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845" r:id="rId1"/>
  </p:sldMasterIdLst>
  <p:notesMasterIdLst>
    <p:notesMasterId r:id="rId26"/>
  </p:notesMasterIdLst>
  <p:sldIdLst>
    <p:sldId id="257" r:id="rId2"/>
    <p:sldId id="258" r:id="rId3"/>
    <p:sldId id="260" r:id="rId4"/>
    <p:sldId id="273" r:id="rId5"/>
    <p:sldId id="279" r:id="rId6"/>
    <p:sldId id="275" r:id="rId7"/>
    <p:sldId id="272" r:id="rId8"/>
    <p:sldId id="286" r:id="rId9"/>
    <p:sldId id="288" r:id="rId10"/>
    <p:sldId id="287" r:id="rId11"/>
    <p:sldId id="289" r:id="rId12"/>
    <p:sldId id="292" r:id="rId13"/>
    <p:sldId id="291" r:id="rId14"/>
    <p:sldId id="293" r:id="rId15"/>
    <p:sldId id="278" r:id="rId16"/>
    <p:sldId id="296" r:id="rId17"/>
    <p:sldId id="301" r:id="rId18"/>
    <p:sldId id="297" r:id="rId19"/>
    <p:sldId id="298" r:id="rId20"/>
    <p:sldId id="280" r:id="rId21"/>
    <p:sldId id="282" r:id="rId22"/>
    <p:sldId id="283" r:id="rId23"/>
    <p:sldId id="271" r:id="rId24"/>
    <p:sldId id="299" r:id="rId2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s" id="{C57C5F1B-280B-444B-AA0D-9CEE6BE1BBA5}">
          <p14:sldIdLst>
            <p14:sldId id="257"/>
          </p14:sldIdLst>
        </p14:section>
        <p14:section name="Divider" id="{4D810FCF-0ADD-0345-AFBF-9AC0BF5CA536}">
          <p14:sldIdLst>
            <p14:sldId id="258"/>
          </p14:sldIdLst>
        </p14:section>
        <p14:section name="Content" id="{6D2F19DD-4CA8-6F4E-9292-A7C41B87577C}">
          <p14:sldIdLst>
            <p14:sldId id="260"/>
            <p14:sldId id="273"/>
            <p14:sldId id="279"/>
            <p14:sldId id="275"/>
            <p14:sldId id="272"/>
            <p14:sldId id="286"/>
            <p14:sldId id="288"/>
            <p14:sldId id="287"/>
            <p14:sldId id="289"/>
            <p14:sldId id="292"/>
            <p14:sldId id="291"/>
            <p14:sldId id="293"/>
            <p14:sldId id="278"/>
            <p14:sldId id="296"/>
            <p14:sldId id="301"/>
            <p14:sldId id="297"/>
            <p14:sldId id="298"/>
            <p14:sldId id="280"/>
            <p14:sldId id="282"/>
            <p14:sldId id="283"/>
            <p14:sldId id="271"/>
            <p14:sldId id="299"/>
          </p14:sldIdLst>
        </p14:section>
        <p14:section name="Interaction" id="{F2C0CFF2-7594-C04A-9910-F1426A27AF3C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tti Czarnecki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B221"/>
    <a:srgbClr val="4D9D2A"/>
    <a:srgbClr val="707C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7504" autoAdjust="0"/>
  </p:normalViewPr>
  <p:slideViewPr>
    <p:cSldViewPr snapToGrid="0">
      <p:cViewPr varScale="1">
        <p:scale>
          <a:sx n="65" d="100"/>
          <a:sy n="65" d="100"/>
        </p:scale>
        <p:origin x="1536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9E0E4D-C2F1-B544-9DE2-BBECDFB45BB2}" type="datetimeFigureOut">
              <a:rPr lang="en-US" smtClean="0"/>
              <a:t>11/1/2017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087D51-52A1-EF40-B672-9B4EC8500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604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7D51-52A1-EF40-B672-9B4EC850078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1628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7D51-52A1-EF40-B672-9B4EC850078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35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7D51-52A1-EF40-B672-9B4EC850078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6527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7D51-52A1-EF40-B672-9B4EC850078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5444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7D51-52A1-EF40-B672-9B4EC850078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5853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7D51-52A1-EF40-B672-9B4EC850078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1665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7D51-52A1-EF40-B672-9B4EC850078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6274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7D51-52A1-EF40-B672-9B4EC850078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7670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7D51-52A1-EF40-B672-9B4EC850078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1971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7D51-52A1-EF40-B672-9B4EC850078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9244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7D51-52A1-EF40-B672-9B4EC850078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841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7D51-52A1-EF40-B672-9B4EC850078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403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7D51-52A1-EF40-B672-9B4EC850078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3926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7D51-52A1-EF40-B672-9B4EC850078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2588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7D51-52A1-EF40-B672-9B4EC850078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432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7D51-52A1-EF40-B672-9B4EC850078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7862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7D51-52A1-EF40-B672-9B4EC850078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155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7D51-52A1-EF40-B672-9B4EC850078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4881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7D51-52A1-EF40-B672-9B4EC850078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6585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7D51-52A1-EF40-B672-9B4EC850078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6640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7D51-52A1-EF40-B672-9B4EC850078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2563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7D51-52A1-EF40-B672-9B4EC850078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884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17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3395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17 Cover Op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7150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17 Divi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 descr="Section Divider" title="Section Divider"/>
          <p:cNvSpPr>
            <a:spLocks noGrp="1"/>
          </p:cNvSpPr>
          <p:nvPr>
            <p:ph type="body" idx="13"/>
          </p:nvPr>
        </p:nvSpPr>
        <p:spPr>
          <a:xfrm>
            <a:off x="1143000" y="1504950"/>
            <a:ext cx="6781800" cy="20002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endParaRPr lang="en-US" sz="2800" b="1"/>
          </a:p>
        </p:txBody>
      </p:sp>
    </p:spTree>
    <p:extLst>
      <p:ext uri="{BB962C8B-B14F-4D97-AF65-F5344CB8AC3E}">
        <p14:creationId xmlns:p14="http://schemas.microsoft.com/office/powerpoint/2010/main" val="3740525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17 Content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5"/>
          <p:cNvSpPr>
            <a:spLocks noGrp="1"/>
          </p:cNvSpPr>
          <p:nvPr>
            <p:ph type="title"/>
          </p:nvPr>
        </p:nvSpPr>
        <p:spPr>
          <a:xfrm>
            <a:off x="457200" y="438150"/>
            <a:ext cx="7620000" cy="548879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707C7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Content Placeholder 6"/>
          <p:cNvSpPr>
            <a:spLocks noGrp="1"/>
          </p:cNvSpPr>
          <p:nvPr>
            <p:ph idx="1" hasCustomPrompt="1"/>
          </p:nvPr>
        </p:nvSpPr>
        <p:spPr>
          <a:xfrm>
            <a:off x="457200" y="1123951"/>
            <a:ext cx="7620000" cy="3124199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here to add text</a:t>
            </a:r>
          </a:p>
        </p:txBody>
      </p:sp>
    </p:spTree>
    <p:extLst>
      <p:ext uri="{BB962C8B-B14F-4D97-AF65-F5344CB8AC3E}">
        <p14:creationId xmlns:p14="http://schemas.microsoft.com/office/powerpoint/2010/main" val="607924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17 Conten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5"/>
          <p:cNvSpPr>
            <a:spLocks noGrp="1"/>
          </p:cNvSpPr>
          <p:nvPr>
            <p:ph type="title"/>
          </p:nvPr>
        </p:nvSpPr>
        <p:spPr>
          <a:xfrm>
            <a:off x="457200" y="438150"/>
            <a:ext cx="8077200" cy="548879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707C7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Content Placeholder 6"/>
          <p:cNvSpPr>
            <a:spLocks noGrp="1"/>
          </p:cNvSpPr>
          <p:nvPr>
            <p:ph idx="1" hasCustomPrompt="1"/>
          </p:nvPr>
        </p:nvSpPr>
        <p:spPr>
          <a:xfrm>
            <a:off x="457200" y="1123951"/>
            <a:ext cx="8077200" cy="3124199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here to add text</a:t>
            </a:r>
          </a:p>
        </p:txBody>
      </p:sp>
    </p:spTree>
    <p:extLst>
      <p:ext uri="{BB962C8B-B14F-4D97-AF65-F5344CB8AC3E}">
        <p14:creationId xmlns:p14="http://schemas.microsoft.com/office/powerpoint/2010/main" val="3771398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17 Content Grey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5"/>
          <p:cNvSpPr>
            <a:spLocks noGrp="1"/>
          </p:cNvSpPr>
          <p:nvPr>
            <p:ph type="title"/>
          </p:nvPr>
        </p:nvSpPr>
        <p:spPr>
          <a:xfrm>
            <a:off x="457200" y="438150"/>
            <a:ext cx="8077200" cy="548879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707C7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3" name="Content Placeholder 6"/>
          <p:cNvSpPr>
            <a:spLocks noGrp="1"/>
          </p:cNvSpPr>
          <p:nvPr>
            <p:ph idx="1" hasCustomPrompt="1"/>
          </p:nvPr>
        </p:nvSpPr>
        <p:spPr>
          <a:xfrm>
            <a:off x="457200" y="1123951"/>
            <a:ext cx="8077200" cy="3124199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here to add text</a:t>
            </a:r>
          </a:p>
        </p:txBody>
      </p:sp>
    </p:spTree>
    <p:extLst>
      <p:ext uri="{BB962C8B-B14F-4D97-AF65-F5344CB8AC3E}">
        <p14:creationId xmlns:p14="http://schemas.microsoft.com/office/powerpoint/2010/main" val="529023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17 Content Grey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5"/>
          <p:cNvSpPr>
            <a:spLocks noGrp="1"/>
          </p:cNvSpPr>
          <p:nvPr>
            <p:ph type="title"/>
          </p:nvPr>
        </p:nvSpPr>
        <p:spPr>
          <a:xfrm>
            <a:off x="457200" y="438150"/>
            <a:ext cx="8077200" cy="548879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707C7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Content Placeholder 6"/>
          <p:cNvSpPr>
            <a:spLocks noGrp="1"/>
          </p:cNvSpPr>
          <p:nvPr>
            <p:ph idx="1" hasCustomPrompt="1"/>
          </p:nvPr>
        </p:nvSpPr>
        <p:spPr>
          <a:xfrm>
            <a:off x="457200" y="1123951"/>
            <a:ext cx="8077200" cy="3124199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here to add text</a:t>
            </a:r>
          </a:p>
        </p:txBody>
      </p:sp>
    </p:spTree>
    <p:extLst>
      <p:ext uri="{BB962C8B-B14F-4D97-AF65-F5344CB8AC3E}">
        <p14:creationId xmlns:p14="http://schemas.microsoft.com/office/powerpoint/2010/main" val="1545625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17 Content Grey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/>
          <p:cNvSpPr>
            <a:spLocks noGrp="1"/>
          </p:cNvSpPr>
          <p:nvPr>
            <p:ph type="title"/>
          </p:nvPr>
        </p:nvSpPr>
        <p:spPr>
          <a:xfrm>
            <a:off x="457200" y="438150"/>
            <a:ext cx="7620000" cy="548879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707C7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Content Placeholder 6"/>
          <p:cNvSpPr>
            <a:spLocks noGrp="1"/>
          </p:cNvSpPr>
          <p:nvPr>
            <p:ph idx="1" hasCustomPrompt="1"/>
          </p:nvPr>
        </p:nvSpPr>
        <p:spPr>
          <a:xfrm>
            <a:off x="457200" y="1123951"/>
            <a:ext cx="7620000" cy="3124199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here to add text</a:t>
            </a:r>
          </a:p>
        </p:txBody>
      </p:sp>
    </p:spTree>
    <p:extLst>
      <p:ext uri="{BB962C8B-B14F-4D97-AF65-F5344CB8AC3E}">
        <p14:creationId xmlns:p14="http://schemas.microsoft.com/office/powerpoint/2010/main" val="850373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17 Content Bulleted Li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123950"/>
            <a:ext cx="7543800" cy="32004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</a:lstStyle>
          <a:p>
            <a:pPr>
              <a:buClr>
                <a:srgbClr val="C0000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Level 1</a:t>
            </a:r>
          </a:p>
          <a:p>
            <a:pPr lvl="1">
              <a:buClr>
                <a:srgbClr val="DD8423"/>
              </a:buClr>
              <a:buSzPct val="65000"/>
              <a:buFont typeface="Courier New" panose="02070309020205020404" pitchFamily="49" charset="0"/>
              <a:buChar char="o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Level 2</a:t>
            </a:r>
          </a:p>
          <a:p>
            <a:pPr lvl="2">
              <a:buClr>
                <a:srgbClr val="0070C0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Level 3</a:t>
            </a:r>
          </a:p>
          <a:p>
            <a:pPr lvl="3">
              <a:buClr>
                <a:schemeClr val="accent3">
                  <a:lumMod val="75000"/>
                </a:schemeClr>
              </a:buClr>
              <a:buSzPct val="70000"/>
              <a:buFont typeface="Arial" panose="020B0604020202020204" pitchFamily="34" charset="0"/>
              <a:buChar char="•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Level 4</a:t>
            </a:r>
          </a:p>
          <a:p>
            <a:pPr lvl="2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438150"/>
            <a:ext cx="7543800" cy="548879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707C7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547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0579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46" r:id="rId1"/>
    <p:sldLayoutId id="2147484847" r:id="rId2"/>
    <p:sldLayoutId id="2147484848" r:id="rId3"/>
    <p:sldLayoutId id="2147484849" r:id="rId4"/>
    <p:sldLayoutId id="2147484850" r:id="rId5"/>
    <p:sldLayoutId id="2147484851" r:id="rId6"/>
    <p:sldLayoutId id="2147484852" r:id="rId7"/>
    <p:sldLayoutId id="2147484853" r:id="rId8"/>
    <p:sldLayoutId id="2147484855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8.jp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5" Type="http://schemas.openxmlformats.org/officeDocument/2006/relationships/image" Target="../media/image15.png"/><Relationship Id="rId4" Type="http://schemas.openxmlformats.org/officeDocument/2006/relationships/image" Target="../media/image23.png"/><Relationship Id="rId9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png"/><Relationship Id="rId5" Type="http://schemas.openxmlformats.org/officeDocument/2006/relationships/image" Target="../media/image23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5" Type="http://schemas.microsoft.com/office/2007/relationships/hdphoto" Target="../media/hdphoto1.wdp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497874"/>
            <a:ext cx="8534400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Keeping Students on Track </a:t>
            </a:r>
            <a:endParaRPr lang="en-US"/>
          </a:p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with Technology and Processes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6200" y="3638550"/>
            <a:ext cx="89916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>
                <a:solidFill>
                  <a:srgbClr val="707C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PRESENTED BY:</a:t>
            </a:r>
          </a:p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Steven Birmingham • Jessica Haber • Todd Prattella</a:t>
            </a:r>
            <a:b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8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7467600" cy="548879"/>
          </a:xfrm>
          <a:prstGeom prst="rect">
            <a:avLst/>
          </a:prstGeom>
        </p:spPr>
        <p:txBody>
          <a:bodyPr/>
          <a:lstStyle/>
          <a:p>
            <a:r>
              <a:rPr lang="en-US"/>
              <a:t>Foundation &amp; Resources for Success</a:t>
            </a:r>
            <a:endParaRPr lang="en-US" sz="2800" b="1">
              <a:solidFill>
                <a:srgbClr val="707C7C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4294967295"/>
          </p:nvPr>
        </p:nvSpPr>
        <p:spPr>
          <a:xfrm>
            <a:off x="830279" y="1278862"/>
            <a:ext cx="2301799" cy="2406832"/>
          </a:xfrm>
          <a:prstGeom prst="rect">
            <a:avLst/>
          </a:prstGeom>
        </p:spPr>
        <p:txBody>
          <a:bodyPr numCol="1"/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Major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Matcher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Academic Planners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Degree Audit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2050" name="Picture 2" descr="3c78dcef-e768-45e6-a552-e6d049f59a87@namprd0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278862"/>
            <a:ext cx="1826772" cy="3242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d6eb53c8-835b-49bb-8c4a-055c7467695d@namprd0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278862"/>
            <a:ext cx="1844556" cy="327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043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7467600" cy="548879"/>
          </a:xfrm>
          <a:prstGeom prst="rect">
            <a:avLst/>
          </a:prstGeom>
        </p:spPr>
        <p:txBody>
          <a:bodyPr/>
          <a:lstStyle/>
          <a:p>
            <a:r>
              <a:rPr lang="en-US"/>
              <a:t>At-Risk Student Identification</a:t>
            </a:r>
            <a:endParaRPr lang="en-US" sz="2800" b="1">
              <a:solidFill>
                <a:srgbClr val="707C7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3400" y="1733550"/>
            <a:ext cx="7467600" cy="127635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endParaRPr lang="en-US" sz="105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Challenge</a:t>
            </a:r>
          </a:p>
          <a:p>
            <a:pPr marL="0" indent="0">
              <a:buNone/>
            </a:pPr>
            <a:r>
              <a:rPr lang="en-US" sz="2400" dirty="0" smtClean="0"/>
              <a:t>2.  How </a:t>
            </a:r>
            <a:r>
              <a:rPr lang="en-US" sz="2400" dirty="0"/>
              <a:t>do we identify students who need interventions?</a:t>
            </a:r>
          </a:p>
          <a:p>
            <a:pPr marL="0" indent="0">
              <a:buNone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90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7467600" cy="548879"/>
          </a:xfrm>
          <a:prstGeom prst="rect">
            <a:avLst/>
          </a:prstGeom>
        </p:spPr>
        <p:txBody>
          <a:bodyPr/>
          <a:lstStyle/>
          <a:p>
            <a:r>
              <a:rPr lang="en-US"/>
              <a:t>At-Risk Student Identification</a:t>
            </a:r>
            <a:endParaRPr lang="en-US" sz="2800" b="1">
              <a:solidFill>
                <a:srgbClr val="707C7C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001" y="1333195"/>
            <a:ext cx="6846735" cy="2514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5292" y="3028950"/>
            <a:ext cx="655002" cy="173811"/>
          </a:xfrm>
          <a:prstGeom prst="rect">
            <a:avLst/>
          </a:prstGeom>
        </p:spPr>
      </p:pic>
      <p:sp>
        <p:nvSpPr>
          <p:cNvPr id="4" name="Content Placeholder 2"/>
          <p:cNvSpPr>
            <a:spLocks noGrp="1"/>
          </p:cNvSpPr>
          <p:nvPr>
            <p:ph idx="4294967295"/>
          </p:nvPr>
        </p:nvSpPr>
        <p:spPr>
          <a:xfrm>
            <a:off x="811109" y="3866320"/>
            <a:ext cx="6855627" cy="850345"/>
          </a:xfrm>
          <a:prstGeom prst="rect">
            <a:avLst/>
          </a:prstGeom>
        </p:spPr>
        <p:txBody>
          <a:bodyPr numCol="2"/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Predictive Model</a:t>
            </a:r>
          </a:p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Progress Reports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000" y="4400550"/>
            <a:ext cx="3048000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47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5584" y="-95250"/>
            <a:ext cx="1552575" cy="58388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4400550"/>
            <a:ext cx="3048000" cy="5619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7467600" cy="548879"/>
          </a:xfrm>
          <a:prstGeom prst="rect">
            <a:avLst/>
          </a:prstGeom>
        </p:spPr>
        <p:txBody>
          <a:bodyPr/>
          <a:lstStyle/>
          <a:p>
            <a:r>
              <a:rPr lang="en-US"/>
              <a:t>At-Risk Student Identification</a:t>
            </a:r>
            <a:endParaRPr lang="en-US" sz="2800" b="1">
              <a:solidFill>
                <a:srgbClr val="707C7C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4294967295"/>
          </p:nvPr>
        </p:nvSpPr>
        <p:spPr>
          <a:xfrm>
            <a:off x="366319" y="1283876"/>
            <a:ext cx="2743200" cy="1276350"/>
          </a:xfrm>
          <a:prstGeom prst="rect">
            <a:avLst/>
          </a:prstGeom>
        </p:spPr>
        <p:txBody>
          <a:bodyPr numCol="1"/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Data Democratization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Swipe Everything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Planner Verification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8272" y="1196755"/>
            <a:ext cx="5388528" cy="36627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81494" y="2048050"/>
            <a:ext cx="6019800" cy="14808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06661" y="3519275"/>
            <a:ext cx="7620537" cy="838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04564" y="636614"/>
            <a:ext cx="3943350" cy="14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979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7467600" cy="548879"/>
          </a:xfrm>
          <a:prstGeom prst="rect">
            <a:avLst/>
          </a:prstGeom>
        </p:spPr>
        <p:txBody>
          <a:bodyPr/>
          <a:lstStyle/>
          <a:p>
            <a:r>
              <a:rPr lang="en-US"/>
              <a:t>At-Risk Student Identification</a:t>
            </a:r>
            <a:endParaRPr lang="en-US" sz="2800" b="1">
              <a:solidFill>
                <a:srgbClr val="707C7C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4294967295"/>
          </p:nvPr>
        </p:nvSpPr>
        <p:spPr>
          <a:xfrm>
            <a:off x="1219200" y="2266950"/>
            <a:ext cx="2209800" cy="1276350"/>
          </a:xfrm>
          <a:prstGeom prst="rect">
            <a:avLst/>
          </a:prstGeom>
        </p:spPr>
        <p:txBody>
          <a:bodyPr numCol="1"/>
          <a:lstStyle/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Quick Polls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268759"/>
            <a:ext cx="1674619" cy="32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87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7467600" cy="548879"/>
          </a:xfrm>
          <a:prstGeom prst="rect">
            <a:avLst/>
          </a:prstGeom>
        </p:spPr>
        <p:txBody>
          <a:bodyPr/>
          <a:lstStyle/>
          <a:p>
            <a:r>
              <a:rPr lang="en-US"/>
              <a:t>Student Interaction</a:t>
            </a:r>
            <a:endParaRPr lang="en-US" sz="2800" b="1">
              <a:solidFill>
                <a:srgbClr val="707C7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62000" y="1733550"/>
            <a:ext cx="7467600" cy="127635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endParaRPr lang="en-US" sz="105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Challenge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/>
              <a:t>3.  Once </a:t>
            </a:r>
            <a:r>
              <a:rPr lang="en-US" sz="2400" dirty="0"/>
              <a:t>we know which students require an intervention, how do we interact with them to foster success?</a:t>
            </a:r>
          </a:p>
          <a:p>
            <a:pPr marL="0" indent="0"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05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7467600" cy="54887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Student Interaction</a:t>
            </a:r>
            <a:endParaRPr lang="en-US" sz="2800" b="1" dirty="0">
              <a:solidFill>
                <a:srgbClr val="707C7C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5597" y="1153933"/>
            <a:ext cx="1766110" cy="35890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2096" y="1130659"/>
            <a:ext cx="1782271" cy="3612281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4294967295"/>
          </p:nvPr>
        </p:nvSpPr>
        <p:spPr>
          <a:xfrm>
            <a:off x="657639" y="2016227"/>
            <a:ext cx="2209800" cy="1276350"/>
          </a:xfrm>
          <a:prstGeom prst="rect">
            <a:avLst/>
          </a:prstGeom>
        </p:spPr>
        <p:txBody>
          <a:bodyPr numCol="1"/>
          <a:lstStyle/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Advisor Appointments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04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4400550"/>
            <a:ext cx="3048000" cy="5619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5584" y="-95250"/>
            <a:ext cx="1552575" cy="58388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7467600" cy="548879"/>
          </a:xfrm>
          <a:prstGeom prst="rect">
            <a:avLst/>
          </a:prstGeom>
        </p:spPr>
        <p:txBody>
          <a:bodyPr/>
          <a:lstStyle/>
          <a:p>
            <a:r>
              <a:rPr lang="en-US"/>
              <a:t>Student Interaction</a:t>
            </a:r>
            <a:endParaRPr lang="en-US" sz="2800" b="1">
              <a:solidFill>
                <a:srgbClr val="707C7C"/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" t="-212" r="-24" b="212"/>
          <a:stretch/>
        </p:blipFill>
        <p:spPr bwMode="auto">
          <a:xfrm>
            <a:off x="1385883" y="1113404"/>
            <a:ext cx="5610225" cy="3058546"/>
          </a:xfrm>
          <a:prstGeom prst="rect">
            <a:avLst/>
          </a:prstGeom>
          <a:noFill/>
          <a:ln w="63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 rot="10800000" flipV="1">
            <a:off x="-13283" y="2808006"/>
            <a:ext cx="9717848" cy="2792919"/>
          </a:xfrm>
          <a:prstGeom prst="rect">
            <a:avLst/>
          </a:pr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100000">
                <a:schemeClr val="tx1">
                  <a:alpha val="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4294967295"/>
          </p:nvPr>
        </p:nvSpPr>
        <p:spPr>
          <a:xfrm>
            <a:off x="1385883" y="4310035"/>
            <a:ext cx="5866525" cy="598938"/>
          </a:xfrm>
          <a:prstGeom prst="rect">
            <a:avLst/>
          </a:prstGeom>
        </p:spPr>
        <p:txBody>
          <a:bodyPr numCol="2"/>
          <a:lstStyle/>
          <a:p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Campaigns</a:t>
            </a:r>
          </a:p>
          <a:p>
            <a:endParaRPr lang="en-US" sz="2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Communications</a:t>
            </a:r>
          </a:p>
          <a:p>
            <a:endParaRPr lang="en-US" sz="2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66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7467600" cy="548879"/>
          </a:xfrm>
          <a:prstGeom prst="rect">
            <a:avLst/>
          </a:prstGeom>
        </p:spPr>
        <p:txBody>
          <a:bodyPr/>
          <a:lstStyle/>
          <a:p>
            <a:r>
              <a:rPr lang="en-US"/>
              <a:t>Student Interaction</a:t>
            </a:r>
            <a:endParaRPr lang="en-US" sz="2800" b="1">
              <a:solidFill>
                <a:srgbClr val="707C7C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4294967295"/>
          </p:nvPr>
        </p:nvSpPr>
        <p:spPr>
          <a:xfrm>
            <a:off x="375004" y="1581150"/>
            <a:ext cx="1866753" cy="1276350"/>
          </a:xfrm>
          <a:prstGeom prst="rect">
            <a:avLst/>
          </a:prstGeom>
        </p:spPr>
        <p:txBody>
          <a:bodyPr numCol="1"/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Remote Meetings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979" y="1193505"/>
            <a:ext cx="5353666" cy="2961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53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7467600" cy="548879"/>
          </a:xfrm>
          <a:prstGeom prst="rect">
            <a:avLst/>
          </a:prstGeom>
        </p:spPr>
        <p:txBody>
          <a:bodyPr/>
          <a:lstStyle/>
          <a:p>
            <a:r>
              <a:rPr lang="en-US"/>
              <a:t>Student Interaction</a:t>
            </a:r>
            <a:endParaRPr lang="en-US" sz="2800" b="1">
              <a:solidFill>
                <a:srgbClr val="707C7C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4294967295"/>
          </p:nvPr>
        </p:nvSpPr>
        <p:spPr>
          <a:xfrm>
            <a:off x="422246" y="2391611"/>
            <a:ext cx="1670108" cy="1276350"/>
          </a:xfrm>
          <a:prstGeom prst="rect">
            <a:avLst/>
          </a:prstGeom>
        </p:spPr>
        <p:txBody>
          <a:bodyPr numCol="1"/>
          <a:lstStyle/>
          <a:p>
            <a:pPr marL="0" indent="0">
              <a:buNone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Nudges</a:t>
            </a:r>
          </a:p>
          <a:p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773" y="1300730"/>
            <a:ext cx="1637704" cy="31867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456" y="1300730"/>
            <a:ext cx="1660830" cy="31867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000" y="4400550"/>
            <a:ext cx="3048000" cy="5619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939" y="1308595"/>
            <a:ext cx="1819342" cy="3178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314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 descr="Section Divider" title="Section Divider"/>
          <p:cNvSpPr>
            <a:spLocks noGrp="1"/>
          </p:cNvSpPr>
          <p:nvPr>
            <p:ph type="body" idx="4294967295"/>
          </p:nvPr>
        </p:nvSpPr>
        <p:spPr>
          <a:xfrm>
            <a:off x="990600" y="1504950"/>
            <a:ext cx="7010400" cy="2000250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About Mercy</a:t>
            </a:r>
          </a:p>
        </p:txBody>
      </p:sp>
    </p:spTree>
    <p:extLst>
      <p:ext uri="{BB962C8B-B14F-4D97-AF65-F5344CB8AC3E}">
        <p14:creationId xmlns:p14="http://schemas.microsoft.com/office/powerpoint/2010/main" val="423744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 descr="Section Divider" title="Section Divider"/>
          <p:cNvSpPr>
            <a:spLocks noGrp="1"/>
          </p:cNvSpPr>
          <p:nvPr>
            <p:ph type="body" idx="4294967295"/>
          </p:nvPr>
        </p:nvSpPr>
        <p:spPr>
          <a:xfrm>
            <a:off x="990600" y="1504950"/>
            <a:ext cx="7010400" cy="2000250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Group Discussions</a:t>
            </a:r>
          </a:p>
        </p:txBody>
      </p:sp>
    </p:spTree>
    <p:extLst>
      <p:ext uri="{BB962C8B-B14F-4D97-AF65-F5344CB8AC3E}">
        <p14:creationId xmlns:p14="http://schemas.microsoft.com/office/powerpoint/2010/main" val="263793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7467600" cy="548879"/>
          </a:xfrm>
          <a:prstGeom prst="rect">
            <a:avLst/>
          </a:prstGeom>
        </p:spPr>
        <p:txBody>
          <a:bodyPr/>
          <a:lstStyle/>
          <a:p>
            <a:r>
              <a:rPr lang="en-US" sz="2800" b="1">
                <a:solidFill>
                  <a:srgbClr val="707C7C"/>
                </a:solidFill>
              </a:rPr>
              <a:t>Group Discussions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066800"/>
            <a:ext cx="7467600" cy="3181350"/>
          </a:xfrm>
          <a:prstGeom prst="rect">
            <a:avLst/>
          </a:prstGeom>
        </p:spPr>
        <p:txBody>
          <a:bodyPr/>
          <a:lstStyle/>
          <a:p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What are some of the issues your are facing at your institutions where these processes and technologies could help?</a:t>
            </a:r>
          </a:p>
          <a:p>
            <a:pPr marL="457200" indent="-457200">
              <a:buFont typeface="+mj-lt"/>
              <a:buAutoNum type="arabicPeriod"/>
            </a:pP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What best practices are you using at your institution to help students start on the right foot and cross the finish line?</a:t>
            </a:r>
          </a:p>
        </p:txBody>
      </p:sp>
    </p:spTree>
    <p:extLst>
      <p:ext uri="{BB962C8B-B14F-4D97-AF65-F5344CB8AC3E}">
        <p14:creationId xmlns:p14="http://schemas.microsoft.com/office/powerpoint/2010/main" val="102533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7467600" cy="548879"/>
          </a:xfrm>
          <a:prstGeom prst="rect">
            <a:avLst/>
          </a:prstGeom>
        </p:spPr>
        <p:txBody>
          <a:bodyPr/>
          <a:lstStyle/>
          <a:p>
            <a:r>
              <a:rPr lang="en-US" sz="2800" b="1">
                <a:solidFill>
                  <a:srgbClr val="707C7C"/>
                </a:solidFill>
              </a:rPr>
              <a:t>Questions &amp; Answers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283" y="1066800"/>
            <a:ext cx="4413433" cy="3181350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73299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 noChangeAspect="1" noChangeArrowheads="1"/>
          </p:cNvSpPr>
          <p:nvPr>
            <p:ph idx="1"/>
          </p:nvPr>
        </p:nvSpPr>
        <p:spPr>
          <a:xfrm>
            <a:off x="762000" y="1657350"/>
            <a:ext cx="8077200" cy="2554287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400"/>
              <a:t>Steven Birmingham, sbirmingham@mercy.edu</a:t>
            </a:r>
          </a:p>
          <a:p>
            <a:pPr marL="0" indent="0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400"/>
              <a:t>Jessica Haber, jhaber@mercy.edu</a:t>
            </a:r>
          </a:p>
          <a:p>
            <a:pPr marL="0" indent="0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400"/>
              <a:t>Todd Prattella, tprattella@mercy.edu</a:t>
            </a:r>
          </a:p>
          <a:p>
            <a:pPr marL="0" indent="0" algn="ctr" eaLnBrk="1" fontAlgn="auto" hangingPunct="1">
              <a:spcAft>
                <a:spcPts val="0"/>
              </a:spcAft>
              <a:buFontTx/>
              <a:buNone/>
              <a:defRPr/>
            </a:pPr>
            <a:endParaRPr lang="en-US" sz="2400">
              <a:solidFill>
                <a:srgbClr val="595959"/>
              </a:solidFill>
              <a:ea typeface="+mn-ea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666750"/>
            <a:ext cx="8077200" cy="548879"/>
          </a:xfrm>
        </p:spPr>
        <p:txBody>
          <a:bodyPr/>
          <a:lstStyle/>
          <a:p>
            <a:pPr algn="ctr"/>
            <a:r>
              <a:rPr lang="en-US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42348414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490E39A-2E8E-435A-AC73-6589718A0C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07393"/>
            <a:ext cx="3368970" cy="3470014"/>
          </a:xfrm>
        </p:spPr>
        <p:txBody>
          <a:bodyPr anchor="t"/>
          <a:lstStyle/>
          <a:p>
            <a:r>
              <a:rPr lang="en-US" sz="1400" b="1" dirty="0"/>
              <a:t>EAB Guide</a:t>
            </a:r>
          </a:p>
          <a:p>
            <a:pPr lvl="1"/>
            <a:r>
              <a:rPr lang="en-US" sz="1200" dirty="0"/>
              <a:t>Students download mobile app</a:t>
            </a:r>
          </a:p>
          <a:p>
            <a:pPr lvl="1"/>
            <a:r>
              <a:rPr lang="en-US" sz="1200" dirty="0"/>
              <a:t>Students follow predesigned journeys</a:t>
            </a:r>
          </a:p>
          <a:p>
            <a:pPr lvl="1"/>
            <a:r>
              <a:rPr lang="en-US" sz="1200" dirty="0"/>
              <a:t>Students use major matcher</a:t>
            </a:r>
          </a:p>
          <a:p>
            <a:pPr lvl="1"/>
            <a:r>
              <a:rPr lang="en-US" sz="1200" dirty="0"/>
              <a:t>Students participate in quick polls</a:t>
            </a:r>
          </a:p>
          <a:p>
            <a:pPr lvl="1"/>
            <a:r>
              <a:rPr lang="en-US" sz="1200" dirty="0"/>
              <a:t>Students receive nudges (push alerts</a:t>
            </a:r>
            <a:r>
              <a:rPr lang="en-US" sz="1200" dirty="0" smtClean="0"/>
              <a:t>)</a:t>
            </a:r>
          </a:p>
          <a:p>
            <a:r>
              <a:rPr lang="en-US" sz="1400" b="1" dirty="0" smtClean="0"/>
              <a:t>EAB </a:t>
            </a:r>
            <a:r>
              <a:rPr lang="en-US" sz="1400" b="1" dirty="0"/>
              <a:t>Campus</a:t>
            </a:r>
          </a:p>
          <a:p>
            <a:pPr lvl="1"/>
            <a:r>
              <a:rPr lang="en-US" sz="1200" dirty="0"/>
              <a:t>Advisors identify at-risk students</a:t>
            </a:r>
          </a:p>
          <a:p>
            <a:pPr lvl="1"/>
            <a:r>
              <a:rPr lang="en-US" sz="1200" dirty="0"/>
              <a:t>Advisors communicate with students</a:t>
            </a:r>
          </a:p>
          <a:p>
            <a:pPr lvl="1"/>
            <a:r>
              <a:rPr lang="en-US" sz="1200" dirty="0" smtClean="0"/>
              <a:t>Faculty provide feedback about student performance</a:t>
            </a:r>
            <a:endParaRPr lang="en-US" sz="1200" dirty="0"/>
          </a:p>
          <a:p>
            <a:pPr lvl="1"/>
            <a:r>
              <a:rPr lang="en-US" sz="1200" dirty="0"/>
              <a:t>Advisors gather card swipe </a:t>
            </a:r>
            <a:r>
              <a:rPr lang="en-US" sz="1200" dirty="0" smtClean="0"/>
              <a:t>data</a:t>
            </a:r>
          </a:p>
          <a:p>
            <a:pPr lvl="1"/>
            <a:r>
              <a:rPr lang="en-US" sz="1200" dirty="0" smtClean="0"/>
              <a:t>Advisors and tutors keep notes of student interactions</a:t>
            </a:r>
          </a:p>
          <a:p>
            <a:pPr lvl="1"/>
            <a:r>
              <a:rPr lang="en-US" sz="1200" dirty="0"/>
              <a:t>Students make appointments </a:t>
            </a:r>
          </a:p>
          <a:p>
            <a:endParaRPr lang="en-US" sz="1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B337D76-906E-4358-B928-3E701EC00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sz="2000"/>
              <a:t>Technologies to Keep Students on Track at Mercy College</a:t>
            </a: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636D1618-09A4-4F5F-A22E-3CA8133A1270}"/>
              </a:ext>
            </a:extLst>
          </p:cNvPr>
          <p:cNvSpPr txBox="1">
            <a:spLocks/>
          </p:cNvSpPr>
          <p:nvPr/>
        </p:nvSpPr>
        <p:spPr>
          <a:xfrm>
            <a:off x="4171950" y="1007393"/>
            <a:ext cx="3368970" cy="3316957"/>
          </a:xfrm>
          <a:prstGeom prst="rect">
            <a:avLst/>
          </a:prstGeom>
        </p:spPr>
        <p:txBody>
          <a:bodyPr anchor="t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/>
              <a:t>Ellucian Degree Works</a:t>
            </a:r>
          </a:p>
          <a:p>
            <a:pPr lvl="1"/>
            <a:r>
              <a:rPr lang="en-US" sz="1200" dirty="0"/>
              <a:t>Students create academic plan</a:t>
            </a:r>
          </a:p>
          <a:p>
            <a:pPr lvl="1"/>
            <a:r>
              <a:rPr lang="en-US" sz="1200" dirty="0"/>
              <a:t>Students audit transcript vs. academic plan</a:t>
            </a:r>
          </a:p>
          <a:p>
            <a:pPr lvl="1"/>
            <a:r>
              <a:rPr lang="en-US" sz="1200" dirty="0"/>
              <a:t>Students audit transcript vs. graduation requirements</a:t>
            </a:r>
          </a:p>
          <a:p>
            <a:pPr lvl="1"/>
            <a:r>
              <a:rPr lang="en-US" sz="1200" dirty="0"/>
              <a:t>Students explore what-if scenarios</a:t>
            </a:r>
          </a:p>
          <a:p>
            <a:pPr marL="0"/>
            <a:r>
              <a:rPr lang="en-US" sz="1400" b="1" dirty="0"/>
              <a:t>Zoom</a:t>
            </a:r>
            <a:endParaRPr lang="en-US" b="1" dirty="0"/>
          </a:p>
          <a:p>
            <a:pPr lvl="1"/>
            <a:r>
              <a:rPr lang="en-US" sz="1200" dirty="0" smtClean="0"/>
              <a:t>Advisors conduct remote video advising sessions</a:t>
            </a:r>
            <a:endParaRPr lang="en-US" sz="1200" dirty="0"/>
          </a:p>
          <a:p>
            <a:endParaRPr lang="en-US" sz="1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950D7A-1750-4F22-AC57-BBEA89AA91EE}"/>
              </a:ext>
            </a:extLst>
          </p:cNvPr>
          <p:cNvSpPr txBox="1"/>
          <p:nvPr/>
        </p:nvSpPr>
        <p:spPr>
          <a:xfrm rot="-1560000">
            <a:off x="2324100" y="3729038"/>
            <a:ext cx="4243955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** This will be a printed handout **</a:t>
            </a:r>
          </a:p>
        </p:txBody>
      </p:sp>
    </p:spTree>
    <p:extLst>
      <p:ext uri="{BB962C8B-B14F-4D97-AF65-F5344CB8AC3E}">
        <p14:creationId xmlns:p14="http://schemas.microsoft.com/office/powerpoint/2010/main" val="3107897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7467600" cy="548879"/>
          </a:xfrm>
          <a:prstGeom prst="rect">
            <a:avLst/>
          </a:prstGeom>
        </p:spPr>
        <p:txBody>
          <a:bodyPr/>
          <a:lstStyle/>
          <a:p>
            <a:r>
              <a:rPr lang="en-US" sz="2800" b="1">
                <a:solidFill>
                  <a:srgbClr val="707C7C"/>
                </a:solidFill>
              </a:rPr>
              <a:t>About Mercy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3400" y="1000258"/>
            <a:ext cx="7467600" cy="3181350"/>
          </a:xfrm>
          <a:prstGeom prst="rect">
            <a:avLst/>
          </a:prstGeom>
        </p:spPr>
        <p:txBody>
          <a:bodyPr/>
          <a:lstStyle/>
          <a:p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Multi-campus</a:t>
            </a:r>
          </a:p>
          <a:p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Enrollment</a:t>
            </a:r>
          </a:p>
          <a:p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Demographics</a:t>
            </a:r>
          </a:p>
          <a:p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PACT Program</a:t>
            </a:r>
          </a:p>
          <a:p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200150"/>
            <a:ext cx="4200118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97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7467600" cy="548879"/>
          </a:xfrm>
          <a:prstGeom prst="rect">
            <a:avLst/>
          </a:prstGeom>
        </p:spPr>
        <p:txBody>
          <a:bodyPr/>
          <a:lstStyle/>
          <a:p>
            <a:r>
              <a:rPr lang="en-US"/>
              <a:t>Impact of PACT on Student Success</a:t>
            </a:r>
            <a:endParaRPr lang="en-US" sz="2800" b="1">
              <a:solidFill>
                <a:srgbClr val="707C7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19200"/>
            <a:ext cx="7467600" cy="3181350"/>
          </a:xfrm>
          <a:prstGeom prst="rect">
            <a:avLst/>
          </a:prstGeom>
        </p:spPr>
        <p:txBody>
          <a:bodyPr/>
          <a:lstStyle/>
          <a:p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 bwMode="gray">
          <a:xfrm>
            <a:off x="3142538" y="2176001"/>
            <a:ext cx="223692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714"/>
              </a:spcBef>
            </a:pPr>
            <a:r>
              <a:rPr lang="en-US" sz="2400">
                <a:latin typeface="+mj-lt"/>
              </a:rPr>
              <a:t>Increase in 6-year graduation </a:t>
            </a:r>
            <a:r>
              <a:rPr lang="en-US" sz="1286">
                <a:solidFill>
                  <a:schemeClr val="bg1"/>
                </a:solidFill>
              </a:rPr>
              <a:t>rate</a:t>
            </a:r>
          </a:p>
        </p:txBody>
      </p:sp>
      <p:sp>
        <p:nvSpPr>
          <p:cNvPr id="7" name="TextBox 6"/>
          <p:cNvSpPr txBox="1"/>
          <p:nvPr/>
        </p:nvSpPr>
        <p:spPr bwMode="gray">
          <a:xfrm>
            <a:off x="3142538" y="1544556"/>
            <a:ext cx="1419724" cy="5497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572">
                <a:latin typeface="+mj-lt"/>
              </a:rPr>
              <a:t>55%</a:t>
            </a:r>
          </a:p>
        </p:txBody>
      </p:sp>
      <p:cxnSp>
        <p:nvCxnSpPr>
          <p:cNvPr id="8" name="Straight Connector 7"/>
          <p:cNvCxnSpPr/>
          <p:nvPr/>
        </p:nvCxnSpPr>
        <p:spPr bwMode="gray">
          <a:xfrm>
            <a:off x="3142537" y="2092752"/>
            <a:ext cx="2182266" cy="0"/>
          </a:xfrm>
          <a:prstGeom prst="line">
            <a:avLst/>
          </a:prstGeom>
          <a:ln w="12700">
            <a:solidFill>
              <a:schemeClr val="tx2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 bwMode="gray">
          <a:xfrm>
            <a:off x="5687875" y="2176001"/>
            <a:ext cx="223692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714"/>
              </a:spcBef>
            </a:pPr>
            <a:r>
              <a:rPr lang="en-US" sz="2400">
                <a:latin typeface="+mj-lt"/>
              </a:rPr>
              <a:t>Increase in 4-year graduation </a:t>
            </a:r>
            <a:r>
              <a:rPr lang="en-US" sz="1286">
                <a:solidFill>
                  <a:schemeClr val="bg1"/>
                </a:solidFill>
              </a:rPr>
              <a:t>rate</a:t>
            </a:r>
          </a:p>
        </p:txBody>
      </p:sp>
      <p:sp>
        <p:nvSpPr>
          <p:cNvPr id="10" name="TextBox 9"/>
          <p:cNvSpPr txBox="1"/>
          <p:nvPr/>
        </p:nvSpPr>
        <p:spPr bwMode="gray">
          <a:xfrm>
            <a:off x="5687875" y="1544556"/>
            <a:ext cx="1419724" cy="5497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572">
                <a:latin typeface="+mj-lt"/>
              </a:rPr>
              <a:t>41%</a:t>
            </a:r>
          </a:p>
        </p:txBody>
      </p:sp>
      <p:cxnSp>
        <p:nvCxnSpPr>
          <p:cNvPr id="11" name="Straight Connector 10"/>
          <p:cNvCxnSpPr/>
          <p:nvPr/>
        </p:nvCxnSpPr>
        <p:spPr bwMode="gray">
          <a:xfrm>
            <a:off x="5687874" y="2092752"/>
            <a:ext cx="2182266" cy="0"/>
          </a:xfrm>
          <a:prstGeom prst="line">
            <a:avLst/>
          </a:prstGeom>
          <a:ln w="12700">
            <a:solidFill>
              <a:schemeClr val="tx2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 bwMode="gray">
          <a:xfrm>
            <a:off x="609601" y="2176001"/>
            <a:ext cx="2236927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714"/>
              </a:spcBef>
            </a:pPr>
            <a:r>
              <a:rPr lang="en-US" sz="2400">
                <a:latin typeface="+mj-lt"/>
              </a:rPr>
              <a:t>Improvement in college-wide retention*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724003" y="1544556"/>
            <a:ext cx="1419724" cy="5497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572">
                <a:latin typeface="+mj-lt"/>
              </a:rPr>
              <a:t>20%</a:t>
            </a:r>
          </a:p>
        </p:txBody>
      </p:sp>
      <p:cxnSp>
        <p:nvCxnSpPr>
          <p:cNvPr id="14" name="Straight Connector 13"/>
          <p:cNvCxnSpPr/>
          <p:nvPr/>
        </p:nvCxnSpPr>
        <p:spPr bwMode="gray">
          <a:xfrm>
            <a:off x="609600" y="2092752"/>
            <a:ext cx="2182266" cy="0"/>
          </a:xfrm>
          <a:prstGeom prst="line">
            <a:avLst/>
          </a:prstGeom>
          <a:ln w="12700">
            <a:solidFill>
              <a:schemeClr val="tx2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4D9D2A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361" y="1489230"/>
            <a:ext cx="786384" cy="57668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4D9D2A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278" y="1489230"/>
            <a:ext cx="786384" cy="57668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4D9D2A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428" y="1489230"/>
            <a:ext cx="786384" cy="57668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09600" y="3866494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/>
              <a:t>* 20% is percentage increase; retention increased 12 percentage points from 60% (2009) to 72% (2016)</a:t>
            </a:r>
          </a:p>
        </p:txBody>
      </p:sp>
    </p:spTree>
    <p:extLst>
      <p:ext uri="{BB962C8B-B14F-4D97-AF65-F5344CB8AC3E}">
        <p14:creationId xmlns:p14="http://schemas.microsoft.com/office/powerpoint/2010/main" val="401235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 descr="Section Divider" title="Section Divider"/>
          <p:cNvSpPr>
            <a:spLocks noGrp="1"/>
          </p:cNvSpPr>
          <p:nvPr>
            <p:ph type="body" idx="4294967295"/>
          </p:nvPr>
        </p:nvSpPr>
        <p:spPr>
          <a:xfrm>
            <a:off x="990600" y="1504950"/>
            <a:ext cx="7010400" cy="2000250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Processes &amp; Technologies</a:t>
            </a:r>
          </a:p>
        </p:txBody>
      </p:sp>
    </p:spTree>
    <p:extLst>
      <p:ext uri="{BB962C8B-B14F-4D97-AF65-F5344CB8AC3E}">
        <p14:creationId xmlns:p14="http://schemas.microsoft.com/office/powerpoint/2010/main" val="60661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7467600" cy="548879"/>
          </a:xfrm>
          <a:prstGeom prst="rect">
            <a:avLst/>
          </a:prstGeom>
        </p:spPr>
        <p:txBody>
          <a:bodyPr/>
          <a:lstStyle/>
          <a:p>
            <a:r>
              <a:rPr lang="en-US" sz="2800" b="1">
                <a:solidFill>
                  <a:srgbClr val="707C7C"/>
                </a:solidFill>
              </a:rPr>
              <a:t>Highlighte</a:t>
            </a:r>
            <a:r>
              <a:rPr lang="en-US"/>
              <a:t>d Technologies</a:t>
            </a:r>
            <a:endParaRPr lang="en-US" sz="2800" b="1">
              <a:solidFill>
                <a:srgbClr val="707C7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066800"/>
            <a:ext cx="7467600" cy="3181350"/>
          </a:xfrm>
          <a:prstGeom prst="rect">
            <a:avLst/>
          </a:prstGeom>
        </p:spPr>
        <p:txBody>
          <a:bodyPr/>
          <a:lstStyle/>
          <a:p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600" y="1670910"/>
            <a:ext cx="2661534" cy="7262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800" y="1670910"/>
            <a:ext cx="2833550" cy="65867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64412" y="2728909"/>
            <a:ext cx="1838325" cy="7905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26417" y="2867022"/>
            <a:ext cx="148590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74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7467600" cy="548879"/>
          </a:xfrm>
          <a:prstGeom prst="rect">
            <a:avLst/>
          </a:prstGeom>
        </p:spPr>
        <p:txBody>
          <a:bodyPr/>
          <a:lstStyle/>
          <a:p>
            <a:r>
              <a:rPr lang="en-US"/>
              <a:t>Foundation &amp; Resources for Success</a:t>
            </a:r>
            <a:endParaRPr lang="en-US" sz="2800" b="1">
              <a:solidFill>
                <a:srgbClr val="707C7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09600" y="1504950"/>
            <a:ext cx="7315200" cy="1863892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endParaRPr lang="en-US" sz="105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Challenge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/>
              <a:t>1.  How </a:t>
            </a:r>
            <a:r>
              <a:rPr lang="en-US" sz="2400" dirty="0"/>
              <a:t>do we give students the resources they need to keep themselves on track and set themselves up for success?</a:t>
            </a:r>
          </a:p>
        </p:txBody>
      </p:sp>
    </p:spTree>
    <p:extLst>
      <p:ext uri="{BB962C8B-B14F-4D97-AF65-F5344CB8AC3E}">
        <p14:creationId xmlns:p14="http://schemas.microsoft.com/office/powerpoint/2010/main" val="423819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7467600" cy="548879"/>
          </a:xfrm>
          <a:prstGeom prst="rect">
            <a:avLst/>
          </a:prstGeom>
        </p:spPr>
        <p:txBody>
          <a:bodyPr/>
          <a:lstStyle/>
          <a:p>
            <a:r>
              <a:rPr lang="en-US"/>
              <a:t>Foundation &amp; Resources for Success</a:t>
            </a:r>
            <a:endParaRPr lang="en-US" sz="2800" b="1">
              <a:solidFill>
                <a:srgbClr val="707C7C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2952750"/>
            <a:ext cx="3048000" cy="20097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200150"/>
            <a:ext cx="5486400" cy="371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11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7467600" cy="548879"/>
          </a:xfrm>
          <a:prstGeom prst="rect">
            <a:avLst/>
          </a:prstGeom>
        </p:spPr>
        <p:txBody>
          <a:bodyPr/>
          <a:lstStyle/>
          <a:p>
            <a:r>
              <a:rPr lang="en-US"/>
              <a:t>Foundation &amp; Resources for Success</a:t>
            </a:r>
            <a:endParaRPr lang="en-US" sz="2800" b="1">
              <a:solidFill>
                <a:srgbClr val="707C7C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4294967295"/>
          </p:nvPr>
        </p:nvSpPr>
        <p:spPr>
          <a:xfrm>
            <a:off x="685800" y="1581150"/>
            <a:ext cx="2580663" cy="2057400"/>
          </a:xfrm>
          <a:prstGeom prst="rect">
            <a:avLst/>
          </a:prstGeom>
        </p:spPr>
        <p:txBody>
          <a:bodyPr numCol="1"/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Journeys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1028" name="Picture 4" descr="d384d152-893b-4cc2-af25-c6670d67ea9f@namprd0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200150"/>
            <a:ext cx="1857812" cy="3297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b4d2efc2-e023-4c83-bc76-b7c656d3904a@namprd0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200149"/>
            <a:ext cx="1857812" cy="3297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509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9_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</TotalTime>
  <Words>404</Words>
  <Application>Microsoft Office PowerPoint</Application>
  <PresentationFormat>On-screen Show (16:9)</PresentationFormat>
  <Paragraphs>117</Paragraphs>
  <Slides>24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Courier New</vt:lpstr>
      <vt:lpstr>Wingdings</vt:lpstr>
      <vt:lpstr>9_Default Theme</vt:lpstr>
      <vt:lpstr>PowerPoint Presentation</vt:lpstr>
      <vt:lpstr>PowerPoint Presentation</vt:lpstr>
      <vt:lpstr>About Mercy</vt:lpstr>
      <vt:lpstr>Impact of PACT on Student Success</vt:lpstr>
      <vt:lpstr>PowerPoint Presentation</vt:lpstr>
      <vt:lpstr>Highlighted Technologies</vt:lpstr>
      <vt:lpstr>Foundation &amp; Resources for Success</vt:lpstr>
      <vt:lpstr>Foundation &amp; Resources for Success</vt:lpstr>
      <vt:lpstr>Foundation &amp; Resources for Success</vt:lpstr>
      <vt:lpstr>Foundation &amp; Resources for Success</vt:lpstr>
      <vt:lpstr>At-Risk Student Identification</vt:lpstr>
      <vt:lpstr>At-Risk Student Identification</vt:lpstr>
      <vt:lpstr>At-Risk Student Identification</vt:lpstr>
      <vt:lpstr>At-Risk Student Identification</vt:lpstr>
      <vt:lpstr>Student Interaction</vt:lpstr>
      <vt:lpstr>Student Interaction</vt:lpstr>
      <vt:lpstr>Student Interaction</vt:lpstr>
      <vt:lpstr>Student Interaction</vt:lpstr>
      <vt:lpstr>Student Interaction</vt:lpstr>
      <vt:lpstr>PowerPoint Presentation</vt:lpstr>
      <vt:lpstr>Group Discussions</vt:lpstr>
      <vt:lpstr>Questions &amp; Answers</vt:lpstr>
      <vt:lpstr>Thank You!</vt:lpstr>
      <vt:lpstr>Technologies to Keep Students on Track at Mercy College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Prattella, Todd</dc:creator>
  <cp:lastModifiedBy>Prattella, Todd</cp:lastModifiedBy>
  <cp:revision>47</cp:revision>
  <dcterms:modified xsi:type="dcterms:W3CDTF">2017-11-01T14:15:51Z</dcterms:modified>
</cp:coreProperties>
</file>