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2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9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0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7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2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4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3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3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3B44-B13B-4F6B-85B7-69000F69FB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E62B-B558-4ABB-BE4C-99BD7E971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9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FIRRSTlea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FIRRSTlead" TargetMode="External"/><Relationship Id="rId2" Type="http://schemas.openxmlformats.org/officeDocument/2006/relationships/hyperlink" Target="mailto:kelvin@ucf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Leading Transformation in the Academy: The FIRRST Framework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47991"/>
            <a:ext cx="9144000" cy="1655762"/>
          </a:xfrm>
        </p:spPr>
        <p:txBody>
          <a:bodyPr/>
          <a:lstStyle/>
          <a:p>
            <a:r>
              <a:rPr lang="en-US" sz="3200" dirty="0" smtClean="0"/>
              <a:t>Thomas Cavanagh, Ph.D.</a:t>
            </a:r>
          </a:p>
          <a:p>
            <a:r>
              <a:rPr lang="en-US" sz="3200" dirty="0" smtClean="0"/>
              <a:t>Kelvin Thompson, </a:t>
            </a:r>
            <a:r>
              <a:rPr lang="en-US" sz="3200" dirty="0" err="1" smtClean="0"/>
              <a:t>Ed.D</a:t>
            </a:r>
            <a:r>
              <a:rPr lang="en-US" sz="3200" dirty="0" smtClean="0"/>
              <a:t>.</a:t>
            </a:r>
          </a:p>
          <a:p>
            <a:r>
              <a:rPr lang="en-US" dirty="0" smtClean="0"/>
              <a:t>University of Central Florida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8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 fontAlgn="base">
              <a:buFont typeface="+mj-lt"/>
              <a:buAutoNum type="romanUcPeriod"/>
            </a:pPr>
            <a:r>
              <a:rPr lang="en-US" dirty="0"/>
              <a:t>Discussion </a:t>
            </a:r>
            <a:r>
              <a:rPr lang="en-US" dirty="0" smtClean="0"/>
              <a:t>Groups</a:t>
            </a:r>
          </a:p>
          <a:p>
            <a:pPr lvl="1" fontAlgn="base"/>
            <a:r>
              <a:rPr lang="en-US" dirty="0" smtClean="0"/>
              <a:t>Contextual </a:t>
            </a:r>
            <a:r>
              <a:rPr lang="en-US" dirty="0"/>
              <a:t>Visioning </a:t>
            </a:r>
            <a:r>
              <a:rPr lang="en-US" dirty="0" smtClean="0"/>
              <a:t>Bingo</a:t>
            </a:r>
            <a:endParaRPr lang="en-US" dirty="0"/>
          </a:p>
          <a:p>
            <a:pPr lvl="1" fontAlgn="base"/>
            <a:r>
              <a:rPr lang="en-US" dirty="0"/>
              <a:t>D</a:t>
            </a:r>
            <a:r>
              <a:rPr lang="en-US" dirty="0" smtClean="0"/>
              <a:t>iscuss </a:t>
            </a:r>
            <a:r>
              <a:rPr lang="en-US" dirty="0"/>
              <a:t>implications of </a:t>
            </a:r>
            <a:r>
              <a:rPr lang="en-US" dirty="0" smtClean="0"/>
              <a:t>patterns </a:t>
            </a:r>
          </a:p>
          <a:p>
            <a:pPr marL="571500" indent="-571500" fontAlgn="base">
              <a:buFont typeface="+mj-lt"/>
              <a:buAutoNum type="romanUcPeriod"/>
            </a:pPr>
            <a:r>
              <a:rPr lang="en-US" dirty="0" smtClean="0"/>
              <a:t>Demonstration: Applying FIRRST Framework</a:t>
            </a:r>
          </a:p>
          <a:p>
            <a:pPr lvl="1" fontAlgn="base"/>
            <a:r>
              <a:rPr lang="en-US" dirty="0"/>
              <a:t>F</a:t>
            </a:r>
            <a:r>
              <a:rPr lang="en-US" dirty="0" smtClean="0"/>
              <a:t>acilitator-provided examples</a:t>
            </a:r>
          </a:p>
          <a:p>
            <a:pPr lvl="1" fontAlgn="base"/>
            <a:r>
              <a:rPr lang="en-US" dirty="0" smtClean="0"/>
              <a:t>Participant examples</a:t>
            </a:r>
            <a:endParaRPr lang="en-US" dirty="0"/>
          </a:p>
          <a:p>
            <a:pPr marL="571500" indent="-571500" fontAlgn="base">
              <a:buFont typeface="+mj-lt"/>
              <a:buAutoNum type="romanUcPeriod"/>
            </a:pPr>
            <a:r>
              <a:rPr lang="en-US" dirty="0" smtClean="0"/>
              <a:t>Innovation: Group Application of Framework to One Innovation</a:t>
            </a:r>
          </a:p>
          <a:p>
            <a:pPr lvl="1" fontAlgn="base"/>
            <a:r>
              <a:rPr lang="en-US" dirty="0" smtClean="0"/>
              <a:t>Brainstorm</a:t>
            </a:r>
          </a:p>
          <a:p>
            <a:pPr lvl="1" fontAlgn="base"/>
            <a:r>
              <a:rPr lang="en-US" dirty="0"/>
              <a:t>D</a:t>
            </a:r>
            <a:r>
              <a:rPr lang="en-US" dirty="0" smtClean="0"/>
              <a:t>ebrief </a:t>
            </a:r>
            <a:r>
              <a:rPr lang="en-US" dirty="0"/>
              <a:t>on </a:t>
            </a:r>
            <a:r>
              <a:rPr lang="en-US" dirty="0" smtClean="0"/>
              <a:t>process</a:t>
            </a:r>
            <a:endParaRPr lang="en-US" dirty="0"/>
          </a:p>
          <a:p>
            <a:pPr lvl="1" fontAlgn="base"/>
            <a:r>
              <a:rPr lang="en-US" dirty="0"/>
              <a:t>F</a:t>
            </a:r>
            <a:r>
              <a:rPr lang="en-US" dirty="0" smtClean="0"/>
              <a:t>ollow-up </a:t>
            </a:r>
            <a:r>
              <a:rPr lang="en-US" dirty="0"/>
              <a:t>resources</a:t>
            </a:r>
          </a:p>
          <a:p>
            <a:pPr lvl="1" fontAlgn="base"/>
            <a:r>
              <a:rPr lang="en-US" dirty="0" smtClean="0"/>
              <a:t>Action Plan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0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Groups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9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Applying FIRRST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9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Application of Framework to One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4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Trends/Innovations (Not Exhaustive)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1678912"/>
            <a:ext cx="5157787" cy="3684588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Adaptive </a:t>
            </a:r>
            <a:r>
              <a:rPr lang="en-US" dirty="0"/>
              <a:t>Learning</a:t>
            </a:r>
          </a:p>
          <a:p>
            <a:pPr fontAlgn="base"/>
            <a:r>
              <a:rPr lang="en-US" dirty="0"/>
              <a:t>Artificial Intelligence</a:t>
            </a:r>
          </a:p>
          <a:p>
            <a:pPr fontAlgn="base"/>
            <a:r>
              <a:rPr lang="en-US" dirty="0"/>
              <a:t>Blended Learning</a:t>
            </a:r>
          </a:p>
          <a:p>
            <a:pPr fontAlgn="base"/>
            <a:r>
              <a:rPr lang="en-US" dirty="0"/>
              <a:t>Competency-Based Education</a:t>
            </a:r>
          </a:p>
          <a:p>
            <a:pPr fontAlgn="base"/>
            <a:r>
              <a:rPr lang="en-US" dirty="0"/>
              <a:t>Digital </a:t>
            </a:r>
            <a:r>
              <a:rPr lang="en-US" dirty="0" smtClean="0"/>
              <a:t>Badging</a:t>
            </a:r>
          </a:p>
          <a:p>
            <a:pPr fontAlgn="base"/>
            <a:r>
              <a:rPr lang="en-US" dirty="0" smtClean="0"/>
              <a:t>Digital Learning</a:t>
            </a:r>
            <a:endParaRPr lang="en-US" dirty="0"/>
          </a:p>
          <a:p>
            <a:pPr fontAlgn="base"/>
            <a:r>
              <a:rPr lang="en-US" dirty="0"/>
              <a:t>Internet of Things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678912"/>
            <a:ext cx="5183188" cy="36845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 smtClean="0"/>
              <a:t>Learning Management System (LMS)</a:t>
            </a:r>
          </a:p>
          <a:p>
            <a:pPr fontAlgn="base"/>
            <a:r>
              <a:rPr lang="en-US" dirty="0" smtClean="0"/>
              <a:t>Mobile Learning</a:t>
            </a:r>
          </a:p>
          <a:p>
            <a:pPr fontAlgn="base"/>
            <a:r>
              <a:rPr lang="en-US" dirty="0" smtClean="0"/>
              <a:t>MOOCs</a:t>
            </a:r>
          </a:p>
          <a:p>
            <a:pPr fontAlgn="base"/>
            <a:r>
              <a:rPr lang="en-US" dirty="0" smtClean="0"/>
              <a:t>Next Generation Digital Learning Environment (NGDLE)</a:t>
            </a:r>
          </a:p>
          <a:p>
            <a:pPr fontAlgn="base"/>
            <a:r>
              <a:rPr lang="en-US" dirty="0" smtClean="0"/>
              <a:t>Online Programs</a:t>
            </a:r>
          </a:p>
          <a:p>
            <a:pPr fontAlgn="base"/>
            <a:r>
              <a:rPr lang="en-US" dirty="0" smtClean="0"/>
              <a:t>Open Educational Resources (OER)</a:t>
            </a:r>
          </a:p>
          <a:p>
            <a:pPr fontAlgn="base"/>
            <a:r>
              <a:rPr lang="en-US" dirty="0" smtClean="0"/>
              <a:t>Smart Classrooms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3368" y="5582653"/>
            <a:ext cx="905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One institution’s innovation might be another institution’s enterprise initiative.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Handouts + More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endParaRPr lang="en-US" dirty="0">
              <a:hlinkClick r:id="rId2"/>
            </a:endParaRPr>
          </a:p>
          <a:p>
            <a:pPr marL="0" indent="0" algn="ctr">
              <a:buNone/>
            </a:pPr>
            <a:r>
              <a:rPr lang="en-US" sz="4800" dirty="0" smtClean="0">
                <a:hlinkClick r:id="rId2"/>
              </a:rPr>
              <a:t>http://bit.ly/FIRRSTlead</a:t>
            </a:r>
            <a:r>
              <a:rPr lang="en-US" sz="4800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(Public </a:t>
            </a:r>
            <a:r>
              <a:rPr lang="en-US" dirty="0" err="1" smtClean="0"/>
              <a:t>GoogleDrive</a:t>
            </a:r>
            <a:r>
              <a:rPr lang="en-US" dirty="0" smtClean="0"/>
              <a:t> folder)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90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1326" y="2534652"/>
            <a:ext cx="6689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30/60/90</a:t>
            </a:r>
            <a:endParaRPr lang="en-US" sz="9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63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Cavanagh, Ph.D.</a:t>
            </a:r>
            <a:br>
              <a:rPr lang="en-US" dirty="0" smtClean="0"/>
            </a:br>
            <a:r>
              <a:rPr lang="en-US" dirty="0" smtClean="0"/>
              <a:t>cavanagh@ucf.edu</a:t>
            </a:r>
            <a:br>
              <a:rPr lang="en-US" dirty="0" smtClean="0"/>
            </a:br>
            <a:r>
              <a:rPr lang="en-US" dirty="0" smtClean="0"/>
              <a:t>@</a:t>
            </a:r>
            <a:r>
              <a:rPr lang="en-US" dirty="0" err="1" smtClean="0"/>
              <a:t>tbcavanagh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Kelvin Thompson, </a:t>
            </a:r>
            <a:r>
              <a:rPr lang="en-US" dirty="0" err="1" smtClean="0"/>
              <a:t>Ed.D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kelvin@ucf.edu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@</a:t>
            </a:r>
            <a:r>
              <a:rPr lang="en-US" dirty="0" err="1" smtClean="0"/>
              <a:t>kthompso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>
                <a:hlinkClick r:id="rId3"/>
              </a:rPr>
              <a:t>http://bit.ly/FIRRSTlead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9920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155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Adobe Gothic Std B</vt:lpstr>
      <vt:lpstr>Arial</vt:lpstr>
      <vt:lpstr>Calibri</vt:lpstr>
      <vt:lpstr>Calibri Light</vt:lpstr>
      <vt:lpstr>Office Theme</vt:lpstr>
      <vt:lpstr>Leading Transformation in the Academy: The FIRRST Framework in Practice</vt:lpstr>
      <vt:lpstr>Agenda</vt:lpstr>
      <vt:lpstr>Discussion Groups</vt:lpstr>
      <vt:lpstr>Demonstration</vt:lpstr>
      <vt:lpstr>Innovation</vt:lpstr>
      <vt:lpstr>Trends/Innovations (Not Exhaustive)</vt:lpstr>
      <vt:lpstr>Digital Handouts + More Resources</vt:lpstr>
      <vt:lpstr>PowerPoint Presentation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Transformation in the Academy: The FIRRST Framework in Practice</dc:title>
  <dc:creator>Kelvin Thompson</dc:creator>
  <cp:lastModifiedBy>Kelvin Thompson</cp:lastModifiedBy>
  <cp:revision>12</cp:revision>
  <dcterms:created xsi:type="dcterms:W3CDTF">2017-11-02T14:11:13Z</dcterms:created>
  <dcterms:modified xsi:type="dcterms:W3CDTF">2017-11-02T15:11:53Z</dcterms:modified>
</cp:coreProperties>
</file>