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1.jpeg" ContentType="image/jpeg"/>
  <Override PartName="/ppt/media/image2.jpe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mj-lt"/>
        <a:ea typeface="+mj-ea"/>
        <a:cs typeface="+mj-cs"/>
        <a:sym typeface="Calibri"/>
      </a:defRPr>
    </a:lvl5pPr>
    <a:lvl6pPr marL="0" marR="0" indent="0" algn="l" defTabSz="45720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mj-lt"/>
        <a:ea typeface="+mj-ea"/>
        <a:cs typeface="+mj-cs"/>
        <a:sym typeface="Calibri"/>
      </a:defRPr>
    </a:lvl6pPr>
    <a:lvl7pPr marL="0" marR="0" indent="0" algn="l" defTabSz="45720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mj-lt"/>
        <a:ea typeface="+mj-ea"/>
        <a:cs typeface="+mj-cs"/>
        <a:sym typeface="Calibri"/>
      </a:defRPr>
    </a:lvl7pPr>
    <a:lvl8pPr marL="0" marR="0" indent="0" algn="l" defTabSz="45720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mj-lt"/>
        <a:ea typeface="+mj-ea"/>
        <a:cs typeface="+mj-cs"/>
        <a:sym typeface="Calibri"/>
      </a:defRPr>
    </a:lvl8pPr>
    <a:lvl9pPr marL="0" marR="0" indent="0" algn="l" defTabSz="45720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b="def" i="def"/>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Shape 44"/>
          <p:cNvSpPr/>
          <p:nvPr>
            <p:ph type="sldImg"/>
          </p:nvPr>
        </p:nvSpPr>
        <p:spPr>
          <a:xfrm>
            <a:off x="1143000" y="685800"/>
            <a:ext cx="4572000" cy="3429000"/>
          </a:xfrm>
          <a:prstGeom prst="rect">
            <a:avLst/>
          </a:prstGeom>
        </p:spPr>
        <p:txBody>
          <a:bodyPr/>
          <a:lstStyle/>
          <a:p>
            <a:pPr/>
          </a:p>
        </p:txBody>
      </p:sp>
      <p:sp>
        <p:nvSpPr>
          <p:cNvPr id="45" name="Shape 4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spcBef>
        <a:spcPts val="400"/>
      </a:spcBef>
      <a:defRPr sz="1200">
        <a:latin typeface="+mj-lt"/>
        <a:ea typeface="+mj-ea"/>
        <a:cs typeface="+mj-cs"/>
        <a:sym typeface="Calibri"/>
      </a:defRPr>
    </a:lvl1pPr>
    <a:lvl2pPr indent="228600" defTabSz="457200" latinLnBrk="0">
      <a:spcBef>
        <a:spcPts val="400"/>
      </a:spcBef>
      <a:defRPr sz="1200">
        <a:latin typeface="+mj-lt"/>
        <a:ea typeface="+mj-ea"/>
        <a:cs typeface="+mj-cs"/>
        <a:sym typeface="Calibri"/>
      </a:defRPr>
    </a:lvl2pPr>
    <a:lvl3pPr indent="457200" defTabSz="457200" latinLnBrk="0">
      <a:spcBef>
        <a:spcPts val="400"/>
      </a:spcBef>
      <a:defRPr sz="1200">
        <a:latin typeface="+mj-lt"/>
        <a:ea typeface="+mj-ea"/>
        <a:cs typeface="+mj-cs"/>
        <a:sym typeface="Calibri"/>
      </a:defRPr>
    </a:lvl3pPr>
    <a:lvl4pPr indent="685800" defTabSz="457200" latinLnBrk="0">
      <a:spcBef>
        <a:spcPts val="400"/>
      </a:spcBef>
      <a:defRPr sz="1200">
        <a:latin typeface="+mj-lt"/>
        <a:ea typeface="+mj-ea"/>
        <a:cs typeface="+mj-cs"/>
        <a:sym typeface="Calibri"/>
      </a:defRPr>
    </a:lvl4pPr>
    <a:lvl5pPr indent="914400" defTabSz="457200" latinLnBrk="0">
      <a:spcBef>
        <a:spcPts val="400"/>
      </a:spcBef>
      <a:defRPr sz="1200">
        <a:latin typeface="+mj-lt"/>
        <a:ea typeface="+mj-ea"/>
        <a:cs typeface="+mj-cs"/>
        <a:sym typeface="Calibri"/>
      </a:defRPr>
    </a:lvl5pPr>
    <a:lvl6pPr indent="1143000" defTabSz="457200" latinLnBrk="0">
      <a:spcBef>
        <a:spcPts val="400"/>
      </a:spcBef>
      <a:defRPr sz="1200">
        <a:latin typeface="+mj-lt"/>
        <a:ea typeface="+mj-ea"/>
        <a:cs typeface="+mj-cs"/>
        <a:sym typeface="Calibri"/>
      </a:defRPr>
    </a:lvl6pPr>
    <a:lvl7pPr indent="1371600" defTabSz="457200" latinLnBrk="0">
      <a:spcBef>
        <a:spcPts val="400"/>
      </a:spcBef>
      <a:defRPr sz="1200">
        <a:latin typeface="+mj-lt"/>
        <a:ea typeface="+mj-ea"/>
        <a:cs typeface="+mj-cs"/>
        <a:sym typeface="Calibri"/>
      </a:defRPr>
    </a:lvl7pPr>
    <a:lvl8pPr indent="1600200" defTabSz="457200" latinLnBrk="0">
      <a:spcBef>
        <a:spcPts val="400"/>
      </a:spcBef>
      <a:defRPr sz="1200">
        <a:latin typeface="+mj-lt"/>
        <a:ea typeface="+mj-ea"/>
        <a:cs typeface="+mj-cs"/>
        <a:sym typeface="Calibri"/>
      </a:defRPr>
    </a:lvl8pPr>
    <a:lvl9pPr indent="1828800" defTabSz="457200" latinLnBrk="0">
      <a:spcBef>
        <a:spcPts val="400"/>
      </a:spcBef>
      <a:defRPr sz="1200">
        <a:latin typeface="+mj-lt"/>
        <a:ea typeface="+mj-ea"/>
        <a:cs typeface="+mj-cs"/>
        <a:sym typeface="Calibri"/>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2" name="Shape 72"/>
          <p:cNvSpPr/>
          <p:nvPr>
            <p:ph type="sldImg"/>
          </p:nvPr>
        </p:nvSpPr>
        <p:spPr>
          <a:prstGeom prst="rect">
            <a:avLst/>
          </a:prstGeom>
        </p:spPr>
        <p:txBody>
          <a:bodyPr/>
          <a:lstStyle/>
          <a:p>
            <a:pPr/>
          </a:p>
        </p:txBody>
      </p:sp>
      <p:sp>
        <p:nvSpPr>
          <p:cNvPr id="73" name="Shape 73"/>
          <p:cNvSpPr/>
          <p:nvPr>
            <p:ph type="body" sz="quarter" idx="1"/>
          </p:nvPr>
        </p:nvSpPr>
        <p:spPr>
          <a:prstGeom prst="rect">
            <a:avLst/>
          </a:prstGeom>
        </p:spPr>
        <p:txBody>
          <a:bodyPr/>
          <a:lstStyle/>
          <a:p>
            <a:pPr>
              <a:spcBef>
                <a:spcPts val="0"/>
              </a:spcBef>
            </a:pPr>
            <a:r>
              <a:t>For Active learning- Move away from a traditional lecture model and start adding in interactive activities. Peer learning, discussions, collaborative projects, etc.</a:t>
            </a:r>
          </a:p>
          <a:p>
            <a:pPr>
              <a:spcBef>
                <a:spcPts val="0"/>
              </a:spcBef>
            </a:pPr>
            <a:r>
              <a:t>For Evidence Based Teaching- Look at valid research on what works, and carefully assess any teaching techniques that are used.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1" name="Shape 141"/>
          <p:cNvSpPr/>
          <p:nvPr>
            <p:ph type="sldImg"/>
          </p:nvPr>
        </p:nvSpPr>
        <p:spPr>
          <a:prstGeom prst="rect">
            <a:avLst/>
          </a:prstGeom>
        </p:spPr>
        <p:txBody>
          <a:bodyPr/>
          <a:lstStyle/>
          <a:p>
            <a:pPr/>
          </a:p>
        </p:txBody>
      </p:sp>
      <p:sp>
        <p:nvSpPr>
          <p:cNvPr id="142" name="Shape 142"/>
          <p:cNvSpPr/>
          <p:nvPr>
            <p:ph type="body" sz="quarter" idx="1"/>
          </p:nvPr>
        </p:nvSpPr>
        <p:spPr>
          <a:prstGeom prst="rect">
            <a:avLst/>
          </a:prstGeom>
        </p:spPr>
        <p:txBody>
          <a:bodyPr/>
          <a:lstStyle/>
          <a:p>
            <a:pPr>
              <a:lnSpc>
                <a:spcPct val="117999"/>
              </a:lnSpc>
              <a:spcBef>
                <a:spcPts val="0"/>
              </a:spcBef>
              <a:defRPr sz="2200">
                <a:latin typeface="Helvetica Neue"/>
                <a:ea typeface="Helvetica Neue"/>
                <a:cs typeface="Helvetica Neue"/>
                <a:sym typeface="Helvetica Neue"/>
              </a:defRPr>
            </a:pPr>
            <a:r>
              <a:t>Success Means different things to different people, cultures, universities</a:t>
            </a:r>
          </a:p>
          <a:p>
            <a:pPr>
              <a:lnSpc>
                <a:spcPct val="117999"/>
              </a:lnSpc>
              <a:spcBef>
                <a:spcPts val="0"/>
              </a:spcBef>
              <a:defRPr sz="2200">
                <a:latin typeface="Helvetica Neue"/>
                <a:ea typeface="Helvetica Neue"/>
                <a:cs typeface="Helvetica Neue"/>
                <a:sym typeface="Helvetica Neue"/>
              </a:defRPr>
            </a:pPr>
            <a:r>
              <a:t>success-not only do faculty need to agree on outcomes and what success means, but universities or departments may also have a “say” in this</a:t>
            </a:r>
          </a:p>
          <a:p>
            <a:pPr>
              <a:lnSpc>
                <a:spcPct val="117999"/>
              </a:lnSpc>
              <a:spcBef>
                <a:spcPts val="0"/>
              </a:spcBef>
              <a:defRPr sz="2200">
                <a:latin typeface="Helvetica Neue"/>
                <a:ea typeface="Helvetica Neue"/>
                <a:cs typeface="Helvetica Neue"/>
                <a:sym typeface="Helvetica Neue"/>
              </a:defRPr>
            </a:pPr>
          </a:p>
          <a:p>
            <a:pPr>
              <a:lnSpc>
                <a:spcPct val="117999"/>
              </a:lnSpc>
              <a:spcBef>
                <a:spcPts val="0"/>
              </a:spcBef>
              <a:defRPr sz="2200">
                <a:latin typeface="Helvetica Neue"/>
                <a:ea typeface="Helvetica Neue"/>
                <a:cs typeface="Helvetica Neue"/>
                <a:sym typeface="Helvetica Neue"/>
              </a:defRPr>
            </a:pPr>
          </a:p>
          <a:p>
            <a:pPr>
              <a:lnSpc>
                <a:spcPct val="117999"/>
              </a:lnSpc>
              <a:spcBef>
                <a:spcPts val="0"/>
              </a:spcBef>
              <a:defRPr sz="2200">
                <a:latin typeface="Helvetica Neue"/>
                <a:ea typeface="Helvetica Neue"/>
                <a:cs typeface="Helvetica Neue"/>
                <a:sym typeface="Helvetica Neue"/>
              </a:defRPr>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0" name="Shape 170"/>
          <p:cNvSpPr/>
          <p:nvPr>
            <p:ph type="sldImg"/>
          </p:nvPr>
        </p:nvSpPr>
        <p:spPr>
          <a:prstGeom prst="rect">
            <a:avLst/>
          </a:prstGeom>
        </p:spPr>
        <p:txBody>
          <a:bodyPr/>
          <a:lstStyle/>
          <a:p>
            <a:pPr/>
          </a:p>
        </p:txBody>
      </p:sp>
      <p:sp>
        <p:nvSpPr>
          <p:cNvPr id="171" name="Shape 171"/>
          <p:cNvSpPr/>
          <p:nvPr>
            <p:ph type="body" sz="quarter" idx="1"/>
          </p:nvPr>
        </p:nvSpPr>
        <p:spPr>
          <a:prstGeom prst="rect">
            <a:avLst/>
          </a:prstGeom>
        </p:spPr>
        <p:txBody>
          <a:bodyPr/>
          <a:lstStyle/>
          <a:p>
            <a:pPr>
              <a:lnSpc>
                <a:spcPct val="117999"/>
              </a:lnSpc>
              <a:spcBef>
                <a:spcPts val="0"/>
              </a:spcBef>
              <a:defRPr sz="2200">
                <a:latin typeface="Helvetica Neue"/>
                <a:ea typeface="Helvetica Neue"/>
                <a:cs typeface="Helvetica Neue"/>
                <a:sym typeface="Helvetica Neue"/>
              </a:defRPr>
            </a:pPr>
            <a:r>
              <a:t>and planning so faulty can identify/discuss potential challenges and how to overcome obstacles (learning community)</a:t>
            </a:r>
          </a:p>
          <a:p>
            <a:pPr>
              <a:lnSpc>
                <a:spcPct val="117999"/>
              </a:lnSpc>
              <a:spcBef>
                <a:spcPts val="0"/>
              </a:spcBef>
              <a:defRPr sz="2200">
                <a:latin typeface="Helvetica Neue"/>
                <a:ea typeface="Helvetica Neue"/>
                <a:cs typeface="Helvetica Neue"/>
                <a:sym typeface="Helvetica Neue"/>
              </a:defRPr>
            </a:pPr>
            <a:r>
              <a:t>-plan out what you will do ahead of time see if you can get some colleagues to do a mock session with you.</a:t>
            </a:r>
          </a:p>
          <a:p>
            <a:pPr>
              <a:lnSpc>
                <a:spcPct val="117999"/>
              </a:lnSpc>
              <a:spcBef>
                <a:spcPts val="0"/>
              </a:spcBef>
              <a:defRPr sz="2200">
                <a:latin typeface="Helvetica Neue"/>
                <a:ea typeface="Helvetica Neue"/>
                <a:cs typeface="Helvetica Neue"/>
                <a:sym typeface="Helvetica Neue"/>
              </a:defRPr>
            </a:pPr>
            <a:r>
              <a:t>, you don’t have to create a “second course”. Think carefully about what you will do during the session</a:t>
            </a:r>
          </a:p>
          <a:p>
            <a:pPr>
              <a:lnSpc>
                <a:spcPct val="117999"/>
              </a:lnSpc>
              <a:spcBef>
                <a:spcPts val="0"/>
              </a:spcBef>
              <a:defRPr sz="2200">
                <a:latin typeface="Helvetica Neue"/>
                <a:ea typeface="Helvetica Neue"/>
                <a:cs typeface="Helvetica Neue"/>
                <a:sym typeface="Helvetica Neue"/>
              </a:defRPr>
            </a:pPr>
            <a:r>
              <a:t>but don’t feel the need to use them all. </a:t>
            </a:r>
          </a:p>
          <a:p>
            <a:pPr>
              <a:lnSpc>
                <a:spcPct val="117999"/>
              </a:lnSpc>
              <a:spcBef>
                <a:spcPts val="0"/>
              </a:spcBef>
              <a:defRPr sz="2200">
                <a:latin typeface="Helvetica Neue"/>
                <a:ea typeface="Helvetica Neue"/>
                <a:cs typeface="Helvetica Neue"/>
                <a:sym typeface="Helvetica Neue"/>
              </a:defRPr>
            </a:pPr>
          </a:p>
          <a:p>
            <a:pPr>
              <a:lnSpc>
                <a:spcPct val="117999"/>
              </a:lnSpc>
              <a:spcBef>
                <a:spcPts val="0"/>
              </a:spcBef>
              <a:defRPr sz="2200">
                <a:latin typeface="Helvetica Neue"/>
                <a:ea typeface="Helvetica Neue"/>
                <a:cs typeface="Helvetica Neue"/>
                <a:sym typeface="Helvetica Neue"/>
              </a:defRPr>
            </a:pPr>
          </a:p>
          <a:p>
            <a:pPr>
              <a:lnSpc>
                <a:spcPct val="117999"/>
              </a:lnSpc>
              <a:spcBef>
                <a:spcPts val="0"/>
              </a:spcBef>
              <a:defRPr sz="2200">
                <a:latin typeface="Helvetica Neue"/>
                <a:ea typeface="Helvetica Neue"/>
                <a:cs typeface="Helvetica Neue"/>
                <a:sym typeface="Helvetica Neue"/>
              </a:defRPr>
            </a:pPr>
            <a:r>
              <a:t>One hour goes by really fast, </a:t>
            </a:r>
          </a:p>
          <a:p>
            <a:pPr>
              <a:lnSpc>
                <a:spcPct val="117999"/>
              </a:lnSpc>
              <a:spcBef>
                <a:spcPts val="0"/>
              </a:spcBef>
              <a:defRPr sz="2200">
                <a:latin typeface="Helvetica Neue"/>
                <a:ea typeface="Helvetica Neue"/>
                <a:cs typeface="Helvetica Neue"/>
                <a:sym typeface="Helvetica Neue"/>
              </a:defRPr>
            </a:pPr>
            <a:r>
              <a:t>ake sure to allow plenty of time for question and discussion</a:t>
            </a:r>
          </a:p>
          <a:p>
            <a:pPr>
              <a:lnSpc>
                <a:spcPct val="117999"/>
              </a:lnSpc>
              <a:spcBef>
                <a:spcPts val="0"/>
              </a:spcBef>
              <a:defRPr sz="2200">
                <a:latin typeface="Helvetica Neue"/>
                <a:ea typeface="Helvetica Neue"/>
                <a:cs typeface="Helvetica Neue"/>
                <a:sym typeface="Helvetica Neue"/>
              </a:defRPr>
            </a:pPr>
            <a:r>
              <a:t>What is the pedagogical intent?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8" name="Shape 178"/>
          <p:cNvSpPr/>
          <p:nvPr>
            <p:ph type="sldImg"/>
          </p:nvPr>
        </p:nvSpPr>
        <p:spPr>
          <a:prstGeom prst="rect">
            <a:avLst/>
          </a:prstGeom>
        </p:spPr>
        <p:txBody>
          <a:bodyPr/>
          <a:lstStyle/>
          <a:p>
            <a:pPr/>
          </a:p>
        </p:txBody>
      </p:sp>
      <p:sp>
        <p:nvSpPr>
          <p:cNvPr id="179" name="Shape 179"/>
          <p:cNvSpPr/>
          <p:nvPr>
            <p:ph type="body" sz="quarter" idx="1"/>
          </p:nvPr>
        </p:nvSpPr>
        <p:spPr>
          <a:prstGeom prst="rect">
            <a:avLst/>
          </a:prstGeom>
        </p:spPr>
        <p:txBody>
          <a:bodyPr/>
          <a:lstStyle>
            <a:lvl1pPr>
              <a:lnSpc>
                <a:spcPct val="117999"/>
              </a:lnSpc>
              <a:spcBef>
                <a:spcPts val="0"/>
              </a:spcBef>
              <a:defRPr sz="2200">
                <a:latin typeface="Helvetica Neue"/>
                <a:ea typeface="Helvetica Neue"/>
                <a:cs typeface="Helvetica Neue"/>
                <a:sym typeface="Helvetica Neue"/>
              </a:defRPr>
            </a:lvl1pPr>
          </a:lstStyle>
          <a:p>
            <a:pPr/>
            <a:r>
              <a:t>Faculty felt it increased engagement and sense of community-humanized the experience for them. Media team felt it was easy to set up.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8" name="Shape 78"/>
          <p:cNvSpPr/>
          <p:nvPr>
            <p:ph type="sldImg"/>
          </p:nvPr>
        </p:nvSpPr>
        <p:spPr>
          <a:prstGeom prst="rect">
            <a:avLst/>
          </a:prstGeom>
        </p:spPr>
        <p:txBody>
          <a:bodyPr/>
          <a:lstStyle/>
          <a:p>
            <a:pPr/>
          </a:p>
        </p:txBody>
      </p:sp>
      <p:sp>
        <p:nvSpPr>
          <p:cNvPr id="79" name="Shape 79"/>
          <p:cNvSpPr/>
          <p:nvPr>
            <p:ph type="body" sz="quarter" idx="1"/>
          </p:nvPr>
        </p:nvSpPr>
        <p:spPr>
          <a:prstGeom prst="rect">
            <a:avLst/>
          </a:prstGeom>
        </p:spPr>
        <p:txBody>
          <a:bodyPr/>
          <a:lstStyle/>
          <a:p>
            <a:pPr>
              <a:spcBef>
                <a:spcPts val="0"/>
              </a:spcBef>
            </a:pPr>
            <a:r>
              <a:t>Our faculty enjoyed discussions in the classroom, they were energized, and felt they got to know students in classroom F2F communications</a:t>
            </a:r>
          </a:p>
          <a:p>
            <a:pPr>
              <a:spcBef>
                <a:spcPts val="0"/>
              </a:spcBef>
            </a:pPr>
            <a:r>
              <a:t>With an ASU Mandate that we start doing more online courses, these traditional faculty were missing the interactions with students. </a:t>
            </a:r>
          </a:p>
          <a:p>
            <a:pPr>
              <a:spcBef>
                <a:spcPts val="0"/>
              </a:spcBef>
            </a:pPr>
            <a:r>
              <a:t>Asynchronous interactions, and blocky, boring formats for discussion boards.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4" name="Shape 84"/>
          <p:cNvSpPr/>
          <p:nvPr>
            <p:ph type="sldImg"/>
          </p:nvPr>
        </p:nvSpPr>
        <p:spPr>
          <a:prstGeom prst="rect">
            <a:avLst/>
          </a:prstGeom>
        </p:spPr>
        <p:txBody>
          <a:bodyPr/>
          <a:lstStyle/>
          <a:p>
            <a:pPr/>
          </a:p>
        </p:txBody>
      </p:sp>
      <p:sp>
        <p:nvSpPr>
          <p:cNvPr id="85" name="Shape 85"/>
          <p:cNvSpPr/>
          <p:nvPr>
            <p:ph type="body" sz="quarter" idx="1"/>
          </p:nvPr>
        </p:nvSpPr>
        <p:spPr>
          <a:prstGeom prst="rect">
            <a:avLst/>
          </a:prstGeom>
        </p:spPr>
        <p:txBody>
          <a:bodyPr/>
          <a:lstStyle/>
          <a:p>
            <a:pPr>
              <a:spcBef>
                <a:spcPts val="0"/>
              </a:spcBef>
            </a:pPr>
            <a:r>
              <a:t>Mike ASU’s Funniest professor last year. Very animated, passionate and active teacher.</a:t>
            </a:r>
          </a:p>
          <a:p>
            <a:pPr>
              <a:spcBef>
                <a:spcPts val="0"/>
              </a:spcBef>
            </a:pPr>
            <a:r>
              <a:t>Course name was Why people lie, cheat and steal. </a:t>
            </a:r>
          </a:p>
          <a:p>
            <a:pPr>
              <a:spcBef>
                <a:spcPts val="0"/>
              </a:spcBef>
            </a:pPr>
            <a:r>
              <a:t>Very controversial, and content needed to be really talked through with students. Mike usually set up debates with this content, and we were struggling with technologies to do this activity online. They felt “flat” and not engaging. Even products like Adobe Connect, didn’t have the “spontaneity” that we desired.</a:t>
            </a:r>
          </a:p>
          <a:p>
            <a:pPr>
              <a:spcBef>
                <a:spcPts val="0"/>
              </a:spcBef>
            </a:pPr>
          </a:p>
          <a:p>
            <a:pPr>
              <a:spcBef>
                <a:spcPts val="0"/>
              </a:spcBef>
            </a:pPr>
            <a:r>
              <a:t>Shindig was integrated, and Mike was able to connect to the students the way he normally would. Mike could have students form groups to discuss a “pro/con” Argument, and then invite students up to the “Main stage” to present a side of the issue. He could bring a representative from both sides, and have them do an actual debate. The students were engaged with each other and Mike. Mike felt connected.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5" name="Shape 95"/>
          <p:cNvSpPr/>
          <p:nvPr>
            <p:ph type="sldImg"/>
          </p:nvPr>
        </p:nvSpPr>
        <p:spPr>
          <a:prstGeom prst="rect">
            <a:avLst/>
          </a:prstGeom>
        </p:spPr>
        <p:txBody>
          <a:bodyPr/>
          <a:lstStyle/>
          <a:p>
            <a:pPr/>
          </a:p>
        </p:txBody>
      </p:sp>
      <p:sp>
        <p:nvSpPr>
          <p:cNvPr id="96" name="Shape 96"/>
          <p:cNvSpPr/>
          <p:nvPr>
            <p:ph type="body" sz="quarter" idx="1"/>
          </p:nvPr>
        </p:nvSpPr>
        <p:spPr>
          <a:prstGeom prst="rect">
            <a:avLst/>
          </a:prstGeom>
        </p:spPr>
        <p:txBody>
          <a:bodyPr/>
          <a:lstStyle/>
          <a:p>
            <a:pPr>
              <a:lnSpc>
                <a:spcPct val="90000"/>
              </a:lnSpc>
              <a:spcBef>
                <a:spcPts val="0"/>
              </a:spcBef>
            </a:pPr>
            <a:r>
              <a:t>Lecture halls were created for scale. Ours hold 400+ students. ASU has 85,000 students.</a:t>
            </a:r>
          </a:p>
          <a:p>
            <a:pPr>
              <a:lnSpc>
                <a:spcPct val="90000"/>
              </a:lnSpc>
              <a:spcBef>
                <a:spcPts val="0"/>
              </a:spcBef>
            </a:pPr>
            <a:r>
              <a:t>Allowing us to teach large numbers of students. </a:t>
            </a:r>
          </a:p>
          <a:p>
            <a:pPr>
              <a:lnSpc>
                <a:spcPct val="90000"/>
              </a:lnSpc>
              <a:spcBef>
                <a:spcPts val="0"/>
              </a:spcBef>
            </a:pPr>
          </a:p>
          <a:p>
            <a:pPr>
              <a:lnSpc>
                <a:spcPct val="90000"/>
              </a:lnSpc>
              <a:spcBef>
                <a:spcPts val="0"/>
              </a:spcBef>
            </a:pPr>
            <a:r>
              <a:t>We still work to make the rooms active, with professors moving around the room, response systems and Eric Mazur’s approach to peer learning.</a:t>
            </a:r>
          </a:p>
          <a:p>
            <a:pPr>
              <a:lnSpc>
                <a:spcPct val="90000"/>
              </a:lnSpc>
              <a:spcBef>
                <a:spcPts val="0"/>
              </a:spcBef>
            </a:pPr>
          </a:p>
          <a:p>
            <a:pPr>
              <a:lnSpc>
                <a:spcPct val="90000"/>
              </a:lnSpc>
              <a:spcBef>
                <a:spcPts val="0"/>
              </a:spcBef>
            </a:pPr>
            <a:r>
              <a:t>But we needed more. Enrollments were growing, and research was proving the typical lecture wasn’t providing learning for many students. Scott Freeman came to our department and showed his research that lectures were ineffective for most of our underserved populations. ASU Professor Micki Chi researched the importance of interactive “Collaborating in Dialogue” in student learning so we changed our classrooms.</a:t>
            </a:r>
          </a:p>
          <a:p>
            <a:pPr>
              <a:lnSpc>
                <a:spcPct val="90000"/>
              </a:lnSpc>
              <a:spcBef>
                <a:spcPts val="0"/>
              </a:spcBef>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0" name="Shape 100"/>
          <p:cNvSpPr/>
          <p:nvPr>
            <p:ph type="sldImg"/>
          </p:nvPr>
        </p:nvSpPr>
        <p:spPr>
          <a:prstGeom prst="rect">
            <a:avLst/>
          </a:prstGeom>
        </p:spPr>
        <p:txBody>
          <a:bodyPr/>
          <a:lstStyle/>
          <a:p>
            <a:pPr/>
          </a:p>
        </p:txBody>
      </p:sp>
      <p:sp>
        <p:nvSpPr>
          <p:cNvPr id="101" name="Shape 101"/>
          <p:cNvSpPr/>
          <p:nvPr>
            <p:ph type="body" sz="quarter" idx="1"/>
          </p:nvPr>
        </p:nvSpPr>
        <p:spPr>
          <a:prstGeom prst="rect">
            <a:avLst/>
          </a:prstGeom>
        </p:spPr>
        <p:txBody>
          <a:bodyPr/>
          <a:lstStyle/>
          <a:p>
            <a:pPr>
              <a:spcBef>
                <a:spcPts val="0"/>
              </a:spcBef>
            </a:pPr>
            <a:r>
              <a:t>We moved to active learning classrooms, Fantastic interactive dialogs and active learning. Faculty were feeling connected to their students and having fun teaching again.</a:t>
            </a:r>
          </a:p>
          <a:p>
            <a:pPr>
              <a:spcBef>
                <a:spcPts val="0"/>
              </a:spcBef>
            </a:pPr>
            <a:r>
              <a:t>but struggle with still teaching 400+ students with smaller sections.</a:t>
            </a:r>
          </a:p>
          <a:p>
            <a:pPr>
              <a:spcBef>
                <a:spcPts val="0"/>
              </a:spcBef>
            </a:pPr>
          </a:p>
          <a:p>
            <a:pPr>
              <a:spcBef>
                <a:spcPts val="0"/>
              </a:spcBef>
            </a:pPr>
            <a:r>
              <a:t>When we started developing online courses, we also had to look at how to re-create these active learning sessions in an engaging online environment, </a:t>
            </a:r>
          </a:p>
          <a:p>
            <a:pPr>
              <a:spcBef>
                <a:spcPts val="0"/>
              </a:spcBef>
            </a:pPr>
            <a:r>
              <a:t>That’s when Shindig became a potential  solution to our capacity issues.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6" name="Shape 106"/>
          <p:cNvSpPr/>
          <p:nvPr>
            <p:ph type="sldImg"/>
          </p:nvPr>
        </p:nvSpPr>
        <p:spPr>
          <a:prstGeom prst="rect">
            <a:avLst/>
          </a:prstGeom>
        </p:spPr>
        <p:txBody>
          <a:bodyPr/>
          <a:lstStyle/>
          <a:p>
            <a:pPr/>
          </a:p>
        </p:txBody>
      </p:sp>
      <p:sp>
        <p:nvSpPr>
          <p:cNvPr id="107" name="Shape 107"/>
          <p:cNvSpPr/>
          <p:nvPr>
            <p:ph type="body" sz="quarter" idx="1"/>
          </p:nvPr>
        </p:nvSpPr>
        <p:spPr>
          <a:prstGeom prst="rect">
            <a:avLst/>
          </a:prstGeom>
        </p:spPr>
        <p:txBody>
          <a:bodyPr/>
          <a:lstStyle>
            <a:lvl1pPr>
              <a:spcBef>
                <a:spcPts val="0"/>
              </a:spcBef>
            </a:lvl1pPr>
          </a:lstStyle>
          <a:p>
            <a:pPr/>
            <a:r>
              <a:t>We had used other technologies for a number of years, but they seemed too formal. And constrained conversations between students.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spcBef>
                <a:spcPts val="0"/>
              </a:spcBef>
              <a:defRPr b="1"/>
            </a:pPr>
            <a:r>
              <a:t>Cart rolls into classroom with a large monitor for faculty to view online students + admin computer for a TA to control online interactions</a:t>
            </a:r>
          </a:p>
          <a:p>
            <a:pPr>
              <a:spcBef>
                <a:spcPts val="0"/>
              </a:spcBef>
            </a:pPr>
            <a:endParaRPr b="1"/>
          </a:p>
          <a:p>
            <a:pPr>
              <a:spcBef>
                <a:spcPts val="0"/>
              </a:spcBef>
            </a:pPr>
            <a:r>
              <a:t>Transition period to allow students to access live content, but still interact and do small group activities. Mobile unit allows us to expand current classroom capacity</a:t>
            </a:r>
          </a:p>
          <a:p>
            <a:pPr>
              <a:spcBef>
                <a:spcPts val="0"/>
              </a:spcBef>
            </a:pPr>
            <a:r>
              <a:t>Eventually we see more faculty conducting sections fully in the Shindig environment, without using actual classrooms.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8" name="Shape 128"/>
          <p:cNvSpPr/>
          <p:nvPr>
            <p:ph type="sldImg"/>
          </p:nvPr>
        </p:nvSpPr>
        <p:spPr>
          <a:prstGeom prst="rect">
            <a:avLst/>
          </a:prstGeom>
        </p:spPr>
        <p:txBody>
          <a:bodyPr/>
          <a:lstStyle/>
          <a:p>
            <a:pPr/>
          </a:p>
        </p:txBody>
      </p:sp>
      <p:sp>
        <p:nvSpPr>
          <p:cNvPr id="129" name="Shape 129"/>
          <p:cNvSpPr/>
          <p:nvPr>
            <p:ph type="body" sz="quarter" idx="1"/>
          </p:nvPr>
        </p:nvSpPr>
        <p:spPr>
          <a:prstGeom prst="rect">
            <a:avLst/>
          </a:prstGeom>
        </p:spPr>
        <p:txBody>
          <a:bodyPr/>
          <a:lstStyle/>
          <a:p>
            <a:pPr>
              <a:spcBef>
                <a:spcPts val="0"/>
              </a:spcBef>
            </a:pPr>
            <a:r>
              <a:t>Latest course to use Shindig Mobile Unit</a:t>
            </a:r>
          </a:p>
          <a:p>
            <a:pPr>
              <a:spcBef>
                <a:spcPts val="0"/>
              </a:spcBef>
            </a:pPr>
            <a:r>
              <a:t>Allows us to take guest speakers and share their content with colleagues at community colleges, and other campuses at ASU, AND </a:t>
            </a:r>
          </a:p>
          <a:p>
            <a:pPr>
              <a:spcBef>
                <a:spcPts val="0"/>
              </a:spcBef>
            </a:pPr>
            <a:r>
              <a:t>With a structure that allows for active leanring.</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6" name="Shape 136"/>
          <p:cNvSpPr/>
          <p:nvPr>
            <p:ph type="sldImg"/>
          </p:nvPr>
        </p:nvSpPr>
        <p:spPr>
          <a:prstGeom prst="rect">
            <a:avLst/>
          </a:prstGeom>
        </p:spPr>
        <p:txBody>
          <a:bodyPr/>
          <a:lstStyle/>
          <a:p>
            <a:pPr/>
          </a:p>
        </p:txBody>
      </p:sp>
      <p:sp>
        <p:nvSpPr>
          <p:cNvPr id="137" name="Shape 137"/>
          <p:cNvSpPr/>
          <p:nvPr>
            <p:ph type="body" sz="quarter" idx="1"/>
          </p:nvPr>
        </p:nvSpPr>
        <p:spPr>
          <a:prstGeom prst="rect">
            <a:avLst/>
          </a:prstGeom>
        </p:spPr>
        <p:txBody>
          <a:bodyPr/>
          <a:lstStyle>
            <a:lvl1pPr>
              <a:spcBef>
                <a:spcPts val="0"/>
              </a:spcBef>
            </a:lvl1pPr>
          </a:lstStyle>
          <a:p>
            <a:pPr/>
            <a:r>
              <a:t>Shindig helped ASU meet our priorities of teaching and student learning.</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11" name="Shape 1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8" name="Shape 18"/>
          <p:cNvSpPr/>
          <p:nvPr>
            <p:ph type="title"/>
          </p:nvPr>
        </p:nvSpPr>
        <p:spPr>
          <a:xfrm>
            <a:off x="669726" y="312539"/>
            <a:ext cx="7804548" cy="1518047"/>
          </a:xfrm>
          <a:prstGeom prst="rect">
            <a:avLst/>
          </a:prstGeom>
        </p:spPr>
        <p:txBody>
          <a:bodyPr lIns="35718" tIns="35718" rIns="35718" bIns="35718">
            <a:normAutofit fontScale="100000" lnSpcReduction="0"/>
          </a:bodyPr>
          <a:lstStyle>
            <a:lvl1pPr defTabSz="410765">
              <a:defRPr sz="5600">
                <a:latin typeface="Helvetica Light"/>
                <a:ea typeface="Helvetica Light"/>
                <a:cs typeface="Helvetica Light"/>
                <a:sym typeface="Helvetica Light"/>
              </a:defRPr>
            </a:lvl1pPr>
          </a:lstStyle>
          <a:p>
            <a:pPr/>
            <a:r>
              <a:t>Title Text</a:t>
            </a:r>
          </a:p>
        </p:txBody>
      </p:sp>
      <p:sp>
        <p:nvSpPr>
          <p:cNvPr id="19" name="Shape 19"/>
          <p:cNvSpPr/>
          <p:nvPr>
            <p:ph type="sldNum" sz="quarter" idx="2"/>
          </p:nvPr>
        </p:nvSpPr>
        <p:spPr>
          <a:xfrm>
            <a:off x="4440732" y="6505277"/>
            <a:ext cx="253607" cy="249238"/>
          </a:xfrm>
          <a:prstGeom prst="rect">
            <a:avLst/>
          </a:prstGeom>
        </p:spPr>
        <p:txBody>
          <a:bodyPr lIns="35718" tIns="35718" rIns="35718" bIns="35718" anchor="t"/>
          <a:lstStyle>
            <a:lvl1pPr algn="ctr" defTabSz="410765">
              <a:defRPr>
                <a:solidFill>
                  <a:srgbClr val="000000"/>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26" name="Shape 26"/>
          <p:cNvSpPr/>
          <p:nvPr>
            <p:ph type="title"/>
          </p:nvPr>
        </p:nvSpPr>
        <p:spPr>
          <a:xfrm>
            <a:off x="669726" y="312539"/>
            <a:ext cx="7804548" cy="1518047"/>
          </a:xfrm>
          <a:prstGeom prst="rect">
            <a:avLst/>
          </a:prstGeom>
        </p:spPr>
        <p:txBody>
          <a:bodyPr lIns="35718" tIns="35718" rIns="35718" bIns="35718">
            <a:normAutofit fontScale="100000" lnSpcReduction="0"/>
          </a:bodyPr>
          <a:lstStyle>
            <a:lvl1pPr defTabSz="410765">
              <a:defRPr sz="5600">
                <a:latin typeface="Helvetica Light"/>
                <a:ea typeface="Helvetica Light"/>
                <a:cs typeface="Helvetica Light"/>
                <a:sym typeface="Helvetica Light"/>
              </a:defRPr>
            </a:lvl1pPr>
          </a:lstStyle>
          <a:p>
            <a:pPr/>
            <a:r>
              <a:t>Title Text</a:t>
            </a:r>
          </a:p>
        </p:txBody>
      </p:sp>
      <p:sp>
        <p:nvSpPr>
          <p:cNvPr id="27" name="Shape 27"/>
          <p:cNvSpPr/>
          <p:nvPr>
            <p:ph type="body" idx="1"/>
          </p:nvPr>
        </p:nvSpPr>
        <p:spPr>
          <a:xfrm>
            <a:off x="669726" y="1830585"/>
            <a:ext cx="7804548" cy="4420197"/>
          </a:xfrm>
          <a:prstGeom prst="rect">
            <a:avLst/>
          </a:prstGeom>
        </p:spPr>
        <p:txBody>
          <a:bodyPr lIns="35718" tIns="35718" rIns="35718" bIns="35718" anchor="ctr">
            <a:normAutofit fontScale="100000" lnSpcReduction="0"/>
          </a:bodyPr>
          <a:lstStyle>
            <a:lvl1pPr marL="296333" indent="-296333" defTabSz="410765">
              <a:spcBef>
                <a:spcPts val="2900"/>
              </a:spcBef>
              <a:buSzPct val="75000"/>
              <a:buFontTx/>
              <a:buChar char="•"/>
              <a:defRPr sz="2400">
                <a:latin typeface="Helvetica Light"/>
                <a:ea typeface="Helvetica Light"/>
                <a:cs typeface="Helvetica Light"/>
                <a:sym typeface="Helvetica Light"/>
              </a:defRPr>
            </a:lvl1pPr>
            <a:lvl2pPr marL="740833" indent="-296333" defTabSz="410765">
              <a:spcBef>
                <a:spcPts val="2900"/>
              </a:spcBef>
              <a:buSzPct val="75000"/>
              <a:buFontTx/>
              <a:buChar char="•"/>
              <a:defRPr sz="2400">
                <a:latin typeface="Helvetica Light"/>
                <a:ea typeface="Helvetica Light"/>
                <a:cs typeface="Helvetica Light"/>
                <a:sym typeface="Helvetica Light"/>
              </a:defRPr>
            </a:lvl2pPr>
            <a:lvl3pPr marL="1185333" indent="-296333" defTabSz="410765">
              <a:spcBef>
                <a:spcPts val="2900"/>
              </a:spcBef>
              <a:buSzPct val="75000"/>
              <a:buFontTx/>
              <a:defRPr sz="2400">
                <a:latin typeface="Helvetica Light"/>
                <a:ea typeface="Helvetica Light"/>
                <a:cs typeface="Helvetica Light"/>
                <a:sym typeface="Helvetica Light"/>
              </a:defRPr>
            </a:lvl3pPr>
            <a:lvl4pPr marL="1629833" indent="-296333" defTabSz="410765">
              <a:spcBef>
                <a:spcPts val="2900"/>
              </a:spcBef>
              <a:buSzPct val="75000"/>
              <a:buFontTx/>
              <a:buChar char="•"/>
              <a:defRPr sz="2400">
                <a:latin typeface="Helvetica Light"/>
                <a:ea typeface="Helvetica Light"/>
                <a:cs typeface="Helvetica Light"/>
                <a:sym typeface="Helvetica Light"/>
              </a:defRPr>
            </a:lvl4pPr>
            <a:lvl5pPr marL="2074333" indent="-296333" defTabSz="410765">
              <a:spcBef>
                <a:spcPts val="2900"/>
              </a:spcBef>
              <a:buSzPct val="75000"/>
              <a:buFontTx/>
              <a:buChar char="•"/>
              <a:defRPr sz="2400">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28" name="Shape 28"/>
          <p:cNvSpPr/>
          <p:nvPr>
            <p:ph type="sldNum" sz="quarter" idx="2"/>
          </p:nvPr>
        </p:nvSpPr>
        <p:spPr>
          <a:xfrm>
            <a:off x="4440732" y="6505277"/>
            <a:ext cx="253607" cy="249238"/>
          </a:xfrm>
          <a:prstGeom prst="rect">
            <a:avLst/>
          </a:prstGeom>
        </p:spPr>
        <p:txBody>
          <a:bodyPr lIns="35718" tIns="35718" rIns="35718" bIns="35718" anchor="t"/>
          <a:lstStyle>
            <a:lvl1pPr algn="ctr" defTabSz="410765">
              <a:defRPr>
                <a:solidFill>
                  <a:srgbClr val="000000"/>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35" name="Shape 35"/>
          <p:cNvSpPr/>
          <p:nvPr>
            <p:ph type="pic" sz="half" idx="13"/>
          </p:nvPr>
        </p:nvSpPr>
        <p:spPr>
          <a:xfrm>
            <a:off x="4723804" y="1830585"/>
            <a:ext cx="3750470" cy="4420197"/>
          </a:xfrm>
          <a:prstGeom prst="rect">
            <a:avLst/>
          </a:prstGeom>
        </p:spPr>
        <p:txBody>
          <a:bodyPr lIns="91439" rIns="91439"/>
          <a:lstStyle/>
          <a:p>
            <a:pPr/>
          </a:p>
        </p:txBody>
      </p:sp>
      <p:sp>
        <p:nvSpPr>
          <p:cNvPr id="36" name="Shape 36"/>
          <p:cNvSpPr/>
          <p:nvPr>
            <p:ph type="title"/>
          </p:nvPr>
        </p:nvSpPr>
        <p:spPr>
          <a:xfrm>
            <a:off x="669726" y="312539"/>
            <a:ext cx="7804548" cy="1518047"/>
          </a:xfrm>
          <a:prstGeom prst="rect">
            <a:avLst/>
          </a:prstGeom>
        </p:spPr>
        <p:txBody>
          <a:bodyPr lIns="35718" tIns="35718" rIns="35718" bIns="35718">
            <a:normAutofit fontScale="100000" lnSpcReduction="0"/>
          </a:bodyPr>
          <a:lstStyle>
            <a:lvl1pPr defTabSz="410765">
              <a:defRPr sz="5600">
                <a:latin typeface="Helvetica Light"/>
                <a:ea typeface="Helvetica Light"/>
                <a:cs typeface="Helvetica Light"/>
                <a:sym typeface="Helvetica Light"/>
              </a:defRPr>
            </a:lvl1pPr>
          </a:lstStyle>
          <a:p>
            <a:pPr/>
            <a:r>
              <a:t>Title Text</a:t>
            </a:r>
          </a:p>
        </p:txBody>
      </p:sp>
      <p:sp>
        <p:nvSpPr>
          <p:cNvPr id="37" name="Shape 37"/>
          <p:cNvSpPr/>
          <p:nvPr>
            <p:ph type="body" sz="half" idx="1"/>
          </p:nvPr>
        </p:nvSpPr>
        <p:spPr>
          <a:xfrm>
            <a:off x="669726" y="1830585"/>
            <a:ext cx="3750470" cy="4420197"/>
          </a:xfrm>
          <a:prstGeom prst="rect">
            <a:avLst/>
          </a:prstGeom>
        </p:spPr>
        <p:txBody>
          <a:bodyPr lIns="35718" tIns="35718" rIns="35718" bIns="35718" anchor="ctr">
            <a:normAutofit fontScale="100000" lnSpcReduction="0"/>
          </a:bodyPr>
          <a:lstStyle>
            <a:lvl1pPr marL="220435" indent="-220435" defTabSz="410765">
              <a:spcBef>
                <a:spcPts val="2200"/>
              </a:spcBef>
              <a:buSzPct val="75000"/>
              <a:buFontTx/>
              <a:buChar char="•"/>
              <a:defRPr sz="1800">
                <a:latin typeface="Helvetica Light"/>
                <a:ea typeface="Helvetica Light"/>
                <a:cs typeface="Helvetica Light"/>
                <a:sym typeface="Helvetica Light"/>
              </a:defRPr>
            </a:lvl1pPr>
            <a:lvl2pPr marL="563335" indent="-220435" defTabSz="410765">
              <a:spcBef>
                <a:spcPts val="2200"/>
              </a:spcBef>
              <a:buSzPct val="75000"/>
              <a:buFontTx/>
              <a:buChar char="•"/>
              <a:defRPr sz="1800">
                <a:latin typeface="Helvetica Light"/>
                <a:ea typeface="Helvetica Light"/>
                <a:cs typeface="Helvetica Light"/>
                <a:sym typeface="Helvetica Light"/>
              </a:defRPr>
            </a:lvl2pPr>
            <a:lvl3pPr marL="906235" indent="-220435" defTabSz="410765">
              <a:spcBef>
                <a:spcPts val="2200"/>
              </a:spcBef>
              <a:buSzPct val="75000"/>
              <a:buFontTx/>
              <a:defRPr sz="1800">
                <a:latin typeface="Helvetica Light"/>
                <a:ea typeface="Helvetica Light"/>
                <a:cs typeface="Helvetica Light"/>
                <a:sym typeface="Helvetica Light"/>
              </a:defRPr>
            </a:lvl3pPr>
            <a:lvl4pPr marL="1249135" indent="-220435" defTabSz="410765">
              <a:spcBef>
                <a:spcPts val="2200"/>
              </a:spcBef>
              <a:buSzPct val="75000"/>
              <a:buFontTx/>
              <a:buChar char="•"/>
              <a:defRPr sz="1800">
                <a:latin typeface="Helvetica Light"/>
                <a:ea typeface="Helvetica Light"/>
                <a:cs typeface="Helvetica Light"/>
                <a:sym typeface="Helvetica Light"/>
              </a:defRPr>
            </a:lvl4pPr>
            <a:lvl5pPr marL="1592035" indent="-220435" defTabSz="410765">
              <a:spcBef>
                <a:spcPts val="2200"/>
              </a:spcBef>
              <a:buSzPct val="75000"/>
              <a:buFontTx/>
              <a:buChar char="•"/>
              <a:defRPr sz="1800">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38" name="Shape 38"/>
          <p:cNvSpPr/>
          <p:nvPr>
            <p:ph type="sldNum" sz="quarter" idx="2"/>
          </p:nvPr>
        </p:nvSpPr>
        <p:spPr>
          <a:xfrm>
            <a:off x="4440732" y="6505277"/>
            <a:ext cx="253607" cy="249238"/>
          </a:xfrm>
          <a:prstGeom prst="rect">
            <a:avLst/>
          </a:prstGeom>
        </p:spPr>
        <p:txBody>
          <a:bodyPr lIns="35718" tIns="35718" rIns="35718" bIns="35718" anchor="t"/>
          <a:lstStyle>
            <a:lvl1pPr algn="ctr" defTabSz="410765">
              <a:defRPr>
                <a:solidFill>
                  <a:srgbClr val="000000"/>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457200" y="92074"/>
            <a:ext cx="8229600" cy="1508126"/>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p>
            <a:pPr/>
            <a:r>
              <a:t>Title Text</a:t>
            </a:r>
          </a:p>
        </p:txBody>
      </p:sp>
      <p:sp>
        <p:nvSpPr>
          <p:cNvPr id="3" name="Shape 3"/>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8422818" y="6404292"/>
            <a:ext cx="263983" cy="269241"/>
          </a:xfrm>
          <a:prstGeom prst="rect">
            <a:avLst/>
          </a:prstGeom>
          <a:ln w="12700">
            <a:miter lim="400000"/>
          </a:ln>
        </p:spPr>
        <p:txBody>
          <a:bodyPr wrap="none" lIns="45719" rIns="45719" anchor="ctr">
            <a:spAutoFit/>
          </a:bodyPr>
          <a:lstStyle>
            <a:lvl1pPr algn="r">
              <a:defRPr sz="1200">
                <a:solidFill>
                  <a:srgbClr val="898989"/>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Lst>
  <p:transition xmlns:p14="http://schemas.microsoft.com/office/powerpoint/2010/main" spd="med" advClick="1"/>
  <p:txStyles>
    <p:titleStyle>
      <a:lvl1pPr marL="0" marR="0" indent="0" algn="ctr" defTabSz="4572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5pPr>
      <a:lvl6pPr marL="0" marR="0" indent="457200" algn="ctr" defTabSz="4572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6pPr>
      <a:lvl7pPr marL="0" marR="0" indent="914400" algn="ctr" defTabSz="4572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7pPr>
      <a:lvl8pPr marL="0" marR="0" indent="1371600" algn="ctr" defTabSz="4572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8pPr>
      <a:lvl9pPr marL="0" marR="0" indent="1828800" algn="ctr" defTabSz="457200" rtl="0" latinLnBrk="0">
        <a:lnSpc>
          <a:spcPct val="100000"/>
        </a:lnSpc>
        <a:spcBef>
          <a:spcPts val="0"/>
        </a:spcBef>
        <a:spcAft>
          <a:spcPts val="0"/>
        </a:spcAft>
        <a:buClrTx/>
        <a:buSzTx/>
        <a:buFontTx/>
        <a:buNone/>
        <a:tabLst/>
        <a:defRPr b="0" baseline="0" cap="none" i="0" spc="0" strike="noStrike" sz="4400" u="none">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j-lt"/>
          <a:ea typeface="+mj-ea"/>
          <a:cs typeface="+mj-cs"/>
          <a:sym typeface="Calibri"/>
        </a:defRPr>
      </a:lvl4pPr>
      <a:lvl5pPr marL="2235200" marR="0" indent="-406400" algn="l" defTabSz="4572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j-lt"/>
          <a:ea typeface="+mj-ea"/>
          <a:cs typeface="+mj-cs"/>
          <a:sym typeface="Calibri"/>
        </a:defRPr>
      </a:lvl5pPr>
      <a:lvl6pPr marL="2692400" marR="0" indent="-406400" algn="l" defTabSz="4572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j-lt"/>
          <a:ea typeface="+mj-ea"/>
          <a:cs typeface="+mj-cs"/>
          <a:sym typeface="Calibri"/>
        </a:defRPr>
      </a:lvl6pPr>
      <a:lvl7pPr marL="3149600" marR="0" indent="-406400" algn="l" defTabSz="4572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j-lt"/>
          <a:ea typeface="+mj-ea"/>
          <a:cs typeface="+mj-cs"/>
          <a:sym typeface="Calibri"/>
        </a:defRPr>
      </a:lvl7pPr>
      <a:lvl8pPr marL="3606800" marR="0" indent="-406400" algn="l" defTabSz="4572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j-lt"/>
          <a:ea typeface="+mj-ea"/>
          <a:cs typeface="+mj-cs"/>
          <a:sym typeface="Calibri"/>
        </a:defRPr>
      </a:lvl8pPr>
      <a:lvl9pPr marL="4064000" marR="0" indent="-406400" algn="l" defTabSz="457200" rtl="0" latinLnBrk="0">
        <a:lnSpc>
          <a:spcPct val="100000"/>
        </a:lnSpc>
        <a:spcBef>
          <a:spcPts val="700"/>
        </a:spcBef>
        <a:spcAft>
          <a:spcPts val="0"/>
        </a:spcAft>
        <a:buClrTx/>
        <a:buSzPct val="100000"/>
        <a:buFont typeface="Arial"/>
        <a:buChar char="•"/>
        <a:tabLst/>
        <a:defRPr b="0" baseline="0" cap="none" i="0" spc="0" strike="noStrike" sz="3200" u="none">
          <a:ln>
            <a:noFill/>
          </a:ln>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5pPr>
      <a:lvl6pPr marL="0" marR="0" indent="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6pPr>
      <a:lvl7pPr marL="0" marR="0" indent="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7pPr>
      <a:lvl8pPr marL="0" marR="0" indent="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8pPr>
      <a:lvl9pPr marL="0" marR="0" indent="0" algn="r" defTabSz="457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www.youtube.com/watch?v=QXc7-U-KMSA&amp;feature=youtu.be" TargetMode="Externa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jpeg"/><Relationship Id="rId4" Type="http://schemas.openxmlformats.org/officeDocument/2006/relationships/image" Target="../media/image2.jpe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png"/><Relationship Id="rId3" Type="http://schemas.openxmlformats.org/officeDocument/2006/relationships/image" Target="../media/image16.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png"/><Relationship Id="rId3" Type="http://schemas.openxmlformats.org/officeDocument/2006/relationships/image" Target="../media/image2.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png"/><Relationship Id="rId3" Type="http://schemas.openxmlformats.org/officeDocument/2006/relationships/image" Target="../media/image2.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png"/><Relationship Id="rId3" Type="http://schemas.openxmlformats.org/officeDocument/2006/relationships/image" Target="../media/image2.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youtu.be/MSS2ebC5NGU" TargetMode="Externa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 name="Shape 47"/>
          <p:cNvSpPr/>
          <p:nvPr/>
        </p:nvSpPr>
        <p:spPr>
          <a:xfrm>
            <a:off x="330200" y="1122362"/>
            <a:ext cx="8305800" cy="254817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ts val="6500"/>
              </a:lnSpc>
              <a:defRPr b="1" sz="5400">
                <a:latin typeface="Arial"/>
                <a:ea typeface="Arial"/>
                <a:cs typeface="Arial"/>
                <a:sym typeface="Arial"/>
              </a:defRPr>
            </a:lvl1pPr>
          </a:lstStyle>
          <a:p>
            <a:pPr/>
            <a:r>
              <a:t>Synchronous Video Chat: Solving the Interactivity Vacuum</a:t>
            </a:r>
          </a:p>
        </p:txBody>
      </p:sp>
      <p:sp>
        <p:nvSpPr>
          <p:cNvPr id="48" name="Shape 48"/>
          <p:cNvSpPr/>
          <p:nvPr/>
        </p:nvSpPr>
        <p:spPr>
          <a:xfrm>
            <a:off x="388937" y="830262"/>
            <a:ext cx="3578226" cy="313393"/>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45719" rIns="45719">
            <a:spAutoFit/>
          </a:bodyPr>
          <a:lstStyle>
            <a:lvl1pPr>
              <a:defRPr b="1" sz="1600">
                <a:solidFill>
                  <a:srgbClr val="FFB310"/>
                </a:solidFill>
                <a:latin typeface="Arial"/>
                <a:ea typeface="Arial"/>
                <a:cs typeface="Arial"/>
                <a:sym typeface="Arial"/>
              </a:defRPr>
            </a:lvl1pPr>
          </a:lstStyle>
          <a:p>
            <a:pPr/>
            <a:r>
              <a:t>ASU and Shindig Experiences</a:t>
            </a:r>
          </a:p>
        </p:txBody>
      </p:sp>
      <p:sp>
        <p:nvSpPr>
          <p:cNvPr id="49" name="Shape 49"/>
          <p:cNvSpPr/>
          <p:nvPr>
            <p:ph type="body" sz="quarter" idx="4294967295"/>
          </p:nvPr>
        </p:nvSpPr>
        <p:spPr>
          <a:xfrm>
            <a:off x="334962" y="3988339"/>
            <a:ext cx="6400801" cy="1752601"/>
          </a:xfrm>
          <a:prstGeom prst="rect">
            <a:avLst/>
          </a:prstGeom>
        </p:spPr>
        <p:txBody>
          <a:bodyPr>
            <a:normAutofit fontScale="100000" lnSpcReduction="0"/>
          </a:bodyPr>
          <a:lstStyle/>
          <a:p>
            <a:pPr marL="0" indent="0" defTabSz="420623">
              <a:spcBef>
                <a:spcPts val="500"/>
              </a:spcBef>
              <a:buSzTx/>
              <a:buNone/>
              <a:defRPr sz="1932">
                <a:solidFill>
                  <a:srgbClr val="898989"/>
                </a:solidFill>
              </a:defRPr>
            </a:pPr>
            <a:r>
              <a:t>Amy L. Pate</a:t>
            </a:r>
          </a:p>
          <a:p>
            <a:pPr marL="0" indent="0" defTabSz="420623">
              <a:spcBef>
                <a:spcPts val="500"/>
              </a:spcBef>
              <a:buSzTx/>
              <a:buNone/>
              <a:defRPr sz="1932">
                <a:solidFill>
                  <a:srgbClr val="898989"/>
                </a:solidFill>
              </a:defRPr>
            </a:pPr>
            <a:r>
              <a:t>Instructional Designer/Faculty Associate, ASU</a:t>
            </a:r>
          </a:p>
          <a:p>
            <a:pPr marL="0" indent="0" defTabSz="420623">
              <a:spcBef>
                <a:spcPts val="500"/>
              </a:spcBef>
              <a:buSzTx/>
              <a:buNone/>
              <a:defRPr sz="1932">
                <a:solidFill>
                  <a:srgbClr val="898989"/>
                </a:solidFill>
              </a:defRPr>
            </a:pPr>
          </a:p>
          <a:p>
            <a:pPr marL="0" indent="0" defTabSz="420623">
              <a:spcBef>
                <a:spcPts val="500"/>
              </a:spcBef>
              <a:buSzTx/>
              <a:buNone/>
              <a:defRPr sz="1932">
                <a:solidFill>
                  <a:srgbClr val="898989"/>
                </a:solidFill>
              </a:defRPr>
            </a:pPr>
            <a:r>
              <a:t>Christopher Downs</a:t>
            </a:r>
          </a:p>
          <a:p>
            <a:pPr marL="0" indent="0" defTabSz="420623">
              <a:spcBef>
                <a:spcPts val="500"/>
              </a:spcBef>
              <a:buSzTx/>
              <a:buNone/>
              <a:defRPr sz="1932">
                <a:solidFill>
                  <a:srgbClr val="898989"/>
                </a:solidFill>
              </a:defRPr>
            </a:pPr>
            <a:r>
              <a:t>Vice President of Higher Education, Shindig</a:t>
            </a:r>
          </a:p>
        </p:txBody>
      </p:sp>
      <p:pic>
        <p:nvPicPr>
          <p:cNvPr id="50" name="image.png"/>
          <p:cNvPicPr>
            <a:picLocks noChangeAspect="1"/>
          </p:cNvPicPr>
          <p:nvPr/>
        </p:nvPicPr>
        <p:blipFill>
          <a:blip r:embed="rId2">
            <a:extLst/>
          </a:blip>
          <a:stretch>
            <a:fillRect/>
          </a:stretch>
        </p:blipFill>
        <p:spPr>
          <a:xfrm>
            <a:off x="5989637" y="4173613"/>
            <a:ext cx="2262006" cy="579362"/>
          </a:xfrm>
          <a:prstGeom prst="rect">
            <a:avLst/>
          </a:prstGeom>
          <a:ln w="12700">
            <a:miter lim="400000"/>
          </a:ln>
        </p:spPr>
      </p:pic>
      <p:pic>
        <p:nvPicPr>
          <p:cNvPr id="51" name="Screen Shot 2016-11-17 at 8.49.39 AM.png"/>
          <p:cNvPicPr>
            <a:picLocks noChangeAspect="1"/>
          </p:cNvPicPr>
          <p:nvPr/>
        </p:nvPicPr>
        <p:blipFill>
          <a:blip r:embed="rId3">
            <a:extLst/>
          </a:blip>
          <a:stretch>
            <a:fillRect/>
          </a:stretch>
        </p:blipFill>
        <p:spPr>
          <a:xfrm>
            <a:off x="6072730" y="5078255"/>
            <a:ext cx="1510657" cy="681532"/>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1" name="Shape 91"/>
          <p:cNvSpPr/>
          <p:nvPr/>
        </p:nvSpPr>
        <p:spPr>
          <a:xfrm>
            <a:off x="4522787" y="0"/>
            <a:ext cx="4621213" cy="6858000"/>
          </a:xfrm>
          <a:prstGeom prst="rect">
            <a:avLst/>
          </a:prstGeom>
          <a:solidFill>
            <a:srgbClr val="FFB310"/>
          </a:solidFill>
          <a:ln w="12700">
            <a:miter lim="400000"/>
          </a:ln>
          <a:effectLst>
            <a:outerShdw sx="100000" sy="100000" kx="0" ky="0" algn="b" rotWithShape="0" blurRad="38100" dist="23000" dir="5400000">
              <a:srgbClr val="808080">
                <a:alpha val="34997"/>
              </a:srgbClr>
            </a:outerShdw>
          </a:effectLst>
        </p:spPr>
        <p:txBody>
          <a:bodyPr lIns="45719" rIns="45719" anchor="ctr"/>
          <a:lstStyle/>
          <a:p>
            <a:pPr algn="ctr">
              <a:defRPr sz="1800">
                <a:solidFill>
                  <a:srgbClr val="FFB310"/>
                </a:solidFill>
                <a:latin typeface="Arial"/>
                <a:ea typeface="Arial"/>
                <a:cs typeface="Arial"/>
                <a:sym typeface="Arial"/>
              </a:defRPr>
            </a:pPr>
          </a:p>
        </p:txBody>
      </p:sp>
      <p:pic>
        <p:nvPicPr>
          <p:cNvPr id="92" name="image.png"/>
          <p:cNvPicPr>
            <a:picLocks noChangeAspect="1"/>
          </p:cNvPicPr>
          <p:nvPr/>
        </p:nvPicPr>
        <p:blipFill>
          <a:blip r:embed="rId3">
            <a:extLst/>
          </a:blip>
          <a:srcRect l="13232" t="0" r="18789" b="0"/>
          <a:stretch>
            <a:fillRect/>
          </a:stretch>
        </p:blipFill>
        <p:spPr>
          <a:xfrm>
            <a:off x="0" y="693737"/>
            <a:ext cx="5584825" cy="5470526"/>
          </a:xfrm>
          <a:prstGeom prst="rect">
            <a:avLst/>
          </a:prstGeom>
          <a:ln w="12700">
            <a:miter lim="400000"/>
          </a:ln>
        </p:spPr>
      </p:pic>
      <p:sp>
        <p:nvSpPr>
          <p:cNvPr id="93" name="Shape 93"/>
          <p:cNvSpPr/>
          <p:nvPr/>
        </p:nvSpPr>
        <p:spPr>
          <a:xfrm>
            <a:off x="4833937" y="2792412"/>
            <a:ext cx="4676776" cy="110292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1" indent="742950">
              <a:defRPr b="1" sz="7200">
                <a:latin typeface="Arial"/>
                <a:ea typeface="Arial"/>
                <a:cs typeface="Arial"/>
                <a:sym typeface="Arial"/>
              </a:defRPr>
            </a:pPr>
            <a:r>
              <a:t>MORE!</a:t>
            </a:r>
          </a:p>
        </p:txBody>
      </p:sp>
      <p:sp>
        <p:nvSpPr>
          <p:cNvPr id="94" name="Shape 94"/>
          <p:cNvSpPr/>
          <p:nvPr/>
        </p:nvSpPr>
        <p:spPr>
          <a:xfrm>
            <a:off x="5645150" y="576262"/>
            <a:ext cx="3681413" cy="197816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400">
                <a:latin typeface="Arial"/>
                <a:ea typeface="Arial"/>
                <a:cs typeface="Arial"/>
                <a:sym typeface="Arial"/>
              </a:defRPr>
            </a:lvl1pPr>
          </a:lstStyle>
          <a:p>
            <a:pPr/>
            <a:r>
              <a:t>Traditional Model Needed</a:t>
            </a:r>
          </a:p>
        </p:txBody>
      </p:sp>
    </p:spTree>
  </p:cSld>
  <p:clrMapOvr>
    <a:masterClrMapping/>
  </p:clrMapOvr>
  <mc:AlternateContent xmlns:mc="http://schemas.openxmlformats.org/markup-compatibility/2006">
    <mc:Choice xmlns:p14="http://schemas.microsoft.com/office/powerpoint/2010/main" Requires="p14">
      <p:transition spd="fast" advClick="1" p14:dur="500">
        <p:push dir="l"/>
      </p:transition>
    </mc:Choice>
    <mc:Fallback>
      <p:transition spd="fast">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8" name="Shape 98"/>
          <p:cNvSpPr/>
          <p:nvPr/>
        </p:nvSpPr>
        <p:spPr>
          <a:xfrm>
            <a:off x="4522787" y="0"/>
            <a:ext cx="4621213" cy="6858000"/>
          </a:xfrm>
          <a:prstGeom prst="rect">
            <a:avLst/>
          </a:prstGeom>
          <a:solidFill>
            <a:srgbClr val="FFB310"/>
          </a:solidFill>
          <a:ln w="12700">
            <a:miter lim="400000"/>
          </a:ln>
          <a:effectLst>
            <a:outerShdw sx="100000" sy="100000" kx="0" ky="0" algn="b" rotWithShape="0" blurRad="38100" dist="23000" dir="5400000">
              <a:srgbClr val="808080">
                <a:alpha val="34997"/>
              </a:srgbClr>
            </a:outerShdw>
          </a:effectLst>
        </p:spPr>
        <p:txBody>
          <a:bodyPr lIns="45719" rIns="45719" anchor="ctr"/>
          <a:lstStyle/>
          <a:p>
            <a:pPr algn="ctr">
              <a:defRPr sz="1800">
                <a:solidFill>
                  <a:srgbClr val="FFB310"/>
                </a:solidFill>
                <a:latin typeface="Arial"/>
                <a:ea typeface="Arial"/>
                <a:cs typeface="Arial"/>
                <a:sym typeface="Arial"/>
              </a:defRPr>
            </a:pPr>
          </a:p>
        </p:txBody>
      </p:sp>
      <p:pic>
        <p:nvPicPr>
          <p:cNvPr id="99" name="image.png"/>
          <p:cNvPicPr>
            <a:picLocks noChangeAspect="1"/>
          </p:cNvPicPr>
          <p:nvPr/>
        </p:nvPicPr>
        <p:blipFill>
          <a:blip r:embed="rId3">
            <a:extLst/>
          </a:blip>
          <a:stretch>
            <a:fillRect/>
          </a:stretch>
        </p:blipFill>
        <p:spPr>
          <a:xfrm>
            <a:off x="474662" y="568325"/>
            <a:ext cx="8096251" cy="540067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push dir="l"/>
      </p:transition>
    </mc:Choice>
    <mc:Fallback>
      <p:transition spd="fast">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3" name="Shape 103"/>
          <p:cNvSpPr/>
          <p:nvPr/>
        </p:nvSpPr>
        <p:spPr>
          <a:xfrm>
            <a:off x="-1" y="4762"/>
            <a:ext cx="9144002" cy="6858001"/>
          </a:xfrm>
          <a:prstGeom prst="rect">
            <a:avLst/>
          </a:prstGeom>
          <a:solidFill>
            <a:srgbClr val="000000"/>
          </a:solidFill>
          <a:ln w="12700">
            <a:miter lim="400000"/>
          </a:ln>
          <a:effectLst>
            <a:outerShdw sx="100000" sy="100000" kx="0" ky="0" algn="b" rotWithShape="0" blurRad="38100" dist="23000" dir="5400000">
              <a:srgbClr val="808080">
                <a:alpha val="34997"/>
              </a:srgbClr>
            </a:outerShdw>
          </a:effectLst>
        </p:spPr>
        <p:txBody>
          <a:bodyPr lIns="45719" rIns="45719" anchor="ctr"/>
          <a:lstStyle/>
          <a:p>
            <a:pPr algn="ctr">
              <a:defRPr sz="1800">
                <a:solidFill>
                  <a:srgbClr val="FFFFFF"/>
                </a:solidFill>
                <a:latin typeface="Arial"/>
                <a:ea typeface="Arial"/>
                <a:cs typeface="Arial"/>
                <a:sym typeface="Arial"/>
              </a:defRPr>
            </a:pPr>
          </a:p>
        </p:txBody>
      </p:sp>
      <p:sp>
        <p:nvSpPr>
          <p:cNvPr id="104" name="Shape 104"/>
          <p:cNvSpPr/>
          <p:nvPr/>
        </p:nvSpPr>
        <p:spPr>
          <a:xfrm>
            <a:off x="581025" y="1557337"/>
            <a:ext cx="8077200" cy="400600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5400">
                <a:solidFill>
                  <a:srgbClr val="FFFFFF"/>
                </a:solidFill>
                <a:latin typeface="Arial"/>
                <a:ea typeface="Arial"/>
                <a:cs typeface="Arial"/>
                <a:sym typeface="Arial"/>
              </a:defRPr>
            </a:pPr>
            <a:r>
              <a:t>Could it help </a:t>
            </a:r>
            <a:r>
              <a:rPr>
                <a:solidFill>
                  <a:srgbClr val="FFC000"/>
                </a:solidFill>
              </a:rPr>
              <a:t>replace</a:t>
            </a:r>
            <a:r>
              <a:t> lecture halls, give us </a:t>
            </a:r>
            <a:r>
              <a:rPr>
                <a:solidFill>
                  <a:srgbClr val="FFC000"/>
                </a:solidFill>
              </a:rPr>
              <a:t>more capacity </a:t>
            </a:r>
            <a:r>
              <a:t>rooms and make online students </a:t>
            </a:r>
            <a:r>
              <a:rPr>
                <a:solidFill>
                  <a:srgbClr val="FFC000"/>
                </a:solidFill>
              </a:rPr>
              <a:t>more active</a:t>
            </a:r>
            <a:r>
              <a:t>?</a:t>
            </a:r>
          </a:p>
        </p:txBody>
      </p:sp>
      <p:pic>
        <p:nvPicPr>
          <p:cNvPr id="105" name="shindig_header_logo.png" descr="http://shindig.com/wp-content/themes/generatepress/img/shindig_header_logo.png"/>
          <p:cNvPicPr>
            <a:picLocks noChangeAspect="1"/>
          </p:cNvPicPr>
          <p:nvPr/>
        </p:nvPicPr>
        <p:blipFill>
          <a:blip r:embed="rId3">
            <a:extLst/>
          </a:blip>
          <a:stretch>
            <a:fillRect/>
          </a:stretch>
        </p:blipFill>
        <p:spPr>
          <a:xfrm>
            <a:off x="679450" y="560387"/>
            <a:ext cx="3406775" cy="99695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push dir="l"/>
      </p:transition>
    </mc:Choice>
    <mc:Fallback>
      <p:transition spd="fast">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9" name="Shape 109"/>
          <p:cNvSpPr/>
          <p:nvPr/>
        </p:nvSpPr>
        <p:spPr>
          <a:xfrm>
            <a:off x="-1" y="0"/>
            <a:ext cx="9144002" cy="6858000"/>
          </a:xfrm>
          <a:prstGeom prst="rect">
            <a:avLst/>
          </a:prstGeom>
          <a:solidFill>
            <a:srgbClr val="000000"/>
          </a:solidFill>
          <a:ln w="12700">
            <a:miter lim="400000"/>
          </a:ln>
          <a:effectLst>
            <a:outerShdw sx="100000" sy="100000" kx="0" ky="0" algn="b" rotWithShape="0" blurRad="38100" dist="23000" dir="5400000">
              <a:srgbClr val="808080">
                <a:alpha val="34997"/>
              </a:srgbClr>
            </a:outerShdw>
          </a:effectLst>
        </p:spPr>
        <p:txBody>
          <a:bodyPr lIns="45719" rIns="45719" anchor="ctr"/>
          <a:lstStyle/>
          <a:p>
            <a:pPr algn="ctr">
              <a:defRPr sz="1800">
                <a:solidFill>
                  <a:srgbClr val="FFFFFF"/>
                </a:solidFill>
                <a:latin typeface="Arial"/>
                <a:ea typeface="Arial"/>
                <a:cs typeface="Arial"/>
                <a:sym typeface="Arial"/>
              </a:defRPr>
            </a:pPr>
          </a:p>
        </p:txBody>
      </p:sp>
      <p:sp>
        <p:nvSpPr>
          <p:cNvPr id="110" name="Shape 110"/>
          <p:cNvSpPr/>
          <p:nvPr/>
        </p:nvSpPr>
        <p:spPr>
          <a:xfrm>
            <a:off x="407193" y="1357312"/>
            <a:ext cx="8329614" cy="6225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6000">
                <a:solidFill>
                  <a:srgbClr val="FFFFFF"/>
                </a:solidFill>
              </a:defRPr>
            </a:pPr>
            <a:r>
              <a:t>Students can </a:t>
            </a:r>
            <a:r>
              <a:rPr>
                <a:solidFill>
                  <a:srgbClr val="FFC000"/>
                </a:solidFill>
              </a:rPr>
              <a:t>flow</a:t>
            </a:r>
            <a:r>
              <a:t> easily in and out of groups. </a:t>
            </a:r>
          </a:p>
          <a:p>
            <a:pPr>
              <a:defRPr b="1" sz="6000">
                <a:solidFill>
                  <a:srgbClr val="FFFFFF"/>
                </a:solidFill>
              </a:defRPr>
            </a:pPr>
            <a:r>
              <a:t>Faculty can </a:t>
            </a:r>
            <a:r>
              <a:rPr>
                <a:solidFill>
                  <a:srgbClr val="FFC000"/>
                </a:solidFill>
              </a:rPr>
              <a:t>“wander” </a:t>
            </a:r>
            <a:r>
              <a:t>into groups and guide students</a:t>
            </a:r>
          </a:p>
        </p:txBody>
      </p:sp>
      <p:pic>
        <p:nvPicPr>
          <p:cNvPr id="111" name="shindig_header_logo.png" descr="http://shindig.com/wp-content/themes/generatepress/img/shindig_header_logo.png"/>
          <p:cNvPicPr>
            <a:picLocks noChangeAspect="1"/>
          </p:cNvPicPr>
          <p:nvPr/>
        </p:nvPicPr>
        <p:blipFill>
          <a:blip r:embed="rId2">
            <a:extLst/>
          </a:blip>
          <a:stretch>
            <a:fillRect/>
          </a:stretch>
        </p:blipFill>
        <p:spPr>
          <a:xfrm>
            <a:off x="477816" y="312065"/>
            <a:ext cx="2389209" cy="69917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push dir="l"/>
      </p:transition>
    </mc:Choice>
    <mc:Fallback>
      <p:transition spd="fast">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3" name="Shape 113"/>
          <p:cNvSpPr/>
          <p:nvPr>
            <p:ph type="title"/>
          </p:nvPr>
        </p:nvSpPr>
        <p:spPr>
          <a:xfrm>
            <a:off x="669726" y="82294"/>
            <a:ext cx="7804548" cy="1518048"/>
          </a:xfrm>
          <a:prstGeom prst="rect">
            <a:avLst/>
          </a:prstGeom>
        </p:spPr>
        <p:txBody>
          <a:bodyPr/>
          <a:lstStyle>
            <a:lvl1pPr>
              <a:defRPr b="1">
                <a:latin typeface="+mn-lt"/>
                <a:ea typeface="+mn-ea"/>
                <a:cs typeface="+mn-cs"/>
                <a:sym typeface="Helvetica"/>
              </a:defRPr>
            </a:lvl1pPr>
          </a:lstStyle>
          <a:p>
            <a:pPr/>
            <a:r>
              <a:t>See It In Action!</a:t>
            </a:r>
          </a:p>
        </p:txBody>
      </p:sp>
      <p:sp>
        <p:nvSpPr>
          <p:cNvPr id="114" name="Shape 114">
            <a:hlinkClick r:id="rId2" invalidUrl="" action="" tgtFrame="" tooltip="" history="1" highlightClick="0" endSnd="0"/>
          </p:cNvPr>
          <p:cNvSpPr/>
          <p:nvPr/>
        </p:nvSpPr>
        <p:spPr>
          <a:xfrm>
            <a:off x="557257" y="2468834"/>
            <a:ext cx="8029486" cy="383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u="sng">
                <a:solidFill>
                  <a:srgbClr val="0000FF"/>
                </a:solidFill>
                <a:uFill>
                  <a:solidFill>
                    <a:srgbClr val="0000FF"/>
                  </a:solidFill>
                </a:uFill>
                <a:hlinkClick r:id="rId2" invalidUrl="" action="" tgtFrame="" tooltip="" history="1" highlightClick="0" endSnd="0"/>
              </a:defRPr>
            </a:lvl1pPr>
          </a:lstStyle>
          <a:p>
            <a:pPr>
              <a:defRPr u="none">
                <a:solidFill>
                  <a:srgbClr val="000000"/>
                </a:solidFill>
                <a:uFillTx/>
              </a:defRPr>
            </a:pPr>
            <a:r>
              <a:rPr u="sng">
                <a:solidFill>
                  <a:srgbClr val="0000FF"/>
                </a:solidFill>
                <a:uFill>
                  <a:solidFill>
                    <a:srgbClr val="0000FF"/>
                  </a:solidFill>
                </a:uFill>
                <a:hlinkClick r:id="rId2" invalidUrl="" action="" tgtFrame="" tooltip="" history="1" highlightClick="0" endSnd="0"/>
              </a:rPr>
              <a:t>https://www.youtube.com/watch?v=QXc7-U-KMSA&amp;feature=youtu.be</a:t>
            </a:r>
          </a:p>
        </p:txBody>
      </p:sp>
    </p:spTree>
  </p:cSld>
  <p:clrMapOvr>
    <a:masterClrMapping/>
  </p:clrMapOvr>
  <mc:AlternateContent xmlns:mc="http://schemas.openxmlformats.org/markup-compatibility/2006">
    <mc:Choice xmlns:p14="http://schemas.microsoft.com/office/powerpoint/2010/main" Requires="p14">
      <p:transition spd="fast" advClick="1" p14:dur="500">
        <p:push dir="l"/>
      </p:transition>
    </mc:Choice>
    <mc:Fallback>
      <p:transition spd="fast">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6" name="Shape 116"/>
          <p:cNvSpPr/>
          <p:nvPr/>
        </p:nvSpPr>
        <p:spPr>
          <a:xfrm>
            <a:off x="4522787" y="0"/>
            <a:ext cx="4621213" cy="6858000"/>
          </a:xfrm>
          <a:prstGeom prst="rect">
            <a:avLst/>
          </a:prstGeom>
          <a:solidFill>
            <a:srgbClr val="FFB310"/>
          </a:solidFill>
          <a:ln w="12700">
            <a:miter lim="400000"/>
          </a:ln>
          <a:effectLst>
            <a:outerShdw sx="100000" sy="100000" kx="0" ky="0" algn="b" rotWithShape="0" blurRad="38100" dist="23000" dir="5400000">
              <a:srgbClr val="808080">
                <a:alpha val="34997"/>
              </a:srgbClr>
            </a:outerShdw>
          </a:effectLst>
        </p:spPr>
        <p:txBody>
          <a:bodyPr lIns="45719" rIns="45719" anchor="ctr"/>
          <a:lstStyle/>
          <a:p>
            <a:pPr algn="ctr">
              <a:defRPr sz="1800">
                <a:solidFill>
                  <a:srgbClr val="FFB310"/>
                </a:solidFill>
                <a:latin typeface="Arial"/>
                <a:ea typeface="Arial"/>
                <a:cs typeface="Arial"/>
                <a:sym typeface="Arial"/>
              </a:defRPr>
            </a:pPr>
          </a:p>
        </p:txBody>
      </p:sp>
      <p:sp>
        <p:nvSpPr>
          <p:cNvPr id="117" name="Shape 117"/>
          <p:cNvSpPr/>
          <p:nvPr/>
        </p:nvSpPr>
        <p:spPr>
          <a:xfrm>
            <a:off x="173037" y="352425"/>
            <a:ext cx="8064501" cy="1844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6000"/>
            </a:pPr>
            <a:r>
              <a:t>Shindig </a:t>
            </a:r>
          </a:p>
          <a:p>
            <a:pPr>
              <a:defRPr b="1" sz="6000"/>
            </a:pPr>
            <a:r>
              <a:t>Mobile Unit</a:t>
            </a:r>
          </a:p>
        </p:txBody>
      </p:sp>
      <p:pic>
        <p:nvPicPr>
          <p:cNvPr id="118" name="image.jpeg"/>
          <p:cNvPicPr>
            <a:picLocks noChangeAspect="1"/>
          </p:cNvPicPr>
          <p:nvPr/>
        </p:nvPicPr>
        <p:blipFill>
          <a:blip r:embed="rId3">
            <a:extLst/>
          </a:blip>
          <a:srcRect l="0" t="22050" r="13882" b="0"/>
          <a:stretch>
            <a:fillRect/>
          </a:stretch>
        </p:blipFill>
        <p:spPr>
          <a:xfrm>
            <a:off x="-60325" y="2901396"/>
            <a:ext cx="5539704" cy="2821542"/>
          </a:xfrm>
          <a:prstGeom prst="rect">
            <a:avLst/>
          </a:prstGeom>
          <a:ln w="12700">
            <a:miter lim="400000"/>
          </a:ln>
        </p:spPr>
      </p:pic>
      <p:pic>
        <p:nvPicPr>
          <p:cNvPr id="119" name="image.jpg"/>
          <p:cNvPicPr>
            <a:picLocks noChangeAspect="1"/>
          </p:cNvPicPr>
          <p:nvPr/>
        </p:nvPicPr>
        <p:blipFill>
          <a:blip r:embed="rId4">
            <a:extLst/>
          </a:blip>
          <a:srcRect l="9190" t="13403" r="11145" b="0"/>
          <a:stretch>
            <a:fillRect/>
          </a:stretch>
        </p:blipFill>
        <p:spPr>
          <a:xfrm>
            <a:off x="6054609" y="1268874"/>
            <a:ext cx="2548054" cy="4926822"/>
          </a:xfrm>
          <a:prstGeom prst="rect">
            <a:avLst/>
          </a:prstGeom>
          <a:ln w="12700">
            <a:miter lim="400000"/>
          </a:ln>
        </p:spPr>
      </p:pic>
    </p:spTree>
  </p:cSld>
  <p:clrMapOvr>
    <a:masterClrMapping/>
  </p:clrMapOvr>
  <p:transition xmlns:p14="http://schemas.microsoft.com/office/powerpoint/2010/main" spd="med" advClick="1" p14:dur="1000"/>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3" name="Shape 123"/>
          <p:cNvSpPr/>
          <p:nvPr/>
        </p:nvSpPr>
        <p:spPr>
          <a:xfrm>
            <a:off x="-1" y="0"/>
            <a:ext cx="9144002" cy="6858000"/>
          </a:xfrm>
          <a:prstGeom prst="rect">
            <a:avLst/>
          </a:prstGeom>
          <a:solidFill>
            <a:srgbClr val="FFB310"/>
          </a:solidFill>
          <a:ln w="12700">
            <a:miter lim="400000"/>
          </a:ln>
          <a:effectLst>
            <a:outerShdw sx="100000" sy="100000" kx="0" ky="0" algn="b" rotWithShape="0" blurRad="38100" dist="23000" dir="5400000">
              <a:srgbClr val="808080">
                <a:alpha val="34997"/>
              </a:srgbClr>
            </a:outerShdw>
          </a:effectLst>
        </p:spPr>
        <p:txBody>
          <a:bodyPr lIns="45719" rIns="45719" anchor="ctr"/>
          <a:lstStyle/>
          <a:p>
            <a:pPr algn="ctr">
              <a:defRPr sz="1800">
                <a:solidFill>
                  <a:srgbClr val="FFB310"/>
                </a:solidFill>
                <a:latin typeface="Arial"/>
                <a:ea typeface="Arial"/>
                <a:cs typeface="Arial"/>
                <a:sym typeface="Arial"/>
              </a:defRPr>
            </a:pPr>
          </a:p>
        </p:txBody>
      </p:sp>
      <p:sp>
        <p:nvSpPr>
          <p:cNvPr id="124" name="Shape 124"/>
          <p:cNvSpPr/>
          <p:nvPr/>
        </p:nvSpPr>
        <p:spPr>
          <a:xfrm>
            <a:off x="439737" y="377825"/>
            <a:ext cx="5337176" cy="20433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ts val="6500"/>
              </a:lnSpc>
              <a:defRPr b="1" sz="5400">
                <a:solidFill>
                  <a:srgbClr val="FFFFFF"/>
                </a:solidFill>
                <a:latin typeface="Arial"/>
                <a:ea typeface="Arial"/>
                <a:cs typeface="Arial"/>
                <a:sym typeface="Arial"/>
              </a:defRPr>
            </a:pPr>
            <a:r>
              <a:t>BIO494: </a:t>
            </a:r>
          </a:p>
          <a:p>
            <a:pPr>
              <a:defRPr b="1" sz="4000">
                <a:latin typeface="Arial"/>
                <a:ea typeface="Arial"/>
                <a:cs typeface="Arial"/>
                <a:sym typeface="Arial"/>
              </a:defRPr>
            </a:pPr>
            <a:r>
              <a:t>Evidence-Based Teaching Seminars</a:t>
            </a:r>
          </a:p>
        </p:txBody>
      </p:sp>
      <p:pic>
        <p:nvPicPr>
          <p:cNvPr id="125" name="image.png"/>
          <p:cNvPicPr>
            <a:picLocks noChangeAspect="1"/>
          </p:cNvPicPr>
          <p:nvPr/>
        </p:nvPicPr>
        <p:blipFill>
          <a:blip r:embed="rId3">
            <a:extLst/>
          </a:blip>
          <a:stretch>
            <a:fillRect/>
          </a:stretch>
        </p:blipFill>
        <p:spPr>
          <a:xfrm rot="20836641">
            <a:off x="539750" y="3044825"/>
            <a:ext cx="3717925" cy="4818063"/>
          </a:xfrm>
          <a:prstGeom prst="rect">
            <a:avLst/>
          </a:prstGeom>
          <a:ln w="12700">
            <a:miter lim="400000"/>
          </a:ln>
        </p:spPr>
      </p:pic>
      <p:pic>
        <p:nvPicPr>
          <p:cNvPr id="126" name="image.png"/>
          <p:cNvPicPr>
            <a:picLocks noChangeAspect="1"/>
          </p:cNvPicPr>
          <p:nvPr/>
        </p:nvPicPr>
        <p:blipFill>
          <a:blip r:embed="rId4">
            <a:extLst/>
          </a:blip>
          <a:stretch>
            <a:fillRect/>
          </a:stretch>
        </p:blipFill>
        <p:spPr>
          <a:xfrm rot="869905">
            <a:off x="4673600" y="1127125"/>
            <a:ext cx="3897313" cy="5102225"/>
          </a:xfrm>
          <a:prstGeom prst="rect">
            <a:avLst/>
          </a:prstGeom>
          <a:ln w="12700">
            <a:miter lim="400000"/>
          </a:ln>
        </p:spPr>
      </p:pic>
      <p:pic>
        <p:nvPicPr>
          <p:cNvPr id="127" name="image.png"/>
          <p:cNvPicPr>
            <a:picLocks noChangeAspect="1"/>
          </p:cNvPicPr>
          <p:nvPr/>
        </p:nvPicPr>
        <p:blipFill>
          <a:blip r:embed="rId5">
            <a:extLst/>
          </a:blip>
          <a:stretch>
            <a:fillRect/>
          </a:stretch>
        </p:blipFill>
        <p:spPr>
          <a:xfrm>
            <a:off x="3341687" y="2705100"/>
            <a:ext cx="3694113" cy="480695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push dir="l"/>
      </p:transition>
    </mc:Choice>
    <mc:Fallback>
      <p:transition spd="fast">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1" name="Shape 131"/>
          <p:cNvSpPr/>
          <p:nvPr/>
        </p:nvSpPr>
        <p:spPr>
          <a:xfrm>
            <a:off x="-1" y="-155575"/>
            <a:ext cx="9144002" cy="6858000"/>
          </a:xfrm>
          <a:prstGeom prst="rect">
            <a:avLst/>
          </a:prstGeom>
          <a:solidFill>
            <a:srgbClr val="000000"/>
          </a:solidFill>
          <a:ln w="12700">
            <a:miter lim="400000"/>
          </a:ln>
          <a:effectLst>
            <a:outerShdw sx="100000" sy="100000" kx="0" ky="0" algn="b" rotWithShape="0" blurRad="38100" dist="23000" dir="5400000">
              <a:srgbClr val="808080">
                <a:alpha val="34997"/>
              </a:srgbClr>
            </a:outerShdw>
          </a:effectLst>
        </p:spPr>
        <p:txBody>
          <a:bodyPr lIns="45719" rIns="45719" anchor="ctr"/>
          <a:lstStyle/>
          <a:p>
            <a:pPr algn="ctr">
              <a:defRPr sz="1800">
                <a:solidFill>
                  <a:srgbClr val="FFFFFF"/>
                </a:solidFill>
                <a:latin typeface="Arial"/>
                <a:ea typeface="Arial"/>
                <a:cs typeface="Arial"/>
                <a:sym typeface="Arial"/>
              </a:defRPr>
            </a:pPr>
          </a:p>
        </p:txBody>
      </p:sp>
      <p:sp>
        <p:nvSpPr>
          <p:cNvPr id="132" name="Shape 132"/>
          <p:cNvSpPr/>
          <p:nvPr/>
        </p:nvSpPr>
        <p:spPr>
          <a:xfrm>
            <a:off x="642937" y="365125"/>
            <a:ext cx="4852988" cy="18665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3200">
                <a:solidFill>
                  <a:srgbClr val="FFC000"/>
                </a:solidFill>
                <a:latin typeface="Arial"/>
                <a:ea typeface="Arial"/>
                <a:cs typeface="Arial"/>
                <a:sym typeface="Arial"/>
              </a:defRPr>
            </a:pPr>
            <a:r>
              <a:t>School </a:t>
            </a:r>
          </a:p>
          <a:p>
            <a:pPr>
              <a:defRPr b="1" sz="3200">
                <a:solidFill>
                  <a:srgbClr val="FFC000"/>
                </a:solidFill>
                <a:latin typeface="Arial"/>
                <a:ea typeface="Arial"/>
                <a:cs typeface="Arial"/>
                <a:sym typeface="Arial"/>
              </a:defRPr>
            </a:pPr>
            <a:r>
              <a:t>of Life Sciences</a:t>
            </a:r>
          </a:p>
          <a:p>
            <a:pPr>
              <a:lnSpc>
                <a:spcPts val="6500"/>
              </a:lnSpc>
              <a:defRPr b="1" sz="6500">
                <a:solidFill>
                  <a:srgbClr val="FFFFFF"/>
                </a:solidFill>
                <a:latin typeface="Arial"/>
                <a:ea typeface="Arial"/>
                <a:cs typeface="Arial"/>
                <a:sym typeface="Arial"/>
              </a:defRPr>
            </a:pPr>
            <a:r>
              <a:t>Priorities</a:t>
            </a:r>
          </a:p>
        </p:txBody>
      </p:sp>
      <p:sp>
        <p:nvSpPr>
          <p:cNvPr id="133" name="Shape 133"/>
          <p:cNvSpPr/>
          <p:nvPr/>
        </p:nvSpPr>
        <p:spPr>
          <a:xfrm>
            <a:off x="4354512" y="996950"/>
            <a:ext cx="1409701" cy="436099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30000">
                <a:solidFill>
                  <a:srgbClr val="FFB310"/>
                </a:solidFill>
                <a:latin typeface="Arial"/>
                <a:ea typeface="Arial"/>
                <a:cs typeface="Arial"/>
                <a:sym typeface="Arial"/>
              </a:defRPr>
            </a:lvl1pPr>
          </a:lstStyle>
          <a:p>
            <a:pPr/>
            <a:r>
              <a:t>{</a:t>
            </a:r>
          </a:p>
        </p:txBody>
      </p:sp>
      <p:sp>
        <p:nvSpPr>
          <p:cNvPr id="134" name="Shape 134"/>
          <p:cNvSpPr/>
          <p:nvPr/>
        </p:nvSpPr>
        <p:spPr>
          <a:xfrm>
            <a:off x="5929312" y="1143000"/>
            <a:ext cx="2679701" cy="46468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4000">
                <a:solidFill>
                  <a:srgbClr val="FFFFFF"/>
                </a:solidFill>
                <a:latin typeface="Arial"/>
                <a:ea typeface="Arial"/>
                <a:cs typeface="Arial"/>
                <a:sym typeface="Arial"/>
              </a:defRPr>
            </a:pPr>
            <a:r>
              <a:t>Active</a:t>
            </a:r>
          </a:p>
          <a:p>
            <a:pPr>
              <a:defRPr sz="4000">
                <a:solidFill>
                  <a:srgbClr val="FFFFFF"/>
                </a:solidFill>
                <a:latin typeface="Arial"/>
                <a:ea typeface="Arial"/>
                <a:cs typeface="Arial"/>
                <a:sym typeface="Arial"/>
              </a:defRPr>
            </a:pPr>
            <a:r>
              <a:t>Student-Centered</a:t>
            </a:r>
          </a:p>
          <a:p>
            <a:pPr>
              <a:defRPr sz="4000">
                <a:solidFill>
                  <a:srgbClr val="FFFFFF"/>
                </a:solidFill>
                <a:latin typeface="Arial"/>
                <a:ea typeface="Arial"/>
                <a:cs typeface="Arial"/>
                <a:sym typeface="Arial"/>
              </a:defRPr>
            </a:pPr>
            <a:r>
              <a:t>Learning</a:t>
            </a:r>
          </a:p>
          <a:p>
            <a:pPr>
              <a:defRPr sz="4000">
                <a:solidFill>
                  <a:srgbClr val="FFFFFF"/>
                </a:solidFill>
                <a:latin typeface="Arial"/>
                <a:ea typeface="Arial"/>
                <a:cs typeface="Arial"/>
                <a:sym typeface="Arial"/>
              </a:defRPr>
            </a:pPr>
          </a:p>
          <a:p>
            <a:pPr>
              <a:defRPr sz="4000">
                <a:solidFill>
                  <a:srgbClr val="FFFFFF"/>
                </a:solidFill>
                <a:latin typeface="Arial"/>
                <a:ea typeface="Arial"/>
                <a:cs typeface="Arial"/>
                <a:sym typeface="Arial"/>
              </a:defRPr>
            </a:pPr>
            <a:r>
              <a:t>Evidence-Based Teaching</a:t>
            </a:r>
          </a:p>
        </p:txBody>
      </p:sp>
      <p:pic>
        <p:nvPicPr>
          <p:cNvPr id="135" name="shindig_header_logo.png" descr="http://shindig.com/wp-content/themes/generatepress/img/shindig_header_logo.png"/>
          <p:cNvPicPr>
            <a:picLocks noChangeAspect="1"/>
          </p:cNvPicPr>
          <p:nvPr/>
        </p:nvPicPr>
        <p:blipFill>
          <a:blip r:embed="rId3">
            <a:extLst/>
          </a:blip>
          <a:stretch>
            <a:fillRect/>
          </a:stretch>
        </p:blipFill>
        <p:spPr>
          <a:xfrm>
            <a:off x="922337" y="3154362"/>
            <a:ext cx="3405188" cy="99536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push dir="l"/>
      </p:transition>
    </mc:Choice>
    <mc:Fallback>
      <p:transition spd="fast">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9" name="Shape 139"/>
          <p:cNvSpPr/>
          <p:nvPr>
            <p:ph type="title"/>
          </p:nvPr>
        </p:nvSpPr>
        <p:spPr>
          <a:prstGeom prst="rect">
            <a:avLst/>
          </a:prstGeom>
        </p:spPr>
        <p:txBody>
          <a:bodyPr/>
          <a:lstStyle>
            <a:lvl1pPr>
              <a:defRPr b="1">
                <a:latin typeface="+mn-lt"/>
                <a:ea typeface="+mn-ea"/>
                <a:cs typeface="+mn-cs"/>
                <a:sym typeface="Helvetica"/>
              </a:defRPr>
            </a:lvl1pPr>
          </a:lstStyle>
          <a:p>
            <a:pPr/>
            <a:r>
              <a:t>SUCCESSFUL?</a:t>
            </a:r>
          </a:p>
        </p:txBody>
      </p:sp>
      <p:sp>
        <p:nvSpPr>
          <p:cNvPr id="140" name="Shape 140"/>
          <p:cNvSpPr/>
          <p:nvPr/>
        </p:nvSpPr>
        <p:spPr>
          <a:xfrm>
            <a:off x="262251" y="1854459"/>
            <a:ext cx="8619499" cy="4122738"/>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chor="ctr">
            <a:spAutoFit/>
          </a:bodyPr>
          <a:lstStyle/>
          <a:p>
            <a:pPr marL="296333" indent="-296333" defTabSz="410765">
              <a:buSzPct val="75000"/>
              <a:buChar char="•"/>
              <a:defRPr b="1" sz="2400">
                <a:latin typeface="+mn-lt"/>
                <a:ea typeface="+mn-ea"/>
                <a:cs typeface="+mn-cs"/>
                <a:sym typeface="Helvetica"/>
              </a:defRPr>
            </a:pPr>
            <a:r>
              <a:t>Success is “the accomplishment of an aim or purpose”</a:t>
            </a:r>
          </a:p>
          <a:p>
            <a:pPr defTabSz="410765">
              <a:defRPr b="1" sz="2400">
                <a:latin typeface="+mn-lt"/>
                <a:ea typeface="+mn-ea"/>
                <a:cs typeface="+mn-cs"/>
                <a:sym typeface="Helvetica"/>
              </a:defRPr>
            </a:pPr>
          </a:p>
          <a:p>
            <a:pPr marL="296333" indent="-296333" defTabSz="410765">
              <a:buSzPct val="75000"/>
              <a:buChar char="•"/>
              <a:defRPr b="1" sz="2400">
                <a:latin typeface="+mn-lt"/>
                <a:ea typeface="+mn-ea"/>
                <a:cs typeface="+mn-cs"/>
                <a:sym typeface="Helvetica"/>
              </a:defRPr>
            </a:pPr>
            <a:r>
              <a:t>Define success for students; faculty and institution/departments</a:t>
            </a:r>
          </a:p>
          <a:p>
            <a:pPr defTabSz="410765">
              <a:defRPr b="1" sz="2400">
                <a:latin typeface="+mn-lt"/>
                <a:ea typeface="+mn-ea"/>
                <a:cs typeface="+mn-cs"/>
                <a:sym typeface="Helvetica"/>
              </a:defRPr>
            </a:pPr>
          </a:p>
          <a:p>
            <a:pPr marL="296333" indent="-296333" defTabSz="410765">
              <a:buSzPct val="75000"/>
              <a:buChar char="•"/>
              <a:defRPr b="1" sz="2400">
                <a:latin typeface="+mn-lt"/>
                <a:ea typeface="+mn-ea"/>
                <a:cs typeface="+mn-cs"/>
                <a:sym typeface="Helvetica"/>
              </a:defRPr>
            </a:pPr>
            <a:r>
              <a:t>All students come with different experiences and different background</a:t>
            </a:r>
          </a:p>
          <a:p>
            <a:pPr defTabSz="410765">
              <a:defRPr b="1" sz="2400">
                <a:latin typeface="+mn-lt"/>
                <a:ea typeface="+mn-ea"/>
                <a:cs typeface="+mn-cs"/>
                <a:sym typeface="Helvetica"/>
              </a:defRPr>
            </a:pPr>
          </a:p>
          <a:p>
            <a:pPr marL="296333" indent="-296333" defTabSz="410765">
              <a:buSzPct val="75000"/>
              <a:buChar char="•"/>
              <a:defRPr b="1" sz="2400">
                <a:latin typeface="+mn-lt"/>
                <a:ea typeface="+mn-ea"/>
                <a:cs typeface="+mn-cs"/>
                <a:sym typeface="Helvetica"/>
              </a:defRPr>
            </a:pPr>
            <a:r>
              <a:t>When teaching collaboratively both teachers should discuss how they will define success</a:t>
            </a:r>
          </a:p>
        </p:txBody>
      </p:sp>
    </p:spTree>
  </p:cSld>
  <p:clrMapOvr>
    <a:masterClrMapping/>
  </p:clrMapOvr>
  <mc:AlternateContent xmlns:mc="http://schemas.openxmlformats.org/markup-compatibility/2006">
    <mc:Choice xmlns:p14="http://schemas.microsoft.com/office/powerpoint/2010/main" Requires="p14">
      <p:transition spd="fast" advClick="1" p14:dur="500">
        <p:push dir="l"/>
      </p:transition>
    </mc:Choice>
    <mc:Fallback>
      <p:transition spd="fast">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4" name="Shape 144"/>
          <p:cNvSpPr/>
          <p:nvPr>
            <p:ph type="title"/>
          </p:nvPr>
        </p:nvSpPr>
        <p:spPr>
          <a:prstGeom prst="rect">
            <a:avLst/>
          </a:prstGeom>
        </p:spPr>
        <p:txBody>
          <a:bodyPr/>
          <a:lstStyle/>
          <a:p>
            <a:pPr/>
          </a:p>
        </p:txBody>
      </p:sp>
      <p:sp>
        <p:nvSpPr>
          <p:cNvPr id="145" name="Shape 145"/>
          <p:cNvSpPr/>
          <p:nvPr>
            <p:ph type="body" sz="quarter" idx="1"/>
          </p:nvPr>
        </p:nvSpPr>
        <p:spPr>
          <a:xfrm>
            <a:off x="669726" y="5147822"/>
            <a:ext cx="7804548" cy="1102959"/>
          </a:xfrm>
          <a:prstGeom prst="rect">
            <a:avLst/>
          </a:prstGeom>
        </p:spPr>
        <p:txBody>
          <a:bodyPr/>
          <a:lstStyle>
            <a:lvl1pPr marL="0" indent="0">
              <a:buSzTx/>
              <a:buNone/>
              <a:defRPr sz="1800">
                <a:latin typeface="Geneva"/>
                <a:ea typeface="Geneva"/>
                <a:cs typeface="Geneva"/>
                <a:sym typeface="Geneva"/>
              </a:defRPr>
            </a:lvl1pPr>
          </a:lstStyle>
          <a:p>
            <a:pPr/>
            <a:r>
              <a:t>Note: 168 Students Submitted Surveys &amp;12 Faculty Surveyed</a:t>
            </a:r>
          </a:p>
        </p:txBody>
      </p:sp>
      <p:pic>
        <p:nvPicPr>
          <p:cNvPr id="146" name="Screen Shot 2016-11-17 at 1.11.34 AM.png"/>
          <p:cNvPicPr>
            <a:picLocks noChangeAspect="1"/>
          </p:cNvPicPr>
          <p:nvPr/>
        </p:nvPicPr>
        <p:blipFill>
          <a:blip r:embed="rId2">
            <a:extLst/>
          </a:blip>
          <a:stretch>
            <a:fillRect/>
          </a:stretch>
        </p:blipFill>
        <p:spPr>
          <a:xfrm>
            <a:off x="-1" y="106255"/>
            <a:ext cx="9144001" cy="2653260"/>
          </a:xfrm>
          <a:prstGeom prst="rect">
            <a:avLst/>
          </a:prstGeom>
          <a:ln w="12700">
            <a:miter lim="400000"/>
          </a:ln>
        </p:spPr>
      </p:pic>
      <p:pic>
        <p:nvPicPr>
          <p:cNvPr id="147" name="Screen Shot 2016-11-17 at 1.13.33 AM.png"/>
          <p:cNvPicPr>
            <a:picLocks noChangeAspect="1"/>
          </p:cNvPicPr>
          <p:nvPr/>
        </p:nvPicPr>
        <p:blipFill>
          <a:blip r:embed="rId3">
            <a:extLst/>
          </a:blip>
          <a:stretch>
            <a:fillRect/>
          </a:stretch>
        </p:blipFill>
        <p:spPr>
          <a:xfrm>
            <a:off x="-1" y="2415220"/>
            <a:ext cx="9144001" cy="2398665"/>
          </a:xfrm>
          <a:prstGeom prst="rect">
            <a:avLst/>
          </a:prstGeom>
          <a:ln w="12700">
            <a:miter lim="400000"/>
          </a:ln>
        </p:spPr>
      </p:pic>
      <p:sp>
        <p:nvSpPr>
          <p:cNvPr id="148" name="Shape 148"/>
          <p:cNvSpPr/>
          <p:nvPr/>
        </p:nvSpPr>
        <p:spPr>
          <a:xfrm>
            <a:off x="4487564" y="3209131"/>
            <a:ext cx="168872" cy="439738"/>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410765">
              <a:defRPr sz="2400">
                <a:latin typeface="Helvetica Light"/>
                <a:ea typeface="Helvetica Light"/>
                <a:cs typeface="Helvetica Light"/>
                <a:sym typeface="Helvetica Light"/>
              </a:defRPr>
            </a:lvl1pPr>
          </a:lstStyle>
          <a:p>
            <a:pPr/>
            <a:r>
              <a:t> </a:t>
            </a:r>
          </a:p>
        </p:txBody>
      </p:sp>
    </p:spTree>
  </p:cSld>
  <p:clrMapOvr>
    <a:masterClrMapping/>
  </p:clrMapOvr>
  <p:transition xmlns:p14="http://schemas.microsoft.com/office/powerpoint/2010/main" spd="med" advClick="1" p14:dur="1000"/>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 name="Shape 53"/>
          <p:cNvSpPr/>
          <p:nvPr>
            <p:ph type="title"/>
          </p:nvPr>
        </p:nvSpPr>
        <p:spPr>
          <a:xfrm>
            <a:off x="669726" y="65848"/>
            <a:ext cx="7804548" cy="1518048"/>
          </a:xfrm>
          <a:prstGeom prst="rect">
            <a:avLst/>
          </a:prstGeom>
        </p:spPr>
        <p:txBody>
          <a:bodyPr/>
          <a:lstStyle>
            <a:lvl1pPr>
              <a:defRPr b="1">
                <a:latin typeface="+mn-lt"/>
                <a:ea typeface="+mn-ea"/>
                <a:cs typeface="+mn-cs"/>
                <a:sym typeface="Helvetica"/>
              </a:defRPr>
            </a:lvl1pPr>
          </a:lstStyle>
          <a:p>
            <a:pPr/>
            <a:r>
              <a:t>What’s the word?</a:t>
            </a:r>
          </a:p>
        </p:txBody>
      </p:sp>
      <p:sp>
        <p:nvSpPr>
          <p:cNvPr id="54" name="Shape 54"/>
          <p:cNvSpPr/>
          <p:nvPr/>
        </p:nvSpPr>
        <p:spPr>
          <a:xfrm>
            <a:off x="5617838" y="1667418"/>
            <a:ext cx="2987445" cy="3986213"/>
          </a:xfrm>
          <a:prstGeom prst="rect">
            <a:avLst/>
          </a:prstGeom>
          <a:ln w="3175">
            <a:solidFill>
              <a:srgbClr val="000000"/>
            </a:solidFill>
            <a:miter lim="400000"/>
          </a:ln>
          <a:extLst>
            <a:ext uri="{C572A759-6A51-4108-AA02-DFA0A04FC94B}">
              <ma14:wrappingTextBoxFlag xmlns:ma14="http://schemas.microsoft.com/office/mac/drawingml/2011/main" val="1"/>
            </a:ext>
          </a:extLst>
        </p:spPr>
        <p:txBody>
          <a:bodyPr lIns="35718" tIns="35718" rIns="35718" bIns="35718" anchor="ctr">
            <a:spAutoFit/>
          </a:bodyPr>
          <a:lstStyle/>
          <a:p>
            <a:pPr algn="ctr" defTabSz="410765">
              <a:defRPr sz="1200">
                <a:latin typeface="Helvetica Light"/>
                <a:ea typeface="Helvetica Light"/>
                <a:cs typeface="Helvetica Light"/>
                <a:sym typeface="Helvetica Light"/>
              </a:defRPr>
            </a:pPr>
            <a:r>
              <a:t>Video" is a misnomer that reinforces traditional beliefs and misses the potential. Video in the classroom is still largely a one-way medium. The group with the knowledge (faculty, institution, etc.) makes a video (or worse yet, "captures" a lecture) and then replays it online. But even at the highest Hollywood production quality, it's still a "sage on the stage" model. This is not where students are. Students have fluency in Vine, Periscope, Snapchat, etc., and are communicating with video and other forms of media at level far beyond the basic concept of video. It's interactive. It's engaging. It's two-way. When they go into the classroom, whether in-person or online, it seems primitive. It's like asking faculty to go back to typewriters and Wite-Out.</a:t>
            </a:r>
          </a:p>
          <a:p>
            <a:pPr algn="ctr" defTabSz="410765">
              <a:defRPr sz="1200">
                <a:latin typeface="Helvetica Light"/>
                <a:ea typeface="Helvetica Light"/>
                <a:cs typeface="Helvetica Light"/>
                <a:sym typeface="Helvetica Light"/>
              </a:defRPr>
            </a:pPr>
          </a:p>
          <a:p>
            <a:pPr algn="ctr" defTabSz="410765">
              <a:defRPr sz="1200">
                <a:latin typeface="Helvetica Light"/>
                <a:ea typeface="Helvetica Light"/>
                <a:cs typeface="Helvetica Light"/>
                <a:sym typeface="Helvetica Light"/>
              </a:defRPr>
            </a:pPr>
            <a:r>
              <a:t>- </a:t>
            </a:r>
            <a:r>
              <a:rPr i="1"/>
              <a:t>CampusTechnology: Johnathan Blake Huer, Ball State University, 2016</a:t>
            </a:r>
          </a:p>
        </p:txBody>
      </p:sp>
      <p:sp>
        <p:nvSpPr>
          <p:cNvPr id="55" name="Shape 55"/>
          <p:cNvSpPr/>
          <p:nvPr/>
        </p:nvSpPr>
        <p:spPr>
          <a:xfrm>
            <a:off x="464793" y="1453694"/>
            <a:ext cx="4511587" cy="2233619"/>
          </a:xfrm>
          <a:prstGeom prst="rect">
            <a:avLst/>
          </a:prstGeom>
          <a:ln w="3175">
            <a:solidFill>
              <a:srgbClr val="000000"/>
            </a:solidFill>
            <a:miter lim="400000"/>
          </a:ln>
          <a:extLst>
            <a:ext uri="{C572A759-6A51-4108-AA02-DFA0A04FC94B}">
              <ma14:wrappingTextBoxFlag xmlns:ma14="http://schemas.microsoft.com/office/mac/drawingml/2011/main" val="1"/>
            </a:ext>
          </a:extLst>
        </p:spPr>
        <p:txBody>
          <a:bodyPr lIns="35718" tIns="35718" rIns="35718" bIns="35718" anchor="ctr">
            <a:spAutoFit/>
          </a:bodyPr>
          <a:lstStyle/>
          <a:p>
            <a:pPr algn="ctr" defTabSz="410765">
              <a:defRPr sz="1400">
                <a:latin typeface="Helvetica Light"/>
                <a:ea typeface="Helvetica Light"/>
                <a:cs typeface="Helvetica Light"/>
                <a:sym typeface="Helvetica Light"/>
              </a:defRPr>
            </a:pPr>
            <a:r>
              <a:t>"peer learning, which has been mentioned as a feature of several of the above trends, is proving to be especially important in online courses. Online communication with peers has been shown to improve performance. But face-to-face communities of learners participating in an online course have also emerged around the world,</a:t>
            </a:r>
            <a:r>
              <a:rPr b="1">
                <a:latin typeface="+mn-lt"/>
                <a:ea typeface="+mn-ea"/>
                <a:cs typeface="+mn-cs"/>
                <a:sym typeface="Helvetica"/>
              </a:rPr>
              <a:t> filling an apparent interpersonal vacuum with peer instruction and support</a:t>
            </a:r>
            <a:r>
              <a:t>.”</a:t>
            </a:r>
          </a:p>
          <a:p>
            <a:pPr algn="ctr" defTabSz="410765">
              <a:defRPr i="1" sz="1400">
                <a:latin typeface="Helvetica Light"/>
                <a:ea typeface="Helvetica Light"/>
                <a:cs typeface="Helvetica Light"/>
                <a:sym typeface="Helvetica Light"/>
              </a:defRPr>
            </a:pPr>
          </a:p>
          <a:p>
            <a:pPr algn="ctr" defTabSz="410765">
              <a:defRPr i="1" sz="1400">
                <a:latin typeface="Helvetica Light"/>
                <a:ea typeface="Helvetica Light"/>
                <a:cs typeface="Helvetica Light"/>
                <a:sym typeface="Helvetica Light"/>
              </a:defRPr>
            </a:pPr>
            <a:r>
              <a:t>- MIT Online Education Policy Initiative report 2016</a:t>
            </a:r>
          </a:p>
        </p:txBody>
      </p:sp>
      <p:sp>
        <p:nvSpPr>
          <p:cNvPr id="56" name="Shape 56"/>
          <p:cNvSpPr/>
          <p:nvPr/>
        </p:nvSpPr>
        <p:spPr>
          <a:xfrm>
            <a:off x="374472" y="4489359"/>
            <a:ext cx="3941380" cy="1497014"/>
          </a:xfrm>
          <a:prstGeom prst="rect">
            <a:avLst/>
          </a:prstGeom>
          <a:ln w="3175">
            <a:solidFill>
              <a:srgbClr val="000000"/>
            </a:solidFill>
            <a:miter lim="400000"/>
          </a:ln>
          <a:extLst>
            <a:ext uri="{C572A759-6A51-4108-AA02-DFA0A04FC94B}">
              <ma14:wrappingTextBoxFlag xmlns:ma14="http://schemas.microsoft.com/office/mac/drawingml/2011/main" val="1"/>
            </a:ext>
          </a:extLst>
        </p:spPr>
        <p:txBody>
          <a:bodyPr lIns="35718" tIns="35718" rIns="35718" bIns="35718" anchor="ctr">
            <a:spAutoFit/>
          </a:bodyPr>
          <a:lstStyle/>
          <a:p>
            <a:pPr algn="ctr" defTabSz="410765">
              <a:defRPr sz="1200">
                <a:latin typeface="Helvetica Light"/>
                <a:ea typeface="Helvetica Light"/>
                <a:cs typeface="Helvetica Light"/>
                <a:sym typeface="Helvetica Light"/>
              </a:defRPr>
            </a:pPr>
            <a:r>
              <a:t>Other studies have found that decreased social interactivity can lead to lowered satisfaction among</a:t>
            </a:r>
          </a:p>
          <a:p>
            <a:pPr algn="ctr" defTabSz="410765">
              <a:defRPr sz="1200">
                <a:latin typeface="Helvetica Light"/>
                <a:ea typeface="Helvetica Light"/>
                <a:cs typeface="Helvetica Light"/>
                <a:sym typeface="Helvetica Light"/>
              </a:defRPr>
            </a:pPr>
            <a:r>
              <a:t>students and increased feelings of isolation, disillusionment, and greater risk of dropping out of the</a:t>
            </a:r>
          </a:p>
          <a:p>
            <a:pPr algn="ctr" defTabSz="410765">
              <a:defRPr sz="1200">
                <a:latin typeface="Helvetica Light"/>
                <a:ea typeface="Helvetica Light"/>
                <a:cs typeface="Helvetica Light"/>
                <a:sym typeface="Helvetica Light"/>
              </a:defRPr>
            </a:pPr>
            <a:r>
              <a:t>online learning environment </a:t>
            </a:r>
          </a:p>
          <a:p>
            <a:pPr algn="ctr" defTabSz="410765">
              <a:defRPr sz="1200">
                <a:latin typeface="Helvetica Light"/>
                <a:ea typeface="Helvetica Light"/>
                <a:cs typeface="Helvetica Light"/>
                <a:sym typeface="Helvetica Light"/>
              </a:defRPr>
            </a:pPr>
          </a:p>
          <a:p>
            <a:pPr algn="ctr" defTabSz="410765">
              <a:defRPr i="1" sz="1200">
                <a:latin typeface="Helvetica Light"/>
                <a:ea typeface="Helvetica Light"/>
                <a:cs typeface="Helvetica Light"/>
                <a:sym typeface="Helvetica Light"/>
              </a:defRPr>
            </a:pPr>
            <a:r>
              <a:t>- 2014 MERLOT Journal of Online Learning and Teaching (Liu, Magjuka, Bonk, &amp; Lee)</a:t>
            </a:r>
          </a:p>
        </p:txBody>
      </p:sp>
    </p:spTree>
  </p:cSld>
  <p:clrMapOvr>
    <a:masterClrMapping/>
  </p:clrMapOvr>
  <mc:AlternateContent xmlns:mc="http://schemas.openxmlformats.org/markup-compatibility/2006">
    <mc:Choice xmlns:p14="http://schemas.microsoft.com/office/powerpoint/2010/main" Requires="p14">
      <p:transition spd="fast" advClick="1" p14:dur="500">
        <p:push dir="l"/>
      </p:transition>
    </mc:Choice>
    <mc:Fallback>
      <p:transition spd="fast">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0" name="Shape 150"/>
          <p:cNvSpPr/>
          <p:nvPr/>
        </p:nvSpPr>
        <p:spPr>
          <a:xfrm>
            <a:off x="39980" y="1000694"/>
            <a:ext cx="9064040" cy="4714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914400">
              <a:defRPr sz="2400">
                <a:latin typeface="Lucida Grande"/>
                <a:ea typeface="Lucida Grande"/>
                <a:cs typeface="Lucida Grande"/>
                <a:sym typeface="Lucida Grande"/>
              </a:defRPr>
            </a:pPr>
            <a:r>
              <a:t>The study was designed quantitative descriptive. </a:t>
            </a:r>
          </a:p>
          <a:p>
            <a:pPr defTabSz="914400">
              <a:defRPr sz="2400">
                <a:latin typeface="Lucida Grande"/>
                <a:ea typeface="Lucida Grande"/>
                <a:cs typeface="Lucida Grande"/>
                <a:sym typeface="Lucida Grande"/>
              </a:defRPr>
            </a:pPr>
          </a:p>
          <a:p>
            <a:pPr defTabSz="914400">
              <a:defRPr sz="2400">
                <a:latin typeface="Lucida Grande"/>
                <a:ea typeface="Lucida Grande"/>
                <a:cs typeface="Lucida Grande"/>
                <a:sym typeface="Lucida Grande"/>
              </a:defRPr>
            </a:pPr>
            <a:r>
              <a:t>Participants included students and instructors in 12 different courses at higher education institutions across the United States. </a:t>
            </a:r>
          </a:p>
          <a:p>
            <a:pPr defTabSz="914400">
              <a:defRPr sz="2400">
                <a:latin typeface="Lucida Grande"/>
                <a:ea typeface="Lucida Grande"/>
                <a:cs typeface="Lucida Grande"/>
                <a:sym typeface="Lucida Grande"/>
              </a:defRPr>
            </a:pPr>
          </a:p>
          <a:p>
            <a:pPr defTabSz="914400">
              <a:defRPr sz="2400">
                <a:latin typeface="Lucida Grande"/>
                <a:ea typeface="Lucida Grande"/>
                <a:cs typeface="Lucida Grande"/>
                <a:sym typeface="Lucida Grande"/>
              </a:defRPr>
            </a:pPr>
            <a:r>
              <a:t>Sample consisted of 168 students and 12 instructors who were selected from a population of 411 students and 12 instructors. </a:t>
            </a:r>
          </a:p>
          <a:p>
            <a:pPr defTabSz="914400">
              <a:defRPr sz="2400">
                <a:latin typeface="Lucida Grande"/>
                <a:ea typeface="Lucida Grande"/>
                <a:cs typeface="Lucida Grande"/>
                <a:sym typeface="Lucida Grande"/>
              </a:defRPr>
            </a:pPr>
          </a:p>
          <a:p>
            <a:pPr defTabSz="914400">
              <a:defRPr sz="2400">
                <a:latin typeface="Lucida Grande"/>
                <a:ea typeface="Lucida Grande"/>
                <a:cs typeface="Lucida Grande"/>
                <a:sym typeface="Lucida Grande"/>
              </a:defRPr>
            </a:pPr>
            <a:r>
              <a:t>Participants completed synchronous web-based learning activities over a series of 3 to 5 sessions using the Shindig Video Chat Teaching Platform. </a:t>
            </a:r>
          </a:p>
        </p:txBody>
      </p:sp>
      <p:sp>
        <p:nvSpPr>
          <p:cNvPr id="151" name="Shape 151"/>
          <p:cNvSpPr/>
          <p:nvPr/>
        </p:nvSpPr>
        <p:spPr>
          <a:xfrm>
            <a:off x="249252" y="142582"/>
            <a:ext cx="3578226" cy="313393"/>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45719" rIns="45719">
            <a:spAutoFit/>
          </a:bodyPr>
          <a:lstStyle>
            <a:lvl1pPr>
              <a:defRPr b="1" sz="1600">
                <a:solidFill>
                  <a:srgbClr val="FFB310"/>
                </a:solidFill>
                <a:latin typeface="Arial"/>
                <a:ea typeface="Arial"/>
                <a:cs typeface="Arial"/>
                <a:sym typeface="Arial"/>
              </a:defRPr>
            </a:lvl1pPr>
          </a:lstStyle>
          <a:p>
            <a:pPr/>
            <a:r>
              <a:t>ASU and Shindig Experiences</a:t>
            </a:r>
          </a:p>
        </p:txBody>
      </p:sp>
      <p:pic>
        <p:nvPicPr>
          <p:cNvPr id="152" name="image.png"/>
          <p:cNvPicPr>
            <a:picLocks noChangeAspect="1"/>
          </p:cNvPicPr>
          <p:nvPr/>
        </p:nvPicPr>
        <p:blipFill>
          <a:blip r:embed="rId2">
            <a:extLst/>
          </a:blip>
          <a:stretch>
            <a:fillRect/>
          </a:stretch>
        </p:blipFill>
        <p:spPr>
          <a:xfrm>
            <a:off x="6247517" y="5827765"/>
            <a:ext cx="2262006" cy="579363"/>
          </a:xfrm>
          <a:prstGeom prst="rect">
            <a:avLst/>
          </a:prstGeom>
          <a:ln w="12700">
            <a:miter lim="400000"/>
          </a:ln>
        </p:spPr>
      </p:pic>
      <p:pic>
        <p:nvPicPr>
          <p:cNvPr id="153" name="Screen Shot 2016-11-17 at 8.49.39 AM.png"/>
          <p:cNvPicPr>
            <a:picLocks noChangeAspect="1"/>
          </p:cNvPicPr>
          <p:nvPr/>
        </p:nvPicPr>
        <p:blipFill>
          <a:blip r:embed="rId3">
            <a:extLst/>
          </a:blip>
          <a:stretch>
            <a:fillRect/>
          </a:stretch>
        </p:blipFill>
        <p:spPr>
          <a:xfrm>
            <a:off x="4149374" y="5776680"/>
            <a:ext cx="1510657" cy="681533"/>
          </a:xfrm>
          <a:prstGeom prst="rect">
            <a:avLst/>
          </a:prstGeom>
          <a:ln w="12700">
            <a:miter lim="400000"/>
          </a:ln>
        </p:spPr>
      </p:pic>
    </p:spTree>
  </p:cSld>
  <p:clrMapOvr>
    <a:masterClrMapping/>
  </p:clrMapOvr>
  <p:transition xmlns:p14="http://schemas.microsoft.com/office/powerpoint/2010/main" spd="med" advClick="1" p14:dur="1000"/>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5" name="Shape 155"/>
          <p:cNvSpPr/>
          <p:nvPr/>
        </p:nvSpPr>
        <p:spPr>
          <a:xfrm>
            <a:off x="6983" y="910940"/>
            <a:ext cx="9130034" cy="438562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410765">
              <a:spcBef>
                <a:spcPts val="2900"/>
              </a:spcBef>
              <a:defRPr sz="1900">
                <a:latin typeface="Lucida Grande"/>
                <a:ea typeface="Lucida Grande"/>
                <a:cs typeface="Lucida Grande"/>
                <a:sym typeface="Lucida Grande"/>
              </a:defRPr>
            </a:pPr>
            <a:r>
              <a:t>The instrument included questions that required students and instructors to report on their perceived experiences with the Shindig Video Chat Teaching Platform in relation to three areas: satisfaction, attitudes, and retention. </a:t>
            </a:r>
          </a:p>
          <a:p>
            <a:pPr defTabSz="410765">
              <a:spcBef>
                <a:spcPts val="2900"/>
              </a:spcBef>
              <a:defRPr sz="1900">
                <a:latin typeface="Lucida Grande"/>
                <a:ea typeface="Lucida Grande"/>
                <a:cs typeface="Lucida Grande"/>
                <a:sym typeface="Lucida Grande"/>
              </a:defRPr>
            </a:pPr>
          </a:p>
          <a:p>
            <a:pPr defTabSz="410765">
              <a:spcBef>
                <a:spcPts val="2900"/>
              </a:spcBef>
              <a:defRPr sz="1900">
                <a:latin typeface="Lucida Grande"/>
                <a:ea typeface="Lucida Grande"/>
                <a:cs typeface="Lucida Grande"/>
                <a:sym typeface="Lucida Grande"/>
              </a:defRPr>
            </a:pPr>
            <a:r>
              <a:t>Data obtained from the survey was combined for all 12 courses to provide a larger sample size that represented a larger population.</a:t>
            </a:r>
          </a:p>
          <a:p>
            <a:pPr defTabSz="410765">
              <a:spcBef>
                <a:spcPts val="2900"/>
              </a:spcBef>
              <a:defRPr sz="1900">
                <a:latin typeface="Lucida Grande"/>
                <a:ea typeface="Lucida Grande"/>
                <a:cs typeface="Lucida Grande"/>
                <a:sym typeface="Lucida Grande"/>
              </a:defRPr>
            </a:pPr>
          </a:p>
          <a:p>
            <a:pPr defTabSz="410765">
              <a:spcBef>
                <a:spcPts val="2900"/>
              </a:spcBef>
              <a:defRPr sz="1900">
                <a:latin typeface="Lucida Grande"/>
                <a:ea typeface="Lucida Grande"/>
                <a:cs typeface="Lucida Grande"/>
                <a:sym typeface="Lucida Grande"/>
              </a:defRPr>
            </a:pPr>
            <a:r>
              <a:t>Data was analyzed using the frequency procedure of SAS to determine the overall frequency of responses to each question by course using Shindig Video Chat Teaching Platform as the fixed variable. </a:t>
            </a:r>
          </a:p>
        </p:txBody>
      </p:sp>
      <p:sp>
        <p:nvSpPr>
          <p:cNvPr id="156" name="Shape 156"/>
          <p:cNvSpPr/>
          <p:nvPr/>
        </p:nvSpPr>
        <p:spPr>
          <a:xfrm>
            <a:off x="174037" y="207052"/>
            <a:ext cx="3578226" cy="313393"/>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45719" rIns="45719">
            <a:spAutoFit/>
          </a:bodyPr>
          <a:lstStyle>
            <a:lvl1pPr>
              <a:defRPr b="1" sz="1600">
                <a:solidFill>
                  <a:srgbClr val="FFB310"/>
                </a:solidFill>
                <a:latin typeface="Arial"/>
                <a:ea typeface="Arial"/>
                <a:cs typeface="Arial"/>
                <a:sym typeface="Arial"/>
              </a:defRPr>
            </a:lvl1pPr>
          </a:lstStyle>
          <a:p>
            <a:pPr/>
            <a:r>
              <a:t>ASU and Shindig Experiences</a:t>
            </a:r>
          </a:p>
        </p:txBody>
      </p:sp>
      <p:pic>
        <p:nvPicPr>
          <p:cNvPr id="157" name="image.png"/>
          <p:cNvPicPr>
            <a:picLocks noChangeAspect="1"/>
          </p:cNvPicPr>
          <p:nvPr/>
        </p:nvPicPr>
        <p:blipFill>
          <a:blip r:embed="rId2">
            <a:extLst/>
          </a:blip>
          <a:stretch>
            <a:fillRect/>
          </a:stretch>
        </p:blipFill>
        <p:spPr>
          <a:xfrm>
            <a:off x="5946657" y="5687064"/>
            <a:ext cx="2262006" cy="579363"/>
          </a:xfrm>
          <a:prstGeom prst="rect">
            <a:avLst/>
          </a:prstGeom>
          <a:ln w="12700">
            <a:miter lim="400000"/>
          </a:ln>
        </p:spPr>
      </p:pic>
      <p:pic>
        <p:nvPicPr>
          <p:cNvPr id="158" name="Screen Shot 2016-11-17 at 8.49.39 AM.png"/>
          <p:cNvPicPr>
            <a:picLocks noChangeAspect="1"/>
          </p:cNvPicPr>
          <p:nvPr/>
        </p:nvPicPr>
        <p:blipFill>
          <a:blip r:embed="rId3">
            <a:extLst/>
          </a:blip>
          <a:stretch>
            <a:fillRect/>
          </a:stretch>
        </p:blipFill>
        <p:spPr>
          <a:xfrm>
            <a:off x="4160119" y="5540290"/>
            <a:ext cx="1510657" cy="681533"/>
          </a:xfrm>
          <a:prstGeom prst="rect">
            <a:avLst/>
          </a:prstGeom>
          <a:ln w="12700">
            <a:miter lim="400000"/>
          </a:ln>
        </p:spPr>
      </p:pic>
    </p:spTree>
  </p:cSld>
  <p:clrMapOvr>
    <a:masterClrMapping/>
  </p:clrMapOvr>
  <p:transition xmlns:p14="http://schemas.microsoft.com/office/powerpoint/2010/main" spd="med" advClick="1" p14:dur="1000"/>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0" name="Shape 160"/>
          <p:cNvSpPr/>
          <p:nvPr/>
        </p:nvSpPr>
        <p:spPr>
          <a:xfrm>
            <a:off x="76385" y="1538966"/>
            <a:ext cx="9184641" cy="4358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914400">
              <a:defRPr sz="2400">
                <a:latin typeface="Lucida Grande"/>
                <a:ea typeface="Lucida Grande"/>
                <a:cs typeface="Lucida Grande"/>
                <a:sym typeface="Lucida Grande"/>
              </a:defRPr>
            </a:pPr>
            <a:r>
              <a:t>The information provided by participants in reflecting on their experiences was not cross validated by observations of student grades </a:t>
            </a:r>
          </a:p>
          <a:p>
            <a:pPr defTabSz="914400">
              <a:defRPr sz="2400">
                <a:solidFill>
                  <a:srgbClr val="FFFFFF"/>
                </a:solidFill>
                <a:latin typeface="Lucida Grande"/>
                <a:ea typeface="Lucida Grande"/>
                <a:cs typeface="Lucida Grande"/>
                <a:sym typeface="Lucida Grande"/>
              </a:defRPr>
            </a:pPr>
          </a:p>
          <a:p>
            <a:pPr defTabSz="914400">
              <a:defRPr sz="2400">
                <a:latin typeface="Lucida Grande"/>
                <a:ea typeface="Lucida Grande"/>
                <a:cs typeface="Lucida Grande"/>
                <a:sym typeface="Lucida Grande"/>
              </a:defRPr>
            </a:pPr>
            <a:r>
              <a:t>The sample size of the study: The 12 courses involved in the study had a total of 411 students enrolled and 168 out of 411 students (40.8%) responded to the survey. </a:t>
            </a:r>
          </a:p>
          <a:p>
            <a:pPr defTabSz="914400">
              <a:defRPr sz="2400">
                <a:solidFill>
                  <a:srgbClr val="FFFFFF"/>
                </a:solidFill>
                <a:latin typeface="Lucida Grande"/>
                <a:ea typeface="Lucida Grande"/>
                <a:cs typeface="Lucida Grande"/>
                <a:sym typeface="Lucida Grande"/>
              </a:defRPr>
            </a:pPr>
          </a:p>
          <a:p>
            <a:pPr defTabSz="914400">
              <a:defRPr sz="2400">
                <a:solidFill>
                  <a:srgbClr val="FFFFFF"/>
                </a:solidFill>
                <a:latin typeface="Lucida Grande"/>
                <a:ea typeface="Lucida Grande"/>
                <a:cs typeface="Lucida Grande"/>
                <a:sym typeface="Lucida Grande"/>
              </a:defRPr>
            </a:pPr>
            <a:r>
              <a:t>Further collection of data may provide additional insight into student and instructor perceptions after using the Shindig Video Chat Teaching Platform in order to confirm these initial findings with a larger sample. </a:t>
            </a:r>
          </a:p>
        </p:txBody>
      </p:sp>
      <p:sp>
        <p:nvSpPr>
          <p:cNvPr id="161" name="Shape 161"/>
          <p:cNvSpPr/>
          <p:nvPr/>
        </p:nvSpPr>
        <p:spPr>
          <a:xfrm>
            <a:off x="120312" y="443442"/>
            <a:ext cx="3578226" cy="313393"/>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45719" rIns="45719">
            <a:spAutoFit/>
          </a:bodyPr>
          <a:lstStyle>
            <a:lvl1pPr>
              <a:defRPr b="1" sz="1600">
                <a:solidFill>
                  <a:srgbClr val="FFB310"/>
                </a:solidFill>
                <a:latin typeface="Arial"/>
                <a:ea typeface="Arial"/>
                <a:cs typeface="Arial"/>
                <a:sym typeface="Arial"/>
              </a:defRPr>
            </a:lvl1pPr>
          </a:lstStyle>
          <a:p>
            <a:pPr/>
            <a:r>
              <a:t>ASU and Shindig Experiences</a:t>
            </a:r>
          </a:p>
        </p:txBody>
      </p:sp>
      <p:pic>
        <p:nvPicPr>
          <p:cNvPr id="162" name="image.png"/>
          <p:cNvPicPr>
            <a:picLocks noChangeAspect="1"/>
          </p:cNvPicPr>
          <p:nvPr/>
        </p:nvPicPr>
        <p:blipFill>
          <a:blip r:embed="rId2">
            <a:extLst/>
          </a:blip>
          <a:stretch>
            <a:fillRect/>
          </a:stretch>
        </p:blipFill>
        <p:spPr>
          <a:xfrm>
            <a:off x="5925167" y="5140085"/>
            <a:ext cx="2262006" cy="579362"/>
          </a:xfrm>
          <a:prstGeom prst="rect">
            <a:avLst/>
          </a:prstGeom>
          <a:ln w="12700">
            <a:miter lim="400000"/>
          </a:ln>
        </p:spPr>
      </p:pic>
      <p:pic>
        <p:nvPicPr>
          <p:cNvPr id="163" name="Screen Shot 2016-11-17 at 8.49.39 AM.png"/>
          <p:cNvPicPr>
            <a:picLocks noChangeAspect="1"/>
          </p:cNvPicPr>
          <p:nvPr/>
        </p:nvPicPr>
        <p:blipFill>
          <a:blip r:embed="rId3">
            <a:extLst/>
          </a:blip>
          <a:stretch>
            <a:fillRect/>
          </a:stretch>
        </p:blipFill>
        <p:spPr>
          <a:xfrm>
            <a:off x="3816672" y="4981550"/>
            <a:ext cx="1510656" cy="681532"/>
          </a:xfrm>
          <a:prstGeom prst="rect">
            <a:avLst/>
          </a:prstGeom>
          <a:ln w="12700">
            <a:miter lim="400000"/>
          </a:ln>
        </p:spPr>
      </p:pic>
    </p:spTree>
  </p:cSld>
  <p:clrMapOvr>
    <a:masterClrMapping/>
  </p:clrMapOvr>
  <p:transition xmlns:p14="http://schemas.microsoft.com/office/powerpoint/2010/main" spd="med" advClick="1" p14:dur="1000"/>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5" name="Shape 165"/>
          <p:cNvSpPr/>
          <p:nvPr>
            <p:ph type="title"/>
          </p:nvPr>
        </p:nvSpPr>
        <p:spPr>
          <a:xfrm>
            <a:off x="669726" y="-29557"/>
            <a:ext cx="8301090" cy="1518048"/>
          </a:xfrm>
          <a:prstGeom prst="rect">
            <a:avLst/>
          </a:prstGeom>
        </p:spPr>
        <p:txBody>
          <a:bodyPr/>
          <a:lstStyle>
            <a:lvl1pPr defTabSz="349150">
              <a:defRPr b="1" sz="4760">
                <a:latin typeface="+mn-lt"/>
                <a:ea typeface="+mn-ea"/>
                <a:cs typeface="+mn-cs"/>
                <a:sym typeface="Helvetica"/>
              </a:defRPr>
            </a:lvl1pPr>
          </a:lstStyle>
          <a:p>
            <a:pPr/>
            <a:r>
              <a:t>SAMPLE SESSION AGENDA</a:t>
            </a:r>
          </a:p>
        </p:txBody>
      </p:sp>
      <p:sp>
        <p:nvSpPr>
          <p:cNvPr id="166" name="Shape 166"/>
          <p:cNvSpPr/>
          <p:nvPr/>
        </p:nvSpPr>
        <p:spPr>
          <a:xfrm>
            <a:off x="-71655" y="1710729"/>
            <a:ext cx="8779310" cy="4338639"/>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chor="ctr">
            <a:spAutoFit/>
          </a:bodyPr>
          <a:lstStyle/>
          <a:p>
            <a:pPr marL="306551" indent="-306551" defTabSz="410765">
              <a:buSzPct val="75000"/>
              <a:buChar char="•"/>
              <a:defRPr b="1">
                <a:latin typeface="+mn-lt"/>
                <a:ea typeface="+mn-ea"/>
                <a:cs typeface="+mn-cs"/>
                <a:sym typeface="Helvetica"/>
              </a:defRPr>
            </a:pPr>
            <a:r>
              <a:t>PRE-SESSION</a:t>
            </a:r>
          </a:p>
          <a:p>
            <a:pPr marL="306551" indent="-306551" defTabSz="410765">
              <a:buSzPct val="75000"/>
              <a:buChar char="•"/>
              <a:defRPr b="1">
                <a:latin typeface="+mn-lt"/>
                <a:ea typeface="+mn-ea"/>
                <a:cs typeface="+mn-cs"/>
                <a:sym typeface="Helvetica"/>
              </a:defRPr>
            </a:pPr>
            <a:r>
              <a:t>Make sure students have easy access to all materials needed.</a:t>
            </a:r>
          </a:p>
          <a:p>
            <a:pPr marL="306551" indent="-306551" defTabSz="410765">
              <a:buSzPct val="75000"/>
              <a:buChar char="•"/>
              <a:defRPr b="1">
                <a:latin typeface="+mn-lt"/>
                <a:ea typeface="+mn-ea"/>
                <a:cs typeface="+mn-cs"/>
                <a:sym typeface="Helvetica"/>
              </a:defRPr>
            </a:pPr>
            <a:r>
              <a:t>Have a discussion/chat moderator</a:t>
            </a:r>
          </a:p>
          <a:p>
            <a:pPr marL="306551" indent="-306551" defTabSz="410765">
              <a:buSzPct val="75000"/>
              <a:buChar char="•"/>
              <a:defRPr b="1">
                <a:latin typeface="+mn-lt"/>
                <a:ea typeface="+mn-ea"/>
                <a:cs typeface="+mn-cs"/>
                <a:sym typeface="Helvetica"/>
              </a:defRPr>
            </a:pPr>
            <a:r>
              <a:t>Remind to run sound check</a:t>
            </a:r>
          </a:p>
          <a:p>
            <a:pPr marL="306551" indent="-306551" defTabSz="410765">
              <a:buSzPct val="75000"/>
              <a:buChar char="•"/>
              <a:defRPr b="1">
                <a:latin typeface="+mn-lt"/>
                <a:ea typeface="+mn-ea"/>
                <a:cs typeface="+mn-cs"/>
                <a:sym typeface="Helvetica"/>
              </a:defRPr>
            </a:pPr>
            <a:r>
              <a:t>Have video on or provide picture</a:t>
            </a:r>
          </a:p>
          <a:p>
            <a:pPr marL="306551" indent="-306551" defTabSz="410765">
              <a:buSzPct val="75000"/>
              <a:buChar char="•"/>
              <a:defRPr b="1">
                <a:latin typeface="+mn-lt"/>
                <a:ea typeface="+mn-ea"/>
                <a:cs typeface="+mn-cs"/>
                <a:sym typeface="Helvetica"/>
              </a:defRPr>
            </a:pPr>
            <a:r>
              <a:t>DURING SESSION:</a:t>
            </a:r>
          </a:p>
          <a:p>
            <a:pPr marL="306551" indent="-306551" defTabSz="410765">
              <a:buSzPct val="75000"/>
              <a:buChar char="•"/>
              <a:defRPr b="1">
                <a:latin typeface="+mn-lt"/>
                <a:ea typeface="+mn-ea"/>
                <a:cs typeface="+mn-cs"/>
                <a:sym typeface="Helvetica"/>
              </a:defRPr>
            </a:pPr>
            <a:r>
              <a:t>“House keeping” items</a:t>
            </a:r>
          </a:p>
          <a:p>
            <a:pPr marL="306551" indent="-306551" defTabSz="410765">
              <a:buSzPct val="75000"/>
              <a:buChar char="•"/>
              <a:defRPr b="1">
                <a:latin typeface="+mn-lt"/>
                <a:ea typeface="+mn-ea"/>
                <a:cs typeface="+mn-cs"/>
                <a:sym typeface="Helvetica"/>
              </a:defRPr>
            </a:pPr>
            <a:r>
              <a:t>Introductions</a:t>
            </a:r>
          </a:p>
          <a:p>
            <a:pPr marL="306551" indent="-306551" defTabSz="410765">
              <a:buSzPct val="75000"/>
              <a:buChar char="•"/>
              <a:defRPr b="1">
                <a:latin typeface="+mn-lt"/>
                <a:ea typeface="+mn-ea"/>
                <a:cs typeface="+mn-cs"/>
                <a:sym typeface="Helvetica"/>
              </a:defRPr>
            </a:pPr>
            <a:r>
              <a:t>Just like you would in a presentation or paper start with something that will grab their attention</a:t>
            </a:r>
          </a:p>
          <a:p>
            <a:pPr marL="306551" indent="-306551" defTabSz="410765">
              <a:buSzPct val="75000"/>
              <a:buChar char="•"/>
              <a:defRPr b="1">
                <a:latin typeface="+mn-lt"/>
                <a:ea typeface="+mn-ea"/>
                <a:cs typeface="+mn-cs"/>
                <a:sym typeface="Helvetica"/>
              </a:defRPr>
            </a:pPr>
            <a:r>
              <a:t>Break presentation up into chunks. Every 10 minutes stop for discussion/break out sessions/polls/interactive activity.</a:t>
            </a:r>
          </a:p>
          <a:p>
            <a:pPr marL="306551" indent="-306551" defTabSz="410765">
              <a:buSzPct val="75000"/>
              <a:buChar char="•"/>
              <a:defRPr b="1">
                <a:latin typeface="+mn-lt"/>
                <a:ea typeface="+mn-ea"/>
                <a:cs typeface="+mn-cs"/>
                <a:sym typeface="Helvetica"/>
              </a:defRPr>
            </a:pPr>
            <a:r>
              <a:t>Summarize next steps</a:t>
            </a:r>
          </a:p>
          <a:p>
            <a:pPr marL="306551" indent="-306551" defTabSz="410765">
              <a:buSzPct val="75000"/>
              <a:buChar char="•"/>
              <a:defRPr b="1">
                <a:latin typeface="+mn-lt"/>
                <a:ea typeface="+mn-ea"/>
                <a:cs typeface="+mn-cs"/>
                <a:sym typeface="Helvetica"/>
              </a:defRPr>
            </a:pPr>
            <a:r>
              <a:t>Set up asynchronous activity to continue discussion</a:t>
            </a:r>
          </a:p>
        </p:txBody>
      </p:sp>
    </p:spTree>
  </p:cSld>
  <p:clrMapOvr>
    <a:masterClrMapping/>
  </p:clrMapOvr>
  <p:transition xmlns:p14="http://schemas.microsoft.com/office/powerpoint/2010/main" spd="med" advClick="1" p14:dur="1000"/>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8" name="Shape 168"/>
          <p:cNvSpPr/>
          <p:nvPr>
            <p:ph type="title"/>
          </p:nvPr>
        </p:nvSpPr>
        <p:spPr>
          <a:prstGeom prst="rect">
            <a:avLst/>
          </a:prstGeom>
        </p:spPr>
        <p:txBody>
          <a:bodyPr/>
          <a:lstStyle>
            <a:lvl1pPr>
              <a:defRPr b="1">
                <a:latin typeface="+mn-lt"/>
                <a:ea typeface="+mn-ea"/>
                <a:cs typeface="+mn-cs"/>
                <a:sym typeface="Helvetica"/>
              </a:defRPr>
            </a:lvl1pPr>
          </a:lstStyle>
          <a:p>
            <a:pPr/>
            <a:r>
              <a:t>Preparation!</a:t>
            </a:r>
          </a:p>
        </p:txBody>
      </p:sp>
      <p:sp>
        <p:nvSpPr>
          <p:cNvPr id="169" name="Shape 169"/>
          <p:cNvSpPr/>
          <p:nvPr/>
        </p:nvSpPr>
        <p:spPr>
          <a:xfrm>
            <a:off x="208347" y="2352079"/>
            <a:ext cx="9144001" cy="3386139"/>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chor="ctr">
            <a:spAutoFit/>
          </a:bodyPr>
          <a:lstStyle/>
          <a:p>
            <a:pPr marL="296333" indent="-296333" defTabSz="410765">
              <a:buSzPct val="75000"/>
              <a:buChar char="•"/>
              <a:defRPr sz="2400">
                <a:latin typeface="Helvetica Light"/>
                <a:ea typeface="Helvetica Light"/>
                <a:cs typeface="Helvetica Light"/>
                <a:sym typeface="Helvetica Light"/>
              </a:defRPr>
            </a:pPr>
            <a:r>
              <a:t>Allow plenty of time for planning. </a:t>
            </a:r>
          </a:p>
          <a:p>
            <a:pPr marL="296333" indent="-296333" defTabSz="410765">
              <a:buSzPct val="75000"/>
              <a:buChar char="•"/>
              <a:defRPr sz="2400">
                <a:latin typeface="Helvetica Light"/>
                <a:ea typeface="Helvetica Light"/>
                <a:cs typeface="Helvetica Light"/>
                <a:sym typeface="Helvetica Light"/>
              </a:defRPr>
            </a:pPr>
            <a:r>
              <a:t>Dry run on the equipment you will use in the room you will be.</a:t>
            </a:r>
          </a:p>
          <a:p>
            <a:pPr marL="296333" indent="-296333" defTabSz="410765">
              <a:buSzPct val="75000"/>
              <a:buChar char="•"/>
              <a:defRPr sz="2400">
                <a:latin typeface="Helvetica Light"/>
                <a:ea typeface="Helvetica Light"/>
                <a:cs typeface="Helvetica Light"/>
                <a:sym typeface="Helvetica Light"/>
              </a:defRPr>
            </a:pPr>
            <a:r>
              <a:t>It’s all about the audio, make sure it works.</a:t>
            </a:r>
          </a:p>
          <a:p>
            <a:pPr marL="296333" indent="-296333" defTabSz="410765">
              <a:buSzPct val="75000"/>
              <a:buChar char="•"/>
              <a:defRPr sz="2400">
                <a:latin typeface="Helvetica Light"/>
                <a:ea typeface="Helvetica Light"/>
                <a:cs typeface="Helvetica Light"/>
                <a:sym typeface="Helvetica Light"/>
              </a:defRPr>
            </a:pPr>
            <a:r>
              <a:t>Explore all the features the tool has to offer</a:t>
            </a:r>
          </a:p>
          <a:p>
            <a:pPr marL="296333" indent="-296333" defTabSz="410765">
              <a:buSzPct val="75000"/>
              <a:buChar char="•"/>
              <a:defRPr sz="2400">
                <a:latin typeface="Helvetica Light"/>
                <a:ea typeface="Helvetica Light"/>
                <a:cs typeface="Helvetica Light"/>
                <a:sym typeface="Helvetica Light"/>
              </a:defRPr>
            </a:pPr>
            <a:r>
              <a:t>Practice, practice and practice some more</a:t>
            </a:r>
          </a:p>
          <a:p>
            <a:pPr marL="296333" indent="-296333" defTabSz="410765">
              <a:buSzPct val="75000"/>
              <a:buChar char="•"/>
              <a:defRPr sz="2400">
                <a:latin typeface="Helvetica Light"/>
                <a:ea typeface="Helvetica Light"/>
                <a:cs typeface="Helvetica Light"/>
                <a:sym typeface="Helvetica Light"/>
              </a:defRPr>
            </a:pPr>
            <a:r>
              <a:t>Be organized and have an agenda</a:t>
            </a:r>
          </a:p>
          <a:p>
            <a:pPr marL="296333" indent="-296333" defTabSz="410765">
              <a:buSzPct val="75000"/>
              <a:buChar char="•"/>
              <a:defRPr sz="2400">
                <a:latin typeface="Helvetica Light"/>
                <a:ea typeface="Helvetica Light"/>
                <a:cs typeface="Helvetica Light"/>
                <a:sym typeface="Helvetica Light"/>
              </a:defRPr>
            </a:pPr>
            <a:r>
              <a:t>Remember it is all about building community</a:t>
            </a:r>
          </a:p>
          <a:p>
            <a:pPr marL="296333" indent="-296333" defTabSz="410765">
              <a:buSzPct val="75000"/>
              <a:buChar char="•"/>
              <a:defRPr sz="2400">
                <a:latin typeface="Helvetica Light"/>
                <a:ea typeface="Helvetica Light"/>
                <a:cs typeface="Helvetica Light"/>
                <a:sym typeface="Helvetica Light"/>
              </a:defRPr>
            </a:pPr>
            <a:r>
              <a:t>Make it fun and interactive</a:t>
            </a:r>
          </a:p>
        </p:txBody>
      </p:sp>
    </p:spTree>
  </p:cSld>
  <p:clrMapOvr>
    <a:masterClrMapping/>
  </p:clrMapOvr>
  <p:transition xmlns:p14="http://schemas.microsoft.com/office/powerpoint/2010/main" spd="med" advClick="1" p14:dur="1000"/>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3" name="Shape 173"/>
          <p:cNvSpPr/>
          <p:nvPr>
            <p:ph type="title"/>
          </p:nvPr>
        </p:nvSpPr>
        <p:spPr>
          <a:prstGeom prst="rect">
            <a:avLst/>
          </a:prstGeom>
        </p:spPr>
        <p:txBody>
          <a:bodyPr/>
          <a:lstStyle>
            <a:lvl1pPr>
              <a:defRPr b="1">
                <a:latin typeface="+mn-lt"/>
                <a:ea typeface="+mn-ea"/>
                <a:cs typeface="+mn-cs"/>
                <a:sym typeface="Helvetica"/>
              </a:defRPr>
            </a:lvl1pPr>
          </a:lstStyle>
          <a:p>
            <a:pPr/>
            <a:r>
              <a:t>Promotion</a:t>
            </a:r>
          </a:p>
        </p:txBody>
      </p:sp>
      <p:sp>
        <p:nvSpPr>
          <p:cNvPr id="174" name="Shape 174"/>
          <p:cNvSpPr/>
          <p:nvPr/>
        </p:nvSpPr>
        <p:spPr>
          <a:xfrm>
            <a:off x="0" y="2575608"/>
            <a:ext cx="9144001" cy="2281239"/>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chor="ctr">
            <a:spAutoFit/>
          </a:bodyPr>
          <a:lstStyle/>
          <a:p>
            <a:pPr marL="296333" indent="-296333" defTabSz="410765">
              <a:buSzPct val="75000"/>
              <a:buChar char="•"/>
              <a:defRPr sz="2400">
                <a:latin typeface="Helvetica Light"/>
                <a:ea typeface="Helvetica Light"/>
                <a:cs typeface="Helvetica Light"/>
                <a:sym typeface="Helvetica Light"/>
              </a:defRPr>
            </a:pPr>
            <a:r>
              <a:t>Include links or login info in syllabus </a:t>
            </a:r>
          </a:p>
          <a:p>
            <a:pPr marL="296333" indent="-296333" defTabSz="410765">
              <a:buSzPct val="75000"/>
              <a:buChar char="•"/>
              <a:defRPr sz="2400">
                <a:latin typeface="Helvetica Light"/>
                <a:ea typeface="Helvetica Light"/>
                <a:cs typeface="Helvetica Light"/>
                <a:sym typeface="Helvetica Light"/>
              </a:defRPr>
            </a:pPr>
            <a:r>
              <a:t>Include links, session info, login in in course emails</a:t>
            </a:r>
          </a:p>
          <a:p>
            <a:pPr marL="296333" indent="-296333" defTabSz="410765">
              <a:buSzPct val="75000"/>
              <a:buChar char="•"/>
              <a:defRPr sz="2400">
                <a:latin typeface="Helvetica Light"/>
                <a:ea typeface="Helvetica Light"/>
                <a:cs typeface="Helvetica Light"/>
                <a:sym typeface="Helvetica Light"/>
              </a:defRPr>
            </a:pPr>
            <a:r>
              <a:t>Use a system that includes reminder emails about session start time</a:t>
            </a:r>
          </a:p>
          <a:p>
            <a:pPr marL="296333" indent="-296333" defTabSz="410765">
              <a:buSzPct val="75000"/>
              <a:buChar char="•"/>
              <a:defRPr sz="2400">
                <a:latin typeface="Helvetica Light"/>
                <a:ea typeface="Helvetica Light"/>
                <a:cs typeface="Helvetica Light"/>
                <a:sym typeface="Helvetica Light"/>
              </a:defRPr>
            </a:pPr>
            <a:r>
              <a:t>Share recordings of sessions in email and course announcements to spur interest in later sessions.</a:t>
            </a:r>
          </a:p>
        </p:txBody>
      </p:sp>
    </p:spTree>
  </p:cSld>
  <p:clrMapOvr>
    <a:masterClrMapping/>
  </p:clrMapOvr>
  <p:transition xmlns:p14="http://schemas.microsoft.com/office/powerpoint/2010/main" spd="med" advClick="1" p14:dur="1000"/>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6" name="Shape 176"/>
          <p:cNvSpPr/>
          <p:nvPr>
            <p:ph type="title"/>
          </p:nvPr>
        </p:nvSpPr>
        <p:spPr>
          <a:prstGeom prst="rect">
            <a:avLst/>
          </a:prstGeom>
        </p:spPr>
        <p:txBody>
          <a:bodyPr/>
          <a:lstStyle>
            <a:lvl1pPr>
              <a:defRPr b="1">
                <a:latin typeface="+mn-lt"/>
                <a:ea typeface="+mn-ea"/>
                <a:cs typeface="+mn-cs"/>
                <a:sym typeface="Helvetica"/>
              </a:defRPr>
            </a:lvl1pPr>
          </a:lstStyle>
          <a:p>
            <a:pPr/>
            <a:r>
              <a:t>Faculty Feedback</a:t>
            </a:r>
          </a:p>
        </p:txBody>
      </p:sp>
      <p:sp>
        <p:nvSpPr>
          <p:cNvPr id="177" name="Shape 177"/>
          <p:cNvSpPr/>
          <p:nvPr/>
        </p:nvSpPr>
        <p:spPr>
          <a:xfrm>
            <a:off x="477465" y="1855995"/>
            <a:ext cx="8189070" cy="31460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defTabSz="514095">
              <a:spcBef>
                <a:spcPts val="3600"/>
              </a:spcBef>
              <a:defRPr sz="3168">
                <a:latin typeface="Helvetica Light"/>
                <a:ea typeface="Helvetica Light"/>
                <a:cs typeface="Helvetica Light"/>
                <a:sym typeface="Helvetica Light"/>
              </a:defRPr>
            </a:pPr>
            <a:r>
              <a:t>“With Shindig, I was able to hold discussion and debates with my students as easily as if they were in the same room” </a:t>
            </a:r>
          </a:p>
          <a:p>
            <a:pPr defTabSz="514095">
              <a:spcBef>
                <a:spcPts val="3600"/>
              </a:spcBef>
              <a:defRPr sz="2376">
                <a:latin typeface="Helvetica Light"/>
                <a:ea typeface="Helvetica Light"/>
                <a:cs typeface="Helvetica Light"/>
                <a:sym typeface="Helvetica Light"/>
              </a:defRPr>
            </a:pPr>
            <a:r>
              <a:t>- Michal Angilletta, Professor &amp; Associate Director of Undergraduate Studies, School of Life Sciences, ASU</a:t>
            </a:r>
          </a:p>
        </p:txBody>
      </p:sp>
    </p:spTree>
  </p:cSld>
  <p:clrMapOvr>
    <a:masterClrMapping/>
  </p:clrMapOvr>
  <p:transition xmlns:p14="http://schemas.microsoft.com/office/powerpoint/2010/main" spd="med" advClick="1" p14:dur="1000"/>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1" name="Shape 181"/>
          <p:cNvSpPr/>
          <p:nvPr/>
        </p:nvSpPr>
        <p:spPr>
          <a:xfrm>
            <a:off x="1564916" y="1717515"/>
            <a:ext cx="7395636" cy="2433638"/>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p>
            <a:pPr algn="ctr" defTabSz="410765">
              <a:defRPr b="1" sz="2600">
                <a:latin typeface="+mn-lt"/>
                <a:ea typeface="+mn-ea"/>
                <a:cs typeface="+mn-cs"/>
                <a:sym typeface="Helvetica"/>
              </a:defRPr>
            </a:pPr>
            <a:r>
              <a:t>Share your ideas and experience: </a:t>
            </a:r>
          </a:p>
          <a:p>
            <a:pPr algn="ctr" defTabSz="410765">
              <a:defRPr b="1" sz="2600">
                <a:latin typeface="+mn-lt"/>
                <a:ea typeface="+mn-ea"/>
                <a:cs typeface="+mn-cs"/>
                <a:sym typeface="Helvetica"/>
              </a:defRPr>
            </a:pPr>
          </a:p>
          <a:p>
            <a:pPr marL="321027" indent="-321027" defTabSz="410765">
              <a:buSzPct val="75000"/>
              <a:buChar char="•"/>
              <a:defRPr b="1" sz="2600">
                <a:latin typeface="+mn-lt"/>
                <a:ea typeface="+mn-ea"/>
                <a:cs typeface="+mn-cs"/>
                <a:sym typeface="Helvetica"/>
              </a:defRPr>
            </a:pPr>
            <a:r>
              <a:t>How might you use synchronous sessions?</a:t>
            </a:r>
          </a:p>
          <a:p>
            <a:pPr algn="ctr" defTabSz="410765">
              <a:defRPr b="1" sz="2600">
                <a:latin typeface="+mn-lt"/>
                <a:ea typeface="+mn-ea"/>
                <a:cs typeface="+mn-cs"/>
                <a:sym typeface="Helvetica"/>
              </a:defRPr>
            </a:pPr>
          </a:p>
          <a:p>
            <a:pPr marL="321027" indent="-321027" defTabSz="410765">
              <a:buSzPct val="75000"/>
              <a:buChar char="•"/>
              <a:defRPr b="1" sz="2600">
                <a:latin typeface="+mn-lt"/>
                <a:ea typeface="+mn-ea"/>
                <a:cs typeface="+mn-cs"/>
                <a:sym typeface="Helvetica"/>
              </a:defRPr>
            </a:pPr>
            <a:r>
              <a:t>What activities might you adopt?</a:t>
            </a:r>
          </a:p>
        </p:txBody>
      </p:sp>
      <p:sp>
        <p:nvSpPr>
          <p:cNvPr id="182" name="Shape 182"/>
          <p:cNvSpPr/>
          <p:nvPr/>
        </p:nvSpPr>
        <p:spPr>
          <a:xfrm>
            <a:off x="101281" y="1109194"/>
            <a:ext cx="1573611" cy="2992438"/>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410765">
              <a:defRPr b="1" sz="19200">
                <a:solidFill>
                  <a:srgbClr val="164F86"/>
                </a:solidFill>
                <a:latin typeface="+mn-lt"/>
                <a:ea typeface="+mn-ea"/>
                <a:cs typeface="+mn-cs"/>
                <a:sym typeface="Helvetica"/>
              </a:defRPr>
            </a:lvl1pPr>
          </a:lstStyle>
          <a:p>
            <a:pPr/>
            <a:r>
              <a:t>?</a:t>
            </a:r>
          </a:p>
        </p:txBody>
      </p:sp>
    </p:spTree>
  </p:cSld>
  <p:clrMapOvr>
    <a:masterClrMapping/>
  </p:clrMapOvr>
  <p:transition xmlns:p14="http://schemas.microsoft.com/office/powerpoint/2010/main" spd="med" advClick="1" p14:dur="1000"/>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4" name="Shape 184"/>
          <p:cNvSpPr/>
          <p:nvPr/>
        </p:nvSpPr>
        <p:spPr>
          <a:xfrm>
            <a:off x="-1" y="0"/>
            <a:ext cx="9144002" cy="6858000"/>
          </a:xfrm>
          <a:prstGeom prst="rect">
            <a:avLst/>
          </a:prstGeom>
          <a:solidFill>
            <a:srgbClr val="000000"/>
          </a:solidFill>
          <a:ln w="12700">
            <a:miter lim="400000"/>
          </a:ln>
          <a:effectLst>
            <a:outerShdw sx="100000" sy="100000" kx="0" ky="0" algn="b" rotWithShape="0" blurRad="38100" dist="23000" dir="5400000">
              <a:srgbClr val="808080">
                <a:alpha val="34997"/>
              </a:srgbClr>
            </a:outerShdw>
          </a:effectLst>
        </p:spPr>
        <p:txBody>
          <a:bodyPr lIns="45719" rIns="45719" anchor="ctr"/>
          <a:lstStyle/>
          <a:p>
            <a:pPr algn="ctr">
              <a:defRPr b="1" sz="1800">
                <a:solidFill>
                  <a:srgbClr val="FFFFFF"/>
                </a:solidFill>
                <a:latin typeface="Arial"/>
                <a:ea typeface="Arial"/>
                <a:cs typeface="Arial"/>
                <a:sym typeface="Arial"/>
              </a:defRPr>
            </a:pPr>
          </a:p>
        </p:txBody>
      </p:sp>
      <p:sp>
        <p:nvSpPr>
          <p:cNvPr id="185" name="Shape 185"/>
          <p:cNvSpPr/>
          <p:nvPr/>
        </p:nvSpPr>
        <p:spPr>
          <a:xfrm>
            <a:off x="3003550" y="1300162"/>
            <a:ext cx="3460750" cy="44935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500">
                <a:solidFill>
                  <a:srgbClr val="A6A6A6"/>
                </a:solidFill>
                <a:latin typeface="Arial"/>
                <a:ea typeface="Arial"/>
                <a:cs typeface="Arial"/>
                <a:sym typeface="Arial"/>
              </a:defRPr>
            </a:lvl1pPr>
          </a:lstStyle>
          <a:p>
            <a:pPr/>
            <a:r>
              <a:t>entrepreneurial</a:t>
            </a:r>
          </a:p>
        </p:txBody>
      </p:sp>
      <p:sp>
        <p:nvSpPr>
          <p:cNvPr id="186" name="Shape 186"/>
          <p:cNvSpPr/>
          <p:nvPr/>
        </p:nvSpPr>
        <p:spPr>
          <a:xfrm>
            <a:off x="2306637" y="5772150"/>
            <a:ext cx="2679701" cy="58489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3500">
                <a:solidFill>
                  <a:srgbClr val="A6A6A6"/>
                </a:solidFill>
                <a:latin typeface="Arial"/>
                <a:ea typeface="Arial"/>
                <a:cs typeface="Arial"/>
                <a:sym typeface="Arial"/>
              </a:defRPr>
            </a:lvl1pPr>
          </a:lstStyle>
          <a:p>
            <a:pPr/>
            <a:r>
              <a:t>imaginative</a:t>
            </a:r>
          </a:p>
        </p:txBody>
      </p:sp>
      <p:sp>
        <p:nvSpPr>
          <p:cNvPr id="187" name="Shape 187"/>
          <p:cNvSpPr/>
          <p:nvPr/>
        </p:nvSpPr>
        <p:spPr>
          <a:xfrm>
            <a:off x="692150" y="5157787"/>
            <a:ext cx="2679700" cy="44935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500">
                <a:solidFill>
                  <a:srgbClr val="A6A6A6"/>
                </a:solidFill>
                <a:latin typeface="Arial"/>
                <a:ea typeface="Arial"/>
                <a:cs typeface="Arial"/>
                <a:sym typeface="Arial"/>
              </a:defRPr>
            </a:lvl1pPr>
          </a:lstStyle>
          <a:p>
            <a:pPr/>
            <a:r>
              <a:t>bold</a:t>
            </a:r>
          </a:p>
        </p:txBody>
      </p:sp>
      <p:sp>
        <p:nvSpPr>
          <p:cNvPr id="188" name="Shape 188"/>
          <p:cNvSpPr/>
          <p:nvPr/>
        </p:nvSpPr>
        <p:spPr>
          <a:xfrm>
            <a:off x="3594100" y="230187"/>
            <a:ext cx="5502275" cy="58489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3500">
                <a:solidFill>
                  <a:srgbClr val="A6A6A6"/>
                </a:solidFill>
                <a:latin typeface="Arial"/>
                <a:ea typeface="Arial"/>
                <a:cs typeface="Arial"/>
                <a:sym typeface="Arial"/>
              </a:defRPr>
            </a:lvl1pPr>
          </a:lstStyle>
          <a:p>
            <a:pPr/>
            <a:r>
              <a:t>solutions-oriented</a:t>
            </a:r>
          </a:p>
        </p:txBody>
      </p:sp>
      <p:sp>
        <p:nvSpPr>
          <p:cNvPr id="189" name="Shape 189"/>
          <p:cNvSpPr/>
          <p:nvPr/>
        </p:nvSpPr>
        <p:spPr>
          <a:xfrm>
            <a:off x="4986337" y="5157787"/>
            <a:ext cx="2679701" cy="44935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500">
                <a:solidFill>
                  <a:srgbClr val="A6A6A6"/>
                </a:solidFill>
                <a:latin typeface="Arial"/>
                <a:ea typeface="Arial"/>
                <a:cs typeface="Arial"/>
                <a:sym typeface="Arial"/>
              </a:defRPr>
            </a:lvl1pPr>
          </a:lstStyle>
          <a:p>
            <a:pPr/>
            <a:r>
              <a:t>create</a:t>
            </a:r>
          </a:p>
        </p:txBody>
      </p:sp>
      <p:sp>
        <p:nvSpPr>
          <p:cNvPr id="190" name="Shape 190"/>
          <p:cNvSpPr/>
          <p:nvPr/>
        </p:nvSpPr>
        <p:spPr>
          <a:xfrm>
            <a:off x="7351712" y="1014412"/>
            <a:ext cx="2679701" cy="44935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500">
                <a:solidFill>
                  <a:srgbClr val="A6A6A6"/>
                </a:solidFill>
                <a:latin typeface="Arial"/>
                <a:ea typeface="Arial"/>
                <a:cs typeface="Arial"/>
                <a:sym typeface="Arial"/>
              </a:defRPr>
            </a:lvl1pPr>
          </a:lstStyle>
          <a:p>
            <a:pPr/>
            <a:r>
              <a:t>impact</a:t>
            </a:r>
          </a:p>
        </p:txBody>
      </p:sp>
      <p:sp>
        <p:nvSpPr>
          <p:cNvPr id="191" name="Shape 191"/>
          <p:cNvSpPr/>
          <p:nvPr/>
        </p:nvSpPr>
        <p:spPr>
          <a:xfrm>
            <a:off x="1052512" y="538162"/>
            <a:ext cx="4687888"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a:solidFill>
                  <a:srgbClr val="A6A6A6"/>
                </a:solidFill>
                <a:latin typeface="Arial"/>
                <a:ea typeface="Arial"/>
                <a:cs typeface="Arial"/>
                <a:sym typeface="Arial"/>
              </a:defRPr>
            </a:lvl1pPr>
          </a:lstStyle>
          <a:p>
            <a:pPr/>
            <a:r>
              <a:t>excellence</a:t>
            </a:r>
          </a:p>
        </p:txBody>
      </p:sp>
      <p:sp>
        <p:nvSpPr>
          <p:cNvPr id="192" name="Shape 192"/>
          <p:cNvSpPr/>
          <p:nvPr/>
        </p:nvSpPr>
        <p:spPr>
          <a:xfrm>
            <a:off x="576262" y="1616075"/>
            <a:ext cx="3460751" cy="58489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3500">
                <a:solidFill>
                  <a:srgbClr val="A6A6A6"/>
                </a:solidFill>
                <a:latin typeface="Arial"/>
                <a:ea typeface="Arial"/>
                <a:cs typeface="Arial"/>
                <a:sym typeface="Arial"/>
              </a:defRPr>
            </a:lvl1pPr>
          </a:lstStyle>
          <a:p>
            <a:pPr/>
            <a:r>
              <a:t>decisive</a:t>
            </a:r>
          </a:p>
        </p:txBody>
      </p:sp>
      <p:sp>
        <p:nvSpPr>
          <p:cNvPr id="193" name="Shape 193"/>
          <p:cNvSpPr/>
          <p:nvPr/>
        </p:nvSpPr>
        <p:spPr>
          <a:xfrm>
            <a:off x="0" y="3162300"/>
            <a:ext cx="2008188" cy="44935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500">
                <a:solidFill>
                  <a:srgbClr val="FFFFFF"/>
                </a:solidFill>
                <a:latin typeface="Arial"/>
                <a:ea typeface="Arial"/>
                <a:cs typeface="Arial"/>
                <a:sym typeface="Arial"/>
              </a:defRPr>
            </a:lvl1pPr>
          </a:lstStyle>
          <a:p>
            <a:pPr/>
            <a:r>
              <a:t>visionary</a:t>
            </a:r>
          </a:p>
        </p:txBody>
      </p:sp>
      <p:sp>
        <p:nvSpPr>
          <p:cNvPr id="194" name="Shape 194"/>
          <p:cNvSpPr/>
          <p:nvPr/>
        </p:nvSpPr>
        <p:spPr>
          <a:xfrm>
            <a:off x="6464300" y="2070100"/>
            <a:ext cx="1971675"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a:solidFill>
                  <a:srgbClr val="A6A6A6"/>
                </a:solidFill>
                <a:latin typeface="Arial"/>
                <a:ea typeface="Arial"/>
                <a:cs typeface="Arial"/>
                <a:sym typeface="Arial"/>
              </a:defRPr>
            </a:lvl1pPr>
          </a:lstStyle>
          <a:p>
            <a:pPr/>
            <a:r>
              <a:t>access</a:t>
            </a:r>
          </a:p>
        </p:txBody>
      </p:sp>
      <p:sp>
        <p:nvSpPr>
          <p:cNvPr id="195" name="Shape 195"/>
          <p:cNvSpPr/>
          <p:nvPr/>
        </p:nvSpPr>
        <p:spPr>
          <a:xfrm>
            <a:off x="6464300" y="5772150"/>
            <a:ext cx="2679700" cy="44935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500">
                <a:solidFill>
                  <a:srgbClr val="A6A6A6"/>
                </a:solidFill>
                <a:latin typeface="Arial"/>
                <a:ea typeface="Arial"/>
                <a:cs typeface="Arial"/>
                <a:sym typeface="Arial"/>
              </a:defRPr>
            </a:lvl1pPr>
          </a:lstStyle>
          <a:p>
            <a:pPr/>
            <a:r>
              <a:t>re-envision</a:t>
            </a:r>
          </a:p>
        </p:txBody>
      </p:sp>
      <p:sp>
        <p:nvSpPr>
          <p:cNvPr id="196" name="Shape 196"/>
          <p:cNvSpPr/>
          <p:nvPr/>
        </p:nvSpPr>
        <p:spPr>
          <a:xfrm>
            <a:off x="0" y="2678112"/>
            <a:ext cx="8255000" cy="1722672"/>
          </a:xfrm>
          <a:prstGeom prst="rect">
            <a:avLst/>
          </a:prstGeom>
          <a:solidFill>
            <a:srgbClr val="FFB31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ts val="6500"/>
              </a:lnSpc>
              <a:defRPr b="1" sz="5400">
                <a:latin typeface="Arial"/>
                <a:ea typeface="Arial"/>
                <a:cs typeface="Arial"/>
                <a:sym typeface="Arial"/>
              </a:defRPr>
            </a:lvl1pPr>
          </a:lstStyle>
          <a:p>
            <a:pPr/>
            <a:r>
              <a:t>A New American University</a:t>
            </a:r>
          </a:p>
        </p:txBody>
      </p:sp>
      <p:grpSp>
        <p:nvGrpSpPr>
          <p:cNvPr id="199" name="Group 199"/>
          <p:cNvGrpSpPr/>
          <p:nvPr/>
        </p:nvGrpSpPr>
        <p:grpSpPr>
          <a:xfrm>
            <a:off x="3286125" y="4448175"/>
            <a:ext cx="5857875" cy="715963"/>
            <a:chOff x="0" y="0"/>
            <a:chExt cx="5857875" cy="715962"/>
          </a:xfrm>
        </p:grpSpPr>
        <p:sp>
          <p:nvSpPr>
            <p:cNvPr id="197" name="Shape 197"/>
            <p:cNvSpPr/>
            <p:nvPr/>
          </p:nvSpPr>
          <p:spPr>
            <a:xfrm>
              <a:off x="0" y="0"/>
              <a:ext cx="5857875" cy="715963"/>
            </a:xfrm>
            <a:prstGeom prst="rect">
              <a:avLst/>
            </a:prstGeom>
            <a:solidFill>
              <a:srgbClr val="990033"/>
            </a:solidFill>
            <a:ln w="9525" cap="flat">
              <a:solidFill>
                <a:srgbClr val="4A7EBB"/>
              </a:solidFill>
              <a:prstDash val="solid"/>
              <a:round/>
            </a:ln>
            <a:effectLst>
              <a:outerShdw sx="100000" sy="100000" kx="0" ky="0" algn="b" rotWithShape="0" blurRad="38100" dist="23000" dir="5400000">
                <a:srgbClr val="000000">
                  <a:alpha val="34999"/>
                </a:srgbClr>
              </a:outerShdw>
            </a:effectLst>
          </p:spPr>
          <p:txBody>
            <a:bodyPr wrap="square" lIns="45719" tIns="45719" rIns="45719" bIns="45719" numCol="1" anchor="ctr">
              <a:noAutofit/>
            </a:bodyPr>
            <a:lstStyle/>
            <a:p>
              <a:pPr>
                <a:defRPr sz="4000">
                  <a:solidFill>
                    <a:srgbClr val="FFFFFF"/>
                  </a:solidFill>
                </a:defRPr>
              </a:pPr>
            </a:p>
          </p:txBody>
        </p:sp>
        <p:sp>
          <p:nvSpPr>
            <p:cNvPr id="198" name="Shape 198"/>
            <p:cNvSpPr/>
            <p:nvPr/>
          </p:nvSpPr>
          <p:spPr>
            <a:xfrm>
              <a:off x="0" y="13811"/>
              <a:ext cx="5857875" cy="6883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defRPr sz="4000">
                  <a:solidFill>
                    <a:srgbClr val="FFFFFF"/>
                  </a:solidFill>
                </a:defRPr>
              </a:lvl1pPr>
            </a:lstStyle>
            <a:p>
              <a:pPr/>
              <a:r>
                <a:t>        Amy.Pate@asu.edu</a:t>
              </a:r>
            </a:p>
          </p:txBody>
        </p:sp>
      </p:grpSp>
    </p:spTree>
  </p:cSld>
  <p:clrMapOvr>
    <a:masterClrMapping/>
  </p:clrMapOvr>
  <p:transition xmlns:p14="http://schemas.microsoft.com/office/powerpoint/2010/main" spd="med" advClick="1" p14:dur="1000"/>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8" name="Screen Shot 2016-11-17 at 9.06.16 AM.png"/>
          <p:cNvPicPr>
            <a:picLocks noChangeAspect="1"/>
          </p:cNvPicPr>
          <p:nvPr/>
        </p:nvPicPr>
        <p:blipFill>
          <a:blip r:embed="rId2">
            <a:extLst/>
          </a:blip>
          <a:stretch>
            <a:fillRect/>
          </a:stretch>
        </p:blipFill>
        <p:spPr>
          <a:xfrm>
            <a:off x="-63309" y="-40189"/>
            <a:ext cx="9270618" cy="6031659"/>
          </a:xfrm>
          <a:prstGeom prst="rect">
            <a:avLst/>
          </a:prstGeom>
          <a:ln w="12700">
            <a:miter lim="400000"/>
          </a:ln>
        </p:spPr>
      </p:pic>
    </p:spTree>
  </p:cSld>
  <p:clrMapOvr>
    <a:masterClrMapping/>
  </p:clrMapOvr>
  <p:transition xmlns:p14="http://schemas.microsoft.com/office/powerpoint/2010/main" spd="med" advClick="1" p14:dur="1000"/>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 name="Shape 60"/>
          <p:cNvSpPr/>
          <p:nvPr>
            <p:ph type="title"/>
          </p:nvPr>
        </p:nvSpPr>
        <p:spPr>
          <a:prstGeom prst="rect">
            <a:avLst/>
          </a:prstGeom>
        </p:spPr>
        <p:txBody>
          <a:bodyPr/>
          <a:lstStyle>
            <a:lvl1pPr>
              <a:defRPr b="1" i="1">
                <a:solidFill>
                  <a:srgbClr val="FFB12E"/>
                </a:solidFill>
                <a:latin typeface="+mn-lt"/>
                <a:ea typeface="+mn-ea"/>
                <a:cs typeface="+mn-cs"/>
                <a:sym typeface="Helvetica"/>
              </a:defRPr>
            </a:lvl1pPr>
          </a:lstStyle>
          <a:p>
            <a:pPr/>
            <a:r>
              <a:t>USE CASES</a:t>
            </a:r>
          </a:p>
        </p:txBody>
      </p:sp>
      <p:sp>
        <p:nvSpPr>
          <p:cNvPr id="61" name="Shape 61"/>
          <p:cNvSpPr/>
          <p:nvPr>
            <p:ph type="body" idx="1"/>
          </p:nvPr>
        </p:nvSpPr>
        <p:spPr>
          <a:xfrm>
            <a:off x="669726" y="1616273"/>
            <a:ext cx="7804548" cy="4744492"/>
          </a:xfrm>
          <a:prstGeom prst="rect">
            <a:avLst/>
          </a:prstGeom>
        </p:spPr>
        <p:txBody>
          <a:bodyPr/>
          <a:lstStyle/>
          <a:p>
            <a:pPr marL="276923" indent="-276923" defTabSz="365581">
              <a:spcBef>
                <a:spcPts val="2600"/>
              </a:spcBef>
              <a:defRPr b="1" sz="2492">
                <a:latin typeface="+mn-lt"/>
                <a:ea typeface="+mn-ea"/>
                <a:cs typeface="+mn-cs"/>
                <a:sym typeface="Helvetica"/>
              </a:defRPr>
            </a:pPr>
            <a:r>
              <a:t>Office Hours</a:t>
            </a:r>
          </a:p>
          <a:p>
            <a:pPr marL="276923" indent="-276923" defTabSz="365581">
              <a:spcBef>
                <a:spcPts val="2600"/>
              </a:spcBef>
              <a:defRPr b="1" sz="2492">
                <a:latin typeface="+mn-lt"/>
                <a:ea typeface="+mn-ea"/>
                <a:cs typeface="+mn-cs"/>
                <a:sym typeface="Helvetica"/>
              </a:defRPr>
            </a:pPr>
            <a:r>
              <a:t>Guest Speaker Sessions</a:t>
            </a:r>
          </a:p>
          <a:p>
            <a:pPr marL="276923" indent="-276923" defTabSz="365581">
              <a:spcBef>
                <a:spcPts val="2600"/>
              </a:spcBef>
              <a:defRPr b="1" sz="2492">
                <a:latin typeface="+mn-lt"/>
                <a:ea typeface="+mn-ea"/>
                <a:cs typeface="+mn-cs"/>
                <a:sym typeface="Helvetica"/>
              </a:defRPr>
            </a:pPr>
            <a:r>
              <a:t>Recitations*</a:t>
            </a:r>
          </a:p>
          <a:p>
            <a:pPr marL="276923" indent="-276923" defTabSz="365581">
              <a:spcBef>
                <a:spcPts val="2600"/>
              </a:spcBef>
              <a:defRPr b="1" sz="2492">
                <a:latin typeface="+mn-lt"/>
                <a:ea typeface="+mn-ea"/>
                <a:cs typeface="+mn-cs"/>
                <a:sym typeface="Helvetica"/>
              </a:defRPr>
            </a:pPr>
            <a:r>
              <a:t>Class Delivery/ Overflow*</a:t>
            </a:r>
          </a:p>
          <a:p>
            <a:pPr marL="276923" indent="-276923" defTabSz="365581">
              <a:spcBef>
                <a:spcPts val="2600"/>
              </a:spcBef>
              <a:defRPr b="1" sz="2492">
                <a:latin typeface="+mn-lt"/>
                <a:ea typeface="+mn-ea"/>
                <a:cs typeface="+mn-cs"/>
                <a:sym typeface="Helvetica"/>
              </a:defRPr>
            </a:pPr>
            <a:r>
              <a:t>Review Sessions*</a:t>
            </a:r>
          </a:p>
          <a:p>
            <a:pPr marL="276923" indent="-276923" defTabSz="365581">
              <a:spcBef>
                <a:spcPts val="2600"/>
              </a:spcBef>
              <a:defRPr b="1" sz="2492">
                <a:latin typeface="+mn-lt"/>
                <a:ea typeface="+mn-ea"/>
                <a:cs typeface="+mn-cs"/>
                <a:sym typeface="Helvetica"/>
              </a:defRPr>
            </a:pPr>
            <a:r>
              <a:t>Student Presentations</a:t>
            </a:r>
          </a:p>
          <a:p>
            <a:pPr marL="276923" indent="-276923" defTabSz="365581">
              <a:spcBef>
                <a:spcPts val="2600"/>
              </a:spcBef>
              <a:defRPr b="1" sz="2492">
                <a:latin typeface="+mn-lt"/>
                <a:ea typeface="+mn-ea"/>
                <a:cs typeface="+mn-cs"/>
                <a:sym typeface="Helvetica"/>
              </a:defRPr>
            </a:pPr>
            <a:r>
              <a:t>Student Debates*</a:t>
            </a:r>
          </a:p>
        </p:txBody>
      </p:sp>
    </p:spTree>
  </p:cSld>
  <p:clrMapOvr>
    <a:masterClrMapping/>
  </p:clrMapOvr>
  <p:transition xmlns:p14="http://schemas.microsoft.com/office/powerpoint/2010/main" spd="med" advClick="1" p14:dur="1000"/>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3" name="Screen Shot 2017-11-01 at 12.41.06 PM.png">
            <a:hlinkClick r:id="rId2" invalidUrl="" action="" tgtFrame="" tooltip="" history="1" highlightClick="0" endSnd="0"/>
          </p:cNvPr>
          <p:cNvPicPr>
            <a:picLocks noChangeAspect="1"/>
          </p:cNvPicPr>
          <p:nvPr/>
        </p:nvPicPr>
        <p:blipFill>
          <a:blip r:embed="rId3">
            <a:extLst/>
          </a:blip>
          <a:stretch>
            <a:fillRect/>
          </a:stretch>
        </p:blipFill>
        <p:spPr>
          <a:xfrm>
            <a:off x="213690" y="504747"/>
            <a:ext cx="4009232" cy="2241186"/>
          </a:xfrm>
          <a:prstGeom prst="rect">
            <a:avLst/>
          </a:prstGeom>
          <a:ln w="12700">
            <a:miter lim="400000"/>
          </a:ln>
        </p:spPr>
      </p:pic>
      <p:pic>
        <p:nvPicPr>
          <p:cNvPr id="64" name="Screen Shot 2017-11-01 at 12.39.34 PM.png"/>
          <p:cNvPicPr>
            <a:picLocks noChangeAspect="1"/>
          </p:cNvPicPr>
          <p:nvPr/>
        </p:nvPicPr>
        <p:blipFill>
          <a:blip r:embed="rId4">
            <a:extLst/>
          </a:blip>
          <a:stretch>
            <a:fillRect/>
          </a:stretch>
        </p:blipFill>
        <p:spPr>
          <a:xfrm>
            <a:off x="4703119" y="486904"/>
            <a:ext cx="4009299" cy="2276731"/>
          </a:xfrm>
          <a:prstGeom prst="rect">
            <a:avLst/>
          </a:prstGeom>
          <a:ln w="12700">
            <a:miter lim="400000"/>
          </a:ln>
        </p:spPr>
      </p:pic>
      <p:pic>
        <p:nvPicPr>
          <p:cNvPr id="65" name="Screen Shot 2017-11-01 at 12.48.44 PM.png"/>
          <p:cNvPicPr>
            <a:picLocks noChangeAspect="1"/>
          </p:cNvPicPr>
          <p:nvPr/>
        </p:nvPicPr>
        <p:blipFill>
          <a:blip r:embed="rId5">
            <a:extLst/>
          </a:blip>
          <a:stretch>
            <a:fillRect/>
          </a:stretch>
        </p:blipFill>
        <p:spPr>
          <a:xfrm>
            <a:off x="4591208" y="3742524"/>
            <a:ext cx="4233054" cy="2402193"/>
          </a:xfrm>
          <a:prstGeom prst="rect">
            <a:avLst/>
          </a:prstGeom>
          <a:ln w="12700">
            <a:miter lim="400000"/>
          </a:ln>
        </p:spPr>
      </p:pic>
      <p:pic>
        <p:nvPicPr>
          <p:cNvPr id="66" name="Screen Shot 2017-11-01 at 12.47.18 PM.png"/>
          <p:cNvPicPr>
            <a:picLocks noChangeAspect="1"/>
          </p:cNvPicPr>
          <p:nvPr/>
        </p:nvPicPr>
        <p:blipFill>
          <a:blip r:embed="rId6">
            <a:extLst/>
          </a:blip>
          <a:stretch>
            <a:fillRect/>
          </a:stretch>
        </p:blipFill>
        <p:spPr>
          <a:xfrm>
            <a:off x="89240" y="3742524"/>
            <a:ext cx="4258132" cy="2402193"/>
          </a:xfrm>
          <a:prstGeom prst="rect">
            <a:avLst/>
          </a:prstGeom>
          <a:ln w="12700">
            <a:miter lim="400000"/>
          </a:ln>
        </p:spPr>
      </p:pic>
    </p:spTree>
  </p:cSld>
  <p:clrMapOvr>
    <a:masterClrMapping/>
  </p:clrMapOvr>
  <p:transition xmlns:p14="http://schemas.microsoft.com/office/powerpoint/2010/main" spd="med" advClick="1" p14:dur="1000"/>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 name="Shape 68"/>
          <p:cNvSpPr/>
          <p:nvPr/>
        </p:nvSpPr>
        <p:spPr>
          <a:xfrm>
            <a:off x="-1" y="-155575"/>
            <a:ext cx="9144002" cy="6858000"/>
          </a:xfrm>
          <a:prstGeom prst="rect">
            <a:avLst/>
          </a:prstGeom>
          <a:solidFill>
            <a:srgbClr val="000000"/>
          </a:solidFill>
          <a:ln w="12700">
            <a:miter lim="400000"/>
          </a:ln>
          <a:effectLst>
            <a:outerShdw sx="100000" sy="100000" kx="0" ky="0" algn="b" rotWithShape="0" blurRad="38100" dist="23000" dir="5400000">
              <a:srgbClr val="808080">
                <a:alpha val="34997"/>
              </a:srgbClr>
            </a:outerShdw>
          </a:effectLst>
        </p:spPr>
        <p:txBody>
          <a:bodyPr lIns="45719" rIns="45719" anchor="ctr"/>
          <a:lstStyle/>
          <a:p>
            <a:pPr algn="ctr">
              <a:defRPr sz="1800">
                <a:solidFill>
                  <a:srgbClr val="FFFFFF"/>
                </a:solidFill>
                <a:latin typeface="Arial"/>
                <a:ea typeface="Arial"/>
                <a:cs typeface="Arial"/>
                <a:sym typeface="Arial"/>
              </a:defRPr>
            </a:pPr>
          </a:p>
        </p:txBody>
      </p:sp>
      <p:sp>
        <p:nvSpPr>
          <p:cNvPr id="69" name="Shape 69"/>
          <p:cNvSpPr/>
          <p:nvPr/>
        </p:nvSpPr>
        <p:spPr>
          <a:xfrm>
            <a:off x="461962" y="2000250"/>
            <a:ext cx="4852988" cy="18665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3200">
                <a:solidFill>
                  <a:srgbClr val="FFC000"/>
                </a:solidFill>
                <a:latin typeface="Arial"/>
                <a:ea typeface="Arial"/>
                <a:cs typeface="Arial"/>
                <a:sym typeface="Arial"/>
              </a:defRPr>
            </a:pPr>
            <a:r>
              <a:t>School </a:t>
            </a:r>
          </a:p>
          <a:p>
            <a:pPr>
              <a:defRPr b="1" sz="3200">
                <a:solidFill>
                  <a:srgbClr val="FFC000"/>
                </a:solidFill>
                <a:latin typeface="Arial"/>
                <a:ea typeface="Arial"/>
                <a:cs typeface="Arial"/>
                <a:sym typeface="Arial"/>
              </a:defRPr>
            </a:pPr>
            <a:r>
              <a:t>of Life Sciences</a:t>
            </a:r>
          </a:p>
          <a:p>
            <a:pPr>
              <a:lnSpc>
                <a:spcPts val="6500"/>
              </a:lnSpc>
              <a:defRPr b="1" sz="6500">
                <a:solidFill>
                  <a:srgbClr val="FFFFFF"/>
                </a:solidFill>
                <a:latin typeface="Arial"/>
                <a:ea typeface="Arial"/>
                <a:cs typeface="Arial"/>
                <a:sym typeface="Arial"/>
              </a:defRPr>
            </a:pPr>
            <a:r>
              <a:t>Priorities</a:t>
            </a:r>
          </a:p>
        </p:txBody>
      </p:sp>
      <p:sp>
        <p:nvSpPr>
          <p:cNvPr id="70" name="Shape 70"/>
          <p:cNvSpPr/>
          <p:nvPr/>
        </p:nvSpPr>
        <p:spPr>
          <a:xfrm>
            <a:off x="4189412" y="725487"/>
            <a:ext cx="1409701" cy="436099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30000">
                <a:solidFill>
                  <a:srgbClr val="FFB310"/>
                </a:solidFill>
                <a:latin typeface="Arial"/>
                <a:ea typeface="Arial"/>
                <a:cs typeface="Arial"/>
                <a:sym typeface="Arial"/>
              </a:defRPr>
            </a:lvl1pPr>
          </a:lstStyle>
          <a:p>
            <a:pPr/>
            <a:r>
              <a:t>{</a:t>
            </a:r>
          </a:p>
        </p:txBody>
      </p:sp>
      <p:sp>
        <p:nvSpPr>
          <p:cNvPr id="71" name="Shape 71"/>
          <p:cNvSpPr/>
          <p:nvPr/>
        </p:nvSpPr>
        <p:spPr>
          <a:xfrm>
            <a:off x="5702300" y="850900"/>
            <a:ext cx="2679700" cy="46468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4000">
                <a:solidFill>
                  <a:srgbClr val="FFFFFF"/>
                </a:solidFill>
                <a:latin typeface="Arial"/>
                <a:ea typeface="Arial"/>
                <a:cs typeface="Arial"/>
                <a:sym typeface="Arial"/>
              </a:defRPr>
            </a:pPr>
            <a:r>
              <a:t>Active</a:t>
            </a:r>
          </a:p>
          <a:p>
            <a:pPr>
              <a:defRPr sz="4000">
                <a:solidFill>
                  <a:srgbClr val="FFFFFF"/>
                </a:solidFill>
                <a:latin typeface="Arial"/>
                <a:ea typeface="Arial"/>
                <a:cs typeface="Arial"/>
                <a:sym typeface="Arial"/>
              </a:defRPr>
            </a:pPr>
            <a:r>
              <a:t>Student-Centered</a:t>
            </a:r>
          </a:p>
          <a:p>
            <a:pPr>
              <a:defRPr sz="4000">
                <a:solidFill>
                  <a:srgbClr val="FFFFFF"/>
                </a:solidFill>
                <a:latin typeface="Arial"/>
                <a:ea typeface="Arial"/>
                <a:cs typeface="Arial"/>
                <a:sym typeface="Arial"/>
              </a:defRPr>
            </a:pPr>
            <a:r>
              <a:t>Learning</a:t>
            </a:r>
          </a:p>
          <a:p>
            <a:pPr>
              <a:defRPr sz="4000">
                <a:solidFill>
                  <a:srgbClr val="FFFFFF"/>
                </a:solidFill>
                <a:latin typeface="Arial"/>
                <a:ea typeface="Arial"/>
                <a:cs typeface="Arial"/>
                <a:sym typeface="Arial"/>
              </a:defRPr>
            </a:pPr>
          </a:p>
          <a:p>
            <a:pPr>
              <a:defRPr sz="4000">
                <a:solidFill>
                  <a:srgbClr val="FFFFFF"/>
                </a:solidFill>
                <a:latin typeface="Arial"/>
                <a:ea typeface="Arial"/>
                <a:cs typeface="Arial"/>
                <a:sym typeface="Arial"/>
              </a:defRPr>
            </a:pPr>
            <a:r>
              <a:t>Evidence-Based Teaching</a:t>
            </a:r>
          </a:p>
        </p:txBody>
      </p:sp>
    </p:spTree>
  </p:cSld>
  <p:clrMapOvr>
    <a:masterClrMapping/>
  </p:clrMapOvr>
  <p:transition xmlns:p14="http://schemas.microsoft.com/office/powerpoint/2010/main" spd="med" advClick="1" p14:dur="1000"/>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 name="Shape 75"/>
          <p:cNvSpPr/>
          <p:nvPr/>
        </p:nvSpPr>
        <p:spPr>
          <a:xfrm>
            <a:off x="1352550" y="0"/>
            <a:ext cx="7791450" cy="6858000"/>
          </a:xfrm>
          <a:prstGeom prst="rect">
            <a:avLst/>
          </a:prstGeom>
          <a:solidFill>
            <a:srgbClr val="FFB310"/>
          </a:solidFill>
          <a:ln w="12700">
            <a:miter lim="400000"/>
          </a:ln>
          <a:effectLst>
            <a:outerShdw sx="100000" sy="100000" kx="0" ky="0" algn="b" rotWithShape="0" blurRad="38100" dist="23000" dir="5400000">
              <a:srgbClr val="808080">
                <a:alpha val="34997"/>
              </a:srgbClr>
            </a:outerShdw>
          </a:effectLst>
        </p:spPr>
        <p:txBody>
          <a:bodyPr lIns="45719" rIns="45719" anchor="ctr"/>
          <a:lstStyle/>
          <a:p>
            <a:pPr algn="ctr">
              <a:defRPr sz="1800">
                <a:solidFill>
                  <a:srgbClr val="FFB310"/>
                </a:solidFill>
                <a:latin typeface="Arial"/>
                <a:ea typeface="Arial"/>
                <a:cs typeface="Arial"/>
                <a:sym typeface="Arial"/>
              </a:defRPr>
            </a:pPr>
          </a:p>
        </p:txBody>
      </p:sp>
      <p:sp>
        <p:nvSpPr>
          <p:cNvPr id="76" name="Shape 76"/>
          <p:cNvSpPr/>
          <p:nvPr/>
        </p:nvSpPr>
        <p:spPr>
          <a:xfrm>
            <a:off x="1706562" y="514350"/>
            <a:ext cx="4991101" cy="585017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ts val="6500"/>
              </a:lnSpc>
              <a:defRPr b="1" sz="5400">
                <a:solidFill>
                  <a:srgbClr val="FFFFFF"/>
                </a:solidFill>
                <a:latin typeface="Arial"/>
                <a:ea typeface="Arial"/>
                <a:cs typeface="Arial"/>
                <a:sym typeface="Arial"/>
              </a:defRPr>
            </a:pPr>
            <a:r>
              <a:t>Online Course Issue: </a:t>
            </a:r>
            <a:br/>
            <a:r>
              <a:rPr>
                <a:solidFill>
                  <a:srgbClr val="000000"/>
                </a:solidFill>
              </a:rPr>
              <a:t>Faculty voiced concerns about feeling disconnected from students</a:t>
            </a:r>
          </a:p>
        </p:txBody>
      </p:sp>
      <p:sp>
        <p:nvSpPr>
          <p:cNvPr id="77" name="Shape 77"/>
          <p:cNvSpPr/>
          <p:nvPr/>
        </p:nvSpPr>
        <p:spPr>
          <a:xfrm>
            <a:off x="303212" y="757237"/>
            <a:ext cx="1663701" cy="9267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ts val="6500"/>
              </a:lnSpc>
              <a:defRPr b="1" sz="6500">
                <a:latin typeface="Arial"/>
                <a:ea typeface="Arial"/>
                <a:cs typeface="Arial"/>
                <a:sym typeface="Arial"/>
              </a:defRPr>
            </a:lvl1pPr>
          </a:lstStyle>
          <a:p>
            <a:pPr/>
            <a:r>
              <a:t>1.</a:t>
            </a:r>
          </a:p>
        </p:txBody>
      </p:sp>
    </p:spTree>
  </p:cSld>
  <p:clrMapOvr>
    <a:masterClrMapping/>
  </p:clrMapOvr>
  <mc:AlternateContent xmlns:mc="http://schemas.openxmlformats.org/markup-compatibility/2006">
    <mc:Choice xmlns:p14="http://schemas.microsoft.com/office/powerpoint/2010/main" Requires="p14">
      <p:transition spd="fast" advClick="1" p14:dur="500">
        <p:push dir="l"/>
      </p:transition>
    </mc:Choice>
    <mc:Fallback>
      <p:transition spd="fast">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1" name="Shape 81"/>
          <p:cNvSpPr/>
          <p:nvPr/>
        </p:nvSpPr>
        <p:spPr>
          <a:xfrm>
            <a:off x="-1" y="0"/>
            <a:ext cx="6215064" cy="6858000"/>
          </a:xfrm>
          <a:prstGeom prst="rect">
            <a:avLst/>
          </a:prstGeom>
          <a:solidFill>
            <a:srgbClr val="FFB310"/>
          </a:solidFill>
          <a:ln w="12700">
            <a:miter lim="400000"/>
          </a:ln>
          <a:effectLst>
            <a:outerShdw sx="100000" sy="100000" kx="0" ky="0" algn="b" rotWithShape="0" blurRad="38100" dist="23000" dir="5400000">
              <a:srgbClr val="808080">
                <a:alpha val="34997"/>
              </a:srgbClr>
            </a:outerShdw>
          </a:effectLst>
        </p:spPr>
        <p:txBody>
          <a:bodyPr lIns="45719" rIns="45719" anchor="ctr"/>
          <a:lstStyle/>
          <a:p>
            <a:pPr algn="ctr">
              <a:defRPr sz="1800">
                <a:solidFill>
                  <a:srgbClr val="FFB310"/>
                </a:solidFill>
                <a:latin typeface="Arial"/>
                <a:ea typeface="Arial"/>
                <a:cs typeface="Arial"/>
                <a:sym typeface="Arial"/>
              </a:defRPr>
            </a:pPr>
          </a:p>
        </p:txBody>
      </p:sp>
      <p:sp>
        <p:nvSpPr>
          <p:cNvPr id="82" name="Shape 82"/>
          <p:cNvSpPr/>
          <p:nvPr/>
        </p:nvSpPr>
        <p:spPr>
          <a:xfrm>
            <a:off x="531812" y="377825"/>
            <a:ext cx="5337176" cy="58124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ts val="6500"/>
              </a:lnSpc>
              <a:defRPr b="1" sz="5400">
                <a:solidFill>
                  <a:srgbClr val="FFFFFF"/>
                </a:solidFill>
                <a:latin typeface="Arial"/>
                <a:ea typeface="Arial"/>
                <a:cs typeface="Arial"/>
                <a:sym typeface="Arial"/>
              </a:defRPr>
            </a:pPr>
            <a:r>
              <a:t>BIO594: </a:t>
            </a:r>
          </a:p>
          <a:p>
            <a:pPr>
              <a:lnSpc>
                <a:spcPts val="6500"/>
              </a:lnSpc>
              <a:defRPr b="1" sz="4000">
                <a:latin typeface="Arial"/>
                <a:ea typeface="Arial"/>
                <a:cs typeface="Arial"/>
                <a:sym typeface="Arial"/>
              </a:defRPr>
            </a:pPr>
            <a:r>
              <a:t>Why People Lie, Cheat and Steal</a:t>
            </a:r>
          </a:p>
          <a:p>
            <a:pPr>
              <a:lnSpc>
                <a:spcPts val="6500"/>
              </a:lnSpc>
              <a:defRPr i="1" sz="4000">
                <a:latin typeface="Arial"/>
                <a:ea typeface="Arial"/>
                <a:cs typeface="Arial"/>
                <a:sym typeface="Arial"/>
              </a:defRPr>
            </a:pPr>
            <a:r>
              <a:t>Mike Angilletta, PhD</a:t>
            </a:r>
          </a:p>
          <a:p>
            <a:pPr>
              <a:lnSpc>
                <a:spcPts val="6500"/>
              </a:lnSpc>
              <a:defRPr b="1" sz="5400">
                <a:solidFill>
                  <a:srgbClr val="FFFFFF"/>
                </a:solidFill>
                <a:latin typeface="Arial"/>
                <a:ea typeface="Arial"/>
                <a:cs typeface="Arial"/>
                <a:sym typeface="Arial"/>
              </a:defRPr>
            </a:pPr>
          </a:p>
          <a:p>
            <a:pPr>
              <a:lnSpc>
                <a:spcPts val="6500"/>
              </a:lnSpc>
              <a:defRPr b="1" sz="5400">
                <a:solidFill>
                  <a:srgbClr val="FFFFFF"/>
                </a:solidFill>
                <a:latin typeface="Arial"/>
                <a:ea typeface="Arial"/>
                <a:cs typeface="Arial"/>
                <a:sym typeface="Arial"/>
              </a:defRPr>
            </a:pPr>
            <a:r>
              <a:t>Challenge: </a:t>
            </a:r>
          </a:p>
          <a:p>
            <a:pPr>
              <a:lnSpc>
                <a:spcPts val="6500"/>
              </a:lnSpc>
              <a:defRPr b="1" sz="4000">
                <a:latin typeface="Arial"/>
                <a:ea typeface="Arial"/>
                <a:cs typeface="Arial"/>
                <a:sym typeface="Arial"/>
              </a:defRPr>
            </a:pPr>
            <a:r>
              <a:t>Online Debates</a:t>
            </a:r>
          </a:p>
        </p:txBody>
      </p:sp>
      <p:pic>
        <p:nvPicPr>
          <p:cNvPr id="83" name="image.png"/>
          <p:cNvPicPr>
            <a:picLocks noChangeAspect="1"/>
          </p:cNvPicPr>
          <p:nvPr/>
        </p:nvPicPr>
        <p:blipFill>
          <a:blip r:embed="rId3">
            <a:extLst/>
          </a:blip>
          <a:stretch>
            <a:fillRect/>
          </a:stretch>
        </p:blipFill>
        <p:spPr>
          <a:xfrm>
            <a:off x="5472676" y="1508779"/>
            <a:ext cx="3631637" cy="332198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push dir="l"/>
      </p:transition>
    </mc:Choice>
    <mc:Fallback>
      <p:transition spd="fast">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7" name="Shape 87"/>
          <p:cNvSpPr/>
          <p:nvPr/>
        </p:nvSpPr>
        <p:spPr>
          <a:xfrm>
            <a:off x="1352550" y="0"/>
            <a:ext cx="7791450" cy="6858000"/>
          </a:xfrm>
          <a:prstGeom prst="rect">
            <a:avLst/>
          </a:prstGeom>
          <a:solidFill>
            <a:srgbClr val="FFB310"/>
          </a:solidFill>
          <a:ln w="12700">
            <a:miter lim="400000"/>
          </a:ln>
          <a:effectLst>
            <a:outerShdw sx="100000" sy="100000" kx="0" ky="0" algn="b" rotWithShape="0" blurRad="38100" dist="23000" dir="5400000">
              <a:srgbClr val="808080">
                <a:alpha val="34997"/>
              </a:srgbClr>
            </a:outerShdw>
          </a:effectLst>
        </p:spPr>
        <p:txBody>
          <a:bodyPr lIns="45719" rIns="45719" anchor="ctr"/>
          <a:lstStyle/>
          <a:p>
            <a:pPr algn="ctr">
              <a:defRPr sz="1800">
                <a:solidFill>
                  <a:srgbClr val="FFB310"/>
                </a:solidFill>
                <a:latin typeface="Arial"/>
                <a:ea typeface="Arial"/>
                <a:cs typeface="Arial"/>
                <a:sym typeface="Arial"/>
              </a:defRPr>
            </a:pPr>
          </a:p>
        </p:txBody>
      </p:sp>
      <p:sp>
        <p:nvSpPr>
          <p:cNvPr id="88" name="Shape 88"/>
          <p:cNvSpPr/>
          <p:nvPr/>
        </p:nvSpPr>
        <p:spPr>
          <a:xfrm>
            <a:off x="1706562" y="514350"/>
            <a:ext cx="6497638" cy="585017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ts val="6500"/>
              </a:lnSpc>
              <a:defRPr b="1" sz="5400">
                <a:solidFill>
                  <a:srgbClr val="FFFFFF"/>
                </a:solidFill>
                <a:latin typeface="Arial"/>
                <a:ea typeface="Arial"/>
                <a:cs typeface="Arial"/>
                <a:sym typeface="Arial"/>
              </a:defRPr>
            </a:pPr>
            <a:r>
              <a:t>Campus Classrooms</a:t>
            </a:r>
            <a:br/>
            <a:r>
              <a:rPr>
                <a:solidFill>
                  <a:srgbClr val="000000"/>
                </a:solidFill>
              </a:rPr>
              <a:t>Reaching capacity in our rooms without losing student engagement</a:t>
            </a:r>
          </a:p>
        </p:txBody>
      </p:sp>
      <p:sp>
        <p:nvSpPr>
          <p:cNvPr id="89" name="Shape 89"/>
          <p:cNvSpPr/>
          <p:nvPr/>
        </p:nvSpPr>
        <p:spPr>
          <a:xfrm>
            <a:off x="303212" y="757237"/>
            <a:ext cx="1663701" cy="9267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ts val="6500"/>
              </a:lnSpc>
              <a:defRPr b="1" sz="6500">
                <a:latin typeface="Arial"/>
                <a:ea typeface="Arial"/>
                <a:cs typeface="Arial"/>
                <a:sym typeface="Arial"/>
              </a:defRPr>
            </a:lvl1pPr>
          </a:lstStyle>
          <a:p>
            <a:pPr/>
            <a:r>
              <a:t>2.</a:t>
            </a:r>
          </a:p>
        </p:txBody>
      </p:sp>
    </p:spTree>
  </p:cSld>
  <p:clrMapOvr>
    <a:masterClrMapping/>
  </p:clrMapOvr>
  <mc:AlternateContent xmlns:mc="http://schemas.openxmlformats.org/markup-compatibility/2006">
    <mc:Choice xmlns:p14="http://schemas.microsoft.com/office/powerpoint/2010/main" Requires="p14">
      <p:transition spd="fast" advClick="1" p14:dur="500">
        <p:push dir="l"/>
      </p:transition>
    </mc:Choice>
    <mc:Fallback>
      <p:transition spd="fast">
        <p:fade/>
      </p:transition>
    </mc:Fallback>
  </mc:AlternateContent>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