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4"/>
  </p:notesMasterIdLst>
  <p:sldIdLst>
    <p:sldId id="259" r:id="rId2"/>
    <p:sldId id="260" r:id="rId3"/>
    <p:sldId id="269" r:id="rId4"/>
    <p:sldId id="262" r:id="rId5"/>
    <p:sldId id="337" r:id="rId6"/>
    <p:sldId id="338" r:id="rId7"/>
    <p:sldId id="339" r:id="rId8"/>
    <p:sldId id="336" r:id="rId9"/>
    <p:sldId id="342" r:id="rId10"/>
    <p:sldId id="296" r:id="rId11"/>
    <p:sldId id="340" r:id="rId12"/>
    <p:sldId id="341" r:id="rId13"/>
    <p:sldId id="303" r:id="rId14"/>
    <p:sldId id="335" r:id="rId15"/>
    <p:sldId id="310" r:id="rId16"/>
    <p:sldId id="334" r:id="rId17"/>
    <p:sldId id="316" r:id="rId18"/>
    <p:sldId id="322" r:id="rId19"/>
    <p:sldId id="321" r:id="rId20"/>
    <p:sldId id="317" r:id="rId21"/>
    <p:sldId id="343" r:id="rId22"/>
    <p:sldId id="318" r:id="rId23"/>
    <p:sldId id="328" r:id="rId24"/>
    <p:sldId id="323" r:id="rId25"/>
    <p:sldId id="324" r:id="rId26"/>
    <p:sldId id="327" r:id="rId27"/>
    <p:sldId id="332" r:id="rId28"/>
    <p:sldId id="333" r:id="rId29"/>
    <p:sldId id="314" r:id="rId30"/>
    <p:sldId id="315" r:id="rId31"/>
    <p:sldId id="325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1"/>
    <a:srgbClr val="7F0103"/>
    <a:srgbClr val="56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33" autoAdjust="0"/>
    <p:restoredTop sz="76282" autoAdjust="0"/>
  </p:normalViewPr>
  <p:slideViewPr>
    <p:cSldViewPr snapToGrid="0">
      <p:cViewPr varScale="1">
        <p:scale>
          <a:sx n="58" d="100"/>
          <a:sy n="58" d="100"/>
        </p:scale>
        <p:origin x="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79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31F25-58B0-204D-8146-F25285D16E2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7C1F-E23F-2445-B43B-BA20E9F1B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Culture: Speak to eliminating the obstacles and attitudes.  Remind that culture is not a destination.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3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RISK: “The biggest risk is not taking any risk... In a world that is changing really quickly, the only strategy that is guaranteed to fail is not taking risks.”  -Mark Zuckerberg</a:t>
            </a:r>
          </a:p>
          <a:p>
            <a:r>
              <a:rPr lang="en-US" smtClean="0"/>
              <a:t>RESOURCE: IT</a:t>
            </a:r>
            <a:r>
              <a:rPr lang="en-US" baseline="0" smtClean="0"/>
              <a:t> resources, yes.  Organizational resources as well!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</a:p>
          <a:p>
            <a:pPr marL="356616" lvl="2" indent="0">
              <a:buNone/>
            </a:pPr>
            <a:r>
              <a:rPr lang="en-US" smtClean="0"/>
              <a:t>INDEPENDENCE:</a:t>
            </a:r>
            <a:r>
              <a:rPr lang="en-US" baseline="0" smtClean="0"/>
              <a:t> </a:t>
            </a:r>
            <a:r>
              <a:rPr lang="en-US" sz="4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Autonomy empowers,</a:t>
            </a:r>
            <a:r>
              <a:rPr lang="en-US" sz="4600" kern="1200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Allows team members to be agile,</a:t>
            </a:r>
            <a:r>
              <a:rPr lang="en-US" sz="4600" kern="1200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Promotes creativity</a:t>
            </a:r>
          </a:p>
          <a:p>
            <a:pPr marL="356616" lvl="2" indent="0">
              <a:buNone/>
            </a:pPr>
            <a:r>
              <a:rPr lang="en-US" sz="4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TEAMS: Team types:</a:t>
            </a:r>
            <a:r>
              <a:rPr lang="en-US" sz="4600" kern="1200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Collaboration spaces (PITT Crew),</a:t>
            </a:r>
            <a:r>
              <a:rPr lang="en-US" sz="4600" kern="1200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Create a sense of ownership ,Stand up meetings (Scrum)—could have a question here for a prize</a:t>
            </a:r>
          </a:p>
          <a:p>
            <a:r>
              <a:rPr lang="en-US" sz="5400" kern="1200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BENCHMARK: </a:t>
            </a:r>
            <a:r>
              <a:rPr lang="en-US" sz="54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Who’s the best?</a:t>
            </a:r>
            <a:r>
              <a:rPr lang="en-US" sz="5400" kern="1200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4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How do we get there?</a:t>
            </a:r>
            <a:r>
              <a:rPr lang="en-US" sz="5400" kern="1200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4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How do we exceed? (Could have a question for a prize here too)</a:t>
            </a:r>
          </a:p>
          <a:p>
            <a:pPr marL="356616" lvl="2" indent="0">
              <a:buNone/>
            </a:pPr>
            <a:endParaRPr lang="en-US" sz="4600" kern="120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56616" lvl="2" indent="0">
              <a:buNone/>
            </a:pPr>
            <a:endParaRPr lang="en-US" sz="4600" kern="120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Jeff</a:t>
            </a:r>
          </a:p>
          <a:p>
            <a:r>
              <a:rPr lang="en-US" smtClean="0"/>
              <a:t>John</a:t>
            </a:r>
          </a:p>
          <a:p>
            <a:r>
              <a:rPr lang="en-US" smtClean="0"/>
              <a:t>Angela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Jeff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8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7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7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</a:t>
            </a:r>
            <a:r>
              <a:rPr lang="en-US" baseline="0" smtClean="0"/>
              <a:t> will close out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6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</a:t>
            </a:r>
          </a:p>
          <a:p>
            <a:r>
              <a:rPr lang="en-US" smtClean="0"/>
              <a:t>MENTION RECRUITMENT</a:t>
            </a:r>
            <a:r>
              <a:rPr lang="en-US" baseline="0" smtClean="0"/>
              <a:t> AND RETENTION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John</a:t>
            </a:r>
          </a:p>
          <a:p>
            <a:endParaRPr lang="en-US" smtClean="0"/>
          </a:p>
          <a:p>
            <a:r>
              <a:rPr lang="en-US" smtClean="0"/>
              <a:t>Money</a:t>
            </a:r>
          </a:p>
          <a:p>
            <a:r>
              <a:rPr lang="en-US" smtClean="0"/>
              <a:t>Talent</a:t>
            </a:r>
          </a:p>
          <a:p>
            <a:r>
              <a:rPr lang="en-US" smtClean="0"/>
              <a:t>Time</a:t>
            </a:r>
          </a:p>
          <a:p>
            <a:r>
              <a:rPr lang="en-US" smtClean="0"/>
              <a:t>Tools</a:t>
            </a:r>
          </a:p>
          <a:p>
            <a:r>
              <a:rPr lang="en-US" smtClean="0"/>
              <a:t>Buy In</a:t>
            </a:r>
          </a:p>
          <a:p>
            <a:r>
              <a:rPr lang="en-US" smtClean="0"/>
              <a:t>IT depts. Can become</a:t>
            </a:r>
            <a:r>
              <a:rPr lang="en-US" baseline="0" smtClean="0"/>
              <a:t> </a:t>
            </a:r>
            <a:r>
              <a:rPr lang="en-US" baseline="0" err="1" smtClean="0"/>
              <a:t>silo’d</a:t>
            </a:r>
            <a:r>
              <a:rPr lang="en-US" baseline="0" smtClean="0"/>
              <a:t> and we don’t jointly own ways to solve problems (how can you innovate when you are creating limits …silos)</a:t>
            </a:r>
          </a:p>
          <a:p>
            <a:r>
              <a:rPr lang="en-US" baseline="0" smtClean="0"/>
              <a:t>We get too comfortable (Lose Motivation)</a:t>
            </a:r>
          </a:p>
          <a:p>
            <a:r>
              <a:rPr lang="en-US" baseline="0" smtClean="0"/>
              <a:t>Lack of Empowerment (Quote: You Have The Authority)</a:t>
            </a:r>
            <a:endParaRPr lang="en-US" smtClean="0"/>
          </a:p>
          <a:p>
            <a:r>
              <a:rPr lang="en-US" smtClean="0"/>
              <a:t>????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 and Jeff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Angela and Jeff:</a:t>
            </a:r>
            <a:r>
              <a:rPr lang="en-US" baseline="0" smtClean="0"/>
              <a:t> Speak to the group about our story: Started out doing innovative stuff. Became lax. Division in our </a:t>
            </a:r>
            <a:r>
              <a:rPr lang="en-US" baseline="0" err="1" smtClean="0"/>
              <a:t>dept</a:t>
            </a:r>
            <a:r>
              <a:rPr lang="en-US" baseline="0" smtClean="0"/>
              <a:t> (</a:t>
            </a:r>
            <a:r>
              <a:rPr lang="en-US" baseline="0" err="1" smtClean="0"/>
              <a:t>silo’d</a:t>
            </a:r>
            <a:r>
              <a:rPr lang="en-US" baseline="0" smtClean="0"/>
              <a:t>).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7C1F-E23F-2445-B43B-BA20E9F1B8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ieclips.com/videos/apollo-13-official-clip-square-peg-in-a-round-hole-502948931746?autoPlay=true" TargetMode="External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herbert@pittstate.edu" TargetMode="External"/><Relationship Id="rId4" Type="http://schemas.openxmlformats.org/officeDocument/2006/relationships/hyperlink" Target="mailto:aneria@pittstate.edu" TargetMode="External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instagram.com/Pittsburg_State/" TargetMode="External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Relationship Id="rId4" Type="http://schemas.openxmlformats.org/officeDocument/2006/relationships/image" Target="../media/image4.emf"/><Relationship Id="rId5" Type="http://schemas.openxmlformats.org/officeDocument/2006/relationships/hyperlink" Target="https://twitter.com/intent/follow?source=followbutton&amp;variant=1.0&amp;screen_name=pittstate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www.facebook.com/PittState/" TargetMode="External"/><Relationship Id="rId8" Type="http://schemas.openxmlformats.org/officeDocument/2006/relationships/image" Target="../media/image17.png"/><Relationship Id="rId9" Type="http://schemas.openxmlformats.org/officeDocument/2006/relationships/hyperlink" Target="https://www.youtube.com/user/pittsburgstate?sub_confirmation=1" TargetMode="External"/><Relationship Id="rId1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5577"/>
            <a:ext cx="6266576" cy="14630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C2F34"/>
                </a:solidFill>
              </a:rPr>
              <a:t>FOSTERING INNOVATION. </a:t>
            </a:r>
            <a:br>
              <a:rPr lang="en-US" sz="4000" dirty="0" smtClean="0">
                <a:solidFill>
                  <a:srgbClr val="2C2F34"/>
                </a:solidFill>
              </a:rPr>
            </a:br>
            <a:r>
              <a:rPr lang="en-US" sz="4000" dirty="0" smtClean="0">
                <a:solidFill>
                  <a:srgbClr val="2C2F34"/>
                </a:solidFill>
              </a:rPr>
              <a:t>AT EVERY LEVEL.</a:t>
            </a:r>
            <a:endParaRPr lang="en-US" sz="4000" dirty="0">
              <a:solidFill>
                <a:srgbClr val="2C2F3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0350" y="5226262"/>
            <a:ext cx="2400300" cy="1463040"/>
          </a:xfrm>
        </p:spPr>
        <p:txBody>
          <a:bodyPr/>
          <a:lstStyle/>
          <a:p>
            <a:r>
              <a:rPr lang="en-US" dirty="0" smtClean="0">
                <a:solidFill>
                  <a:srgbClr val="6D7480"/>
                </a:solidFill>
              </a:rPr>
              <a:t>EDUCAUSE 2017</a:t>
            </a:r>
          </a:p>
          <a:p>
            <a:r>
              <a:rPr lang="en-US" dirty="0" smtClean="0">
                <a:solidFill>
                  <a:srgbClr val="6D7480"/>
                </a:solidFill>
              </a:rPr>
              <a:t>Philadelphia, PA</a:t>
            </a:r>
          </a:p>
          <a:p>
            <a:r>
              <a:rPr lang="en-US" dirty="0" smtClean="0">
                <a:solidFill>
                  <a:srgbClr val="6D7480"/>
                </a:solidFill>
              </a:rPr>
              <a:t>Nov 3, 2017</a:t>
            </a:r>
            <a:endParaRPr lang="en-US" dirty="0">
              <a:solidFill>
                <a:srgbClr val="6D7480"/>
              </a:solidFill>
            </a:endParaRPr>
          </a:p>
          <a:p>
            <a:endParaRPr lang="en-US" dirty="0" smtClean="0">
              <a:solidFill>
                <a:srgbClr val="6D7480"/>
              </a:solidFill>
            </a:endParaRPr>
          </a:p>
          <a:p>
            <a:endParaRPr lang="en-US" dirty="0">
              <a:solidFill>
                <a:srgbClr val="6D74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610350" y="5112538"/>
            <a:ext cx="2400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D748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 b="12420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71" y="170969"/>
            <a:ext cx="902479" cy="109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89" y="653527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2599572" cy="1499616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2C2F34"/>
                </a:solidFill>
              </a:rPr>
              <a:t>OUR STORY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3" y="1483609"/>
            <a:ext cx="8155439" cy="4538050"/>
          </a:xfrm>
        </p:spPr>
        <p:txBody>
          <a:bodyPr>
            <a:normAutofit lnSpcReduction="10000"/>
          </a:bodyPr>
          <a:lstStyle/>
          <a:p>
            <a:r>
              <a:rPr lang="en-US" sz="5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Can’t to Can</a:t>
            </a:r>
          </a:p>
          <a:p>
            <a:r>
              <a:rPr lang="en-US" sz="5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Reorganized</a:t>
            </a:r>
          </a:p>
          <a:p>
            <a:r>
              <a:rPr lang="en-US" sz="5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Re-energized</a:t>
            </a:r>
          </a:p>
          <a:p>
            <a:pPr marL="128019" lvl="1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Culture: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Communication/Collaboration Centered</a:t>
            </a:r>
            <a:endParaRPr lang="en-US" sz="5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 JB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WHY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+mj-lt"/>
              </a:rPr>
              <a:t>WHY WE NEEDED INNOVATION</a:t>
            </a:r>
            <a:endParaRPr lang="en-US" sz="80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 JB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1138763" cy="1499616"/>
          </a:xfrm>
        </p:spPr>
        <p:txBody>
          <a:bodyPr/>
          <a:lstStyle/>
          <a:p>
            <a:r>
              <a:rPr lang="en-US" smtClean="0">
                <a:solidFill>
                  <a:srgbClr val="2C2F34"/>
                </a:solidFill>
              </a:rPr>
              <a:t>WHY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4" y="1369309"/>
            <a:ext cx="7996266" cy="4844406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ITS Culture &amp; 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Morale</a:t>
            </a:r>
          </a:p>
          <a:p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Client Experience</a:t>
            </a:r>
          </a:p>
          <a:p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Limited Resources</a:t>
            </a:r>
          </a:p>
          <a:p>
            <a:pPr lvl="3"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4600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sz="4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this</a:t>
            </a:r>
            <a:r>
              <a:rPr lang="en-US" sz="4600" dirty="0" smtClean="0">
                <a:solidFill>
                  <a:schemeClr val="bg1">
                    <a:lumMod val="50000"/>
                  </a:schemeClr>
                </a:solidFill>
              </a:rPr>
              <a:t> sound familiar?</a:t>
            </a:r>
          </a:p>
          <a:p>
            <a:endParaRPr lang="en-US" sz="5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CREDIT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5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Movieclips.com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http://</a:t>
            </a:r>
            <a:r>
              <a:rPr lang="en-US" sz="25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www.movieclips.com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/videos/apollo-13-official-clip-square-peg-in-a-round-hole-502948931746?autoPlay=true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 JB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REsearch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+mj-lt"/>
              </a:rPr>
              <a:t>WHAT THE RESEARCH TELLS US</a:t>
            </a:r>
            <a:endParaRPr lang="en-US" sz="80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7290054" cy="1499616"/>
          </a:xfrm>
        </p:spPr>
        <p:txBody>
          <a:bodyPr/>
          <a:lstStyle/>
          <a:p>
            <a:r>
              <a:rPr lang="en-US" smtClean="0">
                <a:solidFill>
                  <a:srgbClr val="2C2F34"/>
                </a:solidFill>
              </a:rPr>
              <a:t>RESEARCH SAYS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4" y="1282261"/>
            <a:ext cx="9007364" cy="526568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6D7480"/>
                </a:solidFill>
              </a:rPr>
              <a:t/>
            </a:r>
            <a:br>
              <a:rPr lang="en-US">
                <a:solidFill>
                  <a:srgbClr val="6D7480"/>
                </a:solidFill>
              </a:rPr>
            </a:br>
            <a:endParaRPr lang="en-US">
              <a:solidFill>
                <a:srgbClr val="6D74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9093" y="1483609"/>
            <a:ext cx="8169349" cy="366825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mtClean="0">
                <a:solidFill>
                  <a:schemeClr val="bg1">
                    <a:lumMod val="50000"/>
                  </a:schemeClr>
                </a:solidFill>
              </a:rPr>
              <a:t>Clear Purpose</a:t>
            </a:r>
          </a:p>
          <a:p>
            <a:r>
              <a:rPr lang="en-US" sz="5400">
                <a:solidFill>
                  <a:schemeClr val="bg1">
                    <a:lumMod val="50000"/>
                  </a:schemeClr>
                </a:solidFill>
              </a:rPr>
              <a:t>Promote Risk </a:t>
            </a:r>
            <a:r>
              <a:rPr lang="en-US" sz="5400" smtClean="0">
                <a:solidFill>
                  <a:schemeClr val="bg1">
                    <a:lumMod val="50000"/>
                  </a:schemeClr>
                </a:solidFill>
              </a:rPr>
              <a:t>Taking</a:t>
            </a:r>
          </a:p>
          <a:p>
            <a:r>
              <a:rPr lang="en-US" sz="5400">
                <a:solidFill>
                  <a:schemeClr val="bg1">
                    <a:lumMod val="50000"/>
                  </a:schemeClr>
                </a:solidFill>
              </a:rPr>
              <a:t>Consider Outside </a:t>
            </a:r>
            <a:r>
              <a:rPr lang="en-US" sz="5400" smtClean="0">
                <a:solidFill>
                  <a:schemeClr val="bg1">
                    <a:lumMod val="50000"/>
                  </a:schemeClr>
                </a:solidFill>
              </a:rPr>
              <a:t>Forces</a:t>
            </a:r>
          </a:p>
          <a:p>
            <a:r>
              <a:rPr lang="en-US" sz="5400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</a:p>
          <a:p>
            <a:endParaRPr lang="en-US" sz="540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7290054" cy="1499616"/>
          </a:xfrm>
        </p:spPr>
        <p:txBody>
          <a:bodyPr/>
          <a:lstStyle/>
          <a:p>
            <a:r>
              <a:rPr lang="en-US">
                <a:solidFill>
                  <a:srgbClr val="2C2F34"/>
                </a:solidFill>
              </a:rPr>
              <a:t>RESEARCH SAYS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9093" y="1483609"/>
            <a:ext cx="8218335" cy="366825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Ask Questions &amp; Listen 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Intently</a:t>
            </a:r>
          </a:p>
          <a:p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Independence</a:t>
            </a:r>
          </a:p>
          <a:p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Build Effective 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Teams</a:t>
            </a:r>
          </a:p>
          <a:p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Benchmark Against the Best</a:t>
            </a:r>
          </a:p>
          <a:p>
            <a:endParaRPr lang="en-US" sz="5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5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5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2" y="4234451"/>
            <a:ext cx="451850" cy="45185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411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7290054" cy="1499616"/>
          </a:xfrm>
        </p:spPr>
        <p:txBody>
          <a:bodyPr/>
          <a:lstStyle/>
          <a:p>
            <a:r>
              <a:rPr lang="en-US">
                <a:solidFill>
                  <a:srgbClr val="2C2F34"/>
                </a:solidFill>
              </a:rPr>
              <a:t>RESEARCH SAYS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9093" y="1483609"/>
            <a:ext cx="8218335" cy="366825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So who is the best?</a:t>
            </a:r>
          </a:p>
          <a:p>
            <a:r>
              <a:rPr lang="en-US" sz="54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#3 Apple</a:t>
            </a:r>
          </a:p>
          <a:p>
            <a:r>
              <a:rPr lang="en-US" sz="54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#2 Chick Fil A</a:t>
            </a:r>
          </a:p>
          <a:p>
            <a:r>
              <a:rPr lang="en-US" sz="54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#1 Amazon</a:t>
            </a:r>
          </a:p>
          <a:p>
            <a:endParaRPr lang="en-US" sz="540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143" y="5342222"/>
            <a:ext cx="680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Ranked by USA Today. Best Customer Service Companies (2016) </a:t>
            </a:r>
          </a:p>
          <a:p>
            <a:pPr algn="ctr"/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151 companies in 17 customer facing industries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Our 2 cents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+mj-lt"/>
              </a:rPr>
              <a:t>BEYOND THE RESEARCH</a:t>
            </a:r>
            <a:endParaRPr lang="en-US" sz="80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70211"/>
            <a:ext cx="4114147" cy="1499616"/>
          </a:xfrm>
        </p:spPr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OUR TWO CENTS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69827"/>
            <a:ext cx="8046228" cy="45109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Crisis Breeds Opportunity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Pay Attention To Grass Roots Ideas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Open Door Policy Among Peers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Transparency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Mistakes: Own Them &amp; Keep Moving Forward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Intrinsic Reward When Working on Innovative Projects</a:t>
            </a:r>
          </a:p>
          <a:p>
            <a:pPr marL="0" indent="0">
              <a:buNone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Lead By Example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+mj-lt"/>
              </a:rPr>
              <a:t>OUR </a:t>
            </a:r>
            <a:r>
              <a:rPr lang="en-US" sz="8000" dirty="0" smtClean="0">
                <a:latin typeface="+mj-lt"/>
              </a:rPr>
              <a:t>PLAN</a:t>
            </a:r>
            <a:endParaRPr lang="en-US" sz="8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1923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91" y="424206"/>
            <a:ext cx="7290054" cy="14996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Today’s 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2669" y="1916897"/>
            <a:ext cx="9029509" cy="420853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b="0" i="1" dirty="0" smtClean="0">
                <a:solidFill>
                  <a:srgbClr val="6D7480"/>
                </a:solidFill>
              </a:rPr>
              <a:t>Pittsburg State University: </a:t>
            </a:r>
          </a:p>
          <a:p>
            <a:pPr lvl="1"/>
            <a:r>
              <a:rPr lang="en-US" sz="3200" b="0" i="1" dirty="0" smtClean="0">
                <a:solidFill>
                  <a:srgbClr val="6D7480"/>
                </a:solidFill>
              </a:rPr>
              <a:t>Information Technology Services (ITS)</a:t>
            </a:r>
          </a:p>
          <a:p>
            <a:pPr lvl="1"/>
            <a:endParaRPr lang="en-US" sz="2400" b="0" dirty="0" smtClean="0">
              <a:solidFill>
                <a:srgbClr val="6D7480"/>
              </a:solidFill>
            </a:endParaRPr>
          </a:p>
          <a:p>
            <a:pPr lvl="1"/>
            <a:r>
              <a:rPr lang="en-US" sz="2400" b="0" dirty="0" smtClean="0">
                <a:solidFill>
                  <a:srgbClr val="6D7480"/>
                </a:solidFill>
              </a:rPr>
              <a:t>Jeff Burns, Assistant Director Development &amp; Implementation</a:t>
            </a:r>
          </a:p>
          <a:p>
            <a:pPr lvl="1"/>
            <a:r>
              <a:rPr lang="en-US" sz="2400" b="0" dirty="0" smtClean="0">
                <a:solidFill>
                  <a:srgbClr val="6D7480"/>
                </a:solidFill>
                <a:hlinkClick r:id="rId3"/>
              </a:rPr>
              <a:t>jburns@pittstate.edu</a:t>
            </a:r>
            <a:endParaRPr lang="en-US" sz="2400" b="0" dirty="0" smtClean="0">
              <a:solidFill>
                <a:srgbClr val="6D7480"/>
              </a:solidFill>
            </a:endParaRPr>
          </a:p>
          <a:p>
            <a:pPr lvl="1"/>
            <a:endParaRPr lang="en-US" sz="2400" b="0" dirty="0" smtClean="0">
              <a:solidFill>
                <a:srgbClr val="6D7480"/>
              </a:solidFill>
            </a:endParaRPr>
          </a:p>
          <a:p>
            <a:pPr lvl="1"/>
            <a:r>
              <a:rPr lang="en-US" sz="2400" b="0" dirty="0" smtClean="0">
                <a:solidFill>
                  <a:srgbClr val="6D7480"/>
                </a:solidFill>
              </a:rPr>
              <a:t>John </a:t>
            </a:r>
            <a:r>
              <a:rPr lang="en-US" sz="2400" b="0" dirty="0" err="1" smtClean="0">
                <a:solidFill>
                  <a:srgbClr val="6D7480"/>
                </a:solidFill>
              </a:rPr>
              <a:t>Kuefler</a:t>
            </a:r>
            <a:r>
              <a:rPr lang="en-US" sz="2400" b="0" dirty="0" smtClean="0">
                <a:solidFill>
                  <a:srgbClr val="6D7480"/>
                </a:solidFill>
              </a:rPr>
              <a:t>, Lead Architecture Developer</a:t>
            </a:r>
          </a:p>
          <a:p>
            <a:pPr lvl="1"/>
            <a:r>
              <a:rPr lang="en-US" sz="2400" b="0" dirty="0" smtClean="0">
                <a:solidFill>
                  <a:srgbClr val="6D7480"/>
                </a:solidFill>
                <a:hlinkClick r:id="rId3"/>
              </a:rPr>
              <a:t>jkuefler@pittstate.edu</a:t>
            </a:r>
            <a:endParaRPr lang="en-US" sz="2400" b="0" dirty="0">
              <a:solidFill>
                <a:srgbClr val="6D7480"/>
              </a:solidFill>
            </a:endParaRPr>
          </a:p>
          <a:p>
            <a:pPr lvl="1"/>
            <a:endParaRPr lang="en-US" sz="2400" b="0" dirty="0" smtClean="0">
              <a:solidFill>
                <a:srgbClr val="6D7480"/>
              </a:solidFill>
            </a:endParaRPr>
          </a:p>
          <a:p>
            <a:pPr lvl="1"/>
            <a:r>
              <a:rPr lang="en-US" sz="2400" b="0" dirty="0" smtClean="0">
                <a:solidFill>
                  <a:srgbClr val="6D7480"/>
                </a:solidFill>
              </a:rPr>
              <a:t>Angela Neria, Chief Information Officer</a:t>
            </a:r>
          </a:p>
          <a:p>
            <a:pPr lvl="1"/>
            <a:r>
              <a:rPr lang="en-US" sz="2400" b="0" dirty="0" smtClean="0">
                <a:solidFill>
                  <a:srgbClr val="6D7480"/>
                </a:solidFill>
                <a:hlinkClick r:id="rId4"/>
              </a:rPr>
              <a:t>aneria@pittstate.edu</a:t>
            </a:r>
            <a:endParaRPr lang="en-US" sz="2400" b="0" dirty="0">
              <a:solidFill>
                <a:srgbClr val="6D748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5442777"/>
            <a:ext cx="5829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mtClean="0"/>
              <a:t>Contact info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66576" y="5622510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53" y="5445693"/>
            <a:ext cx="902479" cy="1093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88" y="6535271"/>
            <a:ext cx="52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5454284" cy="1499616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2C2F34"/>
                </a:solidFill>
              </a:rPr>
              <a:t>Elements of our Plan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9" y="653527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515"/>
            <a:ext cx="91440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789" y="653527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26999"/>
            <a:ext cx="5893466" cy="71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+mj-lt"/>
              </a:rPr>
              <a:t>OUR RESULTS</a:t>
            </a:r>
            <a:endParaRPr lang="en-US" sz="8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2987475" cy="1499616"/>
          </a:xfrm>
        </p:spPr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RESULTS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26" y="2678236"/>
            <a:ext cx="4362871" cy="837036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PSU ID Management</a:t>
            </a:r>
          </a:p>
          <a:p>
            <a:r>
              <a:rPr lang="en-US" sz="16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(award winning!)</a:t>
            </a:r>
          </a:p>
          <a:p>
            <a:endParaRPr lang="en-US" sz="5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9312" y="3433469"/>
            <a:ext cx="451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Residence Hall Hospitality 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Wifi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89" y="3993709"/>
            <a:ext cx="364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bg1">
                    <a:lumMod val="50000"/>
                  </a:schemeClr>
                </a:solidFill>
              </a:rPr>
              <a:t>GUS </a:t>
            </a:r>
            <a:r>
              <a:rPr lang="en-US" sz="6000" smtClean="0">
                <a:solidFill>
                  <a:schemeClr val="bg1">
                    <a:lumMod val="50000"/>
                  </a:schemeClr>
                </a:solidFill>
              </a:rPr>
              <a:t>Portal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6612" y="4517814"/>
            <a:ext cx="4309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chemeClr val="bg1">
                    <a:lumMod val="50000"/>
                  </a:schemeClr>
                </a:solidFill>
              </a:rPr>
              <a:t>GUS </a:t>
            </a:r>
            <a:r>
              <a:rPr lang="en-US" sz="7200" smtClean="0">
                <a:solidFill>
                  <a:schemeClr val="bg1">
                    <a:lumMod val="50000"/>
                  </a:schemeClr>
                </a:solidFill>
              </a:rPr>
              <a:t>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4171" y="1335716"/>
            <a:ext cx="6981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>
                    <a:lumMod val="50000"/>
                  </a:schemeClr>
                </a:solidFill>
              </a:rPr>
              <a:t>PSU Mobile App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91365" y="1062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+mj-lt"/>
              </a:rPr>
              <a:t>CASE STUDY</a:t>
            </a:r>
            <a:endParaRPr lang="en-US" sz="80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2987475" cy="1499616"/>
          </a:xfrm>
        </p:spPr>
        <p:txBody>
          <a:bodyPr/>
          <a:lstStyle/>
          <a:p>
            <a:r>
              <a:rPr lang="en-US" smtClean="0">
                <a:solidFill>
                  <a:srgbClr val="2C2F34"/>
                </a:solidFill>
              </a:rPr>
              <a:t>EXAMPLE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4" y="1483609"/>
            <a:ext cx="7127702" cy="851377"/>
          </a:xfrm>
        </p:spPr>
        <p:txBody>
          <a:bodyPr>
            <a:normAutofit lnSpcReduction="10000"/>
          </a:bodyPr>
          <a:lstStyle/>
          <a:p>
            <a:r>
              <a:rPr lang="en-US" sz="54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PSU Mobile App</a:t>
            </a:r>
          </a:p>
          <a:p>
            <a:endParaRPr lang="en-US" sz="540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46" y="987360"/>
            <a:ext cx="2814100" cy="5011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3" y="2780167"/>
            <a:ext cx="28067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A96090DB-6527-496A-B44A-FA395F325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2896914" cy="5143500"/>
          </a:xfrm>
          <a:prstGeom prst="rect">
            <a:avLst/>
          </a:prstGeom>
        </p:spPr>
      </p:pic>
      <p:pic>
        <p:nvPicPr>
          <p:cNvPr id="7" name="Picture 6" descr="A picture containing text, newspaper&#10;&#10;Description generated with high confidence">
            <a:extLst>
              <a:ext uri="{FF2B5EF4-FFF2-40B4-BE49-F238E27FC236}">
                <a16:creationId xmlns="" xmlns:a16="http://schemas.microsoft.com/office/drawing/2014/main" id="{8928BF3F-14A0-4A02-B23A-CF49F170D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43" y="857250"/>
            <a:ext cx="2896914" cy="5143500"/>
          </a:xfrm>
          <a:prstGeom prst="rect">
            <a:avLst/>
          </a:prstGeom>
        </p:spPr>
      </p:pic>
      <p:pic>
        <p:nvPicPr>
          <p:cNvPr id="9" name="Picture 8" descr="A screenshot of a tree&#10;&#10;Description generated with very high confidence">
            <a:extLst>
              <a:ext uri="{FF2B5EF4-FFF2-40B4-BE49-F238E27FC236}">
                <a16:creationId xmlns="" xmlns:a16="http://schemas.microsoft.com/office/drawing/2014/main" id="{1F433B1E-7983-451F-8D79-3A1FE1985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86" y="857250"/>
            <a:ext cx="2896914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2987475" cy="1499616"/>
          </a:xfrm>
        </p:spPr>
        <p:txBody>
          <a:bodyPr>
            <a:normAutofit/>
          </a:bodyPr>
          <a:lstStyle/>
          <a:p>
            <a:r>
              <a:rPr lang="en-US" sz="5400" smtClean="0">
                <a:solidFill>
                  <a:srgbClr val="2C2F34"/>
                </a:solidFill>
              </a:rPr>
              <a:t>EXAMPLE</a:t>
            </a:r>
            <a:endParaRPr lang="en-US" sz="5400">
              <a:solidFill>
                <a:srgbClr val="2C2F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8096" y="2105990"/>
            <a:ext cx="7020633" cy="402336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1. Time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16 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weeks x 1.5 hours per week x 2 people = 48 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hours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…plus </a:t>
            </a:r>
            <a:r>
              <a:rPr lang="en-US" sz="36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little personal 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time…because </a:t>
            </a:r>
            <a:r>
              <a:rPr lang="en-US" sz="36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 love this 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stuff!</a:t>
            </a:r>
            <a:r>
              <a:rPr lang="en-US" sz="36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60 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hours 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total. </a:t>
            </a:r>
          </a:p>
          <a:p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2. </a:t>
            </a:r>
            <a:r>
              <a:rPr lang="en-US" sz="3600" b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Xamarin</a:t>
            </a:r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Licenses. </a:t>
            </a:r>
          </a:p>
          <a:p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3. Apple </a:t>
            </a:r>
            <a:r>
              <a:rPr 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Developer License &amp; Google </a:t>
            </a:r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Play. </a:t>
            </a:r>
          </a:p>
          <a:p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Total</a:t>
            </a:r>
            <a:r>
              <a:rPr 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</a:t>
            </a:r>
            <a:endParaRPr lang="en-US" sz="3600" b="1">
              <a:solidFill>
                <a:srgbClr val="C00000"/>
              </a:solidFill>
              <a:latin typeface="+mj-lt"/>
            </a:endParaRPr>
          </a:p>
          <a:p>
            <a:pPr algn="ctr"/>
            <a:endParaRPr lang="en-US" sz="3600" b="1" i="1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n-US" sz="3600" b="1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Very </a:t>
            </a:r>
            <a:r>
              <a:rPr lang="en-US" sz="3600" b="1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low overall total time and monetary costs</a:t>
            </a:r>
            <a:r>
              <a:rPr lang="en-US" sz="3600" b="1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!  Very big outcome for our clients!</a:t>
            </a:r>
            <a:endParaRPr lang="en-US" sz="3600" b="1" i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en-US" sz="3600"/>
          </a:p>
          <a:p>
            <a:endParaRPr lang="en-US" sz="3600" b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" y="1274993"/>
            <a:ext cx="5570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PITT STATE MOBILE APP COSTS</a:t>
            </a:r>
            <a:endParaRPr lang="en-US" sz="4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8096" y="4229087"/>
            <a:ext cx="70206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27" y="4294925"/>
            <a:ext cx="424606" cy="4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2987475" cy="1499616"/>
          </a:xfrm>
        </p:spPr>
        <p:txBody>
          <a:bodyPr>
            <a:normAutofit/>
          </a:bodyPr>
          <a:lstStyle/>
          <a:p>
            <a:r>
              <a:rPr lang="en-US" sz="5400" smtClean="0">
                <a:solidFill>
                  <a:srgbClr val="2C2F34"/>
                </a:solidFill>
              </a:rPr>
              <a:t>EXAMPLE</a:t>
            </a:r>
            <a:endParaRPr lang="en-US" sz="5400">
              <a:solidFill>
                <a:srgbClr val="2C2F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8096" y="2105990"/>
            <a:ext cx="7020633" cy="402336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1. Time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16 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weeks x 1.5 hours per week x 2 people = 48 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hours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…plus </a:t>
            </a:r>
            <a:r>
              <a:rPr lang="en-US" sz="36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little personal 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time…because </a:t>
            </a:r>
            <a:r>
              <a:rPr lang="en-US" sz="36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 love this 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stuff!</a:t>
            </a:r>
            <a:r>
              <a:rPr lang="en-US" sz="36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60 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hours 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total. </a:t>
            </a:r>
            <a:r>
              <a:rPr lang="en-US" sz="3600">
                <a:solidFill>
                  <a:srgbClr val="C00000"/>
                </a:solidFill>
                <a:latin typeface="+mj-lt"/>
              </a:rPr>
              <a:t>$</a:t>
            </a:r>
            <a:r>
              <a:rPr lang="en-US" sz="3600" smtClean="0">
                <a:solidFill>
                  <a:srgbClr val="C00000"/>
                </a:solidFill>
                <a:latin typeface="+mj-lt"/>
              </a:rPr>
              <a:t>1,500</a:t>
            </a:r>
          </a:p>
          <a:p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2. </a:t>
            </a:r>
            <a:r>
              <a:rPr lang="en-US" sz="3600" b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Xamarin</a:t>
            </a:r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Licenses. </a:t>
            </a:r>
            <a:r>
              <a:rPr lang="en-US" sz="3600">
                <a:solidFill>
                  <a:srgbClr val="C00000"/>
                </a:solidFill>
                <a:latin typeface="+mj-lt"/>
              </a:rPr>
              <a:t>$</a:t>
            </a:r>
            <a:r>
              <a:rPr lang="en-US" sz="3600" smtClean="0">
                <a:solidFill>
                  <a:srgbClr val="C00000"/>
                </a:solidFill>
                <a:latin typeface="+mj-lt"/>
              </a:rPr>
              <a:t>2,000</a:t>
            </a:r>
            <a:endParaRPr lang="en-US" sz="3600" b="1" smtClean="0">
              <a:solidFill>
                <a:srgbClr val="C00000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3. Apple </a:t>
            </a:r>
            <a:r>
              <a:rPr 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Developer License &amp; Google </a:t>
            </a:r>
            <a:r>
              <a:rPr 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Play. </a:t>
            </a:r>
            <a:r>
              <a:rPr lang="en-US" sz="3600">
                <a:solidFill>
                  <a:srgbClr val="C00000"/>
                </a:solidFill>
                <a:latin typeface="+mj-lt"/>
              </a:rPr>
              <a:t>$</a:t>
            </a:r>
            <a:r>
              <a:rPr lang="en-US" sz="3600" smtClean="0">
                <a:solidFill>
                  <a:srgbClr val="C00000"/>
                </a:solidFill>
                <a:latin typeface="+mj-lt"/>
              </a:rPr>
              <a:t>125</a:t>
            </a:r>
          </a:p>
          <a:p>
            <a:r>
              <a:rPr 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Total: </a:t>
            </a:r>
            <a:r>
              <a:rPr lang="en-US" sz="3600" b="1">
                <a:solidFill>
                  <a:srgbClr val="C00000"/>
                </a:solidFill>
                <a:latin typeface="+mj-lt"/>
              </a:rPr>
              <a:t>$</a:t>
            </a:r>
            <a:r>
              <a:rPr lang="en-US" sz="3600" b="1" smtClean="0">
                <a:solidFill>
                  <a:srgbClr val="C00000"/>
                </a:solidFill>
                <a:latin typeface="+mj-lt"/>
              </a:rPr>
              <a:t>3,625</a:t>
            </a:r>
          </a:p>
          <a:p>
            <a:endParaRPr lang="en-US" sz="3600" b="1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b="1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Very low overall total time and monetary costs</a:t>
            </a:r>
            <a:r>
              <a:rPr lang="en-US" sz="3600" b="1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!  Very big outcome for our clients!</a:t>
            </a:r>
            <a:endParaRPr lang="en-US" sz="3600" b="1" i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en-US" sz="3600"/>
          </a:p>
          <a:p>
            <a:endParaRPr lang="en-US" sz="3600" b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96" y="1274993"/>
            <a:ext cx="5570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PITT STATE MOBILE APP COSTS</a:t>
            </a:r>
            <a:endParaRPr lang="en-US" sz="4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8096" y="4229087"/>
            <a:ext cx="70206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+mj-lt"/>
              </a:rPr>
              <a:t>NOW WHAT?</a:t>
            </a:r>
            <a:endParaRPr lang="en-US" sz="80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2C2F34"/>
                </a:solidFill>
              </a:rPr>
              <a:t>Pittsburg State University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7"/>
            <a:ext cx="2400300" cy="1724441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6D7480"/>
                </a:solidFill>
              </a:rPr>
              <a:t>Located in Pittsburg KS</a:t>
            </a:r>
          </a:p>
          <a:p>
            <a:r>
              <a:rPr lang="en-US" smtClean="0">
                <a:solidFill>
                  <a:srgbClr val="6D7480"/>
                </a:solidFill>
              </a:rPr>
              <a:t>Southeast Kansas</a:t>
            </a:r>
          </a:p>
          <a:p>
            <a:r>
              <a:rPr lang="en-US" smtClean="0">
                <a:solidFill>
                  <a:srgbClr val="6D7480"/>
                </a:solidFill>
              </a:rPr>
              <a:t>7400 students</a:t>
            </a:r>
          </a:p>
          <a:p>
            <a:r>
              <a:rPr lang="en-US" smtClean="0">
                <a:solidFill>
                  <a:srgbClr val="6D7480"/>
                </a:solidFill>
              </a:rPr>
              <a:t>1200 faculty and staff</a:t>
            </a:r>
          </a:p>
          <a:p>
            <a:r>
              <a:rPr lang="en-US" smtClean="0">
                <a:solidFill>
                  <a:srgbClr val="6D7480"/>
                </a:solidFill>
              </a:rPr>
              <a:t>We are the Gorillas</a:t>
            </a:r>
          </a:p>
          <a:p>
            <a:r>
              <a:rPr lang="en-US" smtClean="0">
                <a:solidFill>
                  <a:srgbClr val="6D7480"/>
                </a:solidFill>
              </a:rPr>
              <a:t>Mascot: Gus The Gorilla</a:t>
            </a:r>
          </a:p>
          <a:p>
            <a:endParaRPr lang="en-US">
              <a:solidFill>
                <a:srgbClr val="6D748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9" b="12649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23" y="152815"/>
            <a:ext cx="902479" cy="1093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89" y="653527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7290054" cy="1499616"/>
          </a:xfrm>
        </p:spPr>
        <p:txBody>
          <a:bodyPr/>
          <a:lstStyle/>
          <a:p>
            <a:r>
              <a:rPr lang="en-US" smtClean="0">
                <a:solidFill>
                  <a:srgbClr val="2C2F34"/>
                </a:solidFill>
              </a:rPr>
              <a:t>NEXT STEPS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536027" y="290925"/>
            <a:ext cx="52550" cy="14537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1677"/>
            <a:ext cx="9399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>
                    <a:lumMod val="50000"/>
                  </a:schemeClr>
                </a:solidFill>
              </a:rPr>
              <a:t>Expanding the plan in other areas</a:t>
            </a:r>
          </a:p>
          <a:p>
            <a:r>
              <a:rPr lang="en-US" sz="4800" smtClean="0">
                <a:solidFill>
                  <a:schemeClr val="bg1">
                    <a:lumMod val="50000"/>
                  </a:schemeClr>
                </a:solidFill>
              </a:rPr>
              <a:t>Managing updates/improvement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1138763" cy="1499616"/>
          </a:xfrm>
        </p:spPr>
        <p:txBody>
          <a:bodyPr/>
          <a:lstStyle/>
          <a:p>
            <a:r>
              <a:rPr lang="en-US" smtClean="0">
                <a:solidFill>
                  <a:srgbClr val="2C2F34"/>
                </a:solidFill>
              </a:rPr>
              <a:t>Path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34" y="2886134"/>
            <a:ext cx="8900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7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en-US" sz="7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never stop innovating</a:t>
            </a:r>
            <a:endParaRPr lang="en-US" sz="7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b="12346"/>
          <a:stretch>
            <a:fillRect/>
          </a:stretch>
        </p:blipFill>
        <p:spPr/>
      </p:pic>
      <p:sp>
        <p:nvSpPr>
          <p:cNvPr id="6" name="Title 1"/>
          <p:cNvSpPr txBox="1">
            <a:spLocks/>
          </p:cNvSpPr>
          <p:nvPr/>
        </p:nvSpPr>
        <p:spPr>
          <a:xfrm>
            <a:off x="3436535" y="5054638"/>
            <a:ext cx="275721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2C2F34"/>
                </a:solidFill>
              </a:rPr>
              <a:t>Thank you!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6576" y="5239608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47" y="173847"/>
            <a:ext cx="902479" cy="10935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3926" y="5969342"/>
            <a:ext cx="132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pittstate.edu</a:t>
            </a:r>
            <a:endParaRPr lang="en-US"/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81160" y="5054638"/>
            <a:ext cx="661577" cy="661577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09" y="5018054"/>
            <a:ext cx="780978" cy="780978"/>
          </a:xfrm>
          <a:prstGeom prst="rect">
            <a:avLst/>
          </a:prstGeom>
        </p:spPr>
      </p:pic>
      <p:pic>
        <p:nvPicPr>
          <p:cNvPr id="12" name="Picture 11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04" y="5877222"/>
            <a:ext cx="640456" cy="640456"/>
          </a:xfrm>
          <a:prstGeom prst="rect">
            <a:avLst/>
          </a:prstGeom>
        </p:spPr>
      </p:pic>
      <p:pic>
        <p:nvPicPr>
          <p:cNvPr id="13" name="Picture 12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73" y="5917529"/>
            <a:ext cx="600149" cy="6001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789" y="653527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 WE hope You take home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+mj-lt"/>
              </a:rPr>
              <a:t>OUTCOMES</a:t>
            </a:r>
            <a:endParaRPr lang="en-US" sz="80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2554967" cy="1499616"/>
          </a:xfrm>
        </p:spPr>
        <p:txBody>
          <a:bodyPr/>
          <a:lstStyle/>
          <a:p>
            <a:r>
              <a:rPr lang="en-US" smtClean="0">
                <a:solidFill>
                  <a:srgbClr val="2C2F34"/>
                </a:solidFill>
              </a:rPr>
              <a:t>OUTCOMES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4" y="1988926"/>
            <a:ext cx="8361535" cy="3668255"/>
          </a:xfrm>
        </p:spPr>
        <p:txBody>
          <a:bodyPr>
            <a:normAutofit fontScale="70000" lnSpcReduction="20000"/>
          </a:bodyPr>
          <a:lstStyle/>
          <a:p>
            <a:r>
              <a:rPr lang="en-US" sz="540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sz="5400" smtClean="0">
                <a:solidFill>
                  <a:schemeClr val="bg1">
                    <a:lumMod val="50000"/>
                  </a:schemeClr>
                </a:solidFill>
              </a:rPr>
              <a:t>Understand how </a:t>
            </a:r>
            <a:r>
              <a:rPr lang="en-US" sz="5400">
                <a:solidFill>
                  <a:schemeClr val="bg1">
                    <a:lumMod val="50000"/>
                  </a:schemeClr>
                </a:solidFill>
              </a:rPr>
              <a:t>to develop an innovation plan.</a:t>
            </a:r>
          </a:p>
          <a:p>
            <a:r>
              <a:rPr lang="en-US" sz="540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sz="5400" smtClean="0">
                <a:solidFill>
                  <a:schemeClr val="bg1">
                    <a:lumMod val="50000"/>
                  </a:schemeClr>
                </a:solidFill>
              </a:rPr>
              <a:t>Understand how </a:t>
            </a:r>
            <a:r>
              <a:rPr lang="en-US" sz="5400">
                <a:solidFill>
                  <a:schemeClr val="bg1">
                    <a:lumMod val="50000"/>
                  </a:schemeClr>
                </a:solidFill>
              </a:rPr>
              <a:t>to develop innovation leaders.</a:t>
            </a:r>
          </a:p>
          <a:p>
            <a:r>
              <a:rPr lang="en-US" sz="540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en-US" sz="5400" smtClean="0">
                <a:solidFill>
                  <a:schemeClr val="bg1">
                    <a:lumMod val="50000"/>
                  </a:schemeClr>
                </a:solidFill>
              </a:rPr>
              <a:t>Understand how </a:t>
            </a:r>
            <a:r>
              <a:rPr lang="en-US" sz="5400">
                <a:solidFill>
                  <a:schemeClr val="bg1">
                    <a:lumMod val="50000"/>
                  </a:schemeClr>
                </a:solidFill>
              </a:rPr>
              <a:t>to promote an innovative IT culture.</a:t>
            </a:r>
          </a:p>
          <a:p>
            <a:r>
              <a:rPr lang="en-US" sz="5400"/>
              <a:t> </a:t>
            </a:r>
          </a:p>
          <a:p>
            <a:endParaRPr lang="en-US" sz="540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2C2F34"/>
                </a:solidFill>
              </a:rPr>
              <a:t>Share Out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+mj-lt"/>
              </a:rPr>
              <a:t>WE ARE I.T.!</a:t>
            </a:r>
          </a:p>
          <a:p>
            <a:pPr algn="ctr"/>
            <a:r>
              <a:rPr lang="en-US" sz="8000" smtClean="0">
                <a:latin typeface="+mj-lt"/>
              </a:rPr>
              <a:t>WHY DO WE GET STUCK </a:t>
            </a:r>
          </a:p>
          <a:p>
            <a:pPr algn="ctr"/>
            <a:r>
              <a:rPr lang="en-US" sz="8000" smtClean="0">
                <a:latin typeface="+mj-lt"/>
              </a:rPr>
              <a:t>IN THE PAST?</a:t>
            </a:r>
            <a:endParaRPr lang="en-US" sz="80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211"/>
            <a:ext cx="4919026" cy="1499616"/>
          </a:xfrm>
        </p:spPr>
        <p:txBody>
          <a:bodyPr/>
          <a:lstStyle/>
          <a:p>
            <a:r>
              <a:rPr lang="en-US" smtClean="0">
                <a:solidFill>
                  <a:srgbClr val="2C2F34"/>
                </a:solidFill>
              </a:rPr>
              <a:t>WHY DO </a:t>
            </a:r>
            <a:r>
              <a:rPr lang="en-US" i="1" smtClean="0">
                <a:solidFill>
                  <a:srgbClr val="2C2F34"/>
                </a:solidFill>
              </a:rPr>
              <a:t>WE</a:t>
            </a:r>
            <a:r>
              <a:rPr lang="en-US" smtClean="0">
                <a:solidFill>
                  <a:srgbClr val="2C2F34"/>
                </a:solidFill>
              </a:rPr>
              <a:t> GET STUCK?</a:t>
            </a:r>
            <a:endParaRPr lang="en-US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4" y="1988926"/>
            <a:ext cx="8361535" cy="3668255"/>
          </a:xfrm>
        </p:spPr>
        <p:txBody>
          <a:bodyPr>
            <a:normAutofit/>
          </a:bodyPr>
          <a:lstStyle/>
          <a:p>
            <a:r>
              <a:rPr lang="en-US" sz="5400" smtClean="0"/>
              <a:t>1.</a:t>
            </a:r>
          </a:p>
          <a:p>
            <a:r>
              <a:rPr lang="en-US" sz="5400" smtClean="0"/>
              <a:t>2.</a:t>
            </a:r>
          </a:p>
          <a:p>
            <a:r>
              <a:rPr lang="en-US" sz="5400" smtClean="0"/>
              <a:t>3.</a:t>
            </a:r>
          </a:p>
          <a:p>
            <a:r>
              <a:rPr lang="en-US" sz="5400" smtClean="0"/>
              <a:t>4.</a:t>
            </a:r>
          </a:p>
          <a:p>
            <a:endParaRPr lang="en-US" sz="5400"/>
          </a:p>
          <a:p>
            <a:endParaRPr lang="en-US" sz="540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JK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1494" y="2141326"/>
            <a:ext cx="8361535" cy="366825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mtClean="0"/>
              <a:t> </a:t>
            </a:r>
          </a:p>
          <a:p>
            <a:endParaRPr lang="en-US" sz="540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5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79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WHY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+mj-lt"/>
              </a:rPr>
              <a:t>THE PITT STATE STORY</a:t>
            </a:r>
            <a:endParaRPr lang="en-US" sz="80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8" y="5170339"/>
            <a:ext cx="902479" cy="109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9" y="653527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 JB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70211"/>
            <a:ext cx="4357357" cy="14996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C2F34"/>
                </a:solidFill>
              </a:rPr>
              <a:t>OUR</a:t>
            </a:r>
            <a:r>
              <a:rPr lang="en-US" dirty="0" smtClean="0">
                <a:solidFill>
                  <a:srgbClr val="C00000"/>
                </a:solidFill>
              </a:rPr>
              <a:t> IT HORROR </a:t>
            </a:r>
            <a:r>
              <a:rPr lang="en-US" dirty="0" smtClean="0">
                <a:solidFill>
                  <a:srgbClr val="2C2F34"/>
                </a:solidFill>
              </a:rPr>
              <a:t>STORY</a:t>
            </a:r>
            <a:endParaRPr lang="en-US" dirty="0">
              <a:solidFill>
                <a:srgbClr val="2C2F34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8" y="1535291"/>
            <a:ext cx="8156575" cy="4078287"/>
          </a:xfrm>
        </p:spPr>
      </p:pic>
      <p:sp>
        <p:nvSpPr>
          <p:cNvPr id="4" name="Rectangle 3"/>
          <p:cNvSpPr/>
          <p:nvPr/>
        </p:nvSpPr>
        <p:spPr>
          <a:xfrm>
            <a:off x="553375" y="273269"/>
            <a:ext cx="45719" cy="15731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6165"/>
            <a:ext cx="902479" cy="109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042" y="6328015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PITTSBURG STATE UNIVERSITY</a:t>
            </a:r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9" y="653527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 JB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Alliance">
      <a:dk1>
        <a:sysClr val="windowText" lastClr="000000"/>
      </a:dk1>
      <a:lt1>
        <a:sysClr val="window" lastClr="FFFFFF"/>
      </a:lt1>
      <a:dk2>
        <a:srgbClr val="242852"/>
      </a:dk2>
      <a:lt2>
        <a:srgbClr val="8BD6F6"/>
      </a:lt2>
      <a:accent1>
        <a:srgbClr val="1B75BB"/>
      </a:accent1>
      <a:accent2>
        <a:srgbClr val="1B75BB"/>
      </a:accent2>
      <a:accent3>
        <a:srgbClr val="C0D7EC"/>
      </a:accent3>
      <a:accent4>
        <a:srgbClr val="A5A5A5"/>
      </a:accent4>
      <a:accent5>
        <a:srgbClr val="92D050"/>
      </a:accent5>
      <a:accent6>
        <a:srgbClr val="002060"/>
      </a:accent6>
      <a:hlink>
        <a:srgbClr val="1B75BB"/>
      </a:hlink>
      <a:folHlink>
        <a:srgbClr val="7EB2E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10176</TotalTime>
  <Words>877</Words>
  <Application>Microsoft Macintosh PowerPoint</Application>
  <PresentationFormat>On-screen Show (4:3)</PresentationFormat>
  <Paragraphs>267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Mangal</vt:lpstr>
      <vt:lpstr>Tw Cen MT</vt:lpstr>
      <vt:lpstr>Tw Cen MT Condensed</vt:lpstr>
      <vt:lpstr>Wingdings</vt:lpstr>
      <vt:lpstr>Wingdings 3</vt:lpstr>
      <vt:lpstr>Integral</vt:lpstr>
      <vt:lpstr>FOSTERING INNOVATION.  AT EVERY LEVEL.</vt:lpstr>
      <vt:lpstr>Today’s Presenters</vt:lpstr>
      <vt:lpstr>Pittsburg State University</vt:lpstr>
      <vt:lpstr>What WE hope You take home</vt:lpstr>
      <vt:lpstr>OUTCOMES</vt:lpstr>
      <vt:lpstr>Share Out</vt:lpstr>
      <vt:lpstr>WHY DO WE GET STUCK?</vt:lpstr>
      <vt:lpstr>WHY</vt:lpstr>
      <vt:lpstr>OUR IT HORROR STORY</vt:lpstr>
      <vt:lpstr>OUR STORY</vt:lpstr>
      <vt:lpstr>WHY</vt:lpstr>
      <vt:lpstr>WHY</vt:lpstr>
      <vt:lpstr>REsearch</vt:lpstr>
      <vt:lpstr>RESEARCH SAYS</vt:lpstr>
      <vt:lpstr>RESEARCH SAYS</vt:lpstr>
      <vt:lpstr>RESEARCH SAYS</vt:lpstr>
      <vt:lpstr>Our 2 cents</vt:lpstr>
      <vt:lpstr>OUR TWO CENTS</vt:lpstr>
      <vt:lpstr>PLAn</vt:lpstr>
      <vt:lpstr>Elements of our Plan</vt:lpstr>
      <vt:lpstr>PowerPoint Presentation</vt:lpstr>
      <vt:lpstr>RESULTS</vt:lpstr>
      <vt:lpstr>RESULTS</vt:lpstr>
      <vt:lpstr>EXAMPLE</vt:lpstr>
      <vt:lpstr>EXAMPLE</vt:lpstr>
      <vt:lpstr>PowerPoint Presentation</vt:lpstr>
      <vt:lpstr>EXAMPLE</vt:lpstr>
      <vt:lpstr>EXAMPLE</vt:lpstr>
      <vt:lpstr>Next Steps</vt:lpstr>
      <vt:lpstr>NEXT STEPS</vt:lpstr>
      <vt:lpstr>Path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Microsoft Office User</cp:lastModifiedBy>
  <cp:revision>167</cp:revision>
  <dcterms:created xsi:type="dcterms:W3CDTF">2015-09-02T14:36:24Z</dcterms:created>
  <dcterms:modified xsi:type="dcterms:W3CDTF">2017-10-27T19:22:04Z</dcterms:modified>
</cp:coreProperties>
</file>