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sldIdLst>
    <p:sldId id="257" r:id="rId5"/>
    <p:sldId id="258" r:id="rId6"/>
    <p:sldId id="291" r:id="rId7"/>
    <p:sldId id="290" r:id="rId8"/>
    <p:sldId id="293" r:id="rId9"/>
    <p:sldId id="298" r:id="rId10"/>
    <p:sldId id="267" r:id="rId11"/>
    <p:sldId id="265" r:id="rId12"/>
    <p:sldId id="261" r:id="rId13"/>
    <p:sldId id="279" r:id="rId14"/>
    <p:sldId id="274" r:id="rId15"/>
    <p:sldId id="276" r:id="rId16"/>
    <p:sldId id="296" r:id="rId17"/>
    <p:sldId id="285" r:id="rId18"/>
    <p:sldId id="280" r:id="rId19"/>
    <p:sldId id="297" r:id="rId20"/>
    <p:sldId id="287" r:id="rId21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1A1"/>
    <a:srgbClr val="6D8CC0"/>
    <a:srgbClr val="064A76"/>
    <a:srgbClr val="426AA0"/>
    <a:srgbClr val="E97846"/>
    <a:srgbClr val="9E3C3C"/>
    <a:srgbClr val="7290B2"/>
    <a:srgbClr val="2C4C7C"/>
    <a:srgbClr val="00477D"/>
    <a:srgbClr val="083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4613" autoAdjust="0"/>
  </p:normalViewPr>
  <p:slideViewPr>
    <p:cSldViewPr snapToGrid="0" snapToObjects="1">
      <p:cViewPr>
        <p:scale>
          <a:sx n="90" d="100"/>
          <a:sy n="90" d="100"/>
        </p:scale>
        <p:origin x="542" y="53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B8FB-B43F-8D4C-9F1B-2877ADF2F3D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5C5B-6E79-1D4F-AD3B-A17F44B93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Journey map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Components</a:t>
            </a:r>
            <a:r>
              <a:rPr lang="en-US" baseline="0" dirty="0" smtClean="0"/>
              <a:t> 1, 2 ,3</a:t>
            </a:r>
          </a:p>
          <a:p>
            <a:r>
              <a:rPr lang="en-US" baseline="0" dirty="0" smtClean="0"/>
              <a:t>Explain the components</a:t>
            </a:r>
          </a:p>
          <a:p>
            <a:r>
              <a:rPr lang="en-US" baseline="0" dirty="0" smtClean="0"/>
              <a:t>Example: Not getting good grades. Is it they were sick? Not learning it? We don’t capture that.</a:t>
            </a:r>
          </a:p>
          <a:p>
            <a:r>
              <a:rPr lang="en-US" baseline="0" dirty="0" smtClean="0"/>
              <a:t>We can solve with sentiments</a:t>
            </a:r>
          </a:p>
          <a:p>
            <a:r>
              <a:rPr lang="en-US" baseline="0" dirty="0" smtClean="0"/>
              <a:t>Key to our success – we’re going to do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B194-550A-4384-8047-FCC599B07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Cyber, MBA, Cloud, DM, LDT</a:t>
            </a:r>
          </a:p>
          <a:p>
            <a:endParaRPr lang="en-US" dirty="0" smtClean="0"/>
          </a:p>
          <a:p>
            <a:r>
              <a:rPr lang="en-US" dirty="0" smtClean="0"/>
              <a:t>Stats: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4% Increase in Re-enrollment</a:t>
            </a:r>
          </a:p>
          <a:p>
            <a:r>
              <a:rPr lang="en-US" dirty="0" smtClean="0"/>
              <a:t>4% Increase in Successful course completion</a:t>
            </a:r>
            <a:r>
              <a:rPr lang="en-US" baseline="0" dirty="0" smtClean="0"/>
              <a:t> for on degree program, comparable success for the rest.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C8F2-83BC-4DEE-956D-B64CE028BE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9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66" r:id="rId2"/>
    <p:sldLayoutId id="2147493467" r:id="rId3"/>
  </p:sldLayoutIdLst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s Crashing Fu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-10668" r="8521" b="30654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3114" t="64189"/>
          <a:stretch/>
        </p:blipFill>
        <p:spPr>
          <a:xfrm>
            <a:off x="0" y="2"/>
            <a:ext cx="9415290" cy="6594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flipH="1">
            <a:off x="1625515" y="1980051"/>
            <a:ext cx="6786527" cy="30175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rgbClr val="FFFFFF">
                  <a:alpha val="39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550" y="2418284"/>
            <a:ext cx="9778740" cy="8021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4879"/>
              </a:lnSpc>
            </a:pPr>
            <a:r>
              <a:rPr lang="en-US" sz="5400" b="1" dirty="0">
                <a:solidFill>
                  <a:schemeClr val="bg1"/>
                </a:solidFill>
              </a:rPr>
              <a:t>Learning to Put the Student First</a:t>
            </a:r>
            <a:endParaRPr lang="en-US" sz="5300" b="1" spc="-133" dirty="0">
              <a:solidFill>
                <a:schemeClr val="bg1"/>
              </a:solidFill>
              <a:latin typeface="Avenir-Book"/>
              <a:cs typeface="Avenir-Boo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515" y="1940662"/>
            <a:ext cx="128257" cy="3017520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258" y="2408124"/>
            <a:ext cx="256514" cy="1026057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025666" y="3252228"/>
            <a:ext cx="3686645" cy="1575693"/>
          </a:xfrm>
          <a:prstGeom prst="rect">
            <a:avLst/>
          </a:prstGeom>
        </p:spPr>
        <p:txBody>
          <a:bodyPr/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How to Implement CBE with student-centric strategy and analysis.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62" y="140062"/>
            <a:ext cx="2975247" cy="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6596" y="1"/>
            <a:ext cx="7758113" cy="58826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7741517" y="1"/>
            <a:ext cx="4447309" cy="5882639"/>
          </a:xfrm>
          <a:prstGeom prst="flowChartProcess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74" y="988485"/>
            <a:ext cx="2584114" cy="489415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340983" y="405160"/>
            <a:ext cx="3281082" cy="69643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493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/>
                </a:solidFill>
              </a:rPr>
              <a:t>The Problem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6900" y="988485"/>
            <a:ext cx="32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Where to Start?</a:t>
            </a:r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416" y="1692858"/>
            <a:ext cx="5934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accent6"/>
                </a:solidFill>
                <a:latin typeface="Arial" charset="0"/>
              </a:rPr>
              <a:t>False Starts 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charset="0"/>
              </a:rPr>
              <a:t>CBE</a:t>
            </a:r>
          </a:p>
          <a:p>
            <a:pPr marL="1257300" lvl="2" indent="-342900" fontAlgn="base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Calendar</a:t>
            </a:r>
          </a:p>
          <a:p>
            <a:pPr marL="1257300" lvl="2" indent="-342900" fontAlgn="base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Learning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Experience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charset="0"/>
              </a:rPr>
              <a:t>Academic Content Issue</a:t>
            </a:r>
          </a:p>
          <a:p>
            <a:pPr marL="1257300" lvl="2" indent="-34290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charset="0"/>
              </a:rPr>
              <a:t>Learning Science and Design</a:t>
            </a:r>
            <a:endParaRPr lang="en-US" sz="2400" b="0" i="0" u="none" strike="noStrike" dirty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416" y="4162156"/>
            <a:ext cx="3186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Needed a method: 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How </a:t>
            </a:r>
            <a:r>
              <a:rPr lang="en-US" sz="2800" dirty="0">
                <a:solidFill>
                  <a:schemeClr val="bg2"/>
                </a:solidFill>
              </a:rPr>
              <a:t>to focus?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98524"/>
            <a:ext cx="1219898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72621" y="920701"/>
            <a:ext cx="5930387" cy="5693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600" dirty="0">
                <a:solidFill>
                  <a:schemeClr val="tx2"/>
                </a:solidFill>
              </a:rPr>
              <a:t>The Approach – </a:t>
            </a:r>
            <a:r>
              <a:rPr lang="en-US" sz="3600" b="1" dirty="0">
                <a:solidFill>
                  <a:schemeClr val="accent6"/>
                </a:solidFill>
              </a:rPr>
              <a:t>What We Did</a:t>
            </a:r>
            <a:endParaRPr lang="en-US" sz="3300" b="1" spc="-27" dirty="0">
              <a:solidFill>
                <a:schemeClr val="accent6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"/>
            <a:ext cx="4876646" cy="5898522"/>
          </a:xfrm>
          <a:prstGeom prst="rect">
            <a:avLst/>
          </a:prstGeom>
          <a:solidFill>
            <a:srgbClr val="064A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615"/>
            <a:ext cx="4759215" cy="2825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6237" y="1743949"/>
            <a:ext cx="605479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Who: </a:t>
            </a:r>
            <a:r>
              <a:rPr lang="en-US" sz="3200" dirty="0" smtClean="0">
                <a:solidFill>
                  <a:schemeClr val="tx2"/>
                </a:solidFill>
              </a:rPr>
              <a:t>Identify the Key Stakeholders</a:t>
            </a:r>
          </a:p>
          <a:p>
            <a:pPr marL="1066693" lvl="1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Team building</a:t>
            </a:r>
          </a:p>
          <a:p>
            <a:pPr marL="1066693" lvl="1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Collaboration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6237" y="3598305"/>
            <a:ext cx="57737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What: </a:t>
            </a:r>
            <a:r>
              <a:rPr lang="en-US" sz="3200" dirty="0">
                <a:solidFill>
                  <a:schemeClr val="tx2"/>
                </a:solidFill>
              </a:rPr>
              <a:t>Define </a:t>
            </a:r>
            <a:r>
              <a:rPr lang="en-US" sz="3200" dirty="0" smtClean="0">
                <a:solidFill>
                  <a:schemeClr val="tx2"/>
                </a:solidFill>
              </a:rPr>
              <a:t>the Learning Model</a:t>
            </a:r>
          </a:p>
          <a:p>
            <a:pPr marL="1066693" lvl="1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Identify </a:t>
            </a:r>
            <a:r>
              <a:rPr lang="en-US" sz="3200" dirty="0">
                <a:solidFill>
                  <a:schemeClr val="tx2"/>
                </a:solidFill>
              </a:rPr>
              <a:t>Essential Processes</a:t>
            </a:r>
          </a:p>
          <a:p>
            <a:pPr marL="1066693" lvl="1" indent="-457200" fontAlgn="base">
              <a:buFont typeface="Arial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Identify Training 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928" y="1738654"/>
            <a:ext cx="5562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3200" b="1" dirty="0">
                <a:solidFill>
                  <a:schemeClr val="accent6"/>
                </a:solidFill>
              </a:rPr>
              <a:t>How: </a:t>
            </a:r>
            <a:r>
              <a:rPr lang="en-US" sz="3200" dirty="0" smtClean="0">
                <a:solidFill>
                  <a:schemeClr val="tx2"/>
                </a:solidFill>
              </a:rPr>
              <a:t>Make the Project Feasible</a:t>
            </a:r>
          </a:p>
          <a:p>
            <a:pPr marL="1066693" lvl="1" indent="-457200" fontAlgn="base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Identify </a:t>
            </a:r>
            <a:r>
              <a:rPr lang="en-US" sz="3200" dirty="0">
                <a:solidFill>
                  <a:schemeClr val="tx2"/>
                </a:solidFill>
              </a:rPr>
              <a:t>critical </a:t>
            </a:r>
            <a:r>
              <a:rPr lang="en-US" sz="3200" dirty="0" smtClean="0">
                <a:solidFill>
                  <a:schemeClr val="tx2"/>
                </a:solidFill>
              </a:rPr>
              <a:t>path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6237" y="3148355"/>
            <a:ext cx="566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A-HA Moment: </a:t>
            </a:r>
            <a:r>
              <a:rPr lang="en-US" sz="3200" b="1" dirty="0">
                <a:solidFill>
                  <a:schemeClr val="accent6"/>
                </a:solidFill>
              </a:rPr>
              <a:t>The Learner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4201" y="659448"/>
            <a:ext cx="8687056" cy="5693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600" dirty="0">
                <a:solidFill>
                  <a:schemeClr val="tx2"/>
                </a:solidFill>
              </a:rPr>
              <a:t>The Approach - </a:t>
            </a:r>
            <a:r>
              <a:rPr lang="en-US" sz="3600" b="1" dirty="0">
                <a:solidFill>
                  <a:schemeClr val="accent6"/>
                </a:solidFill>
              </a:rPr>
              <a:t>Journey Mapping</a:t>
            </a:r>
            <a:endParaRPr lang="en-US" sz="3300" b="1" spc="-27" dirty="0">
              <a:solidFill>
                <a:schemeClr val="accent6"/>
              </a:solidFill>
              <a:latin typeface="Avenir Book"/>
              <a:cs typeface="Avenir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1830" y="1464132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What is Journey Mapping?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2" descr="https://lh6.googleusercontent.com/WOp-sg0Yu7aM_5_Dr3J_rLPw-3piwFL095bWYnEkVd_jwzD8Y9B024sMTNNNknqeroStXjysjUQu3HN8u4zsq2o15qDVpCzoki8NiM8fmgTsPE-cPoNAOlgLPumEZeQXQ-jK_6rjv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" y="2386381"/>
            <a:ext cx="11699365" cy="36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4200" y="446942"/>
            <a:ext cx="8687056" cy="54916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Example - </a:t>
            </a:r>
            <a:r>
              <a:rPr lang="en-US" sz="3600" b="1" dirty="0" smtClean="0">
                <a:solidFill>
                  <a:schemeClr val="accent6"/>
                </a:solidFill>
              </a:rPr>
              <a:t>Journey Mapping Educause</a:t>
            </a:r>
            <a:endParaRPr lang="en-US" sz="3300" b="1" spc="-27" dirty="0">
              <a:solidFill>
                <a:schemeClr val="accent6"/>
              </a:solidFill>
              <a:latin typeface="Avenir Book"/>
              <a:cs typeface="Avenir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378" y="1320516"/>
            <a:ext cx="2175463" cy="14240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44841" y="1619173"/>
            <a:ext cx="164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for Conference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97997" y="1320516"/>
            <a:ext cx="2175463" cy="14240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55225" y="1604695"/>
            <a:ext cx="164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Sessions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5793" y="1320516"/>
            <a:ext cx="2175463" cy="14240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52256" y="1544272"/>
            <a:ext cx="164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 Sessions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78378" y="2917503"/>
            <a:ext cx="2175463" cy="1424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54341" y="3035366"/>
            <a:ext cx="202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Registration    Confirmation</a:t>
            </a:r>
          </a:p>
          <a:p>
            <a:r>
              <a:rPr lang="en-US" dirty="0" smtClean="0"/>
              <a:t>- Hotel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82085" y="2917505"/>
            <a:ext cx="2191375" cy="1424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0924" y="3160430"/>
            <a:ext cx="187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Schedule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5792" y="2917504"/>
            <a:ext cx="2175463" cy="1424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23655" y="3035366"/>
            <a:ext cx="187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Knowledge</a:t>
            </a:r>
          </a:p>
          <a:p>
            <a:r>
              <a:rPr lang="en-US" dirty="0" smtClean="0"/>
              <a:t>- Contacts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78378" y="4523939"/>
            <a:ext cx="2175463" cy="14604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5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54341" y="4608099"/>
            <a:ext cx="191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Frustration</a:t>
            </a:r>
          </a:p>
          <a:p>
            <a:r>
              <a:rPr lang="en-US" dirty="0" smtClean="0"/>
              <a:t>- Excitement</a:t>
            </a:r>
          </a:p>
          <a:p>
            <a:r>
              <a:rPr lang="en-US" dirty="0" smtClean="0"/>
              <a:t>- Relief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2085" y="4523939"/>
            <a:ext cx="2191375" cy="14510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5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26599" y="4601167"/>
            <a:ext cx="213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Overwhelmed</a:t>
            </a:r>
          </a:p>
          <a:p>
            <a:r>
              <a:rPr lang="en-US" dirty="0" smtClean="0"/>
              <a:t>- Excitement</a:t>
            </a:r>
          </a:p>
          <a:p>
            <a:r>
              <a:rPr lang="en-US" dirty="0" smtClean="0"/>
              <a:t>- Waffling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85790" y="4514492"/>
            <a:ext cx="2175465" cy="14604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5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54894" y="4608099"/>
            <a:ext cx="210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Engaged</a:t>
            </a:r>
          </a:p>
          <a:p>
            <a:r>
              <a:rPr lang="en-US" dirty="0" smtClean="0"/>
              <a:t>- Bored</a:t>
            </a:r>
          </a:p>
        </p:txBody>
      </p:sp>
    </p:spTree>
    <p:extLst>
      <p:ext uri="{BB962C8B-B14F-4D97-AF65-F5344CB8AC3E}">
        <p14:creationId xmlns:p14="http://schemas.microsoft.com/office/powerpoint/2010/main" val="19245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12188825" cy="5895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73535" y="1"/>
            <a:ext cx="9415290" cy="659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541" y="307732"/>
            <a:ext cx="7339639" cy="67708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Approach – </a:t>
            </a:r>
            <a:r>
              <a:rPr lang="en-US" sz="3600" b="1" dirty="0">
                <a:solidFill>
                  <a:schemeClr val="accent6"/>
                </a:solidFill>
              </a:rPr>
              <a:t>Journey Mapping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04880" y="167495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2327" y="1039408"/>
            <a:ext cx="2862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How we used it: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8485" y="1770895"/>
            <a:ext cx="7205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Journey Mapped Current Student Experience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8485" y="2440827"/>
            <a:ext cx="664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Visioned Ideal Future Student Experience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8485" y="3050413"/>
            <a:ext cx="485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Determined Success Criteria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8485" y="3735400"/>
            <a:ext cx="77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Determined Gaps and Effected Experience Steps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8485" y="4405332"/>
            <a:ext cx="5872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Determined Impacted Departments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4523" y="5075264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Set the scope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6596" y="1"/>
            <a:ext cx="7758113" cy="58826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/>
          </a:p>
        </p:txBody>
      </p:sp>
      <p:sp>
        <p:nvSpPr>
          <p:cNvPr id="11" name="Process 10"/>
          <p:cNvSpPr/>
          <p:nvPr/>
        </p:nvSpPr>
        <p:spPr>
          <a:xfrm>
            <a:off x="7741517" y="1"/>
            <a:ext cx="4447309" cy="5882639"/>
          </a:xfrm>
          <a:prstGeom prst="flowChartProcess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62" y="971319"/>
            <a:ext cx="3128833" cy="69964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The Approach -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22" y="1985015"/>
            <a:ext cx="4823062" cy="36172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3298" y="2119892"/>
            <a:ext cx="6872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chemeClr val="accent6"/>
                </a:solidFill>
              </a:rPr>
              <a:t>Solved Initial Problem: </a:t>
            </a:r>
            <a:r>
              <a:rPr lang="en-US" sz="2800" dirty="0" smtClean="0">
                <a:solidFill>
                  <a:schemeClr val="bg2"/>
                </a:solidFill>
              </a:rPr>
              <a:t>Where to Start</a:t>
            </a:r>
            <a:endParaRPr lang="en-US" sz="2800" dirty="0">
              <a:solidFill>
                <a:schemeClr val="bg2"/>
              </a:solidFill>
            </a:endParaRP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Project Based in a </a:t>
            </a:r>
            <a:r>
              <a:rPr lang="en-US" sz="2800" dirty="0" smtClean="0">
                <a:solidFill>
                  <a:schemeClr val="bg2"/>
                </a:solidFill>
              </a:rPr>
              <a:t>Competency </a:t>
            </a:r>
            <a:r>
              <a:rPr lang="en-US" sz="2800" dirty="0">
                <a:solidFill>
                  <a:schemeClr val="bg2"/>
                </a:solidFill>
              </a:rPr>
              <a:t>Based Methodology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Student focused</a:t>
            </a:r>
            <a:endParaRPr lang="en-US" sz="2800" b="0" i="0" u="none" strike="noStrike" dirty="0">
              <a:solidFill>
                <a:schemeClr val="bg2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62" y="2128297"/>
            <a:ext cx="36867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chemeClr val="accent6"/>
                </a:solidFill>
              </a:rPr>
              <a:t>Project </a:t>
            </a:r>
            <a:r>
              <a:rPr lang="en-US" sz="2800" b="1" dirty="0" smtClean="0">
                <a:solidFill>
                  <a:schemeClr val="accent6"/>
                </a:solidFill>
              </a:rPr>
              <a:t>Work Streams</a:t>
            </a:r>
            <a:r>
              <a:rPr lang="en-US" sz="2800" b="1" dirty="0">
                <a:solidFill>
                  <a:schemeClr val="accent6"/>
                </a:solidFill>
              </a:rPr>
              <a:t>: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Process 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Technology 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Readiness 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Content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6386" y="999066"/>
            <a:ext cx="2622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O</a:t>
            </a:r>
            <a:r>
              <a:rPr lang="en-US" sz="3600" b="1" dirty="0" smtClean="0">
                <a:solidFill>
                  <a:schemeClr val="accent6"/>
                </a:solidFill>
              </a:rPr>
              <a:t>rganization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0047" y="999065"/>
            <a:ext cx="1941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O</a:t>
            </a:r>
            <a:r>
              <a:rPr lang="en-US" sz="3600" b="1" dirty="0">
                <a:solidFill>
                  <a:schemeClr val="accent6"/>
                </a:solidFill>
              </a:rPr>
              <a:t>utcome</a:t>
            </a:r>
          </a:p>
        </p:txBody>
      </p:sp>
    </p:spTree>
    <p:extLst>
      <p:ext uri="{BB962C8B-B14F-4D97-AF65-F5344CB8AC3E}">
        <p14:creationId xmlns:p14="http://schemas.microsoft.com/office/powerpoint/2010/main" val="1447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" grpId="0"/>
      <p:bldP spid="2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98524"/>
            <a:ext cx="1219898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"/>
            <a:ext cx="4496696" cy="5898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2" y="1557662"/>
            <a:ext cx="3055931" cy="37381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6512" y="1206710"/>
            <a:ext cx="5078368" cy="53345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4400" dirty="0">
                <a:solidFill>
                  <a:schemeClr val="tx2"/>
                </a:solidFill>
              </a:rPr>
              <a:t>Realized </a:t>
            </a:r>
            <a:r>
              <a:rPr lang="en-US" sz="4400" b="1" dirty="0" smtClean="0">
                <a:solidFill>
                  <a:schemeClr val="accent6"/>
                </a:solidFill>
              </a:rPr>
              <a:t>Success</a:t>
            </a:r>
            <a:endParaRPr lang="en-US" sz="4400" b="1" spc="-27" dirty="0">
              <a:solidFill>
                <a:schemeClr val="accent6"/>
              </a:solidFill>
              <a:latin typeface="Avenir Book"/>
              <a:cs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9349" y="2076888"/>
            <a:ext cx="198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Results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9349" y="3059940"/>
            <a:ext cx="623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5 Graduate Programs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     </a:t>
            </a:r>
            <a:r>
              <a:rPr lang="en-US" sz="3600" b="1" i="1" dirty="0" smtClean="0">
                <a:solidFill>
                  <a:schemeClr val="accent6"/>
                </a:solidFill>
              </a:rPr>
              <a:t>Rolled Out!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9349" y="4596990"/>
            <a:ext cx="3586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Several </a:t>
            </a:r>
            <a:r>
              <a:rPr lang="en-US" sz="3600" dirty="0">
                <a:solidFill>
                  <a:schemeClr val="tx2"/>
                </a:solidFill>
              </a:rPr>
              <a:t>in Flight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36395" y="1"/>
            <a:ext cx="7552430" cy="5882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-26675" y="3"/>
            <a:ext cx="4663070" cy="5882638"/>
          </a:xfrm>
          <a:prstGeom prst="flowChartProcess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772405" y="659448"/>
            <a:ext cx="3667651" cy="11159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493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/>
                </a:solidFill>
              </a:rPr>
              <a:t>Questions?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53" y="1545211"/>
            <a:ext cx="2526553" cy="43374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4537" y="659448"/>
            <a:ext cx="302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chemeClr val="accent6"/>
                </a:solidFill>
                <a:latin typeface="+mj-lt"/>
              </a:rPr>
              <a:t>Thank You!</a:t>
            </a:r>
            <a:endParaRPr lang="en-US" sz="4800" b="1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6" y="2149890"/>
            <a:ext cx="2870200" cy="2781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322338" y="2"/>
            <a:ext cx="4876646" cy="5898522"/>
          </a:xfrm>
          <a:prstGeom prst="rect">
            <a:avLst/>
          </a:prstGeom>
          <a:solidFill>
            <a:srgbClr val="064A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715" y="552297"/>
            <a:ext cx="7671761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200" dirty="0">
                <a:solidFill>
                  <a:schemeClr val="tx2"/>
                </a:solidFill>
              </a:rPr>
              <a:t>Introductions:</a:t>
            </a:r>
            <a:r>
              <a:rPr lang="en-US" sz="3200" dirty="0"/>
              <a:t> </a:t>
            </a:r>
            <a:r>
              <a:rPr lang="en-US" sz="3200" b="1" i="1" dirty="0">
                <a:solidFill>
                  <a:schemeClr val="accent6"/>
                </a:solidFill>
              </a:rPr>
              <a:t>A Shared Heritage</a:t>
            </a:r>
            <a:endParaRPr lang="en-US" sz="3200" b="1" spc="-27" dirty="0">
              <a:solidFill>
                <a:schemeClr val="accent6"/>
              </a:solidFill>
              <a:latin typeface="Avenir-Book"/>
              <a:cs typeface="Avenir-Book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8" name="Picture 2" descr="https://lh6.googleusercontent.com/YV4kQY2LexeWsITSHxL69MItVzqCgRMiylPA5agLVtq6BMdzVyHyIjpO240oasoncM7zwyEOEs6Bakj17v2LJLVxwvmd4pz2vREdfW075o-wkyjXBFur3D_HVE_I9iVBUd-mrg9OY-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3" y="1161622"/>
            <a:ext cx="4375626" cy="12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0715" y="2464023"/>
            <a:ext cx="5284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UMUC specializes in educating busy professionals like you. </a:t>
            </a:r>
            <a:r>
              <a:rPr lang="en-US" sz="2000" dirty="0" smtClean="0">
                <a:solidFill>
                  <a:schemeClr val="tx2"/>
                </a:solidFill>
              </a:rPr>
              <a:t> We </a:t>
            </a:r>
            <a:r>
              <a:rPr lang="en-US" sz="2000" dirty="0">
                <a:solidFill>
                  <a:schemeClr val="tx2"/>
                </a:solidFill>
              </a:rPr>
              <a:t>are a respected state university offering career-relevant, affordable education that fits your life. You can earn most degrees entirely online or choose from hybrid classes that combine online learning with in-person instruction. </a:t>
            </a:r>
            <a:r>
              <a:rPr lang="en-US" sz="2000" dirty="0" smtClean="0">
                <a:solidFill>
                  <a:schemeClr val="tx2"/>
                </a:solidFill>
              </a:rPr>
              <a:t> You </a:t>
            </a:r>
            <a:r>
              <a:rPr lang="en-US" sz="2000" dirty="0">
                <a:solidFill>
                  <a:schemeClr val="tx2"/>
                </a:solidFill>
              </a:rPr>
              <a:t>won't have to wait for graduation for your degree to start making a difference in your career. </a:t>
            </a:r>
            <a:r>
              <a:rPr lang="en-US" sz="2000" dirty="0" smtClean="0">
                <a:solidFill>
                  <a:schemeClr val="tx2"/>
                </a:solidFill>
              </a:rPr>
              <a:t> At </a:t>
            </a:r>
            <a:r>
              <a:rPr lang="en-US" sz="2000" dirty="0">
                <a:solidFill>
                  <a:schemeClr val="tx2"/>
                </a:solidFill>
              </a:rPr>
              <a:t>UMUC, you build your professional value with each class you take.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90223" y="2408674"/>
            <a:ext cx="227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Kara Van Dam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23" y="2891714"/>
            <a:ext cx="359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Dean, Undergraduate School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UMUC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32" y="1386556"/>
            <a:ext cx="5956367" cy="43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" y="940934"/>
            <a:ext cx="6086383" cy="44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898524"/>
            <a:ext cx="1219898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86274" y="3587064"/>
            <a:ext cx="3219450" cy="2340074"/>
          </a:xfrm>
          <a:prstGeom prst="rect">
            <a:avLst/>
          </a:prstGeom>
          <a:solidFill>
            <a:srgbClr val="064A76"/>
          </a:soli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587065"/>
            <a:ext cx="4486275" cy="2343962"/>
          </a:xfrm>
          <a:prstGeom prst="rect">
            <a:avLst/>
          </a:prstGeom>
          <a:solidFill>
            <a:srgbClr val="9E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5724" y="3587064"/>
            <a:ext cx="4493260" cy="2340074"/>
          </a:xfrm>
          <a:prstGeom prst="rect">
            <a:avLst/>
          </a:prstGeom>
          <a:solidFill>
            <a:srgbClr val="9E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9279" y="312919"/>
            <a:ext cx="5364548" cy="55782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600" b="1" spc="-27" dirty="0" smtClean="0">
                <a:solidFill>
                  <a:schemeClr val="accent6"/>
                </a:solidFill>
                <a:cs typeface="Avenir Book"/>
              </a:rPr>
              <a:t>Our Students</a:t>
            </a:r>
            <a:endParaRPr lang="en-US" sz="3600" b="1" spc="-27" dirty="0">
              <a:solidFill>
                <a:schemeClr val="accent6"/>
              </a:solidFill>
              <a:cs typeface="Avenir Book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6" y="3863170"/>
            <a:ext cx="2670920" cy="177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42" y="3859979"/>
            <a:ext cx="2676239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7313" y="972365"/>
            <a:ext cx="114573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Verdana"/>
                <a:cs typeface="Verdana"/>
              </a:rPr>
              <a:t>Adult learners </a:t>
            </a:r>
            <a:r>
              <a:rPr lang="en-US" altLang="en-US" sz="2800" dirty="0">
                <a:solidFill>
                  <a:schemeClr val="tx2"/>
                </a:solidFill>
                <a:cs typeface="Verdana"/>
              </a:rPr>
              <a:t>juggling</a:t>
            </a:r>
            <a:r>
              <a:rPr lang="en-US" altLang="en-US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Verdana"/>
                <a:cs typeface="Verdana"/>
              </a:rPr>
              <a:t>career</a:t>
            </a:r>
            <a:r>
              <a:rPr lang="en-US" altLang="en-US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Verdana"/>
                <a:cs typeface="Verdana"/>
              </a:rPr>
              <a:t>and family while </a:t>
            </a:r>
            <a:r>
              <a:rPr lang="en-US" altLang="en-US" dirty="0">
                <a:solidFill>
                  <a:schemeClr val="tx2"/>
                </a:solidFill>
                <a:latin typeface="Verdana"/>
                <a:cs typeface="Verdana"/>
              </a:rPr>
              <a:t>continuing their education to better themselves, their families, and </a:t>
            </a:r>
            <a:r>
              <a:rPr lang="en-US" altLang="en-US" dirty="0" smtClean="0">
                <a:solidFill>
                  <a:schemeClr val="tx2"/>
                </a:solidFill>
                <a:latin typeface="Verdana"/>
                <a:cs typeface="Verdana"/>
              </a:rPr>
              <a:t>their professional </a:t>
            </a:r>
            <a:r>
              <a:rPr lang="en-US" altLang="en-US" dirty="0">
                <a:solidFill>
                  <a:schemeClr val="tx2"/>
                </a:solidFill>
                <a:latin typeface="Verdana"/>
                <a:cs typeface="Verdana"/>
              </a:rPr>
              <a:t>opportunities</a:t>
            </a:r>
            <a:r>
              <a:rPr lang="en-US" altLang="en-US" sz="12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-1004362" y="2385483"/>
            <a:ext cx="4585618" cy="978620"/>
            <a:chOff x="5117505" y="4271154"/>
            <a:chExt cx="4585618" cy="978620"/>
          </a:xfrm>
        </p:grpSpPr>
        <p:sp>
          <p:nvSpPr>
            <p:cNvPr id="35" name="Rectangle 34"/>
            <p:cNvSpPr/>
            <p:nvPr/>
          </p:nvSpPr>
          <p:spPr>
            <a:xfrm>
              <a:off x="6507254" y="4271154"/>
              <a:ext cx="17579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17505" y="4849664"/>
              <a:ext cx="4585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MINORITIES</a:t>
              </a:r>
              <a:endPara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0316" y="2381595"/>
            <a:ext cx="4585618" cy="969496"/>
            <a:chOff x="-633323" y="4289772"/>
            <a:chExt cx="4585618" cy="969496"/>
          </a:xfrm>
        </p:grpSpPr>
        <p:sp>
          <p:nvSpPr>
            <p:cNvPr id="38" name="Rectangle 37"/>
            <p:cNvSpPr/>
            <p:nvPr/>
          </p:nvSpPr>
          <p:spPr>
            <a:xfrm>
              <a:off x="964612" y="4289772"/>
              <a:ext cx="13897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  <a:endPara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633323" y="4859158"/>
              <a:ext cx="4585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FULL TIME</a:t>
              </a:r>
              <a:endPara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87570" y="2381594"/>
            <a:ext cx="4585618" cy="978620"/>
            <a:chOff x="5216524" y="4517047"/>
            <a:chExt cx="4585618" cy="978620"/>
          </a:xfrm>
        </p:grpSpPr>
        <p:sp>
          <p:nvSpPr>
            <p:cNvPr id="43" name="Rectangle 42"/>
            <p:cNvSpPr/>
            <p:nvPr/>
          </p:nvSpPr>
          <p:spPr>
            <a:xfrm>
              <a:off x="6640141" y="4517047"/>
              <a:ext cx="17579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6524" y="5095557"/>
              <a:ext cx="4585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PARENTS</a:t>
              </a:r>
              <a:endPara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69408" y="2352980"/>
            <a:ext cx="4585618" cy="978620"/>
            <a:chOff x="2212638" y="5347419"/>
            <a:chExt cx="4585618" cy="978620"/>
          </a:xfrm>
        </p:grpSpPr>
        <p:sp>
          <p:nvSpPr>
            <p:cNvPr id="49" name="Rectangle 48"/>
            <p:cNvSpPr/>
            <p:nvPr/>
          </p:nvSpPr>
          <p:spPr>
            <a:xfrm>
              <a:off x="3602387" y="5347419"/>
              <a:ext cx="17579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&gt;50%</a:t>
              </a:r>
              <a:endPara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12638" y="5925929"/>
              <a:ext cx="4585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 AFFILIATION</a:t>
              </a:r>
              <a:endPara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4" y="3916589"/>
            <a:ext cx="1625152" cy="21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98524"/>
            <a:ext cx="1219898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"/>
            <a:ext cx="4167048" cy="5898522"/>
          </a:xfrm>
          <a:prstGeom prst="rect">
            <a:avLst/>
          </a:prstGeom>
          <a:solidFill>
            <a:srgbClr val="064A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2127" y="830138"/>
            <a:ext cx="8031936" cy="5693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The Goal - </a:t>
            </a:r>
            <a:r>
              <a:rPr lang="en-US" sz="3600" b="1" dirty="0" smtClean="0">
                <a:solidFill>
                  <a:schemeClr val="accent6"/>
                </a:solidFill>
              </a:rPr>
              <a:t>Access, Openness, Flexibility</a:t>
            </a:r>
            <a:endParaRPr lang="en-US" sz="3300" b="1" spc="-27" dirty="0">
              <a:solidFill>
                <a:schemeClr val="accent6"/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3343" y="1534285"/>
            <a:ext cx="716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rgbClr val="001C5D"/>
                </a:solidFill>
              </a:rPr>
              <a:t>We are the open-access, adult-serving public institution of the University System of Maryland</a:t>
            </a:r>
            <a:r>
              <a:rPr lang="en-US" altLang="en-US" dirty="0" smtClean="0">
                <a:solidFill>
                  <a:srgbClr val="001C5D"/>
                </a:solidFill>
              </a:rPr>
              <a:t>.</a:t>
            </a:r>
            <a:endParaRPr lang="en-US" altLang="en-US" dirty="0">
              <a:solidFill>
                <a:srgbClr val="001C5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3343" y="2511414"/>
            <a:ext cx="671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rgbClr val="001C5D"/>
                </a:solidFill>
              </a:rPr>
              <a:t>We are committed to smart growth and closing the learning and employment gap</a:t>
            </a:r>
            <a:r>
              <a:rPr lang="en-US" altLang="en-US" dirty="0" smtClean="0">
                <a:solidFill>
                  <a:srgbClr val="001C5D"/>
                </a:solidFill>
              </a:rPr>
              <a:t>.</a:t>
            </a:r>
            <a:endParaRPr lang="en-US" altLang="en-US" dirty="0">
              <a:solidFill>
                <a:srgbClr val="001C5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343" y="3488543"/>
            <a:ext cx="703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rgbClr val="001C5D"/>
                </a:solidFill>
              </a:rPr>
              <a:t>We educate our students in the modality they need – online, F2F, and hybrid</a:t>
            </a:r>
            <a:r>
              <a:rPr lang="en-US" altLang="en-US" dirty="0" smtClean="0">
                <a:solidFill>
                  <a:srgbClr val="001C5D"/>
                </a:solidFill>
              </a:rPr>
              <a:t>.</a:t>
            </a:r>
            <a:endParaRPr lang="en-US" altLang="en-US" dirty="0">
              <a:solidFill>
                <a:srgbClr val="001C5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343" y="4465672"/>
            <a:ext cx="660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rgbClr val="001C5D"/>
                </a:solidFill>
              </a:rPr>
              <a:t>We provide our students the ability to do the real work of their professions which is critical to our graduates’ future success.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9135"/>
            <a:ext cx="4167048" cy="41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322338" y="2"/>
            <a:ext cx="4876646" cy="5898522"/>
          </a:xfrm>
          <a:prstGeom prst="rect">
            <a:avLst/>
          </a:prstGeom>
          <a:solidFill>
            <a:srgbClr val="064A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715" y="552297"/>
            <a:ext cx="7671761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3200" dirty="0">
                <a:solidFill>
                  <a:schemeClr val="tx2"/>
                </a:solidFill>
              </a:rPr>
              <a:t>Introductions:</a:t>
            </a:r>
            <a:r>
              <a:rPr lang="en-US" sz="3200" dirty="0"/>
              <a:t> </a:t>
            </a:r>
            <a:r>
              <a:rPr lang="en-US" sz="3200" b="1" i="1" dirty="0">
                <a:solidFill>
                  <a:schemeClr val="accent6"/>
                </a:solidFill>
              </a:rPr>
              <a:t>A Shared Heritage</a:t>
            </a:r>
            <a:endParaRPr lang="en-US" sz="3200" b="1" spc="-27" dirty="0">
              <a:solidFill>
                <a:schemeClr val="accent6"/>
              </a:solidFill>
              <a:latin typeface="Avenir-Book"/>
              <a:cs typeface="Avenir-Book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0" name="Picture 4" descr="https://lh6.googleusercontent.com/6bv3sBGLIwXlbRV898X_VMq7vnq-32jDKYA-x8yxeCE60PpKE382kpC2MTmmOUiqkY1fxXm3usMFH-otx_Uf3FJoPkmxyyaSBf9e7qYNphFGzOx6vhNSGUvJHKZ33roMEEpTz2_ts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8" y="1387947"/>
            <a:ext cx="4077100" cy="10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2499" y="2510052"/>
            <a:ext cx="4889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AccelerEd is an academic enablement company that makes next-generation technology both available and viable for educational institutions. We emerged from higher education. We know the challenges and constraints. We bring a seven-decade legacy in global innovation from which you can benefit.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3023" y="1797870"/>
            <a:ext cx="248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Josh Greenberg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3023" y="2259535"/>
            <a:ext cx="3046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Business Analysis Manager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AccelerEd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3023" y="3618047"/>
            <a:ext cx="2749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Sheane Robinson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3023" y="4079712"/>
            <a:ext cx="280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Senior Business Analyst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AccelerEd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6596" y="1"/>
            <a:ext cx="7758113" cy="58826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7741517" y="1"/>
            <a:ext cx="4447309" cy="5882639"/>
          </a:xfrm>
          <a:prstGeom prst="flowChartProcess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73535" y="-23033"/>
            <a:ext cx="9415290" cy="659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5" y="767840"/>
            <a:ext cx="7508015" cy="51148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741517" y="811842"/>
            <a:ext cx="3092115" cy="11966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493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/>
                </a:solidFill>
              </a:rPr>
              <a:t>AGENDA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8337884" y="1483377"/>
            <a:ext cx="3226585" cy="59591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Goal: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Practical Guide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7884" y="2124911"/>
            <a:ext cx="3119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2"/>
                </a:solidFill>
              </a:rPr>
              <a:t>Problem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Traditional Model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Where to Start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7405" y="3325240"/>
            <a:ext cx="3097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2"/>
                </a:solidFill>
              </a:rPr>
              <a:t>Approach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What We Did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Journey Mapping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Outcome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7405" y="4928332"/>
            <a:ext cx="224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Realized Success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0563" y="659448"/>
            <a:ext cx="7339639" cy="58475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4000" dirty="0">
                <a:solidFill>
                  <a:schemeClr val="tx2"/>
                </a:solidFill>
              </a:rPr>
              <a:t>The Problem - </a:t>
            </a:r>
            <a:r>
              <a:rPr lang="en-US" sz="4000" b="1" dirty="0">
                <a:solidFill>
                  <a:schemeClr val="accent6"/>
                </a:solidFill>
              </a:rPr>
              <a:t>Traditional Model</a:t>
            </a:r>
            <a:endParaRPr lang="en-US" sz="4000" b="1" spc="-27" dirty="0">
              <a:solidFill>
                <a:schemeClr val="accent6"/>
              </a:solidFill>
              <a:latin typeface="Avenir-Book"/>
              <a:cs typeface="Avenir-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83694" y="2"/>
            <a:ext cx="9415290" cy="659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53" y="1419602"/>
            <a:ext cx="6312545" cy="4734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504880" y="152396"/>
            <a:ext cx="1859183" cy="28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rgbClr val="FFFFFF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12188825" cy="5895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3114" t="64189"/>
          <a:stretch/>
        </p:blipFill>
        <p:spPr>
          <a:xfrm flipH="1">
            <a:off x="2773535" y="1"/>
            <a:ext cx="9415290" cy="659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563" y="659448"/>
            <a:ext cx="7339639" cy="53345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US" sz="4000" dirty="0">
                <a:solidFill>
                  <a:schemeClr val="bg2"/>
                </a:solidFill>
              </a:rPr>
              <a:t>The Problem - </a:t>
            </a:r>
            <a:r>
              <a:rPr lang="en-US" sz="4000" b="1" dirty="0">
                <a:solidFill>
                  <a:schemeClr val="accent6"/>
                </a:solidFill>
              </a:rPr>
              <a:t>Traditional Model</a:t>
            </a:r>
            <a:endParaRPr lang="en-US" sz="4000" b="1" spc="-27" dirty="0">
              <a:solidFill>
                <a:schemeClr val="accent6"/>
              </a:solidFill>
              <a:latin typeface="Avenir-Book"/>
              <a:cs typeface="Avenir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1835" y="1578647"/>
            <a:ext cx="8971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Courses are one-shot attempts to demonstrate learning; first chance is all you 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1835" y="2847904"/>
            <a:ext cx="4244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Lacks Real-life Relevance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1835" y="3749110"/>
            <a:ext cx="826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Student’s Experience Varies from Section to Section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1835" y="4650317"/>
            <a:ext cx="940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Solution was Project Based Learning Based in a Competency Methodology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04880" y="152395"/>
            <a:ext cx="18591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3"/>
              </a:lnSpc>
            </a:pPr>
            <a:r>
              <a:rPr lang="nb-NO" sz="1600" baseline="30000" dirty="0">
                <a:solidFill>
                  <a:schemeClr val="bg1"/>
                </a:solidFill>
                <a:latin typeface="Avenir-Medium"/>
                <a:cs typeface="Avenir-Medium"/>
              </a:rPr>
              <a:t>Innovation Works Here.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6080866"/>
            <a:ext cx="2691849" cy="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ucause AccelerEd UMUC Heritage PPT_Draft (version 5.0)" id="{A70FDCFA-50A1-E34B-8916-C0104DF330F7}" vid="{BB7C8AD1-2338-2546-8781-0A012C5ECC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Educause AccelerEd UMUC Heritage PPT_Draft (version 5.0) (1)</Template>
  <TotalTime>22</TotalTime>
  <Words>709</Words>
  <Application>Microsoft Office PowerPoint</Application>
  <PresentationFormat>Custom</PresentationFormat>
  <Paragraphs>146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Book</vt:lpstr>
      <vt:lpstr>Avenir-Book</vt:lpstr>
      <vt:lpstr>Avenir-Medium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Information Technology</cp:lastModifiedBy>
  <cp:revision>1</cp:revision>
  <dcterms:created xsi:type="dcterms:W3CDTF">2017-10-30T13:31:22Z</dcterms:created>
  <dcterms:modified xsi:type="dcterms:W3CDTF">2017-10-30T13:54:07Z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