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ng&amp;ehk=FfZpPz2fgkUO05DuOAy7wQ&amp;r=0&amp;pid=OfficeInsert" ContentType="image/p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69" r:id="rId5"/>
    <p:sldId id="266" r:id="rId6"/>
    <p:sldId id="267" r:id="rId7"/>
    <p:sldId id="256" r:id="rId8"/>
    <p:sldId id="257" r:id="rId9"/>
    <p:sldId id="258" r:id="rId10"/>
    <p:sldId id="259" r:id="rId11"/>
    <p:sldId id="264" r:id="rId12"/>
    <p:sldId id="260" r:id="rId13"/>
    <p:sldId id="262" r:id="rId14"/>
    <p:sldId id="26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86410"/>
  </p:normalViewPr>
  <p:slideViewPr>
    <p:cSldViewPr>
      <p:cViewPr varScale="1">
        <p:scale>
          <a:sx n="77" d="100"/>
          <a:sy n="77" d="100"/>
        </p:scale>
        <p:origin x="179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796EB-8F11-4C72-BE50-7DFBDA2EE2EE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B8DCDDC-0DFE-4FB7-A4A5-AC74F8EF13DE}">
      <dgm:prSet/>
      <dgm:spPr/>
      <dgm:t>
        <a:bodyPr/>
        <a:lstStyle/>
        <a:p>
          <a:r>
            <a:rPr lang="nl-NL" dirty="0"/>
            <a:t>How </a:t>
          </a:r>
          <a:r>
            <a:rPr lang="en-GB" noProof="0" dirty="0"/>
            <a:t>to</a:t>
          </a:r>
          <a:r>
            <a:rPr lang="nl-NL" dirty="0"/>
            <a:t> </a:t>
          </a:r>
          <a:r>
            <a:rPr lang="en-GB" noProof="0" dirty="0"/>
            <a:t>organize</a:t>
          </a:r>
          <a:r>
            <a:rPr lang="nl-NL" dirty="0"/>
            <a:t> </a:t>
          </a:r>
          <a:r>
            <a:rPr lang="en-GB" noProof="0" dirty="0"/>
            <a:t>this</a:t>
          </a:r>
          <a:r>
            <a:rPr lang="nl-NL" dirty="0"/>
            <a:t> in </a:t>
          </a:r>
          <a:r>
            <a:rPr lang="en-GB" noProof="0" dirty="0"/>
            <a:t>the</a:t>
          </a:r>
          <a:r>
            <a:rPr lang="nl-NL" dirty="0"/>
            <a:t> </a:t>
          </a:r>
          <a:r>
            <a:rPr lang="en-GB" noProof="0" dirty="0"/>
            <a:t>Educational</a:t>
          </a:r>
          <a:r>
            <a:rPr lang="nl-NL" dirty="0"/>
            <a:t> </a:t>
          </a:r>
          <a:r>
            <a:rPr lang="en-GB" noProof="0" dirty="0"/>
            <a:t>process</a:t>
          </a:r>
          <a:r>
            <a:rPr lang="nl-NL" dirty="0"/>
            <a:t>: </a:t>
          </a:r>
          <a:r>
            <a:rPr lang="en-GB" noProof="0" dirty="0">
              <a:solidFill>
                <a:srgbClr val="FF0000"/>
              </a:solidFill>
            </a:rPr>
            <a:t>Programmatic</a:t>
          </a:r>
          <a:r>
            <a:rPr lang="nl-NL" dirty="0">
              <a:solidFill>
                <a:srgbClr val="FF0000"/>
              </a:solidFill>
            </a:rPr>
            <a:t> Assessment + EPA’s</a:t>
          </a:r>
          <a:endParaRPr lang="en-US" dirty="0">
            <a:solidFill>
              <a:srgbClr val="FF0000"/>
            </a:solidFill>
          </a:endParaRPr>
        </a:p>
      </dgm:t>
    </dgm:pt>
    <dgm:pt modelId="{B97191FD-58B6-4363-810C-7C15FC5AA961}" type="parTrans" cxnId="{645088F0-CE78-407D-B4FC-39897CC849BD}">
      <dgm:prSet/>
      <dgm:spPr/>
      <dgm:t>
        <a:bodyPr/>
        <a:lstStyle/>
        <a:p>
          <a:endParaRPr lang="en-US"/>
        </a:p>
      </dgm:t>
    </dgm:pt>
    <dgm:pt modelId="{2E01353A-4400-4437-8567-F5375AA53EAB}" type="sibTrans" cxnId="{645088F0-CE78-407D-B4FC-39897CC849B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D95F5777-685D-4068-B32B-6B61D1307085}">
      <dgm:prSet/>
      <dgm:spPr/>
      <dgm:t>
        <a:bodyPr/>
        <a:lstStyle/>
        <a:p>
          <a:r>
            <a:rPr lang="nl-NL" dirty="0"/>
            <a:t>How do we get </a:t>
          </a:r>
          <a:r>
            <a:rPr lang="en-GB" noProof="0" dirty="0"/>
            <a:t>it</a:t>
          </a:r>
          <a:r>
            <a:rPr lang="nl-NL" dirty="0"/>
            <a:t> </a:t>
          </a:r>
          <a:r>
            <a:rPr lang="en-GB" noProof="0" dirty="0"/>
            <a:t>easily</a:t>
          </a:r>
          <a:r>
            <a:rPr lang="nl-NL" dirty="0"/>
            <a:t> without </a:t>
          </a:r>
          <a:r>
            <a:rPr lang="en-GB" noProof="0" dirty="0"/>
            <a:t>disrupting</a:t>
          </a:r>
          <a:r>
            <a:rPr lang="nl-NL" dirty="0"/>
            <a:t> </a:t>
          </a:r>
          <a:r>
            <a:rPr lang="en-GB" noProof="0" dirty="0"/>
            <a:t>the</a:t>
          </a:r>
          <a:r>
            <a:rPr lang="nl-NL" dirty="0"/>
            <a:t> </a:t>
          </a:r>
          <a:r>
            <a:rPr lang="en-GB" noProof="0" dirty="0"/>
            <a:t>Education</a:t>
          </a:r>
          <a:r>
            <a:rPr lang="nl-NL" dirty="0"/>
            <a:t> </a:t>
          </a:r>
          <a:r>
            <a:rPr lang="en-GB" noProof="0" dirty="0"/>
            <a:t>process</a:t>
          </a:r>
          <a:r>
            <a:rPr lang="nl-NL" dirty="0"/>
            <a:t>: </a:t>
          </a:r>
          <a:r>
            <a:rPr lang="nl-NL" dirty="0">
              <a:solidFill>
                <a:srgbClr val="FF0000"/>
              </a:solidFill>
            </a:rPr>
            <a:t>Make </a:t>
          </a:r>
          <a:r>
            <a:rPr lang="en-GB" noProof="0" dirty="0">
              <a:solidFill>
                <a:srgbClr val="FF0000"/>
              </a:solidFill>
            </a:rPr>
            <a:t>it</a:t>
          </a:r>
          <a:r>
            <a:rPr lang="nl-NL" dirty="0">
              <a:solidFill>
                <a:srgbClr val="FF0000"/>
              </a:solidFill>
            </a:rPr>
            <a:t> Easy</a:t>
          </a:r>
          <a:endParaRPr lang="en-US" dirty="0">
            <a:solidFill>
              <a:srgbClr val="FF0000"/>
            </a:solidFill>
          </a:endParaRPr>
        </a:p>
      </dgm:t>
    </dgm:pt>
    <dgm:pt modelId="{D213C30E-E56C-400F-88AB-68850D238D11}" type="parTrans" cxnId="{9BD8E3E7-0A87-4C02-A04F-F2937076F9B5}">
      <dgm:prSet/>
      <dgm:spPr/>
      <dgm:t>
        <a:bodyPr/>
        <a:lstStyle/>
        <a:p>
          <a:endParaRPr lang="en-US"/>
        </a:p>
      </dgm:t>
    </dgm:pt>
    <dgm:pt modelId="{EADAA312-962D-4F28-B7EE-3C659AE33F3B}" type="sibTrans" cxnId="{9BD8E3E7-0A87-4C02-A04F-F2937076F9B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F7634AC-C89F-4CEF-9C9E-2B1DA27ECB49}">
      <dgm:prSet/>
      <dgm:spPr/>
      <dgm:t>
        <a:bodyPr/>
        <a:lstStyle/>
        <a:p>
          <a:r>
            <a:rPr lang="en-GB" noProof="0" dirty="0"/>
            <a:t>What</a:t>
          </a:r>
          <a:r>
            <a:rPr lang="en-GB" dirty="0"/>
            <a:t> can we give back to students and make it Quantifiable: </a:t>
          </a:r>
          <a:r>
            <a:rPr lang="en-GB" dirty="0">
              <a:solidFill>
                <a:srgbClr val="FF0000"/>
              </a:solidFill>
            </a:rPr>
            <a:t>Give Quantified feedback</a:t>
          </a:r>
        </a:p>
      </dgm:t>
    </dgm:pt>
    <dgm:pt modelId="{C4D0BF2E-DC3C-4E2B-8887-CA0F86391E79}" type="parTrans" cxnId="{68E2C0C5-7368-4385-932D-202A455E296D}">
      <dgm:prSet/>
      <dgm:spPr/>
      <dgm:t>
        <a:bodyPr/>
        <a:lstStyle/>
        <a:p>
          <a:endParaRPr lang="en-US"/>
        </a:p>
      </dgm:t>
    </dgm:pt>
    <dgm:pt modelId="{7A2CDCC2-EB24-4E44-82D4-85B3ACE771EB}" type="sibTrans" cxnId="{68E2C0C5-7368-4385-932D-202A455E296D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F05A4456-6D40-4565-B8DF-57F7C922F416}" type="pres">
      <dgm:prSet presAssocID="{287796EB-8F11-4C72-BE50-7DFBDA2EE2EE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C25F3EB0-5BCB-426E-8308-FCD1822EA98C}" type="pres">
      <dgm:prSet presAssocID="{0B8DCDDC-0DFE-4FB7-A4A5-AC74F8EF13DE}" presName="compositeNode" presStyleCnt="0">
        <dgm:presLayoutVars>
          <dgm:bulletEnabled val="1"/>
        </dgm:presLayoutVars>
      </dgm:prSet>
      <dgm:spPr/>
    </dgm:pt>
    <dgm:pt modelId="{0467AEB9-FC85-4971-B060-4949308277F6}" type="pres">
      <dgm:prSet presAssocID="{0B8DCDDC-0DFE-4FB7-A4A5-AC74F8EF13DE}" presName="bgRect" presStyleLbl="bgAccFollowNode1" presStyleIdx="0" presStyleCnt="3"/>
      <dgm:spPr/>
      <dgm:t>
        <a:bodyPr/>
        <a:lstStyle/>
        <a:p>
          <a:endParaRPr lang="nl-NL"/>
        </a:p>
      </dgm:t>
    </dgm:pt>
    <dgm:pt modelId="{B8A772E2-D3D4-4D4C-A16C-3F1B82EAA22E}" type="pres">
      <dgm:prSet presAssocID="{2E01353A-4400-4437-8567-F5375AA53EAB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nl-NL"/>
        </a:p>
      </dgm:t>
    </dgm:pt>
    <dgm:pt modelId="{EAC6C0A2-5163-45A2-9EDB-324CADB09D0F}" type="pres">
      <dgm:prSet presAssocID="{0B8DCDDC-0DFE-4FB7-A4A5-AC74F8EF13DE}" presName="bottomLine" presStyleLbl="alignNode1" presStyleIdx="1" presStyleCnt="6">
        <dgm:presLayoutVars/>
      </dgm:prSet>
      <dgm:spPr/>
    </dgm:pt>
    <dgm:pt modelId="{DB494B37-3E5F-4999-BDC8-158A3D77DD72}" type="pres">
      <dgm:prSet presAssocID="{0B8DCDDC-0DFE-4FB7-A4A5-AC74F8EF13DE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3B00F7E-19A3-476E-82BB-50D4266171F6}" type="pres">
      <dgm:prSet presAssocID="{2E01353A-4400-4437-8567-F5375AA53EAB}" presName="sibTrans" presStyleCnt="0"/>
      <dgm:spPr/>
    </dgm:pt>
    <dgm:pt modelId="{16829063-4E3E-44BE-A4F0-84003A22076F}" type="pres">
      <dgm:prSet presAssocID="{D95F5777-685D-4068-B32B-6B61D1307085}" presName="compositeNode" presStyleCnt="0">
        <dgm:presLayoutVars>
          <dgm:bulletEnabled val="1"/>
        </dgm:presLayoutVars>
      </dgm:prSet>
      <dgm:spPr/>
    </dgm:pt>
    <dgm:pt modelId="{054486C7-31E6-4585-BD96-87E72023C3E2}" type="pres">
      <dgm:prSet presAssocID="{D95F5777-685D-4068-B32B-6B61D1307085}" presName="bgRect" presStyleLbl="bgAccFollowNode1" presStyleIdx="1" presStyleCnt="3"/>
      <dgm:spPr/>
      <dgm:t>
        <a:bodyPr/>
        <a:lstStyle/>
        <a:p>
          <a:endParaRPr lang="nl-NL"/>
        </a:p>
      </dgm:t>
    </dgm:pt>
    <dgm:pt modelId="{987CF26A-022B-4183-935C-430E844F86BC}" type="pres">
      <dgm:prSet presAssocID="{EADAA312-962D-4F28-B7EE-3C659AE33F3B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nl-NL"/>
        </a:p>
      </dgm:t>
    </dgm:pt>
    <dgm:pt modelId="{C3EDE02F-EE7B-44C3-8396-EC8ED26C3270}" type="pres">
      <dgm:prSet presAssocID="{D95F5777-685D-4068-B32B-6B61D1307085}" presName="bottomLine" presStyleLbl="alignNode1" presStyleIdx="3" presStyleCnt="6">
        <dgm:presLayoutVars/>
      </dgm:prSet>
      <dgm:spPr/>
    </dgm:pt>
    <dgm:pt modelId="{59A64E1A-434D-433F-B6B0-8005D22705BC}" type="pres">
      <dgm:prSet presAssocID="{D95F5777-685D-4068-B32B-6B61D1307085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ABD1BF9-4FE8-42C7-BB7E-6EE125D84F5A}" type="pres">
      <dgm:prSet presAssocID="{EADAA312-962D-4F28-B7EE-3C659AE33F3B}" presName="sibTrans" presStyleCnt="0"/>
      <dgm:spPr/>
    </dgm:pt>
    <dgm:pt modelId="{4939980B-CA76-4581-8019-71FE9462F367}" type="pres">
      <dgm:prSet presAssocID="{0F7634AC-C89F-4CEF-9C9E-2B1DA27ECB49}" presName="compositeNode" presStyleCnt="0">
        <dgm:presLayoutVars>
          <dgm:bulletEnabled val="1"/>
        </dgm:presLayoutVars>
      </dgm:prSet>
      <dgm:spPr/>
    </dgm:pt>
    <dgm:pt modelId="{49902F87-F093-43D5-9FF2-098209F4D038}" type="pres">
      <dgm:prSet presAssocID="{0F7634AC-C89F-4CEF-9C9E-2B1DA27ECB49}" presName="bgRect" presStyleLbl="bgAccFollowNode1" presStyleIdx="2" presStyleCnt="3"/>
      <dgm:spPr/>
      <dgm:t>
        <a:bodyPr/>
        <a:lstStyle/>
        <a:p>
          <a:endParaRPr lang="nl-NL"/>
        </a:p>
      </dgm:t>
    </dgm:pt>
    <dgm:pt modelId="{D7DD3FE5-BC65-4304-9073-847FEF11D9D5}" type="pres">
      <dgm:prSet presAssocID="{7A2CDCC2-EB24-4E44-82D4-85B3ACE771EB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nl-NL"/>
        </a:p>
      </dgm:t>
    </dgm:pt>
    <dgm:pt modelId="{AE3BFFCA-3DD7-444B-A99D-3AF773CA6543}" type="pres">
      <dgm:prSet presAssocID="{0F7634AC-C89F-4CEF-9C9E-2B1DA27ECB49}" presName="bottomLine" presStyleLbl="alignNode1" presStyleIdx="5" presStyleCnt="6">
        <dgm:presLayoutVars/>
      </dgm:prSet>
      <dgm:spPr/>
    </dgm:pt>
    <dgm:pt modelId="{16D24E77-A5A9-4139-8BDE-9EA41219CBDE}" type="pres">
      <dgm:prSet presAssocID="{0F7634AC-C89F-4CEF-9C9E-2B1DA27ECB49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BD8E3E7-0A87-4C02-A04F-F2937076F9B5}" srcId="{287796EB-8F11-4C72-BE50-7DFBDA2EE2EE}" destId="{D95F5777-685D-4068-B32B-6B61D1307085}" srcOrd="1" destOrd="0" parTransId="{D213C30E-E56C-400F-88AB-68850D238D11}" sibTransId="{EADAA312-962D-4F28-B7EE-3C659AE33F3B}"/>
    <dgm:cxn modelId="{645088F0-CE78-407D-B4FC-39897CC849BD}" srcId="{287796EB-8F11-4C72-BE50-7DFBDA2EE2EE}" destId="{0B8DCDDC-0DFE-4FB7-A4A5-AC74F8EF13DE}" srcOrd="0" destOrd="0" parTransId="{B97191FD-58B6-4363-810C-7C15FC5AA961}" sibTransId="{2E01353A-4400-4437-8567-F5375AA53EAB}"/>
    <dgm:cxn modelId="{5AE48F37-35C8-4101-AA28-D365B6D99634}" type="presOf" srcId="{2E01353A-4400-4437-8567-F5375AA53EAB}" destId="{B8A772E2-D3D4-4D4C-A16C-3F1B82EAA22E}" srcOrd="0" destOrd="0" presId="urn:microsoft.com/office/officeart/2016/7/layout/BasicLinearProcessNumbered"/>
    <dgm:cxn modelId="{95858BDA-B2FE-49A7-AB29-93809566A5EC}" type="presOf" srcId="{EADAA312-962D-4F28-B7EE-3C659AE33F3B}" destId="{987CF26A-022B-4183-935C-430E844F86BC}" srcOrd="0" destOrd="0" presId="urn:microsoft.com/office/officeart/2016/7/layout/BasicLinearProcessNumbered"/>
    <dgm:cxn modelId="{F05EB26B-42D8-446B-BF3A-FE62638EA87F}" type="presOf" srcId="{287796EB-8F11-4C72-BE50-7DFBDA2EE2EE}" destId="{F05A4456-6D40-4565-B8DF-57F7C922F416}" srcOrd="0" destOrd="0" presId="urn:microsoft.com/office/officeart/2016/7/layout/BasicLinearProcessNumbered"/>
    <dgm:cxn modelId="{68E2C0C5-7368-4385-932D-202A455E296D}" srcId="{287796EB-8F11-4C72-BE50-7DFBDA2EE2EE}" destId="{0F7634AC-C89F-4CEF-9C9E-2B1DA27ECB49}" srcOrd="2" destOrd="0" parTransId="{C4D0BF2E-DC3C-4E2B-8887-CA0F86391E79}" sibTransId="{7A2CDCC2-EB24-4E44-82D4-85B3ACE771EB}"/>
    <dgm:cxn modelId="{DBDA2954-EAC7-4983-8389-42F2ED11FFA8}" type="presOf" srcId="{7A2CDCC2-EB24-4E44-82D4-85B3ACE771EB}" destId="{D7DD3FE5-BC65-4304-9073-847FEF11D9D5}" srcOrd="0" destOrd="0" presId="urn:microsoft.com/office/officeart/2016/7/layout/BasicLinearProcessNumbered"/>
    <dgm:cxn modelId="{806E4CA2-6039-4737-8A54-A1E2DC01B1D3}" type="presOf" srcId="{0B8DCDDC-0DFE-4FB7-A4A5-AC74F8EF13DE}" destId="{0467AEB9-FC85-4971-B060-4949308277F6}" srcOrd="0" destOrd="0" presId="urn:microsoft.com/office/officeart/2016/7/layout/BasicLinearProcessNumbered"/>
    <dgm:cxn modelId="{C50602FE-6449-47B0-BC7A-5E2B3F2BF43E}" type="presOf" srcId="{0F7634AC-C89F-4CEF-9C9E-2B1DA27ECB49}" destId="{49902F87-F093-43D5-9FF2-098209F4D038}" srcOrd="0" destOrd="0" presId="urn:microsoft.com/office/officeart/2016/7/layout/BasicLinearProcessNumbered"/>
    <dgm:cxn modelId="{66567837-39C5-4A92-9FAF-D9A2F2D67EFE}" type="presOf" srcId="{D95F5777-685D-4068-B32B-6B61D1307085}" destId="{054486C7-31E6-4585-BD96-87E72023C3E2}" srcOrd="0" destOrd="0" presId="urn:microsoft.com/office/officeart/2016/7/layout/BasicLinearProcessNumbered"/>
    <dgm:cxn modelId="{FC1BBF00-540B-4D9B-A9D9-AA961AE9AD8B}" type="presOf" srcId="{0B8DCDDC-0DFE-4FB7-A4A5-AC74F8EF13DE}" destId="{DB494B37-3E5F-4999-BDC8-158A3D77DD72}" srcOrd="1" destOrd="0" presId="urn:microsoft.com/office/officeart/2016/7/layout/BasicLinearProcessNumbered"/>
    <dgm:cxn modelId="{62CC1555-FEA7-4F01-9BDA-1865B82F3373}" type="presOf" srcId="{0F7634AC-C89F-4CEF-9C9E-2B1DA27ECB49}" destId="{16D24E77-A5A9-4139-8BDE-9EA41219CBDE}" srcOrd="1" destOrd="0" presId="urn:microsoft.com/office/officeart/2016/7/layout/BasicLinearProcessNumbered"/>
    <dgm:cxn modelId="{4F2A6E21-A2A9-4757-9A62-1148C3F2D676}" type="presOf" srcId="{D95F5777-685D-4068-B32B-6B61D1307085}" destId="{59A64E1A-434D-433F-B6B0-8005D22705BC}" srcOrd="1" destOrd="0" presId="urn:microsoft.com/office/officeart/2016/7/layout/BasicLinearProcessNumbered"/>
    <dgm:cxn modelId="{D8BE2C3F-15DF-4A79-AA36-D35F6736B276}" type="presParOf" srcId="{F05A4456-6D40-4565-B8DF-57F7C922F416}" destId="{C25F3EB0-5BCB-426E-8308-FCD1822EA98C}" srcOrd="0" destOrd="0" presId="urn:microsoft.com/office/officeart/2016/7/layout/BasicLinearProcessNumbered"/>
    <dgm:cxn modelId="{5A88D8CC-6495-446B-A57F-CFAC82E493CE}" type="presParOf" srcId="{C25F3EB0-5BCB-426E-8308-FCD1822EA98C}" destId="{0467AEB9-FC85-4971-B060-4949308277F6}" srcOrd="0" destOrd="0" presId="urn:microsoft.com/office/officeart/2016/7/layout/BasicLinearProcessNumbered"/>
    <dgm:cxn modelId="{AD03874B-9851-4587-BD14-C578F65A9939}" type="presParOf" srcId="{C25F3EB0-5BCB-426E-8308-FCD1822EA98C}" destId="{B8A772E2-D3D4-4D4C-A16C-3F1B82EAA22E}" srcOrd="1" destOrd="0" presId="urn:microsoft.com/office/officeart/2016/7/layout/BasicLinearProcessNumbered"/>
    <dgm:cxn modelId="{DD36C0F9-F3C4-4294-A223-8FE65FB652A6}" type="presParOf" srcId="{C25F3EB0-5BCB-426E-8308-FCD1822EA98C}" destId="{EAC6C0A2-5163-45A2-9EDB-324CADB09D0F}" srcOrd="2" destOrd="0" presId="urn:microsoft.com/office/officeart/2016/7/layout/BasicLinearProcessNumbered"/>
    <dgm:cxn modelId="{9452C8AF-CAFD-4E91-8DDE-C6A61940430A}" type="presParOf" srcId="{C25F3EB0-5BCB-426E-8308-FCD1822EA98C}" destId="{DB494B37-3E5F-4999-BDC8-158A3D77DD72}" srcOrd="3" destOrd="0" presId="urn:microsoft.com/office/officeart/2016/7/layout/BasicLinearProcessNumbered"/>
    <dgm:cxn modelId="{AC69ACBF-C179-46F8-B6FE-208C4B9B99F4}" type="presParOf" srcId="{F05A4456-6D40-4565-B8DF-57F7C922F416}" destId="{43B00F7E-19A3-476E-82BB-50D4266171F6}" srcOrd="1" destOrd="0" presId="urn:microsoft.com/office/officeart/2016/7/layout/BasicLinearProcessNumbered"/>
    <dgm:cxn modelId="{F5EF0E81-7CE1-4CD1-9AEE-5311858FBC7E}" type="presParOf" srcId="{F05A4456-6D40-4565-B8DF-57F7C922F416}" destId="{16829063-4E3E-44BE-A4F0-84003A22076F}" srcOrd="2" destOrd="0" presId="urn:microsoft.com/office/officeart/2016/7/layout/BasicLinearProcessNumbered"/>
    <dgm:cxn modelId="{B3B37CB6-4158-4DC5-B776-7E8EEF72C781}" type="presParOf" srcId="{16829063-4E3E-44BE-A4F0-84003A22076F}" destId="{054486C7-31E6-4585-BD96-87E72023C3E2}" srcOrd="0" destOrd="0" presId="urn:microsoft.com/office/officeart/2016/7/layout/BasicLinearProcessNumbered"/>
    <dgm:cxn modelId="{97F95B2E-AC1D-4C1E-861A-B81D67CEA656}" type="presParOf" srcId="{16829063-4E3E-44BE-A4F0-84003A22076F}" destId="{987CF26A-022B-4183-935C-430E844F86BC}" srcOrd="1" destOrd="0" presId="urn:microsoft.com/office/officeart/2016/7/layout/BasicLinearProcessNumbered"/>
    <dgm:cxn modelId="{FE884A4B-663E-479B-B407-D4E7A729CBD2}" type="presParOf" srcId="{16829063-4E3E-44BE-A4F0-84003A22076F}" destId="{C3EDE02F-EE7B-44C3-8396-EC8ED26C3270}" srcOrd="2" destOrd="0" presId="urn:microsoft.com/office/officeart/2016/7/layout/BasicLinearProcessNumbered"/>
    <dgm:cxn modelId="{5FB08D7F-465D-4604-816A-D95185E02BE2}" type="presParOf" srcId="{16829063-4E3E-44BE-A4F0-84003A22076F}" destId="{59A64E1A-434D-433F-B6B0-8005D22705BC}" srcOrd="3" destOrd="0" presId="urn:microsoft.com/office/officeart/2016/7/layout/BasicLinearProcessNumbered"/>
    <dgm:cxn modelId="{C7225623-A42C-4524-98D0-88F1391ECBAB}" type="presParOf" srcId="{F05A4456-6D40-4565-B8DF-57F7C922F416}" destId="{5ABD1BF9-4FE8-42C7-BB7E-6EE125D84F5A}" srcOrd="3" destOrd="0" presId="urn:microsoft.com/office/officeart/2016/7/layout/BasicLinearProcessNumbered"/>
    <dgm:cxn modelId="{E5607A02-6552-4310-BC12-CDF121EC3732}" type="presParOf" srcId="{F05A4456-6D40-4565-B8DF-57F7C922F416}" destId="{4939980B-CA76-4581-8019-71FE9462F367}" srcOrd="4" destOrd="0" presId="urn:microsoft.com/office/officeart/2016/7/layout/BasicLinearProcessNumbered"/>
    <dgm:cxn modelId="{4885F49D-F57A-4DC5-8E22-FBBF5EAFC419}" type="presParOf" srcId="{4939980B-CA76-4581-8019-71FE9462F367}" destId="{49902F87-F093-43D5-9FF2-098209F4D038}" srcOrd="0" destOrd="0" presId="urn:microsoft.com/office/officeart/2016/7/layout/BasicLinearProcessNumbered"/>
    <dgm:cxn modelId="{D3C0E81B-80F3-491D-B80D-0C0B9FE5A210}" type="presParOf" srcId="{4939980B-CA76-4581-8019-71FE9462F367}" destId="{D7DD3FE5-BC65-4304-9073-847FEF11D9D5}" srcOrd="1" destOrd="0" presId="urn:microsoft.com/office/officeart/2016/7/layout/BasicLinearProcessNumbered"/>
    <dgm:cxn modelId="{5379E909-6BCC-4B5E-810D-39CDD6232483}" type="presParOf" srcId="{4939980B-CA76-4581-8019-71FE9462F367}" destId="{AE3BFFCA-3DD7-444B-A99D-3AF773CA6543}" srcOrd="2" destOrd="0" presId="urn:microsoft.com/office/officeart/2016/7/layout/BasicLinearProcessNumbered"/>
    <dgm:cxn modelId="{EACB13A9-3657-4169-BB2F-44D5E21F7C7A}" type="presParOf" srcId="{4939980B-CA76-4581-8019-71FE9462F367}" destId="{16D24E77-A5A9-4139-8BDE-9EA41219CBD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8737A-7995-4B74-B63A-80E0593C4CFC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A7392-2789-462C-8F1D-017BB83F83C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496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894CF-CF29-460C-8820-A692FD564E2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D3654-9A79-4B47-9CF7-D6BAF450FCC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24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873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5933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478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2388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6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50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10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316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79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37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04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2B002-1032-497A-A690-67428BD6A599}" type="datetimeFigureOut">
              <a:rPr lang="nl-NL" smtClean="0"/>
              <a:t>19-10-2017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49A4C-FF88-4BD5-9F00-E822CED680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046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quantifiedstudent.nl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Chirurgie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siapacificreport.nz/2016/11/25/solomon-islands-decision-to-rearm-police-sparks-heated-debate/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s://commons.wikimedia.org/wiki/File:US_Navy_090411-N-5215E-014_Damage_Controlman_Fireman_Apprentice_Jeff_Kingree_and_Damage_Controlman_3rd_Class_Kevin_Martinez_prepare_to_combat_a_simulated_fire_during_a_damage_control_drill.jpg" TargetMode="Externa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commons.wikimedia.org/wiki/File:CVC_Video_Recorder_(transparent_bg).png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3.png&amp;ehk=FfZpPz2fgkUO05DuOAy7wQ&amp;r=0&amp;pid=OfficeInsert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h.gov/" TargetMode="External"/><Relationship Id="rId2" Type="http://schemas.openxmlformats.org/officeDocument/2006/relationships/hyperlink" Target="https://www.nlm.nih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3613304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VC_Video_Recorder_(transparent_bg).png" TargetMode="External"/><Relationship Id="rId2" Type="http://schemas.openxmlformats.org/officeDocument/2006/relationships/image" Target="../media/image23.png&amp;ehk=FfZpPz2fgkUO05DuOAy7wQ&amp;r=0&amp;pid=OfficeInsert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37997" y="0"/>
            <a:ext cx="400110" cy="68981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400" b="1" dirty="0" smtClean="0">
                <a:solidFill>
                  <a:schemeClr val="bg1">
                    <a:lumMod val="75000"/>
                  </a:schemeClr>
                </a:solidFill>
              </a:rPr>
              <a:t>QUANTIFIED STUDENT _ EDUCAUSE _ I KNOW WHAT YOU DID LAST SUMMER</a:t>
            </a:r>
            <a:endParaRPr lang="nl-NL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Afbeeldingsresultaat voor i know what you did last su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99392"/>
            <a:ext cx="10604258" cy="70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649" y="5589240"/>
            <a:ext cx="67345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QUANTIFIEDSTUDENT.NL</a:t>
            </a:r>
            <a:br>
              <a:rPr lang="nl-NL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nl-NL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HALLOWEEN EDITION</a:t>
            </a:r>
            <a:endParaRPr lang="nl-NL" sz="40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yRhytm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2656"/>
            <a:ext cx="4392488" cy="609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3600400" cy="646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checky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09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6672"/>
            <a:ext cx="72101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000" b="1" dirty="0" smtClean="0"/>
              <a:t>CAN YOU BUILD A </a:t>
            </a:r>
          </a:p>
          <a:p>
            <a:r>
              <a:rPr lang="nl-NL" sz="6000" b="1" dirty="0" smtClean="0"/>
              <a:t>RUNKEEPER APP </a:t>
            </a:r>
          </a:p>
          <a:p>
            <a:r>
              <a:rPr lang="nl-NL" sz="6000" b="1" dirty="0" smtClean="0"/>
              <a:t>FOR STUDYING ?</a:t>
            </a:r>
            <a:endParaRPr lang="nl-NL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5517232"/>
            <a:ext cx="4801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JOIN US: </a:t>
            </a:r>
            <a:r>
              <a:rPr lang="nl-NL" b="1" dirty="0" smtClean="0">
                <a:hlinkClick r:id="rId2"/>
              </a:rPr>
              <a:t>WWW.QUANTIFIEDSTUDENT.NL</a:t>
            </a: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                              AND THERE IS MORE -&gt;</a:t>
            </a:r>
            <a:endParaRPr lang="nl-NL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88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2957356-D2DE-4E54-8804-8D9B81CD6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5904656" cy="3695701"/>
          </a:xfrm>
        </p:spPr>
        <p:txBody>
          <a:bodyPr anchor="ctr">
            <a:noAutofit/>
          </a:bodyPr>
          <a:lstStyle/>
          <a:p>
            <a:pPr algn="r"/>
            <a:r>
              <a:rPr lang="en-GB" sz="5400" dirty="0"/>
              <a:t>Our educational Future?</a:t>
            </a:r>
            <a:br>
              <a:rPr lang="en-GB" sz="5400" dirty="0"/>
            </a:br>
            <a:r>
              <a:rPr lang="en-GB" sz="5400" dirty="0">
                <a:solidFill>
                  <a:schemeClr val="accent2"/>
                </a:solidFill>
              </a:rPr>
              <a:t>How we Quantify our students with educational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28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ECA8DF80-F16B-405C-8070-22D946A4F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907933" y="548680"/>
            <a:ext cx="4219889" cy="508684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49D3E8E8-A786-4857-A496-8AD8A1AEEBE8}"/>
              </a:ext>
            </a:extLst>
          </p:cNvPr>
          <p:cNvSpPr txBox="1"/>
          <p:nvPr/>
        </p:nvSpPr>
        <p:spPr>
          <a:xfrm>
            <a:off x="683568" y="289125"/>
            <a:ext cx="3903633" cy="646331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nl-NL" sz="3600" dirty="0"/>
              <a:t>Learning </a:t>
            </a:r>
            <a:r>
              <a:rPr lang="en-GB" sz="3600" dirty="0"/>
              <a:t>analytics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4C82E020-76B2-4372-847B-2891D16F47E7}"/>
              </a:ext>
            </a:extLst>
          </p:cNvPr>
          <p:cNvSpPr txBox="1"/>
          <p:nvPr/>
        </p:nvSpPr>
        <p:spPr>
          <a:xfrm>
            <a:off x="615974" y="2055402"/>
            <a:ext cx="3595856" cy="646331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nl-NL" sz="3600" dirty="0"/>
              <a:t>Ed-Medium-data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4B2B6412-E506-48E8-9040-F769E6431A7C}"/>
              </a:ext>
            </a:extLst>
          </p:cNvPr>
          <p:cNvSpPr txBox="1"/>
          <p:nvPr/>
        </p:nvSpPr>
        <p:spPr>
          <a:xfrm>
            <a:off x="643483" y="3785942"/>
            <a:ext cx="2287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7200" dirty="0"/>
              <a:t>Apps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xmlns="" id="{C4220201-1029-47D4-8842-7DC795B964B7}"/>
              </a:ext>
            </a:extLst>
          </p:cNvPr>
          <p:cNvSpPr txBox="1"/>
          <p:nvPr/>
        </p:nvSpPr>
        <p:spPr>
          <a:xfrm>
            <a:off x="539980" y="5717229"/>
            <a:ext cx="4176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Trackers</a:t>
            </a:r>
            <a:r>
              <a:rPr lang="nl-NL" sz="3200" dirty="0"/>
              <a:t> </a:t>
            </a:r>
            <a:r>
              <a:rPr lang="en-GB" sz="3200" dirty="0"/>
              <a:t>and</a:t>
            </a:r>
            <a:r>
              <a:rPr lang="nl-NL" sz="3200" dirty="0"/>
              <a:t> </a:t>
            </a:r>
            <a:r>
              <a:rPr lang="en-GB" sz="3200" dirty="0"/>
              <a:t>watches</a:t>
            </a:r>
          </a:p>
        </p:txBody>
      </p:sp>
      <p:pic>
        <p:nvPicPr>
          <p:cNvPr id="14" name="Tijdelijke aanduiding voor inhoud 3">
            <a:extLst>
              <a:ext uri="{FF2B5EF4-FFF2-40B4-BE49-F238E27FC236}">
                <a16:creationId xmlns:a16="http://schemas.microsoft.com/office/drawing/2014/main" xmlns="" id="{EBF1E3D7-79C7-4FF0-9C64-D8A1E5B42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"/>
          <a:stretch/>
        </p:blipFill>
        <p:spPr>
          <a:xfrm>
            <a:off x="3122329" y="4020504"/>
            <a:ext cx="1594564" cy="1429072"/>
          </a:xfrm>
          <a:prstGeom prst="rect">
            <a:avLst/>
          </a:prstGeom>
        </p:spPr>
      </p:pic>
      <p:sp>
        <p:nvSpPr>
          <p:cNvPr id="5" name="Tekstballon: rechthoek met afgeronde hoeken 4">
            <a:extLst>
              <a:ext uri="{FF2B5EF4-FFF2-40B4-BE49-F238E27FC236}">
                <a16:creationId xmlns:a16="http://schemas.microsoft.com/office/drawing/2014/main" xmlns="" id="{C048C6C2-AA32-4049-BB81-196FDFDAD7A9}"/>
              </a:ext>
            </a:extLst>
          </p:cNvPr>
          <p:cNvSpPr/>
          <p:nvPr/>
        </p:nvSpPr>
        <p:spPr>
          <a:xfrm>
            <a:off x="450273" y="3752850"/>
            <a:ext cx="4471606" cy="2695799"/>
          </a:xfrm>
          <a:prstGeom prst="wedgeRoundRectCallout">
            <a:avLst>
              <a:gd name="adj1" fmla="val 55884"/>
              <a:gd name="adj2" fmla="val -61601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6" name="Tekstballon: rechthoek met afgeronde hoeken 15">
            <a:extLst>
              <a:ext uri="{FF2B5EF4-FFF2-40B4-BE49-F238E27FC236}">
                <a16:creationId xmlns:a16="http://schemas.microsoft.com/office/drawing/2014/main" xmlns="" id="{E826C78F-475D-4747-B6E3-BF9D02D1E3E5}"/>
              </a:ext>
            </a:extLst>
          </p:cNvPr>
          <p:cNvSpPr/>
          <p:nvPr/>
        </p:nvSpPr>
        <p:spPr>
          <a:xfrm>
            <a:off x="373698" y="1739346"/>
            <a:ext cx="4356328" cy="1200333"/>
          </a:xfrm>
          <a:prstGeom prst="wedgeRoundRectCallout">
            <a:avLst>
              <a:gd name="adj1" fmla="val 59572"/>
              <a:gd name="adj2" fmla="val 8511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9" name="Tekstballon: rechthoek met afgeronde hoeken 18">
            <a:extLst>
              <a:ext uri="{FF2B5EF4-FFF2-40B4-BE49-F238E27FC236}">
                <a16:creationId xmlns:a16="http://schemas.microsoft.com/office/drawing/2014/main" xmlns="" id="{4CA59649-99F8-446C-B3E5-01D3EED78248}"/>
              </a:ext>
            </a:extLst>
          </p:cNvPr>
          <p:cNvSpPr/>
          <p:nvPr/>
        </p:nvSpPr>
        <p:spPr>
          <a:xfrm>
            <a:off x="450273" y="246607"/>
            <a:ext cx="4356328" cy="773804"/>
          </a:xfrm>
          <a:prstGeom prst="wedgeRoundRectCallout">
            <a:avLst>
              <a:gd name="adj1" fmla="val 63580"/>
              <a:gd name="adj2" fmla="val 165303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98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9">
            <a:extLst>
              <a:ext uri="{FF2B5EF4-FFF2-40B4-BE49-F238E27FC236}">
                <a16:creationId xmlns:a16="http://schemas.microsoft.com/office/drawing/2014/main" xmlns="" id="{216ADAED-EB31-4446-BB1E-3568A2D3A5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6762004" y="4883181"/>
            <a:ext cx="2381997" cy="1117570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xmlns="" id="{FFB379C0-3F37-4ABD-8249-1ED223D096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2947" y="4883181"/>
            <a:ext cx="7174722" cy="1117570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25F396-7E81-474F-8E46-B1200A01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04664"/>
            <a:ext cx="6058757" cy="822248"/>
          </a:xfrm>
        </p:spPr>
        <p:txBody>
          <a:bodyPr>
            <a:normAutofit fontScale="90000"/>
          </a:bodyPr>
          <a:lstStyle/>
          <a:p>
            <a:r>
              <a:rPr lang="nl-NL" dirty="0"/>
              <a:t>Medium Data: 3 </a:t>
            </a:r>
            <a:r>
              <a:rPr lang="en-GB" dirty="0"/>
              <a:t>Questions</a:t>
            </a:r>
          </a:p>
        </p:txBody>
      </p:sp>
      <p:graphicFrame>
        <p:nvGraphicFramePr>
          <p:cNvPr id="24" name="Tijdelijke aanduiding voor inhoud 2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39850"/>
          <a:ext cx="7886700" cy="3060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4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1ED0C729-1132-4F95-A009-7C96CB3F64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1: How to organize this Educational Wize…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xmlns="" id="{B4BFFB8E-C544-4E4C-875F-AF1715989C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600">
                <a:solidFill>
                  <a:srgbClr val="FF0000"/>
                </a:solidFill>
              </a:rPr>
              <a:t>Programmatic Assessment + EPA’s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15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F8BA7A-FED4-488E-9A59-DF52BB7D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Programmatic Learning Apps System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4E3B5B9-7AC9-4F5F-8D1C-22545A9BB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sz="21525"/>
              <a:t>P.L.A.S.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99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5A24F3-09BA-4389-B606-45148DF6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Grades do not give insight enough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3E48D30A-464D-49CD-BB86-349FB3A94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25" y="2270740"/>
            <a:ext cx="3378980" cy="283292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AE582488-25AA-4369-AE0C-4569040AD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835814" y="3575007"/>
            <a:ext cx="2540228" cy="18141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49A5CA9A-F890-4F74-9A1B-9E2123F278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266057" y="1820970"/>
            <a:ext cx="2045939" cy="2136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AF2540B6-0872-4AFE-AEE3-8A8CC4EF11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6012160" y="3789040"/>
            <a:ext cx="2299836" cy="160269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09402731-D27B-4EB6-89EB-6AE9A758B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5814" y="1820970"/>
            <a:ext cx="2430244" cy="17789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45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640"/>
            <a:ext cx="5976664" cy="64385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4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jl: rechts 3">
            <a:extLst>
              <a:ext uri="{FF2B5EF4-FFF2-40B4-BE49-F238E27FC236}">
                <a16:creationId xmlns:a16="http://schemas.microsoft.com/office/drawing/2014/main" xmlns="" id="{5A62B089-7C98-4F76-9514-4E67B25FF017}"/>
              </a:ext>
            </a:extLst>
          </p:cNvPr>
          <p:cNvSpPr/>
          <p:nvPr/>
        </p:nvSpPr>
        <p:spPr>
          <a:xfrm>
            <a:off x="699656" y="1780810"/>
            <a:ext cx="1842654" cy="6303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1</a:t>
            </a:r>
            <a:r>
              <a:rPr lang="en-GB" sz="2400" baseline="30000" dirty="0"/>
              <a:t>st</a:t>
            </a:r>
            <a:r>
              <a:rPr lang="en-GB" sz="2400" dirty="0"/>
              <a:t> year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xmlns="" id="{B3A2C0AA-3BD7-4D57-AAEC-B344684CC4F1}"/>
              </a:ext>
            </a:extLst>
          </p:cNvPr>
          <p:cNvSpPr/>
          <p:nvPr/>
        </p:nvSpPr>
        <p:spPr>
          <a:xfrm>
            <a:off x="2542310" y="1780810"/>
            <a:ext cx="1842654" cy="63038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2</a:t>
            </a:r>
            <a:r>
              <a:rPr lang="en-GB" sz="2400" baseline="30000" dirty="0"/>
              <a:t>nd</a:t>
            </a:r>
            <a:r>
              <a:rPr lang="en-GB" sz="2400" dirty="0"/>
              <a:t> year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xmlns="" id="{CA9630A2-ED34-48B1-B4D9-6FB66A4439DD}"/>
              </a:ext>
            </a:extLst>
          </p:cNvPr>
          <p:cNvSpPr/>
          <p:nvPr/>
        </p:nvSpPr>
        <p:spPr>
          <a:xfrm>
            <a:off x="4384964" y="1780810"/>
            <a:ext cx="1842654" cy="63038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3</a:t>
            </a:r>
            <a:r>
              <a:rPr lang="en-GB" sz="2400" baseline="30000" dirty="0"/>
              <a:t>rd</a:t>
            </a:r>
            <a:r>
              <a:rPr lang="en-GB" sz="2400" dirty="0"/>
              <a:t> year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xmlns="" id="{44D6F677-C475-4B09-84B9-EB4DB0DEE992}"/>
              </a:ext>
            </a:extLst>
          </p:cNvPr>
          <p:cNvSpPr/>
          <p:nvPr/>
        </p:nvSpPr>
        <p:spPr>
          <a:xfrm>
            <a:off x="6227618" y="1780810"/>
            <a:ext cx="1842654" cy="63038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</a:t>
            </a:r>
            <a:r>
              <a:rPr lang="en-GB" sz="2400" baseline="30000" dirty="0"/>
              <a:t>th</a:t>
            </a:r>
            <a:r>
              <a:rPr lang="en-GB" sz="2400" dirty="0"/>
              <a:t> year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5A50C48E-5DE3-4AF9-84E9-E1B57C63A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716563" y="3565844"/>
            <a:ext cx="3257442" cy="221674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xmlns="" id="{71D76777-4FCD-4A28-AD15-C9CB8CB28481}"/>
              </a:ext>
            </a:extLst>
          </p:cNvPr>
          <p:cNvSpPr txBox="1"/>
          <p:nvPr/>
        </p:nvSpPr>
        <p:spPr>
          <a:xfrm>
            <a:off x="612723" y="2264963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1EA0CB45-5543-4C41-9E0A-64C3CD79EBEC}"/>
              </a:ext>
            </a:extLst>
          </p:cNvPr>
          <p:cNvSpPr txBox="1"/>
          <p:nvPr/>
        </p:nvSpPr>
        <p:spPr>
          <a:xfrm>
            <a:off x="610099" y="2488242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ACF1D6B3-1A53-4DFE-A020-CA67AF15AFB8}"/>
              </a:ext>
            </a:extLst>
          </p:cNvPr>
          <p:cNvSpPr txBox="1"/>
          <p:nvPr/>
        </p:nvSpPr>
        <p:spPr>
          <a:xfrm>
            <a:off x="617293" y="2707164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xmlns="" id="{8795D3FE-797D-4347-B5FE-87B5099D9CB3}"/>
              </a:ext>
            </a:extLst>
          </p:cNvPr>
          <p:cNvSpPr/>
          <p:nvPr/>
        </p:nvSpPr>
        <p:spPr>
          <a:xfrm>
            <a:off x="1238167" y="3235030"/>
            <a:ext cx="544295" cy="508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Explosie: 14 punten 17">
            <a:extLst>
              <a:ext uri="{FF2B5EF4-FFF2-40B4-BE49-F238E27FC236}">
                <a16:creationId xmlns:a16="http://schemas.microsoft.com/office/drawing/2014/main" xmlns="" id="{41A31FDD-B663-4E84-A1FB-28BE6E95EEC1}"/>
              </a:ext>
            </a:extLst>
          </p:cNvPr>
          <p:cNvSpPr/>
          <p:nvPr/>
        </p:nvSpPr>
        <p:spPr>
          <a:xfrm>
            <a:off x="4634792" y="3057025"/>
            <a:ext cx="3321584" cy="1834006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xmlns="" id="{2E7E7E96-3AD9-46E1-8AE5-118155BB9C85}"/>
              </a:ext>
            </a:extLst>
          </p:cNvPr>
          <p:cNvSpPr txBox="1"/>
          <p:nvPr/>
        </p:nvSpPr>
        <p:spPr>
          <a:xfrm>
            <a:off x="5271508" y="3650862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Ed-data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xmlns="" id="{9EB59E4B-CDFD-4CA5-A15F-BDA8EC488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02" y="5468701"/>
            <a:ext cx="1897868" cy="1121090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xmlns="" id="{D3B6468F-54F0-4AED-BB29-3841758DD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216" y="5012211"/>
            <a:ext cx="1906105" cy="793620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xmlns="" id="{5C815249-6D54-4796-B55A-34E60907E12B}"/>
              </a:ext>
            </a:extLst>
          </p:cNvPr>
          <p:cNvSpPr txBox="1"/>
          <p:nvPr/>
        </p:nvSpPr>
        <p:spPr>
          <a:xfrm>
            <a:off x="7309880" y="5410993"/>
            <a:ext cx="14077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Big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xmlns="" id="{934EC9DA-7E0D-4304-996B-AC46BBE459E3}"/>
              </a:ext>
            </a:extLst>
          </p:cNvPr>
          <p:cNvSpPr txBox="1"/>
          <p:nvPr/>
        </p:nvSpPr>
        <p:spPr>
          <a:xfrm>
            <a:off x="5053342" y="5132022"/>
            <a:ext cx="18053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/>
              <a:t>Individual</a:t>
            </a:r>
            <a:endParaRPr lang="en-GB" sz="135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xmlns="" id="{3B48AF00-D486-4139-948D-6C3013EF2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24167"/>
            <a:ext cx="7886700" cy="994172"/>
          </a:xfrm>
        </p:spPr>
        <p:txBody>
          <a:bodyPr/>
          <a:lstStyle/>
          <a:p>
            <a:r>
              <a:rPr lang="en-GB" dirty="0"/>
              <a:t>Programmatic</a:t>
            </a:r>
            <a:r>
              <a:rPr lang="nl-NL" dirty="0"/>
              <a:t> Assessment</a:t>
            </a:r>
          </a:p>
        </p:txBody>
      </p:sp>
      <p:pic>
        <p:nvPicPr>
          <p:cNvPr id="27" name="Afbeelding 3" descr="Afbeelding met buiten, blauw&#10;&#10;Beschrijving is gegenereerd met hoge betrouwbaarheid">
            <a:extLst>
              <a:ext uri="{FF2B5EF4-FFF2-40B4-BE49-F238E27FC236}">
                <a16:creationId xmlns:a16="http://schemas.microsoft.com/office/drawing/2014/main" xmlns="" id="{6A55D7B5-8BEF-48DC-B23C-7BB7C306602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306782" y="3498057"/>
            <a:ext cx="2119313" cy="1393031"/>
          </a:xfrm>
          <a:prstGeom prst="rect">
            <a:avLst/>
          </a:prstGeom>
          <a:scene3d>
            <a:camera prst="perspectiveRelaxedModerately" fov="7200000">
              <a:rot lat="18890633" lon="0" rev="0"/>
            </a:camera>
            <a:lightRig rig="threePt" dir="t"/>
          </a:scene3d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xmlns="" id="{69D1F0CE-0BE4-4343-A8FC-061C1BD798A2}"/>
              </a:ext>
            </a:extLst>
          </p:cNvPr>
          <p:cNvSpPr txBox="1"/>
          <p:nvPr/>
        </p:nvSpPr>
        <p:spPr>
          <a:xfrm>
            <a:off x="2445221" y="3152268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Apps that record</a:t>
            </a:r>
          </a:p>
          <a:p>
            <a:pPr algn="ctr"/>
            <a:r>
              <a:rPr lang="en-GB"/>
              <a:t>Your Education</a:t>
            </a:r>
          </a:p>
        </p:txBody>
      </p:sp>
      <p:pic>
        <p:nvPicPr>
          <p:cNvPr id="3074" name="Picture 2" descr="http://blog.weekdone.com/wp-content/uploads/2013/04/dashboard.png">
            <a:extLst>
              <a:ext uri="{FF2B5EF4-FFF2-40B4-BE49-F238E27FC236}">
                <a16:creationId xmlns:a16="http://schemas.microsoft.com/office/drawing/2014/main" xmlns="" id="{F7357221-5A45-4D49-BFAB-368A52508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005" y="5850372"/>
            <a:ext cx="1760128" cy="82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676A535C-A9D9-4553-BA55-972205734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166" y="3761649"/>
            <a:ext cx="1339397" cy="1793152"/>
          </a:xfrm>
          <a:prstGeom prst="rect">
            <a:avLst/>
          </a:prstGeom>
        </p:spPr>
      </p:pic>
      <p:sp>
        <p:nvSpPr>
          <p:cNvPr id="33" name="Tekstvak 10">
            <a:extLst>
              <a:ext uri="{FF2B5EF4-FFF2-40B4-BE49-F238E27FC236}">
                <a16:creationId xmlns:a16="http://schemas.microsoft.com/office/drawing/2014/main" xmlns="" id="{71D76777-4FCD-4A28-AD15-C9CB8CB28481}"/>
              </a:ext>
            </a:extLst>
          </p:cNvPr>
          <p:cNvSpPr txBox="1"/>
          <p:nvPr/>
        </p:nvSpPr>
        <p:spPr>
          <a:xfrm>
            <a:off x="2455377" y="2253298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37" name="Tekstvak 11">
            <a:extLst>
              <a:ext uri="{FF2B5EF4-FFF2-40B4-BE49-F238E27FC236}">
                <a16:creationId xmlns:a16="http://schemas.microsoft.com/office/drawing/2014/main" xmlns="" id="{1EA0CB45-5543-4C41-9E0A-64C3CD79EBEC}"/>
              </a:ext>
            </a:extLst>
          </p:cNvPr>
          <p:cNvSpPr txBox="1"/>
          <p:nvPr/>
        </p:nvSpPr>
        <p:spPr>
          <a:xfrm>
            <a:off x="2452753" y="2476577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38" name="Tekstvak 15">
            <a:extLst>
              <a:ext uri="{FF2B5EF4-FFF2-40B4-BE49-F238E27FC236}">
                <a16:creationId xmlns:a16="http://schemas.microsoft.com/office/drawing/2014/main" xmlns="" id="{ACF1D6B3-1A53-4DFE-A020-CA67AF15AFB8}"/>
              </a:ext>
            </a:extLst>
          </p:cNvPr>
          <p:cNvSpPr txBox="1"/>
          <p:nvPr/>
        </p:nvSpPr>
        <p:spPr>
          <a:xfrm>
            <a:off x="2459947" y="2695499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39" name="Tekstvak 10">
            <a:extLst>
              <a:ext uri="{FF2B5EF4-FFF2-40B4-BE49-F238E27FC236}">
                <a16:creationId xmlns:a16="http://schemas.microsoft.com/office/drawing/2014/main" xmlns="" id="{71D76777-4FCD-4A28-AD15-C9CB8CB28481}"/>
              </a:ext>
            </a:extLst>
          </p:cNvPr>
          <p:cNvSpPr txBox="1"/>
          <p:nvPr/>
        </p:nvSpPr>
        <p:spPr>
          <a:xfrm>
            <a:off x="4330706" y="2267173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43" name="Tekstvak 11">
            <a:extLst>
              <a:ext uri="{FF2B5EF4-FFF2-40B4-BE49-F238E27FC236}">
                <a16:creationId xmlns:a16="http://schemas.microsoft.com/office/drawing/2014/main" xmlns="" id="{1EA0CB45-5543-4C41-9E0A-64C3CD79EBEC}"/>
              </a:ext>
            </a:extLst>
          </p:cNvPr>
          <p:cNvSpPr txBox="1"/>
          <p:nvPr/>
        </p:nvSpPr>
        <p:spPr>
          <a:xfrm>
            <a:off x="4328082" y="2490452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44" name="Tekstvak 15">
            <a:extLst>
              <a:ext uri="{FF2B5EF4-FFF2-40B4-BE49-F238E27FC236}">
                <a16:creationId xmlns:a16="http://schemas.microsoft.com/office/drawing/2014/main" xmlns="" id="{ACF1D6B3-1A53-4DFE-A020-CA67AF15AFB8}"/>
              </a:ext>
            </a:extLst>
          </p:cNvPr>
          <p:cNvSpPr txBox="1"/>
          <p:nvPr/>
        </p:nvSpPr>
        <p:spPr>
          <a:xfrm>
            <a:off x="4335276" y="2709374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45" name="Tekstvak 10">
            <a:extLst>
              <a:ext uri="{FF2B5EF4-FFF2-40B4-BE49-F238E27FC236}">
                <a16:creationId xmlns:a16="http://schemas.microsoft.com/office/drawing/2014/main" xmlns="" id="{71D76777-4FCD-4A28-AD15-C9CB8CB28481}"/>
              </a:ext>
            </a:extLst>
          </p:cNvPr>
          <p:cNvSpPr txBox="1"/>
          <p:nvPr/>
        </p:nvSpPr>
        <p:spPr>
          <a:xfrm>
            <a:off x="6158796" y="2264963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46" name="Tekstvak 11">
            <a:extLst>
              <a:ext uri="{FF2B5EF4-FFF2-40B4-BE49-F238E27FC236}">
                <a16:creationId xmlns:a16="http://schemas.microsoft.com/office/drawing/2014/main" xmlns="" id="{1EA0CB45-5543-4C41-9E0A-64C3CD79EBEC}"/>
              </a:ext>
            </a:extLst>
          </p:cNvPr>
          <p:cNvSpPr txBox="1"/>
          <p:nvPr/>
        </p:nvSpPr>
        <p:spPr>
          <a:xfrm>
            <a:off x="6156172" y="2488242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47" name="Tekstvak 15">
            <a:extLst>
              <a:ext uri="{FF2B5EF4-FFF2-40B4-BE49-F238E27FC236}">
                <a16:creationId xmlns:a16="http://schemas.microsoft.com/office/drawing/2014/main" xmlns="" id="{ACF1D6B3-1A53-4DFE-A020-CA67AF15AFB8}"/>
              </a:ext>
            </a:extLst>
          </p:cNvPr>
          <p:cNvSpPr txBox="1"/>
          <p:nvPr/>
        </p:nvSpPr>
        <p:spPr>
          <a:xfrm>
            <a:off x="6163366" y="2707164"/>
            <a:ext cx="10695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Edu activity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61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8BFDB35-DDB8-4F3E-ADB0-1D0368BE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50" dirty="0"/>
              <a:t>+ </a:t>
            </a:r>
            <a:r>
              <a:rPr lang="en-GB" sz="4050" dirty="0" err="1"/>
              <a:t>Entrustable</a:t>
            </a:r>
            <a:r>
              <a:rPr lang="en-GB" sz="4050" dirty="0"/>
              <a:t> Professional Activities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5472530-7EBC-49E8-B81F-B76AACF6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4050" dirty="0"/>
              <a:t>How we (try to) ensure that our education leads to what we want…</a:t>
            </a:r>
          </a:p>
          <a:p>
            <a:r>
              <a:rPr lang="en-GB" dirty="0"/>
              <a:t>Redesign education to </a:t>
            </a:r>
            <a:r>
              <a:rPr lang="en-GB" dirty="0" err="1" smtClean="0"/>
              <a:t>Entrustabel</a:t>
            </a:r>
            <a:r>
              <a:rPr lang="en-GB" dirty="0" smtClean="0"/>
              <a:t> </a:t>
            </a:r>
            <a:r>
              <a:rPr lang="en-GB" dirty="0"/>
              <a:t>Professional Activities</a:t>
            </a:r>
          </a:p>
          <a:p>
            <a:r>
              <a:rPr lang="en-GB" dirty="0">
                <a:hlinkClick r:id="rId2" tooltip="US National Library of Medicine"/>
              </a:rPr>
              <a:t>US National Library of Medicine</a:t>
            </a:r>
            <a:r>
              <a:rPr lang="en-GB" dirty="0"/>
              <a:t> </a:t>
            </a:r>
            <a:r>
              <a:rPr lang="en-GB" dirty="0">
                <a:hlinkClick r:id="rId3" tooltip="National Institutes of Health"/>
              </a:rPr>
              <a:t>National Institutes of Health</a:t>
            </a:r>
            <a:r>
              <a:rPr lang="en-GB" dirty="0"/>
              <a:t> </a:t>
            </a:r>
          </a:p>
          <a:p>
            <a:r>
              <a:rPr lang="en-GB" b="1" dirty="0"/>
              <a:t>Nuts and Bolts of </a:t>
            </a:r>
            <a:r>
              <a:rPr lang="en-GB" b="1" dirty="0" err="1"/>
              <a:t>Entrustable</a:t>
            </a:r>
            <a:r>
              <a:rPr lang="en-GB" b="1" dirty="0"/>
              <a:t> Professional Activities</a:t>
            </a:r>
          </a:p>
          <a:p>
            <a:r>
              <a:rPr lang="en-GB" dirty="0">
                <a:hlinkClick r:id="rId4"/>
              </a:rPr>
              <a:t>https://www.ncbi.nlm.nih.gov/pmc/articles/PMC3613304/</a:t>
            </a:r>
            <a:endParaRPr lang="en-GB" dirty="0"/>
          </a:p>
          <a:p>
            <a:r>
              <a:rPr lang="en-GB" dirty="0" err="1"/>
              <a:t>Proffessor</a:t>
            </a:r>
            <a:r>
              <a:rPr lang="en-GB" dirty="0"/>
              <a:t> </a:t>
            </a:r>
            <a:r>
              <a:rPr lang="en-GB" dirty="0" err="1"/>
              <a:t>Dr.</a:t>
            </a:r>
            <a:r>
              <a:rPr lang="en-GB" dirty="0"/>
              <a:t> </a:t>
            </a:r>
            <a:r>
              <a:rPr lang="en-GB" dirty="0" err="1"/>
              <a:t>Olle</a:t>
            </a:r>
            <a:r>
              <a:rPr lang="en-GB" dirty="0"/>
              <a:t> ten Cate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5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A326029E-86E8-41DC-AC35-00A132714A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2: Make it easy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02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6545309-FBF8-4A32-A199-2D59A1EA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Record Education with </a:t>
            </a:r>
            <a:r>
              <a:rPr lang="en-GB" dirty="0" smtClean="0"/>
              <a:t>Smart </a:t>
            </a:r>
            <a:r>
              <a:rPr lang="en-GB" dirty="0"/>
              <a:t>Apps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39D5A3A9-705B-4B70-87A7-8F65B0C6A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716562" y="1951465"/>
            <a:ext cx="5730256" cy="383112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5388F381-BA44-4417-907B-7422A7EFC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820" y="849879"/>
            <a:ext cx="3731340" cy="4395020"/>
          </a:xfrm>
          <a:prstGeom prst="rect">
            <a:avLst/>
          </a:prstGeom>
          <a:scene3d>
            <a:camera prst="perspectiveRelaxedModerately">
              <a:rot lat="17690631" lon="0" rev="0"/>
            </a:camera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17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6303934-B007-4E49-891A-77FD37D5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13023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950">
                <a:solidFill>
                  <a:schemeClr val="bg1"/>
                </a:solidFill>
              </a:rPr>
              <a:t>Giving feedback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47E246E5-E48D-48F1-9DDF-B60890612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951" y="1924946"/>
            <a:ext cx="5391149" cy="3005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07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A326029E-86E8-41DC-AC35-00A132714A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3: Make it Visual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xmlns="" id="{5E336CBE-E170-4E33-8B0D-001E21ECE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000"/>
              <a:t>And give it straight, meaningfull and Quantified back to Student and Teacher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56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5B15851-F3B3-4687-91B3-45AEF368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911554"/>
            <a:ext cx="4219889" cy="50868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6FFCE6EB-F2A6-45D9-A100-D2C8DA48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nl-NL" dirty="0"/>
              <a:t>Quantified Student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806958EA-4C27-4471-9FF6-36387E365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37"/>
          <a:stretch/>
        </p:blipFill>
        <p:spPr>
          <a:xfrm>
            <a:off x="96897" y="3454978"/>
            <a:ext cx="2381887" cy="21346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D8BE9699-D270-47B9-8F59-189DC8020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94" y="3700438"/>
            <a:ext cx="2280093" cy="86895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3415E3FB-D4D6-4278-8AE2-32F99EC6E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29" y="2353565"/>
            <a:ext cx="2280093" cy="134687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22608827-83BE-4BD0-A30F-7F304CD9B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729" y="4395143"/>
            <a:ext cx="2280093" cy="1598775"/>
          </a:xfrm>
          <a:prstGeom prst="rect">
            <a:avLst/>
          </a:prstGeom>
        </p:spPr>
      </p:pic>
      <p:pic>
        <p:nvPicPr>
          <p:cNvPr id="14" name="Afbeelding 13" descr="Afbeelding met kaart, tekst&#10;&#10;Beschrijving is gegenereerd met zeer hoge betrouwbaarheid">
            <a:extLst>
              <a:ext uri="{FF2B5EF4-FFF2-40B4-BE49-F238E27FC236}">
                <a16:creationId xmlns:a16="http://schemas.microsoft.com/office/drawing/2014/main" xmlns="" id="{9D825B50-BD22-46EA-B02C-B093F4024F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729" y="1286224"/>
            <a:ext cx="2290958" cy="9538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07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0F1DA64-B784-4B82-96F7-EA926C2D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702"/>
            <a:ext cx="9144000" cy="45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00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D1E1F6-DFEE-47C9-A9DA-DB339D0B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13023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1950">
                <a:solidFill>
                  <a:schemeClr val="bg1"/>
                </a:solidFill>
              </a:rPr>
              <a:t>Presenting feedback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6AD45DAE-A6F6-4364-B7D9-88E9410C2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6655" y="2174593"/>
            <a:ext cx="4688030" cy="2464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71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mezone arcade camel race">
            <a:extLst>
              <a:ext uri="{FF2B5EF4-FFF2-40B4-BE49-F238E27FC236}">
                <a16:creationId xmlns:a16="http://schemas.microsoft.com/office/drawing/2014/main" xmlns="" id="{7CC02273-474D-4413-BB4B-69719FAC4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2" y="1338074"/>
            <a:ext cx="7447611" cy="418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034BDE0-30A0-442F-B374-D104EBC4E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92" y="938972"/>
            <a:ext cx="7431984" cy="4983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7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echnofilosofie.com/wp-content/uploads/2017/06/Untitled-1024x7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00800" cy="53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5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Tijdelijke aanduiding voor inhoud 3" descr="Afbeelding met binnen, tekst&#10;&#10;Beschrijving is gegenereerd met hoge betrouwbaarheid">
            <a:extLst>
              <a:ext uri="{FF2B5EF4-FFF2-40B4-BE49-F238E27FC236}">
                <a16:creationId xmlns:a16="http://schemas.microsoft.com/office/drawing/2014/main" xmlns="" id="{9CE3E3E9-350D-4034-A55A-91B1732F2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485" b="157"/>
          <a:stretch/>
        </p:blipFill>
        <p:spPr>
          <a:xfrm>
            <a:off x="15" y="857258"/>
            <a:ext cx="7956361" cy="4475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862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37997" y="0"/>
            <a:ext cx="400110" cy="68981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400" b="1" dirty="0" smtClean="0">
                <a:solidFill>
                  <a:schemeClr val="bg1">
                    <a:lumMod val="75000"/>
                  </a:schemeClr>
                </a:solidFill>
              </a:rPr>
              <a:t>QUANTIFIED STUDENT _ EDUCAUSE _ I KNOW WHAT YOU DID LAST SUMMER</a:t>
            </a:r>
            <a:endParaRPr lang="nl-NL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Afbeeldingsresultaat voor i know what you did last su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99392"/>
            <a:ext cx="10604258" cy="706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649" y="5589240"/>
            <a:ext cx="67345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QUANTIFIEDSTUDENT.NL</a:t>
            </a:r>
            <a:br>
              <a:rPr lang="nl-NL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nl-NL" sz="40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HALLOWEEN EDITION</a:t>
            </a:r>
            <a:endParaRPr lang="nl-NL" sz="40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47" t="14908" r="11349" b="9544"/>
          <a:stretch/>
        </p:blipFill>
        <p:spPr>
          <a:xfrm rot="10800000">
            <a:off x="107504" y="647441"/>
            <a:ext cx="8731625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2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320" t="11770" r="12471" b="6027"/>
          <a:stretch/>
        </p:blipFill>
        <p:spPr>
          <a:xfrm>
            <a:off x="467544" y="692696"/>
            <a:ext cx="8424938" cy="5832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2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613" t="11683" r="30223" b="5419"/>
          <a:stretch/>
        </p:blipFill>
        <p:spPr>
          <a:xfrm rot="5400000">
            <a:off x="5237243" y="1221678"/>
            <a:ext cx="2880320" cy="4126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820" t="15164" r="11081" b="11584"/>
          <a:stretch/>
        </p:blipFill>
        <p:spPr>
          <a:xfrm rot="10800000">
            <a:off x="292221" y="2021942"/>
            <a:ext cx="4279778" cy="2644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8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280921" cy="49685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373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901760"/>
            <a:ext cx="5572962" cy="292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70846" y="2466852"/>
            <a:ext cx="3873261" cy="3795623"/>
          </a:xfrm>
          <a:prstGeom prst="ellipse">
            <a:avLst/>
          </a:prstGeom>
          <a:noFill/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10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40" y="268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beeldingsresultaat voor icon a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36" y="3118294"/>
            <a:ext cx="2492734" cy="24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endCxn id="7" idx="1"/>
          </p:cNvCxnSpPr>
          <p:nvPr/>
        </p:nvCxnSpPr>
        <p:spPr>
          <a:xfrm flipV="1">
            <a:off x="4182545" y="4364662"/>
            <a:ext cx="1630691" cy="72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8569" r="57082" b="17953"/>
          <a:stretch>
            <a:fillRect/>
          </a:stretch>
        </p:blipFill>
        <p:spPr bwMode="auto">
          <a:xfrm>
            <a:off x="2411760" y="404664"/>
            <a:ext cx="5040560" cy="566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91858" y="0"/>
            <a:ext cx="346249" cy="691150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nl-NL" sz="1050" b="1" dirty="0" smtClean="0">
                <a:solidFill>
                  <a:schemeClr val="bg1">
                    <a:lumMod val="75000"/>
                  </a:schemeClr>
                </a:solidFill>
              </a:rPr>
              <a:t>QUANTIFIEDSTUDENT.NL _ EDUCAUSE _HALLOWEEN EDITION_ I KNOW WHAT YOU DID LAST SUMMER</a:t>
            </a:r>
            <a:endParaRPr lang="nl-NL" sz="10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67E28F301964CA5EF7F463A33864C" ma:contentTypeVersion="0" ma:contentTypeDescription="Een nieuw document maken." ma:contentTypeScope="" ma:versionID="dd5c3fd8ff0da367f79e72f05767ccb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1b6edc7e816cc89149d4923d1c5502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D95835-7096-4C2D-A137-F810E722AD03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31D1F1-D68F-477C-9F2B-6AF354FA4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D5EA9A9-8FE9-4ADE-AA33-553B55C74F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206</TotalTime>
  <Words>643</Words>
  <Application>Microsoft Office PowerPoint</Application>
  <PresentationFormat>On-screen Show (4:3)</PresentationFormat>
  <Paragraphs>86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Baskerville Old Face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educational Future? How we Quantify our students with educational Data</vt:lpstr>
      <vt:lpstr>PowerPoint Presentation</vt:lpstr>
      <vt:lpstr>Medium Data: 3 Questions</vt:lpstr>
      <vt:lpstr>1: How to organize this Educational Wize…</vt:lpstr>
      <vt:lpstr>Programmatic Learning Apps System</vt:lpstr>
      <vt:lpstr>Grades do not give insight enough</vt:lpstr>
      <vt:lpstr>Programmatic Assessment</vt:lpstr>
      <vt:lpstr>+ Entrustable Professional Activities</vt:lpstr>
      <vt:lpstr>2: Make it easy</vt:lpstr>
      <vt:lpstr>Record Education with Smart Apps</vt:lpstr>
      <vt:lpstr>Giving feedback</vt:lpstr>
      <vt:lpstr>3: Make it Visual</vt:lpstr>
      <vt:lpstr>Quantified Student</vt:lpstr>
      <vt:lpstr>PowerPoint Presentation</vt:lpstr>
      <vt:lpstr>Presenting feedback</vt:lpstr>
      <vt:lpstr>PowerPoint Presentation</vt:lpstr>
      <vt:lpstr>PowerPoint Presentation</vt:lpstr>
      <vt:lpstr>PowerPoint Presentation</vt:lpstr>
    </vt:vector>
  </TitlesOfParts>
  <Company>Fontys Hogescholen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Vorst,Rens M.C.M. van der</dc:creator>
  <cp:lastModifiedBy>Vorst,Rens M.C.M. van der</cp:lastModifiedBy>
  <cp:revision>10</cp:revision>
  <dcterms:created xsi:type="dcterms:W3CDTF">2017-10-04T06:14:52Z</dcterms:created>
  <dcterms:modified xsi:type="dcterms:W3CDTF">2017-10-19T09:50:50Z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0x010100BB567E28F301964CA5EF7F463A33864C</vt:lpwstr>
  </property>
</Properties>
</file>