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7" r:id="rId1"/>
  </p:sldMasterIdLst>
  <p:notesMasterIdLst>
    <p:notesMasterId r:id="rId31"/>
  </p:notesMasterIdLst>
  <p:handoutMasterIdLst>
    <p:handoutMasterId r:id="rId32"/>
  </p:handoutMasterIdLst>
  <p:sldIdLst>
    <p:sldId id="585" r:id="rId2"/>
    <p:sldId id="624" r:id="rId3"/>
    <p:sldId id="639" r:id="rId4"/>
    <p:sldId id="636" r:id="rId5"/>
    <p:sldId id="637" r:id="rId6"/>
    <p:sldId id="641" r:id="rId7"/>
    <p:sldId id="642" r:id="rId8"/>
    <p:sldId id="638" r:id="rId9"/>
    <p:sldId id="599" r:id="rId10"/>
    <p:sldId id="600" r:id="rId11"/>
    <p:sldId id="633" r:id="rId12"/>
    <p:sldId id="634" r:id="rId13"/>
    <p:sldId id="635" r:id="rId14"/>
    <p:sldId id="623" r:id="rId15"/>
    <p:sldId id="611" r:id="rId16"/>
    <p:sldId id="618" r:id="rId17"/>
    <p:sldId id="621" r:id="rId18"/>
    <p:sldId id="619" r:id="rId19"/>
    <p:sldId id="622" r:id="rId20"/>
    <p:sldId id="613" r:id="rId21"/>
    <p:sldId id="626" r:id="rId22"/>
    <p:sldId id="615" r:id="rId23"/>
    <p:sldId id="628" r:id="rId24"/>
    <p:sldId id="629" r:id="rId25"/>
    <p:sldId id="630" r:id="rId26"/>
    <p:sldId id="614" r:id="rId27"/>
    <p:sldId id="616" r:id="rId28"/>
    <p:sldId id="631" r:id="rId29"/>
    <p:sldId id="632" r:id="rId30"/>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usiness 1" id="{65A9B29A-F89A-4A95-9BAC-1547673B6D5F}">
          <p14:sldIdLst>
            <p14:sldId id="585"/>
            <p14:sldId id="624"/>
            <p14:sldId id="639"/>
            <p14:sldId id="636"/>
            <p14:sldId id="637"/>
            <p14:sldId id="641"/>
            <p14:sldId id="642"/>
            <p14:sldId id="638"/>
            <p14:sldId id="599"/>
            <p14:sldId id="600"/>
            <p14:sldId id="633"/>
            <p14:sldId id="634"/>
            <p14:sldId id="635"/>
            <p14:sldId id="623"/>
            <p14:sldId id="611"/>
            <p14:sldId id="618"/>
            <p14:sldId id="621"/>
            <p14:sldId id="619"/>
            <p14:sldId id="622"/>
            <p14:sldId id="613"/>
            <p14:sldId id="626"/>
            <p14:sldId id="615"/>
            <p14:sldId id="628"/>
            <p14:sldId id="629"/>
            <p14:sldId id="630"/>
            <p14:sldId id="614"/>
            <p14:sldId id="616"/>
            <p14:sldId id="631"/>
            <p14:sldId id="632"/>
          </p14:sldIdLst>
        </p14:section>
      </p14:sectionLst>
    </p:ext>
    <p:ext uri="{EFAFB233-063F-42B5-8137-9DF3F51BA10A}">
      <p15:sldGuideLst xmlns:p15="http://schemas.microsoft.com/office/powerpoint/2012/main">
        <p15:guide id="1" orient="horz" pos="2251">
          <p15:clr>
            <a:srgbClr val="A4A3A4"/>
          </p15:clr>
        </p15:guide>
        <p15:guide id="3" orient="horz" pos="3158" userDrawn="1">
          <p15:clr>
            <a:srgbClr val="A4A3A4"/>
          </p15:clr>
        </p15:guide>
        <p15:guide id="5" orient="horz" pos="981" userDrawn="1">
          <p15:clr>
            <a:srgbClr val="A4A3A4"/>
          </p15:clr>
        </p15:guide>
        <p15:guide id="6" pos="2880">
          <p15:clr>
            <a:srgbClr val="A4A3A4"/>
          </p15:clr>
        </p15:guide>
        <p15:guide id="7" pos="431">
          <p15:clr>
            <a:srgbClr val="A4A3A4"/>
          </p15:clr>
        </p15:guide>
        <p15:guide id="8" pos="5329">
          <p15:clr>
            <a:srgbClr val="A4A3A4"/>
          </p15:clr>
        </p15:guide>
        <p15:guide id="9" pos="5556" userDrawn="1">
          <p15:clr>
            <a:srgbClr val="A4A3A4"/>
          </p15:clr>
        </p15:guide>
        <p15:guide id="10" pos="249">
          <p15:clr>
            <a:srgbClr val="A4A3A4"/>
          </p15:clr>
        </p15:guide>
        <p15:guide id="11" pos="1474" userDrawn="1">
          <p15:clr>
            <a:srgbClr val="A4A3A4"/>
          </p15:clr>
        </p15:guide>
        <p15:guide id="12" pos="4286" userDrawn="1">
          <p15:clr>
            <a:srgbClr val="A4A3A4"/>
          </p15:clr>
        </p15:guide>
        <p15:guide id="13" pos="3288" userDrawn="1">
          <p15:clr>
            <a:srgbClr val="A4A3A4"/>
          </p15:clr>
        </p15:guide>
        <p15:guide id="14" orient="horz" pos="3294" userDrawn="1">
          <p15:clr>
            <a:srgbClr val="A4A3A4"/>
          </p15:clr>
        </p15:guide>
        <p15:guide id="15"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umstein,Avi H" initials="BH"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6B17"/>
    <a:srgbClr val="466EA5"/>
    <a:srgbClr val="1E2631"/>
    <a:srgbClr val="E9E9E9"/>
    <a:srgbClr val="2A9A72"/>
    <a:srgbClr val="7F7F7F"/>
    <a:srgbClr val="222A35"/>
    <a:srgbClr val="2F3A46"/>
    <a:srgbClr val="DBDBDB"/>
    <a:srgbClr val="2F39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Style foncé 1 - Accentuation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Style foncé 1 - Accentuation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Style foncé 1 - Accentuation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Style foncé 1 - Accentuation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Style foncé 1 - Accentuation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Style foncé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62" autoAdjust="0"/>
    <p:restoredTop sz="76106" autoAdjust="0"/>
  </p:normalViewPr>
  <p:slideViewPr>
    <p:cSldViewPr>
      <p:cViewPr varScale="1">
        <p:scale>
          <a:sx n="84" d="100"/>
          <a:sy n="84" d="100"/>
        </p:scale>
        <p:origin x="2016" y="90"/>
      </p:cViewPr>
      <p:guideLst>
        <p:guide orient="horz" pos="2251"/>
        <p:guide orient="horz" pos="3158"/>
        <p:guide orient="horz" pos="981"/>
        <p:guide pos="2880"/>
        <p:guide pos="431"/>
        <p:guide pos="5329"/>
        <p:guide pos="5556"/>
        <p:guide pos="249"/>
        <p:guide pos="1474"/>
        <p:guide pos="4286"/>
        <p:guide pos="3288"/>
        <p:guide orient="horz" pos="3294"/>
        <p:guide orient="horz" pos="2160"/>
      </p:guideLst>
    </p:cSldViewPr>
  </p:slideViewPr>
  <p:notesTextViewPr>
    <p:cViewPr>
      <p:scale>
        <a:sx n="1" d="1"/>
        <a:sy n="1" d="1"/>
      </p:scale>
      <p:origin x="0" y="0"/>
    </p:cViewPr>
  </p:notesTextViewPr>
  <p:notesViewPr>
    <p:cSldViewPr>
      <p:cViewPr varScale="1">
        <p:scale>
          <a:sx n="85" d="100"/>
          <a:sy n="85" d="100"/>
        </p:scale>
        <p:origin x="888"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A9201C-175B-4E40-B354-CECDE75BA31F}" type="doc">
      <dgm:prSet loTypeId="urn:microsoft.com/office/officeart/2005/8/layout/balance1" loCatId="relationship" qsTypeId="urn:microsoft.com/office/officeart/2005/8/quickstyle/3d3" qsCatId="3D" csTypeId="urn:microsoft.com/office/officeart/2005/8/colors/accent1_2" csCatId="accent1" phldr="1"/>
      <dgm:spPr/>
      <dgm:t>
        <a:bodyPr/>
        <a:lstStyle/>
        <a:p>
          <a:endParaRPr lang="en-US"/>
        </a:p>
      </dgm:t>
    </dgm:pt>
    <dgm:pt modelId="{23DD24BE-AB5A-4910-9AAF-350EED1B5A80}">
      <dgm:prSet phldrT="[Text]"/>
      <dgm:spPr>
        <a:solidFill>
          <a:srgbClr val="FF6600"/>
        </a:solidFill>
      </dgm:spPr>
      <dgm:t>
        <a:bodyPr/>
        <a:lstStyle/>
        <a:p>
          <a:r>
            <a:rPr lang="en-US" dirty="0" smtClean="0"/>
            <a:t>Risk Decisions</a:t>
          </a:r>
          <a:endParaRPr lang="en-US" dirty="0"/>
        </a:p>
      </dgm:t>
    </dgm:pt>
    <dgm:pt modelId="{0CCFA2D2-74FE-4787-842E-6800D54AF1A3}" type="parTrans" cxnId="{30FED5DF-CE32-4F22-81EB-3B3CCD5A597E}">
      <dgm:prSet/>
      <dgm:spPr/>
      <dgm:t>
        <a:bodyPr/>
        <a:lstStyle/>
        <a:p>
          <a:endParaRPr lang="en-US"/>
        </a:p>
      </dgm:t>
    </dgm:pt>
    <dgm:pt modelId="{1B3D8B03-2904-4261-AB63-6BD974CFF63E}" type="sibTrans" cxnId="{30FED5DF-CE32-4F22-81EB-3B3CCD5A597E}">
      <dgm:prSet/>
      <dgm:spPr/>
      <dgm:t>
        <a:bodyPr/>
        <a:lstStyle/>
        <a:p>
          <a:endParaRPr lang="en-US"/>
        </a:p>
      </dgm:t>
    </dgm:pt>
    <dgm:pt modelId="{0AD7B499-6623-4066-8A8E-FE4D71EC340D}">
      <dgm:prSet phldrT="[Text]"/>
      <dgm:spPr>
        <a:solidFill>
          <a:srgbClr val="000090"/>
        </a:solidFill>
      </dgm:spPr>
      <dgm:t>
        <a:bodyPr/>
        <a:lstStyle/>
        <a:p>
          <a:r>
            <a:rPr lang="en-US" dirty="0" smtClean="0"/>
            <a:t>Accept</a:t>
          </a:r>
          <a:endParaRPr lang="en-US" dirty="0"/>
        </a:p>
      </dgm:t>
    </dgm:pt>
    <dgm:pt modelId="{C1589DE6-6B3F-4E4B-BD09-EA7E6B581101}" type="parTrans" cxnId="{7B23105C-6211-42F0-978D-A0C717FFB5AF}">
      <dgm:prSet/>
      <dgm:spPr/>
      <dgm:t>
        <a:bodyPr/>
        <a:lstStyle/>
        <a:p>
          <a:endParaRPr lang="en-US"/>
        </a:p>
      </dgm:t>
    </dgm:pt>
    <dgm:pt modelId="{2DAB218D-14F5-4260-81F8-BB90F0B4B1D5}" type="sibTrans" cxnId="{7B23105C-6211-42F0-978D-A0C717FFB5AF}">
      <dgm:prSet/>
      <dgm:spPr/>
      <dgm:t>
        <a:bodyPr/>
        <a:lstStyle/>
        <a:p>
          <a:endParaRPr lang="en-US"/>
        </a:p>
      </dgm:t>
    </dgm:pt>
    <dgm:pt modelId="{12B375E7-8921-416A-8BB5-8D28112733F0}">
      <dgm:prSet phldrT="[Text]"/>
      <dgm:spPr>
        <a:solidFill>
          <a:srgbClr val="000090"/>
        </a:solidFill>
      </dgm:spPr>
      <dgm:t>
        <a:bodyPr/>
        <a:lstStyle/>
        <a:p>
          <a:r>
            <a:rPr lang="en-US" dirty="0" smtClean="0"/>
            <a:t>Reduce</a:t>
          </a:r>
          <a:endParaRPr lang="en-US" dirty="0"/>
        </a:p>
      </dgm:t>
    </dgm:pt>
    <dgm:pt modelId="{E244E206-8A7A-4CC7-87BB-47714EF7F379}" type="parTrans" cxnId="{2317D9CB-1410-46B6-96A9-EC69A6417F41}">
      <dgm:prSet/>
      <dgm:spPr/>
      <dgm:t>
        <a:bodyPr/>
        <a:lstStyle/>
        <a:p>
          <a:endParaRPr lang="en-US"/>
        </a:p>
      </dgm:t>
    </dgm:pt>
    <dgm:pt modelId="{C1819576-55A4-4F84-BC44-84C74DC2A8FF}" type="sibTrans" cxnId="{2317D9CB-1410-46B6-96A9-EC69A6417F41}">
      <dgm:prSet/>
      <dgm:spPr/>
      <dgm:t>
        <a:bodyPr/>
        <a:lstStyle/>
        <a:p>
          <a:endParaRPr lang="en-US"/>
        </a:p>
      </dgm:t>
    </dgm:pt>
    <dgm:pt modelId="{08FA01F0-62FE-40B5-847C-4D6AF207143B}">
      <dgm:prSet phldrT="[Text]"/>
      <dgm:spPr>
        <a:solidFill>
          <a:srgbClr val="FF6600"/>
        </a:solidFill>
      </dgm:spPr>
      <dgm:t>
        <a:bodyPr/>
        <a:lstStyle/>
        <a:p>
          <a:r>
            <a:rPr lang="en-US" dirty="0" smtClean="0"/>
            <a:t>University Mission</a:t>
          </a:r>
          <a:endParaRPr lang="en-US" dirty="0"/>
        </a:p>
      </dgm:t>
    </dgm:pt>
    <dgm:pt modelId="{CA9AC571-7C5A-476A-8CB0-BC4E6D0DA329}" type="parTrans" cxnId="{0FB9CDD9-007D-4240-BFA6-7DD1B3D87644}">
      <dgm:prSet/>
      <dgm:spPr/>
      <dgm:t>
        <a:bodyPr/>
        <a:lstStyle/>
        <a:p>
          <a:endParaRPr lang="en-US"/>
        </a:p>
      </dgm:t>
    </dgm:pt>
    <dgm:pt modelId="{0A24977E-5B1F-4DD2-8EC0-68CED2FE7BBD}" type="sibTrans" cxnId="{0FB9CDD9-007D-4240-BFA6-7DD1B3D87644}">
      <dgm:prSet/>
      <dgm:spPr/>
      <dgm:t>
        <a:bodyPr/>
        <a:lstStyle/>
        <a:p>
          <a:endParaRPr lang="en-US"/>
        </a:p>
      </dgm:t>
    </dgm:pt>
    <dgm:pt modelId="{FD797C58-1310-433D-864C-77AD543B72C4}">
      <dgm:prSet phldrT="[Text]"/>
      <dgm:spPr>
        <a:solidFill>
          <a:srgbClr val="000090"/>
        </a:solidFill>
      </dgm:spPr>
      <dgm:t>
        <a:bodyPr/>
        <a:lstStyle/>
        <a:p>
          <a:r>
            <a:rPr lang="en-US" dirty="0" smtClean="0"/>
            <a:t>Patient care</a:t>
          </a:r>
          <a:endParaRPr lang="en-US" dirty="0"/>
        </a:p>
      </dgm:t>
    </dgm:pt>
    <dgm:pt modelId="{9780F49B-51F8-481B-8D2E-E516774B3BC2}" type="parTrans" cxnId="{F3112F31-6FE4-4836-9AAC-608E80148113}">
      <dgm:prSet/>
      <dgm:spPr/>
      <dgm:t>
        <a:bodyPr/>
        <a:lstStyle/>
        <a:p>
          <a:endParaRPr lang="en-US"/>
        </a:p>
      </dgm:t>
    </dgm:pt>
    <dgm:pt modelId="{CF9D1CE2-025B-49AF-A5E7-0E0ED053FE5F}" type="sibTrans" cxnId="{F3112F31-6FE4-4836-9AAC-608E80148113}">
      <dgm:prSet/>
      <dgm:spPr/>
      <dgm:t>
        <a:bodyPr/>
        <a:lstStyle/>
        <a:p>
          <a:endParaRPr lang="en-US"/>
        </a:p>
      </dgm:t>
    </dgm:pt>
    <dgm:pt modelId="{DA8F19CA-7534-4B52-B07A-715E435B0BEE}">
      <dgm:prSet phldrT="[Text]"/>
      <dgm:spPr>
        <a:solidFill>
          <a:srgbClr val="000090"/>
        </a:solidFill>
      </dgm:spPr>
      <dgm:t>
        <a:bodyPr/>
        <a:lstStyle/>
        <a:p>
          <a:r>
            <a:rPr lang="en-US" dirty="0" smtClean="0"/>
            <a:t>Transfer</a:t>
          </a:r>
          <a:endParaRPr lang="en-US" dirty="0"/>
        </a:p>
      </dgm:t>
    </dgm:pt>
    <dgm:pt modelId="{D4BF49CD-9D86-4191-BE21-F70FB7E10819}" type="parTrans" cxnId="{68DE75F8-8525-4099-BC14-31CD80971FDD}">
      <dgm:prSet/>
      <dgm:spPr/>
      <dgm:t>
        <a:bodyPr/>
        <a:lstStyle/>
        <a:p>
          <a:endParaRPr lang="en-US"/>
        </a:p>
      </dgm:t>
    </dgm:pt>
    <dgm:pt modelId="{F6F71162-9337-4479-95F2-EC777D7C62F5}" type="sibTrans" cxnId="{68DE75F8-8525-4099-BC14-31CD80971FDD}">
      <dgm:prSet/>
      <dgm:spPr/>
      <dgm:t>
        <a:bodyPr/>
        <a:lstStyle/>
        <a:p>
          <a:endParaRPr lang="en-US"/>
        </a:p>
      </dgm:t>
    </dgm:pt>
    <dgm:pt modelId="{90F276B2-ADDF-4D0B-8FB3-3358DAEDCD8F}">
      <dgm:prSet phldrT="[Text]"/>
      <dgm:spPr>
        <a:solidFill>
          <a:srgbClr val="000090"/>
        </a:solidFill>
      </dgm:spPr>
      <dgm:t>
        <a:bodyPr/>
        <a:lstStyle/>
        <a:p>
          <a:r>
            <a:rPr lang="en-US" dirty="0" smtClean="0"/>
            <a:t>Share</a:t>
          </a:r>
          <a:endParaRPr lang="en-US" dirty="0"/>
        </a:p>
      </dgm:t>
    </dgm:pt>
    <dgm:pt modelId="{F6A614BF-7410-472A-8F5E-82AB5D27C304}" type="parTrans" cxnId="{86AE63AB-D33A-41C6-A25D-6B0438FF6F8A}">
      <dgm:prSet/>
      <dgm:spPr/>
      <dgm:t>
        <a:bodyPr/>
        <a:lstStyle/>
        <a:p>
          <a:endParaRPr lang="en-US"/>
        </a:p>
      </dgm:t>
    </dgm:pt>
    <dgm:pt modelId="{DDB03F06-721A-4A56-BEC2-72FC8B9B6D4D}" type="sibTrans" cxnId="{86AE63AB-D33A-41C6-A25D-6B0438FF6F8A}">
      <dgm:prSet/>
      <dgm:spPr/>
      <dgm:t>
        <a:bodyPr/>
        <a:lstStyle/>
        <a:p>
          <a:endParaRPr lang="en-US"/>
        </a:p>
      </dgm:t>
    </dgm:pt>
    <dgm:pt modelId="{83D0AB11-9877-40B5-88CC-2D58D83A9630}">
      <dgm:prSet phldrT="[Text]"/>
      <dgm:spPr>
        <a:solidFill>
          <a:srgbClr val="000090"/>
        </a:solidFill>
      </dgm:spPr>
      <dgm:t>
        <a:bodyPr/>
        <a:lstStyle/>
        <a:p>
          <a:r>
            <a:rPr lang="en-US" dirty="0" smtClean="0"/>
            <a:t>Service</a:t>
          </a:r>
          <a:endParaRPr lang="en-US" dirty="0"/>
        </a:p>
      </dgm:t>
    </dgm:pt>
    <dgm:pt modelId="{2BBC3E69-0AB7-4097-87C4-CF9D9BA3CB08}" type="parTrans" cxnId="{6F3FFB3D-41BD-4615-91AB-BC167A43F789}">
      <dgm:prSet/>
      <dgm:spPr/>
      <dgm:t>
        <a:bodyPr/>
        <a:lstStyle/>
        <a:p>
          <a:endParaRPr lang="en-US"/>
        </a:p>
      </dgm:t>
    </dgm:pt>
    <dgm:pt modelId="{B600D9D2-7180-42D1-A494-FDE7BFA0F970}" type="sibTrans" cxnId="{6F3FFB3D-41BD-4615-91AB-BC167A43F789}">
      <dgm:prSet/>
      <dgm:spPr/>
      <dgm:t>
        <a:bodyPr/>
        <a:lstStyle/>
        <a:p>
          <a:endParaRPr lang="en-US"/>
        </a:p>
      </dgm:t>
    </dgm:pt>
    <dgm:pt modelId="{DEF335E0-CBBE-4A86-9EC0-42D088FE09D2}">
      <dgm:prSet phldrT="[Text]"/>
      <dgm:spPr>
        <a:solidFill>
          <a:srgbClr val="000090"/>
        </a:solidFill>
      </dgm:spPr>
      <dgm:t>
        <a:bodyPr/>
        <a:lstStyle/>
        <a:p>
          <a:r>
            <a:rPr lang="en-US" dirty="0" smtClean="0"/>
            <a:t>Research</a:t>
          </a:r>
          <a:endParaRPr lang="en-US" dirty="0"/>
        </a:p>
      </dgm:t>
    </dgm:pt>
    <dgm:pt modelId="{DEE2EA2F-F0A6-4291-91EE-C2EC91EC7B02}" type="parTrans" cxnId="{6BAB4A21-80A7-4CC5-A2B8-8C58580C82D0}">
      <dgm:prSet/>
      <dgm:spPr/>
      <dgm:t>
        <a:bodyPr/>
        <a:lstStyle/>
        <a:p>
          <a:endParaRPr lang="en-US"/>
        </a:p>
      </dgm:t>
    </dgm:pt>
    <dgm:pt modelId="{4A8F8EB0-800A-4425-8062-1808AA696E68}" type="sibTrans" cxnId="{6BAB4A21-80A7-4CC5-A2B8-8C58580C82D0}">
      <dgm:prSet/>
      <dgm:spPr/>
      <dgm:t>
        <a:bodyPr/>
        <a:lstStyle/>
        <a:p>
          <a:endParaRPr lang="en-US"/>
        </a:p>
      </dgm:t>
    </dgm:pt>
    <dgm:pt modelId="{4BECE4DE-373C-47BE-A38A-F92EC1C574CD}">
      <dgm:prSet phldrT="[Text]"/>
      <dgm:spPr>
        <a:solidFill>
          <a:srgbClr val="000090"/>
        </a:solidFill>
      </dgm:spPr>
      <dgm:t>
        <a:bodyPr/>
        <a:lstStyle/>
        <a:p>
          <a:r>
            <a:rPr lang="en-US" dirty="0" smtClean="0"/>
            <a:t>Education</a:t>
          </a:r>
          <a:endParaRPr lang="en-US" dirty="0"/>
        </a:p>
      </dgm:t>
    </dgm:pt>
    <dgm:pt modelId="{1AFBFA49-5366-400D-8C4A-E85209432EB6}" type="parTrans" cxnId="{A288D902-A3C3-4423-9239-02081AAA36EA}">
      <dgm:prSet/>
      <dgm:spPr/>
      <dgm:t>
        <a:bodyPr/>
        <a:lstStyle/>
        <a:p>
          <a:endParaRPr lang="en-US"/>
        </a:p>
      </dgm:t>
    </dgm:pt>
    <dgm:pt modelId="{726B3806-33E5-4524-94C7-BEFCF5143385}" type="sibTrans" cxnId="{A288D902-A3C3-4423-9239-02081AAA36EA}">
      <dgm:prSet/>
      <dgm:spPr/>
      <dgm:t>
        <a:bodyPr/>
        <a:lstStyle/>
        <a:p>
          <a:endParaRPr lang="en-US"/>
        </a:p>
      </dgm:t>
    </dgm:pt>
    <dgm:pt modelId="{688A7583-8715-460F-8EA3-1737F423326A}" type="pres">
      <dgm:prSet presAssocID="{EDA9201C-175B-4E40-B354-CECDE75BA31F}" presName="outerComposite" presStyleCnt="0">
        <dgm:presLayoutVars>
          <dgm:chMax val="2"/>
          <dgm:animLvl val="lvl"/>
          <dgm:resizeHandles val="exact"/>
        </dgm:presLayoutVars>
      </dgm:prSet>
      <dgm:spPr/>
      <dgm:t>
        <a:bodyPr/>
        <a:lstStyle/>
        <a:p>
          <a:endParaRPr lang="en-US"/>
        </a:p>
      </dgm:t>
    </dgm:pt>
    <dgm:pt modelId="{845787C3-3B52-48E5-833E-B536DD94E3EC}" type="pres">
      <dgm:prSet presAssocID="{EDA9201C-175B-4E40-B354-CECDE75BA31F}" presName="dummyMaxCanvas" presStyleCnt="0"/>
      <dgm:spPr/>
    </dgm:pt>
    <dgm:pt modelId="{DAB8527F-62DF-418B-BF11-E87D5F19F67F}" type="pres">
      <dgm:prSet presAssocID="{EDA9201C-175B-4E40-B354-CECDE75BA31F}" presName="parentComposite" presStyleCnt="0"/>
      <dgm:spPr/>
    </dgm:pt>
    <dgm:pt modelId="{700C8F05-9A94-4905-8712-78FEDBD87483}" type="pres">
      <dgm:prSet presAssocID="{EDA9201C-175B-4E40-B354-CECDE75BA31F}" presName="parent1" presStyleLbl="alignAccFollowNode1" presStyleIdx="0" presStyleCnt="4">
        <dgm:presLayoutVars>
          <dgm:chMax val="4"/>
        </dgm:presLayoutVars>
      </dgm:prSet>
      <dgm:spPr/>
      <dgm:t>
        <a:bodyPr/>
        <a:lstStyle/>
        <a:p>
          <a:endParaRPr lang="en-US"/>
        </a:p>
      </dgm:t>
    </dgm:pt>
    <dgm:pt modelId="{DFC85A29-6247-47C4-A198-66FADD062F81}" type="pres">
      <dgm:prSet presAssocID="{EDA9201C-175B-4E40-B354-CECDE75BA31F}" presName="parent2" presStyleLbl="alignAccFollowNode1" presStyleIdx="1" presStyleCnt="4">
        <dgm:presLayoutVars>
          <dgm:chMax val="4"/>
        </dgm:presLayoutVars>
      </dgm:prSet>
      <dgm:spPr/>
      <dgm:t>
        <a:bodyPr/>
        <a:lstStyle/>
        <a:p>
          <a:endParaRPr lang="en-US"/>
        </a:p>
      </dgm:t>
    </dgm:pt>
    <dgm:pt modelId="{AA1C0281-41E0-4B6E-8120-BD9F9B3FF41C}" type="pres">
      <dgm:prSet presAssocID="{EDA9201C-175B-4E40-B354-CECDE75BA31F}" presName="childrenComposite" presStyleCnt="0"/>
      <dgm:spPr/>
    </dgm:pt>
    <dgm:pt modelId="{54803A62-0375-4D02-AF51-38CABAFC5446}" type="pres">
      <dgm:prSet presAssocID="{EDA9201C-175B-4E40-B354-CECDE75BA31F}" presName="dummyMaxCanvas_ChildArea" presStyleCnt="0"/>
      <dgm:spPr/>
    </dgm:pt>
    <dgm:pt modelId="{B0DCA42D-9750-4996-A486-88CBB352C890}" type="pres">
      <dgm:prSet presAssocID="{EDA9201C-175B-4E40-B354-CECDE75BA31F}" presName="fulcrum" presStyleLbl="alignAccFollowNode1" presStyleIdx="2" presStyleCnt="4"/>
      <dgm:spPr/>
    </dgm:pt>
    <dgm:pt modelId="{60268C2C-11EB-4BEE-A4A0-A6BA4738999F}" type="pres">
      <dgm:prSet presAssocID="{EDA9201C-175B-4E40-B354-CECDE75BA31F}" presName="balance_44" presStyleLbl="alignAccFollowNode1" presStyleIdx="3" presStyleCnt="4">
        <dgm:presLayoutVars>
          <dgm:bulletEnabled val="1"/>
        </dgm:presLayoutVars>
      </dgm:prSet>
      <dgm:spPr/>
    </dgm:pt>
    <dgm:pt modelId="{B28D1565-8E5B-4743-83FB-73042A92FF01}" type="pres">
      <dgm:prSet presAssocID="{EDA9201C-175B-4E40-B354-CECDE75BA31F}" presName="right_44_1" presStyleLbl="node1" presStyleIdx="0" presStyleCnt="8">
        <dgm:presLayoutVars>
          <dgm:bulletEnabled val="1"/>
        </dgm:presLayoutVars>
      </dgm:prSet>
      <dgm:spPr/>
      <dgm:t>
        <a:bodyPr/>
        <a:lstStyle/>
        <a:p>
          <a:endParaRPr lang="en-US"/>
        </a:p>
      </dgm:t>
    </dgm:pt>
    <dgm:pt modelId="{E8E295F4-B6DD-48C7-99AC-137717B38067}" type="pres">
      <dgm:prSet presAssocID="{EDA9201C-175B-4E40-B354-CECDE75BA31F}" presName="right_44_2" presStyleLbl="node1" presStyleIdx="1" presStyleCnt="8">
        <dgm:presLayoutVars>
          <dgm:bulletEnabled val="1"/>
        </dgm:presLayoutVars>
      </dgm:prSet>
      <dgm:spPr/>
      <dgm:t>
        <a:bodyPr/>
        <a:lstStyle/>
        <a:p>
          <a:endParaRPr lang="en-US"/>
        </a:p>
      </dgm:t>
    </dgm:pt>
    <dgm:pt modelId="{C98C79A7-4411-4878-ADF1-F2F63830B7EF}" type="pres">
      <dgm:prSet presAssocID="{EDA9201C-175B-4E40-B354-CECDE75BA31F}" presName="right_44_3" presStyleLbl="node1" presStyleIdx="2" presStyleCnt="8">
        <dgm:presLayoutVars>
          <dgm:bulletEnabled val="1"/>
        </dgm:presLayoutVars>
      </dgm:prSet>
      <dgm:spPr/>
      <dgm:t>
        <a:bodyPr/>
        <a:lstStyle/>
        <a:p>
          <a:endParaRPr lang="en-US"/>
        </a:p>
      </dgm:t>
    </dgm:pt>
    <dgm:pt modelId="{C12567E1-2678-43BA-BE21-3FB3E0D802F5}" type="pres">
      <dgm:prSet presAssocID="{EDA9201C-175B-4E40-B354-CECDE75BA31F}" presName="right_44_4" presStyleLbl="node1" presStyleIdx="3" presStyleCnt="8">
        <dgm:presLayoutVars>
          <dgm:bulletEnabled val="1"/>
        </dgm:presLayoutVars>
      </dgm:prSet>
      <dgm:spPr/>
      <dgm:t>
        <a:bodyPr/>
        <a:lstStyle/>
        <a:p>
          <a:endParaRPr lang="en-US"/>
        </a:p>
      </dgm:t>
    </dgm:pt>
    <dgm:pt modelId="{12FDDBE2-DE82-4F1C-A5F5-60752F94DAB9}" type="pres">
      <dgm:prSet presAssocID="{EDA9201C-175B-4E40-B354-CECDE75BA31F}" presName="left_44_1" presStyleLbl="node1" presStyleIdx="4" presStyleCnt="8">
        <dgm:presLayoutVars>
          <dgm:bulletEnabled val="1"/>
        </dgm:presLayoutVars>
      </dgm:prSet>
      <dgm:spPr/>
      <dgm:t>
        <a:bodyPr/>
        <a:lstStyle/>
        <a:p>
          <a:endParaRPr lang="en-US"/>
        </a:p>
      </dgm:t>
    </dgm:pt>
    <dgm:pt modelId="{2FBC3DFA-A2B2-4C87-8C0D-181837A120CF}" type="pres">
      <dgm:prSet presAssocID="{EDA9201C-175B-4E40-B354-CECDE75BA31F}" presName="left_44_2" presStyleLbl="node1" presStyleIdx="5" presStyleCnt="8">
        <dgm:presLayoutVars>
          <dgm:bulletEnabled val="1"/>
        </dgm:presLayoutVars>
      </dgm:prSet>
      <dgm:spPr/>
      <dgm:t>
        <a:bodyPr/>
        <a:lstStyle/>
        <a:p>
          <a:endParaRPr lang="en-US"/>
        </a:p>
      </dgm:t>
    </dgm:pt>
    <dgm:pt modelId="{3F02F14B-DA73-433E-A6C5-97F040DA0010}" type="pres">
      <dgm:prSet presAssocID="{EDA9201C-175B-4E40-B354-CECDE75BA31F}" presName="left_44_3" presStyleLbl="node1" presStyleIdx="6" presStyleCnt="8">
        <dgm:presLayoutVars>
          <dgm:bulletEnabled val="1"/>
        </dgm:presLayoutVars>
      </dgm:prSet>
      <dgm:spPr/>
      <dgm:t>
        <a:bodyPr/>
        <a:lstStyle/>
        <a:p>
          <a:endParaRPr lang="en-US"/>
        </a:p>
      </dgm:t>
    </dgm:pt>
    <dgm:pt modelId="{26421712-9DBA-422E-810E-C76BD1C983BA}" type="pres">
      <dgm:prSet presAssocID="{EDA9201C-175B-4E40-B354-CECDE75BA31F}" presName="left_44_4" presStyleLbl="node1" presStyleIdx="7" presStyleCnt="8">
        <dgm:presLayoutVars>
          <dgm:bulletEnabled val="1"/>
        </dgm:presLayoutVars>
      </dgm:prSet>
      <dgm:spPr/>
      <dgm:t>
        <a:bodyPr/>
        <a:lstStyle/>
        <a:p>
          <a:endParaRPr lang="en-US"/>
        </a:p>
      </dgm:t>
    </dgm:pt>
  </dgm:ptLst>
  <dgm:cxnLst>
    <dgm:cxn modelId="{E33481C6-FE74-4EA0-B055-9275F3FF6909}" type="presOf" srcId="{0AD7B499-6623-4066-8A8E-FE4D71EC340D}" destId="{2FBC3DFA-A2B2-4C87-8C0D-181837A120CF}" srcOrd="0" destOrd="0" presId="urn:microsoft.com/office/officeart/2005/8/layout/balance1"/>
    <dgm:cxn modelId="{2317D9CB-1410-46B6-96A9-EC69A6417F41}" srcId="{23DD24BE-AB5A-4910-9AAF-350EED1B5A80}" destId="{12B375E7-8921-416A-8BB5-8D28112733F0}" srcOrd="2" destOrd="0" parTransId="{E244E206-8A7A-4CC7-87BB-47714EF7F379}" sibTransId="{C1819576-55A4-4F84-BC44-84C74DC2A8FF}"/>
    <dgm:cxn modelId="{852BD426-5B75-4119-9051-0AF1701DEA2F}" type="presOf" srcId="{EDA9201C-175B-4E40-B354-CECDE75BA31F}" destId="{688A7583-8715-460F-8EA3-1737F423326A}" srcOrd="0" destOrd="0" presId="urn:microsoft.com/office/officeart/2005/8/layout/balance1"/>
    <dgm:cxn modelId="{6BAB4A21-80A7-4CC5-A2B8-8C58580C82D0}" srcId="{08FA01F0-62FE-40B5-847C-4D6AF207143B}" destId="{DEF335E0-CBBE-4A86-9EC0-42D088FE09D2}" srcOrd="2" destOrd="0" parTransId="{DEE2EA2F-F0A6-4291-91EE-C2EC91EC7B02}" sibTransId="{4A8F8EB0-800A-4425-8062-1808AA696E68}"/>
    <dgm:cxn modelId="{F3112F31-6FE4-4836-9AAC-608E80148113}" srcId="{08FA01F0-62FE-40B5-847C-4D6AF207143B}" destId="{FD797C58-1310-433D-864C-77AD543B72C4}" srcOrd="0" destOrd="0" parTransId="{9780F49B-51F8-481B-8D2E-E516774B3BC2}" sibTransId="{CF9D1CE2-025B-49AF-A5E7-0E0ED053FE5F}"/>
    <dgm:cxn modelId="{A288D902-A3C3-4423-9239-02081AAA36EA}" srcId="{08FA01F0-62FE-40B5-847C-4D6AF207143B}" destId="{4BECE4DE-373C-47BE-A38A-F92EC1C574CD}" srcOrd="3" destOrd="0" parTransId="{1AFBFA49-5366-400D-8C4A-E85209432EB6}" sibTransId="{726B3806-33E5-4524-94C7-BEFCF5143385}"/>
    <dgm:cxn modelId="{9813DF10-FC00-4C31-A4F0-B19C7B48BFBB}" type="presOf" srcId="{DEF335E0-CBBE-4A86-9EC0-42D088FE09D2}" destId="{C98C79A7-4411-4878-ADF1-F2F63830B7EF}" srcOrd="0" destOrd="0" presId="urn:microsoft.com/office/officeart/2005/8/layout/balance1"/>
    <dgm:cxn modelId="{86AE63AB-D33A-41C6-A25D-6B0438FF6F8A}" srcId="{23DD24BE-AB5A-4910-9AAF-350EED1B5A80}" destId="{90F276B2-ADDF-4D0B-8FB3-3358DAEDCD8F}" srcOrd="3" destOrd="0" parTransId="{F6A614BF-7410-472A-8F5E-82AB5D27C304}" sibTransId="{DDB03F06-721A-4A56-BEC2-72FC8B9B6D4D}"/>
    <dgm:cxn modelId="{68DE75F8-8525-4099-BC14-31CD80971FDD}" srcId="{23DD24BE-AB5A-4910-9AAF-350EED1B5A80}" destId="{DA8F19CA-7534-4B52-B07A-715E435B0BEE}" srcOrd="0" destOrd="0" parTransId="{D4BF49CD-9D86-4191-BE21-F70FB7E10819}" sibTransId="{F6F71162-9337-4479-95F2-EC777D7C62F5}"/>
    <dgm:cxn modelId="{2208AB5E-F94C-4028-97BA-3E1F28512ABA}" type="presOf" srcId="{83D0AB11-9877-40B5-88CC-2D58D83A9630}" destId="{E8E295F4-B6DD-48C7-99AC-137717B38067}" srcOrd="0" destOrd="0" presId="urn:microsoft.com/office/officeart/2005/8/layout/balance1"/>
    <dgm:cxn modelId="{63EF4AE6-089D-4820-BED4-A5E61D7E323E}" type="presOf" srcId="{FD797C58-1310-433D-864C-77AD543B72C4}" destId="{B28D1565-8E5B-4743-83FB-73042A92FF01}" srcOrd="0" destOrd="0" presId="urn:microsoft.com/office/officeart/2005/8/layout/balance1"/>
    <dgm:cxn modelId="{0B519DEE-E8BE-4C01-B9DF-86CBD1CB9645}" type="presOf" srcId="{DA8F19CA-7534-4B52-B07A-715E435B0BEE}" destId="{12FDDBE2-DE82-4F1C-A5F5-60752F94DAB9}" srcOrd="0" destOrd="0" presId="urn:microsoft.com/office/officeart/2005/8/layout/balance1"/>
    <dgm:cxn modelId="{7B23105C-6211-42F0-978D-A0C717FFB5AF}" srcId="{23DD24BE-AB5A-4910-9AAF-350EED1B5A80}" destId="{0AD7B499-6623-4066-8A8E-FE4D71EC340D}" srcOrd="1" destOrd="0" parTransId="{C1589DE6-6B3F-4E4B-BD09-EA7E6B581101}" sibTransId="{2DAB218D-14F5-4260-81F8-BB90F0B4B1D5}"/>
    <dgm:cxn modelId="{4C51C33F-FF53-4108-BE99-86CB78B5A51A}" type="presOf" srcId="{4BECE4DE-373C-47BE-A38A-F92EC1C574CD}" destId="{C12567E1-2678-43BA-BE21-3FB3E0D802F5}" srcOrd="0" destOrd="0" presId="urn:microsoft.com/office/officeart/2005/8/layout/balance1"/>
    <dgm:cxn modelId="{13086665-A8D7-4154-82E6-54C8E014C010}" type="presOf" srcId="{90F276B2-ADDF-4D0B-8FB3-3358DAEDCD8F}" destId="{26421712-9DBA-422E-810E-C76BD1C983BA}" srcOrd="0" destOrd="0" presId="urn:microsoft.com/office/officeart/2005/8/layout/balance1"/>
    <dgm:cxn modelId="{CC3B889F-EA6B-4B38-AB65-97BCD884EA0F}" type="presOf" srcId="{23DD24BE-AB5A-4910-9AAF-350EED1B5A80}" destId="{700C8F05-9A94-4905-8712-78FEDBD87483}" srcOrd="0" destOrd="0" presId="urn:microsoft.com/office/officeart/2005/8/layout/balance1"/>
    <dgm:cxn modelId="{6148148A-134A-4BAC-985E-AD68323A4D9B}" type="presOf" srcId="{08FA01F0-62FE-40B5-847C-4D6AF207143B}" destId="{DFC85A29-6247-47C4-A198-66FADD062F81}" srcOrd="0" destOrd="0" presId="urn:microsoft.com/office/officeart/2005/8/layout/balance1"/>
    <dgm:cxn modelId="{0FB9CDD9-007D-4240-BFA6-7DD1B3D87644}" srcId="{EDA9201C-175B-4E40-B354-CECDE75BA31F}" destId="{08FA01F0-62FE-40B5-847C-4D6AF207143B}" srcOrd="1" destOrd="0" parTransId="{CA9AC571-7C5A-476A-8CB0-BC4E6D0DA329}" sibTransId="{0A24977E-5B1F-4DD2-8EC0-68CED2FE7BBD}"/>
    <dgm:cxn modelId="{6F3FFB3D-41BD-4615-91AB-BC167A43F789}" srcId="{08FA01F0-62FE-40B5-847C-4D6AF207143B}" destId="{83D0AB11-9877-40B5-88CC-2D58D83A9630}" srcOrd="1" destOrd="0" parTransId="{2BBC3E69-0AB7-4097-87C4-CF9D9BA3CB08}" sibTransId="{B600D9D2-7180-42D1-A494-FDE7BFA0F970}"/>
    <dgm:cxn modelId="{30FED5DF-CE32-4F22-81EB-3B3CCD5A597E}" srcId="{EDA9201C-175B-4E40-B354-CECDE75BA31F}" destId="{23DD24BE-AB5A-4910-9AAF-350EED1B5A80}" srcOrd="0" destOrd="0" parTransId="{0CCFA2D2-74FE-4787-842E-6800D54AF1A3}" sibTransId="{1B3D8B03-2904-4261-AB63-6BD974CFF63E}"/>
    <dgm:cxn modelId="{3822A11F-3044-4A21-931E-FDA2B29E7033}" type="presOf" srcId="{12B375E7-8921-416A-8BB5-8D28112733F0}" destId="{3F02F14B-DA73-433E-A6C5-97F040DA0010}" srcOrd="0" destOrd="0" presId="urn:microsoft.com/office/officeart/2005/8/layout/balance1"/>
    <dgm:cxn modelId="{FE93F1F6-BCDB-4845-9190-C9A104B19200}" type="presParOf" srcId="{688A7583-8715-460F-8EA3-1737F423326A}" destId="{845787C3-3B52-48E5-833E-B536DD94E3EC}" srcOrd="0" destOrd="0" presId="urn:microsoft.com/office/officeart/2005/8/layout/balance1"/>
    <dgm:cxn modelId="{64C4E067-BB02-4483-86AB-888C3ED71A8D}" type="presParOf" srcId="{688A7583-8715-460F-8EA3-1737F423326A}" destId="{DAB8527F-62DF-418B-BF11-E87D5F19F67F}" srcOrd="1" destOrd="0" presId="urn:microsoft.com/office/officeart/2005/8/layout/balance1"/>
    <dgm:cxn modelId="{BB9B461C-B7D5-4582-B5FC-C6AE516B8D8F}" type="presParOf" srcId="{DAB8527F-62DF-418B-BF11-E87D5F19F67F}" destId="{700C8F05-9A94-4905-8712-78FEDBD87483}" srcOrd="0" destOrd="0" presId="urn:microsoft.com/office/officeart/2005/8/layout/balance1"/>
    <dgm:cxn modelId="{79359CDB-6E19-4372-92F8-740A89E50D17}" type="presParOf" srcId="{DAB8527F-62DF-418B-BF11-E87D5F19F67F}" destId="{DFC85A29-6247-47C4-A198-66FADD062F81}" srcOrd="1" destOrd="0" presId="urn:microsoft.com/office/officeart/2005/8/layout/balance1"/>
    <dgm:cxn modelId="{0A1E465E-8620-47A2-8136-907DC044A225}" type="presParOf" srcId="{688A7583-8715-460F-8EA3-1737F423326A}" destId="{AA1C0281-41E0-4B6E-8120-BD9F9B3FF41C}" srcOrd="2" destOrd="0" presId="urn:microsoft.com/office/officeart/2005/8/layout/balance1"/>
    <dgm:cxn modelId="{1CF0B59D-F89D-40A9-B564-12DD5CFDD36D}" type="presParOf" srcId="{AA1C0281-41E0-4B6E-8120-BD9F9B3FF41C}" destId="{54803A62-0375-4D02-AF51-38CABAFC5446}" srcOrd="0" destOrd="0" presId="urn:microsoft.com/office/officeart/2005/8/layout/balance1"/>
    <dgm:cxn modelId="{95BD6311-9D42-447A-99CC-70935826FD1C}" type="presParOf" srcId="{AA1C0281-41E0-4B6E-8120-BD9F9B3FF41C}" destId="{B0DCA42D-9750-4996-A486-88CBB352C890}" srcOrd="1" destOrd="0" presId="urn:microsoft.com/office/officeart/2005/8/layout/balance1"/>
    <dgm:cxn modelId="{BC7C572C-E8AE-40F3-ADD6-2D3F28CE1992}" type="presParOf" srcId="{AA1C0281-41E0-4B6E-8120-BD9F9B3FF41C}" destId="{60268C2C-11EB-4BEE-A4A0-A6BA4738999F}" srcOrd="2" destOrd="0" presId="urn:microsoft.com/office/officeart/2005/8/layout/balance1"/>
    <dgm:cxn modelId="{1FB5424E-5D04-4FAE-B031-6788AD31219F}" type="presParOf" srcId="{AA1C0281-41E0-4B6E-8120-BD9F9B3FF41C}" destId="{B28D1565-8E5B-4743-83FB-73042A92FF01}" srcOrd="3" destOrd="0" presId="urn:microsoft.com/office/officeart/2005/8/layout/balance1"/>
    <dgm:cxn modelId="{24D17B3A-6CD0-4008-8797-1081464C3B68}" type="presParOf" srcId="{AA1C0281-41E0-4B6E-8120-BD9F9B3FF41C}" destId="{E8E295F4-B6DD-48C7-99AC-137717B38067}" srcOrd="4" destOrd="0" presId="urn:microsoft.com/office/officeart/2005/8/layout/balance1"/>
    <dgm:cxn modelId="{5950C492-ADD5-4391-9B22-B46F92F49C7D}" type="presParOf" srcId="{AA1C0281-41E0-4B6E-8120-BD9F9B3FF41C}" destId="{C98C79A7-4411-4878-ADF1-F2F63830B7EF}" srcOrd="5" destOrd="0" presId="urn:microsoft.com/office/officeart/2005/8/layout/balance1"/>
    <dgm:cxn modelId="{B3F26F35-4650-4EBB-BC9B-F910BCDA5933}" type="presParOf" srcId="{AA1C0281-41E0-4B6E-8120-BD9F9B3FF41C}" destId="{C12567E1-2678-43BA-BE21-3FB3E0D802F5}" srcOrd="6" destOrd="0" presId="urn:microsoft.com/office/officeart/2005/8/layout/balance1"/>
    <dgm:cxn modelId="{127DE5AB-D983-4FC8-A6A4-234FA1D54CB2}" type="presParOf" srcId="{AA1C0281-41E0-4B6E-8120-BD9F9B3FF41C}" destId="{12FDDBE2-DE82-4F1C-A5F5-60752F94DAB9}" srcOrd="7" destOrd="0" presId="urn:microsoft.com/office/officeart/2005/8/layout/balance1"/>
    <dgm:cxn modelId="{7CDBBDC6-D944-4ADA-BB81-357A8CDF64FC}" type="presParOf" srcId="{AA1C0281-41E0-4B6E-8120-BD9F9B3FF41C}" destId="{2FBC3DFA-A2B2-4C87-8C0D-181837A120CF}" srcOrd="8" destOrd="0" presId="urn:microsoft.com/office/officeart/2005/8/layout/balance1"/>
    <dgm:cxn modelId="{92D87AA5-B191-47C0-8864-73F60F00CA77}" type="presParOf" srcId="{AA1C0281-41E0-4B6E-8120-BD9F9B3FF41C}" destId="{3F02F14B-DA73-433E-A6C5-97F040DA0010}" srcOrd="9" destOrd="0" presId="urn:microsoft.com/office/officeart/2005/8/layout/balance1"/>
    <dgm:cxn modelId="{7602CF39-C3A7-4CDC-969B-EBB504FBD141}" type="presParOf" srcId="{AA1C0281-41E0-4B6E-8120-BD9F9B3FF41C}" destId="{26421712-9DBA-422E-810E-C76BD1C983BA}" srcOrd="10"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0C8F05-9A94-4905-8712-78FEDBD87483}">
      <dsp:nvSpPr>
        <dsp:cNvPr id="0" name=""/>
        <dsp:cNvSpPr/>
      </dsp:nvSpPr>
      <dsp:spPr>
        <a:xfrm>
          <a:off x="181209" y="86249"/>
          <a:ext cx="1087257" cy="604031"/>
        </a:xfrm>
        <a:prstGeom prst="roundRect">
          <a:avLst>
            <a:gd name="adj" fmla="val 10000"/>
          </a:avLst>
        </a:prstGeom>
        <a:solidFill>
          <a:srgbClr val="FF66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Risk Decisions</a:t>
          </a:r>
          <a:endParaRPr lang="en-US" sz="1600" kern="1200" dirty="0"/>
        </a:p>
      </dsp:txBody>
      <dsp:txXfrm>
        <a:off x="198900" y="103940"/>
        <a:ext cx="1051875" cy="568649"/>
      </dsp:txXfrm>
    </dsp:sp>
    <dsp:sp modelId="{DFC85A29-6247-47C4-A198-66FADD062F81}">
      <dsp:nvSpPr>
        <dsp:cNvPr id="0" name=""/>
        <dsp:cNvSpPr/>
      </dsp:nvSpPr>
      <dsp:spPr>
        <a:xfrm>
          <a:off x="1751692" y="86249"/>
          <a:ext cx="1087257" cy="604031"/>
        </a:xfrm>
        <a:prstGeom prst="roundRect">
          <a:avLst>
            <a:gd name="adj" fmla="val 10000"/>
          </a:avLst>
        </a:prstGeom>
        <a:solidFill>
          <a:srgbClr val="FF66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University Mission</a:t>
          </a:r>
          <a:endParaRPr lang="en-US" sz="1600" kern="1200" dirty="0"/>
        </a:p>
      </dsp:txBody>
      <dsp:txXfrm>
        <a:off x="1769383" y="103940"/>
        <a:ext cx="1051875" cy="568649"/>
      </dsp:txXfrm>
    </dsp:sp>
    <dsp:sp modelId="{B0DCA42D-9750-4996-A486-88CBB352C890}">
      <dsp:nvSpPr>
        <dsp:cNvPr id="0" name=""/>
        <dsp:cNvSpPr/>
      </dsp:nvSpPr>
      <dsp:spPr>
        <a:xfrm>
          <a:off x="1283567" y="2653385"/>
          <a:ext cx="453023" cy="453023"/>
        </a:xfrm>
        <a:prstGeom prst="triangle">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sp>
    <dsp:sp modelId="{60268C2C-11EB-4BEE-A4A0-A6BA4738999F}">
      <dsp:nvSpPr>
        <dsp:cNvPr id="0" name=""/>
        <dsp:cNvSpPr/>
      </dsp:nvSpPr>
      <dsp:spPr>
        <a:xfrm>
          <a:off x="151007" y="2463719"/>
          <a:ext cx="2718143" cy="183625"/>
        </a:xfrm>
        <a:prstGeom prst="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sp>
    <dsp:sp modelId="{B28D1565-8E5B-4743-83FB-73042A92FF01}">
      <dsp:nvSpPr>
        <dsp:cNvPr id="0" name=""/>
        <dsp:cNvSpPr/>
      </dsp:nvSpPr>
      <dsp:spPr>
        <a:xfrm>
          <a:off x="1751692" y="2069890"/>
          <a:ext cx="1087257" cy="372083"/>
        </a:xfrm>
        <a:prstGeom prst="roundRect">
          <a:avLst/>
        </a:prstGeom>
        <a:solidFill>
          <a:srgbClr val="00009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Patient care</a:t>
          </a:r>
          <a:endParaRPr lang="en-US" sz="1500" kern="1200" dirty="0"/>
        </a:p>
      </dsp:txBody>
      <dsp:txXfrm>
        <a:off x="1769856" y="2088054"/>
        <a:ext cx="1050929" cy="335755"/>
      </dsp:txXfrm>
    </dsp:sp>
    <dsp:sp modelId="{E8E295F4-B6DD-48C7-99AC-137717B38067}">
      <dsp:nvSpPr>
        <dsp:cNvPr id="0" name=""/>
        <dsp:cNvSpPr/>
      </dsp:nvSpPr>
      <dsp:spPr>
        <a:xfrm>
          <a:off x="1751692" y="1668813"/>
          <a:ext cx="1087257" cy="372083"/>
        </a:xfrm>
        <a:prstGeom prst="roundRect">
          <a:avLst/>
        </a:prstGeom>
        <a:solidFill>
          <a:srgbClr val="00009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Service</a:t>
          </a:r>
          <a:endParaRPr lang="en-US" sz="1500" kern="1200" dirty="0"/>
        </a:p>
      </dsp:txBody>
      <dsp:txXfrm>
        <a:off x="1769856" y="1686977"/>
        <a:ext cx="1050929" cy="335755"/>
      </dsp:txXfrm>
    </dsp:sp>
    <dsp:sp modelId="{C98C79A7-4411-4878-ADF1-F2F63830B7EF}">
      <dsp:nvSpPr>
        <dsp:cNvPr id="0" name=""/>
        <dsp:cNvSpPr/>
      </dsp:nvSpPr>
      <dsp:spPr>
        <a:xfrm>
          <a:off x="1751692" y="1267736"/>
          <a:ext cx="1087257" cy="372083"/>
        </a:xfrm>
        <a:prstGeom prst="roundRect">
          <a:avLst/>
        </a:prstGeom>
        <a:solidFill>
          <a:srgbClr val="00009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Research</a:t>
          </a:r>
          <a:endParaRPr lang="en-US" sz="1500" kern="1200" dirty="0"/>
        </a:p>
      </dsp:txBody>
      <dsp:txXfrm>
        <a:off x="1769856" y="1285900"/>
        <a:ext cx="1050929" cy="335755"/>
      </dsp:txXfrm>
    </dsp:sp>
    <dsp:sp modelId="{C12567E1-2678-43BA-BE21-3FB3E0D802F5}">
      <dsp:nvSpPr>
        <dsp:cNvPr id="0" name=""/>
        <dsp:cNvSpPr/>
      </dsp:nvSpPr>
      <dsp:spPr>
        <a:xfrm>
          <a:off x="1751692" y="859410"/>
          <a:ext cx="1087257" cy="372083"/>
        </a:xfrm>
        <a:prstGeom prst="roundRect">
          <a:avLst/>
        </a:prstGeom>
        <a:solidFill>
          <a:srgbClr val="00009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Education</a:t>
          </a:r>
          <a:endParaRPr lang="en-US" sz="1500" kern="1200" dirty="0"/>
        </a:p>
      </dsp:txBody>
      <dsp:txXfrm>
        <a:off x="1769856" y="877574"/>
        <a:ext cx="1050929" cy="335755"/>
      </dsp:txXfrm>
    </dsp:sp>
    <dsp:sp modelId="{12FDDBE2-DE82-4F1C-A5F5-60752F94DAB9}">
      <dsp:nvSpPr>
        <dsp:cNvPr id="0" name=""/>
        <dsp:cNvSpPr/>
      </dsp:nvSpPr>
      <dsp:spPr>
        <a:xfrm>
          <a:off x="181209" y="2069890"/>
          <a:ext cx="1087257" cy="372083"/>
        </a:xfrm>
        <a:prstGeom prst="roundRect">
          <a:avLst/>
        </a:prstGeom>
        <a:solidFill>
          <a:srgbClr val="00009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Transfer</a:t>
          </a:r>
          <a:endParaRPr lang="en-US" sz="1500" kern="1200" dirty="0"/>
        </a:p>
      </dsp:txBody>
      <dsp:txXfrm>
        <a:off x="199373" y="2088054"/>
        <a:ext cx="1050929" cy="335755"/>
      </dsp:txXfrm>
    </dsp:sp>
    <dsp:sp modelId="{2FBC3DFA-A2B2-4C87-8C0D-181837A120CF}">
      <dsp:nvSpPr>
        <dsp:cNvPr id="0" name=""/>
        <dsp:cNvSpPr/>
      </dsp:nvSpPr>
      <dsp:spPr>
        <a:xfrm>
          <a:off x="181209" y="1668813"/>
          <a:ext cx="1087257" cy="372083"/>
        </a:xfrm>
        <a:prstGeom prst="roundRect">
          <a:avLst/>
        </a:prstGeom>
        <a:solidFill>
          <a:srgbClr val="00009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Accept</a:t>
          </a:r>
          <a:endParaRPr lang="en-US" sz="1500" kern="1200" dirty="0"/>
        </a:p>
      </dsp:txBody>
      <dsp:txXfrm>
        <a:off x="199373" y="1686977"/>
        <a:ext cx="1050929" cy="335755"/>
      </dsp:txXfrm>
    </dsp:sp>
    <dsp:sp modelId="{3F02F14B-DA73-433E-A6C5-97F040DA0010}">
      <dsp:nvSpPr>
        <dsp:cNvPr id="0" name=""/>
        <dsp:cNvSpPr/>
      </dsp:nvSpPr>
      <dsp:spPr>
        <a:xfrm>
          <a:off x="181209" y="1267736"/>
          <a:ext cx="1087257" cy="372083"/>
        </a:xfrm>
        <a:prstGeom prst="roundRect">
          <a:avLst/>
        </a:prstGeom>
        <a:solidFill>
          <a:srgbClr val="00009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Reduce</a:t>
          </a:r>
          <a:endParaRPr lang="en-US" sz="1500" kern="1200" dirty="0"/>
        </a:p>
      </dsp:txBody>
      <dsp:txXfrm>
        <a:off x="199373" y="1285900"/>
        <a:ext cx="1050929" cy="335755"/>
      </dsp:txXfrm>
    </dsp:sp>
    <dsp:sp modelId="{26421712-9DBA-422E-810E-C76BD1C983BA}">
      <dsp:nvSpPr>
        <dsp:cNvPr id="0" name=""/>
        <dsp:cNvSpPr/>
      </dsp:nvSpPr>
      <dsp:spPr>
        <a:xfrm>
          <a:off x="181209" y="859410"/>
          <a:ext cx="1087257" cy="372083"/>
        </a:xfrm>
        <a:prstGeom prst="roundRect">
          <a:avLst/>
        </a:prstGeom>
        <a:solidFill>
          <a:srgbClr val="00009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Share</a:t>
          </a:r>
          <a:endParaRPr lang="en-US" sz="1500" kern="1200" dirty="0"/>
        </a:p>
      </dsp:txBody>
      <dsp:txXfrm>
        <a:off x="199373" y="877574"/>
        <a:ext cx="1050929" cy="335755"/>
      </dsp:txXfrm>
    </dsp:sp>
  </dsp:spTree>
</dsp:drawing>
</file>

<file path=ppt/diagrams/layout1.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A33B4B9-AFB0-43EB-82AF-ED70AC262E4F}" type="datetimeFigureOut">
              <a:rPr lang="en-US" smtClean="0"/>
              <a:pPr/>
              <a:t>10/23/2017</a:t>
            </a:fld>
            <a:endParaRPr lang="en-US"/>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6472C8F-9949-4688-BFEB-F813D79CFC0A}" type="slidenum">
              <a:rPr lang="en-US" smtClean="0"/>
              <a:pPr/>
              <a:t>‹#›</a:t>
            </a:fld>
            <a:endParaRPr lang="en-US"/>
          </a:p>
        </p:txBody>
      </p:sp>
    </p:spTree>
    <p:extLst>
      <p:ext uri="{BB962C8B-B14F-4D97-AF65-F5344CB8AC3E}">
        <p14:creationId xmlns:p14="http://schemas.microsoft.com/office/powerpoint/2010/main" val="1792992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31E77A-DD07-4A76-801D-B4BF4990C412}" type="datetimeFigureOut">
              <a:rPr lang="en-US" smtClean="0"/>
              <a:pPr/>
              <a:t>10/23/2017</a:t>
            </a:fld>
            <a:endParaRPr lang="en-US"/>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A3AB2B-189A-4C92-A457-C6A3833631A7}" type="slidenum">
              <a:rPr lang="en-US" smtClean="0"/>
              <a:pPr/>
              <a:t>‹#›</a:t>
            </a:fld>
            <a:endParaRPr lang="en-US"/>
          </a:p>
        </p:txBody>
      </p:sp>
    </p:spTree>
    <p:extLst>
      <p:ext uri="{BB962C8B-B14F-4D97-AF65-F5344CB8AC3E}">
        <p14:creationId xmlns:p14="http://schemas.microsoft.com/office/powerpoint/2010/main" val="2753898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prstClr val="black"/>
                </a:solidFill>
              </a:rPr>
              <a:t>© Copyright Showeet.com</a:t>
            </a:r>
            <a:endParaRPr lang="en-US" dirty="0" smtClean="0"/>
          </a:p>
        </p:txBody>
      </p:sp>
      <p:sp>
        <p:nvSpPr>
          <p:cNvPr id="4" name="Slide Number Placeholder 3"/>
          <p:cNvSpPr>
            <a:spLocks noGrp="1"/>
          </p:cNvSpPr>
          <p:nvPr>
            <p:ph type="sldNum" sz="quarter" idx="10"/>
          </p:nvPr>
        </p:nvSpPr>
        <p:spPr/>
        <p:txBody>
          <a:bodyPr/>
          <a:lstStyle/>
          <a:p>
            <a:fld id="{2CA3AB2B-189A-4C92-A457-C6A3833631A7}" type="slidenum">
              <a:rPr lang="en-US" smtClean="0"/>
              <a:pPr/>
              <a:t>1</a:t>
            </a:fld>
            <a:endParaRPr lang="en-US"/>
          </a:p>
        </p:txBody>
      </p:sp>
    </p:spTree>
    <p:extLst>
      <p:ext uri="{BB962C8B-B14F-4D97-AF65-F5344CB8AC3E}">
        <p14:creationId xmlns:p14="http://schemas.microsoft.com/office/powerpoint/2010/main" val="2533689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10</a:t>
            </a:fld>
            <a:endParaRPr lang="en-US"/>
          </a:p>
        </p:txBody>
      </p:sp>
    </p:spTree>
    <p:extLst>
      <p:ext uri="{BB962C8B-B14F-4D97-AF65-F5344CB8AC3E}">
        <p14:creationId xmlns:p14="http://schemas.microsoft.com/office/powerpoint/2010/main" val="2839208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our Risk Assessment focuses on many criteria that were tailored out of 800-171, such as BCP/DR</a:t>
            </a:r>
            <a:r>
              <a:rPr lang="en-US" baseline="0" dirty="0" smtClean="0"/>
              <a:t>.</a:t>
            </a:r>
          </a:p>
          <a:p>
            <a:endParaRPr lang="en-US" baseline="0" dirty="0" smtClean="0"/>
          </a:p>
          <a:p>
            <a:r>
              <a:rPr lang="en-US" baseline="0" dirty="0" smtClean="0"/>
              <a:t>Until End of this year, Federal contracts with 7012 clause (mostly export controlled) require that we report gaps against 800-171</a:t>
            </a:r>
            <a:endParaRPr lang="en-US" dirty="0"/>
          </a:p>
        </p:txBody>
      </p:sp>
      <p:sp>
        <p:nvSpPr>
          <p:cNvPr id="4" name="Slide Number Placeholder 3"/>
          <p:cNvSpPr>
            <a:spLocks noGrp="1"/>
          </p:cNvSpPr>
          <p:nvPr>
            <p:ph type="sldNum" sz="quarter" idx="10"/>
          </p:nvPr>
        </p:nvSpPr>
        <p:spPr/>
        <p:txBody>
          <a:bodyPr/>
          <a:lstStyle/>
          <a:p>
            <a:fld id="{143FCE2E-1AC8-E148-AA8E-76A61949D256}" type="slidenum">
              <a:rPr lang="en-US" smtClean="0"/>
              <a:t>11</a:t>
            </a:fld>
            <a:endParaRPr lang="en-US"/>
          </a:p>
        </p:txBody>
      </p:sp>
    </p:spTree>
    <p:extLst>
      <p:ext uri="{BB962C8B-B14F-4D97-AF65-F5344CB8AC3E}">
        <p14:creationId xmlns:p14="http://schemas.microsoft.com/office/powerpoint/2010/main" val="799443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Our risk assessment process is based on the NIST Risk Management Framework from SP800-37,</a:t>
            </a:r>
            <a:r>
              <a:rPr lang="en-US" baseline="0" dirty="0" smtClean="0"/>
              <a:t> but streamlined to fit the academic environment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Conduct</a:t>
            </a:r>
            <a:r>
              <a:rPr lang="en-US" baseline="0" dirty="0" smtClean="0"/>
              <a:t> a risk assessment at project initiation, and every 2 years or after significant changes</a:t>
            </a:r>
            <a:endParaRPr lang="en-US" dirty="0" smtClean="0"/>
          </a:p>
          <a:p>
            <a:endParaRPr lang="en-US" dirty="0"/>
          </a:p>
        </p:txBody>
      </p:sp>
      <p:sp>
        <p:nvSpPr>
          <p:cNvPr id="4" name="Slide Number Placeholder 3"/>
          <p:cNvSpPr>
            <a:spLocks noGrp="1"/>
          </p:cNvSpPr>
          <p:nvPr>
            <p:ph type="sldNum" sz="quarter" idx="10"/>
          </p:nvPr>
        </p:nvSpPr>
        <p:spPr/>
        <p:txBody>
          <a:bodyPr/>
          <a:lstStyle/>
          <a:p>
            <a:fld id="{2CA3AB2B-189A-4C92-A457-C6A3833631A7}" type="slidenum">
              <a:rPr lang="en-US" smtClean="0"/>
              <a:pPr/>
              <a:t>12</a:t>
            </a:fld>
            <a:endParaRPr lang="en-US"/>
          </a:p>
        </p:txBody>
      </p:sp>
    </p:spTree>
    <p:extLst>
      <p:ext uri="{BB962C8B-B14F-4D97-AF65-F5344CB8AC3E}">
        <p14:creationId xmlns:p14="http://schemas.microsoft.com/office/powerpoint/2010/main" val="2217079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Internal Audit not</a:t>
            </a:r>
            <a:r>
              <a:rPr lang="en-US" baseline="0" dirty="0" smtClean="0"/>
              <a:t> normally in the business of auditing specific IT systems, focuses on institutional issues</a:t>
            </a:r>
          </a:p>
          <a:p>
            <a:r>
              <a:rPr lang="en-US" baseline="0" dirty="0" smtClean="0"/>
              <a:t>Recognizes that the research systems are fundamental to the university</a:t>
            </a:r>
            <a:endParaRPr lang="en-US" dirty="0"/>
          </a:p>
        </p:txBody>
      </p:sp>
      <p:sp>
        <p:nvSpPr>
          <p:cNvPr id="4" name="Slide Number Placeholder 3"/>
          <p:cNvSpPr>
            <a:spLocks noGrp="1"/>
          </p:cNvSpPr>
          <p:nvPr>
            <p:ph type="sldNum" sz="quarter" idx="10"/>
          </p:nvPr>
        </p:nvSpPr>
        <p:spPr/>
        <p:txBody>
          <a:bodyPr/>
          <a:lstStyle/>
          <a:p>
            <a:fld id="{143FCE2E-1AC8-E148-AA8E-76A61949D256}" type="slidenum">
              <a:rPr lang="en-US" smtClean="0"/>
              <a:t>13</a:t>
            </a:fld>
            <a:endParaRPr lang="en-US"/>
          </a:p>
        </p:txBody>
      </p:sp>
    </p:spTree>
    <p:extLst>
      <p:ext uri="{BB962C8B-B14F-4D97-AF65-F5344CB8AC3E}">
        <p14:creationId xmlns:p14="http://schemas.microsoft.com/office/powerpoint/2010/main" val="603891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14</a:t>
            </a:fld>
            <a:endParaRPr lang="en-US"/>
          </a:p>
        </p:txBody>
      </p:sp>
    </p:spTree>
    <p:extLst>
      <p:ext uri="{BB962C8B-B14F-4D97-AF65-F5344CB8AC3E}">
        <p14:creationId xmlns:p14="http://schemas.microsoft.com/office/powerpoint/2010/main" val="3981513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4789E4-9F89-412A-BBC8-3037B94E8A20}" type="slidenum">
              <a:rPr lang="en-US" smtClean="0"/>
              <a:t>15</a:t>
            </a:fld>
            <a:endParaRPr lang="en-US"/>
          </a:p>
        </p:txBody>
      </p:sp>
    </p:spTree>
    <p:extLst>
      <p:ext uri="{BB962C8B-B14F-4D97-AF65-F5344CB8AC3E}">
        <p14:creationId xmlns:p14="http://schemas.microsoft.com/office/powerpoint/2010/main" val="2328175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16</a:t>
            </a:fld>
            <a:endParaRPr lang="en-US"/>
          </a:p>
        </p:txBody>
      </p:sp>
    </p:spTree>
    <p:extLst>
      <p:ext uri="{BB962C8B-B14F-4D97-AF65-F5344CB8AC3E}">
        <p14:creationId xmlns:p14="http://schemas.microsoft.com/office/powerpoint/2010/main" val="28539044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17</a:t>
            </a:fld>
            <a:endParaRPr lang="en-US"/>
          </a:p>
        </p:txBody>
      </p:sp>
    </p:spTree>
    <p:extLst>
      <p:ext uri="{BB962C8B-B14F-4D97-AF65-F5344CB8AC3E}">
        <p14:creationId xmlns:p14="http://schemas.microsoft.com/office/powerpoint/2010/main" val="42821619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18</a:t>
            </a:fld>
            <a:endParaRPr lang="en-US"/>
          </a:p>
        </p:txBody>
      </p:sp>
    </p:spTree>
    <p:extLst>
      <p:ext uri="{BB962C8B-B14F-4D97-AF65-F5344CB8AC3E}">
        <p14:creationId xmlns:p14="http://schemas.microsoft.com/office/powerpoint/2010/main" val="15615903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19</a:t>
            </a:fld>
            <a:endParaRPr lang="en-US"/>
          </a:p>
        </p:txBody>
      </p:sp>
    </p:spTree>
    <p:extLst>
      <p:ext uri="{BB962C8B-B14F-4D97-AF65-F5344CB8AC3E}">
        <p14:creationId xmlns:p14="http://schemas.microsoft.com/office/powerpoint/2010/main" val="2610918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2</a:t>
            </a:fld>
            <a:endParaRPr lang="en-US"/>
          </a:p>
        </p:txBody>
      </p:sp>
    </p:spTree>
    <p:extLst>
      <p:ext uri="{BB962C8B-B14F-4D97-AF65-F5344CB8AC3E}">
        <p14:creationId xmlns:p14="http://schemas.microsoft.com/office/powerpoint/2010/main" val="38732036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20</a:t>
            </a:fld>
            <a:endParaRPr lang="en-US"/>
          </a:p>
        </p:txBody>
      </p:sp>
    </p:spTree>
    <p:extLst>
      <p:ext uri="{BB962C8B-B14F-4D97-AF65-F5344CB8AC3E}">
        <p14:creationId xmlns:p14="http://schemas.microsoft.com/office/powerpoint/2010/main" val="17899379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21</a:t>
            </a:fld>
            <a:endParaRPr lang="en-US"/>
          </a:p>
        </p:txBody>
      </p:sp>
    </p:spTree>
    <p:extLst>
      <p:ext uri="{BB962C8B-B14F-4D97-AF65-F5344CB8AC3E}">
        <p14:creationId xmlns:p14="http://schemas.microsoft.com/office/powerpoint/2010/main" val="8645678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22</a:t>
            </a:fld>
            <a:endParaRPr lang="en-US"/>
          </a:p>
        </p:txBody>
      </p:sp>
    </p:spTree>
    <p:extLst>
      <p:ext uri="{BB962C8B-B14F-4D97-AF65-F5344CB8AC3E}">
        <p14:creationId xmlns:p14="http://schemas.microsoft.com/office/powerpoint/2010/main" val="8334209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23</a:t>
            </a:fld>
            <a:endParaRPr lang="en-US"/>
          </a:p>
        </p:txBody>
      </p:sp>
    </p:spTree>
    <p:extLst>
      <p:ext uri="{BB962C8B-B14F-4D97-AF65-F5344CB8AC3E}">
        <p14:creationId xmlns:p14="http://schemas.microsoft.com/office/powerpoint/2010/main" val="29185543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24</a:t>
            </a:fld>
            <a:endParaRPr lang="en-US"/>
          </a:p>
        </p:txBody>
      </p:sp>
    </p:spTree>
    <p:extLst>
      <p:ext uri="{BB962C8B-B14F-4D97-AF65-F5344CB8AC3E}">
        <p14:creationId xmlns:p14="http://schemas.microsoft.com/office/powerpoint/2010/main" val="24497916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25</a:t>
            </a:fld>
            <a:endParaRPr lang="en-US"/>
          </a:p>
        </p:txBody>
      </p:sp>
    </p:spTree>
    <p:extLst>
      <p:ext uri="{BB962C8B-B14F-4D97-AF65-F5344CB8AC3E}">
        <p14:creationId xmlns:p14="http://schemas.microsoft.com/office/powerpoint/2010/main" val="6033310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26</a:t>
            </a:fld>
            <a:endParaRPr lang="en-US"/>
          </a:p>
        </p:txBody>
      </p:sp>
    </p:spTree>
    <p:extLst>
      <p:ext uri="{BB962C8B-B14F-4D97-AF65-F5344CB8AC3E}">
        <p14:creationId xmlns:p14="http://schemas.microsoft.com/office/powerpoint/2010/main" val="16575353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27</a:t>
            </a:fld>
            <a:endParaRPr lang="en-US"/>
          </a:p>
        </p:txBody>
      </p:sp>
    </p:spTree>
    <p:extLst>
      <p:ext uri="{BB962C8B-B14F-4D97-AF65-F5344CB8AC3E}">
        <p14:creationId xmlns:p14="http://schemas.microsoft.com/office/powerpoint/2010/main" val="38002162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28</a:t>
            </a:fld>
            <a:endParaRPr lang="en-US"/>
          </a:p>
        </p:txBody>
      </p:sp>
    </p:spTree>
    <p:extLst>
      <p:ext uri="{BB962C8B-B14F-4D97-AF65-F5344CB8AC3E}">
        <p14:creationId xmlns:p14="http://schemas.microsoft.com/office/powerpoint/2010/main" val="24668548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29</a:t>
            </a:fld>
            <a:endParaRPr lang="en-US"/>
          </a:p>
        </p:txBody>
      </p:sp>
    </p:spTree>
    <p:extLst>
      <p:ext uri="{BB962C8B-B14F-4D97-AF65-F5344CB8AC3E}">
        <p14:creationId xmlns:p14="http://schemas.microsoft.com/office/powerpoint/2010/main" val="4000419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3</a:t>
            </a:fld>
            <a:endParaRPr lang="en-US"/>
          </a:p>
        </p:txBody>
      </p:sp>
    </p:spTree>
    <p:extLst>
      <p:ext uri="{BB962C8B-B14F-4D97-AF65-F5344CB8AC3E}">
        <p14:creationId xmlns:p14="http://schemas.microsoft.com/office/powerpoint/2010/main" val="2900829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7F3CCA9E-D9FE-42B5-82A9-84A22B5A5FCE}" type="slidenum">
              <a:rPr lang="en-US" smtClean="0"/>
              <a:t>4</a:t>
            </a:fld>
            <a:endParaRPr lang="en-US"/>
          </a:p>
        </p:txBody>
      </p:sp>
    </p:spTree>
    <p:extLst>
      <p:ext uri="{BB962C8B-B14F-4D97-AF65-F5344CB8AC3E}">
        <p14:creationId xmlns:p14="http://schemas.microsoft.com/office/powerpoint/2010/main" val="2816017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A599D4-AA72-4262-9F4B-FC4E2B420FC8}" type="slidenum">
              <a:rPr lang="en-US" smtClean="0"/>
              <a:t>5</a:t>
            </a:fld>
            <a:endParaRPr lang="en-US" dirty="0"/>
          </a:p>
        </p:txBody>
      </p:sp>
    </p:spTree>
    <p:extLst>
      <p:ext uri="{BB962C8B-B14F-4D97-AF65-F5344CB8AC3E}">
        <p14:creationId xmlns:p14="http://schemas.microsoft.com/office/powerpoint/2010/main" val="1974101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A599D4-AA72-4262-9F4B-FC4E2B420FC8}" type="slidenum">
              <a:rPr lang="en-US" smtClean="0"/>
              <a:t>6</a:t>
            </a:fld>
            <a:endParaRPr lang="en-US" dirty="0"/>
          </a:p>
        </p:txBody>
      </p:sp>
    </p:spTree>
    <p:extLst>
      <p:ext uri="{BB962C8B-B14F-4D97-AF65-F5344CB8AC3E}">
        <p14:creationId xmlns:p14="http://schemas.microsoft.com/office/powerpoint/2010/main" val="1878753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A599D4-AA72-4262-9F4B-FC4E2B420FC8}" type="slidenum">
              <a:rPr lang="en-US" smtClean="0"/>
              <a:t>7</a:t>
            </a:fld>
            <a:endParaRPr lang="en-US" dirty="0"/>
          </a:p>
        </p:txBody>
      </p:sp>
    </p:spTree>
    <p:extLst>
      <p:ext uri="{BB962C8B-B14F-4D97-AF65-F5344CB8AC3E}">
        <p14:creationId xmlns:p14="http://schemas.microsoft.com/office/powerpoint/2010/main" val="1869106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A599D4-AA72-4262-9F4B-FC4E2B420FC8}" type="slidenum">
              <a:rPr lang="en-US" smtClean="0"/>
              <a:t>8</a:t>
            </a:fld>
            <a:endParaRPr lang="en-US" dirty="0"/>
          </a:p>
        </p:txBody>
      </p:sp>
    </p:spTree>
    <p:extLst>
      <p:ext uri="{BB962C8B-B14F-4D97-AF65-F5344CB8AC3E}">
        <p14:creationId xmlns:p14="http://schemas.microsoft.com/office/powerpoint/2010/main" val="2936805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9</a:t>
            </a:fld>
            <a:endParaRPr lang="en-US"/>
          </a:p>
        </p:txBody>
      </p:sp>
    </p:spTree>
    <p:extLst>
      <p:ext uri="{BB962C8B-B14F-4D97-AF65-F5344CB8AC3E}">
        <p14:creationId xmlns:p14="http://schemas.microsoft.com/office/powerpoint/2010/main" val="2446275426"/>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usiness1 - Title Slide">
    <p:spTree>
      <p:nvGrpSpPr>
        <p:cNvPr id="1" name=""/>
        <p:cNvGrpSpPr/>
        <p:nvPr/>
      </p:nvGrpSpPr>
      <p:grpSpPr>
        <a:xfrm>
          <a:off x="0" y="0"/>
          <a:ext cx="0" cy="0"/>
          <a:chOff x="0" y="0"/>
          <a:chExt cx="0" cy="0"/>
        </a:xfrm>
      </p:grpSpPr>
      <p:pic>
        <p:nvPicPr>
          <p:cNvPr id="5" name="Picture 4" descr="tower3.jp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colorTemperature colorTemp="88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22515" t="9887" r="26574" b="32837"/>
          <a:stretch/>
        </p:blipFill>
        <p:spPr>
          <a:xfrm>
            <a:off x="0" y="0"/>
            <a:ext cx="9144000" cy="6858000"/>
          </a:xfrm>
          <a:prstGeom prst="rect">
            <a:avLst/>
          </a:prstGeom>
        </p:spPr>
      </p:pic>
      <p:sp>
        <p:nvSpPr>
          <p:cNvPr id="9" name="Rectangle 8"/>
          <p:cNvSpPr/>
          <p:nvPr userDrawn="1"/>
        </p:nvSpPr>
        <p:spPr>
          <a:xfrm>
            <a:off x="0" y="0"/>
            <a:ext cx="9144000" cy="6858000"/>
          </a:xfrm>
          <a:prstGeom prst="rect">
            <a:avLst/>
          </a:prstGeom>
          <a:gradFill flip="none" rotWithShape="1">
            <a:gsLst>
              <a:gs pos="0">
                <a:schemeClr val="accent1">
                  <a:satMod val="103000"/>
                  <a:lumMod val="102000"/>
                  <a:tint val="94000"/>
                  <a:alpha val="36000"/>
                </a:schemeClr>
              </a:gs>
              <a:gs pos="50000">
                <a:schemeClr val="accent1">
                  <a:satMod val="110000"/>
                  <a:lumMod val="100000"/>
                  <a:shade val="100000"/>
                  <a:alpha val="36000"/>
                </a:schemeClr>
              </a:gs>
              <a:gs pos="100000">
                <a:schemeClr val="accent1">
                  <a:lumMod val="99000"/>
                  <a:satMod val="120000"/>
                  <a:shade val="78000"/>
                  <a:alpha val="36000"/>
                </a:schemeClr>
              </a:gs>
            </a:gsLst>
            <a:lin ang="54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Freeform 18"/>
          <p:cNvSpPr/>
          <p:nvPr userDrawn="1"/>
        </p:nvSpPr>
        <p:spPr>
          <a:xfrm>
            <a:off x="1" y="2"/>
            <a:ext cx="5364087" cy="6857999"/>
          </a:xfrm>
          <a:custGeom>
            <a:avLst/>
            <a:gdLst>
              <a:gd name="connsiteX0" fmla="*/ 0 w 10318750"/>
              <a:gd name="connsiteY0" fmla="*/ 0 h 6857999"/>
              <a:gd name="connsiteX1" fmla="*/ 4997450 w 10318750"/>
              <a:gd name="connsiteY1" fmla="*/ 0 h 6857999"/>
              <a:gd name="connsiteX2" fmla="*/ 10318750 w 10318750"/>
              <a:gd name="connsiteY2" fmla="*/ 6857999 h 6857999"/>
              <a:gd name="connsiteX3" fmla="*/ 4997450 w 10318750"/>
              <a:gd name="connsiteY3" fmla="*/ 6857999 h 6857999"/>
              <a:gd name="connsiteX4" fmla="*/ 0 w 10318750"/>
              <a:gd name="connsiteY4" fmla="*/ 6857999 h 6857999"/>
              <a:gd name="connsiteX0" fmla="*/ 0 w 10318750"/>
              <a:gd name="connsiteY0" fmla="*/ 27020 h 6885019"/>
              <a:gd name="connsiteX1" fmla="*/ 4321661 w 10318750"/>
              <a:gd name="connsiteY1" fmla="*/ 0 h 6885019"/>
              <a:gd name="connsiteX2" fmla="*/ 10318750 w 10318750"/>
              <a:gd name="connsiteY2" fmla="*/ 6885019 h 6885019"/>
              <a:gd name="connsiteX3" fmla="*/ 4997450 w 10318750"/>
              <a:gd name="connsiteY3" fmla="*/ 6885019 h 6885019"/>
              <a:gd name="connsiteX4" fmla="*/ 0 w 10318750"/>
              <a:gd name="connsiteY4" fmla="*/ 6885019 h 6885019"/>
              <a:gd name="connsiteX5" fmla="*/ 0 w 10318750"/>
              <a:gd name="connsiteY5" fmla="*/ 27020 h 6885019"/>
              <a:gd name="connsiteX0" fmla="*/ 0 w 10318750"/>
              <a:gd name="connsiteY0" fmla="*/ 13510 h 6871509"/>
              <a:gd name="connsiteX1" fmla="*/ 4399637 w 10318750"/>
              <a:gd name="connsiteY1" fmla="*/ 0 h 6871509"/>
              <a:gd name="connsiteX2" fmla="*/ 10318750 w 10318750"/>
              <a:gd name="connsiteY2" fmla="*/ 6871509 h 6871509"/>
              <a:gd name="connsiteX3" fmla="*/ 4997450 w 10318750"/>
              <a:gd name="connsiteY3" fmla="*/ 6871509 h 6871509"/>
              <a:gd name="connsiteX4" fmla="*/ 0 w 10318750"/>
              <a:gd name="connsiteY4" fmla="*/ 6871509 h 6871509"/>
              <a:gd name="connsiteX5" fmla="*/ 0 w 10318750"/>
              <a:gd name="connsiteY5" fmla="*/ 13510 h 6871509"/>
              <a:gd name="connsiteX0" fmla="*/ 0 w 10318750"/>
              <a:gd name="connsiteY0" fmla="*/ 0 h 6857999"/>
              <a:gd name="connsiteX1" fmla="*/ 4321661 w 10318750"/>
              <a:gd name="connsiteY1" fmla="*/ 0 h 6857999"/>
              <a:gd name="connsiteX2" fmla="*/ 10318750 w 10318750"/>
              <a:gd name="connsiteY2" fmla="*/ 6857999 h 6857999"/>
              <a:gd name="connsiteX3" fmla="*/ 4997450 w 10318750"/>
              <a:gd name="connsiteY3" fmla="*/ 6857999 h 6857999"/>
              <a:gd name="connsiteX4" fmla="*/ 0 w 10318750"/>
              <a:gd name="connsiteY4" fmla="*/ 6857999 h 6857999"/>
              <a:gd name="connsiteX5" fmla="*/ 0 w 10318750"/>
              <a:gd name="connsiteY5"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18750" h="6857999">
                <a:moveTo>
                  <a:pt x="0" y="0"/>
                </a:moveTo>
                <a:lnTo>
                  <a:pt x="4321661" y="0"/>
                </a:lnTo>
                <a:lnTo>
                  <a:pt x="10318750" y="6857999"/>
                </a:lnTo>
                <a:lnTo>
                  <a:pt x="4997450" y="6857999"/>
                </a:lnTo>
                <a:lnTo>
                  <a:pt x="0" y="6857999"/>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2" name="Title 1"/>
          <p:cNvSpPr>
            <a:spLocks noGrp="1"/>
          </p:cNvSpPr>
          <p:nvPr>
            <p:ph type="ctrTitle"/>
          </p:nvPr>
        </p:nvSpPr>
        <p:spPr>
          <a:xfrm>
            <a:off x="395536" y="2123357"/>
            <a:ext cx="3240360" cy="2387600"/>
          </a:xfrm>
        </p:spPr>
        <p:txBody>
          <a:bodyPr vert="horz" lIns="91440" tIns="45720" rIns="91440" bIns="45720" rtlCol="0" anchor="b">
            <a:normAutofit/>
          </a:bodyPr>
          <a:lstStyle>
            <a:lvl1pPr>
              <a:defRPr lang="en-US">
                <a:solidFill>
                  <a:srgbClr val="466EA5"/>
                </a:solidFill>
              </a:defRPr>
            </a:lvl1pPr>
          </a:lstStyle>
          <a:p>
            <a:pPr lvl="0"/>
            <a:r>
              <a:rPr lang="en-US" dirty="0" smtClean="0"/>
              <a:t>Click to edit Master title style</a:t>
            </a:r>
            <a:endParaRPr lang="en-US" dirty="0"/>
          </a:p>
        </p:txBody>
      </p:sp>
      <p:sp>
        <p:nvSpPr>
          <p:cNvPr id="3" name="Subtitle 2"/>
          <p:cNvSpPr>
            <a:spLocks noGrp="1"/>
          </p:cNvSpPr>
          <p:nvPr>
            <p:ph type="subTitle" idx="1"/>
          </p:nvPr>
        </p:nvSpPr>
        <p:spPr>
          <a:xfrm>
            <a:off x="395536" y="4537946"/>
            <a:ext cx="3240360" cy="906567"/>
          </a:xfrm>
        </p:spPr>
        <p:txBody>
          <a:bodyPr vert="horz" lIns="91440" tIns="45720" rIns="91440" bIns="45720" rtlCol="0">
            <a:normAutofit/>
          </a:bodyPr>
          <a:lstStyle>
            <a:lvl1pPr marL="171450" indent="-171450">
              <a:buNone/>
              <a:defRPr lang="en-US" sz="1600">
                <a:solidFill>
                  <a:srgbClr val="D16B17"/>
                </a:solidFill>
              </a:defRPr>
            </a:lvl1pPr>
          </a:lstStyle>
          <a:p>
            <a:pPr marL="0" lvl="0" indent="0"/>
            <a:r>
              <a:rPr lang="en-US" dirty="0" smtClean="0"/>
              <a:t>Click to edit Master subtitle style</a:t>
            </a:r>
            <a:endParaRPr lang="en-US" dirty="0"/>
          </a:p>
        </p:txBody>
      </p:sp>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67544" y="5517232"/>
            <a:ext cx="3155838" cy="288032"/>
          </a:xfrm>
          <a:prstGeom prst="rect">
            <a:avLst/>
          </a:prstGeom>
        </p:spPr>
      </p:pic>
      <p:sp>
        <p:nvSpPr>
          <p:cNvPr id="8" name="Freeform 7"/>
          <p:cNvSpPr/>
          <p:nvPr userDrawn="1"/>
        </p:nvSpPr>
        <p:spPr>
          <a:xfrm>
            <a:off x="-14271" y="6413500"/>
            <a:ext cx="5378359" cy="444500"/>
          </a:xfrm>
          <a:custGeom>
            <a:avLst/>
            <a:gdLst>
              <a:gd name="connsiteX0" fmla="*/ 11544300 w 12192000"/>
              <a:gd name="connsiteY0" fmla="*/ 0 h 444500"/>
              <a:gd name="connsiteX1" fmla="*/ 12192000 w 12192000"/>
              <a:gd name="connsiteY1" fmla="*/ 0 h 444500"/>
              <a:gd name="connsiteX2" fmla="*/ 12192000 w 12192000"/>
              <a:gd name="connsiteY2" fmla="*/ 444500 h 444500"/>
              <a:gd name="connsiteX3" fmla="*/ 11286490 w 12192000"/>
              <a:gd name="connsiteY3" fmla="*/ 444500 h 444500"/>
              <a:gd name="connsiteX4" fmla="*/ 0 w 12192000"/>
              <a:gd name="connsiteY4" fmla="*/ 0 h 444500"/>
              <a:gd name="connsiteX5" fmla="*/ 10718800 w 12192000"/>
              <a:gd name="connsiteY5" fmla="*/ 0 h 444500"/>
              <a:gd name="connsiteX6" fmla="*/ 10976610 w 12192000"/>
              <a:gd name="connsiteY6" fmla="*/ 444500 h 444500"/>
              <a:gd name="connsiteX7" fmla="*/ 0 w 12192000"/>
              <a:gd name="connsiteY7" fmla="*/ 444500 h 444500"/>
              <a:gd name="connsiteX0" fmla="*/ 11836873 w 12192000"/>
              <a:gd name="connsiteY0" fmla="*/ 246201 h 444500"/>
              <a:gd name="connsiteX1" fmla="*/ 12192000 w 12192000"/>
              <a:gd name="connsiteY1" fmla="*/ 0 h 444500"/>
              <a:gd name="connsiteX2" fmla="*/ 12192000 w 12192000"/>
              <a:gd name="connsiteY2" fmla="*/ 444500 h 444500"/>
              <a:gd name="connsiteX3" fmla="*/ 11286490 w 12192000"/>
              <a:gd name="connsiteY3" fmla="*/ 444500 h 444500"/>
              <a:gd name="connsiteX4" fmla="*/ 11836873 w 12192000"/>
              <a:gd name="connsiteY4" fmla="*/ 246201 h 444500"/>
              <a:gd name="connsiteX5" fmla="*/ 0 w 12192000"/>
              <a:gd name="connsiteY5" fmla="*/ 0 h 444500"/>
              <a:gd name="connsiteX6" fmla="*/ 10718800 w 12192000"/>
              <a:gd name="connsiteY6" fmla="*/ 0 h 444500"/>
              <a:gd name="connsiteX7" fmla="*/ 10976610 w 12192000"/>
              <a:gd name="connsiteY7" fmla="*/ 444500 h 444500"/>
              <a:gd name="connsiteX8" fmla="*/ 0 w 12192000"/>
              <a:gd name="connsiteY8" fmla="*/ 444500 h 444500"/>
              <a:gd name="connsiteX9" fmla="*/ 0 w 12192000"/>
              <a:gd name="connsiteY9" fmla="*/ 0 h 444500"/>
              <a:gd name="connsiteX0" fmla="*/ 11836873 w 12192000"/>
              <a:gd name="connsiteY0" fmla="*/ 246201 h 444500"/>
              <a:gd name="connsiteX1" fmla="*/ 12192000 w 12192000"/>
              <a:gd name="connsiteY1" fmla="*/ 0 h 444500"/>
              <a:gd name="connsiteX2" fmla="*/ 12192000 w 12192000"/>
              <a:gd name="connsiteY2" fmla="*/ 444500 h 444500"/>
              <a:gd name="connsiteX3" fmla="*/ 11345066 w 12192000"/>
              <a:gd name="connsiteY3" fmla="*/ 351752 h 444500"/>
              <a:gd name="connsiteX4" fmla="*/ 11836873 w 12192000"/>
              <a:gd name="connsiteY4" fmla="*/ 246201 h 444500"/>
              <a:gd name="connsiteX5" fmla="*/ 0 w 12192000"/>
              <a:gd name="connsiteY5" fmla="*/ 0 h 444500"/>
              <a:gd name="connsiteX6" fmla="*/ 10718800 w 12192000"/>
              <a:gd name="connsiteY6" fmla="*/ 0 h 444500"/>
              <a:gd name="connsiteX7" fmla="*/ 10976610 w 12192000"/>
              <a:gd name="connsiteY7" fmla="*/ 444500 h 444500"/>
              <a:gd name="connsiteX8" fmla="*/ 0 w 12192000"/>
              <a:gd name="connsiteY8" fmla="*/ 444500 h 444500"/>
              <a:gd name="connsiteX9" fmla="*/ 0 w 12192000"/>
              <a:gd name="connsiteY9" fmla="*/ 0 h 444500"/>
              <a:gd name="connsiteX0" fmla="*/ 11836873 w 12192000"/>
              <a:gd name="connsiteY0" fmla="*/ 394034 h 592333"/>
              <a:gd name="connsiteX1" fmla="*/ 12192000 w 12192000"/>
              <a:gd name="connsiteY1" fmla="*/ 147833 h 592333"/>
              <a:gd name="connsiteX2" fmla="*/ 12192000 w 12192000"/>
              <a:gd name="connsiteY2" fmla="*/ 592333 h 592333"/>
              <a:gd name="connsiteX3" fmla="*/ 11696515 w 12192000"/>
              <a:gd name="connsiteY3" fmla="*/ 21576 h 592333"/>
              <a:gd name="connsiteX4" fmla="*/ 11836873 w 12192000"/>
              <a:gd name="connsiteY4" fmla="*/ 394034 h 592333"/>
              <a:gd name="connsiteX5" fmla="*/ 0 w 12192000"/>
              <a:gd name="connsiteY5" fmla="*/ 147833 h 592333"/>
              <a:gd name="connsiteX6" fmla="*/ 10718800 w 12192000"/>
              <a:gd name="connsiteY6" fmla="*/ 147833 h 592333"/>
              <a:gd name="connsiteX7" fmla="*/ 10976610 w 12192000"/>
              <a:gd name="connsiteY7" fmla="*/ 592333 h 592333"/>
              <a:gd name="connsiteX8" fmla="*/ 0 w 12192000"/>
              <a:gd name="connsiteY8" fmla="*/ 592333 h 592333"/>
              <a:gd name="connsiteX9" fmla="*/ 0 w 12192000"/>
              <a:gd name="connsiteY9" fmla="*/ 147833 h 592333"/>
              <a:gd name="connsiteX0" fmla="*/ 11836873 w 12192000"/>
              <a:gd name="connsiteY0" fmla="*/ 463524 h 661823"/>
              <a:gd name="connsiteX1" fmla="*/ 12192000 w 12192000"/>
              <a:gd name="connsiteY1" fmla="*/ 217323 h 661823"/>
              <a:gd name="connsiteX2" fmla="*/ 12192000 w 12192000"/>
              <a:gd name="connsiteY2" fmla="*/ 661823 h 661823"/>
              <a:gd name="connsiteX3" fmla="*/ 11081477 w 12192000"/>
              <a:gd name="connsiteY3" fmla="*/ 19721 h 661823"/>
              <a:gd name="connsiteX4" fmla="*/ 11836873 w 12192000"/>
              <a:gd name="connsiteY4" fmla="*/ 463524 h 661823"/>
              <a:gd name="connsiteX5" fmla="*/ 0 w 12192000"/>
              <a:gd name="connsiteY5" fmla="*/ 217323 h 661823"/>
              <a:gd name="connsiteX6" fmla="*/ 10718800 w 12192000"/>
              <a:gd name="connsiteY6" fmla="*/ 217323 h 661823"/>
              <a:gd name="connsiteX7" fmla="*/ 10976610 w 12192000"/>
              <a:gd name="connsiteY7" fmla="*/ 661823 h 661823"/>
              <a:gd name="connsiteX8" fmla="*/ 0 w 12192000"/>
              <a:gd name="connsiteY8" fmla="*/ 661823 h 661823"/>
              <a:gd name="connsiteX9" fmla="*/ 0 w 12192000"/>
              <a:gd name="connsiteY9" fmla="*/ 217323 h 661823"/>
              <a:gd name="connsiteX0" fmla="*/ 11836873 w 12192000"/>
              <a:gd name="connsiteY0" fmla="*/ 246201 h 444500"/>
              <a:gd name="connsiteX1" fmla="*/ 12192000 w 12192000"/>
              <a:gd name="connsiteY1" fmla="*/ 0 h 444500"/>
              <a:gd name="connsiteX2" fmla="*/ 12192000 w 12192000"/>
              <a:gd name="connsiteY2" fmla="*/ 444500 h 444500"/>
              <a:gd name="connsiteX3" fmla="*/ 11271846 w 12192000"/>
              <a:gd name="connsiteY3" fmla="*/ 102046 h 444500"/>
              <a:gd name="connsiteX4" fmla="*/ 11836873 w 12192000"/>
              <a:gd name="connsiteY4" fmla="*/ 246201 h 444500"/>
              <a:gd name="connsiteX5" fmla="*/ 0 w 12192000"/>
              <a:gd name="connsiteY5" fmla="*/ 0 h 444500"/>
              <a:gd name="connsiteX6" fmla="*/ 10718800 w 12192000"/>
              <a:gd name="connsiteY6" fmla="*/ 0 h 444500"/>
              <a:gd name="connsiteX7" fmla="*/ 10976610 w 12192000"/>
              <a:gd name="connsiteY7" fmla="*/ 444500 h 444500"/>
              <a:gd name="connsiteX8" fmla="*/ 0 w 12192000"/>
              <a:gd name="connsiteY8" fmla="*/ 444500 h 444500"/>
              <a:gd name="connsiteX9" fmla="*/ 0 w 12192000"/>
              <a:gd name="connsiteY9" fmla="*/ 0 h 444500"/>
              <a:gd name="connsiteX0" fmla="*/ 11836873 w 12192000"/>
              <a:gd name="connsiteY0" fmla="*/ 246201 h 444500"/>
              <a:gd name="connsiteX1" fmla="*/ 12192000 w 12192000"/>
              <a:gd name="connsiteY1" fmla="*/ 0 h 444500"/>
              <a:gd name="connsiteX2" fmla="*/ 12192000 w 12192000"/>
              <a:gd name="connsiteY2" fmla="*/ 444500 h 444500"/>
              <a:gd name="connsiteX3" fmla="*/ 11836873 w 12192000"/>
              <a:gd name="connsiteY3" fmla="*/ 246201 h 444500"/>
              <a:gd name="connsiteX4" fmla="*/ 0 w 12192000"/>
              <a:gd name="connsiteY4" fmla="*/ 0 h 444500"/>
              <a:gd name="connsiteX5" fmla="*/ 10718800 w 12192000"/>
              <a:gd name="connsiteY5" fmla="*/ 0 h 444500"/>
              <a:gd name="connsiteX6" fmla="*/ 10976610 w 12192000"/>
              <a:gd name="connsiteY6" fmla="*/ 444500 h 444500"/>
              <a:gd name="connsiteX7" fmla="*/ 0 w 12192000"/>
              <a:gd name="connsiteY7" fmla="*/ 444500 h 444500"/>
              <a:gd name="connsiteX8" fmla="*/ 0 w 12192000"/>
              <a:gd name="connsiteY8" fmla="*/ 0 h 444500"/>
              <a:gd name="connsiteX0" fmla="*/ 11836873 w 12192000"/>
              <a:gd name="connsiteY0" fmla="*/ 246201 h 444500"/>
              <a:gd name="connsiteX1" fmla="*/ 12192000 w 12192000"/>
              <a:gd name="connsiteY1" fmla="*/ 444500 h 444500"/>
              <a:gd name="connsiteX2" fmla="*/ 11836873 w 12192000"/>
              <a:gd name="connsiteY2" fmla="*/ 246201 h 444500"/>
              <a:gd name="connsiteX3" fmla="*/ 0 w 12192000"/>
              <a:gd name="connsiteY3" fmla="*/ 0 h 444500"/>
              <a:gd name="connsiteX4" fmla="*/ 10718800 w 12192000"/>
              <a:gd name="connsiteY4" fmla="*/ 0 h 444500"/>
              <a:gd name="connsiteX5" fmla="*/ 10976610 w 12192000"/>
              <a:gd name="connsiteY5" fmla="*/ 444500 h 444500"/>
              <a:gd name="connsiteX6" fmla="*/ 0 w 12192000"/>
              <a:gd name="connsiteY6" fmla="*/ 444500 h 444500"/>
              <a:gd name="connsiteX7" fmla="*/ 0 w 12192000"/>
              <a:gd name="connsiteY7" fmla="*/ 0 h 444500"/>
              <a:gd name="connsiteX0" fmla="*/ 0 w 10976610"/>
              <a:gd name="connsiteY0" fmla="*/ 0 h 444500"/>
              <a:gd name="connsiteX1" fmla="*/ 10718800 w 10976610"/>
              <a:gd name="connsiteY1" fmla="*/ 0 h 444500"/>
              <a:gd name="connsiteX2" fmla="*/ 10976610 w 10976610"/>
              <a:gd name="connsiteY2" fmla="*/ 444500 h 444500"/>
              <a:gd name="connsiteX3" fmla="*/ 0 w 10976610"/>
              <a:gd name="connsiteY3" fmla="*/ 444500 h 444500"/>
              <a:gd name="connsiteX4" fmla="*/ 0 w 10976610"/>
              <a:gd name="connsiteY4" fmla="*/ 0 h 444500"/>
              <a:gd name="connsiteX0" fmla="*/ 0 w 11064472"/>
              <a:gd name="connsiteY0" fmla="*/ 0 h 444500"/>
              <a:gd name="connsiteX1" fmla="*/ 10718800 w 11064472"/>
              <a:gd name="connsiteY1" fmla="*/ 0 h 444500"/>
              <a:gd name="connsiteX2" fmla="*/ 11064472 w 11064472"/>
              <a:gd name="connsiteY2" fmla="*/ 437366 h 444500"/>
              <a:gd name="connsiteX3" fmla="*/ 0 w 11064472"/>
              <a:gd name="connsiteY3" fmla="*/ 444500 h 444500"/>
              <a:gd name="connsiteX4" fmla="*/ 0 w 11064472"/>
              <a:gd name="connsiteY4" fmla="*/ 0 h 444500"/>
              <a:gd name="connsiteX0" fmla="*/ 0 w 11064472"/>
              <a:gd name="connsiteY0" fmla="*/ 0 h 444500"/>
              <a:gd name="connsiteX1" fmla="*/ 10699565 w 11064472"/>
              <a:gd name="connsiteY1" fmla="*/ 0 h 444500"/>
              <a:gd name="connsiteX2" fmla="*/ 11064472 w 11064472"/>
              <a:gd name="connsiteY2" fmla="*/ 437366 h 444500"/>
              <a:gd name="connsiteX3" fmla="*/ 0 w 11064472"/>
              <a:gd name="connsiteY3" fmla="*/ 444500 h 444500"/>
              <a:gd name="connsiteX4" fmla="*/ 0 w 11064472"/>
              <a:gd name="connsiteY4" fmla="*/ 0 h 444500"/>
              <a:gd name="connsiteX0" fmla="*/ 0 w 11064472"/>
              <a:gd name="connsiteY0" fmla="*/ 0 h 444500"/>
              <a:gd name="connsiteX1" fmla="*/ 10670711 w 11064472"/>
              <a:gd name="connsiteY1" fmla="*/ 4686 h 444500"/>
              <a:gd name="connsiteX2" fmla="*/ 11064472 w 11064472"/>
              <a:gd name="connsiteY2" fmla="*/ 437366 h 444500"/>
              <a:gd name="connsiteX3" fmla="*/ 0 w 11064472"/>
              <a:gd name="connsiteY3" fmla="*/ 444500 h 444500"/>
              <a:gd name="connsiteX4" fmla="*/ 0 w 11064472"/>
              <a:gd name="connsiteY4" fmla="*/ 0 h 444500"/>
              <a:gd name="connsiteX0" fmla="*/ 0 w 11064472"/>
              <a:gd name="connsiteY0" fmla="*/ 0 h 444500"/>
              <a:gd name="connsiteX1" fmla="*/ 10670711 w 11064472"/>
              <a:gd name="connsiteY1" fmla="*/ 0 h 444500"/>
              <a:gd name="connsiteX2" fmla="*/ 11064472 w 11064472"/>
              <a:gd name="connsiteY2" fmla="*/ 437366 h 444500"/>
              <a:gd name="connsiteX3" fmla="*/ 0 w 11064472"/>
              <a:gd name="connsiteY3" fmla="*/ 444500 h 444500"/>
              <a:gd name="connsiteX4" fmla="*/ 0 w 11064472"/>
              <a:gd name="connsiteY4" fmla="*/ 0 h 444500"/>
              <a:gd name="connsiteX0" fmla="*/ 0 w 11064472"/>
              <a:gd name="connsiteY0" fmla="*/ 0 h 444500"/>
              <a:gd name="connsiteX1" fmla="*/ 10639922 w 11064472"/>
              <a:gd name="connsiteY1" fmla="*/ 0 h 444500"/>
              <a:gd name="connsiteX2" fmla="*/ 11064472 w 11064472"/>
              <a:gd name="connsiteY2" fmla="*/ 437366 h 444500"/>
              <a:gd name="connsiteX3" fmla="*/ 0 w 11064472"/>
              <a:gd name="connsiteY3" fmla="*/ 444500 h 444500"/>
              <a:gd name="connsiteX4" fmla="*/ 0 w 11064472"/>
              <a:gd name="connsiteY4" fmla="*/ 0 h 44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4472" h="444500">
                <a:moveTo>
                  <a:pt x="0" y="0"/>
                </a:moveTo>
                <a:lnTo>
                  <a:pt x="10639922" y="0"/>
                </a:lnTo>
                <a:lnTo>
                  <a:pt x="11064472" y="437366"/>
                </a:lnTo>
                <a:lnTo>
                  <a:pt x="0" y="444500"/>
                </a:lnTo>
                <a:lnTo>
                  <a:pt x="0" y="0"/>
                </a:lnTo>
                <a:close/>
              </a:path>
            </a:pathLst>
          </a:custGeom>
          <a:solidFill>
            <a:srgbClr val="466EA5">
              <a:alpha val="76000"/>
            </a:srgbClr>
          </a:soli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sz="8625" b="1" dirty="0">
              <a:solidFill>
                <a:schemeClr val="tx1"/>
              </a:solidFill>
            </a:endParaRPr>
          </a:p>
        </p:txBody>
      </p:sp>
      <p:sp>
        <p:nvSpPr>
          <p:cNvPr id="11" name="TextBox 10"/>
          <p:cNvSpPr txBox="1"/>
          <p:nvPr userDrawn="1"/>
        </p:nvSpPr>
        <p:spPr>
          <a:xfrm>
            <a:off x="395536" y="6453336"/>
            <a:ext cx="2067104" cy="307777"/>
          </a:xfrm>
          <a:prstGeom prst="rect">
            <a:avLst/>
          </a:prstGeom>
          <a:noFill/>
        </p:spPr>
        <p:txBody>
          <a:bodyPr wrap="none" rtlCol="0">
            <a:spAutoFit/>
          </a:bodyPr>
          <a:lstStyle/>
          <a:p>
            <a:pPr algn="r"/>
            <a:r>
              <a:rPr lang="en-US" sz="1400" b="0" i="0" spc="0" dirty="0" err="1" smtClean="0">
                <a:solidFill>
                  <a:schemeClr val="bg1"/>
                </a:solidFill>
                <a:latin typeface="+mj-lt"/>
              </a:rPr>
              <a:t>OneIT</a:t>
            </a:r>
            <a:r>
              <a:rPr lang="en-US" sz="1400" b="0" i="0" spc="0" dirty="0" smtClean="0">
                <a:solidFill>
                  <a:schemeClr val="bg1"/>
                </a:solidFill>
                <a:latin typeface="+mj-lt"/>
              </a:rPr>
              <a:t> for the #</a:t>
            </a:r>
            <a:r>
              <a:rPr lang="en-US" sz="1400" b="0" i="0" spc="0" dirty="0" err="1" smtClean="0">
                <a:solidFill>
                  <a:schemeClr val="bg1"/>
                </a:solidFill>
                <a:latin typeface="+mj-lt"/>
              </a:rPr>
              <a:t>GatorGood</a:t>
            </a:r>
            <a:endParaRPr lang="en-US" sz="1400" b="0" i="0" spc="0" dirty="0">
              <a:solidFill>
                <a:schemeClr val="bg1"/>
              </a:solidFill>
              <a:latin typeface="+mj-lt"/>
            </a:endParaRPr>
          </a:p>
        </p:txBody>
      </p:sp>
    </p:spTree>
    <p:extLst>
      <p:ext uri="{BB962C8B-B14F-4D97-AF65-F5344CB8AC3E}">
        <p14:creationId xmlns:p14="http://schemas.microsoft.com/office/powerpoint/2010/main" val="154358470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orient="horz">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usiness1 -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p:nvPr userDrawn="1"/>
        </p:nvSpPr>
        <p:spPr>
          <a:xfrm>
            <a:off x="0" y="365126"/>
            <a:ext cx="76200" cy="1325563"/>
          </a:xfrm>
          <a:prstGeom prst="rect">
            <a:avLst/>
          </a:prstGeom>
          <a:solidFill>
            <a:srgbClr val="466EA5"/>
          </a:soli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sz="8625" b="1">
              <a:solidFill>
                <a:schemeClr val="tx1"/>
              </a:solidFill>
            </a:endParaRPr>
          </a:p>
        </p:txBody>
      </p:sp>
    </p:spTree>
    <p:extLst>
      <p:ext uri="{BB962C8B-B14F-4D97-AF65-F5344CB8AC3E}">
        <p14:creationId xmlns:p14="http://schemas.microsoft.com/office/powerpoint/2010/main" val="90202838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Business1 -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Rectangle 6"/>
          <p:cNvSpPr/>
          <p:nvPr userDrawn="1"/>
        </p:nvSpPr>
        <p:spPr>
          <a:xfrm>
            <a:off x="0" y="365126"/>
            <a:ext cx="76200" cy="1325563"/>
          </a:xfrm>
          <a:prstGeom prst="rect">
            <a:avLst/>
          </a:prstGeom>
          <a:solidFill>
            <a:srgbClr val="466EA5"/>
          </a:soli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sz="8625" b="1">
              <a:solidFill>
                <a:schemeClr val="tx1"/>
              </a:solidFill>
            </a:endParaRPr>
          </a:p>
        </p:txBody>
      </p:sp>
      <p:sp>
        <p:nvSpPr>
          <p:cNvPr id="5" name="Content Placeholder 2"/>
          <p:cNvSpPr>
            <a:spLocks noGrp="1"/>
          </p:cNvSpPr>
          <p:nvPr>
            <p:ph sz="half" idx="1"/>
          </p:nvPr>
        </p:nvSpPr>
        <p:spPr>
          <a:xfrm>
            <a:off x="681136" y="1825625"/>
            <a:ext cx="3657600" cy="4351338"/>
          </a:xfrm>
        </p:spPr>
        <p:txBody>
          <a:bodyPr/>
          <a:lstStyle/>
          <a:p>
            <a:endParaRPr lang="en-US" dirty="0"/>
          </a:p>
        </p:txBody>
      </p:sp>
      <p:sp>
        <p:nvSpPr>
          <p:cNvPr id="6" name="Content Placeholder 3"/>
          <p:cNvSpPr>
            <a:spLocks noGrp="1"/>
          </p:cNvSpPr>
          <p:nvPr>
            <p:ph sz="half" idx="2"/>
          </p:nvPr>
        </p:nvSpPr>
        <p:spPr>
          <a:xfrm>
            <a:off x="4716016" y="1825625"/>
            <a:ext cx="3657600" cy="4351338"/>
          </a:xfrm>
        </p:spPr>
        <p:txBody>
          <a:bodyPr/>
          <a:lstStyle/>
          <a:p>
            <a:endParaRPr lang="en-US" dirty="0"/>
          </a:p>
        </p:txBody>
      </p:sp>
    </p:spTree>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Business1 -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3943350" cy="1325563"/>
          </a:xfrm>
        </p:spPr>
        <p:txBody>
          <a:bodyPr>
            <a:normAutofit/>
          </a:bodyPr>
          <a:lstStyle>
            <a:lvl1pPr>
              <a:defRPr sz="4000"/>
            </a:lvl1pPr>
          </a:lstStyle>
          <a:p>
            <a:r>
              <a:rPr lang="en-US" dirty="0" smtClean="0"/>
              <a:t>Click to edit Master title style</a:t>
            </a:r>
            <a:endParaRPr lang="en-US" dirty="0"/>
          </a:p>
        </p:txBody>
      </p:sp>
      <p:sp>
        <p:nvSpPr>
          <p:cNvPr id="7" name="Rectangle 6"/>
          <p:cNvSpPr/>
          <p:nvPr userDrawn="1"/>
        </p:nvSpPr>
        <p:spPr>
          <a:xfrm>
            <a:off x="0" y="365126"/>
            <a:ext cx="76200" cy="1325563"/>
          </a:xfrm>
          <a:prstGeom prst="rect">
            <a:avLst/>
          </a:prstGeom>
          <a:solidFill>
            <a:srgbClr val="466EA5"/>
          </a:soli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sz="8625" b="1">
              <a:solidFill>
                <a:schemeClr val="tx1"/>
              </a:solidFill>
            </a:endParaRPr>
          </a:p>
        </p:txBody>
      </p:sp>
      <p:sp>
        <p:nvSpPr>
          <p:cNvPr id="8" name="Content Placeholder 2"/>
          <p:cNvSpPr>
            <a:spLocks noGrp="1"/>
          </p:cNvSpPr>
          <p:nvPr>
            <p:ph idx="1"/>
          </p:nvPr>
        </p:nvSpPr>
        <p:spPr>
          <a:xfrm>
            <a:off x="4788024" y="365125"/>
            <a:ext cx="3474720" cy="5495925"/>
          </a:xfrm>
        </p:spPr>
        <p:txBody>
          <a:bodyPr/>
          <a:lstStyle/>
          <a:p>
            <a:endParaRPr lang="en-US"/>
          </a:p>
        </p:txBody>
      </p:sp>
      <p:sp>
        <p:nvSpPr>
          <p:cNvPr id="9" name="Text Placeholder 3"/>
          <p:cNvSpPr>
            <a:spLocks noGrp="1"/>
          </p:cNvSpPr>
          <p:nvPr>
            <p:ph type="body" sz="half" idx="2"/>
          </p:nvPr>
        </p:nvSpPr>
        <p:spPr>
          <a:xfrm>
            <a:off x="839788" y="2057400"/>
            <a:ext cx="3474720" cy="3811588"/>
          </a:xfrm>
        </p:spPr>
        <p:txBody>
          <a:bodyPr/>
          <a:lstStyle/>
          <a:p>
            <a:endParaRPr lang="en-US"/>
          </a:p>
        </p:txBody>
      </p:sp>
    </p:spTree>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3052"/>
            <a:ext cx="7696200" cy="4410075"/>
          </a:xfrm>
          <a:prstGeom prst="rect">
            <a:avLst/>
          </a:prstGeom>
        </p:spPr>
        <p:txBody>
          <a:bodyPr/>
          <a:lstStyle>
            <a:lvl1pPr marL="171450" indent="-171450">
              <a:spcBef>
                <a:spcPts val="900"/>
              </a:spcBef>
              <a:buClr>
                <a:srgbClr val="00539B"/>
              </a:buClr>
              <a:buFont typeface="Wingdings" panose="05000000000000000000" pitchFamily="2" charset="2"/>
              <a:buChar char="§"/>
              <a:defRPr>
                <a:latin typeface="Verdana" panose="020B0604030504040204" pitchFamily="34" charset="0"/>
                <a:ea typeface="Verdana" panose="020B0604030504040204" pitchFamily="34" charset="0"/>
                <a:cs typeface="Verdana" panose="020B0604030504040204" pitchFamily="34" charset="0"/>
              </a:defRPr>
            </a:lvl1pPr>
            <a:lvl2pPr marL="514350" indent="-171450">
              <a:spcBef>
                <a:spcPts val="900"/>
              </a:spcBef>
              <a:buClr>
                <a:srgbClr val="00539B"/>
              </a:buClr>
              <a:buFont typeface="Wingdings" panose="05000000000000000000" pitchFamily="2" charset="2"/>
              <a:buChar char="§"/>
              <a:defRPr>
                <a:latin typeface="Verdana" panose="020B0604030504040204" pitchFamily="34" charset="0"/>
                <a:ea typeface="Verdana" panose="020B0604030504040204" pitchFamily="34" charset="0"/>
                <a:cs typeface="Verdana" panose="020B0604030504040204" pitchFamily="34" charset="0"/>
              </a:defRPr>
            </a:lvl2pPr>
            <a:lvl3pPr marL="857250" indent="-171450">
              <a:spcBef>
                <a:spcPts val="900"/>
              </a:spcBef>
              <a:buClr>
                <a:srgbClr val="00539B"/>
              </a:buClr>
              <a:buFont typeface="Wingdings" panose="05000000000000000000" pitchFamily="2" charset="2"/>
              <a:buChar char="§"/>
              <a:defRPr>
                <a:latin typeface="Verdana" panose="020B0604030504040204" pitchFamily="34" charset="0"/>
                <a:ea typeface="Verdana" panose="020B0604030504040204" pitchFamily="34" charset="0"/>
                <a:cs typeface="Verdana" panose="020B0604030504040204" pitchFamily="34" charset="0"/>
              </a:defRPr>
            </a:lvl3pPr>
            <a:lvl4pPr marL="1200150" indent="-171450">
              <a:spcBef>
                <a:spcPts val="900"/>
              </a:spcBef>
              <a:buClr>
                <a:srgbClr val="00539B"/>
              </a:buClr>
              <a:buFont typeface="Wingdings" panose="05000000000000000000" pitchFamily="2" charset="2"/>
              <a:buChar char="§"/>
              <a:defRPr>
                <a:latin typeface="Verdana" panose="020B0604030504040204" pitchFamily="34" charset="0"/>
                <a:ea typeface="Verdana" panose="020B0604030504040204" pitchFamily="34" charset="0"/>
                <a:cs typeface="Verdana" panose="020B0604030504040204" pitchFamily="34" charset="0"/>
              </a:defRPr>
            </a:lvl4pPr>
            <a:lvl5pPr marL="1543050" indent="-171450">
              <a:spcBef>
                <a:spcPts val="900"/>
              </a:spcBef>
              <a:buClr>
                <a:srgbClr val="00539B"/>
              </a:buClr>
              <a:buFont typeface="Wingdings" panose="05000000000000000000" pitchFamily="2" charset="2"/>
              <a:buChar char="§"/>
              <a:defRPr>
                <a:latin typeface="Verdana" panose="020B0604030504040204" pitchFamily="34" charset="0"/>
                <a:ea typeface="Verdana" panose="020B0604030504040204" pitchFamily="34" charset="0"/>
                <a:cs typeface="Verdana" panose="020B060403050404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ubtitle 2"/>
          <p:cNvSpPr>
            <a:spLocks noGrp="1"/>
          </p:cNvSpPr>
          <p:nvPr>
            <p:ph type="subTitle" idx="13" hasCustomPrompt="1"/>
          </p:nvPr>
        </p:nvSpPr>
        <p:spPr>
          <a:xfrm>
            <a:off x="0" y="307974"/>
            <a:ext cx="8324850" cy="488950"/>
          </a:xfrm>
          <a:prstGeom prst="rect">
            <a:avLst/>
          </a:prstGeom>
        </p:spPr>
        <p:txBody>
          <a:bodyPr lIns="548640" rIns="182880">
            <a:noAutofit/>
          </a:bodyPr>
          <a:lstStyle>
            <a:lvl1pPr marL="0" indent="0" algn="l">
              <a:buNone/>
              <a:defRPr sz="2700" b="1" baseline="0">
                <a:solidFill>
                  <a:srgbClr val="F26522"/>
                </a:solidFill>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enter slide title</a:t>
            </a:r>
            <a:endParaRPr lang="en-US" dirty="0"/>
          </a:p>
        </p:txBody>
      </p:sp>
      <p:sp>
        <p:nvSpPr>
          <p:cNvPr id="13" name="Text Placeholder 8"/>
          <p:cNvSpPr>
            <a:spLocks noGrp="1"/>
          </p:cNvSpPr>
          <p:nvPr>
            <p:ph type="body" sz="quarter" idx="14" hasCustomPrompt="1"/>
          </p:nvPr>
        </p:nvSpPr>
        <p:spPr>
          <a:xfrm>
            <a:off x="0" y="900112"/>
            <a:ext cx="8324850" cy="366715"/>
          </a:xfrm>
          <a:prstGeom prst="rect">
            <a:avLst/>
          </a:prstGeom>
        </p:spPr>
        <p:txBody>
          <a:bodyPr lIns="137160"/>
          <a:lstStyle>
            <a:lvl2pPr marL="342900" indent="0">
              <a:buNone/>
              <a:defRPr sz="1500" b="1" i="1">
                <a:solidFill>
                  <a:srgbClr val="00539B"/>
                </a:solidFill>
                <a:latin typeface="Georgia" panose="02040502050405020303" pitchFamily="18" charset="0"/>
              </a:defRPr>
            </a:lvl2pPr>
          </a:lstStyle>
          <a:p>
            <a:pPr lvl="1"/>
            <a:r>
              <a:rPr lang="en-US" dirty="0" smtClean="0"/>
              <a:t>Click to enter subtitle for slide</a:t>
            </a:r>
            <a:endParaRPr lang="en-US" dirty="0"/>
          </a:p>
        </p:txBody>
      </p:sp>
    </p:spTree>
    <p:extLst>
      <p:ext uri="{BB962C8B-B14F-4D97-AF65-F5344CB8AC3E}">
        <p14:creationId xmlns:p14="http://schemas.microsoft.com/office/powerpoint/2010/main" val="4088131846"/>
      </p:ext>
    </p:extLst>
  </p:cSld>
  <p:clrMapOvr>
    <a:masterClrMapping/>
  </p:clrMapOvr>
  <p:timing>
    <p:tnLst>
      <p:par>
        <p:cTn id="1" dur="indefinite" restart="never" nodeType="tmRoot"/>
      </p:par>
    </p:tnLst>
  </p:timing>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F13B7985-1764-0E4C-9269-B53EF6CF4B24}" type="datetimeFigureOut">
              <a:rPr lang="en-US" smtClean="0"/>
              <a:t>10/23/2017</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A6BC0BD3-C0D8-1C4E-8868-400E5E185561}" type="slidenum">
              <a:rPr lang="en-US" smtClean="0"/>
              <a:t>‹#›</a:t>
            </a:fld>
            <a:endParaRPr lang="en-US"/>
          </a:p>
        </p:txBody>
      </p:sp>
    </p:spTree>
    <p:extLst>
      <p:ext uri="{BB962C8B-B14F-4D97-AF65-F5344CB8AC3E}">
        <p14:creationId xmlns:p14="http://schemas.microsoft.com/office/powerpoint/2010/main" val="2092513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166445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8"/>
          <p:cNvSpPr/>
          <p:nvPr userDrawn="1"/>
        </p:nvSpPr>
        <p:spPr>
          <a:xfrm>
            <a:off x="6228184" y="6237312"/>
            <a:ext cx="2232248" cy="62068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372200" y="6504770"/>
            <a:ext cx="2112264" cy="192786"/>
          </a:xfrm>
          <a:prstGeom prst="rect">
            <a:avLst/>
          </a:prstGeom>
        </p:spPr>
      </p:pic>
      <p:sp>
        <p:nvSpPr>
          <p:cNvPr id="11" name="Rectangle 10"/>
          <p:cNvSpPr/>
          <p:nvPr userDrawn="1"/>
        </p:nvSpPr>
        <p:spPr>
          <a:xfrm>
            <a:off x="0" y="365126"/>
            <a:ext cx="76200" cy="1325563"/>
          </a:xfrm>
          <a:prstGeom prst="rect">
            <a:avLst/>
          </a:prstGeom>
          <a:solidFill>
            <a:srgbClr val="466EA5"/>
          </a:soli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sz="8625" b="1">
              <a:solidFill>
                <a:schemeClr val="tx1"/>
              </a:solidFill>
            </a:endParaRPr>
          </a:p>
        </p:txBody>
      </p:sp>
    </p:spTree>
    <p:extLst>
      <p:ext uri="{BB962C8B-B14F-4D97-AF65-F5344CB8AC3E}">
        <p14:creationId xmlns:p14="http://schemas.microsoft.com/office/powerpoint/2010/main" val="3495875755"/>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3" r:id="rId3"/>
    <p:sldLayoutId id="2147483752" r:id="rId4"/>
    <p:sldLayoutId id="2147483755" r:id="rId5"/>
    <p:sldLayoutId id="2147483757" r:id="rId6"/>
    <p:sldLayoutId id="2147483758" r:id="rId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rgbClr val="466EA5"/>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66EA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66EA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66EA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66EA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66EA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emf"/></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3.tiff"/><Relationship Id="rId4" Type="http://schemas.openxmlformats.org/officeDocument/2006/relationships/image" Target="../media/image12.tif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solidFill>
                  <a:srgbClr val="466EA5"/>
                </a:solidFill>
              </a:rPr>
              <a:t>Supporting research on restricted data</a:t>
            </a:r>
            <a:endParaRPr lang="en-US" dirty="0">
              <a:solidFill>
                <a:srgbClr val="466EA5"/>
              </a:solidFill>
            </a:endParaRPr>
          </a:p>
        </p:txBody>
      </p:sp>
      <p:sp>
        <p:nvSpPr>
          <p:cNvPr id="3" name="Subtitle 2"/>
          <p:cNvSpPr>
            <a:spLocks noGrp="1"/>
          </p:cNvSpPr>
          <p:nvPr>
            <p:ph type="subTitle" idx="1"/>
          </p:nvPr>
        </p:nvSpPr>
        <p:spPr/>
        <p:txBody>
          <a:bodyPr>
            <a:normAutofit/>
          </a:bodyPr>
          <a:lstStyle/>
          <a:p>
            <a:r>
              <a:rPr lang="en-US" dirty="0" smtClean="0">
                <a:solidFill>
                  <a:srgbClr val="D16B17"/>
                </a:solidFill>
              </a:rPr>
              <a:t>EDUCAUSE Annual Conference 2017 </a:t>
            </a:r>
            <a:endParaRPr lang="en-US" dirty="0" smtClean="0">
              <a:solidFill>
                <a:srgbClr val="D16B17"/>
              </a:solidFill>
            </a:endParaRPr>
          </a:p>
          <a:p>
            <a:r>
              <a:rPr lang="en-US" dirty="0" smtClean="0">
                <a:solidFill>
                  <a:schemeClr val="tx1"/>
                </a:solidFill>
              </a:rPr>
              <a:t>Elias </a:t>
            </a:r>
            <a:r>
              <a:rPr lang="en-US" dirty="0" err="1" smtClean="0">
                <a:solidFill>
                  <a:schemeClr val="tx1"/>
                </a:solidFill>
              </a:rPr>
              <a:t>Eldayrie</a:t>
            </a:r>
            <a:r>
              <a:rPr lang="en-US" dirty="0" smtClean="0">
                <a:solidFill>
                  <a:schemeClr val="tx1"/>
                </a:solidFill>
              </a:rPr>
              <a:t> </a:t>
            </a:r>
            <a:r>
              <a:rPr lang="en-US" dirty="0" smtClean="0">
                <a:solidFill>
                  <a:schemeClr val="tx1"/>
                </a:solidFill>
              </a:rPr>
              <a:t>&amp; Erik Deumens</a:t>
            </a:r>
            <a:endParaRPr lang="en-US" dirty="0">
              <a:solidFill>
                <a:schemeClr val="tx1"/>
              </a:solidFill>
            </a:endParaRPr>
          </a:p>
        </p:txBody>
      </p:sp>
    </p:spTree>
    <p:extLst>
      <p:ext uri="{BB962C8B-B14F-4D97-AF65-F5344CB8AC3E}">
        <p14:creationId xmlns:p14="http://schemas.microsoft.com/office/powerpoint/2010/main" val="5789449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srcRect r="75608"/>
          <a:stretch/>
        </p:blipFill>
        <p:spPr>
          <a:xfrm>
            <a:off x="3851920" y="1875663"/>
            <a:ext cx="1750044" cy="3610148"/>
          </a:xfrm>
          <a:prstGeom prst="rect">
            <a:avLst/>
          </a:prstGeom>
        </p:spPr>
      </p:pic>
      <p:grpSp>
        <p:nvGrpSpPr>
          <p:cNvPr id="19" name="Group 18"/>
          <p:cNvGrpSpPr>
            <a:grpSpLocks noChangeAspect="1"/>
          </p:cNvGrpSpPr>
          <p:nvPr/>
        </p:nvGrpSpPr>
        <p:grpSpPr>
          <a:xfrm>
            <a:off x="3737888" y="3861048"/>
            <a:ext cx="1939142" cy="1624763"/>
            <a:chOff x="5443071" y="2253947"/>
            <a:chExt cx="1639606" cy="2582804"/>
          </a:xfrm>
        </p:grpSpPr>
        <p:sp>
          <p:nvSpPr>
            <p:cNvPr id="20" name="Rectangle 19"/>
            <p:cNvSpPr>
              <a:spLocks noChangeAspect="1"/>
            </p:cNvSpPr>
            <p:nvPr/>
          </p:nvSpPr>
          <p:spPr>
            <a:xfrm>
              <a:off x="5443071" y="2253947"/>
              <a:ext cx="1639606" cy="258280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1" name="TextBox 20"/>
            <p:cNvSpPr txBox="1">
              <a:spLocks noChangeAspect="1"/>
            </p:cNvSpPr>
            <p:nvPr/>
          </p:nvSpPr>
          <p:spPr>
            <a:xfrm>
              <a:off x="5495364" y="2982703"/>
              <a:ext cx="1469404" cy="1125291"/>
            </a:xfrm>
            <a:prstGeom prst="rect">
              <a:avLst/>
            </a:prstGeom>
            <a:solidFill>
              <a:schemeClr val="accent2"/>
            </a:solidFill>
          </p:spPr>
          <p:txBody>
            <a:bodyPr wrap="square" rtlCol="0">
              <a:spAutoFit/>
            </a:bodyPr>
            <a:lstStyle/>
            <a:p>
              <a:pPr algn="ctr"/>
              <a:r>
                <a:rPr lang="en-US" sz="2000" b="1" dirty="0">
                  <a:solidFill>
                    <a:schemeClr val="bg1"/>
                  </a:solidFill>
                </a:rPr>
                <a:t>Typical </a:t>
              </a:r>
              <a:endParaRPr lang="en-US" sz="2000" b="1" dirty="0" smtClean="0">
                <a:solidFill>
                  <a:schemeClr val="bg1"/>
                </a:solidFill>
              </a:endParaRPr>
            </a:p>
            <a:p>
              <a:pPr algn="ctr"/>
              <a:r>
                <a:rPr lang="en-US" sz="2000" b="1" dirty="0" smtClean="0">
                  <a:solidFill>
                    <a:schemeClr val="bg1"/>
                  </a:solidFill>
                </a:rPr>
                <a:t>‘</a:t>
              </a:r>
              <a:r>
                <a:rPr lang="en-US" sz="2000" b="1" dirty="0" err="1">
                  <a:solidFill>
                    <a:schemeClr val="bg1"/>
                  </a:solidFill>
                </a:rPr>
                <a:t>Gov</a:t>
              </a:r>
              <a:r>
                <a:rPr lang="en-US" sz="2000" b="1" dirty="0">
                  <a:solidFill>
                    <a:schemeClr val="bg1"/>
                  </a:solidFill>
                </a:rPr>
                <a:t> Cloud’</a:t>
              </a:r>
            </a:p>
          </p:txBody>
        </p:sp>
      </p:grpSp>
      <p:sp>
        <p:nvSpPr>
          <p:cNvPr id="25" name="Title 3"/>
          <p:cNvSpPr>
            <a:spLocks noGrp="1"/>
          </p:cNvSpPr>
          <p:nvPr>
            <p:ph type="title"/>
          </p:nvPr>
        </p:nvSpPr>
        <p:spPr/>
        <p:txBody>
          <a:bodyPr>
            <a:normAutofit/>
          </a:bodyPr>
          <a:lstStyle/>
          <a:p>
            <a:pPr algn="ctr"/>
            <a:r>
              <a:rPr lang="en-US" b="1" dirty="0"/>
              <a:t>UF </a:t>
            </a:r>
            <a:r>
              <a:rPr lang="en-US" b="1" dirty="0" smtClean="0"/>
              <a:t>Strategy:  </a:t>
            </a:r>
            <a:br>
              <a:rPr lang="en-US" b="1" dirty="0" smtClean="0"/>
            </a:br>
            <a:r>
              <a:rPr lang="en-US" sz="2325" b="1" dirty="0"/>
              <a:t>Provide Options Not Requiring Review</a:t>
            </a:r>
          </a:p>
        </p:txBody>
      </p:sp>
      <p:pic>
        <p:nvPicPr>
          <p:cNvPr id="9" name="Picture 8"/>
          <p:cNvPicPr>
            <a:picLocks noChangeAspect="1"/>
          </p:cNvPicPr>
          <p:nvPr/>
        </p:nvPicPr>
        <p:blipFill rotWithShape="1">
          <a:blip r:embed="rId3"/>
          <a:srcRect r="75608"/>
          <a:stretch/>
        </p:blipFill>
        <p:spPr>
          <a:xfrm>
            <a:off x="1799693" y="1875663"/>
            <a:ext cx="1750044" cy="3610148"/>
          </a:xfrm>
          <a:prstGeom prst="rect">
            <a:avLst/>
          </a:prstGeom>
        </p:spPr>
      </p:pic>
      <p:pic>
        <p:nvPicPr>
          <p:cNvPr id="13" name="Picture 12"/>
          <p:cNvPicPr>
            <a:picLocks noChangeAspect="1"/>
          </p:cNvPicPr>
          <p:nvPr/>
        </p:nvPicPr>
        <p:blipFill rotWithShape="1">
          <a:blip r:embed="rId3"/>
          <a:srcRect r="75608"/>
          <a:stretch/>
        </p:blipFill>
        <p:spPr>
          <a:xfrm>
            <a:off x="5965597" y="1875663"/>
            <a:ext cx="1750044" cy="3610148"/>
          </a:xfrm>
          <a:prstGeom prst="rect">
            <a:avLst/>
          </a:prstGeom>
        </p:spPr>
      </p:pic>
      <p:grpSp>
        <p:nvGrpSpPr>
          <p:cNvPr id="14" name="Group 13"/>
          <p:cNvGrpSpPr>
            <a:grpSpLocks noChangeAspect="1"/>
          </p:cNvGrpSpPr>
          <p:nvPr/>
        </p:nvGrpSpPr>
        <p:grpSpPr>
          <a:xfrm>
            <a:off x="5878556" y="1720528"/>
            <a:ext cx="1940455" cy="3778463"/>
            <a:chOff x="5454378" y="1501729"/>
            <a:chExt cx="1639606" cy="2582804"/>
          </a:xfrm>
        </p:grpSpPr>
        <p:sp>
          <p:nvSpPr>
            <p:cNvPr id="15" name="Rectangle 14"/>
            <p:cNvSpPr>
              <a:spLocks noChangeAspect="1"/>
            </p:cNvSpPr>
            <p:nvPr/>
          </p:nvSpPr>
          <p:spPr>
            <a:xfrm>
              <a:off x="5454378" y="1501729"/>
              <a:ext cx="1639606" cy="258280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6" name="TextBox 15"/>
            <p:cNvSpPr txBox="1"/>
            <p:nvPr/>
          </p:nvSpPr>
          <p:spPr>
            <a:xfrm>
              <a:off x="5517105" y="2704899"/>
              <a:ext cx="1514151" cy="273499"/>
            </a:xfrm>
            <a:prstGeom prst="rect">
              <a:avLst/>
            </a:prstGeom>
            <a:solidFill>
              <a:schemeClr val="accent2"/>
            </a:solidFill>
          </p:spPr>
          <p:txBody>
            <a:bodyPr wrap="square" rtlCol="0">
              <a:spAutoFit/>
            </a:bodyPr>
            <a:lstStyle/>
            <a:p>
              <a:pPr algn="ctr"/>
              <a:r>
                <a:rPr lang="en-US" sz="2000" b="1" dirty="0">
                  <a:solidFill>
                    <a:schemeClr val="bg1"/>
                  </a:solidFill>
                </a:rPr>
                <a:t>Research Vault</a:t>
              </a:r>
            </a:p>
          </p:txBody>
        </p:sp>
      </p:grpSp>
      <p:sp>
        <p:nvSpPr>
          <p:cNvPr id="2" name="TextBox 1"/>
          <p:cNvSpPr txBox="1"/>
          <p:nvPr/>
        </p:nvSpPr>
        <p:spPr>
          <a:xfrm>
            <a:off x="1799693" y="5640946"/>
            <a:ext cx="1659834" cy="646331"/>
          </a:xfrm>
          <a:prstGeom prst="rect">
            <a:avLst/>
          </a:prstGeom>
          <a:noFill/>
        </p:spPr>
        <p:txBody>
          <a:bodyPr wrap="square" rtlCol="0">
            <a:spAutoFit/>
          </a:bodyPr>
          <a:lstStyle/>
          <a:p>
            <a:pPr algn="ctr"/>
            <a:r>
              <a:rPr lang="en-US" b="1" dirty="0"/>
              <a:t>Existing Systems</a:t>
            </a:r>
          </a:p>
        </p:txBody>
      </p:sp>
      <p:sp>
        <p:nvSpPr>
          <p:cNvPr id="17" name="TextBox 16"/>
          <p:cNvSpPr txBox="1"/>
          <p:nvPr/>
        </p:nvSpPr>
        <p:spPr>
          <a:xfrm>
            <a:off x="3838740" y="5572299"/>
            <a:ext cx="1659834" cy="369332"/>
          </a:xfrm>
          <a:prstGeom prst="rect">
            <a:avLst/>
          </a:prstGeom>
          <a:noFill/>
        </p:spPr>
        <p:txBody>
          <a:bodyPr wrap="square" rtlCol="0">
            <a:spAutoFit/>
          </a:bodyPr>
          <a:lstStyle/>
          <a:p>
            <a:pPr algn="ctr"/>
            <a:r>
              <a:rPr lang="en-US" b="1" dirty="0"/>
              <a:t>Cloud</a:t>
            </a:r>
          </a:p>
        </p:txBody>
      </p:sp>
      <p:sp>
        <p:nvSpPr>
          <p:cNvPr id="22" name="TextBox 21"/>
          <p:cNvSpPr txBox="1"/>
          <p:nvPr/>
        </p:nvSpPr>
        <p:spPr>
          <a:xfrm>
            <a:off x="6010702" y="5640946"/>
            <a:ext cx="1659834" cy="369332"/>
          </a:xfrm>
          <a:prstGeom prst="rect">
            <a:avLst/>
          </a:prstGeom>
          <a:noFill/>
        </p:spPr>
        <p:txBody>
          <a:bodyPr wrap="square" rtlCol="0">
            <a:spAutoFit/>
          </a:bodyPr>
          <a:lstStyle/>
          <a:p>
            <a:pPr algn="ctr"/>
            <a:r>
              <a:rPr lang="en-US" b="1" dirty="0"/>
              <a:t>Enclave</a:t>
            </a:r>
          </a:p>
        </p:txBody>
      </p:sp>
    </p:spTree>
    <p:extLst>
      <p:ext uri="{BB962C8B-B14F-4D97-AF65-F5344CB8AC3E}">
        <p14:creationId xmlns:p14="http://schemas.microsoft.com/office/powerpoint/2010/main" val="19928498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2760695"/>
            <a:ext cx="3886200" cy="2463355"/>
          </a:xfrm>
        </p:spPr>
        <p:txBody>
          <a:bodyPr>
            <a:normAutofit fontScale="70000" lnSpcReduction="20000"/>
          </a:bodyPr>
          <a:lstStyle/>
          <a:p>
            <a:pPr marL="0" indent="0">
              <a:buNone/>
            </a:pPr>
            <a:r>
              <a:rPr lang="en-US" b="1" dirty="0" smtClean="0"/>
              <a:t>Security Risk Assessment</a:t>
            </a:r>
          </a:p>
          <a:p>
            <a:r>
              <a:rPr lang="en-US" dirty="0" smtClean="0"/>
              <a:t>Evaluates all risks to the CIA</a:t>
            </a:r>
          </a:p>
          <a:p>
            <a:r>
              <a:rPr lang="en-US" dirty="0" smtClean="0"/>
              <a:t>Assesses effectiveness of controls to mitigate the risks</a:t>
            </a:r>
          </a:p>
          <a:p>
            <a:r>
              <a:rPr lang="en-US" dirty="0" smtClean="0"/>
              <a:t>Assesses ability of compensating controls against vulnerabilities</a:t>
            </a:r>
          </a:p>
          <a:p>
            <a:r>
              <a:rPr lang="en-US" dirty="0" smtClean="0"/>
              <a:t>Allows leadership to accept risk</a:t>
            </a:r>
          </a:p>
        </p:txBody>
      </p:sp>
      <p:sp>
        <p:nvSpPr>
          <p:cNvPr id="4" name="Content Placeholder 3"/>
          <p:cNvSpPr>
            <a:spLocks noGrp="1"/>
          </p:cNvSpPr>
          <p:nvPr>
            <p:ph sz="half" idx="2"/>
          </p:nvPr>
        </p:nvSpPr>
        <p:spPr>
          <a:xfrm>
            <a:off x="4572000" y="2760694"/>
            <a:ext cx="3886200" cy="2463356"/>
          </a:xfrm>
        </p:spPr>
        <p:txBody>
          <a:bodyPr>
            <a:normAutofit fontScale="70000" lnSpcReduction="20000"/>
          </a:bodyPr>
          <a:lstStyle/>
          <a:p>
            <a:pPr marL="0" indent="0">
              <a:buNone/>
            </a:pPr>
            <a:r>
              <a:rPr lang="en-US" b="1" dirty="0" smtClean="0"/>
              <a:t>Compliance</a:t>
            </a:r>
          </a:p>
          <a:p>
            <a:r>
              <a:rPr lang="en-US" dirty="0" smtClean="0"/>
              <a:t>Affirms security controls to sponsors and regulators</a:t>
            </a:r>
          </a:p>
          <a:p>
            <a:r>
              <a:rPr lang="en-US" dirty="0" smtClean="0"/>
              <a:t>Risk Assessment often is required for compliance</a:t>
            </a:r>
          </a:p>
          <a:p>
            <a:r>
              <a:rPr lang="en-US" dirty="0" smtClean="0"/>
              <a:t>Result is a report to share with sponsors</a:t>
            </a:r>
            <a:endParaRPr lang="en-US" dirty="0"/>
          </a:p>
        </p:txBody>
      </p:sp>
      <p:sp>
        <p:nvSpPr>
          <p:cNvPr id="5" name="TextBox 4"/>
          <p:cNvSpPr txBox="1"/>
          <p:nvPr/>
        </p:nvSpPr>
        <p:spPr>
          <a:xfrm>
            <a:off x="628650" y="2125266"/>
            <a:ext cx="7886700" cy="415498"/>
          </a:xfrm>
          <a:prstGeom prst="rect">
            <a:avLst/>
          </a:prstGeom>
          <a:noFill/>
        </p:spPr>
        <p:txBody>
          <a:bodyPr wrap="square" rtlCol="0">
            <a:spAutoFit/>
          </a:bodyPr>
          <a:lstStyle/>
          <a:p>
            <a:r>
              <a:rPr lang="en-US" sz="2100" b="1" dirty="0"/>
              <a:t>Risk Assessment and Compliance Assessment are different activities</a:t>
            </a:r>
          </a:p>
        </p:txBody>
      </p:sp>
      <p:sp>
        <p:nvSpPr>
          <p:cNvPr id="6" name="TextBox 5"/>
          <p:cNvSpPr txBox="1"/>
          <p:nvPr/>
        </p:nvSpPr>
        <p:spPr>
          <a:xfrm>
            <a:off x="628650" y="5016300"/>
            <a:ext cx="3886200" cy="923330"/>
          </a:xfrm>
          <a:prstGeom prst="rect">
            <a:avLst/>
          </a:prstGeom>
          <a:noFill/>
        </p:spPr>
        <p:txBody>
          <a:bodyPr wrap="square" rtlCol="0">
            <a:spAutoFit/>
          </a:bodyPr>
          <a:lstStyle/>
          <a:p>
            <a:pPr algn="ctr"/>
            <a:r>
              <a:rPr lang="en-US" sz="2700" dirty="0">
                <a:solidFill>
                  <a:schemeClr val="accent2"/>
                </a:solidFill>
                <a:latin typeface="Stencil" charset="0"/>
                <a:ea typeface="Stencil" charset="0"/>
                <a:cs typeface="Stencil" charset="0"/>
              </a:rPr>
              <a:t>Information Security</a:t>
            </a:r>
          </a:p>
        </p:txBody>
      </p:sp>
      <p:sp>
        <p:nvSpPr>
          <p:cNvPr id="7" name="TextBox 6"/>
          <p:cNvSpPr txBox="1"/>
          <p:nvPr/>
        </p:nvSpPr>
        <p:spPr>
          <a:xfrm>
            <a:off x="4514850" y="5193929"/>
            <a:ext cx="3886200" cy="507831"/>
          </a:xfrm>
          <a:prstGeom prst="rect">
            <a:avLst/>
          </a:prstGeom>
          <a:noFill/>
        </p:spPr>
        <p:txBody>
          <a:bodyPr wrap="square" rtlCol="0">
            <a:spAutoFit/>
          </a:bodyPr>
          <a:lstStyle/>
          <a:p>
            <a:pPr algn="ctr"/>
            <a:r>
              <a:rPr lang="en-US" sz="2700" dirty="0">
                <a:solidFill>
                  <a:schemeClr val="accent2"/>
                </a:solidFill>
                <a:latin typeface="Stencil" charset="0"/>
                <a:ea typeface="Stencil" charset="0"/>
                <a:cs typeface="Stencil" charset="0"/>
              </a:rPr>
              <a:t>Internal Audit</a:t>
            </a:r>
          </a:p>
        </p:txBody>
      </p:sp>
      <p:sp>
        <p:nvSpPr>
          <p:cNvPr id="8" name="Title 1"/>
          <p:cNvSpPr txBox="1">
            <a:spLocks/>
          </p:cNvSpPr>
          <p:nvPr/>
        </p:nvSpPr>
        <p:spPr>
          <a:xfrm>
            <a:off x="628650" y="404664"/>
            <a:ext cx="523949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466EA5"/>
                </a:solidFill>
                <a:latin typeface="+mj-lt"/>
                <a:ea typeface="+mj-ea"/>
                <a:cs typeface="+mj-cs"/>
              </a:defRPr>
            </a:lvl1pPr>
          </a:lstStyle>
          <a:p>
            <a:r>
              <a:rPr lang="en-US" dirty="0" smtClean="0"/>
              <a:t>Risk and Compliance Assessment</a:t>
            </a:r>
            <a:endParaRPr lang="en-US" dirty="0"/>
          </a:p>
        </p:txBody>
      </p:sp>
      <p:pic>
        <p:nvPicPr>
          <p:cNvPr id="3074" name="Picture 2" descr="mage result for assessm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68591" y="199301"/>
            <a:ext cx="1648180" cy="1658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347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Assessment Process</a:t>
            </a:r>
          </a:p>
        </p:txBody>
      </p:sp>
      <p:sp>
        <p:nvSpPr>
          <p:cNvPr id="3" name="Content Placeholder 2"/>
          <p:cNvSpPr>
            <a:spLocks noGrp="1"/>
          </p:cNvSpPr>
          <p:nvPr>
            <p:ph sz="half" idx="1"/>
          </p:nvPr>
        </p:nvSpPr>
        <p:spPr/>
        <p:txBody>
          <a:bodyPr>
            <a:normAutofit fontScale="85000" lnSpcReduction="10000"/>
          </a:bodyPr>
          <a:lstStyle/>
          <a:p>
            <a:r>
              <a:rPr lang="en-US" dirty="0"/>
              <a:t>Categorize the data</a:t>
            </a:r>
          </a:p>
          <a:p>
            <a:r>
              <a:rPr lang="en-US" dirty="0"/>
              <a:t>Review the architecture</a:t>
            </a:r>
          </a:p>
          <a:p>
            <a:r>
              <a:rPr lang="en-US" dirty="0"/>
              <a:t>Assign surveys for each of the components</a:t>
            </a:r>
          </a:p>
          <a:p>
            <a:r>
              <a:rPr lang="en-US" dirty="0"/>
              <a:t>Evaluate effectiveness of each control</a:t>
            </a:r>
          </a:p>
          <a:p>
            <a:r>
              <a:rPr lang="en-US" dirty="0"/>
              <a:t>Develop remediation plan</a:t>
            </a:r>
          </a:p>
          <a:p>
            <a:r>
              <a:rPr lang="en-US" dirty="0"/>
              <a:t>Present residual risks to leadership</a:t>
            </a:r>
          </a:p>
          <a:p>
            <a:pPr marL="0" indent="0">
              <a:buNone/>
            </a:pPr>
            <a:r>
              <a:rPr lang="en-US" dirty="0">
                <a:solidFill>
                  <a:srgbClr val="D16B17"/>
                </a:solidFill>
              </a:rPr>
              <a:t>Risk Assessment is </a:t>
            </a:r>
            <a:r>
              <a:rPr lang="en-US" dirty="0" smtClean="0">
                <a:solidFill>
                  <a:srgbClr val="D16B17"/>
                </a:solidFill>
              </a:rPr>
              <a:t>primarily attestation </a:t>
            </a:r>
            <a:r>
              <a:rPr lang="en-US" dirty="0">
                <a:solidFill>
                  <a:srgbClr val="D16B17"/>
                </a:solidFill>
              </a:rPr>
              <a:t>based</a:t>
            </a:r>
          </a:p>
          <a:p>
            <a:endParaRPr lang="en-US" dirty="0"/>
          </a:p>
        </p:txBody>
      </p:sp>
      <p:pic>
        <p:nvPicPr>
          <p:cNvPr id="5" name="Picture 2" descr="ttps://upload.wikimedia.org/wikipedia/commons/thumb/4/47/Risk_Management_Framework.svg/500px-Risk_Manage"/>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338736" y="1690688"/>
            <a:ext cx="4549761" cy="35579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716016" y="5174665"/>
            <a:ext cx="3799333" cy="646331"/>
          </a:xfrm>
          <a:prstGeom prst="rect">
            <a:avLst/>
          </a:prstGeom>
          <a:noFill/>
        </p:spPr>
        <p:txBody>
          <a:bodyPr wrap="square" rtlCol="0">
            <a:spAutoFit/>
          </a:bodyPr>
          <a:lstStyle/>
          <a:p>
            <a:pPr algn="ctr"/>
            <a:r>
              <a:rPr lang="en-US" sz="1200" dirty="0" smtClean="0"/>
              <a:t>NIST SP800-37 Rev.1 Guide for Applying the Risk Management Framework to Federal Information Systems: a Security Life Cycle Approach</a:t>
            </a:r>
            <a:endParaRPr lang="en-US" sz="1200" dirty="0"/>
          </a:p>
        </p:txBody>
      </p:sp>
    </p:spTree>
    <p:extLst>
      <p:ext uri="{BB962C8B-B14F-4D97-AF65-F5344CB8AC3E}">
        <p14:creationId xmlns:p14="http://schemas.microsoft.com/office/powerpoint/2010/main" val="21249878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Compliance Process</a:t>
            </a:r>
            <a:endParaRPr lang="en-US" dirty="0"/>
          </a:p>
        </p:txBody>
      </p:sp>
      <p:sp>
        <p:nvSpPr>
          <p:cNvPr id="3" name="Content Placeholder 2"/>
          <p:cNvSpPr>
            <a:spLocks noGrp="1"/>
          </p:cNvSpPr>
          <p:nvPr>
            <p:ph idx="1"/>
          </p:nvPr>
        </p:nvSpPr>
        <p:spPr/>
        <p:txBody>
          <a:bodyPr/>
          <a:lstStyle/>
          <a:p>
            <a:r>
              <a:rPr lang="en-US" dirty="0" smtClean="0"/>
              <a:t>Conducted by university’s Office of Internal Audit </a:t>
            </a:r>
          </a:p>
          <a:p>
            <a:r>
              <a:rPr lang="en-US" dirty="0" smtClean="0"/>
              <a:t>Based on the </a:t>
            </a:r>
            <a:r>
              <a:rPr lang="en-US" dirty="0" err="1" smtClean="0"/>
              <a:t>FedRAMP</a:t>
            </a:r>
            <a:r>
              <a:rPr lang="en-US" dirty="0" smtClean="0"/>
              <a:t> assessment process</a:t>
            </a:r>
          </a:p>
          <a:p>
            <a:pPr lvl="1"/>
            <a:r>
              <a:rPr lang="en-US" dirty="0" smtClean="0"/>
              <a:t>Evaluate 1/3 of controls each year</a:t>
            </a:r>
          </a:p>
          <a:p>
            <a:pPr lvl="1"/>
            <a:r>
              <a:rPr lang="en-US" dirty="0" smtClean="0"/>
              <a:t>Incorporate results from the Risk Assessment &amp; continuous assessment</a:t>
            </a:r>
          </a:p>
          <a:p>
            <a:pPr lvl="1"/>
            <a:r>
              <a:rPr lang="en-US" dirty="0" smtClean="0"/>
              <a:t>Examine evidence </a:t>
            </a:r>
            <a:r>
              <a:rPr lang="en-US" smtClean="0"/>
              <a:t>and test </a:t>
            </a:r>
            <a:r>
              <a:rPr lang="en-US" dirty="0" smtClean="0"/>
              <a:t>selected controls</a:t>
            </a:r>
          </a:p>
          <a:p>
            <a:r>
              <a:rPr lang="en-US" dirty="0" smtClean="0"/>
              <a:t>Output will be two reports:</a:t>
            </a:r>
          </a:p>
          <a:p>
            <a:pPr lvl="1"/>
            <a:r>
              <a:rPr lang="en-US" dirty="0" smtClean="0"/>
              <a:t>Report for leadership with specific findings (SAR)</a:t>
            </a:r>
          </a:p>
          <a:p>
            <a:pPr lvl="1"/>
            <a:r>
              <a:rPr lang="en-US" dirty="0" smtClean="0"/>
              <a:t>Overview report to be shared with research sponsors</a:t>
            </a:r>
          </a:p>
          <a:p>
            <a:endParaRPr lang="en-US" dirty="0"/>
          </a:p>
        </p:txBody>
      </p:sp>
    </p:spTree>
    <p:extLst>
      <p:ext uri="{BB962C8B-B14F-4D97-AF65-F5344CB8AC3E}">
        <p14:creationId xmlns:p14="http://schemas.microsoft.com/office/powerpoint/2010/main" val="40846699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 2: </a:t>
            </a:r>
            <a:r>
              <a:rPr lang="en-US" dirty="0" smtClean="0"/>
              <a:t>I</a:t>
            </a:r>
            <a:r>
              <a:rPr lang="en-US" dirty="0" smtClean="0"/>
              <a:t>mplementation</a:t>
            </a:r>
            <a:endParaRPr lang="en-US" dirty="0"/>
          </a:p>
        </p:txBody>
      </p:sp>
      <p:sp>
        <p:nvSpPr>
          <p:cNvPr id="3" name="Content Placeholder 2"/>
          <p:cNvSpPr>
            <a:spLocks noGrp="1"/>
          </p:cNvSpPr>
          <p:nvPr>
            <p:ph idx="1"/>
          </p:nvPr>
        </p:nvSpPr>
        <p:spPr>
          <a:xfrm>
            <a:off x="2758070" y="2132856"/>
            <a:ext cx="3627859" cy="2891979"/>
          </a:xfrm>
        </p:spPr>
        <p:txBody>
          <a:bodyPr/>
          <a:lstStyle/>
          <a:p>
            <a:pPr marL="0" indent="0">
              <a:buNone/>
            </a:pPr>
            <a:r>
              <a:rPr lang="en-US" sz="3200" dirty="0" smtClean="0"/>
              <a:t>Erik Deumens</a:t>
            </a:r>
          </a:p>
          <a:p>
            <a:pPr marL="0" indent="0">
              <a:buNone/>
            </a:pPr>
            <a:r>
              <a:rPr lang="en-US" dirty="0" smtClean="0">
                <a:solidFill>
                  <a:srgbClr val="D16B17"/>
                </a:solidFill>
              </a:rPr>
              <a:t>Director</a:t>
            </a:r>
          </a:p>
          <a:p>
            <a:pPr marL="0" indent="0">
              <a:buNone/>
            </a:pPr>
            <a:r>
              <a:rPr lang="en-US" dirty="0" smtClean="0">
                <a:solidFill>
                  <a:srgbClr val="D16B17"/>
                </a:solidFill>
              </a:rPr>
              <a:t>Research Computing</a:t>
            </a:r>
          </a:p>
          <a:p>
            <a:pPr marL="0" indent="0">
              <a:buNone/>
            </a:pPr>
            <a:r>
              <a:rPr lang="en-US" dirty="0" smtClean="0">
                <a:solidFill>
                  <a:srgbClr val="D16B17"/>
                </a:solidFill>
              </a:rPr>
              <a:t>Information Technology</a:t>
            </a:r>
          </a:p>
          <a:p>
            <a:pPr marL="0" indent="0">
              <a:buNone/>
            </a:pPr>
            <a:r>
              <a:rPr lang="en-US" dirty="0" smtClean="0">
                <a:solidFill>
                  <a:srgbClr val="D16B17"/>
                </a:solidFill>
              </a:rPr>
              <a:t>University of Florida</a:t>
            </a:r>
            <a:endParaRPr lang="en-US" dirty="0">
              <a:solidFill>
                <a:srgbClr val="D16B17"/>
              </a:solidFill>
            </a:endParaRPr>
          </a:p>
        </p:txBody>
      </p:sp>
    </p:spTree>
    <p:extLst>
      <p:ext uri="{BB962C8B-B14F-4D97-AF65-F5344CB8AC3E}">
        <p14:creationId xmlns:p14="http://schemas.microsoft.com/office/powerpoint/2010/main" val="2254539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5799" y="404664"/>
            <a:ext cx="8572499" cy="128156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accent1">
                    <a:lumMod val="75000"/>
                  </a:schemeClr>
                </a:solidFill>
              </a:rPr>
              <a:t>Implementation </a:t>
            </a:r>
            <a:r>
              <a:rPr lang="en-US" dirty="0" smtClean="0">
                <a:solidFill>
                  <a:schemeClr val="accent1">
                    <a:lumMod val="75000"/>
                  </a:schemeClr>
                </a:solidFill>
              </a:rPr>
              <a:t>principles</a:t>
            </a:r>
            <a:endParaRPr lang="en-US" dirty="0">
              <a:solidFill>
                <a:schemeClr val="accent1">
                  <a:lumMod val="75000"/>
                </a:schemeClr>
              </a:solidFill>
            </a:endParaRPr>
          </a:p>
        </p:txBody>
      </p:sp>
      <p:sp>
        <p:nvSpPr>
          <p:cNvPr id="9" name="TextBox 8"/>
          <p:cNvSpPr txBox="1"/>
          <p:nvPr/>
        </p:nvSpPr>
        <p:spPr>
          <a:xfrm>
            <a:off x="-268051" y="2104210"/>
            <a:ext cx="4580100" cy="2786917"/>
          </a:xfrm>
          <a:prstGeom prst="rect">
            <a:avLst/>
          </a:prstGeom>
          <a:noFill/>
        </p:spPr>
        <p:txBody>
          <a:bodyPr wrap="none" rtlCol="0">
            <a:spAutoFit/>
          </a:bodyPr>
          <a:lstStyle/>
          <a:p>
            <a:pPr marL="0" lvl="1" algn="ctr">
              <a:lnSpc>
                <a:spcPct val="90000"/>
              </a:lnSpc>
              <a:spcBef>
                <a:spcPts val="375"/>
              </a:spcBef>
              <a:spcAft>
                <a:spcPts val="450"/>
              </a:spcAft>
            </a:pPr>
            <a:r>
              <a:rPr lang="en-US" sz="2400" b="1" u="sng" dirty="0">
                <a:solidFill>
                  <a:srgbClr val="D16B17"/>
                </a:solidFill>
              </a:rPr>
              <a:t>Meet Researcher Needs</a:t>
            </a:r>
          </a:p>
          <a:p>
            <a:pPr marL="1145382" lvl="3" indent="-342900">
              <a:lnSpc>
                <a:spcPct val="90000"/>
              </a:lnSpc>
              <a:spcBef>
                <a:spcPts val="375"/>
              </a:spcBef>
              <a:buFont typeface="Arial" charset="0"/>
              <a:buChar char="•"/>
            </a:pPr>
            <a:r>
              <a:rPr lang="en-US" sz="2000" dirty="0">
                <a:solidFill>
                  <a:srgbClr val="466EA5"/>
                </a:solidFill>
              </a:rPr>
              <a:t>Affordable</a:t>
            </a:r>
          </a:p>
          <a:p>
            <a:pPr marL="1145382" lvl="3" indent="-342900">
              <a:lnSpc>
                <a:spcPct val="90000"/>
              </a:lnSpc>
              <a:spcBef>
                <a:spcPts val="375"/>
              </a:spcBef>
              <a:buFont typeface="Arial" charset="0"/>
              <a:buChar char="•"/>
            </a:pPr>
            <a:r>
              <a:rPr lang="en-US" sz="2000" dirty="0">
                <a:solidFill>
                  <a:srgbClr val="466EA5"/>
                </a:solidFill>
              </a:rPr>
              <a:t>Reliable</a:t>
            </a:r>
          </a:p>
          <a:p>
            <a:pPr marL="1145382" lvl="3" indent="-342900">
              <a:lnSpc>
                <a:spcPct val="90000"/>
              </a:lnSpc>
              <a:spcBef>
                <a:spcPts val="375"/>
              </a:spcBef>
              <a:buFont typeface="Arial" charset="0"/>
              <a:buChar char="•"/>
            </a:pPr>
            <a:r>
              <a:rPr lang="en-US" sz="2000" dirty="0">
                <a:solidFill>
                  <a:srgbClr val="466EA5"/>
                </a:solidFill>
              </a:rPr>
              <a:t>Easy to Provision</a:t>
            </a:r>
          </a:p>
          <a:p>
            <a:pPr marL="1145382" lvl="3" indent="-342900">
              <a:lnSpc>
                <a:spcPct val="90000"/>
              </a:lnSpc>
              <a:spcBef>
                <a:spcPts val="375"/>
              </a:spcBef>
              <a:buFont typeface="Arial" charset="0"/>
              <a:buChar char="•"/>
            </a:pPr>
            <a:r>
              <a:rPr lang="en-US" sz="2000" dirty="0">
                <a:solidFill>
                  <a:srgbClr val="466EA5"/>
                </a:solidFill>
              </a:rPr>
              <a:t>Scale to many small projects</a:t>
            </a:r>
          </a:p>
          <a:p>
            <a:pPr marL="1145382" lvl="3" indent="-342900">
              <a:lnSpc>
                <a:spcPct val="90000"/>
              </a:lnSpc>
              <a:spcBef>
                <a:spcPts val="375"/>
              </a:spcBef>
              <a:buFont typeface="Arial" charset="0"/>
              <a:buChar char="•"/>
            </a:pPr>
            <a:r>
              <a:rPr lang="en-US" sz="2000" dirty="0">
                <a:solidFill>
                  <a:srgbClr val="466EA5"/>
                </a:solidFill>
              </a:rPr>
              <a:t>Support large complex projects</a:t>
            </a:r>
          </a:p>
          <a:p>
            <a:pPr marL="1145382" lvl="3" indent="-342900">
              <a:lnSpc>
                <a:spcPct val="90000"/>
              </a:lnSpc>
              <a:spcBef>
                <a:spcPts val="375"/>
              </a:spcBef>
              <a:buFont typeface="Arial" charset="0"/>
              <a:buChar char="•"/>
            </a:pPr>
            <a:r>
              <a:rPr lang="en-US" sz="2000" dirty="0">
                <a:solidFill>
                  <a:srgbClr val="466EA5"/>
                </a:solidFill>
              </a:rPr>
              <a:t>Simple to Use</a:t>
            </a:r>
          </a:p>
          <a:p>
            <a:pPr marL="1145382" lvl="3" indent="-342900">
              <a:lnSpc>
                <a:spcPct val="90000"/>
              </a:lnSpc>
              <a:spcBef>
                <a:spcPts val="375"/>
              </a:spcBef>
              <a:buFont typeface="Arial" charset="0"/>
              <a:buChar char="•"/>
            </a:pPr>
            <a:r>
              <a:rPr lang="en-US" sz="2000" dirty="0">
                <a:solidFill>
                  <a:srgbClr val="466EA5"/>
                </a:solidFill>
              </a:rPr>
              <a:t>Or, as simple as possible</a:t>
            </a:r>
          </a:p>
        </p:txBody>
      </p:sp>
      <p:sp>
        <p:nvSpPr>
          <p:cNvPr id="10" name="TextBox 9"/>
          <p:cNvSpPr txBox="1"/>
          <p:nvPr/>
        </p:nvSpPr>
        <p:spPr>
          <a:xfrm>
            <a:off x="4499992" y="2104210"/>
            <a:ext cx="4463667" cy="2671501"/>
          </a:xfrm>
          <a:prstGeom prst="rect">
            <a:avLst/>
          </a:prstGeom>
          <a:noFill/>
        </p:spPr>
        <p:txBody>
          <a:bodyPr wrap="square" rtlCol="0">
            <a:spAutoFit/>
          </a:bodyPr>
          <a:lstStyle/>
          <a:p>
            <a:pPr marL="345281" lvl="2">
              <a:lnSpc>
                <a:spcPct val="90000"/>
              </a:lnSpc>
              <a:spcBef>
                <a:spcPts val="375"/>
              </a:spcBef>
            </a:pPr>
            <a:r>
              <a:rPr lang="en-US" sz="2400" b="1" u="sng" dirty="0">
                <a:solidFill>
                  <a:srgbClr val="D16B17"/>
                </a:solidFill>
              </a:rPr>
              <a:t>Simple Process</a:t>
            </a:r>
          </a:p>
          <a:p>
            <a:pPr marL="688182" lvl="2" indent="-342900">
              <a:lnSpc>
                <a:spcPct val="90000"/>
              </a:lnSpc>
              <a:spcBef>
                <a:spcPts val="375"/>
              </a:spcBef>
              <a:buFont typeface="Arial" charset="0"/>
              <a:buChar char="•"/>
            </a:pPr>
            <a:r>
              <a:rPr lang="en-US" sz="2000" dirty="0">
                <a:solidFill>
                  <a:srgbClr val="466EA5"/>
                </a:solidFill>
              </a:rPr>
              <a:t>Research requires nimbleness</a:t>
            </a:r>
          </a:p>
          <a:p>
            <a:pPr marL="688182" lvl="2" indent="-342900">
              <a:lnSpc>
                <a:spcPct val="90000"/>
              </a:lnSpc>
              <a:spcBef>
                <a:spcPts val="375"/>
              </a:spcBef>
              <a:buFont typeface="Arial" charset="0"/>
              <a:buChar char="•"/>
            </a:pPr>
            <a:r>
              <a:rPr lang="en-US" sz="2000" dirty="0">
                <a:solidFill>
                  <a:srgbClr val="466EA5"/>
                </a:solidFill>
              </a:rPr>
              <a:t>Include in project planning</a:t>
            </a:r>
          </a:p>
          <a:p>
            <a:pPr marL="688182" lvl="2" indent="-342900">
              <a:lnSpc>
                <a:spcPct val="90000"/>
              </a:lnSpc>
              <a:spcBef>
                <a:spcPts val="375"/>
              </a:spcBef>
              <a:buFont typeface="Arial" charset="0"/>
              <a:buChar char="•"/>
            </a:pPr>
            <a:r>
              <a:rPr lang="en-US" sz="2000" dirty="0">
                <a:solidFill>
                  <a:srgbClr val="466EA5"/>
                </a:solidFill>
              </a:rPr>
              <a:t>Or, proposal</a:t>
            </a:r>
          </a:p>
          <a:p>
            <a:pPr marL="688182" lvl="2" indent="-342900">
              <a:lnSpc>
                <a:spcPct val="90000"/>
              </a:lnSpc>
              <a:spcBef>
                <a:spcPts val="375"/>
              </a:spcBef>
              <a:buFont typeface="Arial" charset="0"/>
              <a:buChar char="•"/>
            </a:pPr>
            <a:r>
              <a:rPr lang="en-US" sz="2000" dirty="0">
                <a:solidFill>
                  <a:srgbClr val="466EA5"/>
                </a:solidFill>
              </a:rPr>
              <a:t>Or, when award is made</a:t>
            </a:r>
          </a:p>
          <a:p>
            <a:pPr marL="688182" lvl="2" indent="-342900">
              <a:lnSpc>
                <a:spcPct val="90000"/>
              </a:lnSpc>
              <a:spcBef>
                <a:spcPts val="375"/>
              </a:spcBef>
              <a:buFont typeface="Arial" charset="0"/>
              <a:buChar char="•"/>
            </a:pPr>
            <a:r>
              <a:rPr lang="en-US" sz="2000" dirty="0">
                <a:solidFill>
                  <a:srgbClr val="466EA5"/>
                </a:solidFill>
              </a:rPr>
              <a:t>Or, when data use agreement is processed</a:t>
            </a:r>
          </a:p>
          <a:p>
            <a:pPr marL="688182" lvl="2" indent="-342900">
              <a:lnSpc>
                <a:spcPct val="90000"/>
              </a:lnSpc>
              <a:spcBef>
                <a:spcPts val="375"/>
              </a:spcBef>
              <a:buFont typeface="Arial" charset="0"/>
              <a:buChar char="•"/>
            </a:pPr>
            <a:r>
              <a:rPr lang="en-US" sz="2000" dirty="0">
                <a:solidFill>
                  <a:srgbClr val="466EA5"/>
                </a:solidFill>
              </a:rPr>
              <a:t>Offer simple budget model</a:t>
            </a:r>
          </a:p>
        </p:txBody>
      </p:sp>
    </p:spTree>
    <p:extLst>
      <p:ext uri="{BB962C8B-B14F-4D97-AF65-F5344CB8AC3E}">
        <p14:creationId xmlns:p14="http://schemas.microsoft.com/office/powerpoint/2010/main" val="217490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Enclave implementation option</a:t>
            </a:r>
            <a:endParaRPr lang="en-US" dirty="0"/>
          </a:p>
        </p:txBody>
      </p:sp>
      <p:sp>
        <p:nvSpPr>
          <p:cNvPr id="3" name="Content Placeholder 2"/>
          <p:cNvSpPr>
            <a:spLocks noGrp="1"/>
          </p:cNvSpPr>
          <p:nvPr>
            <p:ph idx="1"/>
          </p:nvPr>
        </p:nvSpPr>
        <p:spPr/>
        <p:txBody>
          <a:bodyPr/>
          <a:lstStyle/>
          <a:p>
            <a:r>
              <a:rPr lang="en-US" dirty="0" smtClean="0"/>
              <a:t>Create a pre-vetted environment</a:t>
            </a:r>
          </a:p>
          <a:p>
            <a:r>
              <a:rPr lang="en-US" dirty="0" smtClean="0"/>
              <a:t>Build, operate, and maintain as a system</a:t>
            </a:r>
          </a:p>
          <a:p>
            <a:pPr lvl="1"/>
            <a:r>
              <a:rPr lang="en-US" dirty="0" smtClean="0"/>
              <a:t>Efficiency in hardware</a:t>
            </a:r>
          </a:p>
          <a:p>
            <a:pPr lvl="1"/>
            <a:r>
              <a:rPr lang="en-US" dirty="0" smtClean="0"/>
              <a:t>Provision </a:t>
            </a:r>
            <a:r>
              <a:rPr lang="en-US" dirty="0"/>
              <a:t>projects as they come </a:t>
            </a:r>
            <a:r>
              <a:rPr lang="en-US" dirty="0" smtClean="0"/>
              <a:t>up</a:t>
            </a:r>
          </a:p>
          <a:p>
            <a:r>
              <a:rPr lang="en-US" dirty="0" smtClean="0"/>
              <a:t>Test, monitor, audit, validate, and authorize as a system</a:t>
            </a:r>
          </a:p>
          <a:p>
            <a:pPr lvl="1"/>
            <a:r>
              <a:rPr lang="en-US" dirty="0" smtClean="0"/>
              <a:t>Efficiency in staff</a:t>
            </a:r>
          </a:p>
          <a:p>
            <a:r>
              <a:rPr lang="en-US" dirty="0" smtClean="0"/>
              <a:t>Efficiency and economy of scale</a:t>
            </a:r>
          </a:p>
          <a:p>
            <a:pPr lvl="1"/>
            <a:r>
              <a:rPr lang="en-US" dirty="0"/>
              <a:t>L</a:t>
            </a:r>
            <a:r>
              <a:rPr lang="en-US" dirty="0" smtClean="0"/>
              <a:t>ike the cloud</a:t>
            </a:r>
          </a:p>
        </p:txBody>
      </p:sp>
    </p:spTree>
    <p:extLst>
      <p:ext uri="{BB962C8B-B14F-4D97-AF65-F5344CB8AC3E}">
        <p14:creationId xmlns:p14="http://schemas.microsoft.com/office/powerpoint/2010/main" val="8949364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Nimble for research needs</a:t>
            </a:r>
            <a:endParaRPr lang="en-US" dirty="0"/>
          </a:p>
        </p:txBody>
      </p:sp>
      <p:sp>
        <p:nvSpPr>
          <p:cNvPr id="3" name="Content Placeholder 2"/>
          <p:cNvSpPr>
            <a:spLocks noGrp="1"/>
          </p:cNvSpPr>
          <p:nvPr>
            <p:ph idx="1"/>
          </p:nvPr>
        </p:nvSpPr>
        <p:spPr/>
        <p:txBody>
          <a:bodyPr/>
          <a:lstStyle/>
          <a:p>
            <a:r>
              <a:rPr lang="en-US" dirty="0" smtClean="0"/>
              <a:t>Cloud architecture </a:t>
            </a:r>
          </a:p>
          <a:p>
            <a:pPr lvl="1"/>
            <a:r>
              <a:rPr lang="en-US" dirty="0" smtClean="0"/>
              <a:t>Not self-provisioning</a:t>
            </a:r>
          </a:p>
          <a:p>
            <a:pPr lvl="1"/>
            <a:r>
              <a:rPr lang="en-US" dirty="0" smtClean="0"/>
              <a:t>But guided provisioning</a:t>
            </a:r>
          </a:p>
          <a:p>
            <a:r>
              <a:rPr lang="en-US" dirty="0" smtClean="0"/>
              <a:t>Customization</a:t>
            </a:r>
          </a:p>
          <a:p>
            <a:pPr lvl="1"/>
            <a:r>
              <a:rPr lang="en-US" dirty="0" smtClean="0"/>
              <a:t>Not full custom built</a:t>
            </a:r>
          </a:p>
          <a:p>
            <a:pPr lvl="1"/>
            <a:r>
              <a:rPr lang="en-US" dirty="0" smtClean="0"/>
              <a:t>But flexible to meet specific needs</a:t>
            </a:r>
          </a:p>
          <a:p>
            <a:pPr lvl="1"/>
            <a:endParaRPr lang="en-US" dirty="0"/>
          </a:p>
        </p:txBody>
      </p:sp>
    </p:spTree>
    <p:extLst>
      <p:ext uri="{BB962C8B-B14F-4D97-AF65-F5344CB8AC3E}">
        <p14:creationId xmlns:p14="http://schemas.microsoft.com/office/powerpoint/2010/main" val="25371615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Charge for research budgets</a:t>
            </a:r>
            <a:endParaRPr lang="en-US" dirty="0"/>
          </a:p>
        </p:txBody>
      </p:sp>
      <p:sp>
        <p:nvSpPr>
          <p:cNvPr id="3" name="Content Placeholder 2"/>
          <p:cNvSpPr>
            <a:spLocks noGrp="1"/>
          </p:cNvSpPr>
          <p:nvPr>
            <p:ph idx="1"/>
          </p:nvPr>
        </p:nvSpPr>
        <p:spPr/>
        <p:txBody>
          <a:bodyPr/>
          <a:lstStyle/>
          <a:p>
            <a:r>
              <a:rPr lang="en-US" dirty="0" smtClean="0"/>
              <a:t>Subsidized operation</a:t>
            </a:r>
          </a:p>
          <a:p>
            <a:r>
              <a:rPr lang="en-US" dirty="0" smtClean="0"/>
              <a:t>University pays for</a:t>
            </a:r>
          </a:p>
          <a:p>
            <a:pPr lvl="1"/>
            <a:r>
              <a:rPr lang="en-US" dirty="0" smtClean="0"/>
              <a:t>Staff, data center, network, special infrastructure</a:t>
            </a:r>
          </a:p>
          <a:p>
            <a:r>
              <a:rPr lang="en-US" dirty="0" smtClean="0"/>
              <a:t>Faculty and grants pay for</a:t>
            </a:r>
          </a:p>
          <a:p>
            <a:pPr lvl="1"/>
            <a:r>
              <a:rPr lang="en-US" dirty="0" smtClean="0"/>
              <a:t>Compute nodes</a:t>
            </a:r>
          </a:p>
          <a:p>
            <a:pPr lvl="1"/>
            <a:r>
              <a:rPr lang="en-US" dirty="0" smtClean="0"/>
              <a:t>Storage systems, primary and backup</a:t>
            </a:r>
          </a:p>
          <a:p>
            <a:r>
              <a:rPr lang="en-US" dirty="0" smtClean="0"/>
              <a:t>Possible because of build once, deploy often, minimize customization</a:t>
            </a:r>
            <a:endParaRPr lang="en-US" dirty="0"/>
          </a:p>
        </p:txBody>
      </p:sp>
    </p:spTree>
    <p:extLst>
      <p:ext uri="{BB962C8B-B14F-4D97-AF65-F5344CB8AC3E}">
        <p14:creationId xmlns:p14="http://schemas.microsoft.com/office/powerpoint/2010/main" val="1517636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Optimize researcher time</a:t>
            </a:r>
            <a:endParaRPr lang="en-US" dirty="0"/>
          </a:p>
        </p:txBody>
      </p:sp>
      <p:sp>
        <p:nvSpPr>
          <p:cNvPr id="3" name="Content Placeholder 2"/>
          <p:cNvSpPr>
            <a:spLocks noGrp="1"/>
          </p:cNvSpPr>
          <p:nvPr>
            <p:ph idx="1"/>
          </p:nvPr>
        </p:nvSpPr>
        <p:spPr/>
        <p:txBody>
          <a:bodyPr/>
          <a:lstStyle/>
          <a:p>
            <a:r>
              <a:rPr lang="en-US" dirty="0" smtClean="0"/>
              <a:t>Bulk of compliance work is done by staff</a:t>
            </a:r>
          </a:p>
          <a:p>
            <a:r>
              <a:rPr lang="en-US" dirty="0" smtClean="0"/>
              <a:t>One big SSP (system security plan)</a:t>
            </a:r>
          </a:p>
          <a:p>
            <a:r>
              <a:rPr lang="en-US" dirty="0" smtClean="0"/>
              <a:t>Some projects have a small SSP addendum</a:t>
            </a:r>
          </a:p>
          <a:p>
            <a:pPr lvl="1"/>
            <a:r>
              <a:rPr lang="en-US" dirty="0" smtClean="0"/>
              <a:t>Example: next slide</a:t>
            </a:r>
          </a:p>
          <a:p>
            <a:r>
              <a:rPr lang="en-US" dirty="0" smtClean="0"/>
              <a:t>Do not turn researchers into security or compliance officers</a:t>
            </a:r>
          </a:p>
          <a:p>
            <a:pPr lvl="1"/>
            <a:r>
              <a:rPr lang="en-US" dirty="0" smtClean="0"/>
              <a:t>They do need training for their part of the compliance responsibility</a:t>
            </a:r>
            <a:endParaRPr lang="en-US" dirty="0"/>
          </a:p>
        </p:txBody>
      </p:sp>
    </p:spTree>
    <p:extLst>
      <p:ext uri="{BB962C8B-B14F-4D97-AF65-F5344CB8AC3E}">
        <p14:creationId xmlns:p14="http://schemas.microsoft.com/office/powerpoint/2010/main" val="42202125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 1: </a:t>
            </a:r>
            <a:r>
              <a:rPr lang="en-US" dirty="0" smtClean="0"/>
              <a:t>Institutional involvement</a:t>
            </a:r>
            <a:endParaRPr lang="en-US" dirty="0"/>
          </a:p>
        </p:txBody>
      </p:sp>
      <p:sp>
        <p:nvSpPr>
          <p:cNvPr id="3" name="Content Placeholder 2"/>
          <p:cNvSpPr>
            <a:spLocks noGrp="1"/>
          </p:cNvSpPr>
          <p:nvPr>
            <p:ph idx="1"/>
          </p:nvPr>
        </p:nvSpPr>
        <p:spPr>
          <a:xfrm>
            <a:off x="2109998" y="2420888"/>
            <a:ext cx="4924003" cy="2251447"/>
          </a:xfrm>
        </p:spPr>
        <p:txBody>
          <a:bodyPr>
            <a:normAutofit/>
          </a:bodyPr>
          <a:lstStyle/>
          <a:p>
            <a:pPr marL="0" indent="0">
              <a:buNone/>
            </a:pPr>
            <a:r>
              <a:rPr lang="en-US" sz="3500" dirty="0" smtClean="0"/>
              <a:t>Elias</a:t>
            </a:r>
            <a:r>
              <a:rPr lang="en-US" sz="3500" dirty="0" smtClean="0"/>
              <a:t> </a:t>
            </a:r>
            <a:r>
              <a:rPr lang="en-US" sz="3500" dirty="0" err="1" smtClean="0"/>
              <a:t>Eldayrie</a:t>
            </a:r>
            <a:endParaRPr lang="en-US" sz="3500" dirty="0" smtClean="0"/>
          </a:p>
          <a:p>
            <a:pPr marL="0" indent="0">
              <a:buNone/>
            </a:pPr>
            <a:r>
              <a:rPr lang="en-US" dirty="0" smtClean="0">
                <a:solidFill>
                  <a:srgbClr val="D16B17"/>
                </a:solidFill>
              </a:rPr>
              <a:t>Vice President and CIO</a:t>
            </a:r>
            <a:endParaRPr lang="en-US" dirty="0" smtClean="0">
              <a:solidFill>
                <a:srgbClr val="D16B17"/>
              </a:solidFill>
            </a:endParaRPr>
          </a:p>
          <a:p>
            <a:pPr marL="0" indent="0">
              <a:buNone/>
            </a:pPr>
            <a:r>
              <a:rPr lang="en-US" dirty="0" smtClean="0">
                <a:solidFill>
                  <a:srgbClr val="D16B17"/>
                </a:solidFill>
              </a:rPr>
              <a:t>Information </a:t>
            </a:r>
            <a:r>
              <a:rPr lang="en-US" dirty="0" smtClean="0">
                <a:solidFill>
                  <a:srgbClr val="D16B17"/>
                </a:solidFill>
              </a:rPr>
              <a:t>Technology</a:t>
            </a:r>
          </a:p>
          <a:p>
            <a:pPr marL="0" indent="0">
              <a:buNone/>
            </a:pPr>
            <a:r>
              <a:rPr lang="en-US" dirty="0" smtClean="0">
                <a:solidFill>
                  <a:srgbClr val="D16B17"/>
                </a:solidFill>
              </a:rPr>
              <a:t>University of Florida</a:t>
            </a:r>
            <a:endParaRPr lang="en-US" dirty="0">
              <a:solidFill>
                <a:srgbClr val="D16B17"/>
              </a:solidFill>
            </a:endParaRPr>
          </a:p>
        </p:txBody>
      </p:sp>
    </p:spTree>
    <p:extLst>
      <p:ext uri="{BB962C8B-B14F-4D97-AF65-F5344CB8AC3E}">
        <p14:creationId xmlns:p14="http://schemas.microsoft.com/office/powerpoint/2010/main" val="7067266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than technology</a:t>
            </a:r>
            <a:endParaRPr lang="en-US" dirty="0"/>
          </a:p>
        </p:txBody>
      </p:sp>
      <p:sp>
        <p:nvSpPr>
          <p:cNvPr id="3" name="Content Placeholder 2"/>
          <p:cNvSpPr>
            <a:spLocks noGrp="1"/>
          </p:cNvSpPr>
          <p:nvPr>
            <p:ph idx="1"/>
          </p:nvPr>
        </p:nvSpPr>
        <p:spPr/>
        <p:txBody>
          <a:bodyPr/>
          <a:lstStyle/>
          <a:p>
            <a:pPr marL="0" indent="0">
              <a:buNone/>
            </a:pPr>
            <a:r>
              <a:rPr lang="en-US" dirty="0" smtClean="0"/>
              <a:t>Compliance with CUI requires more than technology</a:t>
            </a:r>
          </a:p>
          <a:p>
            <a:pPr marL="385763" indent="-385763">
              <a:buFont typeface="+mj-lt"/>
              <a:buAutoNum type="arabicPeriod"/>
            </a:pPr>
            <a:r>
              <a:rPr lang="en-US" dirty="0" smtClean="0"/>
              <a:t>Institutional policies</a:t>
            </a:r>
          </a:p>
          <a:p>
            <a:pPr marL="385763" indent="-385763">
              <a:buFont typeface="+mj-lt"/>
              <a:buAutoNum type="arabicPeriod"/>
            </a:pPr>
            <a:r>
              <a:rPr lang="en-US" dirty="0" smtClean="0"/>
              <a:t>Business processes at multiple levels</a:t>
            </a:r>
          </a:p>
          <a:p>
            <a:pPr marL="385763" indent="-385763">
              <a:buFont typeface="+mj-lt"/>
              <a:buAutoNum type="arabicPeriod"/>
            </a:pPr>
            <a:r>
              <a:rPr lang="en-US" dirty="0" smtClean="0"/>
              <a:t>Information system</a:t>
            </a:r>
          </a:p>
          <a:p>
            <a:pPr lvl="1"/>
            <a:r>
              <a:rPr lang="en-US" dirty="0" smtClean="0"/>
              <a:t>Architecture</a:t>
            </a:r>
          </a:p>
          <a:p>
            <a:pPr lvl="1"/>
            <a:r>
              <a:rPr lang="en-US" dirty="0"/>
              <a:t>T</a:t>
            </a:r>
            <a:r>
              <a:rPr lang="en-US" dirty="0" smtClean="0"/>
              <a:t>echnical controls</a:t>
            </a:r>
          </a:p>
          <a:p>
            <a:pPr lvl="1"/>
            <a:endParaRPr lang="en-US" dirty="0" smtClean="0"/>
          </a:p>
          <a:p>
            <a:endParaRPr lang="en-US" dirty="0"/>
          </a:p>
        </p:txBody>
      </p:sp>
    </p:spTree>
    <p:extLst>
      <p:ext uri="{BB962C8B-B14F-4D97-AF65-F5344CB8AC3E}">
        <p14:creationId xmlns:p14="http://schemas.microsoft.com/office/powerpoint/2010/main" val="1283171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Technology in three layers</a:t>
            </a:r>
            <a:endParaRPr lang="en-US" dirty="0"/>
          </a:p>
        </p:txBody>
      </p:sp>
      <p:sp>
        <p:nvSpPr>
          <p:cNvPr id="3" name="Content Placeholder 2"/>
          <p:cNvSpPr>
            <a:spLocks noGrp="1"/>
          </p:cNvSpPr>
          <p:nvPr>
            <p:ph idx="1"/>
          </p:nvPr>
        </p:nvSpPr>
        <p:spPr/>
        <p:txBody>
          <a:bodyPr/>
          <a:lstStyle/>
          <a:p>
            <a:r>
              <a:rPr lang="en-US" dirty="0" smtClean="0"/>
              <a:t>Physical</a:t>
            </a:r>
          </a:p>
          <a:p>
            <a:pPr lvl="1"/>
            <a:r>
              <a:rPr lang="en-US" dirty="0" smtClean="0"/>
              <a:t>Hardware or cloud</a:t>
            </a:r>
          </a:p>
          <a:p>
            <a:r>
              <a:rPr lang="en-US" dirty="0" smtClean="0"/>
              <a:t>Security</a:t>
            </a:r>
          </a:p>
          <a:p>
            <a:pPr lvl="1"/>
            <a:r>
              <a:rPr lang="en-US" dirty="0" smtClean="0"/>
              <a:t>Built by Tera Insights</a:t>
            </a:r>
          </a:p>
          <a:p>
            <a:r>
              <a:rPr lang="en-US" dirty="0" smtClean="0"/>
              <a:t>Work </a:t>
            </a:r>
          </a:p>
          <a:p>
            <a:pPr lvl="1"/>
            <a:r>
              <a:rPr lang="en-US" dirty="0" smtClean="0"/>
              <a:t>Research data and work on it in VMs with virtual desktop technology</a:t>
            </a:r>
            <a:endParaRPr lang="en-US" dirty="0"/>
          </a:p>
        </p:txBody>
      </p:sp>
    </p:spTree>
    <p:extLst>
      <p:ext uri="{BB962C8B-B14F-4D97-AF65-F5344CB8AC3E}">
        <p14:creationId xmlns:p14="http://schemas.microsoft.com/office/powerpoint/2010/main" val="36627909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ResVault</a:t>
            </a:r>
            <a:r>
              <a:rPr lang="en-US" dirty="0" smtClean="0"/>
              <a:t> components</a:t>
            </a:r>
            <a:endParaRPr lang="en-US" dirty="0"/>
          </a:p>
        </p:txBody>
      </p:sp>
      <p:grpSp>
        <p:nvGrpSpPr>
          <p:cNvPr id="18" name="Group 17"/>
          <p:cNvGrpSpPr/>
          <p:nvPr/>
        </p:nvGrpSpPr>
        <p:grpSpPr>
          <a:xfrm>
            <a:off x="692658" y="2167128"/>
            <a:ext cx="6858000" cy="2900934"/>
            <a:chOff x="0" y="0"/>
            <a:chExt cx="4095750" cy="2019300"/>
          </a:xfrm>
        </p:grpSpPr>
        <p:sp>
          <p:nvSpPr>
            <p:cNvPr id="19" name="Rectangle 18"/>
            <p:cNvSpPr/>
            <p:nvPr/>
          </p:nvSpPr>
          <p:spPr>
            <a:xfrm>
              <a:off x="19050" y="0"/>
              <a:ext cx="1323975" cy="447675"/>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lnSpc>
                  <a:spcPct val="107000"/>
                </a:lnSpc>
                <a:spcAft>
                  <a:spcPts val="600"/>
                </a:spcAft>
              </a:pPr>
              <a:r>
                <a:rPr lang="en-US" sz="2000" b="1" dirty="0">
                  <a:solidFill>
                    <a:srgbClr val="000000"/>
                  </a:solidFill>
                  <a:ea typeface="Calibri" panose="020F0502020204030204" pitchFamily="34" charset="0"/>
                  <a:cs typeface="Times New Roman" panose="02020603050405020304" pitchFamily="18" charset="0"/>
                </a:rPr>
                <a:t>Work layer</a:t>
              </a:r>
              <a:endParaRPr lang="en-US" sz="2000" dirty="0">
                <a:ea typeface="Calibri" panose="020F0502020204030204" pitchFamily="34" charset="0"/>
                <a:cs typeface="Times New Roman" panose="02020603050405020304" pitchFamily="18" charset="0"/>
              </a:endParaRPr>
            </a:p>
          </p:txBody>
        </p:sp>
        <p:sp>
          <p:nvSpPr>
            <p:cNvPr id="20" name="Rectangle 19"/>
            <p:cNvSpPr/>
            <p:nvPr/>
          </p:nvSpPr>
          <p:spPr>
            <a:xfrm>
              <a:off x="9525" y="685800"/>
              <a:ext cx="1333500" cy="40957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lnSpc>
                  <a:spcPct val="107000"/>
                </a:lnSpc>
                <a:spcAft>
                  <a:spcPts val="600"/>
                </a:spcAft>
              </a:pPr>
              <a:r>
                <a:rPr lang="en-US" sz="2000" b="1" dirty="0">
                  <a:solidFill>
                    <a:srgbClr val="000000"/>
                  </a:solidFill>
                  <a:ea typeface="Calibri" panose="020F0502020204030204" pitchFamily="34" charset="0"/>
                  <a:cs typeface="Times New Roman" panose="02020603050405020304" pitchFamily="18" charset="0"/>
                </a:rPr>
                <a:t>Security layer</a:t>
              </a:r>
              <a:endParaRPr lang="en-US" sz="2000" dirty="0">
                <a:ea typeface="Calibri" panose="020F0502020204030204" pitchFamily="34" charset="0"/>
                <a:cs typeface="Times New Roman" panose="02020603050405020304" pitchFamily="18" charset="0"/>
              </a:endParaRPr>
            </a:p>
          </p:txBody>
        </p:sp>
        <p:sp>
          <p:nvSpPr>
            <p:cNvPr id="21" name="Rectangle 20"/>
            <p:cNvSpPr/>
            <p:nvPr/>
          </p:nvSpPr>
          <p:spPr>
            <a:xfrm>
              <a:off x="0" y="1323975"/>
              <a:ext cx="1314450" cy="657225"/>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lnSpc>
                  <a:spcPct val="107000"/>
                </a:lnSpc>
                <a:spcAft>
                  <a:spcPts val="600"/>
                </a:spcAft>
              </a:pPr>
              <a:r>
                <a:rPr lang="en-US" sz="2000" b="1" dirty="0">
                  <a:solidFill>
                    <a:srgbClr val="000000"/>
                  </a:solidFill>
                  <a:ea typeface="Calibri" panose="020F0502020204030204" pitchFamily="34" charset="0"/>
                  <a:cs typeface="Times New Roman" panose="02020603050405020304" pitchFamily="18" charset="0"/>
                </a:rPr>
                <a:t>Physical layer</a:t>
              </a:r>
              <a:endParaRPr lang="en-US" sz="2000" dirty="0">
                <a:ea typeface="Calibri" panose="020F0502020204030204" pitchFamily="34" charset="0"/>
                <a:cs typeface="Times New Roman" panose="02020603050405020304" pitchFamily="18" charset="0"/>
              </a:endParaRPr>
            </a:p>
            <a:p>
              <a:pPr algn="ctr">
                <a:lnSpc>
                  <a:spcPct val="107000"/>
                </a:lnSpc>
                <a:spcAft>
                  <a:spcPts val="600"/>
                </a:spcAft>
              </a:pPr>
              <a:r>
                <a:rPr lang="en-US" sz="2000" b="1" dirty="0">
                  <a:solidFill>
                    <a:srgbClr val="000000"/>
                  </a:solidFill>
                  <a:ea typeface="Calibri" panose="020F0502020204030204" pitchFamily="34" charset="0"/>
                  <a:cs typeface="Times New Roman" panose="02020603050405020304" pitchFamily="18" charset="0"/>
                </a:rPr>
                <a:t>On premise</a:t>
              </a:r>
              <a:endParaRPr lang="en-US" sz="2000" dirty="0">
                <a:ea typeface="Calibri" panose="020F0502020204030204" pitchFamily="34" charset="0"/>
                <a:cs typeface="Times New Roman" panose="02020603050405020304" pitchFamily="18" charset="0"/>
              </a:endParaRPr>
            </a:p>
          </p:txBody>
        </p:sp>
        <p:sp>
          <p:nvSpPr>
            <p:cNvPr id="22" name="Rectangle 21"/>
            <p:cNvSpPr/>
            <p:nvPr/>
          </p:nvSpPr>
          <p:spPr>
            <a:xfrm>
              <a:off x="2724150" y="1352550"/>
              <a:ext cx="1371600" cy="66675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lnSpc>
                  <a:spcPct val="107000"/>
                </a:lnSpc>
                <a:spcAft>
                  <a:spcPts val="600"/>
                </a:spcAft>
              </a:pPr>
              <a:r>
                <a:rPr lang="en-US" sz="2000" b="1" dirty="0">
                  <a:solidFill>
                    <a:srgbClr val="000000"/>
                  </a:solidFill>
                  <a:ea typeface="Calibri" panose="020F0502020204030204" pitchFamily="34" charset="0"/>
                  <a:cs typeface="Times New Roman" panose="02020603050405020304" pitchFamily="18" charset="0"/>
                </a:rPr>
                <a:t>Physical layer</a:t>
              </a:r>
              <a:endParaRPr lang="en-US" sz="2000" dirty="0">
                <a:ea typeface="Calibri" panose="020F0502020204030204" pitchFamily="34" charset="0"/>
                <a:cs typeface="Times New Roman" panose="02020603050405020304" pitchFamily="18" charset="0"/>
              </a:endParaRPr>
            </a:p>
            <a:p>
              <a:pPr algn="ctr">
                <a:lnSpc>
                  <a:spcPct val="107000"/>
                </a:lnSpc>
                <a:spcAft>
                  <a:spcPts val="600"/>
                </a:spcAft>
              </a:pPr>
              <a:r>
                <a:rPr lang="en-US" sz="2000" b="1" dirty="0">
                  <a:solidFill>
                    <a:srgbClr val="000000"/>
                  </a:solidFill>
                  <a:ea typeface="Calibri" panose="020F0502020204030204" pitchFamily="34" charset="0"/>
                  <a:cs typeface="Times New Roman" panose="02020603050405020304" pitchFamily="18" charset="0"/>
                </a:rPr>
                <a:t>In public cloud</a:t>
              </a:r>
              <a:endParaRPr lang="en-US" sz="2000" dirty="0">
                <a:ea typeface="Calibri" panose="020F0502020204030204" pitchFamily="34" charset="0"/>
                <a:cs typeface="Times New Roman" panose="02020603050405020304" pitchFamily="18" charset="0"/>
              </a:endParaRPr>
            </a:p>
          </p:txBody>
        </p:sp>
        <p:sp>
          <p:nvSpPr>
            <p:cNvPr id="23" name="Right Arrow 22"/>
            <p:cNvSpPr/>
            <p:nvPr/>
          </p:nvSpPr>
          <p:spPr>
            <a:xfrm>
              <a:off x="1466850" y="1390650"/>
              <a:ext cx="1085850" cy="533400"/>
            </a:xfrm>
            <a:prstGeom prst="righ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lnSpc>
                  <a:spcPct val="107000"/>
                </a:lnSpc>
                <a:spcAft>
                  <a:spcPts val="600"/>
                </a:spcAft>
              </a:pPr>
              <a:r>
                <a:rPr lang="en-US" sz="2000" b="1" dirty="0">
                  <a:solidFill>
                    <a:srgbClr val="000000"/>
                  </a:solidFill>
                  <a:ea typeface="Calibri" panose="020F0502020204030204" pitchFamily="34" charset="0"/>
                  <a:cs typeface="Times New Roman" panose="02020603050405020304" pitchFamily="18" charset="0"/>
                </a:rPr>
                <a:t>BC/DR</a:t>
              </a:r>
              <a:endParaRPr lang="en-US" sz="2000" dirty="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9525755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07504" y="692696"/>
            <a:ext cx="8229600" cy="8572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accent1">
                    <a:lumMod val="75000"/>
                  </a:schemeClr>
                </a:solidFill>
              </a:rPr>
              <a:t>Ambitious Security Goals</a:t>
            </a:r>
          </a:p>
        </p:txBody>
      </p:sp>
      <p:sp>
        <p:nvSpPr>
          <p:cNvPr id="6" name="Content Placeholder 2"/>
          <p:cNvSpPr>
            <a:spLocks noGrp="1"/>
          </p:cNvSpPr>
          <p:nvPr>
            <p:ph idx="1"/>
          </p:nvPr>
        </p:nvSpPr>
        <p:spPr>
          <a:xfrm>
            <a:off x="401782" y="1884761"/>
            <a:ext cx="8229600" cy="3394472"/>
          </a:xfrm>
        </p:spPr>
        <p:txBody>
          <a:bodyPr>
            <a:normAutofit lnSpcReduction="10000"/>
          </a:bodyPr>
          <a:lstStyle/>
          <a:p>
            <a:pPr marL="257175" lvl="1" indent="-257175">
              <a:spcBef>
                <a:spcPts val="375"/>
              </a:spcBef>
              <a:buFont typeface="Arial" charset="0"/>
              <a:buChar char="•"/>
            </a:pPr>
            <a:r>
              <a:rPr lang="en-US" sz="2800" dirty="0">
                <a:latin typeface="+mn-lt"/>
                <a:ea typeface="+mn-ea"/>
                <a:cs typeface="+mn-cs"/>
              </a:rPr>
              <a:t> Protect Users from the Administrators</a:t>
            </a:r>
          </a:p>
          <a:p>
            <a:pPr lvl="2">
              <a:spcBef>
                <a:spcPts val="375"/>
              </a:spcBef>
              <a:buFont typeface=".HelveticaNeueDeskInterface-Regular" charset="0"/>
              <a:buChar char="-"/>
            </a:pPr>
            <a:r>
              <a:rPr lang="en-US" sz="2400" dirty="0">
                <a:latin typeface="+mn-lt"/>
                <a:ea typeface="+mn-ea"/>
                <a:cs typeface="+mn-cs"/>
              </a:rPr>
              <a:t>Assume admin malicious of hackers took over the system</a:t>
            </a:r>
          </a:p>
          <a:p>
            <a:pPr marL="257175" lvl="1" indent="-257175">
              <a:buFont typeface="Arial" charset="0"/>
              <a:buChar char="•"/>
            </a:pPr>
            <a:endParaRPr lang="en-US" dirty="0">
              <a:latin typeface="+mn-lt"/>
              <a:ea typeface="+mn-ea"/>
              <a:cs typeface="+mn-cs"/>
            </a:endParaRPr>
          </a:p>
          <a:p>
            <a:pPr marL="257175" lvl="1" indent="-257175">
              <a:spcBef>
                <a:spcPts val="375"/>
              </a:spcBef>
              <a:buFont typeface="Arial" charset="0"/>
              <a:buChar char="•"/>
            </a:pPr>
            <a:r>
              <a:rPr lang="en-US" dirty="0">
                <a:latin typeface="+mn-lt"/>
                <a:ea typeface="+mn-ea"/>
                <a:cs typeface="+mn-cs"/>
              </a:rPr>
              <a:t> </a:t>
            </a:r>
            <a:r>
              <a:rPr lang="en-US" sz="2800" dirty="0">
                <a:latin typeface="+mn-lt"/>
                <a:ea typeface="+mn-ea"/>
                <a:cs typeface="+mn-cs"/>
              </a:rPr>
              <a:t>Security Independent of Infrastructure</a:t>
            </a:r>
          </a:p>
          <a:p>
            <a:pPr lvl="2">
              <a:spcBef>
                <a:spcPts val="375"/>
              </a:spcBef>
              <a:buFont typeface=".HelveticaNeueDeskInterface-Regular" charset="0"/>
              <a:buChar char="-"/>
            </a:pPr>
            <a:r>
              <a:rPr lang="en-US" sz="2400" dirty="0">
                <a:latin typeface="+mn-lt"/>
                <a:ea typeface="+mn-ea"/>
                <a:cs typeface="+mn-cs"/>
              </a:rPr>
              <a:t>Assume SSL/TLS, VPN, Firewalls have failed</a:t>
            </a:r>
          </a:p>
          <a:p>
            <a:pPr lvl="2">
              <a:spcBef>
                <a:spcPts val="375"/>
              </a:spcBef>
              <a:buFont typeface=".HelveticaNeueDeskInterface-Regular" charset="0"/>
              <a:buChar char="-"/>
            </a:pPr>
            <a:endParaRPr lang="en-US" sz="2400" dirty="0">
              <a:latin typeface="+mn-lt"/>
              <a:ea typeface="+mn-ea"/>
              <a:cs typeface="+mn-cs"/>
            </a:endParaRPr>
          </a:p>
          <a:p>
            <a:pPr marL="257175" lvl="1" indent="-257175">
              <a:spcBef>
                <a:spcPts val="375"/>
              </a:spcBef>
              <a:buFont typeface="Arial" charset="0"/>
              <a:buChar char="•"/>
            </a:pPr>
            <a:r>
              <a:rPr lang="en-US" dirty="0">
                <a:latin typeface="+mn-lt"/>
                <a:ea typeface="+mn-ea"/>
                <a:cs typeface="+mn-cs"/>
              </a:rPr>
              <a:t> </a:t>
            </a:r>
            <a:r>
              <a:rPr lang="en-US" sz="2800" dirty="0">
                <a:latin typeface="+mn-lt"/>
                <a:ea typeface="+mn-ea"/>
                <a:cs typeface="+mn-cs"/>
              </a:rPr>
              <a:t>Easy to Use Despite Security Measures</a:t>
            </a:r>
          </a:p>
          <a:p>
            <a:pPr lvl="2">
              <a:spcBef>
                <a:spcPts val="375"/>
              </a:spcBef>
              <a:buFont typeface=".HelveticaNeueDeskInterface-Regular" charset="0"/>
              <a:buChar char="-"/>
            </a:pPr>
            <a:r>
              <a:rPr lang="en-US" sz="2400" dirty="0">
                <a:latin typeface="+mn-lt"/>
                <a:ea typeface="+mn-ea"/>
                <a:cs typeface="+mn-cs"/>
              </a:rPr>
              <a:t>Use web interfaces, integrated tools with no tedium</a:t>
            </a:r>
          </a:p>
          <a:p>
            <a:pPr lvl="2">
              <a:spcBef>
                <a:spcPts val="375"/>
              </a:spcBef>
              <a:buFont typeface=".HelveticaNeueDeskInterface-Regular" charset="0"/>
              <a:buChar char="-"/>
            </a:pPr>
            <a:r>
              <a:rPr lang="en-US" sz="2400" dirty="0">
                <a:latin typeface="+mn-lt"/>
                <a:ea typeface="+mn-ea"/>
                <a:cs typeface="+mn-cs"/>
              </a:rPr>
              <a:t>Is this even possible? </a:t>
            </a:r>
          </a:p>
        </p:txBody>
      </p:sp>
    </p:spTree>
    <p:extLst>
      <p:ext uri="{BB962C8B-B14F-4D97-AF65-F5344CB8AC3E}">
        <p14:creationId xmlns:p14="http://schemas.microsoft.com/office/powerpoint/2010/main" val="8749367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404664"/>
            <a:ext cx="8229600" cy="12961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accent1">
                    <a:lumMod val="75000"/>
                  </a:schemeClr>
                </a:solidFill>
              </a:rPr>
              <a:t>The </a:t>
            </a:r>
            <a:r>
              <a:rPr lang="en-US" dirty="0" smtClean="0">
                <a:solidFill>
                  <a:schemeClr val="accent1">
                    <a:lumMod val="75000"/>
                  </a:schemeClr>
                </a:solidFill>
              </a:rPr>
              <a:t>Idea </a:t>
            </a:r>
            <a:r>
              <a:rPr lang="en-US" dirty="0">
                <a:solidFill>
                  <a:schemeClr val="accent1">
                    <a:lumMod val="75000"/>
                  </a:schemeClr>
                </a:solidFill>
              </a:rPr>
              <a:t>is Symmetric and Public Key Cryptography</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7775" y="1937776"/>
            <a:ext cx="5886450" cy="3679031"/>
          </a:xfrm>
          <a:prstGeom prst="rect">
            <a:avLst/>
          </a:prstGeom>
        </p:spPr>
      </p:pic>
    </p:spTree>
    <p:extLst>
      <p:ext uri="{BB962C8B-B14F-4D97-AF65-F5344CB8AC3E}">
        <p14:creationId xmlns:p14="http://schemas.microsoft.com/office/powerpoint/2010/main" val="33292513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404664"/>
            <a:ext cx="8229600" cy="12961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accent1">
                    <a:lumMod val="75000"/>
                  </a:schemeClr>
                </a:solidFill>
              </a:rPr>
              <a:t>Public Key Cryptography</a:t>
            </a:r>
          </a:p>
          <a:p>
            <a:pPr algn="ctr"/>
            <a:r>
              <a:rPr lang="en-US" dirty="0">
                <a:solidFill>
                  <a:schemeClr val="accent1">
                    <a:lumMod val="75000"/>
                  </a:schemeClr>
                </a:solidFill>
              </a:rPr>
              <a:t>A Simple Idea</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2282" y="1997973"/>
            <a:ext cx="4417436" cy="3426668"/>
          </a:xfrm>
          <a:prstGeom prst="rect">
            <a:avLst/>
          </a:prstGeom>
        </p:spPr>
      </p:pic>
    </p:spTree>
    <p:extLst>
      <p:ext uri="{BB962C8B-B14F-4D97-AF65-F5344CB8AC3E}">
        <p14:creationId xmlns:p14="http://schemas.microsoft.com/office/powerpoint/2010/main" val="37091870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ResVault</a:t>
            </a:r>
            <a:r>
              <a:rPr lang="en-US" dirty="0" smtClean="0"/>
              <a:t> compliance process</a:t>
            </a:r>
            <a:endParaRPr lang="en-US" dirty="0"/>
          </a:p>
        </p:txBody>
      </p:sp>
      <p:grpSp>
        <p:nvGrpSpPr>
          <p:cNvPr id="5" name="Group 4"/>
          <p:cNvGrpSpPr/>
          <p:nvPr/>
        </p:nvGrpSpPr>
        <p:grpSpPr>
          <a:xfrm>
            <a:off x="776773" y="2116883"/>
            <a:ext cx="7466822" cy="3114092"/>
            <a:chOff x="0" y="0"/>
            <a:chExt cx="5638800" cy="2581275"/>
          </a:xfrm>
        </p:grpSpPr>
        <p:sp>
          <p:nvSpPr>
            <p:cNvPr id="6" name="Oval 5"/>
            <p:cNvSpPr/>
            <p:nvPr/>
          </p:nvSpPr>
          <p:spPr>
            <a:xfrm>
              <a:off x="0" y="0"/>
              <a:ext cx="3676650" cy="25812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sz="1350"/>
            </a:p>
          </p:txBody>
        </p:sp>
        <p:sp>
          <p:nvSpPr>
            <p:cNvPr id="7" name="Vertical Scroll 6"/>
            <p:cNvSpPr/>
            <p:nvPr/>
          </p:nvSpPr>
          <p:spPr>
            <a:xfrm>
              <a:off x="4371975" y="142875"/>
              <a:ext cx="1266825" cy="2133600"/>
            </a:xfrm>
            <a:prstGeom prst="verticalScroll">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lnSpc>
                  <a:spcPct val="107000"/>
                </a:lnSpc>
                <a:spcAft>
                  <a:spcPts val="600"/>
                </a:spcAft>
              </a:pPr>
              <a:r>
                <a:rPr lang="en-US" sz="2000" b="1" dirty="0">
                  <a:solidFill>
                    <a:srgbClr val="000000"/>
                  </a:solidFill>
                  <a:ea typeface="Calibri" panose="020F0502020204030204" pitchFamily="34" charset="0"/>
                  <a:cs typeface="Times New Roman" panose="02020603050405020304" pitchFamily="18" charset="0"/>
                </a:rPr>
                <a:t>Control</a:t>
              </a:r>
              <a:endParaRPr lang="en-US" sz="2000" dirty="0">
                <a:ea typeface="Calibri" panose="020F0502020204030204" pitchFamily="34" charset="0"/>
                <a:cs typeface="Times New Roman" panose="02020603050405020304" pitchFamily="18" charset="0"/>
              </a:endParaRPr>
            </a:p>
            <a:p>
              <a:pPr algn="ctr">
                <a:lnSpc>
                  <a:spcPct val="107000"/>
                </a:lnSpc>
                <a:spcAft>
                  <a:spcPts val="600"/>
                </a:spcAft>
              </a:pPr>
              <a:r>
                <a:rPr lang="en-US" sz="2000" b="1" dirty="0">
                  <a:solidFill>
                    <a:srgbClr val="000000"/>
                  </a:solidFill>
                  <a:ea typeface="Calibri" panose="020F0502020204030204" pitchFamily="34" charset="0"/>
                  <a:cs typeface="Times New Roman" panose="02020603050405020304" pitchFamily="18" charset="0"/>
                </a:rPr>
                <a:t>Outcomes</a:t>
              </a:r>
              <a:endParaRPr lang="en-US" sz="2000" dirty="0">
                <a:ea typeface="Calibri" panose="020F0502020204030204" pitchFamily="34" charset="0"/>
                <a:cs typeface="Times New Roman" panose="02020603050405020304" pitchFamily="18" charset="0"/>
              </a:endParaRPr>
            </a:p>
          </p:txBody>
        </p:sp>
        <p:sp>
          <p:nvSpPr>
            <p:cNvPr id="8" name="Right Arrow 7"/>
            <p:cNvSpPr/>
            <p:nvPr/>
          </p:nvSpPr>
          <p:spPr>
            <a:xfrm>
              <a:off x="3838575" y="1162050"/>
              <a:ext cx="542925" cy="323850"/>
            </a:xfrm>
            <a:prstGeom prst="rightArrow">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sz="1350"/>
            </a:p>
          </p:txBody>
        </p:sp>
        <p:sp>
          <p:nvSpPr>
            <p:cNvPr id="9" name="Horizontal Scroll 8"/>
            <p:cNvSpPr/>
            <p:nvPr/>
          </p:nvSpPr>
          <p:spPr>
            <a:xfrm>
              <a:off x="395287" y="495300"/>
              <a:ext cx="1085850" cy="466725"/>
            </a:xfrm>
            <a:prstGeom prst="horizontalScroll">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lnSpc>
                  <a:spcPct val="107000"/>
                </a:lnSpc>
                <a:spcAft>
                  <a:spcPts val="600"/>
                </a:spcAft>
              </a:pPr>
              <a:r>
                <a:rPr lang="en-US" sz="2000" b="1" dirty="0">
                  <a:solidFill>
                    <a:srgbClr val="000000"/>
                  </a:solidFill>
                  <a:ea typeface="Calibri" panose="020F0502020204030204" pitchFamily="34" charset="0"/>
                  <a:cs typeface="Times New Roman" panose="02020603050405020304" pitchFamily="18" charset="0"/>
                </a:rPr>
                <a:t>Policies</a:t>
              </a:r>
              <a:endParaRPr lang="en-US" sz="2000" dirty="0">
                <a:ea typeface="Calibri" panose="020F0502020204030204" pitchFamily="34" charset="0"/>
                <a:cs typeface="Times New Roman" panose="02020603050405020304" pitchFamily="18" charset="0"/>
              </a:endParaRPr>
            </a:p>
          </p:txBody>
        </p:sp>
        <p:sp>
          <p:nvSpPr>
            <p:cNvPr id="10" name="Rounded Rectangle 9"/>
            <p:cNvSpPr/>
            <p:nvPr/>
          </p:nvSpPr>
          <p:spPr>
            <a:xfrm>
              <a:off x="323850" y="1428750"/>
              <a:ext cx="1142999" cy="50482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lnSpc>
                  <a:spcPct val="107000"/>
                </a:lnSpc>
                <a:spcAft>
                  <a:spcPts val="600"/>
                </a:spcAft>
              </a:pPr>
              <a:r>
                <a:rPr lang="en-US" sz="2000" b="1" dirty="0">
                  <a:solidFill>
                    <a:srgbClr val="000000"/>
                  </a:solidFill>
                  <a:ea typeface="Calibri" panose="020F0502020204030204" pitchFamily="34" charset="0"/>
                  <a:cs typeface="Times New Roman" panose="02020603050405020304" pitchFamily="18" charset="0"/>
                </a:rPr>
                <a:t>Architecture</a:t>
              </a:r>
              <a:endParaRPr lang="en-US" sz="2000" dirty="0">
                <a:ea typeface="Calibri" panose="020F0502020204030204" pitchFamily="34" charset="0"/>
                <a:cs typeface="Times New Roman" panose="02020603050405020304" pitchFamily="18" charset="0"/>
              </a:endParaRPr>
            </a:p>
          </p:txBody>
        </p:sp>
        <p:sp>
          <p:nvSpPr>
            <p:cNvPr id="11" name="Flowchart: Document 10"/>
            <p:cNvSpPr/>
            <p:nvPr/>
          </p:nvSpPr>
          <p:spPr>
            <a:xfrm>
              <a:off x="2047875" y="381000"/>
              <a:ext cx="1038225" cy="838200"/>
            </a:xfrm>
            <a:prstGeom prst="flowChartDocumen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lnSpc>
                  <a:spcPct val="107000"/>
                </a:lnSpc>
                <a:spcAft>
                  <a:spcPts val="600"/>
                </a:spcAft>
              </a:pPr>
              <a:r>
                <a:rPr lang="en-US" sz="2000" b="1" dirty="0">
                  <a:solidFill>
                    <a:srgbClr val="000000"/>
                  </a:solidFill>
                  <a:ea typeface="Calibri" panose="020F0502020204030204" pitchFamily="34" charset="0"/>
                  <a:cs typeface="Times New Roman" panose="02020603050405020304" pitchFamily="18" charset="0"/>
                </a:rPr>
                <a:t>Business</a:t>
              </a:r>
              <a:endParaRPr lang="en-US" sz="2000" dirty="0">
                <a:ea typeface="Calibri" panose="020F0502020204030204" pitchFamily="34" charset="0"/>
                <a:cs typeface="Times New Roman" panose="02020603050405020304" pitchFamily="18" charset="0"/>
              </a:endParaRPr>
            </a:p>
            <a:p>
              <a:pPr algn="ctr">
                <a:lnSpc>
                  <a:spcPct val="107000"/>
                </a:lnSpc>
                <a:spcAft>
                  <a:spcPts val="600"/>
                </a:spcAft>
              </a:pPr>
              <a:r>
                <a:rPr lang="en-US" sz="2000" b="1" dirty="0">
                  <a:solidFill>
                    <a:srgbClr val="000000"/>
                  </a:solidFill>
                  <a:ea typeface="Calibri" panose="020F0502020204030204" pitchFamily="34" charset="0"/>
                  <a:cs typeface="Times New Roman" panose="02020603050405020304" pitchFamily="18" charset="0"/>
                </a:rPr>
                <a:t>Processes</a:t>
              </a:r>
              <a:endParaRPr lang="en-US" sz="2000" dirty="0">
                <a:ea typeface="Calibri" panose="020F0502020204030204" pitchFamily="34" charset="0"/>
                <a:cs typeface="Times New Roman" panose="02020603050405020304" pitchFamily="18" charset="0"/>
              </a:endParaRPr>
            </a:p>
          </p:txBody>
        </p:sp>
        <p:sp>
          <p:nvSpPr>
            <p:cNvPr id="12" name="Flowchart: Document 11"/>
            <p:cNvSpPr/>
            <p:nvPr/>
          </p:nvSpPr>
          <p:spPr>
            <a:xfrm>
              <a:off x="1905000" y="1628775"/>
              <a:ext cx="1114425" cy="714375"/>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lnSpc>
                  <a:spcPct val="107000"/>
                </a:lnSpc>
                <a:spcAft>
                  <a:spcPts val="600"/>
                </a:spcAft>
              </a:pPr>
              <a:r>
                <a:rPr lang="en-US" sz="2000" b="1" dirty="0">
                  <a:solidFill>
                    <a:srgbClr val="000000"/>
                  </a:solidFill>
                  <a:ea typeface="Calibri" panose="020F0502020204030204" pitchFamily="34" charset="0"/>
                  <a:cs typeface="Times New Roman" panose="02020603050405020304" pitchFamily="18" charset="0"/>
                </a:rPr>
                <a:t>Technical processes</a:t>
              </a:r>
              <a:endParaRPr lang="en-US" sz="2000" dirty="0">
                <a:ea typeface="Calibri" panose="020F0502020204030204" pitchFamily="34" charset="0"/>
                <a:cs typeface="Times New Roman" panose="02020603050405020304" pitchFamily="18" charset="0"/>
              </a:endParaRPr>
            </a:p>
          </p:txBody>
        </p:sp>
        <p:sp>
          <p:nvSpPr>
            <p:cNvPr id="13" name="Right Arrow 12"/>
            <p:cNvSpPr/>
            <p:nvPr/>
          </p:nvSpPr>
          <p:spPr>
            <a:xfrm>
              <a:off x="1752600" y="723900"/>
              <a:ext cx="209550" cy="180975"/>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sz="1350"/>
            </a:p>
          </p:txBody>
        </p:sp>
        <p:sp>
          <p:nvSpPr>
            <p:cNvPr id="14" name="Right Arrow 13"/>
            <p:cNvSpPr/>
            <p:nvPr/>
          </p:nvSpPr>
          <p:spPr>
            <a:xfrm rot="5400000">
              <a:off x="914400" y="1095375"/>
              <a:ext cx="247650" cy="200025"/>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sz="1350"/>
            </a:p>
          </p:txBody>
        </p:sp>
        <p:sp>
          <p:nvSpPr>
            <p:cNvPr id="15" name="Right Arrow 14"/>
            <p:cNvSpPr/>
            <p:nvPr/>
          </p:nvSpPr>
          <p:spPr>
            <a:xfrm rot="3371257">
              <a:off x="1647825" y="1143000"/>
              <a:ext cx="209569" cy="208252"/>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sz="1350"/>
            </a:p>
          </p:txBody>
        </p:sp>
        <p:sp>
          <p:nvSpPr>
            <p:cNvPr id="16" name="Right Arrow 15"/>
            <p:cNvSpPr/>
            <p:nvPr/>
          </p:nvSpPr>
          <p:spPr>
            <a:xfrm>
              <a:off x="1581150" y="1724025"/>
              <a:ext cx="209550" cy="180975"/>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sz="1350"/>
            </a:p>
          </p:txBody>
        </p:sp>
        <p:sp>
          <p:nvSpPr>
            <p:cNvPr id="17" name="Right Arrow 16"/>
            <p:cNvSpPr/>
            <p:nvPr/>
          </p:nvSpPr>
          <p:spPr>
            <a:xfrm rot="16200000">
              <a:off x="2352675" y="1314450"/>
              <a:ext cx="333375" cy="219075"/>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sz="1350"/>
            </a:p>
          </p:txBody>
        </p:sp>
      </p:grpSp>
    </p:spTree>
    <p:extLst>
      <p:ext uri="{BB962C8B-B14F-4D97-AF65-F5344CB8AC3E}">
        <p14:creationId xmlns:p14="http://schemas.microsoft.com/office/powerpoint/2010/main" val="1540265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Questions?</a:t>
            </a:r>
            <a:endParaRPr lang="en-US" dirty="0"/>
          </a:p>
        </p:txBody>
      </p:sp>
    </p:spTree>
    <p:extLst>
      <p:ext uri="{BB962C8B-B14F-4D97-AF65-F5344CB8AC3E}">
        <p14:creationId xmlns:p14="http://schemas.microsoft.com/office/powerpoint/2010/main" val="5988126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6200" y="764704"/>
            <a:ext cx="8229600" cy="8572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accent1">
                    <a:lumMod val="75000"/>
                  </a:schemeClr>
                </a:solidFill>
              </a:rPr>
              <a:t>Secure Virtual Machines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9606" t="1610" r="11607" b="72323"/>
          <a:stretch/>
        </p:blipFill>
        <p:spPr>
          <a:xfrm>
            <a:off x="1102846" y="2154035"/>
            <a:ext cx="6176308" cy="2644487"/>
          </a:xfrm>
          <a:prstGeom prst="rect">
            <a:avLst/>
          </a:prstGeom>
        </p:spPr>
      </p:pic>
    </p:spTree>
    <p:extLst>
      <p:ext uri="{BB962C8B-B14F-4D97-AF65-F5344CB8AC3E}">
        <p14:creationId xmlns:p14="http://schemas.microsoft.com/office/powerpoint/2010/main" val="36697016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M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35907" y="2014538"/>
            <a:ext cx="5880497" cy="3307556"/>
          </a:xfrm>
        </p:spPr>
      </p:pic>
      <p:sp>
        <p:nvSpPr>
          <p:cNvPr id="3" name="Subtitle 2"/>
          <p:cNvSpPr>
            <a:spLocks noGrp="1"/>
          </p:cNvSpPr>
          <p:nvPr>
            <p:ph type="subTitle" idx="13"/>
          </p:nvPr>
        </p:nvSpPr>
        <p:spPr/>
        <p:txBody>
          <a:bodyPr/>
          <a:lstStyle/>
          <a:p>
            <a:r>
              <a:rPr lang="en-US" dirty="0" smtClean="0"/>
              <a:t>Video of Virtual machines</a:t>
            </a:r>
            <a:endParaRPr lang="en-US" dirty="0"/>
          </a:p>
        </p:txBody>
      </p:sp>
      <p:sp>
        <p:nvSpPr>
          <p:cNvPr id="4" name="Text Placeholder 3"/>
          <p:cNvSpPr>
            <a:spLocks noGrp="1"/>
          </p:cNvSpPr>
          <p:nvPr>
            <p:ph type="body" sz="quarter" idx="14"/>
          </p:nvPr>
        </p:nvSpPr>
        <p:spPr/>
        <p:txBody>
          <a:bodyPr>
            <a:normAutofit fontScale="85000" lnSpcReduction="20000"/>
          </a:bodyPr>
          <a:lstStyle/>
          <a:p>
            <a:r>
              <a:rPr lang="en-US" dirty="0" smtClean="0"/>
              <a:t>5 min 23 sec</a:t>
            </a:r>
            <a:endParaRPr lang="en-US" dirty="0"/>
          </a:p>
        </p:txBody>
      </p:sp>
    </p:spTree>
    <p:extLst>
      <p:ext uri="{BB962C8B-B14F-4D97-AF65-F5344CB8AC3E}">
        <p14:creationId xmlns:p14="http://schemas.microsoft.com/office/powerpoint/2010/main" val="40539579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invokes DUA’s and regulations</a:t>
            </a:r>
            <a:endParaRPr lang="en-US" dirty="0"/>
          </a:p>
        </p:txBody>
      </p:sp>
      <p:grpSp>
        <p:nvGrpSpPr>
          <p:cNvPr id="4" name="Group 3"/>
          <p:cNvGrpSpPr/>
          <p:nvPr/>
        </p:nvGrpSpPr>
        <p:grpSpPr>
          <a:xfrm>
            <a:off x="766881" y="1690688"/>
            <a:ext cx="7610237" cy="4744878"/>
            <a:chOff x="383381" y="1471613"/>
            <a:chExt cx="8455819" cy="5272087"/>
          </a:xfrm>
        </p:grpSpPr>
        <p:sp>
          <p:nvSpPr>
            <p:cNvPr id="5" name="Rounded Rectangle 4"/>
            <p:cNvSpPr/>
            <p:nvPr/>
          </p:nvSpPr>
          <p:spPr>
            <a:xfrm>
              <a:off x="609600" y="1485900"/>
              <a:ext cx="8229600" cy="5257800"/>
            </a:xfrm>
            <a:prstGeom prst="roundRect">
              <a:avLst/>
            </a:prstGeom>
            <a:solidFill>
              <a:schemeClr val="bg1"/>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WordArt 8"/>
            <p:cNvSpPr>
              <a:spLocks noChangeArrowheads="1" noChangeShapeType="1" noTextEdit="1"/>
            </p:cNvSpPr>
            <p:nvPr/>
          </p:nvSpPr>
          <p:spPr bwMode="auto">
            <a:xfrm rot="374982">
              <a:off x="1371600" y="4724400"/>
              <a:ext cx="3349625" cy="777875"/>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DFAR</a:t>
              </a:r>
            </a:p>
          </p:txBody>
        </p:sp>
        <p:sp>
          <p:nvSpPr>
            <p:cNvPr id="7" name="WordArt 4" descr="Sand"/>
            <p:cNvSpPr>
              <a:spLocks noChangeArrowheads="1" noChangeShapeType="1" noTextEdit="1"/>
            </p:cNvSpPr>
            <p:nvPr/>
          </p:nvSpPr>
          <p:spPr bwMode="auto">
            <a:xfrm rot="5400000">
              <a:off x="2438400" y="2971800"/>
              <a:ext cx="1905000" cy="990600"/>
            </a:xfrm>
            <a:prstGeom prst="rect">
              <a:avLst/>
            </a:prstGeom>
          </p:spPr>
          <p:txBody>
            <a:bodyPr vert="wordArtVert" wrap="none" fromWordArt="1">
              <a:prstTxWarp prst="textPlain">
                <a:avLst>
                  <a:gd name="adj" fmla="val 50000"/>
                </a:avLst>
              </a:prstTxWarp>
            </a:bodyPr>
            <a:lstStyle/>
            <a:p>
              <a:pPr algn="ctr" fontAlgn="auto"/>
              <a:r>
                <a:rPr lang="en-US" sz="3600" kern="10" dirty="0">
                  <a:ln w="12700">
                    <a:solidFill>
                      <a:srgbClr val="C4B596"/>
                    </a:solidFill>
                    <a:round/>
                    <a:headEnd/>
                    <a:tailEnd/>
                  </a:ln>
                  <a:blipFill dpi="0" rotWithShape="0">
                    <a:blip r:embed="rId3"/>
                    <a:srcRect/>
                    <a:tile tx="0" ty="0" sx="100000" sy="100000" flip="none" algn="tl"/>
                  </a:blipFill>
                  <a:effectLst>
                    <a:outerShdw dist="53882" dir="2700000" algn="ctr" rotWithShape="0">
                      <a:srgbClr val="CBCBCB">
                        <a:alpha val="79999"/>
                      </a:srgbClr>
                    </a:outerShdw>
                  </a:effectLst>
                  <a:latin typeface="Times New Roman"/>
                  <a:cs typeface="Times New Roman"/>
                </a:rPr>
                <a:t>AES</a:t>
              </a:r>
            </a:p>
          </p:txBody>
        </p:sp>
        <p:sp>
          <p:nvSpPr>
            <p:cNvPr id="8" name="WordArt 5"/>
            <p:cNvSpPr>
              <a:spLocks noChangeArrowheads="1" noChangeShapeType="1" noTextEdit="1"/>
            </p:cNvSpPr>
            <p:nvPr/>
          </p:nvSpPr>
          <p:spPr bwMode="auto">
            <a:xfrm rot="474879">
              <a:off x="6781800" y="2590800"/>
              <a:ext cx="1905000" cy="10668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dirty="0">
                  <a:solidFill>
                    <a:srgbClr val="336699"/>
                  </a:solidFill>
                  <a:effectLst>
                    <a:outerShdw dist="45791" dir="2021404" algn="ctr" rotWithShape="0">
                      <a:srgbClr val="B2B2B2">
                        <a:alpha val="79999"/>
                      </a:srgbClr>
                    </a:outerShdw>
                  </a:effectLst>
                  <a:latin typeface="Times New Roman"/>
                  <a:cs typeface="Times New Roman"/>
                </a:rPr>
                <a:t>CSA</a:t>
              </a:r>
            </a:p>
          </p:txBody>
        </p:sp>
        <p:sp>
          <p:nvSpPr>
            <p:cNvPr id="9" name="WordArt 6"/>
            <p:cNvSpPr>
              <a:spLocks noChangeArrowheads="1" noChangeShapeType="1" noTextEdit="1"/>
            </p:cNvSpPr>
            <p:nvPr/>
          </p:nvSpPr>
          <p:spPr bwMode="auto">
            <a:xfrm rot="300343">
              <a:off x="6075363" y="1471613"/>
              <a:ext cx="2362200" cy="1371600"/>
            </a:xfrm>
            <a:prstGeom prst="rect">
              <a:avLst/>
            </a:prstGeom>
          </p:spPr>
          <p:txBody>
            <a:bodyPr wrap="none" fromWordArt="1">
              <a:prstTxWarp prst="textSlantUp">
                <a:avLst>
                  <a:gd name="adj" fmla="val 32056"/>
                </a:avLst>
              </a:prstTxWarp>
            </a:bodyPr>
            <a:lstStyle/>
            <a:p>
              <a:pPr algn="ctr"/>
              <a:r>
                <a:rPr lang="en-US" sz="3600" kern="10" dirty="0">
                  <a:ln w="9525">
                    <a:solidFill>
                      <a:srgbClr val="CC99FF"/>
                    </a:solidFill>
                    <a:round/>
                    <a:headEnd/>
                    <a:tailEnd/>
                  </a:ln>
                  <a:gradFill rotWithShape="1">
                    <a:gsLst>
                      <a:gs pos="0">
                        <a:srgbClr val="6600CC"/>
                      </a:gs>
                      <a:gs pos="100000">
                        <a:srgbClr val="CC00CC"/>
                      </a:gs>
                    </a:gsLst>
                    <a:lin ang="5040000" scaled="1"/>
                  </a:gradFill>
                  <a:effectLst>
                    <a:outerShdw dist="53882" dir="2700000" algn="ctr" rotWithShape="0">
                      <a:srgbClr val="9999FF">
                        <a:alpha val="79999"/>
                      </a:srgbClr>
                    </a:outerShdw>
                  </a:effectLst>
                  <a:latin typeface="Impact"/>
                </a:rPr>
                <a:t>FISMA 2014</a:t>
              </a:r>
            </a:p>
          </p:txBody>
        </p:sp>
        <p:sp>
          <p:nvSpPr>
            <p:cNvPr id="10" name="WordArt 7"/>
            <p:cNvSpPr>
              <a:spLocks noChangeArrowheads="1" noChangeShapeType="1" noTextEdit="1"/>
            </p:cNvSpPr>
            <p:nvPr/>
          </p:nvSpPr>
          <p:spPr bwMode="auto">
            <a:xfrm>
              <a:off x="4038600" y="2667000"/>
              <a:ext cx="2819400" cy="8382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en-US" sz="3600" kern="10" dirty="0">
                  <a:ln w="9525">
                    <a:round/>
                    <a:headEnd/>
                    <a:tailEnd/>
                  </a:ln>
                  <a:gradFill rotWithShape="1">
                    <a:gsLst>
                      <a:gs pos="0">
                        <a:srgbClr val="FFFFCC"/>
                      </a:gs>
                      <a:gs pos="100000">
                        <a:srgbClr val="FF9999"/>
                      </a:gs>
                    </a:gsLst>
                    <a:lin ang="5400000" scaled="1"/>
                  </a:gradFill>
                  <a:latin typeface="Times New Roman"/>
                  <a:cs typeface="Times New Roman"/>
                </a:rPr>
                <a:t>CUI</a:t>
              </a:r>
            </a:p>
          </p:txBody>
        </p:sp>
        <p:sp>
          <p:nvSpPr>
            <p:cNvPr id="11" name="WordArt 11" descr="Paper bag"/>
            <p:cNvSpPr>
              <a:spLocks noChangeArrowheads="1" noChangeShapeType="1" noTextEdit="1"/>
            </p:cNvSpPr>
            <p:nvPr/>
          </p:nvSpPr>
          <p:spPr bwMode="auto">
            <a:xfrm>
              <a:off x="914400" y="3962400"/>
              <a:ext cx="3276600" cy="838200"/>
            </a:xfrm>
            <a:prstGeom prst="rect">
              <a:avLst/>
            </a:prstGeom>
          </p:spPr>
          <p:txBody>
            <a:bodyPr wrap="none" fromWordArt="1">
              <a:prstTxWarp prst="textPlain">
                <a:avLst>
                  <a:gd name="adj" fmla="val 50000"/>
                </a:avLst>
              </a:prstTxWarp>
            </a:bodyPr>
            <a:lstStyle/>
            <a:p>
              <a:pPr algn="ctr"/>
              <a:r>
                <a:rPr lang="en-US" sz="3600" kern="10" dirty="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alpha val="79999"/>
                      </a:srgbClr>
                    </a:outerShdw>
                  </a:effectLst>
                  <a:latin typeface="Times New Roman"/>
                  <a:cs typeface="Times New Roman"/>
                </a:rPr>
                <a:t>The Privacy Act</a:t>
              </a:r>
            </a:p>
          </p:txBody>
        </p:sp>
        <p:sp>
          <p:nvSpPr>
            <p:cNvPr id="12" name="WordArt 9"/>
            <p:cNvSpPr>
              <a:spLocks noChangeArrowheads="1" noChangeShapeType="1" noTextEdit="1"/>
            </p:cNvSpPr>
            <p:nvPr/>
          </p:nvSpPr>
          <p:spPr bwMode="auto">
            <a:xfrm>
              <a:off x="4267200" y="4114800"/>
              <a:ext cx="1981200" cy="1371600"/>
            </a:xfrm>
            <a:prstGeom prst="rect">
              <a:avLst/>
            </a:prstGeom>
          </p:spPr>
          <p:txBody>
            <a:bodyPr spcFirstLastPara="1" wrap="none" fromWordArt="1">
              <a:prstTxWarp prst="textArchUp">
                <a:avLst>
                  <a:gd name="adj" fmla="val 10800004"/>
                </a:avLst>
              </a:prstTxWarp>
            </a:bodyPr>
            <a:lstStyle/>
            <a:p>
              <a:pPr algn="ctr"/>
              <a:r>
                <a:rPr lang="en-US" sz="3600" kern="10" dirty="0">
                  <a:ln w="9525">
                    <a:solidFill>
                      <a:srgbClr val="000000"/>
                    </a:solidFill>
                    <a:round/>
                    <a:headEnd/>
                    <a:tailEnd/>
                  </a:ln>
                  <a:solidFill>
                    <a:schemeClr val="tx2"/>
                  </a:solidFill>
                  <a:latin typeface="Arial Black"/>
                </a:rPr>
                <a:t>FISMA 2002</a:t>
              </a:r>
            </a:p>
          </p:txBody>
        </p:sp>
        <p:sp>
          <p:nvSpPr>
            <p:cNvPr id="13" name="WordArt 12"/>
            <p:cNvSpPr>
              <a:spLocks noChangeArrowheads="1" noChangeShapeType="1" noTextEdit="1"/>
            </p:cNvSpPr>
            <p:nvPr/>
          </p:nvSpPr>
          <p:spPr bwMode="auto">
            <a:xfrm rot="-362276">
              <a:off x="723834" y="2624489"/>
              <a:ext cx="2133600" cy="838200"/>
            </a:xfrm>
            <a:prstGeom prst="rect">
              <a:avLst/>
            </a:prstGeom>
          </p:spPr>
          <p:txBody>
            <a:bodyPr wrap="none" fromWordArt="1">
              <a:prstTxWarp prst="textDoubleWave1">
                <a:avLst>
                  <a:gd name="adj1" fmla="val 6500"/>
                  <a:gd name="adj2" fmla="val 0"/>
                </a:avLst>
              </a:prstTxWarp>
            </a:bodyPr>
            <a:lstStyle/>
            <a:p>
              <a:pPr algn="ctr"/>
              <a:r>
                <a:rPr lang="en-US" sz="3600" kern="10" spc="-360" dirty="0">
                  <a:ln w="12700">
                    <a:solidFill>
                      <a:schemeClr val="bg2"/>
                    </a:solidFill>
                    <a:round/>
                    <a:headEnd/>
                    <a:tailEnd/>
                  </a:ln>
                  <a:gradFill rotWithShape="1">
                    <a:gsLst>
                      <a:gs pos="0">
                        <a:srgbClr val="993366"/>
                      </a:gs>
                      <a:gs pos="100000">
                        <a:srgbClr val="47182F"/>
                      </a:gs>
                    </a:gsLst>
                    <a:lin ang="5400000" scaled="1"/>
                  </a:gradFill>
                  <a:effectLst>
                    <a:outerShdw dist="125724" dir="18900000" algn="ctr" rotWithShape="0">
                      <a:srgbClr val="000099"/>
                    </a:outerShdw>
                  </a:effectLst>
                  <a:latin typeface="Impact"/>
                </a:rPr>
                <a:t>EAR</a:t>
              </a:r>
            </a:p>
          </p:txBody>
        </p:sp>
        <p:sp>
          <p:nvSpPr>
            <p:cNvPr id="14" name="WordArt 13"/>
            <p:cNvSpPr>
              <a:spLocks noChangeArrowheads="1" noChangeShapeType="1" noTextEdit="1"/>
            </p:cNvSpPr>
            <p:nvPr/>
          </p:nvSpPr>
          <p:spPr bwMode="auto">
            <a:xfrm>
              <a:off x="6553200" y="3505200"/>
              <a:ext cx="2209800" cy="1447800"/>
            </a:xfrm>
            <a:prstGeom prst="rect">
              <a:avLst/>
            </a:prstGeom>
          </p:spPr>
          <p:txBody>
            <a:bodyPr wrap="none" fromWordArt="1">
              <a:prstTxWarp prst="textCascadeUp">
                <a:avLst>
                  <a:gd name="adj" fmla="val 44444"/>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en-US" sz="3600" kern="10" dirty="0">
                  <a:ln w="9525">
                    <a:round/>
                    <a:headEnd/>
                    <a:tailEnd/>
                  </a:ln>
                  <a:gradFill rotWithShape="1">
                    <a:gsLst>
                      <a:gs pos="0">
                        <a:srgbClr val="FFE701"/>
                      </a:gs>
                      <a:gs pos="100000">
                        <a:srgbClr val="FE3E02"/>
                      </a:gs>
                    </a:gsLst>
                    <a:lin ang="5400000" scaled="1"/>
                  </a:gradFill>
                  <a:latin typeface="Impact"/>
                </a:rPr>
                <a:t>HITECH</a:t>
              </a:r>
            </a:p>
          </p:txBody>
        </p:sp>
        <p:sp>
          <p:nvSpPr>
            <p:cNvPr id="15" name="WordArt 14" descr="Pink tissue paper"/>
            <p:cNvSpPr>
              <a:spLocks noChangeArrowheads="1" noChangeShapeType="1" noTextEdit="1"/>
            </p:cNvSpPr>
            <p:nvPr/>
          </p:nvSpPr>
          <p:spPr bwMode="auto">
            <a:xfrm rot="382970">
              <a:off x="4648200" y="4648200"/>
              <a:ext cx="2376488" cy="609600"/>
            </a:xfrm>
            <a:prstGeom prst="rect">
              <a:avLst/>
            </a:prstGeom>
          </p:spPr>
          <p:txBody>
            <a:bodyPr wrap="none" fromWordArt="1">
              <a:prstTxWarp prst="textPlain">
                <a:avLst>
                  <a:gd name="adj" fmla="val 50000"/>
                </a:avLst>
              </a:prstTxWarp>
            </a:bodyPr>
            <a:lstStyle/>
            <a:p>
              <a:pPr algn="ctr"/>
              <a:r>
                <a:rPr lang="en-US" sz="3600" i="1" kern="10" dirty="0">
                  <a:ln w="9525">
                    <a:solidFill>
                      <a:srgbClr val="000000"/>
                    </a:solidFill>
                    <a:round/>
                    <a:headEnd/>
                    <a:tailEnd/>
                  </a:ln>
                  <a:blipFill dpi="0" rotWithShape="1">
                    <a:blip r:embed="rId5"/>
                    <a:srcRect/>
                    <a:tile tx="0" ty="0" sx="100000" sy="100000" flip="none" algn="tl"/>
                  </a:blipFill>
                  <a:effectLst>
                    <a:outerShdw dist="35921" dir="2700000" algn="ctr" rotWithShape="0">
                      <a:srgbClr val="808080">
                        <a:alpha val="79999"/>
                      </a:srgbClr>
                    </a:outerShdw>
                  </a:effectLst>
                  <a:latin typeface="Arial Black"/>
                </a:rPr>
                <a:t>UF BOG</a:t>
              </a:r>
            </a:p>
          </p:txBody>
        </p:sp>
        <p:sp>
          <p:nvSpPr>
            <p:cNvPr id="16" name="WordArt 15"/>
            <p:cNvSpPr>
              <a:spLocks noChangeArrowheads="1" noChangeShapeType="1" noTextEdit="1"/>
            </p:cNvSpPr>
            <p:nvPr/>
          </p:nvSpPr>
          <p:spPr bwMode="auto">
            <a:xfrm rot="5400000">
              <a:off x="7185025" y="4854575"/>
              <a:ext cx="2089150" cy="1219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vert="wordArtVert" wrap="none" fromWordArt="1">
              <a:prstTxWarp prst="textWave4">
                <a:avLst>
                  <a:gd name="adj1" fmla="val 13005"/>
                  <a:gd name="adj2" fmla="val 0"/>
                </a:avLst>
              </a:prstTxWarp>
            </a:bodyPr>
            <a:lstStyle/>
            <a:p>
              <a:pPr algn="ctr" fontAlgn="auto"/>
              <a:r>
                <a:rPr lang="en-US" sz="3600" kern="10" dirty="0">
                  <a:gradFill rotWithShape="1">
                    <a:gsLst>
                      <a:gs pos="0">
                        <a:srgbClr val="00FF00"/>
                      </a:gs>
                      <a:gs pos="100000">
                        <a:srgbClr val="00CCFF"/>
                      </a:gs>
                    </a:gsLst>
                    <a:lin ang="0" scaled="1"/>
                  </a:gradFill>
                  <a:effectLst>
                    <a:outerShdw dist="99190" dir="7788334" algn="ctr" rotWithShape="0">
                      <a:srgbClr val="000080">
                        <a:alpha val="79999"/>
                      </a:srgbClr>
                    </a:outerShdw>
                  </a:effectLst>
                  <a:latin typeface="Matura MT Script Capitals" panose="03020802060602070202" pitchFamily="66" charset="0"/>
                </a:rPr>
                <a:t>DUA</a:t>
              </a:r>
            </a:p>
          </p:txBody>
        </p:sp>
        <p:sp>
          <p:nvSpPr>
            <p:cNvPr id="17" name="WordArt 10"/>
            <p:cNvSpPr>
              <a:spLocks noChangeArrowheads="1" noChangeShapeType="1" noTextEdit="1"/>
            </p:cNvSpPr>
            <p:nvPr/>
          </p:nvSpPr>
          <p:spPr bwMode="auto">
            <a:xfrm>
              <a:off x="2743200" y="1600200"/>
              <a:ext cx="3124200" cy="914400"/>
            </a:xfrm>
            <a:prstGeom prst="rect">
              <a:avLst/>
            </a:prstGeom>
          </p:spPr>
          <p:txBody>
            <a:bodyPr wrap="none" fromWordArt="1">
              <a:prstTxWarp prst="textFadeUp">
                <a:avLst>
                  <a:gd name="adj" fmla="val 9991"/>
                </a:avLst>
              </a:prstTxWarp>
            </a:bodyPr>
            <a:lstStyle/>
            <a:p>
              <a:pPr algn="ctr"/>
              <a:r>
                <a:rPr lang="en-US" sz="3600" kern="10" dirty="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alpha val="70000"/>
                      </a:srgbClr>
                    </a:outerShdw>
                  </a:effectLst>
                  <a:latin typeface="Arial Black"/>
                </a:rPr>
                <a:t>HIPAA</a:t>
              </a:r>
            </a:p>
          </p:txBody>
        </p:sp>
        <p:sp>
          <p:nvSpPr>
            <p:cNvPr id="18" name="WordArt 18" descr="White marble"/>
            <p:cNvSpPr>
              <a:spLocks noChangeArrowheads="1" noChangeShapeType="1" noTextEdit="1"/>
            </p:cNvSpPr>
            <p:nvPr/>
          </p:nvSpPr>
          <p:spPr bwMode="auto">
            <a:xfrm>
              <a:off x="762000" y="1752600"/>
              <a:ext cx="1847850" cy="8382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en-US" sz="3600" kern="10" dirty="0">
                  <a:ln w="9525">
                    <a:round/>
                    <a:headEnd/>
                    <a:tailEnd/>
                  </a:ln>
                  <a:blipFill dpi="0" rotWithShape="0">
                    <a:blip r:embed="rId6"/>
                    <a:srcRect/>
                    <a:tile tx="0" ty="0" sx="100000" sy="100000" flip="none" algn="tl"/>
                  </a:blipFill>
                  <a:latin typeface="Arial Black"/>
                </a:rPr>
                <a:t>ITAR</a:t>
              </a:r>
            </a:p>
          </p:txBody>
        </p:sp>
        <p:sp>
          <p:nvSpPr>
            <p:cNvPr id="19" name="WordArt 10"/>
            <p:cNvSpPr>
              <a:spLocks noChangeArrowheads="1" noChangeShapeType="1" noTextEdit="1"/>
            </p:cNvSpPr>
            <p:nvPr/>
          </p:nvSpPr>
          <p:spPr bwMode="auto">
            <a:xfrm>
              <a:off x="2514600" y="5638800"/>
              <a:ext cx="5562600" cy="762000"/>
            </a:xfrm>
            <a:prstGeom prst="rect">
              <a:avLst/>
            </a:prstGeom>
          </p:spPr>
          <p:txBody>
            <a:bodyPr wrap="none" fromWordArt="1">
              <a:prstTxWarp prst="textFadeUp">
                <a:avLst>
                  <a:gd name="adj" fmla="val 9991"/>
                </a:avLst>
              </a:prstTxWarp>
            </a:bodyPr>
            <a:lstStyle/>
            <a:p>
              <a:pPr algn="ctr">
                <a:defRPr/>
              </a:pPr>
              <a:r>
                <a:rPr lang="en-US" sz="3600" kern="10" dirty="0">
                  <a:ln w="12700">
                    <a:solidFill>
                      <a:srgbClr val="B2B2B2"/>
                    </a:solidFill>
                    <a:round/>
                    <a:headEnd/>
                    <a:tailEnd/>
                  </a:ln>
                  <a:gradFill rotWithShape="0">
                    <a:gsLst>
                      <a:gs pos="0">
                        <a:srgbClr val="FFF200"/>
                      </a:gs>
                      <a:gs pos="45000">
                        <a:srgbClr val="FF7A00"/>
                      </a:gs>
                      <a:gs pos="70000">
                        <a:srgbClr val="FF0300"/>
                      </a:gs>
                      <a:gs pos="100000">
                        <a:srgbClr val="4D0808"/>
                      </a:gs>
                    </a:gsLst>
                    <a:lin ang="5400000" scaled="0"/>
                  </a:gradFill>
                  <a:effectLst>
                    <a:outerShdw dist="35921" dir="2700000" sy="50000" rotWithShape="0">
                      <a:srgbClr val="875B0D">
                        <a:alpha val="70000"/>
                      </a:srgbClr>
                    </a:outerShdw>
                  </a:effectLst>
                  <a:latin typeface="Arial Black"/>
                </a:rPr>
                <a:t>FL State Statutes</a:t>
              </a:r>
            </a:p>
          </p:txBody>
        </p:sp>
        <p:sp>
          <p:nvSpPr>
            <p:cNvPr id="20" name="WordArt 18" descr="White marble"/>
            <p:cNvSpPr>
              <a:spLocks noChangeArrowheads="1" noChangeShapeType="1" noTextEdit="1"/>
            </p:cNvSpPr>
            <p:nvPr/>
          </p:nvSpPr>
          <p:spPr bwMode="auto">
            <a:xfrm rot="1019720">
              <a:off x="383381" y="5416465"/>
              <a:ext cx="2605088" cy="928688"/>
            </a:xfrm>
            <a:prstGeom prst="rect">
              <a:avLst/>
            </a:prstGeom>
          </p:spPr>
          <p:txBody>
            <a:bodyPr wrap="none" fromWordArt="1">
              <a:prstTxWarp prst="textPlain">
                <a:avLst>
                  <a:gd name="adj" fmla="val 58764"/>
                </a:avLst>
              </a:prstTxWarp>
              <a:scene3d>
                <a:camera prst="legacyObliqueRight"/>
                <a:lightRig rig="legacyHarsh3" dir="t"/>
              </a:scene3d>
              <a:sp3d extrusionH="100000" prstMaterial="legacyMatte">
                <a:extrusionClr>
                  <a:srgbClr val="663300"/>
                </a:extrusionClr>
              </a:sp3d>
            </a:bodyPr>
            <a:lstStyle/>
            <a:p>
              <a:pPr algn="ctr"/>
              <a:r>
                <a:rPr lang="en-US" sz="3600" kern="10" dirty="0">
                  <a:ln w="9525">
                    <a:round/>
                    <a:headEnd/>
                    <a:tailEnd/>
                  </a:ln>
                  <a:solidFill>
                    <a:schemeClr val="tx1">
                      <a:lumMod val="75000"/>
                      <a:lumOff val="25000"/>
                    </a:schemeClr>
                  </a:solidFill>
                  <a:latin typeface="Arial Black"/>
                </a:rPr>
                <a:t>FAR</a:t>
              </a:r>
            </a:p>
          </p:txBody>
        </p:sp>
      </p:grpSp>
    </p:spTree>
    <p:extLst>
      <p:ext uri="{BB962C8B-B14F-4D97-AF65-F5344CB8AC3E}">
        <p14:creationId xmlns:p14="http://schemas.microsoft.com/office/powerpoint/2010/main" val="40192867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821665" y="4614056"/>
            <a:ext cx="6728605" cy="6468"/>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21665" y="4693847"/>
            <a:ext cx="8048446" cy="507831"/>
          </a:xfrm>
          <a:prstGeom prst="rect">
            <a:avLst/>
          </a:prstGeom>
          <a:noFill/>
        </p:spPr>
        <p:txBody>
          <a:bodyPr wrap="square" rtlCol="0">
            <a:spAutoFit/>
          </a:bodyPr>
          <a:lstStyle/>
          <a:p>
            <a:r>
              <a:rPr lang="en-US" sz="1350" dirty="0"/>
              <a:t>1970		1980		1990		2000		2010	       2016</a:t>
            </a:r>
          </a:p>
        </p:txBody>
      </p:sp>
      <p:cxnSp>
        <p:nvCxnSpPr>
          <p:cNvPr id="15" name="Straight Connector 14"/>
          <p:cNvCxnSpPr/>
          <p:nvPr/>
        </p:nvCxnSpPr>
        <p:spPr>
          <a:xfrm flipH="1" flipV="1">
            <a:off x="2435794" y="4616209"/>
            <a:ext cx="1" cy="15527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1055564" y="4620525"/>
            <a:ext cx="1" cy="15527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3805241" y="4620526"/>
            <a:ext cx="1" cy="15527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5176835" y="4614056"/>
            <a:ext cx="1" cy="15527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6554901" y="4614057"/>
            <a:ext cx="1" cy="15527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flipV="1">
            <a:off x="7512434" y="4620524"/>
            <a:ext cx="1" cy="155276"/>
          </a:xfrm>
          <a:prstGeom prst="line">
            <a:avLst/>
          </a:prstGeom>
        </p:spPr>
        <p:style>
          <a:lnRef idx="1">
            <a:schemeClr val="accent1"/>
          </a:lnRef>
          <a:fillRef idx="0">
            <a:schemeClr val="accent1"/>
          </a:fillRef>
          <a:effectRef idx="0">
            <a:schemeClr val="accent1"/>
          </a:effectRef>
          <a:fontRef idx="minor">
            <a:schemeClr val="tx1"/>
          </a:fontRef>
        </p:style>
      </p:cxnSp>
      <p:sp>
        <p:nvSpPr>
          <p:cNvPr id="25" name="Line Callout 1 (No Border) 24"/>
          <p:cNvSpPr/>
          <p:nvPr/>
        </p:nvSpPr>
        <p:spPr>
          <a:xfrm>
            <a:off x="4708396" y="3375948"/>
            <a:ext cx="1425500" cy="186685"/>
          </a:xfrm>
          <a:prstGeom prst="callout1">
            <a:avLst>
              <a:gd name="adj1" fmla="val 105650"/>
              <a:gd name="adj2" fmla="val 46656"/>
              <a:gd name="adj3" fmla="val 657482"/>
              <a:gd name="adj4" fmla="val 47140"/>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t>2002</a:t>
            </a:r>
            <a:r>
              <a:rPr lang="en-US" sz="900" dirty="0"/>
              <a:t> – E-</a:t>
            </a:r>
            <a:r>
              <a:rPr lang="en-US" sz="900" dirty="0" err="1"/>
              <a:t>Gov</a:t>
            </a:r>
            <a:r>
              <a:rPr lang="en-US" sz="900" dirty="0"/>
              <a:t> Act/FISMA</a:t>
            </a:r>
          </a:p>
        </p:txBody>
      </p:sp>
      <p:sp>
        <p:nvSpPr>
          <p:cNvPr id="33" name="Line Callout 1 (No Border) 32"/>
          <p:cNvSpPr/>
          <p:nvPr/>
        </p:nvSpPr>
        <p:spPr>
          <a:xfrm>
            <a:off x="4413428" y="3593914"/>
            <a:ext cx="1640099" cy="186685"/>
          </a:xfrm>
          <a:prstGeom prst="callout1">
            <a:avLst>
              <a:gd name="adj1" fmla="val 105650"/>
              <a:gd name="adj2" fmla="val 46656"/>
              <a:gd name="adj3" fmla="val 530239"/>
              <a:gd name="adj4" fmla="val 47194"/>
            </a:avLst>
          </a:prstGeom>
          <a:solidFill>
            <a:schemeClr val="accent6"/>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t>2000</a:t>
            </a:r>
            <a:r>
              <a:rPr lang="en-US" sz="900" dirty="0"/>
              <a:t> – Advanced Encryption</a:t>
            </a:r>
          </a:p>
        </p:txBody>
      </p:sp>
      <p:sp>
        <p:nvSpPr>
          <p:cNvPr id="34" name="Line Callout 1 (No Border) 33"/>
          <p:cNvSpPr/>
          <p:nvPr/>
        </p:nvSpPr>
        <p:spPr>
          <a:xfrm>
            <a:off x="4291488" y="3816167"/>
            <a:ext cx="952789" cy="186693"/>
          </a:xfrm>
          <a:prstGeom prst="callout1">
            <a:avLst>
              <a:gd name="adj1" fmla="val 105650"/>
              <a:gd name="adj2" fmla="val 46656"/>
              <a:gd name="adj3" fmla="val 418490"/>
              <a:gd name="adj4" fmla="val 46625"/>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t>1996</a:t>
            </a:r>
            <a:r>
              <a:rPr lang="en-US" sz="900" dirty="0"/>
              <a:t> – HIPAA</a:t>
            </a:r>
          </a:p>
        </p:txBody>
      </p:sp>
      <p:sp>
        <p:nvSpPr>
          <p:cNvPr id="35" name="Line Callout 1 (No Border) 34"/>
          <p:cNvSpPr/>
          <p:nvPr/>
        </p:nvSpPr>
        <p:spPr>
          <a:xfrm>
            <a:off x="2624446" y="4026582"/>
            <a:ext cx="1554248" cy="197467"/>
          </a:xfrm>
          <a:prstGeom prst="callout1">
            <a:avLst>
              <a:gd name="adj1" fmla="val 105650"/>
              <a:gd name="adj2" fmla="val 46656"/>
              <a:gd name="adj3" fmla="val 286402"/>
              <a:gd name="adj4" fmla="val 46192"/>
            </a:avLst>
          </a:prstGeom>
          <a:solidFill>
            <a:schemeClr val="accent6"/>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t>1987</a:t>
            </a:r>
            <a:r>
              <a:rPr lang="en-US" sz="900" dirty="0"/>
              <a:t> – Computer Security Act</a:t>
            </a:r>
          </a:p>
        </p:txBody>
      </p:sp>
      <p:sp>
        <p:nvSpPr>
          <p:cNvPr id="36" name="Line Callout 1 (No Border) 35"/>
          <p:cNvSpPr/>
          <p:nvPr/>
        </p:nvSpPr>
        <p:spPr>
          <a:xfrm>
            <a:off x="1323385" y="4252630"/>
            <a:ext cx="951062" cy="188513"/>
          </a:xfrm>
          <a:prstGeom prst="callout1">
            <a:avLst>
              <a:gd name="adj1" fmla="val 105650"/>
              <a:gd name="adj2" fmla="val 46656"/>
              <a:gd name="adj3" fmla="val 178977"/>
              <a:gd name="adj4" fmla="val 46432"/>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t>1976</a:t>
            </a:r>
            <a:r>
              <a:rPr lang="en-US" sz="900" dirty="0"/>
              <a:t> – ITAR/EAR</a:t>
            </a:r>
          </a:p>
        </p:txBody>
      </p:sp>
      <p:sp>
        <p:nvSpPr>
          <p:cNvPr id="37" name="Line Callout 1 (No Border) 36"/>
          <p:cNvSpPr/>
          <p:nvPr/>
        </p:nvSpPr>
        <p:spPr>
          <a:xfrm>
            <a:off x="6835550" y="2180245"/>
            <a:ext cx="1103762" cy="168152"/>
          </a:xfrm>
          <a:prstGeom prst="callout1">
            <a:avLst>
              <a:gd name="adj1" fmla="val 105650"/>
              <a:gd name="adj2" fmla="val 46656"/>
              <a:gd name="adj3" fmla="val 80349"/>
              <a:gd name="adj4" fmla="val 46625"/>
            </a:avLst>
          </a:prstGeom>
          <a:solidFill>
            <a:schemeClr val="accent6"/>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t>NIST:</a:t>
            </a:r>
            <a:r>
              <a:rPr lang="en-US" sz="900" dirty="0"/>
              <a:t> 800-171</a:t>
            </a:r>
          </a:p>
        </p:txBody>
      </p:sp>
      <p:sp>
        <p:nvSpPr>
          <p:cNvPr id="38" name="Line Callout 1 (No Border) 37"/>
          <p:cNvSpPr/>
          <p:nvPr/>
        </p:nvSpPr>
        <p:spPr>
          <a:xfrm>
            <a:off x="6835552" y="2001226"/>
            <a:ext cx="1103760" cy="179426"/>
          </a:xfrm>
          <a:prstGeom prst="callout1">
            <a:avLst>
              <a:gd name="adj1" fmla="val 105650"/>
              <a:gd name="adj2" fmla="val 46656"/>
              <a:gd name="adj3" fmla="val 98478"/>
              <a:gd name="adj4" fmla="val 48622"/>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t>DoD</a:t>
            </a:r>
            <a:r>
              <a:rPr lang="en-US" sz="900" dirty="0"/>
              <a:t>: DFARS Amend.</a:t>
            </a:r>
          </a:p>
        </p:txBody>
      </p:sp>
      <p:sp>
        <p:nvSpPr>
          <p:cNvPr id="39" name="Line Callout 1 (No Border) 38"/>
          <p:cNvSpPr/>
          <p:nvPr/>
        </p:nvSpPr>
        <p:spPr>
          <a:xfrm>
            <a:off x="6835550" y="2351924"/>
            <a:ext cx="1103762" cy="198315"/>
          </a:xfrm>
          <a:prstGeom prst="callout1">
            <a:avLst>
              <a:gd name="adj1" fmla="val 96775"/>
              <a:gd name="adj2" fmla="val 46676"/>
              <a:gd name="adj3" fmla="val 1153264"/>
              <a:gd name="adj4" fmla="val 46365"/>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t>ISOO:</a:t>
            </a:r>
            <a:r>
              <a:rPr lang="en-US" sz="900" dirty="0"/>
              <a:t>  32 CFR 2002</a:t>
            </a:r>
          </a:p>
        </p:txBody>
      </p:sp>
      <p:sp>
        <p:nvSpPr>
          <p:cNvPr id="40" name="Line Callout 1 (No Border) 39"/>
          <p:cNvSpPr/>
          <p:nvPr/>
        </p:nvSpPr>
        <p:spPr>
          <a:xfrm>
            <a:off x="6414493" y="2682585"/>
            <a:ext cx="1657886" cy="206165"/>
          </a:xfrm>
          <a:prstGeom prst="callout1">
            <a:avLst>
              <a:gd name="adj1" fmla="val 105650"/>
              <a:gd name="adj2" fmla="val 46656"/>
              <a:gd name="adj3" fmla="val 928522"/>
              <a:gd name="adj4" fmla="val 46625"/>
            </a:avLst>
          </a:prstGeom>
          <a:solidFill>
            <a:schemeClr val="accent6"/>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t>2014</a:t>
            </a:r>
            <a:r>
              <a:rPr lang="en-US" sz="900" dirty="0"/>
              <a:t> – FISMA “Modernization”</a:t>
            </a:r>
          </a:p>
        </p:txBody>
      </p:sp>
      <p:sp>
        <p:nvSpPr>
          <p:cNvPr id="41" name="Line Callout 1 (No Border) 40"/>
          <p:cNvSpPr/>
          <p:nvPr/>
        </p:nvSpPr>
        <p:spPr>
          <a:xfrm>
            <a:off x="5857529" y="2972309"/>
            <a:ext cx="1504842" cy="178416"/>
          </a:xfrm>
          <a:prstGeom prst="callout1">
            <a:avLst>
              <a:gd name="adj1" fmla="val 105650"/>
              <a:gd name="adj2" fmla="val 46656"/>
              <a:gd name="adj3" fmla="val 919521"/>
              <a:gd name="adj4" fmla="val 45991"/>
            </a:avLst>
          </a:prstGeom>
          <a:solidFill>
            <a:schemeClr val="accent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b="1" dirty="0"/>
              <a:t>2010</a:t>
            </a:r>
            <a:r>
              <a:rPr lang="en-US" sz="825" dirty="0"/>
              <a:t> – OMB Memo &amp; EO 13556</a:t>
            </a:r>
          </a:p>
        </p:txBody>
      </p:sp>
      <p:sp>
        <p:nvSpPr>
          <p:cNvPr id="42" name="Line Callout 1 (No Border) 41"/>
          <p:cNvSpPr/>
          <p:nvPr/>
        </p:nvSpPr>
        <p:spPr>
          <a:xfrm>
            <a:off x="5890621" y="3176321"/>
            <a:ext cx="1102414" cy="173892"/>
          </a:xfrm>
          <a:prstGeom prst="callout1">
            <a:avLst>
              <a:gd name="adj1" fmla="val 105650"/>
              <a:gd name="adj2" fmla="val 46656"/>
              <a:gd name="adj3" fmla="val 836572"/>
              <a:gd name="adj4" fmla="val 46249"/>
            </a:avLst>
          </a:prstGeom>
          <a:solidFill>
            <a:schemeClr val="accent6"/>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t>2009 </a:t>
            </a:r>
            <a:r>
              <a:rPr lang="en-US" sz="900" dirty="0"/>
              <a:t>– HITECH</a:t>
            </a:r>
          </a:p>
        </p:txBody>
      </p:sp>
      <p:sp>
        <p:nvSpPr>
          <p:cNvPr id="43" name="Line Callout 1 (No Border) 42"/>
          <p:cNvSpPr/>
          <p:nvPr/>
        </p:nvSpPr>
        <p:spPr>
          <a:xfrm>
            <a:off x="6849390" y="3377652"/>
            <a:ext cx="1425500" cy="186685"/>
          </a:xfrm>
          <a:prstGeom prst="callout1">
            <a:avLst>
              <a:gd name="adj1" fmla="val 105650"/>
              <a:gd name="adj2" fmla="val 46656"/>
              <a:gd name="adj3" fmla="val 657482"/>
              <a:gd name="adj4" fmla="val 47140"/>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t>2016 – FAR 52.204-21</a:t>
            </a:r>
          </a:p>
        </p:txBody>
      </p:sp>
      <p:sp>
        <p:nvSpPr>
          <p:cNvPr id="24" name="Title 1"/>
          <p:cNvSpPr txBox="1">
            <a:spLocks/>
          </p:cNvSpPr>
          <p:nvPr/>
        </p:nvSpPr>
        <p:spPr>
          <a:xfrm>
            <a:off x="-7992" y="641228"/>
            <a:ext cx="8572499" cy="141463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accent1">
                    <a:lumMod val="75000"/>
                  </a:schemeClr>
                </a:solidFill>
              </a:rPr>
              <a:t>Regulatory requirements increase in the current cyber climate</a:t>
            </a:r>
            <a:endParaRPr lang="en-US" dirty="0">
              <a:solidFill>
                <a:schemeClr val="accent1">
                  <a:lumMod val="75000"/>
                </a:schemeClr>
              </a:solidFill>
            </a:endParaRPr>
          </a:p>
        </p:txBody>
      </p:sp>
    </p:spTree>
    <p:extLst>
      <p:ext uri="{BB962C8B-B14F-4D97-AF65-F5344CB8AC3E}">
        <p14:creationId xmlns:p14="http://schemas.microsoft.com/office/powerpoint/2010/main" val="29340964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4267199" y="1988959"/>
            <a:ext cx="4305300" cy="3364687"/>
          </a:xfrm>
        </p:spPr>
        <p:txBody>
          <a:bodyPr>
            <a:normAutofit lnSpcReduction="10000"/>
          </a:bodyPr>
          <a:lstStyle/>
          <a:p>
            <a:pPr marL="257175" lvl="1" indent="-257175">
              <a:spcBef>
                <a:spcPts val="375"/>
              </a:spcBef>
              <a:spcAft>
                <a:spcPts val="900"/>
              </a:spcAft>
              <a:buFont typeface="Arial" charset="0"/>
              <a:buChar char="•"/>
            </a:pPr>
            <a:r>
              <a:rPr lang="en-US" sz="2250" dirty="0">
                <a:latin typeface="+mn-lt"/>
                <a:ea typeface="+mn-ea"/>
                <a:cs typeface="+mn-cs"/>
              </a:rPr>
              <a:t>Office of Research</a:t>
            </a:r>
          </a:p>
          <a:p>
            <a:pPr marL="257175" lvl="1" indent="-257175">
              <a:spcBef>
                <a:spcPts val="375"/>
              </a:spcBef>
              <a:spcAft>
                <a:spcPts val="900"/>
              </a:spcAft>
              <a:buFont typeface="Arial" charset="0"/>
              <a:buChar char="•"/>
            </a:pPr>
            <a:r>
              <a:rPr lang="en-US" sz="2250" dirty="0">
                <a:latin typeface="+mn-lt"/>
                <a:ea typeface="+mn-ea"/>
                <a:cs typeface="+mn-cs"/>
              </a:rPr>
              <a:t>Distributed Campus IT Units</a:t>
            </a:r>
          </a:p>
          <a:p>
            <a:pPr marL="257175" lvl="1" indent="-257175">
              <a:spcBef>
                <a:spcPts val="375"/>
              </a:spcBef>
              <a:spcAft>
                <a:spcPts val="900"/>
              </a:spcAft>
              <a:buFont typeface="Arial" charset="0"/>
              <a:buChar char="•"/>
            </a:pPr>
            <a:r>
              <a:rPr lang="en-US" sz="2250" dirty="0">
                <a:latin typeface="+mn-lt"/>
                <a:ea typeface="+mn-ea"/>
                <a:cs typeface="+mn-cs"/>
              </a:rPr>
              <a:t>VP/CIO and the VPR</a:t>
            </a:r>
          </a:p>
          <a:p>
            <a:pPr marL="257175" lvl="1" indent="-257175">
              <a:spcBef>
                <a:spcPts val="375"/>
              </a:spcBef>
              <a:spcAft>
                <a:spcPts val="900"/>
              </a:spcAft>
              <a:buFont typeface="Arial" charset="0"/>
              <a:buChar char="•"/>
            </a:pPr>
            <a:r>
              <a:rPr lang="en-US" sz="2250" dirty="0">
                <a:latin typeface="+mn-lt"/>
                <a:ea typeface="+mn-ea"/>
                <a:cs typeface="+mn-cs"/>
              </a:rPr>
              <a:t>Support from President, Provost, COO for Risk Management</a:t>
            </a:r>
          </a:p>
          <a:p>
            <a:pPr marL="257175" lvl="1" indent="-257175">
              <a:spcBef>
                <a:spcPts val="375"/>
              </a:spcBef>
              <a:spcAft>
                <a:spcPts val="900"/>
              </a:spcAft>
              <a:buFont typeface="Arial" charset="0"/>
              <a:buChar char="•"/>
            </a:pPr>
            <a:r>
              <a:rPr lang="en-US" sz="2250" dirty="0">
                <a:latin typeface="+mn-lt"/>
                <a:ea typeface="+mn-ea"/>
                <a:cs typeface="+mn-cs"/>
              </a:rPr>
              <a:t>Office of Internal Audit, Privacy</a:t>
            </a:r>
          </a:p>
          <a:p>
            <a:pPr marL="257175" lvl="1" indent="-257175">
              <a:spcBef>
                <a:spcPts val="375"/>
              </a:spcBef>
              <a:spcAft>
                <a:spcPts val="900"/>
              </a:spcAft>
              <a:buFont typeface="Arial" charset="0"/>
              <a:buChar char="•"/>
            </a:pPr>
            <a:r>
              <a:rPr lang="en-US" sz="2250" dirty="0">
                <a:latin typeface="+mn-lt"/>
                <a:ea typeface="+mn-ea"/>
                <a:cs typeface="+mn-cs"/>
              </a:rPr>
              <a:t>Research Computing, IT and Faculty</a:t>
            </a:r>
          </a:p>
        </p:txBody>
      </p:sp>
      <p:sp>
        <p:nvSpPr>
          <p:cNvPr id="4" name="Title 1"/>
          <p:cNvSpPr txBox="1">
            <a:spLocks/>
          </p:cNvSpPr>
          <p:nvPr/>
        </p:nvSpPr>
        <p:spPr>
          <a:xfrm>
            <a:off x="644652" y="404665"/>
            <a:ext cx="7927847" cy="12241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accent1">
                    <a:lumMod val="75000"/>
                  </a:schemeClr>
                </a:solidFill>
              </a:rPr>
              <a:t>Requires </a:t>
            </a:r>
            <a:r>
              <a:rPr lang="en-US" dirty="0" smtClean="0">
                <a:solidFill>
                  <a:schemeClr val="accent1">
                    <a:lumMod val="75000"/>
                  </a:schemeClr>
                </a:solidFill>
              </a:rPr>
              <a:t>Institutional Collaboration</a:t>
            </a:r>
            <a:endParaRPr lang="en-US" dirty="0">
              <a:solidFill>
                <a:schemeClr val="accent1">
                  <a:lumMod val="75000"/>
                </a:schemeClr>
              </a:solidFill>
            </a:endParaRPr>
          </a:p>
        </p:txBody>
      </p:sp>
      <p:pic>
        <p:nvPicPr>
          <p:cNvPr id="3" name="Picture 2"/>
          <p:cNvPicPr>
            <a:picLocks noChangeAspect="1"/>
          </p:cNvPicPr>
          <p:nvPr/>
        </p:nvPicPr>
        <p:blipFill>
          <a:blip r:embed="rId3"/>
          <a:stretch>
            <a:fillRect/>
          </a:stretch>
        </p:blipFill>
        <p:spPr>
          <a:xfrm>
            <a:off x="496763" y="2777029"/>
            <a:ext cx="3273671" cy="2433332"/>
          </a:xfrm>
          <a:prstGeom prst="rect">
            <a:avLst/>
          </a:prstGeom>
        </p:spPr>
      </p:pic>
      <p:sp>
        <p:nvSpPr>
          <p:cNvPr id="7" name="TextBox 6"/>
          <p:cNvSpPr txBox="1"/>
          <p:nvPr/>
        </p:nvSpPr>
        <p:spPr>
          <a:xfrm>
            <a:off x="495779" y="1824718"/>
            <a:ext cx="3275641" cy="923330"/>
          </a:xfrm>
          <a:prstGeom prst="rect">
            <a:avLst/>
          </a:prstGeom>
          <a:noFill/>
        </p:spPr>
        <p:txBody>
          <a:bodyPr wrap="none" rtlCol="0">
            <a:spAutoFit/>
          </a:bodyPr>
          <a:lstStyle/>
          <a:p>
            <a:pPr marL="0" lvl="1" algn="ctr"/>
            <a:r>
              <a:rPr lang="en-US" b="1" dirty="0"/>
              <a:t>Build Trust </a:t>
            </a:r>
          </a:p>
          <a:p>
            <a:pPr marL="0" lvl="1" algn="ctr"/>
            <a:r>
              <a:rPr lang="en-US" b="1" dirty="0"/>
              <a:t>&amp;</a:t>
            </a:r>
          </a:p>
          <a:p>
            <a:pPr marL="0" lvl="1" algn="ctr"/>
            <a:r>
              <a:rPr lang="en-US" b="1" dirty="0"/>
              <a:t>Develop Long-Term Partnerships</a:t>
            </a:r>
          </a:p>
        </p:txBody>
      </p:sp>
    </p:spTree>
    <p:extLst>
      <p:ext uri="{BB962C8B-B14F-4D97-AF65-F5344CB8AC3E}">
        <p14:creationId xmlns:p14="http://schemas.microsoft.com/office/powerpoint/2010/main" val="3766647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 calcmode="lin" valueType="num">
                                      <p:cBhvr additive="base">
                                        <p:cTn id="1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dissolv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0390" y="2402679"/>
            <a:ext cx="2878112" cy="1363002"/>
          </a:xfrm>
          <a:prstGeom prst="rect">
            <a:avLst/>
          </a:prstGeom>
          <a:noFill/>
        </p:spPr>
      </p:pic>
      <p:sp>
        <p:nvSpPr>
          <p:cNvPr id="7" name="TextBox 6"/>
          <p:cNvSpPr txBox="1"/>
          <p:nvPr/>
        </p:nvSpPr>
        <p:spPr>
          <a:xfrm rot="10800000" flipH="1" flipV="1">
            <a:off x="79972" y="1993955"/>
            <a:ext cx="2718168" cy="323165"/>
          </a:xfrm>
          <a:prstGeom prst="rect">
            <a:avLst/>
          </a:prstGeom>
          <a:noFill/>
        </p:spPr>
        <p:txBody>
          <a:bodyPr wrap="square" rtlCol="0">
            <a:spAutoFit/>
          </a:bodyPr>
          <a:lstStyle/>
          <a:p>
            <a:pPr algn="ctr"/>
            <a:r>
              <a:rPr lang="en-US" sz="1500" dirty="0"/>
              <a:t>Governance for IT @ UF</a:t>
            </a:r>
            <a:endParaRPr lang="en-US" sz="1500" dirty="0"/>
          </a:p>
        </p:txBody>
      </p:sp>
      <p:sp>
        <p:nvSpPr>
          <p:cNvPr id="8" name="TextBox 7"/>
          <p:cNvSpPr txBox="1"/>
          <p:nvPr/>
        </p:nvSpPr>
        <p:spPr>
          <a:xfrm rot="10800000" flipH="1" flipV="1">
            <a:off x="6280081" y="3271301"/>
            <a:ext cx="2500709" cy="1223412"/>
          </a:xfrm>
          <a:prstGeom prst="rect">
            <a:avLst/>
          </a:prstGeom>
          <a:noFill/>
        </p:spPr>
        <p:txBody>
          <a:bodyPr wrap="square" rtlCol="0">
            <a:spAutoFit/>
          </a:bodyPr>
          <a:lstStyle/>
          <a:p>
            <a:pPr marL="257175" indent="-257175">
              <a:buFont typeface="Arial" charset="0"/>
              <a:buChar char="•"/>
            </a:pPr>
            <a:r>
              <a:rPr lang="en-US" sz="1050" dirty="0"/>
              <a:t>Acceptable Use</a:t>
            </a:r>
          </a:p>
          <a:p>
            <a:pPr marL="257175" indent="-257175">
              <a:buFont typeface="Arial" charset="0"/>
              <a:buChar char="•"/>
            </a:pPr>
            <a:r>
              <a:rPr lang="en-US" sz="1050" dirty="0"/>
              <a:t>Risk Management</a:t>
            </a:r>
          </a:p>
          <a:p>
            <a:pPr marL="257175" indent="-257175">
              <a:buFont typeface="Arial" charset="0"/>
              <a:buChar char="•"/>
            </a:pPr>
            <a:r>
              <a:rPr lang="en-US" sz="1050" dirty="0"/>
              <a:t>Identity Management</a:t>
            </a:r>
          </a:p>
          <a:p>
            <a:pPr marL="257175" indent="-257175">
              <a:buFont typeface="Arial" charset="0"/>
              <a:buChar char="•"/>
            </a:pPr>
            <a:r>
              <a:rPr lang="en-US" sz="1050" dirty="0"/>
              <a:t>Remote Access</a:t>
            </a:r>
          </a:p>
          <a:p>
            <a:pPr marL="257175" indent="-257175">
              <a:buFont typeface="Arial" charset="0"/>
              <a:buChar char="•"/>
            </a:pPr>
            <a:r>
              <a:rPr lang="en-US" sz="1050" dirty="0"/>
              <a:t>Mobile Computing &amp; Storage Devices</a:t>
            </a:r>
          </a:p>
          <a:p>
            <a:pPr marL="257175" indent="-257175">
              <a:buFont typeface="Arial" charset="0"/>
              <a:buChar char="•"/>
            </a:pPr>
            <a:r>
              <a:rPr lang="en-US" sz="1050" dirty="0"/>
              <a:t>Authentication Management</a:t>
            </a:r>
          </a:p>
          <a:p>
            <a:pPr marL="257175" indent="-257175">
              <a:buFont typeface="Arial" charset="0"/>
              <a:buChar char="•"/>
            </a:pPr>
            <a:r>
              <a:rPr lang="en-US" sz="1050" dirty="0"/>
              <a:t>Data Classification</a:t>
            </a:r>
            <a:endParaRPr lang="en-US" sz="1050" dirty="0"/>
          </a:p>
        </p:txBody>
      </p:sp>
      <p:sp>
        <p:nvSpPr>
          <p:cNvPr id="9" name="TextBox 8"/>
          <p:cNvSpPr txBox="1"/>
          <p:nvPr/>
        </p:nvSpPr>
        <p:spPr>
          <a:xfrm rot="10800000" flipH="1" flipV="1">
            <a:off x="367333" y="3758305"/>
            <a:ext cx="2238551" cy="738664"/>
          </a:xfrm>
          <a:prstGeom prst="rect">
            <a:avLst/>
          </a:prstGeom>
          <a:noFill/>
        </p:spPr>
        <p:txBody>
          <a:bodyPr wrap="square" rtlCol="0">
            <a:spAutoFit/>
          </a:bodyPr>
          <a:lstStyle/>
          <a:p>
            <a:r>
              <a:rPr lang="en-US" sz="1050" dirty="0"/>
              <a:t>Recommend </a:t>
            </a:r>
            <a:r>
              <a:rPr lang="en-US" sz="1050" dirty="0"/>
              <a:t>policies, standards, and priorities in support of the university’s mission and business goals</a:t>
            </a:r>
            <a:r>
              <a:rPr lang="en-US" sz="1050" dirty="0"/>
              <a:t>.</a:t>
            </a:r>
            <a:endParaRPr lang="en-US" sz="1050"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36562" y="2155537"/>
            <a:ext cx="2431925" cy="3129252"/>
          </a:xfrm>
          <a:prstGeom prst="rect">
            <a:avLst/>
          </a:prstGeom>
        </p:spPr>
      </p:pic>
      <p:sp>
        <p:nvSpPr>
          <p:cNvPr id="11" name="Rectangle 10"/>
          <p:cNvSpPr/>
          <p:nvPr/>
        </p:nvSpPr>
        <p:spPr>
          <a:xfrm>
            <a:off x="3476948" y="1917387"/>
            <a:ext cx="2151153" cy="715581"/>
          </a:xfrm>
          <a:prstGeom prst="rect">
            <a:avLst/>
          </a:prstGeom>
        </p:spPr>
        <p:txBody>
          <a:bodyPr wrap="square">
            <a:spAutoFit/>
          </a:bodyPr>
          <a:lstStyle/>
          <a:p>
            <a:pPr algn="ctr"/>
            <a:r>
              <a:rPr lang="en-US" sz="1350" dirty="0">
                <a:latin typeface="Arial" charset="0"/>
              </a:rPr>
              <a:t>IT Policy </a:t>
            </a:r>
            <a:endParaRPr lang="en-US" sz="1350" dirty="0">
              <a:latin typeface="Arial" charset="0"/>
            </a:endParaRPr>
          </a:p>
          <a:p>
            <a:pPr algn="ctr"/>
            <a:r>
              <a:rPr lang="en-US" sz="1350" dirty="0">
                <a:latin typeface="Arial" charset="0"/>
              </a:rPr>
              <a:t>Development </a:t>
            </a:r>
            <a:r>
              <a:rPr lang="en-US" sz="1350" dirty="0">
                <a:latin typeface="Arial" charset="0"/>
              </a:rPr>
              <a:t>&amp; Approval </a:t>
            </a:r>
            <a:r>
              <a:rPr lang="en-US" sz="1350" dirty="0">
                <a:latin typeface="Arial" charset="0"/>
              </a:rPr>
              <a:t>Process</a:t>
            </a:r>
          </a:p>
        </p:txBody>
      </p:sp>
      <p:sp>
        <p:nvSpPr>
          <p:cNvPr id="12" name="Left-Right Arrow 11"/>
          <p:cNvSpPr/>
          <p:nvPr/>
        </p:nvSpPr>
        <p:spPr>
          <a:xfrm rot="1894720">
            <a:off x="3079888" y="3978325"/>
            <a:ext cx="513347" cy="90836"/>
          </a:xfrm>
          <a:prstGeom prst="leftRightArrow">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TextBox 12"/>
          <p:cNvSpPr txBox="1"/>
          <p:nvPr/>
        </p:nvSpPr>
        <p:spPr>
          <a:xfrm>
            <a:off x="3684790" y="4926998"/>
            <a:ext cx="2083697" cy="900246"/>
          </a:xfrm>
          <a:prstGeom prst="rect">
            <a:avLst/>
          </a:prstGeom>
          <a:noFill/>
        </p:spPr>
        <p:txBody>
          <a:bodyPr wrap="square" rtlCol="0">
            <a:spAutoFit/>
          </a:bodyPr>
          <a:lstStyle/>
          <a:p>
            <a:r>
              <a:rPr lang="en-US" sz="1050" dirty="0"/>
              <a:t>Applies </a:t>
            </a:r>
            <a:r>
              <a:rPr lang="en-US" sz="1050" dirty="0"/>
              <a:t>to all policies and standards recommended by </a:t>
            </a:r>
            <a:r>
              <a:rPr lang="en-US" sz="1050" dirty="0"/>
              <a:t>governance and approved </a:t>
            </a:r>
            <a:r>
              <a:rPr lang="en-US" sz="1050" dirty="0"/>
              <a:t>by the Vice President and Chief Information Officer.</a:t>
            </a:r>
          </a:p>
        </p:txBody>
      </p:sp>
      <p:sp>
        <p:nvSpPr>
          <p:cNvPr id="14" name="TextBox 13"/>
          <p:cNvSpPr txBox="1"/>
          <p:nvPr/>
        </p:nvSpPr>
        <p:spPr>
          <a:xfrm rot="10800000" flipH="1" flipV="1">
            <a:off x="5983019" y="1905846"/>
            <a:ext cx="2718168" cy="323165"/>
          </a:xfrm>
          <a:prstGeom prst="rect">
            <a:avLst/>
          </a:prstGeom>
          <a:noFill/>
        </p:spPr>
        <p:txBody>
          <a:bodyPr wrap="square" rtlCol="0">
            <a:spAutoFit/>
          </a:bodyPr>
          <a:lstStyle/>
          <a:p>
            <a:pPr algn="ctr"/>
            <a:r>
              <a:rPr lang="en-US" sz="1500" dirty="0"/>
              <a:t>Approved Policies</a:t>
            </a:r>
            <a:endParaRPr lang="en-US" sz="1500" dirty="0"/>
          </a:p>
        </p:txBody>
      </p:sp>
      <p:sp>
        <p:nvSpPr>
          <p:cNvPr id="15" name="Left-Right Arrow 14"/>
          <p:cNvSpPr/>
          <p:nvPr/>
        </p:nvSpPr>
        <p:spPr>
          <a:xfrm rot="19396129">
            <a:off x="5609867" y="3995126"/>
            <a:ext cx="513347" cy="90836"/>
          </a:xfrm>
          <a:prstGeom prst="leftRightArrow">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91642" y="2300878"/>
            <a:ext cx="1369515" cy="1092953"/>
          </a:xfrm>
          <a:prstGeom prst="rect">
            <a:avLst/>
          </a:prstGeom>
        </p:spPr>
      </p:pic>
      <p:sp>
        <p:nvSpPr>
          <p:cNvPr id="17" name="TextBox 16"/>
          <p:cNvSpPr txBox="1"/>
          <p:nvPr/>
        </p:nvSpPr>
        <p:spPr>
          <a:xfrm>
            <a:off x="482204" y="-728663"/>
            <a:ext cx="184731" cy="300082"/>
          </a:xfrm>
          <a:prstGeom prst="rect">
            <a:avLst/>
          </a:prstGeom>
          <a:noFill/>
        </p:spPr>
        <p:txBody>
          <a:bodyPr wrap="none" rtlCol="0">
            <a:spAutoFit/>
          </a:bodyPr>
          <a:lstStyle/>
          <a:p>
            <a:endParaRPr lang="en-US" sz="1350" dirty="0"/>
          </a:p>
        </p:txBody>
      </p:sp>
      <p:sp>
        <p:nvSpPr>
          <p:cNvPr id="18" name="Title 1"/>
          <p:cNvSpPr txBox="1">
            <a:spLocks/>
          </p:cNvSpPr>
          <p:nvPr/>
        </p:nvSpPr>
        <p:spPr>
          <a:xfrm>
            <a:off x="0" y="538992"/>
            <a:ext cx="8572500" cy="8572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b="1" dirty="0">
                <a:solidFill>
                  <a:schemeClr val="accent1">
                    <a:lumMod val="75000"/>
                  </a:schemeClr>
                </a:solidFill>
              </a:rPr>
              <a:t>Information Security Governance</a:t>
            </a:r>
          </a:p>
          <a:p>
            <a:pPr algn="ctr"/>
            <a:r>
              <a:rPr lang="en-US" sz="3300" b="1" dirty="0">
                <a:solidFill>
                  <a:schemeClr val="accent1">
                    <a:lumMod val="75000"/>
                  </a:schemeClr>
                </a:solidFill>
              </a:rPr>
              <a:t>From Chaos to Control</a:t>
            </a:r>
          </a:p>
          <a:p>
            <a:pPr algn="ctr"/>
            <a:endParaRPr lang="en-US" sz="3300" b="1" dirty="0"/>
          </a:p>
        </p:txBody>
      </p:sp>
      <p:sp>
        <p:nvSpPr>
          <p:cNvPr id="19" name="TextBox 18"/>
          <p:cNvSpPr txBox="1"/>
          <p:nvPr/>
        </p:nvSpPr>
        <p:spPr>
          <a:xfrm>
            <a:off x="6705269" y="4585516"/>
            <a:ext cx="1315360" cy="323165"/>
          </a:xfrm>
          <a:prstGeom prst="rect">
            <a:avLst/>
          </a:prstGeom>
          <a:noFill/>
        </p:spPr>
        <p:txBody>
          <a:bodyPr wrap="none" rtlCol="0">
            <a:spAutoFit/>
          </a:bodyPr>
          <a:lstStyle/>
          <a:p>
            <a:pPr marL="0" lvl="1"/>
            <a:r>
              <a:rPr lang="en-US" sz="1500" b="1" dirty="0"/>
              <a:t>“</a:t>
            </a:r>
            <a:r>
              <a:rPr lang="en-US" sz="1500" b="1" dirty="0"/>
              <a:t>Transparent</a:t>
            </a:r>
            <a:r>
              <a:rPr lang="en-US" sz="1500" b="1" dirty="0"/>
              <a:t>”</a:t>
            </a:r>
            <a:endParaRPr lang="en-US" sz="1500" b="1" dirty="0"/>
          </a:p>
        </p:txBody>
      </p:sp>
      <p:sp>
        <p:nvSpPr>
          <p:cNvPr id="20" name="TextBox 19"/>
          <p:cNvSpPr txBox="1"/>
          <p:nvPr/>
        </p:nvSpPr>
        <p:spPr>
          <a:xfrm>
            <a:off x="6840306" y="4984014"/>
            <a:ext cx="1043684" cy="323165"/>
          </a:xfrm>
          <a:prstGeom prst="rect">
            <a:avLst/>
          </a:prstGeom>
          <a:noFill/>
        </p:spPr>
        <p:txBody>
          <a:bodyPr wrap="none" rtlCol="0">
            <a:spAutoFit/>
          </a:bodyPr>
          <a:lstStyle/>
          <a:p>
            <a:pPr marL="0" lvl="1"/>
            <a:r>
              <a:rPr lang="en-US" sz="1500" b="1" dirty="0"/>
              <a:t>“Inclusive”</a:t>
            </a:r>
            <a:endParaRPr lang="en-US" sz="1500" b="1" dirty="0"/>
          </a:p>
        </p:txBody>
      </p:sp>
      <p:sp>
        <p:nvSpPr>
          <p:cNvPr id="21" name="TextBox 20"/>
          <p:cNvSpPr txBox="1"/>
          <p:nvPr/>
        </p:nvSpPr>
        <p:spPr>
          <a:xfrm>
            <a:off x="864165" y="4984706"/>
            <a:ext cx="1606337" cy="323165"/>
          </a:xfrm>
          <a:prstGeom prst="rect">
            <a:avLst/>
          </a:prstGeom>
          <a:noFill/>
        </p:spPr>
        <p:txBody>
          <a:bodyPr wrap="none" rtlCol="0">
            <a:spAutoFit/>
          </a:bodyPr>
          <a:lstStyle/>
          <a:p>
            <a:pPr marL="0" lvl="1"/>
            <a:r>
              <a:rPr lang="en-US" sz="1500" b="1" dirty="0"/>
              <a:t>“Business Driven”</a:t>
            </a:r>
            <a:endParaRPr lang="en-US" sz="1500" b="1" dirty="0"/>
          </a:p>
        </p:txBody>
      </p:sp>
      <p:sp>
        <p:nvSpPr>
          <p:cNvPr id="22" name="TextBox 21"/>
          <p:cNvSpPr txBox="1"/>
          <p:nvPr/>
        </p:nvSpPr>
        <p:spPr>
          <a:xfrm>
            <a:off x="977969" y="4585516"/>
            <a:ext cx="1378391" cy="323165"/>
          </a:xfrm>
          <a:prstGeom prst="rect">
            <a:avLst/>
          </a:prstGeom>
          <a:noFill/>
        </p:spPr>
        <p:txBody>
          <a:bodyPr wrap="none" rtlCol="0">
            <a:spAutoFit/>
          </a:bodyPr>
          <a:lstStyle/>
          <a:p>
            <a:pPr marL="0" lvl="1"/>
            <a:r>
              <a:rPr lang="en-US" sz="1500" b="1" dirty="0"/>
              <a:t>“Well Defined”</a:t>
            </a:r>
            <a:endParaRPr lang="en-US" sz="1500" b="1" dirty="0"/>
          </a:p>
        </p:txBody>
      </p:sp>
    </p:spTree>
    <p:extLst>
      <p:ext uri="{BB962C8B-B14F-4D97-AF65-F5344CB8AC3E}">
        <p14:creationId xmlns:p14="http://schemas.microsoft.com/office/powerpoint/2010/main" val="1818396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1500"/>
                                        <p:tgtEl>
                                          <p:spTgt spid="7"/>
                                        </p:tgtEl>
                                      </p:cBhvr>
                                    </p:animEffect>
                                  </p:childTnLst>
                                </p:cTn>
                              </p:par>
                            </p:childTnLst>
                          </p:cTn>
                        </p:par>
                        <p:par>
                          <p:cTn id="8" fill="hold">
                            <p:stCondLst>
                              <p:cond delay="1500"/>
                            </p:stCondLst>
                            <p:childTnLst>
                              <p:par>
                                <p:cTn id="9" presetID="9"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dissolve">
                                      <p:cBhvr>
                                        <p:cTn id="14" dur="500"/>
                                        <p:tgtEl>
                                          <p:spTgt spid="9"/>
                                        </p:tgtEl>
                                      </p:cBhvr>
                                    </p:animEffect>
                                  </p:childTnLst>
                                </p:cTn>
                              </p:par>
                            </p:childTnLst>
                          </p:cTn>
                        </p:par>
                        <p:par>
                          <p:cTn id="15" fill="hold">
                            <p:stCondLst>
                              <p:cond delay="2500"/>
                            </p:stCondLst>
                            <p:childTnLst>
                              <p:par>
                                <p:cTn id="16" presetID="2" presetClass="entr" presetSubtype="4" fill="hold" nodeType="afterEffect">
                                  <p:stCondLst>
                                    <p:cond delay="0"/>
                                  </p:stCondLst>
                                  <p:childTnLst>
                                    <p:set>
                                      <p:cBhvr>
                                        <p:cTn id="17" dur="1" fill="hold">
                                          <p:stCondLst>
                                            <p:cond delay="0"/>
                                          </p:stCondLst>
                                        </p:cTn>
                                        <p:tgtEl>
                                          <p:spTgt spid="22">
                                            <p:txEl>
                                              <p:pRg st="0" end="0"/>
                                            </p:txEl>
                                          </p:spTgt>
                                        </p:tgtEl>
                                        <p:attrNameLst>
                                          <p:attrName>style.visibility</p:attrName>
                                        </p:attrNameLst>
                                      </p:cBhvr>
                                      <p:to>
                                        <p:strVal val="visible"/>
                                      </p:to>
                                    </p:set>
                                    <p:anim calcmode="lin" valueType="num">
                                      <p:cBhvr additive="base">
                                        <p:cTn id="18"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par>
                          <p:cTn id="20" fill="hold">
                            <p:stCondLst>
                              <p:cond delay="3000"/>
                            </p:stCondLst>
                            <p:childTnLst>
                              <p:par>
                                <p:cTn id="21" presetID="2" presetClass="entr" presetSubtype="4" fill="hold" nodeType="afterEffect">
                                  <p:stCondLst>
                                    <p:cond delay="0"/>
                                  </p:stCondLst>
                                  <p:childTnLst>
                                    <p:set>
                                      <p:cBhvr>
                                        <p:cTn id="22" dur="1" fill="hold">
                                          <p:stCondLst>
                                            <p:cond delay="0"/>
                                          </p:stCondLst>
                                        </p:cTn>
                                        <p:tgtEl>
                                          <p:spTgt spid="21">
                                            <p:txEl>
                                              <p:pRg st="0" end="0"/>
                                            </p:txEl>
                                          </p:spTgt>
                                        </p:tgtEl>
                                        <p:attrNameLst>
                                          <p:attrName>style.visibility</p:attrName>
                                        </p:attrNameLst>
                                      </p:cBhvr>
                                      <p:to>
                                        <p:strVal val="visible"/>
                                      </p:to>
                                    </p:set>
                                    <p:anim calcmode="lin" valueType="num">
                                      <p:cBhvr additive="base">
                                        <p:cTn id="23"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dissolve">
                                      <p:cBhvr>
                                        <p:cTn id="29" dur="2000"/>
                                        <p:tgtEl>
                                          <p:spTgt spid="12"/>
                                        </p:tgtEl>
                                      </p:cBhvr>
                                    </p:animEffect>
                                  </p:childTnLst>
                                </p:cTn>
                              </p:par>
                            </p:childTnLst>
                          </p:cTn>
                        </p:par>
                        <p:par>
                          <p:cTn id="30" fill="hold">
                            <p:stCondLst>
                              <p:cond delay="2000"/>
                            </p:stCondLst>
                            <p:childTnLst>
                              <p:par>
                                <p:cTn id="31" presetID="9" presetClass="entr" presetSubtype="0"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dissolve">
                                      <p:cBhvr>
                                        <p:cTn id="33" dur="2000"/>
                                        <p:tgtEl>
                                          <p:spTgt spid="10"/>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dissolve">
                                      <p:cBhvr>
                                        <p:cTn id="36" dur="500"/>
                                        <p:tgtEl>
                                          <p:spTgt spid="11"/>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dissolv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dissolve">
                                      <p:cBhvr>
                                        <p:cTn id="44" dur="2000"/>
                                        <p:tgtEl>
                                          <p:spTgt spid="15"/>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dissolve">
                                      <p:cBhvr>
                                        <p:cTn id="47" dur="500"/>
                                        <p:tgtEl>
                                          <p:spTgt spid="8"/>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dissolve">
                                      <p:cBhvr>
                                        <p:cTn id="50" dur="500"/>
                                        <p:tgtEl>
                                          <p:spTgt spid="14"/>
                                        </p:tgtEl>
                                      </p:cBhvr>
                                    </p:animEffect>
                                  </p:childTnLst>
                                </p:cTn>
                              </p:par>
                              <p:par>
                                <p:cTn id="51" presetID="9" presetClass="entr" presetSubtype="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dissolve">
                                      <p:cBhvr>
                                        <p:cTn id="53" dur="500"/>
                                        <p:tgtEl>
                                          <p:spTgt spid="16"/>
                                        </p:tgtEl>
                                      </p:cBhvr>
                                    </p:animEffect>
                                  </p:childTnLst>
                                </p:cTn>
                              </p:par>
                            </p:childTnLst>
                          </p:cTn>
                        </p:par>
                        <p:par>
                          <p:cTn id="54" fill="hold">
                            <p:stCondLst>
                              <p:cond delay="2000"/>
                            </p:stCondLst>
                            <p:childTnLst>
                              <p:par>
                                <p:cTn id="55" presetID="2" presetClass="entr" presetSubtype="4" fill="hold" nodeType="afterEffect">
                                  <p:stCondLst>
                                    <p:cond delay="0"/>
                                  </p:stCondLst>
                                  <p:childTnLst>
                                    <p:set>
                                      <p:cBhvr>
                                        <p:cTn id="56" dur="1" fill="hold">
                                          <p:stCondLst>
                                            <p:cond delay="0"/>
                                          </p:stCondLst>
                                        </p:cTn>
                                        <p:tgtEl>
                                          <p:spTgt spid="19">
                                            <p:txEl>
                                              <p:pRg st="0" end="0"/>
                                            </p:txEl>
                                          </p:spTgt>
                                        </p:tgtEl>
                                        <p:attrNameLst>
                                          <p:attrName>style.visibility</p:attrName>
                                        </p:attrNameLst>
                                      </p:cBhvr>
                                      <p:to>
                                        <p:strVal val="visible"/>
                                      </p:to>
                                    </p:set>
                                    <p:anim calcmode="lin" valueType="num">
                                      <p:cBhvr additive="base">
                                        <p:cTn id="57"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par>
                          <p:cTn id="59" fill="hold">
                            <p:stCondLst>
                              <p:cond delay="2500"/>
                            </p:stCondLst>
                            <p:childTnLst>
                              <p:par>
                                <p:cTn id="60" presetID="2" presetClass="entr" presetSubtype="4" fill="hold" nodeType="afterEffect">
                                  <p:stCondLst>
                                    <p:cond delay="0"/>
                                  </p:stCondLst>
                                  <p:childTnLst>
                                    <p:set>
                                      <p:cBhvr>
                                        <p:cTn id="61" dur="1" fill="hold">
                                          <p:stCondLst>
                                            <p:cond delay="0"/>
                                          </p:stCondLst>
                                        </p:cTn>
                                        <p:tgtEl>
                                          <p:spTgt spid="20">
                                            <p:txEl>
                                              <p:pRg st="0" end="0"/>
                                            </p:txEl>
                                          </p:spTgt>
                                        </p:tgtEl>
                                        <p:attrNameLst>
                                          <p:attrName>style.visibility</p:attrName>
                                        </p:attrNameLst>
                                      </p:cBhvr>
                                      <p:to>
                                        <p:strVal val="visible"/>
                                      </p:to>
                                    </p:set>
                                    <p:anim calcmode="lin" valueType="num">
                                      <p:cBhvr additive="base">
                                        <p:cTn id="6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12" grpId="0" animBg="1"/>
      <p:bldP spid="13" grpId="0"/>
      <p:bldP spid="14" grpId="0"/>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3329275"/>
              </p:ext>
            </p:extLst>
          </p:nvPr>
        </p:nvGraphicFramePr>
        <p:xfrm>
          <a:off x="408842" y="2276872"/>
          <a:ext cx="3020159" cy="31926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3657600" y="3791633"/>
            <a:ext cx="4914899" cy="1734577"/>
          </a:xfrm>
          <a:prstGeom prst="rect">
            <a:avLst/>
          </a:prstGeom>
          <a:noFill/>
        </p:spPr>
        <p:txBody>
          <a:bodyPr wrap="square" rtlCol="0">
            <a:spAutoFit/>
          </a:bodyPr>
          <a:lstStyle/>
          <a:p>
            <a:pPr marL="257175" lvl="1" indent="-257175" fontAlgn="base">
              <a:lnSpc>
                <a:spcPct val="90000"/>
              </a:lnSpc>
              <a:spcBef>
                <a:spcPts val="375"/>
              </a:spcBef>
              <a:spcAft>
                <a:spcPts val="900"/>
              </a:spcAft>
              <a:buClr>
                <a:srgbClr val="000000"/>
              </a:buClr>
              <a:buSzPct val="100000"/>
              <a:buFont typeface="Arial" charset="0"/>
              <a:buChar char="•"/>
              <a:defRPr/>
            </a:pPr>
            <a:r>
              <a:rPr lang="en-US" sz="2250" dirty="0" smtClean="0">
                <a:solidFill>
                  <a:schemeClr val="accent1">
                    <a:lumMod val="75000"/>
                  </a:schemeClr>
                </a:solidFill>
              </a:rPr>
              <a:t>Compliance</a:t>
            </a:r>
            <a:endParaRPr lang="en-US" dirty="0" smtClean="0">
              <a:solidFill>
                <a:schemeClr val="accent1">
                  <a:lumMod val="75000"/>
                </a:schemeClr>
              </a:solidFill>
            </a:endParaRPr>
          </a:p>
          <a:p>
            <a:pPr marL="857250" lvl="2" indent="-171450">
              <a:lnSpc>
                <a:spcPct val="90000"/>
              </a:lnSpc>
              <a:spcBef>
                <a:spcPts val="375"/>
              </a:spcBef>
              <a:spcAft>
                <a:spcPts val="900"/>
              </a:spcAft>
              <a:buFont typeface=".HelveticaNeueDeskInterface-Regular" charset="0"/>
              <a:buChar char="-"/>
              <a:defRPr/>
            </a:pPr>
            <a:r>
              <a:rPr lang="en-US" dirty="0" smtClean="0">
                <a:solidFill>
                  <a:schemeClr val="accent1">
                    <a:lumMod val="75000"/>
                  </a:schemeClr>
                </a:solidFill>
              </a:rPr>
              <a:t>Provide a continuous record of security measures to show due diligence.</a:t>
            </a:r>
          </a:p>
          <a:p>
            <a:pPr marL="857250" lvl="2" indent="-171450">
              <a:lnSpc>
                <a:spcPct val="90000"/>
              </a:lnSpc>
              <a:spcBef>
                <a:spcPts val="375"/>
              </a:spcBef>
              <a:spcAft>
                <a:spcPts val="900"/>
              </a:spcAft>
              <a:buFont typeface=".HelveticaNeueDeskInterface-Regular" charset="0"/>
              <a:buChar char="-"/>
              <a:defRPr/>
            </a:pPr>
            <a:r>
              <a:rPr lang="en-US" dirty="0" smtClean="0">
                <a:solidFill>
                  <a:schemeClr val="accent1">
                    <a:lumMod val="75000"/>
                  </a:schemeClr>
                </a:solidFill>
              </a:rPr>
              <a:t>Ensure that an auditable record exists of any incidents</a:t>
            </a:r>
            <a:r>
              <a:rPr lang="en-US" sz="1350" dirty="0">
                <a:solidFill>
                  <a:schemeClr val="accent1">
                    <a:lumMod val="75000"/>
                  </a:schemeClr>
                </a:solidFill>
              </a:rPr>
              <a:t>.</a:t>
            </a:r>
            <a:endParaRPr lang="en-US" dirty="0" smtClean="0">
              <a:solidFill>
                <a:schemeClr val="accent1">
                  <a:lumMod val="75000"/>
                </a:schemeClr>
              </a:solidFill>
            </a:endParaRPr>
          </a:p>
        </p:txBody>
      </p:sp>
      <p:sp>
        <p:nvSpPr>
          <p:cNvPr id="9" name="Content Placeholder 7"/>
          <p:cNvSpPr txBox="1">
            <a:spLocks/>
          </p:cNvSpPr>
          <p:nvPr/>
        </p:nvSpPr>
        <p:spPr>
          <a:xfrm>
            <a:off x="3429001" y="1772816"/>
            <a:ext cx="5143498" cy="1617340"/>
          </a:xfrm>
          <a:prstGeom prst="rect">
            <a:avLst/>
          </a:prstGeom>
        </p:spPr>
        <p:txBody>
          <a:bodyPr/>
          <a:lstStyle>
            <a:lvl1pPr marL="342900" indent="-342900" algn="l" defTabSz="457200" rtl="0" eaLnBrk="0" fontAlgn="base" hangingPunct="0">
              <a:lnSpc>
                <a:spcPct val="102000"/>
              </a:lnSpc>
              <a:spcBef>
                <a:spcPct val="0"/>
              </a:spcBef>
              <a:spcAft>
                <a:spcPts val="1425"/>
              </a:spcAft>
              <a:buClr>
                <a:srgbClr val="000000"/>
              </a:buClr>
              <a:buSzPct val="100000"/>
              <a:buFont typeface="Times New Roman" charset="0"/>
              <a:defRPr sz="3200">
                <a:solidFill>
                  <a:schemeClr val="tx1"/>
                </a:solidFill>
                <a:latin typeface="+mn-lt"/>
                <a:ea typeface="+mn-ea"/>
                <a:cs typeface="MS Gothic" charset="0"/>
              </a:defRPr>
            </a:lvl1pPr>
            <a:lvl2pPr marL="742950" indent="-285750" algn="l" defTabSz="457200" rtl="0" eaLnBrk="0" fontAlgn="base" hangingPunct="0">
              <a:lnSpc>
                <a:spcPct val="102000"/>
              </a:lnSpc>
              <a:spcBef>
                <a:spcPct val="0"/>
              </a:spcBef>
              <a:spcAft>
                <a:spcPts val="1138"/>
              </a:spcAft>
              <a:buClr>
                <a:srgbClr val="000000"/>
              </a:buClr>
              <a:buSzPct val="100000"/>
              <a:buFont typeface="Times New Roman" charset="0"/>
              <a:defRPr sz="2400">
                <a:solidFill>
                  <a:schemeClr val="tx1"/>
                </a:solidFill>
                <a:latin typeface="+mn-lt"/>
                <a:ea typeface="+mn-ea"/>
                <a:cs typeface="MS Gothic" charset="0"/>
              </a:defRPr>
            </a:lvl2pPr>
            <a:lvl3pPr marL="1143000" indent="-228600" algn="l" defTabSz="457200" rtl="0" eaLnBrk="0" fontAlgn="base" hangingPunct="0">
              <a:lnSpc>
                <a:spcPct val="102000"/>
              </a:lnSpc>
              <a:spcBef>
                <a:spcPct val="0"/>
              </a:spcBef>
              <a:spcAft>
                <a:spcPts val="850"/>
              </a:spcAft>
              <a:buClr>
                <a:srgbClr val="000000"/>
              </a:buClr>
              <a:buSzPct val="100000"/>
              <a:buFont typeface="Times New Roman" charset="0"/>
              <a:defRPr sz="2000">
                <a:solidFill>
                  <a:schemeClr val="tx1"/>
                </a:solidFill>
                <a:latin typeface="+mn-lt"/>
                <a:ea typeface="+mn-ea"/>
                <a:cs typeface="MS Gothic" charset="0"/>
              </a:defRPr>
            </a:lvl3pPr>
            <a:lvl4pPr marL="1600200" indent="-228600" algn="l" defTabSz="457200" rtl="0" eaLnBrk="0" fontAlgn="base" hangingPunct="0">
              <a:lnSpc>
                <a:spcPct val="102000"/>
              </a:lnSpc>
              <a:spcBef>
                <a:spcPct val="0"/>
              </a:spcBef>
              <a:spcAft>
                <a:spcPts val="575"/>
              </a:spcAft>
              <a:buClr>
                <a:srgbClr val="000000"/>
              </a:buClr>
              <a:buSzPct val="100000"/>
              <a:buFont typeface="Times New Roman" charset="0"/>
              <a:defRPr sz="2000">
                <a:solidFill>
                  <a:schemeClr val="tx1"/>
                </a:solidFill>
                <a:latin typeface="+mn-lt"/>
                <a:ea typeface="+mn-ea"/>
                <a:cs typeface="MS Gothic" charset="0"/>
              </a:defRPr>
            </a:lvl4pPr>
            <a:lvl5pPr marL="2057400" indent="-228600" algn="l" defTabSz="457200" rtl="0" eaLnBrk="0" fontAlgn="base" hangingPunct="0">
              <a:lnSpc>
                <a:spcPct val="102000"/>
              </a:lnSpc>
              <a:spcBef>
                <a:spcPct val="0"/>
              </a:spcBef>
              <a:spcAft>
                <a:spcPts val="288"/>
              </a:spcAft>
              <a:buClr>
                <a:srgbClr val="000000"/>
              </a:buClr>
              <a:buSzPct val="100000"/>
              <a:buFont typeface="Times New Roman" charset="0"/>
              <a:defRPr sz="2000">
                <a:solidFill>
                  <a:schemeClr val="tx1"/>
                </a:solidFill>
                <a:latin typeface="+mn-lt"/>
                <a:ea typeface="+mn-ea"/>
                <a:cs typeface="MS Gothic" charset="0"/>
              </a:defRPr>
            </a:lvl5pPr>
            <a:lvl6pPr marL="2514600" indent="-228600" algn="l" defTabSz="457200" rtl="0" fontAlgn="base">
              <a:lnSpc>
                <a:spcPct val="102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6pPr>
            <a:lvl7pPr marL="2971800" indent="-228600" algn="l" defTabSz="457200" rtl="0" fontAlgn="base">
              <a:lnSpc>
                <a:spcPct val="102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7pPr>
            <a:lvl8pPr marL="3429000" indent="-228600" algn="l" defTabSz="457200" rtl="0" fontAlgn="base">
              <a:lnSpc>
                <a:spcPct val="102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8pPr>
            <a:lvl9pPr marL="3886200" indent="-228600" algn="l" defTabSz="457200" rtl="0" fontAlgn="base">
              <a:lnSpc>
                <a:spcPct val="102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9pPr>
          </a:lstStyle>
          <a:p>
            <a:pPr marL="257175" lvl="1" indent="-257175" defTabSz="685800" eaLnBrk="1" hangingPunct="1">
              <a:lnSpc>
                <a:spcPct val="90000"/>
              </a:lnSpc>
              <a:spcBef>
                <a:spcPts val="375"/>
              </a:spcBef>
              <a:spcAft>
                <a:spcPts val="900"/>
              </a:spcAft>
              <a:buFont typeface="Arial" charset="0"/>
              <a:buChar char="•"/>
              <a:defRPr/>
            </a:pPr>
            <a:r>
              <a:rPr lang="en-US" sz="2250" dirty="0">
                <a:solidFill>
                  <a:schemeClr val="accent1">
                    <a:lumMod val="75000"/>
                  </a:schemeClr>
                </a:solidFill>
                <a:cs typeface="+mn-cs"/>
              </a:rPr>
              <a:t>Information </a:t>
            </a:r>
            <a:r>
              <a:rPr lang="en-US" sz="2250" dirty="0" smtClean="0">
                <a:solidFill>
                  <a:schemeClr val="accent1">
                    <a:lumMod val="75000"/>
                  </a:schemeClr>
                </a:solidFill>
                <a:cs typeface="+mn-cs"/>
              </a:rPr>
              <a:t>security</a:t>
            </a:r>
            <a:endParaRPr lang="en-US" sz="2250" dirty="0">
              <a:solidFill>
                <a:schemeClr val="accent1">
                  <a:lumMod val="75000"/>
                </a:schemeClr>
              </a:solidFill>
              <a:cs typeface="+mn-cs"/>
            </a:endParaRPr>
          </a:p>
          <a:p>
            <a:pPr lvl="2" defTabSz="685800" eaLnBrk="1" fontAlgn="auto" hangingPunct="1">
              <a:lnSpc>
                <a:spcPct val="90000"/>
              </a:lnSpc>
              <a:spcBef>
                <a:spcPts val="375"/>
              </a:spcBef>
              <a:spcAft>
                <a:spcPts val="900"/>
              </a:spcAft>
              <a:buClrTx/>
              <a:buSzTx/>
              <a:buFont typeface=".HelveticaNeueDeskInterface-Regular" charset="0"/>
              <a:buChar char="-"/>
              <a:defRPr/>
            </a:pPr>
            <a:r>
              <a:rPr lang="en-US" sz="1800" dirty="0" smtClean="0">
                <a:solidFill>
                  <a:schemeClr val="accent1">
                    <a:lumMod val="75000"/>
                  </a:schemeClr>
                </a:solidFill>
                <a:cs typeface="+mn-cs"/>
              </a:rPr>
              <a:t>Reduce chance of unauthorized data access and change.</a:t>
            </a:r>
          </a:p>
          <a:p>
            <a:pPr lvl="2" defTabSz="685800" eaLnBrk="1" fontAlgn="auto" hangingPunct="1">
              <a:lnSpc>
                <a:spcPct val="90000"/>
              </a:lnSpc>
              <a:spcBef>
                <a:spcPts val="375"/>
              </a:spcBef>
              <a:spcAft>
                <a:spcPts val="900"/>
              </a:spcAft>
              <a:buClrTx/>
              <a:buSzTx/>
              <a:buFont typeface=".HelveticaNeueDeskInterface-Regular" charset="0"/>
              <a:buChar char="-"/>
              <a:defRPr/>
            </a:pPr>
            <a:r>
              <a:rPr lang="en-US" sz="1800" dirty="0" smtClean="0">
                <a:solidFill>
                  <a:schemeClr val="accent1">
                    <a:lumMod val="75000"/>
                  </a:schemeClr>
                </a:solidFill>
                <a:cs typeface="+mn-cs"/>
              </a:rPr>
              <a:t>Ensure unauthorized data access is recorded.</a:t>
            </a:r>
            <a:endParaRPr lang="en-US" sz="1800" dirty="0">
              <a:solidFill>
                <a:schemeClr val="accent1">
                  <a:lumMod val="75000"/>
                </a:schemeClr>
              </a:solidFill>
              <a:cs typeface="+mn-cs"/>
            </a:endParaRPr>
          </a:p>
        </p:txBody>
      </p:sp>
      <p:sp>
        <p:nvSpPr>
          <p:cNvPr id="7" name="Title 1"/>
          <p:cNvSpPr txBox="1">
            <a:spLocks/>
          </p:cNvSpPr>
          <p:nvPr/>
        </p:nvSpPr>
        <p:spPr>
          <a:xfrm>
            <a:off x="0" y="617345"/>
            <a:ext cx="8572500" cy="8572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b="1" dirty="0" smtClean="0">
                <a:solidFill>
                  <a:schemeClr val="accent1">
                    <a:lumMod val="75000"/>
                  </a:schemeClr>
                </a:solidFill>
              </a:rPr>
              <a:t>Risk </a:t>
            </a:r>
            <a:r>
              <a:rPr lang="en-US" sz="3300" b="1" dirty="0">
                <a:solidFill>
                  <a:schemeClr val="accent1">
                    <a:lumMod val="75000"/>
                  </a:schemeClr>
                </a:solidFill>
              </a:rPr>
              <a:t>Management, S</a:t>
            </a:r>
            <a:r>
              <a:rPr lang="en-US" sz="3300" b="1" dirty="0" smtClean="0">
                <a:solidFill>
                  <a:schemeClr val="accent1">
                    <a:lumMod val="75000"/>
                  </a:schemeClr>
                </a:solidFill>
              </a:rPr>
              <a:t>ecurity, and </a:t>
            </a:r>
            <a:r>
              <a:rPr lang="en-US" sz="3300" b="1" dirty="0">
                <a:solidFill>
                  <a:schemeClr val="accent1">
                    <a:lumMod val="75000"/>
                  </a:schemeClr>
                </a:solidFill>
              </a:rPr>
              <a:t>Compliance</a:t>
            </a:r>
          </a:p>
        </p:txBody>
      </p:sp>
    </p:spTree>
    <p:extLst>
      <p:ext uri="{BB962C8B-B14F-4D97-AF65-F5344CB8AC3E}">
        <p14:creationId xmlns:p14="http://schemas.microsoft.com/office/powerpoint/2010/main" val="1612215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 y="476672"/>
            <a:ext cx="8572499" cy="8572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b="1" dirty="0">
                <a:solidFill>
                  <a:srgbClr val="466EA5"/>
                </a:solidFill>
              </a:rPr>
              <a:t>Enable UF Researchers to Create New Technologies, Discover Industry Breakthroughs, and Spawn New Economic Opportunities</a:t>
            </a:r>
          </a:p>
        </p:txBody>
      </p:sp>
      <p:sp>
        <p:nvSpPr>
          <p:cNvPr id="5" name="Content Placeholder 2"/>
          <p:cNvSpPr txBox="1">
            <a:spLocks/>
          </p:cNvSpPr>
          <p:nvPr/>
        </p:nvSpPr>
        <p:spPr>
          <a:xfrm>
            <a:off x="457201" y="1556792"/>
            <a:ext cx="8115299" cy="19697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3300" b="1" dirty="0">
              <a:latin typeface="+mj-lt"/>
              <a:ea typeface="+mj-ea"/>
              <a:cs typeface="+mj-cs"/>
            </a:endParaRPr>
          </a:p>
          <a:p>
            <a:pPr marL="0" indent="0" algn="ctr">
              <a:buNone/>
            </a:pPr>
            <a:endParaRPr lang="en-US" sz="3300" b="1" dirty="0">
              <a:latin typeface="+mj-lt"/>
              <a:ea typeface="+mj-ea"/>
              <a:cs typeface="+mj-cs"/>
            </a:endParaRPr>
          </a:p>
          <a:p>
            <a:pPr marL="0" lvl="1" indent="0" algn="ctr">
              <a:spcAft>
                <a:spcPts val="900"/>
              </a:spcAft>
              <a:buNone/>
            </a:pPr>
            <a:r>
              <a:rPr lang="en-US" sz="2250" dirty="0"/>
              <a:t>How do we abstract and secure the user interface layer to allow our research faculty to uncover ideas that change the world without having to understand regulatory compliance, information technology, information security and risk management?</a:t>
            </a:r>
          </a:p>
        </p:txBody>
      </p:sp>
      <p:pic>
        <p:nvPicPr>
          <p:cNvPr id="2" name="Picture 1"/>
          <p:cNvPicPr>
            <a:picLocks noChangeAspect="1"/>
          </p:cNvPicPr>
          <p:nvPr/>
        </p:nvPicPr>
        <p:blipFill>
          <a:blip r:embed="rId3"/>
          <a:stretch>
            <a:fillRect/>
          </a:stretch>
        </p:blipFill>
        <p:spPr>
          <a:xfrm>
            <a:off x="433108" y="4644306"/>
            <a:ext cx="767042" cy="768483"/>
          </a:xfrm>
          <a:prstGeom prst="rect">
            <a:avLst/>
          </a:prstGeom>
        </p:spPr>
      </p:pic>
      <p:pic>
        <p:nvPicPr>
          <p:cNvPr id="6" name="Picture 5"/>
          <p:cNvPicPr>
            <a:picLocks noChangeAspect="1"/>
          </p:cNvPicPr>
          <p:nvPr/>
        </p:nvPicPr>
        <p:blipFill>
          <a:blip r:embed="rId4"/>
          <a:stretch>
            <a:fillRect/>
          </a:stretch>
        </p:blipFill>
        <p:spPr>
          <a:xfrm>
            <a:off x="3529013" y="4385351"/>
            <a:ext cx="1971673" cy="798633"/>
          </a:xfrm>
          <a:prstGeom prst="rect">
            <a:avLst/>
          </a:prstGeom>
        </p:spPr>
      </p:pic>
      <p:pic>
        <p:nvPicPr>
          <p:cNvPr id="7" name="Picture 6"/>
          <p:cNvPicPr>
            <a:picLocks noChangeAspect="1"/>
          </p:cNvPicPr>
          <p:nvPr/>
        </p:nvPicPr>
        <p:blipFill>
          <a:blip r:embed="rId5"/>
          <a:stretch>
            <a:fillRect/>
          </a:stretch>
        </p:blipFill>
        <p:spPr>
          <a:xfrm>
            <a:off x="7584659" y="4653446"/>
            <a:ext cx="829577" cy="750204"/>
          </a:xfrm>
          <a:prstGeom prst="rect">
            <a:avLst/>
          </a:prstGeom>
        </p:spPr>
      </p:pic>
    </p:spTree>
    <p:extLst>
      <p:ext uri="{BB962C8B-B14F-4D97-AF65-F5344CB8AC3E}">
        <p14:creationId xmlns:p14="http://schemas.microsoft.com/office/powerpoint/2010/main" val="29695948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Options to Secure Research </a:t>
            </a:r>
            <a:r>
              <a:rPr lang="en-US" dirty="0" smtClean="0"/>
              <a:t>with restricted data</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Layer security onto existing systems</a:t>
            </a:r>
          </a:p>
          <a:p>
            <a:pPr lvl="1"/>
            <a:r>
              <a:rPr lang="en-US" dirty="0" smtClean="0"/>
              <a:t>Can be cumbersome and expensive to secure all general use computers and networks</a:t>
            </a:r>
          </a:p>
          <a:p>
            <a:pPr lvl="1"/>
            <a:r>
              <a:rPr lang="en-US" dirty="0" smtClean="0"/>
              <a:t>Creates usability problems </a:t>
            </a:r>
          </a:p>
          <a:p>
            <a:r>
              <a:rPr lang="en-US" dirty="0" smtClean="0"/>
              <a:t>Outsource (Cloud)</a:t>
            </a:r>
          </a:p>
          <a:p>
            <a:pPr lvl="1"/>
            <a:r>
              <a:rPr lang="en-US" dirty="0" smtClean="0"/>
              <a:t>Cloud providers offer pre-certified Federally compliant systems</a:t>
            </a:r>
          </a:p>
          <a:p>
            <a:pPr lvl="1"/>
            <a:r>
              <a:rPr lang="en-US" dirty="0" smtClean="0"/>
              <a:t>They handle some controls, but we’re still responsible for many controls</a:t>
            </a:r>
          </a:p>
          <a:p>
            <a:r>
              <a:rPr lang="en-US" dirty="0" smtClean="0"/>
              <a:t>Enclave</a:t>
            </a:r>
          </a:p>
          <a:p>
            <a:pPr lvl="1"/>
            <a:r>
              <a:rPr lang="en-US" dirty="0" smtClean="0"/>
              <a:t>A dedicated environment with added security controls</a:t>
            </a:r>
          </a:p>
          <a:p>
            <a:pPr lvl="1"/>
            <a:r>
              <a:rPr lang="en-US" dirty="0" smtClean="0"/>
              <a:t>Ability to deploy new projects rapidly</a:t>
            </a:r>
            <a:endParaRPr lang="en-US" dirty="0"/>
          </a:p>
        </p:txBody>
      </p:sp>
    </p:spTree>
    <p:extLst>
      <p:ext uri="{BB962C8B-B14F-4D97-AF65-F5344CB8AC3E}">
        <p14:creationId xmlns:p14="http://schemas.microsoft.com/office/powerpoint/2010/main" val="1419599677"/>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54857</TotalTime>
  <Words>1142</Words>
  <Application>Microsoft Office PowerPoint</Application>
  <PresentationFormat>On-screen Show (4:3)</PresentationFormat>
  <Paragraphs>274</Paragraphs>
  <Slides>29</Slides>
  <Notes>29</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29</vt:i4>
      </vt:variant>
    </vt:vector>
  </HeadingPairs>
  <TitlesOfParts>
    <vt:vector size="43" baseType="lpstr">
      <vt:lpstr>MS Gothic</vt:lpstr>
      <vt:lpstr>.HelveticaNeueDeskInterface-Regular</vt:lpstr>
      <vt:lpstr>Arial</vt:lpstr>
      <vt:lpstr>Arial Black</vt:lpstr>
      <vt:lpstr>Calibri</vt:lpstr>
      <vt:lpstr>Calibri Light</vt:lpstr>
      <vt:lpstr>Georgia</vt:lpstr>
      <vt:lpstr>Impact</vt:lpstr>
      <vt:lpstr>Matura MT Script Capitals</vt:lpstr>
      <vt:lpstr>Stencil</vt:lpstr>
      <vt:lpstr>Times New Roman</vt:lpstr>
      <vt:lpstr>Verdana</vt:lpstr>
      <vt:lpstr>Wingdings</vt:lpstr>
      <vt:lpstr>Custom Design</vt:lpstr>
      <vt:lpstr>Supporting research on restricted data</vt:lpstr>
      <vt:lpstr>Part 1: Institutional involvement</vt:lpstr>
      <vt:lpstr>Research invokes DUA’s and regulations</vt:lpstr>
      <vt:lpstr>PowerPoint Presentation</vt:lpstr>
      <vt:lpstr>PowerPoint Presentation</vt:lpstr>
      <vt:lpstr>PowerPoint Presentation</vt:lpstr>
      <vt:lpstr>PowerPoint Presentation</vt:lpstr>
      <vt:lpstr>PowerPoint Presentation</vt:lpstr>
      <vt:lpstr>Options to Secure Research with restricted data</vt:lpstr>
      <vt:lpstr>UF Strategy:   Provide Options Not Requiring Review</vt:lpstr>
      <vt:lpstr>PowerPoint Presentation</vt:lpstr>
      <vt:lpstr>Risk Assessment Process</vt:lpstr>
      <vt:lpstr>Compliance Process</vt:lpstr>
      <vt:lpstr>Part 2: Implementation</vt:lpstr>
      <vt:lpstr>PowerPoint Presentation</vt:lpstr>
      <vt:lpstr>Enclave implementation option</vt:lpstr>
      <vt:lpstr>Nimble for research needs</vt:lpstr>
      <vt:lpstr>Charge for research budgets</vt:lpstr>
      <vt:lpstr>Optimize researcher time</vt:lpstr>
      <vt:lpstr>More than technology</vt:lpstr>
      <vt:lpstr>Technology in three layers</vt:lpstr>
      <vt:lpstr>ResVault components</vt:lpstr>
      <vt:lpstr>PowerPoint Presentation</vt:lpstr>
      <vt:lpstr>PowerPoint Presentation</vt:lpstr>
      <vt:lpstr>PowerPoint Presentation</vt:lpstr>
      <vt:lpstr>ResVault compliance process</vt:lpstr>
      <vt:lpstr>Questions?</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Minimalist Business - Template for PowerPoint</dc:title>
  <dc:creator>showeet.com</dc:creator>
  <dc:description>© Copyright Showeet.com</dc:description>
  <cp:lastModifiedBy>Deumens,Erik</cp:lastModifiedBy>
  <cp:revision>50</cp:revision>
  <dcterms:created xsi:type="dcterms:W3CDTF">2011-05-09T14:18:21Z</dcterms:created>
  <dcterms:modified xsi:type="dcterms:W3CDTF">2017-10-23T14:48:36Z</dcterms:modified>
  <cp:category>Templates</cp:category>
</cp:coreProperties>
</file>