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13"/>
  </p:notesMasterIdLst>
  <p:sldIdLst>
    <p:sldId id="257" r:id="rId2"/>
    <p:sldId id="283" r:id="rId3"/>
    <p:sldId id="284" r:id="rId4"/>
    <p:sldId id="260" r:id="rId5"/>
    <p:sldId id="276" r:id="rId6"/>
    <p:sldId id="277" r:id="rId7"/>
    <p:sldId id="278" r:id="rId8"/>
    <p:sldId id="279" r:id="rId9"/>
    <p:sldId id="280" r:id="rId10"/>
    <p:sldId id="269" r:id="rId11"/>
    <p:sldId id="282"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57"/>
          </p14:sldIdLst>
        </p14:section>
        <p14:section name="Divider" id="{4D810FCF-0ADD-0345-AFBF-9AC0BF5CA536}">
          <p14:sldIdLst/>
        </p14:section>
        <p14:section name="Content" id="{6D2F19DD-4CA8-6F4E-9292-A7C41B87577C}">
          <p14:sldIdLst>
            <p14:sldId id="283"/>
            <p14:sldId id="284"/>
            <p14:sldId id="260"/>
            <p14:sldId id="276"/>
            <p14:sldId id="277"/>
            <p14:sldId id="278"/>
            <p14:sldId id="279"/>
            <p14:sldId id="280"/>
            <p14:sldId id="269"/>
          </p14:sldIdLst>
        </p14:section>
        <p14:section name="Interaction" id="{F2C0CFF2-7594-C04A-9910-F1426A27AF3C}">
          <p14:sldIdLst>
            <p14:sldId id="2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BFC"/>
    <a:srgbClr val="707C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38" autoAdjust="0"/>
    <p:restoredTop sz="63686" autoAdjust="0"/>
  </p:normalViewPr>
  <p:slideViewPr>
    <p:cSldViewPr>
      <p:cViewPr varScale="1">
        <p:scale>
          <a:sx n="61" d="100"/>
          <a:sy n="61" d="100"/>
        </p:scale>
        <p:origin x="1194"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02-Nov-17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Having</a:t>
            </a:r>
            <a:r>
              <a:rPr lang="en-US" baseline="0" dirty="0" smtClean="0"/>
              <a:t> participated in EDUCAUSE and it’s predecessor organizations (CAUSE and </a:t>
            </a:r>
            <a:r>
              <a:rPr lang="en-US" baseline="0" dirty="0" err="1" smtClean="0"/>
              <a:t>EDUcom</a:t>
            </a:r>
            <a:r>
              <a:rPr lang="en-US" baseline="0" dirty="0" smtClean="0"/>
              <a:t>) the most valuable takeaway is the relationships we build.  These relationships are immensely important to our success.  Let’s take 1 minute of opportunity today, now to meet someone new who shares an interest in our topic.  Please introduce yourself to someone and share why you are here today.</a:t>
            </a:r>
          </a:p>
          <a:p>
            <a:endParaRPr lang="en-US" baseline="0" dirty="0" smtClean="0"/>
          </a:p>
          <a:p>
            <a:r>
              <a:rPr lang="en-US" baseline="0" dirty="0" smtClean="0"/>
              <a:t>Today’s conversation is a safe place to talk and we want to provide you with an opportunity to question and comment right along with our panelists.. Let’s be open and honest and personally relevant, </a:t>
            </a:r>
            <a:r>
              <a:rPr lang="en-US" baseline="0" dirty="0" smtClean="0"/>
              <a:t>but please leave personal names and organizations out </a:t>
            </a:r>
            <a:r>
              <a:rPr lang="en-US" baseline="0" dirty="0" smtClean="0"/>
              <a:t>of our dialogue.  </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a:t>
            </a:fld>
            <a:endParaRPr lang="en-US"/>
          </a:p>
        </p:txBody>
      </p:sp>
    </p:spTree>
    <p:extLst>
      <p:ext uri="{BB962C8B-B14F-4D97-AF65-F5344CB8AC3E}">
        <p14:creationId xmlns:p14="http://schemas.microsoft.com/office/powerpoint/2010/main" val="2882496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you may be thinking,</a:t>
            </a:r>
            <a:r>
              <a:rPr lang="en-US" baseline="0" dirty="0" smtClean="0"/>
              <a:t> “Steve, why are you here today?”   Well today began several years ago.  It started with a conversation I was having with </a:t>
            </a:r>
            <a:r>
              <a:rPr lang="en-US" dirty="0" smtClean="0"/>
              <a:t>Bob Orr, CIO at Georgia College</a:t>
            </a:r>
            <a:r>
              <a:rPr lang="en-US" baseline="0" dirty="0" smtClean="0"/>
              <a:t> and State  University.   We were discussing the brilliant contributions the women IT staff brought </a:t>
            </a:r>
            <a:r>
              <a:rPr lang="en-US" baseline="0" dirty="0" smtClean="0"/>
              <a:t>to our teams,  and how awesome our fellow women CIOs in Georgia are. </a:t>
            </a:r>
            <a:r>
              <a:rPr lang="en-US" baseline="0" dirty="0" smtClean="0"/>
              <a:t> We </a:t>
            </a:r>
            <a:r>
              <a:rPr lang="en-US" baseline="0" dirty="0" smtClean="0"/>
              <a:t>also recognized how few of them there were,  and we were painfully aware of the gender biases they faced.  We wondered what we could do to make an impact, to create real change, and to make women's issues,  issues for men. </a:t>
            </a:r>
          </a:p>
          <a:p>
            <a:endParaRPr lang="en-US" baseline="0" dirty="0" smtClean="0"/>
          </a:p>
          <a:p>
            <a:r>
              <a:rPr lang="en-US" baseline="0" dirty="0" smtClean="0"/>
              <a:t>As we explored our interest with others, it became clear that,  like the recent article in Scientific America suggests,  we needed to do a lot of listening.   So I set out to do research, interviewing 13 women CIOs to </a:t>
            </a:r>
            <a:r>
              <a:rPr lang="en-US" baseline="0" dirty="0" smtClean="0"/>
              <a:t>learn about their successful journey and moreover, how </a:t>
            </a:r>
            <a:r>
              <a:rPr lang="en-US" baseline="0" dirty="0" smtClean="0"/>
              <a:t>men might best help women overcome the many obstacles in their ascent to top leadership positions.  Similarly, Bob set out to create a forum to discuss women in IT and held the first state-wide conference for women in higher education IT this year. </a:t>
            </a:r>
          </a:p>
          <a:p>
            <a:endParaRPr lang="en-US" baseline="0" dirty="0" smtClean="0"/>
          </a:p>
          <a:p>
            <a:r>
              <a:rPr lang="en-US" baseline="0" dirty="0" smtClean="0"/>
              <a:t>Today we extend this conversation to EDUCAUSE, the questions stem from some of the key issues and success points these CIOs identified.   </a:t>
            </a:r>
          </a:p>
          <a:p>
            <a:endParaRPr lang="en-US" baseline="0" dirty="0" smtClean="0"/>
          </a:p>
          <a:p>
            <a:r>
              <a:rPr lang="en-US" baseline="0" dirty="0" smtClean="0"/>
              <a:t>So let’s get to it.  It is my pleasure to introduce 5 outstanding IT leaders. </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3</a:t>
            </a:fld>
            <a:endParaRPr lang="en-US"/>
          </a:p>
        </p:txBody>
      </p:sp>
    </p:spTree>
    <p:extLst>
      <p:ext uri="{BB962C8B-B14F-4D97-AF65-F5344CB8AC3E}">
        <p14:creationId xmlns:p14="http://schemas.microsoft.com/office/powerpoint/2010/main" val="3354915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4</a:t>
            </a:fld>
            <a:endParaRPr lang="en-US"/>
          </a:p>
        </p:txBody>
      </p:sp>
    </p:spTree>
    <p:extLst>
      <p:ext uri="{BB962C8B-B14F-4D97-AF65-F5344CB8AC3E}">
        <p14:creationId xmlns:p14="http://schemas.microsoft.com/office/powerpoint/2010/main" val="82511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Research reveals us that women sometimes exhibit lower confidence in their abilities than their overly-confident male counterparts.   This can limit the jobs that women apply for or temper the risks they take in accepting challenging roles or projects that might otherwise advance their careers.   What advice do you have for women regarding building their confidence and risk taking?  </a:t>
            </a:r>
          </a:p>
          <a:p>
            <a:pPr marL="228600" indent="-228600">
              <a:buAutoNum type="arabicPeriod"/>
            </a:pPr>
            <a:endParaRPr lang="en-US" dirty="0" smtClean="0"/>
          </a:p>
          <a:p>
            <a:pPr marL="0" indent="0">
              <a:buNone/>
            </a:pPr>
            <a:r>
              <a:rPr lang="en-US" dirty="0" smtClean="0"/>
              <a:t>INITIALLY DIRECTED TO SHARON PITT</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5</a:t>
            </a:fld>
            <a:endParaRPr lang="en-US"/>
          </a:p>
        </p:txBody>
      </p:sp>
    </p:spTree>
    <p:extLst>
      <p:ext uri="{BB962C8B-B14F-4D97-AF65-F5344CB8AC3E}">
        <p14:creationId xmlns:p14="http://schemas.microsoft.com/office/powerpoint/2010/main" val="211686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research found that you often find mentors in unlikely places. I know that all of you had allies, collaborators, and mentors along the way to </a:t>
            </a:r>
            <a:r>
              <a:rPr lang="en-US" dirty="0" err="1" smtClean="0"/>
              <a:t>CIOship</a:t>
            </a:r>
            <a:r>
              <a:rPr lang="en-US" dirty="0" smtClean="0"/>
              <a:t> and these people were instrumental in helping you deal with or manage gender issues.   What advice do you have about finding these people and how to leverage them? </a:t>
            </a:r>
          </a:p>
          <a:p>
            <a:endParaRPr lang="en-US" dirty="0" smtClean="0"/>
          </a:p>
          <a:p>
            <a:r>
              <a:rPr lang="en-US" dirty="0" smtClean="0"/>
              <a:t>INITIALLY DIRECTED TO SUE WORKMAN</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6</a:t>
            </a:fld>
            <a:endParaRPr lang="en-US"/>
          </a:p>
        </p:txBody>
      </p:sp>
    </p:spTree>
    <p:extLst>
      <p:ext uri="{BB962C8B-B14F-4D97-AF65-F5344CB8AC3E}">
        <p14:creationId xmlns:p14="http://schemas.microsoft.com/office/powerpoint/2010/main" val="248322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was clear from the women CIOs I interviewed for the research project that they excelled in some area of technology but also leveraged strong interpersonal skills. What advice do you have for women with respect to the development of both hard and soft skills?  </a:t>
            </a:r>
          </a:p>
          <a:p>
            <a:endParaRPr lang="en-US" dirty="0" smtClean="0"/>
          </a:p>
          <a:p>
            <a:r>
              <a:rPr lang="en-US" dirty="0" smtClean="0"/>
              <a:t>INITIALLY DIRECTED TO MELLISSA WOO</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7</a:t>
            </a:fld>
            <a:endParaRPr lang="en-US"/>
          </a:p>
        </p:txBody>
      </p:sp>
    </p:spTree>
    <p:extLst>
      <p:ext uri="{BB962C8B-B14F-4D97-AF65-F5344CB8AC3E}">
        <p14:creationId xmlns:p14="http://schemas.microsoft.com/office/powerpoint/2010/main" val="17212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women I interviewed talked about “The Goldilocks Syndrome “  You, know- when your behaviors and actions have to be “just right” to be effective whereas men get by without being judged.   For example the interviewees gave that classic example of finding that space where you are perceived to be overly assertive and labeled “bitchy” versus being too passive to be labeled a pushover.   What advice do you have for women who may be struggling with the </a:t>
            </a:r>
            <a:r>
              <a:rPr lang="en-US" dirty="0" err="1" smtClean="0"/>
              <a:t>Golidlocks</a:t>
            </a:r>
            <a:r>
              <a:rPr lang="en-US" dirty="0" smtClean="0"/>
              <a:t> syndrome in their environment?</a:t>
            </a:r>
          </a:p>
          <a:p>
            <a:endParaRPr lang="en-US" dirty="0" smtClean="0"/>
          </a:p>
          <a:p>
            <a:r>
              <a:rPr lang="en-US" dirty="0" smtClean="0"/>
              <a:t>INITIALLY DIRECTED TO KATHY KRAL</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8</a:t>
            </a:fld>
            <a:endParaRPr lang="en-US"/>
          </a:p>
        </p:txBody>
      </p:sp>
    </p:spTree>
    <p:extLst>
      <p:ext uri="{BB962C8B-B14F-4D97-AF65-F5344CB8AC3E}">
        <p14:creationId xmlns:p14="http://schemas.microsoft.com/office/powerpoint/2010/main" val="165705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advice do we have for supervisors, managers, and leaders with respect to fostering the development of women in their careers?  What tools can we give them?</a:t>
            </a:r>
          </a:p>
          <a:p>
            <a:endParaRPr lang="en-US" dirty="0" smtClean="0"/>
          </a:p>
          <a:p>
            <a:r>
              <a:rPr lang="en-US" dirty="0" smtClean="0"/>
              <a:t>INITIALLY DIRECTED TO CELESTE SCHWARTZ</a:t>
            </a:r>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9</a:t>
            </a:fld>
            <a:endParaRPr lang="en-US"/>
          </a:p>
        </p:txBody>
      </p:sp>
    </p:spTree>
    <p:extLst>
      <p:ext uri="{BB962C8B-B14F-4D97-AF65-F5344CB8AC3E}">
        <p14:creationId xmlns:p14="http://schemas.microsoft.com/office/powerpoint/2010/main" val="1314726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11</a:t>
            </a:fld>
            <a:endParaRPr lang="en-US"/>
          </a:p>
        </p:txBody>
      </p:sp>
    </p:spTree>
    <p:extLst>
      <p:ext uri="{BB962C8B-B14F-4D97-AF65-F5344CB8AC3E}">
        <p14:creationId xmlns:p14="http://schemas.microsoft.com/office/powerpoint/2010/main" val="3963957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7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7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7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 descr="Section Divider" title="Section Divider"/>
          <p:cNvSpPr>
            <a:spLocks noGrp="1"/>
          </p:cNvSpPr>
          <p:nvPr>
            <p:ph type="body" idx="13"/>
          </p:nvPr>
        </p:nvSpPr>
        <p:spPr>
          <a:xfrm>
            <a:off x="1143000" y="1504950"/>
            <a:ext cx="6781800" cy="2000250"/>
          </a:xfrm>
          <a:prstGeom prst="rect">
            <a:avLst/>
          </a:prstGeom>
        </p:spPr>
        <p:txBody>
          <a:bodyPr/>
          <a:lstStyle>
            <a:lvl1pPr marL="0" indent="0" algn="ctr">
              <a:buNone/>
              <a:defRPr>
                <a:latin typeface="Arial" panose="020B0604020202020204" pitchFamily="34" charset="0"/>
                <a:cs typeface="Arial" panose="020B0604020202020204" pitchFamily="34" charset="0"/>
              </a:defRPr>
            </a:lvl1pPr>
          </a:lstStyle>
          <a:p>
            <a:pPr algn="ctr"/>
            <a:endParaRPr lang="en-US" sz="2800" b="1" dirty="0"/>
          </a:p>
        </p:txBody>
      </p:sp>
    </p:spTree>
    <p:extLst>
      <p:ext uri="{BB962C8B-B14F-4D97-AF65-F5344CB8AC3E}">
        <p14:creationId xmlns:p14="http://schemas.microsoft.com/office/powerpoint/2010/main" val="3740525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7 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76200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6079244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7 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0"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37713981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17 Content Grey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3"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529023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17 Content Grey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5"/>
          <p:cNvSpPr>
            <a:spLocks noGrp="1"/>
          </p:cNvSpPr>
          <p:nvPr>
            <p:ph type="title"/>
          </p:nvPr>
        </p:nvSpPr>
        <p:spPr>
          <a:xfrm>
            <a:off x="457200" y="438150"/>
            <a:ext cx="80772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11" name="Content Placeholder 6"/>
          <p:cNvSpPr>
            <a:spLocks noGrp="1"/>
          </p:cNvSpPr>
          <p:nvPr>
            <p:ph idx="1" hasCustomPrompt="1"/>
          </p:nvPr>
        </p:nvSpPr>
        <p:spPr>
          <a:xfrm>
            <a:off x="457200" y="1123951"/>
            <a:ext cx="80772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15456259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17 Content Grey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p:cNvSpPr>
            <a:spLocks noGrp="1"/>
          </p:cNvSpPr>
          <p:nvPr>
            <p:ph type="title"/>
          </p:nvPr>
        </p:nvSpPr>
        <p:spPr>
          <a:xfrm>
            <a:off x="457200" y="438150"/>
            <a:ext cx="76200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
        <p:nvSpPr>
          <p:cNvPr id="6" name="Content Placeholder 6"/>
          <p:cNvSpPr>
            <a:spLocks noGrp="1"/>
          </p:cNvSpPr>
          <p:nvPr>
            <p:ph idx="1" hasCustomPrompt="1"/>
          </p:nvPr>
        </p:nvSpPr>
        <p:spPr>
          <a:xfrm>
            <a:off x="457200" y="1123951"/>
            <a:ext cx="7620000" cy="3124199"/>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chemeClr val="tx1"/>
                </a:solidFill>
                <a:latin typeface="Arial" panose="020B0604020202020204" pitchFamily="34" charset="0"/>
                <a:cs typeface="Arial" panose="020B0604020202020204" pitchFamily="34" charset="0"/>
              </a:defRPr>
            </a:lvl1pPr>
          </a:lstStyle>
          <a:p>
            <a:r>
              <a:rPr lang="en-US" dirty="0" smtClean="0"/>
              <a:t>Click here to add text</a:t>
            </a:r>
          </a:p>
        </p:txBody>
      </p:sp>
    </p:spTree>
    <p:extLst>
      <p:ext uri="{BB962C8B-B14F-4D97-AF65-F5344CB8AC3E}">
        <p14:creationId xmlns:p14="http://schemas.microsoft.com/office/powerpoint/2010/main" val="85037334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17 Content Bulleted 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457200" y="1123950"/>
            <a:ext cx="7543800" cy="3200400"/>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
        <p:nvSpPr>
          <p:cNvPr id="6" name="Title 5"/>
          <p:cNvSpPr>
            <a:spLocks noGrp="1"/>
          </p:cNvSpPr>
          <p:nvPr>
            <p:ph type="title"/>
          </p:nvPr>
        </p:nvSpPr>
        <p:spPr>
          <a:xfrm>
            <a:off x="457200" y="438150"/>
            <a:ext cx="7543800" cy="548879"/>
          </a:xfrm>
          <a:prstGeom prst="rect">
            <a:avLst/>
          </a:prstGeom>
        </p:spPr>
        <p:txBody>
          <a:bodyPr/>
          <a:lstStyle>
            <a:lvl1pPr algn="l">
              <a:defRPr sz="2800" b="1">
                <a:solidFill>
                  <a:srgbClr val="707C7C"/>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2345470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5"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266950"/>
            <a:ext cx="8534400" cy="461665"/>
          </a:xfrm>
          <a:prstGeom prst="rect">
            <a:avLst/>
          </a:prstGeom>
          <a:noFill/>
        </p:spPr>
        <p:txBody>
          <a:bodyPr wrap="square" rtlCol="0">
            <a:spAutoFit/>
          </a:bodyPr>
          <a:lstStyle/>
          <a:p>
            <a:pPr algn="ctr"/>
            <a:r>
              <a:rPr lang="en-US" sz="2400" b="1" dirty="0"/>
              <a:t>Women CIO Perspectives on the Ascension to Leadership</a:t>
            </a:r>
          </a:p>
        </p:txBody>
      </p:sp>
      <p:sp>
        <p:nvSpPr>
          <p:cNvPr id="3" name="TextBox 2"/>
          <p:cNvSpPr txBox="1"/>
          <p:nvPr/>
        </p:nvSpPr>
        <p:spPr>
          <a:xfrm>
            <a:off x="21021" y="2728615"/>
            <a:ext cx="8991600" cy="1169551"/>
          </a:xfrm>
          <a:prstGeom prst="rect">
            <a:avLst/>
          </a:prstGeom>
          <a:noFill/>
        </p:spPr>
        <p:txBody>
          <a:bodyPr wrap="square" rtlCol="0">
            <a:spAutoFit/>
          </a:bodyPr>
          <a:lstStyle/>
          <a:p>
            <a:pPr algn="ctr"/>
            <a:r>
              <a:rPr lang="en-US" sz="1000" dirty="0" smtClean="0">
                <a:solidFill>
                  <a:srgbClr val="707C7C"/>
                </a:solidFill>
                <a:latin typeface="Arial" panose="020B0604020202020204" pitchFamily="34" charset="0"/>
                <a:cs typeface="Arial" panose="020B0604020202020204" pitchFamily="34" charset="0"/>
              </a:rPr>
              <a:t>MODERATED BY:</a:t>
            </a:r>
          </a:p>
          <a:p>
            <a:pPr algn="ctr"/>
            <a:r>
              <a:rPr lang="en-US" sz="1400" dirty="0" smtClean="0">
                <a:latin typeface="Arial" panose="020B0604020202020204" pitchFamily="34" charset="0"/>
                <a:cs typeface="Arial" panose="020B0604020202020204" pitchFamily="34" charset="0"/>
              </a:rPr>
              <a:t>Steven Burrell</a:t>
            </a:r>
          </a:p>
          <a:p>
            <a:pPr algn="ctr"/>
            <a:endParaRPr lang="en-US" sz="1400" dirty="0" smtClean="0">
              <a:solidFill>
                <a:srgbClr val="707C7C"/>
              </a:solidFill>
              <a:latin typeface="Arial" panose="020B0604020202020204" pitchFamily="34" charset="0"/>
              <a:cs typeface="Arial" panose="020B0604020202020204" pitchFamily="34" charset="0"/>
            </a:endParaRPr>
          </a:p>
          <a:p>
            <a:pPr algn="ctr"/>
            <a:r>
              <a:rPr lang="en-US" sz="1400" dirty="0" smtClean="0">
                <a:solidFill>
                  <a:srgbClr val="707C7C"/>
                </a:solidFill>
                <a:latin typeface="Arial" panose="020B0604020202020204" pitchFamily="34" charset="0"/>
                <a:cs typeface="Arial" panose="020B0604020202020204" pitchFamily="34" charset="0"/>
              </a:rPr>
              <a:t>PANEL </a:t>
            </a:r>
          </a:p>
          <a:p>
            <a:pPr algn="ctr"/>
            <a:r>
              <a:rPr lang="en-US" dirty="0"/>
              <a:t>Mellissa Woo </a:t>
            </a:r>
            <a:r>
              <a:rPr lang="en-US" sz="1400" dirty="0" smtClean="0">
                <a:latin typeface="Arial" panose="020B0604020202020204" pitchFamily="34" charset="0"/>
                <a:cs typeface="Arial" panose="020B0604020202020204" pitchFamily="34" charset="0"/>
              </a:rPr>
              <a:t>• </a:t>
            </a:r>
            <a:r>
              <a:rPr lang="en-US" dirty="0"/>
              <a:t>Sharon Pitt </a:t>
            </a:r>
            <a:r>
              <a:rPr lang="en-US" dirty="0">
                <a:latin typeface="Arial" panose="020B0604020202020204" pitchFamily="34" charset="0"/>
                <a:cs typeface="Arial" panose="020B0604020202020204" pitchFamily="34" charset="0"/>
              </a:rPr>
              <a:t>• </a:t>
            </a:r>
            <a:r>
              <a:rPr lang="en-US" dirty="0" smtClean="0"/>
              <a:t>Celeste Schwartz </a:t>
            </a:r>
            <a:r>
              <a:rPr lang="en-US" sz="1400" dirty="0" smtClean="0">
                <a:latin typeface="Arial" panose="020B0604020202020204" pitchFamily="34" charset="0"/>
                <a:cs typeface="Arial" panose="020B0604020202020204" pitchFamily="34" charset="0"/>
              </a:rPr>
              <a:t>• </a:t>
            </a:r>
            <a:r>
              <a:rPr lang="en-US" dirty="0"/>
              <a:t>Sue </a:t>
            </a:r>
            <a:r>
              <a:rPr lang="en-US" dirty="0" smtClean="0"/>
              <a:t>Workman </a:t>
            </a:r>
            <a:r>
              <a:rPr lang="en-US" dirty="0">
                <a:latin typeface="Arial" panose="020B0604020202020204" pitchFamily="34" charset="0"/>
                <a:cs typeface="Arial" panose="020B0604020202020204" pitchFamily="34" charset="0"/>
              </a:rPr>
              <a:t>• </a:t>
            </a:r>
            <a:r>
              <a:rPr lang="en-US" dirty="0" smtClean="0"/>
              <a:t>Kathy </a:t>
            </a:r>
            <a:r>
              <a:rPr lang="en-US" dirty="0" err="1" smtClean="0"/>
              <a:t>Kral</a:t>
            </a:r>
            <a:r>
              <a:rPr lang="en-US" dirty="0" smtClean="0"/>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89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
          <p:cNvSpPr txBox="1">
            <a:spLocks/>
          </p:cNvSpPr>
          <p:nvPr/>
        </p:nvSpPr>
        <p:spPr>
          <a:xfrm>
            <a:off x="1611464" y="1047750"/>
            <a:ext cx="7543800" cy="200025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000" dirty="0" smtClean="0"/>
              <a:t>Question for the panel?</a:t>
            </a:r>
            <a:endParaRPr lang="en-US" sz="4000" dirty="0"/>
          </a:p>
        </p:txBody>
      </p:sp>
    </p:spTree>
    <p:extLst>
      <p:ext uri="{BB962C8B-B14F-4D97-AF65-F5344CB8AC3E}">
        <p14:creationId xmlns:p14="http://schemas.microsoft.com/office/powerpoint/2010/main" val="1810822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57200" y="438150"/>
            <a:ext cx="7968039" cy="1371600"/>
          </a:xfrm>
          <a:prstGeom prst="rect">
            <a:avLst/>
          </a:prstGeom>
        </p:spPr>
      </p:pic>
      <p:sp>
        <p:nvSpPr>
          <p:cNvPr id="2" name="Rectangle 1"/>
          <p:cNvSpPr>
            <a:spLocks noChangeArrowheads="1"/>
          </p:cNvSpPr>
          <p:nvPr/>
        </p:nvSpPr>
        <p:spPr bwMode="auto">
          <a:xfrm>
            <a:off x="207178" y="2114550"/>
            <a:ext cx="8968353"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zh-CN" sz="2800" b="0" i="0" u="none" strike="noStrike" cap="none" normalizeH="0" baseline="0" dirty="0" smtClean="0">
                <a:ln>
                  <a:noFill/>
                </a:ln>
                <a:solidFill>
                  <a:srgbClr val="00B050"/>
                </a:solidFill>
                <a:effectLst/>
                <a:latin typeface="Calibri" panose="020F0502020204030204" pitchFamily="34" charset="0"/>
                <a:ea typeface="SimSun" panose="02010600030101010101" pitchFamily="2" charset="-122"/>
                <a:cs typeface="SimSun" panose="02010600030101010101" pitchFamily="2" charset="-122"/>
              </a:rPr>
              <a:t>See </a:t>
            </a:r>
            <a:r>
              <a:rPr lang="en-US" altLang="zh-CN" sz="2800" dirty="0">
                <a:solidFill>
                  <a:srgbClr val="00B050"/>
                </a:solidFill>
                <a:latin typeface="Calibri" panose="020F0502020204030204" pitchFamily="34" charset="0"/>
                <a:ea typeface="SimSun" panose="02010600030101010101" pitchFamily="2" charset="-122"/>
                <a:cs typeface="SimSun" panose="02010600030101010101" pitchFamily="2" charset="-122"/>
              </a:rPr>
              <a:t>#EDU17 </a:t>
            </a:r>
            <a:r>
              <a:rPr kumimoji="0" lang="en-US" altLang="zh-CN" sz="2800" b="0" i="0" u="none" strike="noStrike" cap="none" normalizeH="0" baseline="0" dirty="0" smtClean="0">
                <a:ln>
                  <a:noFill/>
                </a:ln>
                <a:solidFill>
                  <a:srgbClr val="00B050"/>
                </a:solidFill>
                <a:effectLst/>
                <a:latin typeface="Calibri" panose="020F0502020204030204" pitchFamily="34" charset="0"/>
                <a:ea typeface="SimSun" panose="02010600030101010101" pitchFamily="2" charset="-122"/>
                <a:cs typeface="SimSun" panose="02010600030101010101" pitchFamily="2" charset="-122"/>
              </a:rPr>
              <a:t>Poster</a:t>
            </a:r>
            <a:r>
              <a:rPr kumimoji="0" lang="en-US" altLang="zh-CN" sz="2800" b="0" i="0" u="none" strike="noStrike" cap="none" normalizeH="0" dirty="0" smtClean="0">
                <a:ln>
                  <a:noFill/>
                </a:ln>
                <a:solidFill>
                  <a:srgbClr val="00B050"/>
                </a:solidFill>
                <a:effectLst/>
                <a:latin typeface="Calibri" panose="020F0502020204030204" pitchFamily="34" charset="0"/>
                <a:ea typeface="SimSun" panose="02010600030101010101" pitchFamily="2" charset="-122"/>
                <a:cs typeface="SimSun" panose="02010600030101010101" pitchFamily="2" charset="-122"/>
              </a:rPr>
              <a:t> Session Upload</a:t>
            </a:r>
            <a:endParaRPr kumimoji="0" lang="en-US" altLang="zh-CN" sz="2800" b="0" i="0" u="none" strike="noStrike" cap="none" normalizeH="0" dirty="0" smtClean="0">
              <a:ln>
                <a:noFill/>
              </a:ln>
              <a:solidFill>
                <a:srgbClr val="00B050"/>
              </a:solidFill>
              <a:effectLst/>
              <a:latin typeface="Calibri" panose="020F0502020204030204" pitchFamily="34" charset="0"/>
              <a:ea typeface="SimSun" panose="02010600030101010101" pitchFamily="2" charset="-122"/>
              <a:cs typeface="SimSun"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800" b="1" i="1" u="none" strike="noStrike" cap="none" normalizeH="0" baseline="0" dirty="0" smtClean="0">
                <a:ln>
                  <a:noFill/>
                </a:ln>
                <a:solidFill>
                  <a:srgbClr val="00B050"/>
                </a:solidFill>
                <a:effectLst/>
                <a:latin typeface="Calibri" panose="020F0502020204030204" pitchFamily="34" charset="0"/>
                <a:ea typeface="SimSun" panose="02010600030101010101" pitchFamily="2" charset="-122"/>
                <a:cs typeface="SimSun" panose="02010600030101010101" pitchFamily="2" charset="-122"/>
              </a:rPr>
              <a:t>Leadership Activities to Manage Subconscious Gender Bias</a:t>
            </a:r>
            <a:r>
              <a:rPr kumimoji="0" lang="en-US" altLang="zh-CN" sz="2800" b="1" i="0" u="none" strike="noStrike" cap="none" normalizeH="0" baseline="0" dirty="0" smtClean="0">
                <a:ln>
                  <a:noFill/>
                </a:ln>
                <a:solidFill>
                  <a:srgbClr val="00B050"/>
                </a:solidFill>
                <a:effectLst/>
                <a:latin typeface="Calibri" panose="020F0502020204030204" pitchFamily="34" charset="0"/>
                <a:ea typeface="SimSun" panose="02010600030101010101" pitchFamily="2" charset="-122"/>
                <a:cs typeface="SimSun" panose="02010600030101010101" pitchFamily="2" charset="-122"/>
              </a:rPr>
              <a:t> </a:t>
            </a:r>
            <a:endParaRPr lang="en-US" altLang="zh-CN" sz="2800" b="1" dirty="0">
              <a:solidFill>
                <a:srgbClr val="00B050"/>
              </a:solidFill>
              <a:latin typeface="Calibri" panose="020F0502020204030204" pitchFamily="34" charset="0"/>
              <a:ea typeface="SimSun" panose="02010600030101010101" pitchFamily="2" charset="-122"/>
              <a:cs typeface="SimSun"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2800" b="0" i="0" u="none" strike="noStrike" cap="none" normalizeH="0" baseline="0" dirty="0" smtClean="0">
              <a:ln>
                <a:noFill/>
              </a:ln>
              <a:solidFill>
                <a:srgbClr val="00B050"/>
              </a:solidFill>
              <a:effectLst/>
              <a:latin typeface="Calibri" panose="020F0502020204030204" pitchFamily="34" charset="0"/>
              <a:ea typeface="SimSun" panose="02010600030101010101" pitchFamily="2" charset="-122"/>
              <a:cs typeface="SimSun"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zh-CN" sz="2800" dirty="0" smtClean="0">
                <a:latin typeface="Calibri" panose="020F0502020204030204" pitchFamily="34" charset="0"/>
                <a:ea typeface="SimSun" panose="02010600030101010101" pitchFamily="2" charset="-122"/>
                <a:cs typeface="SimSun" panose="02010600030101010101" pitchFamily="2" charset="-122"/>
              </a:rPr>
              <a:t>Steven.Burrell@NAU.EDU</a:t>
            </a:r>
            <a:endParaRPr kumimoji="0" lang="en-US" altLang="zh-CN" sz="2800" b="0" i="0" u="none" strike="noStrike" cap="none" normalizeH="0" baseline="0" dirty="0" smtClean="0">
              <a:ln>
                <a:noFill/>
              </a:ln>
              <a:effectLst/>
              <a:latin typeface="Calibri" panose="020F0502020204030204" pitchFamily="34" charset="0"/>
              <a:ea typeface="SimSun" panose="02010600030101010101" pitchFamily="2" charset="-122"/>
              <a:cs typeface="SimSun" panose="02010600030101010101" pitchFamily="2" charset="-122"/>
            </a:endParaRPr>
          </a:p>
        </p:txBody>
      </p:sp>
    </p:spTree>
    <p:extLst>
      <p:ext uri="{BB962C8B-B14F-4D97-AF65-F5344CB8AC3E}">
        <p14:creationId xmlns:p14="http://schemas.microsoft.com/office/powerpoint/2010/main" val="214583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990600" y="666750"/>
            <a:ext cx="6781800" cy="609600"/>
          </a:xfrm>
        </p:spPr>
        <p:txBody>
          <a:bodyPr/>
          <a:lstStyle/>
          <a:p>
            <a:r>
              <a:rPr lang="en-US" dirty="0" smtClean="0"/>
              <a:t>Who are you and why are you here?</a:t>
            </a:r>
            <a:endParaRPr lang="en-US" dirty="0"/>
          </a:p>
        </p:txBody>
      </p:sp>
      <p:sp>
        <p:nvSpPr>
          <p:cNvPr id="3" name="Text Placeholder 1"/>
          <p:cNvSpPr txBox="1">
            <a:spLocks/>
          </p:cNvSpPr>
          <p:nvPr/>
        </p:nvSpPr>
        <p:spPr>
          <a:xfrm>
            <a:off x="609600" y="1885950"/>
            <a:ext cx="8153400" cy="609600"/>
          </a:xfrm>
          <a:prstGeom prst="rect">
            <a:avLst/>
          </a:prstGeom>
        </p:spPr>
        <p:txBody>
          <a:bodyPr/>
          <a:lstStyle>
            <a:lvl1pPr marL="0" indent="0" algn="ctr" defTabSz="457200" rtl="0" eaLnBrk="1" latinLnBrk="0" hangingPunct="1">
              <a:spcBef>
                <a:spcPct val="20000"/>
              </a:spcBef>
              <a:buFont typeface="Arial"/>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Keep it personable but not personal…</a:t>
            </a:r>
            <a:endParaRPr lang="en-US" dirty="0"/>
          </a:p>
        </p:txBody>
      </p:sp>
    </p:spTree>
    <p:extLst>
      <p:ext uri="{BB962C8B-B14F-4D97-AF65-F5344CB8AC3E}">
        <p14:creationId xmlns:p14="http://schemas.microsoft.com/office/powerpoint/2010/main" val="3936961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73" y="233980"/>
            <a:ext cx="9145073" cy="1816487"/>
          </a:xfrm>
          <a:prstGeom prst="rect">
            <a:avLst/>
          </a:prstGeom>
        </p:spPr>
      </p:pic>
      <p:pic>
        <p:nvPicPr>
          <p:cNvPr id="4" name="Picture 3"/>
          <p:cNvPicPr>
            <a:picLocks noChangeAspect="1"/>
          </p:cNvPicPr>
          <p:nvPr/>
        </p:nvPicPr>
        <p:blipFill>
          <a:blip r:embed="rId4"/>
          <a:stretch>
            <a:fillRect/>
          </a:stretch>
        </p:blipFill>
        <p:spPr>
          <a:xfrm>
            <a:off x="4191000" y="2031374"/>
            <a:ext cx="3855768" cy="4984790"/>
          </a:xfrm>
          <a:prstGeom prst="rect">
            <a:avLst/>
          </a:prstGeom>
        </p:spPr>
      </p:pic>
      <p:sp>
        <p:nvSpPr>
          <p:cNvPr id="5" name="Text Box 2"/>
          <p:cNvSpPr txBox="1">
            <a:spLocks noChangeArrowheads="1"/>
          </p:cNvSpPr>
          <p:nvPr/>
        </p:nvSpPr>
        <p:spPr bwMode="auto">
          <a:xfrm>
            <a:off x="3352800" y="3867150"/>
            <a:ext cx="3621895" cy="78252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15000"/>
              </a:lnSpc>
              <a:spcBef>
                <a:spcPts val="0"/>
              </a:spcBef>
              <a:spcAft>
                <a:spcPts val="0"/>
              </a:spcAft>
            </a:pPr>
            <a:r>
              <a:rPr lang="en-US" sz="2800" dirty="0" smtClean="0">
                <a:solidFill>
                  <a:srgbClr val="212121"/>
                </a:solidFill>
                <a:effectLst/>
                <a:latin typeface="Arial" panose="020B0604020202020204" pitchFamily="34" charset="0"/>
                <a:ea typeface="Times New Roman" panose="02020603050405020304" pitchFamily="18" charset="0"/>
                <a:cs typeface="Arial" panose="020B0604020202020204" pitchFamily="34" charset="0"/>
              </a:rPr>
              <a:t>www.steveburrell.info</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pPr marL="0" marR="0">
              <a:lnSpc>
                <a:spcPct val="115000"/>
              </a:lnSpc>
              <a:spcBef>
                <a:spcPts val="0"/>
              </a:spcBef>
              <a:spcAft>
                <a:spcPts val="1200"/>
              </a:spcAft>
            </a:pPr>
            <a:r>
              <a:rPr lang="en-US" sz="11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endParaRPr lang="en-US" sz="12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36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BFC"/>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86704" y="2750606"/>
            <a:ext cx="3113207" cy="2080687"/>
          </a:xfrm>
          <a:prstGeom prst="rect">
            <a:avLst/>
          </a:prstGeom>
        </p:spPr>
      </p:pic>
      <p:pic>
        <p:nvPicPr>
          <p:cNvPr id="5" name="Picture 4"/>
          <p:cNvPicPr>
            <a:picLocks noChangeAspect="1"/>
          </p:cNvPicPr>
          <p:nvPr/>
        </p:nvPicPr>
        <p:blipFill>
          <a:blip r:embed="rId4"/>
          <a:stretch>
            <a:fillRect/>
          </a:stretch>
        </p:blipFill>
        <p:spPr>
          <a:xfrm>
            <a:off x="3163528" y="1488543"/>
            <a:ext cx="2141923" cy="2524125"/>
          </a:xfrm>
          <a:prstGeom prst="rect">
            <a:avLst/>
          </a:prstGeom>
        </p:spPr>
      </p:pic>
      <p:pic>
        <p:nvPicPr>
          <p:cNvPr id="6" name="Picture 5"/>
          <p:cNvPicPr>
            <a:picLocks noChangeAspect="1"/>
          </p:cNvPicPr>
          <p:nvPr/>
        </p:nvPicPr>
        <p:blipFill>
          <a:blip r:embed="rId5"/>
          <a:stretch>
            <a:fillRect/>
          </a:stretch>
        </p:blipFill>
        <p:spPr>
          <a:xfrm>
            <a:off x="5792422" y="13890"/>
            <a:ext cx="2501773" cy="2478751"/>
          </a:xfrm>
          <a:prstGeom prst="rect">
            <a:avLst/>
          </a:prstGeom>
        </p:spPr>
      </p:pic>
      <p:pic>
        <p:nvPicPr>
          <p:cNvPr id="7" name="Picture 6"/>
          <p:cNvPicPr>
            <a:picLocks noChangeAspect="1"/>
          </p:cNvPicPr>
          <p:nvPr/>
        </p:nvPicPr>
        <p:blipFill>
          <a:blip r:embed="rId6"/>
          <a:stretch>
            <a:fillRect/>
          </a:stretch>
        </p:blipFill>
        <p:spPr>
          <a:xfrm>
            <a:off x="548987" y="109334"/>
            <a:ext cx="2127570" cy="2287865"/>
          </a:xfrm>
          <a:prstGeom prst="rect">
            <a:avLst/>
          </a:prstGeom>
        </p:spPr>
      </p:pic>
      <p:pic>
        <p:nvPicPr>
          <p:cNvPr id="8" name="Picture 7"/>
          <p:cNvPicPr>
            <a:picLocks noChangeAspect="1"/>
          </p:cNvPicPr>
          <p:nvPr/>
        </p:nvPicPr>
        <p:blipFill>
          <a:blip r:embed="rId7"/>
          <a:stretch>
            <a:fillRect/>
          </a:stretch>
        </p:blipFill>
        <p:spPr>
          <a:xfrm>
            <a:off x="54797" y="2647949"/>
            <a:ext cx="3115949" cy="2286000"/>
          </a:xfrm>
          <a:prstGeom prst="rect">
            <a:avLst/>
          </a:prstGeom>
        </p:spPr>
      </p:pic>
      <p:pic>
        <p:nvPicPr>
          <p:cNvPr id="11" name="Picture 10"/>
          <p:cNvPicPr>
            <a:picLocks noChangeAspect="1"/>
          </p:cNvPicPr>
          <p:nvPr/>
        </p:nvPicPr>
        <p:blipFill>
          <a:blip r:embed="rId8"/>
          <a:stretch>
            <a:fillRect/>
          </a:stretch>
        </p:blipFill>
        <p:spPr>
          <a:xfrm>
            <a:off x="3130231" y="73178"/>
            <a:ext cx="2205037" cy="988167"/>
          </a:xfrm>
          <a:prstGeom prst="rect">
            <a:avLst/>
          </a:prstGeom>
        </p:spPr>
      </p:pic>
    </p:spTree>
    <p:extLst>
      <p:ext uri="{BB962C8B-B14F-4D97-AF65-F5344CB8AC3E}">
        <p14:creationId xmlns:p14="http://schemas.microsoft.com/office/powerpoint/2010/main" val="511970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685800" y="742950"/>
            <a:ext cx="7086600" cy="1905000"/>
          </a:xfrm>
        </p:spPr>
        <p:txBody>
          <a:bodyPr/>
          <a:lstStyle/>
          <a:p>
            <a:r>
              <a:rPr lang="en-US" dirty="0"/>
              <a:t>What advice do you have for women regarding building their confidence and risk taking?</a:t>
            </a:r>
            <a:endParaRPr lang="en-US" sz="3600" dirty="0"/>
          </a:p>
        </p:txBody>
      </p:sp>
    </p:spTree>
    <p:extLst>
      <p:ext uri="{BB962C8B-B14F-4D97-AF65-F5344CB8AC3E}">
        <p14:creationId xmlns:p14="http://schemas.microsoft.com/office/powerpoint/2010/main" val="1766081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685800" y="742950"/>
            <a:ext cx="7086600" cy="1905000"/>
          </a:xfrm>
        </p:spPr>
        <p:txBody>
          <a:bodyPr/>
          <a:lstStyle/>
          <a:p>
            <a:r>
              <a:rPr lang="en-US" dirty="0" smtClean="0"/>
              <a:t>What advice do you have about finding allies, collaborators, and mentors and how to leverage them?</a:t>
            </a:r>
            <a:endParaRPr lang="en-US" sz="3600" dirty="0"/>
          </a:p>
        </p:txBody>
      </p:sp>
    </p:spTree>
    <p:extLst>
      <p:ext uri="{BB962C8B-B14F-4D97-AF65-F5344CB8AC3E}">
        <p14:creationId xmlns:p14="http://schemas.microsoft.com/office/powerpoint/2010/main" val="407169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685800" y="742950"/>
            <a:ext cx="7086600" cy="1905000"/>
          </a:xfrm>
        </p:spPr>
        <p:txBody>
          <a:bodyPr/>
          <a:lstStyle/>
          <a:p>
            <a:r>
              <a:rPr lang="en-US" sz="3600" dirty="0"/>
              <a:t>What advice do you have for women with respect to the development of both hard and soft skills?</a:t>
            </a:r>
          </a:p>
        </p:txBody>
      </p:sp>
    </p:spTree>
    <p:extLst>
      <p:ext uri="{BB962C8B-B14F-4D97-AF65-F5344CB8AC3E}">
        <p14:creationId xmlns:p14="http://schemas.microsoft.com/office/powerpoint/2010/main" val="146895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685800" y="742950"/>
            <a:ext cx="7086600" cy="1905000"/>
          </a:xfrm>
        </p:spPr>
        <p:txBody>
          <a:bodyPr/>
          <a:lstStyle/>
          <a:p>
            <a:r>
              <a:rPr lang="en-US" sz="3600" dirty="0"/>
              <a:t>What advice do you have for women who may be struggling with the </a:t>
            </a:r>
            <a:r>
              <a:rPr lang="en-US" sz="3600" dirty="0" smtClean="0"/>
              <a:t>Goldilocks syndrome </a:t>
            </a:r>
            <a:r>
              <a:rPr lang="en-US" sz="3600" dirty="0"/>
              <a:t>in their environment?</a:t>
            </a:r>
          </a:p>
        </p:txBody>
      </p:sp>
    </p:spTree>
    <p:extLst>
      <p:ext uri="{BB962C8B-B14F-4D97-AF65-F5344CB8AC3E}">
        <p14:creationId xmlns:p14="http://schemas.microsoft.com/office/powerpoint/2010/main" val="243670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685800" y="361950"/>
            <a:ext cx="7543800" cy="2000250"/>
          </a:xfrm>
        </p:spPr>
        <p:txBody>
          <a:bodyPr/>
          <a:lstStyle/>
          <a:p>
            <a:r>
              <a:rPr lang="en-US" dirty="0" smtClean="0"/>
              <a:t>What </a:t>
            </a:r>
            <a:r>
              <a:rPr lang="en-US" dirty="0"/>
              <a:t>advice do </a:t>
            </a:r>
            <a:r>
              <a:rPr lang="en-US" dirty="0" smtClean="0"/>
              <a:t>you have </a:t>
            </a:r>
            <a:r>
              <a:rPr lang="en-US" dirty="0"/>
              <a:t>for supervisors, managers, and leaders with respect to fostering the development of women in their careers?  </a:t>
            </a:r>
            <a:endParaRPr lang="en-US" dirty="0" smtClean="0"/>
          </a:p>
          <a:p>
            <a:endParaRPr lang="en-US" dirty="0" smtClean="0"/>
          </a:p>
          <a:p>
            <a:r>
              <a:rPr lang="en-US" dirty="0" smtClean="0"/>
              <a:t>What </a:t>
            </a:r>
            <a:r>
              <a:rPr lang="en-US" dirty="0"/>
              <a:t>tools can we give them?</a:t>
            </a:r>
          </a:p>
        </p:txBody>
      </p:sp>
    </p:spTree>
    <p:extLst>
      <p:ext uri="{BB962C8B-B14F-4D97-AF65-F5344CB8AC3E}">
        <p14:creationId xmlns:p14="http://schemas.microsoft.com/office/powerpoint/2010/main" val="314672117"/>
      </p:ext>
    </p:extLst>
  </p:cSld>
  <p:clrMapOvr>
    <a:masterClrMapping/>
  </p:clrMapOvr>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21185</TotalTime>
  <Words>866</Words>
  <Application>Microsoft Office PowerPoint</Application>
  <PresentationFormat>On-screen Show (16:9)</PresentationFormat>
  <Paragraphs>57</Paragraphs>
  <Slides>11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SimSun</vt:lpstr>
      <vt:lpstr>Arial</vt:lpstr>
      <vt:lpstr>Calibri</vt:lpstr>
      <vt:lpstr>Courier New</vt:lpstr>
      <vt:lpstr>Times New Roman</vt:lpstr>
      <vt:lpstr>Wingdings</vt:lpstr>
      <vt:lpstr>9_Default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EDUCAUSE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Steven Craig Burrell</cp:lastModifiedBy>
  <cp:revision>131</cp:revision>
  <dcterms:created xsi:type="dcterms:W3CDTF">2012-08-08T18:23:13Z</dcterms:created>
  <dcterms:modified xsi:type="dcterms:W3CDTF">2017-11-03T10:55:52Z</dcterms:modified>
</cp:coreProperties>
</file>