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D75973-025F-49A4-85E3-CE0802F52EA2}">
  <a:tblStyle styleId="{A1D75973-025F-49A4-85E3-CE0802F52E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44265"/>
  </p:normalViewPr>
  <p:slideViewPr>
    <p:cSldViewPr snapToGrid="0" snapToObjects="1">
      <p:cViewPr varScale="1">
        <p:scale>
          <a:sx n="64" d="100"/>
          <a:sy n="64" d="100"/>
        </p:scale>
        <p:origin x="3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000" dirty="0"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000" dirty="0">
              <a:solidFill>
                <a:schemeClr val="dk2"/>
              </a:solidFill>
            </a:endParaRP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sz="1100" dirty="0">
              <a:solidFill>
                <a:schemeClr val="dk1"/>
              </a:solidFill>
            </a:endParaRPr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professionals: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Moving beyond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siloed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systems; takes a more holistic systems-thinking approach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IT leader is the horizontal integrator, becoming part of the business unit, delivering value at the edge, not just the back room/data center.  IT becomes a provider of </a:t>
            </a:r>
            <a:r>
              <a:rPr lang="en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instead of IT as a provider of technologies.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Emphasis on change management  (actually - leading change, not just managing it)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architecture and organization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mix of sourcing and implementation strategies that may include SaaS, PaaS, IaaS, and on premises services - and the contracts and SLA, OLA we need to manage the new world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and system integration that enables information flow, and utilizing tools such as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iPaaS</a:t>
            </a:r>
            <a:endParaRPr lang="en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user: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Extremely personalized; persistent identity (person-centric; one identity across lifespan?), and then gaining insights around that identity to improve personalization, service delivery (reword)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Integrated / holistic experience; frictionless interactions; consistent user experience - (Make it easy)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Built with platform-independence in mind (supports BYOD), developing foundations that support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world as well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Fosters collaboration</a:t>
            </a:r>
          </a:p>
          <a:p>
            <a:pPr lvl="0" rtl="0">
              <a:spcBef>
                <a:spcPts val="0"/>
              </a:spcBef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all about the data… 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 importance of institutional data governance 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for clarity around data privacy and security (consistent and respected security across systems)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Integrated, freely flowing Data (data is unified across applications and leveraged and flows freely between them);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is used to anticipate, predict and present the user with the information they need when they need it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recognition of previous activity/learning and therefore presents relevant information and directs the user to what they need next</a:t>
            </a:r>
          </a:p>
          <a:p>
            <a:pPr marL="171450" lvl="0" indent="-171450" rtl="0"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Enabling the flow of data to be use it holistically throughout the enterprise (systems) is critical; data governance and ownership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3333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17 Cover Opt 2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17 Content 2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438151"/>
            <a:ext cx="8077200" cy="548879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spcBef>
                <a:spcPts val="0"/>
              </a:spcBef>
              <a:buClr>
                <a:srgbClr val="707C7C"/>
              </a:buClr>
              <a:buSzPct val="39285"/>
              <a:buFont typeface="Arial"/>
              <a:buNone/>
              <a:defRPr sz="2800" b="1" i="0" u="none" strike="noStrike" cap="none">
                <a:solidFill>
                  <a:srgbClr val="707C7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123951"/>
            <a:ext cx="8077200" cy="3124199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6600" marR="0" lvl="1" indent="-1143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889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hyperlink" Target="http://www.slido.com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hyperlink" Target="https://www.educause.edu/focus-areas-and-initiatives/enterprise-and-infrastructure/enterprise-it-program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hyperlink" Target="mailto:jmrathje@ualr.edu" TargetMode="External"/><Relationship Id="rId5" Type="http://schemas.openxmlformats.org/officeDocument/2006/relationships/hyperlink" Target="mailto:dweil@ithaca.edu" TargetMode="External"/><Relationship Id="rId6" Type="http://schemas.openxmlformats.org/officeDocument/2006/relationships/hyperlink" Target="mailto:breinitz@educause.edu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hyperlink" Target="https://library.educause.edu/resources/2015/4/the-next-generation-digital-learning-environment-a-report-on-research" TargetMode="External"/><Relationship Id="rId5" Type="http://schemas.openxmlformats.org/officeDocument/2006/relationships/hyperlink" Target="https://er.educause.edu/articles/2017/7/the-n2gdle-vision-the-next-next-generation-digital-learning-environment" TargetMode="External"/><Relationship Id="rId6" Type="http://schemas.openxmlformats.org/officeDocument/2006/relationships/hyperlink" Target="https://er.educause.edu/articles/2017/7/enterprise-architecture-practices-a-holistic-approach-for-planning-next-generation-services" TargetMode="External"/><Relationship Id="rId7" Type="http://schemas.openxmlformats.org/officeDocument/2006/relationships/hyperlink" Target="https://er.educause.edu/articles/2017/1/enterprise-it-perspectives-on-the-2017-top-10-it-issues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228600" y="2321700"/>
            <a:ext cx="8534400" cy="5001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2800" b="1">
                <a:solidFill>
                  <a:schemeClr val="dk1"/>
                </a:solidFill>
              </a:rPr>
              <a:t>What the Heck is Next Generation Enterprise IT?</a:t>
            </a:r>
          </a:p>
        </p:txBody>
      </p:sp>
      <p:graphicFrame>
        <p:nvGraphicFramePr>
          <p:cNvPr id="68" name="Shape 68"/>
          <p:cNvGraphicFramePr/>
          <p:nvPr/>
        </p:nvGraphicFramePr>
        <p:xfrm>
          <a:off x="620625" y="3026200"/>
          <a:ext cx="8485200" cy="1249650"/>
        </p:xfrm>
        <a:graphic>
          <a:graphicData uri="http://schemas.openxmlformats.org/drawingml/2006/table">
            <a:tbl>
              <a:tblPr>
                <a:noFill/>
                <a:tableStyleId>{A1D75973-025F-49A4-85E3-CE0802F52EA2}</a:tableStyleId>
              </a:tblPr>
              <a:tblGrid>
                <a:gridCol w="2828400"/>
                <a:gridCol w="2828400"/>
                <a:gridCol w="2828400"/>
              </a:tblGrid>
              <a:tr h="880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John Rathje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Associate Vice Chancellor and CIO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University of Arkansas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at Little Rock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Dave Weil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Associate Vice President and CIO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Ithaca College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Betsy Tippens Reinitz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Director, Enterprise IT Programs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EDUCAUSE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" name="Shape 69"/>
          <p:cNvSpPr txBox="1"/>
          <p:nvPr/>
        </p:nvSpPr>
        <p:spPr>
          <a:xfrm>
            <a:off x="381800" y="327050"/>
            <a:ext cx="7327500" cy="855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We’ll be using Slido for polls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Get set up now!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www.slido.com</a:t>
            </a:r>
            <a:r>
              <a:rPr lang="en"/>
              <a:t> Code 3274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187300" y="133675"/>
            <a:ext cx="8045700" cy="70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33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Continue the conversation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87300" y="930725"/>
            <a:ext cx="8518800" cy="38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635000" lvl="0" indent="-165100" rtl="0">
              <a:lnSpc>
                <a:spcPct val="7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Enterprise IT Meet and Mingle - Thursday, 11/2, 2:20-3:05, Community Central</a:t>
            </a:r>
          </a:p>
          <a:p>
            <a:pPr lvl="0" rtl="0">
              <a:lnSpc>
                <a:spcPct val="7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0" lvl="0" indent="-165100" rtl="0">
              <a:lnSpc>
                <a:spcPct val="7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 Enterprise IT Summit - a collaboration among EDUCAUSE, NACUBO, and AIR</a:t>
            </a:r>
          </a:p>
          <a:p>
            <a:pPr lvl="0" rtl="0">
              <a:lnSpc>
                <a:spcPct val="7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0" lvl="0" indent="-165100" rtl="0">
              <a:lnSpc>
                <a:spcPct val="7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 Enterprise IT Program content will focus on next generation enterprise IT – keep an eye on the program website for details</a:t>
            </a:r>
          </a:p>
          <a:p>
            <a:pPr marL="342900" lvl="1" indent="0" rtl="0">
              <a:lnSpc>
                <a:spcPct val="70000"/>
              </a:lnSpc>
              <a:spcBef>
                <a:spcPts val="400"/>
              </a:spcBef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1" indent="0" rtl="0">
              <a:lnSpc>
                <a:spcPct val="70000"/>
              </a:lnSpc>
              <a:spcBef>
                <a:spcPts val="400"/>
              </a:spcBef>
              <a:buNone/>
            </a:pPr>
            <a:r>
              <a:rPr lang="en" sz="18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https://www.educause.edu/focus-areas-and-initiatives/enterprise-and-infrastructure/enterprise-it-program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</a:t>
            </a:r>
          </a:p>
          <a:p>
            <a:pPr marL="342900" lvl="1" indent="0" rtl="0">
              <a:lnSpc>
                <a:spcPct val="70000"/>
              </a:lnSpc>
              <a:spcBef>
                <a:spcPts val="400"/>
              </a:spcBef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main EDUCAUSE page</a:t>
            </a:r>
          </a:p>
          <a:p>
            <a:pPr marL="977900" lvl="1" indent="-190500" rtl="0">
              <a:lnSpc>
                <a:spcPct val="70000"/>
              </a:lnSpc>
              <a:spcBef>
                <a:spcPts val="400"/>
              </a:spcBef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Hover over </a:t>
            </a:r>
            <a:r>
              <a:rPr lang="en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Areas</a:t>
            </a:r>
          </a:p>
          <a:p>
            <a:pPr marL="977900" lvl="1" indent="-190500" rtl="0">
              <a:lnSpc>
                <a:spcPct val="70000"/>
              </a:lnSpc>
              <a:spcBef>
                <a:spcPts val="400"/>
              </a:spcBef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on </a:t>
            </a:r>
            <a:r>
              <a:rPr lang="en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Enterprise and Infrastructure</a:t>
            </a:r>
          </a:p>
          <a:p>
            <a:pPr marL="977900" lvl="1" indent="-190500" rtl="0">
              <a:lnSpc>
                <a:spcPct val="70000"/>
              </a:lnSpc>
              <a:spcBef>
                <a:spcPts val="400"/>
              </a:spcBef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on </a:t>
            </a:r>
            <a:r>
              <a:rPr lang="en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Enterprise IT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539100" y="1160800"/>
            <a:ext cx="80658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177800" lvl="0" indent="-38100" rtl="0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your thoughts about next generation enterprise IT? We’d love to hear from you</a:t>
            </a:r>
          </a:p>
          <a:p>
            <a:pPr marL="177800" lvl="0" indent="-38100" rtl="0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Rathje </a:t>
            </a:r>
            <a:r>
              <a:rPr lang="en" sz="21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jmrathje@ualr.edu</a:t>
            </a: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177800" lvl="0" indent="-38100" rtl="0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Dave Weil </a:t>
            </a:r>
            <a:r>
              <a:rPr lang="en" sz="21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dweil@ithaca.edu</a:t>
            </a: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177800" lvl="0" indent="-38100" rtl="0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Betsy Reinitz </a:t>
            </a:r>
            <a:r>
              <a:rPr lang="en" sz="21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breinitz@educause.edu</a:t>
            </a: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740500" y="130600"/>
            <a:ext cx="6544500" cy="103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33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324811" y="7"/>
            <a:ext cx="8494395" cy="4890587"/>
            <a:chOff x="492124" y="-283984"/>
            <a:chExt cx="9906000" cy="6191400"/>
          </a:xfrm>
        </p:grpSpPr>
        <p:sp>
          <p:nvSpPr>
            <p:cNvPr id="75" name="Shape 75"/>
            <p:cNvSpPr/>
            <p:nvPr/>
          </p:nvSpPr>
          <p:spPr>
            <a:xfrm>
              <a:off x="492124" y="-283984"/>
              <a:ext cx="9906000" cy="6191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quadBezTo>
                    <a:pt x="20000" y="40000"/>
                    <a:pt x="102727" y="15000"/>
                  </a:quadBezTo>
                  <a:lnTo>
                    <a:pt x="101754" y="0"/>
                  </a:lnTo>
                  <a:lnTo>
                    <a:pt x="120000" y="24000"/>
                  </a:lnTo>
                  <a:lnTo>
                    <a:pt x="105646" y="60000"/>
                  </a:lnTo>
                  <a:lnTo>
                    <a:pt x="104673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CCD3EA"/>
            </a:soli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1413879" y="4272733"/>
              <a:ext cx="257700" cy="257700"/>
            </a:xfrm>
            <a:prstGeom prst="ellipse">
              <a:avLst/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12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913701" y="2334663"/>
              <a:ext cx="2308200" cy="2925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 txBox="1"/>
            <p:nvPr/>
          </p:nvSpPr>
          <p:spPr>
            <a:xfrm>
              <a:off x="1536183" y="2334656"/>
              <a:ext cx="2779800" cy="2925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235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Start</a:t>
              </a:r>
              <a:r>
                <a:rPr lang="en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with next generation digital learning environment</a:t>
              </a:r>
            </a:p>
            <a:p>
              <a:pPr marL="127000" marR="0" lvl="1" indent="-139700" algn="l" rtl="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FF"/>
                </a:buClr>
                <a:buFont typeface="Calibri"/>
                <a:buChar char="•"/>
              </a:pPr>
              <a:r>
                <a:rPr lang="en" b="0" i="0" u="sng" strike="noStrike" cap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4"/>
                </a:rPr>
                <a:t>Next Generation Digital Learning Environment: A report on research</a:t>
              </a:r>
            </a:p>
            <a:p>
              <a:pPr marL="127000" marR="0" lvl="1" indent="-139700" algn="l" rtl="0">
                <a:lnSpc>
                  <a:spcPct val="90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Font typeface="Calibri"/>
                <a:buChar char="•"/>
              </a:pPr>
              <a:r>
                <a:rPr lang="en" b="0" i="0" u="sng" strike="noStrike" cap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5"/>
                </a:rPr>
                <a:t>The ”Next" Next Generation Digital Learning Environment</a:t>
              </a:r>
            </a:p>
          </p:txBody>
        </p:sp>
        <p:sp>
          <p:nvSpPr>
            <p:cNvPr id="79" name="Shape 79"/>
            <p:cNvSpPr/>
            <p:nvPr/>
          </p:nvSpPr>
          <p:spPr>
            <a:xfrm>
              <a:off x="4137865" y="2261840"/>
              <a:ext cx="465600" cy="465600"/>
            </a:xfrm>
            <a:prstGeom prst="ellipse">
              <a:avLst/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12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777278" y="1532215"/>
              <a:ext cx="2377500" cy="33681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 txBox="1"/>
            <p:nvPr/>
          </p:nvSpPr>
          <p:spPr>
            <a:xfrm>
              <a:off x="4603456" y="1282373"/>
              <a:ext cx="2377500" cy="33681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850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</a:t>
              </a:r>
              <a:r>
                <a:rPr lang="en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next generation enterprise IT environment</a:t>
              </a:r>
            </a:p>
            <a:p>
              <a:pPr marL="127000" marR="0" lvl="1" indent="-139700" algn="l" rtl="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FF"/>
                </a:buClr>
                <a:buFont typeface="Calibri"/>
                <a:buChar char="•"/>
              </a:pPr>
              <a:r>
                <a:rPr lang="en" b="0" i="0" u="sng" strike="noStrike" cap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6"/>
                </a:rPr>
                <a:t>Enterprise Architecture Practices: A Holistic Approach for Planning Next Generation Services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6757670" y="1282402"/>
              <a:ext cx="643800" cy="643800"/>
            </a:xfrm>
            <a:prstGeom prst="ellipse">
              <a:avLst/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12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658331" y="620484"/>
              <a:ext cx="2377500" cy="43029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 txBox="1"/>
            <p:nvPr/>
          </p:nvSpPr>
          <p:spPr>
            <a:xfrm>
              <a:off x="7616075" y="227539"/>
              <a:ext cx="2571300" cy="43029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25587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Identify</a:t>
              </a:r>
              <a:r>
                <a:rPr lang="en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characteristics  of next generation approach in Top 10 IT Issues</a:t>
              </a:r>
            </a:p>
            <a:p>
              <a:pPr marL="127000" marR="0" lvl="1" indent="-139700" algn="l" rtl="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Font typeface="Calibri"/>
                <a:buChar char="•"/>
              </a:pPr>
              <a:r>
                <a:rPr lang="en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 10 IT Issues and Strategic Technologies </a:t>
              </a:r>
              <a:r>
                <a:rPr lang="en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(coming soon)</a:t>
              </a:r>
            </a:p>
            <a:p>
              <a:pPr marL="127000" marR="0" lvl="1" indent="-139700" algn="l" rtl="0">
                <a:lnSpc>
                  <a:spcPct val="90000"/>
                </a:lnSpc>
                <a:spcBef>
                  <a:spcPts val="200"/>
                </a:spcBef>
                <a:spcAft>
                  <a:spcPts val="0"/>
                </a:spcAft>
                <a:buClr>
                  <a:srgbClr val="0000FF"/>
                </a:buClr>
                <a:buFont typeface="Calibri"/>
                <a:buChar char="•"/>
              </a:pPr>
              <a:r>
                <a:rPr lang="en" b="0" i="0" u="sng" strike="noStrike" cap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7"/>
                </a:rPr>
                <a:t>Enterprise IT Perspective on the 2017 Top 10 IT Issues</a:t>
              </a:r>
            </a:p>
          </p:txBody>
        </p:sp>
      </p:grpSp>
      <p:sp>
        <p:nvSpPr>
          <p:cNvPr id="85" name="Shape 85"/>
          <p:cNvSpPr txBox="1"/>
          <p:nvPr/>
        </p:nvSpPr>
        <p:spPr>
          <a:xfrm>
            <a:off x="352275" y="101025"/>
            <a:ext cx="4834800" cy="129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Evolution of the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Next Generation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660625" y="1650775"/>
            <a:ext cx="7985400" cy="240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defined in the 2017 Top 10 IT Issues:</a:t>
            </a:r>
          </a:p>
          <a:p>
            <a:pPr lvl="0" rtl="0">
              <a:lnSpc>
                <a:spcPct val="90000"/>
              </a:lnSpc>
              <a:spcBef>
                <a:spcPts val="800"/>
              </a:spcBef>
              <a:buNone/>
            </a:pP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 #9. Next-Gen Enterprise IT: </a:t>
            </a: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and implementing IT applications, architectures, and sourcing strategies to achieve agility, scalability, cost-effectiveness, and effective analytics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79300" y="380275"/>
            <a:ext cx="7985400" cy="127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33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But what the heck IS next generation enterprise IT?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8100" y="200150"/>
            <a:ext cx="8565900" cy="90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33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definition is evolving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8000" y="1098900"/>
            <a:ext cx="8088000" cy="294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defined for a 2017 EDUCAUSE expert panel discussion:</a:t>
            </a:r>
          </a:p>
          <a:p>
            <a:pPr lvl="0" rtl="0">
              <a:lnSpc>
                <a:spcPct val="90000"/>
              </a:lnSpc>
              <a:spcBef>
                <a:spcPts val="800"/>
              </a:spcBef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generation digital environments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undergird the digitization of higher education. They move beyond siloed, transactional systems to substantively contribute to and advance the missions and effectiveness of higher education by:</a:t>
            </a:r>
          </a:p>
          <a:p>
            <a:pPr marL="520700" lvl="1" indent="-177800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Generating data and applying analytics to those data, and</a:t>
            </a:r>
          </a:p>
          <a:p>
            <a:pPr marL="520700" lvl="1" indent="-177800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Enabling institutional constituents to use and adapt the environments to meet their individual needs and preferences </a:t>
            </a:r>
          </a:p>
          <a:p>
            <a:pPr lvl="0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achieve such ends as improved learning, better student outcomes, research and scholarships, grantsmanship, fundraising, and operational excellence.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760525" y="320200"/>
            <a:ext cx="6904800" cy="95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33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Next generation enterprise IT is…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760525" y="1270300"/>
            <a:ext cx="7445100" cy="276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mission-driven, client-centric approach…</a:t>
            </a:r>
          </a:p>
          <a:p>
            <a:pPr lvl="0" rtl="0">
              <a:spcBef>
                <a:spcPts val="0"/>
              </a:spcBef>
              <a:buNone/>
            </a:pP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…not a specific technology</a:t>
            </a:r>
          </a:p>
          <a:p>
            <a:pPr lvl="0" rtl="0">
              <a:spcBef>
                <a:spcPts val="0"/>
              </a:spcBef>
              <a:buNone/>
            </a:pP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implications for IT professionals, end users, IT architecture and organization, and for how you think about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339000" y="120075"/>
            <a:ext cx="8466000" cy="71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>
                <a:solidFill>
                  <a:srgbClr val="C00000"/>
                </a:solidFill>
              </a:rPr>
              <a:t>Next generation enterprise IT is enabled by...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33850" y="830175"/>
            <a:ext cx="8466000" cy="376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...collective advances in technology and its management, including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Networking and computational speed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 computing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networks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Mobile technologies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Data, analytics, and artificial intelligence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Enterprise architecture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Personalization</a:t>
            </a:r>
          </a:p>
          <a:p>
            <a:pPr marL="457200" lvl="0" indent="-3810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Agile and service management methodologies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Shape 114"/>
          <p:cNvGrpSpPr/>
          <p:nvPr/>
        </p:nvGrpSpPr>
        <p:grpSpPr>
          <a:xfrm>
            <a:off x="374016" y="867966"/>
            <a:ext cx="8272483" cy="3975496"/>
            <a:chOff x="1346" y="0"/>
            <a:chExt cx="11029978" cy="5300662"/>
          </a:xfrm>
        </p:grpSpPr>
        <p:sp>
          <p:nvSpPr>
            <p:cNvPr id="115" name="Shape 115"/>
            <p:cNvSpPr/>
            <p:nvPr/>
          </p:nvSpPr>
          <p:spPr>
            <a:xfrm>
              <a:off x="1346" y="0"/>
              <a:ext cx="3501580" cy="5300662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1346" y="0"/>
              <a:ext cx="3501580" cy="1590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IT Professionals</a:t>
              </a:r>
            </a:p>
          </p:txBody>
        </p:sp>
        <p:sp>
          <p:nvSpPr>
            <p:cNvPr id="117" name="Shape 117"/>
            <p:cNvSpPr/>
            <p:nvPr/>
          </p:nvSpPr>
          <p:spPr>
            <a:xfrm>
              <a:off x="309513" y="1278765"/>
              <a:ext cx="2801264" cy="55938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325897" y="1295149"/>
              <a:ext cx="2768496" cy="5266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Remove silos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341000" y="1904762"/>
              <a:ext cx="2801264" cy="503369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355743" y="1919505"/>
              <a:ext cx="2771778" cy="4738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Holistic thinking</a:t>
              </a:r>
            </a:p>
          </p:txBody>
        </p:sp>
        <p:sp>
          <p:nvSpPr>
            <p:cNvPr id="121" name="Shape 121"/>
            <p:cNvSpPr/>
            <p:nvPr/>
          </p:nvSpPr>
          <p:spPr>
            <a:xfrm>
              <a:off x="330523" y="2511484"/>
              <a:ext cx="2801264" cy="53070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346067" y="2527028"/>
              <a:ext cx="2770176" cy="4996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Focus on services</a:t>
              </a:r>
            </a:p>
          </p:txBody>
        </p:sp>
        <p:sp>
          <p:nvSpPr>
            <p:cNvPr id="123" name="Shape 123"/>
            <p:cNvSpPr/>
            <p:nvPr/>
          </p:nvSpPr>
          <p:spPr>
            <a:xfrm>
              <a:off x="351504" y="3101935"/>
              <a:ext cx="2801264" cy="880870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377304" y="3127735"/>
              <a:ext cx="2749664" cy="8292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Change management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3794223" y="0"/>
              <a:ext cx="3501580" cy="5300662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3794223" y="0"/>
              <a:ext cx="3501580" cy="1590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IT architecture and organization</a:t>
              </a:r>
            </a:p>
          </p:txBody>
        </p:sp>
        <p:sp>
          <p:nvSpPr>
            <p:cNvPr id="127" name="Shape 127"/>
            <p:cNvSpPr/>
            <p:nvPr/>
          </p:nvSpPr>
          <p:spPr>
            <a:xfrm>
              <a:off x="4105199" y="1328747"/>
              <a:ext cx="2801264" cy="957444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x="4133242" y="1356790"/>
              <a:ext cx="2745178" cy="9013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Mix of sourcing strategies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4126208" y="2398038"/>
              <a:ext cx="2801264" cy="921608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4153201" y="2425031"/>
              <a:ext cx="2747278" cy="8676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Data flow between systems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4105199" y="3428325"/>
              <a:ext cx="2801264" cy="698604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4125660" y="3448786"/>
              <a:ext cx="2760342" cy="6576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Integration tools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7529744" y="0"/>
              <a:ext cx="3501580" cy="5300662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 txBox="1"/>
            <p:nvPr/>
          </p:nvSpPr>
          <p:spPr>
            <a:xfrm>
              <a:off x="7529744" y="0"/>
              <a:ext cx="3501580" cy="1590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End Users</a:t>
              </a:r>
            </a:p>
          </p:txBody>
        </p:sp>
        <p:sp>
          <p:nvSpPr>
            <p:cNvPr id="135" name="Shape 135"/>
            <p:cNvSpPr/>
            <p:nvPr/>
          </p:nvSpPr>
          <p:spPr>
            <a:xfrm>
              <a:off x="7869398" y="1140974"/>
              <a:ext cx="2801264" cy="53973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7885206" y="1156782"/>
              <a:ext cx="2769648" cy="5081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Personalized</a:t>
              </a:r>
            </a:p>
          </p:txBody>
        </p:sp>
        <p:sp>
          <p:nvSpPr>
            <p:cNvPr id="137" name="Shape 137"/>
            <p:cNvSpPr/>
            <p:nvPr/>
          </p:nvSpPr>
          <p:spPr>
            <a:xfrm>
              <a:off x="7858921" y="1747678"/>
              <a:ext cx="2801264" cy="882009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 txBox="1"/>
            <p:nvPr/>
          </p:nvSpPr>
          <p:spPr>
            <a:xfrm>
              <a:off x="7884754" y="1773511"/>
              <a:ext cx="2749598" cy="8303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Consistent experience</a:t>
              </a:r>
            </a:p>
          </p:txBody>
        </p:sp>
        <p:sp>
          <p:nvSpPr>
            <p:cNvPr id="139" name="Shape 139"/>
            <p:cNvSpPr/>
            <p:nvPr/>
          </p:nvSpPr>
          <p:spPr>
            <a:xfrm>
              <a:off x="7869398" y="2728730"/>
              <a:ext cx="2801264" cy="943950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 txBox="1"/>
            <p:nvPr/>
          </p:nvSpPr>
          <p:spPr>
            <a:xfrm>
              <a:off x="7897045" y="2756377"/>
              <a:ext cx="2745970" cy="8886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Platform independence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7869398" y="3752552"/>
              <a:ext cx="2801264" cy="60282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wrap="square" lIns="68575" tIns="68575" rIns="68575" bIns="6857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7887054" y="3770208"/>
              <a:ext cx="2765952" cy="5675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49525" tIns="37150" rIns="49525" bIns="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Collaboration</a:t>
              </a:r>
            </a:p>
          </p:txBody>
        </p:sp>
      </p:grpSp>
      <p:sp>
        <p:nvSpPr>
          <p:cNvPr id="143" name="Shape 143"/>
          <p:cNvSpPr txBox="1"/>
          <p:nvPr/>
        </p:nvSpPr>
        <p:spPr>
          <a:xfrm>
            <a:off x="288302" y="4208249"/>
            <a:ext cx="8443913" cy="71558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– data governance, integrity, privacy and security, ownership and stewardship, integration, and flow across systems</a:t>
            </a:r>
          </a:p>
        </p:txBody>
      </p:sp>
      <p:sp>
        <p:nvSpPr>
          <p:cNvPr id="144" name="Shape 144"/>
          <p:cNvSpPr/>
          <p:nvPr/>
        </p:nvSpPr>
        <p:spPr>
          <a:xfrm>
            <a:off x="182166" y="267890"/>
            <a:ext cx="8711803" cy="4736306"/>
          </a:xfrm>
          <a:prstGeom prst="rect">
            <a:avLst/>
          </a:prstGeom>
          <a:noFill/>
          <a:ln w="12700" cap="flat" cmpd="sng">
            <a:solidFill>
              <a:srgbClr val="C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182176" y="267900"/>
            <a:ext cx="8711700" cy="43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24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Adding Value to Your Institution’s Mission and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760525" y="320200"/>
            <a:ext cx="6904800" cy="95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33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Polling question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760525" y="1167850"/>
            <a:ext cx="7445100" cy="328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characteristic(s) of next generation enterprise IT are most likely to advance the institutional mission?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any browser, go to slido.com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 code: 3274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760525" y="320200"/>
            <a:ext cx="6904800" cy="95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33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Discussion question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760525" y="1334725"/>
            <a:ext cx="7445100" cy="203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 doing at your institution that is setting the stage for next generation enterprise IT?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Slido.com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3274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598</Words>
  <Application>Microsoft Macintosh PowerPoint</Application>
  <PresentationFormat>On-screen Show (16:9)</PresentationFormat>
  <Paragraphs>119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Noto Sans Symbols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Betsy Reinitz</cp:lastModifiedBy>
  <cp:revision>3</cp:revision>
  <dcterms:modified xsi:type="dcterms:W3CDTF">2017-10-31T14:33:36Z</dcterms:modified>
</cp:coreProperties>
</file>