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</p:sldMasterIdLst>
  <p:notesMasterIdLst>
    <p:notesMasterId r:id="rId26"/>
  </p:notesMasterIdLst>
  <p:sldIdLst>
    <p:sldId id="256" r:id="rId4"/>
    <p:sldId id="257" r:id="rId5"/>
    <p:sldId id="258" r:id="rId6"/>
    <p:sldId id="260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6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v>Courseware 11-16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'[Course and Platform Summary by Institution - Shared with BMGF - combined.xlsx]Courseware 11-16'!$B$2:$B$22</c:f>
              <c:strCache>
                <c:ptCount val="21"/>
                <c:pt idx="0">
                  <c:v>Acrobatiq</c:v>
                </c:pt>
                <c:pt idx="1">
                  <c:v>Cerego</c:v>
                </c:pt>
                <c:pt idx="2">
                  <c:v>CogBooks</c:v>
                </c:pt>
                <c:pt idx="3">
                  <c:v>Fishtree</c:v>
                </c:pt>
                <c:pt idx="4">
                  <c:v>Fulcrum Labs</c:v>
                </c:pt>
                <c:pt idx="5">
                  <c:v>Junction Education</c:v>
                </c:pt>
                <c:pt idx="6">
                  <c:v>Knewton</c:v>
                </c:pt>
                <c:pt idx="7">
                  <c:v>LeAP by D2L</c:v>
                </c:pt>
                <c:pt idx="8">
                  <c:v>Difference Engine by Learning Objects (Cengage)</c:v>
                </c:pt>
                <c:pt idx="9">
                  <c:v>LoudCloud</c:v>
                </c:pt>
                <c:pt idx="10">
                  <c:v>Lumen Waymaker</c:v>
                </c:pt>
                <c:pt idx="11">
                  <c:v>McGraw-Hill Education ALEKS</c:v>
                </c:pt>
                <c:pt idx="12">
                  <c:v>McGraw-Hill Education LearnSmart</c:v>
                </c:pt>
                <c:pt idx="13">
                  <c:v>Macmillan Learning Curves (LaunchPad)</c:v>
                </c:pt>
                <c:pt idx="14">
                  <c:v>Open Learning Initiative at Carnegie Mellon University</c:v>
                </c:pt>
                <c:pt idx="15">
                  <c:v>Open Learning Initiative at Stanford University</c:v>
                </c:pt>
                <c:pt idx="16">
                  <c:v>OpenStax Tutor</c:v>
                </c:pt>
                <c:pt idx="17">
                  <c:v>Pearson MyLab &amp; Mastering (with Knewton)</c:v>
                </c:pt>
                <c:pt idx="18">
                  <c:v>Realizeit</c:v>
                </c:pt>
                <c:pt idx="19">
                  <c:v>Smart Sparrow</c:v>
                </c:pt>
                <c:pt idx="20">
                  <c:v>WileyPlus with ORION (Snapwiz)</c:v>
                </c:pt>
              </c:strCache>
            </c:strRef>
          </c:cat>
          <c:val>
            <c:numRef>
              <c:f>'[Course and Platform Summary by Institution - Shared with BMGF - combined.xlsx]Courseware 11-16'!$C$2:$C$22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2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4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F7-47B7-B48E-D60325C3E119}"/>
            </c:ext>
          </c:extLst>
        </c:ser>
        <c:ser>
          <c:idx val="1"/>
          <c:order val="1"/>
          <c:tx>
            <c:v>Courseware 5-17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'https://d.docs.live.net/Users/APLU4024/OneDrive/Documents/APLU/Courseware Vendor Info/[Combined Vendor Survey data 062017.xlsx]Courseware 5-17'!$C$2:$C$22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0</c:v>
                </c:pt>
                <c:pt idx="10">
                  <c:v>1</c:v>
                </c:pt>
                <c:pt idx="11">
                  <c:v>6</c:v>
                </c:pt>
                <c:pt idx="12">
                  <c:v>6</c:v>
                </c:pt>
                <c:pt idx="13">
                  <c:v>5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5</c:v>
                </c:pt>
                <c:pt idx="18">
                  <c:v>2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F7-47B7-B48E-D60325C3E1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56324672"/>
        <c:axId val="956326848"/>
      </c:barChart>
      <c:catAx>
        <c:axId val="956324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326848"/>
        <c:crosses val="autoZero"/>
        <c:auto val="1"/>
        <c:lblAlgn val="ctr"/>
        <c:lblOffset val="100"/>
        <c:noMultiLvlLbl val="0"/>
      </c:catAx>
      <c:valAx>
        <c:axId val="956326848"/>
        <c:scaling>
          <c:orientation val="minMax"/>
          <c:max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324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D55-4A90-96E5-A042FD0947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D55-4A90-96E5-A042FD0947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D55-4A90-96E5-A042FD0947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D55-4A90-96E5-A042FD0947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D55-4A90-96E5-A042FD09473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D55-4A90-96E5-A042FD09473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D55-4A90-96E5-A042FD09473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D55-4A90-96E5-A042FD09473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1D55-4A90-96E5-A042FD09473D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B9C375-CE81-4B78-8A89-26A488BEF81E}" type="CATEGORYNAME">
                      <a:rPr lang="en-US" sz="1600"/>
                      <a:pPr>
                        <a:defRPr sz="1400"/>
                      </a:pPr>
                      <a:t>[CATEGORY NAME]</a:t>
                    </a:fld>
                    <a:r>
                      <a:rPr lang="en-US" baseline="0" dirty="0"/>
                      <a:t>, </a:t>
                    </a:r>
                    <a:fld id="{7CC4D0B6-E2DD-4BD6-B428-F9DBF0AF464C}" type="VALUE">
                      <a:rPr lang="en-US" baseline="0"/>
                      <a:pPr>
                        <a:defRPr sz="1400"/>
                      </a:pPr>
                      <a:t>[VALUE]</a:t>
                    </a:fld>
                    <a:r>
                      <a:rPr lang="en-US" baseline="0" dirty="0"/>
                      <a:t>,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D55-4A90-96E5-A042FD09473D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6075975-3F95-44FF-8794-EC7BB77EA0CA}" type="CATEGORYNAME">
                      <a:rPr lang="en-US" sz="160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, </a:t>
                    </a:r>
                    <a:fld id="{34FD119E-70F0-4DA9-8FBD-7638A287A38C}" type="VALUE">
                      <a:rPr lang="en-US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r>
                      <a:rPr lang="en-US" baseline="0" dirty="0"/>
                      <a:t>,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D55-4A90-96E5-A042FD09473D}"/>
                </c:ext>
              </c:extLst>
            </c:dLbl>
            <c:dLbl>
              <c:idx val="2"/>
              <c:layout>
                <c:manualLayout>
                  <c:x val="0"/>
                  <c:y val="4.92694577326596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97E1DCD-EF6F-4D01-9683-E675DA5014B0}" type="CATEGORYNAME">
                      <a:rPr lang="en-US" sz="160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, </a:t>
                    </a:r>
                    <a:fld id="{3FDCB409-9F6C-466D-B489-531603C4442B}" type="VALUE">
                      <a:rPr lang="en-US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r>
                      <a:rPr lang="en-US" baseline="0" dirty="0"/>
                      <a:t>,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D55-4A90-96E5-A042FD09473D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DCA88B2-0CA2-4DBF-8D2C-0ACC35186C50}" type="CATEGORYNAME">
                      <a:rPr lang="en-US" sz="160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, </a:t>
                    </a:r>
                    <a:fld id="{AD7E5475-CDB5-401B-9C44-BE93AAAA200A}" type="PERCENTAGE">
                      <a:rPr lang="en-US" baseline="0" smtClean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D55-4A90-96E5-A042FD09473D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04DA6B8-5E1E-4558-AD49-B30A1C40A357}" type="CATEGORYNAME">
                      <a:rPr lang="en-US" sz="160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, </a:t>
                    </a:r>
                    <a:fld id="{A6817543-C455-4F32-B62E-3A81ADF9A55A}" type="VALUE">
                      <a:rPr lang="en-US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r>
                      <a:rPr lang="en-US" baseline="0" dirty="0"/>
                      <a:t>,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D55-4A90-96E5-A042FD09473D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8C8108C-E3B2-4848-8F59-7349969C9365}" type="CATEGORYNAME">
                      <a:rPr lang="en-US" sz="160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, </a:t>
                    </a:r>
                    <a:fld id="{249F4DA0-CD71-44D1-807A-B8808CA5B576}" type="VALUE">
                      <a:rPr lang="en-US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r>
                      <a:rPr lang="en-US" baseline="0" dirty="0"/>
                      <a:t>,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D55-4A90-96E5-A042FD09473D}"/>
                </c:ext>
              </c:extLst>
            </c:dLbl>
            <c:dLbl>
              <c:idx val="6"/>
              <c:layout>
                <c:manualLayout>
                  <c:x val="0"/>
                  <c:y val="5.37484993447197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BA6A32B-3DB3-4B03-8B0C-715B642C7DE6}" type="CATEGORYNAME">
                      <a:rPr lang="en-US" sz="160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, , </a:t>
                    </a:r>
                    <a:fld id="{D855F2C2-EAC9-4C6E-AB1E-7C6373CDE5F2}" type="PERCENTAGE">
                      <a:rPr lang="en-US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727874118164"/>
                      <c:h val="0.115604064007268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D55-4A90-96E5-A042FD09473D}"/>
                </c:ext>
              </c:extLst>
            </c:dLbl>
            <c:dLbl>
              <c:idx val="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F027C69-18B3-435C-B41F-8483421307D1}" type="CATEGORYNAME">
                      <a:rPr lang="en-US" sz="1600" baseline="0"/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 dirty="0"/>
                      <a:t>, </a:t>
                    </a:r>
                    <a:fld id="{EF0467E2-D117-40E0-B67D-20F1BEA159ED}" type="VALUE">
                      <a:rPr lang="en-US" sz="1600" baseline="0"/>
                      <a:pPr>
                        <a:defRPr sz="1600"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r>
                      <a:rPr lang="en-US" sz="1600" baseline="0" dirty="0"/>
                      <a:t>,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1D55-4A90-96E5-A042FD09473D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7601F50-B46D-4913-B5F9-CA5D1F372239}" type="CATEGORYNAME">
                      <a:rPr lang="en-US" sz="160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, </a:t>
                    </a:r>
                    <a:fld id="{4A9DD6D1-B21D-4FED-A004-648769D0CD56}" type="VALUE">
                      <a:rPr lang="en-US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r>
                      <a:rPr lang="en-US" baseline="0" dirty="0"/>
                      <a:t>,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1D55-4A90-96E5-A042FD0947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'[Course and Platform Summary by Institution - Shared with BMGF - 20170726.xlsx]Cum Discipline'!$F$2:$F$10</c:f>
              <c:strCache>
                <c:ptCount val="9"/>
                <c:pt idx="0">
                  <c:v>Humanities</c:v>
                </c:pt>
                <c:pt idx="1">
                  <c:v>Other Disciplines</c:v>
                </c:pt>
                <c:pt idx="2">
                  <c:v>Biology/Life Sciences</c:v>
                </c:pt>
                <c:pt idx="3">
                  <c:v>Business</c:v>
                </c:pt>
                <c:pt idx="4">
                  <c:v>Chemistry</c:v>
                </c:pt>
                <c:pt idx="5">
                  <c:v>Economics</c:v>
                </c:pt>
                <c:pt idx="6">
                  <c:v>Mathematics</c:v>
                </c:pt>
                <c:pt idx="7">
                  <c:v>Physics</c:v>
                </c:pt>
                <c:pt idx="8">
                  <c:v>Psychology</c:v>
                </c:pt>
              </c:strCache>
            </c:strRef>
          </c:cat>
          <c:val>
            <c:numRef>
              <c:f>'[Course and Platform Summary by Institution - Shared with BMGF - 20170726.xlsx]Cum Discipline'!$G$2:$G$10</c:f>
              <c:numCache>
                <c:formatCode>0%</c:formatCode>
                <c:ptCount val="9"/>
                <c:pt idx="0">
                  <c:v>0.12</c:v>
                </c:pt>
                <c:pt idx="1">
                  <c:v>0.1</c:v>
                </c:pt>
                <c:pt idx="2">
                  <c:v>0.12</c:v>
                </c:pt>
                <c:pt idx="3">
                  <c:v>0.06</c:v>
                </c:pt>
                <c:pt idx="4">
                  <c:v>0.16</c:v>
                </c:pt>
                <c:pt idx="5">
                  <c:v>0.1</c:v>
                </c:pt>
                <c:pt idx="6">
                  <c:v>0.13</c:v>
                </c:pt>
                <c:pt idx="7">
                  <c:v>0.13</c:v>
                </c:pt>
                <c:pt idx="8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D55-4A90-96E5-A042FD09473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41358-8575-4890-84BB-AF39A9C305F0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C787C-8FA0-4208-BE2F-9543EBBF6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0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is adaptive learning? We like this definition that </a:t>
            </a:r>
            <a:r>
              <a:rPr lang="en-US" dirty="0" err="1"/>
              <a:t>Tyton</a:t>
            </a:r>
            <a:r>
              <a:rPr lang="en-US" dirty="0"/>
              <a:t> Partners’ used in their 2013 analysis of the adaptive learning supplier landscape.</a:t>
            </a:r>
          </a:p>
          <a:p>
            <a:endParaRPr lang="en-US" dirty="0"/>
          </a:p>
          <a:p>
            <a:r>
              <a:rPr lang="en-US" dirty="0"/>
              <a:t>“As an approach to creating a personalized learning experience for students, adaptive learning takes a sophisticated, data-driven, and in some cases, non-linear approach to instruction and remediation, adjusting to a learner’s interactions and demonstrated performance level and subsequently anticipating what types of content and resources learners’ need at a specific point in time to make progress.”</a:t>
            </a:r>
          </a:p>
          <a:p>
            <a:endParaRPr lang="en-US" dirty="0"/>
          </a:p>
          <a:p>
            <a:r>
              <a:rPr lang="en-US" dirty="0"/>
              <a:t>Faculty</a:t>
            </a:r>
            <a:r>
              <a:rPr lang="en-US" baseline="0" dirty="0"/>
              <a:t> and other institutional stakeholders “</a:t>
            </a:r>
            <a:r>
              <a:rPr lang="en-US" dirty="0"/>
              <a:t>generally want to understand ‘how’ solutions work, including a set of descriptive solution attributes that address issues such as openness of the content model, scope of course coverage, interoperability with existing institutional resources, and support services, among others.” </a:t>
            </a:r>
            <a:r>
              <a:rPr lang="en-US" dirty="0" err="1"/>
              <a:t>Tyton</a:t>
            </a:r>
            <a:r>
              <a:rPr lang="en-US" baseline="0" dirty="0"/>
              <a:t> Partners, the Online Learning Consortium and SRI have developed a framework to help administrators, instructional designers, and faculty </a:t>
            </a:r>
            <a:r>
              <a:rPr lang="en-US" dirty="0"/>
              <a:t>better understand adaptive and other digital learning solutions. (Mention </a:t>
            </a:r>
            <a:r>
              <a:rPr lang="en-US" dirty="0" err="1"/>
              <a:t>CWiC</a:t>
            </a:r>
            <a:r>
              <a:rPr lang="en-US" dirty="0"/>
              <a:t> Framework.)</a:t>
            </a:r>
          </a:p>
          <a:p>
            <a:endParaRPr lang="en-US" dirty="0"/>
          </a:p>
          <a:p>
            <a:pPr defTabSz="904159">
              <a:defRPr/>
            </a:pPr>
            <a:r>
              <a:rPr lang="en-US" dirty="0"/>
              <a:t>In general, postsecondary education institutions with large adult learner populations have implemented adaptive technologies more aggressively and more comprehensively than traditional universities. That said, a growing</a:t>
            </a:r>
            <a:r>
              <a:rPr lang="en-US" baseline="0" dirty="0"/>
              <a:t> number of </a:t>
            </a:r>
            <a:r>
              <a:rPr lang="en-US" dirty="0"/>
              <a:t>large and highly innovative institutions, mostly public institutions, are making significant progress</a:t>
            </a:r>
            <a:r>
              <a:rPr lang="en-US" baseline="0" dirty="0"/>
              <a:t> toward scale,</a:t>
            </a:r>
            <a:r>
              <a:rPr lang="en-US" dirty="0"/>
              <a:t> as well as number of large adult-serving online education providers.”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BFC3E-47D0-48DC-8E9D-B08EADFED2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248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I am going to share a bit about what we are doing in the grant</a:t>
            </a:r>
          </a:p>
          <a:p>
            <a:endParaRPr lang="en-US" dirty="0"/>
          </a:p>
          <a:p>
            <a:r>
              <a:rPr lang="en-US" dirty="0"/>
              <a:t>Eight grantees agreed to scale adaptive</a:t>
            </a:r>
            <a:r>
              <a:rPr lang="en-US" baseline="0" dirty="0"/>
              <a:t> courseware equal to or above 15% of their general education enrollments.</a:t>
            </a:r>
          </a:p>
          <a:p>
            <a:endParaRPr lang="en-US" baseline="0" dirty="0"/>
          </a:p>
          <a:p>
            <a:r>
              <a:rPr lang="en-US" baseline="0" dirty="0"/>
              <a:t>Most of their funding pays for a program manager and faculty development</a:t>
            </a:r>
          </a:p>
          <a:p>
            <a:endParaRPr lang="en-US" baseline="0" dirty="0"/>
          </a:p>
          <a:p>
            <a:r>
              <a:rPr lang="en-US" baseline="0" dirty="0"/>
              <a:t>We started last summer and six of the universities reported adaptive courseware enrollments this past spring and all will report them this fall.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BFC3E-47D0-48DC-8E9D-B08EADFED2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632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Almost three</a:t>
            </a:r>
            <a:r>
              <a:rPr lang="en-US" baseline="0" dirty="0"/>
              <a:t>fold increase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AFDE2-B417-4413-A3CC-23E0FE13CF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568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Ok, let me tell you a little bit about how our wonderful grantees are doing… IN a word</a:t>
            </a:r>
            <a:r>
              <a:rPr lang="en-US" baseline="0" dirty="0"/>
              <a:t> AMAZING…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BFC3E-47D0-48DC-8E9D-B08EADFED2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27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cap="all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The Personalized Learning Consortium at APLU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1168-8DCE-4D86-BAED-A0C3AEF1E79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31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Wingdings" panose="05000000000000000000" pitchFamily="2" charset="2"/>
              <a:buChar char="§"/>
              <a:defRPr/>
            </a:lvl3pPr>
            <a:lvl4pPr marL="749808" indent="-182880">
              <a:buFont typeface="Wingdings" panose="05000000000000000000" pitchFamily="2" charset="2"/>
              <a:buChar char="§"/>
              <a:defRPr/>
            </a:lvl4pPr>
            <a:lvl5pPr marL="932688" indent="-18288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The Personalized Learning Consortium at APLU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1168-8DCE-4D86-BAED-A0C3AEF1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6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Wingdings" panose="05000000000000000000" pitchFamily="2" charset="2"/>
              <a:buChar char="§"/>
              <a:defRPr/>
            </a:lvl3pPr>
            <a:lvl4pPr marL="749808" indent="-182880">
              <a:buFont typeface="Wingdings" panose="05000000000000000000" pitchFamily="2" charset="2"/>
              <a:buChar char="§"/>
              <a:defRPr/>
            </a:lvl4pPr>
            <a:lvl5pPr marL="932688" indent="-18288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The Personalized Learning Consortium at APLU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1168-8DCE-4D86-BAED-A0C3AEF1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Head, Copy +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6834" y="584166"/>
            <a:ext cx="11120967" cy="465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/>
            </a:lvl1pPr>
          </a:lstStyle>
          <a:p>
            <a:r>
              <a:rPr lang="en-US"/>
              <a:t>insert headline here – up to 1 full-width 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2017 The Personalized Learning Consortium at APLU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86834" y="1175753"/>
            <a:ext cx="11106151" cy="600132"/>
          </a:xfrm>
        </p:spPr>
        <p:txBody>
          <a:bodyPr/>
          <a:lstStyle>
            <a:lvl1pPr marL="0" indent="0">
              <a:buNone/>
              <a:defRPr sz="1667" baseline="0"/>
            </a:lvl1pPr>
            <a:lvl2pPr marL="0" indent="0">
              <a:buFont typeface="Arial" panose="020B0604020202020204" pitchFamily="34" charset="0"/>
              <a:buNone/>
              <a:defRPr sz="1667"/>
            </a:lvl2pPr>
            <a:lvl3pPr marL="0" indent="0">
              <a:buNone/>
              <a:defRPr sz="1667"/>
            </a:lvl3pPr>
            <a:lvl4pPr marL="0" indent="0">
              <a:buNone/>
              <a:defRPr sz="1667"/>
            </a:lvl4pPr>
            <a:lvl5pPr marL="0" indent="0">
              <a:buNone/>
              <a:defRPr sz="1667"/>
            </a:lvl5pPr>
          </a:lstStyle>
          <a:p>
            <a:pPr lvl="0"/>
            <a:r>
              <a:rPr lang="en-US"/>
              <a:t>Insert explanatory copy here – up to 2 full-width lines.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86833" y="1949451"/>
            <a:ext cx="11106151" cy="4288367"/>
          </a:xfrm>
        </p:spPr>
        <p:txBody>
          <a:bodyPr tIns="1097280"/>
          <a:lstStyle>
            <a:lvl1pPr marL="0" indent="0" algn="ctr">
              <a:buNone/>
              <a:defRPr sz="1600" baseline="0"/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en-US" dirty="0"/>
              <a:t>Click icon to insert visual element here</a:t>
            </a:r>
          </a:p>
        </p:txBody>
      </p:sp>
    </p:spTree>
    <p:extLst>
      <p:ext uri="{BB962C8B-B14F-4D97-AF65-F5344CB8AC3E}">
        <p14:creationId xmlns:p14="http://schemas.microsoft.com/office/powerpoint/2010/main" val="381464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43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1" name="Shape 11"/>
          <p:cNvSpPr/>
          <p:nvPr/>
        </p:nvSpPr>
        <p:spPr>
          <a:xfrm>
            <a:off x="14" y="6334316"/>
            <a:ext cx="12188826" cy="64009"/>
          </a:xfrm>
          <a:prstGeom prst="rect">
            <a:avLst/>
          </a:prstGeom>
          <a:solidFill>
            <a:srgbClr val="A9C399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1" cy="4325112"/>
          </a:xfrm>
          <a:prstGeom prst="rect">
            <a:avLst/>
          </a:prstGeom>
        </p:spPr>
        <p:txBody>
          <a:bodyPr/>
          <a:lstStyle>
            <a:lvl1pPr>
              <a:defRPr sz="5400" cap="all">
                <a:solidFill>
                  <a:srgbClr val="262626"/>
                </a:solidFill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5400" cap="all" spc="-50">
                <a:solidFill>
                  <a:srgbClr val="262626"/>
                </a:solidFill>
              </a:rP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1100050" y="4455621"/>
            <a:ext cx="10058401" cy="24023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ClrTx/>
              <a:buSzTx/>
              <a:buFontTx/>
              <a:buNone/>
              <a:defRPr sz="2400" cap="all" spc="200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indent="457200">
              <a:buClrTx/>
              <a:buSzTx/>
              <a:buFontTx/>
              <a:buNone/>
              <a:defRPr sz="2400" cap="all" spc="200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indent="914400">
              <a:buClrTx/>
              <a:buSzTx/>
              <a:buFontTx/>
              <a:buNone/>
              <a:defRPr sz="2400" cap="all" spc="200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1371600">
              <a:buClrTx/>
              <a:buSzTx/>
              <a:buFontTx/>
              <a:buNone/>
              <a:defRPr sz="2400" cap="all" spc="200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indent="1828800">
              <a:buClrTx/>
              <a:buSzTx/>
              <a:buFontTx/>
              <a:buNone/>
              <a:defRPr sz="2400" cap="all" spc="200">
                <a:solidFill>
                  <a:srgbClr val="455F5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200">
                <a:solidFill>
                  <a:srgbClr val="455F51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200">
                <a:solidFill>
                  <a:srgbClr val="455F51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200">
                <a:solidFill>
                  <a:srgbClr val="455F51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200">
                <a:solidFill>
                  <a:srgbClr val="455F51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200">
                <a:solidFill>
                  <a:srgbClr val="455F51"/>
                </a:solidFill>
              </a:rP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Shape 15"/>
          <p:cNvSpPr/>
          <p:nvPr/>
        </p:nvSpPr>
        <p:spPr>
          <a:xfrm>
            <a:off x="1207657" y="4343400"/>
            <a:ext cx="9875522" cy="0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80261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800" spc="-50">
                <a:solidFill>
                  <a:srgbClr val="404040"/>
                </a:solidFill>
              </a:rPr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Five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02660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rgbClr val="00543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9" name="Shape 29"/>
          <p:cNvSpPr/>
          <p:nvPr/>
        </p:nvSpPr>
        <p:spPr>
          <a:xfrm>
            <a:off x="14" y="6334316"/>
            <a:ext cx="12191987" cy="66485"/>
          </a:xfrm>
          <a:prstGeom prst="rect">
            <a:avLst/>
          </a:prstGeom>
          <a:solidFill>
            <a:srgbClr val="A9C399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0" name="Shape 30"/>
          <p:cNvSpPr/>
          <p:nvPr/>
        </p:nvSpPr>
        <p:spPr>
          <a:xfrm>
            <a:off x="1193532" y="1737845"/>
            <a:ext cx="996696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800" spc="-50">
                <a:solidFill>
                  <a:srgbClr val="404040"/>
                </a:solidFill>
              </a:rP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1097277" y="1845734"/>
            <a:ext cx="4937761" cy="501226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1641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rgbClr val="00543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6" name="Shape 36"/>
          <p:cNvSpPr/>
          <p:nvPr/>
        </p:nvSpPr>
        <p:spPr>
          <a:xfrm>
            <a:off x="14" y="6334316"/>
            <a:ext cx="12191987" cy="66485"/>
          </a:xfrm>
          <a:prstGeom prst="rect">
            <a:avLst/>
          </a:prstGeom>
          <a:solidFill>
            <a:srgbClr val="A9C399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7" name="Shape 37"/>
          <p:cNvSpPr/>
          <p:nvPr/>
        </p:nvSpPr>
        <p:spPr>
          <a:xfrm>
            <a:off x="1193532" y="1737845"/>
            <a:ext cx="996696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800" spc="-50">
                <a:solidFill>
                  <a:srgbClr val="404040"/>
                </a:solidFill>
              </a:rP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1097280" y="1737360"/>
            <a:ext cx="4937760" cy="953667"/>
          </a:xfrm>
          <a:prstGeom prst="rect">
            <a:avLst/>
          </a:prstGeom>
        </p:spPr>
        <p:txBody>
          <a:bodyPr lIns="45719" tIns="45719" rIns="45719" bIns="45719" anchor="ctr"/>
          <a:lstStyle>
            <a:lvl1pPr marL="0" indent="0">
              <a:buClrTx/>
              <a:buSzTx/>
              <a:buFontTx/>
              <a:buNone/>
              <a:defRPr cap="all">
                <a:solidFill>
                  <a:srgbClr val="455F51"/>
                </a:solidFill>
              </a:defRPr>
            </a:lvl1pPr>
            <a:lvl2pPr marL="0" indent="457200">
              <a:buClrTx/>
              <a:buSzTx/>
              <a:buFontTx/>
              <a:buNone/>
              <a:defRPr cap="all">
                <a:solidFill>
                  <a:srgbClr val="455F51"/>
                </a:solidFill>
              </a:defRPr>
            </a:lvl2pPr>
            <a:lvl3pPr marL="0" indent="914400">
              <a:buClrTx/>
              <a:buSzTx/>
              <a:buFontTx/>
              <a:buNone/>
              <a:defRPr cap="all">
                <a:solidFill>
                  <a:srgbClr val="455F51"/>
                </a:solidFill>
              </a:defRPr>
            </a:lvl3pPr>
            <a:lvl4pPr marL="0" indent="1371600">
              <a:buClrTx/>
              <a:buSzTx/>
              <a:buFontTx/>
              <a:buNone/>
              <a:defRPr cap="all">
                <a:solidFill>
                  <a:srgbClr val="455F51"/>
                </a:solidFill>
              </a:defRPr>
            </a:lvl4pPr>
            <a:lvl5pPr marL="0" indent="1828800">
              <a:buClrTx/>
              <a:buSzTx/>
              <a:buFontTx/>
              <a:buNone/>
              <a:defRPr cap="all">
                <a:solidFill>
                  <a:srgbClr val="455F51"/>
                </a:solidFill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000" cap="all">
                <a:solidFill>
                  <a:srgbClr val="455F51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000" cap="all">
                <a:solidFill>
                  <a:srgbClr val="455F51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000" cap="all">
                <a:solidFill>
                  <a:srgbClr val="455F51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000" cap="all">
                <a:solidFill>
                  <a:srgbClr val="455F51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000" cap="all">
                <a:solidFill>
                  <a:srgbClr val="455F51"/>
                </a:solidFill>
              </a:rP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95045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rgbClr val="00543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3" name="Shape 43"/>
          <p:cNvSpPr/>
          <p:nvPr/>
        </p:nvSpPr>
        <p:spPr>
          <a:xfrm>
            <a:off x="14" y="6334316"/>
            <a:ext cx="12191987" cy="66485"/>
          </a:xfrm>
          <a:prstGeom prst="rect">
            <a:avLst/>
          </a:prstGeom>
          <a:solidFill>
            <a:srgbClr val="A9C399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4" name="Shape 44"/>
          <p:cNvSpPr/>
          <p:nvPr/>
        </p:nvSpPr>
        <p:spPr>
          <a:xfrm>
            <a:off x="1193532" y="1737845"/>
            <a:ext cx="996696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1" cy="1450757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800" spc="-50">
                <a:solidFill>
                  <a:srgbClr val="404040"/>
                </a:solidFill>
              </a:rPr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71849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43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9" name="Shape 49"/>
          <p:cNvSpPr/>
          <p:nvPr/>
        </p:nvSpPr>
        <p:spPr>
          <a:xfrm>
            <a:off x="14" y="6334316"/>
            <a:ext cx="12188826" cy="64009"/>
          </a:xfrm>
          <a:prstGeom prst="rect">
            <a:avLst/>
          </a:prstGeom>
          <a:solidFill>
            <a:srgbClr val="A9C399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75995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15" y="0"/>
            <a:ext cx="4050793" cy="6858000"/>
          </a:xfrm>
          <a:prstGeom prst="rect">
            <a:avLst/>
          </a:prstGeom>
          <a:solidFill>
            <a:srgbClr val="00543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53" name="Shape 53"/>
          <p:cNvSpPr/>
          <p:nvPr/>
        </p:nvSpPr>
        <p:spPr>
          <a:xfrm>
            <a:off x="4040070" y="0"/>
            <a:ext cx="64009" cy="6858000"/>
          </a:xfrm>
          <a:prstGeom prst="rect">
            <a:avLst/>
          </a:prstGeom>
          <a:solidFill>
            <a:srgbClr val="A9C399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0"/>
            <a:ext cx="3200400" cy="288036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3600" spc="-5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800600" y="731519"/>
            <a:ext cx="6492241" cy="612648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Five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5F51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7779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Wingdings" panose="05000000000000000000" pitchFamily="2" charset="2"/>
              <a:buChar char="§"/>
              <a:defRPr/>
            </a:lvl3pPr>
            <a:lvl4pPr marL="749808" indent="-182880">
              <a:buFont typeface="Wingdings" panose="05000000000000000000" pitchFamily="2" charset="2"/>
              <a:buChar char="§"/>
              <a:defRPr/>
            </a:lvl4pPr>
            <a:lvl5pPr marL="932688" indent="-18288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09/25/2017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2017 The Personalized Learning Consortium at APLU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1168-8DCE-4D86-BAED-A0C3AEF1E79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241358" y="6519922"/>
            <a:ext cx="739668" cy="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56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00543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59" name="Shape 59"/>
          <p:cNvSpPr/>
          <p:nvPr/>
        </p:nvSpPr>
        <p:spPr>
          <a:xfrm>
            <a:off x="14" y="4915075"/>
            <a:ext cx="12188826" cy="64009"/>
          </a:xfrm>
          <a:prstGeom prst="rect">
            <a:avLst/>
          </a:prstGeom>
          <a:solidFill>
            <a:srgbClr val="A9C399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1097280" y="3360420"/>
            <a:ext cx="10113645" cy="25374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3600" spc="-5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xfrm>
            <a:off x="1097280" y="5907023"/>
            <a:ext cx="10113265" cy="95097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1pPr>
            <a:lvl2pPr marL="0" indent="457200">
              <a:spcBef>
                <a:spcPts val="600"/>
              </a:spcBef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2pPr>
            <a:lvl3pPr marL="0" indent="914400">
              <a:spcBef>
                <a:spcPts val="600"/>
              </a:spcBef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3pPr>
            <a:lvl4pPr marL="0" indent="1371600">
              <a:spcBef>
                <a:spcPts val="600"/>
              </a:spcBef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4pPr>
            <a:lvl5pPr marL="0" indent="1828800">
              <a:spcBef>
                <a:spcPts val="600"/>
              </a:spcBef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24216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rgbClr val="00543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65" name="Shape 65"/>
          <p:cNvSpPr/>
          <p:nvPr/>
        </p:nvSpPr>
        <p:spPr>
          <a:xfrm>
            <a:off x="14" y="6334316"/>
            <a:ext cx="12191987" cy="66485"/>
          </a:xfrm>
          <a:prstGeom prst="rect">
            <a:avLst/>
          </a:prstGeom>
          <a:solidFill>
            <a:srgbClr val="A9C399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66" name="Shape 66"/>
          <p:cNvSpPr/>
          <p:nvPr/>
        </p:nvSpPr>
        <p:spPr>
          <a:xfrm>
            <a:off x="1193532" y="1737845"/>
            <a:ext cx="996696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800" spc="-50">
                <a:solidFill>
                  <a:srgbClr val="404040"/>
                </a:solidFill>
              </a:rP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Five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10975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543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72" name="Shape 72"/>
          <p:cNvSpPr/>
          <p:nvPr/>
        </p:nvSpPr>
        <p:spPr>
          <a:xfrm>
            <a:off x="14" y="6334316"/>
            <a:ext cx="12188826" cy="64009"/>
          </a:xfrm>
          <a:prstGeom prst="rect">
            <a:avLst/>
          </a:prstGeom>
          <a:solidFill>
            <a:srgbClr val="A9C399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172200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800" spc="-50">
                <a:solidFill>
                  <a:srgbClr val="404040"/>
                </a:solidFill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838200" y="412302"/>
            <a:ext cx="7734300" cy="644569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61107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EBD52E-3282-4042-9A7D-1C205D9D27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9789F80-316F-4393-B7A9-5CFEBAD53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43D15ED-6A12-4CEC-9D9F-A6992C8B0F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560FA-DCB3-40B2-8D28-2935CB9EBB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395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DA03807-2146-478C-AF06-6E3E1F509179}"/>
              </a:ext>
            </a:extLst>
          </p:cNvPr>
          <p:cNvSpPr/>
          <p:nvPr userDrawn="1"/>
        </p:nvSpPr>
        <p:spPr>
          <a:xfrm>
            <a:off x="5871634" y="6532564"/>
            <a:ext cx="448733" cy="174625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6BA9374-6EEF-47EA-AD98-590AC580B90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381750"/>
            <a:ext cx="3860800" cy="476250"/>
          </a:xfrm>
        </p:spPr>
        <p:txBody>
          <a:bodyPr/>
          <a:lstStyle>
            <a:lvl1pPr>
              <a:defRPr dirty="0" smtClean="0">
                <a:solidFill>
                  <a:srgbClr val="006666"/>
                </a:solidFill>
              </a:defRPr>
            </a:lvl1pPr>
          </a:lstStyle>
          <a:p>
            <a:pPr>
              <a:defRPr/>
            </a:pPr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7746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D2F96E-EF23-40C7-842E-73373891F8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8484A6B-D566-472E-894E-B6A3217D7E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44771D0-082C-4737-8BDD-1107B2886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956C7-E332-4942-B205-40906A3165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383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28738"/>
            <a:ext cx="5384800" cy="4449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28738"/>
            <a:ext cx="5384800" cy="4449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6F6AAC-42CB-48E1-8820-5DA2062DF5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1A182C0-7237-4D29-AB25-65F30F8E3A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9A598BE-9C0E-4A3B-AED3-5897F72E43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B0D92-126D-4C60-8226-E92B97474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858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39DED-DF61-420B-92D7-35E21BC627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B76B50-C2A1-4DE0-9673-B9EB54A257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122CB4-BB72-4EEF-B254-A37AE61528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51529-D4B8-47A6-86F6-AEDB16E337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884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8598BC7-D586-4B8F-87A3-4EFE82396AE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483350"/>
            <a:ext cx="3860800" cy="476250"/>
          </a:xfrm>
        </p:spPr>
        <p:txBody>
          <a:bodyPr/>
          <a:lstStyle>
            <a:lvl1pPr>
              <a:defRPr dirty="0" smtClean="0">
                <a:solidFill>
                  <a:srgbClr val="006666"/>
                </a:solidFill>
              </a:defRPr>
            </a:lvl1pPr>
          </a:lstStyle>
          <a:p>
            <a:pPr>
              <a:defRPr/>
            </a:pPr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4957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2DDD43F-8FF6-40FB-A0DD-BA6CA51388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AB484AA5-3D7C-48D4-9738-6BECB4F106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08ADDFD-73AC-4A21-959F-162398407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4CE81-5F5D-4CF3-8E3C-3CD1214E80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01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5400" b="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The Personalized Learning Consortium at APLU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1168-8DCE-4D86-BAED-A0C3AEF1E79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466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6A151DD-5314-4C4A-850C-D4EAD8E1DD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4C88EA7-2DFA-464B-93D5-380B121037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A60CFED5-E6E5-4BA6-8A3A-40149B850C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B3598-10A5-42B8-AFA6-9B82754AF0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338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655DDEF-29E4-4D30-9989-BCD76040D3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4DE1D90-70BD-4B1E-921F-FB569139E8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7F1A74B-1474-4916-A67D-12B693BA6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4976D-5842-4282-BC90-312AE7BCCE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567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10F1ED-6AAB-49FC-8B91-43F0A2E5EB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6C1E331-C739-469F-907E-7B46B2BDE8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D0ADE8B-AC64-464C-9C36-4119924B94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B3819-203D-4140-83CC-48E50F25DF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2686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71450"/>
            <a:ext cx="2743200" cy="5607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71450"/>
            <a:ext cx="8026400" cy="5607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4E7771D-99C4-44D1-9DB2-86D32AD592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487B19B-C7AB-4CE8-94B0-D23C3E3D07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253A9A5-B0F6-4EAD-AF96-6016F34DD4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20335-2528-458F-AC27-5ABDD8D483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059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451"/>
            <a:ext cx="10972800" cy="944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28738"/>
            <a:ext cx="5384800" cy="4449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28738"/>
            <a:ext cx="5384800" cy="4449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D6BCD43-9852-4835-8B64-039CBAABB2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9B53A30-5FBD-47A1-8CA9-2594A0FDCE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EA6DE1E-3C25-4169-83CB-CFBE17A182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4302F-B0E3-4DFA-8E4C-3878454ED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280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67447C1-6429-4E44-A17A-7FF5A49620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4434492-149F-421D-BAE9-7C19D3AF1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E0AA7D4-DA9A-4DB7-A96F-3AE253AEB4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DB9D7-83D6-4ECE-864E-7E901B8799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639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Wingdings" panose="05000000000000000000" pitchFamily="2" charset="2"/>
              <a:buChar char="§"/>
              <a:defRPr/>
            </a:lvl3pPr>
            <a:lvl4pPr marL="749808" indent="-182880">
              <a:buFont typeface="Wingdings" panose="05000000000000000000" pitchFamily="2" charset="2"/>
              <a:buChar char="§"/>
              <a:defRPr/>
            </a:lvl4pPr>
            <a:lvl5pPr marL="932688" indent="-18288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Wingdings" panose="05000000000000000000" pitchFamily="2" charset="2"/>
              <a:buChar char="§"/>
              <a:defRPr/>
            </a:lvl3pPr>
            <a:lvl4pPr marL="749808" indent="-182880">
              <a:buFont typeface="Wingdings" panose="05000000000000000000" pitchFamily="2" charset="2"/>
              <a:buChar char="§"/>
              <a:defRPr/>
            </a:lvl4pPr>
            <a:lvl5pPr marL="932688" indent="-18288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09/25/2017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The Personalized Learning Consortium at APLU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1168-8DCE-4D86-BAED-A0C3AEF1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Wingdings" panose="05000000000000000000" pitchFamily="2" charset="2"/>
              <a:buChar char="§"/>
              <a:defRPr/>
            </a:lvl3pPr>
            <a:lvl4pPr marL="749808" indent="-182880">
              <a:buFont typeface="Wingdings" panose="05000000000000000000" pitchFamily="2" charset="2"/>
              <a:buChar char="§"/>
              <a:defRPr/>
            </a:lvl4pPr>
            <a:lvl5pPr marL="932688" indent="-18288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Wingdings" panose="05000000000000000000" pitchFamily="2" charset="2"/>
              <a:buChar char="§"/>
              <a:defRPr/>
            </a:lvl3pPr>
            <a:lvl4pPr marL="749808" indent="-182880">
              <a:buFont typeface="Wingdings" panose="05000000000000000000" pitchFamily="2" charset="2"/>
              <a:buChar char="§"/>
              <a:defRPr/>
            </a:lvl4pPr>
            <a:lvl5pPr marL="932688" indent="-18288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09/25/2017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The Personalized Learning Consortium at APLU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1168-8DCE-4D86-BAED-A0C3AEF1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44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09/25/2017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The Personalized Learning Consortium at APLU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1168-8DCE-4D86-BAED-A0C3AEF1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8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09/25/2017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2017 The Personalized Learning Consortium at APLU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1168-8DCE-4D86-BAED-A0C3AEF1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7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Wingdings" panose="05000000000000000000" pitchFamily="2" charset="2"/>
              <a:buChar char="§"/>
              <a:defRPr/>
            </a:lvl3pPr>
            <a:lvl4pPr marL="749808" indent="-182880">
              <a:buFont typeface="Wingdings" panose="05000000000000000000" pitchFamily="2" charset="2"/>
              <a:buChar char="§"/>
              <a:defRPr/>
            </a:lvl4pPr>
            <a:lvl5pPr marL="932688" indent="-18288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09/25/2017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2017 The Personalized Learning Consortium at APLU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991168-8DCE-4D86-BAED-A0C3AEF1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8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09/25/2017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The Personalized Learning Consortium at APLU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91168-8DCE-4D86-BAED-A0C3AEF1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09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" Target="../slides/slide20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09/25/2017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2017 The Personalized Learning Consortium at APLU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1991168-8DCE-4D86-BAED-A0C3AEF1E79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76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rgbClr val="00543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" name="Shape 3"/>
          <p:cNvSpPr/>
          <p:nvPr/>
        </p:nvSpPr>
        <p:spPr>
          <a:xfrm>
            <a:off x="14" y="6334316"/>
            <a:ext cx="12191987" cy="66485"/>
          </a:xfrm>
          <a:prstGeom prst="rect">
            <a:avLst/>
          </a:prstGeom>
          <a:solidFill>
            <a:srgbClr val="A9C399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" name="Shape 4"/>
          <p:cNvSpPr/>
          <p:nvPr/>
        </p:nvSpPr>
        <p:spPr>
          <a:xfrm>
            <a:off x="1193532" y="1737845"/>
            <a:ext cx="9966960" cy="1"/>
          </a:xfrm>
          <a:prstGeom prst="line">
            <a:avLst/>
          </a:prstGeom>
          <a:ln w="6350">
            <a:solidFill>
              <a:srgbClr val="808080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1" cy="173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800" spc="-50">
                <a:solidFill>
                  <a:srgbClr val="404040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1" cy="5012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404040"/>
                </a:solidFill>
              </a:rPr>
              <a:t>Body Level Five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9900457" y="6526778"/>
            <a:ext cx="1312026" cy="2311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image1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 rot="10800000" flipH="1">
            <a:off x="10241357" y="6519922"/>
            <a:ext cx="739669" cy="2448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64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ransition spd="med"/>
  <p:txStyles>
    <p:titleStyle>
      <a:lvl1pPr>
        <a:lnSpc>
          <a:spcPct val="85000"/>
        </a:lnSpc>
        <a:defRPr sz="4800" spc="-50">
          <a:solidFill>
            <a:srgbClr val="404040"/>
          </a:solidFill>
          <a:latin typeface="Calibri Light"/>
          <a:ea typeface="Calibri Light"/>
          <a:cs typeface="Calibri Light"/>
          <a:sym typeface="Calibri Light"/>
        </a:defRPr>
      </a:lvl1pPr>
      <a:lvl2pPr>
        <a:lnSpc>
          <a:spcPct val="85000"/>
        </a:lnSpc>
        <a:defRPr sz="4800" spc="-50">
          <a:solidFill>
            <a:srgbClr val="404040"/>
          </a:solidFill>
          <a:latin typeface="Calibri Light"/>
          <a:ea typeface="Calibri Light"/>
          <a:cs typeface="Calibri Light"/>
          <a:sym typeface="Calibri Light"/>
        </a:defRPr>
      </a:lvl2pPr>
      <a:lvl3pPr>
        <a:lnSpc>
          <a:spcPct val="85000"/>
        </a:lnSpc>
        <a:defRPr sz="4800" spc="-50">
          <a:solidFill>
            <a:srgbClr val="404040"/>
          </a:solidFill>
          <a:latin typeface="Calibri Light"/>
          <a:ea typeface="Calibri Light"/>
          <a:cs typeface="Calibri Light"/>
          <a:sym typeface="Calibri Light"/>
        </a:defRPr>
      </a:lvl3pPr>
      <a:lvl4pPr>
        <a:lnSpc>
          <a:spcPct val="85000"/>
        </a:lnSpc>
        <a:defRPr sz="4800" spc="-50">
          <a:solidFill>
            <a:srgbClr val="404040"/>
          </a:solidFill>
          <a:latin typeface="Calibri Light"/>
          <a:ea typeface="Calibri Light"/>
          <a:cs typeface="Calibri Light"/>
          <a:sym typeface="Calibri Light"/>
        </a:defRPr>
      </a:lvl4pPr>
      <a:lvl5pPr>
        <a:lnSpc>
          <a:spcPct val="85000"/>
        </a:lnSpc>
        <a:defRPr sz="4800" spc="-50">
          <a:solidFill>
            <a:srgbClr val="404040"/>
          </a:solidFill>
          <a:latin typeface="Calibri Light"/>
          <a:ea typeface="Calibri Light"/>
          <a:cs typeface="Calibri Light"/>
          <a:sym typeface="Calibri Light"/>
        </a:defRPr>
      </a:lvl5pPr>
      <a:lvl6pPr>
        <a:lnSpc>
          <a:spcPct val="85000"/>
        </a:lnSpc>
        <a:defRPr sz="4800" spc="-50">
          <a:solidFill>
            <a:srgbClr val="404040"/>
          </a:solidFill>
          <a:latin typeface="Calibri Light"/>
          <a:ea typeface="Calibri Light"/>
          <a:cs typeface="Calibri Light"/>
          <a:sym typeface="Calibri Light"/>
        </a:defRPr>
      </a:lvl6pPr>
      <a:lvl7pPr>
        <a:lnSpc>
          <a:spcPct val="85000"/>
        </a:lnSpc>
        <a:defRPr sz="4800" spc="-50">
          <a:solidFill>
            <a:srgbClr val="404040"/>
          </a:solidFill>
          <a:latin typeface="Calibri Light"/>
          <a:ea typeface="Calibri Light"/>
          <a:cs typeface="Calibri Light"/>
          <a:sym typeface="Calibri Light"/>
        </a:defRPr>
      </a:lvl7pPr>
      <a:lvl8pPr>
        <a:lnSpc>
          <a:spcPct val="85000"/>
        </a:lnSpc>
        <a:defRPr sz="4800" spc="-50">
          <a:solidFill>
            <a:srgbClr val="404040"/>
          </a:solidFill>
          <a:latin typeface="Calibri Light"/>
          <a:ea typeface="Calibri Light"/>
          <a:cs typeface="Calibri Light"/>
          <a:sym typeface="Calibri Light"/>
        </a:defRPr>
      </a:lvl8pPr>
      <a:lvl9pPr>
        <a:lnSpc>
          <a:spcPct val="85000"/>
        </a:lnSpc>
        <a:defRPr sz="4800" spc="-50">
          <a:solidFill>
            <a:srgbClr val="404040"/>
          </a:solidFill>
          <a:latin typeface="Calibri Light"/>
          <a:ea typeface="Calibri Light"/>
          <a:cs typeface="Calibri Light"/>
          <a:sym typeface="Calibri Light"/>
        </a:defRPr>
      </a:lvl9pPr>
    </p:titleStyle>
    <p:bodyStyle>
      <a:lvl1pPr marL="91439" indent="-91439">
        <a:lnSpc>
          <a:spcPct val="90000"/>
        </a:lnSpc>
        <a:spcBef>
          <a:spcPts val="1200"/>
        </a:spcBef>
        <a:buClr>
          <a:srgbClr val="A9C399"/>
        </a:buClr>
        <a:buSzPct val="100000"/>
        <a:buFont typeface="Trebuchet MS"/>
        <a:buChar char=" "/>
        <a:defRPr sz="2000">
          <a:solidFill>
            <a:srgbClr val="404040"/>
          </a:solidFill>
          <a:latin typeface="Calibri"/>
          <a:ea typeface="Calibri"/>
          <a:cs typeface="Calibri"/>
          <a:sym typeface="Calibri"/>
        </a:defRPr>
      </a:lvl1pPr>
      <a:lvl2pPr marL="404368" indent="-203200">
        <a:lnSpc>
          <a:spcPct val="90000"/>
        </a:lnSpc>
        <a:spcBef>
          <a:spcPts val="1200"/>
        </a:spcBef>
        <a:buClr>
          <a:srgbClr val="A9C399"/>
        </a:buClr>
        <a:buSzPct val="100000"/>
        <a:buFont typeface="Trebuchet MS"/>
        <a:buChar char="▪"/>
        <a:defRPr sz="2000">
          <a:solidFill>
            <a:srgbClr val="404040"/>
          </a:solidFill>
          <a:latin typeface="Calibri"/>
          <a:ea typeface="Calibri"/>
          <a:cs typeface="Calibri"/>
          <a:sym typeface="Calibri"/>
        </a:defRPr>
      </a:lvl2pPr>
      <a:lvl3pPr marL="645305" indent="-261257">
        <a:lnSpc>
          <a:spcPct val="90000"/>
        </a:lnSpc>
        <a:spcBef>
          <a:spcPts val="1200"/>
        </a:spcBef>
        <a:buClr>
          <a:srgbClr val="A9C399"/>
        </a:buClr>
        <a:buSzPct val="100000"/>
        <a:buFont typeface="Trebuchet MS"/>
        <a:buChar char="▪"/>
        <a:defRPr sz="2000">
          <a:solidFill>
            <a:srgbClr val="404040"/>
          </a:solidFill>
          <a:latin typeface="Calibri"/>
          <a:ea typeface="Calibri"/>
          <a:cs typeface="Calibri"/>
          <a:sym typeface="Calibri"/>
        </a:defRPr>
      </a:lvl3pPr>
      <a:lvl4pPr marL="828185" indent="-261257">
        <a:lnSpc>
          <a:spcPct val="90000"/>
        </a:lnSpc>
        <a:spcBef>
          <a:spcPts val="1200"/>
        </a:spcBef>
        <a:buClr>
          <a:srgbClr val="A9C399"/>
        </a:buClr>
        <a:buSzPct val="100000"/>
        <a:buFont typeface="Trebuchet MS"/>
        <a:buChar char="▪"/>
        <a:defRPr sz="2000">
          <a:solidFill>
            <a:srgbClr val="404040"/>
          </a:solidFill>
          <a:latin typeface="Calibri"/>
          <a:ea typeface="Calibri"/>
          <a:cs typeface="Calibri"/>
          <a:sym typeface="Calibri"/>
        </a:defRPr>
      </a:lvl4pPr>
      <a:lvl5pPr marL="1011065" indent="-261257">
        <a:lnSpc>
          <a:spcPct val="90000"/>
        </a:lnSpc>
        <a:spcBef>
          <a:spcPts val="1200"/>
        </a:spcBef>
        <a:buClr>
          <a:srgbClr val="A9C399"/>
        </a:buClr>
        <a:buSzPct val="100000"/>
        <a:buFont typeface="Trebuchet MS"/>
        <a:buChar char="▪"/>
        <a:defRPr sz="2000">
          <a:solidFill>
            <a:srgbClr val="404040"/>
          </a:solidFill>
          <a:latin typeface="Calibri"/>
          <a:ea typeface="Calibri"/>
          <a:cs typeface="Calibri"/>
          <a:sym typeface="Calibri"/>
        </a:defRPr>
      </a:lvl5pPr>
      <a:lvl6pPr marL="1197971" indent="-326571">
        <a:lnSpc>
          <a:spcPct val="90000"/>
        </a:lnSpc>
        <a:spcBef>
          <a:spcPts val="1200"/>
        </a:spcBef>
        <a:buClr>
          <a:srgbClr val="A9C399"/>
        </a:buClr>
        <a:buSzPct val="100000"/>
        <a:buFont typeface="Trebuchet MS"/>
        <a:buChar char="◦"/>
        <a:defRPr sz="2000">
          <a:solidFill>
            <a:srgbClr val="404040"/>
          </a:solidFill>
          <a:latin typeface="Calibri"/>
          <a:ea typeface="Calibri"/>
          <a:cs typeface="Calibri"/>
          <a:sym typeface="Calibri"/>
        </a:defRPr>
      </a:lvl6pPr>
      <a:lvl7pPr marL="1397971" indent="-326571">
        <a:lnSpc>
          <a:spcPct val="90000"/>
        </a:lnSpc>
        <a:spcBef>
          <a:spcPts val="1200"/>
        </a:spcBef>
        <a:buClr>
          <a:srgbClr val="A9C399"/>
        </a:buClr>
        <a:buSzPct val="100000"/>
        <a:buFont typeface="Trebuchet MS"/>
        <a:buChar char="◦"/>
        <a:defRPr sz="2000">
          <a:solidFill>
            <a:srgbClr val="404040"/>
          </a:solidFill>
          <a:latin typeface="Calibri"/>
          <a:ea typeface="Calibri"/>
          <a:cs typeface="Calibri"/>
          <a:sym typeface="Calibri"/>
        </a:defRPr>
      </a:lvl7pPr>
      <a:lvl8pPr marL="1597971" indent="-326571">
        <a:lnSpc>
          <a:spcPct val="90000"/>
        </a:lnSpc>
        <a:spcBef>
          <a:spcPts val="1200"/>
        </a:spcBef>
        <a:buClr>
          <a:srgbClr val="A9C399"/>
        </a:buClr>
        <a:buSzPct val="100000"/>
        <a:buFont typeface="Trebuchet MS"/>
        <a:buChar char="◦"/>
        <a:defRPr sz="2000">
          <a:solidFill>
            <a:srgbClr val="404040"/>
          </a:solidFill>
          <a:latin typeface="Calibri"/>
          <a:ea typeface="Calibri"/>
          <a:cs typeface="Calibri"/>
          <a:sym typeface="Calibri"/>
        </a:defRPr>
      </a:lvl8pPr>
      <a:lvl9pPr marL="1797971" indent="-326571">
        <a:lnSpc>
          <a:spcPct val="90000"/>
        </a:lnSpc>
        <a:spcBef>
          <a:spcPts val="1200"/>
        </a:spcBef>
        <a:buClr>
          <a:srgbClr val="A9C399"/>
        </a:buClr>
        <a:buSzPct val="100000"/>
        <a:buFont typeface="Trebuchet MS"/>
        <a:buChar char="◦"/>
        <a:defRPr sz="2000">
          <a:solidFill>
            <a:srgbClr val="404040"/>
          </a:solidFill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k-small-top">
            <a:extLst>
              <a:ext uri="{FF2B5EF4-FFF2-40B4-BE49-F238E27FC236}">
                <a16:creationId xmlns:a16="http://schemas.microsoft.com/office/drawing/2014/main" id="{80A6CAE9-C3B9-4FD8-90D6-428DBA0C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4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8DB9440-09A3-4B7C-BC05-8E83DED1AA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" b="29265"/>
          <a:stretch>
            <a:fillRect/>
          </a:stretch>
        </p:blipFill>
        <p:spPr bwMode="auto">
          <a:xfrm>
            <a:off x="-14817" y="6378576"/>
            <a:ext cx="12236451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>
            <a:extLst>
              <a:ext uri="{FF2B5EF4-FFF2-40B4-BE49-F238E27FC236}">
                <a16:creationId xmlns:a16="http://schemas.microsoft.com/office/drawing/2014/main" id="{D806B2B7-42AE-4F56-B0C5-FED103DF7A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71451"/>
            <a:ext cx="109728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7D3C17-42AB-4AF5-8A95-A54C8F860B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28738"/>
            <a:ext cx="10972800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5590" name="Rectangle 6">
            <a:extLst>
              <a:ext uri="{FF2B5EF4-FFF2-40B4-BE49-F238E27FC236}">
                <a16:creationId xmlns:a16="http://schemas.microsoft.com/office/drawing/2014/main" id="{4EDC178E-78E7-490C-8185-C6BBFFB023E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91" name="Rectangle 7">
            <a:extLst>
              <a:ext uri="{FF2B5EF4-FFF2-40B4-BE49-F238E27FC236}">
                <a16:creationId xmlns:a16="http://schemas.microsoft.com/office/drawing/2014/main" id="{A3ABFDB0-398D-40D4-8981-ED7574D37AE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92" name="Rectangle 8">
            <a:extLst>
              <a:ext uri="{FF2B5EF4-FFF2-40B4-BE49-F238E27FC236}">
                <a16:creationId xmlns:a16="http://schemas.microsoft.com/office/drawing/2014/main" id="{68D9DCCF-33EA-4829-A44D-C28249099F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1" y="545306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79BE87F5-1A4E-4A08-A72C-32029BFA79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95596" name="Text Box 12">
            <a:extLst>
              <a:ext uri="{FF2B5EF4-FFF2-40B4-BE49-F238E27FC236}">
                <a16:creationId xmlns:a16="http://schemas.microsoft.com/office/drawing/2014/main" id="{023262CF-F6EB-4B57-B70C-6DDE609B25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43267" y="-9525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cs typeface="Arial" panose="020B0604020202020204" pitchFamily="34" charset="0"/>
                <a:hlinkClick r:id="rId17" action="ppaction://hlinksldjump"/>
              </a:rPr>
              <a:t>←</a:t>
            </a:r>
            <a:endParaRPr lang="en-US" altLang="en-US" sz="18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6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A001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A001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A001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A001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3A001D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3A001D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3A001D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3A001D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3A001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3A001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3A001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3A001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A001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A001D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3A001D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3A001D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3A001D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3A001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don.carter@nau.edu" TargetMode="External"/><Relationship Id="rId2" Type="http://schemas.openxmlformats.org/officeDocument/2006/relationships/hyperlink" Target="mailto:kvignare@aplu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goin@pdx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52F4D9-160B-4364-B44E-C4F63C3E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Scaling Adaptive Courseware USE At Public Universities: Implementation Processes and Early Outcomes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90E9943-3F4C-4A1D-A059-9ED4F1ABDC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Karen Vignare, APLU</a:t>
            </a:r>
          </a:p>
          <a:p>
            <a:r>
              <a:rPr lang="en-US" dirty="0"/>
              <a:t>Don carter, NAU</a:t>
            </a:r>
          </a:p>
          <a:p>
            <a:r>
              <a:rPr lang="en-US" dirty="0"/>
              <a:t>Kari Goin, PSU</a:t>
            </a:r>
          </a:p>
        </p:txBody>
      </p:sp>
    </p:spTree>
    <p:extLst>
      <p:ext uri="{BB962C8B-B14F-4D97-AF65-F5344CB8AC3E}">
        <p14:creationId xmlns:p14="http://schemas.microsoft.com/office/powerpoint/2010/main" val="2515383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3686185" y="6533128"/>
            <a:ext cx="4822805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900" cap="all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cap="none">
                <a:solidFill>
                  <a:srgbClr val="000000"/>
                </a:solidFill>
              </a:defRPr>
            </a:pPr>
            <a:r>
              <a:rPr kumimoji="0" sz="9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2017 The Personalized Learning Consortium at APLU</a:t>
            </a:r>
          </a:p>
        </p:txBody>
      </p:sp>
      <p:sp>
        <p:nvSpPr>
          <p:cNvPr id="153" name="Shape 153"/>
          <p:cNvSpPr/>
          <p:nvPr/>
        </p:nvSpPr>
        <p:spPr>
          <a:xfrm>
            <a:off x="1006052" y="1350825"/>
            <a:ext cx="10750633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54" name="_KSW8239.jpg"/>
          <p:cNvPicPr/>
          <p:nvPr/>
        </p:nvPicPr>
        <p:blipFill>
          <a:blip r:embed="rId2">
            <a:extLst/>
          </a:blip>
          <a:srcRect l="39773" r="19686"/>
          <a:stretch>
            <a:fillRect/>
          </a:stretch>
        </p:blipFill>
        <p:spPr>
          <a:xfrm>
            <a:off x="8339216" y="-21439"/>
            <a:ext cx="3875515" cy="6362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SU_Spring2015-12.jpg"/>
          <p:cNvPicPr/>
          <p:nvPr/>
        </p:nvPicPr>
        <p:blipFill>
          <a:blip r:embed="rId3">
            <a:extLst/>
          </a:blip>
          <a:srcRect l="41146" t="1946" r="16556"/>
          <a:stretch>
            <a:fillRect/>
          </a:stretch>
        </p:blipFill>
        <p:spPr>
          <a:xfrm>
            <a:off x="-34119" y="-40291"/>
            <a:ext cx="3920319" cy="6374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Online1-61.jpg"/>
          <p:cNvPicPr/>
          <p:nvPr/>
        </p:nvPicPr>
        <p:blipFill>
          <a:blip r:embed="rId4">
            <a:extLst/>
          </a:blip>
          <a:srcRect l="10640" r="44316"/>
          <a:stretch>
            <a:fillRect/>
          </a:stretch>
        </p:blipFill>
        <p:spPr>
          <a:xfrm>
            <a:off x="4006305" y="-40291"/>
            <a:ext cx="4223296" cy="640271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80474" y="180474"/>
            <a:ext cx="11839073" cy="5931568"/>
          </a:xfrm>
          <a:prstGeom prst="rect">
            <a:avLst/>
          </a:prstGeom>
          <a:solidFill>
            <a:srgbClr val="FFFFFF">
              <a:alpha val="27059"/>
            </a:srgbClr>
          </a:solidFill>
          <a:ln w="19050" cap="flat">
            <a:noFill/>
            <a:prstDash val="solid"/>
            <a:bevel/>
          </a:ln>
          <a:effectLst>
            <a:outerShdw blurRad="38100" dist="17779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-33224" y="694281"/>
            <a:ext cx="6010695" cy="1926545"/>
          </a:xfrm>
          <a:prstGeom prst="rect">
            <a:avLst/>
          </a:prstGeom>
          <a:solidFill>
            <a:srgbClr val="80AA99"/>
          </a:solidFill>
          <a:ln w="12700">
            <a:miter lim="400000"/>
          </a:ln>
          <a:effectLst>
            <a:outerShdw blurRad="38100" dist="17779" dir="54000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80AA99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0AA9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560720" y="1274647"/>
            <a:ext cx="4822805" cy="76581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defRPr sz="4000" spc="-100">
                <a:solidFill>
                  <a:srgbClr val="FFFFFF"/>
                </a:solid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5000" spc="-100" dirty="0">
                <a:solidFill>
                  <a:srgbClr val="FFFFFF"/>
                </a:solidFill>
              </a:rPr>
              <a:t>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54860507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C6C86DCF-AAF8-41F2-9AE5-58833B2CD0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0" name="Picture 3">
            <a:extLst>
              <a:ext uri="{FF2B5EF4-FFF2-40B4-BE49-F238E27FC236}">
                <a16:creationId xmlns:a16="http://schemas.microsoft.com/office/drawing/2014/main" id="{D03D5007-CBA7-4BA0-919B-30AD2DD32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D0110C-E04D-49F9-83C5-0EF06F5BC6E8}"/>
              </a:ext>
            </a:extLst>
          </p:cNvPr>
          <p:cNvSpPr/>
          <p:nvPr/>
        </p:nvSpPr>
        <p:spPr>
          <a:xfrm>
            <a:off x="2190750" y="723900"/>
            <a:ext cx="6491288" cy="4745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Arial" charset="0"/>
              </a:rPr>
              <a:t>Public State University - Flagstaff, AZ (pop. 71,500)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Arial" charset="0"/>
              </a:rPr>
              <a:t>31,057 students </a:t>
            </a:r>
            <a:r>
              <a:rPr lang="en-US" altLang="en-US" sz="1600" b="1" dirty="0">
                <a:solidFill>
                  <a:prstClr val="black"/>
                </a:solidFill>
                <a:latin typeface="Arial" charset="0"/>
              </a:rPr>
              <a:t>(27,086 Undergrad, 3,971 Grad)</a:t>
            </a:r>
          </a:p>
          <a:p>
            <a:pPr lvl="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990000"/>
                </a:solidFill>
                <a:latin typeface="Arial" charset="0"/>
              </a:rPr>
              <a:t>22,740 Flagstaff (main campus)</a:t>
            </a:r>
          </a:p>
          <a:p>
            <a:pPr lvl="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990000"/>
                </a:solidFill>
                <a:latin typeface="Arial" charset="0"/>
              </a:rPr>
              <a:t>1,960 Community Campuses (statewide)</a:t>
            </a:r>
          </a:p>
          <a:p>
            <a:pPr lvl="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990000"/>
                </a:solidFill>
                <a:latin typeface="Arial" charset="0"/>
              </a:rPr>
              <a:t>5,846 Online</a:t>
            </a:r>
          </a:p>
          <a:p>
            <a:pPr lvl="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990000"/>
                </a:solidFill>
                <a:latin typeface="Arial" charset="0"/>
              </a:rPr>
              <a:t>511 Branch Campuses</a:t>
            </a:r>
          </a:p>
          <a:p>
            <a:pPr lvl="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990000"/>
                </a:solidFill>
                <a:latin typeface="Arial" charset="0"/>
              </a:rPr>
              <a:t>61% female, 23% Hispanic, 4% Native American, 58% white</a:t>
            </a:r>
          </a:p>
          <a:p>
            <a:pPr lvl="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990000"/>
                </a:solidFill>
                <a:latin typeface="Arial" charset="0"/>
              </a:rPr>
              <a:t>46% of freshmen are first generation college students</a:t>
            </a:r>
          </a:p>
          <a:p>
            <a:pPr lvl="1" indent="476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990000"/>
                </a:solidFill>
                <a:latin typeface="Arial" charset="0"/>
              </a:rPr>
              <a:t>Top programs by enrollment</a:t>
            </a:r>
          </a:p>
          <a:p>
            <a:pPr marL="1835150" lvl="1" indent="-97313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dirty="0">
                <a:solidFill>
                  <a:srgbClr val="990000"/>
                </a:solidFill>
                <a:latin typeface="Arial" charset="0"/>
              </a:rPr>
              <a:t>Undergraduate:</a:t>
            </a:r>
            <a:r>
              <a:rPr lang="en-US" altLang="en-US" b="1" dirty="0">
                <a:solidFill>
                  <a:srgbClr val="990000"/>
                </a:solidFill>
                <a:latin typeface="Arial" charset="0"/>
              </a:rPr>
              <a:t> </a:t>
            </a:r>
            <a:r>
              <a:rPr lang="en-US" altLang="en-US" sz="1400" dirty="0">
                <a:solidFill>
                  <a:srgbClr val="990000"/>
                </a:solidFill>
                <a:latin typeface="Arial" charset="0"/>
              </a:rPr>
              <a:t>Biomedical Science, Criminal Justice, Nursing, Mechanical Engineering, Elementary Education</a:t>
            </a:r>
            <a:endParaRPr lang="en-US" altLang="en-US" sz="1400" b="1" dirty="0">
              <a:solidFill>
                <a:srgbClr val="990000"/>
              </a:solidFill>
              <a:latin typeface="Arial" charset="0"/>
            </a:endParaRPr>
          </a:p>
          <a:p>
            <a:pPr marL="1835150" lvl="1" indent="-97313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dirty="0">
                <a:solidFill>
                  <a:srgbClr val="990000"/>
                </a:solidFill>
                <a:latin typeface="Arial" charset="0"/>
              </a:rPr>
              <a:t>Graduate:  	</a:t>
            </a:r>
            <a:r>
              <a:rPr lang="en-US" altLang="en-US" sz="1400" dirty="0">
                <a:solidFill>
                  <a:srgbClr val="990000"/>
                </a:solidFill>
                <a:latin typeface="Arial" charset="0"/>
              </a:rPr>
              <a:t>Educational  Leadership, Physical Therapy,</a:t>
            </a:r>
            <a:br>
              <a:rPr lang="en-US" altLang="en-US" sz="1400" dirty="0">
                <a:solidFill>
                  <a:srgbClr val="990000"/>
                </a:solidFill>
                <a:latin typeface="Arial" charset="0"/>
              </a:rPr>
            </a:br>
            <a:r>
              <a:rPr lang="en-US" altLang="en-US" sz="1400" dirty="0">
                <a:solidFill>
                  <a:srgbClr val="990000"/>
                </a:solidFill>
                <a:latin typeface="Arial" charset="0"/>
              </a:rPr>
              <a:t>Master of Administration</a:t>
            </a:r>
            <a:endParaRPr lang="en-US" altLang="en-US" sz="1600" dirty="0">
              <a:solidFill>
                <a:srgbClr val="990000"/>
              </a:solidFill>
              <a:latin typeface="Arial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Arial" charset="0"/>
              </a:rPr>
              <a:t>Distance programs for over 45 years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Arial" charset="0"/>
              </a:rPr>
              <a:t>Over 100 Fully online Degree &amp; Certificate Programs</a:t>
            </a:r>
            <a:endParaRPr lang="en-US" altLang="en-US" sz="1600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4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538018AF-3BB9-4186-A318-2850634A5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NAU Goals for Adaptive Learning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19E94E15-733D-4B62-9632-39DEC1014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sz="2400"/>
              <a:t>Develop a </a:t>
            </a:r>
            <a:r>
              <a:rPr lang="en-US" altLang="en-US" sz="2400">
                <a:solidFill>
                  <a:srgbClr val="C00000"/>
                </a:solidFill>
                <a:hlinkClick r:id="rId2" action="ppaction://hlinksldjump"/>
              </a:rPr>
              <a:t>CULTURE</a:t>
            </a:r>
            <a:r>
              <a:rPr lang="en-US" altLang="en-US" sz="2400"/>
              <a:t> of active and adaptive learning.</a:t>
            </a:r>
          </a:p>
          <a:p>
            <a:pPr>
              <a:spcAft>
                <a:spcPts val="1200"/>
              </a:spcAft>
            </a:pPr>
            <a:r>
              <a:rPr lang="en-US" altLang="en-US" sz="2400"/>
              <a:t>Increase </a:t>
            </a:r>
            <a:r>
              <a:rPr lang="en-US" altLang="en-US" sz="2400">
                <a:solidFill>
                  <a:srgbClr val="C00000"/>
                </a:solidFill>
                <a:hlinkClick r:id="rId3" action="ppaction://hlinksldjump"/>
              </a:rPr>
              <a:t>SUCCESS</a:t>
            </a:r>
            <a:r>
              <a:rPr lang="en-US" altLang="en-US" sz="2400"/>
              <a:t> and retention of </a:t>
            </a:r>
            <a:r>
              <a:rPr lang="en-US" altLang="en-US" sz="2400">
                <a:solidFill>
                  <a:srgbClr val="C00000"/>
                </a:solidFill>
                <a:hlinkClick r:id="rId4" action="ppaction://hlinksldjump"/>
              </a:rPr>
              <a:t>UNDERSERVED</a:t>
            </a:r>
            <a:r>
              <a:rPr lang="en-US" altLang="en-US" sz="2400"/>
              <a:t> student population.</a:t>
            </a:r>
          </a:p>
          <a:p>
            <a:pPr>
              <a:spcAft>
                <a:spcPts val="1200"/>
              </a:spcAft>
            </a:pPr>
            <a:r>
              <a:rPr lang="en-US" altLang="en-US" sz="2400"/>
              <a:t>28 courses </a:t>
            </a:r>
            <a:r>
              <a:rPr lang="en-US" altLang="en-US" sz="2400">
                <a:solidFill>
                  <a:srgbClr val="C00000"/>
                </a:solidFill>
                <a:hlinkClick r:id="rId5" action="ppaction://hlinksldjump"/>
              </a:rPr>
              <a:t>EFFECTIVELY</a:t>
            </a:r>
            <a:r>
              <a:rPr lang="en-US" altLang="en-US" sz="2400"/>
              <a:t> using adaptive courseware in 42 months.</a:t>
            </a:r>
          </a:p>
          <a:p>
            <a:pPr>
              <a:spcAft>
                <a:spcPts val="1200"/>
              </a:spcAft>
            </a:pPr>
            <a:r>
              <a:rPr lang="en-US" altLang="en-US" sz="2400">
                <a:solidFill>
                  <a:srgbClr val="C00000"/>
                </a:solidFill>
                <a:hlinkClick r:id="rId6" action="ppaction://hlinksldjump"/>
              </a:rPr>
              <a:t>TRANSFER</a:t>
            </a:r>
            <a:r>
              <a:rPr lang="en-US" altLang="en-US" sz="2400"/>
              <a:t> lessons learned and faculty expertise to </a:t>
            </a:r>
            <a:r>
              <a:rPr lang="en-US" altLang="en-US" sz="2400">
                <a:solidFill>
                  <a:srgbClr val="C00000"/>
                </a:solidFill>
                <a:hlinkClick r:id="rId6" action="ppaction://hlinksldjump"/>
              </a:rPr>
              <a:t>TRANSFORM</a:t>
            </a:r>
            <a:r>
              <a:rPr lang="en-US" altLang="en-US" sz="2400"/>
              <a:t> all our programs, especially online.</a:t>
            </a:r>
          </a:p>
        </p:txBody>
      </p:sp>
    </p:spTree>
    <p:extLst>
      <p:ext uri="{BB962C8B-B14F-4D97-AF65-F5344CB8AC3E}">
        <p14:creationId xmlns:p14="http://schemas.microsoft.com/office/powerpoint/2010/main" val="655272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757FD7C6-1813-4A08-9952-6A7D4EAC2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Kick-Off August 2016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C69BFECD-2E6D-4F6B-A24D-0F0F70D4D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49388"/>
            <a:ext cx="9137650" cy="4926012"/>
          </a:xfrm>
        </p:spPr>
      </p:pic>
    </p:spTree>
    <p:extLst>
      <p:ext uri="{BB962C8B-B14F-4D97-AF65-F5344CB8AC3E}">
        <p14:creationId xmlns:p14="http://schemas.microsoft.com/office/powerpoint/2010/main" val="2398960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36E6-2D26-453F-A4B7-8B3F415D1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Culture</a:t>
            </a:r>
            <a:r>
              <a:rPr lang="en-US" dirty="0"/>
              <a:t> Activities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1843D89-8766-4E35-8FD6-F8E3EDBC4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spcAft>
                <a:spcPts val="1200"/>
              </a:spcAft>
              <a:buFontTx/>
              <a:buChar char="•"/>
              <a:defRPr/>
            </a:pPr>
            <a:r>
              <a:rPr lang="en-US" altLang="en-US" sz="2200" dirty="0"/>
              <a:t>Kick-off</a:t>
            </a:r>
            <a:r>
              <a:rPr lang="en-US" altLang="en-US" sz="2000" dirty="0"/>
              <a:t> </a:t>
            </a:r>
            <a:r>
              <a:rPr lang="en-US" altLang="en-US" sz="1800" dirty="0"/>
              <a:t>(</a:t>
            </a:r>
            <a:r>
              <a:rPr lang="en-US" altLang="en-US" sz="1600" dirty="0"/>
              <a:t>2-1/2 day event, workshop style - August 2016</a:t>
            </a:r>
            <a:r>
              <a:rPr lang="en-US" altLang="en-US" sz="1800" dirty="0"/>
              <a:t>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altLang="en-US" sz="1800" dirty="0"/>
              <a:t>30 faculty representing 14 of our target courses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altLang="en-US" sz="1800" dirty="0"/>
              <a:t>Vendor showcase, including training of support staff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2200" dirty="0"/>
              <a:t>College &amp; Department orientations </a:t>
            </a:r>
            <a:r>
              <a:rPr lang="en-US" altLang="en-US" sz="2000" dirty="0"/>
              <a:t>(</a:t>
            </a:r>
            <a:r>
              <a:rPr lang="en-US" altLang="en-US" sz="1800" dirty="0"/>
              <a:t>Fall 2016 &amp; 17)</a:t>
            </a:r>
          </a:p>
          <a:p>
            <a:pPr marL="342900" lvl="1" indent="-342900">
              <a:spcAft>
                <a:spcPts val="1200"/>
              </a:spcAft>
              <a:buFontTx/>
              <a:buChar char="•"/>
              <a:defRPr/>
            </a:pPr>
            <a:r>
              <a:rPr lang="en-US" altLang="en-US" sz="2200" dirty="0">
                <a:ea typeface="+mn-ea"/>
                <a:cs typeface="+mn-cs"/>
              </a:rPr>
              <a:t>Mini-conference</a:t>
            </a:r>
            <a:r>
              <a:rPr lang="en-US" altLang="en-US" sz="2000" dirty="0"/>
              <a:t> </a:t>
            </a:r>
            <a:r>
              <a:rPr lang="en-US" altLang="en-US" sz="1800" dirty="0"/>
              <a:t>(</a:t>
            </a:r>
            <a:r>
              <a:rPr lang="en-US" altLang="en-US" sz="1600" dirty="0"/>
              <a:t>2 day event, conference style - August 2017</a:t>
            </a:r>
            <a:r>
              <a:rPr lang="en-US" altLang="en-US" sz="1800" dirty="0"/>
              <a:t>)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altLang="en-US" sz="1800" dirty="0"/>
              <a:t>125 faculty &amp; staff, including state-wide colleges &amp; universities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altLang="en-US" sz="1800" dirty="0"/>
              <a:t>Presentations from program participants at NAU and others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altLang="en-US" sz="1800" dirty="0"/>
              <a:t>Vendor presentations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2200" dirty="0"/>
              <a:t>Learning Community of Practice </a:t>
            </a:r>
            <a:r>
              <a:rPr lang="en-US" altLang="en-US" sz="1800" dirty="0"/>
              <a:t>(15 participants AY17-18)</a:t>
            </a:r>
            <a:endParaRPr lang="en-US" altLang="en-US" sz="2000" dirty="0"/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0289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AE63B29D-ADCE-4DCC-8339-3C011FEF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One session of 27 – August 2017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372459B2-4C76-44BB-9F5C-EDAB9E3BA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AFFC0A64-A804-45B4-8DCB-C1A8A233F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2"/>
          <a:stretch>
            <a:fillRect/>
          </a:stretch>
        </p:blipFill>
        <p:spPr bwMode="auto">
          <a:xfrm>
            <a:off x="1524000" y="1116014"/>
            <a:ext cx="9144000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053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36CEF-41AB-4A25-ADCE-6FEE6BC4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Increase </a:t>
            </a:r>
            <a:r>
              <a:rPr lang="en-US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Student Success </a:t>
            </a:r>
            <a:r>
              <a:rPr lang="en-US" dirty="0"/>
              <a:t>&amp; Retention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71BCDFB0-8628-4484-ABA7-562F40275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sz="2400"/>
              <a:t>Previous Blended Learning Redesign program generally increased success (DFW rates) 4%</a:t>
            </a:r>
          </a:p>
          <a:p>
            <a:pPr>
              <a:spcAft>
                <a:spcPts val="1200"/>
              </a:spcAft>
            </a:pPr>
            <a:r>
              <a:rPr lang="en-US" altLang="en-US" sz="2400"/>
              <a:t>Collaborations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800"/>
              <a:t>Office of Student Success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800"/>
              <a:t>Retention Task Forces &amp; Institution Retention Plan </a:t>
            </a:r>
            <a:br>
              <a:rPr lang="en-US" altLang="en-US" sz="1800"/>
            </a:br>
            <a:r>
              <a:rPr lang="en-US" altLang="en-US" sz="1800"/>
              <a:t>A few targeted courses with high DFW are on Adaptive List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800"/>
              <a:t>First-Gen Office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800"/>
              <a:t>Native American Success Team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800"/>
              <a:t>First Year Learning Initiative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800"/>
              <a:t>Director of SOTL activities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800"/>
              <a:t>Frontier Set Activities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sz="200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1188448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86C2D866-5819-4FC2-8703-964A784CB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C00000"/>
                </a:solidFill>
              </a:rPr>
              <a:t>Courses</a:t>
            </a:r>
            <a:endParaRPr lang="en-US" altLang="en-US"/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F5455367-87D8-45DE-924F-0FC25A5F0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>
                <a:solidFill>
                  <a:srgbClr val="000099"/>
                </a:solidFill>
              </a:rPr>
              <a:t>Expected</a:t>
            </a:r>
            <a:r>
              <a:rPr lang="en-US" altLang="en-US" sz="2400"/>
              <a:t>: (</a:t>
            </a:r>
            <a:r>
              <a:rPr lang="en-US" altLang="en-US" sz="2000"/>
              <a:t>30,000 enrollments annually</a:t>
            </a:r>
            <a:r>
              <a:rPr lang="en-US" altLang="en-US" sz="2400"/>
              <a:t>)</a:t>
            </a:r>
            <a:br>
              <a:rPr lang="en-US" altLang="en-US" sz="2400"/>
            </a:br>
            <a:r>
              <a:rPr lang="en-US" altLang="en-US" sz="2000"/>
              <a:t>28 courses</a:t>
            </a:r>
            <a:endParaRPr lang="en-US" altLang="en-US" sz="2400"/>
          </a:p>
          <a:p>
            <a:pPr>
              <a:spcAft>
                <a:spcPts val="600"/>
              </a:spcAft>
            </a:pPr>
            <a:r>
              <a:rPr lang="en-US" altLang="en-US" sz="2400">
                <a:solidFill>
                  <a:srgbClr val="000099"/>
                </a:solidFill>
              </a:rPr>
              <a:t>Current</a:t>
            </a:r>
            <a:r>
              <a:rPr lang="en-US" altLang="en-US" sz="2400"/>
              <a:t>: (</a:t>
            </a:r>
            <a:r>
              <a:rPr lang="en-US" altLang="en-US" sz="2000"/>
              <a:t>9,374 enrollments</a:t>
            </a:r>
            <a:r>
              <a:rPr lang="en-US" altLang="en-US" sz="2400"/>
              <a:t>)</a:t>
            </a:r>
            <a:br>
              <a:rPr lang="en-US" altLang="en-US" sz="2400"/>
            </a:br>
            <a:r>
              <a:rPr lang="en-US" altLang="en-US" sz="2000"/>
              <a:t>BIO181, BIO182, CHM151, CHM152, ISM120, PSY240</a:t>
            </a:r>
            <a:endParaRPr lang="en-US" altLang="en-US" sz="2400"/>
          </a:p>
          <a:p>
            <a:pPr>
              <a:spcAft>
                <a:spcPts val="600"/>
              </a:spcAft>
            </a:pPr>
            <a:r>
              <a:rPr lang="en-US" altLang="en-US" sz="2400">
                <a:solidFill>
                  <a:srgbClr val="000099"/>
                </a:solidFill>
              </a:rPr>
              <a:t>In development</a:t>
            </a:r>
            <a:r>
              <a:rPr lang="en-US" altLang="en-US" sz="2400"/>
              <a:t>: (</a:t>
            </a:r>
            <a:r>
              <a:rPr lang="en-US" altLang="en-US" sz="2000"/>
              <a:t>over 9,000 enrollments</a:t>
            </a:r>
            <a:r>
              <a:rPr lang="en-US" altLang="en-US" sz="2400"/>
              <a:t>)</a:t>
            </a:r>
            <a:br>
              <a:rPr lang="en-US" altLang="en-US" sz="2400"/>
            </a:br>
            <a:r>
              <a:rPr lang="en-US" altLang="en-US" sz="2000"/>
              <a:t>GLG112, PHI150, PSY101, CCJ101, PHY161, MAT125</a:t>
            </a:r>
          </a:p>
          <a:p>
            <a:pPr>
              <a:spcAft>
                <a:spcPts val="600"/>
              </a:spcAft>
            </a:pPr>
            <a:r>
              <a:rPr lang="en-US" altLang="en-US" sz="2400">
                <a:solidFill>
                  <a:srgbClr val="000099"/>
                </a:solidFill>
              </a:rPr>
              <a:t>Future development</a:t>
            </a:r>
            <a:r>
              <a:rPr lang="en-US" altLang="en-US" sz="2400"/>
              <a:t>: (</a:t>
            </a:r>
            <a:r>
              <a:rPr lang="en-US" altLang="en-US" sz="2000"/>
              <a:t>over 5,000 enrollments</a:t>
            </a:r>
            <a:r>
              <a:rPr lang="en-US" altLang="en-US" sz="2400"/>
              <a:t>)</a:t>
            </a:r>
            <a:br>
              <a:rPr lang="en-US" altLang="en-US" sz="2000"/>
            </a:br>
            <a:r>
              <a:rPr lang="en-US" altLang="en-US" sz="2000"/>
              <a:t>ART100, BIO205, FIN190, NTS135, NTS256, PHY111,</a:t>
            </a:r>
            <a:br>
              <a:rPr lang="en-US" altLang="en-US" sz="2000"/>
            </a:br>
            <a:r>
              <a:rPr lang="en-US" altLang="en-US" sz="2000"/>
              <a:t>POS110, POS120, SOC101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307596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E1CDFB1-0776-496E-909D-38CAB4020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C00000"/>
                </a:solidFill>
              </a:rPr>
              <a:t>Transfer</a:t>
            </a:r>
            <a:r>
              <a:rPr lang="en-US" altLang="en-US"/>
              <a:t> &amp; </a:t>
            </a:r>
            <a:r>
              <a:rPr lang="en-US" altLang="en-US">
                <a:solidFill>
                  <a:srgbClr val="C00000"/>
                </a:solidFill>
              </a:rPr>
              <a:t>Transform</a:t>
            </a:r>
            <a:r>
              <a:rPr lang="en-US" altLang="en-US"/>
              <a:t> future growth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FA331F24-8BC6-44A1-8021-A418FAC51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/>
              <a:t>NAU’s CBE Personalize Learning program expects to employ adaptive learning</a:t>
            </a:r>
          </a:p>
          <a:p>
            <a:r>
              <a:rPr lang="en-US" altLang="en-US" sz="2400"/>
              <a:t>New Nutrition degree programs exploring entire program as adaptive</a:t>
            </a:r>
          </a:p>
          <a:p>
            <a:r>
              <a:rPr lang="en-US" altLang="en-US" sz="2400"/>
              <a:t>Occupational Therapy, blended program, exploring adaptive to enhance out of class work</a:t>
            </a:r>
            <a:endParaRPr lang="en-US" altLang="en-US" sz="1800"/>
          </a:p>
          <a:p>
            <a:r>
              <a:rPr lang="en-US" altLang="en-US" sz="2400"/>
              <a:t>Other courses currently requiring adaptive courseware but not effectively using features</a:t>
            </a:r>
          </a:p>
          <a:p>
            <a:r>
              <a:rPr lang="en-US" altLang="en-US" sz="2400"/>
              <a:t>Upper level courses or non Gen-Ed courses expressing interest</a:t>
            </a:r>
          </a:p>
        </p:txBody>
      </p:sp>
    </p:spTree>
    <p:extLst>
      <p:ext uri="{BB962C8B-B14F-4D97-AF65-F5344CB8AC3E}">
        <p14:creationId xmlns:p14="http://schemas.microsoft.com/office/powerpoint/2010/main" val="3307267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8A43E211-536D-4170-A057-ECCCFBA6B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Is Every Application of Technology a Good Thing?</a:t>
            </a:r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739CA589-9E32-4B8F-85F0-78B58CABC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1317625"/>
            <a:ext cx="5738812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15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What is Adaptive Learning?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lnSpc>
                <a:spcPct val="120000"/>
              </a:lnSpc>
              <a:buNone/>
            </a:pPr>
            <a:r>
              <a:rPr lang="en-US" sz="2800" dirty="0"/>
              <a:t>“As an approach to creating a personalized learning experience for students, adaptive learning takes a sophisticated, data-driven, and in some cases, non-linear approach to instruction and remediation, adjusting to a learner’s interactions and demonstrated performance level and subsequently anticipating what types of content and resources learners’ need at a specific point in time to make progress.”</a:t>
            </a:r>
            <a:endParaRPr lang="en-US" sz="18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4294967295"/>
          </p:nvPr>
        </p:nvSpPr>
        <p:spPr>
          <a:xfrm>
            <a:off x="7357145" y="5427677"/>
            <a:ext cx="4513976" cy="54979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1400" dirty="0"/>
              <a:t>Source: </a:t>
            </a:r>
            <a:r>
              <a:rPr lang="en-US" sz="1400" dirty="0" err="1"/>
              <a:t>Tyton</a:t>
            </a:r>
            <a:r>
              <a:rPr lang="en-US" sz="1400" dirty="0"/>
              <a:t> Partners, "Learning to Adapt: Understanding the Adaptive Learning Supplier Landscape," April 2013.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09/25/2017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 The Personalized Learning Consortium at APLU</a:t>
            </a: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9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D7767628-48B0-4A07-8C67-B7A0217D9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Issues and Questions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43BA688B-09B2-43CF-9F71-60AA39207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/>
              <a:t>Not enough active learning classrooms</a:t>
            </a:r>
          </a:p>
          <a:p>
            <a:pPr>
              <a:spcAft>
                <a:spcPts val="600"/>
              </a:spcAft>
            </a:pPr>
            <a:r>
              <a:rPr lang="en-US" altLang="en-US" sz="2400"/>
              <a:t>Expanding the number of digital learning environments for students and support</a:t>
            </a:r>
          </a:p>
          <a:p>
            <a:pPr>
              <a:spcAft>
                <a:spcPts val="600"/>
              </a:spcAft>
            </a:pPr>
            <a:r>
              <a:rPr lang="en-US" altLang="en-US" sz="2400"/>
              <a:t>New costs for students and the university</a:t>
            </a:r>
          </a:p>
          <a:p>
            <a:pPr>
              <a:spcAft>
                <a:spcPts val="600"/>
              </a:spcAft>
            </a:pPr>
            <a:r>
              <a:rPr lang="en-US" altLang="en-US" sz="2400"/>
              <a:t>Integration of the 15 week lockstep model and the each student on their personalized learning journey</a:t>
            </a:r>
            <a:br>
              <a:rPr lang="en-US" altLang="en-US" sz="2400"/>
            </a:br>
            <a:r>
              <a:rPr lang="en-US" altLang="en-US" sz="2000"/>
              <a:t>(Time constant vs. Learning Constant)</a:t>
            </a:r>
            <a:endParaRPr lang="en-US" altLang="en-US" sz="2400"/>
          </a:p>
          <a:p>
            <a:pPr>
              <a:spcAft>
                <a:spcPts val="600"/>
              </a:spcAft>
            </a:pPr>
            <a:r>
              <a:rPr lang="en-US" altLang="en-US" sz="2400">
                <a:solidFill>
                  <a:srgbClr val="C00000"/>
                </a:solidFill>
              </a:rPr>
              <a:t>Assessment &amp; Evaluation</a:t>
            </a:r>
            <a:r>
              <a:rPr lang="en-US" altLang="en-US" sz="2400"/>
              <a:t>: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800"/>
              <a:t>Are we truly improving student learning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800"/>
              <a:t>Are we effectively helping the underserved populations</a:t>
            </a:r>
          </a:p>
        </p:txBody>
      </p:sp>
    </p:spTree>
    <p:extLst>
      <p:ext uri="{BB962C8B-B14F-4D97-AF65-F5344CB8AC3E}">
        <p14:creationId xmlns:p14="http://schemas.microsoft.com/office/powerpoint/2010/main" val="1910177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C7210248-4DA6-4404-B182-9A50BBFF52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7650" name="Picture 3">
            <a:extLst>
              <a:ext uri="{FF2B5EF4-FFF2-40B4-BE49-F238E27FC236}">
                <a16:creationId xmlns:a16="http://schemas.microsoft.com/office/drawing/2014/main" id="{15D981AE-F1D0-4FD4-ABAB-EBCB3D659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">
            <a:extLst>
              <a:ext uri="{FF2B5EF4-FFF2-40B4-BE49-F238E27FC236}">
                <a16:creationId xmlns:a16="http://schemas.microsoft.com/office/drawing/2014/main" id="{BFCCCCE6-DE78-459B-82CD-71EE2D460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90514"/>
            <a:ext cx="9144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990000"/>
                </a:solidFill>
              </a:rPr>
              <a:t>We are Launched</a:t>
            </a:r>
          </a:p>
        </p:txBody>
      </p:sp>
    </p:spTree>
    <p:extLst>
      <p:ext uri="{BB962C8B-B14F-4D97-AF65-F5344CB8AC3E}">
        <p14:creationId xmlns:p14="http://schemas.microsoft.com/office/powerpoint/2010/main" val="237389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28B0-7161-4D32-93F5-ED5904A57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2C369-F92C-4519-B482-E160A12F5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Karen Vignare, Executive Director, Personalized Learning Consortium, </a:t>
            </a:r>
            <a:r>
              <a:rPr lang="en-US" sz="2800" dirty="0">
                <a:hlinkClick r:id="rId2"/>
              </a:rPr>
              <a:t>kvignare@aplu.org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Don Carter, Director, eLearning Center, Northern Arizona University, </a:t>
            </a:r>
            <a:r>
              <a:rPr lang="en-US" sz="2800" dirty="0">
                <a:hlinkClick r:id="rId3"/>
              </a:rPr>
              <a:t>don.carter@nau.edu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Kari Goin, Course Designer, Portland State University, </a:t>
            </a:r>
            <a:r>
              <a:rPr lang="en-US" sz="2800" dirty="0">
                <a:hlinkClick r:id="rId4"/>
              </a:rPr>
              <a:t>kgoin@pdx.edu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6E1AD-1A4F-458D-831A-B13CD60A6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09/25/2017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3479E-EE93-46A0-9C5A-94C252B8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The Personalized Learning Consortium at APLU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047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APLU Accelerating the Adoption of Adaptive Courseware Grant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Cross-Institution Collaboration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990600" y="2604052"/>
            <a:ext cx="4922520" cy="3425527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Targeting similar programs and courses</a:t>
            </a:r>
          </a:p>
          <a:p>
            <a:pPr lvl="1"/>
            <a:r>
              <a:rPr lang="en-US" sz="2000" dirty="0"/>
              <a:t>Adopting from a list of approved adaptive courseware suppliers and products</a:t>
            </a:r>
          </a:p>
          <a:p>
            <a:pPr lvl="1"/>
            <a:r>
              <a:rPr lang="en-US" sz="2000" dirty="0"/>
              <a:t>Sharing information within the cohort by campus-based program managers</a:t>
            </a:r>
          </a:p>
          <a:p>
            <a:pPr lvl="1"/>
            <a:r>
              <a:rPr lang="en-US" sz="2000" dirty="0"/>
              <a:t>Common reporting 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Faculty Engagement Methods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6263356" y="2604052"/>
            <a:ext cx="4938044" cy="342552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Incentives (money, time, teaching support)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Training and instructional design support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Department-level adoption decisions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Peer learning communities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Senior leadership investment and recognition</a:t>
            </a:r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828" y="5025875"/>
            <a:ext cx="11090424" cy="129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09/25/2017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 The Personalized Learning Consortium at APLU</a:t>
            </a: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1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94360"/>
            <a:ext cx="3200400" cy="2631441"/>
          </a:xfrm>
        </p:spPr>
        <p:txBody>
          <a:bodyPr>
            <a:noAutofit/>
          </a:bodyPr>
          <a:lstStyle/>
          <a:p>
            <a:r>
              <a:rPr lang="en-US" sz="4000" dirty="0"/>
              <a:t>Comparison of Courseware Adoption from Fall 2016 to Spring 2017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"/>
          </p:nvPr>
        </p:nvSpPr>
        <p:spPr>
          <a:xfrm>
            <a:off x="457200" y="3530601"/>
            <a:ext cx="3200400" cy="2774604"/>
          </a:xfrm>
        </p:spPr>
        <p:txBody>
          <a:bodyPr/>
          <a:lstStyle/>
          <a:p>
            <a:pPr lvl="1"/>
            <a:endParaRPr lang="en-US" sz="1867" dirty="0">
              <a:solidFill>
                <a:schemeClr val="bg1"/>
              </a:solidFill>
            </a:endParaRPr>
          </a:p>
          <a:p>
            <a:pPr lvl="1"/>
            <a:endParaRPr lang="en-US" sz="1867" dirty="0">
              <a:solidFill>
                <a:schemeClr val="bg1"/>
              </a:solidFill>
            </a:endParaRP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2016: 6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2017: 12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09/25/2017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 The Personalized Learning Consortium at APLU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9008" y="1498601"/>
            <a:ext cx="711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</a:t>
            </a:r>
          </a:p>
        </p:txBody>
      </p:sp>
      <p:graphicFrame>
        <p:nvGraphicFramePr>
          <p:cNvPr id="10" name="Chart 9"/>
          <p:cNvGraphicFramePr>
            <a:graphicFrameLocks noGrp="1"/>
          </p:cNvGraphicFramePr>
          <p:nvPr>
            <p:extLst/>
          </p:nvPr>
        </p:nvGraphicFramePr>
        <p:xfrm>
          <a:off x="4267200" y="177800"/>
          <a:ext cx="7721600" cy="6197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397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 Course Content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After Six Months: 22,000 enrollments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9B9A91C-2A96-407A-B6C2-644B061B371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429388" y="318782"/>
          <a:ext cx="6864088" cy="5670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09/25/2017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 The Personalized Learning Consortium at APLU</a:t>
            </a: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362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e24f7e6eb73af176d0dc8fd88868515.jpg"/>
          <p:cNvPicPr/>
          <p:nvPr/>
        </p:nvPicPr>
        <p:blipFill>
          <a:blip r:embed="rId2">
            <a:extLst/>
          </a:blip>
          <a:srcRect b="30156"/>
          <a:stretch>
            <a:fillRect/>
          </a:stretch>
        </p:blipFill>
        <p:spPr>
          <a:xfrm>
            <a:off x="-7109" y="-42311"/>
            <a:ext cx="12206072" cy="6393859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3686185" y="6533128"/>
            <a:ext cx="4822805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900" cap="all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cap="none">
                <a:solidFill>
                  <a:srgbClr val="000000"/>
                </a:solidFill>
              </a:defRPr>
            </a:pPr>
            <a:r>
              <a:rPr kumimoji="0" sz="9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2017 The Personalized Learning Consortium at APLU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411" y="168442"/>
            <a:ext cx="11851106" cy="6364705"/>
          </a:xfrm>
          <a:prstGeom prst="rect">
            <a:avLst/>
          </a:prstGeom>
          <a:solidFill>
            <a:srgbClr val="FFFFFF">
              <a:alpha val="25098"/>
            </a:srgbClr>
          </a:solidFill>
          <a:ln w="19050" cap="flat">
            <a:noFill/>
            <a:prstDash val="solid"/>
            <a:bevel/>
          </a:ln>
          <a:effectLst>
            <a:outerShdw blurRad="38100" dist="17779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-9160" y="1050585"/>
            <a:ext cx="6010695" cy="2209207"/>
          </a:xfrm>
          <a:prstGeom prst="rect">
            <a:avLst/>
          </a:prstGeom>
          <a:solidFill>
            <a:srgbClr val="80AA99"/>
          </a:solidFill>
          <a:ln w="12700">
            <a:miter lim="400000"/>
          </a:ln>
          <a:effectLst>
            <a:outerShdw blurRad="38100" dist="17779" dir="5400000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80AA99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0AA9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606917" y="1350380"/>
            <a:ext cx="4778541" cy="1609617"/>
          </a:xfrm>
          <a:prstGeom prst="rect">
            <a:avLst/>
          </a:prstGeom>
        </p:spPr>
        <p:txBody>
          <a:bodyPr/>
          <a:lstStyle>
            <a:lvl1pPr algn="ctr" defTabSz="722376">
              <a:defRPr sz="5372" spc="-111">
                <a:solidFill>
                  <a:srgbClr val="FFFFFF"/>
                </a:solid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5372" spc="-111">
                <a:solidFill>
                  <a:srgbClr val="FFFFFF"/>
                </a:solidFill>
              </a:rPr>
              <a:t>A+A at Portland State University</a:t>
            </a:r>
          </a:p>
        </p:txBody>
      </p:sp>
      <p:pic>
        <p:nvPicPr>
          <p:cNvPr id="1026" name="Picture 2" descr="https://lh3.googleusercontent.com/yW2794WMmN3RokUoLQPIvg-LtgWjk83payPj6CGWYOP4TeRa3y-3RhoE39YjW_m1YKfA0OqPpydx4yjsL6CfCsdeN95beBOXzIUX6GYIw-Oq8sRY2zuWzgFjZ5AC9QZ-vvYOnzkkT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362" y="2621702"/>
            <a:ext cx="614026" cy="6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13866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3686185" y="6533128"/>
            <a:ext cx="4822805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900" cap="all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cap="none">
                <a:solidFill>
                  <a:srgbClr val="000000"/>
                </a:solidFill>
              </a:defRPr>
            </a:pPr>
            <a:r>
              <a:rPr kumimoji="0" sz="9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2017 The Personalized Learning Consortium at APLU</a:t>
            </a:r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5405104" y="468855"/>
            <a:ext cx="6250073" cy="765811"/>
          </a:xfrm>
          <a:prstGeom prst="rect">
            <a:avLst/>
          </a:prstGeom>
        </p:spPr>
        <p:txBody>
          <a:bodyPr/>
          <a:lstStyle>
            <a:lvl1pPr algn="ctr">
              <a:defRPr sz="4000" spc="-100"/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000" spc="-100" dirty="0">
                <a:solidFill>
                  <a:srgbClr val="404040"/>
                </a:solidFill>
              </a:rPr>
              <a:t>Our Approach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6097587" y="1881151"/>
            <a:ext cx="5263425" cy="4343402"/>
          </a:xfrm>
          <a:prstGeom prst="rect">
            <a:avLst/>
          </a:prstGeom>
        </p:spPr>
        <p:txBody>
          <a:bodyPr/>
          <a:lstStyle/>
          <a:p>
            <a:pPr marL="119329" lvl="0" indent="-119329" defTabSz="822959">
              <a:lnSpc>
                <a:spcPct val="150000"/>
              </a:lnSpc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609" dirty="0">
                <a:solidFill>
                  <a:srgbClr val="404040"/>
                </a:solidFill>
              </a:rPr>
              <a:t>…is </a:t>
            </a:r>
            <a:r>
              <a:rPr sz="2609" b="1" i="1" dirty="0">
                <a:solidFill>
                  <a:srgbClr val="404040"/>
                </a:solidFill>
              </a:rPr>
              <a:t>collaborative</a:t>
            </a:r>
            <a:r>
              <a:rPr sz="2609" dirty="0">
                <a:solidFill>
                  <a:srgbClr val="404040"/>
                </a:solidFill>
              </a:rPr>
              <a:t> and focused on </a:t>
            </a:r>
            <a:r>
              <a:rPr sz="2609" b="1" i="1" dirty="0">
                <a:solidFill>
                  <a:srgbClr val="404040"/>
                </a:solidFill>
              </a:rPr>
              <a:t>partnering with faculty </a:t>
            </a:r>
            <a:r>
              <a:rPr sz="2609" dirty="0">
                <a:solidFill>
                  <a:srgbClr val="404040"/>
                </a:solidFill>
              </a:rPr>
              <a:t>in targeted departments to </a:t>
            </a:r>
            <a:r>
              <a:rPr sz="2609" b="1" i="1" dirty="0">
                <a:solidFill>
                  <a:srgbClr val="404040"/>
                </a:solidFill>
              </a:rPr>
              <a:t>explore</a:t>
            </a:r>
            <a:r>
              <a:rPr sz="2609" dirty="0">
                <a:solidFill>
                  <a:srgbClr val="404040"/>
                </a:solidFill>
              </a:rPr>
              <a:t> products, </a:t>
            </a:r>
            <a:r>
              <a:rPr sz="2609" b="1" i="1" dirty="0">
                <a:solidFill>
                  <a:srgbClr val="404040"/>
                </a:solidFill>
              </a:rPr>
              <a:t>redesign</a:t>
            </a:r>
            <a:r>
              <a:rPr sz="2609" dirty="0">
                <a:solidFill>
                  <a:srgbClr val="404040"/>
                </a:solidFill>
              </a:rPr>
              <a:t> courses, and </a:t>
            </a:r>
            <a:r>
              <a:rPr sz="2609" b="1" i="1" dirty="0">
                <a:solidFill>
                  <a:srgbClr val="404040"/>
                </a:solidFill>
              </a:rPr>
              <a:t>collect</a:t>
            </a:r>
            <a:r>
              <a:rPr sz="2609" dirty="0">
                <a:solidFill>
                  <a:srgbClr val="404040"/>
                </a:solidFill>
              </a:rPr>
              <a:t> data to build examples of good practices that </a:t>
            </a:r>
            <a:r>
              <a:rPr sz="2609" b="1" i="1" dirty="0">
                <a:solidFill>
                  <a:srgbClr val="404040"/>
                </a:solidFill>
              </a:rPr>
              <a:t>inspire others </a:t>
            </a:r>
            <a:r>
              <a:rPr sz="2609" dirty="0">
                <a:solidFill>
                  <a:srgbClr val="404040"/>
                </a:solidFill>
              </a:rPr>
              <a:t>to join a community of practice.</a:t>
            </a:r>
          </a:p>
        </p:txBody>
      </p:sp>
      <p:pic>
        <p:nvPicPr>
          <p:cNvPr id="133" name="IMG_9428.jpg"/>
          <p:cNvPicPr/>
          <p:nvPr/>
        </p:nvPicPr>
        <p:blipFill>
          <a:blip r:embed="rId2">
            <a:extLst/>
          </a:blip>
          <a:srcRect l="27684" r="15131"/>
          <a:stretch>
            <a:fillRect/>
          </a:stretch>
        </p:blipFill>
        <p:spPr>
          <a:xfrm>
            <a:off x="-30643" y="0"/>
            <a:ext cx="5435747" cy="633781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5397500" y="1332322"/>
            <a:ext cx="739668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59825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8785098" y="3007974"/>
            <a:ext cx="1602847" cy="160284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 cap="flat">
            <a:noFill/>
            <a:prstDash val="solid"/>
            <a:bevel/>
          </a:ln>
          <a:effectLst>
            <a:outerShdw blurRad="38100" dist="17779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031245" y="3025983"/>
            <a:ext cx="1602847" cy="160284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 cap="flat">
            <a:noFill/>
            <a:prstDash val="solid"/>
            <a:bevel/>
          </a:ln>
          <a:effectLst>
            <a:outerShdw blurRad="38100" dist="17779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693809" y="3054737"/>
            <a:ext cx="1602847" cy="160284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 cap="flat">
            <a:noFill/>
            <a:prstDash val="solid"/>
            <a:bevel/>
          </a:ln>
          <a:effectLst>
            <a:outerShdw blurRad="38100" dist="17779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84034" y="1022683"/>
            <a:ext cx="2803358" cy="10618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Biology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27" y="3190375"/>
            <a:ext cx="1274064" cy="1274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89" y="3172365"/>
            <a:ext cx="1274064" cy="1274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36" y="3190375"/>
            <a:ext cx="1274064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721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3686185" y="6533128"/>
            <a:ext cx="4822805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900" cap="all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cap="none">
                <a:solidFill>
                  <a:srgbClr val="000000"/>
                </a:solidFill>
              </a:defRPr>
            </a:pPr>
            <a:r>
              <a:rPr kumimoji="0" sz="9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2017 The Personalized Learning Consortium at APLU</a:t>
            </a:r>
          </a:p>
        </p:txBody>
      </p:sp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5859786" y="1997176"/>
            <a:ext cx="5963289" cy="170371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300" spc="-157"/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300" spc="-157" dirty="0">
                <a:solidFill>
                  <a:srgbClr val="404040"/>
                </a:solidFill>
              </a:rPr>
              <a:t>S</a:t>
            </a:r>
            <a:r>
              <a:rPr sz="6300" spc="-15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cali</a:t>
            </a:r>
            <a:r>
              <a:rPr sz="6300" spc="-157" dirty="0">
                <a:solidFill>
                  <a:srgbClr val="404040"/>
                </a:solidFill>
              </a:rPr>
              <a:t>ng</a:t>
            </a:r>
          </a:p>
        </p:txBody>
      </p:sp>
      <p:pic>
        <p:nvPicPr>
          <p:cNvPr id="144" name="Staff (1 of 1).jpg"/>
          <p:cNvPicPr/>
          <p:nvPr/>
        </p:nvPicPr>
        <p:blipFill>
          <a:blip r:embed="rId2">
            <a:extLst/>
          </a:blip>
          <a:srcRect l="4284" t="8082" r="35873"/>
          <a:stretch>
            <a:fillRect/>
          </a:stretch>
        </p:blipFill>
        <p:spPr>
          <a:xfrm>
            <a:off x="-10794" y="-29125"/>
            <a:ext cx="5532138" cy="6375066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5527015" y="1106020"/>
            <a:ext cx="739669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6016067" y="1350825"/>
            <a:ext cx="5377137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47717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Retrospect">
  <a:themeElements>
    <a:clrScheme name="PLC APLU Gree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A9C399"/>
      </a:accent1>
      <a:accent2>
        <a:srgbClr val="005432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9C399"/>
      </a:accent1>
      <a:accent2>
        <a:srgbClr val="005432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rgbClr val="A9C399"/>
          </a:solidFill>
          <a:prstDash val="solid"/>
          <a:bevel/>
        </a:ln>
        <a:effectLst>
          <a:outerShdw blurRad="38100" dist="17779" dir="5400000" rotWithShape="0">
            <a:srgbClr val="000000">
              <a:alpha val="40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rgbClr val="A9C399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1118</Words>
  <Application>Microsoft Office PowerPoint</Application>
  <PresentationFormat>Widescreen</PresentationFormat>
  <Paragraphs>144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Helvetica Neue</vt:lpstr>
      <vt:lpstr>Trebuchet MS</vt:lpstr>
      <vt:lpstr>Wingdings</vt:lpstr>
      <vt:lpstr>Retrospect</vt:lpstr>
      <vt:lpstr>Default</vt:lpstr>
      <vt:lpstr>1_Default Design</vt:lpstr>
      <vt:lpstr>Scaling Adaptive Courseware USE At Public Universities: Implementation Processes and Early Outcomes</vt:lpstr>
      <vt:lpstr> What is Adaptive Learning?</vt:lpstr>
      <vt:lpstr>APLU Accelerating the Adoption of Adaptive Courseware Grant</vt:lpstr>
      <vt:lpstr>Comparison of Courseware Adoption from Fall 2016 to Spring 2017</vt:lpstr>
      <vt:lpstr>RESULTS:  Course Content</vt:lpstr>
      <vt:lpstr>A+A at Portland State University</vt:lpstr>
      <vt:lpstr>Our Approach</vt:lpstr>
      <vt:lpstr>PowerPoint Presentation</vt:lpstr>
      <vt:lpstr>Scaling</vt:lpstr>
      <vt:lpstr>Student Experience</vt:lpstr>
      <vt:lpstr>PowerPoint Presentation</vt:lpstr>
      <vt:lpstr>NAU Goals for Adaptive Learning</vt:lpstr>
      <vt:lpstr>Kick-Off August 2016</vt:lpstr>
      <vt:lpstr>Culture Activities</vt:lpstr>
      <vt:lpstr>One session of 27 – August 2017</vt:lpstr>
      <vt:lpstr>Increase Student Success &amp; Retention</vt:lpstr>
      <vt:lpstr>Courses</vt:lpstr>
      <vt:lpstr>Transfer &amp; Transform future growth</vt:lpstr>
      <vt:lpstr>Is Every Application of Technology a Good Thing?</vt:lpstr>
      <vt:lpstr>Issues and Questions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Scaling Adaptive Courseware USE At Public Universities:</dc:title>
  <dc:creator>Karen Vignare</dc:creator>
  <cp:lastModifiedBy>Karen Vignare</cp:lastModifiedBy>
  <cp:revision>4</cp:revision>
  <dcterms:created xsi:type="dcterms:W3CDTF">2017-10-11T20:37:21Z</dcterms:created>
  <dcterms:modified xsi:type="dcterms:W3CDTF">2017-11-01T15:05:36Z</dcterms:modified>
</cp:coreProperties>
</file>