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3" r:id="rId6"/>
    <p:sldMasterId id="2147483684" r:id="rId7"/>
    <p:sldMasterId id="2147483691" r:id="rId8"/>
    <p:sldMasterId id="2147483693" r:id="rId9"/>
    <p:sldMasterId id="2147483698" r:id="rId10"/>
  </p:sldMasterIdLst>
  <p:notesMasterIdLst>
    <p:notesMasterId r:id="rId46"/>
  </p:notesMasterIdLst>
  <p:handoutMasterIdLst>
    <p:handoutMasterId r:id="rId47"/>
  </p:handoutMasterIdLst>
  <p:sldIdLst>
    <p:sldId id="326" r:id="rId11"/>
    <p:sldId id="256" r:id="rId12"/>
    <p:sldId id="264" r:id="rId13"/>
    <p:sldId id="258" r:id="rId14"/>
    <p:sldId id="314" r:id="rId15"/>
    <p:sldId id="284" r:id="rId16"/>
    <p:sldId id="286" r:id="rId17"/>
    <p:sldId id="283" r:id="rId18"/>
    <p:sldId id="285" r:id="rId19"/>
    <p:sldId id="309" r:id="rId20"/>
    <p:sldId id="289" r:id="rId21"/>
    <p:sldId id="261" r:id="rId22"/>
    <p:sldId id="297" r:id="rId23"/>
    <p:sldId id="299" r:id="rId24"/>
    <p:sldId id="323" r:id="rId25"/>
    <p:sldId id="262" r:id="rId26"/>
    <p:sldId id="260" r:id="rId27"/>
    <p:sldId id="319" r:id="rId28"/>
    <p:sldId id="322" r:id="rId29"/>
    <p:sldId id="311" r:id="rId30"/>
    <p:sldId id="312" r:id="rId31"/>
    <p:sldId id="308" r:id="rId32"/>
    <p:sldId id="291" r:id="rId33"/>
    <p:sldId id="270" r:id="rId34"/>
    <p:sldId id="292" r:id="rId35"/>
    <p:sldId id="324" r:id="rId36"/>
    <p:sldId id="269" r:id="rId37"/>
    <p:sldId id="293" r:id="rId38"/>
    <p:sldId id="305" r:id="rId39"/>
    <p:sldId id="294" r:id="rId40"/>
    <p:sldId id="295" r:id="rId41"/>
    <p:sldId id="296" r:id="rId42"/>
    <p:sldId id="300" r:id="rId43"/>
    <p:sldId id="301" r:id="rId44"/>
    <p:sldId id="325" r:id="rId45"/>
  </p:sldIdLst>
  <p:sldSz cx="9144000" cy="5143500" type="screen16x9"/>
  <p:notesSz cx="6797675" cy="9928225"/>
  <p:defaultTextStyle>
    <a:defPPr>
      <a:defRPr lang="en-GB"/>
    </a:defPPr>
    <a:lvl1pPr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1pPr>
    <a:lvl2pPr marL="342900" indent="1143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2pPr>
    <a:lvl3pPr marL="685800" indent="2286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3pPr>
    <a:lvl4pPr marL="1028700" indent="3429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4pPr>
    <a:lvl5pPr marL="1371600" indent="4572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aul Feldman" initials="PF [6]" lastIdx="1" clrIdx="6">
    <p:extLst/>
  </p:cmAuthor>
  <p:cmAuthor id="1" name="Rich Daniel" initials="RD" lastIdx="5" clrIdx="0">
    <p:extLst/>
  </p:cmAuthor>
  <p:cmAuthor id="8" name="Paul Feldman" initials="PF [7]" lastIdx="1" clrIdx="7">
    <p:extLst/>
  </p:cmAuthor>
  <p:cmAuthor id="2" name="Paul Feldman" initials="PF" lastIdx="1" clrIdx="1">
    <p:extLst/>
  </p:cmAuthor>
  <p:cmAuthor id="9" name="Paul Feldman" initials="PF [8]" lastIdx="1" clrIdx="8">
    <p:extLst/>
  </p:cmAuthor>
  <p:cmAuthor id="3" name="Paul Feldman" initials="PF [2]" lastIdx="1" clrIdx="2">
    <p:extLst/>
  </p:cmAuthor>
  <p:cmAuthor id="10" name="Paul Feldman" initials="PF [9]" lastIdx="1" clrIdx="9">
    <p:extLst/>
  </p:cmAuthor>
  <p:cmAuthor id="4" name="Paul Feldman" initials="PF [3]" lastIdx="1" clrIdx="3">
    <p:extLst/>
  </p:cmAuthor>
  <p:cmAuthor id="11" name="Paul Feldman" initials="PF [10]" lastIdx="1" clrIdx="10">
    <p:extLst/>
  </p:cmAuthor>
  <p:cmAuthor id="5" name="Paul Feldman" initials="PF [4]" lastIdx="1" clrIdx="4">
    <p:extLst/>
  </p:cmAuthor>
  <p:cmAuthor id="12" name="Paul Feldman" initials="PF [11]" lastIdx="1" clrIdx="11">
    <p:extLst/>
  </p:cmAuthor>
  <p:cmAuthor id="6" name="Paul Feldman" initials="PF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ADCF0"/>
    <a:srgbClr val="820036"/>
    <a:srgbClr val="B71A8B"/>
    <a:srgbClr val="0092CB"/>
    <a:srgbClr val="458525"/>
    <a:srgbClr val="00557F"/>
    <a:srgbClr val="458557"/>
    <a:srgbClr val="2C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9" autoAdjust="0"/>
    <p:restoredTop sz="84631" autoAdjust="0"/>
  </p:normalViewPr>
  <p:slideViewPr>
    <p:cSldViewPr snapToGrid="0">
      <p:cViewPr varScale="1">
        <p:scale>
          <a:sx n="111" d="100"/>
          <a:sy n="111" d="100"/>
        </p:scale>
        <p:origin x="102" y="4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0-24T10:41:18.389" idx="3">
    <p:pos x="10" y="10"/>
    <p:text>PF - Can we do a build that overlays Learning Analytics on Better Retention, Intelligent campus on Campus, Next generation VLE on Personalised learning and teaching analytics and AR/VR on improved teaching</p:text>
    <p:extLst>
      <p:ext uri="{C676402C-5697-4E1C-873F-D02D1690AC5C}">
        <p15:threadingInfo xmlns:p15="http://schemas.microsoft.com/office/powerpoint/2012/main" timeZoneBias="-60"/>
      </p:ext>
    </p:extLst>
  </p:cm>
  <p:cm authorId="6" dt="2017-10-24T21:39:21.531" idx="1">
    <p:pos x="10" y="146"/>
    <p:text>what I'm looking for here is just the text 'learning analytics', intelligents campus', next gen VLE' etc to pop up on a click</p:text>
    <p:extLst>
      <p:ext uri="{C676402C-5697-4E1C-873F-D02D1690AC5C}">
        <p15:threadingInfo xmlns:p15="http://schemas.microsoft.com/office/powerpoint/2012/main" timeZoneBias="-60">
          <p15:parentCm authorId="1" idx="3"/>
        </p15:threadingInfo>
      </p:ext>
    </p:extLst>
  </p:cm>
</p: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 xmlns:a16="http://schemas.microsoft.com/office/drawing/2014/main" id="{3A0B7C49-5ECD-4AA6-A663-0330E8901CD2}"/>
              </a:ext>
            </a:extLst>
          </p:cNvPr>
          <p:cNvCxnSpPr>
            <a:cxnSpLocks/>
          </p:cNvCxnSpPr>
          <p:nvPr/>
        </p:nvCxnSpPr>
        <p:spPr>
          <a:xfrm>
            <a:off x="347663" y="898525"/>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C581039C-D9FD-4929-B81F-0EE908F2B948}"/>
              </a:ext>
            </a:extLst>
          </p:cNvPr>
          <p:cNvCxnSpPr>
            <a:cxnSpLocks/>
          </p:cNvCxnSpPr>
          <p:nvPr/>
        </p:nvCxnSpPr>
        <p:spPr>
          <a:xfrm>
            <a:off x="93663" y="10936288"/>
            <a:ext cx="6423025"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pic>
        <p:nvPicPr>
          <p:cNvPr id="19460" name="Picture 14" descr="2013_Jisc_Logo_RGB300(19.5mm).png">
            <a:extLst>
              <a:ext uri="{FF2B5EF4-FFF2-40B4-BE49-F238E27FC236}">
                <a16:creationId xmlns="" xmlns:a16="http://schemas.microsoft.com/office/drawing/2014/main" id="{83B318A6-D0AE-4C6F-B2BF-AC59D6FF87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3" y="274638"/>
            <a:ext cx="673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 xmlns:a16="http://schemas.microsoft.com/office/drawing/2014/main" id="{D8DD84EF-DE1B-4AC7-9ECC-813D9E938734}"/>
              </a:ext>
            </a:extLst>
          </p:cNvPr>
          <p:cNvCxnSpPr>
            <a:cxnSpLocks/>
          </p:cNvCxnSpPr>
          <p:nvPr/>
        </p:nvCxnSpPr>
        <p:spPr>
          <a:xfrm>
            <a:off x="347663" y="9459913"/>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
        <p:nvSpPr>
          <p:cNvPr id="2" name="Header Placeholder 1">
            <a:extLst>
              <a:ext uri="{FF2B5EF4-FFF2-40B4-BE49-F238E27FC236}">
                <a16:creationId xmlns="" xmlns:a16="http://schemas.microsoft.com/office/drawing/2014/main" id="{0A3D0E5B-5C14-4466-BE64-211DE714ED21}"/>
              </a:ext>
            </a:extLst>
          </p:cNvPr>
          <p:cNvSpPr>
            <a:spLocks noGrp="1"/>
          </p:cNvSpPr>
          <p:nvPr>
            <p:ph type="hdr" sz="quarter"/>
          </p:nvPr>
        </p:nvSpPr>
        <p:spPr>
          <a:xfrm>
            <a:off x="3292475" y="273050"/>
            <a:ext cx="3121025" cy="498475"/>
          </a:xfrm>
          <a:prstGeom prst="rect">
            <a:avLst/>
          </a:prstGeom>
        </p:spPr>
        <p:txBody>
          <a:bodyPr vert="horz" lIns="0" tIns="0" rIns="0" bIns="0" rtlCol="0" anchor="t" anchorCtr="0"/>
          <a:lstStyle>
            <a:lvl1pPr algn="r" eaLnBrk="1" fontAlgn="auto" hangingPunct="1">
              <a:spcBef>
                <a:spcPts val="0"/>
              </a:spcBef>
              <a:spcAft>
                <a:spcPts val="0"/>
              </a:spcAft>
              <a:defRPr sz="1000">
                <a:latin typeface="+mn-lt"/>
                <a:ea typeface="+mn-ea"/>
              </a:defRPr>
            </a:lvl1pPr>
          </a:lstStyle>
          <a:p>
            <a:pPr>
              <a:defRPr/>
            </a:pPr>
            <a:r>
              <a:rPr lang="en-GB"/>
              <a:t>Title of presentation (Insert &gt; Header &amp; Footer &gt; Notes and Handouts &gt; Header &gt; Apply to all)</a:t>
            </a:r>
          </a:p>
        </p:txBody>
      </p:sp>
      <p:cxnSp>
        <p:nvCxnSpPr>
          <p:cNvPr id="8" name="Straight Connector 7">
            <a:extLst>
              <a:ext uri="{FF2B5EF4-FFF2-40B4-BE49-F238E27FC236}">
                <a16:creationId xmlns="" xmlns:a16="http://schemas.microsoft.com/office/drawing/2014/main" id="{91F67F94-6A8F-4F86-9580-825B3F9440B8}"/>
              </a:ext>
            </a:extLst>
          </p:cNvPr>
          <p:cNvCxnSpPr>
            <a:cxnSpLocks/>
          </p:cNvCxnSpPr>
          <p:nvPr/>
        </p:nvCxnSpPr>
        <p:spPr>
          <a:xfrm>
            <a:off x="347663" y="273050"/>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 xmlns:a16="http://schemas.microsoft.com/office/drawing/2014/main" id="{46751307-7DB7-461A-AA32-634246CD9402}"/>
              </a:ext>
            </a:extLst>
          </p:cNvPr>
          <p:cNvSpPr>
            <a:spLocks noGrp="1"/>
          </p:cNvSpPr>
          <p:nvPr>
            <p:ph type="sldNum" sz="quarter" idx="3"/>
          </p:nvPr>
        </p:nvSpPr>
        <p:spPr>
          <a:xfrm>
            <a:off x="3467100" y="9720263"/>
            <a:ext cx="2946400" cy="150812"/>
          </a:xfrm>
          <a:prstGeom prst="rect">
            <a:avLst/>
          </a:prstGeom>
        </p:spPr>
        <p:txBody>
          <a:bodyPr vert="horz" wrap="square" lIns="0" tIns="0" rIns="0" bIns="0" numCol="1" anchor="b" anchorCtr="0" compatLnSpc="1">
            <a:prstTxWarp prst="textNoShape">
              <a:avLst/>
            </a:prstTxWarp>
            <a:noAutofit/>
          </a:bodyPr>
          <a:lstStyle>
            <a:lvl1pPr algn="r">
              <a:defRPr sz="900"/>
            </a:lvl1pPr>
          </a:lstStyle>
          <a:p>
            <a:fld id="{348DA1A8-B627-4CB5-ADC7-C5DEC276121A}" type="slidenum">
              <a:rPr lang="en-GB" altLang="en-US"/>
              <a:pPr/>
              <a:t>‹#›</a:t>
            </a:fld>
            <a:endParaRPr lang="en-GB" altLang="en-US"/>
          </a:p>
        </p:txBody>
      </p:sp>
      <p:sp>
        <p:nvSpPr>
          <p:cNvPr id="11" name="Date Placeholder 10">
            <a:extLst>
              <a:ext uri="{FF2B5EF4-FFF2-40B4-BE49-F238E27FC236}">
                <a16:creationId xmlns="" xmlns:a16="http://schemas.microsoft.com/office/drawing/2014/main" id="{B4FB58F4-45D4-4F79-9866-64348022725A}"/>
              </a:ext>
            </a:extLst>
          </p:cNvPr>
          <p:cNvSpPr>
            <a:spLocks noGrp="1"/>
          </p:cNvSpPr>
          <p:nvPr>
            <p:ph type="dt" sz="quarter" idx="1"/>
          </p:nvPr>
        </p:nvSpPr>
        <p:spPr>
          <a:xfrm>
            <a:off x="346075" y="9720263"/>
            <a:ext cx="2946400" cy="138112"/>
          </a:xfrm>
          <a:prstGeom prst="rect">
            <a:avLst/>
          </a:prstGeom>
          <a:ln>
            <a:noFill/>
          </a:ln>
        </p:spPr>
        <p:txBody>
          <a:bodyPr vert="horz" wrap="square" lIns="0" tIns="0" rIns="0" bIns="0" numCol="1" anchor="t" anchorCtr="0" compatLnSpc="1">
            <a:prstTxWarp prst="textNoShape">
              <a:avLst/>
            </a:prstTxWarp>
            <a:spAutoFit/>
          </a:bodyPr>
          <a:lstStyle>
            <a:lvl1pPr>
              <a:defRPr sz="900"/>
            </a:lvl1pPr>
          </a:lstStyle>
          <a:p>
            <a:fld id="{1A36D5D8-F8A4-D642-A978-8A754C05FE6D}" type="datetime1">
              <a:rPr lang="en-GB" altLang="en-US" smtClean="0"/>
              <a:t>31/10/2017</a:t>
            </a:fld>
            <a:endParaRPr lang="en-GB" altLang="en-US"/>
          </a:p>
        </p:txBody>
      </p:sp>
    </p:spTree>
    <p:extLst>
      <p:ext uri="{BB962C8B-B14F-4D97-AF65-F5344CB8AC3E}">
        <p14:creationId xmlns:p14="http://schemas.microsoft.com/office/powerpoint/2010/main" val="213573465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50FC7A60-BCCB-4F78-A750-B98A6F491BDF}"/>
              </a:ext>
            </a:extLst>
          </p:cNvPr>
          <p:cNvSpPr>
            <a:spLocks noGrp="1"/>
          </p:cNvSpPr>
          <p:nvPr>
            <p:ph type="dt" idx="1"/>
          </p:nvPr>
        </p:nvSpPr>
        <p:spPr>
          <a:xfrm>
            <a:off x="347663" y="9750425"/>
            <a:ext cx="2944812" cy="149225"/>
          </a:xfrm>
          <a:prstGeom prst="rect">
            <a:avLst/>
          </a:prstGeom>
        </p:spPr>
        <p:txBody>
          <a:bodyPr vert="horz" wrap="square" lIns="0" tIns="0" rIns="0" bIns="0" numCol="1" anchor="t" anchorCtr="0" compatLnSpc="1">
            <a:prstTxWarp prst="textNoShape">
              <a:avLst/>
            </a:prstTxWarp>
            <a:noAutofit/>
          </a:bodyPr>
          <a:lstStyle>
            <a:lvl1pPr>
              <a:defRPr sz="900"/>
            </a:lvl1pPr>
          </a:lstStyle>
          <a:p>
            <a:fld id="{E354BE4E-B5C1-5E4C-8B87-CD69C8B00E7C}" type="datetime1">
              <a:rPr lang="en-GB" altLang="en-US" smtClean="0"/>
              <a:t>31/10/2017</a:t>
            </a:fld>
            <a:endParaRPr lang="en-GB" altLang="en-US"/>
          </a:p>
        </p:txBody>
      </p:sp>
      <p:sp>
        <p:nvSpPr>
          <p:cNvPr id="4" name="Slide Image Placeholder 3">
            <a:extLst>
              <a:ext uri="{FF2B5EF4-FFF2-40B4-BE49-F238E27FC236}">
                <a16:creationId xmlns="" xmlns:a16="http://schemas.microsoft.com/office/drawing/2014/main" id="{C256710A-7046-4F7F-9D90-F39F979DB768}"/>
              </a:ext>
            </a:extLst>
          </p:cNvPr>
          <p:cNvSpPr>
            <a:spLocks noGrp="1" noRot="1" noChangeAspect="1"/>
          </p:cNvSpPr>
          <p:nvPr>
            <p:ph type="sldImg" idx="2"/>
          </p:nvPr>
        </p:nvSpPr>
        <p:spPr>
          <a:xfrm>
            <a:off x="792163" y="665163"/>
            <a:ext cx="5213350" cy="29337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 xmlns:a16="http://schemas.microsoft.com/office/drawing/2014/main" id="{5922E381-D76A-4133-A31C-9BAFF522EAA7}"/>
              </a:ext>
            </a:extLst>
          </p:cNvPr>
          <p:cNvSpPr>
            <a:spLocks noGrp="1"/>
          </p:cNvSpPr>
          <p:nvPr>
            <p:ph type="body" sz="quarter" idx="3"/>
          </p:nvPr>
        </p:nvSpPr>
        <p:spPr>
          <a:xfrm>
            <a:off x="347663" y="3811588"/>
            <a:ext cx="6065837" cy="4875212"/>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 name="Slide Number Placeholder 6">
            <a:extLst>
              <a:ext uri="{FF2B5EF4-FFF2-40B4-BE49-F238E27FC236}">
                <a16:creationId xmlns="" xmlns:a16="http://schemas.microsoft.com/office/drawing/2014/main" id="{BDA9D7CF-D35A-4170-8D8F-99F5B4C4AA33}"/>
              </a:ext>
            </a:extLst>
          </p:cNvPr>
          <p:cNvSpPr>
            <a:spLocks noGrp="1"/>
          </p:cNvSpPr>
          <p:nvPr>
            <p:ph type="sldNum" sz="quarter" idx="5"/>
          </p:nvPr>
        </p:nvSpPr>
        <p:spPr>
          <a:xfrm>
            <a:off x="3467100" y="9748838"/>
            <a:ext cx="2946400" cy="149225"/>
          </a:xfrm>
          <a:prstGeom prst="rect">
            <a:avLst/>
          </a:prstGeom>
        </p:spPr>
        <p:txBody>
          <a:bodyPr vert="horz" wrap="square" lIns="0" tIns="0" rIns="0" bIns="0" numCol="1" anchor="t" anchorCtr="0" compatLnSpc="1">
            <a:prstTxWarp prst="textNoShape">
              <a:avLst/>
            </a:prstTxWarp>
            <a:noAutofit/>
          </a:bodyPr>
          <a:lstStyle>
            <a:lvl1pPr algn="r">
              <a:defRPr sz="900"/>
            </a:lvl1pPr>
          </a:lstStyle>
          <a:p>
            <a:fld id="{893372D4-85A7-4C13-9A00-5DBBF285F5D5}" type="slidenum">
              <a:rPr lang="en-GB" altLang="en-US"/>
              <a:pPr/>
              <a:t>‹#›</a:t>
            </a:fld>
            <a:endParaRPr lang="en-GB" altLang="en-US"/>
          </a:p>
        </p:txBody>
      </p:sp>
      <p:sp>
        <p:nvSpPr>
          <p:cNvPr id="13" name="Header Placeholder 12">
            <a:extLst>
              <a:ext uri="{FF2B5EF4-FFF2-40B4-BE49-F238E27FC236}">
                <a16:creationId xmlns="" xmlns:a16="http://schemas.microsoft.com/office/drawing/2014/main" id="{AC4D58CE-251F-48CF-A4C4-28779472D561}"/>
              </a:ext>
            </a:extLst>
          </p:cNvPr>
          <p:cNvSpPr>
            <a:spLocks noGrp="1"/>
          </p:cNvSpPr>
          <p:nvPr>
            <p:ph type="hdr" sz="quarter"/>
          </p:nvPr>
        </p:nvSpPr>
        <p:spPr>
          <a:xfrm>
            <a:off x="3467100" y="0"/>
            <a:ext cx="2946400" cy="498475"/>
          </a:xfrm>
          <a:prstGeom prst="rect">
            <a:avLst/>
          </a:prstGeom>
        </p:spPr>
        <p:txBody>
          <a:bodyPr vert="horz" lIns="0" tIns="0" rIns="0" bIns="0" rtlCol="0"/>
          <a:lstStyle>
            <a:lvl1pPr algn="r" eaLnBrk="1" fontAlgn="auto" hangingPunct="1">
              <a:spcBef>
                <a:spcPts val="0"/>
              </a:spcBef>
              <a:spcAft>
                <a:spcPts val="0"/>
              </a:spcAft>
              <a:defRPr sz="1000">
                <a:latin typeface="+mn-lt"/>
                <a:ea typeface="+mn-ea"/>
              </a:defRPr>
            </a:lvl1pPr>
          </a:lstStyle>
          <a:p>
            <a:pPr>
              <a:defRPr/>
            </a:pPr>
            <a:r>
              <a:rPr lang="en-GB"/>
              <a:t>Title of presentation (Insert &gt; Header &amp; Footer &gt; Notes and Handouts &gt; Header &gt; Apply to all)</a:t>
            </a:r>
          </a:p>
        </p:txBody>
      </p:sp>
      <p:cxnSp>
        <p:nvCxnSpPr>
          <p:cNvPr id="11" name="Straight Connector 10">
            <a:extLst>
              <a:ext uri="{FF2B5EF4-FFF2-40B4-BE49-F238E27FC236}">
                <a16:creationId xmlns="" xmlns:a16="http://schemas.microsoft.com/office/drawing/2014/main" id="{DB62686B-B997-481C-95A8-E46BD39CD3B7}"/>
              </a:ext>
            </a:extLst>
          </p:cNvPr>
          <p:cNvCxnSpPr>
            <a:cxnSpLocks/>
          </p:cNvCxnSpPr>
          <p:nvPr/>
        </p:nvCxnSpPr>
        <p:spPr>
          <a:xfrm>
            <a:off x="347663" y="9750425"/>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6227690"/>
      </p:ext>
    </p:extLst>
  </p:cSld>
  <p:clrMap bg1="lt1" tx1="dk1" bg2="lt2" tx2="dk2" accent1="accent1" accent2="accent2" accent3="accent3" accent4="accent4" accent5="accent5" accent6="accent6" hlink="hlink" folHlink="folHlink"/>
  <p:hf ftr="0"/>
  <p:notesStyle>
    <a:lvl1pPr marL="107950" indent="-107950" algn="l" defTabSz="685800" rtl="0" eaLnBrk="0" fontAlgn="base" hangingPunct="0">
      <a:lnSpc>
        <a:spcPct val="90000"/>
      </a:lnSpc>
      <a:spcBef>
        <a:spcPts val="45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1pPr>
    <a:lvl2pPr marL="215900" indent="-107950" algn="l" defTabSz="685800" rtl="0" eaLnBrk="0" fontAlgn="base" hangingPunct="0">
      <a:lnSpc>
        <a:spcPct val="90000"/>
      </a:lnSpc>
      <a:spcBef>
        <a:spcPts val="45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2pPr>
    <a:lvl3pPr marL="323850" indent="-107950" algn="l" defTabSz="685800" rtl="0" eaLnBrk="0" fontAlgn="base" hangingPunct="0">
      <a:lnSpc>
        <a:spcPct val="90000"/>
      </a:lnSpc>
      <a:spcBef>
        <a:spcPts val="45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3pPr>
    <a:lvl4pPr marL="431800" indent="-107950" algn="l" defTabSz="685800" rtl="0" eaLnBrk="0" fontAlgn="base" hangingPunct="0">
      <a:lnSpc>
        <a:spcPct val="90000"/>
      </a:lnSpc>
      <a:spcBef>
        <a:spcPct val="3000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4pPr>
    <a:lvl5pPr marL="539750" indent="-107950" algn="l" defTabSz="685800" rtl="0" eaLnBrk="0" fontAlgn="base" hangingPunct="0">
      <a:lnSpc>
        <a:spcPct val="90000"/>
      </a:lnSpc>
      <a:spcBef>
        <a:spcPct val="3000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AEAD2867-74D9-734C-AB34-957211F16E6B}"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2</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61893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A1E390C7-4F55-0546-A2ED-95DD282DD2C6}"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12</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2138986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800" dirty="0"/>
              <a:t>We're working to ensure staff in colleges are equipped for a changing digital environment</a:t>
            </a:r>
          </a:p>
          <a:p>
            <a:pPr marL="0" indent="0">
              <a:buNone/>
            </a:pPr>
            <a:r>
              <a:rPr lang="en-GB" sz="1800" dirty="0"/>
              <a:t>Effective use of technology is vital in ensuring student satisfaction and in realising a good return on investment</a:t>
            </a:r>
          </a:p>
          <a:p>
            <a:pPr marL="0" indent="0">
              <a:buNone/>
            </a:pPr>
            <a:r>
              <a:rPr lang="en-GB" sz="1800" dirty="0"/>
              <a:t>Jisc has a number of products, projects and services which are supporting colleges make smart,</a:t>
            </a:r>
            <a:r>
              <a:rPr lang="en-GB" sz="1800" baseline="0" dirty="0"/>
              <a:t> informed decisions in a number of areas.  </a:t>
            </a:r>
          </a:p>
          <a:p>
            <a:pPr marL="0" indent="0">
              <a:buNone/>
            </a:pPr>
            <a:endParaRPr lang="en-GB" sz="1800" dirty="0"/>
          </a:p>
          <a:p>
            <a:r>
              <a:rPr lang="en-GB" sz="1800" dirty="0"/>
              <a:t>Student digital tracker (including opinions of over 22k students, 12,000 of which were from FE) – </a:t>
            </a:r>
          </a:p>
          <a:p>
            <a:pPr lvl="1"/>
            <a:r>
              <a:rPr lang="en-GB" sz="1400" b="1" dirty="0"/>
              <a:t>You have the ability to gather</a:t>
            </a:r>
            <a:r>
              <a:rPr lang="en-GB" sz="1400" dirty="0"/>
              <a:t> </a:t>
            </a:r>
            <a:r>
              <a:rPr lang="en-GB" sz="1400" b="1" dirty="0"/>
              <a:t>evidence</a:t>
            </a:r>
            <a:r>
              <a:rPr lang="en-GB" sz="1400" dirty="0"/>
              <a:t> to support specific actions (e.g. in respect of the curriculum, student digital support, and/or digital infrastructure)</a:t>
            </a:r>
          </a:p>
          <a:p>
            <a:pPr lvl="1"/>
            <a:r>
              <a:rPr lang="en-GB" sz="1400" b="1" dirty="0"/>
              <a:t>Evaluate</a:t>
            </a:r>
            <a:r>
              <a:rPr lang="en-GB" sz="1400" dirty="0"/>
              <a:t> </a:t>
            </a:r>
            <a:r>
              <a:rPr lang="en-GB" sz="1400" b="1" dirty="0"/>
              <a:t>yourself</a:t>
            </a:r>
            <a:r>
              <a:rPr lang="en-GB" sz="1400" dirty="0"/>
              <a:t> – against other institutions (benchmark), or over time (monitor), or in relation to our aims for a specific initiative/strategy/project etc (evaluate)</a:t>
            </a:r>
          </a:p>
          <a:p>
            <a:pPr lvl="1"/>
            <a:r>
              <a:rPr lang="en-GB" sz="1400" b="1" dirty="0"/>
              <a:t>Demonstrate</a:t>
            </a:r>
            <a:r>
              <a:rPr lang="en-GB" sz="1400" dirty="0"/>
              <a:t> that you are engaging with students and responding to their feedback</a:t>
            </a:r>
          </a:p>
          <a:p>
            <a:pPr lvl="1"/>
            <a:r>
              <a:rPr lang="en-GB" sz="1400" b="1" dirty="0"/>
              <a:t>Target</a:t>
            </a:r>
            <a:r>
              <a:rPr lang="en-GB" sz="1400" dirty="0"/>
              <a:t> resources for digital provision</a:t>
            </a:r>
          </a:p>
          <a:p>
            <a:endParaRPr lang="en-GB" dirty="0"/>
          </a:p>
          <a:p>
            <a:endParaRPr lang="en-GB" dirty="0"/>
          </a:p>
        </p:txBody>
      </p:sp>
      <p:sp>
        <p:nvSpPr>
          <p:cNvPr id="4" name="Date Placeholder 3"/>
          <p:cNvSpPr>
            <a:spLocks noGrp="1"/>
          </p:cNvSpPr>
          <p:nvPr>
            <p:ph type="dt" idx="10"/>
          </p:nvPr>
        </p:nvSpPr>
        <p:spPr/>
        <p:txBody>
          <a:bodyPr/>
          <a:lstStyle/>
          <a:p>
            <a:fld id="{64620B83-2478-1044-AB09-A7016AACF0B4}"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13</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109143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lvl="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GB" baseline="0" dirty="0"/>
              <a:t>Rest of presentation will give an overview of the activities which flow from the implementation of the strategy</a:t>
            </a:r>
            <a:endParaRPr lang="en-GB" dirty="0"/>
          </a:p>
          <a:p>
            <a:endParaRPr lang="en-GB" dirty="0"/>
          </a:p>
        </p:txBody>
      </p:sp>
      <p:sp>
        <p:nvSpPr>
          <p:cNvPr id="4" name="Date Placeholder 3"/>
          <p:cNvSpPr>
            <a:spLocks noGrp="1"/>
          </p:cNvSpPr>
          <p:nvPr>
            <p:ph type="dt" idx="10"/>
          </p:nvPr>
        </p:nvSpPr>
        <p:spPr/>
        <p:txBody>
          <a:bodyPr/>
          <a:lstStyle/>
          <a:p>
            <a:fld id="{CF6AB7A9-9F52-5445-8FF4-07C89B417B5C}"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16</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232856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B37C837-5377-6648-AD34-4D4FC0F568FB}"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39990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BE2E0FFB-4100-894D-8BC9-7B4B15859E6C}"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23</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378422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7E90384-5A7B-1048-A2EF-BD431FD34DB7}"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24</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20175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8FFBE995-FB7E-BB4E-B352-54BB7D7EF73A}"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27</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1068146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Date Placeholder 3"/>
          <p:cNvSpPr>
            <a:spLocks noGrp="1"/>
          </p:cNvSpPr>
          <p:nvPr>
            <p:ph type="dt"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F74DB92-0644-FF40-B761-72B0D7825ED6}" type="datetime1">
              <a:rPr kumimoji="0" lang="en-GB" sz="900" b="0" i="0" u="none" strike="noStrike" kern="1200" cap="none" spc="0" normalizeH="0" baseline="0" noProof="0" smtClean="0">
                <a:ln>
                  <a:noFill/>
                </a:ln>
                <a:solidFill>
                  <a:srgbClr val="2C3841"/>
                </a:solidFill>
                <a:effectLst/>
                <a:uLnTx/>
                <a:uFillTx/>
                <a:latin typeface="Corbel"/>
                <a:ea typeface="MS PGothic" panose="020B0600070205080204" pitchFamily="34" charset="-128"/>
                <a:cs typeface="+mn-cs"/>
              </a:rPr>
              <a:t>31/10/2017</a:t>
            </a:fld>
            <a:endParaRPr kumimoji="0" lang="en-GB" sz="900" b="0" i="0" u="none" strike="noStrike" kern="1200" cap="none" spc="0" normalizeH="0" baseline="0" noProof="0" dirty="0">
              <a:ln>
                <a:noFill/>
              </a:ln>
              <a:solidFill>
                <a:srgbClr val="2C3841"/>
              </a:solidFill>
              <a:effectLst/>
              <a:uLnTx/>
              <a:uFillTx/>
              <a:latin typeface="Corbel"/>
              <a:ea typeface="MS PGothic" panose="020B0600070205080204"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59CA28E-C823-46A7-ACC3-740ED2E57C53}" type="slidenum">
              <a:rPr kumimoji="0" lang="en-GB" sz="900" b="0" i="0" u="none" strike="noStrike" kern="1200" cap="none" spc="0" normalizeH="0" baseline="0" noProof="0" smtClean="0">
                <a:ln>
                  <a:noFill/>
                </a:ln>
                <a:solidFill>
                  <a:srgbClr val="2C3841"/>
                </a:solidFill>
                <a:effectLst/>
                <a:uLnTx/>
                <a:uFillTx/>
                <a:latin typeface="Corbel"/>
                <a:ea typeface="MS PGothic" panose="020B0600070205080204" pitchFamily="34"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srgbClr val="2C3841"/>
              </a:solidFill>
              <a:effectLst/>
              <a:uLnTx/>
              <a:uFillTx/>
              <a:latin typeface="Corbel"/>
              <a:ea typeface="MS PGothic" panose="020B0600070205080204" pitchFamily="34" charset="-128"/>
              <a:cs typeface="+mn-cs"/>
            </a:endParaRPr>
          </a:p>
        </p:txBody>
      </p:sp>
      <p:sp>
        <p:nvSpPr>
          <p:cNvPr id="6" name="Header Placeholder 5"/>
          <p:cNvSpPr>
            <a:spLocks noGrp="1"/>
          </p:cNvSpPr>
          <p:nvPr>
            <p:ph type="hdr"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C3841"/>
                </a:solidFill>
                <a:effectLst/>
                <a:uLnTx/>
                <a:uFillTx/>
                <a:latin typeface="Corbel"/>
                <a:ea typeface="+mn-ea"/>
                <a:cs typeface="+mn-cs"/>
              </a:rPr>
              <a:t>Title of presentation (Insert &gt; Header &amp; Footer &gt; Notes and Handouts &gt; Header &gt; Apply to all)</a:t>
            </a:r>
          </a:p>
        </p:txBody>
      </p:sp>
    </p:spTree>
    <p:extLst>
      <p:ext uri="{BB962C8B-B14F-4D97-AF65-F5344CB8AC3E}">
        <p14:creationId xmlns:p14="http://schemas.microsoft.com/office/powerpoint/2010/main" val="184532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8BB8272-8C08-3E4D-85DE-0E8DAED88522}" type="datetime1">
              <a:rPr lang="en-GB" altLang="en-US" smtClean="0"/>
              <a:t>31/10/2017</a:t>
            </a:fld>
            <a:endParaRPr lang="en-GB" altLang="en-US"/>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30</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77833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ACAE735E-A4BC-6042-B54A-72CC123C1FA0}"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32</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50896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Support every Govt funded university and community college in the UK</a:t>
            </a:r>
          </a:p>
          <a:p>
            <a:endParaRPr lang="en-US" dirty="0"/>
          </a:p>
        </p:txBody>
      </p:sp>
      <p:sp>
        <p:nvSpPr>
          <p:cNvPr id="4" name="Date Placeholder 3"/>
          <p:cNvSpPr>
            <a:spLocks noGrp="1"/>
          </p:cNvSpPr>
          <p:nvPr>
            <p:ph type="dt" idx="10"/>
          </p:nvPr>
        </p:nvSpPr>
        <p:spPr/>
        <p:txBody>
          <a:bodyPr/>
          <a:lstStyle/>
          <a:p>
            <a:fld id="{F4DE19C6-225F-E741-8146-36456070AC27}"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3</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1957225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7189A090-248F-B84A-B885-19B680C8D6D1}"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34</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57942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2A20A31D-8F09-D34E-B147-C32641103751}"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4</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255819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lvl="0" indent="-107950" algn="l" defTabSz="685800" rtl="0" eaLnBrk="1" fontAlgn="base" latinLnBrk="0" hangingPunct="1">
              <a:lnSpc>
                <a:spcPct val="90000"/>
              </a:lnSpc>
              <a:spcBef>
                <a:spcPts val="450"/>
              </a:spcBef>
              <a:spcAft>
                <a:spcPct val="0"/>
              </a:spcAft>
              <a:buClr>
                <a:schemeClr val="accent1"/>
              </a:buClr>
              <a:buSzPct val="120000"/>
              <a:buFont typeface="Corbel" pitchFamily="34" charset="0"/>
              <a:buChar char="»"/>
              <a:tabLst/>
              <a:defRPr/>
            </a:pPr>
            <a:r>
              <a:rPr lang="en-GB" sz="900" kern="1200" dirty="0">
                <a:solidFill>
                  <a:schemeClr val="tx1"/>
                </a:solidFill>
                <a:effectLst/>
                <a:latin typeface="+mn-lt"/>
                <a:ea typeface="+mn-ea"/>
                <a:cs typeface="+mn-cs"/>
              </a:rPr>
              <a:t>Our vision is for the UK to be the most digitally advanced higher education, further education and research nation in the world. Underpinning this is the need to provide a resilient, flexible and cost effective infrastructure on which our members can rely to provide the necessary administrative, teaching, learning and research services wherever that may be in the world. Our infrastructure ranges from underlying networking facilities to cloud based services.</a:t>
            </a:r>
          </a:p>
          <a:p>
            <a:endParaRPr lang="en-GB" dirty="0"/>
          </a:p>
        </p:txBody>
      </p:sp>
      <p:sp>
        <p:nvSpPr>
          <p:cNvPr id="4" name="Date Placeholder 3"/>
          <p:cNvSpPr>
            <a:spLocks noGrp="1"/>
          </p:cNvSpPr>
          <p:nvPr>
            <p:ph type="dt" idx="10"/>
          </p:nvPr>
        </p:nvSpPr>
        <p:spPr/>
        <p:txBody>
          <a:bodyPr/>
          <a:lstStyle/>
          <a:p>
            <a:pPr>
              <a:defRPr/>
            </a:pPr>
            <a:fld id="{167828CF-F903-D045-B919-C40E1C550664}" type="datetime1">
              <a:rPr lang="en-GB" smtClean="0"/>
              <a:t>31/10/2017</a:t>
            </a:fld>
            <a:endParaRPr lang="en-GB" dirty="0"/>
          </a:p>
        </p:txBody>
      </p:sp>
      <p:sp>
        <p:nvSpPr>
          <p:cNvPr id="5" name="Slide Number Placeholder 4"/>
          <p:cNvSpPr>
            <a:spLocks noGrp="1"/>
          </p:cNvSpPr>
          <p:nvPr>
            <p:ph type="sldNum" sz="quarter" idx="11"/>
          </p:nvPr>
        </p:nvSpPr>
        <p:spPr/>
        <p:txBody>
          <a:bodyPr/>
          <a:lstStyle/>
          <a:p>
            <a:pPr>
              <a:defRPr/>
            </a:pPr>
            <a:fld id="{0194BAEE-0874-49D0-BCE0-F71E69D5803D}" type="slidenum">
              <a:rPr lang="en-GB" smtClean="0"/>
              <a:pPr>
                <a:defRPr/>
              </a:pPr>
              <a:t>5</a:t>
            </a:fld>
            <a:endParaRPr lang="en-GB"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126958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green items are the core offering</a:t>
            </a:r>
          </a:p>
          <a:p>
            <a:r>
              <a:rPr lang="en-GB" dirty="0"/>
              <a:t>Orange items</a:t>
            </a:r>
            <a:r>
              <a:rPr lang="en-GB" baseline="0" dirty="0"/>
              <a:t> are optional products and services</a:t>
            </a:r>
            <a:endParaRPr lang="en-GB" dirty="0"/>
          </a:p>
        </p:txBody>
      </p:sp>
      <p:sp>
        <p:nvSpPr>
          <p:cNvPr id="4" name="Date Placeholder 3"/>
          <p:cNvSpPr>
            <a:spLocks noGrp="1"/>
          </p:cNvSpPr>
          <p:nvPr>
            <p:ph type="dt" idx="10"/>
          </p:nvPr>
        </p:nvSpPr>
        <p:spPr/>
        <p:txBody>
          <a:bodyPr/>
          <a:lstStyle/>
          <a:p>
            <a:fld id="{8191925A-E0FC-6A44-844D-193FC0914127}"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6</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355811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354BE4E-B5C1-5E4C-8B87-CD69C8B00E7C}" type="datetime1">
              <a:rPr lang="en-GB" altLang="en-US" smtClean="0"/>
              <a:t>31/10/2017</a:t>
            </a:fld>
            <a:endParaRPr lang="en-GB" altLang="en-US"/>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8</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1708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2097">
              <a:spcBef>
                <a:spcPts val="448"/>
              </a:spcBef>
              <a:buNone/>
              <a:defRPr/>
            </a:pPr>
            <a:r>
              <a:rPr lang="en-GB" dirty="0"/>
              <a:t>This slide presents some of the key numbers and</a:t>
            </a:r>
            <a:r>
              <a:rPr lang="en-GB" baseline="0" dirty="0"/>
              <a:t> stats relating to cybersecurity in the FE sector.  </a:t>
            </a:r>
          </a:p>
          <a:p>
            <a:pPr marL="107367" marR="0" indent="-107367" algn="l" defTabSz="682097" rtl="0" eaLnBrk="1" fontAlgn="auto" latinLnBrk="0" hangingPunct="1">
              <a:lnSpc>
                <a:spcPct val="100000"/>
              </a:lnSpc>
              <a:spcBef>
                <a:spcPts val="448"/>
              </a:spcBef>
              <a:spcAft>
                <a:spcPts val="0"/>
              </a:spcAft>
              <a:buClrTx/>
              <a:buSzTx/>
              <a:buFontTx/>
              <a:buNone/>
              <a:tabLst/>
              <a:defRPr/>
            </a:pPr>
            <a:endParaRPr lang="en-GB" dirty="0"/>
          </a:p>
          <a:p>
            <a:pPr marL="107367" marR="0" indent="-107367" algn="l" defTabSz="682097" rtl="0" eaLnBrk="1" fontAlgn="auto" latinLnBrk="0" hangingPunct="1">
              <a:lnSpc>
                <a:spcPct val="100000"/>
              </a:lnSpc>
              <a:spcBef>
                <a:spcPts val="448"/>
              </a:spcBef>
              <a:spcAft>
                <a:spcPts val="0"/>
              </a:spcAft>
              <a:buClrTx/>
              <a:buSzTx/>
              <a:buFontTx/>
              <a:buNone/>
              <a:tabLst/>
              <a:defRPr/>
            </a:pPr>
            <a:r>
              <a:rPr lang="en-GB" dirty="0"/>
              <a:t>There is a BIS/PWC survey that we have used to calculate VSE for the service.  Figures for 2015-16 - Based on low range of BIS/PwC estimated cost in 2015 of single event to large organisation (HE) : £1.46m to £3.14m; to a small organisation (FE) : £75k - £311k.  We used a midpoint of these figures - £2.3M for HE and £193k for FE at 1 in 8 (12.5%) of institutions.   *NOTE</a:t>
            </a:r>
            <a:r>
              <a:rPr lang="en-GB" baseline="0" dirty="0"/>
              <a:t> – This makes the VSE estimate for cybersecurity products VERY conservative,</a:t>
            </a:r>
            <a:r>
              <a:rPr lang="en-GB" dirty="0"/>
              <a:t> but should give you some idea of the cost of a single event to an institution. </a:t>
            </a:r>
          </a:p>
          <a:p>
            <a:pPr marL="107367" indent="-107367" defTabSz="682097">
              <a:spcBef>
                <a:spcPts val="448"/>
              </a:spcBef>
              <a:defRPr/>
            </a:pPr>
            <a:endParaRPr lang="en-GB" dirty="0"/>
          </a:p>
          <a:p>
            <a:pPr marL="107367" indent="-107367" defTabSz="682097">
              <a:spcBef>
                <a:spcPts val="448"/>
              </a:spcBef>
              <a:defRPr/>
            </a:pPr>
            <a:r>
              <a:rPr lang="en-GB" dirty="0"/>
              <a:t>2 minute figure - if</a:t>
            </a:r>
            <a:r>
              <a:rPr lang="en-GB" sz="800" kern="1200" dirty="0">
                <a:solidFill>
                  <a:schemeClr val="tx1"/>
                </a:solidFill>
                <a:effectLst/>
                <a:latin typeface="+mn-lt"/>
                <a:ea typeface="MS PGothic" panose="020B0600070205080204" pitchFamily="34" charset="-128"/>
                <a:cs typeface="+mn-cs"/>
              </a:rPr>
              <a:t> someone has DDoS’d a college then if the mitigation is successful then we have effectively solved their problem within 2 minutes as their network traffic will go back to normal levels. The actual attack may continue for hours and the attacker may keep tweaking the attack which we then have to respond to so although from the college’s perspective it appears that their problem is over, it isn’t until the attacker gives up. And that length of time is different for every attack. </a:t>
            </a:r>
          </a:p>
        </p:txBody>
      </p:sp>
      <p:sp>
        <p:nvSpPr>
          <p:cNvPr id="4" name="Date Placeholder 3"/>
          <p:cNvSpPr>
            <a:spLocks noGrp="1"/>
          </p:cNvSpPr>
          <p:nvPr>
            <p:ph type="dt" idx="10"/>
          </p:nvPr>
        </p:nvSpPr>
        <p:spPr/>
        <p:txBody>
          <a:bodyPr/>
          <a:lstStyle/>
          <a:p>
            <a:fld id="{999C046C-5ED4-C642-A4FB-9DFD0CC4A892}"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9</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181040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E4AE52FE-4FBA-4A4D-B458-A6F671F4D030}" type="datetime1">
              <a:rPr lang="en-GB" altLang="en-US" smtClean="0"/>
              <a:t>31/10/2017</a:t>
            </a:fld>
            <a:endParaRPr lang="en-GB" altLang="en-US" dirty="0"/>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10</a:t>
            </a:fld>
            <a:endParaRPr lang="en-GB" altLang="en-US" dirty="0"/>
          </a:p>
        </p:txBody>
      </p:sp>
      <p:sp>
        <p:nvSpPr>
          <p:cNvPr id="6" name="Header Placeholder 5"/>
          <p:cNvSpPr>
            <a:spLocks noGrp="1"/>
          </p:cNvSpPr>
          <p:nvPr>
            <p:ph type="hdr" sz="quarter" idx="12"/>
          </p:nvPr>
        </p:nvSpPr>
        <p:spPr/>
        <p:txBody>
          <a:bodyPr/>
          <a:lstStyle/>
          <a:p>
            <a:pPr>
              <a:defRPr/>
            </a:pPr>
            <a:r>
              <a:rPr lang="en-GB" dirty="0"/>
              <a:t>Title of presentation (Insert &gt; Header &amp; Footer &gt; Notes and Handouts &gt; Header &gt; Apply to all)</a:t>
            </a:r>
          </a:p>
        </p:txBody>
      </p:sp>
    </p:spTree>
    <p:extLst>
      <p:ext uri="{BB962C8B-B14F-4D97-AF65-F5344CB8AC3E}">
        <p14:creationId xmlns:p14="http://schemas.microsoft.com/office/powerpoint/2010/main" val="575204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12CD36A-FD1E-3D41-913A-F54EEFABA935}" type="datetime1">
              <a:rPr lang="en-GB" altLang="en-US" smtClean="0"/>
              <a:t>31/10/2017</a:t>
            </a:fld>
            <a:endParaRPr lang="en-GB" altLang="en-US"/>
          </a:p>
        </p:txBody>
      </p:sp>
      <p:sp>
        <p:nvSpPr>
          <p:cNvPr id="5" name="Slide Number Placeholder 4"/>
          <p:cNvSpPr>
            <a:spLocks noGrp="1"/>
          </p:cNvSpPr>
          <p:nvPr>
            <p:ph type="sldNum" sz="quarter" idx="11"/>
          </p:nvPr>
        </p:nvSpPr>
        <p:spPr/>
        <p:txBody>
          <a:bodyPr/>
          <a:lstStyle/>
          <a:p>
            <a:fld id="{893372D4-85A7-4C13-9A00-5DBBF285F5D5}" type="slidenum">
              <a:rPr lang="en-GB" altLang="en-US" smtClean="0"/>
              <a:pPr/>
              <a:t>11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73152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5"/>
            <a:ext cx="8712199" cy="3852864"/>
          </a:xfrm>
        </p:spPr>
        <p:txBody>
          <a:bodyPr>
            <a:noAutofit/>
          </a:bodyPr>
          <a:lstStyle>
            <a:lvl1pPr>
              <a:defRPr baseline="0"/>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 xmlns:a16="http://schemas.microsoft.com/office/drawing/2014/main" id="{3EE82356-2EC4-4CCD-B46D-E678367E3881}"/>
              </a:ext>
            </a:extLst>
          </p:cNvPr>
          <p:cNvSpPr>
            <a:spLocks noGrp="1"/>
          </p:cNvSpPr>
          <p:nvPr>
            <p:ph type="dt" sz="half" idx="14"/>
          </p:nvPr>
        </p:nvSpPr>
        <p:spPr/>
        <p:txBody>
          <a:bodyPr/>
          <a:lstStyle>
            <a:lvl1pPr>
              <a:defRPr/>
            </a:lvl1pPr>
          </a:lstStyle>
          <a:p>
            <a:r>
              <a:rPr lang="en-GB" altLang="en-US" smtClean="0"/>
              <a:t>1st November 2017</a:t>
            </a:r>
            <a:endParaRPr lang="en-GB" altLang="en-US" dirty="0"/>
          </a:p>
        </p:txBody>
      </p:sp>
      <p:sp>
        <p:nvSpPr>
          <p:cNvPr id="5" name="Footer Placeholder 4">
            <a:extLst>
              <a:ext uri="{FF2B5EF4-FFF2-40B4-BE49-F238E27FC236}">
                <a16:creationId xmlns="" xmlns:a16="http://schemas.microsoft.com/office/drawing/2014/main" id="{C808DD32-92FE-4967-B629-E19E20719610}"/>
              </a:ext>
            </a:extLst>
          </p:cNvPr>
          <p:cNvSpPr>
            <a:spLocks noGrp="1"/>
          </p:cNvSpPr>
          <p:nvPr>
            <p:ph type="ftr" sz="quarter" idx="15"/>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6" name="Slide Number Placeholder 5">
            <a:extLst>
              <a:ext uri="{FF2B5EF4-FFF2-40B4-BE49-F238E27FC236}">
                <a16:creationId xmlns="" xmlns:a16="http://schemas.microsoft.com/office/drawing/2014/main" id="{FB4F449E-CEF3-47F7-B085-944FD0FE3441}"/>
              </a:ext>
            </a:extLst>
          </p:cNvPr>
          <p:cNvSpPr>
            <a:spLocks noGrp="1"/>
          </p:cNvSpPr>
          <p:nvPr>
            <p:ph type="sldNum" sz="quarter" idx="16"/>
          </p:nvPr>
        </p:nvSpPr>
        <p:spPr/>
        <p:txBody>
          <a:bodyPr/>
          <a:lstStyle>
            <a:lvl1pPr>
              <a:defRPr/>
            </a:lvl1pPr>
          </a:lstStyle>
          <a:p>
            <a:fld id="{AA47ABCD-3C94-44CA-87D0-FF1DCC9EDC18}" type="slidenum">
              <a:rPr lang="en-GB" altLang="en-US"/>
              <a:pPr/>
              <a:t>‹#›</a:t>
            </a:fld>
            <a:endParaRPr lang="en-GB" altLang="en-US" dirty="0"/>
          </a:p>
        </p:txBody>
      </p:sp>
    </p:spTree>
    <p:extLst>
      <p:ext uri="{BB962C8B-B14F-4D97-AF65-F5344CB8AC3E}">
        <p14:creationId xmlns:p14="http://schemas.microsoft.com/office/powerpoint/2010/main" val="11634841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Cover (Placeholder)">
    <p:spTree>
      <p:nvGrpSpPr>
        <p:cNvPr id="1" name=""/>
        <p:cNvGrpSpPr/>
        <p:nvPr/>
      </p:nvGrpSpPr>
      <p:grpSpPr>
        <a:xfrm>
          <a:off x="0" y="0"/>
          <a:ext cx="0" cy="0"/>
          <a:chOff x="0" y="0"/>
          <a:chExt cx="0" cy="0"/>
        </a:xfrm>
      </p:grpSpPr>
      <p:pic>
        <p:nvPicPr>
          <p:cNvPr id="5" name="Picture 9">
            <a:extLst>
              <a:ext uri="{FF2B5EF4-FFF2-40B4-BE49-F238E27FC236}">
                <a16:creationId xmlns="" xmlns:a16="http://schemas.microsoft.com/office/drawing/2014/main" id="{E282001D-D5AB-4CA1-9BFD-828F6A8E4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2013_Jisc_Logo_RGB300(26mm).png">
            <a:extLst>
              <a:ext uri="{FF2B5EF4-FFF2-40B4-BE49-F238E27FC236}">
                <a16:creationId xmlns="" xmlns:a16="http://schemas.microsoft.com/office/drawing/2014/main" id="{42A76EA8-602E-432F-A5A7-4D07A882AC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0"/>
            <a:ext cx="93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a:extLst>
              <a:ext uri="{FF2B5EF4-FFF2-40B4-BE49-F238E27FC236}">
                <a16:creationId xmlns="" xmlns:a16="http://schemas.microsoft.com/office/drawing/2014/main" id="{F3F58F8F-D269-4E26-ABBD-FE9576646A9A}"/>
              </a:ext>
            </a:extLst>
          </p:cNvPr>
          <p:cNvSpPr>
            <a:spLocks noChangeArrowheads="1"/>
          </p:cNvSpPr>
          <p:nvPr/>
        </p:nvSpPr>
        <p:spPr bwMode="auto">
          <a:xfrm>
            <a:off x="1254125" y="3327400"/>
            <a:ext cx="7889875" cy="900113"/>
          </a:xfrm>
          <a:prstGeom prst="rect">
            <a:avLst/>
          </a:prstGeom>
          <a:solidFill>
            <a:srgbClr val="E04A10"/>
          </a:solidFill>
          <a:ln>
            <a:noFill/>
          </a:ln>
          <a:extLst/>
        </p:spPr>
        <p:txBody>
          <a:bodyPr lIns="68580" tIns="34290" rIns="68580" bIns="34290"/>
          <a:lstStyle/>
          <a:p>
            <a:pPr fontAlgn="auto">
              <a:spcBef>
                <a:spcPts val="0"/>
              </a:spcBef>
              <a:spcAft>
                <a:spcPts val="0"/>
              </a:spcAft>
              <a:defRPr/>
            </a:pPr>
            <a:endParaRPr lang="en-GB" sz="1350" kern="0" dirty="0">
              <a:solidFill>
                <a:sysClr val="windowText" lastClr="000000"/>
              </a:solidFill>
              <a:latin typeface="+mn-lt"/>
              <a:ea typeface="+mn-ea"/>
            </a:endParaRPr>
          </a:p>
        </p:txBody>
      </p:sp>
      <p:sp>
        <p:nvSpPr>
          <p:cNvPr id="8" name="Rectangle 7">
            <a:extLst>
              <a:ext uri="{FF2B5EF4-FFF2-40B4-BE49-F238E27FC236}">
                <a16:creationId xmlns="" xmlns:a16="http://schemas.microsoft.com/office/drawing/2014/main" id="{425A74E3-64B4-43DB-816D-5101BBBFC1D6}"/>
              </a:ext>
            </a:extLst>
          </p:cNvPr>
          <p:cNvSpPr>
            <a:spLocks noChangeArrowheads="1"/>
          </p:cNvSpPr>
          <p:nvPr/>
        </p:nvSpPr>
        <p:spPr bwMode="auto">
          <a:xfrm>
            <a:off x="0" y="3255963"/>
            <a:ext cx="1150938" cy="900112"/>
          </a:xfrm>
          <a:prstGeom prst="rect">
            <a:avLst/>
          </a:prstGeom>
          <a:solidFill>
            <a:srgbClr val="E04A10"/>
          </a:solidFill>
          <a:ln>
            <a:noFill/>
          </a:ln>
          <a:effectLst/>
          <a:extLst/>
        </p:spPr>
        <p:txBody>
          <a:bodyPr lIns="68580" tIns="34290" rIns="68580" bIns="34290"/>
          <a:lstStyle/>
          <a:p>
            <a:pPr fontAlgn="auto">
              <a:spcBef>
                <a:spcPts val="0"/>
              </a:spcBef>
              <a:spcAft>
                <a:spcPts val="0"/>
              </a:spcAft>
              <a:defRPr/>
            </a:pPr>
            <a:endParaRPr lang="en-GB" sz="1350" kern="0" dirty="0">
              <a:solidFill>
                <a:sysClr val="windowText" lastClr="000000"/>
              </a:solidFill>
              <a:latin typeface="+mn-lt"/>
              <a:ea typeface="+mn-ea"/>
            </a:endParaRPr>
          </a:p>
        </p:txBody>
      </p:sp>
      <p:sp>
        <p:nvSpPr>
          <p:cNvPr id="9" name="Parallelogram 8">
            <a:extLst>
              <a:ext uri="{FF2B5EF4-FFF2-40B4-BE49-F238E27FC236}">
                <a16:creationId xmlns="" xmlns:a16="http://schemas.microsoft.com/office/drawing/2014/main" id="{AFE4C004-5603-45D9-88E6-D23C1B82593E}"/>
              </a:ext>
            </a:extLst>
          </p:cNvPr>
          <p:cNvSpPr/>
          <p:nvPr/>
        </p:nvSpPr>
        <p:spPr>
          <a:xfrm rot="16200000">
            <a:off x="719138" y="3687763"/>
            <a:ext cx="971550" cy="107950"/>
          </a:xfrm>
          <a:prstGeom prst="parallelogram">
            <a:avLst>
              <a:gd name="adj" fmla="val 64812"/>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11" name="Text Placeholder 8"/>
          <p:cNvSpPr>
            <a:spLocks noGrp="1"/>
          </p:cNvSpPr>
          <p:nvPr>
            <p:ph type="body" sz="quarter" idx="14"/>
          </p:nvPr>
        </p:nvSpPr>
        <p:spPr>
          <a:xfrm>
            <a:off x="216000" y="879750"/>
            <a:ext cx="6480000" cy="2159726"/>
          </a:xfrm>
          <a:prstGeom prst="rect">
            <a:avLst/>
          </a:prstGeom>
          <a:solidFill>
            <a:srgbClr val="FFFFFF">
              <a:alpha val="61176"/>
            </a:srgbClr>
          </a:solidFill>
        </p:spPr>
        <p:txBody>
          <a:bodyPr/>
          <a:lstStyle>
            <a:lvl1pPr>
              <a:defRPr lang="en-GB" sz="1800" b="0" i="0" baseline="0" noProof="0" dirty="0">
                <a:sym typeface="Wingdings" panose="05000000000000000000" pitchFamily="2" charset="2"/>
              </a:defRPr>
            </a:lvl1pPr>
          </a:lstStyle>
          <a:p>
            <a:pPr lvl="0"/>
            <a:r>
              <a:rPr lang="en-US" noProof="0"/>
              <a:t>Click to edit Master text styles</a:t>
            </a:r>
          </a:p>
          <a:p>
            <a:pPr lvl="1"/>
            <a:r>
              <a:rPr lang="en-US" noProof="0"/>
              <a:t>Second level</a:t>
            </a:r>
          </a:p>
        </p:txBody>
      </p:sp>
      <p:sp>
        <p:nvSpPr>
          <p:cNvPr id="2" name="Title 1"/>
          <p:cNvSpPr>
            <a:spLocks noGrp="1"/>
          </p:cNvSpPr>
          <p:nvPr>
            <p:ph type="title"/>
          </p:nvPr>
        </p:nvSpPr>
        <p:spPr/>
        <p:txBody>
          <a:bodyPr/>
          <a:lstStyle/>
          <a:p>
            <a:r>
              <a:rPr lang="en-GB" noProof="0" dirty="0"/>
              <a:t>Click to edit Master title style</a:t>
            </a:r>
          </a:p>
        </p:txBody>
      </p:sp>
      <p:sp>
        <p:nvSpPr>
          <p:cNvPr id="17" name="Text Placeholder 6"/>
          <p:cNvSpPr>
            <a:spLocks noGrp="1"/>
          </p:cNvSpPr>
          <p:nvPr>
            <p:ph type="body" sz="quarter" idx="13"/>
          </p:nvPr>
        </p:nvSpPr>
        <p:spPr>
          <a:xfrm>
            <a:off x="1368425" y="3872899"/>
            <a:ext cx="6624638" cy="193899"/>
          </a:xfrm>
          <a:prstGeom prst="rect">
            <a:avLst/>
          </a:prstGeom>
        </p:spPr>
        <p:txBody>
          <a:bodyPr lIns="0" tIns="0" rIns="0" bIns="0">
            <a:noAutofit/>
          </a:bodyPr>
          <a:lstStyle>
            <a:lvl1pPr marL="0" indent="0">
              <a:buNone/>
              <a:defRPr sz="1400">
                <a:solidFill>
                  <a:schemeClr val="bg1"/>
                </a:solidFill>
              </a:defRPr>
            </a:lvl1pPr>
            <a:lvl2pPr marL="216000" indent="0">
              <a:buNone/>
              <a:defRPr sz="1050"/>
            </a:lvl2pPr>
            <a:lvl3pPr marL="432000" indent="0">
              <a:buNone/>
              <a:defRPr sz="1050"/>
            </a:lvl3pPr>
            <a:lvl4pPr marL="648000" indent="0">
              <a:buNone/>
              <a:defRPr sz="1050"/>
            </a:lvl4pPr>
            <a:lvl5pPr marL="864000" indent="0">
              <a:buNone/>
              <a:defRPr sz="1050"/>
            </a:lvl5pPr>
          </a:lstStyle>
          <a:p>
            <a:pPr lvl="0"/>
            <a:r>
              <a:rPr lang="en-US" noProof="0"/>
              <a:t>Click to edit Master text styles</a:t>
            </a:r>
          </a:p>
        </p:txBody>
      </p:sp>
      <p:sp>
        <p:nvSpPr>
          <p:cNvPr id="10" name="Date Placeholder 3">
            <a:extLst>
              <a:ext uri="{FF2B5EF4-FFF2-40B4-BE49-F238E27FC236}">
                <a16:creationId xmlns="" xmlns:a16="http://schemas.microsoft.com/office/drawing/2014/main" id="{0137BE96-345C-4C7F-AEA5-21D827E141D5}"/>
              </a:ext>
            </a:extLst>
          </p:cNvPr>
          <p:cNvSpPr>
            <a:spLocks noGrp="1"/>
          </p:cNvSpPr>
          <p:nvPr>
            <p:ph type="dt" sz="half" idx="15"/>
          </p:nvPr>
        </p:nvSpPr>
        <p:spPr/>
        <p:txBody>
          <a:bodyPr/>
          <a:lstStyle>
            <a:lvl1pPr>
              <a:defRPr/>
            </a:lvl1pPr>
          </a:lstStyle>
          <a:p>
            <a:r>
              <a:rPr lang="en-GB" altLang="en-US" smtClean="0"/>
              <a:t>1st November 2017</a:t>
            </a:r>
            <a:endParaRPr lang="en-GB" altLang="en-US" dirty="0"/>
          </a:p>
        </p:txBody>
      </p:sp>
    </p:spTree>
    <p:extLst>
      <p:ext uri="{BB962C8B-B14F-4D97-AF65-F5344CB8AC3E}">
        <p14:creationId xmlns:p14="http://schemas.microsoft.com/office/powerpoint/2010/main" val="127408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isc Address">
    <p:spTree>
      <p:nvGrpSpPr>
        <p:cNvPr id="1" name=""/>
        <p:cNvGrpSpPr/>
        <p:nvPr/>
      </p:nvGrpSpPr>
      <p:grpSpPr>
        <a:xfrm>
          <a:off x="0" y="0"/>
          <a:ext cx="0" cy="0"/>
          <a:chOff x="0" y="0"/>
          <a:chExt cx="0" cy="0"/>
        </a:xfrm>
      </p:grpSpPr>
      <p:pic>
        <p:nvPicPr>
          <p:cNvPr id="6" name="Picture 11" descr="shutterstock_129615650_handphone(tomedit3).jpg">
            <a:extLst>
              <a:ext uri="{FF2B5EF4-FFF2-40B4-BE49-F238E27FC236}">
                <a16:creationId xmlns="" xmlns:a16="http://schemas.microsoft.com/office/drawing/2014/main" id="{370338C0-BACF-4DE9-B44D-DFA9C3410F30}"/>
              </a:ext>
            </a:extLst>
          </p:cNvPr>
          <p:cNvPicPr>
            <a:picLocks noChangeAspect="1"/>
          </p:cNvPicPr>
          <p:nvPr/>
        </p:nvPicPr>
        <p:blipFill>
          <a:blip r:embed="rId2">
            <a:extLst>
              <a:ext uri="{28A0092B-C50C-407E-A947-70E740481C1C}">
                <a14:useLocalDpi xmlns:a14="http://schemas.microsoft.com/office/drawing/2010/main" val="0"/>
              </a:ext>
            </a:extLst>
          </a:blip>
          <a:srcRect l="8269" t="-2" b="18372"/>
          <a:stretch>
            <a:fillRect/>
          </a:stretch>
        </p:blipFill>
        <p:spPr bwMode="auto">
          <a:xfrm>
            <a:off x="4572000" y="898525"/>
            <a:ext cx="43497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2">
            <a:extLst>
              <a:ext uri="{FF2B5EF4-FFF2-40B4-BE49-F238E27FC236}">
                <a16:creationId xmlns="" xmlns:a16="http://schemas.microsoft.com/office/drawing/2014/main" id="{470209E5-F2C8-4BB7-860A-91A7A9FA81FC}"/>
              </a:ext>
            </a:extLst>
          </p:cNvPr>
          <p:cNvGrpSpPr>
            <a:grpSpLocks/>
          </p:cNvGrpSpPr>
          <p:nvPr/>
        </p:nvGrpSpPr>
        <p:grpSpPr bwMode="auto">
          <a:xfrm>
            <a:off x="217488" y="3721100"/>
            <a:ext cx="942975" cy="298450"/>
            <a:chOff x="3448050" y="5069250"/>
            <a:chExt cx="5467350" cy="396000"/>
          </a:xfrm>
        </p:grpSpPr>
        <p:sp>
          <p:nvSpPr>
            <p:cNvPr id="8" name="TextBox 13">
              <a:extLst>
                <a:ext uri="{FF2B5EF4-FFF2-40B4-BE49-F238E27FC236}">
                  <a16:creationId xmlns="" xmlns:a16="http://schemas.microsoft.com/office/drawing/2014/main" id="{A0ED8839-9ECE-4A8B-BDBB-18F4BD8C73CD}"/>
                </a:ext>
              </a:extLst>
            </p:cNvPr>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dirty="0">
                  <a:solidFill>
                    <a:schemeClr val="accent1"/>
                  </a:solidFill>
                  <a:ea typeface="+mn-ea"/>
                </a:rPr>
                <a:t>jisc.ac.uk</a:t>
              </a:r>
            </a:p>
          </p:txBody>
        </p:sp>
        <p:sp>
          <p:nvSpPr>
            <p:cNvPr id="9" name="Rectangle 8">
              <a:hlinkClick r:id="rId3"/>
              <a:extLst>
                <a:ext uri="{FF2B5EF4-FFF2-40B4-BE49-F238E27FC236}">
                  <a16:creationId xmlns="" xmlns:a16="http://schemas.microsoft.com/office/drawing/2014/main" id="{02535297-93DF-42C8-9606-B9501A26E3C7}"/>
                </a:ext>
              </a:extLst>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dirty="0"/>
            </a:p>
          </p:txBody>
        </p:sp>
      </p:grpSp>
      <p:cxnSp>
        <p:nvCxnSpPr>
          <p:cNvPr id="10" name="Straight Connector 15">
            <a:extLst>
              <a:ext uri="{FF2B5EF4-FFF2-40B4-BE49-F238E27FC236}">
                <a16:creationId xmlns="" xmlns:a16="http://schemas.microsoft.com/office/drawing/2014/main" id="{06888CB2-DFFA-4DF3-A735-EAA5386827A6}"/>
              </a:ext>
            </a:extLst>
          </p:cNvPr>
          <p:cNvCxnSpPr>
            <a:cxnSpLocks noChangeShapeType="1"/>
          </p:cNvCxnSpPr>
          <p:nvPr/>
        </p:nvCxnSpPr>
        <p:spPr bwMode="auto">
          <a:xfrm>
            <a:off x="215900" y="2249488"/>
            <a:ext cx="4608513"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11" name="TextBox 16">
            <a:extLst>
              <a:ext uri="{FF2B5EF4-FFF2-40B4-BE49-F238E27FC236}">
                <a16:creationId xmlns="" xmlns:a16="http://schemas.microsoft.com/office/drawing/2014/main" id="{C60D28EB-F26B-4CA9-AAC8-6E1747DF2711}"/>
              </a:ext>
            </a:extLst>
          </p:cNvPr>
          <p:cNvSpPr txBox="1">
            <a:spLocks noChangeArrowheads="1"/>
          </p:cNvSpPr>
          <p:nvPr/>
        </p:nvSpPr>
        <p:spPr bwMode="auto">
          <a:xfrm>
            <a:off x="215900" y="2405063"/>
            <a:ext cx="41036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dirty="0">
                <a:ea typeface="+mn-ea"/>
              </a:rPr>
              <a:t>One Castlepark Tower Hill Bristol BS2 0JA</a:t>
            </a:r>
          </a:p>
        </p:txBody>
      </p:sp>
      <p:sp>
        <p:nvSpPr>
          <p:cNvPr id="12" name="TextBox 17">
            <a:extLst>
              <a:ext uri="{FF2B5EF4-FFF2-40B4-BE49-F238E27FC236}">
                <a16:creationId xmlns="" xmlns:a16="http://schemas.microsoft.com/office/drawing/2014/main" id="{C7973D14-7615-4D9D-B8D1-88E468329FD8}"/>
              </a:ext>
            </a:extLst>
          </p:cNvPr>
          <p:cNvSpPr txBox="1">
            <a:spLocks noChangeArrowheads="1"/>
          </p:cNvSpPr>
          <p:nvPr/>
        </p:nvSpPr>
        <p:spPr bwMode="auto">
          <a:xfrm>
            <a:off x="215900" y="3384550"/>
            <a:ext cx="30464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dirty="0">
                <a:solidFill>
                  <a:schemeClr val="accent1"/>
                </a:solidFill>
                <a:ea typeface="+mn-ea"/>
              </a:rPr>
              <a:t>customerservices@jisc.ac.uk</a:t>
            </a:r>
          </a:p>
        </p:txBody>
      </p:sp>
      <p:sp>
        <p:nvSpPr>
          <p:cNvPr id="13" name="Rectangle 18">
            <a:extLst>
              <a:ext uri="{FF2B5EF4-FFF2-40B4-BE49-F238E27FC236}">
                <a16:creationId xmlns="" xmlns:a16="http://schemas.microsoft.com/office/drawing/2014/main" id="{4A8261DD-2991-47B8-B6C2-D8D7ACF5F2E2}"/>
              </a:ext>
            </a:extLst>
          </p:cNvPr>
          <p:cNvSpPr>
            <a:spLocks noChangeArrowheads="1"/>
          </p:cNvSpPr>
          <p:nvPr/>
        </p:nvSpPr>
        <p:spPr bwMode="auto">
          <a:xfrm>
            <a:off x="215900" y="2744788"/>
            <a:ext cx="15287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dirty="0">
                <a:solidFill>
                  <a:srgbClr val="2C3841"/>
                </a:solidFill>
                <a:ea typeface="+mn-ea"/>
              </a:rPr>
              <a:t>T 020 3697 5800</a:t>
            </a:r>
          </a:p>
        </p:txBody>
      </p:sp>
      <p:cxnSp>
        <p:nvCxnSpPr>
          <p:cNvPr id="14" name="Straight Connector 19">
            <a:extLst>
              <a:ext uri="{FF2B5EF4-FFF2-40B4-BE49-F238E27FC236}">
                <a16:creationId xmlns="" xmlns:a16="http://schemas.microsoft.com/office/drawing/2014/main" id="{C922CE57-B473-4665-A141-70D3FC850F4B}"/>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GB" noProof="0" dirty="0"/>
              <a:t>Click to edit Master title style</a:t>
            </a:r>
          </a:p>
        </p:txBody>
      </p:sp>
      <p:sp>
        <p:nvSpPr>
          <p:cNvPr id="15" name="Text Placeholder 13"/>
          <p:cNvSpPr>
            <a:spLocks noGrp="1"/>
          </p:cNvSpPr>
          <p:nvPr>
            <p:ph type="body" sz="quarter" idx="15"/>
          </p:nvPr>
        </p:nvSpPr>
        <p:spPr>
          <a:xfrm>
            <a:off x="215901" y="879475"/>
            <a:ext cx="410368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6" name="Text Placeholder 13"/>
          <p:cNvSpPr>
            <a:spLocks noGrp="1"/>
          </p:cNvSpPr>
          <p:nvPr>
            <p:ph type="body" sz="quarter" idx="16"/>
          </p:nvPr>
        </p:nvSpPr>
        <p:spPr>
          <a:xfrm>
            <a:off x="215901" y="1190992"/>
            <a:ext cx="410368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7" name="Text Placeholder 13"/>
          <p:cNvSpPr>
            <a:spLocks noGrp="1"/>
          </p:cNvSpPr>
          <p:nvPr>
            <p:ph type="body" sz="quarter" idx="17"/>
          </p:nvPr>
        </p:nvSpPr>
        <p:spPr>
          <a:xfrm>
            <a:off x="215901" y="1805567"/>
            <a:ext cx="410368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a:t>Click to edit Master text styles</a:t>
            </a:r>
          </a:p>
        </p:txBody>
      </p:sp>
      <p:sp>
        <p:nvSpPr>
          <p:cNvPr id="18" name="Date Placeholder 2">
            <a:extLst>
              <a:ext uri="{FF2B5EF4-FFF2-40B4-BE49-F238E27FC236}">
                <a16:creationId xmlns="" xmlns:a16="http://schemas.microsoft.com/office/drawing/2014/main" id="{22C28934-82D4-45B9-9564-9C7F07A63B9A}"/>
              </a:ext>
            </a:extLst>
          </p:cNvPr>
          <p:cNvSpPr>
            <a:spLocks noGrp="1"/>
          </p:cNvSpPr>
          <p:nvPr>
            <p:ph type="dt" sz="half" idx="18"/>
          </p:nvPr>
        </p:nvSpPr>
        <p:spPr/>
        <p:txBody>
          <a:bodyPr/>
          <a:lstStyle>
            <a:lvl1pPr>
              <a:defRPr/>
            </a:lvl1pPr>
          </a:lstStyle>
          <a:p>
            <a:r>
              <a:rPr lang="en-GB" altLang="en-US" smtClean="0"/>
              <a:t>1st November 2017</a:t>
            </a:r>
            <a:endParaRPr lang="en-GB" altLang="en-US" dirty="0"/>
          </a:p>
        </p:txBody>
      </p:sp>
      <p:sp>
        <p:nvSpPr>
          <p:cNvPr id="19" name="Footer Placeholder 3">
            <a:extLst>
              <a:ext uri="{FF2B5EF4-FFF2-40B4-BE49-F238E27FC236}">
                <a16:creationId xmlns="" xmlns:a16="http://schemas.microsoft.com/office/drawing/2014/main" id="{A5DDC6E1-21AC-4E62-91B2-02A1FA345E1C}"/>
              </a:ext>
            </a:extLst>
          </p:cNvPr>
          <p:cNvSpPr>
            <a:spLocks noGrp="1"/>
          </p:cNvSpPr>
          <p:nvPr>
            <p:ph type="ftr" sz="quarter" idx="19"/>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20" name="Slide Number Placeholder 4">
            <a:extLst>
              <a:ext uri="{FF2B5EF4-FFF2-40B4-BE49-F238E27FC236}">
                <a16:creationId xmlns="" xmlns:a16="http://schemas.microsoft.com/office/drawing/2014/main" id="{3EA32B2E-612B-40BC-BED4-C366E3C01CFC}"/>
              </a:ext>
            </a:extLst>
          </p:cNvPr>
          <p:cNvSpPr>
            <a:spLocks noGrp="1"/>
          </p:cNvSpPr>
          <p:nvPr>
            <p:ph type="sldNum" sz="quarter" idx="20"/>
          </p:nvPr>
        </p:nvSpPr>
        <p:spPr/>
        <p:txBody>
          <a:bodyPr/>
          <a:lstStyle>
            <a:lvl1pPr>
              <a:defRPr/>
            </a:lvl1pPr>
          </a:lstStyle>
          <a:p>
            <a:fld id="{9CE79C92-AD03-4418-9116-D81F44466863}" type="slidenum">
              <a:rPr lang="en-GB" altLang="en-US"/>
              <a:pPr/>
              <a:t>‹#›</a:t>
            </a:fld>
            <a:endParaRPr lang="en-GB" altLang="en-US" dirty="0"/>
          </a:p>
        </p:txBody>
      </p:sp>
    </p:spTree>
    <p:extLst>
      <p:ext uri="{BB962C8B-B14F-4D97-AF65-F5344CB8AC3E}">
        <p14:creationId xmlns:p14="http://schemas.microsoft.com/office/powerpoint/2010/main" val="1977068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isc Address + CC-BY-NC-ND">
    <p:spTree>
      <p:nvGrpSpPr>
        <p:cNvPr id="1" name=""/>
        <p:cNvGrpSpPr/>
        <p:nvPr/>
      </p:nvGrpSpPr>
      <p:grpSpPr>
        <a:xfrm>
          <a:off x="0" y="0"/>
          <a:ext cx="0" cy="0"/>
          <a:chOff x="0" y="0"/>
          <a:chExt cx="0" cy="0"/>
        </a:xfrm>
      </p:grpSpPr>
      <p:pic>
        <p:nvPicPr>
          <p:cNvPr id="6" name="Picture 11" descr="shutterstock_129615650_handphone(tomedit3).jpg">
            <a:extLst>
              <a:ext uri="{FF2B5EF4-FFF2-40B4-BE49-F238E27FC236}">
                <a16:creationId xmlns="" xmlns:a16="http://schemas.microsoft.com/office/drawing/2014/main" id="{9DD841C8-A829-45D2-B19C-D91D9DABDE4C}"/>
              </a:ext>
            </a:extLst>
          </p:cNvPr>
          <p:cNvPicPr>
            <a:picLocks noChangeAspect="1"/>
          </p:cNvPicPr>
          <p:nvPr/>
        </p:nvPicPr>
        <p:blipFill>
          <a:blip r:embed="rId2">
            <a:extLst>
              <a:ext uri="{28A0092B-C50C-407E-A947-70E740481C1C}">
                <a14:useLocalDpi xmlns:a14="http://schemas.microsoft.com/office/drawing/2010/main" val="0"/>
              </a:ext>
            </a:extLst>
          </a:blip>
          <a:srcRect l="8269" t="-2" b="18372"/>
          <a:stretch>
            <a:fillRect/>
          </a:stretch>
        </p:blipFill>
        <p:spPr bwMode="auto">
          <a:xfrm>
            <a:off x="4572000" y="898525"/>
            <a:ext cx="43497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2">
            <a:extLst>
              <a:ext uri="{FF2B5EF4-FFF2-40B4-BE49-F238E27FC236}">
                <a16:creationId xmlns="" xmlns:a16="http://schemas.microsoft.com/office/drawing/2014/main" id="{B42442E4-D795-458B-9FDA-CDC7B56528A5}"/>
              </a:ext>
            </a:extLst>
          </p:cNvPr>
          <p:cNvGrpSpPr>
            <a:grpSpLocks/>
          </p:cNvGrpSpPr>
          <p:nvPr/>
        </p:nvGrpSpPr>
        <p:grpSpPr bwMode="auto">
          <a:xfrm>
            <a:off x="217488" y="3721100"/>
            <a:ext cx="942975" cy="298450"/>
            <a:chOff x="3448050" y="5069250"/>
            <a:chExt cx="5467350" cy="396000"/>
          </a:xfrm>
        </p:grpSpPr>
        <p:sp>
          <p:nvSpPr>
            <p:cNvPr id="8" name="TextBox 13">
              <a:extLst>
                <a:ext uri="{FF2B5EF4-FFF2-40B4-BE49-F238E27FC236}">
                  <a16:creationId xmlns="" xmlns:a16="http://schemas.microsoft.com/office/drawing/2014/main" id="{02136AF7-85D6-419F-B51B-69494843F7E5}"/>
                </a:ext>
              </a:extLst>
            </p:cNvPr>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dirty="0" err="1">
                  <a:solidFill>
                    <a:schemeClr val="accent1"/>
                  </a:solidFill>
                  <a:ea typeface="+mn-ea"/>
                </a:rPr>
                <a:t>jisc.ac.uk</a:t>
              </a:r>
              <a:endParaRPr lang="en-GB" altLang="en-US" sz="1800" b="1" dirty="0">
                <a:solidFill>
                  <a:schemeClr val="accent1"/>
                </a:solidFill>
                <a:ea typeface="+mn-ea"/>
              </a:endParaRPr>
            </a:p>
          </p:txBody>
        </p:sp>
        <p:sp>
          <p:nvSpPr>
            <p:cNvPr id="9" name="Rectangle 8">
              <a:hlinkClick r:id="rId3"/>
              <a:extLst>
                <a:ext uri="{FF2B5EF4-FFF2-40B4-BE49-F238E27FC236}">
                  <a16:creationId xmlns="" xmlns:a16="http://schemas.microsoft.com/office/drawing/2014/main" id="{05A56DD9-5285-4137-8BB3-92BCA1F4574D}"/>
                </a:ext>
              </a:extLst>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a:p>
          </p:txBody>
        </p:sp>
      </p:grpSp>
      <p:cxnSp>
        <p:nvCxnSpPr>
          <p:cNvPr id="10" name="Straight Connector 15">
            <a:extLst>
              <a:ext uri="{FF2B5EF4-FFF2-40B4-BE49-F238E27FC236}">
                <a16:creationId xmlns="" xmlns:a16="http://schemas.microsoft.com/office/drawing/2014/main" id="{86407FEE-46ED-4134-A5F7-1D68AF48845E}"/>
              </a:ext>
            </a:extLst>
          </p:cNvPr>
          <p:cNvCxnSpPr>
            <a:cxnSpLocks noChangeShapeType="1"/>
          </p:cNvCxnSpPr>
          <p:nvPr/>
        </p:nvCxnSpPr>
        <p:spPr bwMode="auto">
          <a:xfrm>
            <a:off x="215900" y="2249488"/>
            <a:ext cx="4608513"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11" name="TextBox 16">
            <a:extLst>
              <a:ext uri="{FF2B5EF4-FFF2-40B4-BE49-F238E27FC236}">
                <a16:creationId xmlns="" xmlns:a16="http://schemas.microsoft.com/office/drawing/2014/main" id="{3D4A1776-E93B-437F-A669-E2C7BDB15F0B}"/>
              </a:ext>
            </a:extLst>
          </p:cNvPr>
          <p:cNvSpPr txBox="1">
            <a:spLocks noChangeArrowheads="1"/>
          </p:cNvSpPr>
          <p:nvPr/>
        </p:nvSpPr>
        <p:spPr bwMode="auto">
          <a:xfrm>
            <a:off x="215900" y="2405063"/>
            <a:ext cx="41036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a:ea typeface="+mn-ea"/>
              </a:rPr>
              <a:t>One Castlepark Tower Hill Bristol BS2 0JA</a:t>
            </a:r>
          </a:p>
        </p:txBody>
      </p:sp>
      <p:sp>
        <p:nvSpPr>
          <p:cNvPr id="12" name="TextBox 17">
            <a:extLst>
              <a:ext uri="{FF2B5EF4-FFF2-40B4-BE49-F238E27FC236}">
                <a16:creationId xmlns="" xmlns:a16="http://schemas.microsoft.com/office/drawing/2014/main" id="{60858A66-CD32-4B61-9C56-49B13D47460F}"/>
              </a:ext>
            </a:extLst>
          </p:cNvPr>
          <p:cNvSpPr txBox="1">
            <a:spLocks noChangeArrowheads="1"/>
          </p:cNvSpPr>
          <p:nvPr/>
        </p:nvSpPr>
        <p:spPr bwMode="auto">
          <a:xfrm>
            <a:off x="215900" y="3384550"/>
            <a:ext cx="30464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customerservices@jisc.ac.uk</a:t>
            </a:r>
          </a:p>
        </p:txBody>
      </p:sp>
      <p:sp>
        <p:nvSpPr>
          <p:cNvPr id="13" name="Rectangle 18">
            <a:extLst>
              <a:ext uri="{FF2B5EF4-FFF2-40B4-BE49-F238E27FC236}">
                <a16:creationId xmlns="" xmlns:a16="http://schemas.microsoft.com/office/drawing/2014/main" id="{5C34C1B5-1CB4-43AB-AEA4-AA46C4229943}"/>
              </a:ext>
            </a:extLst>
          </p:cNvPr>
          <p:cNvSpPr>
            <a:spLocks noChangeArrowheads="1"/>
          </p:cNvSpPr>
          <p:nvPr/>
        </p:nvSpPr>
        <p:spPr bwMode="auto">
          <a:xfrm>
            <a:off x="215900" y="2744788"/>
            <a:ext cx="15287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a:solidFill>
                  <a:srgbClr val="2C3841"/>
                </a:solidFill>
                <a:ea typeface="+mn-ea"/>
              </a:rPr>
              <a:t>T 020 3697 5800</a:t>
            </a:r>
          </a:p>
        </p:txBody>
      </p:sp>
      <p:pic>
        <p:nvPicPr>
          <p:cNvPr id="14" name="Picture 19">
            <a:extLst>
              <a:ext uri="{FF2B5EF4-FFF2-40B4-BE49-F238E27FC236}">
                <a16:creationId xmlns="" xmlns:a16="http://schemas.microsoft.com/office/drawing/2014/main" id="{86D73834-5EA9-4768-A2F8-CA1C59B8D4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4467225"/>
            <a:ext cx="7191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3">
            <a:extLst>
              <a:ext uri="{FF2B5EF4-FFF2-40B4-BE49-F238E27FC236}">
                <a16:creationId xmlns="" xmlns:a16="http://schemas.microsoft.com/office/drawing/2014/main" id="{1F5CFE14-0E1F-471C-B4B9-968269A129B9}"/>
              </a:ext>
            </a:extLst>
          </p:cNvPr>
          <p:cNvSpPr txBox="1">
            <a:spLocks/>
          </p:cNvSpPr>
          <p:nvPr/>
        </p:nvSpPr>
        <p:spPr>
          <a:xfrm>
            <a:off x="979488" y="4557713"/>
            <a:ext cx="3251200" cy="82550"/>
          </a:xfrm>
          <a:prstGeom prst="rect">
            <a:avLst/>
          </a:prstGeom>
        </p:spPr>
        <p:txBody>
          <a:bodyPr lIns="0" tIns="0" rIns="0" bIns="0" anchor="ct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fontAlgn="auto">
              <a:spcAft>
                <a:spcPts val="0"/>
              </a:spcAft>
              <a:defRPr/>
            </a:pPr>
            <a:r>
              <a:rPr lang="en-GB"/>
              <a:t>Except where otherwise noted, this work is licensed under CC-BY-NC-ND</a:t>
            </a:r>
          </a:p>
        </p:txBody>
      </p:sp>
      <p:cxnSp>
        <p:nvCxnSpPr>
          <p:cNvPr id="19" name="Straight Connector 21">
            <a:extLst>
              <a:ext uri="{FF2B5EF4-FFF2-40B4-BE49-F238E27FC236}">
                <a16:creationId xmlns="" xmlns:a16="http://schemas.microsoft.com/office/drawing/2014/main" id="{9EE34446-D38F-4420-AB48-42AED0A12002}"/>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GB" noProof="0" dirty="0"/>
              <a:t>Click to edit Master title style</a:t>
            </a:r>
          </a:p>
        </p:txBody>
      </p:sp>
      <p:sp>
        <p:nvSpPr>
          <p:cNvPr id="15" name="Text Placeholder 13"/>
          <p:cNvSpPr>
            <a:spLocks noGrp="1"/>
          </p:cNvSpPr>
          <p:nvPr>
            <p:ph type="body" sz="quarter" idx="15"/>
          </p:nvPr>
        </p:nvSpPr>
        <p:spPr>
          <a:xfrm>
            <a:off x="215901" y="879475"/>
            <a:ext cx="410368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6" name="Text Placeholder 13"/>
          <p:cNvSpPr>
            <a:spLocks noGrp="1"/>
          </p:cNvSpPr>
          <p:nvPr>
            <p:ph type="body" sz="quarter" idx="16"/>
          </p:nvPr>
        </p:nvSpPr>
        <p:spPr>
          <a:xfrm>
            <a:off x="215901" y="1190992"/>
            <a:ext cx="410368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7" name="Text Placeholder 13"/>
          <p:cNvSpPr>
            <a:spLocks noGrp="1"/>
          </p:cNvSpPr>
          <p:nvPr>
            <p:ph type="body" sz="quarter" idx="17"/>
          </p:nvPr>
        </p:nvSpPr>
        <p:spPr>
          <a:xfrm>
            <a:off x="215901" y="1805567"/>
            <a:ext cx="410368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a:t>Click to edit Master text styles</a:t>
            </a:r>
          </a:p>
        </p:txBody>
      </p:sp>
      <p:sp>
        <p:nvSpPr>
          <p:cNvPr id="20" name="Date Placeholder 2">
            <a:extLst>
              <a:ext uri="{FF2B5EF4-FFF2-40B4-BE49-F238E27FC236}">
                <a16:creationId xmlns="" xmlns:a16="http://schemas.microsoft.com/office/drawing/2014/main" id="{873AF421-5829-438B-BD2E-556A3D4D8F14}"/>
              </a:ext>
            </a:extLst>
          </p:cNvPr>
          <p:cNvSpPr>
            <a:spLocks noGrp="1"/>
          </p:cNvSpPr>
          <p:nvPr>
            <p:ph type="dt" sz="half" idx="18"/>
          </p:nvPr>
        </p:nvSpPr>
        <p:spPr/>
        <p:txBody>
          <a:bodyPr/>
          <a:lstStyle>
            <a:lvl1pPr>
              <a:defRPr/>
            </a:lvl1pPr>
          </a:lstStyle>
          <a:p>
            <a:r>
              <a:rPr lang="en-GB" altLang="en-US" smtClean="0"/>
              <a:t>1st November 2017</a:t>
            </a:r>
            <a:endParaRPr lang="en-GB" altLang="en-US"/>
          </a:p>
        </p:txBody>
      </p:sp>
      <p:sp>
        <p:nvSpPr>
          <p:cNvPr id="21" name="Footer Placeholder 3">
            <a:extLst>
              <a:ext uri="{FF2B5EF4-FFF2-40B4-BE49-F238E27FC236}">
                <a16:creationId xmlns="" xmlns:a16="http://schemas.microsoft.com/office/drawing/2014/main" id="{C6FB6587-86BE-45F7-8879-CE027AE3DFD8}"/>
              </a:ext>
            </a:extLst>
          </p:cNvPr>
          <p:cNvSpPr>
            <a:spLocks noGrp="1"/>
          </p:cNvSpPr>
          <p:nvPr>
            <p:ph type="ftr" sz="quarter" idx="19"/>
          </p:nvPr>
        </p:nvSpPr>
        <p:spPr/>
        <p:txBody>
          <a:bodyPr/>
          <a:lstStyle>
            <a:lvl1pPr>
              <a:defRPr/>
            </a:lvl1pPr>
          </a:lstStyle>
          <a:p>
            <a:pPr>
              <a:defRPr/>
            </a:pPr>
            <a:r>
              <a:rPr lang="en-GB" smtClean="0"/>
              <a:t>Making the UK the most digitally advanced nation for Higher education and research</a:t>
            </a:r>
            <a:endParaRPr lang="en-GB"/>
          </a:p>
        </p:txBody>
      </p:sp>
      <p:sp>
        <p:nvSpPr>
          <p:cNvPr id="22" name="Slide Number Placeholder 4">
            <a:extLst>
              <a:ext uri="{FF2B5EF4-FFF2-40B4-BE49-F238E27FC236}">
                <a16:creationId xmlns="" xmlns:a16="http://schemas.microsoft.com/office/drawing/2014/main" id="{E0DA72D9-650A-45C2-8523-EE2C586C775F}"/>
              </a:ext>
            </a:extLst>
          </p:cNvPr>
          <p:cNvSpPr>
            <a:spLocks noGrp="1"/>
          </p:cNvSpPr>
          <p:nvPr>
            <p:ph type="sldNum" sz="quarter" idx="20"/>
          </p:nvPr>
        </p:nvSpPr>
        <p:spPr/>
        <p:txBody>
          <a:bodyPr/>
          <a:lstStyle>
            <a:lvl1pPr>
              <a:defRPr/>
            </a:lvl1pPr>
          </a:lstStyle>
          <a:p>
            <a:fld id="{75F74911-3A54-4EF5-9287-FBCD9AE40A06}" type="slidenum">
              <a:rPr lang="en-GB" altLang="en-US"/>
              <a:pPr/>
              <a:t>‹#›</a:t>
            </a:fld>
            <a:endParaRPr lang="en-GB" altLang="en-US"/>
          </a:p>
        </p:txBody>
      </p:sp>
    </p:spTree>
    <p:extLst>
      <p:ext uri="{BB962C8B-B14F-4D97-AF65-F5344CB8AC3E}">
        <p14:creationId xmlns:p14="http://schemas.microsoft.com/office/powerpoint/2010/main" val="86286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pic>
        <p:nvPicPr>
          <p:cNvPr id="7" name="Picture 11" descr="deleteme.jpg">
            <a:extLst>
              <a:ext uri="{FF2B5EF4-FFF2-40B4-BE49-F238E27FC236}">
                <a16:creationId xmlns="" xmlns:a16="http://schemas.microsoft.com/office/drawing/2014/main" id="{2A5C8EAE-0644-480F-A690-C51ECB5F85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7408863"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 xmlns:a16="http://schemas.microsoft.com/office/drawing/2014/main" id="{922DDFE3-76AD-4092-B692-1D4E2E1F439E}"/>
              </a:ext>
            </a:extLst>
          </p:cNvPr>
          <p:cNvGrpSpPr>
            <a:grpSpLocks/>
          </p:cNvGrpSpPr>
          <p:nvPr/>
        </p:nvGrpSpPr>
        <p:grpSpPr bwMode="auto">
          <a:xfrm>
            <a:off x="2520950" y="3916363"/>
            <a:ext cx="3879850" cy="296862"/>
            <a:chOff x="3448050" y="5069250"/>
            <a:chExt cx="5467350" cy="396000"/>
          </a:xfrm>
        </p:grpSpPr>
        <p:sp>
          <p:nvSpPr>
            <p:cNvPr id="9" name="TextBox 13">
              <a:extLst>
                <a:ext uri="{FF2B5EF4-FFF2-40B4-BE49-F238E27FC236}">
                  <a16:creationId xmlns="" xmlns:a16="http://schemas.microsoft.com/office/drawing/2014/main" id="{B2A35FD5-9150-47FD-83B4-FA76CAE38C86}"/>
                </a:ext>
              </a:extLst>
            </p:cNvPr>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jisc.ac.uk</a:t>
              </a:r>
            </a:p>
          </p:txBody>
        </p:sp>
        <p:sp>
          <p:nvSpPr>
            <p:cNvPr id="10" name="Rectangle 9">
              <a:hlinkClick r:id="rId3"/>
              <a:extLst>
                <a:ext uri="{FF2B5EF4-FFF2-40B4-BE49-F238E27FC236}">
                  <a16:creationId xmlns="" xmlns:a16="http://schemas.microsoft.com/office/drawing/2014/main" id="{02020E29-11F7-41A8-A6CD-25DD7CEEA3FC}"/>
                </a:ext>
              </a:extLst>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a:p>
          </p:txBody>
        </p:sp>
      </p:grpSp>
      <p:cxnSp>
        <p:nvCxnSpPr>
          <p:cNvPr id="11" name="Straight Connector 15">
            <a:extLst>
              <a:ext uri="{FF2B5EF4-FFF2-40B4-BE49-F238E27FC236}">
                <a16:creationId xmlns="" xmlns:a16="http://schemas.microsoft.com/office/drawing/2014/main" id="{BB89A5BB-F1C8-4A29-925F-F1E1A0592144}"/>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GB" noProof="0" dirty="0"/>
              <a:t>Click to edit Master title style</a:t>
            </a:r>
          </a:p>
        </p:txBody>
      </p:sp>
      <p:sp>
        <p:nvSpPr>
          <p:cNvPr id="14" name="Text Placeholder 13"/>
          <p:cNvSpPr>
            <a:spLocks noGrp="1"/>
          </p:cNvSpPr>
          <p:nvPr>
            <p:ph type="body" sz="quarter" idx="14"/>
          </p:nvPr>
        </p:nvSpPr>
        <p:spPr>
          <a:xfrm>
            <a:off x="2521743" y="2164618"/>
            <a:ext cx="3879057" cy="249299"/>
          </a:xfrm>
          <a:prstGeom prst="rect">
            <a:avLst/>
          </a:prstGeom>
          <a:noFill/>
        </p:spPr>
        <p:txBody>
          <a:bodyPr>
            <a:noAutofit/>
          </a:bodyPr>
          <a:lstStyle>
            <a:lvl1pPr marL="0" indent="0">
              <a:buNone/>
              <a:defRPr sz="1800" b="1" baseline="0"/>
            </a:lvl1pPr>
          </a:lstStyle>
          <a:p>
            <a:pPr lvl="0"/>
            <a:r>
              <a:rPr lang="en-US" noProof="0"/>
              <a:t>Click to edit Master text styles</a:t>
            </a:r>
          </a:p>
        </p:txBody>
      </p:sp>
      <p:sp>
        <p:nvSpPr>
          <p:cNvPr id="15" name="Text Placeholder 13"/>
          <p:cNvSpPr>
            <a:spLocks noGrp="1"/>
          </p:cNvSpPr>
          <p:nvPr>
            <p:ph type="body" sz="quarter" idx="15"/>
          </p:nvPr>
        </p:nvSpPr>
        <p:spPr>
          <a:xfrm>
            <a:off x="2521743" y="2700734"/>
            <a:ext cx="387905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6" name="Text Placeholder 13"/>
          <p:cNvSpPr>
            <a:spLocks noGrp="1"/>
          </p:cNvSpPr>
          <p:nvPr>
            <p:ph type="body" sz="quarter" idx="16"/>
          </p:nvPr>
        </p:nvSpPr>
        <p:spPr>
          <a:xfrm>
            <a:off x="2521743" y="3039671"/>
            <a:ext cx="387905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7" name="Text Placeholder 13"/>
          <p:cNvSpPr>
            <a:spLocks noGrp="1"/>
          </p:cNvSpPr>
          <p:nvPr>
            <p:ph type="body" sz="quarter" idx="17"/>
          </p:nvPr>
        </p:nvSpPr>
        <p:spPr>
          <a:xfrm>
            <a:off x="2521743" y="3378608"/>
            <a:ext cx="387905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a:t>Click to edit Master text styles</a:t>
            </a:r>
          </a:p>
        </p:txBody>
      </p:sp>
      <p:sp>
        <p:nvSpPr>
          <p:cNvPr id="12" name="Date Placeholder 2">
            <a:extLst>
              <a:ext uri="{FF2B5EF4-FFF2-40B4-BE49-F238E27FC236}">
                <a16:creationId xmlns="" xmlns:a16="http://schemas.microsoft.com/office/drawing/2014/main" id="{6F49EB55-E124-4295-9B3F-7E880E918A00}"/>
              </a:ext>
            </a:extLst>
          </p:cNvPr>
          <p:cNvSpPr>
            <a:spLocks noGrp="1"/>
          </p:cNvSpPr>
          <p:nvPr>
            <p:ph type="dt" sz="half" idx="18"/>
          </p:nvPr>
        </p:nvSpPr>
        <p:spPr/>
        <p:txBody>
          <a:bodyPr/>
          <a:lstStyle>
            <a:lvl1pPr>
              <a:defRPr/>
            </a:lvl1pPr>
          </a:lstStyle>
          <a:p>
            <a:r>
              <a:rPr lang="en-GB" altLang="en-US" smtClean="0"/>
              <a:t>1st November 2017</a:t>
            </a:r>
            <a:endParaRPr lang="en-GB" altLang="en-US"/>
          </a:p>
        </p:txBody>
      </p:sp>
      <p:sp>
        <p:nvSpPr>
          <p:cNvPr id="13" name="Footer Placeholder 3">
            <a:extLst>
              <a:ext uri="{FF2B5EF4-FFF2-40B4-BE49-F238E27FC236}">
                <a16:creationId xmlns="" xmlns:a16="http://schemas.microsoft.com/office/drawing/2014/main" id="{E68C024D-C5CB-4D10-A9E2-66B5342173CE}"/>
              </a:ext>
            </a:extLst>
          </p:cNvPr>
          <p:cNvSpPr>
            <a:spLocks noGrp="1"/>
          </p:cNvSpPr>
          <p:nvPr>
            <p:ph type="ftr" sz="quarter" idx="19"/>
          </p:nvPr>
        </p:nvSpPr>
        <p:spPr/>
        <p:txBody>
          <a:bodyPr/>
          <a:lstStyle>
            <a:lvl1pPr>
              <a:defRPr/>
            </a:lvl1pPr>
          </a:lstStyle>
          <a:p>
            <a:pPr>
              <a:defRPr/>
            </a:pPr>
            <a:r>
              <a:rPr lang="en-GB" smtClean="0"/>
              <a:t>Making the UK the most digitally advanced nation for Higher education and research</a:t>
            </a:r>
            <a:endParaRPr lang="en-GB"/>
          </a:p>
        </p:txBody>
      </p:sp>
      <p:sp>
        <p:nvSpPr>
          <p:cNvPr id="18" name="Slide Number Placeholder 4">
            <a:extLst>
              <a:ext uri="{FF2B5EF4-FFF2-40B4-BE49-F238E27FC236}">
                <a16:creationId xmlns="" xmlns:a16="http://schemas.microsoft.com/office/drawing/2014/main" id="{0ED34118-C898-4C02-A578-E1FADF03683F}"/>
              </a:ext>
            </a:extLst>
          </p:cNvPr>
          <p:cNvSpPr>
            <a:spLocks noGrp="1"/>
          </p:cNvSpPr>
          <p:nvPr>
            <p:ph type="sldNum" sz="quarter" idx="20"/>
          </p:nvPr>
        </p:nvSpPr>
        <p:spPr/>
        <p:txBody>
          <a:bodyPr/>
          <a:lstStyle>
            <a:lvl1pPr>
              <a:defRPr/>
            </a:lvl1pPr>
          </a:lstStyle>
          <a:p>
            <a:fld id="{53B38C9D-F250-4612-9EF6-9B486039D697}" type="slidenum">
              <a:rPr lang="en-GB" altLang="en-US"/>
              <a:pPr/>
              <a:t>‹#›</a:t>
            </a:fld>
            <a:endParaRPr lang="en-GB" altLang="en-US"/>
          </a:p>
        </p:txBody>
      </p:sp>
    </p:spTree>
    <p:extLst>
      <p:ext uri="{BB962C8B-B14F-4D97-AF65-F5344CB8AC3E}">
        <p14:creationId xmlns:p14="http://schemas.microsoft.com/office/powerpoint/2010/main" val="4121822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siness Card + CC-BY-NC-ND">
    <p:spTree>
      <p:nvGrpSpPr>
        <p:cNvPr id="1" name=""/>
        <p:cNvGrpSpPr/>
        <p:nvPr/>
      </p:nvGrpSpPr>
      <p:grpSpPr>
        <a:xfrm>
          <a:off x="0" y="0"/>
          <a:ext cx="0" cy="0"/>
          <a:chOff x="0" y="0"/>
          <a:chExt cx="0" cy="0"/>
        </a:xfrm>
      </p:grpSpPr>
      <p:pic>
        <p:nvPicPr>
          <p:cNvPr id="7" name="Picture 11" descr="deleteme.jpg">
            <a:extLst>
              <a:ext uri="{FF2B5EF4-FFF2-40B4-BE49-F238E27FC236}">
                <a16:creationId xmlns="" xmlns:a16="http://schemas.microsoft.com/office/drawing/2014/main" id="{117F45C6-FABF-4C06-BA78-69655147CE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7408863"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 xmlns:a16="http://schemas.microsoft.com/office/drawing/2014/main" id="{419A1261-502C-4385-8300-755E154CA9D0}"/>
              </a:ext>
            </a:extLst>
          </p:cNvPr>
          <p:cNvGrpSpPr>
            <a:grpSpLocks/>
          </p:cNvGrpSpPr>
          <p:nvPr/>
        </p:nvGrpSpPr>
        <p:grpSpPr bwMode="auto">
          <a:xfrm>
            <a:off x="2520950" y="3916363"/>
            <a:ext cx="3879850" cy="296862"/>
            <a:chOff x="3448050" y="5069250"/>
            <a:chExt cx="5467350" cy="396000"/>
          </a:xfrm>
        </p:grpSpPr>
        <p:sp>
          <p:nvSpPr>
            <p:cNvPr id="9" name="TextBox 13">
              <a:extLst>
                <a:ext uri="{FF2B5EF4-FFF2-40B4-BE49-F238E27FC236}">
                  <a16:creationId xmlns="" xmlns:a16="http://schemas.microsoft.com/office/drawing/2014/main" id="{FBC77932-4D2B-4A37-B19A-D5C112298948}"/>
                </a:ext>
              </a:extLst>
            </p:cNvPr>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jisc.ac.uk</a:t>
              </a:r>
            </a:p>
          </p:txBody>
        </p:sp>
        <p:sp>
          <p:nvSpPr>
            <p:cNvPr id="10" name="Rectangle 9">
              <a:hlinkClick r:id="rId3"/>
              <a:extLst>
                <a:ext uri="{FF2B5EF4-FFF2-40B4-BE49-F238E27FC236}">
                  <a16:creationId xmlns="" xmlns:a16="http://schemas.microsoft.com/office/drawing/2014/main" id="{990C7810-27BA-4B13-8151-0D865C921B3E}"/>
                </a:ext>
              </a:extLst>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a:p>
          </p:txBody>
        </p:sp>
      </p:grpSp>
      <p:cxnSp>
        <p:nvCxnSpPr>
          <p:cNvPr id="11" name="Straight Connector 15">
            <a:extLst>
              <a:ext uri="{FF2B5EF4-FFF2-40B4-BE49-F238E27FC236}">
                <a16:creationId xmlns="" xmlns:a16="http://schemas.microsoft.com/office/drawing/2014/main" id="{E7CA4A0C-727F-4BA4-A612-3045E52F78F4}"/>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pic>
        <p:nvPicPr>
          <p:cNvPr id="12" name="Picture 16">
            <a:extLst>
              <a:ext uri="{FF2B5EF4-FFF2-40B4-BE49-F238E27FC236}">
                <a16:creationId xmlns="" xmlns:a16="http://schemas.microsoft.com/office/drawing/2014/main" id="{87B91C88-7ABE-4CDA-945D-75AB5B12B0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900" y="4313238"/>
            <a:ext cx="7413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a:extLst>
              <a:ext uri="{FF2B5EF4-FFF2-40B4-BE49-F238E27FC236}">
                <a16:creationId xmlns="" xmlns:a16="http://schemas.microsoft.com/office/drawing/2014/main" id="{C15AA049-DA7E-461C-9B0C-770D35358AD0}"/>
              </a:ext>
            </a:extLst>
          </p:cNvPr>
          <p:cNvSpPr txBox="1">
            <a:spLocks/>
          </p:cNvSpPr>
          <p:nvPr/>
        </p:nvSpPr>
        <p:spPr>
          <a:xfrm>
            <a:off x="7200900" y="4621213"/>
            <a:ext cx="1727200" cy="203200"/>
          </a:xfrm>
          <a:prstGeom prst="rect">
            <a:avLst/>
          </a:prstGeom>
        </p:spPr>
        <p:txBody>
          <a:bodyPr lIns="0" tIns="0" rIns="0" bIns="0" anchor="ct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fontAlgn="auto">
              <a:spcAft>
                <a:spcPts val="0"/>
              </a:spcAft>
              <a:defRPr/>
            </a:pPr>
            <a:r>
              <a:rPr lang="en-GB"/>
              <a:t>Except where otherwise noted, this work is licensed under CC-BY-NC-ND</a:t>
            </a:r>
          </a:p>
        </p:txBody>
      </p:sp>
      <p:sp>
        <p:nvSpPr>
          <p:cNvPr id="2" name="Title 1"/>
          <p:cNvSpPr>
            <a:spLocks noGrp="1"/>
          </p:cNvSpPr>
          <p:nvPr>
            <p:ph type="title"/>
          </p:nvPr>
        </p:nvSpPr>
        <p:spPr/>
        <p:txBody>
          <a:bodyPr/>
          <a:lstStyle/>
          <a:p>
            <a:r>
              <a:rPr lang="en-GB" noProof="0" dirty="0"/>
              <a:t>Click to edit Master title style</a:t>
            </a:r>
          </a:p>
        </p:txBody>
      </p:sp>
      <p:sp>
        <p:nvSpPr>
          <p:cNvPr id="14" name="Text Placeholder 13"/>
          <p:cNvSpPr>
            <a:spLocks noGrp="1"/>
          </p:cNvSpPr>
          <p:nvPr>
            <p:ph type="body" sz="quarter" idx="14"/>
          </p:nvPr>
        </p:nvSpPr>
        <p:spPr>
          <a:xfrm>
            <a:off x="2521743" y="2164618"/>
            <a:ext cx="3879057" cy="249299"/>
          </a:xfrm>
          <a:prstGeom prst="rect">
            <a:avLst/>
          </a:prstGeom>
          <a:noFill/>
        </p:spPr>
        <p:txBody>
          <a:bodyPr>
            <a:noAutofit/>
          </a:bodyPr>
          <a:lstStyle>
            <a:lvl1pPr marL="0" indent="0">
              <a:buNone/>
              <a:defRPr sz="1800" b="1" baseline="0"/>
            </a:lvl1pPr>
          </a:lstStyle>
          <a:p>
            <a:pPr lvl="0"/>
            <a:r>
              <a:rPr lang="en-US" noProof="0"/>
              <a:t>Click to edit Master text styles</a:t>
            </a:r>
          </a:p>
        </p:txBody>
      </p:sp>
      <p:sp>
        <p:nvSpPr>
          <p:cNvPr id="15" name="Text Placeholder 13"/>
          <p:cNvSpPr>
            <a:spLocks noGrp="1"/>
          </p:cNvSpPr>
          <p:nvPr>
            <p:ph type="body" sz="quarter" idx="15"/>
          </p:nvPr>
        </p:nvSpPr>
        <p:spPr>
          <a:xfrm>
            <a:off x="2521743" y="2700734"/>
            <a:ext cx="387905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6" name="Text Placeholder 13"/>
          <p:cNvSpPr>
            <a:spLocks noGrp="1"/>
          </p:cNvSpPr>
          <p:nvPr>
            <p:ph type="body" sz="quarter" idx="16"/>
          </p:nvPr>
        </p:nvSpPr>
        <p:spPr>
          <a:xfrm>
            <a:off x="2521743" y="3039671"/>
            <a:ext cx="387905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7" name="Text Placeholder 13"/>
          <p:cNvSpPr>
            <a:spLocks noGrp="1"/>
          </p:cNvSpPr>
          <p:nvPr>
            <p:ph type="body" sz="quarter" idx="17"/>
          </p:nvPr>
        </p:nvSpPr>
        <p:spPr>
          <a:xfrm>
            <a:off x="2521743" y="3378608"/>
            <a:ext cx="387905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a:t>Click to edit Master text styles</a:t>
            </a:r>
          </a:p>
        </p:txBody>
      </p:sp>
      <p:sp>
        <p:nvSpPr>
          <p:cNvPr id="18" name="Date Placeholder 2">
            <a:extLst>
              <a:ext uri="{FF2B5EF4-FFF2-40B4-BE49-F238E27FC236}">
                <a16:creationId xmlns="" xmlns:a16="http://schemas.microsoft.com/office/drawing/2014/main" id="{4C81079C-237E-4FC6-8D3B-A5FE26F46753}"/>
              </a:ext>
            </a:extLst>
          </p:cNvPr>
          <p:cNvSpPr>
            <a:spLocks noGrp="1"/>
          </p:cNvSpPr>
          <p:nvPr>
            <p:ph type="dt" sz="half" idx="18"/>
          </p:nvPr>
        </p:nvSpPr>
        <p:spPr/>
        <p:txBody>
          <a:bodyPr/>
          <a:lstStyle>
            <a:lvl1pPr>
              <a:defRPr/>
            </a:lvl1pPr>
          </a:lstStyle>
          <a:p>
            <a:r>
              <a:rPr lang="en-GB" altLang="en-US" smtClean="0"/>
              <a:t>1st November 2017</a:t>
            </a:r>
            <a:endParaRPr lang="en-GB" altLang="en-US"/>
          </a:p>
        </p:txBody>
      </p:sp>
      <p:sp>
        <p:nvSpPr>
          <p:cNvPr id="19" name="Footer Placeholder 3">
            <a:extLst>
              <a:ext uri="{FF2B5EF4-FFF2-40B4-BE49-F238E27FC236}">
                <a16:creationId xmlns="" xmlns:a16="http://schemas.microsoft.com/office/drawing/2014/main" id="{6AF685B8-31BC-48AC-9459-1FD20C2ABA71}"/>
              </a:ext>
            </a:extLst>
          </p:cNvPr>
          <p:cNvSpPr>
            <a:spLocks noGrp="1"/>
          </p:cNvSpPr>
          <p:nvPr>
            <p:ph type="ftr" sz="quarter" idx="19"/>
          </p:nvPr>
        </p:nvSpPr>
        <p:spPr/>
        <p:txBody>
          <a:bodyPr/>
          <a:lstStyle>
            <a:lvl1pPr>
              <a:defRPr/>
            </a:lvl1pPr>
          </a:lstStyle>
          <a:p>
            <a:pPr>
              <a:defRPr/>
            </a:pPr>
            <a:r>
              <a:rPr lang="en-GB" smtClean="0"/>
              <a:t>Making the UK the most digitally advanced nation for Higher education and research</a:t>
            </a:r>
            <a:endParaRPr lang="en-GB"/>
          </a:p>
        </p:txBody>
      </p:sp>
      <p:sp>
        <p:nvSpPr>
          <p:cNvPr id="20" name="Slide Number Placeholder 4">
            <a:extLst>
              <a:ext uri="{FF2B5EF4-FFF2-40B4-BE49-F238E27FC236}">
                <a16:creationId xmlns="" xmlns:a16="http://schemas.microsoft.com/office/drawing/2014/main" id="{FE2CAC81-51BA-426F-97BC-2C26655A504F}"/>
              </a:ext>
            </a:extLst>
          </p:cNvPr>
          <p:cNvSpPr>
            <a:spLocks noGrp="1"/>
          </p:cNvSpPr>
          <p:nvPr>
            <p:ph type="sldNum" sz="quarter" idx="20"/>
          </p:nvPr>
        </p:nvSpPr>
        <p:spPr/>
        <p:txBody>
          <a:bodyPr/>
          <a:lstStyle>
            <a:lvl1pPr>
              <a:defRPr/>
            </a:lvl1pPr>
          </a:lstStyle>
          <a:p>
            <a:fld id="{E804A25B-9568-4015-9A31-C01277F19345}" type="slidenum">
              <a:rPr lang="en-GB" altLang="en-US"/>
              <a:pPr/>
              <a:t>‹#›</a:t>
            </a:fld>
            <a:endParaRPr lang="en-GB" altLang="en-US"/>
          </a:p>
        </p:txBody>
      </p:sp>
    </p:spTree>
    <p:extLst>
      <p:ext uri="{BB962C8B-B14F-4D97-AF65-F5344CB8AC3E}">
        <p14:creationId xmlns:p14="http://schemas.microsoft.com/office/powerpoint/2010/main" val="2010837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1150938" y="2124074"/>
            <a:ext cx="6085791" cy="447675"/>
          </a:xfrm>
        </p:spPr>
        <p:txBody>
          <a:bodyPr/>
          <a:lstStyle>
            <a:lvl1pPr>
              <a:defRPr/>
            </a:lvl1pPr>
          </a:lstStyle>
          <a:p>
            <a:r>
              <a:rPr lang="en-US" noProof="0"/>
              <a:t>Click to edit Master title style</a:t>
            </a:r>
            <a:endParaRPr lang="en-GB" noProof="0" dirty="0"/>
          </a:p>
        </p:txBody>
      </p:sp>
      <p:sp>
        <p:nvSpPr>
          <p:cNvPr id="8" name="Text Placeholder 7"/>
          <p:cNvSpPr>
            <a:spLocks noGrp="1"/>
          </p:cNvSpPr>
          <p:nvPr>
            <p:ph type="body" sz="quarter" idx="13"/>
          </p:nvPr>
        </p:nvSpPr>
        <p:spPr>
          <a:xfrm>
            <a:off x="1150938" y="2540972"/>
            <a:ext cx="6085791" cy="307777"/>
          </a:xfrm>
          <a:prstGeom prst="rect">
            <a:avLst/>
          </a:prstGeom>
        </p:spPr>
        <p:txBody>
          <a:bodyPr wrap="square" lIns="0" tIns="0" rIns="0" bIns="0" anchor="b" anchorCtr="0">
            <a:noAutofit/>
          </a:bodyPr>
          <a:lstStyle>
            <a:lvl1pPr marL="0" indent="0">
              <a:lnSpc>
                <a:spcPct val="100000"/>
              </a:lnSpc>
              <a:spcBef>
                <a:spcPts val="1800"/>
              </a:spcBef>
              <a:buNone/>
              <a:defRPr sz="2000"/>
            </a:lvl1pPr>
          </a:lstStyle>
          <a:p>
            <a:pPr lvl="0"/>
            <a:r>
              <a:rPr lang="en-US" noProof="0"/>
              <a:t>Click to edit Master text styles</a:t>
            </a:r>
          </a:p>
        </p:txBody>
      </p:sp>
      <p:sp>
        <p:nvSpPr>
          <p:cNvPr id="4" name="Date Placeholder 3">
            <a:extLst>
              <a:ext uri="{FF2B5EF4-FFF2-40B4-BE49-F238E27FC236}">
                <a16:creationId xmlns="" xmlns:a16="http://schemas.microsoft.com/office/drawing/2014/main" id="{8DA647AE-090E-4325-A880-4410EDF304D1}"/>
              </a:ext>
            </a:extLst>
          </p:cNvPr>
          <p:cNvSpPr>
            <a:spLocks noGrp="1"/>
          </p:cNvSpPr>
          <p:nvPr>
            <p:ph type="dt" sz="half" idx="14"/>
          </p:nvPr>
        </p:nvSpPr>
        <p:spPr/>
        <p:txBody>
          <a:bodyPr/>
          <a:lstStyle>
            <a:lvl1pPr>
              <a:defRPr/>
            </a:lvl1pPr>
          </a:lstStyle>
          <a:p>
            <a:r>
              <a:rPr lang="en-GB" altLang="en-US" smtClean="0"/>
              <a:t>1st November 2017</a:t>
            </a:r>
            <a:endParaRPr lang="en-GB" altLang="en-US"/>
          </a:p>
        </p:txBody>
      </p:sp>
      <p:sp>
        <p:nvSpPr>
          <p:cNvPr id="5" name="Footer Placeholder 4">
            <a:extLst>
              <a:ext uri="{FF2B5EF4-FFF2-40B4-BE49-F238E27FC236}">
                <a16:creationId xmlns="" xmlns:a16="http://schemas.microsoft.com/office/drawing/2014/main" id="{03BDA552-D77C-4C95-A750-ECF7AF4DBD18}"/>
              </a:ext>
            </a:extLst>
          </p:cNvPr>
          <p:cNvSpPr>
            <a:spLocks noGrp="1"/>
          </p:cNvSpPr>
          <p:nvPr>
            <p:ph type="ftr" sz="quarter" idx="15"/>
          </p:nvPr>
        </p:nvSpPr>
        <p:spPr/>
        <p:txBody>
          <a:bodyPr/>
          <a:lstStyle>
            <a:lvl1pPr>
              <a:defRPr/>
            </a:lvl1pPr>
          </a:lstStyle>
          <a:p>
            <a:pPr>
              <a:defRPr/>
            </a:pPr>
            <a:r>
              <a:rPr lang="en-GB" smtClean="0"/>
              <a:t>Making the UK the most digitally advanced nation for Higher education and research</a:t>
            </a:r>
            <a:endParaRPr lang="en-GB"/>
          </a:p>
        </p:txBody>
      </p:sp>
      <p:sp>
        <p:nvSpPr>
          <p:cNvPr id="6" name="Slide Number Placeholder 5">
            <a:extLst>
              <a:ext uri="{FF2B5EF4-FFF2-40B4-BE49-F238E27FC236}">
                <a16:creationId xmlns="" xmlns:a16="http://schemas.microsoft.com/office/drawing/2014/main" id="{8D3C0EB6-9884-4F46-91F8-520DD8FF5D1F}"/>
              </a:ext>
            </a:extLst>
          </p:cNvPr>
          <p:cNvSpPr>
            <a:spLocks noGrp="1"/>
          </p:cNvSpPr>
          <p:nvPr>
            <p:ph type="sldNum" sz="quarter" idx="16"/>
          </p:nvPr>
        </p:nvSpPr>
        <p:spPr/>
        <p:txBody>
          <a:bodyPr/>
          <a:lstStyle>
            <a:lvl1pPr>
              <a:defRPr/>
            </a:lvl1pPr>
          </a:lstStyle>
          <a:p>
            <a:fld id="{FB496EBD-3C7B-49B7-9491-03C42AD1DAC2}" type="slidenum">
              <a:rPr lang="en-GB" altLang="en-US"/>
              <a:pPr/>
              <a:t>‹#›</a:t>
            </a:fld>
            <a:endParaRPr lang="en-GB" altLang="en-US"/>
          </a:p>
        </p:txBody>
      </p:sp>
    </p:spTree>
    <p:extLst>
      <p:ext uri="{BB962C8B-B14F-4D97-AF65-F5344CB8AC3E}">
        <p14:creationId xmlns:p14="http://schemas.microsoft.com/office/powerpoint/2010/main" val="2191458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 Divider">
    <p:spTree>
      <p:nvGrpSpPr>
        <p:cNvPr id="1" name=""/>
        <p:cNvGrpSpPr/>
        <p:nvPr/>
      </p:nvGrpSpPr>
      <p:grpSpPr>
        <a:xfrm>
          <a:off x="0" y="0"/>
          <a:ext cx="0" cy="0"/>
          <a:chOff x="0" y="0"/>
          <a:chExt cx="0" cy="0"/>
        </a:xfrm>
      </p:grpSpPr>
      <p:sp>
        <p:nvSpPr>
          <p:cNvPr id="2" name="Title 1"/>
          <p:cNvSpPr>
            <a:spLocks noGrp="1"/>
          </p:cNvSpPr>
          <p:nvPr>
            <p:ph type="title"/>
          </p:nvPr>
        </p:nvSpPr>
        <p:spPr>
          <a:xfrm>
            <a:off x="1150938" y="2183952"/>
            <a:ext cx="6842125" cy="777600"/>
          </a:xfrm>
          <a:noFill/>
        </p:spPr>
        <p:txBody>
          <a:bodyPr rtlCol="0" anchorCtr="1">
            <a:noAutofit/>
          </a:bodyPr>
          <a:lstStyle>
            <a:lvl1pPr algn="ctr">
              <a:defRPr lang="en-GB" sz="2800" b="1">
                <a:solidFill>
                  <a:srgbClr val="B71A8B"/>
                </a:solidFill>
                <a:latin typeface="+mn-lt"/>
                <a:ea typeface="+mn-ea"/>
                <a:cs typeface="+mn-cs"/>
              </a:defRPr>
            </a:lvl1pPr>
          </a:lstStyle>
          <a:p>
            <a:pPr lvl="0"/>
            <a:r>
              <a:rPr lang="en-US" dirty="0"/>
              <a:t>Click to edit Master title</a:t>
            </a:r>
            <a:endParaRPr lang="en-GB" dirty="0"/>
          </a:p>
        </p:txBody>
      </p:sp>
      <p:sp>
        <p:nvSpPr>
          <p:cNvPr id="3" name="Date Placeholder 3">
            <a:extLst>
              <a:ext uri="{FF2B5EF4-FFF2-40B4-BE49-F238E27FC236}">
                <a16:creationId xmlns="" xmlns:a16="http://schemas.microsoft.com/office/drawing/2014/main" id="{4E1866BD-DC42-47C0-B73D-624C9764C0E0}"/>
              </a:ext>
            </a:extLst>
          </p:cNvPr>
          <p:cNvSpPr>
            <a:spLocks noGrp="1"/>
          </p:cNvSpPr>
          <p:nvPr>
            <p:ph type="dt" sz="half" idx="10"/>
          </p:nvPr>
        </p:nvSpPr>
        <p:spPr/>
        <p:txBody>
          <a:bodyPr/>
          <a:lstStyle>
            <a:lvl1pPr>
              <a:defRPr/>
            </a:lvl1pPr>
          </a:lstStyle>
          <a:p>
            <a:r>
              <a:rPr lang="en-GB" altLang="en-US" smtClean="0"/>
              <a:t>1st November 2017</a:t>
            </a:r>
            <a:endParaRPr lang="en-GB" altLang="en-US"/>
          </a:p>
        </p:txBody>
      </p:sp>
      <p:sp>
        <p:nvSpPr>
          <p:cNvPr id="4" name="Footer Placeholder 4">
            <a:extLst>
              <a:ext uri="{FF2B5EF4-FFF2-40B4-BE49-F238E27FC236}">
                <a16:creationId xmlns="" xmlns:a16="http://schemas.microsoft.com/office/drawing/2014/main" id="{33110F91-D922-4B68-B6C7-075B5F83F789}"/>
              </a:ext>
            </a:extLst>
          </p:cNvPr>
          <p:cNvSpPr>
            <a:spLocks noGrp="1"/>
          </p:cNvSpPr>
          <p:nvPr>
            <p:ph type="ftr" sz="quarter" idx="11"/>
          </p:nvPr>
        </p:nvSpPr>
        <p:spPr/>
        <p:txBody>
          <a:bodyPr/>
          <a:lstStyle>
            <a:lvl1pPr>
              <a:defRPr/>
            </a:lvl1pPr>
          </a:lstStyle>
          <a:p>
            <a:pPr>
              <a:defRPr/>
            </a:pPr>
            <a:r>
              <a:rPr lang="en-GB" smtClean="0"/>
              <a:t>Making the UK the most digitally advanced nation for Higher education and research</a:t>
            </a:r>
            <a:endParaRPr lang="en-GB"/>
          </a:p>
        </p:txBody>
      </p:sp>
      <p:sp>
        <p:nvSpPr>
          <p:cNvPr id="5" name="Slide Number Placeholder 5">
            <a:extLst>
              <a:ext uri="{FF2B5EF4-FFF2-40B4-BE49-F238E27FC236}">
                <a16:creationId xmlns="" xmlns:a16="http://schemas.microsoft.com/office/drawing/2014/main" id="{CD54472F-3FDD-41F2-8477-BFE6FD2C12F4}"/>
              </a:ext>
            </a:extLst>
          </p:cNvPr>
          <p:cNvSpPr>
            <a:spLocks noGrp="1"/>
          </p:cNvSpPr>
          <p:nvPr>
            <p:ph type="sldNum" sz="quarter" idx="12"/>
          </p:nvPr>
        </p:nvSpPr>
        <p:spPr/>
        <p:txBody>
          <a:bodyPr/>
          <a:lstStyle>
            <a:lvl1pPr>
              <a:defRPr/>
            </a:lvl1pPr>
          </a:lstStyle>
          <a:p>
            <a:fld id="{BFAEDEFB-0BEC-469D-A926-D1DF12F39D9F}" type="slidenum">
              <a:rPr lang="en-GB" altLang="en-US"/>
              <a:pPr/>
              <a:t>‹#›</a:t>
            </a:fld>
            <a:endParaRPr lang="en-GB" altLang="en-US"/>
          </a:p>
        </p:txBody>
      </p:sp>
    </p:spTree>
    <p:extLst>
      <p:ext uri="{BB962C8B-B14F-4D97-AF65-F5344CB8AC3E}">
        <p14:creationId xmlns:p14="http://schemas.microsoft.com/office/powerpoint/2010/main" val="163523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creen Image + Title + Footer">
    <p:spTree>
      <p:nvGrpSpPr>
        <p:cNvPr id="1" name=""/>
        <p:cNvGrpSpPr/>
        <p:nvPr/>
      </p:nvGrpSpPr>
      <p:grpSpPr>
        <a:xfrm>
          <a:off x="0" y="0"/>
          <a:ext cx="0" cy="0"/>
          <a:chOff x="0" y="0"/>
          <a:chExt cx="0" cy="0"/>
        </a:xfrm>
      </p:grpSpPr>
      <p:cxnSp>
        <p:nvCxnSpPr>
          <p:cNvPr id="3" name="Straight Connector 2">
            <a:extLst>
              <a:ext uri="{FF2B5EF4-FFF2-40B4-BE49-F238E27FC236}">
                <a16:creationId xmlns="" xmlns:a16="http://schemas.microsoft.com/office/drawing/2014/main" id="{151C21F6-A007-438A-AE14-62F6D970D184}"/>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pic>
        <p:nvPicPr>
          <p:cNvPr id="4" name="Picture 3" descr="2013_Jisc_Logo_RGB300(19.5mm).png">
            <a:extLst>
              <a:ext uri="{FF2B5EF4-FFF2-40B4-BE49-F238E27FC236}">
                <a16:creationId xmlns="" xmlns:a16="http://schemas.microsoft.com/office/drawing/2014/main" id="{0DF99E7A-F535-458B-A241-3DC0EA0385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 xmlns:a16="http://schemas.microsoft.com/office/drawing/2014/main" id="{AF375D7C-BCC0-40F3-9DF4-3331485AFE42}"/>
              </a:ext>
            </a:extLst>
          </p:cNvPr>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endParaRPr lang="en-GB" dirty="0"/>
          </a:p>
        </p:txBody>
      </p:sp>
      <p:sp>
        <p:nvSpPr>
          <p:cNvPr id="6" name="Date Placeholder 3">
            <a:extLst>
              <a:ext uri="{FF2B5EF4-FFF2-40B4-BE49-F238E27FC236}">
                <a16:creationId xmlns="" xmlns:a16="http://schemas.microsoft.com/office/drawing/2014/main" id="{6E76F959-239E-4003-87EA-159EA4E2438A}"/>
              </a:ext>
            </a:extLst>
          </p:cNvPr>
          <p:cNvSpPr>
            <a:spLocks noGrp="1"/>
          </p:cNvSpPr>
          <p:nvPr>
            <p:ph type="dt" sz="half" idx="10"/>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r>
              <a:rPr lang="en-GB" altLang="en-US" smtClean="0"/>
              <a:t>1st November 2017</a:t>
            </a:r>
            <a:endParaRPr lang="en-GB" altLang="en-US"/>
          </a:p>
        </p:txBody>
      </p:sp>
      <p:sp>
        <p:nvSpPr>
          <p:cNvPr id="7" name="Footer Placeholder 4">
            <a:extLst>
              <a:ext uri="{FF2B5EF4-FFF2-40B4-BE49-F238E27FC236}">
                <a16:creationId xmlns="" xmlns:a16="http://schemas.microsoft.com/office/drawing/2014/main" id="{DAD5A12A-E59B-4059-B46D-7E8D4433572C}"/>
              </a:ext>
            </a:extLst>
          </p:cNvPr>
          <p:cNvSpPr>
            <a:spLocks noGrp="1"/>
          </p:cNvSpPr>
          <p:nvPr>
            <p:ph type="ftr" sz="quarter" idx="11"/>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Making the UK the most digitally advanced nation for Higher education and research</a:t>
            </a:r>
            <a:endParaRPr lang="en-GB"/>
          </a:p>
        </p:txBody>
      </p:sp>
      <p:sp>
        <p:nvSpPr>
          <p:cNvPr id="8" name="Slide Number Placeholder 5">
            <a:extLst>
              <a:ext uri="{FF2B5EF4-FFF2-40B4-BE49-F238E27FC236}">
                <a16:creationId xmlns="" xmlns:a16="http://schemas.microsoft.com/office/drawing/2014/main" id="{D784BDB8-4D49-40AA-983D-F361C28CBD73}"/>
              </a:ext>
            </a:extLst>
          </p:cNvPr>
          <p:cNvSpPr>
            <a:spLocks noGrp="1"/>
          </p:cNvSpPr>
          <p:nvPr>
            <p:ph type="sldNum" sz="quarter" idx="12"/>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466D1055-0C0B-4939-9792-A5C7E61071E0}" type="slidenum">
              <a:rPr lang="en-GB" altLang="en-US"/>
              <a:pPr/>
              <a:t>‹#›</a:t>
            </a:fld>
            <a:endParaRPr lang="en-GB" altLang="en-US"/>
          </a:p>
        </p:txBody>
      </p:sp>
    </p:spTree>
    <p:extLst>
      <p:ext uri="{BB962C8B-B14F-4D97-AF65-F5344CB8AC3E}">
        <p14:creationId xmlns:p14="http://schemas.microsoft.com/office/powerpoint/2010/main" val="471973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creen Image + Footer">
    <p:spTree>
      <p:nvGrpSpPr>
        <p:cNvPr id="1" name=""/>
        <p:cNvGrpSpPr/>
        <p:nvPr/>
      </p:nvGrpSpPr>
      <p:grpSpPr>
        <a:xfrm>
          <a:off x="0" y="0"/>
          <a:ext cx="0" cy="0"/>
          <a:chOff x="0" y="0"/>
          <a:chExt cx="0" cy="0"/>
        </a:xfrm>
      </p:grpSpPr>
      <p:pic>
        <p:nvPicPr>
          <p:cNvPr id="2" name="Picture 2" descr="2013_Jisc_Logo_RGB300(19.5mm).png">
            <a:extLst>
              <a:ext uri="{FF2B5EF4-FFF2-40B4-BE49-F238E27FC236}">
                <a16:creationId xmlns="" xmlns:a16="http://schemas.microsoft.com/office/drawing/2014/main" id="{FAF60D8B-E42B-46EB-861F-74842A705C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3">
            <a:extLst>
              <a:ext uri="{FF2B5EF4-FFF2-40B4-BE49-F238E27FC236}">
                <a16:creationId xmlns="" xmlns:a16="http://schemas.microsoft.com/office/drawing/2014/main" id="{9A3CD6BF-C704-4817-B11B-653F2F4D57FB}"/>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4" name="Date Placeholder 3">
            <a:extLst>
              <a:ext uri="{FF2B5EF4-FFF2-40B4-BE49-F238E27FC236}">
                <a16:creationId xmlns="" xmlns:a16="http://schemas.microsoft.com/office/drawing/2014/main" id="{6610751A-40EF-4972-A7F9-CCCED81F09E4}"/>
              </a:ext>
            </a:extLst>
          </p:cNvPr>
          <p:cNvSpPr>
            <a:spLocks noGrp="1"/>
          </p:cNvSpPr>
          <p:nvPr>
            <p:ph type="dt" sz="half" idx="10"/>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r>
              <a:rPr lang="en-GB" altLang="en-US" smtClean="0"/>
              <a:t>1st November 2017</a:t>
            </a:r>
            <a:endParaRPr lang="en-GB" altLang="en-US"/>
          </a:p>
        </p:txBody>
      </p:sp>
      <p:sp>
        <p:nvSpPr>
          <p:cNvPr id="5" name="Footer Placeholder 4">
            <a:extLst>
              <a:ext uri="{FF2B5EF4-FFF2-40B4-BE49-F238E27FC236}">
                <a16:creationId xmlns="" xmlns:a16="http://schemas.microsoft.com/office/drawing/2014/main" id="{1C57640C-35CA-4C47-B8C1-777FC0DC8303}"/>
              </a:ext>
            </a:extLst>
          </p:cNvPr>
          <p:cNvSpPr>
            <a:spLocks noGrp="1"/>
          </p:cNvSpPr>
          <p:nvPr>
            <p:ph type="ftr" sz="quarter" idx="11"/>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Making the UK the most digitally advanced nation for Higher education and research</a:t>
            </a:r>
            <a:endParaRPr lang="en-GB"/>
          </a:p>
        </p:txBody>
      </p:sp>
      <p:sp>
        <p:nvSpPr>
          <p:cNvPr id="6" name="Slide Number Placeholder 5">
            <a:extLst>
              <a:ext uri="{FF2B5EF4-FFF2-40B4-BE49-F238E27FC236}">
                <a16:creationId xmlns="" xmlns:a16="http://schemas.microsoft.com/office/drawing/2014/main" id="{CED18CFD-B98C-4A98-A705-098E61AB9F05}"/>
              </a:ext>
            </a:extLst>
          </p:cNvPr>
          <p:cNvSpPr>
            <a:spLocks noGrp="1"/>
          </p:cNvSpPr>
          <p:nvPr>
            <p:ph type="sldNum" sz="quarter" idx="12"/>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FBF16FF8-36A9-493D-AD01-B14D70019D18}" type="slidenum">
              <a:rPr lang="en-GB" altLang="en-US"/>
              <a:pPr/>
              <a:t>‹#›</a:t>
            </a:fld>
            <a:endParaRPr lang="en-GB" altLang="en-US"/>
          </a:p>
        </p:txBody>
      </p:sp>
    </p:spTree>
    <p:extLst>
      <p:ext uri="{BB962C8B-B14F-4D97-AF65-F5344CB8AC3E}">
        <p14:creationId xmlns:p14="http://schemas.microsoft.com/office/powerpoint/2010/main" val="2291868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 Title">
    <p:spTree>
      <p:nvGrpSpPr>
        <p:cNvPr id="1" name=""/>
        <p:cNvGrpSpPr/>
        <p:nvPr/>
      </p:nvGrpSpPr>
      <p:grpSpPr>
        <a:xfrm>
          <a:off x="0" y="0"/>
          <a:ext cx="0" cy="0"/>
          <a:chOff x="0" y="0"/>
          <a:chExt cx="0" cy="0"/>
        </a:xfrm>
      </p:grpSpPr>
      <p:pic>
        <p:nvPicPr>
          <p:cNvPr id="3" name="Picture 2" descr="2013_Jisc_Logo_RGB300(19.5mm).png">
            <a:extLst>
              <a:ext uri="{FF2B5EF4-FFF2-40B4-BE49-F238E27FC236}">
                <a16:creationId xmlns="" xmlns:a16="http://schemas.microsoft.com/office/drawing/2014/main" id="{C3E80DD0-CCA2-40E0-ACEE-FFF117955D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aseline="0">
                <a:solidFill>
                  <a:schemeClr val="bg1"/>
                </a:solidFill>
              </a:defRPr>
            </a:lvl1pPr>
          </a:lstStyle>
          <a:p>
            <a:endParaRPr lang="en-GB" dirty="0"/>
          </a:p>
        </p:txBody>
      </p:sp>
    </p:spTree>
    <p:extLst>
      <p:ext uri="{BB962C8B-B14F-4D97-AF65-F5344CB8AC3E}">
        <p14:creationId xmlns:p14="http://schemas.microsoft.com/office/powerpoint/2010/main" val="273006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4"/>
            <a:ext cx="4103687" cy="3852865"/>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4824414" y="879475"/>
            <a:ext cx="4103686"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3">
            <a:extLst>
              <a:ext uri="{FF2B5EF4-FFF2-40B4-BE49-F238E27FC236}">
                <a16:creationId xmlns="" xmlns:a16="http://schemas.microsoft.com/office/drawing/2014/main" id="{6C21A48F-0300-4954-9E77-DA15ADE6AF10}"/>
              </a:ext>
            </a:extLst>
          </p:cNvPr>
          <p:cNvSpPr>
            <a:spLocks noGrp="1"/>
          </p:cNvSpPr>
          <p:nvPr>
            <p:ph type="dt" sz="half" idx="15"/>
          </p:nvPr>
        </p:nvSpPr>
        <p:spPr/>
        <p:txBody>
          <a:bodyPr/>
          <a:lstStyle>
            <a:lvl1pPr>
              <a:defRPr/>
            </a:lvl1pPr>
          </a:lstStyle>
          <a:p>
            <a:r>
              <a:rPr lang="en-GB" altLang="en-US" smtClean="0"/>
              <a:t>1st November 2017</a:t>
            </a:r>
            <a:endParaRPr lang="en-GB" altLang="en-US" dirty="0"/>
          </a:p>
        </p:txBody>
      </p:sp>
      <p:sp>
        <p:nvSpPr>
          <p:cNvPr id="6" name="Footer Placeholder 4">
            <a:extLst>
              <a:ext uri="{FF2B5EF4-FFF2-40B4-BE49-F238E27FC236}">
                <a16:creationId xmlns="" xmlns:a16="http://schemas.microsoft.com/office/drawing/2014/main" id="{6D205D20-EA79-4B2B-B76F-9586B36C0BC4}"/>
              </a:ext>
            </a:extLst>
          </p:cNvPr>
          <p:cNvSpPr>
            <a:spLocks noGrp="1"/>
          </p:cNvSpPr>
          <p:nvPr>
            <p:ph type="ftr" sz="quarter" idx="16"/>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9" name="Slide Number Placeholder 5">
            <a:extLst>
              <a:ext uri="{FF2B5EF4-FFF2-40B4-BE49-F238E27FC236}">
                <a16:creationId xmlns="" xmlns:a16="http://schemas.microsoft.com/office/drawing/2014/main" id="{07B82D9F-65FC-476F-AA30-D0913BDEEEC4}"/>
              </a:ext>
            </a:extLst>
          </p:cNvPr>
          <p:cNvSpPr>
            <a:spLocks noGrp="1"/>
          </p:cNvSpPr>
          <p:nvPr>
            <p:ph type="sldNum" sz="quarter" idx="17"/>
          </p:nvPr>
        </p:nvSpPr>
        <p:spPr/>
        <p:txBody>
          <a:bodyPr/>
          <a:lstStyle>
            <a:lvl1pPr>
              <a:defRPr/>
            </a:lvl1pPr>
          </a:lstStyle>
          <a:p>
            <a:fld id="{4320FB78-61CE-4D75-B5B8-BCEB32555964}" type="slidenum">
              <a:rPr lang="en-GB" altLang="en-US"/>
              <a:pPr/>
              <a:t>‹#›</a:t>
            </a:fld>
            <a:endParaRPr lang="en-GB" altLang="en-US" dirty="0"/>
          </a:p>
        </p:txBody>
      </p:sp>
    </p:spTree>
    <p:extLst>
      <p:ext uri="{BB962C8B-B14F-4D97-AF65-F5344CB8AC3E}">
        <p14:creationId xmlns:p14="http://schemas.microsoft.com/office/powerpoint/2010/main" val="2754318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 image + Logo">
    <p:spTree>
      <p:nvGrpSpPr>
        <p:cNvPr id="1" name=""/>
        <p:cNvGrpSpPr/>
        <p:nvPr/>
      </p:nvGrpSpPr>
      <p:grpSpPr>
        <a:xfrm>
          <a:off x="0" y="0"/>
          <a:ext cx="0" cy="0"/>
          <a:chOff x="0" y="0"/>
          <a:chExt cx="0" cy="0"/>
        </a:xfrm>
      </p:grpSpPr>
      <p:pic>
        <p:nvPicPr>
          <p:cNvPr id="2" name="Picture 2" descr="2013_Jisc_Logo_RGB300(19.5mm).png">
            <a:extLst>
              <a:ext uri="{FF2B5EF4-FFF2-40B4-BE49-F238E27FC236}">
                <a16:creationId xmlns="" xmlns:a16="http://schemas.microsoft.com/office/drawing/2014/main" id="{AA0EDE49-BE6C-483A-B387-985217C6A5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828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ur Referenc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dirty="0"/>
          </a:p>
        </p:txBody>
      </p:sp>
      <p:sp>
        <p:nvSpPr>
          <p:cNvPr id="3" name="Date Placeholder 3">
            <a:extLst>
              <a:ext uri="{FF2B5EF4-FFF2-40B4-BE49-F238E27FC236}">
                <a16:creationId xmlns="" xmlns:a16="http://schemas.microsoft.com/office/drawing/2014/main" id="{F0B06CB7-45CF-41FD-9C4D-2673C8385B79}"/>
              </a:ext>
            </a:extLst>
          </p:cNvPr>
          <p:cNvSpPr>
            <a:spLocks noGrp="1"/>
          </p:cNvSpPr>
          <p:nvPr>
            <p:ph type="dt" sz="half" idx="10"/>
          </p:nvPr>
        </p:nvSpPr>
        <p:spPr/>
        <p:txBody>
          <a:bodyPr/>
          <a:lstStyle>
            <a:lvl1pPr>
              <a:defRPr/>
            </a:lvl1pPr>
          </a:lstStyle>
          <a:p>
            <a:r>
              <a:rPr lang="en-GB" altLang="en-US" smtClean="0"/>
              <a:t>1st November 2017</a:t>
            </a:r>
            <a:endParaRPr lang="en-GB" altLang="en-US"/>
          </a:p>
        </p:txBody>
      </p:sp>
      <p:sp>
        <p:nvSpPr>
          <p:cNvPr id="4" name="Footer Placeholder 4">
            <a:extLst>
              <a:ext uri="{FF2B5EF4-FFF2-40B4-BE49-F238E27FC236}">
                <a16:creationId xmlns="" xmlns:a16="http://schemas.microsoft.com/office/drawing/2014/main" id="{19923890-C6BD-40ED-BFA1-211E5288DB0F}"/>
              </a:ext>
            </a:extLst>
          </p:cNvPr>
          <p:cNvSpPr>
            <a:spLocks noGrp="1"/>
          </p:cNvSpPr>
          <p:nvPr>
            <p:ph type="ftr" sz="quarter" idx="11"/>
          </p:nvPr>
        </p:nvSpPr>
        <p:spPr/>
        <p:txBody>
          <a:bodyPr/>
          <a:lstStyle>
            <a:lvl1pPr>
              <a:defRPr/>
            </a:lvl1pPr>
          </a:lstStyle>
          <a:p>
            <a:pPr>
              <a:defRPr/>
            </a:pPr>
            <a:r>
              <a:rPr lang="en-GB" smtClean="0"/>
              <a:t>Making the UK the most digitally advanced nation for Higher education and research</a:t>
            </a:r>
            <a:endParaRPr lang="en-GB"/>
          </a:p>
        </p:txBody>
      </p:sp>
      <p:sp>
        <p:nvSpPr>
          <p:cNvPr id="5" name="Slide Number Placeholder 5">
            <a:extLst>
              <a:ext uri="{FF2B5EF4-FFF2-40B4-BE49-F238E27FC236}">
                <a16:creationId xmlns="" xmlns:a16="http://schemas.microsoft.com/office/drawing/2014/main" id="{219CDA9C-C393-4D21-B7CB-0900119989DC}"/>
              </a:ext>
            </a:extLst>
          </p:cNvPr>
          <p:cNvSpPr>
            <a:spLocks noGrp="1"/>
          </p:cNvSpPr>
          <p:nvPr>
            <p:ph type="sldNum" sz="quarter" idx="12"/>
          </p:nvPr>
        </p:nvSpPr>
        <p:spPr/>
        <p:txBody>
          <a:bodyPr/>
          <a:lstStyle>
            <a:lvl1pPr>
              <a:defRPr/>
            </a:lvl1pPr>
          </a:lstStyle>
          <a:p>
            <a:fld id="{2E37F2E0-EEA3-4BF4-9FDF-D968C0609CBC}" type="slidenum">
              <a:rPr lang="en-GB" altLang="en-US"/>
              <a:pPr/>
              <a:t>‹#›</a:t>
            </a:fld>
            <a:endParaRPr lang="en-GB" altLang="en-US"/>
          </a:p>
        </p:txBody>
      </p:sp>
    </p:spTree>
    <p:extLst>
      <p:ext uri="{BB962C8B-B14F-4D97-AF65-F5344CB8AC3E}">
        <p14:creationId xmlns:p14="http://schemas.microsoft.com/office/powerpoint/2010/main" val="116938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Pane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5"/>
            <a:ext cx="4103595"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4824412" y="879475"/>
            <a:ext cx="4103687"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6"/>
          <p:cNvSpPr>
            <a:spLocks noGrp="1"/>
          </p:cNvSpPr>
          <p:nvPr>
            <p:ph sz="quarter" idx="15"/>
          </p:nvPr>
        </p:nvSpPr>
        <p:spPr>
          <a:xfrm>
            <a:off x="4824451" y="3040339"/>
            <a:ext cx="4103649"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Date Placeholder 3">
            <a:extLst>
              <a:ext uri="{FF2B5EF4-FFF2-40B4-BE49-F238E27FC236}">
                <a16:creationId xmlns="" xmlns:a16="http://schemas.microsoft.com/office/drawing/2014/main" id="{F42BD275-1D89-4381-A6CC-57F23971AF9E}"/>
              </a:ext>
            </a:extLst>
          </p:cNvPr>
          <p:cNvSpPr>
            <a:spLocks noGrp="1"/>
          </p:cNvSpPr>
          <p:nvPr>
            <p:ph type="dt" sz="half" idx="16"/>
          </p:nvPr>
        </p:nvSpPr>
        <p:spPr/>
        <p:txBody>
          <a:bodyPr/>
          <a:lstStyle>
            <a:lvl1pPr>
              <a:defRPr/>
            </a:lvl1pPr>
          </a:lstStyle>
          <a:p>
            <a:r>
              <a:rPr lang="en-GB" altLang="en-US" smtClean="0"/>
              <a:t>1st November 2017</a:t>
            </a:r>
            <a:endParaRPr lang="en-GB" altLang="en-US" dirty="0"/>
          </a:p>
        </p:txBody>
      </p:sp>
      <p:sp>
        <p:nvSpPr>
          <p:cNvPr id="10" name="Footer Placeholder 4">
            <a:extLst>
              <a:ext uri="{FF2B5EF4-FFF2-40B4-BE49-F238E27FC236}">
                <a16:creationId xmlns="" xmlns:a16="http://schemas.microsoft.com/office/drawing/2014/main" id="{774383A8-5084-46EC-BBED-87FB319B6EC6}"/>
              </a:ext>
            </a:extLst>
          </p:cNvPr>
          <p:cNvSpPr>
            <a:spLocks noGrp="1"/>
          </p:cNvSpPr>
          <p:nvPr>
            <p:ph type="ftr" sz="quarter" idx="17"/>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11" name="Slide Number Placeholder 5">
            <a:extLst>
              <a:ext uri="{FF2B5EF4-FFF2-40B4-BE49-F238E27FC236}">
                <a16:creationId xmlns="" xmlns:a16="http://schemas.microsoft.com/office/drawing/2014/main" id="{65B21CD3-0519-4E40-9A7F-A163DABA1B29}"/>
              </a:ext>
            </a:extLst>
          </p:cNvPr>
          <p:cNvSpPr>
            <a:spLocks noGrp="1"/>
          </p:cNvSpPr>
          <p:nvPr>
            <p:ph type="sldNum" sz="quarter" idx="18"/>
          </p:nvPr>
        </p:nvSpPr>
        <p:spPr/>
        <p:txBody>
          <a:bodyPr/>
          <a:lstStyle>
            <a:lvl1pPr>
              <a:defRPr/>
            </a:lvl1pPr>
          </a:lstStyle>
          <a:p>
            <a:fld id="{D3BFF7BF-7E24-4407-B654-C4B1776B81F3}" type="slidenum">
              <a:rPr lang="en-GB" altLang="en-US"/>
              <a:pPr/>
              <a:t>‹#›</a:t>
            </a:fld>
            <a:endParaRPr lang="en-GB" altLang="en-US" dirty="0"/>
          </a:p>
        </p:txBody>
      </p:sp>
    </p:spTree>
    <p:extLst>
      <p:ext uri="{BB962C8B-B14F-4D97-AF65-F5344CB8AC3E}">
        <p14:creationId xmlns:p14="http://schemas.microsoft.com/office/powerpoint/2010/main" val="36622218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2" y="1384300"/>
            <a:ext cx="8712198" cy="3348037"/>
          </a:xfrm>
        </p:spPr>
        <p:txBody>
          <a:bodyPr>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15900" y="879475"/>
            <a:ext cx="8677276" cy="387798"/>
          </a:xfrm>
        </p:spPr>
        <p:txBody>
          <a:bodyPr>
            <a:spAutoFit/>
          </a:bodyPr>
          <a:lstStyle>
            <a:lvl1pPr marL="0" indent="0">
              <a:buNone/>
              <a:defRPr b="1"/>
            </a:lvl1pPr>
          </a:lstStyle>
          <a:p>
            <a:pPr lvl="0"/>
            <a:r>
              <a:rPr lang="en-US" noProof="0"/>
              <a:t>Edit Master text styles</a:t>
            </a:r>
          </a:p>
        </p:txBody>
      </p:sp>
      <p:sp>
        <p:nvSpPr>
          <p:cNvPr id="5" name="Date Placeholder 3">
            <a:extLst>
              <a:ext uri="{FF2B5EF4-FFF2-40B4-BE49-F238E27FC236}">
                <a16:creationId xmlns="" xmlns:a16="http://schemas.microsoft.com/office/drawing/2014/main" id="{12998C90-B1A4-4C14-8187-E891D3403B45}"/>
              </a:ext>
            </a:extLst>
          </p:cNvPr>
          <p:cNvSpPr>
            <a:spLocks noGrp="1"/>
          </p:cNvSpPr>
          <p:nvPr>
            <p:ph type="dt" sz="half" idx="15"/>
          </p:nvPr>
        </p:nvSpPr>
        <p:spPr/>
        <p:txBody>
          <a:bodyPr/>
          <a:lstStyle>
            <a:lvl1pPr>
              <a:defRPr/>
            </a:lvl1pPr>
          </a:lstStyle>
          <a:p>
            <a:r>
              <a:rPr lang="en-GB" altLang="en-US" smtClean="0"/>
              <a:t>1st November 2017</a:t>
            </a:r>
            <a:endParaRPr lang="en-GB" altLang="en-US" dirty="0"/>
          </a:p>
        </p:txBody>
      </p:sp>
      <p:sp>
        <p:nvSpPr>
          <p:cNvPr id="6" name="Footer Placeholder 4">
            <a:extLst>
              <a:ext uri="{FF2B5EF4-FFF2-40B4-BE49-F238E27FC236}">
                <a16:creationId xmlns="" xmlns:a16="http://schemas.microsoft.com/office/drawing/2014/main" id="{3C7240C6-BA81-4B6F-B2D7-0084433F5AB4}"/>
              </a:ext>
            </a:extLst>
          </p:cNvPr>
          <p:cNvSpPr>
            <a:spLocks noGrp="1"/>
          </p:cNvSpPr>
          <p:nvPr>
            <p:ph type="ftr" sz="quarter" idx="16"/>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9" name="Slide Number Placeholder 5">
            <a:extLst>
              <a:ext uri="{FF2B5EF4-FFF2-40B4-BE49-F238E27FC236}">
                <a16:creationId xmlns="" xmlns:a16="http://schemas.microsoft.com/office/drawing/2014/main" id="{EFD3D206-E84E-496D-932A-3DA0BD6A2E43}"/>
              </a:ext>
            </a:extLst>
          </p:cNvPr>
          <p:cNvSpPr>
            <a:spLocks noGrp="1"/>
          </p:cNvSpPr>
          <p:nvPr>
            <p:ph type="sldNum" sz="quarter" idx="17"/>
          </p:nvPr>
        </p:nvSpPr>
        <p:spPr/>
        <p:txBody>
          <a:bodyPr/>
          <a:lstStyle>
            <a:lvl1pPr>
              <a:defRPr/>
            </a:lvl1pPr>
          </a:lstStyle>
          <a:p>
            <a:fld id="{8A3B330F-9213-48F0-902B-82E8681BE844}" type="slidenum">
              <a:rPr lang="en-GB" altLang="en-US"/>
              <a:pPr/>
              <a:t>‹#›</a:t>
            </a:fld>
            <a:endParaRPr lang="en-GB" altLang="en-US" dirty="0"/>
          </a:p>
        </p:txBody>
      </p:sp>
    </p:spTree>
    <p:extLst>
      <p:ext uri="{BB962C8B-B14F-4D97-AF65-F5344CB8AC3E}">
        <p14:creationId xmlns:p14="http://schemas.microsoft.com/office/powerpoint/2010/main" val="186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1"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15901" y="879475"/>
            <a:ext cx="4103687" cy="337500"/>
          </a:xfrm>
        </p:spPr>
        <p:txBody>
          <a:bodyPr/>
          <a:lstStyle>
            <a:lvl1pPr marL="0" indent="0">
              <a:buNone/>
              <a:defRPr sz="2400" b="1"/>
            </a:lvl1pPr>
          </a:lstStyle>
          <a:p>
            <a:pPr lvl="0"/>
            <a:r>
              <a:rPr lang="en-US" noProof="0"/>
              <a:t>Edit Master text styles</a:t>
            </a:r>
          </a:p>
        </p:txBody>
      </p:sp>
      <p:sp>
        <p:nvSpPr>
          <p:cNvPr id="9" name="Content Placeholder 6"/>
          <p:cNvSpPr>
            <a:spLocks noGrp="1"/>
          </p:cNvSpPr>
          <p:nvPr>
            <p:ph sz="quarter" idx="15"/>
          </p:nvPr>
        </p:nvSpPr>
        <p:spPr>
          <a:xfrm>
            <a:off x="4824450" y="1384300"/>
            <a:ext cx="4103650"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Text Placeholder 7"/>
          <p:cNvSpPr>
            <a:spLocks noGrp="1"/>
          </p:cNvSpPr>
          <p:nvPr>
            <p:ph type="body" sz="quarter" idx="16"/>
          </p:nvPr>
        </p:nvSpPr>
        <p:spPr>
          <a:xfrm>
            <a:off x="4824450" y="877356"/>
            <a:ext cx="4103650" cy="337500"/>
          </a:xfrm>
        </p:spPr>
        <p:txBody>
          <a:bodyPr/>
          <a:lstStyle>
            <a:lvl1pPr marL="0" indent="0">
              <a:buNone/>
              <a:defRPr sz="2400" b="1"/>
            </a:lvl1pPr>
          </a:lstStyle>
          <a:p>
            <a:pPr lvl="0"/>
            <a:r>
              <a:rPr lang="en-US" noProof="0"/>
              <a:t>Edit Master text styles</a:t>
            </a:r>
          </a:p>
        </p:txBody>
      </p:sp>
      <p:sp>
        <p:nvSpPr>
          <p:cNvPr id="11" name="Date Placeholder 3">
            <a:extLst>
              <a:ext uri="{FF2B5EF4-FFF2-40B4-BE49-F238E27FC236}">
                <a16:creationId xmlns="" xmlns:a16="http://schemas.microsoft.com/office/drawing/2014/main" id="{A8411230-353A-47E1-BB0C-AC32A8C5F54B}"/>
              </a:ext>
            </a:extLst>
          </p:cNvPr>
          <p:cNvSpPr>
            <a:spLocks noGrp="1"/>
          </p:cNvSpPr>
          <p:nvPr>
            <p:ph type="dt" sz="half" idx="17"/>
          </p:nvPr>
        </p:nvSpPr>
        <p:spPr/>
        <p:txBody>
          <a:bodyPr/>
          <a:lstStyle>
            <a:lvl1pPr>
              <a:defRPr/>
            </a:lvl1pPr>
          </a:lstStyle>
          <a:p>
            <a:r>
              <a:rPr lang="en-GB" altLang="en-US" smtClean="0"/>
              <a:t>1st November 2017</a:t>
            </a:r>
            <a:endParaRPr lang="en-GB" altLang="en-US" dirty="0"/>
          </a:p>
        </p:txBody>
      </p:sp>
      <p:sp>
        <p:nvSpPr>
          <p:cNvPr id="12" name="Footer Placeholder 4">
            <a:extLst>
              <a:ext uri="{FF2B5EF4-FFF2-40B4-BE49-F238E27FC236}">
                <a16:creationId xmlns="" xmlns:a16="http://schemas.microsoft.com/office/drawing/2014/main" id="{4BBE766F-F5FC-4530-B1DF-01ED144D6320}"/>
              </a:ext>
            </a:extLst>
          </p:cNvPr>
          <p:cNvSpPr>
            <a:spLocks noGrp="1"/>
          </p:cNvSpPr>
          <p:nvPr>
            <p:ph type="ftr" sz="quarter" idx="18"/>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13" name="Slide Number Placeholder 5">
            <a:extLst>
              <a:ext uri="{FF2B5EF4-FFF2-40B4-BE49-F238E27FC236}">
                <a16:creationId xmlns="" xmlns:a16="http://schemas.microsoft.com/office/drawing/2014/main" id="{3D31D631-0A15-4F04-89D7-42FACA0E0CDE}"/>
              </a:ext>
            </a:extLst>
          </p:cNvPr>
          <p:cNvSpPr>
            <a:spLocks noGrp="1"/>
          </p:cNvSpPr>
          <p:nvPr>
            <p:ph type="sldNum" sz="quarter" idx="19"/>
          </p:nvPr>
        </p:nvSpPr>
        <p:spPr/>
        <p:txBody>
          <a:bodyPr/>
          <a:lstStyle>
            <a:lvl1pPr>
              <a:defRPr/>
            </a:lvl1pPr>
          </a:lstStyle>
          <a:p>
            <a:fld id="{418F1D39-7E24-4A4F-BB29-4FDDDC930FC1}" type="slidenum">
              <a:rPr lang="en-GB" altLang="en-US"/>
              <a:pPr/>
              <a:t>‹#›</a:t>
            </a:fld>
            <a:endParaRPr lang="en-GB" altLang="en-US" dirty="0"/>
          </a:p>
        </p:txBody>
      </p:sp>
    </p:spTree>
    <p:extLst>
      <p:ext uri="{BB962C8B-B14F-4D97-AF65-F5344CB8AC3E}">
        <p14:creationId xmlns:p14="http://schemas.microsoft.com/office/powerpoint/2010/main" val="195370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Pane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8" name="Content Placeholder 6"/>
          <p:cNvSpPr>
            <a:spLocks noGrp="1"/>
          </p:cNvSpPr>
          <p:nvPr>
            <p:ph sz="quarter" idx="14"/>
          </p:nvPr>
        </p:nvSpPr>
        <p:spPr>
          <a:xfrm>
            <a:off x="4824450" y="879474"/>
            <a:ext cx="4103650"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6"/>
          <p:cNvSpPr>
            <a:spLocks noGrp="1"/>
          </p:cNvSpPr>
          <p:nvPr>
            <p:ph sz="quarter" idx="15"/>
          </p:nvPr>
        </p:nvSpPr>
        <p:spPr>
          <a:xfrm>
            <a:off x="4824413" y="3040338"/>
            <a:ext cx="4103650"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6"/>
          <p:cNvSpPr>
            <a:spLocks noGrp="1"/>
          </p:cNvSpPr>
          <p:nvPr>
            <p:ph sz="quarter" idx="13"/>
          </p:nvPr>
        </p:nvSpPr>
        <p:spPr>
          <a:xfrm>
            <a:off x="215900"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ext Placeholder 7"/>
          <p:cNvSpPr>
            <a:spLocks noGrp="1"/>
          </p:cNvSpPr>
          <p:nvPr>
            <p:ph type="body" sz="quarter" idx="16"/>
          </p:nvPr>
        </p:nvSpPr>
        <p:spPr>
          <a:xfrm>
            <a:off x="250824" y="879475"/>
            <a:ext cx="4068764" cy="337500"/>
          </a:xfrm>
        </p:spPr>
        <p:txBody>
          <a:bodyPr/>
          <a:lstStyle>
            <a:lvl1pPr marL="0" indent="0">
              <a:buNone/>
              <a:defRPr sz="2400" b="1"/>
            </a:lvl1pPr>
          </a:lstStyle>
          <a:p>
            <a:pPr lvl="0"/>
            <a:r>
              <a:rPr lang="en-US" noProof="0"/>
              <a:t>Edit Master text styles</a:t>
            </a:r>
          </a:p>
        </p:txBody>
      </p:sp>
      <p:sp>
        <p:nvSpPr>
          <p:cNvPr id="7" name="Date Placeholder 3">
            <a:extLst>
              <a:ext uri="{FF2B5EF4-FFF2-40B4-BE49-F238E27FC236}">
                <a16:creationId xmlns="" xmlns:a16="http://schemas.microsoft.com/office/drawing/2014/main" id="{806F8C9A-6EA7-4F63-98F4-49C6C91907F7}"/>
              </a:ext>
            </a:extLst>
          </p:cNvPr>
          <p:cNvSpPr>
            <a:spLocks noGrp="1"/>
          </p:cNvSpPr>
          <p:nvPr>
            <p:ph type="dt" sz="half" idx="17"/>
          </p:nvPr>
        </p:nvSpPr>
        <p:spPr/>
        <p:txBody>
          <a:bodyPr/>
          <a:lstStyle>
            <a:lvl1pPr>
              <a:defRPr/>
            </a:lvl1pPr>
          </a:lstStyle>
          <a:p>
            <a:r>
              <a:rPr lang="en-GB" altLang="en-US" smtClean="0"/>
              <a:t>1st November 2017</a:t>
            </a:r>
            <a:endParaRPr lang="en-GB" altLang="en-US" dirty="0"/>
          </a:p>
        </p:txBody>
      </p:sp>
      <p:sp>
        <p:nvSpPr>
          <p:cNvPr id="12" name="Footer Placeholder 4">
            <a:extLst>
              <a:ext uri="{FF2B5EF4-FFF2-40B4-BE49-F238E27FC236}">
                <a16:creationId xmlns="" xmlns:a16="http://schemas.microsoft.com/office/drawing/2014/main" id="{EAFC3D0B-0B0A-419C-A4DE-506592C4CDC8}"/>
              </a:ext>
            </a:extLst>
          </p:cNvPr>
          <p:cNvSpPr>
            <a:spLocks noGrp="1"/>
          </p:cNvSpPr>
          <p:nvPr>
            <p:ph type="ftr" sz="quarter" idx="18"/>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13" name="Slide Number Placeholder 5">
            <a:extLst>
              <a:ext uri="{FF2B5EF4-FFF2-40B4-BE49-F238E27FC236}">
                <a16:creationId xmlns="" xmlns:a16="http://schemas.microsoft.com/office/drawing/2014/main" id="{0F0FF856-F1B2-410A-9199-F3010F4F6F9E}"/>
              </a:ext>
            </a:extLst>
          </p:cNvPr>
          <p:cNvSpPr>
            <a:spLocks noGrp="1"/>
          </p:cNvSpPr>
          <p:nvPr>
            <p:ph type="sldNum" sz="quarter" idx="19"/>
          </p:nvPr>
        </p:nvSpPr>
        <p:spPr/>
        <p:txBody>
          <a:bodyPr/>
          <a:lstStyle>
            <a:lvl1pPr>
              <a:defRPr/>
            </a:lvl1pPr>
          </a:lstStyle>
          <a:p>
            <a:fld id="{928D40A7-2D9F-456C-AA9E-30FD39DA484F}" type="slidenum">
              <a:rPr lang="en-GB" altLang="en-US"/>
              <a:pPr/>
              <a:t>‹#›</a:t>
            </a:fld>
            <a:endParaRPr lang="en-GB" altLang="en-US" dirty="0"/>
          </a:p>
        </p:txBody>
      </p:sp>
    </p:spTree>
    <p:extLst>
      <p:ext uri="{BB962C8B-B14F-4D97-AF65-F5344CB8AC3E}">
        <p14:creationId xmlns:p14="http://schemas.microsoft.com/office/powerpoint/2010/main" val="40868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8" name="Picture Placeholder 7"/>
          <p:cNvSpPr>
            <a:spLocks noGrp="1"/>
          </p:cNvSpPr>
          <p:nvPr>
            <p:ph type="pic" sz="quarter" idx="13"/>
          </p:nvPr>
        </p:nvSpPr>
        <p:spPr>
          <a:xfrm>
            <a:off x="935038" y="879473"/>
            <a:ext cx="7273925" cy="3564000"/>
          </a:xfrm>
          <a:prstGeom prst="rect">
            <a:avLst/>
          </a:prstGeom>
        </p:spPr>
        <p:txBody>
          <a:bodyPr rtlCol="0">
            <a:noAutofit/>
          </a:bodyPr>
          <a:lstStyle>
            <a:lvl1pPr marL="0" indent="0">
              <a:buNone/>
              <a:defRPr sz="2000"/>
            </a:lvl1pPr>
          </a:lstStyle>
          <a:p>
            <a:pPr lvl="0"/>
            <a:r>
              <a:rPr lang="en-US" noProof="0" dirty="0"/>
              <a:t>Click icon to add picture</a:t>
            </a:r>
            <a:endParaRPr lang="en-GB" noProof="0" dirty="0"/>
          </a:p>
        </p:txBody>
      </p:sp>
      <p:sp>
        <p:nvSpPr>
          <p:cNvPr id="11" name="Text Placeholder 10"/>
          <p:cNvSpPr>
            <a:spLocks noGrp="1"/>
          </p:cNvSpPr>
          <p:nvPr>
            <p:ph type="body" sz="quarter" idx="14"/>
          </p:nvPr>
        </p:nvSpPr>
        <p:spPr>
          <a:xfrm>
            <a:off x="935038" y="4521003"/>
            <a:ext cx="5435900" cy="202500"/>
          </a:xfrm>
          <a:prstGeom prst="rect">
            <a:avLst/>
          </a:prstGeom>
        </p:spPr>
        <p:txBody>
          <a:bodyPr/>
          <a:lstStyle>
            <a:lvl1pPr marL="0" indent="0">
              <a:buNone/>
              <a:defRPr sz="1600"/>
            </a:lvl1pPr>
            <a:lvl2pPr marL="216000" indent="0">
              <a:buNone/>
              <a:defRPr/>
            </a:lvl2pPr>
            <a:lvl3pPr marL="432000" indent="0">
              <a:buNone/>
              <a:defRPr/>
            </a:lvl3pPr>
            <a:lvl4pPr marL="648000" indent="0">
              <a:buNone/>
              <a:defRPr/>
            </a:lvl4pPr>
            <a:lvl5pPr marL="864000" indent="0">
              <a:buNone/>
              <a:defRPr/>
            </a:lvl5pPr>
          </a:lstStyle>
          <a:p>
            <a:pPr lvl="0"/>
            <a:r>
              <a:rPr lang="en-US" noProof="0"/>
              <a:t>Edit Master text styles</a:t>
            </a:r>
          </a:p>
        </p:txBody>
      </p:sp>
      <p:sp>
        <p:nvSpPr>
          <p:cNvPr id="12" name="Text Placeholder 10"/>
          <p:cNvSpPr>
            <a:spLocks noGrp="1"/>
          </p:cNvSpPr>
          <p:nvPr>
            <p:ph type="body" sz="quarter" idx="15"/>
          </p:nvPr>
        </p:nvSpPr>
        <p:spPr>
          <a:xfrm>
            <a:off x="6370938" y="4521003"/>
            <a:ext cx="1838025" cy="202500"/>
          </a:xfrm>
          <a:prstGeom prst="rect">
            <a:avLst/>
          </a:prstGeom>
        </p:spPr>
        <p:txBody>
          <a:bodyPr/>
          <a:lstStyle>
            <a:lvl1pPr marL="0" indent="0" algn="r">
              <a:buNone/>
              <a:defRPr sz="800">
                <a:solidFill>
                  <a:srgbClr val="9BA7A8"/>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noProof="0"/>
              <a:t>Edit Master text styles</a:t>
            </a:r>
          </a:p>
        </p:txBody>
      </p:sp>
      <p:sp>
        <p:nvSpPr>
          <p:cNvPr id="6" name="Date Placeholder 3">
            <a:extLst>
              <a:ext uri="{FF2B5EF4-FFF2-40B4-BE49-F238E27FC236}">
                <a16:creationId xmlns="" xmlns:a16="http://schemas.microsoft.com/office/drawing/2014/main" id="{3030ABC9-5D2D-418B-A209-23AE140AFF63}"/>
              </a:ext>
            </a:extLst>
          </p:cNvPr>
          <p:cNvSpPr>
            <a:spLocks noGrp="1"/>
          </p:cNvSpPr>
          <p:nvPr>
            <p:ph type="dt" sz="half" idx="16"/>
          </p:nvPr>
        </p:nvSpPr>
        <p:spPr/>
        <p:txBody>
          <a:bodyPr/>
          <a:lstStyle>
            <a:lvl1pPr>
              <a:defRPr/>
            </a:lvl1pPr>
          </a:lstStyle>
          <a:p>
            <a:r>
              <a:rPr lang="en-GB" altLang="en-US" smtClean="0"/>
              <a:t>1st November 2017</a:t>
            </a:r>
            <a:endParaRPr lang="en-GB" altLang="en-US" dirty="0"/>
          </a:p>
        </p:txBody>
      </p:sp>
      <p:sp>
        <p:nvSpPr>
          <p:cNvPr id="7" name="Footer Placeholder 4">
            <a:extLst>
              <a:ext uri="{FF2B5EF4-FFF2-40B4-BE49-F238E27FC236}">
                <a16:creationId xmlns="" xmlns:a16="http://schemas.microsoft.com/office/drawing/2014/main" id="{324651D0-FC2D-4A70-BB80-CDEABAA69668}"/>
              </a:ext>
            </a:extLst>
          </p:cNvPr>
          <p:cNvSpPr>
            <a:spLocks noGrp="1"/>
          </p:cNvSpPr>
          <p:nvPr>
            <p:ph type="ftr" sz="quarter" idx="17"/>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9" name="Slide Number Placeholder 5">
            <a:extLst>
              <a:ext uri="{FF2B5EF4-FFF2-40B4-BE49-F238E27FC236}">
                <a16:creationId xmlns="" xmlns:a16="http://schemas.microsoft.com/office/drawing/2014/main" id="{DA6A16B8-09C3-419A-BD66-F1C794EB3E2C}"/>
              </a:ext>
            </a:extLst>
          </p:cNvPr>
          <p:cNvSpPr>
            <a:spLocks noGrp="1"/>
          </p:cNvSpPr>
          <p:nvPr>
            <p:ph type="sldNum" sz="quarter" idx="18"/>
          </p:nvPr>
        </p:nvSpPr>
        <p:spPr/>
        <p:txBody>
          <a:bodyPr/>
          <a:lstStyle>
            <a:lvl1pPr>
              <a:defRPr/>
            </a:lvl1pPr>
          </a:lstStyle>
          <a:p>
            <a:fld id="{4C731FD6-D31D-4B1D-B4B9-CA9F04D8C99C}" type="slidenum">
              <a:rPr lang="en-GB" altLang="en-US"/>
              <a:pPr/>
              <a:t>‹#›</a:t>
            </a:fld>
            <a:endParaRPr lang="en-GB" altLang="en-US" dirty="0"/>
          </a:p>
        </p:txBody>
      </p:sp>
    </p:spTree>
    <p:extLst>
      <p:ext uri="{BB962C8B-B14F-4D97-AF65-F5344CB8AC3E}">
        <p14:creationId xmlns:p14="http://schemas.microsoft.com/office/powerpoint/2010/main" val="15251684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 xmlns:a16="http://schemas.microsoft.com/office/drawing/2014/main" id="{BF465E96-3962-44B2-8910-DF9921A077DC}"/>
              </a:ext>
            </a:extLst>
          </p:cNvPr>
          <p:cNvSpPr>
            <a:spLocks noGrp="1"/>
          </p:cNvSpPr>
          <p:nvPr>
            <p:ph type="dt" sz="half" idx="10"/>
          </p:nvPr>
        </p:nvSpPr>
        <p:spPr/>
        <p:txBody>
          <a:bodyPr/>
          <a:lstStyle>
            <a:lvl1pPr>
              <a:defRPr/>
            </a:lvl1pPr>
          </a:lstStyle>
          <a:p>
            <a:r>
              <a:rPr lang="en-GB" altLang="en-US" smtClean="0"/>
              <a:t>1st November 2017</a:t>
            </a:r>
            <a:endParaRPr lang="en-GB" altLang="en-US" dirty="0"/>
          </a:p>
        </p:txBody>
      </p:sp>
      <p:sp>
        <p:nvSpPr>
          <p:cNvPr id="4" name="Footer Placeholder 4">
            <a:extLst>
              <a:ext uri="{FF2B5EF4-FFF2-40B4-BE49-F238E27FC236}">
                <a16:creationId xmlns="" xmlns:a16="http://schemas.microsoft.com/office/drawing/2014/main" id="{58BE5960-C1C4-4A80-B53D-0F6CB6F213FA}"/>
              </a:ext>
            </a:extLst>
          </p:cNvPr>
          <p:cNvSpPr>
            <a:spLocks noGrp="1"/>
          </p:cNvSpPr>
          <p:nvPr>
            <p:ph type="ftr" sz="quarter" idx="11"/>
          </p:nvPr>
        </p:nvSpPr>
        <p:spPr/>
        <p:txBody>
          <a:bodyPr/>
          <a:lstStyle>
            <a:lvl1pPr>
              <a:defRPr/>
            </a:lvl1pPr>
          </a:lstStyle>
          <a:p>
            <a:pPr>
              <a:defRPr/>
            </a:pPr>
            <a:r>
              <a:rPr lang="en-GB" smtClean="0"/>
              <a:t>Making the UK the most digitally advanced nation for Higher education and research</a:t>
            </a:r>
            <a:endParaRPr lang="en-GB" dirty="0"/>
          </a:p>
        </p:txBody>
      </p:sp>
      <p:sp>
        <p:nvSpPr>
          <p:cNvPr id="5" name="Slide Number Placeholder 5">
            <a:extLst>
              <a:ext uri="{FF2B5EF4-FFF2-40B4-BE49-F238E27FC236}">
                <a16:creationId xmlns="" xmlns:a16="http://schemas.microsoft.com/office/drawing/2014/main" id="{130DB23A-7AFD-4921-B82C-EB626C57FAFA}"/>
              </a:ext>
            </a:extLst>
          </p:cNvPr>
          <p:cNvSpPr>
            <a:spLocks noGrp="1"/>
          </p:cNvSpPr>
          <p:nvPr>
            <p:ph type="sldNum" sz="quarter" idx="12"/>
          </p:nvPr>
        </p:nvSpPr>
        <p:spPr/>
        <p:txBody>
          <a:bodyPr/>
          <a:lstStyle>
            <a:lvl1pPr>
              <a:defRPr/>
            </a:lvl1pPr>
          </a:lstStyle>
          <a:p>
            <a:fld id="{DF6284AD-1C05-4880-BCFC-A0A52436377C}" type="slidenum">
              <a:rPr lang="en-GB" altLang="en-US"/>
              <a:pPr/>
              <a:t>‹#›</a:t>
            </a:fld>
            <a:endParaRPr lang="en-GB" altLang="en-US" dirty="0"/>
          </a:p>
        </p:txBody>
      </p:sp>
    </p:spTree>
    <p:extLst>
      <p:ext uri="{BB962C8B-B14F-4D97-AF65-F5344CB8AC3E}">
        <p14:creationId xmlns:p14="http://schemas.microsoft.com/office/powerpoint/2010/main" val="15278034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Cover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7" name="Text Placeholder 6"/>
          <p:cNvSpPr>
            <a:spLocks noGrp="1"/>
          </p:cNvSpPr>
          <p:nvPr>
            <p:ph type="body" sz="quarter" idx="13"/>
          </p:nvPr>
        </p:nvSpPr>
        <p:spPr>
          <a:xfrm>
            <a:off x="1368425" y="3872899"/>
            <a:ext cx="6624638" cy="193899"/>
          </a:xfrm>
          <a:prstGeom prst="rect">
            <a:avLst/>
          </a:prstGeom>
        </p:spPr>
        <p:txBody>
          <a:bodyPr lIns="0" tIns="0" rIns="0" bIns="0">
            <a:noAutofit/>
          </a:bodyPr>
          <a:lstStyle>
            <a:lvl1pPr marL="0" indent="0">
              <a:buNone/>
              <a:defRPr sz="1400">
                <a:solidFill>
                  <a:schemeClr val="bg1"/>
                </a:solidFill>
              </a:defRPr>
            </a:lvl1pPr>
            <a:lvl2pPr marL="216000" indent="0">
              <a:buNone/>
              <a:defRPr sz="1050"/>
            </a:lvl2pPr>
            <a:lvl3pPr marL="432000" indent="0">
              <a:buNone/>
              <a:defRPr sz="1050"/>
            </a:lvl3pPr>
            <a:lvl4pPr marL="648000" indent="0">
              <a:buNone/>
              <a:defRPr sz="1050"/>
            </a:lvl4pPr>
            <a:lvl5pPr marL="864000" indent="0">
              <a:buNone/>
              <a:defRPr sz="1050"/>
            </a:lvl5pPr>
          </a:lstStyle>
          <a:p>
            <a:pPr lvl="0"/>
            <a:r>
              <a:rPr lang="en-US" noProof="0"/>
              <a:t>Click to edit Master text styles</a:t>
            </a:r>
          </a:p>
        </p:txBody>
      </p:sp>
      <p:sp>
        <p:nvSpPr>
          <p:cNvPr id="8" name="Text Placeholder 8"/>
          <p:cNvSpPr>
            <a:spLocks noGrp="1"/>
          </p:cNvSpPr>
          <p:nvPr>
            <p:ph type="body" sz="quarter" idx="15"/>
          </p:nvPr>
        </p:nvSpPr>
        <p:spPr>
          <a:xfrm>
            <a:off x="216000" y="879750"/>
            <a:ext cx="6480000" cy="2159726"/>
          </a:xfrm>
          <a:prstGeom prst="rect">
            <a:avLst/>
          </a:prstGeom>
          <a:solidFill>
            <a:srgbClr val="FFFFFF">
              <a:alpha val="61176"/>
            </a:srgbClr>
          </a:solidFill>
        </p:spPr>
        <p:txBody>
          <a:bodyPr/>
          <a:lstStyle>
            <a:lvl1pPr marL="0" marR="0" indent="0" algn="l" defTabSz="685800" rtl="0" eaLnBrk="1" fontAlgn="auto" latinLnBrk="0" hangingPunct="1">
              <a:lnSpc>
                <a:spcPct val="90000"/>
              </a:lnSpc>
              <a:spcBef>
                <a:spcPts val="900"/>
              </a:spcBef>
              <a:spcAft>
                <a:spcPts val="0"/>
              </a:spcAft>
              <a:buClr>
                <a:schemeClr val="accent1"/>
              </a:buClr>
              <a:buSzPct val="120000"/>
              <a:buFont typeface="Corbel" panose="020B0503020204020204" pitchFamily="34" charset="0"/>
              <a:buNone/>
              <a:tabLst/>
              <a:defRPr lang="en-GB" sz="1600" b="0" i="0" baseline="0" noProof="0" dirty="0">
                <a:sym typeface="Wingdings" panose="05000000000000000000" pitchFamily="2" charset="2"/>
              </a:defRPr>
            </a:lvl1pPr>
          </a:lstStyle>
          <a:p>
            <a:pPr lvl="0"/>
            <a:r>
              <a:rPr lang="en-US" noProof="0"/>
              <a:t>Click to edit Master text styles</a:t>
            </a:r>
          </a:p>
        </p:txBody>
      </p:sp>
      <p:sp>
        <p:nvSpPr>
          <p:cNvPr id="5" name="Date Placeholder 3">
            <a:extLst>
              <a:ext uri="{FF2B5EF4-FFF2-40B4-BE49-F238E27FC236}">
                <a16:creationId xmlns="" xmlns:a16="http://schemas.microsoft.com/office/drawing/2014/main" id="{38D9C0CE-7AA8-4381-81AA-2F00EC85E629}"/>
              </a:ext>
            </a:extLst>
          </p:cNvPr>
          <p:cNvSpPr>
            <a:spLocks noGrp="1"/>
          </p:cNvSpPr>
          <p:nvPr>
            <p:ph type="dt" sz="half" idx="16"/>
          </p:nvPr>
        </p:nvSpPr>
        <p:spPr/>
        <p:txBody>
          <a:bodyPr/>
          <a:lstStyle>
            <a:lvl1pPr>
              <a:defRPr/>
            </a:lvl1pPr>
          </a:lstStyle>
          <a:p>
            <a:r>
              <a:rPr lang="en-GB" altLang="en-US" smtClean="0"/>
              <a:t>1st November 2017</a:t>
            </a:r>
            <a:endParaRPr lang="en-GB" altLang="en-US" dirty="0"/>
          </a:p>
        </p:txBody>
      </p:sp>
    </p:spTree>
    <p:extLst>
      <p:ext uri="{BB962C8B-B14F-4D97-AF65-F5344CB8AC3E}">
        <p14:creationId xmlns:p14="http://schemas.microsoft.com/office/powerpoint/2010/main" val="140352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96641BE1-0F92-42E2-B575-29CFA8D4AE42}"/>
              </a:ext>
            </a:extLst>
          </p:cNvPr>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 xmlns:a16="http://schemas.microsoft.com/office/drawing/2014/main" id="{A02D58D4-45F4-4D9A-9668-3AB8EBEC6870}"/>
              </a:ext>
            </a:extLst>
          </p:cNvPr>
          <p:cNvSpPr>
            <a:spLocks noGrp="1"/>
          </p:cNvSpPr>
          <p:nvPr>
            <p:ph type="body" idx="1"/>
          </p:nvPr>
        </p:nvSpPr>
        <p:spPr bwMode="auto">
          <a:xfrm>
            <a:off x="215900" y="879475"/>
            <a:ext cx="87122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 xmlns:a16="http://schemas.microsoft.com/office/drawing/2014/main" id="{06519529-EB0E-4155-B159-F213C38B87C4}"/>
              </a:ext>
            </a:extLst>
          </p:cNvPr>
          <p:cNvSpPr>
            <a:spLocks noGrp="1"/>
          </p:cNvSpPr>
          <p:nvPr>
            <p:ph type="dt" sz="half" idx="2"/>
          </p:nvPr>
        </p:nvSpPr>
        <p:spPr>
          <a:xfrm>
            <a:off x="215900" y="4872038"/>
            <a:ext cx="1194446"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r>
              <a:rPr lang="en-GB" altLang="en-US" smtClean="0"/>
              <a:t>1st November 2017</a:t>
            </a:r>
            <a:endParaRPr lang="en-GB" altLang="en-US" dirty="0"/>
          </a:p>
        </p:txBody>
      </p:sp>
      <p:sp>
        <p:nvSpPr>
          <p:cNvPr id="5" name="Footer Placeholder 4">
            <a:extLst>
              <a:ext uri="{FF2B5EF4-FFF2-40B4-BE49-F238E27FC236}">
                <a16:creationId xmlns="" xmlns:a16="http://schemas.microsoft.com/office/drawing/2014/main" id="{899ABFDE-7B87-4D02-A89E-78C3665F7A8E}"/>
              </a:ext>
            </a:extLst>
          </p:cNvPr>
          <p:cNvSpPr>
            <a:spLocks noGrp="1"/>
          </p:cNvSpPr>
          <p:nvPr>
            <p:ph type="ftr" sz="quarter" idx="3"/>
          </p:nvPr>
        </p:nvSpPr>
        <p:spPr>
          <a:xfrm>
            <a:off x="1410346" y="4872038"/>
            <a:ext cx="6798617"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Making the UK the most digitally advanced nation for Higher education and research</a:t>
            </a:r>
            <a:endParaRPr lang="en-GB" dirty="0"/>
          </a:p>
        </p:txBody>
      </p:sp>
      <p:sp>
        <p:nvSpPr>
          <p:cNvPr id="6" name="Slide Number Placeholder 5">
            <a:extLst>
              <a:ext uri="{FF2B5EF4-FFF2-40B4-BE49-F238E27FC236}">
                <a16:creationId xmlns="" xmlns:a16="http://schemas.microsoft.com/office/drawing/2014/main" id="{BB9C7C75-D02E-4F2D-B09F-CF870370C539}"/>
              </a:ext>
            </a:extLst>
          </p:cNvPr>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EFC897CF-7645-44D1-8060-FA7DDF776BAC}" type="slidenum">
              <a:rPr lang="en-GB" altLang="en-US"/>
              <a:pPr/>
              <a:t>‹#›</a:t>
            </a:fld>
            <a:endParaRPr lang="en-GB" altLang="en-US" dirty="0"/>
          </a:p>
        </p:txBody>
      </p:sp>
      <p:pic>
        <p:nvPicPr>
          <p:cNvPr id="1031" name="Picture 6" descr="2013_Jisc_Logo_RGB300(19.5mm).png">
            <a:extLst>
              <a:ext uri="{FF2B5EF4-FFF2-40B4-BE49-F238E27FC236}">
                <a16:creationId xmlns="" xmlns:a16="http://schemas.microsoft.com/office/drawing/2014/main" id="{BF1A8725-353F-465C-8EFA-214FA01D3C3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2" name="Straight Connector 9">
            <a:extLst>
              <a:ext uri="{FF2B5EF4-FFF2-40B4-BE49-F238E27FC236}">
                <a16:creationId xmlns="" xmlns:a16="http://schemas.microsoft.com/office/drawing/2014/main" id="{64D79741-5396-42FB-B3CF-30FF2A48B572}"/>
              </a:ext>
            </a:extLst>
          </p:cNvPr>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1033" name="Straight Connector 10">
            <a:extLst>
              <a:ext uri="{FF2B5EF4-FFF2-40B4-BE49-F238E27FC236}">
                <a16:creationId xmlns="" xmlns:a16="http://schemas.microsoft.com/office/drawing/2014/main" id="{86EF79DC-4866-4E55-B2D7-10FA792B74E1}"/>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timing>
    <p:tnLst>
      <p:par>
        <p:cTn id="1" dur="indefinite" restart="never" nodeType="tmRoot"/>
      </p:par>
    </p:tnLst>
  </p:timing>
  <p:hf hdr="0"/>
  <p:txStyles>
    <p:titleStyle>
      <a:lvl1pPr algn="r" defTabSz="685800" rtl="0" eaLnBrk="1" fontAlgn="base" hangingPunct="1">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 xmlns:a16="http://schemas.microsoft.com/office/drawing/2014/main" id="{F2EC64F6-4BCE-454A-AF1E-05D87835FBE3}"/>
              </a:ext>
            </a:extLst>
          </p:cNvPr>
          <p:cNvSpPr>
            <a:spLocks noChangeArrowheads="1"/>
          </p:cNvSpPr>
          <p:nvPr/>
        </p:nvSpPr>
        <p:spPr bwMode="auto">
          <a:xfrm>
            <a:off x="1254125" y="3327400"/>
            <a:ext cx="7889875" cy="900113"/>
          </a:xfrm>
          <a:prstGeom prst="rect">
            <a:avLst/>
          </a:prstGeom>
          <a:solidFill>
            <a:srgbClr val="E04A10"/>
          </a:solidFill>
          <a:ln>
            <a:noFill/>
          </a:ln>
          <a:extLst/>
        </p:spPr>
        <p:txBody>
          <a:bodyPr lIns="68580" tIns="34290" rIns="68580" bIns="34290"/>
          <a:lstStyle/>
          <a:p>
            <a:pPr fontAlgn="auto">
              <a:spcBef>
                <a:spcPts val="0"/>
              </a:spcBef>
              <a:spcAft>
                <a:spcPts val="0"/>
              </a:spcAft>
              <a:defRPr/>
            </a:pPr>
            <a:endParaRPr lang="en-GB" sz="1350" kern="0" dirty="0">
              <a:solidFill>
                <a:srgbClr val="000000"/>
              </a:solidFill>
              <a:latin typeface="+mn-lt"/>
              <a:ea typeface="+mn-ea"/>
            </a:endParaRPr>
          </a:p>
        </p:txBody>
      </p:sp>
      <p:sp>
        <p:nvSpPr>
          <p:cNvPr id="2051" name="Title Placeholder 1">
            <a:extLst>
              <a:ext uri="{FF2B5EF4-FFF2-40B4-BE49-F238E27FC236}">
                <a16:creationId xmlns="" xmlns:a16="http://schemas.microsoft.com/office/drawing/2014/main" id="{2FD0F030-5124-424A-A8D3-7465D6A1F977}"/>
              </a:ext>
            </a:extLst>
          </p:cNvPr>
          <p:cNvSpPr>
            <a:spLocks noGrp="1"/>
          </p:cNvSpPr>
          <p:nvPr>
            <p:ph type="title"/>
          </p:nvPr>
        </p:nvSpPr>
        <p:spPr bwMode="auto">
          <a:xfrm>
            <a:off x="1368425" y="3400425"/>
            <a:ext cx="66246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ltLang="en-US"/>
              <a:t>Click to edit presentation title</a:t>
            </a:r>
          </a:p>
        </p:txBody>
      </p:sp>
      <p:pic>
        <p:nvPicPr>
          <p:cNvPr id="2052" name="Picture 7" descr="2013_Jisc_Logo_RGB300(26mm).png">
            <a:extLst>
              <a:ext uri="{FF2B5EF4-FFF2-40B4-BE49-F238E27FC236}">
                <a16:creationId xmlns="" xmlns:a16="http://schemas.microsoft.com/office/drawing/2014/main" id="{C0292985-953D-4A40-9BAE-623876E50D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93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 xmlns:a16="http://schemas.microsoft.com/office/drawing/2014/main" id="{9C449E33-23E7-4922-9D6B-AC41EB3B655C}"/>
              </a:ext>
            </a:extLst>
          </p:cNvPr>
          <p:cNvSpPr>
            <a:spLocks noChangeArrowheads="1"/>
          </p:cNvSpPr>
          <p:nvPr/>
        </p:nvSpPr>
        <p:spPr bwMode="auto">
          <a:xfrm>
            <a:off x="0" y="3255963"/>
            <a:ext cx="1150938" cy="900112"/>
          </a:xfrm>
          <a:prstGeom prst="rect">
            <a:avLst/>
          </a:prstGeom>
          <a:solidFill>
            <a:srgbClr val="E04A10"/>
          </a:solidFill>
          <a:ln>
            <a:noFill/>
          </a:ln>
          <a:effectLst/>
          <a:extLst/>
        </p:spPr>
        <p:txBody>
          <a:bodyPr lIns="68580" tIns="34290" rIns="68580" bIns="34290"/>
          <a:lstStyle/>
          <a:p>
            <a:pPr fontAlgn="auto">
              <a:spcBef>
                <a:spcPts val="0"/>
              </a:spcBef>
              <a:spcAft>
                <a:spcPts val="0"/>
              </a:spcAft>
              <a:defRPr/>
            </a:pPr>
            <a:endParaRPr lang="en-GB" sz="1350" kern="0" dirty="0">
              <a:solidFill>
                <a:sysClr val="windowText" lastClr="000000"/>
              </a:solidFill>
              <a:latin typeface="+mn-lt"/>
              <a:ea typeface="+mn-ea"/>
            </a:endParaRPr>
          </a:p>
        </p:txBody>
      </p:sp>
      <p:sp>
        <p:nvSpPr>
          <p:cNvPr id="4" name="Date Placeholder 3">
            <a:extLst>
              <a:ext uri="{FF2B5EF4-FFF2-40B4-BE49-F238E27FC236}">
                <a16:creationId xmlns="" xmlns:a16="http://schemas.microsoft.com/office/drawing/2014/main" id="{DD0A2574-4DB7-4067-9B4C-5E619047BE69}"/>
              </a:ext>
            </a:extLst>
          </p:cNvPr>
          <p:cNvSpPr>
            <a:spLocks noGrp="1"/>
          </p:cNvSpPr>
          <p:nvPr>
            <p:ph type="dt" sz="half" idx="2"/>
          </p:nvPr>
        </p:nvSpPr>
        <p:spPr>
          <a:xfrm>
            <a:off x="227013" y="3538538"/>
            <a:ext cx="781050" cy="149225"/>
          </a:xfrm>
          <a:prstGeom prst="rect">
            <a:avLst/>
          </a:prstGeom>
        </p:spPr>
        <p:txBody>
          <a:bodyPr vert="horz" wrap="square" lIns="0" tIns="0" rIns="0" bIns="0" numCol="1" anchor="t" anchorCtr="0" compatLnSpc="1">
            <a:prstTxWarp prst="textNoShape">
              <a:avLst/>
            </a:prstTxWarp>
          </a:bodyPr>
          <a:lstStyle>
            <a:lvl1pPr algn="r">
              <a:defRPr sz="1200">
                <a:solidFill>
                  <a:schemeClr val="bg1"/>
                </a:solidFill>
              </a:defRPr>
            </a:lvl1pPr>
          </a:lstStyle>
          <a:p>
            <a:r>
              <a:rPr lang="en-GB" altLang="en-US" smtClean="0"/>
              <a:t>1st November 2017</a:t>
            </a:r>
            <a:endParaRPr lang="en-GB" altLang="en-US" dirty="0"/>
          </a:p>
        </p:txBody>
      </p:sp>
      <p:sp>
        <p:nvSpPr>
          <p:cNvPr id="7" name="Parallelogram 6">
            <a:extLst>
              <a:ext uri="{FF2B5EF4-FFF2-40B4-BE49-F238E27FC236}">
                <a16:creationId xmlns="" xmlns:a16="http://schemas.microsoft.com/office/drawing/2014/main" id="{0978D4D3-73FD-473F-A7EB-C7D82914CF77}"/>
              </a:ext>
            </a:extLst>
          </p:cNvPr>
          <p:cNvSpPr/>
          <p:nvPr/>
        </p:nvSpPr>
        <p:spPr>
          <a:xfrm rot="16200000">
            <a:off x="719138" y="3687763"/>
            <a:ext cx="971550" cy="107950"/>
          </a:xfrm>
          <a:prstGeom prst="parallelogram">
            <a:avLst>
              <a:gd name="adj" fmla="val 64812"/>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Lst>
  <p:hf hdr="0"/>
  <p:txStyles>
    <p:titleStyle>
      <a:lvl1pPr algn="l" defTabSz="685800" rtl="0" eaLnBrk="0" fontAlgn="base" hangingPunct="0">
        <a:lnSpc>
          <a:spcPct val="90000"/>
        </a:lnSpc>
        <a:spcBef>
          <a:spcPct val="0"/>
        </a:spcBef>
        <a:spcAft>
          <a:spcPct val="0"/>
        </a:spcAft>
        <a:defRPr sz="2800" b="1" kern="1200">
          <a:solidFill>
            <a:schemeClr val="bg1"/>
          </a:solidFill>
          <a:latin typeface="+mj-lt"/>
          <a:ea typeface="MS PGothic" panose="020B0600070205080204" pitchFamily="34" charset="-128"/>
          <a:cs typeface="+mj-cs"/>
        </a:defRPr>
      </a:lvl1pPr>
      <a:lvl2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2pPr>
      <a:lvl3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3pPr>
      <a:lvl4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4pPr>
      <a:lvl5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5pPr>
      <a:lvl6pPr marL="457200" algn="l" defTabSz="685800" rtl="0" fontAlgn="base">
        <a:lnSpc>
          <a:spcPct val="90000"/>
        </a:lnSpc>
        <a:spcBef>
          <a:spcPct val="0"/>
        </a:spcBef>
        <a:spcAft>
          <a:spcPct val="0"/>
        </a:spcAft>
        <a:defRPr sz="2800" b="1">
          <a:solidFill>
            <a:schemeClr val="bg1"/>
          </a:solidFill>
          <a:latin typeface="Corbel" panose="020B0503020204020204" pitchFamily="34" charset="0"/>
        </a:defRPr>
      </a:lvl6pPr>
      <a:lvl7pPr marL="914400" algn="l" defTabSz="685800" rtl="0" fontAlgn="base">
        <a:lnSpc>
          <a:spcPct val="90000"/>
        </a:lnSpc>
        <a:spcBef>
          <a:spcPct val="0"/>
        </a:spcBef>
        <a:spcAft>
          <a:spcPct val="0"/>
        </a:spcAft>
        <a:defRPr sz="2800" b="1">
          <a:solidFill>
            <a:schemeClr val="bg1"/>
          </a:solidFill>
          <a:latin typeface="Corbel" panose="020B0503020204020204" pitchFamily="34" charset="0"/>
        </a:defRPr>
      </a:lvl7pPr>
      <a:lvl8pPr marL="1371600" algn="l" defTabSz="685800" rtl="0" fontAlgn="base">
        <a:lnSpc>
          <a:spcPct val="90000"/>
        </a:lnSpc>
        <a:spcBef>
          <a:spcPct val="0"/>
        </a:spcBef>
        <a:spcAft>
          <a:spcPct val="0"/>
        </a:spcAft>
        <a:defRPr sz="2800" b="1">
          <a:solidFill>
            <a:schemeClr val="bg1"/>
          </a:solidFill>
          <a:latin typeface="Corbel" panose="020B0503020204020204" pitchFamily="34" charset="0"/>
        </a:defRPr>
      </a:lvl8pPr>
      <a:lvl9pPr marL="1828800" algn="l" defTabSz="685800" rtl="0" fontAlgn="base">
        <a:lnSpc>
          <a:spcPct val="90000"/>
        </a:lnSpc>
        <a:spcBef>
          <a:spcPct val="0"/>
        </a:spcBef>
        <a:spcAft>
          <a:spcPct val="0"/>
        </a:spcAft>
        <a:defRPr sz="2800" b="1">
          <a:solidFill>
            <a:schemeClr val="bg1"/>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1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4923A2FB-D9A2-454C-9C54-82AFA61336C0}"/>
              </a:ext>
            </a:extLst>
          </p:cNvPr>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en-US"/>
              <a:t>Click to edit Master title style</a:t>
            </a:r>
          </a:p>
        </p:txBody>
      </p:sp>
      <p:sp>
        <p:nvSpPr>
          <p:cNvPr id="3075" name="Text Placeholder 2">
            <a:extLst>
              <a:ext uri="{FF2B5EF4-FFF2-40B4-BE49-F238E27FC236}">
                <a16:creationId xmlns="" xmlns:a16="http://schemas.microsoft.com/office/drawing/2014/main" id="{27B0E66C-E93B-4877-86F0-C6535D75AE67}"/>
              </a:ext>
            </a:extLst>
          </p:cNvPr>
          <p:cNvSpPr>
            <a:spLocks noGrp="1"/>
          </p:cNvSpPr>
          <p:nvPr>
            <p:ph type="body" idx="1"/>
          </p:nvPr>
        </p:nvSpPr>
        <p:spPr bwMode="auto">
          <a:xfrm>
            <a:off x="215900" y="879475"/>
            <a:ext cx="87122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 xmlns:a16="http://schemas.microsoft.com/office/drawing/2014/main" id="{5EA5FBB7-A9B3-4684-BE19-AADABA29D6B3}"/>
              </a:ext>
            </a:extLst>
          </p:cNvPr>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r>
              <a:rPr lang="en-GB" altLang="en-US" smtClean="0"/>
              <a:t>1st November 2017</a:t>
            </a:r>
            <a:endParaRPr lang="en-GB" altLang="en-US" dirty="0"/>
          </a:p>
        </p:txBody>
      </p:sp>
      <p:sp>
        <p:nvSpPr>
          <p:cNvPr id="5" name="Footer Placeholder 4">
            <a:extLst>
              <a:ext uri="{FF2B5EF4-FFF2-40B4-BE49-F238E27FC236}">
                <a16:creationId xmlns="" xmlns:a16="http://schemas.microsoft.com/office/drawing/2014/main" id="{6CD33C45-3166-40BC-97A2-C64E78AD25D1}"/>
              </a:ext>
            </a:extLst>
          </p:cNvPr>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Making the UK the most digitally advanced nation for Higher education and research</a:t>
            </a:r>
            <a:endParaRPr lang="en-GB" dirty="0"/>
          </a:p>
        </p:txBody>
      </p:sp>
      <p:sp>
        <p:nvSpPr>
          <p:cNvPr id="6" name="Slide Number Placeholder 5">
            <a:extLst>
              <a:ext uri="{FF2B5EF4-FFF2-40B4-BE49-F238E27FC236}">
                <a16:creationId xmlns="" xmlns:a16="http://schemas.microsoft.com/office/drawing/2014/main" id="{F995EDE7-EA32-4FE3-A6F7-11386AC85673}"/>
              </a:ext>
            </a:extLst>
          </p:cNvPr>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3E35D63B-BC57-47A4-97F3-19CE00119EC9}" type="slidenum">
              <a:rPr lang="en-GB" altLang="en-US"/>
              <a:pPr/>
              <a:t>‹#›</a:t>
            </a:fld>
            <a:endParaRPr lang="en-GB" altLang="en-US" dirty="0"/>
          </a:p>
        </p:txBody>
      </p:sp>
      <p:pic>
        <p:nvPicPr>
          <p:cNvPr id="3079" name="Picture 6" descr="2013_Jisc_Logo_RGB300(19.5mm).png">
            <a:extLst>
              <a:ext uri="{FF2B5EF4-FFF2-40B4-BE49-F238E27FC236}">
                <a16:creationId xmlns="" xmlns:a16="http://schemas.microsoft.com/office/drawing/2014/main" id="{6BEA424D-AA59-47AE-A1B7-59F2418518B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80" name="Straight Connector 9">
            <a:extLst>
              <a:ext uri="{FF2B5EF4-FFF2-40B4-BE49-F238E27FC236}">
                <a16:creationId xmlns="" xmlns:a16="http://schemas.microsoft.com/office/drawing/2014/main" id="{02E18564-85AC-440A-8742-B1688DDA79B8}"/>
              </a:ext>
            </a:extLst>
          </p:cNvPr>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3081" name="Straight Connector 10">
            <a:extLst>
              <a:ext uri="{FF2B5EF4-FFF2-40B4-BE49-F238E27FC236}">
                <a16:creationId xmlns="" xmlns:a16="http://schemas.microsoft.com/office/drawing/2014/main" id="{58620EFB-99B7-40F4-BCA9-012375BAED64}"/>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iming>
    <p:tnLst>
      <p:par>
        <p:cTn id="1" dur="indefinite" restart="never" nodeType="tmRoot"/>
      </p:par>
    </p:tnLst>
  </p:timing>
  <p:hf hdr="0"/>
  <p:txStyles>
    <p:titleStyle>
      <a:lvl1pPr algn="r" defTabSz="685800" rtl="0" eaLnBrk="0" fontAlgn="base" hangingPunct="0">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fontAlgn="base">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fontAlgn="base">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fontAlgn="base">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fontAlgn="base">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 xmlns:a16="http://schemas.microsoft.com/office/drawing/2014/main" id="{C9E5C351-D8C2-4F04-BA1B-D720C68C7BF4}"/>
              </a:ext>
            </a:extLst>
          </p:cNvPr>
          <p:cNvSpPr>
            <a:spLocks noGrp="1"/>
          </p:cNvSpPr>
          <p:nvPr>
            <p:ph type="title"/>
          </p:nvPr>
        </p:nvSpPr>
        <p:spPr bwMode="auto">
          <a:xfrm>
            <a:off x="1152525" y="2124075"/>
            <a:ext cx="60848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4" name="Date Placeholder 3">
            <a:extLst>
              <a:ext uri="{FF2B5EF4-FFF2-40B4-BE49-F238E27FC236}">
                <a16:creationId xmlns="" xmlns:a16="http://schemas.microsoft.com/office/drawing/2014/main" id="{247F6350-058A-429B-B2F9-F3D21DB656A8}"/>
              </a:ext>
            </a:extLst>
          </p:cNvPr>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r>
              <a:rPr lang="en-GB" altLang="en-US" smtClean="0"/>
              <a:t>1st November 2017</a:t>
            </a:r>
            <a:endParaRPr lang="en-GB" altLang="en-US" dirty="0"/>
          </a:p>
        </p:txBody>
      </p:sp>
      <p:sp>
        <p:nvSpPr>
          <p:cNvPr id="5" name="Footer Placeholder 4">
            <a:extLst>
              <a:ext uri="{FF2B5EF4-FFF2-40B4-BE49-F238E27FC236}">
                <a16:creationId xmlns="" xmlns:a16="http://schemas.microsoft.com/office/drawing/2014/main" id="{E5A3B682-3F46-480E-9125-C5B7209D33DE}"/>
              </a:ext>
            </a:extLst>
          </p:cNvPr>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Making the UK the most digitally advanced nation for Higher education and research</a:t>
            </a:r>
            <a:endParaRPr lang="en-GB" dirty="0"/>
          </a:p>
        </p:txBody>
      </p:sp>
      <p:sp>
        <p:nvSpPr>
          <p:cNvPr id="6" name="Slide Number Placeholder 5">
            <a:extLst>
              <a:ext uri="{FF2B5EF4-FFF2-40B4-BE49-F238E27FC236}">
                <a16:creationId xmlns="" xmlns:a16="http://schemas.microsoft.com/office/drawing/2014/main" id="{22B8FF4E-14A9-4536-98C0-A6F3B79F37D6}"/>
              </a:ext>
            </a:extLst>
          </p:cNvPr>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DBADF71E-204F-4888-8C68-62748FB81175}" type="slidenum">
              <a:rPr lang="en-GB" altLang="en-US"/>
              <a:pPr/>
              <a:t>‹#›</a:t>
            </a:fld>
            <a:endParaRPr lang="en-GB" altLang="en-US" dirty="0"/>
          </a:p>
        </p:txBody>
      </p:sp>
      <p:cxnSp>
        <p:nvCxnSpPr>
          <p:cNvPr id="4102" name="Straight Connector 10">
            <a:extLst>
              <a:ext uri="{FF2B5EF4-FFF2-40B4-BE49-F238E27FC236}">
                <a16:creationId xmlns="" xmlns:a16="http://schemas.microsoft.com/office/drawing/2014/main" id="{C809709A-A56F-4CFD-966D-27929077FA65}"/>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pic>
        <p:nvPicPr>
          <p:cNvPr id="4103" name="Picture 8" descr="2013_Jisc_Logo_RGB300(26mm).png">
            <a:extLst>
              <a:ext uri="{FF2B5EF4-FFF2-40B4-BE49-F238E27FC236}">
                <a16:creationId xmlns="" xmlns:a16="http://schemas.microsoft.com/office/drawing/2014/main" id="{80E8BE46-D0D9-4586-8A0B-BED5A9F573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93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54" r:id="rId2"/>
  </p:sldLayoutIdLst>
  <p:hf hdr="0"/>
  <p:txStyles>
    <p:titleStyle>
      <a:lvl1pPr algn="l" defTabSz="685800" rtl="0" eaLnBrk="0" fontAlgn="base" hangingPunct="0">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l" defTabSz="685800" rtl="0" fontAlgn="base">
        <a:lnSpc>
          <a:spcPct val="90000"/>
        </a:lnSpc>
        <a:spcBef>
          <a:spcPct val="0"/>
        </a:spcBef>
        <a:spcAft>
          <a:spcPct val="0"/>
        </a:spcAft>
        <a:defRPr sz="2800" b="1">
          <a:solidFill>
            <a:srgbClr val="B71A8B"/>
          </a:solidFill>
          <a:latin typeface="Corbel" panose="020B0503020204020204" pitchFamily="34" charset="0"/>
        </a:defRPr>
      </a:lvl6pPr>
      <a:lvl7pPr marL="914400" algn="l" defTabSz="685800" rtl="0" fontAlgn="base">
        <a:lnSpc>
          <a:spcPct val="90000"/>
        </a:lnSpc>
        <a:spcBef>
          <a:spcPct val="0"/>
        </a:spcBef>
        <a:spcAft>
          <a:spcPct val="0"/>
        </a:spcAft>
        <a:defRPr sz="2800" b="1">
          <a:solidFill>
            <a:srgbClr val="B71A8B"/>
          </a:solidFill>
          <a:latin typeface="Corbel" panose="020B0503020204020204" pitchFamily="34" charset="0"/>
        </a:defRPr>
      </a:lvl7pPr>
      <a:lvl8pPr marL="1371600" algn="l" defTabSz="685800" rtl="0" fontAlgn="base">
        <a:lnSpc>
          <a:spcPct val="90000"/>
        </a:lnSpc>
        <a:spcBef>
          <a:spcPct val="0"/>
        </a:spcBef>
        <a:spcAft>
          <a:spcPct val="0"/>
        </a:spcAft>
        <a:defRPr sz="2800" b="1">
          <a:solidFill>
            <a:srgbClr val="B71A8B"/>
          </a:solidFill>
          <a:latin typeface="Corbel" panose="020B0503020204020204" pitchFamily="34" charset="0"/>
        </a:defRPr>
      </a:lvl8pPr>
      <a:lvl9pPr marL="1828800" algn="l" defTabSz="685800" rtl="0" fontAlgn="base">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 xmlns:a16="http://schemas.microsoft.com/office/drawing/2014/main" id="{C0C5D2DB-2B34-416F-9DF6-E4F24E202637}"/>
              </a:ext>
            </a:extLst>
          </p:cNvPr>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en-US"/>
              <a:t>Click to edit Master title style</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hf hdr="0"/>
  <p:txStyles>
    <p:titleStyle>
      <a:lvl1pPr algn="r" defTabSz="685800" rtl="0" eaLnBrk="0" fontAlgn="base" hangingPunct="0">
        <a:lnSpc>
          <a:spcPct val="90000"/>
        </a:lnSpc>
        <a:spcBef>
          <a:spcPct val="0"/>
        </a:spcBef>
        <a:spcAft>
          <a:spcPct val="0"/>
        </a:spcAft>
        <a:defRPr sz="2800" b="1" kern="1200">
          <a:solidFill>
            <a:schemeClr val="bg1"/>
          </a:solidFill>
          <a:latin typeface="+mj-lt"/>
          <a:ea typeface="MS PGothic" panose="020B0600070205080204" pitchFamily="34" charset="-128"/>
          <a:cs typeface="+mj-cs"/>
        </a:defRPr>
      </a:lvl1pPr>
      <a:lvl2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2pPr>
      <a:lvl3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3pPr>
      <a:lvl4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4pPr>
      <a:lvl5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5pPr>
      <a:lvl6pPr marL="457200" algn="r" defTabSz="685800" rtl="0" fontAlgn="base">
        <a:lnSpc>
          <a:spcPct val="90000"/>
        </a:lnSpc>
        <a:spcBef>
          <a:spcPct val="0"/>
        </a:spcBef>
        <a:spcAft>
          <a:spcPct val="0"/>
        </a:spcAft>
        <a:defRPr sz="2800" b="1">
          <a:solidFill>
            <a:schemeClr val="bg1"/>
          </a:solidFill>
          <a:latin typeface="Corbel" panose="020B0503020204020204" pitchFamily="34" charset="0"/>
        </a:defRPr>
      </a:lvl6pPr>
      <a:lvl7pPr marL="914400" algn="r" defTabSz="685800" rtl="0" fontAlgn="base">
        <a:lnSpc>
          <a:spcPct val="90000"/>
        </a:lnSpc>
        <a:spcBef>
          <a:spcPct val="0"/>
        </a:spcBef>
        <a:spcAft>
          <a:spcPct val="0"/>
        </a:spcAft>
        <a:defRPr sz="2800" b="1">
          <a:solidFill>
            <a:schemeClr val="bg1"/>
          </a:solidFill>
          <a:latin typeface="Corbel" panose="020B0503020204020204" pitchFamily="34" charset="0"/>
        </a:defRPr>
      </a:lvl7pPr>
      <a:lvl8pPr marL="1371600" algn="r" defTabSz="685800" rtl="0" fontAlgn="base">
        <a:lnSpc>
          <a:spcPct val="90000"/>
        </a:lnSpc>
        <a:spcBef>
          <a:spcPct val="0"/>
        </a:spcBef>
        <a:spcAft>
          <a:spcPct val="0"/>
        </a:spcAft>
        <a:defRPr sz="2800" b="1">
          <a:solidFill>
            <a:schemeClr val="bg1"/>
          </a:solidFill>
          <a:latin typeface="Corbel" panose="020B0503020204020204" pitchFamily="34" charset="0"/>
        </a:defRPr>
      </a:lvl8pPr>
      <a:lvl9pPr marL="1828800" algn="r" defTabSz="685800" rtl="0" fontAlgn="base">
        <a:lnSpc>
          <a:spcPct val="90000"/>
        </a:lnSpc>
        <a:spcBef>
          <a:spcPct val="0"/>
        </a:spcBef>
        <a:spcAft>
          <a:spcPct val="0"/>
        </a:spcAft>
        <a:defRPr sz="2800" b="1">
          <a:solidFill>
            <a:schemeClr val="bg1"/>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 xmlns:a16="http://schemas.microsoft.com/office/drawing/2014/main" id="{E4626198-95BC-4640-8E12-C61AD1CC1865}"/>
              </a:ext>
            </a:extLst>
          </p:cNvPr>
          <p:cNvSpPr>
            <a:spLocks noGrp="1"/>
          </p:cNvSpPr>
          <p:nvPr>
            <p:ph type="title"/>
          </p:nvPr>
        </p:nvSpPr>
        <p:spPr bwMode="auto">
          <a:xfrm>
            <a:off x="2841625" y="-1588"/>
            <a:ext cx="608647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GB" altLang="en-US"/>
          </a:p>
        </p:txBody>
      </p:sp>
      <p:sp>
        <p:nvSpPr>
          <p:cNvPr id="4" name="Date Placeholder 3">
            <a:extLst>
              <a:ext uri="{FF2B5EF4-FFF2-40B4-BE49-F238E27FC236}">
                <a16:creationId xmlns="" xmlns:a16="http://schemas.microsoft.com/office/drawing/2014/main" id="{77BB2BF6-AC92-4D19-B4B0-95286885C473}"/>
              </a:ext>
            </a:extLst>
          </p:cNvPr>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r>
              <a:rPr lang="en-GB" altLang="en-US" smtClean="0"/>
              <a:t>1st November 2017</a:t>
            </a:r>
            <a:endParaRPr lang="en-GB" altLang="en-US" dirty="0"/>
          </a:p>
        </p:txBody>
      </p:sp>
      <p:sp>
        <p:nvSpPr>
          <p:cNvPr id="5" name="Footer Placeholder 4">
            <a:extLst>
              <a:ext uri="{FF2B5EF4-FFF2-40B4-BE49-F238E27FC236}">
                <a16:creationId xmlns="" xmlns:a16="http://schemas.microsoft.com/office/drawing/2014/main" id="{9680E29E-4AEB-4D1E-9458-ABDCF8D65C12}"/>
              </a:ext>
            </a:extLst>
          </p:cNvPr>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Making the UK the most digitally advanced nation for Higher education and research</a:t>
            </a:r>
            <a:endParaRPr lang="en-GB" dirty="0"/>
          </a:p>
        </p:txBody>
      </p:sp>
      <p:sp>
        <p:nvSpPr>
          <p:cNvPr id="6" name="Slide Number Placeholder 5">
            <a:extLst>
              <a:ext uri="{FF2B5EF4-FFF2-40B4-BE49-F238E27FC236}">
                <a16:creationId xmlns="" xmlns:a16="http://schemas.microsoft.com/office/drawing/2014/main" id="{09A5CB5E-97C3-46D2-8AC1-697586D85628}"/>
              </a:ext>
            </a:extLst>
          </p:cNvPr>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818D385D-F89B-4DFF-B4AA-80DAFE5D4EF6}" type="slidenum">
              <a:rPr lang="en-GB" altLang="en-US"/>
              <a:pPr/>
              <a:t>‹#›</a:t>
            </a:fld>
            <a:endParaRPr lang="en-GB" altLang="en-US" dirty="0"/>
          </a:p>
        </p:txBody>
      </p:sp>
      <p:pic>
        <p:nvPicPr>
          <p:cNvPr id="6150" name="Picture 6" descr="2013_Jisc_Logo_RGB300(19.5mm).png">
            <a:extLst>
              <a:ext uri="{FF2B5EF4-FFF2-40B4-BE49-F238E27FC236}">
                <a16:creationId xmlns="" xmlns:a16="http://schemas.microsoft.com/office/drawing/2014/main" id="{48C2E49E-C931-44E2-9A46-B8C8CFC672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1" name="Straight Connector 9">
            <a:extLst>
              <a:ext uri="{FF2B5EF4-FFF2-40B4-BE49-F238E27FC236}">
                <a16:creationId xmlns="" xmlns:a16="http://schemas.microsoft.com/office/drawing/2014/main" id="{85BBB31B-41BA-4263-9A11-6CA2A4928FD4}"/>
              </a:ext>
            </a:extLst>
          </p:cNvPr>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6152" name="Straight Connector 10">
            <a:extLst>
              <a:ext uri="{FF2B5EF4-FFF2-40B4-BE49-F238E27FC236}">
                <a16:creationId xmlns="" xmlns:a16="http://schemas.microsoft.com/office/drawing/2014/main" id="{584B92C0-011C-4EAF-87D4-4A5E6B41DFC2}"/>
              </a:ext>
            </a:extLst>
          </p:cNvPr>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14" name="Oval 13">
            <a:extLst>
              <a:ext uri="{FF2B5EF4-FFF2-40B4-BE49-F238E27FC236}">
                <a16:creationId xmlns="" xmlns:a16="http://schemas.microsoft.com/office/drawing/2014/main" id="{CF9237E0-F9A2-4C3D-9425-C06A0E4076C3}"/>
              </a:ext>
            </a:extLst>
          </p:cNvPr>
          <p:cNvSpPr/>
          <p:nvPr/>
        </p:nvSpPr>
        <p:spPr>
          <a:xfrm>
            <a:off x="904875" y="3479800"/>
            <a:ext cx="1187450" cy="1189038"/>
          </a:xfrm>
          <a:prstGeom prst="ellipse">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050" dirty="0">
                <a:solidFill>
                  <a:srgbClr val="FFFFFF"/>
                </a:solidFill>
              </a:rPr>
              <a:t>Jisc Dark Orange</a:t>
            </a:r>
          </a:p>
          <a:p>
            <a:pPr fontAlgn="auto">
              <a:spcBef>
                <a:spcPts val="0"/>
              </a:spcBef>
              <a:spcAft>
                <a:spcPts val="0"/>
              </a:spcAft>
              <a:defRPr/>
            </a:pPr>
            <a:r>
              <a:rPr lang="en-GB" sz="1050" dirty="0">
                <a:solidFill>
                  <a:srgbClr val="FFFFFF"/>
                </a:solidFill>
              </a:rPr>
              <a:t>R:159</a:t>
            </a:r>
          </a:p>
          <a:p>
            <a:pPr fontAlgn="auto">
              <a:spcBef>
                <a:spcPts val="0"/>
              </a:spcBef>
              <a:spcAft>
                <a:spcPts val="0"/>
              </a:spcAft>
              <a:defRPr/>
            </a:pPr>
            <a:r>
              <a:rPr lang="en-GB" sz="1050" dirty="0">
                <a:solidFill>
                  <a:srgbClr val="FFFFFF"/>
                </a:solidFill>
              </a:rPr>
              <a:t>G:53</a:t>
            </a:r>
          </a:p>
          <a:p>
            <a:pPr fontAlgn="auto">
              <a:spcBef>
                <a:spcPts val="0"/>
              </a:spcBef>
              <a:spcAft>
                <a:spcPts val="0"/>
              </a:spcAft>
              <a:defRPr/>
            </a:pPr>
            <a:r>
              <a:rPr lang="en-GB" sz="1050" dirty="0">
                <a:solidFill>
                  <a:srgbClr val="FFFFFF"/>
                </a:solidFill>
              </a:rPr>
              <a:t>B:21</a:t>
            </a:r>
          </a:p>
        </p:txBody>
      </p:sp>
      <p:sp>
        <p:nvSpPr>
          <p:cNvPr id="17" name="Oval 16">
            <a:extLst>
              <a:ext uri="{FF2B5EF4-FFF2-40B4-BE49-F238E27FC236}">
                <a16:creationId xmlns="" xmlns:a16="http://schemas.microsoft.com/office/drawing/2014/main" id="{0B031E2F-2719-4A7A-A0E9-BC2D31BA1263}"/>
              </a:ext>
            </a:extLst>
          </p:cNvPr>
          <p:cNvSpPr/>
          <p:nvPr/>
        </p:nvSpPr>
        <p:spPr>
          <a:xfrm>
            <a:off x="760413" y="723900"/>
            <a:ext cx="1476375" cy="1474788"/>
          </a:xfrm>
          <a:prstGeom prst="ellipse">
            <a:avLst/>
          </a:prstGeom>
          <a:solidFill>
            <a:srgbClr val="E85E1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200" dirty="0">
                <a:solidFill>
                  <a:srgbClr val="FFFFFF"/>
                </a:solidFill>
              </a:rPr>
              <a:t>Jisc Orange</a:t>
            </a:r>
          </a:p>
          <a:p>
            <a:pPr fontAlgn="auto">
              <a:spcBef>
                <a:spcPts val="0"/>
              </a:spcBef>
              <a:spcAft>
                <a:spcPts val="0"/>
              </a:spcAft>
              <a:defRPr/>
            </a:pPr>
            <a:r>
              <a:rPr lang="en-GB" sz="1200" dirty="0">
                <a:solidFill>
                  <a:srgbClr val="FFFFFF"/>
                </a:solidFill>
              </a:rPr>
              <a:t>R:232</a:t>
            </a:r>
          </a:p>
          <a:p>
            <a:pPr fontAlgn="auto">
              <a:spcBef>
                <a:spcPts val="0"/>
              </a:spcBef>
              <a:spcAft>
                <a:spcPts val="0"/>
              </a:spcAft>
              <a:defRPr/>
            </a:pPr>
            <a:r>
              <a:rPr lang="en-GB" sz="1200" dirty="0">
                <a:solidFill>
                  <a:srgbClr val="FFFFFF"/>
                </a:solidFill>
              </a:rPr>
              <a:t>G:94</a:t>
            </a:r>
          </a:p>
          <a:p>
            <a:pPr fontAlgn="auto">
              <a:spcBef>
                <a:spcPts val="0"/>
              </a:spcBef>
              <a:spcAft>
                <a:spcPts val="0"/>
              </a:spcAft>
              <a:defRPr/>
            </a:pPr>
            <a:r>
              <a:rPr lang="en-GB" sz="1200" dirty="0">
                <a:solidFill>
                  <a:srgbClr val="FFFFFF"/>
                </a:solidFill>
              </a:rPr>
              <a:t>B:18</a:t>
            </a:r>
          </a:p>
        </p:txBody>
      </p:sp>
      <p:sp>
        <p:nvSpPr>
          <p:cNvPr id="26" name="Oval 25">
            <a:extLst>
              <a:ext uri="{FF2B5EF4-FFF2-40B4-BE49-F238E27FC236}">
                <a16:creationId xmlns="" xmlns:a16="http://schemas.microsoft.com/office/drawing/2014/main" id="{059214B9-0E6C-44AC-9ACE-572E003CD9F2}"/>
              </a:ext>
            </a:extLst>
          </p:cNvPr>
          <p:cNvSpPr>
            <a:spLocks noChangeAspect="1"/>
          </p:cNvSpPr>
          <p:nvPr/>
        </p:nvSpPr>
        <p:spPr>
          <a:xfrm>
            <a:off x="6499225" y="3479800"/>
            <a:ext cx="1189038" cy="1189038"/>
          </a:xfrm>
          <a:prstGeom prst="ellipse">
            <a:avLst/>
          </a:prstGeom>
          <a:solidFill>
            <a:schemeClr val="bg1"/>
          </a:solidFill>
          <a:ln>
            <a:solidFill>
              <a:srgbClr val="2C3841"/>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2C3841"/>
                </a:solidFill>
              </a:rPr>
              <a:t>Jisc Text Grey</a:t>
            </a:r>
          </a:p>
          <a:p>
            <a:pPr fontAlgn="auto">
              <a:spcBef>
                <a:spcPts val="0"/>
              </a:spcBef>
              <a:spcAft>
                <a:spcPts val="0"/>
              </a:spcAft>
              <a:defRPr/>
            </a:pPr>
            <a:r>
              <a:rPr lang="en-GB" sz="1050" dirty="0">
                <a:solidFill>
                  <a:srgbClr val="2C3841"/>
                </a:solidFill>
              </a:rPr>
              <a:t>R:202</a:t>
            </a:r>
          </a:p>
          <a:p>
            <a:pPr fontAlgn="auto">
              <a:spcBef>
                <a:spcPts val="0"/>
              </a:spcBef>
              <a:spcAft>
                <a:spcPts val="0"/>
              </a:spcAft>
              <a:defRPr/>
            </a:pPr>
            <a:r>
              <a:rPr lang="en-GB" sz="1050" dirty="0">
                <a:solidFill>
                  <a:srgbClr val="2C3841"/>
                </a:solidFill>
              </a:rPr>
              <a:t>G:220</a:t>
            </a:r>
          </a:p>
          <a:p>
            <a:pPr fontAlgn="auto">
              <a:spcBef>
                <a:spcPts val="0"/>
              </a:spcBef>
              <a:spcAft>
                <a:spcPts val="0"/>
              </a:spcAft>
              <a:defRPr/>
            </a:pPr>
            <a:r>
              <a:rPr lang="en-GB" sz="1050" dirty="0">
                <a:solidFill>
                  <a:srgbClr val="2C3841"/>
                </a:solidFill>
              </a:rPr>
              <a:t>B:240</a:t>
            </a:r>
          </a:p>
        </p:txBody>
      </p:sp>
      <p:grpSp>
        <p:nvGrpSpPr>
          <p:cNvPr id="6156" name="Group 36">
            <a:extLst>
              <a:ext uri="{FF2B5EF4-FFF2-40B4-BE49-F238E27FC236}">
                <a16:creationId xmlns="" xmlns:a16="http://schemas.microsoft.com/office/drawing/2014/main" id="{7CA93AA5-0C72-4659-90E9-2B842C2AF52A}"/>
              </a:ext>
            </a:extLst>
          </p:cNvPr>
          <p:cNvGrpSpPr>
            <a:grpSpLocks/>
          </p:cNvGrpSpPr>
          <p:nvPr/>
        </p:nvGrpSpPr>
        <p:grpSpPr bwMode="auto">
          <a:xfrm>
            <a:off x="2789238" y="2182813"/>
            <a:ext cx="6138862" cy="1187450"/>
            <a:chOff x="2788478" y="1871025"/>
            <a:chExt cx="6139621" cy="1188000"/>
          </a:xfrm>
        </p:grpSpPr>
        <p:sp>
          <p:nvSpPr>
            <p:cNvPr id="9" name="Oval 8">
              <a:extLst>
                <a:ext uri="{FF2B5EF4-FFF2-40B4-BE49-F238E27FC236}">
                  <a16:creationId xmlns="" xmlns:a16="http://schemas.microsoft.com/office/drawing/2014/main" id="{CCA709CD-9D70-4B99-86EE-E35A50B0C30F}"/>
                </a:ext>
              </a:extLst>
            </p:cNvPr>
            <p:cNvSpPr>
              <a:spLocks noChangeAspect="1"/>
            </p:cNvSpPr>
            <p:nvPr/>
          </p:nvSpPr>
          <p:spPr>
            <a:xfrm>
              <a:off x="5263696" y="1871025"/>
              <a:ext cx="1189185" cy="1188000"/>
            </a:xfrm>
            <a:prstGeom prst="ellipse">
              <a:avLst/>
            </a:prstGeom>
            <a:solidFill>
              <a:srgbClr val="45855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Green</a:t>
              </a:r>
            </a:p>
            <a:p>
              <a:pPr fontAlgn="auto">
                <a:spcBef>
                  <a:spcPts val="0"/>
                </a:spcBef>
                <a:spcAft>
                  <a:spcPts val="0"/>
                </a:spcAft>
                <a:defRPr/>
              </a:pPr>
              <a:r>
                <a:rPr lang="en-GB" sz="1050" dirty="0">
                  <a:solidFill>
                    <a:schemeClr val="bg1"/>
                  </a:solidFill>
                </a:rPr>
                <a:t>R:69</a:t>
              </a:r>
            </a:p>
            <a:p>
              <a:pPr fontAlgn="auto">
                <a:spcBef>
                  <a:spcPts val="0"/>
                </a:spcBef>
                <a:spcAft>
                  <a:spcPts val="0"/>
                </a:spcAft>
                <a:defRPr/>
              </a:pPr>
              <a:r>
                <a:rPr lang="en-GB" sz="1050" dirty="0">
                  <a:solidFill>
                    <a:schemeClr val="bg1"/>
                  </a:solidFill>
                </a:rPr>
                <a:t>G:133</a:t>
              </a:r>
            </a:p>
            <a:p>
              <a:pPr fontAlgn="auto">
                <a:spcBef>
                  <a:spcPts val="0"/>
                </a:spcBef>
                <a:spcAft>
                  <a:spcPts val="0"/>
                </a:spcAft>
                <a:defRPr/>
              </a:pPr>
              <a:r>
                <a:rPr lang="en-GB" sz="1050" dirty="0">
                  <a:solidFill>
                    <a:schemeClr val="bg1"/>
                  </a:solidFill>
                </a:rPr>
                <a:t>B:37</a:t>
              </a:r>
            </a:p>
          </p:txBody>
        </p:sp>
        <p:sp>
          <p:nvSpPr>
            <p:cNvPr id="23" name="Oval 22">
              <a:extLst>
                <a:ext uri="{FF2B5EF4-FFF2-40B4-BE49-F238E27FC236}">
                  <a16:creationId xmlns="" xmlns:a16="http://schemas.microsoft.com/office/drawing/2014/main" id="{7656CED4-A164-48C1-ADD0-664CF39C562F}"/>
                </a:ext>
              </a:extLst>
            </p:cNvPr>
            <p:cNvSpPr>
              <a:spLocks noChangeAspect="1"/>
            </p:cNvSpPr>
            <p:nvPr/>
          </p:nvSpPr>
          <p:spPr>
            <a:xfrm>
              <a:off x="7740502" y="1871025"/>
              <a:ext cx="1187597" cy="1188000"/>
            </a:xfrm>
            <a:prstGeom prst="ellipse">
              <a:avLst/>
            </a:prstGeom>
            <a:solidFill>
              <a:srgbClr val="55248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Purple</a:t>
              </a:r>
            </a:p>
            <a:p>
              <a:pPr fontAlgn="auto">
                <a:spcBef>
                  <a:spcPts val="0"/>
                </a:spcBef>
                <a:spcAft>
                  <a:spcPts val="0"/>
                </a:spcAft>
                <a:defRPr/>
              </a:pPr>
              <a:r>
                <a:rPr lang="en-GB" sz="1050" dirty="0">
                  <a:solidFill>
                    <a:schemeClr val="bg1"/>
                  </a:solidFill>
                </a:rPr>
                <a:t>R:85</a:t>
              </a:r>
            </a:p>
            <a:p>
              <a:pPr fontAlgn="auto">
                <a:spcBef>
                  <a:spcPts val="0"/>
                </a:spcBef>
                <a:spcAft>
                  <a:spcPts val="0"/>
                </a:spcAft>
                <a:defRPr/>
              </a:pPr>
              <a:r>
                <a:rPr lang="en-GB" sz="1050" dirty="0">
                  <a:solidFill>
                    <a:schemeClr val="bg1"/>
                  </a:solidFill>
                </a:rPr>
                <a:t>G:36</a:t>
              </a:r>
            </a:p>
            <a:p>
              <a:pPr fontAlgn="auto">
                <a:spcBef>
                  <a:spcPts val="0"/>
                </a:spcBef>
                <a:spcAft>
                  <a:spcPts val="0"/>
                </a:spcAft>
                <a:defRPr/>
              </a:pPr>
              <a:r>
                <a:rPr lang="en-GB" sz="1050" dirty="0">
                  <a:solidFill>
                    <a:schemeClr val="bg1"/>
                  </a:solidFill>
                </a:rPr>
                <a:t>B:129</a:t>
              </a:r>
            </a:p>
          </p:txBody>
        </p:sp>
        <p:sp>
          <p:nvSpPr>
            <p:cNvPr id="24" name="Oval 23">
              <a:extLst>
                <a:ext uri="{FF2B5EF4-FFF2-40B4-BE49-F238E27FC236}">
                  <a16:creationId xmlns="" xmlns:a16="http://schemas.microsoft.com/office/drawing/2014/main" id="{74367918-A9C1-46BC-82CA-2B5ECDD6394A}"/>
                </a:ext>
              </a:extLst>
            </p:cNvPr>
            <p:cNvSpPr>
              <a:spLocks noChangeAspect="1"/>
            </p:cNvSpPr>
            <p:nvPr/>
          </p:nvSpPr>
          <p:spPr>
            <a:xfrm>
              <a:off x="6502099" y="1871025"/>
              <a:ext cx="1187597" cy="1188000"/>
            </a:xfrm>
            <a:prstGeom prst="ellipse">
              <a:avLst/>
            </a:prstGeom>
            <a:solidFill>
              <a:srgbClr val="00557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Indigo</a:t>
              </a:r>
            </a:p>
            <a:p>
              <a:pPr fontAlgn="auto">
                <a:spcBef>
                  <a:spcPts val="0"/>
                </a:spcBef>
                <a:spcAft>
                  <a:spcPts val="0"/>
                </a:spcAft>
                <a:defRPr/>
              </a:pPr>
              <a:r>
                <a:rPr lang="en-GB" sz="1050" dirty="0">
                  <a:solidFill>
                    <a:schemeClr val="bg1"/>
                  </a:solidFill>
                </a:rPr>
                <a:t>R:0</a:t>
              </a:r>
            </a:p>
            <a:p>
              <a:pPr fontAlgn="auto">
                <a:spcBef>
                  <a:spcPts val="0"/>
                </a:spcBef>
                <a:spcAft>
                  <a:spcPts val="0"/>
                </a:spcAft>
                <a:defRPr/>
              </a:pPr>
              <a:r>
                <a:rPr lang="en-GB" sz="1050" dirty="0">
                  <a:solidFill>
                    <a:schemeClr val="bg1"/>
                  </a:solidFill>
                </a:rPr>
                <a:t>G:85</a:t>
              </a:r>
            </a:p>
            <a:p>
              <a:pPr fontAlgn="auto">
                <a:spcBef>
                  <a:spcPts val="0"/>
                </a:spcBef>
                <a:spcAft>
                  <a:spcPts val="0"/>
                </a:spcAft>
                <a:defRPr/>
              </a:pPr>
              <a:r>
                <a:rPr lang="en-GB" sz="1050" dirty="0">
                  <a:solidFill>
                    <a:schemeClr val="bg1"/>
                  </a:solidFill>
                </a:rPr>
                <a:t>B:127</a:t>
              </a:r>
            </a:p>
          </p:txBody>
        </p:sp>
        <p:sp>
          <p:nvSpPr>
            <p:cNvPr id="13" name="Oval 12">
              <a:extLst>
                <a:ext uri="{FF2B5EF4-FFF2-40B4-BE49-F238E27FC236}">
                  <a16:creationId xmlns="" xmlns:a16="http://schemas.microsoft.com/office/drawing/2014/main" id="{455044AF-DA4B-4402-B55B-D84B90EC79F9}"/>
                </a:ext>
              </a:extLst>
            </p:cNvPr>
            <p:cNvSpPr>
              <a:spLocks noChangeAspect="1"/>
            </p:cNvSpPr>
            <p:nvPr/>
          </p:nvSpPr>
          <p:spPr>
            <a:xfrm>
              <a:off x="2788478" y="1871025"/>
              <a:ext cx="1187597" cy="1188000"/>
            </a:xfrm>
            <a:prstGeom prst="ellipse">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Maroon</a:t>
              </a:r>
            </a:p>
            <a:p>
              <a:pPr fontAlgn="auto">
                <a:spcBef>
                  <a:spcPts val="0"/>
                </a:spcBef>
                <a:spcAft>
                  <a:spcPts val="0"/>
                </a:spcAft>
                <a:defRPr/>
              </a:pPr>
              <a:r>
                <a:rPr lang="en-GB" sz="1050" dirty="0">
                  <a:solidFill>
                    <a:schemeClr val="bg1"/>
                  </a:solidFill>
                </a:rPr>
                <a:t>R:130</a:t>
              </a:r>
            </a:p>
            <a:p>
              <a:pPr fontAlgn="auto">
                <a:spcBef>
                  <a:spcPts val="0"/>
                </a:spcBef>
                <a:spcAft>
                  <a:spcPts val="0"/>
                </a:spcAft>
                <a:defRPr/>
              </a:pPr>
              <a:r>
                <a:rPr lang="en-GB" sz="1050" dirty="0">
                  <a:solidFill>
                    <a:schemeClr val="bg1"/>
                  </a:solidFill>
                </a:rPr>
                <a:t>G:0</a:t>
              </a:r>
            </a:p>
            <a:p>
              <a:pPr fontAlgn="auto">
                <a:spcBef>
                  <a:spcPts val="0"/>
                </a:spcBef>
                <a:spcAft>
                  <a:spcPts val="0"/>
                </a:spcAft>
                <a:defRPr/>
              </a:pPr>
              <a:r>
                <a:rPr lang="en-GB" sz="1050" dirty="0">
                  <a:solidFill>
                    <a:schemeClr val="bg1"/>
                  </a:solidFill>
                </a:rPr>
                <a:t>B:54</a:t>
              </a:r>
            </a:p>
          </p:txBody>
        </p:sp>
        <p:sp>
          <p:nvSpPr>
            <p:cNvPr id="12" name="Oval 11">
              <a:extLst>
                <a:ext uri="{FF2B5EF4-FFF2-40B4-BE49-F238E27FC236}">
                  <a16:creationId xmlns="" xmlns:a16="http://schemas.microsoft.com/office/drawing/2014/main" id="{DD17A35E-7AB9-4ADE-8C86-D4D9201C6574}"/>
                </a:ext>
              </a:extLst>
            </p:cNvPr>
            <p:cNvSpPr>
              <a:spLocks noChangeAspect="1"/>
            </p:cNvSpPr>
            <p:nvPr/>
          </p:nvSpPr>
          <p:spPr>
            <a:xfrm>
              <a:off x="4026881" y="1871025"/>
              <a:ext cx="1187597" cy="1188000"/>
            </a:xfrm>
            <a:prstGeom prst="ellipse">
              <a:avLst/>
            </a:prstGeom>
            <a:solidFill>
              <a:srgbClr val="8A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Olive</a:t>
              </a:r>
            </a:p>
            <a:p>
              <a:pPr fontAlgn="auto">
                <a:spcBef>
                  <a:spcPts val="0"/>
                </a:spcBef>
                <a:spcAft>
                  <a:spcPts val="0"/>
                </a:spcAft>
                <a:defRPr/>
              </a:pPr>
              <a:r>
                <a:rPr lang="en-GB" sz="1050" dirty="0">
                  <a:solidFill>
                    <a:schemeClr val="bg1"/>
                  </a:solidFill>
                </a:rPr>
                <a:t>R:138</a:t>
              </a:r>
            </a:p>
            <a:p>
              <a:pPr fontAlgn="auto">
                <a:spcBef>
                  <a:spcPts val="0"/>
                </a:spcBef>
                <a:spcAft>
                  <a:spcPts val="0"/>
                </a:spcAft>
                <a:defRPr/>
              </a:pPr>
              <a:r>
                <a:rPr lang="en-GB" sz="1050" dirty="0">
                  <a:solidFill>
                    <a:schemeClr val="bg1"/>
                  </a:solidFill>
                </a:rPr>
                <a:t>G:115</a:t>
              </a:r>
            </a:p>
            <a:p>
              <a:pPr fontAlgn="auto">
                <a:spcBef>
                  <a:spcPts val="0"/>
                </a:spcBef>
                <a:spcAft>
                  <a:spcPts val="0"/>
                </a:spcAft>
                <a:defRPr/>
              </a:pPr>
              <a:r>
                <a:rPr lang="en-GB" sz="1050" dirty="0">
                  <a:solidFill>
                    <a:schemeClr val="bg1"/>
                  </a:solidFill>
                </a:rPr>
                <a:t>B:0</a:t>
              </a:r>
            </a:p>
          </p:txBody>
        </p:sp>
      </p:grpSp>
      <p:grpSp>
        <p:nvGrpSpPr>
          <p:cNvPr id="6157" name="Group 37">
            <a:extLst>
              <a:ext uri="{FF2B5EF4-FFF2-40B4-BE49-F238E27FC236}">
                <a16:creationId xmlns="" xmlns:a16="http://schemas.microsoft.com/office/drawing/2014/main" id="{61D5F404-7468-417F-A212-D37F5255E4AF}"/>
              </a:ext>
            </a:extLst>
          </p:cNvPr>
          <p:cNvGrpSpPr>
            <a:grpSpLocks/>
          </p:cNvGrpSpPr>
          <p:nvPr/>
        </p:nvGrpSpPr>
        <p:grpSpPr bwMode="auto">
          <a:xfrm>
            <a:off x="2789238" y="866775"/>
            <a:ext cx="6138862" cy="1206500"/>
            <a:chOff x="2788478" y="791024"/>
            <a:chExt cx="6139622" cy="1205352"/>
          </a:xfrm>
        </p:grpSpPr>
        <p:sp>
          <p:nvSpPr>
            <p:cNvPr id="20" name="Oval 19">
              <a:extLst>
                <a:ext uri="{FF2B5EF4-FFF2-40B4-BE49-F238E27FC236}">
                  <a16:creationId xmlns="" xmlns:a16="http://schemas.microsoft.com/office/drawing/2014/main" id="{699807BC-020D-4E39-A237-47F9121FD137}"/>
                </a:ext>
              </a:extLst>
            </p:cNvPr>
            <p:cNvSpPr>
              <a:spLocks noChangeAspect="1"/>
            </p:cNvSpPr>
            <p:nvPr/>
          </p:nvSpPr>
          <p:spPr>
            <a:xfrm>
              <a:off x="5263696" y="806884"/>
              <a:ext cx="1189185" cy="1187907"/>
            </a:xfrm>
            <a:prstGeom prst="ellipse">
              <a:avLst/>
            </a:prstGeom>
            <a:solidFill>
              <a:srgbClr val="B2BB1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FFFFFF"/>
                  </a:solidFill>
                </a:rPr>
                <a:t>Jisc Lime</a:t>
              </a:r>
            </a:p>
            <a:p>
              <a:pPr fontAlgn="auto">
                <a:spcBef>
                  <a:spcPts val="0"/>
                </a:spcBef>
                <a:spcAft>
                  <a:spcPts val="0"/>
                </a:spcAft>
                <a:defRPr/>
              </a:pPr>
              <a:r>
                <a:rPr lang="en-GB" sz="1050" dirty="0">
                  <a:solidFill>
                    <a:srgbClr val="FFFFFF"/>
                  </a:solidFill>
                </a:rPr>
                <a:t>R:178</a:t>
              </a:r>
            </a:p>
            <a:p>
              <a:pPr fontAlgn="auto">
                <a:spcBef>
                  <a:spcPts val="0"/>
                </a:spcBef>
                <a:spcAft>
                  <a:spcPts val="0"/>
                </a:spcAft>
                <a:defRPr/>
              </a:pPr>
              <a:r>
                <a:rPr lang="en-GB" sz="1050" dirty="0">
                  <a:solidFill>
                    <a:srgbClr val="FFFFFF"/>
                  </a:solidFill>
                </a:rPr>
                <a:t>G:187</a:t>
              </a:r>
            </a:p>
            <a:p>
              <a:pPr fontAlgn="auto">
                <a:spcBef>
                  <a:spcPts val="0"/>
                </a:spcBef>
                <a:spcAft>
                  <a:spcPts val="0"/>
                </a:spcAft>
                <a:defRPr/>
              </a:pPr>
              <a:r>
                <a:rPr lang="en-GB" sz="1050" dirty="0">
                  <a:solidFill>
                    <a:srgbClr val="FFFFFF"/>
                  </a:solidFill>
                </a:rPr>
                <a:t>B:28</a:t>
              </a:r>
            </a:p>
          </p:txBody>
        </p:sp>
        <p:sp>
          <p:nvSpPr>
            <p:cNvPr id="15" name="Oval 14">
              <a:extLst>
                <a:ext uri="{FF2B5EF4-FFF2-40B4-BE49-F238E27FC236}">
                  <a16:creationId xmlns="" xmlns:a16="http://schemas.microsoft.com/office/drawing/2014/main" id="{F2387ACD-8C37-438C-943A-A98B2E1F5ACC}"/>
                </a:ext>
              </a:extLst>
            </p:cNvPr>
            <p:cNvSpPr>
              <a:spLocks noChangeAspect="1"/>
            </p:cNvSpPr>
            <p:nvPr/>
          </p:nvSpPr>
          <p:spPr>
            <a:xfrm>
              <a:off x="7740503" y="791024"/>
              <a:ext cx="1187597" cy="1187907"/>
            </a:xfrm>
            <a:prstGeom prst="ellipse">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FFFFFF"/>
                  </a:solidFill>
                </a:rPr>
                <a:t>Jisc Violet</a:t>
              </a:r>
            </a:p>
            <a:p>
              <a:pPr fontAlgn="auto">
                <a:spcBef>
                  <a:spcPts val="0"/>
                </a:spcBef>
                <a:spcAft>
                  <a:spcPts val="0"/>
                </a:spcAft>
                <a:defRPr/>
              </a:pPr>
              <a:r>
                <a:rPr lang="en-GB" sz="1050" dirty="0">
                  <a:solidFill>
                    <a:srgbClr val="FFFFFF"/>
                  </a:solidFill>
                </a:rPr>
                <a:t>R:183</a:t>
              </a:r>
            </a:p>
            <a:p>
              <a:pPr fontAlgn="auto">
                <a:spcBef>
                  <a:spcPts val="0"/>
                </a:spcBef>
                <a:spcAft>
                  <a:spcPts val="0"/>
                </a:spcAft>
                <a:defRPr/>
              </a:pPr>
              <a:r>
                <a:rPr lang="en-GB" sz="1050" dirty="0">
                  <a:solidFill>
                    <a:srgbClr val="FFFFFF"/>
                  </a:solidFill>
                </a:rPr>
                <a:t>G:26</a:t>
              </a:r>
            </a:p>
            <a:p>
              <a:pPr fontAlgn="auto">
                <a:spcBef>
                  <a:spcPts val="0"/>
                </a:spcBef>
                <a:spcAft>
                  <a:spcPts val="0"/>
                </a:spcAft>
                <a:defRPr/>
              </a:pPr>
              <a:r>
                <a:rPr lang="en-GB" sz="1050" dirty="0">
                  <a:solidFill>
                    <a:srgbClr val="FFFFFF"/>
                  </a:solidFill>
                </a:rPr>
                <a:t>B:139</a:t>
              </a:r>
            </a:p>
          </p:txBody>
        </p:sp>
        <p:sp>
          <p:nvSpPr>
            <p:cNvPr id="16" name="Oval 15">
              <a:extLst>
                <a:ext uri="{FF2B5EF4-FFF2-40B4-BE49-F238E27FC236}">
                  <a16:creationId xmlns="" xmlns:a16="http://schemas.microsoft.com/office/drawing/2014/main" id="{58A6FEBD-89D3-4921-B9F9-841F16E6EFD9}"/>
                </a:ext>
              </a:extLst>
            </p:cNvPr>
            <p:cNvSpPr>
              <a:spLocks noChangeAspect="1"/>
            </p:cNvSpPr>
            <p:nvPr/>
          </p:nvSpPr>
          <p:spPr>
            <a:xfrm>
              <a:off x="6502100" y="806884"/>
              <a:ext cx="1187597" cy="1187907"/>
            </a:xfrm>
            <a:prstGeom prst="ellipse">
              <a:avLst/>
            </a:prstGeom>
            <a:solidFill>
              <a:srgbClr val="0092C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FFFFFF"/>
                  </a:solidFill>
                </a:rPr>
                <a:t>Jisc Blue</a:t>
              </a:r>
            </a:p>
            <a:p>
              <a:pPr fontAlgn="auto">
                <a:spcBef>
                  <a:spcPts val="0"/>
                </a:spcBef>
                <a:spcAft>
                  <a:spcPts val="0"/>
                </a:spcAft>
                <a:defRPr/>
              </a:pPr>
              <a:r>
                <a:rPr lang="en-GB" sz="1050" dirty="0">
                  <a:solidFill>
                    <a:srgbClr val="FFFFFF"/>
                  </a:solidFill>
                </a:rPr>
                <a:t>R:0</a:t>
              </a:r>
            </a:p>
            <a:p>
              <a:pPr fontAlgn="auto">
                <a:spcBef>
                  <a:spcPts val="0"/>
                </a:spcBef>
                <a:spcAft>
                  <a:spcPts val="0"/>
                </a:spcAft>
                <a:defRPr/>
              </a:pPr>
              <a:r>
                <a:rPr lang="en-GB" sz="1050" dirty="0">
                  <a:solidFill>
                    <a:srgbClr val="FFFFFF"/>
                  </a:solidFill>
                </a:rPr>
                <a:t>G:146</a:t>
              </a:r>
            </a:p>
            <a:p>
              <a:pPr fontAlgn="auto">
                <a:spcBef>
                  <a:spcPts val="0"/>
                </a:spcBef>
                <a:spcAft>
                  <a:spcPts val="0"/>
                </a:spcAft>
                <a:defRPr/>
              </a:pPr>
              <a:r>
                <a:rPr lang="en-GB" sz="1050" dirty="0">
                  <a:solidFill>
                    <a:srgbClr val="FFFFFF"/>
                  </a:solidFill>
                </a:rPr>
                <a:t>B:203</a:t>
              </a:r>
            </a:p>
          </p:txBody>
        </p:sp>
        <p:sp>
          <p:nvSpPr>
            <p:cNvPr id="18" name="Oval 17">
              <a:extLst>
                <a:ext uri="{FF2B5EF4-FFF2-40B4-BE49-F238E27FC236}">
                  <a16:creationId xmlns="" xmlns:a16="http://schemas.microsoft.com/office/drawing/2014/main" id="{9EEF181C-C528-4984-9207-4F60364A26C6}"/>
                </a:ext>
              </a:extLst>
            </p:cNvPr>
            <p:cNvSpPr>
              <a:spLocks noChangeAspect="1"/>
            </p:cNvSpPr>
            <p:nvPr/>
          </p:nvSpPr>
          <p:spPr>
            <a:xfrm>
              <a:off x="2788478" y="808470"/>
              <a:ext cx="1187597" cy="1187906"/>
            </a:xfrm>
            <a:prstGeom prst="ellipse">
              <a:avLst/>
            </a:prstGeom>
            <a:solidFill>
              <a:srgbClr val="E6155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Pink</a:t>
              </a:r>
            </a:p>
            <a:p>
              <a:pPr fontAlgn="auto">
                <a:spcBef>
                  <a:spcPts val="0"/>
                </a:spcBef>
                <a:spcAft>
                  <a:spcPts val="0"/>
                </a:spcAft>
                <a:defRPr/>
              </a:pPr>
              <a:r>
                <a:rPr lang="en-GB" sz="1050" dirty="0">
                  <a:solidFill>
                    <a:schemeClr val="bg1"/>
                  </a:solidFill>
                </a:rPr>
                <a:t>R:230</a:t>
              </a:r>
            </a:p>
            <a:p>
              <a:pPr fontAlgn="auto">
                <a:spcBef>
                  <a:spcPts val="0"/>
                </a:spcBef>
                <a:spcAft>
                  <a:spcPts val="0"/>
                </a:spcAft>
                <a:defRPr/>
              </a:pPr>
              <a:r>
                <a:rPr lang="en-GB" sz="1050" dirty="0">
                  <a:solidFill>
                    <a:schemeClr val="bg1"/>
                  </a:solidFill>
                </a:rPr>
                <a:t>G:21</a:t>
              </a:r>
            </a:p>
            <a:p>
              <a:pPr fontAlgn="auto">
                <a:spcBef>
                  <a:spcPts val="0"/>
                </a:spcBef>
                <a:spcAft>
                  <a:spcPts val="0"/>
                </a:spcAft>
                <a:defRPr/>
              </a:pPr>
              <a:r>
                <a:rPr lang="en-GB" sz="1050" dirty="0">
                  <a:solidFill>
                    <a:schemeClr val="bg1"/>
                  </a:solidFill>
                </a:rPr>
                <a:t>B:84</a:t>
              </a:r>
            </a:p>
          </p:txBody>
        </p:sp>
        <p:sp>
          <p:nvSpPr>
            <p:cNvPr id="19" name="Oval 18">
              <a:extLst>
                <a:ext uri="{FF2B5EF4-FFF2-40B4-BE49-F238E27FC236}">
                  <a16:creationId xmlns="" xmlns:a16="http://schemas.microsoft.com/office/drawing/2014/main" id="{D6F65407-273B-4756-9E0D-289A7AE0A994}"/>
                </a:ext>
              </a:extLst>
            </p:cNvPr>
            <p:cNvSpPr>
              <a:spLocks noChangeAspect="1"/>
            </p:cNvSpPr>
            <p:nvPr/>
          </p:nvSpPr>
          <p:spPr>
            <a:xfrm>
              <a:off x="4026881" y="808470"/>
              <a:ext cx="1187597" cy="1187906"/>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Yellow</a:t>
              </a:r>
            </a:p>
            <a:p>
              <a:pPr fontAlgn="auto">
                <a:spcBef>
                  <a:spcPts val="0"/>
                </a:spcBef>
                <a:spcAft>
                  <a:spcPts val="0"/>
                </a:spcAft>
                <a:defRPr/>
              </a:pPr>
              <a:r>
                <a:rPr lang="en-GB" sz="1050" dirty="0">
                  <a:solidFill>
                    <a:schemeClr val="bg1"/>
                  </a:solidFill>
                </a:rPr>
                <a:t>R:249</a:t>
              </a:r>
            </a:p>
            <a:p>
              <a:pPr fontAlgn="auto">
                <a:spcBef>
                  <a:spcPts val="0"/>
                </a:spcBef>
                <a:spcAft>
                  <a:spcPts val="0"/>
                </a:spcAft>
                <a:defRPr/>
              </a:pPr>
              <a:r>
                <a:rPr lang="en-GB" sz="1050" dirty="0">
                  <a:solidFill>
                    <a:schemeClr val="bg1"/>
                  </a:solidFill>
                </a:rPr>
                <a:t>G:176</a:t>
              </a:r>
            </a:p>
            <a:p>
              <a:pPr fontAlgn="auto">
                <a:spcBef>
                  <a:spcPts val="0"/>
                </a:spcBef>
                <a:spcAft>
                  <a:spcPts val="0"/>
                </a:spcAft>
                <a:defRPr/>
              </a:pPr>
              <a:r>
                <a:rPr lang="en-GB" sz="1050" dirty="0">
                  <a:solidFill>
                    <a:schemeClr val="bg1"/>
                  </a:solidFill>
                </a:rPr>
                <a:t>B:80</a:t>
              </a:r>
            </a:p>
          </p:txBody>
        </p:sp>
      </p:grpSp>
      <p:grpSp>
        <p:nvGrpSpPr>
          <p:cNvPr id="6158" name="Group 38">
            <a:extLst>
              <a:ext uri="{FF2B5EF4-FFF2-40B4-BE49-F238E27FC236}">
                <a16:creationId xmlns="" xmlns:a16="http://schemas.microsoft.com/office/drawing/2014/main" id="{A0DDEF6D-7062-4DFC-AA92-9C3B6870E6F7}"/>
              </a:ext>
            </a:extLst>
          </p:cNvPr>
          <p:cNvGrpSpPr>
            <a:grpSpLocks/>
          </p:cNvGrpSpPr>
          <p:nvPr/>
        </p:nvGrpSpPr>
        <p:grpSpPr bwMode="auto">
          <a:xfrm>
            <a:off x="2789238" y="3479800"/>
            <a:ext cx="3662362" cy="1189038"/>
            <a:chOff x="2788478" y="3404192"/>
            <a:chExt cx="3663810" cy="1188000"/>
          </a:xfrm>
        </p:grpSpPr>
        <p:sp>
          <p:nvSpPr>
            <p:cNvPr id="22" name="Oval 21">
              <a:extLst>
                <a:ext uri="{FF2B5EF4-FFF2-40B4-BE49-F238E27FC236}">
                  <a16:creationId xmlns="" xmlns:a16="http://schemas.microsoft.com/office/drawing/2014/main" id="{2B1AE222-D112-459B-ABEA-195832D2D987}"/>
                </a:ext>
              </a:extLst>
            </p:cNvPr>
            <p:cNvSpPr>
              <a:spLocks noChangeAspect="1"/>
            </p:cNvSpPr>
            <p:nvPr/>
          </p:nvSpPr>
          <p:spPr>
            <a:xfrm>
              <a:off x="5264369" y="3404192"/>
              <a:ext cx="1187919" cy="1188000"/>
            </a:xfrm>
            <a:prstGeom prst="ellipse">
              <a:avLst/>
            </a:prstGeom>
            <a:solidFill>
              <a:srgbClr val="CADC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tx1"/>
                  </a:solidFill>
                </a:rPr>
                <a:t>Jisc Light Grey</a:t>
              </a:r>
            </a:p>
            <a:p>
              <a:pPr fontAlgn="auto">
                <a:spcBef>
                  <a:spcPts val="0"/>
                </a:spcBef>
                <a:spcAft>
                  <a:spcPts val="0"/>
                </a:spcAft>
                <a:defRPr/>
              </a:pPr>
              <a:r>
                <a:rPr lang="en-GB" sz="1050" dirty="0">
                  <a:solidFill>
                    <a:schemeClr val="tx1"/>
                  </a:solidFill>
                </a:rPr>
                <a:t>R:202</a:t>
              </a:r>
            </a:p>
            <a:p>
              <a:pPr fontAlgn="auto">
                <a:spcBef>
                  <a:spcPts val="0"/>
                </a:spcBef>
                <a:spcAft>
                  <a:spcPts val="0"/>
                </a:spcAft>
                <a:defRPr/>
              </a:pPr>
              <a:r>
                <a:rPr lang="en-GB" sz="1050" dirty="0">
                  <a:solidFill>
                    <a:schemeClr val="tx1"/>
                  </a:solidFill>
                </a:rPr>
                <a:t>G:220</a:t>
              </a:r>
            </a:p>
            <a:p>
              <a:pPr fontAlgn="auto">
                <a:spcBef>
                  <a:spcPts val="0"/>
                </a:spcBef>
                <a:spcAft>
                  <a:spcPts val="0"/>
                </a:spcAft>
                <a:defRPr/>
              </a:pPr>
              <a:r>
                <a:rPr lang="en-GB" sz="1050" dirty="0">
                  <a:solidFill>
                    <a:schemeClr val="tx1"/>
                  </a:solidFill>
                </a:rPr>
                <a:t>B:240</a:t>
              </a:r>
            </a:p>
          </p:txBody>
        </p:sp>
        <p:sp>
          <p:nvSpPr>
            <p:cNvPr id="27" name="Oval 26">
              <a:extLst>
                <a:ext uri="{FF2B5EF4-FFF2-40B4-BE49-F238E27FC236}">
                  <a16:creationId xmlns="" xmlns:a16="http://schemas.microsoft.com/office/drawing/2014/main" id="{BED3A751-4BF1-43DF-A926-7F5A054A9A35}"/>
                </a:ext>
              </a:extLst>
            </p:cNvPr>
            <p:cNvSpPr>
              <a:spLocks noChangeAspect="1"/>
            </p:cNvSpPr>
            <p:nvPr/>
          </p:nvSpPr>
          <p:spPr>
            <a:xfrm>
              <a:off x="2788478" y="3404192"/>
              <a:ext cx="1187919" cy="1188000"/>
            </a:xfrm>
            <a:prstGeom prst="ellipse">
              <a:avLst/>
            </a:prstGeom>
            <a:solidFill>
              <a:srgbClr val="9BA7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Dark Grey</a:t>
              </a:r>
            </a:p>
            <a:p>
              <a:pPr fontAlgn="auto">
                <a:spcBef>
                  <a:spcPts val="0"/>
                </a:spcBef>
                <a:spcAft>
                  <a:spcPts val="0"/>
                </a:spcAft>
                <a:defRPr/>
              </a:pPr>
              <a:r>
                <a:rPr lang="en-GB" sz="1050" dirty="0">
                  <a:solidFill>
                    <a:schemeClr val="bg1"/>
                  </a:solidFill>
                </a:rPr>
                <a:t>R:155</a:t>
              </a:r>
            </a:p>
            <a:p>
              <a:pPr fontAlgn="auto">
                <a:spcBef>
                  <a:spcPts val="0"/>
                </a:spcBef>
                <a:spcAft>
                  <a:spcPts val="0"/>
                </a:spcAft>
                <a:defRPr/>
              </a:pPr>
              <a:r>
                <a:rPr lang="en-GB" sz="1050" dirty="0">
                  <a:solidFill>
                    <a:schemeClr val="bg1"/>
                  </a:solidFill>
                </a:rPr>
                <a:t>G:167</a:t>
              </a:r>
            </a:p>
            <a:p>
              <a:pPr fontAlgn="auto">
                <a:spcBef>
                  <a:spcPts val="0"/>
                </a:spcBef>
                <a:spcAft>
                  <a:spcPts val="0"/>
                </a:spcAft>
                <a:defRPr/>
              </a:pPr>
              <a:r>
                <a:rPr lang="en-GB" sz="1050" dirty="0">
                  <a:solidFill>
                    <a:schemeClr val="bg1"/>
                  </a:solidFill>
                </a:rPr>
                <a:t>B:176</a:t>
              </a:r>
            </a:p>
          </p:txBody>
        </p:sp>
        <p:sp>
          <p:nvSpPr>
            <p:cNvPr id="28" name="Oval 27">
              <a:extLst>
                <a:ext uri="{FF2B5EF4-FFF2-40B4-BE49-F238E27FC236}">
                  <a16:creationId xmlns="" xmlns:a16="http://schemas.microsoft.com/office/drawing/2014/main" id="{FF086BB0-F209-4CDB-A009-C5CF09131FA9}"/>
                </a:ext>
              </a:extLst>
            </p:cNvPr>
            <p:cNvSpPr>
              <a:spLocks noChangeAspect="1"/>
            </p:cNvSpPr>
            <p:nvPr/>
          </p:nvSpPr>
          <p:spPr>
            <a:xfrm>
              <a:off x="4025629" y="3404192"/>
              <a:ext cx="1189508" cy="1188000"/>
            </a:xfrm>
            <a:prstGeom prst="ellipse">
              <a:avLst/>
            </a:prstGeom>
            <a:solidFill>
              <a:srgbClr val="B9C9D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tx1"/>
                  </a:solidFill>
                </a:rPr>
                <a:t>Jisc Dark Grey</a:t>
              </a:r>
            </a:p>
            <a:p>
              <a:pPr fontAlgn="auto">
                <a:spcBef>
                  <a:spcPts val="0"/>
                </a:spcBef>
                <a:spcAft>
                  <a:spcPts val="0"/>
                </a:spcAft>
                <a:defRPr/>
              </a:pPr>
              <a:r>
                <a:rPr lang="en-GB" sz="1050" dirty="0">
                  <a:solidFill>
                    <a:schemeClr val="tx1"/>
                  </a:solidFill>
                </a:rPr>
                <a:t>R:185</a:t>
              </a:r>
            </a:p>
            <a:p>
              <a:pPr fontAlgn="auto">
                <a:spcBef>
                  <a:spcPts val="0"/>
                </a:spcBef>
                <a:spcAft>
                  <a:spcPts val="0"/>
                </a:spcAft>
                <a:defRPr/>
              </a:pPr>
              <a:r>
                <a:rPr lang="en-GB" sz="1050" dirty="0">
                  <a:solidFill>
                    <a:schemeClr val="tx1"/>
                  </a:solidFill>
                </a:rPr>
                <a:t>G:201</a:t>
              </a:r>
            </a:p>
            <a:p>
              <a:pPr fontAlgn="auto">
                <a:spcBef>
                  <a:spcPts val="0"/>
                </a:spcBef>
                <a:spcAft>
                  <a:spcPts val="0"/>
                </a:spcAft>
                <a:defRPr/>
              </a:pPr>
              <a:r>
                <a:rPr lang="en-GB" sz="1050" dirty="0">
                  <a:solidFill>
                    <a:schemeClr val="tx1"/>
                  </a:solidFill>
                </a:rPr>
                <a:t>B:213</a:t>
              </a:r>
            </a:p>
          </p:txBody>
        </p:sp>
      </p:grpSp>
    </p:spTree>
  </p:cSld>
  <p:clrMap bg1="lt1" tx1="dk1" bg2="lt2" tx2="dk2" accent1="accent1" accent2="accent2" accent3="accent3" accent4="accent4" accent5="accent5" accent6="accent6" hlink="hlink" folHlink="folHlink"/>
  <p:sldLayoutIdLst>
    <p:sldLayoutId id="2147483755" r:id="rId1"/>
  </p:sldLayoutIdLst>
  <p:hf hdr="0"/>
  <p:txStyles>
    <p:titleStyle>
      <a:lvl1pPr algn="r" defTabSz="685800" rtl="0" eaLnBrk="0" fontAlgn="base" hangingPunct="0">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fontAlgn="base">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fontAlgn="base">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fontAlgn="base">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fontAlgn="base">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jisc.ac.uk/guides/preparing-for-the-general-data-protection-regulation-gdpr"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jisc.ac.uk/rd/projects/effective-learning-analytic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tiff"/><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Copyright</a:t>
            </a:r>
            <a:endParaRPr lang="en-GB" dirty="0"/>
          </a:p>
        </p:txBody>
      </p:sp>
      <p:sp>
        <p:nvSpPr>
          <p:cNvPr id="3" name="Content Placeholder 2"/>
          <p:cNvSpPr>
            <a:spLocks noGrp="1"/>
          </p:cNvSpPr>
          <p:nvPr>
            <p:ph sz="quarter" idx="13"/>
          </p:nvPr>
        </p:nvSpPr>
        <p:spPr/>
        <p:txBody>
          <a:bodyPr/>
          <a:lstStyle/>
          <a:p>
            <a:pPr marL="0" indent="0">
              <a:buNone/>
            </a:pPr>
            <a:r>
              <a:rPr lang="en-US" i="1" dirty="0"/>
              <a:t>This presentation leaves copyright of the content to the presenter. Unless otherwise noted in the materials, uploaded content carries the </a:t>
            </a:r>
            <a:r>
              <a:rPr lang="en-US" b="1" i="1" u="sng" dirty="0">
                <a:hlinkClick r:id="rId2"/>
              </a:rPr>
              <a:t>Creative Commons Attribution-</a:t>
            </a:r>
            <a:r>
              <a:rPr lang="en-US" b="1" i="1" u="sng" dirty="0" err="1">
                <a:hlinkClick r:id="rId2"/>
              </a:rPr>
              <a:t>NonCommercial</a:t>
            </a:r>
            <a:r>
              <a:rPr lang="en-US" b="1" i="1" u="sng" dirty="0">
                <a:hlinkClick r:id="rId2"/>
              </a:rPr>
              <a:t>-</a:t>
            </a:r>
            <a:r>
              <a:rPr lang="en-US" b="1" i="1" u="sng" dirty="0" err="1">
                <a:hlinkClick r:id="rId2"/>
              </a:rPr>
              <a:t>ShareAlike</a:t>
            </a:r>
            <a:r>
              <a:rPr lang="en-US" b="1" i="1" u="sng" dirty="0">
                <a:hlinkClick r:id="rId2"/>
              </a:rPr>
              <a:t> license</a:t>
            </a:r>
            <a:r>
              <a:rPr lang="en-US" i="1" dirty="0"/>
              <a:t>, which grants usage to the general public with the stipulated criteria.</a:t>
            </a:r>
            <a:endParaRPr lang="en-GB" dirty="0"/>
          </a:p>
        </p:txBody>
      </p:sp>
      <p:sp>
        <p:nvSpPr>
          <p:cNvPr id="4" name="Date Placeholder 3"/>
          <p:cNvSpPr>
            <a:spLocks noGrp="1"/>
          </p:cNvSpPr>
          <p:nvPr>
            <p:ph type="dt" sz="half" idx="14"/>
          </p:nvPr>
        </p:nvSpPr>
        <p:spPr/>
        <p:txBody>
          <a:bodyPr/>
          <a:lstStyle/>
          <a:p>
            <a:r>
              <a:rPr lang="en-GB" altLang="en-US" dirty="0" smtClean="0"/>
              <a:t>1st November 2017</a:t>
            </a:r>
            <a:endParaRPr lang="en-GB" altLang="en-US" dirty="0"/>
          </a:p>
        </p:txBody>
      </p:sp>
      <p:sp>
        <p:nvSpPr>
          <p:cNvPr id="5" name="Footer Placeholder 4"/>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6" name="Slide Number Placeholder 5"/>
          <p:cNvSpPr>
            <a:spLocks noGrp="1"/>
          </p:cNvSpPr>
          <p:nvPr>
            <p:ph type="sldNum" sz="quarter" idx="16"/>
          </p:nvPr>
        </p:nvSpPr>
        <p:spPr/>
        <p:txBody>
          <a:bodyPr/>
          <a:lstStyle/>
          <a:p>
            <a:fld id="{AA47ABCD-3C94-44CA-87D0-FF1DCC9EDC18}" type="slidenum">
              <a:rPr lang="en-GB" altLang="en-US" smtClean="0"/>
              <a:pPr/>
              <a:t>1</a:t>
            </a:fld>
            <a:endParaRPr lang="en-GB" altLang="en-US" dirty="0"/>
          </a:p>
        </p:txBody>
      </p:sp>
    </p:spTree>
    <p:extLst>
      <p:ext uri="{BB962C8B-B14F-4D97-AF65-F5344CB8AC3E}">
        <p14:creationId xmlns:p14="http://schemas.microsoft.com/office/powerpoint/2010/main" val="3969031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Trust and identity</a:t>
            </a:r>
          </a:p>
        </p:txBody>
      </p:sp>
      <p:sp>
        <p:nvSpPr>
          <p:cNvPr id="3" name="Content Placeholder 2"/>
          <p:cNvSpPr>
            <a:spLocks noGrp="1"/>
          </p:cNvSpPr>
          <p:nvPr>
            <p:ph sz="quarter" idx="13"/>
          </p:nvPr>
        </p:nvSpPr>
        <p:spPr>
          <a:xfrm>
            <a:off x="215900" y="773205"/>
            <a:ext cx="8712199" cy="3959133"/>
          </a:xfrm>
        </p:spPr>
        <p:txBody>
          <a:bodyPr/>
          <a:lstStyle/>
          <a:p>
            <a:r>
              <a:rPr lang="en-GB" sz="1600" dirty="0"/>
              <a:t>Internet2 and Jisc are the main funders of Shibboleth</a:t>
            </a:r>
          </a:p>
          <a:p>
            <a:r>
              <a:rPr lang="en-GB" sz="1600" dirty="0"/>
              <a:t>UKAMF is one of the largest in the world and we work closely with publishers to maintain their commitment</a:t>
            </a:r>
          </a:p>
          <a:p>
            <a:r>
              <a:rPr lang="en-GB" sz="1600" dirty="0"/>
              <a:t>Working with the UK </a:t>
            </a:r>
            <a:r>
              <a:rPr lang="en-GB" sz="1600" dirty="0" smtClean="0"/>
              <a:t>government and HEIs </a:t>
            </a:r>
            <a:r>
              <a:rPr lang="en-GB" sz="1600" dirty="0"/>
              <a:t>to use Shibboleth to identify students for wider official purposes (student loans, passports, driving licences)</a:t>
            </a:r>
          </a:p>
          <a:p>
            <a:r>
              <a:rPr lang="en-GB" sz="1600" dirty="0"/>
              <a:t>Liberate is Jisc’s new, cloud-based, fully-managed service for access management</a:t>
            </a:r>
          </a:p>
          <a:p>
            <a:pPr lvl="1"/>
            <a:r>
              <a:rPr lang="en-GB" sz="1600" dirty="0"/>
              <a:t>Offers a single, simple, and cost-effective solution for federation, eduroam, and other access management requirements</a:t>
            </a:r>
          </a:p>
          <a:p>
            <a:pPr lvl="1"/>
            <a:r>
              <a:rPr lang="en-GB" sz="1600" dirty="0"/>
              <a:t>Piloted with over </a:t>
            </a:r>
            <a:r>
              <a:rPr lang="en-GB" sz="1600" dirty="0" smtClean="0"/>
              <a:t>over 10% of UK </a:t>
            </a:r>
            <a:r>
              <a:rPr lang="en-GB" sz="1600" dirty="0"/>
              <a:t>public library authorities </a:t>
            </a:r>
            <a:r>
              <a:rPr lang="en-GB" sz="1600" dirty="0" smtClean="0"/>
              <a:t>since </a:t>
            </a:r>
            <a:r>
              <a:rPr lang="en-GB" sz="1600" dirty="0"/>
              <a:t>January, and a further eight Further and Higher </a:t>
            </a:r>
            <a:r>
              <a:rPr lang="en-GB" sz="1600" dirty="0" smtClean="0"/>
              <a:t>education </a:t>
            </a:r>
            <a:r>
              <a:rPr lang="en-GB" sz="1600" dirty="0"/>
              <a:t>institutions since July</a:t>
            </a:r>
          </a:p>
          <a:p>
            <a:pPr lvl="1"/>
            <a:r>
              <a:rPr lang="en-GB" sz="1600" dirty="0"/>
              <a:t>Liberate is supporting the newly merged Nottingham </a:t>
            </a:r>
            <a:r>
              <a:rPr lang="en-GB" sz="1600" dirty="0" smtClean="0"/>
              <a:t>College </a:t>
            </a:r>
            <a:endParaRPr lang="en-GB" sz="1600" dirty="0"/>
          </a:p>
          <a:p>
            <a:pPr marL="671513" lvl="3" indent="-222250"/>
            <a:r>
              <a:rPr lang="en-GB" sz="1400" dirty="0"/>
              <a:t>consolidate two Shibboleth systems </a:t>
            </a:r>
          </a:p>
          <a:p>
            <a:pPr marL="671513" lvl="3" indent="-222250"/>
            <a:r>
              <a:rPr lang="en-GB" sz="1400" dirty="0"/>
              <a:t>Aspiration to adopt eduroam across both colleges</a:t>
            </a:r>
          </a:p>
          <a:p>
            <a:pPr marL="671513" lvl="3" indent="-222250"/>
            <a:r>
              <a:rPr lang="en-GB" sz="1400" dirty="0"/>
              <a:t>Without Liberate, the college didn’t have the resource to support these two </a:t>
            </a:r>
            <a:r>
              <a:rPr lang="en-GB" sz="1400" dirty="0" smtClean="0"/>
              <a:t>requirements </a:t>
            </a:r>
            <a:endParaRPr lang="en-GB" sz="1400" dirty="0"/>
          </a:p>
          <a:p>
            <a:pPr marL="671513" lvl="3" indent="-222250"/>
            <a:r>
              <a:rPr lang="en-GB" sz="1400" dirty="0"/>
              <a:t>Liberate allows them to achieve both with minimal resourcing</a:t>
            </a:r>
          </a:p>
          <a:p>
            <a:endParaRPr lang="en-GB" dirty="0"/>
          </a:p>
          <a:p>
            <a:endParaRPr lang="en-GB" dirty="0"/>
          </a:p>
          <a:p>
            <a:endParaRPr lang="en-GB" dirty="0"/>
          </a:p>
        </p:txBody>
      </p:sp>
      <p:sp>
        <p:nvSpPr>
          <p:cNvPr id="4" name="Date Placeholder 3"/>
          <p:cNvSpPr>
            <a:spLocks noGrp="1"/>
          </p:cNvSpPr>
          <p:nvPr>
            <p:ph type="dt" sz="half" idx="14"/>
          </p:nvPr>
        </p:nvSpPr>
        <p:spPr/>
        <p:txBody>
          <a:bodyPr/>
          <a:lstStyle/>
          <a:p>
            <a:r>
              <a:rPr lang="en-GB" altLang="en-US" smtClean="0"/>
              <a:t>1st November 2017</a:t>
            </a:r>
            <a:endParaRPr lang="en-GB" altLang="en-US" dirty="0"/>
          </a:p>
        </p:txBody>
      </p:sp>
      <p:sp>
        <p:nvSpPr>
          <p:cNvPr id="5" name="Footer Placeholder 4"/>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6" name="Slide Number Placeholder 5"/>
          <p:cNvSpPr>
            <a:spLocks noGrp="1"/>
          </p:cNvSpPr>
          <p:nvPr>
            <p:ph type="sldNum" sz="quarter" idx="16"/>
          </p:nvPr>
        </p:nvSpPr>
        <p:spPr/>
        <p:txBody>
          <a:bodyPr/>
          <a:lstStyle/>
          <a:p>
            <a:fld id="{AA47ABCD-3C94-44CA-87D0-FF1DCC9EDC18}" type="slidenum">
              <a:rPr lang="en-GB" altLang="en-US" smtClean="0"/>
              <a:pPr/>
              <a:t>10</a:t>
            </a:fld>
            <a:endParaRPr lang="en-GB" altLang="en-US" dirty="0"/>
          </a:p>
        </p:txBody>
      </p:sp>
    </p:spTree>
    <p:extLst>
      <p:ext uri="{BB962C8B-B14F-4D97-AF65-F5344CB8AC3E}">
        <p14:creationId xmlns:p14="http://schemas.microsoft.com/office/powerpoint/2010/main" val="2159849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4885EA61-8AA8-41BF-96C9-8E873A04AE1D}"/>
              </a:ext>
            </a:extLst>
          </p:cNvPr>
          <p:cNvSpPr>
            <a:spLocks noGrp="1"/>
          </p:cNvSpPr>
          <p:nvPr>
            <p:ph type="title"/>
          </p:nvPr>
        </p:nvSpPr>
        <p:spPr>
          <a:xfrm>
            <a:off x="1019102" y="-1588"/>
            <a:ext cx="7908999" cy="447676"/>
          </a:xfrm>
        </p:spPr>
        <p:txBody>
          <a:bodyPr/>
          <a:lstStyle/>
          <a:p>
            <a:r>
              <a:rPr lang="en-GB" altLang="en-US" spc="-30" dirty="0"/>
              <a:t>The General Data Protection Regulations (GDPR)</a:t>
            </a:r>
            <a:endParaRPr lang="en-GB" dirty="0"/>
          </a:p>
        </p:txBody>
      </p:sp>
      <p:sp>
        <p:nvSpPr>
          <p:cNvPr id="10" name="Content Placeholder 9">
            <a:extLst>
              <a:ext uri="{FF2B5EF4-FFF2-40B4-BE49-F238E27FC236}">
                <a16:creationId xmlns="" xmlns:a16="http://schemas.microsoft.com/office/drawing/2014/main" id="{6AFD5D90-D434-4B9A-96CB-E0B8A9D09D64}"/>
              </a:ext>
            </a:extLst>
          </p:cNvPr>
          <p:cNvSpPr>
            <a:spLocks noGrp="1"/>
          </p:cNvSpPr>
          <p:nvPr>
            <p:ph sz="quarter" idx="13"/>
          </p:nvPr>
        </p:nvSpPr>
        <p:spPr>
          <a:xfrm>
            <a:off x="215902" y="1442176"/>
            <a:ext cx="8712198" cy="3264296"/>
          </a:xfrm>
        </p:spPr>
        <p:txBody>
          <a:bodyPr/>
          <a:lstStyle/>
          <a:p>
            <a:pPr marL="0" indent="0">
              <a:spcBef>
                <a:spcPts val="300"/>
              </a:spcBef>
              <a:buNone/>
            </a:pPr>
            <a:r>
              <a:rPr lang="en-GB" sz="1100" b="1" dirty="0" smtClean="0"/>
              <a:t>Six </a:t>
            </a:r>
            <a:r>
              <a:rPr lang="en-GB" sz="1100" b="1" dirty="0"/>
              <a:t>key changes</a:t>
            </a:r>
            <a:r>
              <a:rPr lang="en-GB" sz="1100" b="1" dirty="0" smtClean="0"/>
              <a:t>:</a:t>
            </a:r>
            <a:br>
              <a:rPr lang="en-GB" sz="1100" b="1" dirty="0" smtClean="0"/>
            </a:br>
            <a:endParaRPr lang="en-GB" sz="1100" b="1" dirty="0"/>
          </a:p>
          <a:p>
            <a:pPr marL="228600" indent="-228600">
              <a:spcBef>
                <a:spcPts val="300"/>
              </a:spcBef>
              <a:buFont typeface="+mj-lt"/>
              <a:buAutoNum type="arabicPeriod"/>
            </a:pPr>
            <a:r>
              <a:rPr lang="en-GB" sz="1100" b="1" dirty="0"/>
              <a:t>Accountability</a:t>
            </a:r>
          </a:p>
          <a:p>
            <a:pPr lvl="1">
              <a:spcBef>
                <a:spcPts val="300"/>
              </a:spcBef>
            </a:pPr>
            <a:r>
              <a:rPr lang="en-GB" sz="1100" dirty="0"/>
              <a:t>We are required to document what personal data we hold, where it came from and who we share it with</a:t>
            </a:r>
          </a:p>
          <a:p>
            <a:pPr lvl="1">
              <a:spcBef>
                <a:spcPts val="300"/>
              </a:spcBef>
            </a:pPr>
            <a:r>
              <a:rPr lang="en-GB" sz="1100" dirty="0"/>
              <a:t>Data Processors are now accountable for the personal data that it processes</a:t>
            </a:r>
          </a:p>
          <a:p>
            <a:pPr marL="228600" indent="-228600">
              <a:spcBef>
                <a:spcPts val="300"/>
              </a:spcBef>
              <a:buFont typeface="+mj-lt"/>
              <a:buAutoNum type="arabicPeriod"/>
            </a:pPr>
            <a:r>
              <a:rPr lang="en-GB" sz="1100" b="1" dirty="0"/>
              <a:t>Privacy by Design</a:t>
            </a:r>
          </a:p>
          <a:p>
            <a:pPr lvl="1">
              <a:spcBef>
                <a:spcPts val="300"/>
              </a:spcBef>
            </a:pPr>
            <a:r>
              <a:rPr lang="en-GB" sz="1100" dirty="0"/>
              <a:t>Inclusion of data protection compliance from the outset in services  systems and process design including r &amp; d and beta projects and services</a:t>
            </a:r>
          </a:p>
          <a:p>
            <a:pPr marL="228600" indent="-228600">
              <a:spcBef>
                <a:spcPts val="300"/>
              </a:spcBef>
              <a:buFont typeface="+mj-lt"/>
              <a:buAutoNum type="arabicPeriod"/>
            </a:pPr>
            <a:r>
              <a:rPr lang="en-GB" sz="1100" b="1" dirty="0"/>
              <a:t>Legal Changes and Consent</a:t>
            </a:r>
          </a:p>
          <a:p>
            <a:pPr lvl="1">
              <a:spcBef>
                <a:spcPts val="300"/>
              </a:spcBef>
            </a:pPr>
            <a:r>
              <a:rPr lang="en-GB" sz="1100" dirty="0"/>
              <a:t>Conditions of consent tightened – clear and concise terms and conditions – need to review all existing privacy notices </a:t>
            </a:r>
            <a:r>
              <a:rPr lang="en-GB" sz="1100" dirty="0" smtClean="0"/>
              <a:t>and </a:t>
            </a:r>
            <a:r>
              <a:rPr lang="en-GB" sz="1100" dirty="0"/>
              <a:t>all existing supplier contracts</a:t>
            </a:r>
          </a:p>
          <a:p>
            <a:pPr marL="228600" indent="-228600">
              <a:spcBef>
                <a:spcPts val="300"/>
              </a:spcBef>
              <a:buFont typeface="+mj-lt"/>
              <a:buAutoNum type="arabicPeriod"/>
            </a:pPr>
            <a:r>
              <a:rPr lang="en-GB" sz="1100" b="1" dirty="0"/>
              <a:t>Reputational Damage and Penalties</a:t>
            </a:r>
          </a:p>
          <a:p>
            <a:pPr lvl="1">
              <a:spcBef>
                <a:spcPts val="300"/>
              </a:spcBef>
            </a:pPr>
            <a:r>
              <a:rPr lang="en-GB" sz="1100" dirty="0"/>
              <a:t>Reputational damage of a Member data breach would do Jisc serious harm</a:t>
            </a:r>
          </a:p>
          <a:p>
            <a:pPr lvl="1">
              <a:spcBef>
                <a:spcPts val="300"/>
              </a:spcBef>
            </a:pPr>
            <a:r>
              <a:rPr lang="en-GB" sz="1100" dirty="0"/>
              <a:t>Add to this GDPR maximum fine from £500,000 to 20 million euros or 4% of annual global turnover</a:t>
            </a:r>
          </a:p>
          <a:p>
            <a:pPr marL="228600" indent="-228600">
              <a:spcBef>
                <a:spcPts val="300"/>
              </a:spcBef>
              <a:buFont typeface="+mj-lt"/>
              <a:buAutoNum type="arabicPeriod"/>
            </a:pPr>
            <a:r>
              <a:rPr lang="en-GB" sz="1100" b="1" dirty="0"/>
              <a:t>Breach</a:t>
            </a:r>
          </a:p>
          <a:p>
            <a:pPr lvl="1">
              <a:spcBef>
                <a:spcPts val="300"/>
              </a:spcBef>
            </a:pPr>
            <a:r>
              <a:rPr lang="en-GB" sz="1100" dirty="0"/>
              <a:t>Breach reporting to Information Commissioners Office mandatory and within 72 hours of breach detection</a:t>
            </a:r>
          </a:p>
          <a:p>
            <a:pPr marL="228600" indent="-228600">
              <a:spcBef>
                <a:spcPts val="300"/>
              </a:spcBef>
              <a:buFont typeface="+mj-lt"/>
              <a:buAutoNum type="arabicPeriod"/>
            </a:pPr>
            <a:r>
              <a:rPr lang="en-GB" sz="1100" b="1" dirty="0"/>
              <a:t>Individual rights</a:t>
            </a:r>
          </a:p>
          <a:p>
            <a:pPr lvl="1">
              <a:lnSpc>
                <a:spcPct val="100000"/>
              </a:lnSpc>
              <a:spcBef>
                <a:spcPts val="300"/>
              </a:spcBef>
            </a:pPr>
            <a:r>
              <a:rPr lang="en-GB" sz="1100" dirty="0"/>
              <a:t>The GDPR also grants data subjects a number of rights over their information (eg access, erasure, </a:t>
            </a:r>
            <a:r>
              <a:rPr lang="en-GB" sz="1100" dirty="0" smtClean="0"/>
              <a:t>portability</a:t>
            </a:r>
            <a:endParaRPr lang="en-GB" sz="1100" dirty="0"/>
          </a:p>
          <a:p>
            <a:pPr marL="0" indent="0">
              <a:spcBef>
                <a:spcPts val="300"/>
              </a:spcBef>
              <a:buNone/>
            </a:pPr>
            <a:r>
              <a:rPr lang="en-GB" sz="1100" dirty="0"/>
              <a:t>For further information </a:t>
            </a:r>
            <a:r>
              <a:rPr lang="en-GB" sz="1100" dirty="0">
                <a:hlinkClick r:id="rId3"/>
              </a:rPr>
              <a:t>see jisc.ac.uk/guides/preparing-for-the-general-data-protection-regulation-gdpr</a:t>
            </a:r>
            <a:endParaRPr lang="en-GB" sz="1100" dirty="0"/>
          </a:p>
          <a:p>
            <a:pPr marL="228600" indent="-228600">
              <a:spcBef>
                <a:spcPts val="300"/>
              </a:spcBef>
              <a:buFont typeface="+mj-lt"/>
              <a:buAutoNum type="arabicPeriod"/>
            </a:pPr>
            <a:endParaRPr lang="en-GB" sz="1100" dirty="0"/>
          </a:p>
        </p:txBody>
      </p:sp>
      <p:sp>
        <p:nvSpPr>
          <p:cNvPr id="11" name="Text Placeholder 10">
            <a:extLst>
              <a:ext uri="{FF2B5EF4-FFF2-40B4-BE49-F238E27FC236}">
                <a16:creationId xmlns="" xmlns:a16="http://schemas.microsoft.com/office/drawing/2014/main" id="{E6F9BC2E-34FF-42C8-B747-A645AC1DD31C}"/>
              </a:ext>
            </a:extLst>
          </p:cNvPr>
          <p:cNvSpPr>
            <a:spLocks noGrp="1"/>
          </p:cNvSpPr>
          <p:nvPr>
            <p:ph type="body" sz="quarter" idx="14"/>
          </p:nvPr>
        </p:nvSpPr>
        <p:spPr>
          <a:xfrm>
            <a:off x="215900" y="879475"/>
            <a:ext cx="8677276" cy="498598"/>
          </a:xfrm>
        </p:spPr>
        <p:txBody>
          <a:bodyPr/>
          <a:lstStyle/>
          <a:p>
            <a:r>
              <a:rPr lang="en-GB" sz="1800" dirty="0"/>
              <a:t>Sweeping changes to the current Data Protection Act come into force in May 2018. </a:t>
            </a:r>
            <a:br>
              <a:rPr lang="en-GB" sz="1800" dirty="0"/>
            </a:br>
            <a:r>
              <a:rPr lang="en-GB" sz="1800" dirty="0"/>
              <a:t>Serious implications to the Sector.</a:t>
            </a:r>
          </a:p>
        </p:txBody>
      </p:sp>
      <p:sp>
        <p:nvSpPr>
          <p:cNvPr id="5" name="Date Placeholder 4">
            <a:extLst>
              <a:ext uri="{FF2B5EF4-FFF2-40B4-BE49-F238E27FC236}">
                <a16:creationId xmlns="" xmlns:a16="http://schemas.microsoft.com/office/drawing/2014/main" id="{4560924B-24DA-4EC2-A60C-E45197A4D6F2}"/>
              </a:ext>
            </a:extLst>
          </p:cNvPr>
          <p:cNvSpPr>
            <a:spLocks noGrp="1"/>
          </p:cNvSpPr>
          <p:nvPr>
            <p:ph type="dt" sz="half" idx="15"/>
          </p:nvPr>
        </p:nvSpPr>
        <p:spPr/>
        <p:txBody>
          <a:bodyPr/>
          <a:lstStyle/>
          <a:p>
            <a:r>
              <a:rPr lang="en-GB" altLang="en-US" smtClean="0"/>
              <a:t>1st November 2017</a:t>
            </a:r>
            <a:endParaRPr lang="en-GB" altLang="en-US" dirty="0"/>
          </a:p>
        </p:txBody>
      </p:sp>
      <p:sp>
        <p:nvSpPr>
          <p:cNvPr id="2" name="Footer Placeholder 1"/>
          <p:cNvSpPr>
            <a:spLocks noGrp="1"/>
          </p:cNvSpPr>
          <p:nvPr>
            <p:ph type="ftr" sz="quarter" idx="16"/>
          </p:nvPr>
        </p:nvSpPr>
        <p:spPr/>
        <p:txBody>
          <a:bodyPr/>
          <a:lstStyle/>
          <a:p>
            <a:pPr>
              <a:defRPr/>
            </a:pPr>
            <a:r>
              <a:rPr lang="en-GB" smtClean="0"/>
              <a:t>Making the UK the most digitally advanced nation for Higher education and research</a:t>
            </a:r>
            <a:endParaRPr lang="en-GB" dirty="0"/>
          </a:p>
        </p:txBody>
      </p:sp>
      <p:sp>
        <p:nvSpPr>
          <p:cNvPr id="3" name="Slide Number Placeholder 2"/>
          <p:cNvSpPr>
            <a:spLocks noGrp="1"/>
          </p:cNvSpPr>
          <p:nvPr>
            <p:ph type="sldNum" sz="quarter" idx="17"/>
          </p:nvPr>
        </p:nvSpPr>
        <p:spPr/>
        <p:txBody>
          <a:bodyPr/>
          <a:lstStyle/>
          <a:p>
            <a:fld id="{8A3B330F-9213-48F0-902B-82E8681BE844}" type="slidenum">
              <a:rPr lang="en-GB" altLang="en-US" smtClean="0"/>
              <a:pPr/>
              <a:t>11</a:t>
            </a:fld>
            <a:endParaRPr lang="en-GB" altLang="en-US" dirty="0"/>
          </a:p>
        </p:txBody>
      </p:sp>
    </p:spTree>
    <p:extLst>
      <p:ext uri="{BB962C8B-B14F-4D97-AF65-F5344CB8AC3E}">
        <p14:creationId xmlns:p14="http://schemas.microsoft.com/office/powerpoint/2010/main" val="2282220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5E6A0908-13B0-40E4-906A-71260C5C6374}"/>
              </a:ext>
            </a:extLst>
          </p:cNvPr>
          <p:cNvSpPr>
            <a:spLocks noGrp="1"/>
          </p:cNvSpPr>
          <p:nvPr>
            <p:ph type="title"/>
          </p:nvPr>
        </p:nvSpPr>
        <p:spPr/>
        <p:txBody>
          <a:bodyPr/>
          <a:lstStyle/>
          <a:p>
            <a:endParaRPr lang="en-GB" dirty="0"/>
          </a:p>
        </p:txBody>
      </p:sp>
      <p:sp>
        <p:nvSpPr>
          <p:cNvPr id="5" name="Date Placeholder 4">
            <a:extLst>
              <a:ext uri="{FF2B5EF4-FFF2-40B4-BE49-F238E27FC236}">
                <a16:creationId xmlns="" xmlns:a16="http://schemas.microsoft.com/office/drawing/2014/main" id="{92B97DDF-8F09-44AA-B13C-C657082CE2D3}"/>
              </a:ext>
            </a:extLst>
          </p:cNvPr>
          <p:cNvSpPr>
            <a:spLocks noGrp="1"/>
          </p:cNvSpPr>
          <p:nvPr>
            <p:ph type="dt" sz="half" idx="10"/>
          </p:nvPr>
        </p:nvSpPr>
        <p:spPr/>
        <p:txBody>
          <a:bodyPr/>
          <a:lstStyle/>
          <a:p>
            <a:r>
              <a:rPr lang="en-GB" altLang="en-US" smtClean="0"/>
              <a:t>1st November 2017</a:t>
            </a:r>
            <a:endParaRPr lang="en-GB" altLang="en-US" dirty="0"/>
          </a:p>
        </p:txBody>
      </p:sp>
      <p:pic>
        <p:nvPicPr>
          <p:cNvPr id="9" name="Picture 8">
            <a:extLst>
              <a:ext uri="{FF2B5EF4-FFF2-40B4-BE49-F238E27FC236}">
                <a16:creationId xmlns="" xmlns:a16="http://schemas.microsoft.com/office/drawing/2014/main" id="{BF409537-5323-4D7E-B270-17EB2D9AEA6A}"/>
              </a:ext>
            </a:extLst>
          </p:cNvPr>
          <p:cNvPicPr>
            <a:picLocks noChangeAspect="1"/>
          </p:cNvPicPr>
          <p:nvPr/>
        </p:nvPicPr>
        <p:blipFill rotWithShape="1">
          <a:blip r:embed="rId3">
            <a:extLst>
              <a:ext uri="{28A0092B-C50C-407E-A947-70E740481C1C}">
                <a14:useLocalDpi xmlns:a14="http://schemas.microsoft.com/office/drawing/2010/main" val="0"/>
              </a:ext>
            </a:extLst>
          </a:blip>
          <a:srcRect t="5060" b="25626"/>
          <a:stretch/>
        </p:blipFill>
        <p:spPr>
          <a:xfrm>
            <a:off x="-47766" y="0"/>
            <a:ext cx="9191766" cy="5143500"/>
          </a:xfrm>
          <a:prstGeom prst="rect">
            <a:avLst/>
          </a:prstGeom>
        </p:spPr>
      </p:pic>
    </p:spTree>
    <p:extLst>
      <p:ext uri="{BB962C8B-B14F-4D97-AF65-F5344CB8AC3E}">
        <p14:creationId xmlns:p14="http://schemas.microsoft.com/office/powerpoint/2010/main" val="858305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393F87-09AF-4B88-9D5F-33E8341FA12A}"/>
              </a:ext>
            </a:extLst>
          </p:cNvPr>
          <p:cNvSpPr>
            <a:spLocks noGrp="1"/>
          </p:cNvSpPr>
          <p:nvPr>
            <p:ph type="title"/>
          </p:nvPr>
        </p:nvSpPr>
        <p:spPr/>
        <p:txBody>
          <a:bodyPr/>
          <a:lstStyle/>
          <a:p>
            <a:r>
              <a:rPr lang="en-GB" dirty="0"/>
              <a:t>Some areas we aim to help </a:t>
            </a:r>
            <a:r>
              <a:rPr lang="en-GB" dirty="0" smtClean="0"/>
              <a:t>learners</a:t>
            </a:r>
            <a:endParaRPr lang="en-GB" dirty="0"/>
          </a:p>
        </p:txBody>
      </p:sp>
      <p:sp>
        <p:nvSpPr>
          <p:cNvPr id="8" name="Content Placeholder 7">
            <a:extLst>
              <a:ext uri="{FF2B5EF4-FFF2-40B4-BE49-F238E27FC236}">
                <a16:creationId xmlns="" xmlns:a16="http://schemas.microsoft.com/office/drawing/2014/main" id="{B74057AB-F3DB-4559-A6B3-172E79FC09BE}"/>
              </a:ext>
            </a:extLst>
          </p:cNvPr>
          <p:cNvSpPr>
            <a:spLocks noGrp="1"/>
          </p:cNvSpPr>
          <p:nvPr>
            <p:ph sz="quarter" idx="13"/>
          </p:nvPr>
        </p:nvSpPr>
        <p:spPr/>
        <p:txBody>
          <a:bodyPr/>
          <a:lstStyle/>
          <a:p>
            <a:endParaRPr lang="en-GB" dirty="0"/>
          </a:p>
        </p:txBody>
      </p:sp>
      <p:pic>
        <p:nvPicPr>
          <p:cNvPr id="9" name="Picture 8">
            <a:extLst>
              <a:ext uri="{FF2B5EF4-FFF2-40B4-BE49-F238E27FC236}">
                <a16:creationId xmlns="" xmlns:a16="http://schemas.microsoft.com/office/drawing/2014/main" id="{DDE49E71-E203-4EA2-AB38-A4A1A059FE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7" t="2123" r="1132" b="3168"/>
          <a:stretch/>
        </p:blipFill>
        <p:spPr>
          <a:xfrm>
            <a:off x="338868" y="860613"/>
            <a:ext cx="8500332" cy="3863788"/>
          </a:xfrm>
          <a:prstGeom prst="rect">
            <a:avLst/>
          </a:prstGeom>
        </p:spPr>
      </p:pic>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13</a:t>
            </a:fld>
            <a:endParaRPr lang="en-GB" altLang="en-US" dirty="0"/>
          </a:p>
        </p:txBody>
      </p:sp>
    </p:spTree>
    <p:extLst>
      <p:ext uri="{BB962C8B-B14F-4D97-AF65-F5344CB8AC3E}">
        <p14:creationId xmlns:p14="http://schemas.microsoft.com/office/powerpoint/2010/main" val="2571238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1A693857-94FB-463B-A654-F7F2417B6D93}"/>
              </a:ext>
            </a:extLst>
          </p:cNvPr>
          <p:cNvSpPr>
            <a:spLocks noGrp="1"/>
          </p:cNvSpPr>
          <p:nvPr>
            <p:ph type="title"/>
          </p:nvPr>
        </p:nvSpPr>
        <p:spPr>
          <a:xfrm>
            <a:off x="1828801" y="-1588"/>
            <a:ext cx="7099300" cy="447676"/>
          </a:xfrm>
        </p:spPr>
        <p:txBody>
          <a:bodyPr/>
          <a:lstStyle/>
          <a:p>
            <a:r>
              <a:rPr lang="en-US" dirty="0"/>
              <a:t>Student digital experience tracker</a:t>
            </a:r>
            <a:endParaRPr lang="en-GB" dirty="0"/>
          </a:p>
        </p:txBody>
      </p:sp>
      <p:sp>
        <p:nvSpPr>
          <p:cNvPr id="9" name="Content Placeholder 8">
            <a:extLst>
              <a:ext uri="{FF2B5EF4-FFF2-40B4-BE49-F238E27FC236}">
                <a16:creationId xmlns="" xmlns:a16="http://schemas.microsoft.com/office/drawing/2014/main" id="{A5CF34C2-7FBC-4332-9784-649A9158A75A}"/>
              </a:ext>
            </a:extLst>
          </p:cNvPr>
          <p:cNvSpPr>
            <a:spLocks noGrp="1"/>
          </p:cNvSpPr>
          <p:nvPr>
            <p:ph sz="quarter" idx="13"/>
          </p:nvPr>
        </p:nvSpPr>
        <p:spPr/>
        <p:txBody>
          <a:bodyPr/>
          <a:lstStyle/>
          <a:p>
            <a:r>
              <a:rPr lang="en-US" sz="1800" dirty="0"/>
              <a:t>We surveyed 22,000 students on their attitude to digital</a:t>
            </a:r>
            <a:endParaRPr lang="en-GB" sz="1800" dirty="0"/>
          </a:p>
          <a:p>
            <a:r>
              <a:rPr lang="en-GB" sz="1800" dirty="0"/>
              <a:t>Students are generally positive about the use of digital technologies in their learning</a:t>
            </a:r>
          </a:p>
          <a:p>
            <a:r>
              <a:rPr lang="en-GB" sz="1800" dirty="0"/>
              <a:t>Some providers still need to get the basics right – </a:t>
            </a:r>
          </a:p>
          <a:p>
            <a:pPr lvl="1"/>
            <a:r>
              <a:rPr lang="en-GB" sz="1400" dirty="0"/>
              <a:t>decent wifi provision across campuses</a:t>
            </a:r>
          </a:p>
          <a:p>
            <a:pPr lvl="1"/>
            <a:r>
              <a:rPr lang="en-GB" sz="1400" dirty="0"/>
              <a:t>access to desktop computers, which many students still rely upon</a:t>
            </a:r>
          </a:p>
          <a:p>
            <a:r>
              <a:rPr lang="en-GB" sz="1800" dirty="0"/>
              <a:t>The full benefits of technology to support learning are  yet to be realised </a:t>
            </a:r>
          </a:p>
          <a:p>
            <a:pPr lvl="1"/>
            <a:r>
              <a:rPr lang="en-GB" sz="1400" dirty="0"/>
              <a:t>The use of digital activities within courses is not as prevalent as we might expect. </a:t>
            </a:r>
          </a:p>
          <a:p>
            <a:pPr lvl="1"/>
            <a:r>
              <a:rPr lang="en-GB" sz="1400" dirty="0"/>
              <a:t>technology more commonly used for convenience rather to support more effective pedagogy</a:t>
            </a:r>
          </a:p>
          <a:p>
            <a:r>
              <a:rPr lang="en-GB" sz="1800" dirty="0"/>
              <a:t>80% of HE learners  and 63% of FE recognise that digital skills will be important in their chosen career</a:t>
            </a:r>
          </a:p>
          <a:p>
            <a:pPr lvl="1"/>
            <a:r>
              <a:rPr lang="en-GB" sz="1400" dirty="0"/>
              <a:t>Only 50% believe that their course prepares them well for the digital workplace</a:t>
            </a:r>
          </a:p>
          <a:p>
            <a:pPr lvl="1"/>
            <a:r>
              <a:rPr lang="en-GB" sz="1400" dirty="0"/>
              <a:t>Questions about the provision and/or signposting of services to students which support the development of digital skills and capabilities</a:t>
            </a:r>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14</a:t>
            </a:fld>
            <a:endParaRPr lang="en-GB" altLang="en-US" dirty="0"/>
          </a:p>
        </p:txBody>
      </p:sp>
    </p:spTree>
    <p:extLst>
      <p:ext uri="{BB962C8B-B14F-4D97-AF65-F5344CB8AC3E}">
        <p14:creationId xmlns:p14="http://schemas.microsoft.com/office/powerpoint/2010/main" val="1496064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651" y="-1588"/>
            <a:ext cx="7122449" cy="447676"/>
          </a:xfrm>
        </p:spPr>
        <p:txBody>
          <a:bodyPr/>
          <a:lstStyle/>
          <a:p>
            <a:r>
              <a:rPr lang="en-GB" dirty="0"/>
              <a:t>Student perspective on use of technology</a:t>
            </a: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899622814"/>
              </p:ext>
            </p:extLst>
          </p:nvPr>
        </p:nvGraphicFramePr>
        <p:xfrm>
          <a:off x="215900" y="879475"/>
          <a:ext cx="8712200" cy="2286000"/>
        </p:xfrm>
        <a:graphic>
          <a:graphicData uri="http://schemas.openxmlformats.org/drawingml/2006/table">
            <a:tbl>
              <a:tblPr firstRow="1" bandRow="1">
                <a:tableStyleId>{5C22544A-7EE6-4342-B048-85BDC9FD1C3A}</a:tableStyleId>
              </a:tblPr>
              <a:tblGrid>
                <a:gridCol w="7018277"/>
                <a:gridCol w="1693923"/>
              </a:tblGrid>
              <a:tr h="370840">
                <a:tc gridSpan="2">
                  <a:txBody>
                    <a:bodyPr/>
                    <a:lstStyle/>
                    <a:p>
                      <a:r>
                        <a:rPr lang="en-GB" sz="2400" b="0" dirty="0" smtClean="0">
                          <a:latin typeface="+mn-lt"/>
                        </a:rPr>
                        <a:t>When digital technology is used on my course:</a:t>
                      </a:r>
                      <a:endParaRPr lang="en-GB" sz="2400" b="0" dirty="0">
                        <a:latin typeface="+mn-lt"/>
                      </a:endParaRPr>
                    </a:p>
                  </a:txBody>
                  <a:tcPr/>
                </a:tc>
                <a:tc hMerge="1">
                  <a:txBody>
                    <a:bodyPr/>
                    <a:lstStyle/>
                    <a:p>
                      <a:endParaRPr lang="en-GB" dirty="0"/>
                    </a:p>
                  </a:txBody>
                  <a:tcPr/>
                </a:tc>
              </a:tr>
              <a:tr h="370840">
                <a:tc>
                  <a:txBody>
                    <a:bodyPr/>
                    <a:lstStyle/>
                    <a:p>
                      <a:r>
                        <a:rPr lang="en-GB" sz="2400" b="0" dirty="0" smtClean="0">
                          <a:latin typeface="+mn-lt"/>
                        </a:rPr>
                        <a:t>I understand things better</a:t>
                      </a:r>
                      <a:endParaRPr lang="en-GB" sz="2400" b="0" dirty="0">
                        <a:latin typeface="+mn-lt"/>
                      </a:endParaRPr>
                    </a:p>
                  </a:txBody>
                  <a:tcPr/>
                </a:tc>
                <a:tc>
                  <a:txBody>
                    <a:bodyPr/>
                    <a:lstStyle/>
                    <a:p>
                      <a:r>
                        <a:rPr lang="en-GB" sz="2400" dirty="0" smtClean="0"/>
                        <a:t>59%</a:t>
                      </a:r>
                      <a:endParaRPr lang="en-GB" sz="2400" dirty="0"/>
                    </a:p>
                  </a:txBody>
                  <a:tcPr/>
                </a:tc>
              </a:tr>
              <a:tr h="370840">
                <a:tc>
                  <a:txBody>
                    <a:bodyPr/>
                    <a:lstStyle/>
                    <a:p>
                      <a:r>
                        <a:rPr lang="en-GB" sz="2400" b="0" dirty="0" smtClean="0">
                          <a:latin typeface="+mn-lt"/>
                        </a:rPr>
                        <a:t>I am more independent</a:t>
                      </a:r>
                      <a:r>
                        <a:rPr lang="en-GB" sz="2400" b="0" baseline="0" dirty="0" smtClean="0">
                          <a:latin typeface="+mn-lt"/>
                        </a:rPr>
                        <a:t> in my learning</a:t>
                      </a:r>
                      <a:endParaRPr lang="en-GB" sz="2400" b="0" dirty="0">
                        <a:latin typeface="+mn-lt"/>
                      </a:endParaRPr>
                    </a:p>
                  </a:txBody>
                  <a:tcPr/>
                </a:tc>
                <a:tc>
                  <a:txBody>
                    <a:bodyPr/>
                    <a:lstStyle/>
                    <a:p>
                      <a:r>
                        <a:rPr lang="en-GB" sz="2400" dirty="0" smtClean="0"/>
                        <a:t>71%</a:t>
                      </a:r>
                      <a:endParaRPr lang="en-GB" sz="2400" dirty="0"/>
                    </a:p>
                  </a:txBody>
                  <a:tcPr/>
                </a:tc>
              </a:tr>
              <a:tr h="370840">
                <a:tc>
                  <a:txBody>
                    <a:bodyPr/>
                    <a:lstStyle/>
                    <a:p>
                      <a:r>
                        <a:rPr lang="en-GB" sz="2400" b="0" dirty="0" smtClean="0">
                          <a:latin typeface="+mn-lt"/>
                        </a:rPr>
                        <a:t>I can fit learning into my life more easily</a:t>
                      </a:r>
                      <a:endParaRPr lang="en-GB" sz="2400" b="0" dirty="0">
                        <a:latin typeface="+mn-lt"/>
                      </a:endParaRPr>
                    </a:p>
                  </a:txBody>
                  <a:tcPr/>
                </a:tc>
                <a:tc>
                  <a:txBody>
                    <a:bodyPr/>
                    <a:lstStyle/>
                    <a:p>
                      <a:r>
                        <a:rPr lang="en-GB" sz="2400" dirty="0" smtClean="0"/>
                        <a:t>73%</a:t>
                      </a:r>
                      <a:endParaRPr lang="en-GB" sz="2400" dirty="0"/>
                    </a:p>
                  </a:txBody>
                  <a:tcPr/>
                </a:tc>
              </a:tr>
              <a:tr h="370840">
                <a:tc>
                  <a:txBody>
                    <a:bodyPr/>
                    <a:lstStyle/>
                    <a:p>
                      <a:r>
                        <a:rPr lang="en-GB" sz="2400" b="0" dirty="0" smtClean="0">
                          <a:latin typeface="+mn-lt"/>
                        </a:rPr>
                        <a:t>I am less likely to attend class</a:t>
                      </a:r>
                      <a:endParaRPr lang="en-GB" sz="2400" b="0" dirty="0">
                        <a:latin typeface="+mn-lt"/>
                      </a:endParaRPr>
                    </a:p>
                  </a:txBody>
                  <a:tcPr/>
                </a:tc>
                <a:tc>
                  <a:txBody>
                    <a:bodyPr/>
                    <a:lstStyle/>
                    <a:p>
                      <a:r>
                        <a:rPr lang="en-GB" sz="2400" dirty="0" smtClean="0"/>
                        <a:t>16%</a:t>
                      </a:r>
                      <a:endParaRPr lang="en-GB" sz="2400" dirty="0"/>
                    </a:p>
                  </a:txBody>
                  <a:tcPr/>
                </a:tc>
              </a:tr>
            </a:tbl>
          </a:graphicData>
        </a:graphic>
      </p:graphicFrame>
      <p:sp>
        <p:nvSpPr>
          <p:cNvPr id="8" name="TextBox 7"/>
          <p:cNvSpPr txBox="1"/>
          <p:nvPr/>
        </p:nvSpPr>
        <p:spPr>
          <a:xfrm>
            <a:off x="215900" y="3353148"/>
            <a:ext cx="8615584" cy="377402"/>
          </a:xfrm>
          <a:prstGeom prst="rect">
            <a:avLst/>
          </a:prstGeom>
          <a:noFill/>
        </p:spPr>
        <p:txBody>
          <a:bodyPr wrap="square" lIns="72000" tIns="36000" rIns="72000" bIns="36000" rtlCol="0" anchor="ctr" anchorCtr="0">
            <a:spAutoFit/>
          </a:bodyPr>
          <a:lstStyle/>
          <a:p>
            <a:pPr>
              <a:lnSpc>
                <a:spcPct val="99000"/>
              </a:lnSpc>
            </a:pPr>
            <a:r>
              <a:rPr lang="en-GB" sz="2000" dirty="0" smtClean="0"/>
              <a:t>Main concern for learners: potential for distraction </a:t>
            </a:r>
          </a:p>
        </p:txBody>
      </p:sp>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15</a:t>
            </a:fld>
            <a:endParaRPr lang="en-GB" altLang="en-US" dirty="0"/>
          </a:p>
        </p:txBody>
      </p:sp>
    </p:spTree>
    <p:extLst>
      <p:ext uri="{BB962C8B-B14F-4D97-AF65-F5344CB8AC3E}">
        <p14:creationId xmlns:p14="http://schemas.microsoft.com/office/powerpoint/2010/main" val="3604183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1D7E86-32DA-4792-B50A-DC533E112B35}"/>
              </a:ext>
            </a:extLst>
          </p:cNvPr>
          <p:cNvSpPr>
            <a:spLocks noGrp="1"/>
          </p:cNvSpPr>
          <p:nvPr>
            <p:ph type="title"/>
          </p:nvPr>
        </p:nvSpPr>
        <p:spPr>
          <a:xfrm>
            <a:off x="1338471" y="-1588"/>
            <a:ext cx="7589630" cy="447676"/>
          </a:xfrm>
        </p:spPr>
        <p:txBody>
          <a:bodyPr/>
          <a:lstStyle/>
          <a:p>
            <a:r>
              <a:rPr lang="en-GB" sz="2400" dirty="0"/>
              <a:t>2020 Jisc strategic priorities for learning and teaching</a:t>
            </a:r>
          </a:p>
        </p:txBody>
      </p:sp>
      <p:sp>
        <p:nvSpPr>
          <p:cNvPr id="8" name="Content Placeholder 7">
            <a:extLst>
              <a:ext uri="{FF2B5EF4-FFF2-40B4-BE49-F238E27FC236}">
                <a16:creationId xmlns="" xmlns:a16="http://schemas.microsoft.com/office/drawing/2014/main" id="{3E8B3F1B-77FF-40B1-8518-579621D98743}"/>
              </a:ext>
            </a:extLst>
          </p:cNvPr>
          <p:cNvSpPr>
            <a:spLocks noGrp="1"/>
          </p:cNvSpPr>
          <p:nvPr>
            <p:ph sz="quarter" idx="13"/>
          </p:nvPr>
        </p:nvSpPr>
        <p:spPr/>
        <p:txBody>
          <a:bodyPr/>
          <a:lstStyle/>
          <a:p>
            <a:endParaRPr lang="en-GB" dirty="0"/>
          </a:p>
        </p:txBody>
      </p:sp>
      <p:grpSp>
        <p:nvGrpSpPr>
          <p:cNvPr id="9" name="Group 8">
            <a:extLst>
              <a:ext uri="{FF2B5EF4-FFF2-40B4-BE49-F238E27FC236}">
                <a16:creationId xmlns="" xmlns:a16="http://schemas.microsoft.com/office/drawing/2014/main" id="{DB188DE1-B7A9-4A7A-B1E8-6109B897AFD0}"/>
              </a:ext>
            </a:extLst>
          </p:cNvPr>
          <p:cNvGrpSpPr/>
          <p:nvPr/>
        </p:nvGrpSpPr>
        <p:grpSpPr>
          <a:xfrm>
            <a:off x="571228" y="967801"/>
            <a:ext cx="8020334" cy="3530216"/>
            <a:chOff x="504968" y="928045"/>
            <a:chExt cx="8020334" cy="3530216"/>
          </a:xfrm>
        </p:grpSpPr>
        <p:grpSp>
          <p:nvGrpSpPr>
            <p:cNvPr id="10" name="Group 9">
              <a:extLst>
                <a:ext uri="{FF2B5EF4-FFF2-40B4-BE49-F238E27FC236}">
                  <a16:creationId xmlns="" xmlns:a16="http://schemas.microsoft.com/office/drawing/2014/main" id="{87B6289F-7E12-4ACB-A559-717DE5F80D13}"/>
                </a:ext>
              </a:extLst>
            </p:cNvPr>
            <p:cNvGrpSpPr/>
            <p:nvPr/>
          </p:nvGrpSpPr>
          <p:grpSpPr>
            <a:xfrm>
              <a:off x="511792" y="934866"/>
              <a:ext cx="7335671" cy="743803"/>
              <a:chOff x="470848" y="1023578"/>
              <a:chExt cx="7335671" cy="743803"/>
            </a:xfrm>
          </p:grpSpPr>
          <p:sp>
            <p:nvSpPr>
              <p:cNvPr id="29" name="Rectangle 28">
                <a:extLst>
                  <a:ext uri="{FF2B5EF4-FFF2-40B4-BE49-F238E27FC236}">
                    <a16:creationId xmlns="" xmlns:a16="http://schemas.microsoft.com/office/drawing/2014/main" id="{DC11236B-E304-405B-AB4C-32B74D762C62}"/>
                  </a:ext>
                </a:extLst>
              </p:cNvPr>
              <p:cNvSpPr/>
              <p:nvPr/>
            </p:nvSpPr>
            <p:spPr>
              <a:xfrm>
                <a:off x="470848" y="1023578"/>
                <a:ext cx="7335671" cy="7438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30" name="Rectangle 29">
                <a:extLst>
                  <a:ext uri="{FF2B5EF4-FFF2-40B4-BE49-F238E27FC236}">
                    <a16:creationId xmlns="" xmlns:a16="http://schemas.microsoft.com/office/drawing/2014/main" id="{A2E5E853-EA62-4485-8B83-53BA212384EA}"/>
                  </a:ext>
                </a:extLst>
              </p:cNvPr>
              <p:cNvSpPr/>
              <p:nvPr/>
            </p:nvSpPr>
            <p:spPr>
              <a:xfrm>
                <a:off x="470848" y="1023578"/>
                <a:ext cx="4073855" cy="7438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31" name="TextBox 30">
                <a:extLst>
                  <a:ext uri="{FF2B5EF4-FFF2-40B4-BE49-F238E27FC236}">
                    <a16:creationId xmlns="" xmlns:a16="http://schemas.microsoft.com/office/drawing/2014/main" id="{F1FBC57B-90BF-4B0F-A6FF-B91294F7BAB1}"/>
                  </a:ext>
                </a:extLst>
              </p:cNvPr>
              <p:cNvSpPr txBox="1"/>
              <p:nvPr/>
            </p:nvSpPr>
            <p:spPr>
              <a:xfrm>
                <a:off x="525439" y="1205238"/>
                <a:ext cx="3275464" cy="380480"/>
              </a:xfrm>
              <a:prstGeom prst="rect">
                <a:avLst/>
              </a:prstGeom>
              <a:noFill/>
            </p:spPr>
            <p:txBody>
              <a:bodyPr wrap="square" lIns="72000" tIns="36000" rIns="72000" bIns="36000" rtlCol="0" anchor="ctr" anchorCtr="0">
                <a:spAutoFit/>
              </a:bodyPr>
              <a:lstStyle/>
              <a:p>
                <a:pPr lvl="0"/>
                <a:r>
                  <a:rPr lang="en-GB" sz="2000" b="1" dirty="0">
                    <a:solidFill>
                      <a:schemeClr val="bg1"/>
                    </a:solidFill>
                  </a:rPr>
                  <a:t>Better student outcomes</a:t>
                </a:r>
              </a:p>
            </p:txBody>
          </p:sp>
          <p:sp>
            <p:nvSpPr>
              <p:cNvPr id="32" name="TextBox 31">
                <a:extLst>
                  <a:ext uri="{FF2B5EF4-FFF2-40B4-BE49-F238E27FC236}">
                    <a16:creationId xmlns="" xmlns:a16="http://schemas.microsoft.com/office/drawing/2014/main" id="{56D229A0-8752-4E4C-A5C0-339FBAA98530}"/>
                  </a:ext>
                </a:extLst>
              </p:cNvPr>
              <p:cNvSpPr txBox="1"/>
              <p:nvPr/>
            </p:nvSpPr>
            <p:spPr>
              <a:xfrm>
                <a:off x="4622042" y="1051350"/>
                <a:ext cx="2879678" cy="688256"/>
              </a:xfrm>
              <a:prstGeom prst="rect">
                <a:avLst/>
              </a:prstGeom>
              <a:noFill/>
            </p:spPr>
            <p:txBody>
              <a:bodyPr wrap="square" lIns="72000" tIns="36000" rIns="72000" bIns="36000" rtlCol="0" anchor="ctr" anchorCtr="0">
                <a:spAutoFit/>
              </a:bodyPr>
              <a:lstStyle/>
              <a:p>
                <a:pPr lvl="0"/>
                <a:r>
                  <a:rPr lang="en-GB" sz="2000" dirty="0"/>
                  <a:t>Learning analytics and personalisation</a:t>
                </a:r>
              </a:p>
            </p:txBody>
          </p:sp>
        </p:grpSp>
        <p:grpSp>
          <p:nvGrpSpPr>
            <p:cNvPr id="11" name="Group 10">
              <a:extLst>
                <a:ext uri="{FF2B5EF4-FFF2-40B4-BE49-F238E27FC236}">
                  <a16:creationId xmlns="" xmlns:a16="http://schemas.microsoft.com/office/drawing/2014/main" id="{FE68DEA8-D4A0-4579-9519-19DCEE68DD88}"/>
                </a:ext>
              </a:extLst>
            </p:cNvPr>
            <p:cNvGrpSpPr/>
            <p:nvPr/>
          </p:nvGrpSpPr>
          <p:grpSpPr>
            <a:xfrm>
              <a:off x="514067" y="1857687"/>
              <a:ext cx="7335671" cy="743803"/>
              <a:chOff x="473123" y="2162269"/>
              <a:chExt cx="7335671" cy="743803"/>
            </a:xfrm>
          </p:grpSpPr>
          <p:sp>
            <p:nvSpPr>
              <p:cNvPr id="25" name="Rectangle 24">
                <a:extLst>
                  <a:ext uri="{FF2B5EF4-FFF2-40B4-BE49-F238E27FC236}">
                    <a16:creationId xmlns="" xmlns:a16="http://schemas.microsoft.com/office/drawing/2014/main" id="{879319ED-3E82-405F-A998-3AF50F2B9CB5}"/>
                  </a:ext>
                </a:extLst>
              </p:cNvPr>
              <p:cNvSpPr/>
              <p:nvPr/>
            </p:nvSpPr>
            <p:spPr>
              <a:xfrm>
                <a:off x="473123" y="2162269"/>
                <a:ext cx="7335671" cy="743803"/>
              </a:xfrm>
              <a:prstGeom prst="rect">
                <a:avLst/>
              </a:prstGeom>
              <a:solidFill>
                <a:schemeClr val="bg1"/>
              </a:solidFill>
              <a:ln>
                <a:solidFill>
                  <a:srgbClr val="B2B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6" name="Rectangle 25">
                <a:extLst>
                  <a:ext uri="{FF2B5EF4-FFF2-40B4-BE49-F238E27FC236}">
                    <a16:creationId xmlns="" xmlns:a16="http://schemas.microsoft.com/office/drawing/2014/main" id="{B56F9873-7B59-434F-8EB0-FDB12A947F93}"/>
                  </a:ext>
                </a:extLst>
              </p:cNvPr>
              <p:cNvSpPr/>
              <p:nvPr/>
            </p:nvSpPr>
            <p:spPr>
              <a:xfrm>
                <a:off x="473123" y="2162269"/>
                <a:ext cx="4073855" cy="743803"/>
              </a:xfrm>
              <a:prstGeom prst="rect">
                <a:avLst/>
              </a:prstGeom>
              <a:solidFill>
                <a:srgbClr val="B2B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7" name="TextBox 26">
                <a:extLst>
                  <a:ext uri="{FF2B5EF4-FFF2-40B4-BE49-F238E27FC236}">
                    <a16:creationId xmlns="" xmlns:a16="http://schemas.microsoft.com/office/drawing/2014/main" id="{27FE1912-7A06-492A-8D96-40F6A877425D}"/>
                  </a:ext>
                </a:extLst>
              </p:cNvPr>
              <p:cNvSpPr txBox="1"/>
              <p:nvPr/>
            </p:nvSpPr>
            <p:spPr>
              <a:xfrm>
                <a:off x="527712" y="2190042"/>
                <a:ext cx="4030641" cy="688256"/>
              </a:xfrm>
              <a:prstGeom prst="rect">
                <a:avLst/>
              </a:prstGeom>
              <a:noFill/>
            </p:spPr>
            <p:txBody>
              <a:bodyPr wrap="square" lIns="72000" tIns="36000" rIns="72000" bIns="36000" rtlCol="0" anchor="ctr" anchorCtr="0">
                <a:spAutoFit/>
              </a:bodyPr>
              <a:lstStyle/>
              <a:p>
                <a:pPr lvl="0"/>
                <a:r>
                  <a:rPr lang="en-GB" sz="2000" b="1" dirty="0">
                    <a:solidFill>
                      <a:schemeClr val="bg1"/>
                    </a:solidFill>
                  </a:rPr>
                  <a:t>Better planning and management of technology-enhanced learning</a:t>
                </a:r>
              </a:p>
            </p:txBody>
          </p:sp>
          <p:sp>
            <p:nvSpPr>
              <p:cNvPr id="28" name="TextBox 27">
                <a:extLst>
                  <a:ext uri="{FF2B5EF4-FFF2-40B4-BE49-F238E27FC236}">
                    <a16:creationId xmlns="" xmlns:a16="http://schemas.microsoft.com/office/drawing/2014/main" id="{2E9B3FFA-18DC-46F0-BC77-AB75B2F91E94}"/>
                  </a:ext>
                </a:extLst>
              </p:cNvPr>
              <p:cNvSpPr txBox="1"/>
              <p:nvPr/>
            </p:nvSpPr>
            <p:spPr>
              <a:xfrm>
                <a:off x="4624316" y="2190042"/>
                <a:ext cx="2879678" cy="688256"/>
              </a:xfrm>
              <a:prstGeom prst="rect">
                <a:avLst/>
              </a:prstGeom>
              <a:noFill/>
            </p:spPr>
            <p:txBody>
              <a:bodyPr wrap="square" lIns="72000" tIns="36000" rIns="72000" bIns="36000" rtlCol="0" anchor="ctr" anchorCtr="0">
                <a:spAutoFit/>
              </a:bodyPr>
              <a:lstStyle/>
              <a:p>
                <a:pPr lvl="0"/>
                <a:r>
                  <a:rPr lang="en-GB" sz="2000" dirty="0"/>
                  <a:t>Evidence-informed improvements</a:t>
                </a:r>
              </a:p>
            </p:txBody>
          </p:sp>
        </p:grpSp>
        <p:grpSp>
          <p:nvGrpSpPr>
            <p:cNvPr id="12" name="Group 11">
              <a:extLst>
                <a:ext uri="{FF2B5EF4-FFF2-40B4-BE49-F238E27FC236}">
                  <a16:creationId xmlns="" xmlns:a16="http://schemas.microsoft.com/office/drawing/2014/main" id="{F2E3A3CD-22FE-4990-8450-8ED157F5DCE9}"/>
                </a:ext>
              </a:extLst>
            </p:cNvPr>
            <p:cNvGrpSpPr/>
            <p:nvPr/>
          </p:nvGrpSpPr>
          <p:grpSpPr>
            <a:xfrm>
              <a:off x="509517" y="2780508"/>
              <a:ext cx="7335671" cy="743803"/>
              <a:chOff x="468573" y="3081221"/>
              <a:chExt cx="7335671" cy="743803"/>
            </a:xfrm>
          </p:grpSpPr>
          <p:sp>
            <p:nvSpPr>
              <p:cNvPr id="21" name="Rectangle 20">
                <a:extLst>
                  <a:ext uri="{FF2B5EF4-FFF2-40B4-BE49-F238E27FC236}">
                    <a16:creationId xmlns="" xmlns:a16="http://schemas.microsoft.com/office/drawing/2014/main" id="{1176ED9D-CA80-479C-8EE8-E8A624B4DB12}"/>
                  </a:ext>
                </a:extLst>
              </p:cNvPr>
              <p:cNvSpPr/>
              <p:nvPr/>
            </p:nvSpPr>
            <p:spPr>
              <a:xfrm>
                <a:off x="468573" y="3081221"/>
                <a:ext cx="7335671" cy="743803"/>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2" name="Rectangle 21">
                <a:extLst>
                  <a:ext uri="{FF2B5EF4-FFF2-40B4-BE49-F238E27FC236}">
                    <a16:creationId xmlns="" xmlns:a16="http://schemas.microsoft.com/office/drawing/2014/main" id="{CF8C5C24-1960-4ED7-A120-97DC4F28BD09}"/>
                  </a:ext>
                </a:extLst>
              </p:cNvPr>
              <p:cNvSpPr/>
              <p:nvPr/>
            </p:nvSpPr>
            <p:spPr>
              <a:xfrm>
                <a:off x="468573" y="3081221"/>
                <a:ext cx="4073855" cy="7438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3" name="TextBox 22">
                <a:extLst>
                  <a:ext uri="{FF2B5EF4-FFF2-40B4-BE49-F238E27FC236}">
                    <a16:creationId xmlns="" xmlns:a16="http://schemas.microsoft.com/office/drawing/2014/main" id="{D1C50CE6-C9D0-4234-BBF8-690E3EBC425F}"/>
                  </a:ext>
                </a:extLst>
              </p:cNvPr>
              <p:cNvSpPr txBox="1"/>
              <p:nvPr/>
            </p:nvSpPr>
            <p:spPr>
              <a:xfrm>
                <a:off x="520889" y="3108994"/>
                <a:ext cx="3682621" cy="688256"/>
              </a:xfrm>
              <a:prstGeom prst="rect">
                <a:avLst/>
              </a:prstGeom>
              <a:noFill/>
            </p:spPr>
            <p:txBody>
              <a:bodyPr wrap="square" lIns="72000" tIns="36000" rIns="72000" bIns="36000" rtlCol="0" anchor="ctr" anchorCtr="0">
                <a:spAutoFit/>
              </a:bodyPr>
              <a:lstStyle/>
              <a:p>
                <a:pPr lvl="0"/>
                <a:r>
                  <a:rPr lang="en-GB" sz="2000" b="1" dirty="0">
                    <a:solidFill>
                      <a:schemeClr val="bg1"/>
                    </a:solidFill>
                  </a:rPr>
                  <a:t>Delivery of high-quality, cost-effective blended learning</a:t>
                </a:r>
              </a:p>
            </p:txBody>
          </p:sp>
          <p:sp>
            <p:nvSpPr>
              <p:cNvPr id="24" name="TextBox 23">
                <a:extLst>
                  <a:ext uri="{FF2B5EF4-FFF2-40B4-BE49-F238E27FC236}">
                    <a16:creationId xmlns="" xmlns:a16="http://schemas.microsoft.com/office/drawing/2014/main" id="{F5E80615-6A22-4326-B13F-54861EF28AE8}"/>
                  </a:ext>
                </a:extLst>
              </p:cNvPr>
              <p:cNvSpPr txBox="1"/>
              <p:nvPr/>
            </p:nvSpPr>
            <p:spPr>
              <a:xfrm>
                <a:off x="4617493" y="3108994"/>
                <a:ext cx="2879678" cy="688256"/>
              </a:xfrm>
              <a:prstGeom prst="rect">
                <a:avLst/>
              </a:prstGeom>
              <a:noFill/>
            </p:spPr>
            <p:txBody>
              <a:bodyPr wrap="square" lIns="72000" tIns="36000" rIns="72000" bIns="36000" rtlCol="0" anchor="ctr" anchorCtr="0">
                <a:spAutoFit/>
              </a:bodyPr>
              <a:lstStyle/>
              <a:p>
                <a:pPr lvl="0"/>
                <a:r>
                  <a:rPr lang="en-GB" sz="2000" dirty="0"/>
                  <a:t>Affordable and engaging content and tools</a:t>
                </a:r>
              </a:p>
            </p:txBody>
          </p:sp>
        </p:grpSp>
        <p:grpSp>
          <p:nvGrpSpPr>
            <p:cNvPr id="13" name="Group 12">
              <a:extLst>
                <a:ext uri="{FF2B5EF4-FFF2-40B4-BE49-F238E27FC236}">
                  <a16:creationId xmlns="" xmlns:a16="http://schemas.microsoft.com/office/drawing/2014/main" id="{39D06214-833D-4086-A8C1-077C2157FD43}"/>
                </a:ext>
              </a:extLst>
            </p:cNvPr>
            <p:cNvGrpSpPr/>
            <p:nvPr/>
          </p:nvGrpSpPr>
          <p:grpSpPr>
            <a:xfrm>
              <a:off x="504968" y="3703330"/>
              <a:ext cx="7335671" cy="743803"/>
              <a:chOff x="464024" y="3880753"/>
              <a:chExt cx="7335671" cy="743803"/>
            </a:xfrm>
          </p:grpSpPr>
          <p:sp>
            <p:nvSpPr>
              <p:cNvPr id="17" name="Rectangle 16">
                <a:extLst>
                  <a:ext uri="{FF2B5EF4-FFF2-40B4-BE49-F238E27FC236}">
                    <a16:creationId xmlns="" xmlns:a16="http://schemas.microsoft.com/office/drawing/2014/main" id="{8B1BCA00-0FC7-4B00-A4B3-69114A90A3F8}"/>
                  </a:ext>
                </a:extLst>
              </p:cNvPr>
              <p:cNvSpPr/>
              <p:nvPr/>
            </p:nvSpPr>
            <p:spPr>
              <a:xfrm>
                <a:off x="464024" y="3880753"/>
                <a:ext cx="7335671" cy="74380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8" name="Rectangle 17">
                <a:extLst>
                  <a:ext uri="{FF2B5EF4-FFF2-40B4-BE49-F238E27FC236}">
                    <a16:creationId xmlns="" xmlns:a16="http://schemas.microsoft.com/office/drawing/2014/main" id="{177220E3-DEE7-4C1B-98D9-4231D546D148}"/>
                  </a:ext>
                </a:extLst>
              </p:cNvPr>
              <p:cNvSpPr/>
              <p:nvPr/>
            </p:nvSpPr>
            <p:spPr>
              <a:xfrm>
                <a:off x="464024" y="3880753"/>
                <a:ext cx="4073855" cy="7438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9" name="TextBox 18">
                <a:extLst>
                  <a:ext uri="{FF2B5EF4-FFF2-40B4-BE49-F238E27FC236}">
                    <a16:creationId xmlns="" xmlns:a16="http://schemas.microsoft.com/office/drawing/2014/main" id="{6435E7ED-BCFC-481F-825F-06F700AE3AB8}"/>
                  </a:ext>
                </a:extLst>
              </p:cNvPr>
              <p:cNvSpPr txBox="1"/>
              <p:nvPr/>
            </p:nvSpPr>
            <p:spPr>
              <a:xfrm>
                <a:off x="541361" y="3908526"/>
                <a:ext cx="3252718" cy="688256"/>
              </a:xfrm>
              <a:prstGeom prst="rect">
                <a:avLst/>
              </a:prstGeom>
              <a:noFill/>
            </p:spPr>
            <p:txBody>
              <a:bodyPr wrap="square" lIns="72000" tIns="36000" rIns="72000" bIns="36000" rtlCol="0" anchor="ctr" anchorCtr="0">
                <a:spAutoFit/>
              </a:bodyPr>
              <a:lstStyle/>
              <a:p>
                <a:pPr lvl="0"/>
                <a:r>
                  <a:rPr lang="en-GB" sz="2000" b="1" dirty="0">
                    <a:solidFill>
                      <a:schemeClr val="bg1"/>
                    </a:solidFill>
                  </a:rPr>
                  <a:t>Respond to a changing external landscape</a:t>
                </a:r>
              </a:p>
            </p:txBody>
          </p:sp>
          <p:sp>
            <p:nvSpPr>
              <p:cNvPr id="20" name="TextBox 19">
                <a:extLst>
                  <a:ext uri="{FF2B5EF4-FFF2-40B4-BE49-F238E27FC236}">
                    <a16:creationId xmlns="" xmlns:a16="http://schemas.microsoft.com/office/drawing/2014/main" id="{CA15A379-4E28-4DAC-830E-3D16E843374E}"/>
                  </a:ext>
                </a:extLst>
              </p:cNvPr>
              <p:cNvSpPr txBox="1"/>
              <p:nvPr/>
            </p:nvSpPr>
            <p:spPr>
              <a:xfrm>
                <a:off x="4637964" y="3908526"/>
                <a:ext cx="2879678" cy="688256"/>
              </a:xfrm>
              <a:prstGeom prst="rect">
                <a:avLst/>
              </a:prstGeom>
              <a:noFill/>
            </p:spPr>
            <p:txBody>
              <a:bodyPr wrap="square" lIns="72000" tIns="36000" rIns="72000" bIns="36000" rtlCol="0" anchor="ctr" anchorCtr="0">
                <a:spAutoFit/>
              </a:bodyPr>
              <a:lstStyle/>
              <a:p>
                <a:pPr lvl="0"/>
                <a:r>
                  <a:rPr lang="en-GB" sz="2000" dirty="0"/>
                  <a:t>New models of provision; expanded sector</a:t>
                </a:r>
              </a:p>
            </p:txBody>
          </p:sp>
        </p:grpSp>
        <p:grpSp>
          <p:nvGrpSpPr>
            <p:cNvPr id="14" name="Group 13">
              <a:extLst>
                <a:ext uri="{FF2B5EF4-FFF2-40B4-BE49-F238E27FC236}">
                  <a16:creationId xmlns="" xmlns:a16="http://schemas.microsoft.com/office/drawing/2014/main" id="{E5F8826D-544D-4E8B-89B4-E74071C72863}"/>
                </a:ext>
              </a:extLst>
            </p:cNvPr>
            <p:cNvGrpSpPr/>
            <p:nvPr/>
          </p:nvGrpSpPr>
          <p:grpSpPr>
            <a:xfrm>
              <a:off x="7990766" y="928045"/>
              <a:ext cx="534536" cy="3530216"/>
              <a:chOff x="7929350" y="1016757"/>
              <a:chExt cx="534536" cy="3530216"/>
            </a:xfrm>
          </p:grpSpPr>
          <p:sp>
            <p:nvSpPr>
              <p:cNvPr id="15" name="Rectangle 14">
                <a:extLst>
                  <a:ext uri="{FF2B5EF4-FFF2-40B4-BE49-F238E27FC236}">
                    <a16:creationId xmlns="" xmlns:a16="http://schemas.microsoft.com/office/drawing/2014/main" id="{C874D5C7-F412-4DD7-84A0-0A6562AE399F}"/>
                  </a:ext>
                </a:extLst>
              </p:cNvPr>
              <p:cNvSpPr/>
              <p:nvPr/>
            </p:nvSpPr>
            <p:spPr>
              <a:xfrm rot="16200000">
                <a:off x="6431510" y="2514597"/>
                <a:ext cx="3530216" cy="534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6" name="TextBox 15">
                <a:extLst>
                  <a:ext uri="{FF2B5EF4-FFF2-40B4-BE49-F238E27FC236}">
                    <a16:creationId xmlns="" xmlns:a16="http://schemas.microsoft.com/office/drawing/2014/main" id="{ECF4CC09-15E8-4875-9D94-E625DF08EC01}"/>
                  </a:ext>
                </a:extLst>
              </p:cNvPr>
              <p:cNvSpPr txBox="1"/>
              <p:nvPr/>
            </p:nvSpPr>
            <p:spPr>
              <a:xfrm rot="16200000">
                <a:off x="6437196" y="2593903"/>
                <a:ext cx="3507475" cy="380480"/>
              </a:xfrm>
              <a:prstGeom prst="rect">
                <a:avLst/>
              </a:prstGeom>
              <a:noFill/>
            </p:spPr>
            <p:txBody>
              <a:bodyPr wrap="square" lIns="72000" tIns="36000" rIns="72000" bIns="36000" rtlCol="0" anchor="ctr" anchorCtr="0">
                <a:spAutoFit/>
              </a:bodyPr>
              <a:lstStyle/>
              <a:p>
                <a:pPr lvl="0" algn="ctr"/>
                <a:r>
                  <a:rPr lang="en-GB" sz="2000" b="1" dirty="0">
                    <a:solidFill>
                      <a:schemeClr val="bg1"/>
                    </a:solidFill>
                  </a:rPr>
                  <a:t>Digital capability</a:t>
                </a:r>
              </a:p>
            </p:txBody>
          </p:sp>
        </p:grpSp>
      </p:grpSp>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16</a:t>
            </a:fld>
            <a:endParaRPr lang="en-GB" altLang="en-US" dirty="0"/>
          </a:p>
        </p:txBody>
      </p:sp>
    </p:spTree>
    <p:extLst>
      <p:ext uri="{BB962C8B-B14F-4D97-AF65-F5344CB8AC3E}">
        <p14:creationId xmlns:p14="http://schemas.microsoft.com/office/powerpoint/2010/main" val="2874358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22B149-6D97-4A5E-AE4F-64CD1E4D9DEE}"/>
              </a:ext>
            </a:extLst>
          </p:cNvPr>
          <p:cNvSpPr>
            <a:spLocks noGrp="1"/>
          </p:cNvSpPr>
          <p:nvPr>
            <p:ph type="title"/>
          </p:nvPr>
        </p:nvSpPr>
        <p:spPr>
          <a:xfrm>
            <a:off x="1007165" y="-1588"/>
            <a:ext cx="7920935" cy="447676"/>
          </a:xfrm>
        </p:spPr>
        <p:txBody>
          <a:bodyPr/>
          <a:lstStyle/>
          <a:p>
            <a:r>
              <a:rPr lang="en-GB" sz="2400" spc="-27" dirty="0"/>
              <a:t>Three key forces </a:t>
            </a:r>
            <a:r>
              <a:rPr lang="en-GB" sz="2400" spc="-27" dirty="0" smtClean="0"/>
              <a:t>driving tech in HE</a:t>
            </a:r>
            <a:endParaRPr lang="en-GB" sz="2400" spc="-20" dirty="0"/>
          </a:p>
        </p:txBody>
      </p:sp>
      <p:sp>
        <p:nvSpPr>
          <p:cNvPr id="8" name="Content Placeholder 7">
            <a:extLst>
              <a:ext uri="{FF2B5EF4-FFF2-40B4-BE49-F238E27FC236}">
                <a16:creationId xmlns="" xmlns:a16="http://schemas.microsoft.com/office/drawing/2014/main" id="{9014667A-CFFE-46AB-8851-66C1B31FB407}"/>
              </a:ext>
            </a:extLst>
          </p:cNvPr>
          <p:cNvSpPr>
            <a:spLocks noGrp="1"/>
          </p:cNvSpPr>
          <p:nvPr>
            <p:ph sz="quarter" idx="13"/>
          </p:nvPr>
        </p:nvSpPr>
        <p:spPr>
          <a:xfrm>
            <a:off x="215900" y="879475"/>
            <a:ext cx="8712199" cy="3852864"/>
          </a:xfrm>
        </p:spPr>
        <p:txBody>
          <a:bodyPr/>
          <a:lstStyle/>
          <a:p>
            <a:endParaRPr lang="en-GB" dirty="0"/>
          </a:p>
        </p:txBody>
      </p:sp>
      <p:pic>
        <p:nvPicPr>
          <p:cNvPr id="9" name="Content Placeholder 21">
            <a:extLst>
              <a:ext uri="{FF2B5EF4-FFF2-40B4-BE49-F238E27FC236}">
                <a16:creationId xmlns="" xmlns:a16="http://schemas.microsoft.com/office/drawing/2014/main" id="{1353FE74-BBA4-48A9-8104-0C82082A64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596" y="834887"/>
            <a:ext cx="4990807" cy="3922642"/>
          </a:xfrm>
          <a:prstGeom prst="rect">
            <a:avLst/>
          </a:prstGeom>
        </p:spPr>
      </p:pic>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17</a:t>
            </a:fld>
            <a:endParaRPr lang="en-GB" altLang="en-US" dirty="0"/>
          </a:p>
        </p:txBody>
      </p:sp>
    </p:spTree>
    <p:extLst>
      <p:ext uri="{BB962C8B-B14F-4D97-AF65-F5344CB8AC3E}">
        <p14:creationId xmlns:p14="http://schemas.microsoft.com/office/powerpoint/2010/main" val="824825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93A69DF9-DCAF-4C5C-980C-96065E4C46B5}"/>
              </a:ext>
            </a:extLst>
          </p:cNvPr>
          <p:cNvSpPr>
            <a:spLocks noGrp="1"/>
          </p:cNvSpPr>
          <p:nvPr>
            <p:ph type="title"/>
          </p:nvPr>
        </p:nvSpPr>
        <p:spPr/>
        <p:txBody>
          <a:bodyPr/>
          <a:lstStyle/>
          <a:p>
            <a:r>
              <a:rPr lang="en-GB" dirty="0"/>
              <a:t>Evolution of tech in teaching</a:t>
            </a:r>
          </a:p>
        </p:txBody>
      </p:sp>
      <p:grpSp>
        <p:nvGrpSpPr>
          <p:cNvPr id="10" name="Group 9">
            <a:extLst>
              <a:ext uri="{FF2B5EF4-FFF2-40B4-BE49-F238E27FC236}">
                <a16:creationId xmlns="" xmlns:a16="http://schemas.microsoft.com/office/drawing/2014/main" id="{5BCD29AE-A51F-4BFF-B957-EAA72CF338E5}"/>
              </a:ext>
            </a:extLst>
          </p:cNvPr>
          <p:cNvGrpSpPr/>
          <p:nvPr/>
        </p:nvGrpSpPr>
        <p:grpSpPr>
          <a:xfrm>
            <a:off x="-12856" y="724907"/>
            <a:ext cx="9096232" cy="4045083"/>
            <a:chOff x="13648" y="499621"/>
            <a:chExt cx="9096232" cy="4045083"/>
          </a:xfrm>
        </p:grpSpPr>
        <p:grpSp>
          <p:nvGrpSpPr>
            <p:cNvPr id="11" name="Group 10">
              <a:extLst>
                <a:ext uri="{FF2B5EF4-FFF2-40B4-BE49-F238E27FC236}">
                  <a16:creationId xmlns="" xmlns:a16="http://schemas.microsoft.com/office/drawing/2014/main" id="{C55B64AB-0A90-48AD-B500-F262CA1013C8}"/>
                </a:ext>
              </a:extLst>
            </p:cNvPr>
            <p:cNvGrpSpPr/>
            <p:nvPr/>
          </p:nvGrpSpPr>
          <p:grpSpPr>
            <a:xfrm>
              <a:off x="2367887" y="1149279"/>
              <a:ext cx="3828197" cy="1601337"/>
              <a:chOff x="2354239" y="1210102"/>
              <a:chExt cx="3828197" cy="1601337"/>
            </a:xfrm>
          </p:grpSpPr>
          <p:sp>
            <p:nvSpPr>
              <p:cNvPr id="53" name="Rectangle 52">
                <a:extLst>
                  <a:ext uri="{FF2B5EF4-FFF2-40B4-BE49-F238E27FC236}">
                    <a16:creationId xmlns="" xmlns:a16="http://schemas.microsoft.com/office/drawing/2014/main" id="{3B8C6543-C8C5-4B61-8F1F-CAC4B37BFB80}"/>
                  </a:ext>
                </a:extLst>
              </p:cNvPr>
              <p:cNvSpPr/>
              <p:nvPr/>
            </p:nvSpPr>
            <p:spPr>
              <a:xfrm>
                <a:off x="2354239" y="1210102"/>
                <a:ext cx="3828197" cy="1601337"/>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54" name="Rectangle 53">
                <a:extLst>
                  <a:ext uri="{FF2B5EF4-FFF2-40B4-BE49-F238E27FC236}">
                    <a16:creationId xmlns="" xmlns:a16="http://schemas.microsoft.com/office/drawing/2014/main" id="{A8F207C2-F94B-482D-8E5B-644B33296540}"/>
                  </a:ext>
                </a:extLst>
              </p:cNvPr>
              <p:cNvSpPr/>
              <p:nvPr/>
            </p:nvSpPr>
            <p:spPr>
              <a:xfrm>
                <a:off x="2354239" y="1210103"/>
                <a:ext cx="3828197" cy="359392"/>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55" name="TextBox 54">
                <a:extLst>
                  <a:ext uri="{FF2B5EF4-FFF2-40B4-BE49-F238E27FC236}">
                    <a16:creationId xmlns="" xmlns:a16="http://schemas.microsoft.com/office/drawing/2014/main" id="{E9F62EF2-2471-400E-BCEC-C2E74F452374}"/>
                  </a:ext>
                </a:extLst>
              </p:cNvPr>
              <p:cNvSpPr txBox="1"/>
              <p:nvPr/>
            </p:nvSpPr>
            <p:spPr>
              <a:xfrm>
                <a:off x="2671549" y="1237713"/>
                <a:ext cx="3193576" cy="285967"/>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A more efficient campus</a:t>
                </a:r>
              </a:p>
            </p:txBody>
          </p:sp>
          <p:sp>
            <p:nvSpPr>
              <p:cNvPr id="56" name="TextBox 55">
                <a:extLst>
                  <a:ext uri="{FF2B5EF4-FFF2-40B4-BE49-F238E27FC236}">
                    <a16:creationId xmlns="" xmlns:a16="http://schemas.microsoft.com/office/drawing/2014/main" id="{9A1B0AE8-3AAC-4836-8FC0-83C4A89FD1CF}"/>
                  </a:ext>
                </a:extLst>
              </p:cNvPr>
              <p:cNvSpPr txBox="1"/>
              <p:nvPr/>
            </p:nvSpPr>
            <p:spPr>
              <a:xfrm>
                <a:off x="3408528" y="1625507"/>
                <a:ext cx="1719618" cy="1139021"/>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Buildings data</a:t>
                </a:r>
              </a:p>
              <a:p>
                <a:pPr algn="ctr">
                  <a:lnSpc>
                    <a:spcPct val="99000"/>
                  </a:lnSpc>
                </a:pPr>
                <a:r>
                  <a:rPr lang="en-GB" sz="1400" dirty="0">
                    <a:latin typeface="+mn-lt"/>
                  </a:rPr>
                  <a:t>+</a:t>
                </a:r>
              </a:p>
              <a:p>
                <a:pPr algn="ctr">
                  <a:lnSpc>
                    <a:spcPct val="99000"/>
                  </a:lnSpc>
                </a:pPr>
                <a:r>
                  <a:rPr lang="en-GB" sz="1400" dirty="0">
                    <a:latin typeface="+mn-lt"/>
                  </a:rPr>
                  <a:t>Learning space data</a:t>
                </a:r>
              </a:p>
              <a:p>
                <a:pPr algn="ctr">
                  <a:lnSpc>
                    <a:spcPct val="99000"/>
                  </a:lnSpc>
                </a:pPr>
                <a:r>
                  <a:rPr lang="en-GB" sz="1400" dirty="0">
                    <a:latin typeface="+mn-lt"/>
                  </a:rPr>
                  <a:t>+</a:t>
                </a:r>
              </a:p>
              <a:p>
                <a:pPr algn="ctr">
                  <a:lnSpc>
                    <a:spcPct val="99000"/>
                  </a:lnSpc>
                </a:pPr>
                <a:r>
                  <a:rPr lang="en-GB" sz="1400" dirty="0">
                    <a:latin typeface="+mn-lt"/>
                  </a:rPr>
                  <a:t>Location data</a:t>
                </a:r>
              </a:p>
            </p:txBody>
          </p:sp>
        </p:grpSp>
        <p:grpSp>
          <p:nvGrpSpPr>
            <p:cNvPr id="12" name="Group 11">
              <a:extLst>
                <a:ext uri="{FF2B5EF4-FFF2-40B4-BE49-F238E27FC236}">
                  <a16:creationId xmlns="" xmlns:a16="http://schemas.microsoft.com/office/drawing/2014/main" id="{6F9975AB-9CD9-47B7-8EF5-EB29BC596901}"/>
                </a:ext>
              </a:extLst>
            </p:cNvPr>
            <p:cNvGrpSpPr/>
            <p:nvPr/>
          </p:nvGrpSpPr>
          <p:grpSpPr>
            <a:xfrm>
              <a:off x="2367887" y="2943367"/>
              <a:ext cx="3828197" cy="1601337"/>
              <a:chOff x="2356514" y="3000234"/>
              <a:chExt cx="3828197" cy="1601337"/>
            </a:xfrm>
          </p:grpSpPr>
          <p:sp>
            <p:nvSpPr>
              <p:cNvPr id="49" name="Rectangle 48">
                <a:extLst>
                  <a:ext uri="{FF2B5EF4-FFF2-40B4-BE49-F238E27FC236}">
                    <a16:creationId xmlns="" xmlns:a16="http://schemas.microsoft.com/office/drawing/2014/main" id="{0ACD6269-E2BD-40B5-B736-11CC9484122F}"/>
                  </a:ext>
                </a:extLst>
              </p:cNvPr>
              <p:cNvSpPr/>
              <p:nvPr/>
            </p:nvSpPr>
            <p:spPr>
              <a:xfrm>
                <a:off x="2356514" y="3000234"/>
                <a:ext cx="3828197" cy="1601337"/>
              </a:xfrm>
              <a:prstGeom prst="rect">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50" name="Rectangle 49">
                <a:extLst>
                  <a:ext uri="{FF2B5EF4-FFF2-40B4-BE49-F238E27FC236}">
                    <a16:creationId xmlns="" xmlns:a16="http://schemas.microsoft.com/office/drawing/2014/main" id="{994D75F2-5C2B-481B-84DF-FA7633CC7F3B}"/>
                  </a:ext>
                </a:extLst>
              </p:cNvPr>
              <p:cNvSpPr/>
              <p:nvPr/>
            </p:nvSpPr>
            <p:spPr>
              <a:xfrm>
                <a:off x="2356514" y="3000235"/>
                <a:ext cx="3828197" cy="359392"/>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51" name="TextBox 50">
                <a:extLst>
                  <a:ext uri="{FF2B5EF4-FFF2-40B4-BE49-F238E27FC236}">
                    <a16:creationId xmlns="" xmlns:a16="http://schemas.microsoft.com/office/drawing/2014/main" id="{0C04F147-1D85-454B-818C-464ADEC74013}"/>
                  </a:ext>
                </a:extLst>
              </p:cNvPr>
              <p:cNvSpPr txBox="1"/>
              <p:nvPr/>
            </p:nvSpPr>
            <p:spPr>
              <a:xfrm>
                <a:off x="2673824" y="3027845"/>
                <a:ext cx="3193576" cy="285967"/>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Improved teaching and curricula</a:t>
                </a:r>
              </a:p>
            </p:txBody>
          </p:sp>
          <p:sp>
            <p:nvSpPr>
              <p:cNvPr id="52" name="TextBox 51">
                <a:extLst>
                  <a:ext uri="{FF2B5EF4-FFF2-40B4-BE49-F238E27FC236}">
                    <a16:creationId xmlns="" xmlns:a16="http://schemas.microsoft.com/office/drawing/2014/main" id="{AFF4FFA1-DF35-4A6F-9637-A62667F9751A}"/>
                  </a:ext>
                </a:extLst>
              </p:cNvPr>
              <p:cNvSpPr txBox="1"/>
              <p:nvPr/>
            </p:nvSpPr>
            <p:spPr>
              <a:xfrm>
                <a:off x="3215754" y="3415640"/>
                <a:ext cx="2109717" cy="1139021"/>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Teaching quality data</a:t>
                </a:r>
              </a:p>
              <a:p>
                <a:pPr algn="ctr">
                  <a:lnSpc>
                    <a:spcPct val="99000"/>
                  </a:lnSpc>
                </a:pPr>
                <a:r>
                  <a:rPr lang="en-GB" sz="1400" dirty="0">
                    <a:latin typeface="+mn-lt"/>
                  </a:rPr>
                  <a:t>+</a:t>
                </a:r>
              </a:p>
              <a:p>
                <a:pPr algn="ctr">
                  <a:lnSpc>
                    <a:spcPct val="99000"/>
                  </a:lnSpc>
                </a:pPr>
                <a:r>
                  <a:rPr lang="en-GB" sz="1400" dirty="0">
                    <a:latin typeface="+mn-lt"/>
                  </a:rPr>
                  <a:t>Assessment data</a:t>
                </a:r>
              </a:p>
              <a:p>
                <a:pPr algn="ctr">
                  <a:lnSpc>
                    <a:spcPct val="99000"/>
                  </a:lnSpc>
                </a:pPr>
                <a:r>
                  <a:rPr lang="en-GB" sz="1400" dirty="0">
                    <a:latin typeface="+mn-lt"/>
                  </a:rPr>
                  <a:t>+</a:t>
                </a:r>
              </a:p>
              <a:p>
                <a:pPr algn="ctr">
                  <a:lnSpc>
                    <a:spcPct val="99000"/>
                  </a:lnSpc>
                </a:pPr>
                <a:r>
                  <a:rPr lang="en-GB" sz="1400" dirty="0">
                    <a:latin typeface="+mn-lt"/>
                  </a:rPr>
                  <a:t>Curriculum design data</a:t>
                </a:r>
              </a:p>
            </p:txBody>
          </p:sp>
        </p:grpSp>
        <p:sp>
          <p:nvSpPr>
            <p:cNvPr id="13" name="Rectangle 12">
              <a:extLst>
                <a:ext uri="{FF2B5EF4-FFF2-40B4-BE49-F238E27FC236}">
                  <a16:creationId xmlns="" xmlns:a16="http://schemas.microsoft.com/office/drawing/2014/main" id="{4AC45BB0-D699-4CAD-94B7-6487EBB43128}"/>
                </a:ext>
              </a:extLst>
            </p:cNvPr>
            <p:cNvSpPr/>
            <p:nvPr/>
          </p:nvSpPr>
          <p:spPr>
            <a:xfrm>
              <a:off x="6393977" y="1146412"/>
              <a:ext cx="2465694" cy="3391469"/>
            </a:xfrm>
            <a:prstGeom prst="rect">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4" name="Rectangle 13">
              <a:extLst>
                <a:ext uri="{FF2B5EF4-FFF2-40B4-BE49-F238E27FC236}">
                  <a16:creationId xmlns="" xmlns:a16="http://schemas.microsoft.com/office/drawing/2014/main" id="{68566B56-8F56-494E-9169-0A7163F8612A}"/>
                </a:ext>
              </a:extLst>
            </p:cNvPr>
            <p:cNvSpPr/>
            <p:nvPr/>
          </p:nvSpPr>
          <p:spPr>
            <a:xfrm>
              <a:off x="6393977" y="1146412"/>
              <a:ext cx="2465694" cy="51861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5" name="TextBox 14">
              <a:extLst>
                <a:ext uri="{FF2B5EF4-FFF2-40B4-BE49-F238E27FC236}">
                  <a16:creationId xmlns="" xmlns:a16="http://schemas.microsoft.com/office/drawing/2014/main" id="{756458C3-042D-4444-BEE8-185366231C7B}"/>
                </a:ext>
              </a:extLst>
            </p:cNvPr>
            <p:cNvSpPr txBox="1"/>
            <p:nvPr/>
          </p:nvSpPr>
          <p:spPr>
            <a:xfrm>
              <a:off x="6578221" y="1142456"/>
              <a:ext cx="2129048" cy="499230"/>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Personalised and adaptive learning</a:t>
              </a:r>
            </a:p>
          </p:txBody>
        </p:sp>
        <p:sp>
          <p:nvSpPr>
            <p:cNvPr id="16" name="TextBox 15">
              <a:extLst>
                <a:ext uri="{FF2B5EF4-FFF2-40B4-BE49-F238E27FC236}">
                  <a16:creationId xmlns="" xmlns:a16="http://schemas.microsoft.com/office/drawing/2014/main" id="{D96EF498-448E-42FE-994D-9E95D0B2075D}"/>
                </a:ext>
              </a:extLst>
            </p:cNvPr>
            <p:cNvSpPr txBox="1"/>
            <p:nvPr/>
          </p:nvSpPr>
          <p:spPr>
            <a:xfrm>
              <a:off x="7064990" y="1682096"/>
              <a:ext cx="1719618" cy="925757"/>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Content data</a:t>
              </a:r>
            </a:p>
            <a:p>
              <a:pPr algn="ctr">
                <a:lnSpc>
                  <a:spcPct val="99000"/>
                </a:lnSpc>
              </a:pPr>
              <a:r>
                <a:rPr lang="en-GB" sz="1400" dirty="0">
                  <a:latin typeface="+mn-lt"/>
                </a:rPr>
                <a:t>+</a:t>
              </a:r>
            </a:p>
            <a:p>
              <a:pPr algn="ctr">
                <a:lnSpc>
                  <a:spcPct val="99000"/>
                </a:lnSpc>
              </a:pPr>
              <a:r>
                <a:rPr lang="en-GB" sz="1400" dirty="0">
                  <a:latin typeface="+mn-lt"/>
                </a:rPr>
                <a:t>Learning</a:t>
              </a:r>
              <a:br>
                <a:rPr lang="en-GB" sz="1400" dirty="0">
                  <a:latin typeface="+mn-lt"/>
                </a:rPr>
              </a:br>
              <a:r>
                <a:rPr lang="en-GB" sz="1400" dirty="0">
                  <a:latin typeface="+mn-lt"/>
                </a:rPr>
                <a:t>pathways data</a:t>
              </a:r>
            </a:p>
          </p:txBody>
        </p:sp>
        <p:grpSp>
          <p:nvGrpSpPr>
            <p:cNvPr id="17" name="Group 16">
              <a:extLst>
                <a:ext uri="{FF2B5EF4-FFF2-40B4-BE49-F238E27FC236}">
                  <a16:creationId xmlns="" xmlns:a16="http://schemas.microsoft.com/office/drawing/2014/main" id="{B24D8B46-E3CE-4C38-A716-876844C93E20}"/>
                </a:ext>
              </a:extLst>
            </p:cNvPr>
            <p:cNvGrpSpPr/>
            <p:nvPr/>
          </p:nvGrpSpPr>
          <p:grpSpPr>
            <a:xfrm>
              <a:off x="7099109" y="2733261"/>
              <a:ext cx="1686636" cy="499230"/>
              <a:chOff x="6908041" y="2719612"/>
              <a:chExt cx="1686636" cy="499230"/>
            </a:xfrm>
          </p:grpSpPr>
          <p:sp>
            <p:nvSpPr>
              <p:cNvPr id="47" name="Rectangle 46">
                <a:extLst>
                  <a:ext uri="{FF2B5EF4-FFF2-40B4-BE49-F238E27FC236}">
                    <a16:creationId xmlns="" xmlns:a16="http://schemas.microsoft.com/office/drawing/2014/main" id="{0B058D9E-B9D2-41B8-976A-56CA1C47BE74}"/>
                  </a:ext>
                </a:extLst>
              </p:cNvPr>
              <p:cNvSpPr/>
              <p:nvPr/>
            </p:nvSpPr>
            <p:spPr>
              <a:xfrm>
                <a:off x="6980261" y="2733803"/>
                <a:ext cx="1542197" cy="470848"/>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48" name="TextBox 47">
                <a:extLst>
                  <a:ext uri="{FF2B5EF4-FFF2-40B4-BE49-F238E27FC236}">
                    <a16:creationId xmlns="" xmlns:a16="http://schemas.microsoft.com/office/drawing/2014/main" id="{F94949EC-0EC6-4D79-9EED-B526452DA43A}"/>
                  </a:ext>
                </a:extLst>
              </p:cNvPr>
              <p:cNvSpPr txBox="1"/>
              <p:nvPr/>
            </p:nvSpPr>
            <p:spPr>
              <a:xfrm>
                <a:off x="6908041" y="2719612"/>
                <a:ext cx="1686636" cy="499230"/>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Improved teaching and curricula</a:t>
                </a:r>
              </a:p>
            </p:txBody>
          </p:sp>
        </p:grpSp>
        <p:grpSp>
          <p:nvGrpSpPr>
            <p:cNvPr id="18" name="Group 17">
              <a:extLst>
                <a:ext uri="{FF2B5EF4-FFF2-40B4-BE49-F238E27FC236}">
                  <a16:creationId xmlns="" xmlns:a16="http://schemas.microsoft.com/office/drawing/2014/main" id="{61B31EB8-133A-4A04-A46B-0BF2490C3851}"/>
                </a:ext>
              </a:extLst>
            </p:cNvPr>
            <p:cNvGrpSpPr/>
            <p:nvPr/>
          </p:nvGrpSpPr>
          <p:grpSpPr>
            <a:xfrm>
              <a:off x="350293" y="1149279"/>
              <a:ext cx="1876567" cy="3395425"/>
              <a:chOff x="341194" y="1203871"/>
              <a:chExt cx="1876567" cy="3395425"/>
            </a:xfrm>
          </p:grpSpPr>
          <p:sp>
            <p:nvSpPr>
              <p:cNvPr id="43" name="Rectangle 42">
                <a:extLst>
                  <a:ext uri="{FF2B5EF4-FFF2-40B4-BE49-F238E27FC236}">
                    <a16:creationId xmlns="" xmlns:a16="http://schemas.microsoft.com/office/drawing/2014/main" id="{91C9318C-0D41-4479-890F-DF4DD2375C38}"/>
                  </a:ext>
                </a:extLst>
              </p:cNvPr>
              <p:cNvSpPr/>
              <p:nvPr/>
            </p:nvSpPr>
            <p:spPr>
              <a:xfrm>
                <a:off x="341194" y="1207827"/>
                <a:ext cx="1876567" cy="3391469"/>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44" name="Rectangle 43">
                <a:extLst>
                  <a:ext uri="{FF2B5EF4-FFF2-40B4-BE49-F238E27FC236}">
                    <a16:creationId xmlns="" xmlns:a16="http://schemas.microsoft.com/office/drawing/2014/main" id="{799E635C-3C55-4FD6-97C4-06A5B779F02D}"/>
                  </a:ext>
                </a:extLst>
              </p:cNvPr>
              <p:cNvSpPr/>
              <p:nvPr/>
            </p:nvSpPr>
            <p:spPr>
              <a:xfrm>
                <a:off x="341194" y="1207827"/>
                <a:ext cx="1876567" cy="518615"/>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45" name="TextBox 44">
                <a:extLst>
                  <a:ext uri="{FF2B5EF4-FFF2-40B4-BE49-F238E27FC236}">
                    <a16:creationId xmlns="" xmlns:a16="http://schemas.microsoft.com/office/drawing/2014/main" id="{D6C30D25-95F0-4B1B-8D48-E1A7F05757C4}"/>
                  </a:ext>
                </a:extLst>
              </p:cNvPr>
              <p:cNvSpPr txBox="1"/>
              <p:nvPr/>
            </p:nvSpPr>
            <p:spPr>
              <a:xfrm>
                <a:off x="600502" y="1203871"/>
                <a:ext cx="1392071" cy="499230"/>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Better retention and attainment</a:t>
                </a:r>
              </a:p>
            </p:txBody>
          </p:sp>
          <p:sp>
            <p:nvSpPr>
              <p:cNvPr id="46" name="TextBox 45">
                <a:extLst>
                  <a:ext uri="{FF2B5EF4-FFF2-40B4-BE49-F238E27FC236}">
                    <a16:creationId xmlns="" xmlns:a16="http://schemas.microsoft.com/office/drawing/2014/main" id="{31677DF5-7BB7-43EC-AEA1-DAB34C4E0AF3}"/>
                  </a:ext>
                </a:extLst>
              </p:cNvPr>
              <p:cNvSpPr txBox="1"/>
              <p:nvPr/>
            </p:nvSpPr>
            <p:spPr>
              <a:xfrm>
                <a:off x="423081" y="2197264"/>
                <a:ext cx="1719618" cy="1778811"/>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VLE data</a:t>
                </a:r>
              </a:p>
              <a:p>
                <a:pPr algn="ctr">
                  <a:lnSpc>
                    <a:spcPct val="99000"/>
                  </a:lnSpc>
                </a:pPr>
                <a:r>
                  <a:rPr lang="en-GB" sz="1400" dirty="0">
                    <a:latin typeface="+mn-lt"/>
                  </a:rPr>
                  <a:t>+</a:t>
                </a:r>
              </a:p>
              <a:p>
                <a:pPr algn="ctr">
                  <a:lnSpc>
                    <a:spcPct val="99000"/>
                  </a:lnSpc>
                </a:pPr>
                <a:r>
                  <a:rPr lang="en-GB" sz="1400" dirty="0">
                    <a:latin typeface="+mn-lt"/>
                  </a:rPr>
                  <a:t>Student record system</a:t>
                </a:r>
              </a:p>
              <a:p>
                <a:pPr algn="ctr">
                  <a:lnSpc>
                    <a:spcPct val="99000"/>
                  </a:lnSpc>
                </a:pPr>
                <a:r>
                  <a:rPr lang="en-GB" sz="1400" dirty="0">
                    <a:latin typeface="+mn-lt"/>
                  </a:rPr>
                  <a:t>+</a:t>
                </a:r>
              </a:p>
              <a:p>
                <a:pPr algn="ctr">
                  <a:lnSpc>
                    <a:spcPct val="99000"/>
                  </a:lnSpc>
                </a:pPr>
                <a:r>
                  <a:rPr lang="en-GB" sz="1400" dirty="0">
                    <a:latin typeface="+mn-lt"/>
                  </a:rPr>
                  <a:t>Attendance data</a:t>
                </a:r>
              </a:p>
              <a:p>
                <a:pPr algn="ctr">
                  <a:lnSpc>
                    <a:spcPct val="99000"/>
                  </a:lnSpc>
                </a:pPr>
                <a:r>
                  <a:rPr lang="en-GB" sz="1400" dirty="0">
                    <a:latin typeface="+mn-lt"/>
                  </a:rPr>
                  <a:t>+</a:t>
                </a:r>
              </a:p>
              <a:p>
                <a:pPr algn="ctr">
                  <a:lnSpc>
                    <a:spcPct val="99000"/>
                  </a:lnSpc>
                </a:pPr>
                <a:r>
                  <a:rPr lang="en-GB" sz="1400" dirty="0">
                    <a:latin typeface="+mn-lt"/>
                  </a:rPr>
                  <a:t>Library data</a:t>
                </a:r>
              </a:p>
            </p:txBody>
          </p:sp>
        </p:grpSp>
        <p:grpSp>
          <p:nvGrpSpPr>
            <p:cNvPr id="19" name="Group 18">
              <a:extLst>
                <a:ext uri="{FF2B5EF4-FFF2-40B4-BE49-F238E27FC236}">
                  <a16:creationId xmlns="" xmlns:a16="http://schemas.microsoft.com/office/drawing/2014/main" id="{2021E1EA-90F5-440D-9462-2088CF2E9828}"/>
                </a:ext>
              </a:extLst>
            </p:cNvPr>
            <p:cNvGrpSpPr/>
            <p:nvPr/>
          </p:nvGrpSpPr>
          <p:grpSpPr>
            <a:xfrm>
              <a:off x="7099109" y="3438948"/>
              <a:ext cx="1686636" cy="286583"/>
              <a:chOff x="6908041" y="2730709"/>
              <a:chExt cx="1686636" cy="286583"/>
            </a:xfrm>
          </p:grpSpPr>
          <p:sp>
            <p:nvSpPr>
              <p:cNvPr id="41" name="Rectangle 40">
                <a:extLst>
                  <a:ext uri="{FF2B5EF4-FFF2-40B4-BE49-F238E27FC236}">
                    <a16:creationId xmlns="" xmlns:a16="http://schemas.microsoft.com/office/drawing/2014/main" id="{BA9A9F2D-2492-48C0-8E21-34DD4B88880F}"/>
                  </a:ext>
                </a:extLst>
              </p:cNvPr>
              <p:cNvSpPr/>
              <p:nvPr/>
            </p:nvSpPr>
            <p:spPr>
              <a:xfrm>
                <a:off x="6980261" y="2733803"/>
                <a:ext cx="1542197" cy="28348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42" name="TextBox 41">
                <a:extLst>
                  <a:ext uri="{FF2B5EF4-FFF2-40B4-BE49-F238E27FC236}">
                    <a16:creationId xmlns="" xmlns:a16="http://schemas.microsoft.com/office/drawing/2014/main" id="{017D6136-5648-4546-9216-76657CFF36C2}"/>
                  </a:ext>
                </a:extLst>
              </p:cNvPr>
              <p:cNvSpPr txBox="1"/>
              <p:nvPr/>
            </p:nvSpPr>
            <p:spPr>
              <a:xfrm>
                <a:off x="6908041" y="2730709"/>
                <a:ext cx="1686636" cy="285967"/>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Efficient campus</a:t>
                </a:r>
              </a:p>
            </p:txBody>
          </p:sp>
        </p:grpSp>
        <p:grpSp>
          <p:nvGrpSpPr>
            <p:cNvPr id="20" name="Group 19">
              <a:extLst>
                <a:ext uri="{FF2B5EF4-FFF2-40B4-BE49-F238E27FC236}">
                  <a16:creationId xmlns="" xmlns:a16="http://schemas.microsoft.com/office/drawing/2014/main" id="{F6D5355F-8FFD-475C-B94A-9B04969888D3}"/>
                </a:ext>
              </a:extLst>
            </p:cNvPr>
            <p:cNvGrpSpPr/>
            <p:nvPr/>
          </p:nvGrpSpPr>
          <p:grpSpPr>
            <a:xfrm>
              <a:off x="7099109" y="3931987"/>
              <a:ext cx="1686636" cy="499230"/>
              <a:chOff x="6908041" y="2719612"/>
              <a:chExt cx="1686636" cy="499230"/>
            </a:xfrm>
          </p:grpSpPr>
          <p:sp>
            <p:nvSpPr>
              <p:cNvPr id="39" name="Rectangle 38">
                <a:extLst>
                  <a:ext uri="{FF2B5EF4-FFF2-40B4-BE49-F238E27FC236}">
                    <a16:creationId xmlns="" xmlns:a16="http://schemas.microsoft.com/office/drawing/2014/main" id="{23F142D7-93AA-4D00-8AE4-72EBC93CD176}"/>
                  </a:ext>
                </a:extLst>
              </p:cNvPr>
              <p:cNvSpPr/>
              <p:nvPr/>
            </p:nvSpPr>
            <p:spPr>
              <a:xfrm>
                <a:off x="6980261" y="2733803"/>
                <a:ext cx="1542197" cy="470848"/>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40" name="TextBox 39">
                <a:extLst>
                  <a:ext uri="{FF2B5EF4-FFF2-40B4-BE49-F238E27FC236}">
                    <a16:creationId xmlns="" xmlns:a16="http://schemas.microsoft.com/office/drawing/2014/main" id="{181BF713-0285-4865-BD9C-24A0D5284AB3}"/>
                  </a:ext>
                </a:extLst>
              </p:cNvPr>
              <p:cNvSpPr txBox="1"/>
              <p:nvPr/>
            </p:nvSpPr>
            <p:spPr>
              <a:xfrm>
                <a:off x="6908041" y="2719612"/>
                <a:ext cx="1686636" cy="499230"/>
              </a:xfrm>
              <a:prstGeom prst="rect">
                <a:avLst/>
              </a:prstGeom>
              <a:noFill/>
            </p:spPr>
            <p:txBody>
              <a:bodyPr wrap="square" lIns="72000" tIns="36000" rIns="72000" bIns="36000" rtlCol="0" anchor="ctr" anchorCtr="0">
                <a:spAutoFit/>
              </a:bodyPr>
              <a:lstStyle/>
              <a:p>
                <a:pPr algn="ctr">
                  <a:lnSpc>
                    <a:spcPct val="99000"/>
                  </a:lnSpc>
                </a:pPr>
                <a:r>
                  <a:rPr lang="en-GB" sz="1400" dirty="0">
                    <a:solidFill>
                      <a:schemeClr val="bg1"/>
                    </a:solidFill>
                    <a:latin typeface="+mn-lt"/>
                  </a:rPr>
                  <a:t>Retention and attainment</a:t>
                </a:r>
              </a:p>
            </p:txBody>
          </p:sp>
        </p:grpSp>
        <p:sp>
          <p:nvSpPr>
            <p:cNvPr id="21" name="TextBox 20">
              <a:extLst>
                <a:ext uri="{FF2B5EF4-FFF2-40B4-BE49-F238E27FC236}">
                  <a16:creationId xmlns="" xmlns:a16="http://schemas.microsoft.com/office/drawing/2014/main" id="{B26AC721-4CB9-4213-85E8-0ED616F41411}"/>
                </a:ext>
              </a:extLst>
            </p:cNvPr>
            <p:cNvSpPr txBox="1"/>
            <p:nvPr/>
          </p:nvSpPr>
          <p:spPr>
            <a:xfrm>
              <a:off x="7074089" y="2481936"/>
              <a:ext cx="1719618" cy="285967"/>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a:t>
              </a:r>
            </a:p>
          </p:txBody>
        </p:sp>
        <p:sp>
          <p:nvSpPr>
            <p:cNvPr id="22" name="TextBox 21">
              <a:extLst>
                <a:ext uri="{FF2B5EF4-FFF2-40B4-BE49-F238E27FC236}">
                  <a16:creationId xmlns="" xmlns:a16="http://schemas.microsoft.com/office/drawing/2014/main" id="{9A63ADCD-2331-4C72-942C-6DC2A4E3AC55}"/>
                </a:ext>
              </a:extLst>
            </p:cNvPr>
            <p:cNvSpPr txBox="1"/>
            <p:nvPr/>
          </p:nvSpPr>
          <p:spPr>
            <a:xfrm>
              <a:off x="7096835" y="3180248"/>
              <a:ext cx="1719618" cy="285967"/>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a:t>
              </a:r>
            </a:p>
          </p:txBody>
        </p:sp>
        <p:sp>
          <p:nvSpPr>
            <p:cNvPr id="23" name="TextBox 22">
              <a:extLst>
                <a:ext uri="{FF2B5EF4-FFF2-40B4-BE49-F238E27FC236}">
                  <a16:creationId xmlns="" xmlns:a16="http://schemas.microsoft.com/office/drawing/2014/main" id="{50FFAB1D-B3A6-42CB-B444-D365B38B752E}"/>
                </a:ext>
              </a:extLst>
            </p:cNvPr>
            <p:cNvSpPr txBox="1"/>
            <p:nvPr/>
          </p:nvSpPr>
          <p:spPr>
            <a:xfrm>
              <a:off x="7105934" y="3673839"/>
              <a:ext cx="1719618" cy="285967"/>
            </a:xfrm>
            <a:prstGeom prst="rect">
              <a:avLst/>
            </a:prstGeom>
            <a:noFill/>
          </p:spPr>
          <p:txBody>
            <a:bodyPr wrap="square" lIns="72000" tIns="36000" rIns="72000" bIns="36000" rtlCol="0" anchor="ctr" anchorCtr="0">
              <a:spAutoFit/>
            </a:bodyPr>
            <a:lstStyle/>
            <a:p>
              <a:pPr algn="ctr">
                <a:lnSpc>
                  <a:spcPct val="99000"/>
                </a:lnSpc>
              </a:pPr>
              <a:r>
                <a:rPr lang="en-GB" sz="1400" dirty="0">
                  <a:latin typeface="+mn-lt"/>
                </a:rPr>
                <a:t>+</a:t>
              </a:r>
            </a:p>
          </p:txBody>
        </p:sp>
        <p:sp>
          <p:nvSpPr>
            <p:cNvPr id="24" name="TextBox 23">
              <a:extLst>
                <a:ext uri="{FF2B5EF4-FFF2-40B4-BE49-F238E27FC236}">
                  <a16:creationId xmlns="" xmlns:a16="http://schemas.microsoft.com/office/drawing/2014/main" id="{8ABD691F-A98C-496E-9F22-2CAC459EC157}"/>
                </a:ext>
              </a:extLst>
            </p:cNvPr>
            <p:cNvSpPr txBox="1"/>
            <p:nvPr/>
          </p:nvSpPr>
          <p:spPr>
            <a:xfrm>
              <a:off x="608710" y="499621"/>
              <a:ext cx="989462" cy="438316"/>
            </a:xfrm>
            <a:prstGeom prst="rect">
              <a:avLst/>
            </a:prstGeom>
            <a:noFill/>
          </p:spPr>
          <p:txBody>
            <a:bodyPr wrap="square" lIns="72000" tIns="36000" rIns="72000" bIns="36000" rtlCol="0" anchor="ctr" anchorCtr="0">
              <a:spAutoFit/>
            </a:bodyPr>
            <a:lstStyle/>
            <a:p>
              <a:pPr algn="ctr">
                <a:lnSpc>
                  <a:spcPct val="99000"/>
                </a:lnSpc>
              </a:pPr>
              <a:r>
                <a:rPr lang="en-GB" sz="1200" dirty="0"/>
                <a:t>Learning analytics</a:t>
              </a:r>
            </a:p>
          </p:txBody>
        </p:sp>
        <p:sp>
          <p:nvSpPr>
            <p:cNvPr id="25" name="TextBox 24">
              <a:extLst>
                <a:ext uri="{FF2B5EF4-FFF2-40B4-BE49-F238E27FC236}">
                  <a16:creationId xmlns="" xmlns:a16="http://schemas.microsoft.com/office/drawing/2014/main" id="{B35AA5F0-5265-4ADD-855D-CAF7AC561674}"/>
                </a:ext>
              </a:extLst>
            </p:cNvPr>
            <p:cNvSpPr txBox="1"/>
            <p:nvPr/>
          </p:nvSpPr>
          <p:spPr>
            <a:xfrm>
              <a:off x="2861481" y="499621"/>
              <a:ext cx="1096368" cy="438316"/>
            </a:xfrm>
            <a:prstGeom prst="rect">
              <a:avLst/>
            </a:prstGeom>
            <a:noFill/>
          </p:spPr>
          <p:txBody>
            <a:bodyPr wrap="square" lIns="72000" tIns="36000" rIns="72000" bIns="36000" rtlCol="0" anchor="ctr" anchorCtr="0">
              <a:spAutoFit/>
            </a:bodyPr>
            <a:lstStyle/>
            <a:p>
              <a:pPr algn="ctr">
                <a:lnSpc>
                  <a:spcPct val="99000"/>
                </a:lnSpc>
              </a:pPr>
              <a:r>
                <a:rPr lang="en-GB" sz="1200" dirty="0"/>
                <a:t>Institutional analytics</a:t>
              </a:r>
            </a:p>
          </p:txBody>
        </p:sp>
        <p:sp>
          <p:nvSpPr>
            <p:cNvPr id="26" name="TextBox 25">
              <a:extLst>
                <a:ext uri="{FF2B5EF4-FFF2-40B4-BE49-F238E27FC236}">
                  <a16:creationId xmlns="" xmlns:a16="http://schemas.microsoft.com/office/drawing/2014/main" id="{34E3257B-5192-4754-A199-60194321D1AD}"/>
                </a:ext>
              </a:extLst>
            </p:cNvPr>
            <p:cNvSpPr txBox="1"/>
            <p:nvPr/>
          </p:nvSpPr>
          <p:spPr>
            <a:xfrm>
              <a:off x="5020101" y="499621"/>
              <a:ext cx="1096368" cy="438316"/>
            </a:xfrm>
            <a:prstGeom prst="rect">
              <a:avLst/>
            </a:prstGeom>
            <a:noFill/>
          </p:spPr>
          <p:txBody>
            <a:bodyPr wrap="square" lIns="72000" tIns="36000" rIns="72000" bIns="36000" rtlCol="0" anchor="ctr" anchorCtr="0">
              <a:spAutoFit/>
            </a:bodyPr>
            <a:lstStyle/>
            <a:p>
              <a:pPr algn="ctr">
                <a:lnSpc>
                  <a:spcPct val="99000"/>
                </a:lnSpc>
              </a:pPr>
              <a:r>
                <a:rPr lang="en-GB" sz="1200" dirty="0"/>
                <a:t>Educational analytics</a:t>
              </a:r>
            </a:p>
          </p:txBody>
        </p:sp>
        <p:sp>
          <p:nvSpPr>
            <p:cNvPr id="27" name="TextBox 26">
              <a:extLst>
                <a:ext uri="{FF2B5EF4-FFF2-40B4-BE49-F238E27FC236}">
                  <a16:creationId xmlns="" xmlns:a16="http://schemas.microsoft.com/office/drawing/2014/main" id="{0DA230F3-E8AA-474A-A59C-5B8A779EF349}"/>
                </a:ext>
              </a:extLst>
            </p:cNvPr>
            <p:cNvSpPr txBox="1"/>
            <p:nvPr/>
          </p:nvSpPr>
          <p:spPr>
            <a:xfrm>
              <a:off x="7081010" y="499621"/>
              <a:ext cx="1307616" cy="438316"/>
            </a:xfrm>
            <a:prstGeom prst="rect">
              <a:avLst/>
            </a:prstGeom>
            <a:noFill/>
          </p:spPr>
          <p:txBody>
            <a:bodyPr wrap="square" lIns="72000" tIns="36000" rIns="72000" bIns="36000" rtlCol="0" anchor="ctr" anchorCtr="0">
              <a:spAutoFit/>
            </a:bodyPr>
            <a:lstStyle/>
            <a:p>
              <a:pPr algn="ctr">
                <a:lnSpc>
                  <a:spcPct val="99000"/>
                </a:lnSpc>
              </a:pPr>
              <a:r>
                <a:rPr lang="en-GB" sz="1200" dirty="0"/>
                <a:t>Cognitive Analytics and AI</a:t>
              </a:r>
            </a:p>
          </p:txBody>
        </p:sp>
        <p:sp>
          <p:nvSpPr>
            <p:cNvPr id="28" name="TextBox 27">
              <a:extLst>
                <a:ext uri="{FF2B5EF4-FFF2-40B4-BE49-F238E27FC236}">
                  <a16:creationId xmlns="" xmlns:a16="http://schemas.microsoft.com/office/drawing/2014/main" id="{B12DB2C2-343D-4CB7-AD7C-25701EBC7259}"/>
                </a:ext>
              </a:extLst>
            </p:cNvPr>
            <p:cNvSpPr txBox="1"/>
            <p:nvPr/>
          </p:nvSpPr>
          <p:spPr>
            <a:xfrm>
              <a:off x="13648" y="808205"/>
              <a:ext cx="989462" cy="285967"/>
            </a:xfrm>
            <a:prstGeom prst="rect">
              <a:avLst/>
            </a:prstGeom>
            <a:noFill/>
          </p:spPr>
          <p:txBody>
            <a:bodyPr wrap="square" lIns="72000" tIns="36000" rIns="72000" bIns="36000" rtlCol="0" anchor="ctr" anchorCtr="0">
              <a:spAutoFit/>
            </a:bodyPr>
            <a:lstStyle/>
            <a:p>
              <a:pPr algn="ctr">
                <a:lnSpc>
                  <a:spcPct val="99000"/>
                </a:lnSpc>
              </a:pPr>
              <a:r>
                <a:rPr lang="en-GB" sz="1400" b="1" dirty="0"/>
                <a:t>Now</a:t>
              </a:r>
            </a:p>
          </p:txBody>
        </p:sp>
        <p:sp>
          <p:nvSpPr>
            <p:cNvPr id="29" name="TextBox 28">
              <a:extLst>
                <a:ext uri="{FF2B5EF4-FFF2-40B4-BE49-F238E27FC236}">
                  <a16:creationId xmlns="" xmlns:a16="http://schemas.microsoft.com/office/drawing/2014/main" id="{AB027D8C-D877-4FDF-B7BA-212EE4F9166D}"/>
                </a:ext>
              </a:extLst>
            </p:cNvPr>
            <p:cNvSpPr txBox="1"/>
            <p:nvPr/>
          </p:nvSpPr>
          <p:spPr>
            <a:xfrm>
              <a:off x="8120418" y="808205"/>
              <a:ext cx="989462" cy="285967"/>
            </a:xfrm>
            <a:prstGeom prst="rect">
              <a:avLst/>
            </a:prstGeom>
            <a:noFill/>
          </p:spPr>
          <p:txBody>
            <a:bodyPr wrap="square" lIns="72000" tIns="36000" rIns="72000" bIns="36000" rtlCol="0" anchor="ctr" anchorCtr="0">
              <a:spAutoFit/>
            </a:bodyPr>
            <a:lstStyle/>
            <a:p>
              <a:pPr algn="ctr">
                <a:lnSpc>
                  <a:spcPct val="99000"/>
                </a:lnSpc>
              </a:pPr>
              <a:r>
                <a:rPr lang="en-GB" sz="1400" b="1" dirty="0"/>
                <a:t>Future</a:t>
              </a:r>
            </a:p>
          </p:txBody>
        </p:sp>
        <p:cxnSp>
          <p:nvCxnSpPr>
            <p:cNvPr id="30" name="Straight Arrow Connector 29">
              <a:extLst>
                <a:ext uri="{FF2B5EF4-FFF2-40B4-BE49-F238E27FC236}">
                  <a16:creationId xmlns="" xmlns:a16="http://schemas.microsoft.com/office/drawing/2014/main" id="{8463BB2F-7A59-4D58-A5D9-07FF28DB4F91}"/>
                </a:ext>
              </a:extLst>
            </p:cNvPr>
            <p:cNvCxnSpPr/>
            <p:nvPr/>
          </p:nvCxnSpPr>
          <p:spPr>
            <a:xfrm>
              <a:off x="825690" y="968990"/>
              <a:ext cx="743802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 xmlns:a16="http://schemas.microsoft.com/office/drawing/2014/main" id="{E986DDEE-6E32-4C16-AE7C-161B16004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8633" y="1796415"/>
              <a:ext cx="612466" cy="612466"/>
            </a:xfrm>
            <a:prstGeom prst="rect">
              <a:avLst/>
            </a:prstGeom>
          </p:spPr>
        </p:pic>
        <p:pic>
          <p:nvPicPr>
            <p:cNvPr id="32" name="Picture 31">
              <a:extLst>
                <a:ext uri="{FF2B5EF4-FFF2-40B4-BE49-F238E27FC236}">
                  <a16:creationId xmlns="" xmlns:a16="http://schemas.microsoft.com/office/drawing/2014/main" id="{C25B354F-D5F5-46A0-9824-A13886959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410" y="3572388"/>
              <a:ext cx="695672" cy="694497"/>
            </a:xfrm>
            <a:prstGeom prst="rect">
              <a:avLst/>
            </a:prstGeom>
          </p:spPr>
        </p:pic>
        <p:pic>
          <p:nvPicPr>
            <p:cNvPr id="33" name="Picture 32">
              <a:extLst>
                <a:ext uri="{FF2B5EF4-FFF2-40B4-BE49-F238E27FC236}">
                  <a16:creationId xmlns="" xmlns:a16="http://schemas.microsoft.com/office/drawing/2014/main" id="{92A1D80B-D774-4277-99BC-CD8B2A338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3811" y="2803330"/>
              <a:ext cx="622835" cy="623889"/>
            </a:xfrm>
            <a:prstGeom prst="rect">
              <a:avLst/>
            </a:prstGeom>
          </p:spPr>
        </p:pic>
        <p:cxnSp>
          <p:nvCxnSpPr>
            <p:cNvPr id="34" name="Straight Connector 33">
              <a:extLst>
                <a:ext uri="{FF2B5EF4-FFF2-40B4-BE49-F238E27FC236}">
                  <a16:creationId xmlns="" xmlns:a16="http://schemas.microsoft.com/office/drawing/2014/main" id="{2B11B719-63FB-4425-8A81-25E562F6C5FA}"/>
                </a:ext>
              </a:extLst>
            </p:cNvPr>
            <p:cNvCxnSpPr>
              <a:cxnSpLocks/>
            </p:cNvCxnSpPr>
            <p:nvPr/>
          </p:nvCxnSpPr>
          <p:spPr>
            <a:xfrm>
              <a:off x="6045958" y="2326942"/>
              <a:ext cx="511791" cy="51179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196E3880-DB03-4FD9-B981-70B2A432D47D}"/>
                </a:ext>
              </a:extLst>
            </p:cNvPr>
            <p:cNvCxnSpPr>
              <a:cxnSpLocks/>
            </p:cNvCxnSpPr>
            <p:nvPr/>
          </p:nvCxnSpPr>
          <p:spPr>
            <a:xfrm flipV="1">
              <a:off x="6100548" y="3425587"/>
              <a:ext cx="464025" cy="50496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BBF42E37-0566-4C33-8336-CAA253469FFC}"/>
                </a:ext>
              </a:extLst>
            </p:cNvPr>
            <p:cNvCxnSpPr>
              <a:endCxn id="32" idx="0"/>
            </p:cNvCxnSpPr>
            <p:nvPr/>
          </p:nvCxnSpPr>
          <p:spPr>
            <a:xfrm flipH="1">
              <a:off x="5752246" y="2463420"/>
              <a:ext cx="285" cy="110896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6CF5E303-CBF2-4926-B876-E7E75C23AC9C}"/>
                </a:ext>
              </a:extLst>
            </p:cNvPr>
            <p:cNvCxnSpPr/>
            <p:nvPr/>
          </p:nvCxnSpPr>
          <p:spPr>
            <a:xfrm>
              <a:off x="2094931" y="2088107"/>
              <a:ext cx="450376" cy="0"/>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CD5EAE73-AE82-4816-B532-03038B9083C4}"/>
                </a:ext>
              </a:extLst>
            </p:cNvPr>
            <p:cNvCxnSpPr/>
            <p:nvPr/>
          </p:nvCxnSpPr>
          <p:spPr>
            <a:xfrm>
              <a:off x="2094931" y="3816824"/>
              <a:ext cx="450376" cy="0"/>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907FCDDA-49DA-4EFB-84B8-7F5E2CB72603}"/>
              </a:ext>
            </a:extLst>
          </p:cNvPr>
          <p:cNvSpPr txBox="1"/>
          <p:nvPr/>
        </p:nvSpPr>
        <p:spPr>
          <a:xfrm>
            <a:off x="357510" y="1945564"/>
            <a:ext cx="1815049" cy="316488"/>
          </a:xfrm>
          <a:prstGeom prst="rect">
            <a:avLst/>
          </a:prstGeom>
          <a:noFill/>
        </p:spPr>
        <p:txBody>
          <a:bodyPr wrap="square" lIns="72000" tIns="36000" rIns="72000" bIns="36000" rtlCol="0" anchor="ctr" anchorCtr="0">
            <a:spAutoFit/>
          </a:bodyPr>
          <a:lstStyle/>
          <a:p>
            <a:pPr algn="ctr">
              <a:lnSpc>
                <a:spcPct val="99000"/>
              </a:lnSpc>
            </a:pPr>
            <a:r>
              <a:rPr lang="en-GB" sz="1600" b="1" dirty="0">
                <a:solidFill>
                  <a:schemeClr val="accent2"/>
                </a:solidFill>
              </a:rPr>
              <a:t>Learning analytics</a:t>
            </a:r>
          </a:p>
        </p:txBody>
      </p:sp>
      <p:sp>
        <p:nvSpPr>
          <p:cNvPr id="57" name="TextBox 56">
            <a:extLst>
              <a:ext uri="{FF2B5EF4-FFF2-40B4-BE49-F238E27FC236}">
                <a16:creationId xmlns="" xmlns:a16="http://schemas.microsoft.com/office/drawing/2014/main" id="{5212A3F0-5F11-48DA-A598-72FD8903DA9B}"/>
              </a:ext>
            </a:extLst>
          </p:cNvPr>
          <p:cNvSpPr txBox="1"/>
          <p:nvPr/>
        </p:nvSpPr>
        <p:spPr>
          <a:xfrm>
            <a:off x="2269957" y="1762942"/>
            <a:ext cx="1318891" cy="560272"/>
          </a:xfrm>
          <a:prstGeom prst="rect">
            <a:avLst/>
          </a:prstGeom>
          <a:noFill/>
        </p:spPr>
        <p:txBody>
          <a:bodyPr wrap="square" lIns="72000" tIns="36000" rIns="72000" bIns="36000" rtlCol="0" anchor="ctr" anchorCtr="0">
            <a:spAutoFit/>
          </a:bodyPr>
          <a:lstStyle/>
          <a:p>
            <a:pPr algn="ctr">
              <a:lnSpc>
                <a:spcPct val="99000"/>
              </a:lnSpc>
            </a:pPr>
            <a:r>
              <a:rPr lang="en-GB" sz="1600" b="1" dirty="0">
                <a:solidFill>
                  <a:schemeClr val="accent3"/>
                </a:solidFill>
              </a:rPr>
              <a:t>Intelligent campus</a:t>
            </a:r>
          </a:p>
        </p:txBody>
      </p:sp>
      <p:sp>
        <p:nvSpPr>
          <p:cNvPr id="58" name="TextBox 57">
            <a:extLst>
              <a:ext uri="{FF2B5EF4-FFF2-40B4-BE49-F238E27FC236}">
                <a16:creationId xmlns="" xmlns:a16="http://schemas.microsoft.com/office/drawing/2014/main" id="{302B7F80-A594-4E29-BBE1-75013786473D}"/>
              </a:ext>
            </a:extLst>
          </p:cNvPr>
          <p:cNvSpPr txBox="1"/>
          <p:nvPr/>
        </p:nvSpPr>
        <p:spPr>
          <a:xfrm>
            <a:off x="2370511" y="3647543"/>
            <a:ext cx="1001487" cy="1047842"/>
          </a:xfrm>
          <a:prstGeom prst="rect">
            <a:avLst/>
          </a:prstGeom>
          <a:noFill/>
        </p:spPr>
        <p:txBody>
          <a:bodyPr wrap="square" lIns="72000" tIns="36000" rIns="72000" bIns="36000" rtlCol="0" anchor="ctr" anchorCtr="0">
            <a:spAutoFit/>
          </a:bodyPr>
          <a:lstStyle/>
          <a:p>
            <a:pPr algn="ctr">
              <a:lnSpc>
                <a:spcPct val="99000"/>
              </a:lnSpc>
            </a:pPr>
            <a:r>
              <a:rPr lang="en-GB" sz="1600" b="1" dirty="0">
                <a:solidFill>
                  <a:schemeClr val="accent5"/>
                </a:solidFill>
              </a:rPr>
              <a:t>AR / </a:t>
            </a:r>
            <a:r>
              <a:rPr lang="en-GB" sz="1600" b="1" dirty="0" smtClean="0">
                <a:solidFill>
                  <a:schemeClr val="accent5"/>
                </a:solidFill>
              </a:rPr>
              <a:t>VR</a:t>
            </a:r>
          </a:p>
          <a:p>
            <a:pPr algn="ctr">
              <a:lnSpc>
                <a:spcPct val="99000"/>
              </a:lnSpc>
            </a:pPr>
            <a:endParaRPr lang="en-GB" sz="1600" b="1" dirty="0" smtClean="0">
              <a:solidFill>
                <a:schemeClr val="accent5"/>
              </a:solidFill>
            </a:endParaRPr>
          </a:p>
          <a:p>
            <a:pPr algn="ctr">
              <a:lnSpc>
                <a:spcPct val="99000"/>
              </a:lnSpc>
            </a:pPr>
            <a:r>
              <a:rPr lang="en-GB" sz="1600" b="1" dirty="0">
                <a:solidFill>
                  <a:schemeClr val="accent5"/>
                </a:solidFill>
              </a:rPr>
              <a:t>Teaching</a:t>
            </a:r>
          </a:p>
          <a:p>
            <a:pPr algn="ctr">
              <a:lnSpc>
                <a:spcPct val="99000"/>
              </a:lnSpc>
            </a:pPr>
            <a:r>
              <a:rPr lang="en-GB" sz="1600" b="1" dirty="0" smtClean="0">
                <a:solidFill>
                  <a:schemeClr val="accent5"/>
                </a:solidFill>
              </a:rPr>
              <a:t>Analytics</a:t>
            </a:r>
            <a:endParaRPr lang="en-GB" sz="1600" b="1" dirty="0">
              <a:solidFill>
                <a:schemeClr val="accent5"/>
              </a:solidFill>
            </a:endParaRPr>
          </a:p>
        </p:txBody>
      </p:sp>
      <p:sp>
        <p:nvSpPr>
          <p:cNvPr id="59" name="TextBox 58">
            <a:extLst>
              <a:ext uri="{FF2B5EF4-FFF2-40B4-BE49-F238E27FC236}">
                <a16:creationId xmlns="" xmlns:a16="http://schemas.microsoft.com/office/drawing/2014/main" id="{A7061365-C9FD-41DB-A530-04FB16D18C0C}"/>
              </a:ext>
            </a:extLst>
          </p:cNvPr>
          <p:cNvSpPr txBox="1"/>
          <p:nvPr/>
        </p:nvSpPr>
        <p:spPr>
          <a:xfrm>
            <a:off x="6383609" y="1925224"/>
            <a:ext cx="1124095" cy="804057"/>
          </a:xfrm>
          <a:prstGeom prst="rect">
            <a:avLst/>
          </a:prstGeom>
          <a:noFill/>
        </p:spPr>
        <p:txBody>
          <a:bodyPr wrap="square" lIns="72000" tIns="36000" rIns="72000" bIns="36000" rtlCol="0" anchor="ctr" anchorCtr="0">
            <a:spAutoFit/>
          </a:bodyPr>
          <a:lstStyle/>
          <a:p>
            <a:pPr algn="ctr">
              <a:lnSpc>
                <a:spcPct val="99000"/>
              </a:lnSpc>
            </a:pPr>
            <a:r>
              <a:rPr lang="en-GB" sz="1600" b="1" dirty="0">
                <a:solidFill>
                  <a:schemeClr val="accent6"/>
                </a:solidFill>
              </a:rPr>
              <a:t>Next generation VLE</a:t>
            </a:r>
          </a:p>
        </p:txBody>
      </p:sp>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18</a:t>
            </a:fld>
            <a:endParaRPr lang="en-GB" altLang="en-US" dirty="0"/>
          </a:p>
        </p:txBody>
      </p:sp>
    </p:spTree>
    <p:extLst>
      <p:ext uri="{BB962C8B-B14F-4D97-AF65-F5344CB8AC3E}">
        <p14:creationId xmlns:p14="http://schemas.microsoft.com/office/powerpoint/2010/main" val="34486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B71A8B"/>
                </a:solidFill>
              </a:rPr>
              <a:t>National learning analytics framework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56" y="560249"/>
            <a:ext cx="8184888" cy="4093232"/>
          </a:xfrm>
          <a:prstGeom prst="rect">
            <a:avLst/>
          </a:prstGeom>
        </p:spPr>
      </p:pic>
      <p:sp>
        <p:nvSpPr>
          <p:cNvPr id="9" name="Rectangle 8"/>
          <p:cNvSpPr/>
          <p:nvPr/>
        </p:nvSpPr>
        <p:spPr>
          <a:xfrm>
            <a:off x="3389366" y="4549277"/>
            <a:ext cx="4920343" cy="246221"/>
          </a:xfrm>
          <a:prstGeom prst="rect">
            <a:avLst/>
          </a:prstGeom>
        </p:spPr>
        <p:txBody>
          <a:bodyPr wrap="square">
            <a:spAutoFit/>
          </a:bodyPr>
          <a:lstStyle/>
          <a:p>
            <a:pPr algn="r" defTabSz="914378">
              <a:defRPr/>
            </a:pPr>
            <a:r>
              <a:rPr lang="en-GB" sz="1000" kern="0" dirty="0">
                <a:solidFill>
                  <a:sysClr val="windowText" lastClr="000000"/>
                </a:solidFill>
                <a:latin typeface="+mn-lt"/>
                <a:hlinkClick r:id="rId4"/>
              </a:rPr>
              <a:t>https://www.jisc.ac.uk/rd/projects/effective-learning-analytics</a:t>
            </a:r>
            <a:r>
              <a:rPr lang="en-GB" sz="1000" kern="0" dirty="0">
                <a:solidFill>
                  <a:sysClr val="windowText" lastClr="000000"/>
                </a:solidFill>
                <a:latin typeface="+mn-lt"/>
              </a:rPr>
              <a:t> </a:t>
            </a:r>
          </a:p>
        </p:txBody>
      </p:sp>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5" name="Footer Placeholder 4"/>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6" name="Slide Number Placeholder 5"/>
          <p:cNvSpPr>
            <a:spLocks noGrp="1"/>
          </p:cNvSpPr>
          <p:nvPr>
            <p:ph type="sldNum" sz="quarter" idx="16"/>
          </p:nvPr>
        </p:nvSpPr>
        <p:spPr/>
        <p:txBody>
          <a:bodyPr/>
          <a:lstStyle/>
          <a:p>
            <a:fld id="{AA47ABCD-3C94-44CA-87D0-FF1DCC9EDC18}" type="slidenum">
              <a:rPr lang="en-GB" altLang="en-US" smtClean="0"/>
              <a:pPr/>
              <a:t>19</a:t>
            </a:fld>
            <a:endParaRPr lang="en-GB" altLang="en-US" dirty="0"/>
          </a:p>
        </p:txBody>
      </p:sp>
    </p:spTree>
    <p:extLst>
      <p:ext uri="{BB962C8B-B14F-4D97-AF65-F5344CB8AC3E}">
        <p14:creationId xmlns:p14="http://schemas.microsoft.com/office/powerpoint/2010/main" val="1042494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45B337-BB29-44E7-9F7F-B62F6EC24F14}"/>
              </a:ext>
            </a:extLst>
          </p:cNvPr>
          <p:cNvSpPr>
            <a:spLocks noGrp="1"/>
          </p:cNvSpPr>
          <p:nvPr>
            <p:ph type="title"/>
          </p:nvPr>
        </p:nvSpPr>
        <p:spPr>
          <a:xfrm>
            <a:off x="1368425" y="3400425"/>
            <a:ext cx="6624638" cy="553998"/>
          </a:xfrm>
        </p:spPr>
        <p:txBody>
          <a:bodyPr/>
          <a:lstStyle/>
          <a:p>
            <a:r>
              <a:rPr lang="en-GB" sz="2000" dirty="0"/>
              <a:t>Making the UK the most digitally advanced nation for Higher education and research</a:t>
            </a:r>
          </a:p>
        </p:txBody>
      </p:sp>
      <p:sp>
        <p:nvSpPr>
          <p:cNvPr id="3" name="Text Placeholder 2">
            <a:extLst>
              <a:ext uri="{FF2B5EF4-FFF2-40B4-BE49-F238E27FC236}">
                <a16:creationId xmlns="" xmlns:a16="http://schemas.microsoft.com/office/drawing/2014/main" id="{E64BDCDB-3D52-4B4F-AA90-5831C2DD351C}"/>
              </a:ext>
            </a:extLst>
          </p:cNvPr>
          <p:cNvSpPr>
            <a:spLocks noGrp="1"/>
          </p:cNvSpPr>
          <p:nvPr>
            <p:ph type="body" sz="quarter" idx="13"/>
          </p:nvPr>
        </p:nvSpPr>
        <p:spPr>
          <a:xfrm>
            <a:off x="1368425" y="3948055"/>
            <a:ext cx="6624638" cy="193899"/>
          </a:xfrm>
        </p:spPr>
        <p:txBody>
          <a:bodyPr/>
          <a:lstStyle/>
          <a:p>
            <a:r>
              <a:rPr lang="en-GB" dirty="0"/>
              <a:t>Educause</a:t>
            </a:r>
          </a:p>
        </p:txBody>
      </p:sp>
      <p:sp>
        <p:nvSpPr>
          <p:cNvPr id="4" name="Date Placeholder 3"/>
          <p:cNvSpPr>
            <a:spLocks noGrp="1"/>
          </p:cNvSpPr>
          <p:nvPr>
            <p:ph type="dt" sz="half" idx="16"/>
          </p:nvPr>
        </p:nvSpPr>
        <p:spPr>
          <a:xfrm>
            <a:off x="258544" y="3400425"/>
            <a:ext cx="781050" cy="149225"/>
          </a:xfrm>
        </p:spPr>
        <p:txBody>
          <a:bodyPr/>
          <a:lstStyle/>
          <a:p>
            <a:r>
              <a:rPr lang="en-GB" altLang="en-US" smtClean="0"/>
              <a:t>1st November 2017</a:t>
            </a:r>
            <a:endParaRPr lang="en-GB"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Progress in learning analytics</a:t>
            </a:r>
          </a:p>
        </p:txBody>
      </p:sp>
      <p:sp>
        <p:nvSpPr>
          <p:cNvPr id="3" name="Content Placeholder 2"/>
          <p:cNvSpPr>
            <a:spLocks noGrp="1"/>
          </p:cNvSpPr>
          <p:nvPr>
            <p:ph sz="quarter" idx="13"/>
          </p:nvPr>
        </p:nvSpPr>
        <p:spPr/>
        <p:txBody>
          <a:bodyPr/>
          <a:lstStyle/>
          <a:p>
            <a:r>
              <a:rPr lang="en-GB" sz="2200" dirty="0"/>
              <a:t>25 institutions signed up, a further 20 coming on board</a:t>
            </a:r>
          </a:p>
          <a:p>
            <a:r>
              <a:rPr lang="en-GB" sz="2200" dirty="0"/>
              <a:t>Active development community involving 2/3 HEI’s</a:t>
            </a:r>
          </a:p>
          <a:p>
            <a:r>
              <a:rPr lang="en-GB" sz="2200" dirty="0"/>
              <a:t>Worked with this community to offer support on policy and practice.</a:t>
            </a:r>
          </a:p>
          <a:p>
            <a:pPr lvl="1"/>
            <a:r>
              <a:rPr lang="en-GB" sz="2200" dirty="0"/>
              <a:t>Assessments</a:t>
            </a:r>
          </a:p>
          <a:p>
            <a:pPr lvl="1"/>
            <a:r>
              <a:rPr lang="en-GB" sz="2200" dirty="0"/>
              <a:t>Role of the tutor</a:t>
            </a:r>
          </a:p>
          <a:p>
            <a:pPr lvl="1"/>
            <a:r>
              <a:rPr lang="en-GB" sz="2200" dirty="0"/>
              <a:t>Referral routes</a:t>
            </a:r>
          </a:p>
          <a:p>
            <a:r>
              <a:rPr lang="en-GB" sz="2200" dirty="0"/>
              <a:t>We have introduced common tools and methodology across the LRW (learning records warehouse) which in time will </a:t>
            </a:r>
            <a:r>
              <a:rPr lang="en-GB" sz="2200" dirty="0" smtClean="0"/>
              <a:t>allow </a:t>
            </a:r>
            <a:r>
              <a:rPr lang="en-GB" sz="2200" dirty="0"/>
              <a:t>secure, anonymous, benchmarking by HEIs of parameters relating to teaching excellence</a:t>
            </a:r>
          </a:p>
          <a:p>
            <a:pPr marL="0" indent="0">
              <a:buNone/>
            </a:pPr>
            <a:endParaRPr lang="en-GB" sz="2400" dirty="0"/>
          </a:p>
        </p:txBody>
      </p:sp>
      <p:sp>
        <p:nvSpPr>
          <p:cNvPr id="4" name="Date Placeholder 3"/>
          <p:cNvSpPr>
            <a:spLocks noGrp="1"/>
          </p:cNvSpPr>
          <p:nvPr>
            <p:ph type="dt" sz="half" idx="14"/>
          </p:nvPr>
        </p:nvSpPr>
        <p:spPr/>
        <p:txBody>
          <a:bodyPr/>
          <a:lstStyle/>
          <a:p>
            <a:r>
              <a:rPr lang="en-GB" altLang="en-US" smtClean="0"/>
              <a:t>1st November 2017</a:t>
            </a:r>
            <a:endParaRPr lang="en-GB" altLang="en-US" dirty="0"/>
          </a:p>
        </p:txBody>
      </p:sp>
      <p:sp>
        <p:nvSpPr>
          <p:cNvPr id="5" name="Footer Placeholder 4"/>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6" name="Slide Number Placeholder 5"/>
          <p:cNvSpPr>
            <a:spLocks noGrp="1"/>
          </p:cNvSpPr>
          <p:nvPr>
            <p:ph type="sldNum" sz="quarter" idx="16"/>
          </p:nvPr>
        </p:nvSpPr>
        <p:spPr/>
        <p:txBody>
          <a:bodyPr/>
          <a:lstStyle/>
          <a:p>
            <a:fld id="{AA47ABCD-3C94-44CA-87D0-FF1DCC9EDC18}" type="slidenum">
              <a:rPr lang="en-GB" altLang="en-US" smtClean="0"/>
              <a:pPr/>
              <a:t>20</a:t>
            </a:fld>
            <a:endParaRPr lang="en-GB" altLang="en-US" dirty="0"/>
          </a:p>
        </p:txBody>
      </p:sp>
    </p:spTree>
    <p:extLst>
      <p:ext uri="{BB962C8B-B14F-4D97-AF65-F5344CB8AC3E}">
        <p14:creationId xmlns:p14="http://schemas.microsoft.com/office/powerpoint/2010/main" val="2833342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of learning analytics</a:t>
            </a:r>
          </a:p>
        </p:txBody>
      </p:sp>
      <p:sp>
        <p:nvSpPr>
          <p:cNvPr id="3" name="Content Placeholder 2"/>
          <p:cNvSpPr>
            <a:spLocks noGrp="1"/>
          </p:cNvSpPr>
          <p:nvPr>
            <p:ph sz="quarter" idx="13"/>
          </p:nvPr>
        </p:nvSpPr>
        <p:spPr/>
        <p:txBody>
          <a:bodyPr/>
          <a:lstStyle/>
          <a:p>
            <a:r>
              <a:rPr lang="en-GB" sz="1800" dirty="0"/>
              <a:t>Short/Medium term</a:t>
            </a:r>
          </a:p>
          <a:p>
            <a:pPr lvl="1"/>
            <a:r>
              <a:rPr lang="en-GB" sz="1800" dirty="0"/>
              <a:t>Extend to include </a:t>
            </a:r>
            <a:r>
              <a:rPr lang="en-GB" sz="1800" dirty="0" smtClean="0"/>
              <a:t>apprenticeship, allowing </a:t>
            </a:r>
            <a:r>
              <a:rPr lang="en-GB" sz="1800" dirty="0"/>
              <a:t>sponsoring organisations to track </a:t>
            </a:r>
            <a:r>
              <a:rPr lang="en-GB" sz="1800" dirty="0" smtClean="0"/>
              <a:t>progress</a:t>
            </a:r>
          </a:p>
          <a:p>
            <a:pPr lvl="1"/>
            <a:r>
              <a:rPr lang="en-GB" sz="1800" dirty="0" smtClean="0"/>
              <a:t>Learning gain</a:t>
            </a:r>
            <a:endParaRPr lang="en-GB" sz="1800" dirty="0"/>
          </a:p>
          <a:p>
            <a:pPr lvl="1"/>
            <a:r>
              <a:rPr lang="en-GB" sz="1800" dirty="0"/>
              <a:t>Broadening data set / new metrics / more robust predictors</a:t>
            </a:r>
          </a:p>
          <a:p>
            <a:pPr lvl="1"/>
            <a:r>
              <a:rPr lang="en-GB" sz="1800" dirty="0"/>
              <a:t>Hackathon competition – Engagement, learning gain, teaching excellence</a:t>
            </a:r>
          </a:p>
          <a:p>
            <a:r>
              <a:rPr lang="en-GB" sz="1800" dirty="0"/>
              <a:t>Longer term</a:t>
            </a:r>
          </a:p>
          <a:p>
            <a:pPr lvl="1"/>
            <a:r>
              <a:rPr lang="en-GB" sz="1800" dirty="0"/>
              <a:t>LRW an invaluable data set relating to higher education</a:t>
            </a:r>
          </a:p>
          <a:p>
            <a:pPr lvl="1"/>
            <a:r>
              <a:rPr lang="en-GB" sz="1800" dirty="0"/>
              <a:t>Enabling deeper understanding of journey through school </a:t>
            </a:r>
            <a:r>
              <a:rPr lang="en-GB" sz="1800" dirty="0">
                <a:sym typeface="Wingdings" panose="05000000000000000000" pitchFamily="2" charset="2"/>
              </a:rPr>
              <a:t> coll</a:t>
            </a:r>
            <a:r>
              <a:rPr lang="en-GB" sz="1800" dirty="0"/>
              <a:t>ege </a:t>
            </a:r>
            <a:r>
              <a:rPr lang="en-GB" sz="1800" dirty="0">
                <a:sym typeface="Wingdings" panose="05000000000000000000" pitchFamily="2" charset="2"/>
              </a:rPr>
              <a:t></a:t>
            </a:r>
            <a:r>
              <a:rPr lang="en-GB" sz="1800" dirty="0"/>
              <a:t> university </a:t>
            </a:r>
            <a:r>
              <a:rPr lang="en-GB" sz="1800" dirty="0">
                <a:sym typeface="Wingdings" panose="05000000000000000000" pitchFamily="2" charset="2"/>
              </a:rPr>
              <a:t> employment</a:t>
            </a:r>
          </a:p>
          <a:p>
            <a:pPr lvl="1"/>
            <a:r>
              <a:rPr lang="en-GB" sz="1800" dirty="0">
                <a:sym typeface="Wingdings" panose="05000000000000000000" pitchFamily="2" charset="2"/>
              </a:rPr>
              <a:t>Exploring more LRW in other countries</a:t>
            </a:r>
          </a:p>
          <a:p>
            <a:pPr lvl="1"/>
            <a:r>
              <a:rPr lang="en-GB" sz="1800" dirty="0">
                <a:sym typeface="Wingdings" panose="05000000000000000000" pitchFamily="2" charset="2"/>
              </a:rPr>
              <a:t>Discussions with </a:t>
            </a:r>
            <a:r>
              <a:rPr lang="en-GB" sz="1800" dirty="0" smtClean="0">
                <a:sym typeface="Wingdings" panose="05000000000000000000" pitchFamily="2" charset="2"/>
              </a:rPr>
              <a:t>US funder about opportunities in </a:t>
            </a:r>
            <a:r>
              <a:rPr lang="en-GB" sz="1800" dirty="0">
                <a:sym typeface="Wingdings" panose="05000000000000000000" pitchFamily="2" charset="2"/>
              </a:rPr>
              <a:t>the USA</a:t>
            </a:r>
          </a:p>
          <a:p>
            <a:pPr lvl="1"/>
            <a:endParaRPr lang="en-GB" sz="1800" dirty="0">
              <a:sym typeface="Wingdings" panose="05000000000000000000" pitchFamily="2" charset="2"/>
            </a:endParaRPr>
          </a:p>
          <a:p>
            <a:pPr lvl="1"/>
            <a:endParaRPr lang="en-GB" sz="1800" dirty="0"/>
          </a:p>
          <a:p>
            <a:endParaRPr lang="en-GB" dirty="0"/>
          </a:p>
          <a:p>
            <a:pPr lvl="1"/>
            <a:endParaRPr lang="en-GB" dirty="0"/>
          </a:p>
          <a:p>
            <a:pPr lvl="1"/>
            <a:endParaRPr lang="en-GB" dirty="0"/>
          </a:p>
        </p:txBody>
      </p:sp>
      <p:sp>
        <p:nvSpPr>
          <p:cNvPr id="4" name="Date Placeholder 3"/>
          <p:cNvSpPr>
            <a:spLocks noGrp="1"/>
          </p:cNvSpPr>
          <p:nvPr>
            <p:ph type="dt" sz="half" idx="14"/>
          </p:nvPr>
        </p:nvSpPr>
        <p:spPr/>
        <p:txBody>
          <a:bodyPr/>
          <a:lstStyle/>
          <a:p>
            <a:r>
              <a:rPr lang="en-GB" altLang="en-US" smtClean="0"/>
              <a:t>1st November 2017</a:t>
            </a:r>
            <a:endParaRPr lang="en-GB" altLang="en-US" dirty="0"/>
          </a:p>
        </p:txBody>
      </p:sp>
      <p:sp>
        <p:nvSpPr>
          <p:cNvPr id="5" name="Footer Placeholder 4"/>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6" name="Slide Number Placeholder 5"/>
          <p:cNvSpPr>
            <a:spLocks noGrp="1"/>
          </p:cNvSpPr>
          <p:nvPr>
            <p:ph type="sldNum" sz="quarter" idx="16"/>
          </p:nvPr>
        </p:nvSpPr>
        <p:spPr/>
        <p:txBody>
          <a:bodyPr/>
          <a:lstStyle/>
          <a:p>
            <a:fld id="{AA47ABCD-3C94-44CA-87D0-FF1DCC9EDC18}" type="slidenum">
              <a:rPr lang="en-GB" altLang="en-US" smtClean="0"/>
              <a:pPr/>
              <a:t>21</a:t>
            </a:fld>
            <a:endParaRPr lang="en-GB" altLang="en-US" dirty="0"/>
          </a:p>
        </p:txBody>
      </p:sp>
    </p:spTree>
    <p:extLst>
      <p:ext uri="{BB962C8B-B14F-4D97-AF65-F5344CB8AC3E}">
        <p14:creationId xmlns:p14="http://schemas.microsoft.com/office/powerpoint/2010/main" val="2400940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DB3799F6-953C-4FDC-977D-E533943C4169}"/>
              </a:ext>
            </a:extLst>
          </p:cNvPr>
          <p:cNvSpPr>
            <a:spLocks noGrp="1"/>
          </p:cNvSpPr>
          <p:nvPr>
            <p:ph type="title"/>
          </p:nvPr>
        </p:nvSpPr>
        <p:spPr>
          <a:xfrm>
            <a:off x="1402915" y="-1588"/>
            <a:ext cx="7525185" cy="447676"/>
          </a:xfrm>
        </p:spPr>
        <p:txBody>
          <a:bodyPr/>
          <a:lstStyle/>
          <a:p>
            <a:r>
              <a:rPr lang="en-GB" dirty="0"/>
              <a:t>Edtech in the UK</a:t>
            </a:r>
          </a:p>
        </p:txBody>
      </p:sp>
      <p:sp>
        <p:nvSpPr>
          <p:cNvPr id="7" name="Content Placeholder 6">
            <a:extLst>
              <a:ext uri="{FF2B5EF4-FFF2-40B4-BE49-F238E27FC236}">
                <a16:creationId xmlns="" xmlns:a16="http://schemas.microsoft.com/office/drawing/2014/main" id="{A14C5FBD-41B2-4AD9-A711-DC241B6C0B0B}"/>
              </a:ext>
            </a:extLst>
          </p:cNvPr>
          <p:cNvSpPr>
            <a:spLocks noGrp="1"/>
          </p:cNvSpPr>
          <p:nvPr>
            <p:ph sz="quarter" idx="13"/>
          </p:nvPr>
        </p:nvSpPr>
        <p:spPr/>
        <p:txBody>
          <a:bodyPr/>
          <a:lstStyle/>
          <a:p>
            <a:pPr marL="0" indent="0">
              <a:buNone/>
            </a:pPr>
            <a:r>
              <a:rPr lang="en-GB" sz="1600" b="1" dirty="0"/>
              <a:t>At Jisc we want to work with these emerging companies to make it easier for our members to assess which companies could help them improve their services to students. We have developed an end to </a:t>
            </a:r>
            <a:r>
              <a:rPr lang="en-GB" sz="1600" b="1" spc="-40" dirty="0"/>
              <a:t>end accelerator so that we can work with these companies from idea to start up to first major investment. </a:t>
            </a:r>
          </a:p>
          <a:p>
            <a:pPr>
              <a:spcBef>
                <a:spcPts val="600"/>
              </a:spcBef>
            </a:pPr>
            <a:r>
              <a:rPr lang="en-GB" sz="1600" b="1" dirty="0"/>
              <a:t>Unitu</a:t>
            </a:r>
            <a:r>
              <a:rPr lang="en-GB" sz="1600" dirty="0"/>
              <a:t> -  a service that helps universities gather and respond to student feedback more effectively</a:t>
            </a:r>
          </a:p>
          <a:p>
            <a:pPr>
              <a:spcBef>
                <a:spcPts val="600"/>
              </a:spcBef>
            </a:pPr>
            <a:r>
              <a:rPr lang="en-GB" sz="1600" b="1" dirty="0"/>
              <a:t>Placer</a:t>
            </a:r>
            <a:r>
              <a:rPr lang="en-GB" sz="1600" dirty="0"/>
              <a:t> – a tool to help students find work experience and companies access the next generation of talent</a:t>
            </a:r>
          </a:p>
          <a:p>
            <a:pPr>
              <a:spcBef>
                <a:spcPts val="600"/>
              </a:spcBef>
            </a:pPr>
            <a:r>
              <a:rPr lang="en-GB" sz="1600" b="1" dirty="0"/>
              <a:t>Hubbub</a:t>
            </a:r>
            <a:r>
              <a:rPr lang="en-GB" sz="1600" dirty="0"/>
              <a:t> – a crowdfunding tool focusing on alumni </a:t>
            </a:r>
          </a:p>
          <a:p>
            <a:pPr>
              <a:spcBef>
                <a:spcPts val="600"/>
              </a:spcBef>
            </a:pPr>
            <a:r>
              <a:rPr lang="en-GB" sz="1600" b="1" dirty="0"/>
              <a:t>Lumici</a:t>
            </a:r>
            <a:r>
              <a:rPr lang="en-GB" sz="1600" dirty="0"/>
              <a:t> – a collaborative lesson planning tool</a:t>
            </a:r>
          </a:p>
          <a:p>
            <a:pPr>
              <a:spcBef>
                <a:spcPts val="600"/>
              </a:spcBef>
            </a:pPr>
            <a:r>
              <a:rPr lang="en-GB" sz="1600" b="1" dirty="0"/>
              <a:t>Bibliotech</a:t>
            </a:r>
            <a:r>
              <a:rPr lang="en-GB" sz="1600" dirty="0"/>
              <a:t> – Spotify for textbooks</a:t>
            </a:r>
          </a:p>
          <a:p>
            <a:pPr>
              <a:spcBef>
                <a:spcPts val="600"/>
              </a:spcBef>
            </a:pPr>
            <a:r>
              <a:rPr lang="en-GB" sz="1600" b="1" dirty="0"/>
              <a:t>Wildfire learning </a:t>
            </a:r>
            <a:r>
              <a:rPr lang="en-GB" sz="1600" dirty="0"/>
              <a:t>– an AI content creation service</a:t>
            </a:r>
          </a:p>
          <a:p>
            <a:pPr>
              <a:spcBef>
                <a:spcPts val="600"/>
              </a:spcBef>
            </a:pPr>
            <a:r>
              <a:rPr lang="en-GB" sz="1600" b="1" dirty="0"/>
              <a:t>Vineup</a:t>
            </a:r>
            <a:r>
              <a:rPr lang="en-GB" sz="1600" dirty="0"/>
              <a:t> – connecting alumni to students they could mentor</a:t>
            </a:r>
          </a:p>
          <a:p>
            <a:pPr>
              <a:spcBef>
                <a:spcPts val="600"/>
              </a:spcBef>
            </a:pPr>
            <a:r>
              <a:rPr lang="en-GB" sz="1600" b="1" dirty="0"/>
              <a:t>Aula</a:t>
            </a:r>
            <a:r>
              <a:rPr lang="en-GB" sz="1600" dirty="0"/>
              <a:t> – a learning platform that focuses on communication and student engagement</a:t>
            </a:r>
          </a:p>
          <a:p>
            <a:pPr>
              <a:spcBef>
                <a:spcPts val="600"/>
              </a:spcBef>
            </a:pPr>
            <a:r>
              <a:rPr lang="en-GB" sz="1600" b="1" dirty="0"/>
              <a:t>Datazar</a:t>
            </a:r>
            <a:r>
              <a:rPr lang="en-GB" sz="1600" dirty="0"/>
              <a:t> – a research data collaboration platform</a:t>
            </a:r>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22</a:t>
            </a:fld>
            <a:endParaRPr lang="en-GB" altLang="en-US" dirty="0"/>
          </a:p>
        </p:txBody>
      </p:sp>
    </p:spTree>
    <p:extLst>
      <p:ext uri="{BB962C8B-B14F-4D97-AF65-F5344CB8AC3E}">
        <p14:creationId xmlns:p14="http://schemas.microsoft.com/office/powerpoint/2010/main" val="1169394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5E6A0908-13B0-40E4-906A-71260C5C6374}"/>
              </a:ext>
            </a:extLst>
          </p:cNvPr>
          <p:cNvSpPr>
            <a:spLocks noGrp="1"/>
          </p:cNvSpPr>
          <p:nvPr>
            <p:ph type="title"/>
          </p:nvPr>
        </p:nvSpPr>
        <p:spPr/>
        <p:txBody>
          <a:bodyPr/>
          <a:lstStyle/>
          <a:p>
            <a:endParaRPr lang="en-GB" dirty="0"/>
          </a:p>
        </p:txBody>
      </p:sp>
      <p:sp>
        <p:nvSpPr>
          <p:cNvPr id="5" name="Date Placeholder 4">
            <a:extLst>
              <a:ext uri="{FF2B5EF4-FFF2-40B4-BE49-F238E27FC236}">
                <a16:creationId xmlns="" xmlns:a16="http://schemas.microsoft.com/office/drawing/2014/main" id="{92B97DDF-8F09-44AA-B13C-C657082CE2D3}"/>
              </a:ext>
            </a:extLst>
          </p:cNvPr>
          <p:cNvSpPr>
            <a:spLocks noGrp="1"/>
          </p:cNvSpPr>
          <p:nvPr>
            <p:ph type="dt" sz="half" idx="10"/>
          </p:nvPr>
        </p:nvSpPr>
        <p:spPr/>
        <p:txBody>
          <a:bodyPr/>
          <a:lstStyle/>
          <a:p>
            <a:r>
              <a:rPr lang="en-GB" altLang="en-US" smtClean="0"/>
              <a:t>1st November 2017</a:t>
            </a:r>
            <a:endParaRPr lang="en-GB" altLang="en-US" dirty="0"/>
          </a:p>
        </p:txBody>
      </p:sp>
      <p:pic>
        <p:nvPicPr>
          <p:cNvPr id="10" name="Picture 9">
            <a:extLst>
              <a:ext uri="{FF2B5EF4-FFF2-40B4-BE49-F238E27FC236}">
                <a16:creationId xmlns="" xmlns:a16="http://schemas.microsoft.com/office/drawing/2014/main" id="{915BFE2C-2888-4049-ADEF-14391C53578A}"/>
              </a:ext>
            </a:extLst>
          </p:cNvPr>
          <p:cNvPicPr>
            <a:picLocks noChangeAspect="1"/>
          </p:cNvPicPr>
          <p:nvPr/>
        </p:nvPicPr>
        <p:blipFill rotWithShape="1">
          <a:blip r:embed="rId3"/>
          <a:srcRect t="10896" b="15275"/>
          <a:stretch/>
        </p:blipFill>
        <p:spPr>
          <a:xfrm>
            <a:off x="0" y="0"/>
            <a:ext cx="9144000" cy="5143500"/>
          </a:xfrm>
          <a:prstGeom prst="rect">
            <a:avLst/>
          </a:prstGeom>
        </p:spPr>
      </p:pic>
    </p:spTree>
    <p:extLst>
      <p:ext uri="{BB962C8B-B14F-4D97-AF65-F5344CB8AC3E}">
        <p14:creationId xmlns:p14="http://schemas.microsoft.com/office/powerpoint/2010/main" val="4084308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F13AFF31-0B27-4470-89B6-41BFBC251BE4}"/>
              </a:ext>
            </a:extLst>
          </p:cNvPr>
          <p:cNvSpPr>
            <a:spLocks noGrp="1"/>
          </p:cNvSpPr>
          <p:nvPr>
            <p:ph type="title"/>
          </p:nvPr>
        </p:nvSpPr>
        <p:spPr/>
        <p:txBody>
          <a:bodyPr/>
          <a:lstStyle/>
          <a:p>
            <a:endParaRPr lang="en-GB" dirty="0"/>
          </a:p>
        </p:txBody>
      </p:sp>
      <p:sp>
        <p:nvSpPr>
          <p:cNvPr id="3" name="Date Placeholder 2">
            <a:extLst>
              <a:ext uri="{FF2B5EF4-FFF2-40B4-BE49-F238E27FC236}">
                <a16:creationId xmlns="" xmlns:a16="http://schemas.microsoft.com/office/drawing/2014/main" id="{5485F61F-9226-447E-935D-F9FA7CFB7530}"/>
              </a:ext>
            </a:extLst>
          </p:cNvPr>
          <p:cNvSpPr>
            <a:spLocks noGrp="1"/>
          </p:cNvSpPr>
          <p:nvPr>
            <p:ph type="dt" sz="half" idx="10"/>
          </p:nvPr>
        </p:nvSpPr>
        <p:spPr/>
        <p:txBody>
          <a:bodyPr/>
          <a:lstStyle/>
          <a:p>
            <a:r>
              <a:rPr lang="en-GB" altLang="en-US" smtClean="0"/>
              <a:t>1st November 2017</a:t>
            </a:r>
            <a:endParaRPr lang="en-GB" altLang="en-US" dirty="0"/>
          </a:p>
        </p:txBody>
      </p:sp>
      <p:pic>
        <p:nvPicPr>
          <p:cNvPr id="8" name="Picture 7">
            <a:extLst>
              <a:ext uri="{FF2B5EF4-FFF2-40B4-BE49-F238E27FC236}">
                <a16:creationId xmlns="" xmlns:a16="http://schemas.microsoft.com/office/drawing/2014/main" id="{123CAC0E-F56D-4A2D-A720-9309E8E53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499"/>
          </a:xfrm>
          <a:prstGeom prst="rect">
            <a:avLst/>
          </a:prstGeom>
        </p:spPr>
      </p:pic>
      <p:pic>
        <p:nvPicPr>
          <p:cNvPr id="11" name="Picture 6" descr="2013_Jisc_Logo_RGB300(19.5mm).png">
            <a:extLst>
              <a:ext uri="{FF2B5EF4-FFF2-40B4-BE49-F238E27FC236}">
                <a16:creationId xmlns="" xmlns:a16="http://schemas.microsoft.com/office/drawing/2014/main" id="{4AE72992-6EB8-428E-B3CB-A459C9E653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 xmlns:a16="http://schemas.microsoft.com/office/drawing/2014/main" id="{E41DEF4B-E156-45DA-95E1-A0AC8A2D7036}"/>
              </a:ext>
            </a:extLst>
          </p:cNvPr>
          <p:cNvSpPr/>
          <p:nvPr/>
        </p:nvSpPr>
        <p:spPr>
          <a:xfrm>
            <a:off x="284160" y="2428407"/>
            <a:ext cx="5142279" cy="240592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3" name="TextBox 12">
            <a:extLst>
              <a:ext uri="{FF2B5EF4-FFF2-40B4-BE49-F238E27FC236}">
                <a16:creationId xmlns="" xmlns:a16="http://schemas.microsoft.com/office/drawing/2014/main" id="{15E959FE-770F-473B-A8F9-E74C04D2F297}"/>
              </a:ext>
            </a:extLst>
          </p:cNvPr>
          <p:cNvSpPr txBox="1"/>
          <p:nvPr/>
        </p:nvSpPr>
        <p:spPr>
          <a:xfrm>
            <a:off x="398503" y="2542801"/>
            <a:ext cx="2530736" cy="346945"/>
          </a:xfrm>
          <a:prstGeom prst="rect">
            <a:avLst/>
          </a:prstGeom>
          <a:noFill/>
        </p:spPr>
        <p:txBody>
          <a:bodyPr wrap="square" lIns="72000" tIns="36000" rIns="72000" bIns="36000" rtlCol="0" anchor="ctr" anchorCtr="0">
            <a:spAutoFit/>
          </a:bodyPr>
          <a:lstStyle/>
          <a:p>
            <a:pPr>
              <a:lnSpc>
                <a:spcPct val="99000"/>
              </a:lnSpc>
            </a:pPr>
            <a:r>
              <a:rPr lang="en-GB" sz="1800" b="1" dirty="0">
                <a:solidFill>
                  <a:schemeClr val="bg1"/>
                </a:solidFill>
              </a:rPr>
              <a:t>Library services</a:t>
            </a:r>
          </a:p>
        </p:txBody>
      </p:sp>
      <p:sp>
        <p:nvSpPr>
          <p:cNvPr id="14" name="TextBox 13">
            <a:extLst>
              <a:ext uri="{FF2B5EF4-FFF2-40B4-BE49-F238E27FC236}">
                <a16:creationId xmlns="" xmlns:a16="http://schemas.microsoft.com/office/drawing/2014/main" id="{250E5064-01A1-4BD3-9420-85F7E490455A}"/>
              </a:ext>
            </a:extLst>
          </p:cNvPr>
          <p:cNvSpPr txBox="1"/>
          <p:nvPr/>
        </p:nvSpPr>
        <p:spPr>
          <a:xfrm>
            <a:off x="398503" y="2925739"/>
            <a:ext cx="4960482" cy="1778811"/>
          </a:xfrm>
          <a:prstGeom prst="rect">
            <a:avLst/>
          </a:prstGeom>
          <a:noFill/>
        </p:spPr>
        <p:txBody>
          <a:bodyPr wrap="square" lIns="72000" tIns="36000" rIns="72000" bIns="36000" rtlCol="0" anchor="ctr" anchorCtr="0">
            <a:spAutoFit/>
          </a:bodyPr>
          <a:lstStyle/>
          <a:p>
            <a:pPr marL="179388" indent="-179388">
              <a:lnSpc>
                <a:spcPct val="99000"/>
              </a:lnSpc>
              <a:buFont typeface="Corbel" panose="020B0503020204020204" pitchFamily="34" charset="0"/>
              <a:buChar char="»"/>
            </a:pPr>
            <a:r>
              <a:rPr lang="en-GB" sz="1400" dirty="0">
                <a:solidFill>
                  <a:schemeClr val="bg1"/>
                </a:solidFill>
              </a:rPr>
              <a:t>Library support services help libraries more </a:t>
            </a:r>
            <a:br>
              <a:rPr lang="en-GB" sz="1400" dirty="0">
                <a:solidFill>
                  <a:schemeClr val="bg1"/>
                </a:solidFill>
              </a:rPr>
            </a:br>
            <a:r>
              <a:rPr lang="en-GB" sz="1400" dirty="0">
                <a:solidFill>
                  <a:schemeClr val="bg1"/>
                </a:solidFill>
              </a:rPr>
              <a:t>efficiently manage the full life cycle of their collections</a:t>
            </a:r>
          </a:p>
          <a:p>
            <a:pPr marL="179388" indent="-179388">
              <a:lnSpc>
                <a:spcPct val="99000"/>
              </a:lnSpc>
              <a:buFont typeface="Corbel" panose="020B0503020204020204" pitchFamily="34" charset="0"/>
              <a:buChar char="»"/>
            </a:pPr>
            <a:endParaRPr lang="en-GB" sz="1400" dirty="0">
              <a:solidFill>
                <a:schemeClr val="bg1"/>
              </a:solidFill>
            </a:endParaRPr>
          </a:p>
          <a:p>
            <a:pPr marL="179388" indent="-179388">
              <a:lnSpc>
                <a:spcPct val="99000"/>
              </a:lnSpc>
              <a:buFont typeface="Corbel" panose="020B0503020204020204" pitchFamily="34" charset="0"/>
              <a:buChar char="»"/>
            </a:pPr>
            <a:r>
              <a:rPr lang="en-GB" sz="1400" dirty="0">
                <a:solidFill>
                  <a:schemeClr val="bg1"/>
                </a:solidFill>
              </a:rPr>
              <a:t>We help libraries leverage their usage data, and provide shared business intelligence tools to inform strategic decision making</a:t>
            </a:r>
          </a:p>
          <a:p>
            <a:pPr marL="179388" indent="-179388">
              <a:lnSpc>
                <a:spcPct val="99000"/>
              </a:lnSpc>
              <a:buFont typeface="Corbel" panose="020B0503020204020204" pitchFamily="34" charset="0"/>
              <a:buChar char="»"/>
            </a:pPr>
            <a:endParaRPr lang="en-GB" sz="1400" dirty="0">
              <a:solidFill>
                <a:schemeClr val="bg1"/>
              </a:solidFill>
            </a:endParaRPr>
          </a:p>
          <a:p>
            <a:pPr marL="179388" indent="-179388">
              <a:lnSpc>
                <a:spcPct val="99000"/>
              </a:lnSpc>
              <a:buFont typeface="Corbel" panose="020B0503020204020204" pitchFamily="34" charset="0"/>
              <a:buChar char="»"/>
            </a:pPr>
            <a:r>
              <a:rPr lang="en-GB" sz="1400" dirty="0">
                <a:solidFill>
                  <a:schemeClr val="bg1"/>
                </a:solidFill>
              </a:rPr>
              <a:t>We save the community £108m each year through shared license negotiation</a:t>
            </a:r>
          </a:p>
        </p:txBody>
      </p:sp>
    </p:spTree>
    <p:extLst>
      <p:ext uri="{BB962C8B-B14F-4D97-AF65-F5344CB8AC3E}">
        <p14:creationId xmlns:p14="http://schemas.microsoft.com/office/powerpoint/2010/main" val="2223320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5DC38D-946F-4261-864F-98E906866536}"/>
              </a:ext>
            </a:extLst>
          </p:cNvPr>
          <p:cNvSpPr>
            <a:spLocks noGrp="1"/>
          </p:cNvSpPr>
          <p:nvPr>
            <p:ph type="title"/>
          </p:nvPr>
        </p:nvSpPr>
        <p:spPr/>
        <p:txBody>
          <a:bodyPr/>
          <a:lstStyle/>
          <a:p>
            <a:r>
              <a:rPr lang="en-GB" dirty="0"/>
              <a:t>Library services</a:t>
            </a:r>
          </a:p>
        </p:txBody>
      </p:sp>
      <p:sp>
        <p:nvSpPr>
          <p:cNvPr id="7" name="Content Placeholder 6"/>
          <p:cNvSpPr>
            <a:spLocks noGrp="1"/>
          </p:cNvSpPr>
          <p:nvPr>
            <p:ph sz="quarter" idx="13"/>
          </p:nvPr>
        </p:nvSpPr>
        <p:spPr/>
        <p:txBody>
          <a:bodyPr/>
          <a:lstStyle/>
          <a:p>
            <a:endParaRPr lang="en-US"/>
          </a:p>
        </p:txBody>
      </p:sp>
      <p:sp>
        <p:nvSpPr>
          <p:cNvPr id="3" name="Date Placeholder 2">
            <a:extLst>
              <a:ext uri="{FF2B5EF4-FFF2-40B4-BE49-F238E27FC236}">
                <a16:creationId xmlns="" xmlns:a16="http://schemas.microsoft.com/office/drawing/2014/main" id="{4653BE16-409E-4F49-88D4-09A00A151E55}"/>
              </a:ext>
            </a:extLst>
          </p:cNvPr>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DF6284AD-1C05-4880-BCFC-A0A52436377C}" type="slidenum">
              <a:rPr lang="en-GB" altLang="en-US" smtClean="0"/>
              <a:pPr/>
              <a:t>25</a:t>
            </a:fld>
            <a:endParaRPr lang="en-GB" altLang="en-US" dirty="0"/>
          </a:p>
        </p:txBody>
      </p:sp>
      <p:pic>
        <p:nvPicPr>
          <p:cNvPr id="6" name="Content Placeholder 6">
            <a:extLst>
              <a:ext uri="{FF2B5EF4-FFF2-40B4-BE49-F238E27FC236}">
                <a16:creationId xmlns="" xmlns:a16="http://schemas.microsoft.com/office/drawing/2014/main" id="{C41764B3-22CA-442A-86A1-4C9E33121CD8}"/>
              </a:ext>
            </a:extLst>
          </p:cNvPr>
          <p:cNvPicPr>
            <a:picLocks noChangeAspect="1"/>
          </p:cNvPicPr>
          <p:nvPr/>
        </p:nvPicPr>
        <p:blipFill rotWithShape="1">
          <a:blip r:embed="rId2">
            <a:extLst>
              <a:ext uri="{28A0092B-C50C-407E-A947-70E740481C1C}">
                <a14:useLocalDpi xmlns:a14="http://schemas.microsoft.com/office/drawing/2010/main" val="0"/>
              </a:ext>
            </a:extLst>
          </a:blip>
          <a:srcRect l="1391" t="14953" r="1850" b="2247"/>
          <a:stretch/>
        </p:blipFill>
        <p:spPr>
          <a:xfrm>
            <a:off x="672333" y="668215"/>
            <a:ext cx="7493962" cy="4122572"/>
          </a:xfrm>
          <a:prstGeom prst="rect">
            <a:avLst/>
          </a:prstGeom>
        </p:spPr>
      </p:pic>
    </p:spTree>
    <p:extLst>
      <p:ext uri="{BB962C8B-B14F-4D97-AF65-F5344CB8AC3E}">
        <p14:creationId xmlns:p14="http://schemas.microsoft.com/office/powerpoint/2010/main" val="2628006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GB" altLang="en-US" smtClean="0"/>
              <a:t>1st November 2017</a:t>
            </a:r>
            <a:endParaRPr lang="en-GB" altLang="en-US" dirty="0"/>
          </a:p>
        </p:txBody>
      </p:sp>
      <p:sp>
        <p:nvSpPr>
          <p:cNvPr id="6" name="Footer Placeholder 5"/>
          <p:cNvSpPr>
            <a:spLocks noGrp="1"/>
          </p:cNvSpPr>
          <p:nvPr>
            <p:ph type="ftr" sz="quarter" idx="11"/>
          </p:nvPr>
        </p:nvSpPr>
        <p:spPr/>
        <p:txBody>
          <a:bodyPr/>
          <a:lstStyle/>
          <a:p>
            <a:pPr>
              <a:defRPr/>
            </a:pPr>
            <a:r>
              <a:rPr lang="en-GB" smtClean="0"/>
              <a:t>Making the UK the most digitally advanced nation for Higher education and research</a:t>
            </a:r>
            <a:endParaRPr lang="en-GB" dirty="0"/>
          </a:p>
        </p:txBody>
      </p:sp>
      <p:sp>
        <p:nvSpPr>
          <p:cNvPr id="7" name="Slide Number Placeholder 6"/>
          <p:cNvSpPr>
            <a:spLocks noGrp="1"/>
          </p:cNvSpPr>
          <p:nvPr>
            <p:ph type="sldNum" sz="quarter" idx="12"/>
          </p:nvPr>
        </p:nvSpPr>
        <p:spPr/>
        <p:txBody>
          <a:bodyPr/>
          <a:lstStyle/>
          <a:p>
            <a:fld id="{4320FB78-61CE-4D75-B5B8-BCEB32555964}" type="slidenum">
              <a:rPr lang="en-GB" altLang="en-US" smtClean="0"/>
              <a:pPr/>
              <a:t>26</a:t>
            </a:fld>
            <a:endParaRPr lang="en-GB" altLang="en-US" dirty="0"/>
          </a:p>
        </p:txBody>
      </p:sp>
      <p:sp>
        <p:nvSpPr>
          <p:cNvPr id="2" name="Title 1"/>
          <p:cNvSpPr>
            <a:spLocks noGrp="1"/>
          </p:cNvSpPr>
          <p:nvPr>
            <p:ph type="title"/>
          </p:nvPr>
        </p:nvSpPr>
        <p:spPr/>
        <p:txBody>
          <a:bodyPr/>
          <a:lstStyle/>
          <a:p>
            <a:r>
              <a:rPr lang="en-US" dirty="0"/>
              <a:t>Coming soon</a:t>
            </a:r>
            <a:endParaRPr lang="en-US" dirty="0">
              <a:solidFill>
                <a:srgbClr val="FFFFFF"/>
              </a:solidFill>
            </a:endParaRPr>
          </a:p>
        </p:txBody>
      </p:sp>
      <p:sp>
        <p:nvSpPr>
          <p:cNvPr id="13" name="Content Placeholder 7"/>
          <p:cNvSpPr txBox="1">
            <a:spLocks/>
          </p:cNvSpPr>
          <p:nvPr/>
        </p:nvSpPr>
        <p:spPr>
          <a:xfrm>
            <a:off x="4809654" y="1307307"/>
            <a:ext cx="4103686" cy="2892425"/>
          </a:xfrm>
          <a:prstGeom prst="rect">
            <a:avLst/>
          </a:prstGeom>
        </p:spPr>
        <p:txBody>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smtClean="0">
                <a:solidFill>
                  <a:srgbClr val="FFFFFF"/>
                </a:solidFill>
              </a:rPr>
              <a:t>National</a:t>
            </a:r>
            <a:endParaRPr lang="en-US" b="1" dirty="0">
              <a:solidFill>
                <a:srgbClr val="FFFFFF"/>
              </a:solidFill>
            </a:endParaRPr>
          </a:p>
          <a:p>
            <a:pPr marL="0" indent="0">
              <a:buNone/>
            </a:pPr>
            <a:r>
              <a:rPr lang="en-US" b="1" dirty="0">
                <a:solidFill>
                  <a:srgbClr val="FFFFFF"/>
                </a:solidFill>
              </a:rPr>
              <a:t>Bibliographic</a:t>
            </a:r>
          </a:p>
          <a:p>
            <a:pPr marL="0" indent="0">
              <a:buNone/>
            </a:pPr>
            <a:r>
              <a:rPr lang="en-US" b="1" dirty="0">
                <a:solidFill>
                  <a:srgbClr val="FFFFFF"/>
                </a:solidFill>
              </a:rPr>
              <a:t>Knowledgebase:</a:t>
            </a:r>
          </a:p>
          <a:p>
            <a:pPr marL="0" indent="0">
              <a:buNone/>
            </a:pPr>
            <a:r>
              <a:rPr lang="en-US" b="1" dirty="0">
                <a:solidFill>
                  <a:srgbClr val="FFFFFF"/>
                </a:solidFill>
              </a:rPr>
              <a:t>enabling nationwide</a:t>
            </a:r>
          </a:p>
          <a:p>
            <a:pPr marL="0" indent="0">
              <a:buNone/>
            </a:pPr>
            <a:r>
              <a:rPr lang="en-US" b="1" dirty="0">
                <a:solidFill>
                  <a:srgbClr val="FFFFFF"/>
                </a:solidFill>
              </a:rPr>
              <a:t>collaboration</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4722"/>
          <a:stretch/>
        </p:blipFill>
        <p:spPr>
          <a:xfrm>
            <a:off x="215900" y="647104"/>
            <a:ext cx="8712200" cy="4023917"/>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458" b="11433"/>
          <a:stretch/>
        </p:blipFill>
        <p:spPr>
          <a:xfrm>
            <a:off x="7438087" y="647104"/>
            <a:ext cx="1505712" cy="4023917"/>
          </a:xfrm>
          <a:prstGeom prst="rect">
            <a:avLst/>
          </a:prstGeom>
        </p:spPr>
      </p:pic>
      <p:sp>
        <p:nvSpPr>
          <p:cNvPr id="16" name="Content Placeholder 7"/>
          <p:cNvSpPr txBox="1">
            <a:spLocks/>
          </p:cNvSpPr>
          <p:nvPr/>
        </p:nvSpPr>
        <p:spPr>
          <a:xfrm>
            <a:off x="3565701" y="1809750"/>
            <a:ext cx="3577287" cy="1698625"/>
          </a:xfrm>
          <a:prstGeom prst="rect">
            <a:avLst/>
          </a:prstGeom>
        </p:spPr>
        <p:txBody>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600" b="1" dirty="0" smtClean="0">
                <a:solidFill>
                  <a:srgbClr val="FFFFFF"/>
                </a:solidFill>
              </a:rPr>
              <a:t>National</a:t>
            </a:r>
          </a:p>
          <a:p>
            <a:pPr marL="0" indent="0">
              <a:buNone/>
            </a:pPr>
            <a:r>
              <a:rPr lang="en-US" sz="3600" b="1" dirty="0" smtClean="0">
                <a:solidFill>
                  <a:srgbClr val="FFFFFF"/>
                </a:solidFill>
              </a:rPr>
              <a:t>Bibliographic </a:t>
            </a:r>
          </a:p>
          <a:p>
            <a:pPr marL="0" indent="0">
              <a:buNone/>
            </a:pPr>
            <a:r>
              <a:rPr lang="en-US" sz="3600" b="1" dirty="0" smtClean="0">
                <a:solidFill>
                  <a:srgbClr val="FFFFFF"/>
                </a:solidFill>
              </a:rPr>
              <a:t>Knowledgebase</a:t>
            </a:r>
            <a:endParaRPr lang="en-US" sz="3600" b="1" dirty="0">
              <a:solidFill>
                <a:srgbClr val="FFFFFF"/>
              </a:solidFill>
            </a:endParaRPr>
          </a:p>
        </p:txBody>
      </p:sp>
    </p:spTree>
    <p:extLst>
      <p:ext uri="{BB962C8B-B14F-4D97-AF65-F5344CB8AC3E}">
        <p14:creationId xmlns:p14="http://schemas.microsoft.com/office/powerpoint/2010/main" val="356600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F13AFF31-0B27-4470-89B6-41BFBC251BE4}"/>
              </a:ext>
            </a:extLst>
          </p:cNvPr>
          <p:cNvSpPr>
            <a:spLocks noGrp="1"/>
          </p:cNvSpPr>
          <p:nvPr>
            <p:ph type="title"/>
          </p:nvPr>
        </p:nvSpPr>
        <p:spPr/>
        <p:txBody>
          <a:bodyPr/>
          <a:lstStyle/>
          <a:p>
            <a:endParaRPr lang="en-GB" dirty="0"/>
          </a:p>
        </p:txBody>
      </p:sp>
      <p:sp>
        <p:nvSpPr>
          <p:cNvPr id="3" name="Date Placeholder 2">
            <a:extLst>
              <a:ext uri="{FF2B5EF4-FFF2-40B4-BE49-F238E27FC236}">
                <a16:creationId xmlns="" xmlns:a16="http://schemas.microsoft.com/office/drawing/2014/main" id="{5485F61F-9226-447E-935D-F9FA7CFB7530}"/>
              </a:ext>
            </a:extLst>
          </p:cNvPr>
          <p:cNvSpPr>
            <a:spLocks noGrp="1"/>
          </p:cNvSpPr>
          <p:nvPr>
            <p:ph type="dt" sz="half" idx="10"/>
          </p:nvPr>
        </p:nvSpPr>
        <p:spPr/>
        <p:txBody>
          <a:bodyPr/>
          <a:lstStyle/>
          <a:p>
            <a:r>
              <a:rPr lang="en-GB" altLang="en-US" smtClean="0"/>
              <a:t>1st November 2017</a:t>
            </a:r>
            <a:endParaRPr lang="en-GB" altLang="en-US" dirty="0"/>
          </a:p>
        </p:txBody>
      </p:sp>
      <p:pic>
        <p:nvPicPr>
          <p:cNvPr id="8" name="Picture 7">
            <a:extLst>
              <a:ext uri="{FF2B5EF4-FFF2-40B4-BE49-F238E27FC236}">
                <a16:creationId xmlns="" xmlns:a16="http://schemas.microsoft.com/office/drawing/2014/main" id="{123CAC0E-F56D-4A2D-A720-9309E8E53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499"/>
          </a:xfrm>
          <a:prstGeom prst="rect">
            <a:avLst/>
          </a:prstGeom>
        </p:spPr>
      </p:pic>
      <p:pic>
        <p:nvPicPr>
          <p:cNvPr id="11" name="Picture 6" descr="2013_Jisc_Logo_RGB300(19.5mm).png">
            <a:extLst>
              <a:ext uri="{FF2B5EF4-FFF2-40B4-BE49-F238E27FC236}">
                <a16:creationId xmlns="" xmlns:a16="http://schemas.microsoft.com/office/drawing/2014/main" id="{4AE72992-6EB8-428E-B3CB-A459C9E653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8596B0D6-8B5C-48C4-BC36-15C107CC416F}"/>
              </a:ext>
            </a:extLst>
          </p:cNvPr>
          <p:cNvSpPr/>
          <p:nvPr/>
        </p:nvSpPr>
        <p:spPr>
          <a:xfrm>
            <a:off x="269170" y="3320321"/>
            <a:ext cx="3733204" cy="1543987"/>
          </a:xfrm>
          <a:prstGeom prst="rect">
            <a:avLst/>
          </a:prstGeom>
          <a:solidFill>
            <a:srgbClr val="45855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9" name="TextBox 8">
            <a:extLst>
              <a:ext uri="{FF2B5EF4-FFF2-40B4-BE49-F238E27FC236}">
                <a16:creationId xmlns="" xmlns:a16="http://schemas.microsoft.com/office/drawing/2014/main" id="{B2781DDD-ED63-4084-ABD0-A7484C436A4C}"/>
              </a:ext>
            </a:extLst>
          </p:cNvPr>
          <p:cNvSpPr txBox="1"/>
          <p:nvPr/>
        </p:nvSpPr>
        <p:spPr>
          <a:xfrm>
            <a:off x="383512" y="3412230"/>
            <a:ext cx="2530736" cy="346945"/>
          </a:xfrm>
          <a:prstGeom prst="rect">
            <a:avLst/>
          </a:prstGeom>
          <a:noFill/>
        </p:spPr>
        <p:txBody>
          <a:bodyPr wrap="square" lIns="72000" tIns="36000" rIns="72000" bIns="36000" rtlCol="0" anchor="ctr" anchorCtr="0">
            <a:spAutoFit/>
          </a:bodyPr>
          <a:lstStyle/>
          <a:p>
            <a:pPr>
              <a:lnSpc>
                <a:spcPct val="99000"/>
              </a:lnSpc>
            </a:pPr>
            <a:r>
              <a:rPr lang="en-GB" sz="1800" b="1" dirty="0">
                <a:solidFill>
                  <a:schemeClr val="bg1"/>
                </a:solidFill>
              </a:rPr>
              <a:t>Open scholarship</a:t>
            </a:r>
          </a:p>
        </p:txBody>
      </p:sp>
      <p:sp>
        <p:nvSpPr>
          <p:cNvPr id="10" name="TextBox 9">
            <a:extLst>
              <a:ext uri="{FF2B5EF4-FFF2-40B4-BE49-F238E27FC236}">
                <a16:creationId xmlns="" xmlns:a16="http://schemas.microsoft.com/office/drawing/2014/main" id="{692B1386-7602-4C64-8251-8147EF5121AB}"/>
              </a:ext>
            </a:extLst>
          </p:cNvPr>
          <p:cNvSpPr txBox="1"/>
          <p:nvPr/>
        </p:nvSpPr>
        <p:spPr>
          <a:xfrm>
            <a:off x="383511" y="3794474"/>
            <a:ext cx="3798853" cy="925757"/>
          </a:xfrm>
          <a:prstGeom prst="rect">
            <a:avLst/>
          </a:prstGeom>
          <a:noFill/>
        </p:spPr>
        <p:txBody>
          <a:bodyPr wrap="square" lIns="72000" tIns="36000" rIns="72000" bIns="36000" rtlCol="0" anchor="ctr" anchorCtr="0">
            <a:spAutoFit/>
          </a:bodyPr>
          <a:lstStyle/>
          <a:p>
            <a:pPr>
              <a:lnSpc>
                <a:spcPct val="99000"/>
              </a:lnSpc>
            </a:pPr>
            <a:r>
              <a:rPr lang="en-GB" sz="1400" dirty="0">
                <a:solidFill>
                  <a:schemeClr val="bg1"/>
                </a:solidFill>
              </a:rPr>
              <a:t>We support open access and open data in the scholarly and research environment, allowing organisations to develop their research more easily – bringing economic and social benefits</a:t>
            </a:r>
          </a:p>
        </p:txBody>
      </p:sp>
      <p:sp>
        <p:nvSpPr>
          <p:cNvPr id="5" name="Slide Number Placeholder 4"/>
          <p:cNvSpPr>
            <a:spLocks noGrp="1"/>
          </p:cNvSpPr>
          <p:nvPr>
            <p:ph type="sldNum" sz="quarter" idx="12"/>
          </p:nvPr>
        </p:nvSpPr>
        <p:spPr/>
        <p:txBody>
          <a:bodyPr/>
          <a:lstStyle/>
          <a:p>
            <a:fld id="{DF6284AD-1C05-4880-BCFC-A0A52436377C}" type="slidenum">
              <a:rPr lang="en-GB" altLang="en-US" smtClean="0"/>
              <a:pPr/>
              <a:t>27</a:t>
            </a:fld>
            <a:endParaRPr lang="en-GB" altLang="en-US" dirty="0"/>
          </a:p>
        </p:txBody>
      </p:sp>
    </p:spTree>
    <p:extLst>
      <p:ext uri="{BB962C8B-B14F-4D97-AF65-F5344CB8AC3E}">
        <p14:creationId xmlns:p14="http://schemas.microsoft.com/office/powerpoint/2010/main" val="3499934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976604" y="-1588"/>
            <a:ext cx="7951497" cy="447676"/>
          </a:xfrm>
        </p:spPr>
        <p:txBody>
          <a:bodyPr/>
          <a:lstStyle/>
          <a:p>
            <a:r>
              <a:rPr lang="en-GB" altLang="en-US" dirty="0"/>
              <a:t>Open access – publication lifecycle</a:t>
            </a:r>
          </a:p>
        </p:txBody>
      </p:sp>
      <p:sp>
        <p:nvSpPr>
          <p:cNvPr id="40" name="Oval 39"/>
          <p:cNvSpPr/>
          <p:nvPr/>
        </p:nvSpPr>
        <p:spPr>
          <a:xfrm>
            <a:off x="1529962" y="1312636"/>
            <a:ext cx="133350"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1" name="TextBox 10"/>
          <p:cNvSpPr txBox="1"/>
          <p:nvPr/>
        </p:nvSpPr>
        <p:spPr>
          <a:xfrm>
            <a:off x="1725468" y="1288264"/>
            <a:ext cx="698909" cy="182807"/>
          </a:xfrm>
          <a:prstGeom prst="rect">
            <a:avLst/>
          </a:prstGeom>
          <a:noFill/>
        </p:spPr>
        <p:txBody>
          <a:bodyPr wrap="none" lIns="0" tIns="0" rIns="0" bIns="0" rtlCol="0" anchor="ctr" anchorCtr="0">
            <a:spAutoFit/>
          </a:bodyPr>
          <a:lstStyle/>
          <a:p>
            <a:pPr defTabSz="685783">
              <a:lnSpc>
                <a:spcPct val="99000"/>
              </a:lnSpc>
            </a:pPr>
            <a:r>
              <a:rPr lang="en-GB" sz="1200" i="1" dirty="0">
                <a:solidFill>
                  <a:srgbClr val="2C3841"/>
                </a:solidFill>
              </a:rPr>
              <a:t>Submission</a:t>
            </a:r>
          </a:p>
        </p:txBody>
      </p:sp>
      <p:sp>
        <p:nvSpPr>
          <p:cNvPr id="47" name="Oval 46"/>
          <p:cNvSpPr/>
          <p:nvPr/>
        </p:nvSpPr>
        <p:spPr>
          <a:xfrm>
            <a:off x="3522705" y="1315017"/>
            <a:ext cx="133350"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46" name="TextBox 45"/>
          <p:cNvSpPr txBox="1"/>
          <p:nvPr/>
        </p:nvSpPr>
        <p:spPr>
          <a:xfrm>
            <a:off x="3718210" y="1290645"/>
            <a:ext cx="712824" cy="182807"/>
          </a:xfrm>
          <a:prstGeom prst="rect">
            <a:avLst/>
          </a:prstGeom>
          <a:noFill/>
        </p:spPr>
        <p:txBody>
          <a:bodyPr wrap="none" lIns="0" tIns="0" rIns="0" bIns="0" rtlCol="0" anchor="ctr" anchorCtr="0">
            <a:spAutoFit/>
          </a:bodyPr>
          <a:lstStyle/>
          <a:p>
            <a:pPr defTabSz="685783">
              <a:lnSpc>
                <a:spcPct val="99000"/>
              </a:lnSpc>
            </a:pPr>
            <a:r>
              <a:rPr lang="en-GB" sz="1200" i="1" dirty="0">
                <a:solidFill>
                  <a:srgbClr val="2C3841"/>
                </a:solidFill>
              </a:rPr>
              <a:t>Acceptance</a:t>
            </a:r>
          </a:p>
        </p:txBody>
      </p:sp>
      <p:sp>
        <p:nvSpPr>
          <p:cNvPr id="52" name="Oval 51"/>
          <p:cNvSpPr/>
          <p:nvPr/>
        </p:nvSpPr>
        <p:spPr>
          <a:xfrm>
            <a:off x="5527471" y="1317399"/>
            <a:ext cx="133350"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51" name="TextBox 50"/>
          <p:cNvSpPr txBox="1"/>
          <p:nvPr/>
        </p:nvSpPr>
        <p:spPr>
          <a:xfrm>
            <a:off x="5722976" y="1293027"/>
            <a:ext cx="690254" cy="182807"/>
          </a:xfrm>
          <a:prstGeom prst="rect">
            <a:avLst/>
          </a:prstGeom>
          <a:noFill/>
        </p:spPr>
        <p:txBody>
          <a:bodyPr wrap="none" lIns="0" tIns="0" rIns="0" bIns="0" rtlCol="0" anchor="ctr" anchorCtr="0">
            <a:spAutoFit/>
          </a:bodyPr>
          <a:lstStyle/>
          <a:p>
            <a:pPr defTabSz="685783">
              <a:lnSpc>
                <a:spcPct val="99000"/>
              </a:lnSpc>
            </a:pPr>
            <a:r>
              <a:rPr lang="en-GB" sz="1200" i="1" dirty="0">
                <a:solidFill>
                  <a:srgbClr val="2C3841"/>
                </a:solidFill>
              </a:rPr>
              <a:t>Publication</a:t>
            </a:r>
          </a:p>
        </p:txBody>
      </p:sp>
      <p:sp>
        <p:nvSpPr>
          <p:cNvPr id="57" name="Oval 56"/>
          <p:cNvSpPr/>
          <p:nvPr/>
        </p:nvSpPr>
        <p:spPr>
          <a:xfrm>
            <a:off x="7715783" y="1312636"/>
            <a:ext cx="133350"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56" name="TextBox 55"/>
          <p:cNvSpPr txBox="1"/>
          <p:nvPr/>
        </p:nvSpPr>
        <p:spPr>
          <a:xfrm>
            <a:off x="7911289" y="1288264"/>
            <a:ext cx="230832" cy="182807"/>
          </a:xfrm>
          <a:prstGeom prst="rect">
            <a:avLst/>
          </a:prstGeom>
          <a:noFill/>
        </p:spPr>
        <p:txBody>
          <a:bodyPr wrap="none" lIns="0" tIns="0" rIns="0" bIns="0" rtlCol="0" anchor="ctr" anchorCtr="0">
            <a:spAutoFit/>
          </a:bodyPr>
          <a:lstStyle/>
          <a:p>
            <a:pPr defTabSz="685783">
              <a:lnSpc>
                <a:spcPct val="99000"/>
              </a:lnSpc>
            </a:pPr>
            <a:r>
              <a:rPr lang="en-GB" sz="1200" i="1" dirty="0">
                <a:solidFill>
                  <a:srgbClr val="2C3841"/>
                </a:solidFill>
              </a:rPr>
              <a:t>Use</a:t>
            </a:r>
          </a:p>
        </p:txBody>
      </p:sp>
      <p:sp>
        <p:nvSpPr>
          <p:cNvPr id="63" name="Oval 62"/>
          <p:cNvSpPr/>
          <p:nvPr/>
        </p:nvSpPr>
        <p:spPr>
          <a:xfrm>
            <a:off x="1057516" y="3567145"/>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2" name="TextBox 1"/>
          <p:cNvSpPr txBox="1"/>
          <p:nvPr/>
        </p:nvSpPr>
        <p:spPr>
          <a:xfrm>
            <a:off x="1234753" y="3447321"/>
            <a:ext cx="588266"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SHERPA JULIET</a:t>
            </a:r>
          </a:p>
        </p:txBody>
      </p:sp>
      <p:sp>
        <p:nvSpPr>
          <p:cNvPr id="67" name="Oval 66"/>
          <p:cNvSpPr/>
          <p:nvPr/>
        </p:nvSpPr>
        <p:spPr>
          <a:xfrm>
            <a:off x="1057516" y="2985539"/>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66" name="TextBox 65"/>
          <p:cNvSpPr txBox="1"/>
          <p:nvPr/>
        </p:nvSpPr>
        <p:spPr>
          <a:xfrm>
            <a:off x="1234753" y="2865715"/>
            <a:ext cx="588266"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SHERPA RoMEO</a:t>
            </a:r>
          </a:p>
        </p:txBody>
      </p:sp>
      <p:sp>
        <p:nvSpPr>
          <p:cNvPr id="72" name="Oval 71"/>
          <p:cNvSpPr/>
          <p:nvPr/>
        </p:nvSpPr>
        <p:spPr>
          <a:xfrm>
            <a:off x="1991355" y="3564035"/>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71" name="TextBox 70"/>
          <p:cNvSpPr txBox="1"/>
          <p:nvPr/>
        </p:nvSpPr>
        <p:spPr>
          <a:xfrm>
            <a:off x="2168592" y="3444211"/>
            <a:ext cx="723198"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SHERPA REF </a:t>
            </a:r>
            <a:r>
              <a:rPr lang="en-GB" sz="1200" baseline="30000" dirty="0">
                <a:solidFill>
                  <a:srgbClr val="2C3841"/>
                </a:solidFill>
              </a:rPr>
              <a:t>R&amp;D:Beta</a:t>
            </a:r>
          </a:p>
        </p:txBody>
      </p:sp>
      <p:sp>
        <p:nvSpPr>
          <p:cNvPr id="77" name="Oval 76"/>
          <p:cNvSpPr/>
          <p:nvPr/>
        </p:nvSpPr>
        <p:spPr>
          <a:xfrm>
            <a:off x="1997070" y="2985539"/>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76" name="TextBox 75"/>
          <p:cNvSpPr txBox="1"/>
          <p:nvPr/>
        </p:nvSpPr>
        <p:spPr>
          <a:xfrm>
            <a:off x="2174308" y="2865715"/>
            <a:ext cx="588266"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SHERPA Fact</a:t>
            </a:r>
          </a:p>
        </p:txBody>
      </p:sp>
      <p:sp>
        <p:nvSpPr>
          <p:cNvPr id="82" name="Oval 81"/>
          <p:cNvSpPr/>
          <p:nvPr/>
        </p:nvSpPr>
        <p:spPr>
          <a:xfrm>
            <a:off x="3228440" y="2985538"/>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81" name="TextBox 80"/>
          <p:cNvSpPr txBox="1"/>
          <p:nvPr/>
        </p:nvSpPr>
        <p:spPr>
          <a:xfrm>
            <a:off x="3405678" y="2865715"/>
            <a:ext cx="714838"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Monitor UK </a:t>
            </a:r>
            <a:r>
              <a:rPr lang="en-GB" sz="1200" baseline="30000" dirty="0">
                <a:solidFill>
                  <a:srgbClr val="2C3841"/>
                </a:solidFill>
              </a:rPr>
              <a:t>R&amp;D:Alpha</a:t>
            </a:r>
          </a:p>
        </p:txBody>
      </p:sp>
      <p:sp>
        <p:nvSpPr>
          <p:cNvPr id="87" name="Oval 86"/>
          <p:cNvSpPr/>
          <p:nvPr/>
        </p:nvSpPr>
        <p:spPr>
          <a:xfrm>
            <a:off x="3228440" y="3551595"/>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86" name="TextBox 85"/>
          <p:cNvSpPr txBox="1"/>
          <p:nvPr/>
        </p:nvSpPr>
        <p:spPr>
          <a:xfrm>
            <a:off x="3405677" y="3431770"/>
            <a:ext cx="720553"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Jisc collections</a:t>
            </a:r>
          </a:p>
        </p:txBody>
      </p:sp>
      <p:sp>
        <p:nvSpPr>
          <p:cNvPr id="92" name="Oval 91"/>
          <p:cNvSpPr/>
          <p:nvPr/>
        </p:nvSpPr>
        <p:spPr>
          <a:xfrm>
            <a:off x="4195714" y="3554706"/>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91" name="TextBox 90"/>
          <p:cNvSpPr txBox="1"/>
          <p:nvPr/>
        </p:nvSpPr>
        <p:spPr>
          <a:xfrm>
            <a:off x="4372951" y="3526284"/>
            <a:ext cx="776264" cy="182807"/>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OpenDOAR</a:t>
            </a:r>
          </a:p>
        </p:txBody>
      </p:sp>
      <p:sp>
        <p:nvSpPr>
          <p:cNvPr id="146" name="Oval 145"/>
          <p:cNvSpPr/>
          <p:nvPr/>
        </p:nvSpPr>
        <p:spPr>
          <a:xfrm>
            <a:off x="2811099" y="4146031"/>
            <a:ext cx="133350"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45" name="TextBox 144"/>
          <p:cNvSpPr txBox="1"/>
          <p:nvPr/>
        </p:nvSpPr>
        <p:spPr>
          <a:xfrm>
            <a:off x="3006605" y="4121659"/>
            <a:ext cx="3911648" cy="182807"/>
          </a:xfrm>
          <a:prstGeom prst="rect">
            <a:avLst/>
          </a:prstGeom>
          <a:noFill/>
        </p:spPr>
        <p:txBody>
          <a:bodyPr wrap="none" lIns="0" tIns="0" rIns="0" bIns="0" rtlCol="0" anchor="ctr" anchorCtr="0">
            <a:spAutoFit/>
          </a:bodyPr>
          <a:lstStyle/>
          <a:p>
            <a:pPr defTabSz="685783">
              <a:lnSpc>
                <a:spcPct val="99000"/>
              </a:lnSpc>
            </a:pPr>
            <a:r>
              <a:rPr lang="en-GB" sz="1200" i="1" dirty="0">
                <a:solidFill>
                  <a:srgbClr val="2C3841"/>
                </a:solidFill>
              </a:rPr>
              <a:t>Guidance, consultancy, technical support, and OA good practice</a:t>
            </a:r>
          </a:p>
        </p:txBody>
      </p:sp>
      <p:grpSp>
        <p:nvGrpSpPr>
          <p:cNvPr id="132" name="Group 131"/>
          <p:cNvGrpSpPr/>
          <p:nvPr/>
        </p:nvGrpSpPr>
        <p:grpSpPr>
          <a:xfrm>
            <a:off x="142876" y="1534270"/>
            <a:ext cx="8777191" cy="2515217"/>
            <a:chOff x="142875" y="1534270"/>
            <a:chExt cx="8777191" cy="2515217"/>
          </a:xfrm>
        </p:grpSpPr>
        <p:cxnSp>
          <p:nvCxnSpPr>
            <p:cNvPr id="13" name="Straight Connector 12"/>
            <p:cNvCxnSpPr/>
            <p:nvPr/>
          </p:nvCxnSpPr>
          <p:spPr>
            <a:xfrm>
              <a:off x="957942" y="1642188"/>
              <a:ext cx="0" cy="2326432"/>
            </a:xfrm>
            <a:prstGeom prst="line">
              <a:avLst/>
            </a:prstGeom>
            <a:ln w="12700">
              <a:solidFill>
                <a:srgbClr val="CADCF0"/>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942253" y="1642188"/>
              <a:ext cx="0" cy="2326432"/>
            </a:xfrm>
            <a:prstGeom prst="line">
              <a:avLst/>
            </a:prstGeom>
            <a:ln w="12700">
              <a:solidFill>
                <a:srgbClr val="CADCF0"/>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939004" y="1642188"/>
              <a:ext cx="0" cy="2326432"/>
            </a:xfrm>
            <a:prstGeom prst="line">
              <a:avLst/>
            </a:prstGeom>
            <a:ln w="12700">
              <a:solidFill>
                <a:srgbClr val="CADCF0"/>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929535" y="1642188"/>
              <a:ext cx="0" cy="2326432"/>
            </a:xfrm>
            <a:prstGeom prst="line">
              <a:avLst/>
            </a:prstGeom>
            <a:ln w="12700">
              <a:solidFill>
                <a:srgbClr val="CADCF0"/>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8920066" y="1642188"/>
              <a:ext cx="0" cy="2326432"/>
            </a:xfrm>
            <a:prstGeom prst="line">
              <a:avLst/>
            </a:prstGeom>
            <a:ln w="12700">
              <a:solidFill>
                <a:srgbClr val="CADCF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50119" y="2557463"/>
              <a:ext cx="79509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142875" y="1797703"/>
              <a:ext cx="777240" cy="548420"/>
            </a:xfrm>
            <a:prstGeom prst="rect">
              <a:avLst/>
            </a:prstGeom>
            <a:noFill/>
          </p:spPr>
          <p:txBody>
            <a:bodyPr wrap="square" lIns="0" tIns="0" rIns="0" bIns="0" rtlCol="0" anchor="ctr" anchorCtr="0">
              <a:spAutoFit/>
            </a:bodyPr>
            <a:lstStyle/>
            <a:p>
              <a:pPr defTabSz="685783">
                <a:lnSpc>
                  <a:spcPct val="99000"/>
                </a:lnSpc>
              </a:pPr>
              <a:r>
                <a:rPr lang="en-GB" sz="1200" b="1" dirty="0">
                  <a:solidFill>
                    <a:srgbClr val="E85E12"/>
                  </a:solidFill>
                </a:rPr>
                <a:t>Research publication lifecycle</a:t>
              </a:r>
            </a:p>
          </p:txBody>
        </p:sp>
        <p:sp>
          <p:nvSpPr>
            <p:cNvPr id="149" name="TextBox 148"/>
            <p:cNvSpPr txBox="1"/>
            <p:nvPr/>
          </p:nvSpPr>
          <p:spPr>
            <a:xfrm>
              <a:off x="148591" y="3130079"/>
              <a:ext cx="688054" cy="365613"/>
            </a:xfrm>
            <a:prstGeom prst="rect">
              <a:avLst/>
            </a:prstGeom>
            <a:noFill/>
          </p:spPr>
          <p:txBody>
            <a:bodyPr wrap="square" lIns="0" tIns="0" rIns="0" bIns="0" rtlCol="0" anchor="ctr" anchorCtr="0">
              <a:spAutoFit/>
            </a:bodyPr>
            <a:lstStyle/>
            <a:p>
              <a:pPr defTabSz="685783">
                <a:lnSpc>
                  <a:spcPct val="99000"/>
                </a:lnSpc>
              </a:pPr>
              <a:r>
                <a:rPr lang="en-GB" sz="1200" b="1" dirty="0">
                  <a:solidFill>
                    <a:srgbClr val="E85E12"/>
                  </a:solidFill>
                </a:rPr>
                <a:t>Jisc services</a:t>
              </a:r>
            </a:p>
          </p:txBody>
        </p:sp>
        <p:sp>
          <p:nvSpPr>
            <p:cNvPr id="8" name="Isosceles Triangle 7"/>
            <p:cNvSpPr/>
            <p:nvPr/>
          </p:nvSpPr>
          <p:spPr>
            <a:xfrm rot="5400000">
              <a:off x="939942" y="2492120"/>
              <a:ext cx="147575" cy="1272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50" name="Isosceles Triangle 149"/>
            <p:cNvSpPr/>
            <p:nvPr/>
          </p:nvSpPr>
          <p:spPr>
            <a:xfrm rot="5400000">
              <a:off x="2903567" y="2492121"/>
              <a:ext cx="147575" cy="1272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51" name="Isosceles Triangle 150"/>
            <p:cNvSpPr/>
            <p:nvPr/>
          </p:nvSpPr>
          <p:spPr>
            <a:xfrm rot="5400000">
              <a:off x="4874402" y="2492121"/>
              <a:ext cx="147575" cy="1272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52" name="Isosceles Triangle 151"/>
            <p:cNvSpPr/>
            <p:nvPr/>
          </p:nvSpPr>
          <p:spPr>
            <a:xfrm rot="5400000">
              <a:off x="6885151" y="2492120"/>
              <a:ext cx="147575" cy="1272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43" name="Left Bracket 42"/>
            <p:cNvSpPr/>
            <p:nvPr/>
          </p:nvSpPr>
          <p:spPr>
            <a:xfrm rot="16200000" flipV="1">
              <a:off x="4901681" y="31103"/>
              <a:ext cx="68425" cy="7968344"/>
            </a:xfrm>
            <a:prstGeom prst="leftBracket">
              <a:avLst>
                <a:gd name="adj" fmla="val 8552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GB" dirty="0">
                <a:solidFill>
                  <a:srgbClr val="2C3841"/>
                </a:solidFill>
              </a:endParaRPr>
            </a:p>
          </p:txBody>
        </p:sp>
        <p:sp>
          <p:nvSpPr>
            <p:cNvPr id="158" name="Left Bracket 157"/>
            <p:cNvSpPr/>
            <p:nvPr/>
          </p:nvSpPr>
          <p:spPr>
            <a:xfrm rot="5400000">
              <a:off x="1905467" y="583635"/>
              <a:ext cx="73709" cy="1974980"/>
            </a:xfrm>
            <a:prstGeom prst="leftBracket">
              <a:avLst>
                <a:gd name="adj" fmla="val 8552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GB" dirty="0">
                <a:solidFill>
                  <a:srgbClr val="2C3841"/>
                </a:solidFill>
              </a:endParaRPr>
            </a:p>
          </p:txBody>
        </p:sp>
        <p:sp>
          <p:nvSpPr>
            <p:cNvPr id="159" name="Left Bracket 158"/>
            <p:cNvSpPr/>
            <p:nvPr/>
          </p:nvSpPr>
          <p:spPr>
            <a:xfrm rot="5400000">
              <a:off x="3902218" y="583635"/>
              <a:ext cx="73709" cy="1974980"/>
            </a:xfrm>
            <a:prstGeom prst="leftBracket">
              <a:avLst>
                <a:gd name="adj" fmla="val 8552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GB" dirty="0">
                <a:solidFill>
                  <a:srgbClr val="2C3841"/>
                </a:solidFill>
              </a:endParaRPr>
            </a:p>
          </p:txBody>
        </p:sp>
        <p:sp>
          <p:nvSpPr>
            <p:cNvPr id="160" name="Left Bracket 159"/>
            <p:cNvSpPr/>
            <p:nvPr/>
          </p:nvSpPr>
          <p:spPr>
            <a:xfrm rot="5400000">
              <a:off x="5898969" y="583635"/>
              <a:ext cx="73709" cy="1974980"/>
            </a:xfrm>
            <a:prstGeom prst="leftBracket">
              <a:avLst>
                <a:gd name="adj" fmla="val 8552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GB" dirty="0">
                <a:solidFill>
                  <a:srgbClr val="2C3841"/>
                </a:solidFill>
              </a:endParaRPr>
            </a:p>
          </p:txBody>
        </p:sp>
        <p:sp>
          <p:nvSpPr>
            <p:cNvPr id="161" name="Left Bracket 160"/>
            <p:cNvSpPr/>
            <p:nvPr/>
          </p:nvSpPr>
          <p:spPr>
            <a:xfrm rot="5400000">
              <a:off x="7895721" y="583635"/>
              <a:ext cx="73709" cy="1974980"/>
            </a:xfrm>
            <a:prstGeom prst="leftBracket">
              <a:avLst>
                <a:gd name="adj" fmla="val 8552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GB" dirty="0">
                <a:solidFill>
                  <a:srgbClr val="2C3841"/>
                </a:solidFill>
              </a:endParaRPr>
            </a:p>
          </p:txBody>
        </p:sp>
      </p:grpSp>
      <p:sp>
        <p:nvSpPr>
          <p:cNvPr id="139" name="TextBox 138"/>
          <p:cNvSpPr txBox="1"/>
          <p:nvPr/>
        </p:nvSpPr>
        <p:spPr>
          <a:xfrm>
            <a:off x="5200652" y="1661547"/>
            <a:ext cx="740422"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Report on compliance</a:t>
            </a:r>
          </a:p>
        </p:txBody>
      </p:sp>
      <p:cxnSp>
        <p:nvCxnSpPr>
          <p:cNvPr id="165" name="Straight Connector 164"/>
          <p:cNvCxnSpPr/>
          <p:nvPr/>
        </p:nvCxnSpPr>
        <p:spPr>
          <a:xfrm>
            <a:off x="5565632"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470027" y="2469503"/>
            <a:ext cx="174949" cy="1749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38" name="TextBox 137"/>
          <p:cNvSpPr txBox="1"/>
          <p:nvPr/>
        </p:nvSpPr>
        <p:spPr>
          <a:xfrm>
            <a:off x="3942147" y="1661547"/>
            <a:ext cx="744154"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Deposit in repository</a:t>
            </a:r>
          </a:p>
        </p:txBody>
      </p:sp>
      <p:cxnSp>
        <p:nvCxnSpPr>
          <p:cNvPr id="164" name="Straight Connector 163"/>
          <p:cNvCxnSpPr/>
          <p:nvPr/>
        </p:nvCxnSpPr>
        <p:spPr>
          <a:xfrm>
            <a:off x="4311870"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224397" y="2466393"/>
            <a:ext cx="174949" cy="174949"/>
          </a:xfrm>
          <a:prstGeom prst="ellipse">
            <a:avLst/>
          </a:prstGeom>
          <a:solidFill>
            <a:srgbClr val="005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37" name="TextBox 136"/>
          <p:cNvSpPr txBox="1"/>
          <p:nvPr/>
        </p:nvSpPr>
        <p:spPr>
          <a:xfrm>
            <a:off x="3303038" y="1661546"/>
            <a:ext cx="625149"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Manage costs</a:t>
            </a:r>
          </a:p>
        </p:txBody>
      </p:sp>
      <p:cxnSp>
        <p:nvCxnSpPr>
          <p:cNvPr id="163" name="Straight Connector 162"/>
          <p:cNvCxnSpPr/>
          <p:nvPr/>
        </p:nvCxnSpPr>
        <p:spPr>
          <a:xfrm>
            <a:off x="3615611"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528138" y="2469503"/>
            <a:ext cx="174949" cy="174949"/>
          </a:xfrm>
          <a:prstGeom prst="ellipse">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36" name="TextBox 135"/>
          <p:cNvSpPr txBox="1"/>
          <p:nvPr/>
        </p:nvSpPr>
        <p:spPr>
          <a:xfrm>
            <a:off x="1974981" y="1661547"/>
            <a:ext cx="733930"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Check compliance</a:t>
            </a:r>
          </a:p>
        </p:txBody>
      </p:sp>
      <p:cxnSp>
        <p:nvCxnSpPr>
          <p:cNvPr id="162" name="Straight Connector 161"/>
          <p:cNvCxnSpPr/>
          <p:nvPr/>
        </p:nvCxnSpPr>
        <p:spPr>
          <a:xfrm>
            <a:off x="2287554"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200081" y="2466393"/>
            <a:ext cx="174949" cy="174949"/>
          </a:xfrm>
          <a:prstGeom prst="ellipse">
            <a:avLst/>
          </a:prstGeom>
          <a:solidFill>
            <a:srgbClr val="B2B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cxnSp>
        <p:nvCxnSpPr>
          <p:cNvPr id="65" name="Straight Connector 64"/>
          <p:cNvCxnSpPr/>
          <p:nvPr/>
        </p:nvCxnSpPr>
        <p:spPr>
          <a:xfrm>
            <a:off x="1625303"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1331170" y="1661547"/>
            <a:ext cx="588266"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Select Journal</a:t>
            </a:r>
          </a:p>
        </p:txBody>
      </p:sp>
      <p:sp>
        <p:nvSpPr>
          <p:cNvPr id="16" name="Oval 15"/>
          <p:cNvSpPr/>
          <p:nvPr/>
        </p:nvSpPr>
        <p:spPr>
          <a:xfrm>
            <a:off x="1537830" y="2469503"/>
            <a:ext cx="174949" cy="174949"/>
          </a:xfrm>
          <a:prstGeom prst="ellipse">
            <a:avLst/>
          </a:prstGeom>
          <a:solidFill>
            <a:srgbClr val="E61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40" name="TextBox 139"/>
          <p:cNvSpPr txBox="1"/>
          <p:nvPr/>
        </p:nvSpPr>
        <p:spPr>
          <a:xfrm>
            <a:off x="6040250" y="1661547"/>
            <a:ext cx="625149"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Maximise impact</a:t>
            </a:r>
          </a:p>
        </p:txBody>
      </p:sp>
      <p:cxnSp>
        <p:nvCxnSpPr>
          <p:cNvPr id="166" name="Straight Connector 165"/>
          <p:cNvCxnSpPr/>
          <p:nvPr/>
        </p:nvCxnSpPr>
        <p:spPr>
          <a:xfrm>
            <a:off x="6352824"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6265351" y="2472613"/>
            <a:ext cx="174949" cy="174949"/>
          </a:xfrm>
          <a:prstGeom prst="ellipse">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41" name="TextBox 140"/>
          <p:cNvSpPr txBox="1"/>
          <p:nvPr/>
        </p:nvSpPr>
        <p:spPr>
          <a:xfrm>
            <a:off x="7236358" y="1661546"/>
            <a:ext cx="625149" cy="365613"/>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Record impact</a:t>
            </a:r>
          </a:p>
        </p:txBody>
      </p:sp>
      <p:cxnSp>
        <p:nvCxnSpPr>
          <p:cNvPr id="167" name="Straight Connector 166"/>
          <p:cNvCxnSpPr/>
          <p:nvPr/>
        </p:nvCxnSpPr>
        <p:spPr>
          <a:xfrm>
            <a:off x="7548931"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7461458" y="2469503"/>
            <a:ext cx="174949" cy="174949"/>
          </a:xfrm>
          <a:prstGeom prst="ellipse">
            <a:avLst/>
          </a:prstGeom>
          <a:solidFill>
            <a:srgbClr val="00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cxnSp>
        <p:nvCxnSpPr>
          <p:cNvPr id="168" name="Straight Connector 167"/>
          <p:cNvCxnSpPr/>
          <p:nvPr/>
        </p:nvCxnSpPr>
        <p:spPr>
          <a:xfrm>
            <a:off x="8268554" y="2027852"/>
            <a:ext cx="0" cy="468000"/>
          </a:xfrm>
          <a:prstGeom prst="line">
            <a:avLst/>
          </a:prstGeom>
          <a:ln w="19050">
            <a:solidFill>
              <a:srgbClr val="9BA7B0"/>
            </a:solidFill>
            <a:prstDash val="sysDot"/>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8181081" y="2472613"/>
            <a:ext cx="174949" cy="174949"/>
          </a:xfrm>
          <a:prstGeom prst="ellipse">
            <a:avLst/>
          </a:prstGeom>
          <a:solidFill>
            <a:srgbClr val="458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82" name="Oval 181"/>
          <p:cNvSpPr/>
          <p:nvPr/>
        </p:nvSpPr>
        <p:spPr>
          <a:xfrm>
            <a:off x="4324865" y="2985538"/>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81" name="TextBox 180"/>
          <p:cNvSpPr txBox="1"/>
          <p:nvPr/>
        </p:nvSpPr>
        <p:spPr>
          <a:xfrm>
            <a:off x="4502101" y="2865715"/>
            <a:ext cx="961439"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Publications Router </a:t>
            </a:r>
            <a:r>
              <a:rPr lang="en-GB" sz="1200" baseline="30000" dirty="0">
                <a:solidFill>
                  <a:srgbClr val="2C3841"/>
                </a:solidFill>
              </a:rPr>
              <a:t>R&amp;D:Alpha</a:t>
            </a:r>
          </a:p>
        </p:txBody>
      </p:sp>
      <p:sp>
        <p:nvSpPr>
          <p:cNvPr id="169" name="TextBox 168"/>
          <p:cNvSpPr txBox="1"/>
          <p:nvPr/>
        </p:nvSpPr>
        <p:spPr>
          <a:xfrm>
            <a:off x="7955981" y="1661580"/>
            <a:ext cx="625149" cy="182807"/>
          </a:xfrm>
          <a:prstGeom prst="rect">
            <a:avLst/>
          </a:prstGeom>
          <a:noFill/>
        </p:spPr>
        <p:txBody>
          <a:bodyPr wrap="square" lIns="0" tIns="0" rIns="0" bIns="0" rtlCol="0" anchor="ctr" anchorCtr="0">
            <a:spAutoFit/>
          </a:bodyPr>
          <a:lstStyle/>
          <a:p>
            <a:pPr algn="ctr" defTabSz="685783">
              <a:lnSpc>
                <a:spcPct val="99000"/>
              </a:lnSpc>
            </a:pPr>
            <a:r>
              <a:rPr lang="en-GB" sz="1200" dirty="0">
                <a:solidFill>
                  <a:srgbClr val="2C3841"/>
                </a:solidFill>
              </a:rPr>
              <a:t>Report</a:t>
            </a:r>
          </a:p>
        </p:txBody>
      </p:sp>
      <p:sp>
        <p:nvSpPr>
          <p:cNvPr id="170" name="Oval 169"/>
          <p:cNvSpPr/>
          <p:nvPr/>
        </p:nvSpPr>
        <p:spPr>
          <a:xfrm>
            <a:off x="5644291" y="3574182"/>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71" name="TextBox 170"/>
          <p:cNvSpPr txBox="1"/>
          <p:nvPr/>
        </p:nvSpPr>
        <p:spPr>
          <a:xfrm>
            <a:off x="5821528" y="3454360"/>
            <a:ext cx="807872" cy="365613"/>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Monitor local </a:t>
            </a:r>
            <a:r>
              <a:rPr lang="en-GB" sz="1200" baseline="30000" dirty="0">
                <a:solidFill>
                  <a:srgbClr val="2C3841"/>
                </a:solidFill>
              </a:rPr>
              <a:t>R&amp;D:Alpha</a:t>
            </a:r>
          </a:p>
        </p:txBody>
      </p:sp>
      <p:sp>
        <p:nvSpPr>
          <p:cNvPr id="172" name="Oval 171"/>
          <p:cNvSpPr/>
          <p:nvPr/>
        </p:nvSpPr>
        <p:spPr>
          <a:xfrm>
            <a:off x="6355090" y="2986317"/>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73" name="TextBox 172"/>
          <p:cNvSpPr txBox="1"/>
          <p:nvPr/>
        </p:nvSpPr>
        <p:spPr>
          <a:xfrm>
            <a:off x="6532327" y="2957895"/>
            <a:ext cx="634478" cy="182807"/>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CORE</a:t>
            </a:r>
          </a:p>
        </p:txBody>
      </p:sp>
      <p:sp>
        <p:nvSpPr>
          <p:cNvPr id="174" name="Oval 173"/>
          <p:cNvSpPr/>
          <p:nvPr/>
        </p:nvSpPr>
        <p:spPr>
          <a:xfrm>
            <a:off x="7481606" y="3578369"/>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75" name="TextBox 174"/>
          <p:cNvSpPr txBox="1"/>
          <p:nvPr/>
        </p:nvSpPr>
        <p:spPr>
          <a:xfrm>
            <a:off x="7658844" y="3549946"/>
            <a:ext cx="634478" cy="182807"/>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IRUS-UK</a:t>
            </a:r>
          </a:p>
        </p:txBody>
      </p:sp>
      <p:sp>
        <p:nvSpPr>
          <p:cNvPr id="176" name="Oval 175"/>
          <p:cNvSpPr/>
          <p:nvPr/>
        </p:nvSpPr>
        <p:spPr>
          <a:xfrm>
            <a:off x="8119704" y="2990502"/>
            <a:ext cx="125964" cy="1259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dirty="0">
              <a:solidFill>
                <a:srgbClr val="000000"/>
              </a:solidFill>
            </a:endParaRPr>
          </a:p>
        </p:txBody>
      </p:sp>
      <p:sp>
        <p:nvSpPr>
          <p:cNvPr id="177" name="TextBox 176"/>
          <p:cNvSpPr txBox="1"/>
          <p:nvPr/>
        </p:nvSpPr>
        <p:spPr>
          <a:xfrm>
            <a:off x="8296942" y="2962080"/>
            <a:ext cx="634478" cy="182807"/>
          </a:xfrm>
          <a:prstGeom prst="rect">
            <a:avLst/>
          </a:prstGeom>
          <a:noFill/>
        </p:spPr>
        <p:txBody>
          <a:bodyPr wrap="square" lIns="0" tIns="0" rIns="0" bIns="0" rtlCol="0" anchor="ctr" anchorCtr="0">
            <a:spAutoFit/>
          </a:bodyPr>
          <a:lstStyle/>
          <a:p>
            <a:pPr defTabSz="685783">
              <a:lnSpc>
                <a:spcPct val="99000"/>
              </a:lnSpc>
            </a:pPr>
            <a:r>
              <a:rPr lang="en-GB" sz="1200" dirty="0">
                <a:solidFill>
                  <a:srgbClr val="2C3841"/>
                </a:solidFill>
              </a:rPr>
              <a:t>RIOXX</a:t>
            </a:r>
          </a:p>
        </p:txBody>
      </p:sp>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28</a:t>
            </a:fld>
            <a:endParaRPr lang="en-GB" altLang="en-US" dirty="0"/>
          </a:p>
        </p:txBody>
      </p:sp>
    </p:spTree>
    <p:extLst>
      <p:ext uri="{BB962C8B-B14F-4D97-AF65-F5344CB8AC3E}">
        <p14:creationId xmlns:p14="http://schemas.microsoft.com/office/powerpoint/2010/main" val="2794953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Big data in research</a:t>
            </a:r>
          </a:p>
        </p:txBody>
      </p:sp>
      <p:pic>
        <p:nvPicPr>
          <p:cNvPr id="8" name="Picture 7">
            <a:extLst>
              <a:ext uri="{FF2B5EF4-FFF2-40B4-BE49-F238E27FC236}">
                <a16:creationId xmlns="" xmlns:a16="http://schemas.microsoft.com/office/drawing/2014/main" id="{337F2B31-6B37-42F6-82B3-1CFFE3548E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19564" y="569736"/>
            <a:ext cx="6371935" cy="4167102"/>
          </a:xfrm>
          <a:prstGeom prst="rect">
            <a:avLst/>
          </a:prstGeom>
        </p:spPr>
      </p:pic>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29</a:t>
            </a:fld>
            <a:endParaRPr lang="en-GB" altLang="en-US" dirty="0"/>
          </a:p>
        </p:txBody>
      </p:sp>
    </p:spTree>
    <p:extLst>
      <p:ext uri="{BB962C8B-B14F-4D97-AF65-F5344CB8AC3E}">
        <p14:creationId xmlns:p14="http://schemas.microsoft.com/office/powerpoint/2010/main" val="66679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F13AFF31-0B27-4470-89B6-41BFBC251BE4}"/>
              </a:ext>
            </a:extLst>
          </p:cNvPr>
          <p:cNvSpPr>
            <a:spLocks noGrp="1"/>
          </p:cNvSpPr>
          <p:nvPr>
            <p:ph type="title"/>
          </p:nvPr>
        </p:nvSpPr>
        <p:spPr/>
        <p:txBody>
          <a:bodyPr/>
          <a:lstStyle/>
          <a:p>
            <a:endParaRPr lang="en-GB" dirty="0"/>
          </a:p>
        </p:txBody>
      </p:sp>
      <p:sp>
        <p:nvSpPr>
          <p:cNvPr id="3" name="Date Placeholder 2">
            <a:extLst>
              <a:ext uri="{FF2B5EF4-FFF2-40B4-BE49-F238E27FC236}">
                <a16:creationId xmlns="" xmlns:a16="http://schemas.microsoft.com/office/drawing/2014/main" id="{5485F61F-9226-447E-935D-F9FA7CFB7530}"/>
              </a:ext>
            </a:extLst>
          </p:cNvPr>
          <p:cNvSpPr>
            <a:spLocks noGrp="1"/>
          </p:cNvSpPr>
          <p:nvPr>
            <p:ph type="dt" sz="half" idx="10"/>
          </p:nvPr>
        </p:nvSpPr>
        <p:spPr/>
        <p:txBody>
          <a:bodyPr/>
          <a:lstStyle/>
          <a:p>
            <a:r>
              <a:rPr lang="en-GB" altLang="en-US" smtClean="0"/>
              <a:t>1st November 2017</a:t>
            </a:r>
            <a:endParaRPr lang="en-GB" altLang="en-US" dirty="0"/>
          </a:p>
        </p:txBody>
      </p:sp>
      <p:pic>
        <p:nvPicPr>
          <p:cNvPr id="8" name="Picture 7">
            <a:extLst>
              <a:ext uri="{FF2B5EF4-FFF2-40B4-BE49-F238E27FC236}">
                <a16:creationId xmlns="" xmlns:a16="http://schemas.microsoft.com/office/drawing/2014/main" id="{123CAC0E-F56D-4A2D-A720-9309E8E53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1" name="Picture 6" descr="2013_Jisc_Logo_RGB300(19.5mm).png">
            <a:extLst>
              <a:ext uri="{FF2B5EF4-FFF2-40B4-BE49-F238E27FC236}">
                <a16:creationId xmlns="" xmlns:a16="http://schemas.microsoft.com/office/drawing/2014/main" id="{4AE72992-6EB8-428E-B3CB-A459C9E653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 xmlns:a16="http://schemas.microsoft.com/office/drawing/2014/main" id="{FE71586B-B205-4FD4-8277-421A57C2EF9E}"/>
              </a:ext>
            </a:extLst>
          </p:cNvPr>
          <p:cNvSpPr/>
          <p:nvPr/>
        </p:nvSpPr>
        <p:spPr>
          <a:xfrm>
            <a:off x="269169" y="2729240"/>
            <a:ext cx="4442433" cy="214256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3" name="TextBox 12">
            <a:extLst>
              <a:ext uri="{FF2B5EF4-FFF2-40B4-BE49-F238E27FC236}">
                <a16:creationId xmlns="" xmlns:a16="http://schemas.microsoft.com/office/drawing/2014/main" id="{6CA75A35-84AA-4E1A-AA3F-327F722711DD}"/>
              </a:ext>
            </a:extLst>
          </p:cNvPr>
          <p:cNvSpPr txBox="1"/>
          <p:nvPr/>
        </p:nvSpPr>
        <p:spPr>
          <a:xfrm>
            <a:off x="383511" y="2814535"/>
            <a:ext cx="4425813" cy="803929"/>
          </a:xfrm>
          <a:prstGeom prst="rect">
            <a:avLst/>
          </a:prstGeom>
          <a:noFill/>
        </p:spPr>
        <p:txBody>
          <a:bodyPr wrap="square" lIns="72000" tIns="36000" rIns="72000" bIns="36000" rtlCol="0" anchor="ctr" anchorCtr="0">
            <a:spAutoFit/>
          </a:bodyPr>
          <a:lstStyle/>
          <a:p>
            <a:pPr>
              <a:lnSpc>
                <a:spcPct val="99000"/>
              </a:lnSpc>
            </a:pPr>
            <a:r>
              <a:rPr lang="en-GB" sz="2400" b="1" dirty="0">
                <a:solidFill>
                  <a:schemeClr val="bg1"/>
                </a:solidFill>
              </a:rPr>
              <a:t>We provide digital solutions for UK education and research.</a:t>
            </a:r>
          </a:p>
        </p:txBody>
      </p:sp>
      <p:sp>
        <p:nvSpPr>
          <p:cNvPr id="14" name="TextBox 13">
            <a:extLst>
              <a:ext uri="{FF2B5EF4-FFF2-40B4-BE49-F238E27FC236}">
                <a16:creationId xmlns="" xmlns:a16="http://schemas.microsoft.com/office/drawing/2014/main" id="{5CD5240F-940D-40D8-9403-B03D446B1A7D}"/>
              </a:ext>
            </a:extLst>
          </p:cNvPr>
          <p:cNvSpPr txBox="1"/>
          <p:nvPr/>
        </p:nvSpPr>
        <p:spPr>
          <a:xfrm>
            <a:off x="383511" y="3618963"/>
            <a:ext cx="3798853" cy="1169670"/>
          </a:xfrm>
          <a:prstGeom prst="rect">
            <a:avLst/>
          </a:prstGeom>
          <a:noFill/>
        </p:spPr>
        <p:txBody>
          <a:bodyPr wrap="square" lIns="72000" tIns="36000" rIns="72000" bIns="36000" rtlCol="0" anchor="ctr" anchorCtr="0">
            <a:spAutoFit/>
          </a:bodyPr>
          <a:lstStyle/>
          <a:p>
            <a:pPr>
              <a:lnSpc>
                <a:spcPct val="99000"/>
              </a:lnSpc>
            </a:pPr>
            <a:r>
              <a:rPr lang="en-GB" sz="1800" dirty="0">
                <a:solidFill>
                  <a:schemeClr val="bg1"/>
                </a:solidFill>
              </a:rPr>
              <a:t>Our vision is for the UK to be the most digitally advanced higher education, further education and research nation in the world.</a:t>
            </a:r>
          </a:p>
        </p:txBody>
      </p:sp>
    </p:spTree>
    <p:extLst>
      <p:ext uri="{BB962C8B-B14F-4D97-AF65-F5344CB8AC3E}">
        <p14:creationId xmlns:p14="http://schemas.microsoft.com/office/powerpoint/2010/main" val="2298279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91E1CFF6-245F-443D-AD9F-BCC3B5BD2F41}"/>
              </a:ext>
            </a:extLst>
          </p:cNvPr>
          <p:cNvSpPr>
            <a:spLocks noGrp="1"/>
          </p:cNvSpPr>
          <p:nvPr>
            <p:ph type="title"/>
          </p:nvPr>
        </p:nvSpPr>
        <p:spPr>
          <a:xfrm>
            <a:off x="1242205" y="-1588"/>
            <a:ext cx="7685896" cy="447676"/>
          </a:xfrm>
        </p:spPr>
        <p:txBody>
          <a:bodyPr/>
          <a:lstStyle/>
          <a:p>
            <a:r>
              <a:rPr lang="en-GB" dirty="0"/>
              <a:t>Summary of our findings and progress on RDSS</a:t>
            </a:r>
          </a:p>
        </p:txBody>
      </p:sp>
      <p:sp>
        <p:nvSpPr>
          <p:cNvPr id="9" name="Content Placeholder 8">
            <a:extLst>
              <a:ext uri="{FF2B5EF4-FFF2-40B4-BE49-F238E27FC236}">
                <a16:creationId xmlns="" xmlns:a16="http://schemas.microsoft.com/office/drawing/2014/main" id="{95BFEEEF-C8C6-47E5-B37F-1296CBC73774}"/>
              </a:ext>
            </a:extLst>
          </p:cNvPr>
          <p:cNvSpPr>
            <a:spLocks noGrp="1"/>
          </p:cNvSpPr>
          <p:nvPr>
            <p:ph sz="quarter" idx="13"/>
          </p:nvPr>
        </p:nvSpPr>
        <p:spPr/>
        <p:txBody>
          <a:bodyPr/>
          <a:lstStyle/>
          <a:p>
            <a:r>
              <a:rPr lang="en-GB" sz="1800" dirty="0"/>
              <a:t>Jisc’s RDSS (research data shared service) transforms managing research data from a headache for members to business as usual. It allows members to:</a:t>
            </a:r>
          </a:p>
          <a:p>
            <a:pPr lvl="1"/>
            <a:r>
              <a:rPr lang="en-GB" sz="1800" dirty="0"/>
              <a:t>Deliver a comprehensive research data service to their researchers</a:t>
            </a:r>
          </a:p>
          <a:p>
            <a:pPr lvl="1"/>
            <a:r>
              <a:rPr lang="en-GB" sz="1800" dirty="0"/>
              <a:t>Ensure data is curated, accessible and reusable</a:t>
            </a:r>
          </a:p>
          <a:p>
            <a:pPr lvl="1"/>
            <a:r>
              <a:rPr lang="en-GB" sz="1800" dirty="0"/>
              <a:t>Comply with research funder mandates</a:t>
            </a:r>
          </a:p>
          <a:p>
            <a:r>
              <a:rPr lang="en-GB" sz="1800" dirty="0"/>
              <a:t>Currently in alpha at 15 UK institutions of varying sizes and types. RDSS will be in beta at the start of 2018 and we are aiming to launch as a full service by summer 2018</a:t>
            </a:r>
          </a:p>
          <a:p>
            <a:r>
              <a:rPr lang="en-GB" sz="1800" dirty="0"/>
              <a:t>We have built a unique messaging layer that stitches existing commercial and open source solutions into a joined up service. The messaging layer also takes care of integrating with institutional software and key software and services outside the institution       </a:t>
            </a:r>
          </a:p>
          <a:p>
            <a:endParaRPr lang="en-GB" sz="1800" dirty="0"/>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30</a:t>
            </a:fld>
            <a:endParaRPr lang="en-GB" altLang="en-US" dirty="0"/>
          </a:p>
        </p:txBody>
      </p:sp>
    </p:spTree>
    <p:extLst>
      <p:ext uri="{BB962C8B-B14F-4D97-AF65-F5344CB8AC3E}">
        <p14:creationId xmlns:p14="http://schemas.microsoft.com/office/powerpoint/2010/main" val="1848016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91E1CFF6-245F-443D-AD9F-BCC3B5BD2F41}"/>
              </a:ext>
            </a:extLst>
          </p:cNvPr>
          <p:cNvSpPr>
            <a:spLocks noGrp="1"/>
          </p:cNvSpPr>
          <p:nvPr>
            <p:ph type="title"/>
          </p:nvPr>
        </p:nvSpPr>
        <p:spPr/>
        <p:txBody>
          <a:bodyPr/>
          <a:lstStyle/>
          <a:p>
            <a:r>
              <a:rPr lang="en-GB" dirty="0"/>
              <a:t>Learning from RDSS</a:t>
            </a:r>
          </a:p>
        </p:txBody>
      </p:sp>
      <p:sp>
        <p:nvSpPr>
          <p:cNvPr id="9" name="Content Placeholder 8">
            <a:extLst>
              <a:ext uri="{FF2B5EF4-FFF2-40B4-BE49-F238E27FC236}">
                <a16:creationId xmlns="" xmlns:a16="http://schemas.microsoft.com/office/drawing/2014/main" id="{95BFEEEF-C8C6-47E5-B37F-1296CBC73774}"/>
              </a:ext>
            </a:extLst>
          </p:cNvPr>
          <p:cNvSpPr>
            <a:spLocks noGrp="1"/>
          </p:cNvSpPr>
          <p:nvPr>
            <p:ph sz="quarter" idx="13"/>
          </p:nvPr>
        </p:nvSpPr>
        <p:spPr/>
        <p:txBody>
          <a:bodyPr/>
          <a:lstStyle/>
          <a:p>
            <a:r>
              <a:rPr lang="en-US" sz="1800" dirty="0"/>
              <a:t>The human knowledge problems </a:t>
            </a:r>
            <a:r>
              <a:rPr lang="en-US" sz="1800" dirty="0" smtClean="0"/>
              <a:t>RDSS is looking to crack </a:t>
            </a:r>
            <a:r>
              <a:rPr lang="en-US" sz="1800" dirty="0"/>
              <a:t>are:</a:t>
            </a:r>
          </a:p>
          <a:p>
            <a:pPr lvl="1"/>
            <a:r>
              <a:rPr lang="en-US" sz="1800" dirty="0"/>
              <a:t>N</a:t>
            </a:r>
            <a:r>
              <a:rPr lang="en-US" sz="1800" dirty="0" smtClean="0"/>
              <a:t>eed </a:t>
            </a:r>
            <a:r>
              <a:rPr lang="en-US" sz="1800" dirty="0"/>
              <a:t>to change to a culture where collection of research data is the norm across all relevant </a:t>
            </a:r>
            <a:r>
              <a:rPr lang="en-US" sz="1800" dirty="0" smtClean="0"/>
              <a:t>disciplines</a:t>
            </a:r>
          </a:p>
          <a:p>
            <a:pPr lvl="1"/>
            <a:r>
              <a:rPr lang="en-US" sz="1800" dirty="0" smtClean="0"/>
              <a:t>Need to be able to make sure data is accessible for the long term, even as file formats and the software the data requires changes</a:t>
            </a:r>
          </a:p>
          <a:p>
            <a:pPr lvl="1"/>
            <a:r>
              <a:rPr lang="en-US" sz="1800" dirty="0" smtClean="0"/>
              <a:t>Need </a:t>
            </a:r>
            <a:r>
              <a:rPr lang="en-US" sz="1800" dirty="0"/>
              <a:t>to make it easy for researchers to find the data (as well as depositing it in the first place)</a:t>
            </a:r>
          </a:p>
          <a:p>
            <a:r>
              <a:rPr lang="en-US" sz="1800" dirty="0"/>
              <a:t>In most institutions managing research data is a spotty and distributed activity, we need to move to a situation where it is coordinated and comprehensive, this requires challenging conversations around the costs involved. We are starting those challenging conversations!</a:t>
            </a:r>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31</a:t>
            </a:fld>
            <a:endParaRPr lang="en-GB" altLang="en-US" dirty="0"/>
          </a:p>
        </p:txBody>
      </p:sp>
    </p:spTree>
    <p:extLst>
      <p:ext uri="{BB962C8B-B14F-4D97-AF65-F5344CB8AC3E}">
        <p14:creationId xmlns:p14="http://schemas.microsoft.com/office/powerpoint/2010/main" val="181063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86B3EB-DE35-4829-A150-B6BA923AA2BD}"/>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 xmlns:a16="http://schemas.microsoft.com/office/drawing/2014/main" id="{B2B828A7-7E04-4411-8780-D2434EBE7A48}"/>
              </a:ext>
            </a:extLst>
          </p:cNvPr>
          <p:cNvSpPr>
            <a:spLocks noGrp="1"/>
          </p:cNvSpPr>
          <p:nvPr>
            <p:ph sz="quarter" idx="13"/>
          </p:nvPr>
        </p:nvSpPr>
        <p:spPr/>
        <p:txBody>
          <a:bodyPr/>
          <a:lstStyle/>
          <a:p>
            <a:endParaRPr lang="en-GB" dirty="0"/>
          </a:p>
        </p:txBody>
      </p:sp>
      <p:sp>
        <p:nvSpPr>
          <p:cNvPr id="4" name="Content Placeholder 3">
            <a:extLst>
              <a:ext uri="{FF2B5EF4-FFF2-40B4-BE49-F238E27FC236}">
                <a16:creationId xmlns="" xmlns:a16="http://schemas.microsoft.com/office/drawing/2014/main" id="{14E189E9-40CC-4BDD-93CE-75E397661F90}"/>
              </a:ext>
            </a:extLst>
          </p:cNvPr>
          <p:cNvSpPr>
            <a:spLocks noGrp="1"/>
          </p:cNvSpPr>
          <p:nvPr>
            <p:ph sz="quarter" idx="14"/>
          </p:nvPr>
        </p:nvSpPr>
        <p:spPr/>
        <p:txBody>
          <a:bodyPr/>
          <a:lstStyle/>
          <a:p>
            <a:endParaRPr lang="en-GB" dirty="0"/>
          </a:p>
        </p:txBody>
      </p:sp>
      <p:sp>
        <p:nvSpPr>
          <p:cNvPr id="5" name="Date Placeholder 4">
            <a:extLst>
              <a:ext uri="{FF2B5EF4-FFF2-40B4-BE49-F238E27FC236}">
                <a16:creationId xmlns="" xmlns:a16="http://schemas.microsoft.com/office/drawing/2014/main" id="{91816950-FD9C-40B4-AA86-C4B93819E80F}"/>
              </a:ext>
            </a:extLst>
          </p:cNvPr>
          <p:cNvSpPr>
            <a:spLocks noGrp="1"/>
          </p:cNvSpPr>
          <p:nvPr>
            <p:ph type="dt" sz="half" idx="15"/>
          </p:nvPr>
        </p:nvSpPr>
        <p:spPr/>
        <p:txBody>
          <a:bodyPr/>
          <a:lstStyle/>
          <a:p>
            <a:r>
              <a:rPr lang="en-GB" altLang="en-US" smtClean="0"/>
              <a:t>1st November 2017</a:t>
            </a:r>
            <a:endParaRPr lang="en-GB" altLang="en-US" dirty="0"/>
          </a:p>
        </p:txBody>
      </p:sp>
      <p:pic>
        <p:nvPicPr>
          <p:cNvPr id="8" name="Picture 7">
            <a:extLst>
              <a:ext uri="{FF2B5EF4-FFF2-40B4-BE49-F238E27FC236}">
                <a16:creationId xmlns="" xmlns:a16="http://schemas.microsoft.com/office/drawing/2014/main" id="{A493D7B6-2A21-4A12-A39B-4315A8917295}"/>
              </a:ext>
            </a:extLst>
          </p:cNvPr>
          <p:cNvPicPr>
            <a:picLocks noChangeAspect="1"/>
          </p:cNvPicPr>
          <p:nvPr/>
        </p:nvPicPr>
        <p:blipFill>
          <a:blip r:embed="rId3"/>
          <a:stretch>
            <a:fillRect/>
          </a:stretch>
        </p:blipFill>
        <p:spPr>
          <a:xfrm>
            <a:off x="4524790" y="2539707"/>
            <a:ext cx="4619210" cy="2606267"/>
          </a:xfrm>
          <a:prstGeom prst="rect">
            <a:avLst/>
          </a:prstGeom>
        </p:spPr>
      </p:pic>
      <p:pic>
        <p:nvPicPr>
          <p:cNvPr id="9" name="Picture 8">
            <a:extLst>
              <a:ext uri="{FF2B5EF4-FFF2-40B4-BE49-F238E27FC236}">
                <a16:creationId xmlns="" xmlns:a16="http://schemas.microsoft.com/office/drawing/2014/main" id="{050814B6-933C-4D19-A2F4-DE36637970F6}"/>
              </a:ext>
            </a:extLst>
          </p:cNvPr>
          <p:cNvPicPr>
            <a:picLocks noChangeAspect="1"/>
          </p:cNvPicPr>
          <p:nvPr/>
        </p:nvPicPr>
        <p:blipFill rotWithShape="1">
          <a:blip r:embed="rId4">
            <a:extLst>
              <a:ext uri="{28A0092B-C50C-407E-A947-70E740481C1C}">
                <a14:useLocalDpi xmlns:a14="http://schemas.microsoft.com/office/drawing/2010/main" val="0"/>
              </a:ext>
            </a:extLst>
          </a:blip>
          <a:srcRect b="8076"/>
          <a:stretch/>
        </p:blipFill>
        <p:spPr>
          <a:xfrm>
            <a:off x="-17613" y="2329137"/>
            <a:ext cx="4594241" cy="2816837"/>
          </a:xfrm>
          <a:prstGeom prst="rect">
            <a:avLst/>
          </a:prstGeom>
        </p:spPr>
      </p:pic>
      <p:pic>
        <p:nvPicPr>
          <p:cNvPr id="10" name="Picture 9">
            <a:extLst>
              <a:ext uri="{FF2B5EF4-FFF2-40B4-BE49-F238E27FC236}">
                <a16:creationId xmlns="" xmlns:a16="http://schemas.microsoft.com/office/drawing/2014/main" id="{8FABCEFF-2586-4C56-9F62-324150975343}"/>
              </a:ext>
            </a:extLst>
          </p:cNvPr>
          <p:cNvPicPr>
            <a:picLocks noChangeAspect="1"/>
          </p:cNvPicPr>
          <p:nvPr/>
        </p:nvPicPr>
        <p:blipFill rotWithShape="1">
          <a:blip r:embed="rId5"/>
          <a:srcRect t="34165" b="19520"/>
          <a:stretch/>
        </p:blipFill>
        <p:spPr>
          <a:xfrm>
            <a:off x="-4396" y="-1"/>
            <a:ext cx="4656173" cy="2572988"/>
          </a:xfrm>
          <a:prstGeom prst="rect">
            <a:avLst/>
          </a:prstGeom>
        </p:spPr>
      </p:pic>
      <p:pic>
        <p:nvPicPr>
          <p:cNvPr id="11" name="Picture 2">
            <a:extLst>
              <a:ext uri="{FF2B5EF4-FFF2-40B4-BE49-F238E27FC236}">
                <a16:creationId xmlns="" xmlns:a16="http://schemas.microsoft.com/office/drawing/2014/main" id="{8BE03F8B-3C76-4D31-AF5A-665C55F482F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76627" y="1"/>
            <a:ext cx="4566995" cy="256720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 xmlns:a16="http://schemas.microsoft.com/office/drawing/2014/main" id="{C0E1E7C6-035E-4AC2-9F98-D81E07701C26}"/>
              </a:ext>
            </a:extLst>
          </p:cNvPr>
          <p:cNvCxnSpPr/>
          <p:nvPr/>
        </p:nvCxnSpPr>
        <p:spPr>
          <a:xfrm>
            <a:off x="4569802" y="0"/>
            <a:ext cx="0" cy="51459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0AF1FC9-EFE5-4B24-85D2-4BA36DA5C4C6}"/>
              </a:ext>
            </a:extLst>
          </p:cNvPr>
          <p:cNvCxnSpPr>
            <a:cxnSpLocks/>
          </p:cNvCxnSpPr>
          <p:nvPr/>
        </p:nvCxnSpPr>
        <p:spPr>
          <a:xfrm>
            <a:off x="-4397" y="2567013"/>
            <a:ext cx="91483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F8CC3D9-E538-4EE5-92A9-251D9BF7C6A4}"/>
              </a:ext>
            </a:extLst>
          </p:cNvPr>
          <p:cNvCxnSpPr/>
          <p:nvPr/>
        </p:nvCxnSpPr>
        <p:spPr>
          <a:xfrm>
            <a:off x="4569802" y="0"/>
            <a:ext cx="0" cy="51459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81D071A-2CF5-4F39-8CC1-21CED24A1063}"/>
              </a:ext>
            </a:extLst>
          </p:cNvPr>
          <p:cNvCxnSpPr>
            <a:cxnSpLocks/>
          </p:cNvCxnSpPr>
          <p:nvPr/>
        </p:nvCxnSpPr>
        <p:spPr>
          <a:xfrm>
            <a:off x="-4397" y="2567013"/>
            <a:ext cx="91483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6" descr="2013_Jisc_Logo_RGB300(19.5mm).png">
            <a:extLst>
              <a:ext uri="{FF2B5EF4-FFF2-40B4-BE49-F238E27FC236}">
                <a16:creationId xmlns="" xmlns:a16="http://schemas.microsoft.com/office/drawing/2014/main" id="{E97F7EF1-BD92-4204-88DE-DD39388E3F5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6"/>
          </p:nvPr>
        </p:nvSpPr>
        <p:spPr/>
        <p:txBody>
          <a:bodyPr/>
          <a:lstStyle/>
          <a:p>
            <a:pPr>
              <a:defRPr/>
            </a:pPr>
            <a:r>
              <a:rPr lang="en-GB" smtClean="0"/>
              <a:t>Making the UK the most digitally advanced nation for Higher education and research</a:t>
            </a:r>
            <a:endParaRPr lang="en-GB" dirty="0"/>
          </a:p>
        </p:txBody>
      </p:sp>
      <p:sp>
        <p:nvSpPr>
          <p:cNvPr id="7" name="Slide Number Placeholder 6"/>
          <p:cNvSpPr>
            <a:spLocks noGrp="1"/>
          </p:cNvSpPr>
          <p:nvPr>
            <p:ph type="sldNum" sz="quarter" idx="17"/>
          </p:nvPr>
        </p:nvSpPr>
        <p:spPr/>
        <p:txBody>
          <a:bodyPr/>
          <a:lstStyle/>
          <a:p>
            <a:fld id="{4320FB78-61CE-4D75-B5B8-BCEB32555964}" type="slidenum">
              <a:rPr lang="en-GB" altLang="en-US" smtClean="0"/>
              <a:pPr/>
              <a:t>32</a:t>
            </a:fld>
            <a:endParaRPr lang="en-GB" altLang="en-US" dirty="0"/>
          </a:p>
        </p:txBody>
      </p:sp>
    </p:spTree>
    <p:extLst>
      <p:ext uri="{BB962C8B-B14F-4D97-AF65-F5344CB8AC3E}">
        <p14:creationId xmlns:p14="http://schemas.microsoft.com/office/powerpoint/2010/main" val="129442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BD793242-0610-40F8-A06F-898517DFEA6F}"/>
              </a:ext>
            </a:extLst>
          </p:cNvPr>
          <p:cNvSpPr>
            <a:spLocks noGrp="1"/>
          </p:cNvSpPr>
          <p:nvPr>
            <p:ph type="title"/>
          </p:nvPr>
        </p:nvSpPr>
        <p:spPr>
          <a:xfrm>
            <a:off x="977031" y="-1588"/>
            <a:ext cx="7951070" cy="447676"/>
          </a:xfrm>
        </p:spPr>
        <p:txBody>
          <a:bodyPr/>
          <a:lstStyle/>
          <a:p>
            <a:r>
              <a:rPr lang="en-GB" altLang="en-US" sz="2400" dirty="0"/>
              <a:t>National business intelligence (BI) service for UK education</a:t>
            </a:r>
            <a:endParaRPr lang="en-GB" sz="2400" dirty="0"/>
          </a:p>
        </p:txBody>
      </p:sp>
      <p:sp>
        <p:nvSpPr>
          <p:cNvPr id="9" name="Content Placeholder 8">
            <a:extLst>
              <a:ext uri="{FF2B5EF4-FFF2-40B4-BE49-F238E27FC236}">
                <a16:creationId xmlns="" xmlns:a16="http://schemas.microsoft.com/office/drawing/2014/main" id="{4C6ACDE0-2258-4235-8287-A3D7EE74AB3B}"/>
              </a:ext>
            </a:extLst>
          </p:cNvPr>
          <p:cNvSpPr>
            <a:spLocks noGrp="1"/>
          </p:cNvSpPr>
          <p:nvPr>
            <p:ph sz="quarter" idx="13"/>
          </p:nvPr>
        </p:nvSpPr>
        <p:spPr/>
        <p:txBody>
          <a:bodyPr/>
          <a:lstStyle/>
          <a:p>
            <a:endParaRPr lang="en-GB" dirty="0"/>
          </a:p>
        </p:txBody>
      </p:sp>
      <p:pic>
        <p:nvPicPr>
          <p:cNvPr id="10" name="Content Placeholder 2">
            <a:extLst>
              <a:ext uri="{FF2B5EF4-FFF2-40B4-BE49-F238E27FC236}">
                <a16:creationId xmlns="" xmlns:a16="http://schemas.microsoft.com/office/drawing/2014/main" id="{6B97EE2D-D53B-48BE-BFA8-B9B9F0971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9293" y="717520"/>
            <a:ext cx="8767483" cy="40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33</a:t>
            </a:fld>
            <a:endParaRPr lang="en-GB" altLang="en-US" dirty="0"/>
          </a:p>
        </p:txBody>
      </p:sp>
    </p:spTree>
    <p:extLst>
      <p:ext uri="{BB962C8B-B14F-4D97-AF65-F5344CB8AC3E}">
        <p14:creationId xmlns:p14="http://schemas.microsoft.com/office/powerpoint/2010/main" val="655705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AB395046-32FA-4241-AD53-435B5E736109}"/>
              </a:ext>
            </a:extLst>
          </p:cNvPr>
          <p:cNvSpPr>
            <a:spLocks noGrp="1"/>
          </p:cNvSpPr>
          <p:nvPr>
            <p:ph type="title"/>
          </p:nvPr>
        </p:nvSpPr>
        <p:spPr/>
        <p:txBody>
          <a:bodyPr/>
          <a:lstStyle/>
          <a:p>
            <a:r>
              <a:rPr lang="en-GB" dirty="0"/>
              <a:t>In summary</a:t>
            </a:r>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34</a:t>
            </a:fld>
            <a:endParaRPr lang="en-GB" alt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8312"/>
          <a:stretch/>
        </p:blipFill>
        <p:spPr>
          <a:xfrm>
            <a:off x="6048099" y="700121"/>
            <a:ext cx="2880360" cy="396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00" y="700121"/>
            <a:ext cx="2880360" cy="395935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8312"/>
          <a:stretch/>
        </p:blipFill>
        <p:spPr>
          <a:xfrm>
            <a:off x="3130475" y="700121"/>
            <a:ext cx="2883408" cy="3960000"/>
          </a:xfrm>
          <a:prstGeom prst="rect">
            <a:avLst/>
          </a:prstGeom>
        </p:spPr>
      </p:pic>
    </p:spTree>
    <p:extLst>
      <p:ext uri="{BB962C8B-B14F-4D97-AF65-F5344CB8AC3E}">
        <p14:creationId xmlns:p14="http://schemas.microsoft.com/office/powerpoint/2010/main" val="3964250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Text Placeholder 8"/>
          <p:cNvSpPr>
            <a:spLocks noGrp="1"/>
          </p:cNvSpPr>
          <p:nvPr>
            <p:ph type="body" sz="quarter" idx="14"/>
          </p:nvPr>
        </p:nvSpPr>
        <p:spPr/>
        <p:txBody>
          <a:bodyPr/>
          <a:lstStyle/>
          <a:p>
            <a:endParaRPr lang="en-US" dirty="0"/>
          </a:p>
        </p:txBody>
      </p:sp>
      <p:sp>
        <p:nvSpPr>
          <p:cNvPr id="10" name="Text Placeholder 9"/>
          <p:cNvSpPr>
            <a:spLocks noGrp="1"/>
          </p:cNvSpPr>
          <p:nvPr>
            <p:ph type="body" sz="quarter" idx="15"/>
          </p:nvPr>
        </p:nvSpPr>
        <p:spPr/>
        <p:txBody>
          <a:bodyPr/>
          <a:lstStyle/>
          <a:p>
            <a:endParaRPr lang="en-US"/>
          </a:p>
        </p:txBody>
      </p:sp>
      <p:sp>
        <p:nvSpPr>
          <p:cNvPr id="11" name="Text Placeholder 10"/>
          <p:cNvSpPr>
            <a:spLocks noGrp="1"/>
          </p:cNvSpPr>
          <p:nvPr>
            <p:ph type="body" sz="quarter" idx="16"/>
          </p:nvPr>
        </p:nvSpPr>
        <p:spPr/>
        <p:txBody>
          <a:bodyPr/>
          <a:lstStyle/>
          <a:p>
            <a:endParaRPr lang="en-US"/>
          </a:p>
        </p:txBody>
      </p:sp>
      <p:sp>
        <p:nvSpPr>
          <p:cNvPr id="12" name="Text Placeholder 11"/>
          <p:cNvSpPr>
            <a:spLocks noGrp="1"/>
          </p:cNvSpPr>
          <p:nvPr>
            <p:ph type="body" sz="quarter" idx="17"/>
          </p:nvPr>
        </p:nvSpPr>
        <p:spPr/>
        <p:txBody>
          <a:bodyPr/>
          <a:lstStyle/>
          <a:p>
            <a:endParaRPr lang="en-US"/>
          </a:p>
        </p:txBody>
      </p:sp>
      <p:sp>
        <p:nvSpPr>
          <p:cNvPr id="5" name="Date Placeholder 4"/>
          <p:cNvSpPr>
            <a:spLocks noGrp="1"/>
          </p:cNvSpPr>
          <p:nvPr>
            <p:ph type="dt" sz="half" idx="18"/>
          </p:nvPr>
        </p:nvSpPr>
        <p:spPr/>
        <p:txBody>
          <a:bodyPr/>
          <a:lstStyle/>
          <a:p>
            <a:r>
              <a:rPr lang="en-GB" altLang="en-US" smtClean="0"/>
              <a:t>1st November 2017</a:t>
            </a:r>
            <a:endParaRPr lang="en-GB" altLang="en-US" dirty="0"/>
          </a:p>
        </p:txBody>
      </p:sp>
      <p:sp>
        <p:nvSpPr>
          <p:cNvPr id="6" name="Footer Placeholder 5"/>
          <p:cNvSpPr>
            <a:spLocks noGrp="1"/>
          </p:cNvSpPr>
          <p:nvPr>
            <p:ph type="ftr" sz="quarter" idx="19"/>
          </p:nvPr>
        </p:nvSpPr>
        <p:spPr/>
        <p:txBody>
          <a:bodyPr/>
          <a:lstStyle/>
          <a:p>
            <a:pPr>
              <a:defRPr/>
            </a:pPr>
            <a:r>
              <a:rPr lang="en-GB" smtClean="0"/>
              <a:t>Making the UK the most digitally advanced nation for Higher education and research</a:t>
            </a:r>
            <a:endParaRPr lang="en-GB" dirty="0"/>
          </a:p>
        </p:txBody>
      </p:sp>
      <p:sp>
        <p:nvSpPr>
          <p:cNvPr id="7" name="Slide Number Placeholder 6"/>
          <p:cNvSpPr>
            <a:spLocks noGrp="1"/>
          </p:cNvSpPr>
          <p:nvPr>
            <p:ph type="sldNum" sz="quarter" idx="20"/>
          </p:nvPr>
        </p:nvSpPr>
        <p:spPr/>
        <p:txBody>
          <a:bodyPr/>
          <a:lstStyle/>
          <a:p>
            <a:fld id="{4320FB78-61CE-4D75-B5B8-BCEB32555964}" type="slidenum">
              <a:rPr lang="en-GB" altLang="en-US" smtClean="0"/>
              <a:pPr/>
              <a:t>35</a:t>
            </a:fld>
            <a:endParaRPr lang="en-GB" altLang="en-US" dirty="0"/>
          </a:p>
        </p:txBody>
      </p:sp>
    </p:spTree>
    <p:extLst>
      <p:ext uri="{BB962C8B-B14F-4D97-AF65-F5344CB8AC3E}">
        <p14:creationId xmlns:p14="http://schemas.microsoft.com/office/powerpoint/2010/main" val="26684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5F125B9C-F3FD-44DE-87F0-3687F8819201}"/>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pic>
        <p:nvPicPr>
          <p:cNvPr id="16" name="Picture 6" descr="2013_Jisc_Logo_RGB300(19.5mm).png">
            <a:extLst>
              <a:ext uri="{FF2B5EF4-FFF2-40B4-BE49-F238E27FC236}">
                <a16:creationId xmlns="" xmlns:a16="http://schemas.microsoft.com/office/drawing/2014/main" id="{15B334A9-05CA-4A65-8FDE-F073759F03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5E517AE0-4006-40D7-BCC8-6DB34A4D09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78" r="15423"/>
          <a:stretch/>
        </p:blipFill>
        <p:spPr>
          <a:xfrm>
            <a:off x="2171701" y="134470"/>
            <a:ext cx="5184812" cy="4600808"/>
          </a:xfrm>
          <a:prstGeom prst="rect">
            <a:avLst/>
          </a:prstGeom>
        </p:spPr>
      </p:pic>
      <p:sp>
        <p:nvSpPr>
          <p:cNvPr id="2" name="Date Placeholder 1">
            <a:extLst>
              <a:ext uri="{FF2B5EF4-FFF2-40B4-BE49-F238E27FC236}">
                <a16:creationId xmlns="" xmlns:a16="http://schemas.microsoft.com/office/drawing/2014/main" id="{EF42B6C9-AC47-411B-A7CD-AC68AA9C6524}"/>
              </a:ext>
            </a:extLst>
          </p:cNvPr>
          <p:cNvSpPr>
            <a:spLocks noGrp="1"/>
          </p:cNvSpPr>
          <p:nvPr>
            <p:ph type="dt" sz="half" idx="10"/>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1"/>
          </p:nvPr>
        </p:nvSpPr>
        <p:spPr/>
        <p:txBody>
          <a:bodyPr/>
          <a:lstStyle/>
          <a:p>
            <a:pPr>
              <a:defRPr/>
            </a:pPr>
            <a:r>
              <a:rPr lang="en-GB" dirty="0" smtClean="0"/>
              <a:t>Making the UK the most digitally advanced nation for Higher education and research</a:t>
            </a:r>
            <a:endParaRPr lang="en-GB" dirty="0"/>
          </a:p>
        </p:txBody>
      </p:sp>
      <p:sp>
        <p:nvSpPr>
          <p:cNvPr id="4" name="Slide Number Placeholder 3"/>
          <p:cNvSpPr>
            <a:spLocks noGrp="1"/>
          </p:cNvSpPr>
          <p:nvPr>
            <p:ph type="sldNum" sz="quarter" idx="12"/>
          </p:nvPr>
        </p:nvSpPr>
        <p:spPr/>
        <p:txBody>
          <a:bodyPr/>
          <a:lstStyle/>
          <a:p>
            <a:fld id="{DF6284AD-1C05-4880-BCFC-A0A52436377C}" type="slidenum">
              <a:rPr lang="en-GB" altLang="en-US" smtClean="0"/>
              <a:pPr/>
              <a:t>4</a:t>
            </a:fld>
            <a:endParaRPr lang="en-GB" altLang="en-US" dirty="0"/>
          </a:p>
        </p:txBody>
      </p:sp>
    </p:spTree>
    <p:extLst>
      <p:ext uri="{BB962C8B-B14F-4D97-AF65-F5344CB8AC3E}">
        <p14:creationId xmlns:p14="http://schemas.microsoft.com/office/powerpoint/2010/main" val="3652227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527" y="-1588"/>
            <a:ext cx="8071573" cy="447676"/>
          </a:xfrm>
        </p:spPr>
        <p:txBody>
          <a:bodyPr/>
          <a:lstStyle/>
          <a:p>
            <a:r>
              <a:rPr lang="en-GB" dirty="0"/>
              <a:t>Janet network at heart of Jisc</a:t>
            </a:r>
          </a:p>
        </p:txBody>
      </p:sp>
      <p:sp>
        <p:nvSpPr>
          <p:cNvPr id="3" name="Date Placeholder 2"/>
          <p:cNvSpPr>
            <a:spLocks noGrp="1"/>
          </p:cNvSpPr>
          <p:nvPr>
            <p:ph type="dt" sz="half" idx="15"/>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6"/>
          </p:nvPr>
        </p:nvSpPr>
        <p:spPr/>
        <p:txBody>
          <a:bodyPr/>
          <a:lstStyle/>
          <a:p>
            <a:pPr>
              <a:defRPr/>
            </a:pPr>
            <a:r>
              <a:rPr lang="en-GB" dirty="0" smtClean="0"/>
              <a:t>Making the UK the most digitally advanced nation for Higher education and research</a:t>
            </a:r>
            <a:endParaRPr lang="en-GB" dirty="0"/>
          </a:p>
        </p:txBody>
      </p:sp>
      <p:sp>
        <p:nvSpPr>
          <p:cNvPr id="5" name="Slide Number Placeholder 4"/>
          <p:cNvSpPr>
            <a:spLocks noGrp="1"/>
          </p:cNvSpPr>
          <p:nvPr>
            <p:ph type="sldNum" sz="quarter" idx="17"/>
          </p:nvPr>
        </p:nvSpPr>
        <p:spPr/>
        <p:txBody>
          <a:bodyPr/>
          <a:lstStyle/>
          <a:p>
            <a:fld id="{4320FB78-61CE-4D75-B5B8-BCEB32555964}" type="slidenum">
              <a:rPr lang="en-GB" altLang="en-US" smtClean="0"/>
              <a:pPr/>
              <a:t>5</a:t>
            </a:fld>
            <a:endParaRPr lang="en-GB" alt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12" y="602352"/>
            <a:ext cx="3133555" cy="4178565"/>
          </a:xfrm>
          <a:prstGeom prst="rect">
            <a:avLst/>
          </a:prstGeom>
        </p:spPr>
      </p:pic>
      <p:sp>
        <p:nvSpPr>
          <p:cNvPr id="8" name="TextBox 7"/>
          <p:cNvSpPr txBox="1"/>
          <p:nvPr/>
        </p:nvSpPr>
        <p:spPr>
          <a:xfrm>
            <a:off x="3859212" y="4450830"/>
            <a:ext cx="5068888" cy="286480"/>
          </a:xfrm>
          <a:prstGeom prst="rect">
            <a:avLst/>
          </a:prstGeom>
          <a:solidFill>
            <a:srgbClr val="00557F"/>
          </a:solidFill>
          <a:ln>
            <a:noFill/>
          </a:ln>
        </p:spPr>
        <p:txBody>
          <a:bodyPr wrap="square" lIns="72000" tIns="36000" rIns="72000" bIns="36000" rtlCol="0" anchor="ctr" anchorCtr="0">
            <a:spAutoFit/>
          </a:bodyPr>
          <a:lstStyle/>
          <a:p>
            <a:pPr algn="ctr">
              <a:lnSpc>
                <a:spcPct val="99000"/>
              </a:lnSpc>
            </a:pPr>
            <a:r>
              <a:rPr lang="en-US" sz="1400" dirty="0" smtClean="0">
                <a:solidFill>
                  <a:schemeClr val="bg1"/>
                </a:solidFill>
              </a:rPr>
              <a:t>500 </a:t>
            </a:r>
            <a:r>
              <a:rPr lang="en-US" sz="1400" dirty="0" err="1" smtClean="0">
                <a:solidFill>
                  <a:schemeClr val="bg1"/>
                </a:solidFill>
              </a:rPr>
              <a:t>Peerings</a:t>
            </a:r>
            <a:r>
              <a:rPr lang="en-US" sz="1400" dirty="0" smtClean="0">
                <a:solidFill>
                  <a:schemeClr val="bg1"/>
                </a:solidFill>
              </a:rPr>
              <a:t> / 300 </a:t>
            </a:r>
            <a:r>
              <a:rPr lang="en-US" sz="1400" dirty="0" err="1" smtClean="0">
                <a:solidFill>
                  <a:schemeClr val="bg1"/>
                </a:solidFill>
              </a:rPr>
              <a:t>Organisations</a:t>
            </a:r>
            <a:endParaRPr lang="en-US" sz="1400" dirty="0" smtClean="0">
              <a:solidFill>
                <a:schemeClr val="bg1"/>
              </a:solidFill>
            </a:endParaRPr>
          </a:p>
        </p:txBody>
      </p:sp>
      <p:sp>
        <p:nvSpPr>
          <p:cNvPr id="154" name="Right Arrow 153"/>
          <p:cNvSpPr/>
          <p:nvPr/>
        </p:nvSpPr>
        <p:spPr>
          <a:xfrm rot="5400000">
            <a:off x="6468588" y="3823194"/>
            <a:ext cx="308231" cy="90500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2" name="Rectangle 11"/>
          <p:cNvSpPr/>
          <p:nvPr/>
        </p:nvSpPr>
        <p:spPr>
          <a:xfrm>
            <a:off x="4701200" y="3986851"/>
            <a:ext cx="3843006" cy="1371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3" name="Rectangle 12"/>
          <p:cNvSpPr/>
          <p:nvPr/>
        </p:nvSpPr>
        <p:spPr>
          <a:xfrm>
            <a:off x="4537994" y="3775774"/>
            <a:ext cx="170488" cy="34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58" name="Rectangle 157"/>
          <p:cNvSpPr/>
          <p:nvPr/>
        </p:nvSpPr>
        <p:spPr>
          <a:xfrm>
            <a:off x="6474421" y="2769760"/>
            <a:ext cx="274486" cy="13467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59" name="Rectangle 158"/>
          <p:cNvSpPr/>
          <p:nvPr/>
        </p:nvSpPr>
        <p:spPr>
          <a:xfrm>
            <a:off x="8438061" y="3775774"/>
            <a:ext cx="170488" cy="34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64" name="Rectangle 163"/>
          <p:cNvSpPr/>
          <p:nvPr/>
        </p:nvSpPr>
        <p:spPr>
          <a:xfrm>
            <a:off x="4187525" y="3259451"/>
            <a:ext cx="72000" cy="324722"/>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65" name="Rectangle 164"/>
          <p:cNvSpPr/>
          <p:nvPr/>
        </p:nvSpPr>
        <p:spPr>
          <a:xfrm>
            <a:off x="5175338" y="3265604"/>
            <a:ext cx="72000" cy="324722"/>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50" name="TextBox 149"/>
          <p:cNvSpPr txBox="1"/>
          <p:nvPr/>
        </p:nvSpPr>
        <p:spPr>
          <a:xfrm>
            <a:off x="3824104" y="2678782"/>
            <a:ext cx="829575" cy="575918"/>
          </a:xfrm>
          <a:prstGeom prst="rect">
            <a:avLst/>
          </a:prstGeom>
          <a:solidFill>
            <a:srgbClr val="0092CB"/>
          </a:solidFill>
          <a:ln w="19050">
            <a:noFill/>
          </a:ln>
        </p:spPr>
        <p:txBody>
          <a:bodyPr wrap="square" lIns="72000" tIns="36000" rIns="72000" bIns="36000" rtlCol="0" anchor="ctr" anchorCtr="0">
            <a:spAutoFit/>
          </a:bodyPr>
          <a:lstStyle/>
          <a:p>
            <a:pPr algn="ctr">
              <a:lnSpc>
                <a:spcPct val="99000"/>
              </a:lnSpc>
            </a:pPr>
            <a:r>
              <a:rPr lang="en-US" sz="1100" dirty="0" smtClean="0">
                <a:solidFill>
                  <a:schemeClr val="bg1"/>
                </a:solidFill>
              </a:rPr>
              <a:t>Global Transit Level 3</a:t>
            </a:r>
          </a:p>
        </p:txBody>
      </p:sp>
      <p:sp>
        <p:nvSpPr>
          <p:cNvPr id="10" name="TextBox 9"/>
          <p:cNvSpPr txBox="1"/>
          <p:nvPr/>
        </p:nvSpPr>
        <p:spPr>
          <a:xfrm>
            <a:off x="4762481" y="2998742"/>
            <a:ext cx="928446" cy="255958"/>
          </a:xfrm>
          <a:prstGeom prst="rect">
            <a:avLst/>
          </a:prstGeom>
          <a:solidFill>
            <a:schemeClr val="bg1"/>
          </a:solidFill>
          <a:ln w="19050">
            <a:solidFill>
              <a:srgbClr val="458525"/>
            </a:solidFill>
          </a:ln>
        </p:spPr>
        <p:txBody>
          <a:bodyPr wrap="square" lIns="72000" tIns="36000" rIns="72000" bIns="36000" rtlCol="0" anchor="ctr" anchorCtr="0">
            <a:spAutoFit/>
          </a:bodyPr>
          <a:lstStyle/>
          <a:p>
            <a:pPr algn="ctr">
              <a:lnSpc>
                <a:spcPct val="99000"/>
              </a:lnSpc>
            </a:pPr>
            <a:r>
              <a:rPr lang="en-US" sz="1200" dirty="0" err="1" smtClean="0">
                <a:solidFill>
                  <a:srgbClr val="458525"/>
                </a:solidFill>
              </a:rPr>
              <a:t>HEAnet</a:t>
            </a:r>
            <a:endParaRPr lang="en-US" sz="1200" dirty="0" smtClean="0">
              <a:solidFill>
                <a:srgbClr val="458525"/>
              </a:solidFill>
            </a:endParaRPr>
          </a:p>
        </p:txBody>
      </p:sp>
      <p:sp>
        <p:nvSpPr>
          <p:cNvPr id="167" name="Rectangle 166"/>
          <p:cNvSpPr/>
          <p:nvPr/>
        </p:nvSpPr>
        <p:spPr>
          <a:xfrm rot="16200000">
            <a:off x="5635596" y="2198496"/>
            <a:ext cx="144000" cy="1069667"/>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9" name="TextBox 8"/>
          <p:cNvSpPr txBox="1"/>
          <p:nvPr/>
        </p:nvSpPr>
        <p:spPr>
          <a:xfrm>
            <a:off x="8057276" y="3573663"/>
            <a:ext cx="870824" cy="286480"/>
          </a:xfrm>
          <a:prstGeom prst="rect">
            <a:avLst/>
          </a:prstGeom>
          <a:solidFill>
            <a:schemeClr val="accent1"/>
          </a:solidFill>
          <a:ln w="6350">
            <a:solidFill>
              <a:schemeClr val="tx1"/>
            </a:solidFill>
          </a:ln>
        </p:spPr>
        <p:txBody>
          <a:bodyPr wrap="square" lIns="72000" tIns="36000" rIns="72000" bIns="36000" rtlCol="0" anchor="ctr" anchorCtr="0">
            <a:spAutoFit/>
          </a:bodyPr>
          <a:lstStyle/>
          <a:p>
            <a:pPr algn="ctr">
              <a:lnSpc>
                <a:spcPct val="99000"/>
              </a:lnSpc>
            </a:pPr>
            <a:r>
              <a:rPr lang="en-US" sz="1400" dirty="0" smtClean="0">
                <a:solidFill>
                  <a:schemeClr val="bg1"/>
                </a:solidFill>
              </a:rPr>
              <a:t>IX Leeds</a:t>
            </a:r>
          </a:p>
        </p:txBody>
      </p:sp>
      <p:sp>
        <p:nvSpPr>
          <p:cNvPr id="147" name="TextBox 146"/>
          <p:cNvSpPr txBox="1"/>
          <p:nvPr/>
        </p:nvSpPr>
        <p:spPr>
          <a:xfrm>
            <a:off x="3868426" y="3573663"/>
            <a:ext cx="1517623" cy="286480"/>
          </a:xfrm>
          <a:prstGeom prst="rect">
            <a:avLst/>
          </a:prstGeom>
          <a:solidFill>
            <a:schemeClr val="accent1"/>
          </a:solidFill>
          <a:ln w="6350">
            <a:solidFill>
              <a:schemeClr val="tx1"/>
            </a:solidFill>
          </a:ln>
        </p:spPr>
        <p:txBody>
          <a:bodyPr wrap="square" lIns="72000" tIns="36000" rIns="72000" bIns="36000" rtlCol="0" anchor="ctr" anchorCtr="0">
            <a:spAutoFit/>
          </a:bodyPr>
          <a:lstStyle/>
          <a:p>
            <a:pPr algn="ctr">
              <a:lnSpc>
                <a:spcPct val="99000"/>
              </a:lnSpc>
            </a:pPr>
            <a:r>
              <a:rPr lang="en-US" sz="1400" dirty="0" smtClean="0">
                <a:solidFill>
                  <a:schemeClr val="bg1"/>
                </a:solidFill>
              </a:rPr>
              <a:t>IX Manchester</a:t>
            </a:r>
          </a:p>
        </p:txBody>
      </p:sp>
      <p:sp>
        <p:nvSpPr>
          <p:cNvPr id="148" name="TextBox 147"/>
          <p:cNvSpPr txBox="1"/>
          <p:nvPr/>
        </p:nvSpPr>
        <p:spPr>
          <a:xfrm>
            <a:off x="6220256" y="2567622"/>
            <a:ext cx="816505" cy="286480"/>
          </a:xfrm>
          <a:prstGeom prst="rect">
            <a:avLst/>
          </a:prstGeom>
          <a:solidFill>
            <a:schemeClr val="accent1"/>
          </a:solidFill>
          <a:ln w="6350">
            <a:solidFill>
              <a:schemeClr val="tx1"/>
            </a:solidFill>
          </a:ln>
        </p:spPr>
        <p:txBody>
          <a:bodyPr wrap="square" lIns="72000" tIns="36000" rIns="72000" bIns="36000" rtlCol="0" anchor="ctr" anchorCtr="0">
            <a:spAutoFit/>
          </a:bodyPr>
          <a:lstStyle/>
          <a:p>
            <a:pPr algn="ctr">
              <a:lnSpc>
                <a:spcPct val="99000"/>
              </a:lnSpc>
            </a:pPr>
            <a:r>
              <a:rPr lang="en-US" sz="1400" dirty="0" smtClean="0">
                <a:solidFill>
                  <a:schemeClr val="bg1"/>
                </a:solidFill>
              </a:rPr>
              <a:t>LINX</a:t>
            </a:r>
          </a:p>
        </p:txBody>
      </p:sp>
      <p:sp>
        <p:nvSpPr>
          <p:cNvPr id="170" name="Rectangle 169"/>
          <p:cNvSpPr/>
          <p:nvPr/>
        </p:nvSpPr>
        <p:spPr>
          <a:xfrm>
            <a:off x="5168306" y="2158117"/>
            <a:ext cx="144000" cy="581434"/>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grpSp>
        <p:nvGrpSpPr>
          <p:cNvPr id="15" name="Group 14"/>
          <p:cNvGrpSpPr/>
          <p:nvPr/>
        </p:nvGrpSpPr>
        <p:grpSpPr>
          <a:xfrm flipH="1">
            <a:off x="7055571" y="2157937"/>
            <a:ext cx="1074123" cy="647213"/>
            <a:chOff x="7496688" y="2156694"/>
            <a:chExt cx="1074123" cy="647213"/>
          </a:xfrm>
        </p:grpSpPr>
        <p:sp>
          <p:nvSpPr>
            <p:cNvPr id="171" name="Rectangle 170"/>
            <p:cNvSpPr/>
            <p:nvPr/>
          </p:nvSpPr>
          <p:spPr>
            <a:xfrm rot="16200000">
              <a:off x="7963978" y="2197073"/>
              <a:ext cx="144000" cy="1069667"/>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72" name="Rectangle 171"/>
            <p:cNvSpPr/>
            <p:nvPr/>
          </p:nvSpPr>
          <p:spPr>
            <a:xfrm>
              <a:off x="7496688" y="2156694"/>
              <a:ext cx="144000" cy="581434"/>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grpSp>
      <p:sp>
        <p:nvSpPr>
          <p:cNvPr id="174" name="Rectangle 173"/>
          <p:cNvSpPr/>
          <p:nvPr/>
        </p:nvSpPr>
        <p:spPr>
          <a:xfrm rot="16200000">
            <a:off x="5935440" y="1810586"/>
            <a:ext cx="72000" cy="464531"/>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75" name="Rectangle 174"/>
          <p:cNvSpPr/>
          <p:nvPr/>
        </p:nvSpPr>
        <p:spPr>
          <a:xfrm rot="16200000">
            <a:off x="5929955" y="1427686"/>
            <a:ext cx="72000" cy="464531"/>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76" name="Rectangle 175"/>
          <p:cNvSpPr/>
          <p:nvPr/>
        </p:nvSpPr>
        <p:spPr>
          <a:xfrm rot="16200000">
            <a:off x="7329094" y="1758070"/>
            <a:ext cx="72000" cy="656960"/>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77" name="Rectangle 176"/>
          <p:cNvSpPr/>
          <p:nvPr/>
        </p:nvSpPr>
        <p:spPr>
          <a:xfrm rot="16200000">
            <a:off x="7242413" y="1427686"/>
            <a:ext cx="72000" cy="464531"/>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66" name="TextBox 165"/>
          <p:cNvSpPr txBox="1"/>
          <p:nvPr/>
        </p:nvSpPr>
        <p:spPr>
          <a:xfrm>
            <a:off x="6203708" y="1891538"/>
            <a:ext cx="849600" cy="575918"/>
          </a:xfrm>
          <a:prstGeom prst="rect">
            <a:avLst/>
          </a:prstGeom>
          <a:solidFill>
            <a:srgbClr val="0092CB"/>
          </a:solidFill>
          <a:ln w="19050">
            <a:noFill/>
          </a:ln>
        </p:spPr>
        <p:txBody>
          <a:bodyPr wrap="square" lIns="72000" tIns="36000" rIns="72000" bIns="36000" rtlCol="0" anchor="ctr" anchorCtr="0">
            <a:spAutoFit/>
          </a:bodyPr>
          <a:lstStyle/>
          <a:p>
            <a:pPr algn="ctr">
              <a:lnSpc>
                <a:spcPct val="99000"/>
              </a:lnSpc>
            </a:pPr>
            <a:r>
              <a:rPr lang="en-US" sz="1100" dirty="0" smtClean="0">
                <a:solidFill>
                  <a:schemeClr val="bg1"/>
                </a:solidFill>
              </a:rPr>
              <a:t>Global Transit Level 3</a:t>
            </a:r>
          </a:p>
        </p:txBody>
      </p:sp>
      <p:sp>
        <p:nvSpPr>
          <p:cNvPr id="168" name="TextBox 167"/>
          <p:cNvSpPr txBox="1"/>
          <p:nvPr/>
        </p:nvSpPr>
        <p:spPr>
          <a:xfrm>
            <a:off x="6203706" y="1213065"/>
            <a:ext cx="849605" cy="575533"/>
          </a:xfrm>
          <a:prstGeom prst="rect">
            <a:avLst/>
          </a:prstGeom>
          <a:solidFill>
            <a:srgbClr val="0092CB"/>
          </a:solidFill>
          <a:ln w="19050">
            <a:noFill/>
          </a:ln>
        </p:spPr>
        <p:txBody>
          <a:bodyPr wrap="square" lIns="72000" tIns="36000" rIns="72000" bIns="36000" rtlCol="0" anchor="ctr" anchorCtr="0">
            <a:spAutoFit/>
          </a:bodyPr>
          <a:lstStyle/>
          <a:p>
            <a:pPr algn="ctr">
              <a:lnSpc>
                <a:spcPct val="99000"/>
              </a:lnSpc>
            </a:pPr>
            <a:r>
              <a:rPr lang="en-US" sz="1100" dirty="0" smtClean="0">
                <a:solidFill>
                  <a:schemeClr val="bg1"/>
                </a:solidFill>
              </a:rPr>
              <a:t>Global Transit TeliaSonera</a:t>
            </a:r>
          </a:p>
        </p:txBody>
      </p:sp>
      <p:sp>
        <p:nvSpPr>
          <p:cNvPr id="16" name="TextBox 15"/>
          <p:cNvSpPr txBox="1"/>
          <p:nvPr/>
        </p:nvSpPr>
        <p:spPr>
          <a:xfrm>
            <a:off x="5299542" y="2325287"/>
            <a:ext cx="605469" cy="255958"/>
          </a:xfrm>
          <a:prstGeom prst="rect">
            <a:avLst/>
          </a:prstGeom>
          <a:noFill/>
        </p:spPr>
        <p:txBody>
          <a:bodyPr wrap="none" lIns="72000" tIns="36000" rIns="72000" bIns="36000" rtlCol="0" anchor="ctr" anchorCtr="0">
            <a:spAutoFit/>
          </a:bodyPr>
          <a:lstStyle/>
          <a:p>
            <a:pPr>
              <a:lnSpc>
                <a:spcPct val="99000"/>
              </a:lnSpc>
            </a:pPr>
            <a:r>
              <a:rPr lang="en-US" sz="1200" dirty="0" smtClean="0"/>
              <a:t>Google</a:t>
            </a:r>
          </a:p>
        </p:txBody>
      </p:sp>
      <p:sp>
        <p:nvSpPr>
          <p:cNvPr id="180" name="Rectangle 179"/>
          <p:cNvSpPr/>
          <p:nvPr/>
        </p:nvSpPr>
        <p:spPr>
          <a:xfrm>
            <a:off x="5364478" y="831832"/>
            <a:ext cx="71998" cy="697450"/>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81" name="TextBox 180"/>
          <p:cNvSpPr txBox="1"/>
          <p:nvPr/>
        </p:nvSpPr>
        <p:spPr>
          <a:xfrm>
            <a:off x="5060874" y="629696"/>
            <a:ext cx="679207" cy="255958"/>
          </a:xfrm>
          <a:prstGeom prst="rect">
            <a:avLst/>
          </a:prstGeom>
          <a:noFill/>
        </p:spPr>
        <p:txBody>
          <a:bodyPr wrap="none" lIns="72000" tIns="36000" rIns="72000" bIns="36000" rtlCol="0" anchor="ctr" anchorCtr="0">
            <a:spAutoFit/>
          </a:bodyPr>
          <a:lstStyle/>
          <a:p>
            <a:pPr>
              <a:lnSpc>
                <a:spcPct val="99000"/>
              </a:lnSpc>
            </a:pPr>
            <a:r>
              <a:rPr lang="en-US" sz="1200" dirty="0" smtClean="0"/>
              <a:t>Amazon</a:t>
            </a:r>
          </a:p>
        </p:txBody>
      </p:sp>
      <p:sp>
        <p:nvSpPr>
          <p:cNvPr id="182" name="Rectangle 181"/>
          <p:cNvSpPr/>
          <p:nvPr/>
        </p:nvSpPr>
        <p:spPr>
          <a:xfrm>
            <a:off x="5066083" y="1200014"/>
            <a:ext cx="72000" cy="324722"/>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83" name="TextBox 182"/>
          <p:cNvSpPr txBox="1"/>
          <p:nvPr/>
        </p:nvSpPr>
        <p:spPr>
          <a:xfrm>
            <a:off x="4853618" y="769178"/>
            <a:ext cx="518906" cy="438765"/>
          </a:xfrm>
          <a:prstGeom prst="rect">
            <a:avLst/>
          </a:prstGeom>
          <a:noFill/>
        </p:spPr>
        <p:txBody>
          <a:bodyPr wrap="none" lIns="72000" tIns="36000" rIns="72000" bIns="36000" rtlCol="0" anchor="ctr" anchorCtr="0">
            <a:spAutoFit/>
          </a:bodyPr>
          <a:lstStyle/>
          <a:p>
            <a:pPr algn="ctr">
              <a:lnSpc>
                <a:spcPct val="99000"/>
              </a:lnSpc>
            </a:pPr>
            <a:r>
              <a:rPr lang="en-US" sz="1200" dirty="0" smtClean="0"/>
              <a:t>Apple</a:t>
            </a:r>
          </a:p>
          <a:p>
            <a:pPr algn="ctr">
              <a:lnSpc>
                <a:spcPct val="99000"/>
              </a:lnSpc>
            </a:pPr>
            <a:r>
              <a:rPr lang="en-US" sz="1200" dirty="0" smtClean="0"/>
              <a:t>TV</a:t>
            </a:r>
          </a:p>
        </p:txBody>
      </p:sp>
      <p:sp>
        <p:nvSpPr>
          <p:cNvPr id="184" name="Rectangle 183"/>
          <p:cNvSpPr/>
          <p:nvPr/>
        </p:nvSpPr>
        <p:spPr>
          <a:xfrm>
            <a:off x="5528003" y="914018"/>
            <a:ext cx="144000" cy="1404005"/>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85" name="Rectangle 184"/>
          <p:cNvSpPr/>
          <p:nvPr/>
        </p:nvSpPr>
        <p:spPr>
          <a:xfrm>
            <a:off x="4844536" y="828891"/>
            <a:ext cx="66777" cy="1454209"/>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86" name="TextBox 185"/>
          <p:cNvSpPr txBox="1"/>
          <p:nvPr/>
        </p:nvSpPr>
        <p:spPr>
          <a:xfrm>
            <a:off x="4551442" y="500635"/>
            <a:ext cx="632719" cy="255958"/>
          </a:xfrm>
          <a:prstGeom prst="rect">
            <a:avLst/>
          </a:prstGeom>
          <a:noFill/>
        </p:spPr>
        <p:txBody>
          <a:bodyPr wrap="none" lIns="72000" tIns="36000" rIns="72000" bIns="36000" rtlCol="0" anchor="ctr" anchorCtr="0">
            <a:spAutoFit/>
          </a:bodyPr>
          <a:lstStyle/>
          <a:p>
            <a:pPr>
              <a:lnSpc>
                <a:spcPct val="99000"/>
              </a:lnSpc>
            </a:pPr>
            <a:r>
              <a:rPr lang="en-US" sz="1200" dirty="0" smtClean="0"/>
              <a:t>Akamai</a:t>
            </a:r>
          </a:p>
        </p:txBody>
      </p:sp>
      <p:sp>
        <p:nvSpPr>
          <p:cNvPr id="187" name="Rectangle 186"/>
          <p:cNvSpPr/>
          <p:nvPr/>
        </p:nvSpPr>
        <p:spPr>
          <a:xfrm rot="16200000">
            <a:off x="4662732" y="1831986"/>
            <a:ext cx="72000" cy="464531"/>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88" name="TextBox 187"/>
          <p:cNvSpPr txBox="1"/>
          <p:nvPr/>
        </p:nvSpPr>
        <p:spPr>
          <a:xfrm>
            <a:off x="3531111" y="1914872"/>
            <a:ext cx="993597" cy="255958"/>
          </a:xfrm>
          <a:prstGeom prst="rect">
            <a:avLst/>
          </a:prstGeom>
          <a:noFill/>
        </p:spPr>
        <p:txBody>
          <a:bodyPr wrap="square" lIns="72000" tIns="36000" rIns="72000" bIns="36000" rtlCol="0" anchor="ctr" anchorCtr="0">
            <a:spAutoFit/>
          </a:bodyPr>
          <a:lstStyle/>
          <a:p>
            <a:pPr algn="ctr">
              <a:lnSpc>
                <a:spcPct val="99000"/>
              </a:lnSpc>
            </a:pPr>
            <a:r>
              <a:rPr lang="en-US" sz="1200" smtClean="0"/>
              <a:t>Verizon Edge</a:t>
            </a:r>
            <a:endParaRPr lang="en-US" sz="1200" dirty="0" smtClean="0"/>
          </a:p>
        </p:txBody>
      </p:sp>
      <p:sp>
        <p:nvSpPr>
          <p:cNvPr id="189" name="Rectangle 188"/>
          <p:cNvSpPr/>
          <p:nvPr/>
        </p:nvSpPr>
        <p:spPr>
          <a:xfrm rot="16200000">
            <a:off x="4770684" y="1529427"/>
            <a:ext cx="76285" cy="684720"/>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90" name="TextBox 189"/>
          <p:cNvSpPr txBox="1"/>
          <p:nvPr/>
        </p:nvSpPr>
        <p:spPr>
          <a:xfrm>
            <a:off x="3727474" y="1720265"/>
            <a:ext cx="759357" cy="255958"/>
          </a:xfrm>
          <a:prstGeom prst="rect">
            <a:avLst/>
          </a:prstGeom>
          <a:noFill/>
        </p:spPr>
        <p:txBody>
          <a:bodyPr wrap="none" lIns="72000" tIns="36000" rIns="72000" bIns="36000" rtlCol="0" anchor="ctr" anchorCtr="0">
            <a:spAutoFit/>
          </a:bodyPr>
          <a:lstStyle/>
          <a:p>
            <a:pPr algn="ctr">
              <a:lnSpc>
                <a:spcPct val="99000"/>
              </a:lnSpc>
            </a:pPr>
            <a:r>
              <a:rPr lang="en-US" sz="1200" dirty="0" err="1" smtClean="0"/>
              <a:t>Datashop</a:t>
            </a:r>
            <a:endParaRPr lang="en-US" sz="1200" dirty="0" smtClean="0"/>
          </a:p>
        </p:txBody>
      </p:sp>
      <p:sp>
        <p:nvSpPr>
          <p:cNvPr id="192" name="TextBox 191"/>
          <p:cNvSpPr txBox="1"/>
          <p:nvPr/>
        </p:nvSpPr>
        <p:spPr>
          <a:xfrm>
            <a:off x="4456315" y="2273889"/>
            <a:ext cx="785005" cy="438765"/>
          </a:xfrm>
          <a:prstGeom prst="rect">
            <a:avLst/>
          </a:prstGeom>
          <a:noFill/>
        </p:spPr>
        <p:txBody>
          <a:bodyPr wrap="none" lIns="72000" tIns="36000" rIns="72000" bIns="36000" rtlCol="0" anchor="ctr" anchorCtr="0">
            <a:spAutoFit/>
          </a:bodyPr>
          <a:lstStyle/>
          <a:p>
            <a:pPr algn="ctr">
              <a:lnSpc>
                <a:spcPct val="99000"/>
              </a:lnSpc>
            </a:pPr>
            <a:r>
              <a:rPr lang="en-US" sz="1200" dirty="0" smtClean="0"/>
              <a:t>MDNX for</a:t>
            </a:r>
          </a:p>
          <a:p>
            <a:pPr algn="ctr">
              <a:lnSpc>
                <a:spcPct val="99000"/>
              </a:lnSpc>
            </a:pPr>
            <a:r>
              <a:rPr lang="en-US" sz="1200" dirty="0" smtClean="0"/>
              <a:t>Schools</a:t>
            </a:r>
          </a:p>
        </p:txBody>
      </p:sp>
      <p:sp>
        <p:nvSpPr>
          <p:cNvPr id="194" name="Rectangle 193"/>
          <p:cNvSpPr/>
          <p:nvPr/>
        </p:nvSpPr>
        <p:spPr>
          <a:xfrm rot="16200000">
            <a:off x="4770684" y="1357029"/>
            <a:ext cx="76285" cy="684720"/>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95" name="TextBox 194"/>
          <p:cNvSpPr txBox="1"/>
          <p:nvPr/>
        </p:nvSpPr>
        <p:spPr>
          <a:xfrm>
            <a:off x="3773001" y="1547867"/>
            <a:ext cx="703892" cy="255958"/>
          </a:xfrm>
          <a:prstGeom prst="rect">
            <a:avLst/>
          </a:prstGeom>
          <a:noFill/>
        </p:spPr>
        <p:txBody>
          <a:bodyPr wrap="none" lIns="72000" tIns="36000" rIns="72000" bIns="36000" rtlCol="0" anchor="ctr" anchorCtr="0">
            <a:spAutoFit/>
          </a:bodyPr>
          <a:lstStyle/>
          <a:p>
            <a:pPr algn="ctr">
              <a:lnSpc>
                <a:spcPct val="99000"/>
              </a:lnSpc>
            </a:pPr>
            <a:r>
              <a:rPr lang="en-US" sz="1200" dirty="0" err="1" smtClean="0"/>
              <a:t>UKCloud</a:t>
            </a:r>
            <a:endParaRPr lang="en-US" sz="1200" dirty="0" smtClean="0"/>
          </a:p>
        </p:txBody>
      </p:sp>
      <p:cxnSp>
        <p:nvCxnSpPr>
          <p:cNvPr id="18" name="Straight Connector 17"/>
          <p:cNvCxnSpPr/>
          <p:nvPr/>
        </p:nvCxnSpPr>
        <p:spPr>
          <a:xfrm>
            <a:off x="4399597" y="949207"/>
            <a:ext cx="826328" cy="114154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3757274" y="548457"/>
            <a:ext cx="704855" cy="438316"/>
          </a:xfrm>
          <a:prstGeom prst="rect">
            <a:avLst/>
          </a:prstGeom>
          <a:noFill/>
        </p:spPr>
        <p:txBody>
          <a:bodyPr wrap="none" lIns="72000" tIns="36000" rIns="72000" bIns="36000" rtlCol="0" anchor="ctr" anchorCtr="0">
            <a:spAutoFit/>
          </a:bodyPr>
          <a:lstStyle/>
          <a:p>
            <a:pPr algn="ctr">
              <a:lnSpc>
                <a:spcPct val="99000"/>
              </a:lnSpc>
            </a:pPr>
            <a:r>
              <a:rPr lang="en-US" sz="1200" dirty="0" err="1" smtClean="0"/>
              <a:t>TeleKom</a:t>
            </a:r>
            <a:endParaRPr lang="en-US" sz="1200" dirty="0"/>
          </a:p>
          <a:p>
            <a:pPr algn="ctr">
              <a:lnSpc>
                <a:spcPct val="99000"/>
              </a:lnSpc>
            </a:pPr>
            <a:r>
              <a:rPr lang="en-US" sz="1200" dirty="0" smtClean="0"/>
              <a:t>Malaysia</a:t>
            </a:r>
          </a:p>
        </p:txBody>
      </p:sp>
      <p:cxnSp>
        <p:nvCxnSpPr>
          <p:cNvPr id="200" name="Straight Connector 199"/>
          <p:cNvCxnSpPr/>
          <p:nvPr/>
        </p:nvCxnSpPr>
        <p:spPr>
          <a:xfrm>
            <a:off x="4384015" y="1227553"/>
            <a:ext cx="945257" cy="75690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3803619" y="983160"/>
            <a:ext cx="655161" cy="255958"/>
          </a:xfrm>
          <a:prstGeom prst="rect">
            <a:avLst/>
          </a:prstGeom>
          <a:noFill/>
        </p:spPr>
        <p:txBody>
          <a:bodyPr wrap="none" lIns="72000" tIns="36000" rIns="72000" bIns="36000" rtlCol="0" anchor="ctr" anchorCtr="0">
            <a:spAutoFit/>
          </a:bodyPr>
          <a:lstStyle/>
          <a:p>
            <a:pPr algn="ctr">
              <a:lnSpc>
                <a:spcPct val="99000"/>
              </a:lnSpc>
            </a:pPr>
            <a:r>
              <a:rPr lang="en-US" sz="1200" dirty="0" smtClean="0"/>
              <a:t>Gamma</a:t>
            </a:r>
          </a:p>
        </p:txBody>
      </p:sp>
      <p:cxnSp>
        <p:nvCxnSpPr>
          <p:cNvPr id="205" name="Straight Connector 204"/>
          <p:cNvCxnSpPr/>
          <p:nvPr/>
        </p:nvCxnSpPr>
        <p:spPr>
          <a:xfrm>
            <a:off x="4358693" y="1439646"/>
            <a:ext cx="1123371" cy="48886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3677075" y="1230282"/>
            <a:ext cx="748392" cy="255958"/>
          </a:xfrm>
          <a:prstGeom prst="rect">
            <a:avLst/>
          </a:prstGeom>
          <a:noFill/>
        </p:spPr>
        <p:txBody>
          <a:bodyPr wrap="none" lIns="72000" tIns="36000" rIns="72000" bIns="36000" rtlCol="0" anchor="ctr" anchorCtr="0">
            <a:spAutoFit/>
          </a:bodyPr>
          <a:lstStyle/>
          <a:p>
            <a:pPr algn="ctr">
              <a:lnSpc>
                <a:spcPct val="99000"/>
              </a:lnSpc>
            </a:pPr>
            <a:r>
              <a:rPr lang="en-US" sz="1200" dirty="0" smtClean="0"/>
              <a:t>Redstone</a:t>
            </a:r>
          </a:p>
        </p:txBody>
      </p:sp>
      <p:sp>
        <p:nvSpPr>
          <p:cNvPr id="151" name="TextBox 150"/>
          <p:cNvSpPr txBox="1"/>
          <p:nvPr/>
        </p:nvSpPr>
        <p:spPr>
          <a:xfrm>
            <a:off x="4703708" y="1529282"/>
            <a:ext cx="1035467" cy="621571"/>
          </a:xfrm>
          <a:prstGeom prst="rect">
            <a:avLst/>
          </a:prstGeom>
          <a:solidFill>
            <a:srgbClr val="FFC000"/>
          </a:solidFill>
          <a:ln w="19050">
            <a:solidFill>
              <a:srgbClr val="FFC000"/>
            </a:solidFill>
          </a:ln>
        </p:spPr>
        <p:txBody>
          <a:bodyPr wrap="square" lIns="72000" tIns="36000" rIns="72000" bIns="36000" rtlCol="0" anchor="ctr" anchorCtr="0">
            <a:spAutoFit/>
          </a:bodyPr>
          <a:lstStyle/>
          <a:p>
            <a:pPr algn="ctr">
              <a:lnSpc>
                <a:spcPct val="99000"/>
              </a:lnSpc>
            </a:pPr>
            <a:r>
              <a:rPr lang="en-US" sz="1200" dirty="0" smtClean="0">
                <a:solidFill>
                  <a:srgbClr val="000000"/>
                </a:solidFill>
              </a:rPr>
              <a:t>Telehouse</a:t>
            </a:r>
          </a:p>
          <a:p>
            <a:pPr algn="ctr">
              <a:lnSpc>
                <a:spcPct val="99000"/>
              </a:lnSpc>
            </a:pPr>
            <a:r>
              <a:rPr lang="en-US" sz="1200" dirty="0" err="1" smtClean="0">
                <a:solidFill>
                  <a:srgbClr val="000000"/>
                </a:solidFill>
              </a:rPr>
              <a:t>Harbour</a:t>
            </a:r>
            <a:endParaRPr lang="en-US" sz="1200" dirty="0">
              <a:solidFill>
                <a:srgbClr val="000000"/>
              </a:solidFill>
            </a:endParaRPr>
          </a:p>
          <a:p>
            <a:pPr algn="ctr">
              <a:lnSpc>
                <a:spcPct val="99000"/>
              </a:lnSpc>
            </a:pPr>
            <a:r>
              <a:rPr lang="en-US" sz="1200" dirty="0" smtClean="0">
                <a:solidFill>
                  <a:srgbClr val="000000"/>
                </a:solidFill>
              </a:rPr>
              <a:t>Exchange</a:t>
            </a:r>
          </a:p>
        </p:txBody>
      </p:sp>
      <p:sp>
        <p:nvSpPr>
          <p:cNvPr id="211" name="Rectangle 210"/>
          <p:cNvSpPr/>
          <p:nvPr/>
        </p:nvSpPr>
        <p:spPr>
          <a:xfrm>
            <a:off x="7776872" y="868849"/>
            <a:ext cx="71998" cy="697450"/>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212" name="TextBox 211"/>
          <p:cNvSpPr txBox="1"/>
          <p:nvPr/>
        </p:nvSpPr>
        <p:spPr>
          <a:xfrm>
            <a:off x="7441737" y="592225"/>
            <a:ext cx="679207" cy="255958"/>
          </a:xfrm>
          <a:prstGeom prst="rect">
            <a:avLst/>
          </a:prstGeom>
          <a:noFill/>
        </p:spPr>
        <p:txBody>
          <a:bodyPr wrap="none" lIns="72000" tIns="36000" rIns="72000" bIns="36000" rtlCol="0" anchor="ctr" anchorCtr="0">
            <a:spAutoFit/>
          </a:bodyPr>
          <a:lstStyle/>
          <a:p>
            <a:pPr>
              <a:lnSpc>
                <a:spcPct val="99000"/>
              </a:lnSpc>
            </a:pPr>
            <a:r>
              <a:rPr lang="en-US" sz="1200" dirty="0" smtClean="0"/>
              <a:t>Amazon</a:t>
            </a:r>
          </a:p>
        </p:txBody>
      </p:sp>
      <p:sp>
        <p:nvSpPr>
          <p:cNvPr id="213" name="Rectangle 212"/>
          <p:cNvSpPr/>
          <p:nvPr/>
        </p:nvSpPr>
        <p:spPr>
          <a:xfrm>
            <a:off x="8244061" y="1071423"/>
            <a:ext cx="75592" cy="1641231"/>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214" name="TextBox 213"/>
          <p:cNvSpPr txBox="1"/>
          <p:nvPr/>
        </p:nvSpPr>
        <p:spPr>
          <a:xfrm>
            <a:off x="7898417" y="806227"/>
            <a:ext cx="632719" cy="255958"/>
          </a:xfrm>
          <a:prstGeom prst="rect">
            <a:avLst/>
          </a:prstGeom>
          <a:noFill/>
        </p:spPr>
        <p:txBody>
          <a:bodyPr wrap="none" lIns="72000" tIns="36000" rIns="72000" bIns="36000" rtlCol="0" anchor="ctr" anchorCtr="0">
            <a:spAutoFit/>
          </a:bodyPr>
          <a:lstStyle/>
          <a:p>
            <a:pPr>
              <a:lnSpc>
                <a:spcPct val="99000"/>
              </a:lnSpc>
            </a:pPr>
            <a:r>
              <a:rPr lang="en-US" sz="1200" dirty="0" smtClean="0"/>
              <a:t>Akamai</a:t>
            </a:r>
          </a:p>
        </p:txBody>
      </p:sp>
      <p:sp>
        <p:nvSpPr>
          <p:cNvPr id="215" name="Rectangle 214"/>
          <p:cNvSpPr/>
          <p:nvPr/>
        </p:nvSpPr>
        <p:spPr>
          <a:xfrm>
            <a:off x="8003134" y="1383114"/>
            <a:ext cx="72000" cy="324722"/>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216" name="TextBox 215"/>
          <p:cNvSpPr txBox="1"/>
          <p:nvPr/>
        </p:nvSpPr>
        <p:spPr>
          <a:xfrm>
            <a:off x="7840362" y="1043681"/>
            <a:ext cx="419520" cy="255958"/>
          </a:xfrm>
          <a:prstGeom prst="rect">
            <a:avLst/>
          </a:prstGeom>
          <a:noFill/>
        </p:spPr>
        <p:txBody>
          <a:bodyPr wrap="none" lIns="72000" tIns="36000" rIns="72000" bIns="36000" rtlCol="0" anchor="ctr" anchorCtr="0">
            <a:spAutoFit/>
          </a:bodyPr>
          <a:lstStyle/>
          <a:p>
            <a:pPr algn="ctr">
              <a:lnSpc>
                <a:spcPct val="99000"/>
              </a:lnSpc>
            </a:pPr>
            <a:r>
              <a:rPr lang="en-US" sz="1200" dirty="0" smtClean="0"/>
              <a:t>BBC</a:t>
            </a:r>
          </a:p>
        </p:txBody>
      </p:sp>
      <p:sp>
        <p:nvSpPr>
          <p:cNvPr id="217" name="TextBox 216"/>
          <p:cNvSpPr txBox="1"/>
          <p:nvPr/>
        </p:nvSpPr>
        <p:spPr>
          <a:xfrm>
            <a:off x="8139298" y="2681029"/>
            <a:ext cx="573409" cy="211535"/>
          </a:xfrm>
          <a:prstGeom prst="rect">
            <a:avLst/>
          </a:prstGeom>
          <a:noFill/>
        </p:spPr>
        <p:txBody>
          <a:bodyPr wrap="none" lIns="72000" tIns="36000" rIns="72000" bIns="36000" rtlCol="0" anchor="ctr" anchorCtr="0">
            <a:spAutoFit/>
          </a:bodyPr>
          <a:lstStyle/>
          <a:p>
            <a:pPr>
              <a:lnSpc>
                <a:spcPct val="99000"/>
              </a:lnSpc>
            </a:pPr>
            <a:r>
              <a:rPr lang="en-US" sz="1200" dirty="0" smtClean="0"/>
              <a:t>Netflix</a:t>
            </a:r>
          </a:p>
        </p:txBody>
      </p:sp>
      <p:sp>
        <p:nvSpPr>
          <p:cNvPr id="218" name="TextBox 217"/>
          <p:cNvSpPr txBox="1"/>
          <p:nvPr/>
        </p:nvSpPr>
        <p:spPr>
          <a:xfrm>
            <a:off x="8358995" y="2300786"/>
            <a:ext cx="785005" cy="438765"/>
          </a:xfrm>
          <a:prstGeom prst="rect">
            <a:avLst/>
          </a:prstGeom>
          <a:noFill/>
        </p:spPr>
        <p:txBody>
          <a:bodyPr wrap="none" lIns="72000" tIns="36000" rIns="72000" bIns="36000" rtlCol="0" anchor="ctr" anchorCtr="0">
            <a:spAutoFit/>
          </a:bodyPr>
          <a:lstStyle/>
          <a:p>
            <a:pPr algn="ctr">
              <a:lnSpc>
                <a:spcPct val="99000"/>
              </a:lnSpc>
            </a:pPr>
            <a:r>
              <a:rPr lang="en-US" sz="1200" dirty="0" smtClean="0"/>
              <a:t>MDNX for</a:t>
            </a:r>
          </a:p>
          <a:p>
            <a:pPr algn="ctr">
              <a:lnSpc>
                <a:spcPct val="99000"/>
              </a:lnSpc>
            </a:pPr>
            <a:r>
              <a:rPr lang="en-US" sz="1200" dirty="0" smtClean="0"/>
              <a:t>Schools</a:t>
            </a:r>
          </a:p>
        </p:txBody>
      </p:sp>
      <p:sp>
        <p:nvSpPr>
          <p:cNvPr id="219" name="Rectangle 218"/>
          <p:cNvSpPr/>
          <p:nvPr/>
        </p:nvSpPr>
        <p:spPr>
          <a:xfrm>
            <a:off x="8480041" y="868849"/>
            <a:ext cx="72000" cy="1413878"/>
          </a:xfrm>
          <a:prstGeom prst="rect">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220" name="TextBox 219"/>
          <p:cNvSpPr txBox="1"/>
          <p:nvPr/>
        </p:nvSpPr>
        <p:spPr>
          <a:xfrm>
            <a:off x="8055311" y="592225"/>
            <a:ext cx="972556" cy="255958"/>
          </a:xfrm>
          <a:prstGeom prst="rect">
            <a:avLst/>
          </a:prstGeom>
          <a:noFill/>
        </p:spPr>
        <p:txBody>
          <a:bodyPr wrap="none" lIns="72000" tIns="36000" rIns="72000" bIns="36000" rtlCol="0" anchor="ctr" anchorCtr="0">
            <a:spAutoFit/>
          </a:bodyPr>
          <a:lstStyle/>
          <a:p>
            <a:pPr>
              <a:lnSpc>
                <a:spcPct val="99000"/>
              </a:lnSpc>
            </a:pPr>
            <a:r>
              <a:rPr lang="en-US" sz="1200" dirty="0" smtClean="0"/>
              <a:t>Microsoft EU</a:t>
            </a:r>
          </a:p>
        </p:txBody>
      </p:sp>
      <p:cxnSp>
        <p:nvCxnSpPr>
          <p:cNvPr id="221" name="Straight Connector 220"/>
          <p:cNvCxnSpPr/>
          <p:nvPr/>
        </p:nvCxnSpPr>
        <p:spPr>
          <a:xfrm flipH="1">
            <a:off x="8345699" y="1237485"/>
            <a:ext cx="397300" cy="59233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23" name="TextBox 222"/>
          <p:cNvSpPr txBox="1"/>
          <p:nvPr/>
        </p:nvSpPr>
        <p:spPr>
          <a:xfrm>
            <a:off x="8534065" y="943108"/>
            <a:ext cx="616689" cy="255958"/>
          </a:xfrm>
          <a:prstGeom prst="rect">
            <a:avLst/>
          </a:prstGeom>
          <a:noFill/>
        </p:spPr>
        <p:txBody>
          <a:bodyPr wrap="none" lIns="72000" tIns="36000" rIns="72000" bIns="36000" rtlCol="0" anchor="ctr" anchorCtr="0">
            <a:spAutoFit/>
          </a:bodyPr>
          <a:lstStyle/>
          <a:p>
            <a:pPr algn="ctr">
              <a:lnSpc>
                <a:spcPct val="99000"/>
              </a:lnSpc>
            </a:pPr>
            <a:r>
              <a:rPr lang="en-US" sz="1200" smtClean="0"/>
              <a:t>Update</a:t>
            </a:r>
            <a:endParaRPr lang="en-US" sz="1200" dirty="0" smtClean="0"/>
          </a:p>
        </p:txBody>
      </p:sp>
      <p:sp>
        <p:nvSpPr>
          <p:cNvPr id="226" name="TextBox 225"/>
          <p:cNvSpPr txBox="1"/>
          <p:nvPr/>
        </p:nvSpPr>
        <p:spPr>
          <a:xfrm>
            <a:off x="8694435" y="1360132"/>
            <a:ext cx="435742" cy="438765"/>
          </a:xfrm>
          <a:prstGeom prst="rect">
            <a:avLst/>
          </a:prstGeom>
          <a:noFill/>
        </p:spPr>
        <p:txBody>
          <a:bodyPr wrap="none" lIns="72000" tIns="36000" rIns="72000" bIns="36000" rtlCol="0" anchor="ctr" anchorCtr="0">
            <a:spAutoFit/>
          </a:bodyPr>
          <a:lstStyle/>
          <a:p>
            <a:pPr algn="ctr">
              <a:lnSpc>
                <a:spcPct val="99000"/>
              </a:lnSpc>
            </a:pPr>
            <a:r>
              <a:rPr lang="en-US" sz="1200" smtClean="0"/>
              <a:t>AQL</a:t>
            </a:r>
          </a:p>
          <a:p>
            <a:pPr algn="ctr">
              <a:lnSpc>
                <a:spcPct val="99000"/>
              </a:lnSpc>
            </a:pPr>
            <a:r>
              <a:rPr lang="en-US" sz="1200" dirty="0" smtClean="0"/>
              <a:t>3G</a:t>
            </a:r>
          </a:p>
        </p:txBody>
      </p:sp>
      <p:cxnSp>
        <p:nvCxnSpPr>
          <p:cNvPr id="227" name="Straight Connector 226"/>
          <p:cNvCxnSpPr>
            <a:stCxn id="230" idx="1"/>
          </p:cNvCxnSpPr>
          <p:nvPr/>
        </p:nvCxnSpPr>
        <p:spPr>
          <a:xfrm flipH="1" flipV="1">
            <a:off x="8055312" y="1982341"/>
            <a:ext cx="648000" cy="281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8645254" y="1765770"/>
            <a:ext cx="523715" cy="438765"/>
          </a:xfrm>
          <a:prstGeom prst="rect">
            <a:avLst/>
          </a:prstGeom>
          <a:noFill/>
        </p:spPr>
        <p:txBody>
          <a:bodyPr wrap="none" lIns="72000" tIns="36000" rIns="72000" bIns="36000" rtlCol="0" anchor="ctr" anchorCtr="0">
            <a:spAutoFit/>
          </a:bodyPr>
          <a:lstStyle/>
          <a:p>
            <a:pPr algn="ctr">
              <a:lnSpc>
                <a:spcPct val="99000"/>
              </a:lnSpc>
            </a:pPr>
            <a:r>
              <a:rPr lang="en-US" sz="1200" dirty="0" smtClean="0"/>
              <a:t>Virgin</a:t>
            </a:r>
          </a:p>
          <a:p>
            <a:pPr algn="ctr">
              <a:lnSpc>
                <a:spcPct val="99000"/>
              </a:lnSpc>
            </a:pPr>
            <a:r>
              <a:rPr lang="en-US" sz="1200" dirty="0" smtClean="0"/>
              <a:t>radio</a:t>
            </a:r>
          </a:p>
        </p:txBody>
      </p:sp>
      <p:cxnSp>
        <p:nvCxnSpPr>
          <p:cNvPr id="235" name="Straight Connector 234"/>
          <p:cNvCxnSpPr/>
          <p:nvPr/>
        </p:nvCxnSpPr>
        <p:spPr>
          <a:xfrm flipH="1" flipV="1">
            <a:off x="8038821" y="1661150"/>
            <a:ext cx="648000" cy="281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38" name="TextBox 237"/>
          <p:cNvSpPr txBox="1"/>
          <p:nvPr/>
        </p:nvSpPr>
        <p:spPr>
          <a:xfrm>
            <a:off x="7386981" y="2325287"/>
            <a:ext cx="605469" cy="255958"/>
          </a:xfrm>
          <a:prstGeom prst="rect">
            <a:avLst/>
          </a:prstGeom>
          <a:noFill/>
        </p:spPr>
        <p:txBody>
          <a:bodyPr wrap="none" lIns="72000" tIns="36000" rIns="72000" bIns="36000" rtlCol="0" anchor="ctr" anchorCtr="0">
            <a:spAutoFit/>
          </a:bodyPr>
          <a:lstStyle/>
          <a:p>
            <a:pPr>
              <a:lnSpc>
                <a:spcPct val="99000"/>
              </a:lnSpc>
            </a:pPr>
            <a:r>
              <a:rPr lang="en-US" sz="1200" dirty="0" smtClean="0"/>
              <a:t>Google</a:t>
            </a:r>
          </a:p>
        </p:txBody>
      </p:sp>
      <p:sp>
        <p:nvSpPr>
          <p:cNvPr id="239" name="Rectangle 238"/>
          <p:cNvSpPr/>
          <p:nvPr/>
        </p:nvSpPr>
        <p:spPr>
          <a:xfrm>
            <a:off x="7615442" y="1850023"/>
            <a:ext cx="144000" cy="468000"/>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152" name="TextBox 151"/>
          <p:cNvSpPr txBox="1"/>
          <p:nvPr/>
        </p:nvSpPr>
        <p:spPr>
          <a:xfrm>
            <a:off x="7528076" y="1529282"/>
            <a:ext cx="1035467" cy="621571"/>
          </a:xfrm>
          <a:prstGeom prst="rect">
            <a:avLst/>
          </a:prstGeom>
          <a:solidFill>
            <a:srgbClr val="FFC000"/>
          </a:solidFill>
          <a:ln w="19050">
            <a:solidFill>
              <a:srgbClr val="FFC000"/>
            </a:solidFill>
          </a:ln>
        </p:spPr>
        <p:txBody>
          <a:bodyPr wrap="square" lIns="72000" tIns="36000" rIns="72000" bIns="36000" rtlCol="0" anchor="ctr" anchorCtr="0">
            <a:spAutoFit/>
          </a:bodyPr>
          <a:lstStyle/>
          <a:p>
            <a:pPr algn="ctr">
              <a:lnSpc>
                <a:spcPct val="99000"/>
              </a:lnSpc>
            </a:pPr>
            <a:r>
              <a:rPr lang="en-US" sz="1200" dirty="0" smtClean="0">
                <a:solidFill>
                  <a:srgbClr val="000000"/>
                </a:solidFill>
              </a:rPr>
              <a:t>Telehouse</a:t>
            </a:r>
          </a:p>
          <a:p>
            <a:pPr algn="ctr">
              <a:lnSpc>
                <a:spcPct val="99000"/>
              </a:lnSpc>
            </a:pPr>
            <a:r>
              <a:rPr lang="en-US" sz="1200" dirty="0" smtClean="0">
                <a:solidFill>
                  <a:srgbClr val="000000"/>
                </a:solidFill>
              </a:rPr>
              <a:t>North and</a:t>
            </a:r>
          </a:p>
          <a:p>
            <a:pPr algn="ctr">
              <a:lnSpc>
                <a:spcPct val="99000"/>
              </a:lnSpc>
            </a:pPr>
            <a:r>
              <a:rPr lang="en-US" sz="1200" dirty="0" smtClean="0">
                <a:solidFill>
                  <a:srgbClr val="000000"/>
                </a:solidFill>
              </a:rPr>
              <a:t>West</a:t>
            </a:r>
          </a:p>
        </p:txBody>
      </p:sp>
      <p:sp>
        <p:nvSpPr>
          <p:cNvPr id="240" name="Rectangle 239"/>
          <p:cNvSpPr/>
          <p:nvPr/>
        </p:nvSpPr>
        <p:spPr>
          <a:xfrm rot="5400000" flipH="1" flipV="1">
            <a:off x="6014033" y="393113"/>
            <a:ext cx="144000" cy="1116000"/>
          </a:xfrm>
          <a:prstGeom prst="rect">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2"/>
              </a:solidFill>
            </a:endParaRPr>
          </a:p>
        </p:txBody>
      </p:sp>
      <p:sp>
        <p:nvSpPr>
          <p:cNvPr id="236" name="TextBox 235"/>
          <p:cNvSpPr txBox="1"/>
          <p:nvPr/>
        </p:nvSpPr>
        <p:spPr>
          <a:xfrm>
            <a:off x="6198147" y="767606"/>
            <a:ext cx="849605" cy="360000"/>
          </a:xfrm>
          <a:prstGeom prst="rect">
            <a:avLst/>
          </a:prstGeom>
          <a:solidFill>
            <a:srgbClr val="000000"/>
          </a:solidFill>
          <a:ln w="19050">
            <a:noFill/>
          </a:ln>
        </p:spPr>
        <p:txBody>
          <a:bodyPr wrap="square" lIns="72000" tIns="36000" rIns="72000" bIns="36000" rtlCol="0" anchor="ctr" anchorCtr="0">
            <a:spAutoFit/>
          </a:bodyPr>
          <a:lstStyle/>
          <a:p>
            <a:pPr algn="ctr">
              <a:lnSpc>
                <a:spcPct val="99000"/>
              </a:lnSpc>
            </a:pPr>
            <a:r>
              <a:rPr lang="en-GB" sz="800" b="1" dirty="0">
                <a:solidFill>
                  <a:srgbClr val="FFFFFF"/>
                </a:solidFill>
                <a:cs typeface="Arial" charset="0"/>
              </a:rPr>
              <a:t>GÉANT</a:t>
            </a:r>
            <a:endParaRPr lang="en-US" sz="1100" dirty="0" smtClean="0">
              <a:solidFill>
                <a:schemeClr val="bg1"/>
              </a:solidFill>
            </a:endParaRPr>
          </a:p>
        </p:txBody>
      </p:sp>
    </p:spTree>
    <p:extLst>
      <p:ext uri="{BB962C8B-B14F-4D97-AF65-F5344CB8AC3E}">
        <p14:creationId xmlns:p14="http://schemas.microsoft.com/office/powerpoint/2010/main" val="144464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5BE164-ECBE-4048-A023-317363C12698}"/>
              </a:ext>
            </a:extLst>
          </p:cNvPr>
          <p:cNvSpPr>
            <a:spLocks noGrp="1"/>
          </p:cNvSpPr>
          <p:nvPr>
            <p:ph type="title"/>
          </p:nvPr>
        </p:nvSpPr>
        <p:spPr>
          <a:xfrm>
            <a:off x="1290181" y="-1588"/>
            <a:ext cx="7637919" cy="447676"/>
          </a:xfrm>
        </p:spPr>
        <p:txBody>
          <a:bodyPr/>
          <a:lstStyle/>
          <a:p>
            <a:r>
              <a:rPr lang="en-GB" dirty="0"/>
              <a:t>Not just any network, a protected network</a:t>
            </a:r>
          </a:p>
        </p:txBody>
      </p:sp>
      <p:pic>
        <p:nvPicPr>
          <p:cNvPr id="9" name="Picture 8">
            <a:extLst>
              <a:ext uri="{FF2B5EF4-FFF2-40B4-BE49-F238E27FC236}">
                <a16:creationId xmlns="" xmlns:a16="http://schemas.microsoft.com/office/drawing/2014/main" id="{CD446C94-CDDC-48CA-8628-E9B163342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2" y="1034902"/>
            <a:ext cx="8766907" cy="3480391"/>
          </a:xfrm>
          <a:prstGeom prst="rect">
            <a:avLst/>
          </a:prstGeom>
        </p:spPr>
      </p:pic>
      <p:sp>
        <p:nvSpPr>
          <p:cNvPr id="3" name="Date Placeholder 2"/>
          <p:cNvSpPr>
            <a:spLocks noGrp="1"/>
          </p:cNvSpPr>
          <p:nvPr>
            <p:ph type="dt" sz="half" idx="14"/>
          </p:nvPr>
        </p:nvSpPr>
        <p:spPr/>
        <p:txBody>
          <a:bodyPr/>
          <a:lstStyle/>
          <a:p>
            <a:r>
              <a:rPr lang="en-GB" altLang="en-US" smtClean="0"/>
              <a:t>1st November 2017</a:t>
            </a:r>
            <a:endParaRPr lang="en-GB" altLang="en-US" dirty="0"/>
          </a:p>
        </p:txBody>
      </p:sp>
      <p:sp>
        <p:nvSpPr>
          <p:cNvPr id="4" name="Footer Placeholder 3"/>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5" name="Slide Number Placeholder 4"/>
          <p:cNvSpPr>
            <a:spLocks noGrp="1"/>
          </p:cNvSpPr>
          <p:nvPr>
            <p:ph type="sldNum" sz="quarter" idx="16"/>
          </p:nvPr>
        </p:nvSpPr>
        <p:spPr/>
        <p:txBody>
          <a:bodyPr/>
          <a:lstStyle/>
          <a:p>
            <a:fld id="{AA47ABCD-3C94-44CA-87D0-FF1DCC9EDC18}" type="slidenum">
              <a:rPr lang="en-GB" altLang="en-US" smtClean="0"/>
              <a:pPr/>
              <a:t>6</a:t>
            </a:fld>
            <a:endParaRPr lang="en-GB" altLang="en-US" dirty="0"/>
          </a:p>
        </p:txBody>
      </p:sp>
    </p:spTree>
    <p:extLst>
      <p:ext uri="{BB962C8B-B14F-4D97-AF65-F5344CB8AC3E}">
        <p14:creationId xmlns:p14="http://schemas.microsoft.com/office/powerpoint/2010/main" val="3305670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922617EB-5658-4B88-B945-F4B321C505CD}"/>
              </a:ext>
            </a:extLst>
          </p:cNvPr>
          <p:cNvSpPr>
            <a:spLocks noGrp="1"/>
          </p:cNvSpPr>
          <p:nvPr>
            <p:ph type="title"/>
          </p:nvPr>
        </p:nvSpPr>
        <p:spPr>
          <a:xfrm>
            <a:off x="1064713" y="-1588"/>
            <a:ext cx="7863388" cy="447676"/>
          </a:xfrm>
        </p:spPr>
        <p:txBody>
          <a:bodyPr/>
          <a:lstStyle/>
          <a:p>
            <a:r>
              <a:rPr lang="en-GB" dirty="0"/>
              <a:t>Summary of cyber security posture </a:t>
            </a:r>
            <a:r>
              <a:rPr lang="en-GB" dirty="0" smtClean="0"/>
              <a:t>survey</a:t>
            </a:r>
            <a:endParaRPr lang="en-GB" dirty="0"/>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7</a:t>
            </a:fld>
            <a:endParaRPr lang="en-GB" altLang="en-US" dirty="0"/>
          </a:p>
        </p:txBody>
      </p:sp>
      <p:pic>
        <p:nvPicPr>
          <p:cNvPr id="10" name="Content Placeholder 9"/>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3811673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1E4EB695-6B98-4B89-A2A0-0FF5D4AE9B36}"/>
              </a:ext>
            </a:extLst>
          </p:cNvPr>
          <p:cNvSpPr>
            <a:spLocks noGrp="1"/>
          </p:cNvSpPr>
          <p:nvPr>
            <p:ph type="title"/>
          </p:nvPr>
        </p:nvSpPr>
        <p:spPr/>
        <p:txBody>
          <a:bodyPr/>
          <a:lstStyle/>
          <a:p>
            <a:r>
              <a:rPr lang="en-US" dirty="0"/>
              <a:t>Cyber security</a:t>
            </a:r>
            <a:endParaRPr lang="en-GB" dirty="0"/>
          </a:p>
        </p:txBody>
      </p:sp>
      <p:sp>
        <p:nvSpPr>
          <p:cNvPr id="9" name="Content Placeholder 8">
            <a:extLst>
              <a:ext uri="{FF2B5EF4-FFF2-40B4-BE49-F238E27FC236}">
                <a16:creationId xmlns="" xmlns:a16="http://schemas.microsoft.com/office/drawing/2014/main" id="{A03FBAF7-EF18-4D6D-9E33-C9FD2CB222BA}"/>
              </a:ext>
            </a:extLst>
          </p:cNvPr>
          <p:cNvSpPr>
            <a:spLocks noGrp="1"/>
          </p:cNvSpPr>
          <p:nvPr>
            <p:ph sz="quarter" idx="13"/>
          </p:nvPr>
        </p:nvSpPr>
        <p:spPr/>
        <p:txBody>
          <a:bodyPr/>
          <a:lstStyle/>
          <a:p>
            <a:r>
              <a:rPr lang="en-GB" sz="1800" dirty="0"/>
              <a:t>Historically we defended our members against DDoS and the attacks were highly disruptive, not just to the college, but to all surrounding institutions</a:t>
            </a:r>
          </a:p>
          <a:p>
            <a:r>
              <a:rPr lang="en-GB" sz="1800" dirty="0"/>
              <a:t>Then in late 2015 we experienced an attack on JANET itself</a:t>
            </a:r>
          </a:p>
          <a:p>
            <a:r>
              <a:rPr lang="en-GB" sz="1800" dirty="0"/>
              <a:t>Since then we have implemented a sophisticated DDoS capability and established a well appreciated Cybersecurity team, annual conference and set of services</a:t>
            </a:r>
          </a:p>
          <a:p>
            <a:r>
              <a:rPr lang="en-GB" sz="1800" dirty="0"/>
              <a:t>Now our core members do not notice attacks</a:t>
            </a:r>
          </a:p>
          <a:p>
            <a:r>
              <a:rPr lang="en-GB" sz="1800" dirty="0"/>
              <a:t>The 2015 perpetrator is awaiting sentencing</a:t>
            </a:r>
          </a:p>
          <a:p>
            <a:r>
              <a:rPr lang="en-GB" sz="1800" dirty="0"/>
              <a:t>We have seen no further attacks on the network (so far)</a:t>
            </a:r>
          </a:p>
        </p:txBody>
      </p:sp>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8</a:t>
            </a:fld>
            <a:endParaRPr lang="en-GB" altLang="en-US" dirty="0"/>
          </a:p>
        </p:txBody>
      </p:sp>
    </p:spTree>
    <p:extLst>
      <p:ext uri="{BB962C8B-B14F-4D97-AF65-F5344CB8AC3E}">
        <p14:creationId xmlns:p14="http://schemas.microsoft.com/office/powerpoint/2010/main" val="333233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D8A2612E-9F26-47D0-BEEC-CB4FF90EDBD4}"/>
              </a:ext>
            </a:extLst>
          </p:cNvPr>
          <p:cNvSpPr>
            <a:spLocks noGrp="1"/>
          </p:cNvSpPr>
          <p:nvPr>
            <p:ph type="title"/>
          </p:nvPr>
        </p:nvSpPr>
        <p:spPr/>
        <p:txBody>
          <a:bodyPr/>
          <a:lstStyle/>
          <a:p>
            <a:r>
              <a:rPr lang="en-GB" dirty="0"/>
              <a:t>Cyber security</a:t>
            </a:r>
          </a:p>
        </p:txBody>
      </p:sp>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p:pic>
      <p:sp>
        <p:nvSpPr>
          <p:cNvPr id="2" name="Date Placeholder 1"/>
          <p:cNvSpPr>
            <a:spLocks noGrp="1"/>
          </p:cNvSpPr>
          <p:nvPr>
            <p:ph type="dt" sz="half" idx="14"/>
          </p:nvPr>
        </p:nvSpPr>
        <p:spPr/>
        <p:txBody>
          <a:bodyPr/>
          <a:lstStyle/>
          <a:p>
            <a:r>
              <a:rPr lang="en-GB" altLang="en-US" smtClean="0"/>
              <a:t>1st November 2017</a:t>
            </a:r>
            <a:endParaRPr lang="en-GB" altLang="en-US" dirty="0"/>
          </a:p>
        </p:txBody>
      </p:sp>
      <p:sp>
        <p:nvSpPr>
          <p:cNvPr id="3" name="Footer Placeholder 2"/>
          <p:cNvSpPr>
            <a:spLocks noGrp="1"/>
          </p:cNvSpPr>
          <p:nvPr>
            <p:ph type="ftr" sz="quarter" idx="15"/>
          </p:nvPr>
        </p:nvSpPr>
        <p:spPr/>
        <p:txBody>
          <a:bodyPr/>
          <a:lstStyle/>
          <a:p>
            <a:pPr>
              <a:defRPr/>
            </a:pPr>
            <a:r>
              <a:rPr lang="en-GB" smtClean="0"/>
              <a:t>Making the UK the most digitally advanced nation for Higher education and research</a:t>
            </a:r>
            <a:endParaRPr lang="en-GB" dirty="0"/>
          </a:p>
        </p:txBody>
      </p:sp>
      <p:sp>
        <p:nvSpPr>
          <p:cNvPr id="4" name="Slide Number Placeholder 3"/>
          <p:cNvSpPr>
            <a:spLocks noGrp="1"/>
          </p:cNvSpPr>
          <p:nvPr>
            <p:ph type="sldNum" sz="quarter" idx="16"/>
          </p:nvPr>
        </p:nvSpPr>
        <p:spPr/>
        <p:txBody>
          <a:bodyPr/>
          <a:lstStyle/>
          <a:p>
            <a:fld id="{AA47ABCD-3C94-44CA-87D0-FF1DCC9EDC18}" type="slidenum">
              <a:rPr lang="en-GB" altLang="en-US" smtClean="0"/>
              <a:pPr/>
              <a:t>9</a:t>
            </a:fld>
            <a:endParaRPr lang="en-GB" altLang="en-US" dirty="0"/>
          </a:p>
        </p:txBody>
      </p:sp>
    </p:spTree>
    <p:extLst>
      <p:ext uri="{BB962C8B-B14F-4D97-AF65-F5344CB8AC3E}">
        <p14:creationId xmlns:p14="http://schemas.microsoft.com/office/powerpoint/2010/main" val="996171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Jisc Content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nchor="ctr" anchorCtr="0">
        <a:spAutoFit/>
      </a:bodyPr>
      <a:lstStyle>
        <a:defPPr>
          <a:lnSpc>
            <a:spcPct val="99000"/>
          </a:lnSpc>
          <a:defRPr sz="2000" dirty="0" err="1" smtClean="0"/>
        </a:defPPr>
      </a:lstStyle>
    </a:txDef>
  </a:objectDefaults>
  <a:extraClrSchemeLst/>
  <a:extLst>
    <a:ext uri="{05A4C25C-085E-4340-85A3-A5531E510DB2}">
      <thm15:themeFamily xmlns:thm15="http://schemas.microsoft.com/office/thememl/2012/main" name="Jisc Standard 16-9 Mar 2015.potx" id="{932D912D-11CF-44FC-990C-E1C440572D42}" vid="{41AA9286-7D22-4A79-8B2F-04BB83FE06C2}"/>
    </a:ext>
  </a:extLst>
</a:theme>
</file>

<file path=ppt/theme/theme2.xml><?xml version="1.0" encoding="utf-8"?>
<a:theme xmlns:a="http://schemas.openxmlformats.org/drawingml/2006/main" name="Jisc Cover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544E8E78-22CE-45A7-A079-55DC3D125FB3}"/>
    </a:ext>
  </a:extLst>
</a:theme>
</file>

<file path=ppt/theme/theme3.xml><?xml version="1.0" encoding="utf-8"?>
<a:theme xmlns:a="http://schemas.openxmlformats.org/drawingml/2006/main" name="Jisc Closing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98B066A8-5050-4A68-95BE-F720D7B3C4CC}"/>
    </a:ext>
  </a:extLst>
</a:theme>
</file>

<file path=ppt/theme/theme4.xml><?xml version="1.0" encoding="utf-8"?>
<a:theme xmlns:a="http://schemas.openxmlformats.org/drawingml/2006/main" name="Jisc Divider Sl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B8D107CC-B507-4688-9BB7-BC1773DA45E5}"/>
    </a:ext>
  </a:extLst>
</a:theme>
</file>

<file path=ppt/theme/theme5.xml><?xml version="1.0" encoding="utf-8"?>
<a:theme xmlns:a="http://schemas.openxmlformats.org/drawingml/2006/main" name="Jisc Fullscreen Image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1A141971-FF98-4D08-AE1F-4DEED86FEF71}"/>
    </a:ext>
  </a:extLst>
</a:theme>
</file>

<file path=ppt/theme/theme6.xml><?xml version="1.0" encoding="utf-8"?>
<a:theme xmlns:a="http://schemas.openxmlformats.org/drawingml/2006/main" name="Jisc Colour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isc Standard 16-9 Mar 2015.potx" id="{932D912D-11CF-44FC-990C-E1C440572D42}" vid="{80268AAC-4DB1-4A3E-9E53-AF7130A92EA5}"/>
    </a:ext>
  </a:extLst>
</a:theme>
</file>

<file path=ppt/theme/theme7.xml><?xml version="1.0" encoding="utf-8"?>
<a:theme xmlns:a="http://schemas.openxmlformats.org/drawingml/2006/main" name="Office Theme">
  <a:themeElements>
    <a:clrScheme name="Jisc Primary">
      <a:dk1>
        <a:srgbClr val="2C3841"/>
      </a:dk1>
      <a:lt1>
        <a:srgbClr val="FFFFFF"/>
      </a:lt1>
      <a:dk2>
        <a:srgbClr val="000000"/>
      </a:dk2>
      <a:lt2>
        <a:srgbClr val="CADCF0"/>
      </a:lt2>
      <a:accent1>
        <a:srgbClr val="E85E12"/>
      </a:accent1>
      <a:accent2>
        <a:srgbClr val="E61554"/>
      </a:accent2>
      <a:accent3>
        <a:srgbClr val="F9B000"/>
      </a:accent3>
      <a:accent4>
        <a:srgbClr val="B2BB1C"/>
      </a:accent4>
      <a:accent5>
        <a:srgbClr val="0092CB"/>
      </a:accent5>
      <a:accent6>
        <a:srgbClr val="B71A8B"/>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Jisc Primary">
      <a:dk1>
        <a:srgbClr val="2C3841"/>
      </a:dk1>
      <a:lt1>
        <a:srgbClr val="FFFFFF"/>
      </a:lt1>
      <a:dk2>
        <a:srgbClr val="000000"/>
      </a:dk2>
      <a:lt2>
        <a:srgbClr val="CADCF0"/>
      </a:lt2>
      <a:accent1>
        <a:srgbClr val="E85E12"/>
      </a:accent1>
      <a:accent2>
        <a:srgbClr val="E61554"/>
      </a:accent2>
      <a:accent3>
        <a:srgbClr val="F9B000"/>
      </a:accent3>
      <a:accent4>
        <a:srgbClr val="B2BB1C"/>
      </a:accent4>
      <a:accent5>
        <a:srgbClr val="0092CB"/>
      </a:accent5>
      <a:accent6>
        <a:srgbClr val="B71A8B"/>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ddress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7647DC535A7547AD81A386A9E25CBE" ma:contentTypeVersion="11" ma:contentTypeDescription="Create a new document." ma:contentTypeScope="" ma:versionID="f96b95770dc0076accb509894bda6cd7">
  <xsd:schema xmlns:xsd="http://www.w3.org/2001/XMLSchema" xmlns:xs="http://www.w3.org/2001/XMLSchema" xmlns:p="http://schemas.microsoft.com/office/2006/metadata/properties" xmlns:ns1="http://schemas.microsoft.com/sharepoint/v3" xmlns:ns2="b6642688-f35b-4dcc-96af-5bc2540b8926" xmlns:ns3="543792a9-f135-4db4-b7f6-9f675a13b987" targetNamespace="http://schemas.microsoft.com/office/2006/metadata/properties" ma:root="true" ma:fieldsID="5f057ec4c1bc695e52248e945f8e6885" ns1:_="" ns2:_="" ns3:_="">
    <xsd:import namespace="http://schemas.microsoft.com/sharepoint/v3"/>
    <xsd:import namespace="b6642688-f35b-4dcc-96af-5bc2540b8926"/>
    <xsd:import namespace="543792a9-f135-4db4-b7f6-9f675a13b987"/>
    <xsd:element name="properties">
      <xsd:complexType>
        <xsd:sequence>
          <xsd:element name="documentManagement">
            <xsd:complexType>
              <xsd:all>
                <xsd:element ref="ns2:SharedWithUsers" minOccurs="0"/>
                <xsd:element ref="ns1:IMAddress" minOccurs="0"/>
                <xsd:element ref="ns2:SharingHintHash"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description="" ma:internalName="IMAddress">
      <xsd:simpleType>
        <xsd:restriction base="dms:Text"/>
      </xsd:simpleType>
    </xsd:element>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642688-f35b-4dcc-96af-5bc2540b892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43792a9-f135-4db4-b7f6-9f675a13b987"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9c6cfb5-50bc-4fca-81ee-f60fcea9a646"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5A9E47-9A03-4FCA-A0D5-2CDABD8EB978}">
  <ds:schemaRefs>
    <ds:schemaRef ds:uri="http://purl.org/dc/elements/1.1/"/>
    <ds:schemaRef ds:uri="543792a9-f135-4db4-b7f6-9f675a13b987"/>
    <ds:schemaRef ds:uri="http://schemas.microsoft.com/office/2006/metadata/properties"/>
    <ds:schemaRef ds:uri="http://purl.org/dc/dcmitype/"/>
    <ds:schemaRef ds:uri="http://schemas.microsoft.com/office/infopath/2007/PartnerControls"/>
    <ds:schemaRef ds:uri="b6642688-f35b-4dcc-96af-5bc2540b8926"/>
    <ds:schemaRef ds:uri="http://schemas.microsoft.com/office/2006/documentManagement/types"/>
    <ds:schemaRef ds:uri="http://schemas.openxmlformats.org/package/2006/metadata/core-properties"/>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96A40A38-8A3A-4553-9103-8762C8462F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642688-f35b-4dcc-96af-5bc2540b8926"/>
    <ds:schemaRef ds:uri="543792a9-f135-4db4-b7f6-9f675a13b9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AA279A-2216-4F2A-B81A-4B5FB5D26D26}">
  <ds:schemaRefs>
    <ds:schemaRef ds:uri="Microsoft.SharePoint.Taxonomy.ContentTypeSync"/>
  </ds:schemaRefs>
</ds:datastoreItem>
</file>

<file path=customXml/itemProps4.xml><?xml version="1.0" encoding="utf-8"?>
<ds:datastoreItem xmlns:ds="http://schemas.openxmlformats.org/officeDocument/2006/customXml" ds:itemID="{58D58A07-E058-4661-8E2D-3CCD23CA3B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Jisc standard 16-9 powerpoint template[1]</Template>
  <TotalTime>2151</TotalTime>
  <Words>2719</Words>
  <Application>Microsoft Office PowerPoint</Application>
  <PresentationFormat>On-screen Show (16:9)</PresentationFormat>
  <Paragraphs>437</Paragraphs>
  <Slides>35</Slides>
  <Notes>20</Notes>
  <HiddenSlides>2</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35</vt:i4>
      </vt:variant>
    </vt:vector>
  </HeadingPairs>
  <TitlesOfParts>
    <vt:vector size="46" baseType="lpstr">
      <vt:lpstr>MS PGothic</vt:lpstr>
      <vt:lpstr>Arial</vt:lpstr>
      <vt:lpstr>Corbel</vt:lpstr>
      <vt:lpstr>Lucida Grande</vt:lpstr>
      <vt:lpstr>Wingdings</vt:lpstr>
      <vt:lpstr>Jisc Content Slides</vt:lpstr>
      <vt:lpstr>Jisc Cover Slides</vt:lpstr>
      <vt:lpstr>Jisc Closing Slides</vt:lpstr>
      <vt:lpstr>Jisc Divider Sldes</vt:lpstr>
      <vt:lpstr>Jisc Fullscreen Image Slides</vt:lpstr>
      <vt:lpstr>Jisc Colours</vt:lpstr>
      <vt:lpstr>Copyright</vt:lpstr>
      <vt:lpstr>Making the UK the most digitally advanced nation for Higher education and research</vt:lpstr>
      <vt:lpstr>PowerPoint Presentation</vt:lpstr>
      <vt:lpstr>PowerPoint Presentation</vt:lpstr>
      <vt:lpstr>Janet network at heart of Jisc</vt:lpstr>
      <vt:lpstr>Not just any network, a protected network</vt:lpstr>
      <vt:lpstr>Summary of cyber security posture survey</vt:lpstr>
      <vt:lpstr>Cyber security</vt:lpstr>
      <vt:lpstr>Cyber security</vt:lpstr>
      <vt:lpstr>Trust and identity</vt:lpstr>
      <vt:lpstr>The General Data Protection Regulations (GDPR)</vt:lpstr>
      <vt:lpstr>PowerPoint Presentation</vt:lpstr>
      <vt:lpstr>Some areas we aim to help learners</vt:lpstr>
      <vt:lpstr>Student digital experience tracker</vt:lpstr>
      <vt:lpstr>Student perspective on use of technology</vt:lpstr>
      <vt:lpstr>2020 Jisc strategic priorities for learning and teaching</vt:lpstr>
      <vt:lpstr>Three key forces driving tech in HE</vt:lpstr>
      <vt:lpstr>Evolution of tech in teaching</vt:lpstr>
      <vt:lpstr>National learning analytics framework</vt:lpstr>
      <vt:lpstr>Progress in learning analytics</vt:lpstr>
      <vt:lpstr>Future of learning analytics</vt:lpstr>
      <vt:lpstr>Edtech in the UK</vt:lpstr>
      <vt:lpstr>PowerPoint Presentation</vt:lpstr>
      <vt:lpstr>PowerPoint Presentation</vt:lpstr>
      <vt:lpstr>Library services</vt:lpstr>
      <vt:lpstr>Coming soon</vt:lpstr>
      <vt:lpstr>PowerPoint Presentation</vt:lpstr>
      <vt:lpstr>Open access – publication lifecycle</vt:lpstr>
      <vt:lpstr>Big data in research</vt:lpstr>
      <vt:lpstr>Summary of our findings and progress on RDSS</vt:lpstr>
      <vt:lpstr>Learning from RDSS</vt:lpstr>
      <vt:lpstr>PowerPoint Presentation</vt:lpstr>
      <vt:lpstr>National business intelligence (BI) service for UK education</vt:lpstr>
      <vt:lpstr>In 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Educase</dc:title>
  <dc:creator>Rich Daniel</dc:creator>
  <cp:lastModifiedBy>Avalon McAllister</cp:lastModifiedBy>
  <cp:revision>94</cp:revision>
  <cp:lastPrinted>2015-03-16T16:56:25Z</cp:lastPrinted>
  <dcterms:created xsi:type="dcterms:W3CDTF">2017-10-16T10:05:36Z</dcterms:created>
  <dcterms:modified xsi:type="dcterms:W3CDTF">2017-10-31T15:25:05Z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0x010100247647DC535A7547AD81A386A9E25CBE</vt:lpwstr>
  </property>
  <property fmtid="{D5CDD505-2E9C-101B-9397-08002B2CF9AE}" pid="3" name="_dlc_DocIdItemGuid">
    <vt:lpwstr>39e1a14c-b6b3-45a1-83fe-3e6965695426</vt:lpwstr>
  </property>
  <property fmtid="{D5CDD505-2E9C-101B-9397-08002B2CF9AE}" pid="4" name="SharedWithUsers">
    <vt:lpwstr/>
  </property>
  <property fmtid="{D5CDD505-2E9C-101B-9397-08002B2CF9AE}" pid="5" name="_dlc_DocId">
    <vt:lpwstr>N7XHR37R3CPZ-174-2</vt:lpwstr>
  </property>
  <property fmtid="{D5CDD505-2E9C-101B-9397-08002B2CF9AE}" pid="6" name="_dlc_DocIdUrl">
    <vt:lpwstr>https://jisc365.sharepoint.com/sites/customerexperience/cscollab/_layouts/15/DocIdRedir.aspx?ID=N7XHR37R3CPZ-174-2, N7XHR37R3CPZ-174-2</vt:lpwstr>
  </property>
</Properties>
</file>