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9"/>
  </p:notesMasterIdLst>
  <p:sldIdLst>
    <p:sldId id="257" r:id="rId2"/>
    <p:sldId id="260" r:id="rId3"/>
    <p:sldId id="290" r:id="rId4"/>
    <p:sldId id="261" r:id="rId5"/>
    <p:sldId id="297" r:id="rId6"/>
    <p:sldId id="298" r:id="rId7"/>
    <p:sldId id="299" r:id="rId8"/>
    <p:sldId id="265" r:id="rId9"/>
    <p:sldId id="293" r:id="rId10"/>
    <p:sldId id="282" r:id="rId11"/>
    <p:sldId id="283" r:id="rId12"/>
    <p:sldId id="267" r:id="rId13"/>
    <p:sldId id="275" r:id="rId14"/>
    <p:sldId id="276" r:id="rId15"/>
    <p:sldId id="277" r:id="rId16"/>
    <p:sldId id="294" r:id="rId17"/>
    <p:sldId id="268" r:id="rId18"/>
    <p:sldId id="301" r:id="rId19"/>
    <p:sldId id="273" r:id="rId20"/>
    <p:sldId id="295" r:id="rId21"/>
    <p:sldId id="262" r:id="rId22"/>
    <p:sldId id="296" r:id="rId23"/>
    <p:sldId id="300" r:id="rId24"/>
    <p:sldId id="264" r:id="rId25"/>
    <p:sldId id="286" r:id="rId26"/>
    <p:sldId id="292" r:id="rId27"/>
    <p:sldId id="28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92" autoAdjust="0"/>
    <p:restoredTop sz="89103" autoAdjust="0"/>
  </p:normalViewPr>
  <p:slideViewPr>
    <p:cSldViewPr>
      <p:cViewPr varScale="1">
        <p:scale>
          <a:sx n="90" d="100"/>
          <a:sy n="90" d="100"/>
        </p:scale>
        <p:origin x="185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[Orlando or</a:t>
            </a:r>
            <a:r>
              <a:rPr lang="en-US" baseline="0" dirty="0" smtClean="0"/>
              <a:t> Cynthia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LBCIO = Leadership Board for CIOs</a:t>
            </a:r>
            <a:r>
              <a:rPr lang="en-US" baseline="0" dirty="0" smtClean="0"/>
              <a:t> in Higher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3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[Orlando or</a:t>
            </a:r>
            <a:r>
              <a:rPr lang="en-US" baseline="0" dirty="0" smtClean="0"/>
              <a:t> Cynthia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LBCIO = Leadership Board for CIOs</a:t>
            </a:r>
            <a:r>
              <a:rPr lang="en-US" baseline="0" dirty="0" smtClean="0"/>
              <a:t> in Higher Education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[Cynthia]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[Cynthia]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9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[Cynthia]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[Cynthia]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[Cynthia]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40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4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[Joanna]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7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[Joanna]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[Joanna]</a:t>
            </a:r>
          </a:p>
          <a:p>
            <a:endParaRPr lang="en-US" dirty="0" smtClean="0"/>
          </a:p>
          <a:p>
            <a:r>
              <a:rPr lang="en-US" dirty="0" smtClean="0"/>
              <a:t>The EDUCAUSE IT Governance, Risk, and Compliance maturity index consists of four dimensions: process, strategy, investment, and communication and participation.  We</a:t>
            </a:r>
            <a:r>
              <a:rPr lang="en-US" baseline="0" dirty="0" smtClean="0"/>
              <a:t> have found that maturity in GRC activities is so closely related that it does not make sense to consider each element, G-R-C, separately.</a:t>
            </a:r>
          </a:p>
          <a:p>
            <a:endParaRPr lang="en-US" baseline="0" dirty="0" smtClean="0"/>
          </a:p>
          <a:p>
            <a:r>
              <a:rPr lang="en-US" b="1" dirty="0" smtClean="0"/>
              <a:t>IT governance </a:t>
            </a:r>
            <a:r>
              <a:rPr lang="en-US" dirty="0" smtClean="0"/>
              <a:t>is a decision making process that ensures the effective and efficient use of IT in a manner that supports institutional goals</a:t>
            </a:r>
          </a:p>
          <a:p>
            <a:r>
              <a:rPr lang="en-US" b="1" dirty="0" smtClean="0"/>
              <a:t>IT risk management </a:t>
            </a:r>
            <a:r>
              <a:rPr lang="en-US" dirty="0" smtClean="0"/>
              <a:t>is the process of identifying, evaluating, prioritizing, and addressing major IT risks in a manner consistent with an institution's business risk tolerance and key objectives.</a:t>
            </a:r>
          </a:p>
          <a:p>
            <a:r>
              <a:rPr lang="en-US" b="1" dirty="0" smtClean="0"/>
              <a:t>IT compliance </a:t>
            </a:r>
            <a:r>
              <a:rPr lang="en-US" dirty="0" smtClean="0"/>
              <a:t>is the ongoing process of operating an institution's IT resources in compliance with the laws, regulations, policies, and contract terms applicable to those IT resources.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Strategy</a:t>
            </a:r>
            <a:r>
              <a:rPr lang="en-US" dirty="0" smtClean="0"/>
              <a:t> : How the institution approaches formalized IT GRC programs.</a:t>
            </a:r>
          </a:p>
          <a:p>
            <a:r>
              <a:rPr lang="en-US" b="1" dirty="0" smtClean="0"/>
              <a:t>Process</a:t>
            </a:r>
            <a:r>
              <a:rPr lang="en-US" dirty="0" smtClean="0"/>
              <a:t>: How the institution manages IT GRC programs across the institution, including decision-making authority.</a:t>
            </a:r>
          </a:p>
          <a:p>
            <a:r>
              <a:rPr lang="en-US" b="1" dirty="0" smtClean="0"/>
              <a:t>Investment</a:t>
            </a:r>
            <a:r>
              <a:rPr lang="en-US" dirty="0" smtClean="0"/>
              <a:t>: How the institution allocates adequate resources to institutional IT GRC programs; creating a full life cycle strategy for IT investment that considers the efficiencies, strategic goals, and funding mechanisms affecting the entire institution. </a:t>
            </a:r>
          </a:p>
          <a:p>
            <a:r>
              <a:rPr lang="en-US" b="1" dirty="0" smtClean="0"/>
              <a:t>Communication and participation</a:t>
            </a:r>
            <a:r>
              <a:rPr lang="en-US" dirty="0" smtClean="0"/>
              <a:t>: How IT GRC programs are communicated to campus stakeholders and ensuring that campus stakeholders are committed to and engaged in IT </a:t>
            </a:r>
          </a:p>
          <a:p>
            <a:endParaRPr lang="en-US" dirty="0" smtClean="0"/>
          </a:p>
          <a:p>
            <a:r>
              <a:rPr lang="en-US" dirty="0" smtClean="0"/>
              <a:t>Maturity Scale:</a:t>
            </a:r>
          </a:p>
          <a:p>
            <a:r>
              <a:rPr lang="en-US" dirty="0" smtClean="0"/>
              <a:t>1. </a:t>
            </a:r>
            <a:r>
              <a:rPr lang="en-US" b="1" dirty="0" smtClean="0"/>
              <a:t>Absent</a:t>
            </a:r>
            <a:r>
              <a:rPr lang="en-US" dirty="0" smtClean="0"/>
              <a:t>: Capability components are largely not achieved. Little to no planning is under way.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Initial</a:t>
            </a:r>
            <a:r>
              <a:rPr lang="en-US" dirty="0" smtClean="0"/>
              <a:t>: Capability components exist either latently or slightly. Early planning and discussions may be under way.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Developing</a:t>
            </a:r>
            <a:r>
              <a:rPr lang="en-US" dirty="0" smtClean="0"/>
              <a:t>: High-priority capability components may be largely or fully achieved, while other components are still maturing. Active planning and strategic attention are under way.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Established</a:t>
            </a:r>
            <a:r>
              <a:rPr lang="en-US" dirty="0" smtClean="0"/>
              <a:t>: Capability components have been developed but may not yet be incorporated into institutional culture and practices. Efforts to improve sustainability or scalability are under way.</a:t>
            </a:r>
          </a:p>
          <a:p>
            <a:r>
              <a:rPr lang="en-US" dirty="0" smtClean="0"/>
              <a:t>5. </a:t>
            </a:r>
            <a:r>
              <a:rPr lang="en-US" b="1" dirty="0" smtClean="0"/>
              <a:t>Optimized</a:t>
            </a:r>
            <a:r>
              <a:rPr lang="en-US" dirty="0" smtClean="0"/>
              <a:t>: Capability components have been developed with an eye toward sustainability, adaptability, and scalability. Components are fully integrated into institutional practices and culture (and may be influencing both).</a:t>
            </a:r>
          </a:p>
          <a:p>
            <a:endParaRPr lang="en-US" dirty="0" smtClean="0"/>
          </a:p>
          <a:p>
            <a:r>
              <a:rPr lang="en-US" dirty="0" smtClean="0"/>
              <a:t>Around one-third (35%) of colleges and universities have IT GRC scores near the midpoint of the five-level maturity scale. This is indicative of a “developing” status, wherein high-priority components of IT GRC capabilities may be largely or fully achieved, while other components are still maturing. Active planning and strategic attention are under way.</a:t>
            </a:r>
          </a:p>
          <a:p>
            <a:endParaRPr lang="en-US" dirty="0" smtClean="0"/>
          </a:p>
          <a:p>
            <a:r>
              <a:rPr lang="en-US" dirty="0" smtClean="0"/>
              <a:t>Strategy is the most advanced dimension: Three-fifths of institutions have initiated or somewhat established IT GRC structures in place and those structures are regularly assessed for efficacy.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7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4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09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[Joanna]</a:t>
            </a:r>
          </a:p>
          <a:p>
            <a:endParaRPr lang="en-US" dirty="0" smtClean="0"/>
          </a:p>
          <a:p>
            <a:r>
              <a:rPr lang="en-US" dirty="0" smtClean="0"/>
              <a:t>IT governance adds value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Aligning IT decisions with institutional mission and stakeholder needs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Improving communication among the IT community &amp; between IT and the rest of the institution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Ensuring stakeholder buy-in into policy decisions, IT budget, &amp; project priorities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Integrating risk management into IT decision 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checklist is a high level to do list!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7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99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[Orlando]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[Orlando]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[Orlando]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[Orlando]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[Orlando]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[Cynthia]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[Cynthia]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D607F5-FE32-9745-9440-E836A675344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6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  <p:sldLayoutId id="2147484856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tif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Governance 2.0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Orlando Leon • Cynthia Herrera Lindstrom • Joanna Lyn Grama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2017 LBCIO Survey Results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Perceived Importance of IT Governance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4075" r="53333" b="5555"/>
          <a:stretch/>
        </p:blipFill>
        <p:spPr>
          <a:xfrm>
            <a:off x="5105400" y="895350"/>
            <a:ext cx="3070641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2017 LBCIO Survey Results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Reliance on IT Governance to Make </a:t>
            </a:r>
          </a:p>
          <a:p>
            <a:pPr marL="0" indent="0">
              <a:buNone/>
            </a:pPr>
            <a:r>
              <a:rPr lang="en-US" sz="2000" dirty="0" smtClean="0"/>
              <a:t>Decisions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1111" r="10834" b="1111"/>
          <a:stretch/>
        </p:blipFill>
        <p:spPr>
          <a:xfrm>
            <a:off x="5209309" y="590550"/>
            <a:ext cx="3013364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941" y="2796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Illinois at Chicago’s Road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In </a:t>
            </a:r>
            <a:r>
              <a:rPr lang="en-US" sz="2000" dirty="0"/>
              <a:t>place since 2011 after a campus wide taskforce decided we needed one</a:t>
            </a:r>
          </a:p>
          <a:p>
            <a:r>
              <a:rPr lang="en-US" sz="2000" dirty="0"/>
              <a:t>One governance council </a:t>
            </a:r>
            <a:r>
              <a:rPr lang="mr-IN" sz="2000" dirty="0"/>
              <a:t>–</a:t>
            </a:r>
            <a:r>
              <a:rPr lang="en-US" sz="2000" dirty="0"/>
              <a:t> co-chaired by two deans</a:t>
            </a:r>
          </a:p>
          <a:p>
            <a:r>
              <a:rPr lang="en-US" sz="2000" dirty="0"/>
              <a:t>4 committees</a:t>
            </a:r>
          </a:p>
          <a:p>
            <a:r>
              <a:rPr lang="en-US" sz="2000" dirty="0"/>
              <a:t>Subcommittees as </a:t>
            </a:r>
            <a:r>
              <a:rPr lang="en-US" sz="2000" dirty="0" smtClean="0"/>
              <a:t>needed</a:t>
            </a:r>
            <a:endParaRPr lang="en-US" sz="2000" dirty="0"/>
          </a:p>
          <a:p>
            <a:r>
              <a:rPr lang="en-US" sz="2000" dirty="0"/>
              <a:t>Itgc.uic.edu</a:t>
            </a:r>
          </a:p>
        </p:txBody>
      </p:sp>
    </p:spTree>
    <p:extLst>
      <p:ext uri="{BB962C8B-B14F-4D97-AF65-F5344CB8AC3E}">
        <p14:creationId xmlns:p14="http://schemas.microsoft.com/office/powerpoint/2010/main" val="36358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</a:t>
            </a:r>
            <a:r>
              <a:rPr lang="en-US" dirty="0" err="1" smtClean="0"/>
              <a:t>Illinios</a:t>
            </a:r>
            <a:r>
              <a:rPr lang="en-US" dirty="0"/>
              <a:t> </a:t>
            </a:r>
            <a:r>
              <a:rPr lang="en-US" dirty="0" smtClean="0"/>
              <a:t>at Chicago’s Road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Our experience</a:t>
            </a:r>
          </a:p>
          <a:p>
            <a:r>
              <a:rPr lang="en-US" sz="2000" dirty="0" smtClean="0"/>
              <a:t>Initially </a:t>
            </a:r>
            <a:r>
              <a:rPr lang="en-US" sz="2000" dirty="0"/>
              <a:t>very active and effective</a:t>
            </a:r>
          </a:p>
          <a:p>
            <a:r>
              <a:rPr lang="en-US" sz="2000" dirty="0"/>
              <a:t>Process for proposal submission, by laws, website</a:t>
            </a:r>
          </a:p>
          <a:p>
            <a:r>
              <a:rPr lang="en-US" sz="2000" dirty="0"/>
              <a:t>And then</a:t>
            </a:r>
            <a:r>
              <a:rPr lang="mr-IN" sz="2000" dirty="0"/>
              <a:t>…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754" y="2890542"/>
            <a:ext cx="1965646" cy="196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450" y="1039283"/>
            <a:ext cx="1651143" cy="233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76550"/>
            <a:ext cx="4928542" cy="14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</a:t>
            </a:r>
            <a:r>
              <a:rPr lang="en-US" dirty="0" err="1" smtClean="0"/>
              <a:t>Illinios</a:t>
            </a:r>
            <a:r>
              <a:rPr lang="en-US" dirty="0"/>
              <a:t> </a:t>
            </a:r>
            <a:r>
              <a:rPr lang="en-US" dirty="0" smtClean="0"/>
              <a:t>at Chicago’s Road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00726"/>
            <a:ext cx="4181474" cy="2081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6" y="1070328"/>
            <a:ext cx="3030433" cy="30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</a:t>
            </a:r>
            <a:r>
              <a:rPr lang="en-US" dirty="0" err="1" smtClean="0"/>
              <a:t>Illinios</a:t>
            </a:r>
            <a:r>
              <a:rPr lang="en-US" dirty="0"/>
              <a:t> </a:t>
            </a:r>
            <a:r>
              <a:rPr lang="en-US" dirty="0" smtClean="0"/>
              <a:t>at Chicago’s Road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Purpose </a:t>
            </a:r>
            <a:r>
              <a:rPr lang="mr-IN" sz="2000" dirty="0"/>
              <a:t>–</a:t>
            </a:r>
            <a:r>
              <a:rPr lang="en-US" sz="2000" dirty="0"/>
              <a:t> Strategic or tactical</a:t>
            </a:r>
          </a:p>
          <a:p>
            <a:r>
              <a:rPr lang="en-US" sz="2000" dirty="0"/>
              <a:t>40% of IT Spend outside of central IT </a:t>
            </a:r>
            <a:r>
              <a:rPr lang="mr-IN" sz="2000" dirty="0"/>
              <a:t>–</a:t>
            </a:r>
            <a:r>
              <a:rPr lang="en-US" sz="2000" dirty="0"/>
              <a:t> what does IT Governance look like?</a:t>
            </a:r>
          </a:p>
          <a:p>
            <a:r>
              <a:rPr lang="en-US" sz="2000" dirty="0"/>
              <a:t>From management control to distributed empowerment</a:t>
            </a:r>
          </a:p>
          <a:p>
            <a:r>
              <a:rPr lang="en-US" sz="2000" dirty="0"/>
              <a:t>Gartner governance traditional</a:t>
            </a:r>
          </a:p>
          <a:p>
            <a:pPr lvl="1"/>
            <a:r>
              <a:rPr lang="en-US" sz="1800" dirty="0"/>
              <a:t>Decision rights &amp; Accountability</a:t>
            </a:r>
          </a:p>
          <a:p>
            <a:pPr lvl="1"/>
            <a:r>
              <a:rPr lang="en-US" sz="1800" dirty="0"/>
              <a:t>Establish policies that are aligned to business </a:t>
            </a:r>
            <a:r>
              <a:rPr lang="en-US" sz="1800" dirty="0" smtClean="0"/>
              <a:t>objectives</a:t>
            </a:r>
            <a:endParaRPr lang="en-US" sz="1800" dirty="0"/>
          </a:p>
          <a:p>
            <a:pPr lvl="1"/>
            <a:r>
              <a:rPr lang="en-US" sz="1800" dirty="0"/>
              <a:t>Measurements to monitor adherence to decisions and policies</a:t>
            </a:r>
          </a:p>
          <a:p>
            <a:pPr lvl="1"/>
            <a:r>
              <a:rPr lang="en-US" sz="1800" dirty="0"/>
              <a:t>Investments according to policies and supporting </a:t>
            </a:r>
            <a:r>
              <a:rPr lang="en-US" sz="1800" dirty="0" smtClean="0"/>
              <a:t>BO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08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7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707C7C"/>
                </a:solidFill>
              </a:rPr>
              <a:t>Technology </a:t>
            </a:r>
            <a:r>
              <a:rPr lang="en-US" sz="2400" b="1" dirty="0" smtClean="0">
                <a:solidFill>
                  <a:srgbClr val="707C7C"/>
                </a:solidFill>
              </a:rPr>
              <a:t>Shared Governance</a:t>
            </a:r>
            <a:endParaRPr lang="en-US" sz="24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7147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Previous Institutional Experiences</a:t>
            </a:r>
          </a:p>
          <a:p>
            <a:pPr lvl="1"/>
            <a:r>
              <a:rPr lang="en-US" sz="1600" dirty="0" smtClean="0"/>
              <a:t>University of California, San Francisco (Public, R1)</a:t>
            </a:r>
          </a:p>
          <a:p>
            <a:pPr lvl="1"/>
            <a:r>
              <a:rPr lang="en-US" sz="1600" dirty="0" smtClean="0"/>
              <a:t>Stanford University (Private, R1)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3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707C7C"/>
                </a:solidFill>
              </a:rPr>
              <a:t>CSU Fresno – Technology Shared Governance</a:t>
            </a:r>
            <a:endParaRPr lang="en-US" sz="24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71475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IT Council (2000-2011)</a:t>
            </a:r>
          </a:p>
          <a:p>
            <a:pPr lvl="1"/>
            <a:r>
              <a:rPr lang="en-US" sz="1200" dirty="0"/>
              <a:t>Information sharing</a:t>
            </a:r>
          </a:p>
          <a:p>
            <a:pPr lvl="1"/>
            <a:r>
              <a:rPr lang="en-US" sz="1200" dirty="0"/>
              <a:t>Some decision-making</a:t>
            </a:r>
          </a:p>
          <a:p>
            <a:r>
              <a:rPr lang="en-US" sz="1400" dirty="0"/>
              <a:t>Consultants brought in to define IT Governance 1.0 (2012-2015)</a:t>
            </a:r>
          </a:p>
          <a:p>
            <a:pPr lvl="1"/>
            <a:r>
              <a:rPr lang="en-US" sz="1200" dirty="0"/>
              <a:t>Without a CIO, governance was the Cabinet minus the President + the senior-most IT leader, chaired by the VP overseeing IT (Provost, VP for Administration/CFO) plus a committee that was mostly in existence for information sharing</a:t>
            </a:r>
          </a:p>
          <a:p>
            <a:pPr lvl="1"/>
            <a:r>
              <a:rPr lang="en-US" sz="1200" dirty="0"/>
              <a:t>Strategic IT Budget Oversight</a:t>
            </a:r>
          </a:p>
          <a:p>
            <a:pPr lvl="1"/>
            <a:r>
              <a:rPr lang="en-US" sz="1200" dirty="0"/>
              <a:t>Goal was to honor campus culture of consultation and collaboration</a:t>
            </a:r>
          </a:p>
          <a:p>
            <a:r>
              <a:rPr lang="en-US" sz="1400" dirty="0"/>
              <a:t>Arrival of CIO (Summer 2015+)</a:t>
            </a:r>
          </a:p>
          <a:p>
            <a:pPr lvl="1"/>
            <a:r>
              <a:rPr lang="en-US" sz="1200" dirty="0"/>
              <a:t>Governance started a shift to a campus-wide represented committee, VPs stepped back, subcommittees formed, PMO created, IT Advisory Group formed</a:t>
            </a:r>
          </a:p>
          <a:p>
            <a:pPr lvl="1"/>
            <a:r>
              <a:rPr lang="en-US" sz="1200" dirty="0"/>
              <a:t>Plans are to move toward an agile governance model to encourage prioritization, information sharing, advocacy, </a:t>
            </a:r>
            <a:r>
              <a:rPr lang="en-US" sz="1200" dirty="0" smtClean="0"/>
              <a:t>and helpful policy</a:t>
            </a:r>
          </a:p>
          <a:p>
            <a:r>
              <a:rPr lang="en-US" sz="1600" dirty="0" smtClean="0"/>
              <a:t>IT Governance, Take 2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45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Models and Frameworks of IT Governance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Ad-Hoc</a:t>
            </a:r>
          </a:p>
          <a:p>
            <a:r>
              <a:rPr lang="en-US" sz="1600" dirty="0"/>
              <a:t>Cabinet/Executive Leadership Team/Other Campus Leadership</a:t>
            </a:r>
          </a:p>
          <a:p>
            <a:r>
              <a:rPr lang="en-US" sz="1600" dirty="0"/>
              <a:t>IT Governance 1.0</a:t>
            </a:r>
          </a:p>
          <a:p>
            <a:pPr lvl="1"/>
            <a:r>
              <a:rPr lang="en-US" sz="1400" dirty="0"/>
              <a:t>Management by Committees</a:t>
            </a:r>
          </a:p>
          <a:p>
            <a:r>
              <a:rPr lang="en-US" sz="1600" dirty="0"/>
              <a:t>IT Governance </a:t>
            </a:r>
            <a:r>
              <a:rPr lang="en-US" sz="1600" dirty="0" smtClean="0"/>
              <a:t>2.0</a:t>
            </a:r>
            <a:endParaRPr lang="en-US" sz="1600" dirty="0"/>
          </a:p>
          <a:p>
            <a:pPr lvl="1"/>
            <a:r>
              <a:rPr lang="en-US" sz="1400" dirty="0"/>
              <a:t>Management by Collaboration</a:t>
            </a:r>
          </a:p>
          <a:p>
            <a:r>
              <a:rPr lang="en-US" sz="1600" dirty="0"/>
              <a:t>Enterprise Digital </a:t>
            </a:r>
            <a:r>
              <a:rPr lang="en-US" sz="1600" dirty="0" smtClean="0"/>
              <a:t>Governance</a:t>
            </a:r>
            <a:endParaRPr lang="en-US" sz="1600" dirty="0"/>
          </a:p>
          <a:p>
            <a:pPr lvl="1"/>
            <a:r>
              <a:rPr lang="en-US" sz="1400" dirty="0"/>
              <a:t>From Compliance to Digital Literacy</a:t>
            </a:r>
          </a:p>
          <a:p>
            <a:pPr lvl="1"/>
            <a:r>
              <a:rPr lang="en-US" sz="1400" dirty="0"/>
              <a:t>From IT Leadership to Enterprise Digital Leadership</a:t>
            </a:r>
          </a:p>
          <a:p>
            <a:pPr lvl="1"/>
            <a:r>
              <a:rPr lang="en-US" sz="1400" dirty="0"/>
              <a:t>From Management Control to Distributed Empowerment</a:t>
            </a:r>
          </a:p>
          <a:p>
            <a:pPr lvl="1"/>
            <a:r>
              <a:rPr lang="en-US" sz="1400" dirty="0"/>
              <a:t>From IT Governance to Enterprise Digital </a:t>
            </a:r>
            <a:r>
              <a:rPr lang="en-US" sz="1400" dirty="0" smtClean="0"/>
              <a:t>Governance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0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Agenda	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Introductions</a:t>
            </a:r>
          </a:p>
          <a:p>
            <a:r>
              <a:rPr lang="en-US" sz="2000" dirty="0"/>
              <a:t>Learning Objectives</a:t>
            </a:r>
          </a:p>
          <a:p>
            <a:r>
              <a:rPr lang="en-US" sz="2000" dirty="0"/>
              <a:t>What is </a:t>
            </a:r>
            <a:r>
              <a:rPr lang="en-US" sz="2000" dirty="0" smtClean="0"/>
              <a:t>IT Governance?</a:t>
            </a:r>
            <a:endParaRPr lang="en-US" sz="2000" dirty="0"/>
          </a:p>
          <a:p>
            <a:r>
              <a:rPr lang="en-US" sz="2000" dirty="0"/>
              <a:t>UIC and Fresno State IT Governance</a:t>
            </a:r>
          </a:p>
          <a:p>
            <a:r>
              <a:rPr lang="en-US" sz="2000" dirty="0"/>
              <a:t>Models of IT Governance in Higher Education</a:t>
            </a:r>
          </a:p>
          <a:p>
            <a:r>
              <a:rPr lang="en-US" sz="2000" dirty="0"/>
              <a:t>Higher Education IT Governance Checklist</a:t>
            </a:r>
          </a:p>
          <a:p>
            <a:r>
              <a:rPr lang="en-US" sz="2000" dirty="0"/>
              <a:t>Q&amp;A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5787"/>
            <a:ext cx="6172200" cy="3506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ITGRC Maturity </a:t>
            </a:r>
            <a:r>
              <a:rPr lang="en-US" sz="2800" b="1" dirty="0" smtClean="0">
                <a:solidFill>
                  <a:srgbClr val="707C7C"/>
                </a:solidFill>
              </a:rPr>
              <a:t>Models</a:t>
            </a:r>
            <a:endParaRPr lang="en-US" sz="2800" b="1" dirty="0">
              <a:solidFill>
                <a:srgbClr val="70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Panel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Orlando Leon – CIO, California State University, Fresno </a:t>
            </a:r>
          </a:p>
          <a:p>
            <a:r>
              <a:rPr lang="en-US" sz="2000" dirty="0"/>
              <a:t>Cynthia Herrera Lindstrom – Vice Provost for IT and CIO, University of </a:t>
            </a:r>
            <a:r>
              <a:rPr lang="en-US" sz="2000" dirty="0" smtClean="0"/>
              <a:t>Illinois at </a:t>
            </a:r>
            <a:r>
              <a:rPr lang="en-US" sz="2000" dirty="0"/>
              <a:t>Chicago</a:t>
            </a:r>
          </a:p>
          <a:p>
            <a:r>
              <a:rPr lang="en-US" sz="2000" dirty="0"/>
              <a:t>Joanna Lyn Grama – Director of </a:t>
            </a:r>
            <a:r>
              <a:rPr lang="en-US" sz="2000" dirty="0" err="1"/>
              <a:t>Cybersecurity</a:t>
            </a:r>
            <a:r>
              <a:rPr lang="en-US" sz="2000" dirty="0"/>
              <a:t> and IT GRC Programs, </a:t>
            </a:r>
            <a:r>
              <a:rPr lang="en-US" sz="2000" dirty="0" err="1"/>
              <a:t>Educause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3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412"/>
            <a:ext cx="6468065" cy="48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IT Governance Checklist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by the EDUCAUSE IT GRC Program in early 2017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Goals of IT Governance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 Literature and Other Institutions’ IT Governance Processes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Determine the Decisions IT Governance Will Make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Stakeholders for IT Decisions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Compare Your Organization’s Current State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Goals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Assess the Gap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 Initial Structure	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Distinguish Advisory Groups from Decision-Making Bodies 	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Assign Responsibility for Actively Managing IT Governance	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Regularly Review and Refine IT Governance Processes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a Continuous Improvement Process for IT Governance</a:t>
            </a:r>
          </a:p>
        </p:txBody>
      </p:sp>
      <p:pic>
        <p:nvPicPr>
          <p:cNvPr id="1026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875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9262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835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315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795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275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43262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5675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0475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grama\AppData\Local\Microsoft\Windows\INetCache\IE\RNO6JN4P\check_mark_and_box_by_babylo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5750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Thank you!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Please fill out your session evaluations!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Appendix: Project Prioritization Models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Tiered Project Prioritizations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Architecture Alignment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Alternative Scope Reviews (Loyola IT Rings of Excellence)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7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Introductions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Orlando Leon – CIO, California State University, Fresno </a:t>
            </a:r>
          </a:p>
          <a:p>
            <a:r>
              <a:rPr lang="en-US" sz="2000" dirty="0"/>
              <a:t>Cynthia Herrera Lindstrom – Vice Provost for IT and CIO, University of </a:t>
            </a:r>
            <a:r>
              <a:rPr lang="en-US" sz="2000" dirty="0" smtClean="0"/>
              <a:t>Illinois at </a:t>
            </a:r>
            <a:r>
              <a:rPr lang="en-US" sz="2000" dirty="0"/>
              <a:t>Chicago</a:t>
            </a:r>
          </a:p>
          <a:p>
            <a:r>
              <a:rPr lang="en-US" sz="2000" dirty="0"/>
              <a:t>Joanna Lyn Grama – Director of </a:t>
            </a:r>
            <a:r>
              <a:rPr lang="en-US" sz="2000" dirty="0" err="1"/>
              <a:t>Cybersecurity</a:t>
            </a:r>
            <a:r>
              <a:rPr lang="en-US" sz="2000" dirty="0"/>
              <a:t> and IT GRC Programs, </a:t>
            </a:r>
            <a:r>
              <a:rPr lang="en-US" sz="2000" dirty="0" err="1"/>
              <a:t>Educause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Objectives	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smtClean="0"/>
              <a:t>Understand current </a:t>
            </a:r>
            <a:r>
              <a:rPr lang="en-US" sz="2000" dirty="0"/>
              <a:t>and future IT shared governance concepts and strategies within Higher Education</a:t>
            </a:r>
          </a:p>
          <a:p>
            <a:r>
              <a:rPr lang="en-US" sz="2000" dirty="0" smtClean="0"/>
              <a:t>Understand </a:t>
            </a:r>
            <a:r>
              <a:rPr lang="en-US" sz="2000" dirty="0"/>
              <a:t>which IT Governance models may be most effective for particular campus and cultures</a:t>
            </a:r>
          </a:p>
          <a:p>
            <a:r>
              <a:rPr lang="en-US" sz="2000" dirty="0" smtClean="0"/>
              <a:t>Understand </a:t>
            </a:r>
            <a:r>
              <a:rPr lang="en-US" sz="2000" dirty="0"/>
              <a:t>the processes and structures that are needed to start or revise IT </a:t>
            </a:r>
            <a:r>
              <a:rPr lang="en-US" sz="2000" dirty="0" smtClean="0"/>
              <a:t>Governance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46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Objectives	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smtClean="0"/>
              <a:t>Understand current </a:t>
            </a:r>
            <a:r>
              <a:rPr lang="en-US" sz="2000" dirty="0"/>
              <a:t>and future IT shared governance concepts and strategies within Higher Education</a:t>
            </a:r>
          </a:p>
          <a:p>
            <a:r>
              <a:rPr lang="en-US" sz="2000" dirty="0" smtClean="0"/>
              <a:t>Understand </a:t>
            </a:r>
            <a:r>
              <a:rPr lang="en-US" sz="2000" dirty="0"/>
              <a:t>which IT Governance models may be most effective for particular campus and cultures</a:t>
            </a:r>
          </a:p>
          <a:p>
            <a:r>
              <a:rPr lang="en-US" sz="2000" dirty="0" smtClean="0"/>
              <a:t>Understand </a:t>
            </a:r>
            <a:r>
              <a:rPr lang="en-US" sz="2000" dirty="0"/>
              <a:t>the processes and structures that are needed to start or revise IT </a:t>
            </a:r>
            <a:r>
              <a:rPr lang="en-US" sz="2000" dirty="0" smtClean="0"/>
              <a:t>Governance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6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736"/>
            <a:ext cx="6477000" cy="49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6" y="133350"/>
            <a:ext cx="6422124" cy="4876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2343150"/>
            <a:ext cx="5105400" cy="53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What is IT Governance?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4" y="1049305"/>
            <a:ext cx="2089505" cy="1565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538" y="1119599"/>
            <a:ext cx="2291195" cy="1566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700533"/>
            <a:ext cx="2089505" cy="15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6961</TotalTime>
  <Words>1307</Words>
  <Application>Microsoft Office PowerPoint</Application>
  <PresentationFormat>On-screen Show (16:9)</PresentationFormat>
  <Paragraphs>187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Mangal</vt:lpstr>
      <vt:lpstr>Wingdings</vt:lpstr>
      <vt:lpstr>9_Default Theme</vt:lpstr>
      <vt:lpstr>PowerPoint Presentation</vt:lpstr>
      <vt:lpstr>Agenda </vt:lpstr>
      <vt:lpstr>Introductions</vt:lpstr>
      <vt:lpstr>Objectives </vt:lpstr>
      <vt:lpstr>Objectives </vt:lpstr>
      <vt:lpstr>PowerPoint Presentation</vt:lpstr>
      <vt:lpstr>PowerPoint Presentation</vt:lpstr>
      <vt:lpstr>PowerPoint Presentation</vt:lpstr>
      <vt:lpstr>What is IT Governance?</vt:lpstr>
      <vt:lpstr>2017 LBCIO Survey Results</vt:lpstr>
      <vt:lpstr>2017 LBCIO Survey Results</vt:lpstr>
      <vt:lpstr>University of Illinois at Chicago’s Road</vt:lpstr>
      <vt:lpstr>University of Illinios at Chicago’s Road</vt:lpstr>
      <vt:lpstr>University of Illinios at Chicago’s Road</vt:lpstr>
      <vt:lpstr>University of Illinios at Chicago’s Road</vt:lpstr>
      <vt:lpstr>PowerPoint Presentation</vt:lpstr>
      <vt:lpstr>Technology Shared Governance</vt:lpstr>
      <vt:lpstr>CSU Fresno – Technology Shared Governance</vt:lpstr>
      <vt:lpstr>Models and Frameworks of IT Governance</vt:lpstr>
      <vt:lpstr>PowerPoint Presentation</vt:lpstr>
      <vt:lpstr>ITGRC Maturity Models</vt:lpstr>
      <vt:lpstr>Panel</vt:lpstr>
      <vt:lpstr>PowerPoint Presentation</vt:lpstr>
      <vt:lpstr>IT Governance Checklist</vt:lpstr>
      <vt:lpstr>Thank you!</vt:lpstr>
      <vt:lpstr>PowerPoint Presentation</vt:lpstr>
      <vt:lpstr>Appendix: Project Prioritization Models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Orlando Leon</cp:lastModifiedBy>
  <cp:revision>163</cp:revision>
  <dcterms:created xsi:type="dcterms:W3CDTF">2012-08-08T18:23:13Z</dcterms:created>
  <dcterms:modified xsi:type="dcterms:W3CDTF">2017-11-04T06:53:39Z</dcterms:modified>
</cp:coreProperties>
</file>