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tags/tag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43"/>
  </p:notesMasterIdLst>
  <p:sldIdLst>
    <p:sldId id="257" r:id="rId2"/>
    <p:sldId id="327" r:id="rId3"/>
    <p:sldId id="328" r:id="rId4"/>
    <p:sldId id="261" r:id="rId5"/>
    <p:sldId id="329" r:id="rId6"/>
    <p:sldId id="337" r:id="rId7"/>
    <p:sldId id="336" r:id="rId8"/>
    <p:sldId id="366" r:id="rId9"/>
    <p:sldId id="339" r:id="rId10"/>
    <p:sldId id="338" r:id="rId11"/>
    <p:sldId id="359" r:id="rId12"/>
    <p:sldId id="368" r:id="rId13"/>
    <p:sldId id="369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8" r:id="rId31"/>
    <p:sldId id="357" r:id="rId32"/>
    <p:sldId id="315" r:id="rId33"/>
    <p:sldId id="316" r:id="rId34"/>
    <p:sldId id="317" r:id="rId35"/>
    <p:sldId id="319" r:id="rId36"/>
    <p:sldId id="320" r:id="rId37"/>
    <p:sldId id="321" r:id="rId38"/>
    <p:sldId id="287" r:id="rId39"/>
    <p:sldId id="286" r:id="rId40"/>
    <p:sldId id="370" r:id="rId41"/>
    <p:sldId id="361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67" autoAdjust="0"/>
    <p:restoredTop sz="82542" autoAdjust="0"/>
  </p:normalViewPr>
  <p:slideViewPr>
    <p:cSldViewPr>
      <p:cViewPr varScale="1">
        <p:scale>
          <a:sx n="113" d="100"/>
          <a:sy n="113" d="100"/>
        </p:scale>
        <p:origin x="192" y="4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commentAuthors" Target="commentAuthors.xml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[Orlando]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8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[Elias </a:t>
            </a:r>
            <a:r>
              <a:rPr lang="mr-IN" dirty="0" smtClean="0"/>
              <a:t>–</a:t>
            </a:r>
            <a:r>
              <a:rPr lang="en-US" dirty="0" smtClean="0"/>
              <a:t> 10 min]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Tee up problem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Only</a:t>
            </a:r>
            <a:r>
              <a:rPr lang="en-US" baseline="0" dirty="0" smtClean="0"/>
              <a:t> 3% of the higher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IT organizations are thinking about this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We are focusing a lot on IT technologies; we are not focusing enough on YOU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Do our customers TRUST us?  (Amazon examples)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55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[Orlando]</a:t>
            </a:r>
          </a:p>
          <a:p>
            <a:pPr rtl="0"/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Skills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Communication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and Receiving Feedback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 Management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Teamwork and Collaboration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 and Inspiration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Mission-Driven Work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of Professional Development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of Service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</a:t>
            </a:r>
            <a:r>
              <a:rPr lang="en-US" sz="1200" b="0" i="0" u="non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Appreciation</a:t>
            </a:r>
            <a:endParaRPr lang="en-US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2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[Orlando]</a:t>
            </a:r>
          </a:p>
          <a:p>
            <a:pPr rtl="0"/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Skills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Communication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and Receiving Feedback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 Management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Teamwork and Collaboration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 and Inspiration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Mission-Driven Work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of Professional Development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of Service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</a:t>
            </a:r>
            <a:r>
              <a:rPr lang="en-US" sz="1200" b="0" i="0" u="non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Appreciation</a:t>
            </a:r>
            <a:endParaRPr lang="en-US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03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[Orlando]</a:t>
            </a:r>
          </a:p>
          <a:p>
            <a:pPr rtl="0"/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Skills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Communication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and Receiving Feedback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 Management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Teamwork and Collaboration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 and Inspiration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Mission-Driven Work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of Professional Development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of Service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</a:t>
            </a:r>
            <a:r>
              <a:rPr lang="en-US" sz="1200" b="0" i="0" u="non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Appreciation</a:t>
            </a:r>
            <a:endParaRPr lang="en-US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9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52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00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83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0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[Elias]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50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97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80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47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1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70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8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14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5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74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[Elias </a:t>
            </a:r>
            <a:r>
              <a:rPr lang="mr-IN" dirty="0" smtClean="0"/>
              <a:t>–</a:t>
            </a:r>
            <a:r>
              <a:rPr lang="en-US" dirty="0" smtClean="0"/>
              <a:t> 10 min]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Tee up problem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Only</a:t>
            </a:r>
            <a:r>
              <a:rPr lang="en-US" baseline="0" dirty="0" smtClean="0"/>
              <a:t> 3% of the higher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IT organizations are thinking about this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We are focusing a lot on IT technologies; we are not focusing enough on YOU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Do our customers TRUST us?  (Amazon examples)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96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[Orlando]</a:t>
            </a:r>
          </a:p>
          <a:p>
            <a:pPr rtl="0"/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Skills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Communication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and Receiving Feedback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 Management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Teamwork and Collaboration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 and Inspiration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Mission-Driven Work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of Professional Development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of Service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</a:t>
            </a:r>
            <a:r>
              <a:rPr lang="en-US" sz="1200" b="0" i="0" u="non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Appreciation</a:t>
            </a:r>
            <a:endParaRPr lang="en-US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66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[Orlando]</a:t>
            </a:r>
          </a:p>
          <a:p>
            <a:pPr rtl="0"/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 Development + Succession Planning</a:t>
            </a:r>
          </a:p>
          <a:p>
            <a:pPr rtl="0"/>
            <a:endParaRPr lang="en-US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Skills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Communication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and Receiving Feedback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 Management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Teamwork and Collaboration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 and Inspiration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Mission-Driven Work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of Professional Development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of Service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of Appreciation</a:t>
            </a:r>
            <a:endParaRPr lang="en-US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96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 previous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25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 previous presentation.  A quick show of hands had this</a:t>
            </a:r>
            <a:r>
              <a:rPr lang="en-US" baseline="0" dirty="0" smtClean="0"/>
              <a:t> at </a:t>
            </a:r>
            <a:r>
              <a:rPr lang="en-US" b="1" baseline="0" dirty="0" smtClean="0"/>
              <a:t>less than 10% </a:t>
            </a:r>
            <a:r>
              <a:rPr lang="en-US" baseline="0" dirty="0" smtClean="0"/>
              <a:t>with a formal technology-specific professional development program.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89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3D620-CDE4-4135-925B-06D282C044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36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3D620-CDE4-4135-925B-06D282C0442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9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3D620-CDE4-4135-925B-06D282C044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53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a technology leadership development</a:t>
            </a:r>
            <a:r>
              <a:rPr lang="en-US" baseline="0" dirty="0" smtClean="0"/>
              <a:t> program to address retention, professional development, leadership capacity, and succession planning.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3D620-CDE4-4135-925B-06D282C044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129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[Elias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- 25 min]</a:t>
            </a:r>
          </a:p>
          <a:p>
            <a:pPr rtl="0"/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panel questions:</a:t>
            </a:r>
            <a:endParaRPr lang="en-US" b="0" dirty="0" smtClean="0">
              <a:effectLst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702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[Elias]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74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323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9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[Elias </a:t>
            </a:r>
            <a:r>
              <a:rPr lang="mr-IN" dirty="0" smtClean="0"/>
              <a:t>–</a:t>
            </a:r>
            <a:r>
              <a:rPr lang="en-US" dirty="0" smtClean="0"/>
              <a:t> 10 min]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Tee up problem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Only</a:t>
            </a:r>
            <a:r>
              <a:rPr lang="en-US" baseline="0" dirty="0" smtClean="0"/>
              <a:t> 3% of the higher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IT organizations are thinking about this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We are focusing a lot on IT technologies; we are not focusing enough on YOU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Do our customers TRUST us?  (Amazon examples)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[Elias </a:t>
            </a:r>
            <a:r>
              <a:rPr lang="mr-IN" dirty="0" smtClean="0"/>
              <a:t>–</a:t>
            </a:r>
            <a:r>
              <a:rPr lang="en-US" dirty="0" smtClean="0"/>
              <a:t> 10 min]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Tee up problem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Only</a:t>
            </a:r>
            <a:r>
              <a:rPr lang="en-US" baseline="0" dirty="0" smtClean="0"/>
              <a:t> 3% of the higher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IT organizations are thinking about this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We are focusing a lot on IT technologies; we are not focusing enough on YOU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Do our customers TRUST us?  (Amazon examples)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[Elias </a:t>
            </a:r>
            <a:r>
              <a:rPr lang="mr-IN" dirty="0" smtClean="0"/>
              <a:t>–</a:t>
            </a:r>
            <a:r>
              <a:rPr lang="en-US" dirty="0" smtClean="0"/>
              <a:t> 10 min]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Tee up problem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Only</a:t>
            </a:r>
            <a:r>
              <a:rPr lang="en-US" baseline="0" dirty="0" smtClean="0"/>
              <a:t> 3% of the higher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IT organizations are thinking about this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We are focusing a lot on IT technologies; we are not focusing enough on YOU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Do our customers TRUST us?  (Amazon examples)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[Elias </a:t>
            </a:r>
            <a:r>
              <a:rPr lang="mr-IN" dirty="0" smtClean="0"/>
              <a:t>–</a:t>
            </a:r>
            <a:r>
              <a:rPr lang="en-US" dirty="0" smtClean="0"/>
              <a:t> 10 min]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Tee up problem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Only</a:t>
            </a:r>
            <a:r>
              <a:rPr lang="en-US" baseline="0" dirty="0" smtClean="0"/>
              <a:t> 3% of the higher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IT organizations are thinking about this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We are focusing a lot on IT technologies; we are not focusing enough on YOU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Do our customers TRUST us?  (Amazon examples)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2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[Elias </a:t>
            </a:r>
            <a:r>
              <a:rPr lang="mr-IN" dirty="0" smtClean="0"/>
              <a:t>–</a:t>
            </a:r>
            <a:r>
              <a:rPr lang="en-US" dirty="0" smtClean="0"/>
              <a:t> 10 min]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Tee up problem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Only</a:t>
            </a:r>
            <a:r>
              <a:rPr lang="en-US" baseline="0" dirty="0" smtClean="0"/>
              <a:t> 3% of the higher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IT organizations are thinking about this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We are focusing a lot on IT technologies; we are not focusing enough on YOU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Do our customers TRUST us?  (Amazon examples)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7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338648" y="313404"/>
            <a:ext cx="8481553" cy="4096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gray">
          <a:xfrm>
            <a:off x="640080" y="685800"/>
            <a:ext cx="5833872" cy="2146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 bwMode="auto">
          <a:xfrm>
            <a:off x="978408" y="925831"/>
            <a:ext cx="5181148" cy="167921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350" b="1" baseline="0"/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250831" y="2350745"/>
            <a:ext cx="844062" cy="6858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3600" dirty="0" smtClean="0"/>
              <a:t>DRAFT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04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48762" y="321356"/>
            <a:ext cx="8440614" cy="401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807569" y="1697"/>
            <a:ext cx="844062" cy="6858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2400" dirty="0" smtClean="0"/>
              <a:t>DRAFT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541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  <p:sldLayoutId id="2147484858" r:id="rId10"/>
    <p:sldLayoutId id="21474848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24.png"/><Relationship Id="rId5" Type="http://schemas.openxmlformats.org/officeDocument/2006/relationships/hyperlink" Target="https://www.liveslides.com/download" TargetMode="External"/><Relationship Id="rId6" Type="http://schemas.openxmlformats.org/officeDocument/2006/relationships/hyperlink" Target="https://www.polleverywhere.com/multiple_choice_polls/dZPLINxGsIBmqRD" TargetMode="External"/><Relationship Id="rId7" Type="http://schemas.openxmlformats.org/officeDocument/2006/relationships/image" Target="../media/image2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24.png"/><Relationship Id="rId5" Type="http://schemas.openxmlformats.org/officeDocument/2006/relationships/hyperlink" Target="https://www.liveslides.com/download" TargetMode="External"/><Relationship Id="rId6" Type="http://schemas.openxmlformats.org/officeDocument/2006/relationships/hyperlink" Target="https://www.polleverywhere.com/multiple_choice_polls/erf1rpg0uqAlVXz" TargetMode="External"/><Relationship Id="rId7" Type="http://schemas.openxmlformats.org/officeDocument/2006/relationships/image" Target="../media/image2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s://www.youtube.com/watch?v=ystdF6jN7hc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479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 of the IT Workforce in Higher Ed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26" y="3638550"/>
            <a:ext cx="90815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Elias Eldayrie • Orlando Leon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Mark Askren •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Scott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Lever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Topic Introduction:</a:t>
            </a:r>
            <a:br>
              <a:rPr lang="en-US" sz="2400" dirty="0" smtClean="0"/>
            </a:br>
            <a:r>
              <a:rPr lang="en-US" sz="2400" dirty="0"/>
              <a:t>I</a:t>
            </a:r>
            <a:r>
              <a:rPr lang="en-US" sz="2400" dirty="0" smtClean="0"/>
              <a:t>nformation </a:t>
            </a:r>
            <a:r>
              <a:rPr lang="en-US" sz="2400" dirty="0"/>
              <a:t>Technology In The Next Decade</a:t>
            </a:r>
            <a:endParaRPr lang="en-US" sz="24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16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9550"/>
            <a:ext cx="6324600" cy="47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5669"/>
            <a:ext cx="6172200" cy="466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0" dirty="0" smtClean="0">
                <a:solidFill>
                  <a:schemeClr val="tx2"/>
                </a:solidFill>
                <a:latin typeface="+mj-lt"/>
              </a:rPr>
              <a:t>Introduction</a:t>
            </a:r>
            <a:endParaRPr lang="en-US" sz="28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Scott Lever Ph.D. is Gartner’s Consulting’s global leader for Organization, People, and Change Management.  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He </a:t>
            </a:r>
            <a:r>
              <a:rPr lang="en-US" sz="2000" dirty="0">
                <a:solidFill>
                  <a:schemeClr val="tx2"/>
                </a:solidFill>
              </a:rPr>
              <a:t>has 20 years of experience working with executives on change management, governance, organizational design, strategy, talent management, and shared services and outsourcing advisory.  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Scott </a:t>
            </a:r>
            <a:r>
              <a:rPr lang="en-US" sz="2000" dirty="0">
                <a:solidFill>
                  <a:schemeClr val="tx2"/>
                </a:solidFill>
              </a:rPr>
              <a:t>works extensively with Gartner’s Higher Education clients.  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Prior </a:t>
            </a:r>
            <a:r>
              <a:rPr lang="en-US" sz="2000" dirty="0">
                <a:solidFill>
                  <a:schemeClr val="tx2"/>
                </a:solidFill>
              </a:rPr>
              <a:t>to his consulting career, Scott was on the faculty at Indiana University Bloomington, School of Business. 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67000" y="666750"/>
            <a:ext cx="6075767" cy="3427810"/>
            <a:chOff x="3124200" y="1113753"/>
            <a:chExt cx="7239000" cy="4601247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1113753"/>
              <a:ext cx="7162800" cy="4601247"/>
              <a:chOff x="4051300" y="1189953"/>
              <a:chExt cx="6311900" cy="383924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1300" y="1295400"/>
                <a:ext cx="6204285" cy="37338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099727" y="1189953"/>
                <a:ext cx="6263473" cy="486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 smtClean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124200" y="5105400"/>
              <a:ext cx="3048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848600" cy="548879"/>
          </a:xfrm>
          <a:prstGeom prst="rect">
            <a:avLst/>
          </a:prstGeom>
        </p:spPr>
        <p:txBody>
          <a:bodyPr/>
          <a:lstStyle/>
          <a:p>
            <a:r>
              <a:rPr lang="en-US" sz="2400" b="0" dirty="0">
                <a:solidFill>
                  <a:schemeClr val="tx2"/>
                </a:solidFill>
              </a:rPr>
              <a:t>Digital Business has taken hold in </a:t>
            </a:r>
            <a:r>
              <a:rPr lang="en-US" sz="2400" b="0" dirty="0" smtClean="0">
                <a:solidFill>
                  <a:schemeClr val="tx2"/>
                </a:solidFill>
              </a:rPr>
              <a:t>higher education</a:t>
            </a:r>
            <a:endParaRPr lang="en-US" sz="2400" b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1752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How: Outputs </a:t>
            </a:r>
            <a:r>
              <a:rPr lang="en-US" sz="2000" dirty="0">
                <a:solidFill>
                  <a:schemeClr val="tx2"/>
                </a:solidFill>
              </a:rPr>
              <a:t>increasingly delivered through and dependent on information technology 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3638550"/>
            <a:ext cx="9753600" cy="914400"/>
            <a:chOff x="90254" y="5185669"/>
            <a:chExt cx="9753600" cy="914400"/>
          </a:xfrm>
        </p:grpSpPr>
        <p:sp>
          <p:nvSpPr>
            <p:cNvPr id="10" name="Rectangle 9"/>
            <p:cNvSpPr/>
            <p:nvPr/>
          </p:nvSpPr>
          <p:spPr>
            <a:xfrm>
              <a:off x="90254" y="5337702"/>
              <a:ext cx="9753600" cy="638847"/>
            </a:xfrm>
            <a:prstGeom prst="rect">
              <a:avLst/>
            </a:prstGeom>
            <a:solidFill>
              <a:srgbClr val="00529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11" name="Text Placeholder 2"/>
            <p:cNvSpPr txBox="1">
              <a:spLocks/>
            </p:cNvSpPr>
            <p:nvPr/>
          </p:nvSpPr>
          <p:spPr>
            <a:xfrm>
              <a:off x="3291673" y="5486400"/>
              <a:ext cx="2956727" cy="51305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Tx/>
                <a:buNone/>
                <a:defRPr lang="en-US" sz="1600" b="0" i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defRPr lang="en-US" sz="1600" b="0" i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34" charset="0"/>
                <a:buChar char="–"/>
                <a:defRPr lang="en-US" sz="1600" b="0" i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34" charset="0"/>
                <a:buChar char="•"/>
                <a:defRPr lang="en-US" sz="1600" b="0" i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34" charset="0"/>
                <a:buChar char="–"/>
                <a:defRPr lang="en-US" sz="1600" b="0" i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013" indent="-173038" algn="l" rtl="0" eaLnBrk="1" fontAlgn="base" hangingPunct="1">
                <a:spcBef>
                  <a:spcPct val="30000"/>
                </a:spcBef>
                <a:spcAft>
                  <a:spcPct val="10000"/>
                </a:spcAft>
                <a:buClr>
                  <a:schemeClr val="tx1"/>
                </a:buClr>
                <a:buFont typeface="Times" pitchFamily="26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2213" indent="-173038" algn="l" rtl="0" eaLnBrk="1" fontAlgn="base" hangingPunct="1">
                <a:spcBef>
                  <a:spcPct val="30000"/>
                </a:spcBef>
                <a:spcAft>
                  <a:spcPct val="10000"/>
                </a:spcAft>
                <a:buClr>
                  <a:schemeClr val="tx1"/>
                </a:buClr>
                <a:buFont typeface="Times" pitchFamily="26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19413" indent="-173038" algn="l" rtl="0" eaLnBrk="1" fontAlgn="base" hangingPunct="1">
                <a:spcBef>
                  <a:spcPct val="30000"/>
                </a:spcBef>
                <a:spcAft>
                  <a:spcPct val="10000"/>
                </a:spcAft>
                <a:buClr>
                  <a:schemeClr val="tx1"/>
                </a:buClr>
                <a:buFont typeface="Times" pitchFamily="26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376613" indent="-173038" algn="l" rtl="0" eaLnBrk="1" fontAlgn="base" hangingPunct="1">
                <a:spcBef>
                  <a:spcPct val="30000"/>
                </a:spcBef>
                <a:spcAft>
                  <a:spcPct val="10000"/>
                </a:spcAft>
                <a:buClr>
                  <a:schemeClr val="tx1"/>
                </a:buClr>
                <a:buFont typeface="Times" pitchFamily="26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800" dirty="0" smtClean="0">
                  <a:solidFill>
                    <a:schemeClr val="bg1"/>
                  </a:solidFill>
                </a:rPr>
                <a:t>Compresses time </a:t>
              </a:r>
            </a:p>
          </p:txBody>
        </p:sp>
        <p:sp>
          <p:nvSpPr>
            <p:cNvPr id="12" name="Text Placeholder 2"/>
            <p:cNvSpPr txBox="1">
              <a:spLocks/>
            </p:cNvSpPr>
            <p:nvPr/>
          </p:nvSpPr>
          <p:spPr>
            <a:xfrm>
              <a:off x="396073" y="5486400"/>
              <a:ext cx="2956727" cy="48582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Tx/>
                <a:buNone/>
                <a:defRPr lang="en-US" sz="1600" b="0" i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defRPr lang="en-US" sz="1600" b="0" i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34" charset="0"/>
                <a:buChar char="–"/>
                <a:defRPr lang="en-US" sz="1600" b="0" i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34" charset="0"/>
                <a:buChar char="•"/>
                <a:defRPr lang="en-US" sz="1600" b="0" i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34" charset="0"/>
                <a:buChar char="–"/>
                <a:defRPr lang="en-US" sz="1600" b="0" i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013" indent="-173038" algn="l" rtl="0" eaLnBrk="1" fontAlgn="base" hangingPunct="1">
                <a:spcBef>
                  <a:spcPct val="30000"/>
                </a:spcBef>
                <a:spcAft>
                  <a:spcPct val="10000"/>
                </a:spcAft>
                <a:buClr>
                  <a:schemeClr val="tx1"/>
                </a:buClr>
                <a:buFont typeface="Times" pitchFamily="26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2213" indent="-173038" algn="l" rtl="0" eaLnBrk="1" fontAlgn="base" hangingPunct="1">
                <a:spcBef>
                  <a:spcPct val="30000"/>
                </a:spcBef>
                <a:spcAft>
                  <a:spcPct val="10000"/>
                </a:spcAft>
                <a:buClr>
                  <a:schemeClr val="tx1"/>
                </a:buClr>
                <a:buFont typeface="Times" pitchFamily="26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19413" indent="-173038" algn="l" rtl="0" eaLnBrk="1" fontAlgn="base" hangingPunct="1">
                <a:spcBef>
                  <a:spcPct val="30000"/>
                </a:spcBef>
                <a:spcAft>
                  <a:spcPct val="10000"/>
                </a:spcAft>
                <a:buClr>
                  <a:schemeClr val="tx1"/>
                </a:buClr>
                <a:buFont typeface="Times" pitchFamily="26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376613" indent="-173038" algn="l" rtl="0" eaLnBrk="1" fontAlgn="base" hangingPunct="1">
                <a:spcBef>
                  <a:spcPct val="30000"/>
                </a:spcBef>
                <a:spcAft>
                  <a:spcPct val="10000"/>
                </a:spcAft>
                <a:buClr>
                  <a:schemeClr val="tx1"/>
                </a:buClr>
                <a:buFont typeface="Times" pitchFamily="26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800" dirty="0" smtClean="0">
                  <a:solidFill>
                    <a:schemeClr val="bg1"/>
                  </a:solidFill>
                </a:rPr>
                <a:t>Increases stakes</a:t>
              </a:r>
            </a:p>
          </p:txBody>
        </p:sp>
        <p:sp>
          <p:nvSpPr>
            <p:cNvPr id="13" name="Text Placeholder 2"/>
            <p:cNvSpPr txBox="1">
              <a:spLocks/>
            </p:cNvSpPr>
            <p:nvPr/>
          </p:nvSpPr>
          <p:spPr>
            <a:xfrm>
              <a:off x="6415873" y="5486400"/>
              <a:ext cx="2956727" cy="50214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Tx/>
                <a:buNone/>
                <a:defRPr lang="en-US" sz="1600" b="0" i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defRPr lang="en-US" sz="1600" b="0" i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34" charset="0"/>
                <a:buChar char="–"/>
                <a:defRPr lang="en-US" sz="1600" b="0" i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34" charset="0"/>
                <a:buChar char="•"/>
                <a:defRPr lang="en-US" sz="1600" b="0" i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rtl="0" eaLnBrk="1" fontAlgn="base" hangingPunct="1">
                <a:lnSpc>
                  <a:spcPct val="100000"/>
                </a:lnSpc>
                <a:spcBef>
                  <a:spcPct val="3125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34" charset="0"/>
                <a:buChar char="–"/>
                <a:defRPr lang="en-US" sz="1600" b="0" i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013" indent="-173038" algn="l" rtl="0" eaLnBrk="1" fontAlgn="base" hangingPunct="1">
                <a:spcBef>
                  <a:spcPct val="30000"/>
                </a:spcBef>
                <a:spcAft>
                  <a:spcPct val="10000"/>
                </a:spcAft>
                <a:buClr>
                  <a:schemeClr val="tx1"/>
                </a:buClr>
                <a:buFont typeface="Times" pitchFamily="26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62213" indent="-173038" algn="l" rtl="0" eaLnBrk="1" fontAlgn="base" hangingPunct="1">
                <a:spcBef>
                  <a:spcPct val="30000"/>
                </a:spcBef>
                <a:spcAft>
                  <a:spcPct val="10000"/>
                </a:spcAft>
                <a:buClr>
                  <a:schemeClr val="tx1"/>
                </a:buClr>
                <a:buFont typeface="Times" pitchFamily="26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19413" indent="-173038" algn="l" rtl="0" eaLnBrk="1" fontAlgn="base" hangingPunct="1">
                <a:spcBef>
                  <a:spcPct val="30000"/>
                </a:spcBef>
                <a:spcAft>
                  <a:spcPct val="10000"/>
                </a:spcAft>
                <a:buClr>
                  <a:schemeClr val="tx1"/>
                </a:buClr>
                <a:buFont typeface="Times" pitchFamily="26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376613" indent="-173038" algn="l" rtl="0" eaLnBrk="1" fontAlgn="base" hangingPunct="1">
                <a:spcBef>
                  <a:spcPct val="30000"/>
                </a:spcBef>
                <a:spcAft>
                  <a:spcPct val="10000"/>
                </a:spcAft>
                <a:buClr>
                  <a:schemeClr val="tx1"/>
                </a:buClr>
                <a:buFont typeface="Times" pitchFamily="26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800" dirty="0" smtClean="0">
                  <a:solidFill>
                    <a:schemeClr val="bg1"/>
                  </a:solidFill>
                </a:rPr>
                <a:t>Shifts </a:t>
              </a:r>
              <a:r>
                <a:rPr lang="en-US" sz="1800" dirty="0">
                  <a:solidFill>
                    <a:schemeClr val="bg1"/>
                  </a:solidFill>
                </a:rPr>
                <a:t>s</a:t>
              </a:r>
              <a:r>
                <a:rPr lang="en-US" sz="1800" dirty="0" smtClean="0">
                  <a:solidFill>
                    <a:schemeClr val="bg1"/>
                  </a:solidFill>
                </a:rPr>
                <a:t>kill profile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0487" y="5185669"/>
              <a:ext cx="914400" cy="914400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en-US" sz="1050" b="1" dirty="0" smtClean="0">
                  <a:solidFill>
                    <a:srgbClr val="C00000"/>
                  </a:solidFill>
                </a:rPr>
                <a:t>IMPLICATIONS</a:t>
              </a:r>
              <a:endParaRPr lang="en-US" sz="105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5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33350"/>
            <a:ext cx="8305800" cy="54887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Many higher education institutions struggle with their own complexity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-152400" y="1268071"/>
            <a:ext cx="10820400" cy="305627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 dirty="0" err="1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6201" y="1428750"/>
            <a:ext cx="9067800" cy="26479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“Funding </a:t>
            </a:r>
            <a:r>
              <a:rPr lang="en-US" sz="28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sources are numerous and controlled by different </a:t>
            </a:r>
            <a:r>
              <a:rPr lang="en-US" sz="280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parties …There is a lot of institutional complexity to navigate. It’s tough getting </a:t>
            </a:r>
            <a:r>
              <a:rPr lang="en-US" sz="28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questions answered and work done. </a:t>
            </a:r>
            <a:r>
              <a:rPr lang="en-US" sz="280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We </a:t>
            </a:r>
            <a:r>
              <a:rPr lang="en-US" sz="2800" dirty="0">
                <a:solidFill>
                  <a:schemeClr val="bg1"/>
                </a:solidFill>
              </a:rPr>
              <a:t>don’t know where all the funding will come from… we’re using </a:t>
            </a:r>
            <a:r>
              <a:rPr lang="en-US" sz="2800" dirty="0" smtClean="0">
                <a:solidFill>
                  <a:schemeClr val="bg1"/>
                </a:solidFill>
              </a:rPr>
              <a:t>spreadsheets…nobody does </a:t>
            </a:r>
            <a:r>
              <a:rPr lang="en-US" sz="2800" dirty="0">
                <a:solidFill>
                  <a:schemeClr val="bg1"/>
                </a:solidFill>
              </a:rPr>
              <a:t>things the </a:t>
            </a:r>
            <a:r>
              <a:rPr lang="en-US" sz="2800" dirty="0" smtClean="0">
                <a:solidFill>
                  <a:schemeClr val="bg1"/>
                </a:solidFill>
              </a:rPr>
              <a:t>same way."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- </a:t>
            </a:r>
            <a:r>
              <a:rPr lang="en-US" sz="2000" dirty="0" smtClean="0">
                <a:solidFill>
                  <a:schemeClr val="bg1"/>
                </a:solidFill>
              </a:rPr>
              <a:t>Senior Administrator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25682"/>
            <a:ext cx="5838121" cy="2858943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450466" y="1082675"/>
            <a:ext cx="3889375" cy="4537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3125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1600" b="0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0000"/>
              </a:lnSpc>
              <a:spcBef>
                <a:spcPct val="31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1600" b="0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rtl="0" eaLnBrk="1" fontAlgn="base" hangingPunct="1">
              <a:lnSpc>
                <a:spcPct val="100000"/>
              </a:lnSpc>
              <a:spcBef>
                <a:spcPct val="312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defRPr lang="en-US" sz="1600" b="0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rtl="0" eaLnBrk="1" fontAlgn="base" hangingPunct="1">
              <a:lnSpc>
                <a:spcPct val="100000"/>
              </a:lnSpc>
              <a:spcBef>
                <a:spcPct val="312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lang="en-US" sz="1600" b="0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rtl="0" eaLnBrk="1" fontAlgn="base" hangingPunct="1">
              <a:lnSpc>
                <a:spcPct val="100000"/>
              </a:lnSpc>
              <a:spcBef>
                <a:spcPct val="312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defRPr lang="en-US" sz="1600" b="0" i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013" indent="-173038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26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2213" indent="-173038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26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9413" indent="-173038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26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76613" indent="-173038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26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Gartner 2016 Key Metric Data for education</a:t>
            </a:r>
            <a:endParaRPr lang="en-US" sz="1400" i="1" dirty="0">
              <a:solidFill>
                <a:schemeClr val="tx2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971550"/>
            <a:ext cx="3124200" cy="3200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IT thinks and acts like a servicer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Stakeholders increasingly go around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IT is enamored with technology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High levels of technical debt mean most budget and resources devoted to “</a:t>
            </a:r>
            <a:r>
              <a:rPr lang="en-US" sz="1800" i="1" dirty="0">
                <a:solidFill>
                  <a:schemeClr val="tx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run”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471"/>
            <a:ext cx="8733721" cy="54887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IT’s approach often lacks </a:t>
            </a:r>
            <a:r>
              <a:rPr lang="en-US" b="0" dirty="0" smtClean="0">
                <a:solidFill>
                  <a:schemeClr val="tx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business understanding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56506"/>
            <a:ext cx="9347663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How does IT remain relevant and succeed?</a:t>
            </a:r>
          </a:p>
        </p:txBody>
      </p:sp>
    </p:spTree>
    <p:extLst>
      <p:ext uri="{BB962C8B-B14F-4D97-AF65-F5344CB8AC3E}">
        <p14:creationId xmlns:p14="http://schemas.microsoft.com/office/powerpoint/2010/main" val="9743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04800" y="1276350"/>
            <a:ext cx="10820400" cy="24337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57850" y="1504950"/>
            <a:ext cx="8328950" cy="3276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3125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1600" b="0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0000"/>
              </a:lnSpc>
              <a:spcBef>
                <a:spcPct val="31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1600" b="0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rtl="0" eaLnBrk="1" fontAlgn="base" hangingPunct="1">
              <a:lnSpc>
                <a:spcPct val="100000"/>
              </a:lnSpc>
              <a:spcBef>
                <a:spcPct val="312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defRPr lang="en-US" sz="1600" b="0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rtl="0" eaLnBrk="1" fontAlgn="base" hangingPunct="1">
              <a:lnSpc>
                <a:spcPct val="100000"/>
              </a:lnSpc>
              <a:spcBef>
                <a:spcPct val="312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lang="en-US" sz="1600" b="0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rtl="0" eaLnBrk="1" fontAlgn="base" hangingPunct="1">
              <a:lnSpc>
                <a:spcPct val="100000"/>
              </a:lnSpc>
              <a:spcBef>
                <a:spcPct val="312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defRPr lang="en-US" sz="1600" b="0" i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013" indent="-173038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26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2213" indent="-173038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26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9413" indent="-173038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26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76613" indent="-173038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26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“Nearly 80% of CIO’s and IT leaders project that the skill and knowledge their organization will need in 10 years have little resemblance to the skills and knowledge they have today.”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7845"/>
            <a:ext cx="947195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Does higher education IT have the focus 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and talent to pivot?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CIO’s perceive talent challenge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54581"/>
            <a:ext cx="6716697" cy="29887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38800" y="2173781"/>
            <a:ext cx="467248" cy="28607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9" name="Oval 8"/>
          <p:cNvSpPr/>
          <p:nvPr/>
        </p:nvSpPr>
        <p:spPr>
          <a:xfrm>
            <a:off x="2024744" y="921923"/>
            <a:ext cx="467248" cy="28607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-1382" y="3769174"/>
            <a:ext cx="947195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Even if we have the talent, are we organized to use it?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171950"/>
            <a:ext cx="1379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Gartner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83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Agenda	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Introductions</a:t>
            </a:r>
          </a:p>
          <a:p>
            <a:r>
              <a:rPr lang="en-US" sz="2000" dirty="0" smtClean="0"/>
              <a:t>Learning </a:t>
            </a:r>
            <a:r>
              <a:rPr lang="en-US" sz="2000" dirty="0"/>
              <a:t>Objectives</a:t>
            </a:r>
          </a:p>
          <a:p>
            <a:r>
              <a:rPr lang="en-US" sz="2000" dirty="0" smtClean="0"/>
              <a:t>Topic Introduction</a:t>
            </a:r>
          </a:p>
          <a:p>
            <a:r>
              <a:rPr lang="en-US" sz="2000" dirty="0" smtClean="0"/>
              <a:t>Gartner Thoughts</a:t>
            </a:r>
            <a:endParaRPr lang="en-US" sz="2000" dirty="0"/>
          </a:p>
          <a:p>
            <a:r>
              <a:rPr lang="en-US" sz="2000" dirty="0" smtClean="0"/>
              <a:t>The Need for Leadership Development</a:t>
            </a:r>
            <a:endParaRPr lang="en-US" sz="2000" dirty="0"/>
          </a:p>
          <a:p>
            <a:r>
              <a:rPr lang="en-US" sz="2000" dirty="0" smtClean="0"/>
              <a:t>Panel</a:t>
            </a:r>
            <a:endParaRPr lang="en-US" sz="2000" dirty="0"/>
          </a:p>
          <a:p>
            <a:r>
              <a:rPr lang="en-US" sz="2000" dirty="0"/>
              <a:t>Q&amp;A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40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9550"/>
            <a:ext cx="8153400" cy="1371600"/>
          </a:xfrm>
        </p:spPr>
        <p:txBody>
          <a:bodyPr/>
          <a:lstStyle/>
          <a:p>
            <a:r>
              <a:rPr lang="en-US" sz="2200" b="0" dirty="0">
                <a:solidFill>
                  <a:schemeClr val="tx2"/>
                </a:solidFill>
              </a:rPr>
              <a:t>66% of CIOs believe there is a talent crisis in the world … </a:t>
            </a:r>
            <a:r>
              <a:rPr lang="en-US" sz="2200" b="0" dirty="0" smtClean="0">
                <a:solidFill>
                  <a:schemeClr val="tx2"/>
                </a:solidFill>
              </a:rPr>
              <a:t/>
            </a:r>
            <a:br>
              <a:rPr lang="en-US" sz="2200" b="0" dirty="0" smtClean="0">
                <a:solidFill>
                  <a:schemeClr val="tx2"/>
                </a:solidFill>
              </a:rPr>
            </a:br>
            <a:r>
              <a:rPr lang="en-US" sz="2200" b="0" dirty="0" smtClean="0">
                <a:solidFill>
                  <a:schemeClr val="tx2"/>
                </a:solidFill>
              </a:rPr>
              <a:t>yet </a:t>
            </a:r>
            <a:r>
              <a:rPr lang="en-US" sz="2200" b="0" dirty="0">
                <a:solidFill>
                  <a:schemeClr val="tx2"/>
                </a:solidFill>
              </a:rPr>
              <a:t>there is surprisingly little talent innovation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14" y="938890"/>
            <a:ext cx="5902516" cy="3372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3243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900" dirty="0" smtClean="0"/>
              <a:t>Source: Competing </a:t>
            </a:r>
            <a:r>
              <a:rPr lang="en-US" sz="900" dirty="0"/>
              <a:t>for Top Talent: Build the Talent </a:t>
            </a:r>
            <a:r>
              <a:rPr lang="en-US" sz="900" dirty="0" smtClean="0"/>
              <a:t>Platform, Gartner EXP Report 2016</a:t>
            </a:r>
          </a:p>
        </p:txBody>
      </p:sp>
    </p:spTree>
    <p:extLst>
      <p:ext uri="{BB962C8B-B14F-4D97-AF65-F5344CB8AC3E}">
        <p14:creationId xmlns:p14="http://schemas.microsoft.com/office/powerpoint/2010/main" val="6247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7871"/>
            <a:ext cx="7543800" cy="54887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The reality of the talent challenge depends on </a:t>
            </a:r>
            <a:br>
              <a:rPr lang="en-US" b="0" dirty="0">
                <a:solidFill>
                  <a:schemeClr val="tx2"/>
                </a:solidFill>
              </a:rPr>
            </a:br>
            <a:r>
              <a:rPr lang="en-US" b="0" dirty="0">
                <a:solidFill>
                  <a:schemeClr val="tx2"/>
                </a:solidFill>
              </a:rPr>
              <a:t>a host of considerations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311275"/>
            <a:ext cx="5184775" cy="45370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Location and 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IT’s mission and role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Institution’s pace of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IT’s employer 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Workforce demographics and retirements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5300" y="1408078"/>
            <a:ext cx="3733800" cy="1538883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53975"/>
            <a:endParaRPr lang="en-US" sz="2000" dirty="0" smtClean="0">
              <a:solidFill>
                <a:schemeClr val="bg1"/>
              </a:solidFill>
            </a:endParaRPr>
          </a:p>
          <a:p>
            <a:pPr marL="53975"/>
            <a:r>
              <a:rPr lang="en-US" sz="2000" dirty="0" smtClean="0">
                <a:solidFill>
                  <a:schemeClr val="bg1"/>
                </a:solidFill>
              </a:rPr>
              <a:t>Higher Education client with significant brand in a major metro just lured away a CISO from a tech company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8548" y="3169444"/>
            <a:ext cx="3733800" cy="123110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53975"/>
            <a:endParaRPr lang="en-US" sz="2000" dirty="0" smtClean="0">
              <a:solidFill>
                <a:schemeClr val="bg1"/>
              </a:solidFill>
            </a:endParaRPr>
          </a:p>
          <a:p>
            <a:pPr marL="53975"/>
            <a:r>
              <a:rPr lang="en-US" sz="2000" dirty="0" smtClean="0">
                <a:solidFill>
                  <a:schemeClr val="bg1"/>
                </a:solidFill>
              </a:rPr>
              <a:t>Higher Education client in rural Texas is struggling to attract security related talent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2030" y="1258655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1050" b="1" dirty="0" smtClean="0">
                <a:solidFill>
                  <a:srgbClr val="C00000"/>
                </a:solidFill>
              </a:rPr>
              <a:t>CLIENT EXAMPLE</a:t>
            </a:r>
            <a:endParaRPr lang="en-US" sz="105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017208"/>
            <a:ext cx="914400" cy="83127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1050" b="1" dirty="0" smtClean="0">
                <a:solidFill>
                  <a:srgbClr val="C00000"/>
                </a:solidFill>
              </a:rPr>
              <a:t>CLIENT EXAMPLE</a:t>
            </a:r>
            <a:endParaRPr lang="en-US" sz="10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9550"/>
            <a:ext cx="7543800" cy="54887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Solving the “wicked problem” of workforce transformation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335378"/>
            <a:ext cx="1828800" cy="134851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Elevate the problem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9200" y="1335378"/>
            <a:ext cx="1828800" cy="134851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Identify &amp; engage stakeholders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4332" y="3028950"/>
            <a:ext cx="1828800" cy="134851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Orient to vision</a:t>
            </a:r>
            <a:r>
              <a:rPr lang="en-US" dirty="0">
                <a:solidFill>
                  <a:schemeClr val="bg1"/>
                </a:solidFill>
              </a:rPr>
              <a:t>, mission, and </a:t>
            </a:r>
            <a:r>
              <a:rPr lang="en-US" dirty="0" smtClean="0">
                <a:solidFill>
                  <a:schemeClr val="bg1"/>
                </a:solidFill>
              </a:rPr>
              <a:t>values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028950"/>
            <a:ext cx="1973664" cy="134851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Identify </a:t>
            </a:r>
            <a:r>
              <a:rPr lang="en-US" dirty="0">
                <a:solidFill>
                  <a:schemeClr val="bg1"/>
                </a:solidFill>
              </a:rPr>
              <a:t>linkages </a:t>
            </a:r>
            <a:r>
              <a:rPr lang="en-US" dirty="0" smtClean="0">
                <a:solidFill>
                  <a:schemeClr val="bg1"/>
                </a:solidFill>
              </a:rPr>
              <a:t>&amp; interdependencies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2200" y="1335378"/>
            <a:ext cx="1828800" cy="134851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Open a broad 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5664" y="3028950"/>
            <a:ext cx="1828800" cy="134851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Take </a:t>
            </a:r>
            <a:r>
              <a:rPr lang="en-US" dirty="0">
                <a:solidFill>
                  <a:schemeClr val="bg1"/>
                </a:solidFill>
              </a:rPr>
              <a:t>actions </a:t>
            </a:r>
            <a:r>
              <a:rPr lang="en-US" dirty="0" smtClean="0">
                <a:solidFill>
                  <a:schemeClr val="bg1"/>
                </a:solidFill>
              </a:rPr>
              <a:t>to increase, dialogue </a:t>
            </a:r>
            <a:r>
              <a:rPr lang="en-US" dirty="0">
                <a:solidFill>
                  <a:schemeClr val="bg1"/>
                </a:solidFill>
              </a:rPr>
              <a:t>and understanding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984968" y="1960218"/>
            <a:ext cx="424264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1" name="Right Arrow 10"/>
          <p:cNvSpPr/>
          <p:nvPr/>
        </p:nvSpPr>
        <p:spPr>
          <a:xfrm>
            <a:off x="4369288" y="1960218"/>
            <a:ext cx="424264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2" name="Right Arrow 11"/>
          <p:cNvSpPr/>
          <p:nvPr/>
        </p:nvSpPr>
        <p:spPr>
          <a:xfrm>
            <a:off x="6810445" y="1960218"/>
            <a:ext cx="424264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3" name="Right Arrow 12"/>
          <p:cNvSpPr/>
          <p:nvPr/>
        </p:nvSpPr>
        <p:spPr>
          <a:xfrm>
            <a:off x="3195934" y="3653790"/>
            <a:ext cx="424264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4" name="Right Arrow 13"/>
          <p:cNvSpPr/>
          <p:nvPr/>
        </p:nvSpPr>
        <p:spPr>
          <a:xfrm>
            <a:off x="5888753" y="3653790"/>
            <a:ext cx="424264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cxnSp>
        <p:nvCxnSpPr>
          <p:cNvPr id="15" name="Elbow Connector 14"/>
          <p:cNvCxnSpPr>
            <a:stCxn id="16" idx="2"/>
            <a:endCxn id="7" idx="1"/>
          </p:cNvCxnSpPr>
          <p:nvPr/>
        </p:nvCxnSpPr>
        <p:spPr bwMode="gray">
          <a:xfrm rot="5400000">
            <a:off x="4144440" y="-316824"/>
            <a:ext cx="1018592" cy="7021471"/>
          </a:xfrm>
          <a:prstGeom prst="bentConnector4">
            <a:avLst>
              <a:gd name="adj1" fmla="val 16902"/>
              <a:gd name="adj2" fmla="val 103256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round/>
            <a:headEnd type="none" w="lg" len="lg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50071" y="1336101"/>
            <a:ext cx="1828800" cy="134851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Map out scenarios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857" y="48577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/>
              <a:t>IT Workforce Transformation Is the Next 'Wicked Problem' for </a:t>
            </a:r>
            <a:r>
              <a:rPr lang="en-US" sz="1000" dirty="0" smtClean="0"/>
              <a:t>CIOs</a:t>
            </a:r>
            <a:r>
              <a:rPr lang="en-US" sz="1000" dirty="0"/>
              <a:t>, </a:t>
            </a:r>
            <a:r>
              <a:rPr lang="en-US" sz="1000" dirty="0" smtClean="0"/>
              <a:t>G00323722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1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7924800" cy="54887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Many talent </a:t>
            </a:r>
            <a:r>
              <a:rPr lang="en-US" b="0" dirty="0" smtClean="0">
                <a:solidFill>
                  <a:schemeClr val="tx2"/>
                </a:solidFill>
              </a:rPr>
              <a:t>problems to many </a:t>
            </a:r>
            <a:r>
              <a:rPr lang="en-US" b="0" dirty="0">
                <a:solidFill>
                  <a:schemeClr val="tx2"/>
                </a:solidFill>
              </a:rPr>
              <a:t>talent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7" y="1047750"/>
            <a:ext cx="9301123" cy="28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54887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Your people problem could have process and</a:t>
            </a:r>
            <a:br>
              <a:rPr lang="en-US" b="0" dirty="0">
                <a:solidFill>
                  <a:schemeClr val="tx2"/>
                </a:solidFill>
              </a:rPr>
            </a:br>
            <a:r>
              <a:rPr lang="en-US" b="0" dirty="0">
                <a:solidFill>
                  <a:schemeClr val="tx2"/>
                </a:solidFill>
              </a:rPr>
              <a:t> technology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19150"/>
            <a:ext cx="6918819" cy="38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62595"/>
            <a:ext cx="7543800" cy="548879"/>
          </a:xfrm>
        </p:spPr>
        <p:txBody>
          <a:bodyPr/>
          <a:lstStyle/>
          <a:p>
            <a:r>
              <a:rPr lang="en-US" sz="2400" b="0" dirty="0">
                <a:solidFill>
                  <a:srgbClr val="C00000"/>
                </a:solidFill>
              </a:rPr>
              <a:t>Solutions in Action</a:t>
            </a:r>
            <a:r>
              <a:rPr lang="en-US" sz="2400" b="0" dirty="0" smtClean="0">
                <a:solidFill>
                  <a:schemeClr val="tx2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b="0" dirty="0">
                <a:solidFill>
                  <a:schemeClr val="tx2"/>
                </a:solidFill>
              </a:rPr>
              <a:t>IT process change that helps recruit &amp; onboard better talent, faster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" y="737082"/>
            <a:ext cx="7021286" cy="38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9940"/>
            <a:ext cx="7543800" cy="548879"/>
          </a:xfrm>
        </p:spPr>
        <p:txBody>
          <a:bodyPr/>
          <a:lstStyle/>
          <a:p>
            <a:r>
              <a:rPr lang="en-US" sz="2400" b="0" dirty="0">
                <a:solidFill>
                  <a:srgbClr val="C00000"/>
                </a:solidFill>
              </a:rPr>
              <a:t>Solutions in Action</a:t>
            </a:r>
            <a:r>
              <a:rPr lang="en-US" sz="2400" b="0" dirty="0">
                <a:solidFill>
                  <a:schemeClr val="tx2"/>
                </a:solidFill>
              </a:rPr>
              <a:t>:</a:t>
            </a:r>
            <a:br>
              <a:rPr lang="en-US" sz="2400" b="0" dirty="0">
                <a:solidFill>
                  <a:schemeClr val="tx2"/>
                </a:solidFill>
              </a:rPr>
            </a:br>
            <a:r>
              <a:rPr lang="en-US" sz="2400" b="0" dirty="0">
                <a:solidFill>
                  <a:schemeClr val="tx2"/>
                </a:solidFill>
              </a:rPr>
              <a:t>Accelerating and injecting design thinking capabilities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14888"/>
            <a:ext cx="6777126" cy="39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84366"/>
            <a:ext cx="7543800" cy="548879"/>
          </a:xfrm>
        </p:spPr>
        <p:txBody>
          <a:bodyPr/>
          <a:lstStyle/>
          <a:p>
            <a:r>
              <a:rPr lang="en-US" sz="2400" b="0" dirty="0">
                <a:solidFill>
                  <a:srgbClr val="C00000"/>
                </a:solidFill>
              </a:rPr>
              <a:t>Solutions in </a:t>
            </a:r>
            <a:r>
              <a:rPr lang="en-US" sz="2400" b="0" dirty="0" smtClean="0">
                <a:solidFill>
                  <a:srgbClr val="C00000"/>
                </a:solidFill>
              </a:rPr>
              <a:t>Action</a:t>
            </a:r>
            <a:r>
              <a:rPr lang="en-US" sz="2400" b="0" dirty="0" smtClean="0">
                <a:solidFill>
                  <a:schemeClr val="tx2"/>
                </a:solidFill>
              </a:rPr>
              <a:t>: Creative </a:t>
            </a:r>
            <a:r>
              <a:rPr lang="en-US" sz="2400" b="0" dirty="0">
                <a:solidFill>
                  <a:schemeClr val="tx2"/>
                </a:solidFill>
              </a:rPr>
              <a:t>solutions to bridging the architecture talent gap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12322"/>
            <a:ext cx="7450765" cy="42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Workforce </a:t>
            </a:r>
            <a:r>
              <a:rPr lang="en-US" dirty="0" smtClean="0">
                <a:solidFill>
                  <a:schemeClr val="tx2"/>
                </a:solidFill>
              </a:rPr>
              <a:t>Transformation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57093"/>
            <a:ext cx="7620000" cy="35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Grow employer brand with:</a:t>
            </a:r>
          </a:p>
          <a:p>
            <a:pPr marL="46575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an achievable strategy </a:t>
            </a:r>
          </a:p>
          <a:p>
            <a:pPr marL="46575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meaningful work</a:t>
            </a:r>
          </a:p>
          <a:p>
            <a:pPr marL="46575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</a:t>
            </a:r>
            <a:r>
              <a:rPr lang="en-US" sz="1800" dirty="0" smtClean="0">
                <a:solidFill>
                  <a:schemeClr val="tx2"/>
                </a:solidFill>
              </a:rPr>
              <a:t>areer growth </a:t>
            </a:r>
            <a:r>
              <a:rPr lang="en-US" sz="1800" dirty="0">
                <a:solidFill>
                  <a:schemeClr val="tx2"/>
                </a:solidFill>
              </a:rPr>
              <a:t>via defined roles and </a:t>
            </a:r>
            <a:r>
              <a:rPr lang="en-US" sz="1800" dirty="0" smtClean="0">
                <a:solidFill>
                  <a:schemeClr val="tx2"/>
                </a:solidFill>
              </a:rPr>
              <a:t>paths</a:t>
            </a:r>
            <a:endParaRPr lang="en-US" sz="1800" dirty="0">
              <a:solidFill>
                <a:schemeClr val="tx2"/>
              </a:solidFill>
            </a:endParaRPr>
          </a:p>
          <a:p>
            <a:pPr marL="46575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collaborative and agile culture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Dig into workforce analytics, local labor market, and compensation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Elevate workforce management &amp; talent to “wicked problem”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Get creative with solutions that stretch your supply and address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Make talent planning and talent management somebody’s job with </a:t>
            </a:r>
            <a:r>
              <a:rPr lang="en-US" sz="1800" dirty="0" smtClean="0">
                <a:solidFill>
                  <a:schemeClr val="tx2"/>
                </a:solidFill>
              </a:rPr>
              <a:t>expectations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Recommendations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20279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Introductions	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Elias </a:t>
            </a:r>
            <a:r>
              <a:rPr lang="en-US" sz="2000" dirty="0" smtClean="0"/>
              <a:t>Eldayrie – Vice President and CIO, University of Florida</a:t>
            </a:r>
            <a:endParaRPr lang="en-US" sz="2000" dirty="0"/>
          </a:p>
          <a:p>
            <a:r>
              <a:rPr lang="en-US" sz="2000" dirty="0"/>
              <a:t>Orlando </a:t>
            </a:r>
            <a:r>
              <a:rPr lang="en-US" sz="2000" dirty="0" smtClean="0"/>
              <a:t>Leon – CIO, University of California, Fresno</a:t>
            </a:r>
            <a:endParaRPr lang="en-US" sz="2000" dirty="0"/>
          </a:p>
          <a:p>
            <a:r>
              <a:rPr lang="en-US" sz="2000" dirty="0"/>
              <a:t>Mark Askren </a:t>
            </a:r>
            <a:r>
              <a:rPr lang="mr-IN" sz="2000" dirty="0"/>
              <a:t>–</a:t>
            </a:r>
            <a:r>
              <a:rPr lang="en-US" sz="2000" dirty="0"/>
              <a:t> University of Nebraska, Lincoln </a:t>
            </a:r>
            <a:r>
              <a:rPr lang="mr-IN" sz="2000" dirty="0"/>
              <a:t>–</a:t>
            </a:r>
            <a:r>
              <a:rPr lang="en-US" sz="2000" dirty="0"/>
              <a:t> Vice Chancellor and CIO</a:t>
            </a:r>
          </a:p>
          <a:p>
            <a:r>
              <a:rPr lang="en-US" sz="2000" dirty="0"/>
              <a:t>Scott Lever </a:t>
            </a:r>
            <a:r>
              <a:rPr lang="mr-IN" sz="2000" dirty="0"/>
              <a:t>–</a:t>
            </a:r>
            <a:r>
              <a:rPr lang="en-US" sz="2000" dirty="0"/>
              <a:t> Gartner - Analyst</a:t>
            </a:r>
          </a:p>
        </p:txBody>
      </p:sp>
    </p:spTree>
    <p:extLst>
      <p:ext uri="{BB962C8B-B14F-4D97-AF65-F5344CB8AC3E}">
        <p14:creationId xmlns:p14="http://schemas.microsoft.com/office/powerpoint/2010/main" val="16601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Building the Case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Succession Planning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0"/>
            <a:ext cx="6858001" cy="51435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3629026" y="3657600"/>
            <a:ext cx="1969025" cy="4692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2447925" y="466726"/>
            <a:ext cx="4229100" cy="29336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0"/>
            <a:ext cx="8229600" cy="5143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712589"/>
            <a:ext cx="4648200" cy="487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4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0"/>
            <a:ext cx="6858001" cy="51435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3629026" y="3657600"/>
            <a:ext cx="1969025" cy="4692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2447925" y="466726"/>
            <a:ext cx="4229100" cy="29336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6"/>
            <a:ext cx="8229600" cy="5143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1071504"/>
            <a:ext cx="4648200" cy="487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4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4" y="833099"/>
            <a:ext cx="6118946" cy="37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9550"/>
            <a:ext cx="5029200" cy="47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3335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90135-70D3-4918-9A30-C764D339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Program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65738B-02C1-4FB2-A6FF-F34B820E5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1"/>
            <a:ext cx="7620000" cy="38861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Increase Awareness and Capacity for Formal and Informal Leadership within the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Increase Emotional Intelligence </a:t>
            </a:r>
            <a:r>
              <a:rPr lang="en-US" sz="1600" dirty="0" smtClean="0">
                <a:latin typeface="+mn-lt"/>
              </a:rPr>
              <a:t>Capacity (self-awareness</a:t>
            </a:r>
            <a:r>
              <a:rPr lang="en-US" sz="1600" dirty="0">
                <a:latin typeface="+mn-lt"/>
              </a:rPr>
              <a:t>, others-awareness, social awareness, self-regulation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Provide </a:t>
            </a:r>
            <a:r>
              <a:rPr lang="en-US" sz="1600" dirty="0" smtClean="0">
                <a:latin typeface="+mn-lt"/>
              </a:rPr>
              <a:t>Opportunities </a:t>
            </a:r>
            <a:r>
              <a:rPr lang="en-US" sz="1600" dirty="0">
                <a:latin typeface="+mn-lt"/>
              </a:rPr>
              <a:t>for Professional Development, Organizational Development, </a:t>
            </a:r>
            <a:r>
              <a:rPr lang="en-US" sz="1600" dirty="0" smtClean="0">
                <a:latin typeface="+mn-lt"/>
              </a:rPr>
              <a:t>Networking, and </a:t>
            </a:r>
            <a:r>
              <a:rPr lang="en-US" sz="1600" dirty="0">
                <a:latin typeface="+mn-lt"/>
              </a:rPr>
              <a:t>Succession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Help Bridge </a:t>
            </a:r>
            <a:r>
              <a:rPr lang="en-US" sz="1600" dirty="0" smtClean="0">
                <a:latin typeface="+mn-lt"/>
              </a:rPr>
              <a:t>Gap </a:t>
            </a:r>
            <a:r>
              <a:rPr lang="en-US" sz="1600" dirty="0">
                <a:latin typeface="+mn-lt"/>
              </a:rPr>
              <a:t>between Staff and </a:t>
            </a:r>
            <a:r>
              <a:rPr lang="en-US" sz="1600" dirty="0" smtClean="0">
                <a:latin typeface="+mn-lt"/>
              </a:rPr>
              <a:t>Managers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Strategic Thinking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Organizational </a:t>
            </a:r>
            <a:r>
              <a:rPr lang="en-US" sz="1400" dirty="0"/>
              <a:t>Maturity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Provide Tools for Practical </a:t>
            </a:r>
            <a:r>
              <a:rPr lang="en-US" sz="1600" dirty="0" smtClean="0">
                <a:latin typeface="+mn-lt"/>
              </a:rPr>
              <a:t>Use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Profile </a:t>
            </a:r>
            <a:r>
              <a:rPr lang="en-US" sz="1400" dirty="0">
                <a:latin typeface="+mn-lt"/>
              </a:rPr>
              <a:t>Assessment </a:t>
            </a:r>
            <a:r>
              <a:rPr lang="en-US" sz="1400" dirty="0" smtClean="0">
                <a:latin typeface="+mn-lt"/>
              </a:rPr>
              <a:t>Tools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Facilitation Tools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Communication </a:t>
            </a:r>
            <a:r>
              <a:rPr lang="en-US" sz="1400" dirty="0">
                <a:latin typeface="+mn-lt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4361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Panel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cs typeface="Arial" panose="020B0604020202020204" pitchFamily="34" charset="0"/>
              </a:rPr>
              <a:t>Elias </a:t>
            </a:r>
            <a:r>
              <a:rPr lang="en-US" sz="2000" dirty="0" err="1" smtClean="0">
                <a:cs typeface="Arial" panose="020B0604020202020204" pitchFamily="34" charset="0"/>
              </a:rPr>
              <a:t>Eldayrie</a:t>
            </a:r>
            <a:r>
              <a:rPr lang="en-US" sz="2000" dirty="0" smtClean="0">
                <a:cs typeface="Arial" panose="020B0604020202020204" pitchFamily="34" charset="0"/>
              </a:rPr>
              <a:t> (moderator) </a:t>
            </a:r>
            <a:r>
              <a:rPr lang="mr-IN" sz="2000" dirty="0" smtClean="0">
                <a:cs typeface="Arial" panose="020B0604020202020204" pitchFamily="34" charset="0"/>
              </a:rPr>
              <a:t>–</a:t>
            </a:r>
            <a:r>
              <a:rPr lang="en-US" sz="2000" dirty="0" smtClean="0">
                <a:cs typeface="Arial" panose="020B0604020202020204" pitchFamily="34" charset="0"/>
              </a:rPr>
              <a:t> University of Florida </a:t>
            </a:r>
            <a:r>
              <a:rPr lang="mr-IN" sz="2000" dirty="0" smtClean="0">
                <a:cs typeface="Arial" panose="020B0604020202020204" pitchFamily="34" charset="0"/>
              </a:rPr>
              <a:t>–</a:t>
            </a:r>
            <a:r>
              <a:rPr lang="en-US" sz="2000" dirty="0" smtClean="0">
                <a:cs typeface="Arial" panose="020B0604020202020204" pitchFamily="34" charset="0"/>
              </a:rPr>
              <a:t> Vice President and CIO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Orlando Leon </a:t>
            </a:r>
            <a:r>
              <a:rPr lang="mr-IN" sz="2000" dirty="0" smtClean="0">
                <a:cs typeface="Arial" panose="020B0604020202020204" pitchFamily="34" charset="0"/>
              </a:rPr>
              <a:t>–</a:t>
            </a:r>
            <a:r>
              <a:rPr lang="en-US" sz="2000" dirty="0" smtClean="0">
                <a:cs typeface="Arial" panose="020B0604020202020204" pitchFamily="34" charset="0"/>
              </a:rPr>
              <a:t> California State University, Fresno - CIO</a:t>
            </a:r>
          </a:p>
          <a:p>
            <a:r>
              <a:rPr lang="en-US" sz="2000" dirty="0">
                <a:cs typeface="Arial" panose="020B0604020202020204" pitchFamily="34" charset="0"/>
              </a:rPr>
              <a:t>Mark </a:t>
            </a:r>
            <a:r>
              <a:rPr lang="en-US" sz="2000" dirty="0" err="1">
                <a:cs typeface="Arial" panose="020B0604020202020204" pitchFamily="34" charset="0"/>
              </a:rPr>
              <a:t>Askren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mr-IN" sz="2000" dirty="0" smtClean="0">
                <a:cs typeface="Arial" panose="020B0604020202020204" pitchFamily="34" charset="0"/>
              </a:rPr>
              <a:t>–</a:t>
            </a:r>
            <a:r>
              <a:rPr lang="en-US" sz="2000" dirty="0" smtClean="0">
                <a:cs typeface="Arial" panose="020B0604020202020204" pitchFamily="34" charset="0"/>
              </a:rPr>
              <a:t> University of Nebraska, Lincoln </a:t>
            </a:r>
            <a:r>
              <a:rPr lang="mr-IN" sz="2000" dirty="0" smtClean="0">
                <a:cs typeface="Arial" panose="020B0604020202020204" pitchFamily="34" charset="0"/>
              </a:rPr>
              <a:t>–</a:t>
            </a:r>
            <a:r>
              <a:rPr lang="en-US" sz="2000" dirty="0" smtClean="0">
                <a:cs typeface="Arial" panose="020B0604020202020204" pitchFamily="34" charset="0"/>
              </a:rPr>
              <a:t> Vice Chancellor and CIO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Scott Lever </a:t>
            </a:r>
            <a:r>
              <a:rPr lang="mr-IN" sz="2000" dirty="0" smtClean="0">
                <a:cs typeface="Arial" panose="020B0604020202020204" pitchFamily="34" charset="0"/>
              </a:rPr>
              <a:t>–</a:t>
            </a:r>
            <a:r>
              <a:rPr lang="en-US" sz="2000" dirty="0" smtClean="0">
                <a:cs typeface="Arial" panose="020B0604020202020204" pitchFamily="34" charset="0"/>
              </a:rPr>
              <a:t> Gartner - Analyst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803"/>
            <a:ext cx="6324600" cy="47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Learning Objectives	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56235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Understand the various forces in industry and higher education that are driving the need to prioritize an effort of reshaping the current IT workforce</a:t>
            </a:r>
          </a:p>
          <a:p>
            <a:r>
              <a:rPr lang="en-US" sz="2000" dirty="0" smtClean="0"/>
              <a:t>Learn techniques to help assess and anticipate technical and non-technical gaps in one’s higher education IT workforce</a:t>
            </a:r>
          </a:p>
          <a:p>
            <a:r>
              <a:rPr lang="en-US" sz="2000" dirty="0" smtClean="0"/>
              <a:t>Understand strategies to initiate workforce </a:t>
            </a:r>
            <a:r>
              <a:rPr lang="en-US" sz="2000" dirty="0" err="1" smtClean="0"/>
              <a:t>upskilling</a:t>
            </a:r>
            <a:r>
              <a:rPr lang="en-US" sz="2000" dirty="0" smtClean="0"/>
              <a:t> and transformation</a:t>
            </a:r>
          </a:p>
          <a:p>
            <a:r>
              <a:rPr lang="en-US" sz="2000" dirty="0" smtClean="0"/>
              <a:t>Learn techniques to lead conversations with campus leadership regarding strategies to start tacking the “wicked” problem of IT workforce transformation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46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Thank you!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Please fill out your session evaluations!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Topic Introduction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“The future never just happened.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It was created.”   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rgbClr val="FF6600"/>
                </a:solidFill>
              </a:rPr>
              <a:t>-</a:t>
            </a:r>
            <a:r>
              <a:rPr lang="en-US" sz="2000" dirty="0">
                <a:solidFill>
                  <a:srgbClr val="FF6600"/>
                </a:solidFill>
              </a:rPr>
              <a:t>Will Durant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36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Topic Introduction: 35 Years in 6 Seconds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28" y="1066800"/>
            <a:ext cx="5515272" cy="3662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729286"/>
            <a:ext cx="23099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By the Harvard Innovation Lab</a:t>
            </a:r>
          </a:p>
        </p:txBody>
      </p:sp>
    </p:spTree>
    <p:extLst>
      <p:ext uri="{BB962C8B-B14F-4D97-AF65-F5344CB8AC3E}">
        <p14:creationId xmlns:p14="http://schemas.microsoft.com/office/powerpoint/2010/main" val="17044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Topic Introduction: Digital Transformation</a:t>
            </a:r>
            <a:endParaRPr lang="en-US" sz="24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64" y="1055736"/>
            <a:ext cx="6407336" cy="35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Topic Introduction: Transformation </a:t>
            </a:r>
            <a:endParaRPr lang="en-US" sz="24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Topic Introduction: The Automation Jobless</a:t>
            </a:r>
            <a:endParaRPr lang="en-US" sz="24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“...</a:t>
            </a:r>
            <a:r>
              <a:rPr lang="en-US" sz="2000" dirty="0"/>
              <a:t>not just number of jobs lost to more efficient machines, but </a:t>
            </a:r>
            <a:r>
              <a:rPr lang="en-US" sz="2000" b="1" dirty="0"/>
              <a:t>automation may prevent the economy from creating enough new </a:t>
            </a:r>
            <a:r>
              <a:rPr lang="en-US" sz="2000" dirty="0"/>
              <a:t>jobs …automation is beginning to move in and </a:t>
            </a:r>
            <a:r>
              <a:rPr lang="en-US" sz="2000" b="1" dirty="0"/>
              <a:t>eliminate service and office jobs too”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23431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February 24, 1961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7050</TotalTime>
  <Words>1526</Words>
  <Application>Microsoft Macintosh PowerPoint</Application>
  <PresentationFormat>On-screen Show (16:9)</PresentationFormat>
  <Paragraphs>265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Calibri</vt:lpstr>
      <vt:lpstr>Courier New</vt:lpstr>
      <vt:lpstr>Mangal</vt:lpstr>
      <vt:lpstr>Segoe UI</vt:lpstr>
      <vt:lpstr>Verdana</vt:lpstr>
      <vt:lpstr>Wingdings</vt:lpstr>
      <vt:lpstr>Arial</vt:lpstr>
      <vt:lpstr>9_Default Theme</vt:lpstr>
      <vt:lpstr>think-cell Slide</vt:lpstr>
      <vt:lpstr>PowerPoint Presentation</vt:lpstr>
      <vt:lpstr>Agenda </vt:lpstr>
      <vt:lpstr>Introductions </vt:lpstr>
      <vt:lpstr>Learning Objectives </vt:lpstr>
      <vt:lpstr>Topic Introduction</vt:lpstr>
      <vt:lpstr>Topic Introduction: 35 Years in 6 Seconds</vt:lpstr>
      <vt:lpstr>Topic Introduction: Digital Transformation</vt:lpstr>
      <vt:lpstr>Topic Introduction: Transformation </vt:lpstr>
      <vt:lpstr>Topic Introduction: The Automation Jobless</vt:lpstr>
      <vt:lpstr>Topic Introduction: Information Technology In The Next Decade</vt:lpstr>
      <vt:lpstr>PowerPoint Presentation</vt:lpstr>
      <vt:lpstr>PowerPoint Presentation</vt:lpstr>
      <vt:lpstr>PowerPoint Presentation</vt:lpstr>
      <vt:lpstr>Introduction</vt:lpstr>
      <vt:lpstr>Digital Business has taken hold in higher education</vt:lpstr>
      <vt:lpstr>Many higher education institutions struggle with their own complexity</vt:lpstr>
      <vt:lpstr>IT’s approach often lacks business understanding</vt:lpstr>
      <vt:lpstr>PowerPoint Presentation</vt:lpstr>
      <vt:lpstr>CIO’s perceive talent challenge</vt:lpstr>
      <vt:lpstr>66% of CIOs believe there is a talent crisis in the world …  yet there is surprisingly little talent innovation</vt:lpstr>
      <vt:lpstr>The reality of the talent challenge depends on  a host of considerations</vt:lpstr>
      <vt:lpstr>Solving the “wicked problem” of workforce transformation</vt:lpstr>
      <vt:lpstr>Many talent problems to many talent solutions</vt:lpstr>
      <vt:lpstr>Your people problem could have process and  technology answers</vt:lpstr>
      <vt:lpstr>Solutions in Action: IT process change that helps recruit &amp; onboard better talent, faster</vt:lpstr>
      <vt:lpstr>Solutions in Action: Accelerating and injecting design thinking capabilities</vt:lpstr>
      <vt:lpstr>Solutions in Action: Creative solutions to bridging the architecture talent gap</vt:lpstr>
      <vt:lpstr>Workforce Transformation</vt:lpstr>
      <vt:lpstr>Recommendations for discussion</vt:lpstr>
      <vt:lpstr>PowerPoint Presentation</vt:lpstr>
      <vt:lpstr>Building the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Leadership Program Objectives</vt:lpstr>
      <vt:lpstr>Panel</vt:lpstr>
      <vt:lpstr>PowerPoint Presentation</vt:lpstr>
      <vt:lpstr>Thank you!</vt:lpstr>
      <vt:lpstr>PowerPoint Presentation</vt:lpstr>
    </vt:vector>
  </TitlesOfParts>
  <Company>EDUCAUSE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Orlando Leon</cp:lastModifiedBy>
  <cp:revision>214</cp:revision>
  <dcterms:created xsi:type="dcterms:W3CDTF">2012-08-08T18:23:13Z</dcterms:created>
  <dcterms:modified xsi:type="dcterms:W3CDTF">2017-11-02T14:48:16Z</dcterms:modified>
</cp:coreProperties>
</file>