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9" r:id="rId1"/>
  </p:sldMasterIdLst>
  <p:notesMasterIdLst>
    <p:notesMasterId r:id="rId11"/>
  </p:notesMasterIdLst>
  <p:sldIdLst>
    <p:sldId id="256" r:id="rId2"/>
    <p:sldId id="265" r:id="rId3"/>
    <p:sldId id="257" r:id="rId4"/>
    <p:sldId id="261" r:id="rId5"/>
    <p:sldId id="262" r:id="rId6"/>
    <p:sldId id="264" r:id="rId7"/>
    <p:sldId id="263" r:id="rId8"/>
    <p:sldId id="258"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8706"/>
    <p:restoredTop sz="94544"/>
  </p:normalViewPr>
  <p:slideViewPr>
    <p:cSldViewPr snapToGrid="0" snapToObjects="1">
      <p:cViewPr varScale="1">
        <p:scale>
          <a:sx n="147" d="100"/>
          <a:sy n="147" d="100"/>
        </p:scale>
        <p:origin x="200" y="44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1215B-E07C-F640-A2E5-794870472752}" type="datetimeFigureOut">
              <a:rPr lang="en-US" smtClean="0"/>
              <a:t>11/1/17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A9CC64-0F39-EC47-9F49-80CC5DDB0CCF}" type="slidenum">
              <a:rPr lang="en-US" smtClean="0"/>
              <a:t>‹#›</a:t>
            </a:fld>
            <a:endParaRPr lang="en-US"/>
          </a:p>
        </p:txBody>
      </p:sp>
    </p:spTree>
    <p:extLst>
      <p:ext uri="{BB962C8B-B14F-4D97-AF65-F5344CB8AC3E}">
        <p14:creationId xmlns:p14="http://schemas.microsoft.com/office/powerpoint/2010/main" val="180498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A9CC64-0F39-EC47-9F49-80CC5DDB0CCF}" type="slidenum">
              <a:rPr lang="en-US" smtClean="0"/>
              <a:t>1</a:t>
            </a:fld>
            <a:endParaRPr lang="en-US"/>
          </a:p>
        </p:txBody>
      </p:sp>
    </p:spTree>
    <p:extLst>
      <p:ext uri="{BB962C8B-B14F-4D97-AF65-F5344CB8AC3E}">
        <p14:creationId xmlns:p14="http://schemas.microsoft.com/office/powerpoint/2010/main" val="1532287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4</a:t>
            </a:fld>
            <a:endParaRPr lang="en-US"/>
          </a:p>
        </p:txBody>
      </p:sp>
    </p:spTree>
    <p:extLst>
      <p:ext uri="{BB962C8B-B14F-4D97-AF65-F5344CB8AC3E}">
        <p14:creationId xmlns:p14="http://schemas.microsoft.com/office/powerpoint/2010/main" val="13834134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AF3C74-3686-2E49-AF07-DE2B21170498}" type="datetime1">
              <a:rPr lang="en-US" smtClean="0"/>
              <a:t>11/1/17</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A7EA88E0-1A92-E941-A02B-6E9D22F462CA}"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274957-33A0-DD42-B75B-A8D11D1E7D3C}" type="datetime1">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D4938C-9DB5-924F-9B01-7F5523A41947}" type="datetime1">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action - Pol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685800"/>
            <a:ext cx="7467600" cy="1524000"/>
          </a:xfrm>
          <a:prstGeom prst="rect">
            <a:avLst/>
          </a:prstGeom>
        </p:spPr>
        <p:txBody>
          <a:bodyPr/>
          <a:lstStyle>
            <a:lvl1pPr algn="l">
              <a:defRPr sz="3200">
                <a:solidFill>
                  <a:srgbClr val="404040"/>
                </a:solidFill>
                <a:latin typeface="Arial"/>
              </a:defRPr>
            </a:lvl1pPr>
          </a:lstStyle>
          <a:p>
            <a:r>
              <a:rPr lang="en-US" dirty="0"/>
              <a:t>Poll Question</a:t>
            </a:r>
          </a:p>
        </p:txBody>
      </p:sp>
      <p:sp>
        <p:nvSpPr>
          <p:cNvPr id="5" name="Text Placeholder 4"/>
          <p:cNvSpPr>
            <a:spLocks noGrp="1"/>
          </p:cNvSpPr>
          <p:nvPr>
            <p:ph type="body" sz="quarter" idx="10" hasCustomPrompt="1"/>
          </p:nvPr>
        </p:nvSpPr>
        <p:spPr>
          <a:xfrm>
            <a:off x="685800" y="2362200"/>
            <a:ext cx="7467600" cy="3733800"/>
          </a:xfrm>
          <a:prstGeom prst="rect">
            <a:avLst/>
          </a:prstGeom>
        </p:spPr>
        <p:txBody>
          <a:bodyPr vert="horz"/>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Poll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4741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F0E6AA-70AA-2649-9BD8-BC28F058B607}" type="datetime1">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E8D24AF5-EB39-404B-8812-E09321A1F36C}" type="datetime1">
              <a:rPr lang="en-US" smtClean="0"/>
              <a:t>11/1/17</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A7EA88E0-1A92-E941-A02B-6E9D22F462CA}"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96E324-39F0-3247-871E-0B270F25F1F6}" type="datetime1">
              <a:rPr lang="en-US" smtClean="0"/>
              <a:t>11/1/17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72F07F-02A6-2E42-A02E-82A510FCEFE2}" type="datetime1">
              <a:rPr lang="en-US" smtClean="0"/>
              <a:t>11/1/17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A88E0-1A92-E941-A02B-6E9D22F462CA}"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F4A0971C-A062-AC44-8278-B7799BF132A4}" type="datetime1">
              <a:rPr lang="en-US" smtClean="0"/>
              <a:t>11/1/17</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A7EA88E0-1A92-E941-A02B-6E9D22F462CA}"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5E463-2B40-DB44-A467-2A265FFFD758}" type="datetime1">
              <a:rPr lang="en-US" smtClean="0"/>
              <a:t>11/1/17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695BCEFC-EC4B-464B-B8F2-C6FCD39975BF}" type="datetime1">
              <a:rPr lang="en-US" smtClean="0"/>
              <a:t>11/1/17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32049749-2485-6E4F-A0A3-5FA92C133E7C}" type="datetime1">
              <a:rPr lang="en-US" smtClean="0"/>
              <a:t>11/1/17</a:t>
            </a:fld>
            <a:endParaRPr lang="en-US"/>
          </a:p>
        </p:txBody>
      </p:sp>
      <p:sp>
        <p:nvSpPr>
          <p:cNvPr id="10" name="Slide Number Placeholder 9"/>
          <p:cNvSpPr>
            <a:spLocks noGrp="1"/>
          </p:cNvSpPr>
          <p:nvPr>
            <p:ph type="sldNum" sz="quarter" idx="12"/>
          </p:nvPr>
        </p:nvSpPr>
        <p:spPr/>
        <p:txBody>
          <a:bodyPr/>
          <a:lstStyle/>
          <a:p>
            <a:fld id="{A7EA88E0-1A92-E941-A02B-6E9D22F462CA}"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99986DC6-1D7C-5549-891D-1C0080DEB916}" type="datetime1">
              <a:rPr lang="en-US" smtClean="0"/>
              <a:t>11/1/17</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A7EA88E0-1A92-E941-A02B-6E9D22F462CA}" type="slidenum">
              <a:rPr lang="en-US" smtClean="0"/>
              <a:t>‹#›</a:t>
            </a:fld>
            <a:endParaRPr lang="en-US"/>
          </a:p>
        </p:txBody>
      </p:sp>
    </p:spTree>
    <p:extLst>
      <p:ext uri="{BB962C8B-B14F-4D97-AF65-F5344CB8AC3E}">
        <p14:creationId xmlns:p14="http://schemas.microsoft.com/office/powerpoint/2010/main" val="157910678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hf hdr="0" ftr="0" dt="0"/>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0.jpe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FCEB8-BCAD-CB4E-863C-6CC2B56C07AC}"/>
              </a:ext>
            </a:extLst>
          </p:cNvPr>
          <p:cNvSpPr>
            <a:spLocks noGrp="1"/>
          </p:cNvSpPr>
          <p:nvPr>
            <p:ph type="ctrTitle"/>
          </p:nvPr>
        </p:nvSpPr>
        <p:spPr/>
        <p:txBody>
          <a:bodyPr>
            <a:normAutofit/>
          </a:bodyPr>
          <a:lstStyle/>
          <a:p>
            <a:r>
              <a:rPr lang="en-US" dirty="0"/>
              <a:t>Capex to </a:t>
            </a:r>
            <a:r>
              <a:rPr lang="en-US" dirty="0" err="1"/>
              <a:t>Opex</a:t>
            </a:r>
            <a:r>
              <a:rPr lang="en-US" dirty="0"/>
              <a:t>: </a:t>
            </a:r>
            <a:br>
              <a:rPr lang="en-US" dirty="0"/>
            </a:br>
            <a:r>
              <a:rPr lang="en-US" dirty="0"/>
              <a:t>Are You Ready?</a:t>
            </a:r>
          </a:p>
        </p:txBody>
      </p:sp>
      <p:sp>
        <p:nvSpPr>
          <p:cNvPr id="3" name="Subtitle 2">
            <a:extLst>
              <a:ext uri="{FF2B5EF4-FFF2-40B4-BE49-F238E27FC236}">
                <a16:creationId xmlns:a16="http://schemas.microsoft.com/office/drawing/2014/main" id="{818B00D2-DE30-C948-88EC-CBC0E28EBDA0}"/>
              </a:ext>
            </a:extLst>
          </p:cNvPr>
          <p:cNvSpPr>
            <a:spLocks noGrp="1"/>
          </p:cNvSpPr>
          <p:nvPr>
            <p:ph type="subTitle" idx="1"/>
          </p:nvPr>
        </p:nvSpPr>
        <p:spPr/>
        <p:txBody>
          <a:bodyPr/>
          <a:lstStyle/>
          <a:p>
            <a:r>
              <a:rPr lang="en-US" dirty="0"/>
              <a:t>CIO Discussion</a:t>
            </a:r>
          </a:p>
          <a:p>
            <a:r>
              <a:rPr lang="en-US" dirty="0"/>
              <a:t>Educause 2017</a:t>
            </a:r>
          </a:p>
        </p:txBody>
      </p:sp>
    </p:spTree>
    <p:extLst>
      <p:ext uri="{BB962C8B-B14F-4D97-AF65-F5344CB8AC3E}">
        <p14:creationId xmlns:p14="http://schemas.microsoft.com/office/powerpoint/2010/main" val="215304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Facilitators</a:t>
            </a:r>
          </a:p>
        </p:txBody>
      </p:sp>
      <p:sp>
        <p:nvSpPr>
          <p:cNvPr id="3" name="Content Placeholder 2"/>
          <p:cNvSpPr>
            <a:spLocks noGrp="1"/>
          </p:cNvSpPr>
          <p:nvPr>
            <p:ph idx="1"/>
          </p:nvPr>
        </p:nvSpPr>
        <p:spPr/>
        <p:txBody>
          <a:bodyPr/>
          <a:lstStyle/>
          <a:p>
            <a:r>
              <a:rPr lang="en-US"/>
              <a:t>Sherri Yerk-Zwickl</a:t>
            </a:r>
            <a:endParaRPr lang="en-US" dirty="0"/>
          </a:p>
          <a:p>
            <a:pPr lvl="1"/>
            <a:r>
              <a:rPr lang="en-US" dirty="0"/>
              <a:t>Chief Information Officer, Campbell University</a:t>
            </a:r>
          </a:p>
          <a:p>
            <a:pPr lvl="1"/>
            <a:endParaRPr lang="en-US" dirty="0"/>
          </a:p>
          <a:p>
            <a:r>
              <a:rPr lang="en-US" dirty="0"/>
              <a:t>Mike Gower</a:t>
            </a:r>
          </a:p>
          <a:p>
            <a:pPr lvl="1"/>
            <a:r>
              <a:rPr lang="en-US" dirty="0"/>
              <a:t>Executive Vice President for Finance &amp; Administration, Rutgers University</a:t>
            </a:r>
          </a:p>
          <a:p>
            <a:pPr lvl="1"/>
            <a:endParaRPr lang="en-US" dirty="0"/>
          </a:p>
          <a:p>
            <a:r>
              <a:rPr lang="en-US" dirty="0"/>
              <a:t>Michele Norin</a:t>
            </a:r>
          </a:p>
          <a:p>
            <a:pPr lvl="1"/>
            <a:r>
              <a:rPr lang="en-US" dirty="0"/>
              <a:t>Senior Vice President and Chief Information Officer, Rutgers University</a:t>
            </a:r>
          </a:p>
        </p:txBody>
      </p:sp>
      <p:sp>
        <p:nvSpPr>
          <p:cNvPr id="4" name="Slide Number Placeholder 3"/>
          <p:cNvSpPr>
            <a:spLocks noGrp="1"/>
          </p:cNvSpPr>
          <p:nvPr>
            <p:ph type="sldNum" sz="quarter" idx="12"/>
          </p:nvPr>
        </p:nvSpPr>
        <p:spPr/>
        <p:txBody>
          <a:bodyPr/>
          <a:lstStyle/>
          <a:p>
            <a:fld id="{A7EA88E0-1A92-E941-A02B-6E9D22F462CA}" type="slidenum">
              <a:rPr lang="en-US" smtClean="0"/>
              <a:t>2</a:t>
            </a:fld>
            <a:endParaRPr lang="en-US"/>
          </a:p>
        </p:txBody>
      </p:sp>
    </p:spTree>
    <p:extLst>
      <p:ext uri="{BB962C8B-B14F-4D97-AF65-F5344CB8AC3E}">
        <p14:creationId xmlns:p14="http://schemas.microsoft.com/office/powerpoint/2010/main" val="1447341215"/>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EBFC-5678-AE43-8204-E718916382F4}"/>
              </a:ext>
            </a:extLst>
          </p:cNvPr>
          <p:cNvSpPr>
            <a:spLocks noGrp="1"/>
          </p:cNvSpPr>
          <p:nvPr>
            <p:ph type="title"/>
          </p:nvPr>
        </p:nvSpPr>
        <p:spPr>
          <a:xfrm>
            <a:off x="685800" y="512064"/>
            <a:ext cx="7772400" cy="1609344"/>
          </a:xfrm>
        </p:spPr>
        <p:txBody>
          <a:bodyPr/>
          <a:lstStyle/>
          <a:p>
            <a:r>
              <a:rPr lang="en-US" dirty="0"/>
              <a:t>Is it Time?</a:t>
            </a:r>
          </a:p>
        </p:txBody>
      </p:sp>
      <p:sp>
        <p:nvSpPr>
          <p:cNvPr id="3" name="Content Placeholder 2">
            <a:extLst>
              <a:ext uri="{FF2B5EF4-FFF2-40B4-BE49-F238E27FC236}">
                <a16:creationId xmlns:a16="http://schemas.microsoft.com/office/drawing/2014/main" id="{52B436ED-F09E-F348-AF87-32BCD5599DD0}"/>
              </a:ext>
            </a:extLst>
          </p:cNvPr>
          <p:cNvSpPr>
            <a:spLocks noGrp="1"/>
          </p:cNvSpPr>
          <p:nvPr>
            <p:ph idx="1"/>
          </p:nvPr>
        </p:nvSpPr>
        <p:spPr/>
        <p:txBody>
          <a:bodyPr/>
          <a:lstStyle/>
          <a:p>
            <a:r>
              <a:rPr lang="en-US" dirty="0"/>
              <a:t>Tech Trends</a:t>
            </a:r>
          </a:p>
          <a:p>
            <a:r>
              <a:rPr lang="en-US" dirty="0"/>
              <a:t>Top Ten IT Issues</a:t>
            </a:r>
          </a:p>
          <a:p>
            <a:r>
              <a:rPr lang="en-US" dirty="0"/>
              <a:t>Moving to the Cloud</a:t>
            </a:r>
          </a:p>
          <a:p>
            <a:r>
              <a:rPr lang="en-US" dirty="0"/>
              <a:t>Pressure for efficiency and predictability</a:t>
            </a:r>
          </a:p>
          <a:p>
            <a:endParaRPr lang="en-US" dirty="0"/>
          </a:p>
        </p:txBody>
      </p:sp>
      <p:sp>
        <p:nvSpPr>
          <p:cNvPr id="4" name="Slide Number Placeholder 3"/>
          <p:cNvSpPr>
            <a:spLocks noGrp="1"/>
          </p:cNvSpPr>
          <p:nvPr>
            <p:ph type="sldNum" sz="quarter" idx="12"/>
          </p:nvPr>
        </p:nvSpPr>
        <p:spPr/>
        <p:txBody>
          <a:bodyPr/>
          <a:lstStyle/>
          <a:p>
            <a:fld id="{A7EA88E0-1A92-E941-A02B-6E9D22F462CA}" type="slidenum">
              <a:rPr lang="en-US" smtClean="0"/>
              <a:t>3</a:t>
            </a:fld>
            <a:endParaRPr lang="en-US"/>
          </a:p>
        </p:txBody>
      </p:sp>
    </p:spTree>
    <p:extLst>
      <p:ext uri="{BB962C8B-B14F-4D97-AF65-F5344CB8AC3E}">
        <p14:creationId xmlns:p14="http://schemas.microsoft.com/office/powerpoint/2010/main" val="37766999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11427"/>
            <a:ext cx="8077200" cy="914400"/>
          </a:xfrm>
        </p:spPr>
        <p:txBody>
          <a:bodyPr/>
          <a:lstStyle/>
          <a:p>
            <a:r>
              <a:rPr lang="en-US" dirty="0"/>
              <a:t>The EDUCAUSE Top 10 IT Issues</a:t>
            </a:r>
          </a:p>
        </p:txBody>
      </p:sp>
      <p:sp>
        <p:nvSpPr>
          <p:cNvPr id="3" name="Text Placeholder 2"/>
          <p:cNvSpPr>
            <a:spLocks noGrp="1"/>
          </p:cNvSpPr>
          <p:nvPr>
            <p:ph type="body" sz="quarter" idx="10"/>
          </p:nvPr>
        </p:nvSpPr>
        <p:spPr>
          <a:xfrm>
            <a:off x="228600" y="1631092"/>
            <a:ext cx="4343400" cy="3810000"/>
          </a:xfrm>
        </p:spPr>
        <p:txBody>
          <a:bodyPr>
            <a:normAutofit/>
          </a:bodyPr>
          <a:lstStyle/>
          <a:p>
            <a:pPr>
              <a:buClr>
                <a:srgbClr val="C00000"/>
              </a:buClr>
              <a:buFont typeface="+mj-lt"/>
              <a:buAutoNum type="arabicPeriod"/>
            </a:pPr>
            <a:r>
              <a:rPr lang="en-US" sz="1400" b="1" dirty="0"/>
              <a:t>Information security</a:t>
            </a:r>
            <a:r>
              <a:rPr lang="en-US" sz="1400" dirty="0"/>
              <a:t>: Developing a holistic, agile approach to reducing institutional exposure to information security threats </a:t>
            </a:r>
          </a:p>
          <a:p>
            <a:pPr>
              <a:buClr>
                <a:srgbClr val="C00000"/>
              </a:buClr>
              <a:buFont typeface="+mj-lt"/>
              <a:buAutoNum type="arabicPeriod"/>
            </a:pPr>
            <a:r>
              <a:rPr lang="en-US" sz="1400" b="1" dirty="0"/>
              <a:t>Student success and completion</a:t>
            </a:r>
            <a:r>
              <a:rPr lang="en-US" sz="1400" dirty="0"/>
              <a:t>: Effectively applying data and predictive analytics to improve student success and completion </a:t>
            </a:r>
          </a:p>
          <a:p>
            <a:pPr>
              <a:buClr>
                <a:srgbClr val="C00000"/>
              </a:buClr>
              <a:buFont typeface="+mj-lt"/>
              <a:buAutoNum type="arabicPeriod"/>
            </a:pPr>
            <a:r>
              <a:rPr lang="en-US" sz="1400" b="1" dirty="0"/>
              <a:t>Data-informed decision making:</a:t>
            </a:r>
            <a:r>
              <a:rPr lang="en-US" sz="1400" dirty="0"/>
              <a:t> Ensuring that business intelligence, reporting, and analytics are relevant, convenient, and used by administrators, faculty, and students </a:t>
            </a:r>
          </a:p>
          <a:p>
            <a:pPr>
              <a:buClr>
                <a:srgbClr val="C00000"/>
              </a:buClr>
              <a:buFont typeface="+mj-lt"/>
              <a:buAutoNum type="arabicPeriod"/>
            </a:pPr>
            <a:r>
              <a:rPr lang="en-US" sz="1400" b="1" dirty="0"/>
              <a:t>Strategic leadership</a:t>
            </a:r>
            <a:r>
              <a:rPr lang="en-US" sz="1400" dirty="0"/>
              <a:t>: Repositioning or reinforcing the role of IT leadership as a strategic partner with institutional leadership </a:t>
            </a:r>
          </a:p>
          <a:p>
            <a:pPr>
              <a:buClr>
                <a:srgbClr val="C00000"/>
              </a:buClr>
              <a:buFont typeface="+mj-lt"/>
              <a:buAutoNum type="arabicPeriod"/>
            </a:pPr>
            <a:r>
              <a:rPr lang="en-US" sz="1400" b="1" dirty="0"/>
              <a:t>Sustainable funding</a:t>
            </a:r>
            <a:r>
              <a:rPr lang="en-US" sz="1400" dirty="0"/>
              <a:t>: Developing IT funding models that sustain core services, support innovation, and facilitate growth </a:t>
            </a:r>
          </a:p>
        </p:txBody>
      </p:sp>
      <p:sp>
        <p:nvSpPr>
          <p:cNvPr id="4" name="Text Placeholder 2"/>
          <p:cNvSpPr txBox="1">
            <a:spLocks/>
          </p:cNvSpPr>
          <p:nvPr/>
        </p:nvSpPr>
        <p:spPr>
          <a:xfrm>
            <a:off x="4648200" y="1631092"/>
            <a:ext cx="4495800" cy="3962400"/>
          </a:xfrm>
          <a:prstGeom prst="rect">
            <a:avLst/>
          </a:prstGeom>
          <a:solidFill>
            <a:schemeClr val="bg1"/>
          </a:solidFill>
        </p:spPr>
        <p:txBody>
          <a:bodyPr vert="horz"/>
          <a:lstStyle>
            <a:lvl1pPr marL="342900" indent="-342900" algn="l" defTabSz="457200" rtl="0" eaLnBrk="1" latinLnBrk="0" hangingPunct="1">
              <a:spcBef>
                <a:spcPct val="20000"/>
              </a:spcBef>
              <a:buFont typeface="Arial"/>
              <a:buChar char="•"/>
              <a:defRPr sz="3200" kern="1200">
                <a:solidFill>
                  <a:srgbClr val="404040"/>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04040"/>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04040"/>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04040"/>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rgbClr val="C00000"/>
              </a:buClr>
              <a:buFont typeface="+mj-lt"/>
              <a:buAutoNum type="arabicPeriod" startAt="6"/>
            </a:pPr>
            <a:r>
              <a:rPr lang="en-US" sz="1400" b="1" dirty="0"/>
              <a:t>Data management and governance</a:t>
            </a:r>
            <a:r>
              <a:rPr lang="en-US" sz="1400" dirty="0"/>
              <a:t>: Improving the management of institutional data through data standards, integration, protection, and governance </a:t>
            </a:r>
          </a:p>
          <a:p>
            <a:pPr>
              <a:buClr>
                <a:srgbClr val="C00000"/>
              </a:buClr>
              <a:buFont typeface="+mj-lt"/>
              <a:buAutoNum type="arabicPeriod" startAt="6"/>
            </a:pPr>
            <a:r>
              <a:rPr lang="en-US" sz="1400" b="1" dirty="0"/>
              <a:t>Higher education affordability</a:t>
            </a:r>
            <a:r>
              <a:rPr lang="en-US" sz="1400" dirty="0"/>
              <a:t>: Prioritizing IT investments and resources in the context of increasing demand and limited resources </a:t>
            </a:r>
          </a:p>
          <a:p>
            <a:pPr>
              <a:buClr>
                <a:srgbClr val="C00000"/>
              </a:buClr>
              <a:buFont typeface="+mj-lt"/>
              <a:buAutoNum type="arabicPeriod" startAt="6"/>
            </a:pPr>
            <a:r>
              <a:rPr lang="en-US" sz="1400" b="1" dirty="0"/>
              <a:t>Sustainable staffing</a:t>
            </a:r>
            <a:r>
              <a:rPr lang="en-US" sz="1400" dirty="0"/>
              <a:t>: Ensuring adequate staffing capacity and staff retention as budgets shrink or remain flat and as external competition grows </a:t>
            </a:r>
          </a:p>
          <a:p>
            <a:pPr>
              <a:buClr>
                <a:srgbClr val="C00000"/>
              </a:buClr>
              <a:buFont typeface="+mj-lt"/>
              <a:buAutoNum type="arabicPeriod" startAt="6"/>
            </a:pPr>
            <a:r>
              <a:rPr lang="en-US" sz="1400" b="1" dirty="0"/>
              <a:t>Next-gen enterprise IT</a:t>
            </a:r>
            <a:r>
              <a:rPr lang="en-US" sz="1400" dirty="0"/>
              <a:t>: Developing and implementing enterprise IT applications, architectures, and sourcing strategies to achieve agility, scalability, cost-effectiveness, and effective analytics </a:t>
            </a:r>
          </a:p>
          <a:p>
            <a:pPr>
              <a:buClr>
                <a:srgbClr val="C00000"/>
              </a:buClr>
              <a:buFont typeface="+mj-lt"/>
              <a:buAutoNum type="arabicPeriod" startAt="6"/>
            </a:pPr>
            <a:r>
              <a:rPr lang="en-US" sz="1400" b="1" dirty="0"/>
              <a:t>Digital transformation of learning</a:t>
            </a:r>
            <a:r>
              <a:rPr lang="en-US" sz="1400" dirty="0"/>
              <a:t>: Collaborating with faculty and academic leadership to apply technology to teaching and learning in ways that reflect innovations in pedagogy and the institutional mission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118387"/>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532" y="283464"/>
            <a:ext cx="4946073" cy="6400800"/>
          </a:xfrm>
          <a:prstGeom prst="rect">
            <a:avLst/>
          </a:prstGeom>
          <a:ln w="28575">
            <a:solidFill>
              <a:schemeClr val="tx1"/>
            </a:solidFill>
          </a:ln>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47333"/>
          <a:stretch/>
        </p:blipFill>
        <p:spPr>
          <a:xfrm>
            <a:off x="2091788" y="1147572"/>
            <a:ext cx="6855633" cy="4672584"/>
          </a:xfrm>
          <a:prstGeom prst="rect">
            <a:avLst/>
          </a:prstGeom>
          <a:ln w="28575">
            <a:solidFill>
              <a:schemeClr val="tx1"/>
            </a:solidFill>
          </a:ln>
        </p:spPr>
      </p:pic>
      <p:sp>
        <p:nvSpPr>
          <p:cNvPr id="4" name="Slide Number Placeholder 3"/>
          <p:cNvSpPr>
            <a:spLocks noGrp="1"/>
          </p:cNvSpPr>
          <p:nvPr>
            <p:ph type="sldNum" sz="quarter" idx="12"/>
          </p:nvPr>
        </p:nvSpPr>
        <p:spPr/>
        <p:txBody>
          <a:bodyPr/>
          <a:lstStyle/>
          <a:p>
            <a:fld id="{A7EA88E0-1A92-E941-A02B-6E9D22F462CA}" type="slidenum">
              <a:rPr lang="en-US" smtClean="0"/>
              <a:t>5</a:t>
            </a:fld>
            <a:endParaRPr lang="en-US"/>
          </a:p>
        </p:txBody>
      </p:sp>
    </p:spTree>
    <p:extLst>
      <p:ext uri="{BB962C8B-B14F-4D97-AF65-F5344CB8AC3E}">
        <p14:creationId xmlns:p14="http://schemas.microsoft.com/office/powerpoint/2010/main" val="73286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852" y="192024"/>
            <a:ext cx="5123563" cy="6583680"/>
          </a:xfrm>
          <a:prstGeom prst="rect">
            <a:avLst/>
          </a:prstGeom>
        </p:spPr>
      </p:pic>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1714500" y="368300"/>
            <a:ext cx="5715000" cy="6121400"/>
          </a:xfrm>
          <a:prstGeom prst="rect">
            <a:avLst/>
          </a:prstGeom>
          <a:solidFill>
            <a:schemeClr val="accent3">
              <a:lumMod val="40000"/>
              <a:lumOff val="60000"/>
            </a:schemeClr>
          </a:solidFill>
          <a:ln w="28575">
            <a:solidFill>
              <a:schemeClr val="accent1"/>
            </a:solidFill>
          </a:ln>
        </p:spPr>
      </p:pic>
      <p:pic>
        <p:nvPicPr>
          <p:cNvPr id="5" name="Picture 4"/>
          <p:cNvPicPr>
            <a:picLocks noChangeAspect="1"/>
          </p:cNvPicPr>
          <p:nvPr/>
        </p:nvPicPr>
        <p:blipFill>
          <a:blip r:embed="rId5">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tretch>
            <a:fillRect/>
          </a:stretch>
        </p:blipFill>
        <p:spPr>
          <a:xfrm>
            <a:off x="728019" y="1126867"/>
            <a:ext cx="7988300" cy="4241800"/>
          </a:xfrm>
          <a:prstGeom prst="rect">
            <a:avLst/>
          </a:prstGeom>
          <a:solidFill>
            <a:schemeClr val="accent5">
              <a:lumMod val="60000"/>
              <a:lumOff val="40000"/>
            </a:schemeClr>
          </a:solidFill>
          <a:ln w="28575">
            <a:solidFill>
              <a:schemeClr val="accent1"/>
            </a:solidFill>
          </a:ln>
        </p:spPr>
      </p:pic>
      <p:sp>
        <p:nvSpPr>
          <p:cNvPr id="6" name="Slide Number Placeholder 5"/>
          <p:cNvSpPr>
            <a:spLocks noGrp="1"/>
          </p:cNvSpPr>
          <p:nvPr>
            <p:ph type="sldNum" sz="quarter" idx="12"/>
          </p:nvPr>
        </p:nvSpPr>
        <p:spPr/>
        <p:txBody>
          <a:bodyPr/>
          <a:lstStyle/>
          <a:p>
            <a:fld id="{A7EA88E0-1A92-E941-A02B-6E9D22F462CA}" type="slidenum">
              <a:rPr lang="en-US" smtClean="0"/>
              <a:t>6</a:t>
            </a:fld>
            <a:endParaRPr lang="en-US"/>
          </a:p>
        </p:txBody>
      </p:sp>
    </p:spTree>
    <p:extLst>
      <p:ext uri="{BB962C8B-B14F-4D97-AF65-F5344CB8AC3E}">
        <p14:creationId xmlns:p14="http://schemas.microsoft.com/office/powerpoint/2010/main" val="70606524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heckerboard(across)">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4556"/>
            <a:ext cx="9144000" cy="1946216"/>
          </a:xfrm>
          <a:prstGeom prst="rect">
            <a:avLst/>
          </a:prstGeom>
        </p:spPr>
      </p:pic>
      <p:sp>
        <p:nvSpPr>
          <p:cNvPr id="9" name="TextBox 8"/>
          <p:cNvSpPr txBox="1"/>
          <p:nvPr/>
        </p:nvSpPr>
        <p:spPr>
          <a:xfrm>
            <a:off x="914400" y="2624329"/>
            <a:ext cx="7763256" cy="2862322"/>
          </a:xfrm>
          <a:prstGeom prst="rect">
            <a:avLst/>
          </a:prstGeom>
          <a:noFill/>
        </p:spPr>
        <p:txBody>
          <a:bodyPr wrap="square" rtlCol="0">
            <a:spAutoFit/>
          </a:bodyPr>
          <a:lstStyle/>
          <a:p>
            <a:r>
              <a:rPr lang="en-US" sz="2000" dirty="0"/>
              <a:t>“Campus leaders must think differently about IT funding models.  The models currently in place at most institutions are not sustainable if we want to truly make IT a strategic asset.  IT funding models should be part of an overall institutional strategy on leveraging technology to achieve strategic objectives.  With the emergence of cloud services and changing IT staff skill sets, IT leaders need the flexibility to holistically manage the IT CAPEX, OPEX, and salary budgets.  Also, some of the savings enabled by institutional IT projects should flow back to the IT budgets to create a sustainable funding model.”</a:t>
            </a:r>
          </a:p>
        </p:txBody>
      </p:sp>
      <p:sp>
        <p:nvSpPr>
          <p:cNvPr id="2" name="Slide Number Placeholder 1"/>
          <p:cNvSpPr>
            <a:spLocks noGrp="1"/>
          </p:cNvSpPr>
          <p:nvPr>
            <p:ph type="sldNum" sz="quarter" idx="12"/>
          </p:nvPr>
        </p:nvSpPr>
        <p:spPr/>
        <p:txBody>
          <a:bodyPr/>
          <a:lstStyle/>
          <a:p>
            <a:fld id="{A7EA88E0-1A92-E941-A02B-6E9D22F462CA}" type="slidenum">
              <a:rPr lang="en-US" smtClean="0"/>
              <a:t>7</a:t>
            </a:fld>
            <a:endParaRPr lang="en-US"/>
          </a:p>
        </p:txBody>
      </p:sp>
    </p:spTree>
    <p:extLst>
      <p:ext uri="{BB962C8B-B14F-4D97-AF65-F5344CB8AC3E}">
        <p14:creationId xmlns:p14="http://schemas.microsoft.com/office/powerpoint/2010/main" val="58241840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7957-7BFF-8C44-930A-95DA8286AB08}"/>
              </a:ext>
            </a:extLst>
          </p:cNvPr>
          <p:cNvSpPr>
            <a:spLocks noGrp="1"/>
          </p:cNvSpPr>
          <p:nvPr>
            <p:ph type="title"/>
          </p:nvPr>
        </p:nvSpPr>
        <p:spPr/>
        <p:txBody>
          <a:bodyPr/>
          <a:lstStyle/>
          <a:p>
            <a:r>
              <a:rPr lang="en-US" dirty="0"/>
              <a:t>The Checklist</a:t>
            </a:r>
          </a:p>
        </p:txBody>
      </p:sp>
      <p:sp>
        <p:nvSpPr>
          <p:cNvPr id="3" name="Content Placeholder 2">
            <a:extLst>
              <a:ext uri="{FF2B5EF4-FFF2-40B4-BE49-F238E27FC236}">
                <a16:creationId xmlns:a16="http://schemas.microsoft.com/office/drawing/2014/main" id="{96C8ABFE-3865-7441-9834-08A7B2CF5408}"/>
              </a:ext>
            </a:extLst>
          </p:cNvPr>
          <p:cNvSpPr>
            <a:spLocks noGrp="1"/>
          </p:cNvSpPr>
          <p:nvPr>
            <p:ph idx="1"/>
          </p:nvPr>
        </p:nvSpPr>
        <p:spPr>
          <a:xfrm>
            <a:off x="685800" y="1870934"/>
            <a:ext cx="7886700" cy="4351338"/>
          </a:xfrm>
        </p:spPr>
        <p:txBody>
          <a:bodyPr>
            <a:normAutofit/>
          </a:bodyPr>
          <a:lstStyle/>
          <a:p>
            <a:r>
              <a:rPr lang="en-US" dirty="0"/>
              <a:t>Collect data about spending patterns</a:t>
            </a:r>
          </a:p>
          <a:p>
            <a:r>
              <a:rPr lang="en-US" dirty="0"/>
              <a:t>Identify cost of IT services and operations</a:t>
            </a:r>
          </a:p>
          <a:p>
            <a:r>
              <a:rPr lang="en-US" dirty="0"/>
              <a:t>Define appropriate refresh cycles</a:t>
            </a:r>
          </a:p>
          <a:p>
            <a:r>
              <a:rPr lang="en-US" dirty="0"/>
              <a:t>Establish a strategy and working budget model with CFO</a:t>
            </a:r>
          </a:p>
          <a:p>
            <a:r>
              <a:rPr lang="en-US" dirty="0"/>
              <a:t>Identify potential funding sources</a:t>
            </a:r>
          </a:p>
          <a:p>
            <a:r>
              <a:rPr lang="en-US" dirty="0"/>
              <a:t>Build buy-in with leadership and campus stakeholders</a:t>
            </a:r>
          </a:p>
          <a:p>
            <a:r>
              <a:rPr lang="en-US" dirty="0"/>
              <a:t>Align flow of funds with project and operational work</a:t>
            </a:r>
          </a:p>
          <a:p>
            <a:r>
              <a:rPr lang="en-US" dirty="0"/>
              <a:t>Case study</a:t>
            </a:r>
          </a:p>
        </p:txBody>
      </p:sp>
      <p:sp>
        <p:nvSpPr>
          <p:cNvPr id="4" name="Slide Number Placeholder 3"/>
          <p:cNvSpPr>
            <a:spLocks noGrp="1"/>
          </p:cNvSpPr>
          <p:nvPr>
            <p:ph type="sldNum" sz="quarter" idx="12"/>
          </p:nvPr>
        </p:nvSpPr>
        <p:spPr/>
        <p:txBody>
          <a:bodyPr/>
          <a:lstStyle/>
          <a:p>
            <a:fld id="{A7EA88E0-1A92-E941-A02B-6E9D22F462CA}" type="slidenum">
              <a:rPr lang="en-US" smtClean="0"/>
              <a:t>8</a:t>
            </a:fld>
            <a:endParaRPr lang="en-US"/>
          </a:p>
        </p:txBody>
      </p:sp>
    </p:spTree>
    <p:extLst>
      <p:ext uri="{BB962C8B-B14F-4D97-AF65-F5344CB8AC3E}">
        <p14:creationId xmlns:p14="http://schemas.microsoft.com/office/powerpoint/2010/main" val="2914480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4783-BA7D-9D4D-A7B0-4380B39F0075}"/>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18ADE4A0-3FE3-7349-90B9-D7E9BBA37F36}"/>
              </a:ext>
            </a:extLst>
          </p:cNvPr>
          <p:cNvSpPr>
            <a:spLocks noGrp="1"/>
          </p:cNvSpPr>
          <p:nvPr>
            <p:ph idx="1"/>
          </p:nvPr>
        </p:nvSpPr>
        <p:spPr/>
        <p:txBody>
          <a:bodyPr>
            <a:normAutofit/>
          </a:bodyPr>
          <a:lstStyle/>
          <a:p>
            <a:r>
              <a:rPr lang="en-US" dirty="0"/>
              <a:t>What are the challenges to moving to an </a:t>
            </a:r>
            <a:r>
              <a:rPr lang="en-US" dirty="0" err="1"/>
              <a:t>Opex</a:t>
            </a:r>
            <a:r>
              <a:rPr lang="en-US" dirty="0"/>
              <a:t> model?</a:t>
            </a:r>
          </a:p>
          <a:p>
            <a:r>
              <a:rPr lang="en-US" dirty="0"/>
              <a:t>Is Total Cost of Ownership (TCO) feasible?  If not, why not?</a:t>
            </a:r>
          </a:p>
          <a:p>
            <a:r>
              <a:rPr lang="en-US" dirty="0"/>
              <a:t>What techniques have others used to make this shift?</a:t>
            </a:r>
          </a:p>
          <a:p>
            <a:pPr lvl="1"/>
            <a:r>
              <a:rPr lang="en-US" dirty="0"/>
              <a:t>What techniques have others used to work with the CFO/CIO on this concept?</a:t>
            </a:r>
          </a:p>
          <a:p>
            <a:r>
              <a:rPr lang="en-US" dirty="0"/>
              <a:t>How do we leave room for innovation in an </a:t>
            </a:r>
            <a:r>
              <a:rPr lang="en-US" dirty="0" err="1"/>
              <a:t>Opex</a:t>
            </a:r>
            <a:r>
              <a:rPr lang="en-US" dirty="0"/>
              <a:t> model?</a:t>
            </a:r>
          </a:p>
          <a:p>
            <a:r>
              <a:rPr lang="en-US" dirty="0"/>
              <a:t>What is the impact on staff?</a:t>
            </a:r>
          </a:p>
          <a:p>
            <a:r>
              <a:rPr lang="en-US" dirty="0"/>
              <a:t>What‘s missing?</a:t>
            </a:r>
          </a:p>
        </p:txBody>
      </p:sp>
      <p:sp>
        <p:nvSpPr>
          <p:cNvPr id="4" name="Slide Number Placeholder 3"/>
          <p:cNvSpPr>
            <a:spLocks noGrp="1"/>
          </p:cNvSpPr>
          <p:nvPr>
            <p:ph type="sldNum" sz="quarter" idx="12"/>
          </p:nvPr>
        </p:nvSpPr>
        <p:spPr/>
        <p:txBody>
          <a:bodyPr/>
          <a:lstStyle/>
          <a:p>
            <a:fld id="{A7EA88E0-1A92-E941-A02B-6E9D22F462CA}" type="slidenum">
              <a:rPr lang="en-US" smtClean="0"/>
              <a:t>9</a:t>
            </a:fld>
            <a:endParaRPr lang="en-US"/>
          </a:p>
        </p:txBody>
      </p:sp>
    </p:spTree>
    <p:extLst>
      <p:ext uri="{BB962C8B-B14F-4D97-AF65-F5344CB8AC3E}">
        <p14:creationId xmlns:p14="http://schemas.microsoft.com/office/powerpoint/2010/main" val="30385470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5915</TotalTime>
  <Words>519</Words>
  <Application>Microsoft Office PowerPoint</Application>
  <PresentationFormat>On-screen Show (4:3)</PresentationFormat>
  <Paragraphs>55</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Wood Type</vt:lpstr>
      <vt:lpstr>Capex to Opex:  Are You Ready?</vt:lpstr>
      <vt:lpstr>Facilitators</vt:lpstr>
      <vt:lpstr>Is it Time?</vt:lpstr>
      <vt:lpstr>The EDUCAUSE Top 10 IT Issues</vt:lpstr>
      <vt:lpstr>PowerPoint Presentation</vt:lpstr>
      <vt:lpstr>PowerPoint Presentation</vt:lpstr>
      <vt:lpstr>PowerPoint Presentation</vt:lpstr>
      <vt:lpstr>The Checklist</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Capex to Opex: Are You Ready?</dc:title>
  <cp:lastModifiedBy>Michele Norin</cp:lastModifiedBy>
  <cp:revision>18</cp:revision>
  <dcterms:modified xsi:type="dcterms:W3CDTF">2017-11-02T00:48:29Z</dcterms:modified>
</cp:coreProperties>
</file>