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9" r:id="rId1"/>
  </p:sldMasterIdLst>
  <p:notesMasterIdLst>
    <p:notesMasterId r:id="rId20"/>
  </p:notesMasterIdLst>
  <p:handoutMasterIdLst>
    <p:handoutMasterId r:id="rId21"/>
  </p:handoutMasterIdLst>
  <p:sldIdLst>
    <p:sldId id="271" r:id="rId2"/>
    <p:sldId id="305" r:id="rId3"/>
    <p:sldId id="308" r:id="rId4"/>
    <p:sldId id="309" r:id="rId5"/>
    <p:sldId id="306" r:id="rId6"/>
    <p:sldId id="310" r:id="rId7"/>
    <p:sldId id="279" r:id="rId8"/>
    <p:sldId id="280" r:id="rId9"/>
    <p:sldId id="281" r:id="rId10"/>
    <p:sldId id="282" r:id="rId11"/>
    <p:sldId id="283" r:id="rId12"/>
    <p:sldId id="285" r:id="rId13"/>
    <p:sldId id="288" r:id="rId14"/>
    <p:sldId id="292" r:id="rId15"/>
    <p:sldId id="296" r:id="rId16"/>
    <p:sldId id="300" r:id="rId17"/>
    <p:sldId id="311" r:id="rId18"/>
    <p:sldId id="304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rebuchet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7DD"/>
    <a:srgbClr val="AF1F8E"/>
    <a:srgbClr val="FCAF17"/>
    <a:srgbClr val="1D3A55"/>
    <a:srgbClr val="4678BC"/>
    <a:srgbClr val="152456"/>
    <a:srgbClr val="CCD2EB"/>
    <a:srgbClr val="FFDD7F"/>
    <a:srgbClr val="C8E9EF"/>
    <a:srgbClr val="A06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3"/>
    <p:restoredTop sz="92803"/>
  </p:normalViewPr>
  <p:slideViewPr>
    <p:cSldViewPr snapToGrid="0" snapToObjects="1">
      <p:cViewPr>
        <p:scale>
          <a:sx n="150" d="100"/>
          <a:sy n="150" d="100"/>
        </p:scale>
        <p:origin x="1744" y="9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466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4A2DB6B-4107-C442-93EA-D3B7DC26088D}" type="datetimeFigureOut">
              <a:rPr lang="en-US"/>
              <a:pPr>
                <a:defRPr/>
              </a:pPr>
              <a:t>10/31/17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2A39758-D81F-DD4F-B41A-3BDF9CA74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541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09B4C-8405-AF40-AC98-5813D05650E0}" type="datetimeFigureOut">
              <a:rPr lang="en-US"/>
              <a:pPr>
                <a:defRPr/>
              </a:pPr>
              <a:t>10/31/17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02E666-C731-BC47-9584-F0828BE0C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51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2E666-C731-BC47-9584-F0828BE0C40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66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15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4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02E666-C731-BC47-9584-F0828BE0C40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8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668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55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036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Summary: What Really Worked About Our Processes</a:t>
            </a: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Mission-driven; supported strategic plan that found funding both internally and externally (and a plan for sustained funding)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Designating a “facilitator” for the process (e.g. Active Learning Space Coordinator) to keep stakeholders on track/involved/goal-directed, and feeling involved in all phases of the process</a:t>
            </a:r>
            <a:br>
              <a:rPr lang="en-US" sz="1200" dirty="0" smtClean="0">
                <a:solidFill>
                  <a:schemeClr val="bg1"/>
                </a:solidFill>
              </a:rPr>
            </a:b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Identify, use, and recruit “leading edge” faculty to promote institutional buy-in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Mindset: This is an iterative, constantly evolving, ‘always room to improve’ process that is risk free for faculty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Assess everything and get your story out there.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Mindset: This is an iterative, constantly evolving, ‘always room to improve’ process that is risk free for faculty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98E8E-215A-AD47-9332-3FF6B215B30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213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8" y="371768"/>
            <a:ext cx="1261268" cy="13398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3878" y="2152247"/>
            <a:ext cx="7774321" cy="1167319"/>
          </a:xfrm>
        </p:spPr>
        <p:txBody>
          <a:bodyPr anchor="b" anchorCtr="0">
            <a:normAutofit/>
          </a:bodyPr>
          <a:lstStyle>
            <a:lvl1pPr algn="l">
              <a:defRPr sz="4000" b="1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683878" y="3416844"/>
            <a:ext cx="7774321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58B7D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339" userDrawn="1">
          <p15:clr>
            <a:srgbClr val="FBAE40"/>
          </p15:clr>
        </p15:guide>
        <p15:guide id="4" pos="1231" userDrawn="1">
          <p15:clr>
            <a:srgbClr val="FBAE40"/>
          </p15:clr>
        </p15:guide>
        <p15:guide id="5" pos="50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987" y="1075996"/>
            <a:ext cx="8091288" cy="333399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3986" y="342900"/>
            <a:ext cx="8091289" cy="6621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76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87" y="349758"/>
            <a:ext cx="8075920" cy="8778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3987" y="1309878"/>
            <a:ext cx="3803530" cy="3211547"/>
          </a:xfrm>
        </p:spPr>
        <p:txBody>
          <a:bodyPr>
            <a:normAutofit/>
          </a:bodyPr>
          <a:lstStyle>
            <a:lvl1pPr>
              <a:defRPr sz="1350" baseline="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2586" y="1309878"/>
            <a:ext cx="4127320" cy="3211547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99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1566310"/>
            <a:ext cx="9144000" cy="1561175"/>
          </a:xfrm>
          <a:prstGeom prst="rect">
            <a:avLst/>
          </a:prstGeom>
          <a:noFill/>
          <a:ln>
            <a:noFill/>
          </a:ln>
        </p:spPr>
        <p:txBody>
          <a:bodyPr lIns="365760" anchor="ctr"/>
          <a:lstStyle>
            <a:lvl1pPr marL="342900">
              <a:defRPr sz="2700">
                <a:solidFill>
                  <a:srgbClr val="58B7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648201" y="350044"/>
            <a:ext cx="4022725" cy="8774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none" spc="0" baseline="0">
                <a:ln>
                  <a:noFill/>
                </a:ln>
                <a:solidFill>
                  <a:srgbClr val="FCAF17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800" dirty="0" smtClean="0">
                <a:latin typeface="Trebuchet MS"/>
              </a:rPr>
              <a:t>Click to edit Master title style</a:t>
            </a:r>
            <a:endParaRPr lang="en-US" sz="1800" dirty="0">
              <a:latin typeface="Trebuchet M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599355" y="1309878"/>
            <a:ext cx="3881204" cy="3181202"/>
          </a:xfrm>
        </p:spPr>
        <p:txBody>
          <a:bodyPr>
            <a:normAutofit/>
          </a:bodyPr>
          <a:lstStyle>
            <a:lvl1pPr>
              <a:defRPr sz="1350" baseline="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4663440" y="1309878"/>
            <a:ext cx="4023360" cy="3181202"/>
          </a:xfrm>
        </p:spPr>
        <p:txBody>
          <a:bodyPr>
            <a:normAutofit/>
          </a:bodyPr>
          <a:lstStyle>
            <a:lvl1pPr>
              <a:defRPr sz="1350" baseline="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9355" y="349758"/>
            <a:ext cx="3881205" cy="87782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FCAF1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23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86" y="350044"/>
            <a:ext cx="8106656" cy="8774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CAF1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985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6428"/>
            <a:ext cx="8252882" cy="445970"/>
          </a:xfrm>
          <a:prstGeom prst="rect">
            <a:avLst/>
          </a:prstGeom>
        </p:spPr>
        <p:txBody>
          <a:bodyPr anchor="b"/>
          <a:lstStyle>
            <a:lvl1pPr algn="ctr">
              <a:defRPr sz="165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349759"/>
            <a:ext cx="8252883" cy="3386669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186970"/>
            <a:ext cx="8252882" cy="31624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rgbClr val="58B7DD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45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51" y="1048629"/>
            <a:ext cx="2152498" cy="22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4679578"/>
            <a:ext cx="9144000" cy="457200"/>
          </a:xfrm>
          <a:prstGeom prst="rect">
            <a:avLst/>
          </a:prstGeom>
          <a:gradFill flip="none" rotWithShape="1">
            <a:gsLst>
              <a:gs pos="71000">
                <a:srgbClr val="214168">
                  <a:lumMod val="54000"/>
                </a:srgbClr>
              </a:gs>
              <a:gs pos="0">
                <a:srgbClr val="58B7DD"/>
              </a:gs>
              <a:gs pos="24000">
                <a:srgbClr val="346A90"/>
              </a:gs>
              <a:gs pos="100000">
                <a:srgbClr val="152456">
                  <a:lumMod val="78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5459" y="1057202"/>
            <a:ext cx="8068234" cy="34763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302" y="295911"/>
            <a:ext cx="8137391" cy="7060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22" r:id="rId2"/>
    <p:sldLayoutId id="2147483925" r:id="rId3"/>
    <p:sldLayoutId id="2147483923" r:id="rId4"/>
    <p:sldLayoutId id="2147483924" r:id="rId5"/>
    <p:sldLayoutId id="2147483936" r:id="rId6"/>
    <p:sldLayoutId id="2147483926" r:id="rId7"/>
    <p:sldLayoutId id="2147483937" r:id="rId8"/>
    <p:sldLayoutId id="2147483941" r:id="rId9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100" kern="1200">
          <a:solidFill>
            <a:srgbClr val="FCAF17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257175" indent="-171450" algn="l" rtl="0" eaLnBrk="0" fontAlgn="base" hangingPunct="0">
        <a:spcBef>
          <a:spcPct val="20000"/>
        </a:spcBef>
        <a:spcAft>
          <a:spcPct val="0"/>
        </a:spcAft>
        <a:buClr>
          <a:srgbClr val="58B7DD"/>
        </a:buClr>
        <a:buFont typeface="Arial" charset="0"/>
        <a:buChar char="•"/>
        <a:defRPr sz="165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79822" indent="-171450" algn="l" rtl="0" eaLnBrk="0" fontAlgn="base" hangingPunct="0">
        <a:spcBef>
          <a:spcPct val="20000"/>
        </a:spcBef>
        <a:spcAft>
          <a:spcPct val="0"/>
        </a:spcAft>
        <a:buClr>
          <a:srgbClr val="58B7DD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53666" indent="-171450" algn="l" rtl="0" eaLnBrk="0" fontAlgn="base" hangingPunct="0">
        <a:spcBef>
          <a:spcPct val="20000"/>
        </a:spcBef>
        <a:spcAft>
          <a:spcPct val="0"/>
        </a:spcAft>
        <a:buClr>
          <a:srgbClr val="58B7DD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59644" indent="-171450" algn="l" rtl="0" eaLnBrk="0" fontAlgn="base" hangingPunct="0">
        <a:spcBef>
          <a:spcPct val="20000"/>
        </a:spcBef>
        <a:spcAft>
          <a:spcPct val="0"/>
        </a:spcAft>
        <a:buClr>
          <a:srgbClr val="58B7DD"/>
        </a:buClr>
        <a:buFont typeface="Arial" charset="0"/>
        <a:buChar char="•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65622" indent="-171450" algn="l" rtl="0" eaLnBrk="0" fontAlgn="base" hangingPunct="0">
        <a:spcBef>
          <a:spcPct val="20000"/>
        </a:spcBef>
        <a:spcAft>
          <a:spcPct val="0"/>
        </a:spcAft>
        <a:buClr>
          <a:srgbClr val="58B7DD"/>
        </a:buClr>
        <a:buFont typeface="Arial" charset="0"/>
        <a:buChar char="•"/>
        <a:defRPr sz="105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defTabSz="6858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defTabSz="6858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37160" algn="l" defTabSz="6858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545" userDrawn="1">
          <p15:clr>
            <a:srgbClr val="F26B43"/>
          </p15:clr>
        </p15:guide>
        <p15:guide id="4" orient="horz" pos="3194" userDrawn="1">
          <p15:clr>
            <a:srgbClr val="F26B43"/>
          </p15:clr>
        </p15:guide>
        <p15:guide id="5" orient="horz" pos="3079" userDrawn="1">
          <p15:clr>
            <a:srgbClr val="F26B43"/>
          </p15:clr>
        </p15:guide>
        <p15:guide id="6" pos="49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5" Type="http://schemas.openxmlformats.org/officeDocument/2006/relationships/image" Target="../media/image25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AshleyJ@PhilaU.edu" TargetMode="External"/><Relationship Id="rId4" Type="http://schemas.openxmlformats.org/officeDocument/2006/relationships/hyperlink" Target="mailto:Jsingh@wcupa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36260" y="1046891"/>
            <a:ext cx="4523393" cy="110069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400" dirty="0" smtClean="0"/>
              <a:t>Developing </a:t>
            </a:r>
            <a:r>
              <a:rPr lang="en-US" sz="2400" dirty="0"/>
              <a:t>Active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Learning Spaces</a:t>
            </a:r>
            <a:br>
              <a:rPr lang="en-US" sz="2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600" dirty="0" smtClean="0"/>
              <a:t>Perspectives </a:t>
            </a:r>
            <a:r>
              <a:rPr lang="en-US" sz="1600" dirty="0"/>
              <a:t>from West Chester University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&amp;</a:t>
            </a:r>
            <a:br>
              <a:rPr lang="en-US" sz="1600" dirty="0" smtClean="0"/>
            </a:br>
            <a:r>
              <a:rPr lang="en-US" sz="1600" dirty="0" smtClean="0"/>
              <a:t>Jefferson </a:t>
            </a:r>
            <a:r>
              <a:rPr lang="en-US" sz="1600" dirty="0"/>
              <a:t>(Philadelphia University + Thomas Jefferson University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79377" y="2254867"/>
            <a:ext cx="7798980" cy="92156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Jeffrey Ashley, Director of the Center for Teaching Innovation and Nexus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Learning, Jefferson</a:t>
            </a:r>
            <a:endParaRPr lang="en-US" dirty="0">
              <a:solidFill>
                <a:schemeClr val="accent1">
                  <a:lumMod val="50000"/>
                </a:schemeClr>
              </a:solidFill>
              <a:ea typeface="Helvetica Neue" charset="0"/>
              <a:cs typeface="Helvetica Neue" charset="0"/>
            </a:endParaRP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Jeffrey Cepull, VP for Information Resources, IS&amp;T, Jefferson</a:t>
            </a:r>
          </a:p>
          <a:p>
            <a:pPr algn="ctr"/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Dikran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Kassabian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, VP for Information Services &amp; Technology,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West Chester University</a:t>
            </a:r>
          </a:p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ea typeface="Helvetica Neue" charset="0"/>
                <a:cs typeface="Helvetica Neue" charset="0"/>
              </a:rPr>
              <a:t>JT Singh, Deputy CIO,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West Chester University</a:t>
            </a:r>
          </a:p>
          <a:p>
            <a:pPr algn="ctr"/>
            <a:endParaRPr lang="en-US" dirty="0" smtClean="0">
              <a:ea typeface="Helvetica Neue" charset="0"/>
              <a:cs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3"/>
          <a:stretch/>
        </p:blipFill>
        <p:spPr>
          <a:xfrm>
            <a:off x="0" y="3283718"/>
            <a:ext cx="9144000" cy="18597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pic>
        <p:nvPicPr>
          <p:cNvPr id="1026" name="Picture 2" descr="efferso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192" y="569276"/>
            <a:ext cx="2591319" cy="10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163" y="569276"/>
            <a:ext cx="2183835" cy="10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2282" y="133963"/>
            <a:ext cx="5915025" cy="994172"/>
          </a:xfrm>
        </p:spPr>
        <p:txBody>
          <a:bodyPr>
            <a:noAutofit/>
          </a:bodyPr>
          <a:lstStyle/>
          <a:p>
            <a:pPr algn="ctr"/>
            <a:r>
              <a:rPr lang="en-US" sz="4000" b="1">
                <a:solidFill>
                  <a:srgbClr val="1D3A55"/>
                </a:solidFill>
              </a:rPr>
              <a:t>Use/Assessment </a:t>
            </a:r>
            <a:r>
              <a:rPr lang="en-US" sz="4000" b="1" smtClean="0">
                <a:solidFill>
                  <a:srgbClr val="1D3A55"/>
                </a:solidFill>
              </a:rPr>
              <a:t/>
            </a:r>
            <a:br>
              <a:rPr lang="en-US" sz="4000" b="1" smtClean="0">
                <a:solidFill>
                  <a:srgbClr val="1D3A55"/>
                </a:solidFill>
              </a:rPr>
            </a:br>
            <a:r>
              <a:rPr lang="en-US" sz="4000" b="1" smtClean="0">
                <a:solidFill>
                  <a:srgbClr val="1D3A55"/>
                </a:solidFill>
              </a:rPr>
              <a:t>Phase</a:t>
            </a:r>
            <a:endParaRPr lang="en-US" sz="4000" b="1" dirty="0">
              <a:solidFill>
                <a:srgbClr val="1D3A5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2" y="1579638"/>
            <a:ext cx="3797493" cy="2848120"/>
          </a:xfrm>
          <a:prstGeom prst="rect">
            <a:avLst/>
          </a:prstGeom>
          <a:ln w="63500">
            <a:solidFill>
              <a:srgbClr val="FF5116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62" y="940096"/>
            <a:ext cx="4279604" cy="42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824" y="259088"/>
            <a:ext cx="5915025" cy="994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D3A55"/>
                </a:solidFill>
              </a:rPr>
              <a:t>Iteration Phase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5" y="616525"/>
            <a:ext cx="4282946" cy="4282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55" y="259088"/>
            <a:ext cx="3564444" cy="2376296"/>
          </a:xfrm>
          <a:prstGeom prst="rect">
            <a:avLst/>
          </a:prstGeom>
          <a:ln w="63500">
            <a:solidFill>
              <a:srgbClr val="CA2585"/>
            </a:solidFill>
          </a:ln>
        </p:spPr>
      </p:pic>
      <p:pic>
        <p:nvPicPr>
          <p:cNvPr id="7" name="Picture 6" descr="RamCast3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174"/>
          <a:stretch/>
        </p:blipFill>
        <p:spPr>
          <a:xfrm>
            <a:off x="5108755" y="2757998"/>
            <a:ext cx="3564444" cy="2232084"/>
          </a:xfrm>
          <a:prstGeom prst="rect">
            <a:avLst/>
          </a:prstGeom>
          <a:ln w="76200" cmpd="sng">
            <a:solidFill>
              <a:srgbClr val="CA2485"/>
            </a:solidFill>
          </a:ln>
        </p:spPr>
      </p:pic>
    </p:spTree>
    <p:extLst>
      <p:ext uri="{BB962C8B-B14F-4D97-AF65-F5344CB8AC3E}">
        <p14:creationId xmlns:p14="http://schemas.microsoft.com/office/powerpoint/2010/main" val="50945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6133" y="102918"/>
            <a:ext cx="10761133" cy="994172"/>
          </a:xfrm>
        </p:spPr>
        <p:txBody>
          <a:bodyPr>
            <a:noAutofit/>
          </a:bodyPr>
          <a:lstStyle/>
          <a:p>
            <a:r>
              <a:rPr lang="en-US" sz="4000" b="1" smtClean="0">
                <a:solidFill>
                  <a:srgbClr val="1D3A55"/>
                </a:solidFill>
              </a:rPr>
              <a:t>Lessons </a:t>
            </a:r>
            <a:r>
              <a:rPr lang="en-US" sz="4000" b="1" dirty="0" smtClean="0">
                <a:solidFill>
                  <a:srgbClr val="1D3A55"/>
                </a:solidFill>
              </a:rPr>
              <a:t>Learned</a:t>
            </a:r>
            <a:endParaRPr lang="en-US" sz="4000" b="1" dirty="0">
              <a:solidFill>
                <a:srgbClr val="1D3A5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2" y="689127"/>
            <a:ext cx="4200525" cy="4200525"/>
          </a:xfrm>
          <a:prstGeom prst="rect">
            <a:avLst/>
          </a:prstGeom>
        </p:spPr>
      </p:pic>
      <p:pic>
        <p:nvPicPr>
          <p:cNvPr id="7" name="Picture 6" descr="Z03A70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37" y="1001940"/>
            <a:ext cx="3641921" cy="178745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8" name="Picture 7" descr="RamCast Monitor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036" y="2938390"/>
            <a:ext cx="3641921" cy="204858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7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0668" y="249574"/>
            <a:ext cx="8541297" cy="49449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58B7DD"/>
                </a:solidFill>
              </a:rPr>
              <a:t>The Design </a:t>
            </a:r>
            <a:r>
              <a:rPr lang="en-US" sz="4000" b="1" dirty="0" smtClean="0">
                <a:solidFill>
                  <a:srgbClr val="58B7DD"/>
                </a:solidFill>
              </a:rPr>
              <a:t>Phase -</a:t>
            </a:r>
            <a:br>
              <a:rPr lang="en-US" sz="4000" b="1" dirty="0" smtClean="0">
                <a:solidFill>
                  <a:srgbClr val="58B7DD"/>
                </a:solidFill>
              </a:rPr>
            </a:br>
            <a:r>
              <a:rPr lang="en-US" sz="4000" b="1" dirty="0" smtClean="0">
                <a:solidFill>
                  <a:srgbClr val="58B7DD"/>
                </a:solidFill>
              </a:rPr>
              <a:t>Lessons Learned</a:t>
            </a:r>
            <a:endParaRPr lang="en-US" sz="4000" b="1" dirty="0">
              <a:solidFill>
                <a:srgbClr val="58B7D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223" y="1731241"/>
            <a:ext cx="4283777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92881" indent="-192881">
              <a:lnSpc>
                <a:spcPct val="150000"/>
              </a:lnSpc>
              <a:buAutoNum type="arabicPeriod"/>
            </a:pPr>
            <a:r>
              <a:rPr lang="en-US" sz="1650" b="1" dirty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  <a:t>Identify Funds to Support the </a:t>
            </a:r>
            <a:r>
              <a:rPr lang="en-US" sz="1650" b="1" dirty="0" smtClean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  <a:t>Project</a:t>
            </a:r>
            <a:br>
              <a:rPr lang="en-US" sz="1650" b="1" dirty="0" smtClean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</a:br>
            <a:endParaRPr lang="en-US" sz="1650" b="1" dirty="0" smtClean="0">
              <a:solidFill>
                <a:srgbClr val="00B0F0"/>
              </a:solidFill>
              <a:ea typeface="Arial Hebrew Scholar" charset="-79"/>
              <a:cs typeface="Arial Hebrew Scholar" charset="-79"/>
            </a:endParaRPr>
          </a:p>
          <a:p>
            <a:pPr marL="192881" indent="-192881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  <a:t>Build Coalition with Relevant Stakeholders</a:t>
            </a:r>
            <a:br>
              <a:rPr lang="en-US" sz="1650" b="1" dirty="0" smtClean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</a:br>
            <a:endParaRPr lang="en-US" sz="1650" b="1" dirty="0" smtClean="0">
              <a:solidFill>
                <a:srgbClr val="00B0F0"/>
              </a:solidFill>
              <a:ea typeface="Arial Hebrew Scholar" charset="-79"/>
              <a:cs typeface="Arial Hebrew Scholar" charset="-79"/>
            </a:endParaRPr>
          </a:p>
          <a:p>
            <a:pPr marL="192881" indent="-192881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00B0F0"/>
                </a:solidFill>
                <a:ea typeface="Arial Hebrew Scholar" charset="-79"/>
                <a:cs typeface="Arial Hebrew Scholar" charset="-79"/>
              </a:rPr>
              <a:t>Consider Pedagogies and the Mindful Space/Tech to Optimize Them</a:t>
            </a:r>
            <a:endParaRPr lang="en-US" sz="1650" dirty="0">
              <a:solidFill>
                <a:schemeClr val="accent1"/>
              </a:solidFill>
              <a:ea typeface="Arial Hebrew Scholar" charset="-79"/>
              <a:cs typeface="Arial Hebrew Scholar" charset="-79"/>
            </a:endParaRPr>
          </a:p>
          <a:p>
            <a:pPr marL="192881" indent="-192881">
              <a:lnSpc>
                <a:spcPct val="150000"/>
              </a:lnSpc>
              <a:buAutoNum type="arabicPeriod"/>
            </a:pPr>
            <a:endParaRPr lang="en-US" sz="1650" b="1" dirty="0">
              <a:solidFill>
                <a:srgbClr val="00B0F0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917" y="1591733"/>
            <a:ext cx="3764048" cy="348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216" y="278767"/>
            <a:ext cx="6920345" cy="49449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92D050"/>
                </a:solidFill>
              </a:rPr>
              <a:t>The Implementation Phase</a:t>
            </a:r>
            <a:r>
              <a:rPr lang="en-US" sz="4000" b="1" dirty="0" smtClean="0">
                <a:solidFill>
                  <a:srgbClr val="92D050"/>
                </a:solidFill>
              </a:rPr>
              <a:t>–</a:t>
            </a:r>
            <a:br>
              <a:rPr lang="en-US" sz="4000" b="1" dirty="0" smtClean="0">
                <a:solidFill>
                  <a:srgbClr val="92D050"/>
                </a:solidFill>
              </a:rPr>
            </a:br>
            <a:r>
              <a:rPr lang="en-US" sz="4000" b="1" dirty="0" smtClean="0">
                <a:solidFill>
                  <a:srgbClr val="92D050"/>
                </a:solidFill>
              </a:rPr>
              <a:t>Lessons Learned</a:t>
            </a:r>
            <a:endParaRPr lang="en-US" sz="4000" b="1" dirty="0">
              <a:solidFill>
                <a:srgbClr val="92D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1405" y="1495509"/>
            <a:ext cx="3465429" cy="2599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6102" y="2064763"/>
            <a:ext cx="4441370" cy="21236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Identify </a:t>
            </a:r>
            <a:r>
              <a:rPr lang="en-US" sz="1650" b="1" dirty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Faculty </a:t>
            </a: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Champions</a:t>
            </a:r>
          </a:p>
          <a:p>
            <a:pPr marL="342900" indent="-342900">
              <a:buAutoNum type="arabicPeriod"/>
            </a:pP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Design and Provide </a:t>
            </a:r>
            <a:r>
              <a:rPr lang="en-US" sz="1650" b="1" dirty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 </a:t>
            </a: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a Framework for </a:t>
            </a: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Faculty Support</a:t>
            </a:r>
            <a:endParaRPr lang="en-US" sz="1650" b="1" dirty="0" smtClean="0">
              <a:solidFill>
                <a:srgbClr val="00C810"/>
              </a:solidFill>
              <a:ea typeface="Arial Hebrew Scholar" charset="-79"/>
              <a:cs typeface="Arial Hebrew Scholar" charset="-79"/>
            </a:endParaRP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Capitalize on Stakeholder </a:t>
            </a:r>
            <a:r>
              <a:rPr lang="en-US" sz="1650" b="1" dirty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C</a:t>
            </a:r>
            <a:r>
              <a:rPr lang="en-US" sz="1650" b="1" dirty="0" smtClean="0">
                <a:solidFill>
                  <a:srgbClr val="00C810"/>
                </a:solidFill>
                <a:ea typeface="Arial Hebrew Scholar" charset="-79"/>
                <a:cs typeface="Arial Hebrew Scholar" charset="-79"/>
              </a:rPr>
              <a:t>ollaboration </a:t>
            </a:r>
            <a:endParaRPr lang="en-US" sz="1650" b="1" dirty="0">
              <a:solidFill>
                <a:srgbClr val="00C810"/>
              </a:solidFill>
              <a:ea typeface="Arial Hebrew Scholar" charset="-79"/>
              <a:cs typeface="Arial Hebrew Scholar" charset="-79"/>
            </a:endParaRPr>
          </a:p>
          <a:p>
            <a:endParaRPr lang="en-US" sz="1650" dirty="0">
              <a:solidFill>
                <a:srgbClr val="92D050"/>
              </a:solidFill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587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215" y="337691"/>
            <a:ext cx="6920345" cy="494499"/>
          </a:xfrm>
        </p:spPr>
        <p:txBody>
          <a:bodyPr>
            <a:noAutofit/>
          </a:bodyPr>
          <a:lstStyle/>
          <a:p>
            <a:r>
              <a:rPr lang="en-US" sz="4000" b="1" dirty="0"/>
              <a:t>The Use/Assessment Phase – </a:t>
            </a:r>
            <a:br>
              <a:rPr lang="en-US" sz="4000" b="1" dirty="0"/>
            </a:br>
            <a:r>
              <a:rPr lang="en-US" sz="4000" b="1" dirty="0" smtClean="0"/>
              <a:t>Lessons Learned</a:t>
            </a:r>
            <a:endParaRPr lang="en-US" sz="4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56525" y="1848317"/>
            <a:ext cx="4396866" cy="263149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Create </a:t>
            </a:r>
            <a:r>
              <a:rPr lang="en-US" sz="1650" b="1" dirty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a Risk-Free </a:t>
            </a: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Environment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Tout Your Successes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Identify Your Own Path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Create Conditions for Success and Personalize User Experience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50" b="1" dirty="0" smtClean="0">
                <a:solidFill>
                  <a:srgbClr val="FCAF17"/>
                </a:solidFill>
                <a:ea typeface="Arial Hebrew Scholar" charset="-79"/>
                <a:cs typeface="Arial Hebrew Scholar" charset="-79"/>
              </a:rPr>
              <a:t>Assess Everything!</a:t>
            </a:r>
            <a:endParaRPr lang="en-US" sz="1650" b="1" dirty="0">
              <a:solidFill>
                <a:srgbClr val="FCAF17"/>
              </a:solidFill>
              <a:ea typeface="Arial Hebrew Scholar" charset="-79"/>
              <a:cs typeface="Arial Hebrew Scholar" charset="-79"/>
            </a:endParaRPr>
          </a:p>
          <a:p>
            <a:endParaRPr lang="en-US" sz="1650" dirty="0">
              <a:ln>
                <a:solidFill>
                  <a:schemeClr val="accent2"/>
                </a:solidFill>
              </a:ln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392" y="1419322"/>
            <a:ext cx="4282272" cy="31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8066" y="207064"/>
            <a:ext cx="6920345" cy="49449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AF1F8E"/>
                </a:solidFill>
              </a:rPr>
              <a:t>The Iteration Phase – </a:t>
            </a:r>
            <a:br>
              <a:rPr lang="en-US" sz="4000" b="1" dirty="0" smtClean="0">
                <a:solidFill>
                  <a:srgbClr val="AF1F8E"/>
                </a:solidFill>
              </a:rPr>
            </a:br>
            <a:r>
              <a:rPr lang="en-US" sz="4000" b="1" dirty="0" smtClean="0">
                <a:solidFill>
                  <a:srgbClr val="AF1F8E"/>
                </a:solidFill>
              </a:rPr>
              <a:t>Lessons Learned</a:t>
            </a:r>
            <a:endParaRPr lang="en-US" sz="4000" b="1" dirty="0">
              <a:solidFill>
                <a:srgbClr val="AF1F8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445" y="1984179"/>
            <a:ext cx="3804557" cy="23775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1. Promote Change</a:t>
            </a:r>
            <a:b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</a:b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2. Secure Further Funding Sources</a:t>
            </a:r>
            <a:b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</a:b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3. Tout Your Success</a:t>
            </a:r>
            <a:b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</a:b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4. Continue to Prototype</a:t>
            </a:r>
            <a:b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</a:b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5. Scale Up </a:t>
            </a:r>
            <a:r>
              <a:rPr lang="mr-IN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–</a:t>
            </a:r>
            <a:r>
              <a:rPr lang="en-US" sz="1650" b="1" dirty="0" smtClean="0">
                <a:solidFill>
                  <a:srgbClr val="AF1F8E"/>
                </a:solidFill>
                <a:ea typeface="Arial Hebrew Scholar" charset="-79"/>
                <a:cs typeface="Arial Hebrew Scholar" charset="-79"/>
              </a:rPr>
              <a:t> Scale Out</a:t>
            </a:r>
            <a:r>
              <a:rPr lang="en-US" sz="1650" b="1" dirty="0" smtClean="0">
                <a:solidFill>
                  <a:srgbClr val="CA2585"/>
                </a:solidFill>
                <a:ea typeface="Arial Hebrew Scholar" charset="-79"/>
                <a:cs typeface="Arial Hebrew Scholar" charset="-79"/>
              </a:rPr>
              <a:t/>
            </a:r>
            <a:br>
              <a:rPr lang="en-US" sz="1650" b="1" dirty="0" smtClean="0">
                <a:solidFill>
                  <a:srgbClr val="CA2585"/>
                </a:solidFill>
                <a:ea typeface="Arial Hebrew Scholar" charset="-79"/>
                <a:cs typeface="Arial Hebrew Scholar" charset="-79"/>
              </a:rPr>
            </a:b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380" y="95156"/>
            <a:ext cx="3566886" cy="49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5452" y="787507"/>
            <a:ext cx="5500413" cy="16347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1D3A55"/>
                </a:solidFill>
              </a:rPr>
              <a:t>When you return to your institution, </a:t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>what will you take with you from this session?</a:t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/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>----</a:t>
            </a:r>
            <a:r>
              <a:rPr lang="en-US" sz="3200" b="1" i="1" dirty="0" smtClean="0">
                <a:solidFill>
                  <a:srgbClr val="1D3A55"/>
                </a:solidFill>
              </a:rPr>
              <a:t>Participant Exercise----</a:t>
            </a:r>
            <a:endParaRPr lang="en-US" sz="3200" b="1" i="1" dirty="0">
              <a:solidFill>
                <a:srgbClr val="1D3A5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14" y="787507"/>
            <a:ext cx="2837457" cy="32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2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/>
          <a:stretch/>
        </p:blipFill>
        <p:spPr>
          <a:xfrm>
            <a:off x="195941" y="359228"/>
            <a:ext cx="8736073" cy="4097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938" y="1221846"/>
            <a:ext cx="2554333" cy="22200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 You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Contact Us!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2938" y="2235963"/>
            <a:ext cx="2313734" cy="1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07537" y="728980"/>
            <a:ext cx="59126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a typeface="Helvetica Neue" charset="0"/>
                <a:cs typeface="Helvetica Neue" charset="0"/>
              </a:rPr>
              <a:t>Jeff </a:t>
            </a:r>
            <a:r>
              <a:rPr lang="en-US" b="1" dirty="0" smtClean="0">
                <a:ea typeface="Helvetica Neue" charset="0"/>
                <a:cs typeface="Helvetica Neue" charset="0"/>
              </a:rPr>
              <a:t>Ashley, Director </a:t>
            </a:r>
            <a:r>
              <a:rPr lang="en-US" b="1" dirty="0">
                <a:ea typeface="Helvetica Neue" charset="0"/>
                <a:cs typeface="Helvetica Neue" charset="0"/>
              </a:rPr>
              <a:t>of the Center for </a:t>
            </a:r>
          </a:p>
          <a:p>
            <a:r>
              <a:rPr lang="en-US" b="1" dirty="0">
                <a:ea typeface="Helvetica Neue" charset="0"/>
                <a:cs typeface="Helvetica Neue" charset="0"/>
              </a:rPr>
              <a:t>Teaching Innovation and Nexus </a:t>
            </a:r>
            <a:r>
              <a:rPr lang="en-US" b="1" dirty="0" smtClean="0">
                <a:ea typeface="Helvetica Neue" charset="0"/>
                <a:cs typeface="Helvetica Neue" charset="0"/>
              </a:rPr>
              <a:t>Learning, Jefferson  </a:t>
            </a:r>
            <a:r>
              <a:rPr lang="en-US" b="1" dirty="0">
                <a:ea typeface="Helvetica Neue" charset="0"/>
                <a:cs typeface="Helvetica Neue" charset="0"/>
              </a:rPr>
              <a:t/>
            </a:r>
            <a:br>
              <a:rPr lang="en-US" b="1" dirty="0">
                <a:ea typeface="Helvetica Neue" charset="0"/>
                <a:cs typeface="Helvetica Neue" charset="0"/>
              </a:rPr>
            </a:br>
            <a:r>
              <a:rPr lang="en-US" b="1" dirty="0" smtClean="0">
                <a:ea typeface="Helvetica Neue" charset="0"/>
                <a:cs typeface="Helvetica Neue" charset="0"/>
              </a:rPr>
              <a:t>E-Mail</a:t>
            </a:r>
            <a:r>
              <a:rPr lang="en-US" b="1" dirty="0">
                <a:ea typeface="Helvetica Neue" charset="0"/>
                <a:cs typeface="Helvetica Neue" charset="0"/>
              </a:rPr>
              <a:t>: </a:t>
            </a:r>
            <a:r>
              <a:rPr lang="en-US" b="1" dirty="0" smtClean="0">
                <a:ea typeface="Helvetica Neue" charset="0"/>
                <a:cs typeface="Helvetica Neue" charset="0"/>
                <a:hlinkClick r:id="rId3"/>
              </a:rPr>
              <a:t>AshleyJ@PhilaU.edu</a:t>
            </a:r>
            <a:endParaRPr lang="en-US" b="1" dirty="0" smtClean="0">
              <a:ea typeface="Helvetica Neue" charset="0"/>
              <a:cs typeface="Helvetica Neue" charset="0"/>
            </a:endParaRPr>
          </a:p>
          <a:p>
            <a:endParaRPr lang="en-US" b="1" dirty="0" smtClean="0">
              <a:ea typeface="Helvetica Neue" charset="0"/>
              <a:cs typeface="Helvetica Neue" charset="0"/>
            </a:endParaRPr>
          </a:p>
          <a:p>
            <a:r>
              <a:rPr lang="en-US" b="1" dirty="0" smtClean="0">
                <a:ea typeface="Helvetica Neue" charset="0"/>
                <a:cs typeface="Helvetica Neue" charset="0"/>
              </a:rPr>
              <a:t>JT </a:t>
            </a:r>
            <a:r>
              <a:rPr lang="en-US" b="1" dirty="0">
                <a:ea typeface="Helvetica Neue" charset="0"/>
                <a:cs typeface="Helvetica Neue" charset="0"/>
              </a:rPr>
              <a:t>Singh, Deputy CIO, </a:t>
            </a:r>
            <a:r>
              <a:rPr lang="en-US" b="1" dirty="0"/>
              <a:t>West Chester </a:t>
            </a:r>
            <a:r>
              <a:rPr lang="en-US" b="1" dirty="0" smtClean="0"/>
              <a:t>University</a:t>
            </a:r>
          </a:p>
          <a:p>
            <a:r>
              <a:rPr lang="en-US" b="1" dirty="0" smtClean="0"/>
              <a:t>E-Mail: </a:t>
            </a:r>
            <a:r>
              <a:rPr lang="en-US" b="1" dirty="0" smtClean="0">
                <a:hlinkClick r:id="rId4"/>
              </a:rPr>
              <a:t>Jsingh@wcupa.edu</a:t>
            </a:r>
            <a:endParaRPr lang="en-US" b="1" dirty="0" smtClean="0"/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Helvetica Neue" charset="0"/>
                <a:cs typeface="Helvetica Neue" charset="0"/>
              </a:rPr>
              <a:t/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Helvetica Neue" charset="0"/>
                <a:cs typeface="Helvetica Neue" charset="0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40" y="245096"/>
            <a:ext cx="8276360" cy="4944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1D3A55"/>
                </a:solidFill>
              </a:rPr>
              <a:t>Jefferson (Philadelphia University + Thomas Jefferson University)</a:t>
            </a:r>
            <a:endParaRPr lang="en-US" b="1" dirty="0">
              <a:solidFill>
                <a:srgbClr val="1D3A5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646" y="1002642"/>
            <a:ext cx="5816930" cy="350095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50" dirty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Combined institution (Philadelphia University + Thomas Jefferson University) as of July 1, 2017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10+ colleges, 100+ academic programs, 7,100 students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TJU –graduate health care focus in pharmacy, nursing, and medical school</a:t>
            </a:r>
            <a:b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</a:br>
            <a:endParaRPr lang="en-US" sz="1650" dirty="0" smtClean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PhilaU – undergraduate focus in architecture, design, engineering, textiles, and business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Part of a major regional medical center, Jefferson Health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Two primary campus location, Center City Philadelphia and the East Falls Campus (approximately 110 acres)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6" name="Picture 5" descr="AcademicAdmissionsTuition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82" y="1018995"/>
            <a:ext cx="2674056" cy="32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1840" y="245096"/>
            <a:ext cx="8276360" cy="4944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1D3A55"/>
                </a:solidFill>
              </a:rPr>
              <a:t>West Chester University</a:t>
            </a:r>
            <a:endParaRPr lang="en-US" b="1" dirty="0">
              <a:solidFill>
                <a:srgbClr val="1D3A5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113" y="739595"/>
            <a:ext cx="5816930" cy="192360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50" dirty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Combined institution (Philadelphia University + Thomas Jefferson University) as of July 1, 2017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10+ colleges, 100+ academic programs, 7,100 students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TJU –graduate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Part of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Two</a:t>
            </a:r>
            <a:endParaRPr lang="en-US" sz="165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6" name="Picture 5" descr="AcademicAdmissionsTuitionCropp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82" y="1018995"/>
            <a:ext cx="2674056" cy="3214338"/>
          </a:xfrm>
          <a:prstGeom prst="rect">
            <a:avLst/>
          </a:prstGeom>
        </p:spPr>
      </p:pic>
      <p:pic>
        <p:nvPicPr>
          <p:cNvPr id="5" name="Picture 4" descr="WCU FunFact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8520" y="202563"/>
            <a:ext cx="7761014" cy="163470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1D3A55"/>
                </a:solidFill>
              </a:rPr>
              <a:t>Why Do You Plan to Build</a:t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>Active Learning Spaces?</a:t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/>
            </a:r>
            <a:br>
              <a:rPr lang="en-US" sz="3600" b="1" dirty="0" smtClean="0">
                <a:solidFill>
                  <a:srgbClr val="1D3A55"/>
                </a:solidFill>
              </a:rPr>
            </a:br>
            <a:r>
              <a:rPr lang="en-US" sz="3600" b="1" dirty="0" smtClean="0">
                <a:solidFill>
                  <a:srgbClr val="1D3A55"/>
                </a:solidFill>
              </a:rPr>
              <a:t>----</a:t>
            </a:r>
            <a:r>
              <a:rPr lang="en-US" sz="3200" b="1" i="1" dirty="0" smtClean="0">
                <a:solidFill>
                  <a:srgbClr val="1D3A55"/>
                </a:solidFill>
              </a:rPr>
              <a:t>Participant Exercise----</a:t>
            </a:r>
            <a:endParaRPr lang="en-US" sz="3200" b="1" i="1" dirty="0">
              <a:solidFill>
                <a:srgbClr val="1D3A5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44" y="2454089"/>
            <a:ext cx="3900765" cy="26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321" y="245206"/>
            <a:ext cx="9257012" cy="494499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1D3A55"/>
                </a:solidFill>
              </a:rPr>
              <a:t>Why Did </a:t>
            </a:r>
            <a:r>
              <a:rPr lang="en-US" sz="3600" b="1" dirty="0" smtClean="0">
                <a:solidFill>
                  <a:srgbClr val="1D3A55"/>
                </a:solidFill>
              </a:rPr>
              <a:t>We Build Active Learning Spaces?</a:t>
            </a:r>
            <a:endParaRPr lang="en-US" sz="3600" b="1" dirty="0">
              <a:solidFill>
                <a:srgbClr val="1D3A5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449" y="1086838"/>
            <a:ext cx="4789218" cy="31470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Mission-driven approach to instruction</a:t>
            </a:r>
          </a:p>
          <a:p>
            <a:endParaRPr lang="en-US" sz="1000" dirty="0" smtClean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Key component part of </a:t>
            </a: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our </a:t>
            </a: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strategic </a:t>
            </a: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plans</a:t>
            </a: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/>
            </a:r>
            <a:b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</a:b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Supports our signature pedagogies and tech-assisted methodologies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Fosters enhanced faculty-student and student-student interactions</a:t>
            </a: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r>
              <a:rPr lang="en-US" sz="1650" dirty="0" smtClean="0">
                <a:solidFill>
                  <a:schemeClr val="bg1"/>
                </a:solidFill>
                <a:ea typeface="Arial Hebrew Scholar" charset="-79"/>
                <a:cs typeface="Arial Hebrew Scholar" charset="-79"/>
              </a:rPr>
              <a:t>Facilitates assessment of how physical environments and their affordances enhance student learning outcomes </a:t>
            </a: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  <a:p>
            <a:pPr marL="160735" indent="-160735">
              <a:buFont typeface="Arial" charset="0"/>
              <a:buChar char="•"/>
            </a:pPr>
            <a:endParaRPr lang="en-US" sz="1000" dirty="0">
              <a:solidFill>
                <a:schemeClr val="bg1"/>
              </a:solidFill>
              <a:ea typeface="Arial Hebrew Scholar" charset="-79"/>
              <a:cs typeface="Arial Hebrew Scholar" charset="-79"/>
            </a:endParaRPr>
          </a:p>
        </p:txBody>
      </p:sp>
      <p:pic>
        <p:nvPicPr>
          <p:cNvPr id="5" name="Picture 4" descr="Z03A705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3"/>
          <a:stretch/>
        </p:blipFill>
        <p:spPr>
          <a:xfrm>
            <a:off x="5090652" y="1086837"/>
            <a:ext cx="3806846" cy="3147015"/>
          </a:xfrm>
          <a:prstGeom prst="rect">
            <a:avLst/>
          </a:prstGeom>
          <a:ln w="38100" cmpd="sng">
            <a:noFill/>
          </a:ln>
        </p:spPr>
      </p:pic>
    </p:spTree>
    <p:extLst>
      <p:ext uri="{BB962C8B-B14F-4D97-AF65-F5344CB8AC3E}">
        <p14:creationId xmlns:p14="http://schemas.microsoft.com/office/powerpoint/2010/main" val="13352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58520" y="202563"/>
            <a:ext cx="7761014" cy="1634701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1D3A55"/>
                </a:solidFill>
              </a:rPr>
              <a:t>Can you identify challenges or barriers to building Active Learning Spaces?</a:t>
            </a:r>
            <a:br>
              <a:rPr lang="en-US" sz="3200" b="1" dirty="0" smtClean="0">
                <a:solidFill>
                  <a:srgbClr val="1D3A55"/>
                </a:solidFill>
              </a:rPr>
            </a:br>
            <a:r>
              <a:rPr lang="en-US" sz="3200" b="1" dirty="0" smtClean="0">
                <a:solidFill>
                  <a:srgbClr val="1D3A55"/>
                </a:solidFill>
              </a:rPr>
              <a:t/>
            </a:r>
            <a:br>
              <a:rPr lang="en-US" sz="3200" b="1" dirty="0" smtClean="0">
                <a:solidFill>
                  <a:srgbClr val="1D3A55"/>
                </a:solidFill>
              </a:rPr>
            </a:br>
            <a:r>
              <a:rPr lang="en-US" sz="3200" b="1" dirty="0" smtClean="0">
                <a:solidFill>
                  <a:srgbClr val="1D3A55"/>
                </a:solidFill>
              </a:rPr>
              <a:t>----</a:t>
            </a:r>
            <a:r>
              <a:rPr lang="en-US" sz="3200" b="1" i="1" dirty="0" smtClean="0">
                <a:solidFill>
                  <a:srgbClr val="1D3A55"/>
                </a:solidFill>
              </a:rPr>
              <a:t>Participant Exercise----</a:t>
            </a:r>
            <a:endParaRPr lang="en-US" sz="3200" b="1" i="1" dirty="0">
              <a:solidFill>
                <a:srgbClr val="1D3A55"/>
              </a:solidFill>
            </a:endParaRPr>
          </a:p>
        </p:txBody>
      </p:sp>
      <p:pic>
        <p:nvPicPr>
          <p:cNvPr id="5" name="Picture 4" descr="Z03A7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461" y="2362200"/>
            <a:ext cx="3692138" cy="2461426"/>
          </a:xfrm>
          <a:prstGeom prst="rect">
            <a:avLst/>
          </a:prstGeom>
          <a:ln w="38100" cmpd="sng">
            <a:solidFill>
              <a:srgbClr val="403152"/>
            </a:solidFill>
          </a:ln>
        </p:spPr>
      </p:pic>
    </p:spTree>
    <p:extLst>
      <p:ext uri="{BB962C8B-B14F-4D97-AF65-F5344CB8AC3E}">
        <p14:creationId xmlns:p14="http://schemas.microsoft.com/office/powerpoint/2010/main" val="286765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599" y="-4340"/>
            <a:ext cx="9254854" cy="66215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1D3A55"/>
                </a:solidFill>
              </a:rPr>
              <a:t>Active Learning Space Initiative: </a:t>
            </a:r>
            <a:r>
              <a:rPr lang="en-US" sz="4000" b="1" dirty="0" smtClean="0">
                <a:solidFill>
                  <a:srgbClr val="1D3A55"/>
                </a:solidFill>
              </a:rPr>
              <a:t/>
            </a:r>
            <a:br>
              <a:rPr lang="en-US" sz="4000" b="1" dirty="0" smtClean="0">
                <a:solidFill>
                  <a:srgbClr val="1D3A55"/>
                </a:solidFill>
              </a:rPr>
            </a:br>
            <a:r>
              <a:rPr lang="en-US" sz="4000" b="1" dirty="0" smtClean="0">
                <a:solidFill>
                  <a:srgbClr val="1D3A55"/>
                </a:solidFill>
              </a:rPr>
              <a:t>The </a:t>
            </a:r>
            <a:r>
              <a:rPr lang="en-US" sz="4000" b="1" dirty="0">
                <a:solidFill>
                  <a:srgbClr val="1D3A55"/>
                </a:solidFill>
              </a:rPr>
              <a:t>Model</a:t>
            </a:r>
            <a:endParaRPr lang="en-US" sz="4000" dirty="0">
              <a:solidFill>
                <a:srgbClr val="1D3A5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05" y="632412"/>
            <a:ext cx="5032664" cy="50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73" y="229186"/>
            <a:ext cx="5915025" cy="99417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D3A55"/>
                </a:solidFill>
              </a:rPr>
              <a:t>Design Phase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89" y="1334860"/>
            <a:ext cx="3591647" cy="2693735"/>
          </a:xfrm>
          <a:prstGeom prst="rect">
            <a:avLst/>
          </a:prstGeom>
          <a:ln w="76200">
            <a:solidFill>
              <a:srgbClr val="58B7D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0" y="726272"/>
            <a:ext cx="4230616" cy="423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0500" y="101449"/>
            <a:ext cx="5915025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solidFill>
                  <a:srgbClr val="1D3A55"/>
                </a:solidFill>
              </a:rPr>
              <a:t>Implementation </a:t>
            </a:r>
            <a:r>
              <a:rPr lang="en-US" sz="4000" b="1" smtClean="0">
                <a:solidFill>
                  <a:srgbClr val="1D3A55"/>
                </a:solidFill>
              </a:rPr>
              <a:t/>
            </a:r>
            <a:br>
              <a:rPr lang="en-US" sz="4000" b="1" smtClean="0">
                <a:solidFill>
                  <a:srgbClr val="1D3A55"/>
                </a:solidFill>
              </a:rPr>
            </a:br>
            <a:r>
              <a:rPr lang="en-US" sz="4000" b="1" smtClean="0">
                <a:solidFill>
                  <a:srgbClr val="1D3A55"/>
                </a:solidFill>
              </a:rPr>
              <a:t>Phase</a:t>
            </a:r>
            <a:endParaRPr lang="en-US" sz="4000" b="1" dirty="0">
              <a:solidFill>
                <a:srgbClr val="1D3A5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5" y="975205"/>
            <a:ext cx="4274993" cy="4274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22" y="2601295"/>
            <a:ext cx="3238088" cy="2369503"/>
          </a:xfrm>
          <a:prstGeom prst="rect">
            <a:avLst/>
          </a:prstGeom>
          <a:ln w="98425">
            <a:solidFill>
              <a:srgbClr val="00C810"/>
            </a:solidFill>
          </a:ln>
        </p:spPr>
      </p:pic>
      <p:pic>
        <p:nvPicPr>
          <p:cNvPr id="7" name="Picture 6" descr="design aspec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r="15059"/>
          <a:stretch/>
        </p:blipFill>
        <p:spPr>
          <a:xfrm>
            <a:off x="5185655" y="387007"/>
            <a:ext cx="3298822" cy="2091417"/>
          </a:xfrm>
          <a:prstGeom prst="rect">
            <a:avLst/>
          </a:prstGeom>
          <a:ln w="76200" cmpd="sng">
            <a:solidFill>
              <a:srgbClr val="1AC810"/>
            </a:solidFill>
          </a:ln>
        </p:spPr>
      </p:pic>
    </p:spTree>
    <p:extLst>
      <p:ext uri="{BB962C8B-B14F-4D97-AF65-F5344CB8AC3E}">
        <p14:creationId xmlns:p14="http://schemas.microsoft.com/office/powerpoint/2010/main" val="21230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ght content">
  <a:themeElements>
    <a:clrScheme name="Custom 1">
      <a:dk1>
        <a:srgbClr val="011E40"/>
      </a:dk1>
      <a:lt1>
        <a:sysClr val="window" lastClr="FFFFFF"/>
      </a:lt1>
      <a:dk2>
        <a:srgbClr val="2F5897"/>
      </a:dk2>
      <a:lt2>
        <a:srgbClr val="E4E9EF"/>
      </a:lt2>
      <a:accent1>
        <a:srgbClr val="307FE2"/>
      </a:accent1>
      <a:accent2>
        <a:srgbClr val="F8E08E"/>
      </a:accent2>
      <a:accent3>
        <a:srgbClr val="80225F"/>
      </a:accent3>
      <a:accent4>
        <a:srgbClr val="011E40"/>
      </a:accent4>
      <a:accent5>
        <a:srgbClr val="C4B000"/>
      </a:accent5>
      <a:accent6>
        <a:srgbClr val="89813D"/>
      </a:accent6>
      <a:hlink>
        <a:srgbClr val="2DCCD3"/>
      </a:hlink>
      <a:folHlink>
        <a:srgbClr val="C4BCB7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4289</TotalTime>
  <Words>340</Words>
  <Application>Microsoft Macintosh PowerPoint</Application>
  <PresentationFormat>On-screen Show (16:9)</PresentationFormat>
  <Paragraphs>87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Hebrew Scholar</vt:lpstr>
      <vt:lpstr>Calibri</vt:lpstr>
      <vt:lpstr>Helvetica Neue</vt:lpstr>
      <vt:lpstr>ＭＳ Ｐゴシック</vt:lpstr>
      <vt:lpstr>Trebuchet MS</vt:lpstr>
      <vt:lpstr>Light content</vt:lpstr>
      <vt:lpstr>     Developing Active  Learning Spaces  Perspectives from West Chester University  &amp; Jefferson (Philadelphia University + Thomas Jefferson University)</vt:lpstr>
      <vt:lpstr>Jefferson (Philadelphia University + Thomas Jefferson University)</vt:lpstr>
      <vt:lpstr>West Chester University</vt:lpstr>
      <vt:lpstr>Why Do You Plan to Build Active Learning Spaces?  ----Participant Exercise----</vt:lpstr>
      <vt:lpstr>Why Did We Build Active Learning Spaces?</vt:lpstr>
      <vt:lpstr>Can you identify challenges or barriers to building Active Learning Spaces?  ----Participant Exercise----</vt:lpstr>
      <vt:lpstr>Active Learning Space Initiative:  The Model</vt:lpstr>
      <vt:lpstr>Design Phase</vt:lpstr>
      <vt:lpstr>Implementation  Phase</vt:lpstr>
      <vt:lpstr>Use/Assessment  Phase</vt:lpstr>
      <vt:lpstr>Iteration Phase</vt:lpstr>
      <vt:lpstr>Lessons Learned</vt:lpstr>
      <vt:lpstr>The Design Phase - Lessons Learned</vt:lpstr>
      <vt:lpstr>The Implementation Phase– Lessons Learned</vt:lpstr>
      <vt:lpstr>The Use/Assessment Phase –  Lessons Learned</vt:lpstr>
      <vt:lpstr>The Iteration Phase –  Lessons Learned</vt:lpstr>
      <vt:lpstr>When you return to your institution,  what will you take with you from this session?  ----Participant Exercise----</vt:lpstr>
      <vt:lpstr>Thank You  Contact Us!</vt:lpstr>
    </vt:vector>
  </TitlesOfParts>
  <Manager/>
  <Company>Jefferson</Company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Creative Services</dc:creator>
  <cp:keywords/>
  <dc:description/>
  <cp:lastModifiedBy>Microsoft Office User</cp:lastModifiedBy>
  <cp:revision>197</cp:revision>
  <cp:lastPrinted>2014-04-07T13:42:21Z</cp:lastPrinted>
  <dcterms:created xsi:type="dcterms:W3CDTF">2014-04-05T18:35:34Z</dcterms:created>
  <dcterms:modified xsi:type="dcterms:W3CDTF">2017-10-31T13:28:17Z</dcterms:modified>
  <cp:category/>
</cp:coreProperties>
</file>