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259" r:id="rId3"/>
    <p:sldId id="297" r:id="rId4"/>
    <p:sldId id="261" r:id="rId5"/>
    <p:sldId id="256" r:id="rId6"/>
    <p:sldId id="279" r:id="rId7"/>
    <p:sldId id="278" r:id="rId8"/>
    <p:sldId id="299" r:id="rId9"/>
    <p:sldId id="265" r:id="rId10"/>
    <p:sldId id="300" r:id="rId11"/>
    <p:sldId id="266" r:id="rId12"/>
    <p:sldId id="267" r:id="rId13"/>
    <p:sldId id="301" r:id="rId14"/>
    <p:sldId id="269" r:id="rId15"/>
    <p:sldId id="270" r:id="rId16"/>
    <p:sldId id="271" r:id="rId17"/>
    <p:sldId id="302" r:id="rId18"/>
    <p:sldId id="273" r:id="rId19"/>
    <p:sldId id="281" r:id="rId20"/>
    <p:sldId id="280" r:id="rId21"/>
    <p:sldId id="275" r:id="rId22"/>
    <p:sldId id="296" r:id="rId23"/>
    <p:sldId id="276" r:id="rId24"/>
    <p:sldId id="277" r:id="rId25"/>
    <p:sldId id="283" r:id="rId26"/>
    <p:sldId id="257" r:id="rId27"/>
    <p:sldId id="282" r:id="rId28"/>
    <p:sldId id="287" r:id="rId29"/>
    <p:sldId id="303" r:id="rId30"/>
    <p:sldId id="288" r:id="rId31"/>
    <p:sldId id="290" r:id="rId32"/>
    <p:sldId id="294" r:id="rId33"/>
    <p:sldId id="293" r:id="rId34"/>
    <p:sldId id="295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7" autoAdjust="0"/>
    <p:restoredTop sz="79221" autoAdjust="0"/>
  </p:normalViewPr>
  <p:slideViewPr>
    <p:cSldViewPr snapToGrid="0">
      <p:cViewPr varScale="1">
        <p:scale>
          <a:sx n="67" d="100"/>
          <a:sy n="67" d="100"/>
        </p:scale>
        <p:origin x="1200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44" d="100"/>
          <a:sy n="44" d="100"/>
        </p:scale>
        <p:origin x="2215" y="45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fif"/><Relationship Id="rId1" Type="http://schemas.openxmlformats.org/officeDocument/2006/relationships/image" Target="../media/image21.jfif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fif"/><Relationship Id="rId1" Type="http://schemas.openxmlformats.org/officeDocument/2006/relationships/image" Target="../media/image21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C9DAD3-B5FF-D74C-9879-735406B8E902}" type="doc">
      <dgm:prSet loTypeId="urn:microsoft.com/office/officeart/2005/8/layout/hList7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8B82A553-4170-CD4B-A36A-EF1575546B6B}">
      <dgm:prSet/>
      <dgm:spPr/>
      <dgm:t>
        <a:bodyPr/>
        <a:lstStyle/>
        <a:p>
          <a:pPr rtl="0"/>
          <a:r>
            <a:rPr lang="en-US" dirty="0" smtClean="0"/>
            <a:t>Approximately 20% of data centre floor space on campus is managed by distributed IT</a:t>
          </a:r>
          <a:endParaRPr lang="en-US" dirty="0"/>
        </a:p>
      </dgm:t>
    </dgm:pt>
    <dgm:pt modelId="{9CCE3D5C-9509-594E-ABEF-C81A5F7D47BB}" type="parTrans" cxnId="{D3B81AC4-9AEA-1247-9412-5D1515588FD0}">
      <dgm:prSet/>
      <dgm:spPr/>
      <dgm:t>
        <a:bodyPr/>
        <a:lstStyle/>
        <a:p>
          <a:endParaRPr lang="en-US"/>
        </a:p>
      </dgm:t>
    </dgm:pt>
    <dgm:pt modelId="{25607BE3-9FF6-5247-8BF8-35FBCBAD2488}" type="sibTrans" cxnId="{D3B81AC4-9AEA-1247-9412-5D1515588FD0}">
      <dgm:prSet/>
      <dgm:spPr/>
      <dgm:t>
        <a:bodyPr/>
        <a:lstStyle/>
        <a:p>
          <a:endParaRPr lang="en-US"/>
        </a:p>
      </dgm:t>
    </dgm:pt>
    <dgm:pt modelId="{BED71F95-08A4-884C-9E98-9B982E98EF2E}">
      <dgm:prSet/>
      <dgm:spPr/>
      <dgm:t>
        <a:bodyPr/>
        <a:lstStyle/>
        <a:p>
          <a:pPr rtl="0"/>
          <a:r>
            <a:rPr lang="en-US" dirty="0" smtClean="0"/>
            <a:t>Up to 50% of IT staff are not part of central IT </a:t>
          </a:r>
          <a:endParaRPr lang="en-US" dirty="0"/>
        </a:p>
      </dgm:t>
    </dgm:pt>
    <dgm:pt modelId="{FA70C30F-5F3E-CA4A-B60C-A0B4953573F6}" type="parTrans" cxnId="{2A846827-3B89-294A-A25E-DE27159EA833}">
      <dgm:prSet/>
      <dgm:spPr/>
      <dgm:t>
        <a:bodyPr/>
        <a:lstStyle/>
        <a:p>
          <a:endParaRPr lang="en-US"/>
        </a:p>
      </dgm:t>
    </dgm:pt>
    <dgm:pt modelId="{98711871-2A47-0F4C-A3FD-E08F7C7944E4}" type="sibTrans" cxnId="{2A846827-3B89-294A-A25E-DE27159EA833}">
      <dgm:prSet/>
      <dgm:spPr/>
      <dgm:t>
        <a:bodyPr/>
        <a:lstStyle/>
        <a:p>
          <a:endParaRPr lang="en-US"/>
        </a:p>
      </dgm:t>
    </dgm:pt>
    <dgm:pt modelId="{A4E27B12-4B36-8E4E-8334-F0A9C01DDA2D}" type="pres">
      <dgm:prSet presAssocID="{B7C9DAD3-B5FF-D74C-9879-735406B8E9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74D4744-A1C3-9445-B022-0479F6109B57}" type="pres">
      <dgm:prSet presAssocID="{B7C9DAD3-B5FF-D74C-9879-735406B8E902}" presName="fgShape" presStyleLbl="fgShp" presStyleIdx="0" presStyleCnt="1"/>
      <dgm:spPr/>
    </dgm:pt>
    <dgm:pt modelId="{9953294F-72C4-C440-BD31-58DAAE9E9FD8}" type="pres">
      <dgm:prSet presAssocID="{B7C9DAD3-B5FF-D74C-9879-735406B8E902}" presName="linComp" presStyleCnt="0"/>
      <dgm:spPr/>
    </dgm:pt>
    <dgm:pt modelId="{6B6173CF-00C6-714A-A93F-FA30EE529AEE}" type="pres">
      <dgm:prSet presAssocID="{8B82A553-4170-CD4B-A36A-EF1575546B6B}" presName="compNode" presStyleCnt="0"/>
      <dgm:spPr/>
    </dgm:pt>
    <dgm:pt modelId="{39F2E1AE-B3BB-2446-B456-EE6A3CCEB05B}" type="pres">
      <dgm:prSet presAssocID="{8B82A553-4170-CD4B-A36A-EF1575546B6B}" presName="bkgdShape" presStyleLbl="node1" presStyleIdx="0" presStyleCnt="2"/>
      <dgm:spPr/>
      <dgm:t>
        <a:bodyPr/>
        <a:lstStyle/>
        <a:p>
          <a:endParaRPr lang="en-US"/>
        </a:p>
      </dgm:t>
    </dgm:pt>
    <dgm:pt modelId="{A05AE184-46E2-5C4B-8C23-3DC1FCC804A5}" type="pres">
      <dgm:prSet presAssocID="{8B82A553-4170-CD4B-A36A-EF1575546B6B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8684B8-2BE3-DF4E-8C52-F57311572109}" type="pres">
      <dgm:prSet presAssocID="{8B82A553-4170-CD4B-A36A-EF1575546B6B}" presName="invisiNode" presStyleLbl="node1" presStyleIdx="0" presStyleCnt="2"/>
      <dgm:spPr/>
    </dgm:pt>
    <dgm:pt modelId="{B0D7BDC5-2C0D-D94E-94B3-EC5BF42B4C84}" type="pres">
      <dgm:prSet presAssocID="{8B82A553-4170-CD4B-A36A-EF1575546B6B}" presName="imagNode" presStyleLbl="fgImgPlace1" presStyleIdx="0" presStyleCnt="2"/>
      <dgm:spPr/>
    </dgm:pt>
    <dgm:pt modelId="{4EDFF9BF-BAB4-C547-BE06-DD2C99FEE8C9}" type="pres">
      <dgm:prSet presAssocID="{25607BE3-9FF6-5247-8BF8-35FBCBAD248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DE6D9D0-4742-AE47-913E-3EC7F0F451E3}" type="pres">
      <dgm:prSet presAssocID="{BED71F95-08A4-884C-9E98-9B982E98EF2E}" presName="compNode" presStyleCnt="0"/>
      <dgm:spPr/>
    </dgm:pt>
    <dgm:pt modelId="{666ED3B1-4AB7-5745-8951-CA4EF2F18698}" type="pres">
      <dgm:prSet presAssocID="{BED71F95-08A4-884C-9E98-9B982E98EF2E}" presName="bkgdShape" presStyleLbl="node1" presStyleIdx="1" presStyleCnt="2"/>
      <dgm:spPr/>
      <dgm:t>
        <a:bodyPr/>
        <a:lstStyle/>
        <a:p>
          <a:endParaRPr lang="en-US"/>
        </a:p>
      </dgm:t>
    </dgm:pt>
    <dgm:pt modelId="{2158FD70-3A4C-104B-9E09-F4C12B8A9EBB}" type="pres">
      <dgm:prSet presAssocID="{BED71F95-08A4-884C-9E98-9B982E98EF2E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ADD33-3BFB-8C40-8D2F-C219E256B34D}" type="pres">
      <dgm:prSet presAssocID="{BED71F95-08A4-884C-9E98-9B982E98EF2E}" presName="invisiNode" presStyleLbl="node1" presStyleIdx="1" presStyleCnt="2"/>
      <dgm:spPr/>
    </dgm:pt>
    <dgm:pt modelId="{000FEF15-9181-F941-8408-1B14BE2FE1FE}" type="pres">
      <dgm:prSet presAssocID="{BED71F95-08A4-884C-9E98-9B982E98EF2E}" presName="imagNode" presStyleLbl="fgImgPlace1" presStyleIdx="1" presStyleCnt="2"/>
      <dgm:spPr/>
    </dgm:pt>
  </dgm:ptLst>
  <dgm:cxnLst>
    <dgm:cxn modelId="{D3B81AC4-9AEA-1247-9412-5D1515588FD0}" srcId="{B7C9DAD3-B5FF-D74C-9879-735406B8E902}" destId="{8B82A553-4170-CD4B-A36A-EF1575546B6B}" srcOrd="0" destOrd="0" parTransId="{9CCE3D5C-9509-594E-ABEF-C81A5F7D47BB}" sibTransId="{25607BE3-9FF6-5247-8BF8-35FBCBAD2488}"/>
    <dgm:cxn modelId="{A4ADBE77-EF2F-F543-B571-DC09D2711E16}" type="presOf" srcId="{BED71F95-08A4-884C-9E98-9B982E98EF2E}" destId="{666ED3B1-4AB7-5745-8951-CA4EF2F18698}" srcOrd="0" destOrd="0" presId="urn:microsoft.com/office/officeart/2005/8/layout/hList7"/>
    <dgm:cxn modelId="{2A846827-3B89-294A-A25E-DE27159EA833}" srcId="{B7C9DAD3-B5FF-D74C-9879-735406B8E902}" destId="{BED71F95-08A4-884C-9E98-9B982E98EF2E}" srcOrd="1" destOrd="0" parTransId="{FA70C30F-5F3E-CA4A-B60C-A0B4953573F6}" sibTransId="{98711871-2A47-0F4C-A3FD-E08F7C7944E4}"/>
    <dgm:cxn modelId="{BA8DA97C-10EA-EA41-8FF2-6FDDCF1AB765}" type="presOf" srcId="{8B82A553-4170-CD4B-A36A-EF1575546B6B}" destId="{A05AE184-46E2-5C4B-8C23-3DC1FCC804A5}" srcOrd="1" destOrd="0" presId="urn:microsoft.com/office/officeart/2005/8/layout/hList7"/>
    <dgm:cxn modelId="{3B3D13CC-B516-554F-B0EC-2657BD9CB3B8}" type="presOf" srcId="{8B82A553-4170-CD4B-A36A-EF1575546B6B}" destId="{39F2E1AE-B3BB-2446-B456-EE6A3CCEB05B}" srcOrd="0" destOrd="0" presId="urn:microsoft.com/office/officeart/2005/8/layout/hList7"/>
    <dgm:cxn modelId="{4ACAF5DA-C3E1-A546-9033-085C9AC4E308}" type="presOf" srcId="{25607BE3-9FF6-5247-8BF8-35FBCBAD2488}" destId="{4EDFF9BF-BAB4-C547-BE06-DD2C99FEE8C9}" srcOrd="0" destOrd="0" presId="urn:microsoft.com/office/officeart/2005/8/layout/hList7"/>
    <dgm:cxn modelId="{8328191E-4FF7-D348-B714-2932608202DF}" type="presOf" srcId="{BED71F95-08A4-884C-9E98-9B982E98EF2E}" destId="{2158FD70-3A4C-104B-9E09-F4C12B8A9EBB}" srcOrd="1" destOrd="0" presId="urn:microsoft.com/office/officeart/2005/8/layout/hList7"/>
    <dgm:cxn modelId="{861B8ACE-CC9C-4643-B8EE-9D12C7617925}" type="presOf" srcId="{B7C9DAD3-B5FF-D74C-9879-735406B8E902}" destId="{A4E27B12-4B36-8E4E-8334-F0A9C01DDA2D}" srcOrd="0" destOrd="0" presId="urn:microsoft.com/office/officeart/2005/8/layout/hList7"/>
    <dgm:cxn modelId="{77FF059A-610F-D443-A7B3-3710F56F119A}" type="presParOf" srcId="{A4E27B12-4B36-8E4E-8334-F0A9C01DDA2D}" destId="{074D4744-A1C3-9445-B022-0479F6109B57}" srcOrd="0" destOrd="0" presId="urn:microsoft.com/office/officeart/2005/8/layout/hList7"/>
    <dgm:cxn modelId="{D1837363-8270-7047-ABAD-544CC5D400E1}" type="presParOf" srcId="{A4E27B12-4B36-8E4E-8334-F0A9C01DDA2D}" destId="{9953294F-72C4-C440-BD31-58DAAE9E9FD8}" srcOrd="1" destOrd="0" presId="urn:microsoft.com/office/officeart/2005/8/layout/hList7"/>
    <dgm:cxn modelId="{27003E02-D590-5545-9523-15BFA6A14546}" type="presParOf" srcId="{9953294F-72C4-C440-BD31-58DAAE9E9FD8}" destId="{6B6173CF-00C6-714A-A93F-FA30EE529AEE}" srcOrd="0" destOrd="0" presId="urn:microsoft.com/office/officeart/2005/8/layout/hList7"/>
    <dgm:cxn modelId="{49CD4350-A5A4-2A4C-A200-9E180338E67D}" type="presParOf" srcId="{6B6173CF-00C6-714A-A93F-FA30EE529AEE}" destId="{39F2E1AE-B3BB-2446-B456-EE6A3CCEB05B}" srcOrd="0" destOrd="0" presId="urn:microsoft.com/office/officeart/2005/8/layout/hList7"/>
    <dgm:cxn modelId="{ED33FA7C-AF40-8949-8D4F-9B5F57118CEE}" type="presParOf" srcId="{6B6173CF-00C6-714A-A93F-FA30EE529AEE}" destId="{A05AE184-46E2-5C4B-8C23-3DC1FCC804A5}" srcOrd="1" destOrd="0" presId="urn:microsoft.com/office/officeart/2005/8/layout/hList7"/>
    <dgm:cxn modelId="{137AB3D8-7382-024F-B5AB-97F0B357E4E8}" type="presParOf" srcId="{6B6173CF-00C6-714A-A93F-FA30EE529AEE}" destId="{A18684B8-2BE3-DF4E-8C52-F57311572109}" srcOrd="2" destOrd="0" presId="urn:microsoft.com/office/officeart/2005/8/layout/hList7"/>
    <dgm:cxn modelId="{375F257F-0B42-9740-8D90-0C2C87268632}" type="presParOf" srcId="{6B6173CF-00C6-714A-A93F-FA30EE529AEE}" destId="{B0D7BDC5-2C0D-D94E-94B3-EC5BF42B4C84}" srcOrd="3" destOrd="0" presId="urn:microsoft.com/office/officeart/2005/8/layout/hList7"/>
    <dgm:cxn modelId="{21389A40-53A2-AB49-82B1-76733275C667}" type="presParOf" srcId="{9953294F-72C4-C440-BD31-58DAAE9E9FD8}" destId="{4EDFF9BF-BAB4-C547-BE06-DD2C99FEE8C9}" srcOrd="1" destOrd="0" presId="urn:microsoft.com/office/officeart/2005/8/layout/hList7"/>
    <dgm:cxn modelId="{2BFA24FE-D79F-0740-836F-4D141C7404A3}" type="presParOf" srcId="{9953294F-72C4-C440-BD31-58DAAE9E9FD8}" destId="{7DE6D9D0-4742-AE47-913E-3EC7F0F451E3}" srcOrd="2" destOrd="0" presId="urn:microsoft.com/office/officeart/2005/8/layout/hList7"/>
    <dgm:cxn modelId="{EB4B5ABB-B131-7441-BF24-07CE2801AA75}" type="presParOf" srcId="{7DE6D9D0-4742-AE47-913E-3EC7F0F451E3}" destId="{666ED3B1-4AB7-5745-8951-CA4EF2F18698}" srcOrd="0" destOrd="0" presId="urn:microsoft.com/office/officeart/2005/8/layout/hList7"/>
    <dgm:cxn modelId="{EB3CDA4E-1F2F-DD45-8B43-7AE1EBCFE18B}" type="presParOf" srcId="{7DE6D9D0-4742-AE47-913E-3EC7F0F451E3}" destId="{2158FD70-3A4C-104B-9E09-F4C12B8A9EBB}" srcOrd="1" destOrd="0" presId="urn:microsoft.com/office/officeart/2005/8/layout/hList7"/>
    <dgm:cxn modelId="{6F750E11-8EDC-BB49-A2B3-FF7D1FA0D5BE}" type="presParOf" srcId="{7DE6D9D0-4742-AE47-913E-3EC7F0F451E3}" destId="{444ADD33-3BFB-8C40-8D2F-C219E256B34D}" srcOrd="2" destOrd="0" presId="urn:microsoft.com/office/officeart/2005/8/layout/hList7"/>
    <dgm:cxn modelId="{0341ECCF-A4C3-554E-9125-E33979127BFE}" type="presParOf" srcId="{7DE6D9D0-4742-AE47-913E-3EC7F0F451E3}" destId="{000FEF15-9181-F941-8408-1B14BE2FE1F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A5382-381B-41C3-9410-DDFFCC1A987F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1D24530-61E9-4CFB-B8B9-B7032C1CFB71}">
      <dgm:prSet/>
      <dgm:spPr/>
      <dgm:t>
        <a:bodyPr/>
        <a:lstStyle/>
        <a:p>
          <a:pPr rtl="0"/>
          <a:r>
            <a:rPr lang="en-US" smtClean="0"/>
            <a:t>Distributed IT spawns independent IT systems</a:t>
          </a:r>
          <a:endParaRPr lang="en-CA"/>
        </a:p>
      </dgm:t>
    </dgm:pt>
    <dgm:pt modelId="{54ED8D7F-F200-4A43-958E-EBB201636CB7}" type="parTrans" cxnId="{22E906FE-4F40-4214-9525-9269B2DDBC4A}">
      <dgm:prSet/>
      <dgm:spPr/>
      <dgm:t>
        <a:bodyPr/>
        <a:lstStyle/>
        <a:p>
          <a:endParaRPr lang="en-US"/>
        </a:p>
      </dgm:t>
    </dgm:pt>
    <dgm:pt modelId="{D4F4C406-D340-4939-90E1-DD1B4B556F50}" type="sibTrans" cxnId="{22E906FE-4F40-4214-9525-9269B2DDBC4A}">
      <dgm:prSet/>
      <dgm:spPr/>
      <dgm:t>
        <a:bodyPr/>
        <a:lstStyle/>
        <a:p>
          <a:endParaRPr lang="en-US"/>
        </a:p>
      </dgm:t>
    </dgm:pt>
    <dgm:pt modelId="{95697046-5B56-4FBE-AF1F-0FA78972C31F}">
      <dgm:prSet/>
      <dgm:spPr/>
      <dgm:t>
        <a:bodyPr/>
        <a:lstStyle/>
        <a:p>
          <a:pPr rtl="0"/>
          <a:r>
            <a:rPr lang="en-US" smtClean="0"/>
            <a:t>No coordinated plan</a:t>
          </a:r>
          <a:endParaRPr lang="en-CA"/>
        </a:p>
      </dgm:t>
    </dgm:pt>
    <dgm:pt modelId="{7FC34178-657C-431D-B58B-E68C8DC43BF6}" type="parTrans" cxnId="{27AF90E2-CFFF-436E-AE98-AD7C28394225}">
      <dgm:prSet/>
      <dgm:spPr/>
      <dgm:t>
        <a:bodyPr/>
        <a:lstStyle/>
        <a:p>
          <a:endParaRPr lang="en-US"/>
        </a:p>
      </dgm:t>
    </dgm:pt>
    <dgm:pt modelId="{8C9FC39B-1D0C-4FE2-AD4E-DFA8AE9C8743}" type="sibTrans" cxnId="{27AF90E2-CFFF-436E-AE98-AD7C28394225}">
      <dgm:prSet/>
      <dgm:spPr/>
      <dgm:t>
        <a:bodyPr/>
        <a:lstStyle/>
        <a:p>
          <a:endParaRPr lang="en-US"/>
        </a:p>
      </dgm:t>
    </dgm:pt>
    <dgm:pt modelId="{A3EB449D-0928-43B7-B598-381CEA7E6C9B}">
      <dgm:prSet/>
      <dgm:spPr/>
      <dgm:t>
        <a:bodyPr/>
        <a:lstStyle/>
        <a:p>
          <a:pPr rtl="0"/>
          <a:r>
            <a:rPr lang="en-US" dirty="0" smtClean="0"/>
            <a:t>Overlapping systems functionality</a:t>
          </a:r>
          <a:endParaRPr lang="en-CA" dirty="0"/>
        </a:p>
      </dgm:t>
    </dgm:pt>
    <dgm:pt modelId="{B4CA2831-CADB-4AE6-B9B3-3DC9DADFAE8B}" type="parTrans" cxnId="{226488EE-5E48-4DC5-8906-F4C0559A2F6B}">
      <dgm:prSet/>
      <dgm:spPr/>
      <dgm:t>
        <a:bodyPr/>
        <a:lstStyle/>
        <a:p>
          <a:endParaRPr lang="en-US"/>
        </a:p>
      </dgm:t>
    </dgm:pt>
    <dgm:pt modelId="{C3B8E525-E9BF-44BC-A7DE-2C1AE51AE0E8}" type="sibTrans" cxnId="{226488EE-5E48-4DC5-8906-F4C0559A2F6B}">
      <dgm:prSet/>
      <dgm:spPr/>
      <dgm:t>
        <a:bodyPr/>
        <a:lstStyle/>
        <a:p>
          <a:endParaRPr lang="en-US"/>
        </a:p>
      </dgm:t>
    </dgm:pt>
    <dgm:pt modelId="{1388D05F-3DB8-42F3-B235-D1EC285AFC37}">
      <dgm:prSet/>
      <dgm:spPr/>
      <dgm:t>
        <a:bodyPr/>
        <a:lstStyle/>
        <a:p>
          <a:pPr rtl="0"/>
          <a:r>
            <a:rPr lang="en-US" dirty="0" smtClean="0"/>
            <a:t>Disproportionate cost to fund inefficiencies</a:t>
          </a:r>
          <a:endParaRPr lang="en-CA" dirty="0"/>
        </a:p>
      </dgm:t>
    </dgm:pt>
    <dgm:pt modelId="{15570318-CFD8-430C-86EF-3BF6212BE681}" type="parTrans" cxnId="{4AB89447-AFE4-47BF-8890-1CE3F6A6282F}">
      <dgm:prSet/>
      <dgm:spPr/>
      <dgm:t>
        <a:bodyPr/>
        <a:lstStyle/>
        <a:p>
          <a:endParaRPr lang="en-US"/>
        </a:p>
      </dgm:t>
    </dgm:pt>
    <dgm:pt modelId="{5E5BC3A8-2596-4064-9FD8-026B5EA38196}" type="sibTrans" cxnId="{4AB89447-AFE4-47BF-8890-1CE3F6A6282F}">
      <dgm:prSet/>
      <dgm:spPr/>
      <dgm:t>
        <a:bodyPr/>
        <a:lstStyle/>
        <a:p>
          <a:endParaRPr lang="en-US"/>
        </a:p>
      </dgm:t>
    </dgm:pt>
    <dgm:pt modelId="{B4948B6C-66EC-46EB-974E-3004E78F4DE9}" type="pres">
      <dgm:prSet presAssocID="{569A5382-381B-41C3-9410-DDFFCC1A987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EDB3947-52AD-490F-BCEB-7D6D888FFA2B}" type="pres">
      <dgm:prSet presAssocID="{01D24530-61E9-4CFB-B8B9-B7032C1CFB71}" presName="chaos" presStyleCnt="0"/>
      <dgm:spPr/>
    </dgm:pt>
    <dgm:pt modelId="{E3465ABF-ED4E-4049-A22E-39F254BA15A2}" type="pres">
      <dgm:prSet presAssocID="{01D24530-61E9-4CFB-B8B9-B7032C1CFB71}" presName="parTx1" presStyleLbl="revTx" presStyleIdx="0" presStyleCnt="3"/>
      <dgm:spPr/>
      <dgm:t>
        <a:bodyPr/>
        <a:lstStyle/>
        <a:p>
          <a:endParaRPr lang="en-US"/>
        </a:p>
      </dgm:t>
    </dgm:pt>
    <dgm:pt modelId="{10089676-A4D3-4B40-9BD2-F340A6C54524}" type="pres">
      <dgm:prSet presAssocID="{01D24530-61E9-4CFB-B8B9-B7032C1CFB71}" presName="c1" presStyleLbl="node1" presStyleIdx="0" presStyleCnt="19"/>
      <dgm:spPr/>
    </dgm:pt>
    <dgm:pt modelId="{39E5479E-59BD-4F61-B777-8A998194A684}" type="pres">
      <dgm:prSet presAssocID="{01D24530-61E9-4CFB-B8B9-B7032C1CFB71}" presName="c2" presStyleLbl="node1" presStyleIdx="1" presStyleCnt="19"/>
      <dgm:spPr/>
    </dgm:pt>
    <dgm:pt modelId="{5CAC7132-C1AB-4391-98FE-D4581A7C2C19}" type="pres">
      <dgm:prSet presAssocID="{01D24530-61E9-4CFB-B8B9-B7032C1CFB71}" presName="c3" presStyleLbl="node1" presStyleIdx="2" presStyleCnt="19"/>
      <dgm:spPr/>
    </dgm:pt>
    <dgm:pt modelId="{A77ACC2F-F987-4D80-99C6-CE76C23DD020}" type="pres">
      <dgm:prSet presAssocID="{01D24530-61E9-4CFB-B8B9-B7032C1CFB71}" presName="c4" presStyleLbl="node1" presStyleIdx="3" presStyleCnt="19"/>
      <dgm:spPr/>
    </dgm:pt>
    <dgm:pt modelId="{A884C09F-5F3E-477A-A0DF-E16B43E3EB7F}" type="pres">
      <dgm:prSet presAssocID="{01D24530-61E9-4CFB-B8B9-B7032C1CFB71}" presName="c5" presStyleLbl="node1" presStyleIdx="4" presStyleCnt="19"/>
      <dgm:spPr/>
    </dgm:pt>
    <dgm:pt modelId="{4E5B8DE4-BD32-4961-95D8-0D158854630B}" type="pres">
      <dgm:prSet presAssocID="{01D24530-61E9-4CFB-B8B9-B7032C1CFB71}" presName="c6" presStyleLbl="node1" presStyleIdx="5" presStyleCnt="19"/>
      <dgm:spPr/>
    </dgm:pt>
    <dgm:pt modelId="{C8CDD216-182A-4F56-9CA5-52BAC9EDDA25}" type="pres">
      <dgm:prSet presAssocID="{01D24530-61E9-4CFB-B8B9-B7032C1CFB71}" presName="c7" presStyleLbl="node1" presStyleIdx="6" presStyleCnt="19"/>
      <dgm:spPr/>
    </dgm:pt>
    <dgm:pt modelId="{08273BED-4E9D-4D40-954F-F8A37389C525}" type="pres">
      <dgm:prSet presAssocID="{01D24530-61E9-4CFB-B8B9-B7032C1CFB71}" presName="c8" presStyleLbl="node1" presStyleIdx="7" presStyleCnt="19"/>
      <dgm:spPr/>
    </dgm:pt>
    <dgm:pt modelId="{E12FAA3A-5687-42EF-BE32-1292B0E65EB3}" type="pres">
      <dgm:prSet presAssocID="{01D24530-61E9-4CFB-B8B9-B7032C1CFB71}" presName="c9" presStyleLbl="node1" presStyleIdx="8" presStyleCnt="19"/>
      <dgm:spPr/>
    </dgm:pt>
    <dgm:pt modelId="{87637805-261C-4C66-A7B3-87850B280277}" type="pres">
      <dgm:prSet presAssocID="{01D24530-61E9-4CFB-B8B9-B7032C1CFB71}" presName="c10" presStyleLbl="node1" presStyleIdx="9" presStyleCnt="19"/>
      <dgm:spPr/>
    </dgm:pt>
    <dgm:pt modelId="{424B546F-7A70-41B0-A88E-70B9396118D6}" type="pres">
      <dgm:prSet presAssocID="{01D24530-61E9-4CFB-B8B9-B7032C1CFB71}" presName="c11" presStyleLbl="node1" presStyleIdx="10" presStyleCnt="19"/>
      <dgm:spPr/>
    </dgm:pt>
    <dgm:pt modelId="{E9633FEB-BF89-4BA4-B37D-EFF8508DF6C4}" type="pres">
      <dgm:prSet presAssocID="{01D24530-61E9-4CFB-B8B9-B7032C1CFB71}" presName="c12" presStyleLbl="node1" presStyleIdx="11" presStyleCnt="19"/>
      <dgm:spPr/>
    </dgm:pt>
    <dgm:pt modelId="{9C1B899E-255B-4A11-AF19-0F874F7C94C6}" type="pres">
      <dgm:prSet presAssocID="{01D24530-61E9-4CFB-B8B9-B7032C1CFB71}" presName="c13" presStyleLbl="node1" presStyleIdx="12" presStyleCnt="19"/>
      <dgm:spPr/>
    </dgm:pt>
    <dgm:pt modelId="{3ED2CB50-09E9-4376-AB0E-434D4B3F00F0}" type="pres">
      <dgm:prSet presAssocID="{01D24530-61E9-4CFB-B8B9-B7032C1CFB71}" presName="c14" presStyleLbl="node1" presStyleIdx="13" presStyleCnt="19"/>
      <dgm:spPr/>
    </dgm:pt>
    <dgm:pt modelId="{AC79F88C-5913-46A1-9D66-94777DF47F07}" type="pres">
      <dgm:prSet presAssocID="{01D24530-61E9-4CFB-B8B9-B7032C1CFB71}" presName="c15" presStyleLbl="node1" presStyleIdx="14" presStyleCnt="19"/>
      <dgm:spPr/>
    </dgm:pt>
    <dgm:pt modelId="{2F92C2B1-F30D-479C-BB97-9B39E2C3B311}" type="pres">
      <dgm:prSet presAssocID="{01D24530-61E9-4CFB-B8B9-B7032C1CFB71}" presName="c16" presStyleLbl="node1" presStyleIdx="15" presStyleCnt="19"/>
      <dgm:spPr/>
    </dgm:pt>
    <dgm:pt modelId="{B62364F6-669A-474A-A97A-4016FBC387FB}" type="pres">
      <dgm:prSet presAssocID="{01D24530-61E9-4CFB-B8B9-B7032C1CFB71}" presName="c17" presStyleLbl="node1" presStyleIdx="16" presStyleCnt="19"/>
      <dgm:spPr/>
    </dgm:pt>
    <dgm:pt modelId="{5A7D8A7D-1663-44A7-9E86-664F0D55C799}" type="pres">
      <dgm:prSet presAssocID="{01D24530-61E9-4CFB-B8B9-B7032C1CFB71}" presName="c18" presStyleLbl="node1" presStyleIdx="17" presStyleCnt="19"/>
      <dgm:spPr/>
    </dgm:pt>
    <dgm:pt modelId="{6BC4A6BD-9BAF-4946-B300-5E57AE2028F5}" type="pres">
      <dgm:prSet presAssocID="{D4F4C406-D340-4939-90E1-DD1B4B556F50}" presName="chevronComposite1" presStyleCnt="0"/>
      <dgm:spPr/>
    </dgm:pt>
    <dgm:pt modelId="{D4423AD2-9F23-4264-AD06-E27D3B6C7CC2}" type="pres">
      <dgm:prSet presAssocID="{D4F4C406-D340-4939-90E1-DD1B4B556F50}" presName="chevron1" presStyleLbl="sibTrans2D1" presStyleIdx="0" presStyleCnt="3"/>
      <dgm:spPr/>
    </dgm:pt>
    <dgm:pt modelId="{5B874308-2991-4FA2-8489-79A3DFA403FC}" type="pres">
      <dgm:prSet presAssocID="{D4F4C406-D340-4939-90E1-DD1B4B556F50}" presName="spChevron1" presStyleCnt="0"/>
      <dgm:spPr/>
    </dgm:pt>
    <dgm:pt modelId="{DBF3C912-BD53-41D5-A53B-B649AFF6B2B6}" type="pres">
      <dgm:prSet presAssocID="{95697046-5B56-4FBE-AF1F-0FA78972C31F}" presName="middle" presStyleCnt="0"/>
      <dgm:spPr/>
    </dgm:pt>
    <dgm:pt modelId="{E42F3E10-24F3-45E9-9704-149DFE6D9773}" type="pres">
      <dgm:prSet presAssocID="{95697046-5B56-4FBE-AF1F-0FA78972C31F}" presName="parTxMid" presStyleLbl="revTx" presStyleIdx="1" presStyleCnt="3"/>
      <dgm:spPr/>
      <dgm:t>
        <a:bodyPr/>
        <a:lstStyle/>
        <a:p>
          <a:endParaRPr lang="en-US"/>
        </a:p>
      </dgm:t>
    </dgm:pt>
    <dgm:pt modelId="{F397E2C6-190D-4F03-BBD2-C05FC582C0A0}" type="pres">
      <dgm:prSet presAssocID="{95697046-5B56-4FBE-AF1F-0FA78972C31F}" presName="spMid" presStyleCnt="0"/>
      <dgm:spPr/>
    </dgm:pt>
    <dgm:pt modelId="{30E5D597-0387-410D-B1F9-288C0DA7E321}" type="pres">
      <dgm:prSet presAssocID="{8C9FC39B-1D0C-4FE2-AD4E-DFA8AE9C8743}" presName="chevronComposite1" presStyleCnt="0"/>
      <dgm:spPr/>
    </dgm:pt>
    <dgm:pt modelId="{8A9BA6F3-F5B4-4D26-BDBE-3074B94EA09F}" type="pres">
      <dgm:prSet presAssocID="{8C9FC39B-1D0C-4FE2-AD4E-DFA8AE9C8743}" presName="chevron1" presStyleLbl="sibTrans2D1" presStyleIdx="1" presStyleCnt="3"/>
      <dgm:spPr/>
    </dgm:pt>
    <dgm:pt modelId="{6B322B72-CE15-4C52-80DB-F09FCB1B5F79}" type="pres">
      <dgm:prSet presAssocID="{8C9FC39B-1D0C-4FE2-AD4E-DFA8AE9C8743}" presName="spChevron1" presStyleCnt="0"/>
      <dgm:spPr/>
    </dgm:pt>
    <dgm:pt modelId="{13511F78-23BC-438C-9449-5C96E6BBD686}" type="pres">
      <dgm:prSet presAssocID="{A3EB449D-0928-43B7-B598-381CEA7E6C9B}" presName="middle" presStyleCnt="0"/>
      <dgm:spPr/>
    </dgm:pt>
    <dgm:pt modelId="{8AF2AF40-F3B8-49A1-B9ED-DC282B2035DA}" type="pres">
      <dgm:prSet presAssocID="{A3EB449D-0928-43B7-B598-381CEA7E6C9B}" presName="parTxMid" presStyleLbl="revTx" presStyleIdx="2" presStyleCnt="3"/>
      <dgm:spPr/>
      <dgm:t>
        <a:bodyPr/>
        <a:lstStyle/>
        <a:p>
          <a:endParaRPr lang="en-US"/>
        </a:p>
      </dgm:t>
    </dgm:pt>
    <dgm:pt modelId="{07BE4A8B-D300-43EF-8EBA-779A6B8589F2}" type="pres">
      <dgm:prSet presAssocID="{A3EB449D-0928-43B7-B598-381CEA7E6C9B}" presName="spMid" presStyleCnt="0"/>
      <dgm:spPr/>
    </dgm:pt>
    <dgm:pt modelId="{0F878CAF-63DD-4EFF-BBE0-676202FA3155}" type="pres">
      <dgm:prSet presAssocID="{C3B8E525-E9BF-44BC-A7DE-2C1AE51AE0E8}" presName="chevronComposite1" presStyleCnt="0"/>
      <dgm:spPr/>
    </dgm:pt>
    <dgm:pt modelId="{BCA07ECA-F7C6-4DB9-AA39-EE84C2236049}" type="pres">
      <dgm:prSet presAssocID="{C3B8E525-E9BF-44BC-A7DE-2C1AE51AE0E8}" presName="chevron1" presStyleLbl="sibTrans2D1" presStyleIdx="2" presStyleCnt="3"/>
      <dgm:spPr/>
    </dgm:pt>
    <dgm:pt modelId="{39FF3E95-AED7-4647-88B0-D75060CCA9EE}" type="pres">
      <dgm:prSet presAssocID="{C3B8E525-E9BF-44BC-A7DE-2C1AE51AE0E8}" presName="spChevron1" presStyleCnt="0"/>
      <dgm:spPr/>
    </dgm:pt>
    <dgm:pt modelId="{2638A678-7D5B-4670-93DE-87979D84CACA}" type="pres">
      <dgm:prSet presAssocID="{1388D05F-3DB8-42F3-B235-D1EC285AFC37}" presName="last" presStyleCnt="0"/>
      <dgm:spPr/>
    </dgm:pt>
    <dgm:pt modelId="{A24BA225-723E-44C1-98C1-160D789CF6F1}" type="pres">
      <dgm:prSet presAssocID="{1388D05F-3DB8-42F3-B235-D1EC285AFC37}" presName="circleTx" presStyleLbl="node1" presStyleIdx="18" presStyleCnt="19"/>
      <dgm:spPr/>
      <dgm:t>
        <a:bodyPr/>
        <a:lstStyle/>
        <a:p>
          <a:endParaRPr lang="en-US"/>
        </a:p>
      </dgm:t>
    </dgm:pt>
    <dgm:pt modelId="{8CEB9B3A-1FA9-4FCD-97CA-990BF3934468}" type="pres">
      <dgm:prSet presAssocID="{1388D05F-3DB8-42F3-B235-D1EC285AFC37}" presName="spN" presStyleCnt="0"/>
      <dgm:spPr/>
    </dgm:pt>
  </dgm:ptLst>
  <dgm:cxnLst>
    <dgm:cxn modelId="{7A449653-4389-42E5-9812-CE2D3AF74E5B}" type="presOf" srcId="{95697046-5B56-4FBE-AF1F-0FA78972C31F}" destId="{E42F3E10-24F3-45E9-9704-149DFE6D9773}" srcOrd="0" destOrd="0" presId="urn:microsoft.com/office/officeart/2009/3/layout/RandomtoResultProcess"/>
    <dgm:cxn modelId="{27AF90E2-CFFF-436E-AE98-AD7C28394225}" srcId="{569A5382-381B-41C3-9410-DDFFCC1A987F}" destId="{95697046-5B56-4FBE-AF1F-0FA78972C31F}" srcOrd="1" destOrd="0" parTransId="{7FC34178-657C-431D-B58B-E68C8DC43BF6}" sibTransId="{8C9FC39B-1D0C-4FE2-AD4E-DFA8AE9C8743}"/>
    <dgm:cxn modelId="{6D2FC298-9E4D-43BE-9D94-2D89A75DE5CE}" type="presOf" srcId="{569A5382-381B-41C3-9410-DDFFCC1A987F}" destId="{B4948B6C-66EC-46EB-974E-3004E78F4DE9}" srcOrd="0" destOrd="0" presId="urn:microsoft.com/office/officeart/2009/3/layout/RandomtoResultProcess"/>
    <dgm:cxn modelId="{226488EE-5E48-4DC5-8906-F4C0559A2F6B}" srcId="{569A5382-381B-41C3-9410-DDFFCC1A987F}" destId="{A3EB449D-0928-43B7-B598-381CEA7E6C9B}" srcOrd="2" destOrd="0" parTransId="{B4CA2831-CADB-4AE6-B9B3-3DC9DADFAE8B}" sibTransId="{C3B8E525-E9BF-44BC-A7DE-2C1AE51AE0E8}"/>
    <dgm:cxn modelId="{3A1B5A78-2051-4675-9E02-1B6917DFF10B}" type="presOf" srcId="{01D24530-61E9-4CFB-B8B9-B7032C1CFB71}" destId="{E3465ABF-ED4E-4049-A22E-39F254BA15A2}" srcOrd="0" destOrd="0" presId="urn:microsoft.com/office/officeart/2009/3/layout/RandomtoResultProcess"/>
    <dgm:cxn modelId="{AD5925A4-38C8-4BB0-906E-19C672790707}" type="presOf" srcId="{1388D05F-3DB8-42F3-B235-D1EC285AFC37}" destId="{A24BA225-723E-44C1-98C1-160D789CF6F1}" srcOrd="0" destOrd="0" presId="urn:microsoft.com/office/officeart/2009/3/layout/RandomtoResultProcess"/>
    <dgm:cxn modelId="{22E906FE-4F40-4214-9525-9269B2DDBC4A}" srcId="{569A5382-381B-41C3-9410-DDFFCC1A987F}" destId="{01D24530-61E9-4CFB-B8B9-B7032C1CFB71}" srcOrd="0" destOrd="0" parTransId="{54ED8D7F-F200-4A43-958E-EBB201636CB7}" sibTransId="{D4F4C406-D340-4939-90E1-DD1B4B556F50}"/>
    <dgm:cxn modelId="{4AB89447-AFE4-47BF-8890-1CE3F6A6282F}" srcId="{569A5382-381B-41C3-9410-DDFFCC1A987F}" destId="{1388D05F-3DB8-42F3-B235-D1EC285AFC37}" srcOrd="3" destOrd="0" parTransId="{15570318-CFD8-430C-86EF-3BF6212BE681}" sibTransId="{5E5BC3A8-2596-4064-9FD8-026B5EA38196}"/>
    <dgm:cxn modelId="{95A8AF4D-7E6C-4569-8440-BCE6993833C7}" type="presOf" srcId="{A3EB449D-0928-43B7-B598-381CEA7E6C9B}" destId="{8AF2AF40-F3B8-49A1-B9ED-DC282B2035DA}" srcOrd="0" destOrd="0" presId="urn:microsoft.com/office/officeart/2009/3/layout/RandomtoResultProcess"/>
    <dgm:cxn modelId="{0CFAC472-8820-4A69-8D27-7291ED33572B}" type="presParOf" srcId="{B4948B6C-66EC-46EB-974E-3004E78F4DE9}" destId="{7EDB3947-52AD-490F-BCEB-7D6D888FFA2B}" srcOrd="0" destOrd="0" presId="urn:microsoft.com/office/officeart/2009/3/layout/RandomtoResultProcess"/>
    <dgm:cxn modelId="{D536F9F1-7D4C-44A6-BA99-23EBBDA52DB2}" type="presParOf" srcId="{7EDB3947-52AD-490F-BCEB-7D6D888FFA2B}" destId="{E3465ABF-ED4E-4049-A22E-39F254BA15A2}" srcOrd="0" destOrd="0" presId="urn:microsoft.com/office/officeart/2009/3/layout/RandomtoResultProcess"/>
    <dgm:cxn modelId="{037D472C-CD25-44E2-B4D5-1ED1B453A199}" type="presParOf" srcId="{7EDB3947-52AD-490F-BCEB-7D6D888FFA2B}" destId="{10089676-A4D3-4B40-9BD2-F340A6C54524}" srcOrd="1" destOrd="0" presId="urn:microsoft.com/office/officeart/2009/3/layout/RandomtoResultProcess"/>
    <dgm:cxn modelId="{069C450A-60EC-4214-8DF1-C380DF485675}" type="presParOf" srcId="{7EDB3947-52AD-490F-BCEB-7D6D888FFA2B}" destId="{39E5479E-59BD-4F61-B777-8A998194A684}" srcOrd="2" destOrd="0" presId="urn:microsoft.com/office/officeart/2009/3/layout/RandomtoResultProcess"/>
    <dgm:cxn modelId="{40C68C3E-3CCA-43AA-B155-F8886F7980C2}" type="presParOf" srcId="{7EDB3947-52AD-490F-BCEB-7D6D888FFA2B}" destId="{5CAC7132-C1AB-4391-98FE-D4581A7C2C19}" srcOrd="3" destOrd="0" presId="urn:microsoft.com/office/officeart/2009/3/layout/RandomtoResultProcess"/>
    <dgm:cxn modelId="{10868148-39AC-4A83-9365-6DE6025338C4}" type="presParOf" srcId="{7EDB3947-52AD-490F-BCEB-7D6D888FFA2B}" destId="{A77ACC2F-F987-4D80-99C6-CE76C23DD020}" srcOrd="4" destOrd="0" presId="urn:microsoft.com/office/officeart/2009/3/layout/RandomtoResultProcess"/>
    <dgm:cxn modelId="{EBE3CBB8-8876-422E-8527-DF06F74EDBA6}" type="presParOf" srcId="{7EDB3947-52AD-490F-BCEB-7D6D888FFA2B}" destId="{A884C09F-5F3E-477A-A0DF-E16B43E3EB7F}" srcOrd="5" destOrd="0" presId="urn:microsoft.com/office/officeart/2009/3/layout/RandomtoResultProcess"/>
    <dgm:cxn modelId="{AEF20050-CCC8-43FD-B7C3-ACDAD931D90E}" type="presParOf" srcId="{7EDB3947-52AD-490F-BCEB-7D6D888FFA2B}" destId="{4E5B8DE4-BD32-4961-95D8-0D158854630B}" srcOrd="6" destOrd="0" presId="urn:microsoft.com/office/officeart/2009/3/layout/RandomtoResultProcess"/>
    <dgm:cxn modelId="{2D311C84-5ABC-43A1-A43B-37D88F56025B}" type="presParOf" srcId="{7EDB3947-52AD-490F-BCEB-7D6D888FFA2B}" destId="{C8CDD216-182A-4F56-9CA5-52BAC9EDDA25}" srcOrd="7" destOrd="0" presId="urn:microsoft.com/office/officeart/2009/3/layout/RandomtoResultProcess"/>
    <dgm:cxn modelId="{9B901D75-FCA0-4AC3-AF1D-75C58D882879}" type="presParOf" srcId="{7EDB3947-52AD-490F-BCEB-7D6D888FFA2B}" destId="{08273BED-4E9D-4D40-954F-F8A37389C525}" srcOrd="8" destOrd="0" presId="urn:microsoft.com/office/officeart/2009/3/layout/RandomtoResultProcess"/>
    <dgm:cxn modelId="{015EA4CE-CBBD-4065-AE16-BC19F8F54B73}" type="presParOf" srcId="{7EDB3947-52AD-490F-BCEB-7D6D888FFA2B}" destId="{E12FAA3A-5687-42EF-BE32-1292B0E65EB3}" srcOrd="9" destOrd="0" presId="urn:microsoft.com/office/officeart/2009/3/layout/RandomtoResultProcess"/>
    <dgm:cxn modelId="{23F704A0-85D7-4AA1-BE4A-052CA5F7B85F}" type="presParOf" srcId="{7EDB3947-52AD-490F-BCEB-7D6D888FFA2B}" destId="{87637805-261C-4C66-A7B3-87850B280277}" srcOrd="10" destOrd="0" presId="urn:microsoft.com/office/officeart/2009/3/layout/RandomtoResultProcess"/>
    <dgm:cxn modelId="{29955779-EEB0-4016-92AA-9647F45500C0}" type="presParOf" srcId="{7EDB3947-52AD-490F-BCEB-7D6D888FFA2B}" destId="{424B546F-7A70-41B0-A88E-70B9396118D6}" srcOrd="11" destOrd="0" presId="urn:microsoft.com/office/officeart/2009/3/layout/RandomtoResultProcess"/>
    <dgm:cxn modelId="{92F5EA17-E34B-41C9-B1CA-F6437396333A}" type="presParOf" srcId="{7EDB3947-52AD-490F-BCEB-7D6D888FFA2B}" destId="{E9633FEB-BF89-4BA4-B37D-EFF8508DF6C4}" srcOrd="12" destOrd="0" presId="urn:microsoft.com/office/officeart/2009/3/layout/RandomtoResultProcess"/>
    <dgm:cxn modelId="{C16634A3-356D-4A43-9872-824F8B39BC1A}" type="presParOf" srcId="{7EDB3947-52AD-490F-BCEB-7D6D888FFA2B}" destId="{9C1B899E-255B-4A11-AF19-0F874F7C94C6}" srcOrd="13" destOrd="0" presId="urn:microsoft.com/office/officeart/2009/3/layout/RandomtoResultProcess"/>
    <dgm:cxn modelId="{5E39F640-585F-417F-A4E2-C846E918A207}" type="presParOf" srcId="{7EDB3947-52AD-490F-BCEB-7D6D888FFA2B}" destId="{3ED2CB50-09E9-4376-AB0E-434D4B3F00F0}" srcOrd="14" destOrd="0" presId="urn:microsoft.com/office/officeart/2009/3/layout/RandomtoResultProcess"/>
    <dgm:cxn modelId="{03ED9614-F42A-498E-8937-6F68643694C8}" type="presParOf" srcId="{7EDB3947-52AD-490F-BCEB-7D6D888FFA2B}" destId="{AC79F88C-5913-46A1-9D66-94777DF47F07}" srcOrd="15" destOrd="0" presId="urn:microsoft.com/office/officeart/2009/3/layout/RandomtoResultProcess"/>
    <dgm:cxn modelId="{969E69CA-A4A5-4109-9728-8AE692BD3259}" type="presParOf" srcId="{7EDB3947-52AD-490F-BCEB-7D6D888FFA2B}" destId="{2F92C2B1-F30D-479C-BB97-9B39E2C3B311}" srcOrd="16" destOrd="0" presId="urn:microsoft.com/office/officeart/2009/3/layout/RandomtoResultProcess"/>
    <dgm:cxn modelId="{360DBFA5-A179-4E6E-B595-99F6E47F1705}" type="presParOf" srcId="{7EDB3947-52AD-490F-BCEB-7D6D888FFA2B}" destId="{B62364F6-669A-474A-A97A-4016FBC387FB}" srcOrd="17" destOrd="0" presId="urn:microsoft.com/office/officeart/2009/3/layout/RandomtoResultProcess"/>
    <dgm:cxn modelId="{DF1366E0-12A3-43BE-B090-4FD10B507D0E}" type="presParOf" srcId="{7EDB3947-52AD-490F-BCEB-7D6D888FFA2B}" destId="{5A7D8A7D-1663-44A7-9E86-664F0D55C799}" srcOrd="18" destOrd="0" presId="urn:microsoft.com/office/officeart/2009/3/layout/RandomtoResultProcess"/>
    <dgm:cxn modelId="{5FD6B209-CD19-4496-9778-8343BBA3FA25}" type="presParOf" srcId="{B4948B6C-66EC-46EB-974E-3004E78F4DE9}" destId="{6BC4A6BD-9BAF-4946-B300-5E57AE2028F5}" srcOrd="1" destOrd="0" presId="urn:microsoft.com/office/officeart/2009/3/layout/RandomtoResultProcess"/>
    <dgm:cxn modelId="{1F2AA9D7-4DEB-45E4-A21F-B77377DC65BC}" type="presParOf" srcId="{6BC4A6BD-9BAF-4946-B300-5E57AE2028F5}" destId="{D4423AD2-9F23-4264-AD06-E27D3B6C7CC2}" srcOrd="0" destOrd="0" presId="urn:microsoft.com/office/officeart/2009/3/layout/RandomtoResultProcess"/>
    <dgm:cxn modelId="{53C5613D-CF77-4448-82B7-1A0DD61B9AF4}" type="presParOf" srcId="{6BC4A6BD-9BAF-4946-B300-5E57AE2028F5}" destId="{5B874308-2991-4FA2-8489-79A3DFA403FC}" srcOrd="1" destOrd="0" presId="urn:microsoft.com/office/officeart/2009/3/layout/RandomtoResultProcess"/>
    <dgm:cxn modelId="{0C6434F5-4189-4FDC-89DD-EC90C5C7C963}" type="presParOf" srcId="{B4948B6C-66EC-46EB-974E-3004E78F4DE9}" destId="{DBF3C912-BD53-41D5-A53B-B649AFF6B2B6}" srcOrd="2" destOrd="0" presId="urn:microsoft.com/office/officeart/2009/3/layout/RandomtoResultProcess"/>
    <dgm:cxn modelId="{BE9A045F-EF99-4D06-AC41-02BEA743A4A1}" type="presParOf" srcId="{DBF3C912-BD53-41D5-A53B-B649AFF6B2B6}" destId="{E42F3E10-24F3-45E9-9704-149DFE6D9773}" srcOrd="0" destOrd="0" presId="urn:microsoft.com/office/officeart/2009/3/layout/RandomtoResultProcess"/>
    <dgm:cxn modelId="{F7687646-580C-4167-8AC0-10F42B668C92}" type="presParOf" srcId="{DBF3C912-BD53-41D5-A53B-B649AFF6B2B6}" destId="{F397E2C6-190D-4F03-BBD2-C05FC582C0A0}" srcOrd="1" destOrd="0" presId="urn:microsoft.com/office/officeart/2009/3/layout/RandomtoResultProcess"/>
    <dgm:cxn modelId="{4377DDC4-580E-4E2A-9C75-0DAECB866B5F}" type="presParOf" srcId="{B4948B6C-66EC-46EB-974E-3004E78F4DE9}" destId="{30E5D597-0387-410D-B1F9-288C0DA7E321}" srcOrd="3" destOrd="0" presId="urn:microsoft.com/office/officeart/2009/3/layout/RandomtoResultProcess"/>
    <dgm:cxn modelId="{28FFEF3D-F23E-4987-A9E8-B8A96029A155}" type="presParOf" srcId="{30E5D597-0387-410D-B1F9-288C0DA7E321}" destId="{8A9BA6F3-F5B4-4D26-BDBE-3074B94EA09F}" srcOrd="0" destOrd="0" presId="urn:microsoft.com/office/officeart/2009/3/layout/RandomtoResultProcess"/>
    <dgm:cxn modelId="{5E01A207-053E-4EB3-BE0E-9DB611028CD8}" type="presParOf" srcId="{30E5D597-0387-410D-B1F9-288C0DA7E321}" destId="{6B322B72-CE15-4C52-80DB-F09FCB1B5F79}" srcOrd="1" destOrd="0" presId="urn:microsoft.com/office/officeart/2009/3/layout/RandomtoResultProcess"/>
    <dgm:cxn modelId="{6E0964D4-7A2A-4F87-AE9D-6C894AAA7972}" type="presParOf" srcId="{B4948B6C-66EC-46EB-974E-3004E78F4DE9}" destId="{13511F78-23BC-438C-9449-5C96E6BBD686}" srcOrd="4" destOrd="0" presId="urn:microsoft.com/office/officeart/2009/3/layout/RandomtoResultProcess"/>
    <dgm:cxn modelId="{9B270360-B6DC-419B-87F0-FA75481EB0F8}" type="presParOf" srcId="{13511F78-23BC-438C-9449-5C96E6BBD686}" destId="{8AF2AF40-F3B8-49A1-B9ED-DC282B2035DA}" srcOrd="0" destOrd="0" presId="urn:microsoft.com/office/officeart/2009/3/layout/RandomtoResultProcess"/>
    <dgm:cxn modelId="{95D3BAEC-90D5-44F0-B4BC-C98F1EDC70B6}" type="presParOf" srcId="{13511F78-23BC-438C-9449-5C96E6BBD686}" destId="{07BE4A8B-D300-43EF-8EBA-779A6B8589F2}" srcOrd="1" destOrd="0" presId="urn:microsoft.com/office/officeart/2009/3/layout/RandomtoResultProcess"/>
    <dgm:cxn modelId="{C14A853A-B6D1-4488-9CC7-E13D2DBBB902}" type="presParOf" srcId="{B4948B6C-66EC-46EB-974E-3004E78F4DE9}" destId="{0F878CAF-63DD-4EFF-BBE0-676202FA3155}" srcOrd="5" destOrd="0" presId="urn:microsoft.com/office/officeart/2009/3/layout/RandomtoResultProcess"/>
    <dgm:cxn modelId="{1C33B7B9-8FBC-40DB-B110-E727D729E6EE}" type="presParOf" srcId="{0F878CAF-63DD-4EFF-BBE0-676202FA3155}" destId="{BCA07ECA-F7C6-4DB9-AA39-EE84C2236049}" srcOrd="0" destOrd="0" presId="urn:microsoft.com/office/officeart/2009/3/layout/RandomtoResultProcess"/>
    <dgm:cxn modelId="{7419F277-5436-4F50-8A3B-1A8F1102BF74}" type="presParOf" srcId="{0F878CAF-63DD-4EFF-BBE0-676202FA3155}" destId="{39FF3E95-AED7-4647-88B0-D75060CCA9EE}" srcOrd="1" destOrd="0" presId="urn:microsoft.com/office/officeart/2009/3/layout/RandomtoResultProcess"/>
    <dgm:cxn modelId="{6F1BDE26-BA87-4AFE-8B31-C59021E10723}" type="presParOf" srcId="{B4948B6C-66EC-46EB-974E-3004E78F4DE9}" destId="{2638A678-7D5B-4670-93DE-87979D84CACA}" srcOrd="6" destOrd="0" presId="urn:microsoft.com/office/officeart/2009/3/layout/RandomtoResultProcess"/>
    <dgm:cxn modelId="{0E99462C-E7C5-4A8F-A3FA-4208DFF4BC85}" type="presParOf" srcId="{2638A678-7D5B-4670-93DE-87979D84CACA}" destId="{A24BA225-723E-44C1-98C1-160D789CF6F1}" srcOrd="0" destOrd="0" presId="urn:microsoft.com/office/officeart/2009/3/layout/RandomtoResultProcess"/>
    <dgm:cxn modelId="{AA54CE67-9973-4220-84F8-FFBB223521B9}" type="presParOf" srcId="{2638A678-7D5B-4670-93DE-87979D84CACA}" destId="{8CEB9B3A-1FA9-4FCD-97CA-990BF3934468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A847B2-D8D1-4AF6-AEF8-26970B01BF30}" type="doc">
      <dgm:prSet loTypeId="urn:microsoft.com/office/officeart/2009/3/layout/IncreasingArrowsProcess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F2DB12A-16EC-4644-80A1-F95E848D0AB9}">
      <dgm:prSet custT="1"/>
      <dgm:spPr/>
      <dgm:t>
        <a:bodyPr/>
        <a:lstStyle/>
        <a:p>
          <a:pPr rtl="0"/>
          <a:r>
            <a:rPr lang="en-US" sz="1400" dirty="0" smtClean="0"/>
            <a:t>Distributed IT creates their own data</a:t>
          </a:r>
          <a:endParaRPr lang="en-CA" sz="1400" dirty="0"/>
        </a:p>
      </dgm:t>
    </dgm:pt>
    <dgm:pt modelId="{E0D128A1-052E-4176-9D87-66F8FC6C078B}" type="parTrans" cxnId="{9A64E11F-9626-4A66-A9D5-7FC8D4984206}">
      <dgm:prSet/>
      <dgm:spPr/>
      <dgm:t>
        <a:bodyPr/>
        <a:lstStyle/>
        <a:p>
          <a:endParaRPr lang="en-US" sz="3600"/>
        </a:p>
      </dgm:t>
    </dgm:pt>
    <dgm:pt modelId="{30DF75F8-08D8-4CA2-8DEB-C0897079CEAF}" type="sibTrans" cxnId="{9A64E11F-9626-4A66-A9D5-7FC8D4984206}">
      <dgm:prSet/>
      <dgm:spPr/>
      <dgm:t>
        <a:bodyPr/>
        <a:lstStyle/>
        <a:p>
          <a:endParaRPr lang="en-US" sz="3600"/>
        </a:p>
      </dgm:t>
    </dgm:pt>
    <dgm:pt modelId="{281FBA01-530F-404A-8B6B-44F203574223}">
      <dgm:prSet custT="1"/>
      <dgm:spPr/>
      <dgm:t>
        <a:bodyPr/>
        <a:lstStyle/>
        <a:p>
          <a:pPr rtl="0"/>
          <a:r>
            <a:rPr lang="en-US" sz="1400" dirty="0" smtClean="0"/>
            <a:t>Multiple disparate systems data not integrated</a:t>
          </a:r>
          <a:endParaRPr lang="en-CA" sz="1400" dirty="0"/>
        </a:p>
      </dgm:t>
    </dgm:pt>
    <dgm:pt modelId="{1B4207B6-2743-4710-A6C7-8EEA4B402575}" type="parTrans" cxnId="{31A45CD1-F725-48E3-940D-E066835C7426}">
      <dgm:prSet/>
      <dgm:spPr/>
      <dgm:t>
        <a:bodyPr/>
        <a:lstStyle/>
        <a:p>
          <a:endParaRPr lang="en-US" sz="3600"/>
        </a:p>
      </dgm:t>
    </dgm:pt>
    <dgm:pt modelId="{08B3589E-365D-434C-A190-660627007BB0}" type="sibTrans" cxnId="{31A45CD1-F725-48E3-940D-E066835C7426}">
      <dgm:prSet/>
      <dgm:spPr/>
      <dgm:t>
        <a:bodyPr/>
        <a:lstStyle/>
        <a:p>
          <a:endParaRPr lang="en-US" sz="3600"/>
        </a:p>
      </dgm:t>
    </dgm:pt>
    <dgm:pt modelId="{77F9BB56-0D5C-41E2-AE9F-6B50CDE37D4E}">
      <dgm:prSet custT="1"/>
      <dgm:spPr/>
      <dgm:t>
        <a:bodyPr/>
        <a:lstStyle/>
        <a:p>
          <a:pPr rtl="0"/>
          <a:r>
            <a:rPr lang="en-US" sz="1400" smtClean="0"/>
            <a:t>Institution tries to report</a:t>
          </a:r>
          <a:endParaRPr lang="en-CA" sz="1400"/>
        </a:p>
      </dgm:t>
    </dgm:pt>
    <dgm:pt modelId="{2A44D9A7-357D-422C-8656-432E1FF388C9}" type="parTrans" cxnId="{8FA91B8B-635A-4DF4-8135-9B939F984C62}">
      <dgm:prSet/>
      <dgm:spPr/>
      <dgm:t>
        <a:bodyPr/>
        <a:lstStyle/>
        <a:p>
          <a:endParaRPr lang="en-US" sz="3600"/>
        </a:p>
      </dgm:t>
    </dgm:pt>
    <dgm:pt modelId="{63E9CEAD-6CB9-496D-B5E9-46A7123CA47D}" type="sibTrans" cxnId="{8FA91B8B-635A-4DF4-8135-9B939F984C62}">
      <dgm:prSet/>
      <dgm:spPr/>
      <dgm:t>
        <a:bodyPr/>
        <a:lstStyle/>
        <a:p>
          <a:endParaRPr lang="en-US" sz="3600"/>
        </a:p>
      </dgm:t>
    </dgm:pt>
    <dgm:pt modelId="{536970D3-7142-4174-BEA1-D8E245322611}">
      <dgm:prSet custT="1"/>
      <dgm:spPr/>
      <dgm:t>
        <a:bodyPr/>
        <a:lstStyle/>
        <a:p>
          <a:pPr rtl="0"/>
          <a:r>
            <a:rPr lang="en-US" sz="1400" dirty="0" smtClean="0"/>
            <a:t>Expensive data conflict resolution</a:t>
          </a:r>
          <a:endParaRPr lang="en-CA" sz="1400" dirty="0"/>
        </a:p>
      </dgm:t>
    </dgm:pt>
    <dgm:pt modelId="{D97A181F-A4B0-447F-962B-6D4E95FBDB05}" type="parTrans" cxnId="{965E29D5-7364-4777-9A36-0EACD0532595}">
      <dgm:prSet/>
      <dgm:spPr/>
      <dgm:t>
        <a:bodyPr/>
        <a:lstStyle/>
        <a:p>
          <a:endParaRPr lang="en-US" sz="3600"/>
        </a:p>
      </dgm:t>
    </dgm:pt>
    <dgm:pt modelId="{1FF8D254-DC7C-4E57-BA17-72CEC0BBDDC9}" type="sibTrans" cxnId="{965E29D5-7364-4777-9A36-0EACD0532595}">
      <dgm:prSet/>
      <dgm:spPr/>
      <dgm:t>
        <a:bodyPr/>
        <a:lstStyle/>
        <a:p>
          <a:endParaRPr lang="en-US" sz="3600"/>
        </a:p>
      </dgm:t>
    </dgm:pt>
    <dgm:pt modelId="{303737E5-572B-419B-BA89-AF754C11871B}" type="pres">
      <dgm:prSet presAssocID="{DCA847B2-D8D1-4AF6-AEF8-26970B01BF30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AF71923-1072-49D2-AC4F-15A5916CB632}" type="pres">
      <dgm:prSet presAssocID="{AF2DB12A-16EC-4644-80A1-F95E848D0AB9}" presName="parentText1" presStyleLbl="node1" presStyleIdx="0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971296-DF07-4153-971D-A543BC2C0C01}" type="pres">
      <dgm:prSet presAssocID="{281FBA01-530F-404A-8B6B-44F203574223}" presName="parentText2" presStyleLbl="node1" presStyleIdx="1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EBA2C5-AC63-422F-8ACE-A0D21A0C7AE9}" type="pres">
      <dgm:prSet presAssocID="{77F9BB56-0D5C-41E2-AE9F-6B50CDE37D4E}" presName="parentText3" presStyleLbl="node1" presStyleIdx="2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E57CF-7EF5-44FC-B9EE-B72F3F13E922}" type="pres">
      <dgm:prSet presAssocID="{536970D3-7142-4174-BEA1-D8E245322611}" presName="parentText4" presStyleLbl="node1" presStyleIdx="3" presStyleCnt="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BE474F7-FEA1-4B9F-9BEC-38CDA6013C0B}" type="presOf" srcId="{77F9BB56-0D5C-41E2-AE9F-6B50CDE37D4E}" destId="{A4EBA2C5-AC63-422F-8ACE-A0D21A0C7AE9}" srcOrd="0" destOrd="0" presId="urn:microsoft.com/office/officeart/2009/3/layout/IncreasingArrowsProcess"/>
    <dgm:cxn modelId="{5FF1BE30-5EE3-4EE1-96E4-D8E8FFBCDF2C}" type="presOf" srcId="{AF2DB12A-16EC-4644-80A1-F95E848D0AB9}" destId="{FAF71923-1072-49D2-AC4F-15A5916CB632}" srcOrd="0" destOrd="0" presId="urn:microsoft.com/office/officeart/2009/3/layout/IncreasingArrowsProcess"/>
    <dgm:cxn modelId="{8FA91B8B-635A-4DF4-8135-9B939F984C62}" srcId="{DCA847B2-D8D1-4AF6-AEF8-26970B01BF30}" destId="{77F9BB56-0D5C-41E2-AE9F-6B50CDE37D4E}" srcOrd="2" destOrd="0" parTransId="{2A44D9A7-357D-422C-8656-432E1FF388C9}" sibTransId="{63E9CEAD-6CB9-496D-B5E9-46A7123CA47D}"/>
    <dgm:cxn modelId="{31A45CD1-F725-48E3-940D-E066835C7426}" srcId="{DCA847B2-D8D1-4AF6-AEF8-26970B01BF30}" destId="{281FBA01-530F-404A-8B6B-44F203574223}" srcOrd="1" destOrd="0" parTransId="{1B4207B6-2743-4710-A6C7-8EEA4B402575}" sibTransId="{08B3589E-365D-434C-A190-660627007BB0}"/>
    <dgm:cxn modelId="{F3CB5A66-616F-4BB1-A142-FB6F61E9DA59}" type="presOf" srcId="{536970D3-7142-4174-BEA1-D8E245322611}" destId="{AEFE57CF-7EF5-44FC-B9EE-B72F3F13E922}" srcOrd="0" destOrd="0" presId="urn:microsoft.com/office/officeart/2009/3/layout/IncreasingArrowsProcess"/>
    <dgm:cxn modelId="{71A583AE-BF0B-47A1-9711-5D70C015C3C6}" type="presOf" srcId="{281FBA01-530F-404A-8B6B-44F203574223}" destId="{FF971296-DF07-4153-971D-A543BC2C0C01}" srcOrd="0" destOrd="0" presId="urn:microsoft.com/office/officeart/2009/3/layout/IncreasingArrowsProcess"/>
    <dgm:cxn modelId="{9A64E11F-9626-4A66-A9D5-7FC8D4984206}" srcId="{DCA847B2-D8D1-4AF6-AEF8-26970B01BF30}" destId="{AF2DB12A-16EC-4644-80A1-F95E848D0AB9}" srcOrd="0" destOrd="0" parTransId="{E0D128A1-052E-4176-9D87-66F8FC6C078B}" sibTransId="{30DF75F8-08D8-4CA2-8DEB-C0897079CEAF}"/>
    <dgm:cxn modelId="{965E29D5-7364-4777-9A36-0EACD0532595}" srcId="{DCA847B2-D8D1-4AF6-AEF8-26970B01BF30}" destId="{536970D3-7142-4174-BEA1-D8E245322611}" srcOrd="3" destOrd="0" parTransId="{D97A181F-A4B0-447F-962B-6D4E95FBDB05}" sibTransId="{1FF8D254-DC7C-4E57-BA17-72CEC0BBDDC9}"/>
    <dgm:cxn modelId="{EF27CCDC-492F-44F7-9A98-F4D0011C762F}" type="presOf" srcId="{DCA847B2-D8D1-4AF6-AEF8-26970B01BF30}" destId="{303737E5-572B-419B-BA89-AF754C11871B}" srcOrd="0" destOrd="0" presId="urn:microsoft.com/office/officeart/2009/3/layout/IncreasingArrowsProcess"/>
    <dgm:cxn modelId="{77DEB6BA-B16E-49A9-B47A-8683DA8D0667}" type="presParOf" srcId="{303737E5-572B-419B-BA89-AF754C11871B}" destId="{FAF71923-1072-49D2-AC4F-15A5916CB632}" srcOrd="0" destOrd="0" presId="urn:microsoft.com/office/officeart/2009/3/layout/IncreasingArrowsProcess"/>
    <dgm:cxn modelId="{94AA040A-BDA8-40C4-A225-53D714B8686C}" type="presParOf" srcId="{303737E5-572B-419B-BA89-AF754C11871B}" destId="{FF971296-DF07-4153-971D-A543BC2C0C01}" srcOrd="1" destOrd="0" presId="urn:microsoft.com/office/officeart/2009/3/layout/IncreasingArrowsProcess"/>
    <dgm:cxn modelId="{8A248D88-2BE5-4432-9348-49A37C47FCD6}" type="presParOf" srcId="{303737E5-572B-419B-BA89-AF754C11871B}" destId="{A4EBA2C5-AC63-422F-8ACE-A0D21A0C7AE9}" srcOrd="2" destOrd="0" presId="urn:microsoft.com/office/officeart/2009/3/layout/IncreasingArrowsProcess"/>
    <dgm:cxn modelId="{CF155C51-6287-419E-B0B0-E15CDBE0A709}" type="presParOf" srcId="{303737E5-572B-419B-BA89-AF754C11871B}" destId="{AEFE57CF-7EF5-44FC-B9EE-B72F3F13E922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223BA0-CA6C-4F96-8066-3D318D63998A}" type="doc">
      <dgm:prSet loTypeId="urn:microsoft.com/office/officeart/2005/8/layout/arrow5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7574FD7-FF2E-49CB-90DD-2498B0BC55C6}">
      <dgm:prSet/>
      <dgm:spPr/>
      <dgm:t>
        <a:bodyPr/>
        <a:lstStyle/>
        <a:p>
          <a:pPr rtl="0"/>
          <a:r>
            <a:rPr lang="en-CA" smtClean="0"/>
            <a:t>Think differently about IT</a:t>
          </a:r>
          <a:endParaRPr lang="en-CA"/>
        </a:p>
      </dgm:t>
    </dgm:pt>
    <dgm:pt modelId="{A2A6F906-61D1-4649-AF42-EC74F40200DD}" type="parTrans" cxnId="{DD1672E6-38EA-463F-BDEE-3B96BC2E402B}">
      <dgm:prSet/>
      <dgm:spPr/>
      <dgm:t>
        <a:bodyPr/>
        <a:lstStyle/>
        <a:p>
          <a:endParaRPr lang="en-US"/>
        </a:p>
      </dgm:t>
    </dgm:pt>
    <dgm:pt modelId="{E72FA3AF-E7AC-4A3D-A801-195FEC2DFBC5}" type="sibTrans" cxnId="{DD1672E6-38EA-463F-BDEE-3B96BC2E402B}">
      <dgm:prSet/>
      <dgm:spPr/>
      <dgm:t>
        <a:bodyPr/>
        <a:lstStyle/>
        <a:p>
          <a:endParaRPr lang="en-US"/>
        </a:p>
      </dgm:t>
    </dgm:pt>
    <dgm:pt modelId="{140A38F3-2BBA-4E57-87FE-6E55AE8B0EC9}">
      <dgm:prSet/>
      <dgm:spPr/>
      <dgm:t>
        <a:bodyPr/>
        <a:lstStyle/>
        <a:p>
          <a:pPr rtl="0"/>
          <a:r>
            <a:rPr lang="en-CA" smtClean="0"/>
            <a:t>Revenue opportunities</a:t>
          </a:r>
          <a:endParaRPr lang="en-CA"/>
        </a:p>
      </dgm:t>
    </dgm:pt>
    <dgm:pt modelId="{5851BC62-51C6-499E-B3AC-1BF77AB35AC6}" type="parTrans" cxnId="{389D2D6C-CB2E-411F-AAD3-27141C2BED9D}">
      <dgm:prSet/>
      <dgm:spPr/>
      <dgm:t>
        <a:bodyPr/>
        <a:lstStyle/>
        <a:p>
          <a:endParaRPr lang="en-US"/>
        </a:p>
      </dgm:t>
    </dgm:pt>
    <dgm:pt modelId="{444D2030-A52F-4FE2-B923-4DC034EF8462}" type="sibTrans" cxnId="{389D2D6C-CB2E-411F-AAD3-27141C2BED9D}">
      <dgm:prSet/>
      <dgm:spPr/>
      <dgm:t>
        <a:bodyPr/>
        <a:lstStyle/>
        <a:p>
          <a:endParaRPr lang="en-US"/>
        </a:p>
      </dgm:t>
    </dgm:pt>
    <dgm:pt modelId="{8388DD41-8596-4C90-B9E7-3BCAF3FF95F5}">
      <dgm:prSet/>
      <dgm:spPr/>
      <dgm:t>
        <a:bodyPr/>
        <a:lstStyle/>
        <a:p>
          <a:pPr rtl="0"/>
          <a:r>
            <a:rPr lang="en-CA" smtClean="0"/>
            <a:t>Quality improvements</a:t>
          </a:r>
          <a:endParaRPr lang="en-CA"/>
        </a:p>
      </dgm:t>
    </dgm:pt>
    <dgm:pt modelId="{93329A9B-ED06-4C89-BF7D-9FD1EE21F1CE}" type="parTrans" cxnId="{41619866-F0DA-42C6-838C-09322DBDFF97}">
      <dgm:prSet/>
      <dgm:spPr/>
      <dgm:t>
        <a:bodyPr/>
        <a:lstStyle/>
        <a:p>
          <a:endParaRPr lang="en-US"/>
        </a:p>
      </dgm:t>
    </dgm:pt>
    <dgm:pt modelId="{9D0D7731-C0D4-43DA-AE02-CBCCAEA8E726}" type="sibTrans" cxnId="{41619866-F0DA-42C6-838C-09322DBDFF97}">
      <dgm:prSet/>
      <dgm:spPr/>
      <dgm:t>
        <a:bodyPr/>
        <a:lstStyle/>
        <a:p>
          <a:endParaRPr lang="en-US"/>
        </a:p>
      </dgm:t>
    </dgm:pt>
    <dgm:pt modelId="{CF07E660-3A61-4682-AE3D-5E437E519F10}">
      <dgm:prSet/>
      <dgm:spPr/>
      <dgm:t>
        <a:bodyPr/>
        <a:lstStyle/>
        <a:p>
          <a:pPr rtl="0"/>
          <a:r>
            <a:rPr lang="en-CA" dirty="0" smtClean="0"/>
            <a:t>Capacity increases</a:t>
          </a:r>
          <a:endParaRPr lang="en-CA" dirty="0"/>
        </a:p>
      </dgm:t>
    </dgm:pt>
    <dgm:pt modelId="{DEFCE24F-F5F1-410A-8131-1AB6B086C89D}" type="parTrans" cxnId="{22304691-4307-4DF3-B4CD-71078ABD100D}">
      <dgm:prSet/>
      <dgm:spPr/>
      <dgm:t>
        <a:bodyPr/>
        <a:lstStyle/>
        <a:p>
          <a:endParaRPr lang="en-US"/>
        </a:p>
      </dgm:t>
    </dgm:pt>
    <dgm:pt modelId="{FEA37E09-E519-4120-877B-BFB129922067}" type="sibTrans" cxnId="{22304691-4307-4DF3-B4CD-71078ABD100D}">
      <dgm:prSet/>
      <dgm:spPr/>
      <dgm:t>
        <a:bodyPr/>
        <a:lstStyle/>
        <a:p>
          <a:endParaRPr lang="en-US"/>
        </a:p>
      </dgm:t>
    </dgm:pt>
    <dgm:pt modelId="{B1F1CEA6-6083-4677-8AA4-A4C5816DAF3B}">
      <dgm:prSet/>
      <dgm:spPr/>
      <dgm:t>
        <a:bodyPr/>
        <a:lstStyle/>
        <a:p>
          <a:pPr rtl="0"/>
          <a:r>
            <a:rPr lang="en-CA" smtClean="0"/>
            <a:t>Risk mitigations</a:t>
          </a:r>
          <a:endParaRPr lang="en-CA"/>
        </a:p>
      </dgm:t>
    </dgm:pt>
    <dgm:pt modelId="{9528E5D2-CFFB-4DBB-8313-843603405F64}" type="parTrans" cxnId="{2FE1E432-DAB5-418D-A63E-47C6C04DAB60}">
      <dgm:prSet/>
      <dgm:spPr/>
      <dgm:t>
        <a:bodyPr/>
        <a:lstStyle/>
        <a:p>
          <a:endParaRPr lang="en-US"/>
        </a:p>
      </dgm:t>
    </dgm:pt>
    <dgm:pt modelId="{2C518F5A-73B8-4BCF-85EB-9FF2D58DDED9}" type="sibTrans" cxnId="{2FE1E432-DAB5-418D-A63E-47C6C04DAB60}">
      <dgm:prSet/>
      <dgm:spPr/>
      <dgm:t>
        <a:bodyPr/>
        <a:lstStyle/>
        <a:p>
          <a:endParaRPr lang="en-US"/>
        </a:p>
      </dgm:t>
    </dgm:pt>
    <dgm:pt modelId="{FF822674-3A1E-4744-BBBB-203E7631324B}">
      <dgm:prSet/>
      <dgm:spPr/>
      <dgm:t>
        <a:bodyPr/>
        <a:lstStyle/>
        <a:p>
          <a:pPr rtl="0"/>
          <a:r>
            <a:rPr lang="en-CA" smtClean="0"/>
            <a:t>Invest in the future</a:t>
          </a:r>
          <a:endParaRPr lang="en-CA"/>
        </a:p>
      </dgm:t>
    </dgm:pt>
    <dgm:pt modelId="{32C509A6-99DB-4F3B-80B4-58B631AEB72C}" type="parTrans" cxnId="{304D9050-2611-49B6-8DAD-ADAF72594443}">
      <dgm:prSet/>
      <dgm:spPr/>
      <dgm:t>
        <a:bodyPr/>
        <a:lstStyle/>
        <a:p>
          <a:endParaRPr lang="en-US"/>
        </a:p>
      </dgm:t>
    </dgm:pt>
    <dgm:pt modelId="{5E27189D-C7EB-44EE-A83C-F7A655EC77DC}" type="sibTrans" cxnId="{304D9050-2611-49B6-8DAD-ADAF72594443}">
      <dgm:prSet/>
      <dgm:spPr/>
      <dgm:t>
        <a:bodyPr/>
        <a:lstStyle/>
        <a:p>
          <a:endParaRPr lang="en-US"/>
        </a:p>
      </dgm:t>
    </dgm:pt>
    <dgm:pt modelId="{0A2ABD2A-BE17-468B-BADA-60310B928AC2}">
      <dgm:prSet/>
      <dgm:spPr/>
      <dgm:t>
        <a:bodyPr/>
        <a:lstStyle/>
        <a:p>
          <a:pPr rtl="0"/>
          <a:r>
            <a:rPr lang="en-CA" smtClean="0"/>
            <a:t>Investments are prioritized</a:t>
          </a:r>
          <a:endParaRPr lang="en-CA"/>
        </a:p>
      </dgm:t>
    </dgm:pt>
    <dgm:pt modelId="{C80A0287-5294-467F-B563-F19CAC6812FE}" type="parTrans" cxnId="{5C9B8578-CC6E-4658-ADCD-F5929FC64408}">
      <dgm:prSet/>
      <dgm:spPr/>
      <dgm:t>
        <a:bodyPr/>
        <a:lstStyle/>
        <a:p>
          <a:endParaRPr lang="en-US"/>
        </a:p>
      </dgm:t>
    </dgm:pt>
    <dgm:pt modelId="{CBC2F65E-B19A-4435-BED5-F23E06C295B4}" type="sibTrans" cxnId="{5C9B8578-CC6E-4658-ADCD-F5929FC64408}">
      <dgm:prSet/>
      <dgm:spPr/>
      <dgm:t>
        <a:bodyPr/>
        <a:lstStyle/>
        <a:p>
          <a:endParaRPr lang="en-US"/>
        </a:p>
      </dgm:t>
    </dgm:pt>
    <dgm:pt modelId="{AAC43AAA-121B-4C82-8977-FC28B8D0DA67}">
      <dgm:prSet/>
      <dgm:spPr/>
      <dgm:t>
        <a:bodyPr/>
        <a:lstStyle/>
        <a:p>
          <a:pPr rtl="0"/>
          <a:r>
            <a:rPr lang="en-CA" dirty="0" smtClean="0"/>
            <a:t>Institution creates the prioritization model, not IT</a:t>
          </a:r>
          <a:endParaRPr lang="en-CA" dirty="0"/>
        </a:p>
      </dgm:t>
    </dgm:pt>
    <dgm:pt modelId="{B701444C-270F-4833-BBF8-79D6FC3E12C1}" type="parTrans" cxnId="{114709B9-60D9-4385-9D21-62A02868EE3B}">
      <dgm:prSet/>
      <dgm:spPr/>
      <dgm:t>
        <a:bodyPr/>
        <a:lstStyle/>
        <a:p>
          <a:endParaRPr lang="en-US"/>
        </a:p>
      </dgm:t>
    </dgm:pt>
    <dgm:pt modelId="{8EAFF76B-0A93-4EF1-93B9-10D80FC68800}" type="sibTrans" cxnId="{114709B9-60D9-4385-9D21-62A02868EE3B}">
      <dgm:prSet/>
      <dgm:spPr/>
      <dgm:t>
        <a:bodyPr/>
        <a:lstStyle/>
        <a:p>
          <a:endParaRPr lang="en-US"/>
        </a:p>
      </dgm:t>
    </dgm:pt>
    <dgm:pt modelId="{C5BDB366-45A2-4B84-A392-3415AA94580C}" type="pres">
      <dgm:prSet presAssocID="{95223BA0-CA6C-4F96-8066-3D318D63998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1F1A44-67B9-47C0-8D2A-EE600E9220E2}" type="pres">
      <dgm:prSet presAssocID="{17574FD7-FF2E-49CB-90DD-2498B0BC55C6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001B6-8492-45C7-8B69-9AB553302329}" type="pres">
      <dgm:prSet presAssocID="{FF822674-3A1E-4744-BBBB-203E7631324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2DB7DA-424C-41C3-92B3-1E7241F94E13}" type="presOf" srcId="{95223BA0-CA6C-4F96-8066-3D318D63998A}" destId="{C5BDB366-45A2-4B84-A392-3415AA94580C}" srcOrd="0" destOrd="0" presId="urn:microsoft.com/office/officeart/2005/8/layout/arrow5"/>
    <dgm:cxn modelId="{9568C981-BCC8-471E-B10F-64DC8B48335F}" type="presOf" srcId="{B1F1CEA6-6083-4677-8AA4-A4C5816DAF3B}" destId="{BB1F1A44-67B9-47C0-8D2A-EE600E9220E2}" srcOrd="0" destOrd="4" presId="urn:microsoft.com/office/officeart/2005/8/layout/arrow5"/>
    <dgm:cxn modelId="{5C9B8578-CC6E-4658-ADCD-F5929FC64408}" srcId="{FF822674-3A1E-4744-BBBB-203E7631324B}" destId="{0A2ABD2A-BE17-468B-BADA-60310B928AC2}" srcOrd="0" destOrd="0" parTransId="{C80A0287-5294-467F-B563-F19CAC6812FE}" sibTransId="{CBC2F65E-B19A-4435-BED5-F23E06C295B4}"/>
    <dgm:cxn modelId="{7549FA51-A71B-45FD-9D07-57C56F80E7A3}" type="presOf" srcId="{0A2ABD2A-BE17-468B-BADA-60310B928AC2}" destId="{57F001B6-8492-45C7-8B69-9AB553302329}" srcOrd="0" destOrd="1" presId="urn:microsoft.com/office/officeart/2005/8/layout/arrow5"/>
    <dgm:cxn modelId="{68BD1E36-4544-4351-B550-473AB0BAE01D}" type="presOf" srcId="{17574FD7-FF2E-49CB-90DD-2498B0BC55C6}" destId="{BB1F1A44-67B9-47C0-8D2A-EE600E9220E2}" srcOrd="0" destOrd="0" presId="urn:microsoft.com/office/officeart/2005/8/layout/arrow5"/>
    <dgm:cxn modelId="{304D9050-2611-49B6-8DAD-ADAF72594443}" srcId="{95223BA0-CA6C-4F96-8066-3D318D63998A}" destId="{FF822674-3A1E-4744-BBBB-203E7631324B}" srcOrd="1" destOrd="0" parTransId="{32C509A6-99DB-4F3B-80B4-58B631AEB72C}" sibTransId="{5E27189D-C7EB-44EE-A83C-F7A655EC77DC}"/>
    <dgm:cxn modelId="{AC48F3C2-91F5-47C0-A5F5-19A14929B01F}" type="presOf" srcId="{FF822674-3A1E-4744-BBBB-203E7631324B}" destId="{57F001B6-8492-45C7-8B69-9AB553302329}" srcOrd="0" destOrd="0" presId="urn:microsoft.com/office/officeart/2005/8/layout/arrow5"/>
    <dgm:cxn modelId="{56950484-0819-4202-A7F2-0669B90D425F}" type="presOf" srcId="{140A38F3-2BBA-4E57-87FE-6E55AE8B0EC9}" destId="{BB1F1A44-67B9-47C0-8D2A-EE600E9220E2}" srcOrd="0" destOrd="1" presId="urn:microsoft.com/office/officeart/2005/8/layout/arrow5"/>
    <dgm:cxn modelId="{DD1672E6-38EA-463F-BDEE-3B96BC2E402B}" srcId="{95223BA0-CA6C-4F96-8066-3D318D63998A}" destId="{17574FD7-FF2E-49CB-90DD-2498B0BC55C6}" srcOrd="0" destOrd="0" parTransId="{A2A6F906-61D1-4649-AF42-EC74F40200DD}" sibTransId="{E72FA3AF-E7AC-4A3D-A801-195FEC2DFBC5}"/>
    <dgm:cxn modelId="{22304691-4307-4DF3-B4CD-71078ABD100D}" srcId="{17574FD7-FF2E-49CB-90DD-2498B0BC55C6}" destId="{CF07E660-3A61-4682-AE3D-5E437E519F10}" srcOrd="2" destOrd="0" parTransId="{DEFCE24F-F5F1-410A-8131-1AB6B086C89D}" sibTransId="{FEA37E09-E519-4120-877B-BFB129922067}"/>
    <dgm:cxn modelId="{41619866-F0DA-42C6-838C-09322DBDFF97}" srcId="{17574FD7-FF2E-49CB-90DD-2498B0BC55C6}" destId="{8388DD41-8596-4C90-B9E7-3BCAF3FF95F5}" srcOrd="1" destOrd="0" parTransId="{93329A9B-ED06-4C89-BF7D-9FD1EE21F1CE}" sibTransId="{9D0D7731-C0D4-43DA-AE02-CBCCAEA8E726}"/>
    <dgm:cxn modelId="{114709B9-60D9-4385-9D21-62A02868EE3B}" srcId="{FF822674-3A1E-4744-BBBB-203E7631324B}" destId="{AAC43AAA-121B-4C82-8977-FC28B8D0DA67}" srcOrd="1" destOrd="0" parTransId="{B701444C-270F-4833-BBF8-79D6FC3E12C1}" sibTransId="{8EAFF76B-0A93-4EF1-93B9-10D80FC68800}"/>
    <dgm:cxn modelId="{2FE1E432-DAB5-418D-A63E-47C6C04DAB60}" srcId="{17574FD7-FF2E-49CB-90DD-2498B0BC55C6}" destId="{B1F1CEA6-6083-4677-8AA4-A4C5816DAF3B}" srcOrd="3" destOrd="0" parTransId="{9528E5D2-CFFB-4DBB-8313-843603405F64}" sibTransId="{2C518F5A-73B8-4BCF-85EB-9FF2D58DDED9}"/>
    <dgm:cxn modelId="{EF82B84E-7841-48A5-8751-5C60798953EA}" type="presOf" srcId="{8388DD41-8596-4C90-B9E7-3BCAF3FF95F5}" destId="{BB1F1A44-67B9-47C0-8D2A-EE600E9220E2}" srcOrd="0" destOrd="2" presId="urn:microsoft.com/office/officeart/2005/8/layout/arrow5"/>
    <dgm:cxn modelId="{8540E548-9D22-4705-BB05-7309999C906D}" type="presOf" srcId="{CF07E660-3A61-4682-AE3D-5E437E519F10}" destId="{BB1F1A44-67B9-47C0-8D2A-EE600E9220E2}" srcOrd="0" destOrd="3" presId="urn:microsoft.com/office/officeart/2005/8/layout/arrow5"/>
    <dgm:cxn modelId="{389D2D6C-CB2E-411F-AAD3-27141C2BED9D}" srcId="{17574FD7-FF2E-49CB-90DD-2498B0BC55C6}" destId="{140A38F3-2BBA-4E57-87FE-6E55AE8B0EC9}" srcOrd="0" destOrd="0" parTransId="{5851BC62-51C6-499E-B3AC-1BF77AB35AC6}" sibTransId="{444D2030-A52F-4FE2-B923-4DC034EF8462}"/>
    <dgm:cxn modelId="{516F5CF0-1771-4E5E-AE0C-583C3462282C}" type="presOf" srcId="{AAC43AAA-121B-4C82-8977-FC28B8D0DA67}" destId="{57F001B6-8492-45C7-8B69-9AB553302329}" srcOrd="0" destOrd="2" presId="urn:microsoft.com/office/officeart/2005/8/layout/arrow5"/>
    <dgm:cxn modelId="{96EE0DF5-EA5D-47C6-9EBB-082C56938311}" type="presParOf" srcId="{C5BDB366-45A2-4B84-A392-3415AA94580C}" destId="{BB1F1A44-67B9-47C0-8D2A-EE600E9220E2}" srcOrd="0" destOrd="0" presId="urn:microsoft.com/office/officeart/2005/8/layout/arrow5"/>
    <dgm:cxn modelId="{559D80A4-25B3-4CF3-84B3-AE56146B8832}" type="presParOf" srcId="{C5BDB366-45A2-4B84-A392-3415AA94580C}" destId="{57F001B6-8492-45C7-8B69-9AB553302329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CF62F5-C199-48A5-8CD2-9A4EE5F1BF86}" type="doc">
      <dgm:prSet loTypeId="urn:microsoft.com/office/officeart/2005/8/layout/hList7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5107FCF-0EA1-426D-BBBE-C910892F6EC0}">
      <dgm:prSet custT="1"/>
      <dgm:spPr/>
      <dgm:t>
        <a:bodyPr/>
        <a:lstStyle/>
        <a:p>
          <a:pPr rtl="0"/>
          <a:r>
            <a:rPr lang="en-US" sz="2000" b="1" dirty="0" smtClean="0"/>
            <a:t>Fit</a:t>
          </a:r>
          <a:r>
            <a:rPr lang="en-US" sz="1600" dirty="0" smtClean="0"/>
            <a:t> </a:t>
          </a:r>
        </a:p>
        <a:p>
          <a:pPr rtl="0"/>
          <a:r>
            <a:rPr lang="en-US" sz="1600" dirty="0" smtClean="0"/>
            <a:t>Is the initiative aligned with the institutional strategy?</a:t>
          </a:r>
          <a:endParaRPr lang="en-CA" sz="1600" dirty="0"/>
        </a:p>
      </dgm:t>
    </dgm:pt>
    <dgm:pt modelId="{1E80C7DD-DA98-4544-8068-78128067FACB}" type="parTrans" cxnId="{E734B441-E51F-4A59-BC9A-290230944343}">
      <dgm:prSet/>
      <dgm:spPr/>
      <dgm:t>
        <a:bodyPr/>
        <a:lstStyle/>
        <a:p>
          <a:endParaRPr lang="en-US"/>
        </a:p>
      </dgm:t>
    </dgm:pt>
    <dgm:pt modelId="{15A6EAB0-14D7-43D9-A7F9-4BD3ED4182CF}" type="sibTrans" cxnId="{E734B441-E51F-4A59-BC9A-290230944343}">
      <dgm:prSet/>
      <dgm:spPr/>
      <dgm:t>
        <a:bodyPr/>
        <a:lstStyle/>
        <a:p>
          <a:endParaRPr lang="en-US"/>
        </a:p>
      </dgm:t>
    </dgm:pt>
    <dgm:pt modelId="{C816A4F2-A64D-4D28-8F94-9708DF0D8AB5}">
      <dgm:prSet custT="1"/>
      <dgm:spPr/>
      <dgm:t>
        <a:bodyPr/>
        <a:lstStyle/>
        <a:p>
          <a:pPr rtl="0"/>
          <a:r>
            <a:rPr lang="en-US" sz="2000" b="1" dirty="0" smtClean="0"/>
            <a:t>Utility</a:t>
          </a:r>
        </a:p>
        <a:p>
          <a:pPr rtl="0"/>
          <a:r>
            <a:rPr lang="en-US" sz="1600" dirty="0" smtClean="0"/>
            <a:t>Quantitative &amp; qualitative benefits outweigh costs &amp; risks</a:t>
          </a:r>
          <a:endParaRPr lang="en-CA" sz="1600" dirty="0"/>
        </a:p>
      </dgm:t>
    </dgm:pt>
    <dgm:pt modelId="{79572E03-E480-492F-8BB9-3C7DE6B14FD3}" type="parTrans" cxnId="{2F0FAEA9-62CC-4B92-9A46-3A738C474A74}">
      <dgm:prSet/>
      <dgm:spPr/>
      <dgm:t>
        <a:bodyPr/>
        <a:lstStyle/>
        <a:p>
          <a:endParaRPr lang="en-US"/>
        </a:p>
      </dgm:t>
    </dgm:pt>
    <dgm:pt modelId="{2F890270-76CA-4880-BE7A-03D59000D39B}" type="sibTrans" cxnId="{2F0FAEA9-62CC-4B92-9A46-3A738C474A74}">
      <dgm:prSet/>
      <dgm:spPr/>
      <dgm:t>
        <a:bodyPr/>
        <a:lstStyle/>
        <a:p>
          <a:endParaRPr lang="en-US"/>
        </a:p>
      </dgm:t>
    </dgm:pt>
    <dgm:pt modelId="{3E6A7A33-F587-4CE6-9928-B18B676D0FB8}">
      <dgm:prSet custT="1"/>
      <dgm:spPr/>
      <dgm:t>
        <a:bodyPr/>
        <a:lstStyle/>
        <a:p>
          <a:pPr rtl="0"/>
          <a:r>
            <a:rPr lang="en-US" sz="2000" b="1" dirty="0" smtClean="0"/>
            <a:t>Balance</a:t>
          </a:r>
          <a:endParaRPr lang="en-US" sz="1500" b="1" dirty="0" smtClean="0"/>
        </a:p>
        <a:p>
          <a:pPr rtl="0"/>
          <a:r>
            <a:rPr lang="en-US" sz="1500" dirty="0" smtClean="0"/>
            <a:t>Are investments made in a balanced manner across the organization?</a:t>
          </a:r>
          <a:endParaRPr lang="en-CA" sz="1500" dirty="0"/>
        </a:p>
      </dgm:t>
    </dgm:pt>
    <dgm:pt modelId="{84F4ABC2-9853-4B72-BD66-20D767FA9CDD}" type="parTrans" cxnId="{4C39CD11-8BF9-4C9C-A0FC-E2CCEC101F13}">
      <dgm:prSet/>
      <dgm:spPr/>
      <dgm:t>
        <a:bodyPr/>
        <a:lstStyle/>
        <a:p>
          <a:endParaRPr lang="en-US"/>
        </a:p>
      </dgm:t>
    </dgm:pt>
    <dgm:pt modelId="{7FF5DB29-72C4-4DC1-A284-6FA4631B8B75}" type="sibTrans" cxnId="{4C39CD11-8BF9-4C9C-A0FC-E2CCEC101F13}">
      <dgm:prSet/>
      <dgm:spPr/>
      <dgm:t>
        <a:bodyPr/>
        <a:lstStyle/>
        <a:p>
          <a:endParaRPr lang="en-US"/>
        </a:p>
      </dgm:t>
    </dgm:pt>
    <dgm:pt modelId="{AE2EC416-2594-4E99-8737-3D4BBCA85158}" type="pres">
      <dgm:prSet presAssocID="{10CF62F5-C199-48A5-8CD2-9A4EE5F1BF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782F36-1C43-41B9-A44E-A05D89295D8C}" type="pres">
      <dgm:prSet presAssocID="{10CF62F5-C199-48A5-8CD2-9A4EE5F1BF86}" presName="fgShape" presStyleLbl="fgShp" presStyleIdx="0" presStyleCnt="1"/>
      <dgm:spPr/>
    </dgm:pt>
    <dgm:pt modelId="{86D923E1-5DE3-474F-96C3-E9C37B3A796B}" type="pres">
      <dgm:prSet presAssocID="{10CF62F5-C199-48A5-8CD2-9A4EE5F1BF86}" presName="linComp" presStyleCnt="0"/>
      <dgm:spPr/>
    </dgm:pt>
    <dgm:pt modelId="{5AA7A6A7-E265-4CD4-8759-5FF43C596660}" type="pres">
      <dgm:prSet presAssocID="{15107FCF-0EA1-426D-BBBE-C910892F6EC0}" presName="compNode" presStyleCnt="0"/>
      <dgm:spPr/>
    </dgm:pt>
    <dgm:pt modelId="{44AB1184-E4E2-48CE-A74D-AD183AC8552B}" type="pres">
      <dgm:prSet presAssocID="{15107FCF-0EA1-426D-BBBE-C910892F6EC0}" presName="bkgdShape" presStyleLbl="node1" presStyleIdx="0" presStyleCnt="3"/>
      <dgm:spPr/>
      <dgm:t>
        <a:bodyPr/>
        <a:lstStyle/>
        <a:p>
          <a:endParaRPr lang="en-US"/>
        </a:p>
      </dgm:t>
    </dgm:pt>
    <dgm:pt modelId="{A48701C3-B0A8-407C-AEFB-D21503B49F4B}" type="pres">
      <dgm:prSet presAssocID="{15107FCF-0EA1-426D-BBBE-C910892F6EC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1007D6-0EFF-4065-A19B-46E6CDE89FF2}" type="pres">
      <dgm:prSet presAssocID="{15107FCF-0EA1-426D-BBBE-C910892F6EC0}" presName="invisiNode" presStyleLbl="node1" presStyleIdx="0" presStyleCnt="3"/>
      <dgm:spPr/>
    </dgm:pt>
    <dgm:pt modelId="{FCB86980-BAE8-430D-8AA0-99BB1B6DAE15}" type="pres">
      <dgm:prSet presAssocID="{15107FCF-0EA1-426D-BBBE-C910892F6EC0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0EEF1F2-072A-48E9-8DE4-F271558CD3FD}" type="pres">
      <dgm:prSet presAssocID="{15A6EAB0-14D7-43D9-A7F9-4BD3ED4182C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60C7CFA-F395-4604-9B1B-89ED48AF7850}" type="pres">
      <dgm:prSet presAssocID="{C816A4F2-A64D-4D28-8F94-9708DF0D8AB5}" presName="compNode" presStyleCnt="0"/>
      <dgm:spPr/>
    </dgm:pt>
    <dgm:pt modelId="{16AA2C47-2860-44B8-A3CE-F9A136A21B26}" type="pres">
      <dgm:prSet presAssocID="{C816A4F2-A64D-4D28-8F94-9708DF0D8AB5}" presName="bkgdShape" presStyleLbl="node1" presStyleIdx="1" presStyleCnt="3"/>
      <dgm:spPr/>
      <dgm:t>
        <a:bodyPr/>
        <a:lstStyle/>
        <a:p>
          <a:endParaRPr lang="en-US"/>
        </a:p>
      </dgm:t>
    </dgm:pt>
    <dgm:pt modelId="{BD4FDA15-31BB-4F81-8769-F6C727FE3EBF}" type="pres">
      <dgm:prSet presAssocID="{C816A4F2-A64D-4D28-8F94-9708DF0D8AB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C69239-9C18-4A68-967B-3A949123D972}" type="pres">
      <dgm:prSet presAssocID="{C816A4F2-A64D-4D28-8F94-9708DF0D8AB5}" presName="invisiNode" presStyleLbl="node1" presStyleIdx="1" presStyleCnt="3"/>
      <dgm:spPr/>
    </dgm:pt>
    <dgm:pt modelId="{F7A0D72F-661A-464A-A0B1-E814164C08E5}" type="pres">
      <dgm:prSet presAssocID="{C816A4F2-A64D-4D28-8F94-9708DF0D8AB5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4CCBCDF-E059-4DE9-94E7-8BA0B6521069}" type="pres">
      <dgm:prSet presAssocID="{2F890270-76CA-4880-BE7A-03D59000D39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24B8A1E-3588-43D5-B991-0E1DBC6A326B}" type="pres">
      <dgm:prSet presAssocID="{3E6A7A33-F587-4CE6-9928-B18B676D0FB8}" presName="compNode" presStyleCnt="0"/>
      <dgm:spPr/>
    </dgm:pt>
    <dgm:pt modelId="{F19DBB45-49F5-4B22-99C6-993AD6701B41}" type="pres">
      <dgm:prSet presAssocID="{3E6A7A33-F587-4CE6-9928-B18B676D0FB8}" presName="bkgdShape" presStyleLbl="node1" presStyleIdx="2" presStyleCnt="3"/>
      <dgm:spPr/>
      <dgm:t>
        <a:bodyPr/>
        <a:lstStyle/>
        <a:p>
          <a:endParaRPr lang="en-US"/>
        </a:p>
      </dgm:t>
    </dgm:pt>
    <dgm:pt modelId="{5E782CCB-47C9-4B6F-9899-232531D5F769}" type="pres">
      <dgm:prSet presAssocID="{3E6A7A33-F587-4CE6-9928-B18B676D0FB8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D6E18E-A2E0-42E0-A7B4-7B7DB4A85F3B}" type="pres">
      <dgm:prSet presAssocID="{3E6A7A33-F587-4CE6-9928-B18B676D0FB8}" presName="invisiNode" presStyleLbl="node1" presStyleIdx="2" presStyleCnt="3"/>
      <dgm:spPr/>
    </dgm:pt>
    <dgm:pt modelId="{137BFFAE-81C2-4F64-90DB-99CC21DF0654}" type="pres">
      <dgm:prSet presAssocID="{3E6A7A33-F587-4CE6-9928-B18B676D0FB8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</dgm:ptLst>
  <dgm:cxnLst>
    <dgm:cxn modelId="{E734B441-E51F-4A59-BC9A-290230944343}" srcId="{10CF62F5-C199-48A5-8CD2-9A4EE5F1BF86}" destId="{15107FCF-0EA1-426D-BBBE-C910892F6EC0}" srcOrd="0" destOrd="0" parTransId="{1E80C7DD-DA98-4544-8068-78128067FACB}" sibTransId="{15A6EAB0-14D7-43D9-A7F9-4BD3ED4182CF}"/>
    <dgm:cxn modelId="{782540A7-FB06-42FD-A560-13F4DE178C31}" type="presOf" srcId="{3E6A7A33-F587-4CE6-9928-B18B676D0FB8}" destId="{5E782CCB-47C9-4B6F-9899-232531D5F769}" srcOrd="1" destOrd="0" presId="urn:microsoft.com/office/officeart/2005/8/layout/hList7"/>
    <dgm:cxn modelId="{4C39CD11-8BF9-4C9C-A0FC-E2CCEC101F13}" srcId="{10CF62F5-C199-48A5-8CD2-9A4EE5F1BF86}" destId="{3E6A7A33-F587-4CE6-9928-B18B676D0FB8}" srcOrd="2" destOrd="0" parTransId="{84F4ABC2-9853-4B72-BD66-20D767FA9CDD}" sibTransId="{7FF5DB29-72C4-4DC1-A284-6FA4631B8B75}"/>
    <dgm:cxn modelId="{68B6CE03-E874-4447-959D-DBC75D03DE81}" type="presOf" srcId="{2F890270-76CA-4880-BE7A-03D59000D39B}" destId="{44CCBCDF-E059-4DE9-94E7-8BA0B6521069}" srcOrd="0" destOrd="0" presId="urn:microsoft.com/office/officeart/2005/8/layout/hList7"/>
    <dgm:cxn modelId="{DB10A894-257D-4014-A3A3-8EB6D900BD49}" type="presOf" srcId="{15107FCF-0EA1-426D-BBBE-C910892F6EC0}" destId="{44AB1184-E4E2-48CE-A74D-AD183AC8552B}" srcOrd="0" destOrd="0" presId="urn:microsoft.com/office/officeart/2005/8/layout/hList7"/>
    <dgm:cxn modelId="{20075AFE-6926-4B7A-AF12-27CC10E93D04}" type="presOf" srcId="{15107FCF-0EA1-426D-BBBE-C910892F6EC0}" destId="{A48701C3-B0A8-407C-AEFB-D21503B49F4B}" srcOrd="1" destOrd="0" presId="urn:microsoft.com/office/officeart/2005/8/layout/hList7"/>
    <dgm:cxn modelId="{2F0FAEA9-62CC-4B92-9A46-3A738C474A74}" srcId="{10CF62F5-C199-48A5-8CD2-9A4EE5F1BF86}" destId="{C816A4F2-A64D-4D28-8F94-9708DF0D8AB5}" srcOrd="1" destOrd="0" parTransId="{79572E03-E480-492F-8BB9-3C7DE6B14FD3}" sibTransId="{2F890270-76CA-4880-BE7A-03D59000D39B}"/>
    <dgm:cxn modelId="{F528747A-281F-4210-8343-98871DD9BE79}" type="presOf" srcId="{C816A4F2-A64D-4D28-8F94-9708DF0D8AB5}" destId="{16AA2C47-2860-44B8-A3CE-F9A136A21B26}" srcOrd="0" destOrd="0" presId="urn:microsoft.com/office/officeart/2005/8/layout/hList7"/>
    <dgm:cxn modelId="{840BAB8D-02FA-42EE-A870-5E193AD4AEEF}" type="presOf" srcId="{10CF62F5-C199-48A5-8CD2-9A4EE5F1BF86}" destId="{AE2EC416-2594-4E99-8737-3D4BBCA85158}" srcOrd="0" destOrd="0" presId="urn:microsoft.com/office/officeart/2005/8/layout/hList7"/>
    <dgm:cxn modelId="{F752C60F-4EE1-4D5E-82BA-ED71EB7D972C}" type="presOf" srcId="{C816A4F2-A64D-4D28-8F94-9708DF0D8AB5}" destId="{BD4FDA15-31BB-4F81-8769-F6C727FE3EBF}" srcOrd="1" destOrd="0" presId="urn:microsoft.com/office/officeart/2005/8/layout/hList7"/>
    <dgm:cxn modelId="{4145E9BA-4D08-425A-BF5E-7F0BEC033DF9}" type="presOf" srcId="{3E6A7A33-F587-4CE6-9928-B18B676D0FB8}" destId="{F19DBB45-49F5-4B22-99C6-993AD6701B41}" srcOrd="0" destOrd="0" presId="urn:microsoft.com/office/officeart/2005/8/layout/hList7"/>
    <dgm:cxn modelId="{30DF48ED-3811-41A1-89B5-9092C2FFF0D6}" type="presOf" srcId="{15A6EAB0-14D7-43D9-A7F9-4BD3ED4182CF}" destId="{A0EEF1F2-072A-48E9-8DE4-F271558CD3FD}" srcOrd="0" destOrd="0" presId="urn:microsoft.com/office/officeart/2005/8/layout/hList7"/>
    <dgm:cxn modelId="{544AC111-0F7F-4A15-B4C8-F3D3296B08F1}" type="presParOf" srcId="{AE2EC416-2594-4E99-8737-3D4BBCA85158}" destId="{DD782F36-1C43-41B9-A44E-A05D89295D8C}" srcOrd="0" destOrd="0" presId="urn:microsoft.com/office/officeart/2005/8/layout/hList7"/>
    <dgm:cxn modelId="{21CC0036-2DA4-4E57-8C73-3F5D8A270A81}" type="presParOf" srcId="{AE2EC416-2594-4E99-8737-3D4BBCA85158}" destId="{86D923E1-5DE3-474F-96C3-E9C37B3A796B}" srcOrd="1" destOrd="0" presId="urn:microsoft.com/office/officeart/2005/8/layout/hList7"/>
    <dgm:cxn modelId="{37DB110C-CDE9-4313-BC28-43A23AF22565}" type="presParOf" srcId="{86D923E1-5DE3-474F-96C3-E9C37B3A796B}" destId="{5AA7A6A7-E265-4CD4-8759-5FF43C596660}" srcOrd="0" destOrd="0" presId="urn:microsoft.com/office/officeart/2005/8/layout/hList7"/>
    <dgm:cxn modelId="{8627D648-F579-456F-96E1-FAAC47273E96}" type="presParOf" srcId="{5AA7A6A7-E265-4CD4-8759-5FF43C596660}" destId="{44AB1184-E4E2-48CE-A74D-AD183AC8552B}" srcOrd="0" destOrd="0" presId="urn:microsoft.com/office/officeart/2005/8/layout/hList7"/>
    <dgm:cxn modelId="{BA9DBEE2-3F3E-4027-B86C-354928B19760}" type="presParOf" srcId="{5AA7A6A7-E265-4CD4-8759-5FF43C596660}" destId="{A48701C3-B0A8-407C-AEFB-D21503B49F4B}" srcOrd="1" destOrd="0" presId="urn:microsoft.com/office/officeart/2005/8/layout/hList7"/>
    <dgm:cxn modelId="{8BDA2C68-F2F6-44D6-BD7F-BB0C35BEEFE2}" type="presParOf" srcId="{5AA7A6A7-E265-4CD4-8759-5FF43C596660}" destId="{E21007D6-0EFF-4065-A19B-46E6CDE89FF2}" srcOrd="2" destOrd="0" presId="urn:microsoft.com/office/officeart/2005/8/layout/hList7"/>
    <dgm:cxn modelId="{881B6CD0-0C6C-4D07-AA79-5EC01D78ECE6}" type="presParOf" srcId="{5AA7A6A7-E265-4CD4-8759-5FF43C596660}" destId="{FCB86980-BAE8-430D-8AA0-99BB1B6DAE15}" srcOrd="3" destOrd="0" presId="urn:microsoft.com/office/officeart/2005/8/layout/hList7"/>
    <dgm:cxn modelId="{49FD6321-9CDA-47E1-9C07-A58562DEF311}" type="presParOf" srcId="{86D923E1-5DE3-474F-96C3-E9C37B3A796B}" destId="{A0EEF1F2-072A-48E9-8DE4-F271558CD3FD}" srcOrd="1" destOrd="0" presId="urn:microsoft.com/office/officeart/2005/8/layout/hList7"/>
    <dgm:cxn modelId="{14E784E4-F773-44F2-B1E3-10E23466C973}" type="presParOf" srcId="{86D923E1-5DE3-474F-96C3-E9C37B3A796B}" destId="{160C7CFA-F395-4604-9B1B-89ED48AF7850}" srcOrd="2" destOrd="0" presId="urn:microsoft.com/office/officeart/2005/8/layout/hList7"/>
    <dgm:cxn modelId="{983ABD25-77DB-48C5-A8D2-C5B246C2A980}" type="presParOf" srcId="{160C7CFA-F395-4604-9B1B-89ED48AF7850}" destId="{16AA2C47-2860-44B8-A3CE-F9A136A21B26}" srcOrd="0" destOrd="0" presId="urn:microsoft.com/office/officeart/2005/8/layout/hList7"/>
    <dgm:cxn modelId="{EF969B14-E5C5-4362-ADF7-CEAF34A38595}" type="presParOf" srcId="{160C7CFA-F395-4604-9B1B-89ED48AF7850}" destId="{BD4FDA15-31BB-4F81-8769-F6C727FE3EBF}" srcOrd="1" destOrd="0" presId="urn:microsoft.com/office/officeart/2005/8/layout/hList7"/>
    <dgm:cxn modelId="{B530CEA4-616F-4B05-A440-38F26D694EA2}" type="presParOf" srcId="{160C7CFA-F395-4604-9B1B-89ED48AF7850}" destId="{73C69239-9C18-4A68-967B-3A949123D972}" srcOrd="2" destOrd="0" presId="urn:microsoft.com/office/officeart/2005/8/layout/hList7"/>
    <dgm:cxn modelId="{AD51C60C-F68B-49D2-8DE4-4BBF3F37A955}" type="presParOf" srcId="{160C7CFA-F395-4604-9B1B-89ED48AF7850}" destId="{F7A0D72F-661A-464A-A0B1-E814164C08E5}" srcOrd="3" destOrd="0" presId="urn:microsoft.com/office/officeart/2005/8/layout/hList7"/>
    <dgm:cxn modelId="{53C6EA4D-DD2C-4ADE-9B37-8FEE864578C1}" type="presParOf" srcId="{86D923E1-5DE3-474F-96C3-E9C37B3A796B}" destId="{44CCBCDF-E059-4DE9-94E7-8BA0B6521069}" srcOrd="3" destOrd="0" presId="urn:microsoft.com/office/officeart/2005/8/layout/hList7"/>
    <dgm:cxn modelId="{FD6E7FB9-584F-43E5-BF48-4E899FD3EEC8}" type="presParOf" srcId="{86D923E1-5DE3-474F-96C3-E9C37B3A796B}" destId="{D24B8A1E-3588-43D5-B991-0E1DBC6A326B}" srcOrd="4" destOrd="0" presId="urn:microsoft.com/office/officeart/2005/8/layout/hList7"/>
    <dgm:cxn modelId="{8C433534-6967-4DC3-976C-C49808FDFFB7}" type="presParOf" srcId="{D24B8A1E-3588-43D5-B991-0E1DBC6A326B}" destId="{F19DBB45-49F5-4B22-99C6-993AD6701B41}" srcOrd="0" destOrd="0" presId="urn:microsoft.com/office/officeart/2005/8/layout/hList7"/>
    <dgm:cxn modelId="{C50B425C-51F3-413C-9DBF-4A8DD5C1C7B3}" type="presParOf" srcId="{D24B8A1E-3588-43D5-B991-0E1DBC6A326B}" destId="{5E782CCB-47C9-4B6F-9899-232531D5F769}" srcOrd="1" destOrd="0" presId="urn:microsoft.com/office/officeart/2005/8/layout/hList7"/>
    <dgm:cxn modelId="{88DF086D-837A-48C4-920C-39AE51F5D130}" type="presParOf" srcId="{D24B8A1E-3588-43D5-B991-0E1DBC6A326B}" destId="{9CD6E18E-A2E0-42E0-A7B4-7B7DB4A85F3B}" srcOrd="2" destOrd="0" presId="urn:microsoft.com/office/officeart/2005/8/layout/hList7"/>
    <dgm:cxn modelId="{23291109-5BA0-456B-A245-C42F12F95539}" type="presParOf" srcId="{D24B8A1E-3588-43D5-B991-0E1DBC6A326B}" destId="{137BFFAE-81C2-4F64-90DB-99CC21DF065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56A11A-95C7-43B7-84A3-1ACCD06E458E}" type="doc">
      <dgm:prSet loTypeId="urn:microsoft.com/office/officeart/2009/layout/ReverseList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4E29EB5-4822-4628-8644-257824F41E6B}">
      <dgm:prSet custT="1"/>
      <dgm:spPr/>
      <dgm:t>
        <a:bodyPr/>
        <a:lstStyle/>
        <a:p>
          <a:pPr rtl="0">
            <a:spcBef>
              <a:spcPct val="0"/>
            </a:spcBef>
            <a:spcAft>
              <a:spcPct val="35000"/>
            </a:spcAft>
          </a:pPr>
          <a:r>
            <a:rPr lang="en-US" sz="2800" b="1" dirty="0" smtClean="0"/>
            <a:t>Why does IT costs so much?</a:t>
          </a:r>
          <a:endParaRPr lang="en-CA" sz="2800" b="1" dirty="0"/>
        </a:p>
      </dgm:t>
    </dgm:pt>
    <dgm:pt modelId="{0DE486C5-5C0B-4337-BE9F-3F5DC88C77CA}" type="parTrans" cxnId="{F9EAD06F-FC63-450B-9D08-7C2276EBA972}">
      <dgm:prSet/>
      <dgm:spPr/>
      <dgm:t>
        <a:bodyPr/>
        <a:lstStyle/>
        <a:p>
          <a:endParaRPr lang="en-US"/>
        </a:p>
      </dgm:t>
    </dgm:pt>
    <dgm:pt modelId="{E84D78B8-73C7-4F61-A689-5301AF0BF0BA}" type="sibTrans" cxnId="{F9EAD06F-FC63-450B-9D08-7C2276EBA972}">
      <dgm:prSet/>
      <dgm:spPr/>
      <dgm:t>
        <a:bodyPr/>
        <a:lstStyle/>
        <a:p>
          <a:endParaRPr lang="en-US"/>
        </a:p>
      </dgm:t>
    </dgm:pt>
    <dgm:pt modelId="{9FC1EDF8-B885-4AAD-8AE3-CBD27B1D3015}">
      <dgm:prSet custT="1"/>
      <dgm:spPr/>
      <dgm:t>
        <a:bodyPr/>
        <a:lstStyle/>
        <a:p>
          <a:pPr rtl="0">
            <a:spcBef>
              <a:spcPts val="1200"/>
            </a:spcBef>
            <a:spcAft>
              <a:spcPts val="1200"/>
            </a:spcAft>
          </a:pPr>
          <a:r>
            <a:rPr lang="en-US" sz="1800" dirty="0" smtClean="0"/>
            <a:t>Outside world continues to create more demand for IT services from universities</a:t>
          </a:r>
          <a:endParaRPr lang="en-CA" sz="1800" dirty="0"/>
        </a:p>
      </dgm:t>
    </dgm:pt>
    <dgm:pt modelId="{0E2C8DEB-B9BC-41F5-A29E-88F2A270DE99}" type="parTrans" cxnId="{2AEE5F1A-6DD2-4416-9764-1DC91F0AFF34}">
      <dgm:prSet/>
      <dgm:spPr/>
      <dgm:t>
        <a:bodyPr/>
        <a:lstStyle/>
        <a:p>
          <a:endParaRPr lang="en-US"/>
        </a:p>
      </dgm:t>
    </dgm:pt>
    <dgm:pt modelId="{B8BD4FFA-79BA-4677-A208-F21057C9C81B}" type="sibTrans" cxnId="{2AEE5F1A-6DD2-4416-9764-1DC91F0AFF34}">
      <dgm:prSet/>
      <dgm:spPr/>
      <dgm:t>
        <a:bodyPr/>
        <a:lstStyle/>
        <a:p>
          <a:endParaRPr lang="en-US"/>
        </a:p>
      </dgm:t>
    </dgm:pt>
    <dgm:pt modelId="{E6C65DE0-C7FC-42F2-8926-EE443B0AB227}">
      <dgm:prSet custT="1"/>
      <dgm:spPr/>
      <dgm:t>
        <a:bodyPr/>
        <a:lstStyle/>
        <a:p>
          <a:pPr rtl="0">
            <a:spcBef>
              <a:spcPts val="1200"/>
            </a:spcBef>
            <a:spcAft>
              <a:spcPts val="1200"/>
            </a:spcAft>
          </a:pPr>
          <a:r>
            <a:rPr lang="en-US" sz="1800" dirty="0" smtClean="0"/>
            <a:t>Institutions are diplomatically delicate in their treatment of controllable IT costs </a:t>
          </a:r>
          <a:endParaRPr lang="en-CA" sz="1800" dirty="0"/>
        </a:p>
      </dgm:t>
    </dgm:pt>
    <dgm:pt modelId="{1DEF4FF7-2D9C-46E5-B415-4F6DC9BCA51C}" type="parTrans" cxnId="{B1627B29-8F2E-4DA7-B573-D1847F9635AA}">
      <dgm:prSet/>
      <dgm:spPr/>
      <dgm:t>
        <a:bodyPr/>
        <a:lstStyle/>
        <a:p>
          <a:endParaRPr lang="en-US"/>
        </a:p>
      </dgm:t>
    </dgm:pt>
    <dgm:pt modelId="{8AC50679-8F23-4BBF-A6C9-3DC43755E5DF}" type="sibTrans" cxnId="{B1627B29-8F2E-4DA7-B573-D1847F9635AA}">
      <dgm:prSet/>
      <dgm:spPr/>
      <dgm:t>
        <a:bodyPr/>
        <a:lstStyle/>
        <a:p>
          <a:endParaRPr lang="en-US"/>
        </a:p>
      </dgm:t>
    </dgm:pt>
    <dgm:pt modelId="{194232E8-EE67-46B0-8A1A-6ACF058C1706}">
      <dgm:prSet custT="1"/>
      <dgm:spPr/>
      <dgm:t>
        <a:bodyPr/>
        <a:lstStyle/>
        <a:p>
          <a:pPr rtl="0">
            <a:spcBef>
              <a:spcPct val="0"/>
            </a:spcBef>
            <a:spcAft>
              <a:spcPct val="35000"/>
            </a:spcAft>
          </a:pPr>
          <a:r>
            <a:rPr lang="en-US" sz="2800" b="1" dirty="0" smtClean="0"/>
            <a:t>What we do?</a:t>
          </a:r>
        </a:p>
      </dgm:t>
    </dgm:pt>
    <dgm:pt modelId="{548011F6-1038-479C-864C-428AB01003B7}" type="parTrans" cxnId="{2AFFE5D5-2BA2-4A18-BABF-A561F411AA7E}">
      <dgm:prSet/>
      <dgm:spPr/>
      <dgm:t>
        <a:bodyPr/>
        <a:lstStyle/>
        <a:p>
          <a:endParaRPr lang="en-US"/>
        </a:p>
      </dgm:t>
    </dgm:pt>
    <dgm:pt modelId="{29C5A8B7-54A0-46DF-9884-903E26AC0348}" type="sibTrans" cxnId="{2AFFE5D5-2BA2-4A18-BABF-A561F411AA7E}">
      <dgm:prSet/>
      <dgm:spPr/>
      <dgm:t>
        <a:bodyPr/>
        <a:lstStyle/>
        <a:p>
          <a:endParaRPr lang="en-US"/>
        </a:p>
      </dgm:t>
    </dgm:pt>
    <dgm:pt modelId="{549CB820-38EA-479F-A366-AEC841FDBF77}">
      <dgm:prSet custT="1"/>
      <dgm:spPr/>
      <dgm:t>
        <a:bodyPr/>
        <a:lstStyle/>
        <a:p>
          <a:pPr rtl="0">
            <a:spcBef>
              <a:spcPts val="1200"/>
            </a:spcBef>
            <a:spcAft>
              <a:spcPts val="1200"/>
            </a:spcAft>
          </a:pPr>
          <a:r>
            <a:rPr lang="en-US" sz="1800" dirty="0" smtClean="0"/>
            <a:t>Manage impact of demands created externally</a:t>
          </a:r>
          <a:endParaRPr lang="en-CA" sz="1800" dirty="0"/>
        </a:p>
      </dgm:t>
    </dgm:pt>
    <dgm:pt modelId="{C766BDA8-85EF-4A31-BE47-915A7D597CC5}" type="parTrans" cxnId="{2D09653E-70C3-4DA1-A32D-B91057196824}">
      <dgm:prSet/>
      <dgm:spPr/>
      <dgm:t>
        <a:bodyPr/>
        <a:lstStyle/>
        <a:p>
          <a:endParaRPr lang="en-US"/>
        </a:p>
      </dgm:t>
    </dgm:pt>
    <dgm:pt modelId="{4D39651D-B606-4711-9E0C-30CC6739BEF9}" type="sibTrans" cxnId="{2D09653E-70C3-4DA1-A32D-B91057196824}">
      <dgm:prSet/>
      <dgm:spPr/>
      <dgm:t>
        <a:bodyPr/>
        <a:lstStyle/>
        <a:p>
          <a:endParaRPr lang="en-US"/>
        </a:p>
      </dgm:t>
    </dgm:pt>
    <dgm:pt modelId="{7D3B765F-9367-4CC1-AA16-BE08AF3F0A9D}">
      <dgm:prSet custT="1"/>
      <dgm:spPr/>
      <dgm:t>
        <a:bodyPr/>
        <a:lstStyle/>
        <a:p>
          <a:pPr rtl="0">
            <a:spcBef>
              <a:spcPts val="1200"/>
            </a:spcBef>
            <a:spcAft>
              <a:spcPts val="1200"/>
            </a:spcAft>
          </a:pPr>
          <a:r>
            <a:rPr lang="en-US" sz="1800" dirty="0" smtClean="0"/>
            <a:t>Apply leadership, strategy, and discipline to information systems management within the institution</a:t>
          </a:r>
          <a:endParaRPr lang="en-CA" sz="1800" dirty="0"/>
        </a:p>
      </dgm:t>
    </dgm:pt>
    <dgm:pt modelId="{F23C8781-0223-4CB9-B8D5-1A84D76B766D}" type="parTrans" cxnId="{EB96430F-CF83-45E7-A4DC-50CB3CBF67F1}">
      <dgm:prSet/>
      <dgm:spPr/>
      <dgm:t>
        <a:bodyPr/>
        <a:lstStyle/>
        <a:p>
          <a:endParaRPr lang="en-US"/>
        </a:p>
      </dgm:t>
    </dgm:pt>
    <dgm:pt modelId="{85CA0756-6D23-4CA3-8F39-BB7A42936DAF}" type="sibTrans" cxnId="{EB96430F-CF83-45E7-A4DC-50CB3CBF67F1}">
      <dgm:prSet/>
      <dgm:spPr/>
      <dgm:t>
        <a:bodyPr/>
        <a:lstStyle/>
        <a:p>
          <a:endParaRPr lang="en-US"/>
        </a:p>
      </dgm:t>
    </dgm:pt>
    <dgm:pt modelId="{74A37475-CEAD-41B5-9F0A-628B7AB93385}">
      <dgm:prSet custT="1"/>
      <dgm:spPr/>
      <dgm:t>
        <a:bodyPr/>
        <a:lstStyle/>
        <a:p>
          <a:pPr rtl="0">
            <a:spcBef>
              <a:spcPts val="1200"/>
            </a:spcBef>
            <a:spcAft>
              <a:spcPts val="1200"/>
            </a:spcAft>
          </a:pPr>
          <a:r>
            <a:rPr lang="en-US" sz="1800" dirty="0" smtClean="0"/>
            <a:t>Create a vision that supports the world of ubiquitous IT</a:t>
          </a:r>
          <a:endParaRPr lang="en-CA" sz="1800" dirty="0"/>
        </a:p>
      </dgm:t>
    </dgm:pt>
    <dgm:pt modelId="{FAACE848-FC7B-43B8-B55B-701A0B2DCE34}" type="parTrans" cxnId="{DCD19FE3-F670-4898-853A-2B908DE43472}">
      <dgm:prSet/>
      <dgm:spPr/>
      <dgm:t>
        <a:bodyPr/>
        <a:lstStyle/>
        <a:p>
          <a:endParaRPr lang="en-US"/>
        </a:p>
      </dgm:t>
    </dgm:pt>
    <dgm:pt modelId="{D4BDED5A-D93E-4E08-B181-A626D45CEFD6}" type="sibTrans" cxnId="{DCD19FE3-F670-4898-853A-2B908DE43472}">
      <dgm:prSet/>
      <dgm:spPr/>
      <dgm:t>
        <a:bodyPr/>
        <a:lstStyle/>
        <a:p>
          <a:endParaRPr lang="en-US"/>
        </a:p>
      </dgm:t>
    </dgm:pt>
    <dgm:pt modelId="{34924942-50F7-494F-9A50-520AF885C1F0}" type="pres">
      <dgm:prSet presAssocID="{1556A11A-95C7-43B7-84A3-1ACCD06E458E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5603DCDF-9717-4F02-9910-1701621D0358}" type="pres">
      <dgm:prSet presAssocID="{1556A11A-95C7-43B7-84A3-1ACCD06E458E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C0FFD2-8B06-4291-8401-7C9FBDB5C4B8}" type="pres">
      <dgm:prSet presAssocID="{1556A11A-95C7-43B7-84A3-1ACCD06E458E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2B253F5A-BACA-47E7-9DB1-182AAD9ED2C7}" type="pres">
      <dgm:prSet presAssocID="{1556A11A-95C7-43B7-84A3-1ACCD06E458E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098DDE-1863-482E-B733-A121BAA6C2BF}" type="pres">
      <dgm:prSet presAssocID="{1556A11A-95C7-43B7-84A3-1ACCD06E458E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451A0E3C-DB9C-44E1-AB45-576709EDD7AF}" type="pres">
      <dgm:prSet presAssocID="{1556A11A-95C7-43B7-84A3-1ACCD06E458E}" presName="TopArrow" presStyleLbl="node1" presStyleIdx="0" presStyleCnt="2"/>
      <dgm:spPr/>
    </dgm:pt>
    <dgm:pt modelId="{149166FB-9925-4B04-B5A9-6284786B5771}" type="pres">
      <dgm:prSet presAssocID="{1556A11A-95C7-43B7-84A3-1ACCD06E458E}" presName="BottomArrow" presStyleLbl="node1" presStyleIdx="1" presStyleCnt="2"/>
      <dgm:spPr/>
    </dgm:pt>
  </dgm:ptLst>
  <dgm:cxnLst>
    <dgm:cxn modelId="{7547DEC3-398D-4B37-90DC-C381C242ED21}" type="presOf" srcId="{E4E29EB5-4822-4628-8644-257824F41E6B}" destId="{5603DCDF-9717-4F02-9910-1701621D0358}" srcOrd="0" destOrd="0" presId="urn:microsoft.com/office/officeart/2009/layout/ReverseList"/>
    <dgm:cxn modelId="{D0BE5734-4E2C-4763-BAEB-8113A775A84B}" type="presOf" srcId="{1556A11A-95C7-43B7-84A3-1ACCD06E458E}" destId="{34924942-50F7-494F-9A50-520AF885C1F0}" srcOrd="0" destOrd="0" presId="urn:microsoft.com/office/officeart/2009/layout/ReverseList"/>
    <dgm:cxn modelId="{F042C4CD-7BD4-4B66-A9B2-9BA0C98AF565}" type="presOf" srcId="{E6C65DE0-C7FC-42F2-8926-EE443B0AB227}" destId="{5603DCDF-9717-4F02-9910-1701621D0358}" srcOrd="0" destOrd="2" presId="urn:microsoft.com/office/officeart/2009/layout/ReverseList"/>
    <dgm:cxn modelId="{F9A93306-CC77-4B2A-AF67-0470F7D4A40B}" type="presOf" srcId="{194232E8-EE67-46B0-8A1A-6ACF058C1706}" destId="{2B253F5A-BACA-47E7-9DB1-182AAD9ED2C7}" srcOrd="0" destOrd="0" presId="urn:microsoft.com/office/officeart/2009/layout/ReverseList"/>
    <dgm:cxn modelId="{2B86BB93-20AB-4786-96EB-3DB77C18E08B}" type="presOf" srcId="{74A37475-CEAD-41B5-9F0A-628B7AB93385}" destId="{3A098DDE-1863-482E-B733-A121BAA6C2BF}" srcOrd="1" destOrd="3" presId="urn:microsoft.com/office/officeart/2009/layout/ReverseList"/>
    <dgm:cxn modelId="{2D09653E-70C3-4DA1-A32D-B91057196824}" srcId="{194232E8-EE67-46B0-8A1A-6ACF058C1706}" destId="{549CB820-38EA-479F-A366-AEC841FDBF77}" srcOrd="0" destOrd="0" parTransId="{C766BDA8-85EF-4A31-BE47-915A7D597CC5}" sibTransId="{4D39651D-B606-4711-9E0C-30CC6739BEF9}"/>
    <dgm:cxn modelId="{2AFFE5D5-2BA2-4A18-BABF-A561F411AA7E}" srcId="{1556A11A-95C7-43B7-84A3-1ACCD06E458E}" destId="{194232E8-EE67-46B0-8A1A-6ACF058C1706}" srcOrd="1" destOrd="0" parTransId="{548011F6-1038-479C-864C-428AB01003B7}" sibTransId="{29C5A8B7-54A0-46DF-9884-903E26AC0348}"/>
    <dgm:cxn modelId="{18D5CFC3-A2A0-404B-9513-9CCBEDC2ADEF}" type="presOf" srcId="{7D3B765F-9367-4CC1-AA16-BE08AF3F0A9D}" destId="{2B253F5A-BACA-47E7-9DB1-182AAD9ED2C7}" srcOrd="0" destOrd="2" presId="urn:microsoft.com/office/officeart/2009/layout/ReverseList"/>
    <dgm:cxn modelId="{C59B7702-A071-4821-A1CE-B3634AE6F7CD}" type="presOf" srcId="{9FC1EDF8-B885-4AAD-8AE3-CBD27B1D3015}" destId="{5603DCDF-9717-4F02-9910-1701621D0358}" srcOrd="0" destOrd="1" presId="urn:microsoft.com/office/officeart/2009/layout/ReverseList"/>
    <dgm:cxn modelId="{F9EAD06F-FC63-450B-9D08-7C2276EBA972}" srcId="{1556A11A-95C7-43B7-84A3-1ACCD06E458E}" destId="{E4E29EB5-4822-4628-8644-257824F41E6B}" srcOrd="0" destOrd="0" parTransId="{0DE486C5-5C0B-4337-BE9F-3F5DC88C77CA}" sibTransId="{E84D78B8-73C7-4F61-A689-5301AF0BF0BA}"/>
    <dgm:cxn modelId="{DCD19FE3-F670-4898-853A-2B908DE43472}" srcId="{194232E8-EE67-46B0-8A1A-6ACF058C1706}" destId="{74A37475-CEAD-41B5-9F0A-628B7AB93385}" srcOrd="2" destOrd="0" parTransId="{FAACE848-FC7B-43B8-B55B-701A0B2DCE34}" sibTransId="{D4BDED5A-D93E-4E08-B181-A626D45CEFD6}"/>
    <dgm:cxn modelId="{B1627B29-8F2E-4DA7-B573-D1847F9635AA}" srcId="{E4E29EB5-4822-4628-8644-257824F41E6B}" destId="{E6C65DE0-C7FC-42F2-8926-EE443B0AB227}" srcOrd="1" destOrd="0" parTransId="{1DEF4FF7-2D9C-46E5-B415-4F6DC9BCA51C}" sibTransId="{8AC50679-8F23-4BBF-A6C9-3DC43755E5DF}"/>
    <dgm:cxn modelId="{1AE88378-9106-4001-9588-C7C804647C82}" type="presOf" srcId="{E6C65DE0-C7FC-42F2-8926-EE443B0AB227}" destId="{07C0FFD2-8B06-4291-8401-7C9FBDB5C4B8}" srcOrd="1" destOrd="2" presId="urn:microsoft.com/office/officeart/2009/layout/ReverseList"/>
    <dgm:cxn modelId="{EB96430F-CF83-45E7-A4DC-50CB3CBF67F1}" srcId="{194232E8-EE67-46B0-8A1A-6ACF058C1706}" destId="{7D3B765F-9367-4CC1-AA16-BE08AF3F0A9D}" srcOrd="1" destOrd="0" parTransId="{F23C8781-0223-4CB9-B8D5-1A84D76B766D}" sibTransId="{85CA0756-6D23-4CA3-8F39-BB7A42936DAF}"/>
    <dgm:cxn modelId="{F46CF5E1-117F-45DC-981F-78EFA6520CA1}" type="presOf" srcId="{7D3B765F-9367-4CC1-AA16-BE08AF3F0A9D}" destId="{3A098DDE-1863-482E-B733-A121BAA6C2BF}" srcOrd="1" destOrd="2" presId="urn:microsoft.com/office/officeart/2009/layout/ReverseList"/>
    <dgm:cxn modelId="{2AEE5F1A-6DD2-4416-9764-1DC91F0AFF34}" srcId="{E4E29EB5-4822-4628-8644-257824F41E6B}" destId="{9FC1EDF8-B885-4AAD-8AE3-CBD27B1D3015}" srcOrd="0" destOrd="0" parTransId="{0E2C8DEB-B9BC-41F5-A29E-88F2A270DE99}" sibTransId="{B8BD4FFA-79BA-4677-A208-F21057C9C81B}"/>
    <dgm:cxn modelId="{2B279900-5749-4BFD-A92C-FD3EB15D8FFF}" type="presOf" srcId="{549CB820-38EA-479F-A366-AEC841FDBF77}" destId="{2B253F5A-BACA-47E7-9DB1-182AAD9ED2C7}" srcOrd="0" destOrd="1" presId="urn:microsoft.com/office/officeart/2009/layout/ReverseList"/>
    <dgm:cxn modelId="{29F26FFA-A916-44AD-9217-A061E03DF36B}" type="presOf" srcId="{549CB820-38EA-479F-A366-AEC841FDBF77}" destId="{3A098DDE-1863-482E-B733-A121BAA6C2BF}" srcOrd="1" destOrd="1" presId="urn:microsoft.com/office/officeart/2009/layout/ReverseList"/>
    <dgm:cxn modelId="{A752D707-E619-44AC-B399-9D14533BCFD6}" type="presOf" srcId="{E4E29EB5-4822-4628-8644-257824F41E6B}" destId="{07C0FFD2-8B06-4291-8401-7C9FBDB5C4B8}" srcOrd="1" destOrd="0" presId="urn:microsoft.com/office/officeart/2009/layout/ReverseList"/>
    <dgm:cxn modelId="{094D754E-DB40-495B-AEB2-EAD6EDA31F7C}" type="presOf" srcId="{194232E8-EE67-46B0-8A1A-6ACF058C1706}" destId="{3A098DDE-1863-482E-B733-A121BAA6C2BF}" srcOrd="1" destOrd="0" presId="urn:microsoft.com/office/officeart/2009/layout/ReverseList"/>
    <dgm:cxn modelId="{AF25A9FC-00E4-48D5-850C-C2CD654C8089}" type="presOf" srcId="{74A37475-CEAD-41B5-9F0A-628B7AB93385}" destId="{2B253F5A-BACA-47E7-9DB1-182AAD9ED2C7}" srcOrd="0" destOrd="3" presId="urn:microsoft.com/office/officeart/2009/layout/ReverseList"/>
    <dgm:cxn modelId="{CE680EE2-B2D8-41DC-8F09-3B71F77AB47F}" type="presOf" srcId="{9FC1EDF8-B885-4AAD-8AE3-CBD27B1D3015}" destId="{07C0FFD2-8B06-4291-8401-7C9FBDB5C4B8}" srcOrd="1" destOrd="1" presId="urn:microsoft.com/office/officeart/2009/layout/ReverseList"/>
    <dgm:cxn modelId="{776F2B5D-8593-470B-A60E-D99B17D9D111}" type="presParOf" srcId="{34924942-50F7-494F-9A50-520AF885C1F0}" destId="{5603DCDF-9717-4F02-9910-1701621D0358}" srcOrd="0" destOrd="0" presId="urn:microsoft.com/office/officeart/2009/layout/ReverseList"/>
    <dgm:cxn modelId="{D74BE92D-72DC-411C-9C12-2B7DCFA27ABC}" type="presParOf" srcId="{34924942-50F7-494F-9A50-520AF885C1F0}" destId="{07C0FFD2-8B06-4291-8401-7C9FBDB5C4B8}" srcOrd="1" destOrd="0" presId="urn:microsoft.com/office/officeart/2009/layout/ReverseList"/>
    <dgm:cxn modelId="{4F28F1D6-FD8C-4E39-954D-5C813CF78C4A}" type="presParOf" srcId="{34924942-50F7-494F-9A50-520AF885C1F0}" destId="{2B253F5A-BACA-47E7-9DB1-182AAD9ED2C7}" srcOrd="2" destOrd="0" presId="urn:microsoft.com/office/officeart/2009/layout/ReverseList"/>
    <dgm:cxn modelId="{B723A4FD-D7A5-4E4F-AE57-ACC877893B20}" type="presParOf" srcId="{34924942-50F7-494F-9A50-520AF885C1F0}" destId="{3A098DDE-1863-482E-B733-A121BAA6C2BF}" srcOrd="3" destOrd="0" presId="urn:microsoft.com/office/officeart/2009/layout/ReverseList"/>
    <dgm:cxn modelId="{6F2A8DAC-1EC5-4B36-B95C-CF8644AA8B34}" type="presParOf" srcId="{34924942-50F7-494F-9A50-520AF885C1F0}" destId="{451A0E3C-DB9C-44E1-AB45-576709EDD7AF}" srcOrd="4" destOrd="0" presId="urn:microsoft.com/office/officeart/2009/layout/ReverseList"/>
    <dgm:cxn modelId="{16F40762-AFB1-4C45-A1E7-127C186A22F9}" type="presParOf" srcId="{34924942-50F7-494F-9A50-520AF885C1F0}" destId="{149166FB-9925-4B04-B5A9-6284786B5771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F2E1AE-B3BB-2446-B456-EE6A3CCEB05B}">
      <dsp:nvSpPr>
        <dsp:cNvPr id="0" name=""/>
        <dsp:cNvSpPr/>
      </dsp:nvSpPr>
      <dsp:spPr>
        <a:xfrm>
          <a:off x="1111" y="0"/>
          <a:ext cx="1273056" cy="2439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Approximately 20% of data centre floor space on campus is managed by distributed IT</a:t>
          </a:r>
          <a:endParaRPr lang="en-US" sz="1100" kern="1200" dirty="0"/>
        </a:p>
      </dsp:txBody>
      <dsp:txXfrm>
        <a:off x="1111" y="975961"/>
        <a:ext cx="1273056" cy="975961"/>
      </dsp:txXfrm>
    </dsp:sp>
    <dsp:sp modelId="{B0D7BDC5-2C0D-D94E-94B3-EC5BF42B4C84}">
      <dsp:nvSpPr>
        <dsp:cNvPr id="0" name=""/>
        <dsp:cNvSpPr/>
      </dsp:nvSpPr>
      <dsp:spPr>
        <a:xfrm>
          <a:off x="231395" y="146394"/>
          <a:ext cx="812488" cy="81248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66ED3B1-4AB7-5745-8951-CA4EF2F18698}">
      <dsp:nvSpPr>
        <dsp:cNvPr id="0" name=""/>
        <dsp:cNvSpPr/>
      </dsp:nvSpPr>
      <dsp:spPr>
        <a:xfrm>
          <a:off x="1312359" y="0"/>
          <a:ext cx="1273056" cy="2439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Up to 50% of IT staff are not part of central IT </a:t>
          </a:r>
          <a:endParaRPr lang="en-US" sz="1100" kern="1200" dirty="0"/>
        </a:p>
      </dsp:txBody>
      <dsp:txXfrm>
        <a:off x="1312359" y="975961"/>
        <a:ext cx="1273056" cy="975961"/>
      </dsp:txXfrm>
    </dsp:sp>
    <dsp:sp modelId="{000FEF15-9181-F941-8408-1B14BE2FE1FE}">
      <dsp:nvSpPr>
        <dsp:cNvPr id="0" name=""/>
        <dsp:cNvSpPr/>
      </dsp:nvSpPr>
      <dsp:spPr>
        <a:xfrm>
          <a:off x="1542644" y="146394"/>
          <a:ext cx="812488" cy="812488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4D4744-A1C3-9445-B022-0479F6109B57}">
      <dsp:nvSpPr>
        <dsp:cNvPr id="0" name=""/>
        <dsp:cNvSpPr/>
      </dsp:nvSpPr>
      <dsp:spPr>
        <a:xfrm>
          <a:off x="103461" y="1951923"/>
          <a:ext cx="2379605" cy="365985"/>
        </a:xfrm>
        <a:prstGeom prst="leftRightArrow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65ABF-ED4E-4049-A22E-39F254BA15A2}">
      <dsp:nvSpPr>
        <dsp:cNvPr id="0" name=""/>
        <dsp:cNvSpPr/>
      </dsp:nvSpPr>
      <dsp:spPr>
        <a:xfrm>
          <a:off x="115839" y="1676947"/>
          <a:ext cx="1691152" cy="557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Distributed IT spawns independent IT systems</a:t>
          </a:r>
          <a:endParaRPr lang="en-CA" sz="1100" kern="1200"/>
        </a:p>
      </dsp:txBody>
      <dsp:txXfrm>
        <a:off x="115839" y="1676947"/>
        <a:ext cx="1691152" cy="557311"/>
      </dsp:txXfrm>
    </dsp:sp>
    <dsp:sp modelId="{10089676-A4D3-4B40-9BD2-F340A6C54524}">
      <dsp:nvSpPr>
        <dsp:cNvPr id="0" name=""/>
        <dsp:cNvSpPr/>
      </dsp:nvSpPr>
      <dsp:spPr>
        <a:xfrm>
          <a:off x="113917" y="1507448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9E5479E-59BD-4F61-B777-8A998194A684}">
      <dsp:nvSpPr>
        <dsp:cNvPr id="0" name=""/>
        <dsp:cNvSpPr/>
      </dsp:nvSpPr>
      <dsp:spPr>
        <a:xfrm>
          <a:off x="208084" y="1319115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150589"/>
                <a:satOff val="5556"/>
                <a:lumOff val="-8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0589"/>
                <a:satOff val="5556"/>
                <a:lumOff val="-8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0589"/>
                <a:satOff val="5556"/>
                <a:lumOff val="-8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C7132-C1AB-4391-98FE-D4581A7C2C19}">
      <dsp:nvSpPr>
        <dsp:cNvPr id="0" name=""/>
        <dsp:cNvSpPr/>
      </dsp:nvSpPr>
      <dsp:spPr>
        <a:xfrm>
          <a:off x="434083" y="1356781"/>
          <a:ext cx="211394" cy="211394"/>
        </a:xfrm>
        <a:prstGeom prst="ellipse">
          <a:avLst/>
        </a:prstGeom>
        <a:gradFill rotWithShape="0">
          <a:gsLst>
            <a:gs pos="0">
              <a:schemeClr val="accent3">
                <a:hueOff val="301178"/>
                <a:satOff val="11111"/>
                <a:lumOff val="-16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01178"/>
                <a:satOff val="11111"/>
                <a:lumOff val="-16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01178"/>
                <a:satOff val="11111"/>
                <a:lumOff val="-16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7ACC2F-F987-4D80-99C6-CE76C23DD020}">
      <dsp:nvSpPr>
        <dsp:cNvPr id="0" name=""/>
        <dsp:cNvSpPr/>
      </dsp:nvSpPr>
      <dsp:spPr>
        <a:xfrm>
          <a:off x="622416" y="1149615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451767"/>
                <a:satOff val="16667"/>
                <a:lumOff val="-24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1767"/>
                <a:satOff val="16667"/>
                <a:lumOff val="-24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1767"/>
                <a:satOff val="16667"/>
                <a:lumOff val="-24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84C09F-5F3E-477A-A0DF-E16B43E3EB7F}">
      <dsp:nvSpPr>
        <dsp:cNvPr id="0" name=""/>
        <dsp:cNvSpPr/>
      </dsp:nvSpPr>
      <dsp:spPr>
        <a:xfrm>
          <a:off x="867249" y="1074282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602355"/>
                <a:satOff val="22222"/>
                <a:lumOff val="-326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02355"/>
                <a:satOff val="22222"/>
                <a:lumOff val="-326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02355"/>
                <a:satOff val="22222"/>
                <a:lumOff val="-326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E5B8DE4-BD32-4961-95D8-0D158854630B}">
      <dsp:nvSpPr>
        <dsp:cNvPr id="0" name=""/>
        <dsp:cNvSpPr/>
      </dsp:nvSpPr>
      <dsp:spPr>
        <a:xfrm>
          <a:off x="1168581" y="1206115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752944"/>
                <a:satOff val="27778"/>
                <a:lumOff val="-40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52944"/>
                <a:satOff val="27778"/>
                <a:lumOff val="-40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52944"/>
                <a:satOff val="27778"/>
                <a:lumOff val="-40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CDD216-182A-4F56-9CA5-52BAC9EDDA25}">
      <dsp:nvSpPr>
        <dsp:cNvPr id="0" name=""/>
        <dsp:cNvSpPr/>
      </dsp:nvSpPr>
      <dsp:spPr>
        <a:xfrm>
          <a:off x="1356914" y="1300282"/>
          <a:ext cx="211394" cy="211394"/>
        </a:xfrm>
        <a:prstGeom prst="ellipse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273BED-4E9D-4D40-954F-F8A37389C525}">
      <dsp:nvSpPr>
        <dsp:cNvPr id="0" name=""/>
        <dsp:cNvSpPr/>
      </dsp:nvSpPr>
      <dsp:spPr>
        <a:xfrm>
          <a:off x="1620580" y="1507448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1054122"/>
                <a:satOff val="38889"/>
                <a:lumOff val="-57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54122"/>
                <a:satOff val="38889"/>
                <a:lumOff val="-57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54122"/>
                <a:satOff val="38889"/>
                <a:lumOff val="-57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2FAA3A-5687-42EF-BE32-1292B0E65EB3}">
      <dsp:nvSpPr>
        <dsp:cNvPr id="0" name=""/>
        <dsp:cNvSpPr/>
      </dsp:nvSpPr>
      <dsp:spPr>
        <a:xfrm>
          <a:off x="1733580" y="1714614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1204711"/>
                <a:satOff val="44444"/>
                <a:lumOff val="-65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04711"/>
                <a:satOff val="44444"/>
                <a:lumOff val="-65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04711"/>
                <a:satOff val="44444"/>
                <a:lumOff val="-65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637805-261C-4C66-A7B3-87850B280277}">
      <dsp:nvSpPr>
        <dsp:cNvPr id="0" name=""/>
        <dsp:cNvSpPr/>
      </dsp:nvSpPr>
      <dsp:spPr>
        <a:xfrm>
          <a:off x="754249" y="1319115"/>
          <a:ext cx="345917" cy="345917"/>
        </a:xfrm>
        <a:prstGeom prst="ellips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4B546F-7A70-41B0-A88E-70B9396118D6}">
      <dsp:nvSpPr>
        <dsp:cNvPr id="0" name=""/>
        <dsp:cNvSpPr/>
      </dsp:nvSpPr>
      <dsp:spPr>
        <a:xfrm>
          <a:off x="19751" y="2034780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1505888"/>
                <a:satOff val="55556"/>
                <a:lumOff val="-81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505888"/>
                <a:satOff val="55556"/>
                <a:lumOff val="-81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505888"/>
                <a:satOff val="55556"/>
                <a:lumOff val="-81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9633FEB-BF89-4BA4-B37D-EFF8508DF6C4}">
      <dsp:nvSpPr>
        <dsp:cNvPr id="0" name=""/>
        <dsp:cNvSpPr/>
      </dsp:nvSpPr>
      <dsp:spPr>
        <a:xfrm>
          <a:off x="132751" y="2204279"/>
          <a:ext cx="211394" cy="211394"/>
        </a:xfrm>
        <a:prstGeom prst="ellipse">
          <a:avLst/>
        </a:prstGeom>
        <a:gradFill rotWithShape="0">
          <a:gsLst>
            <a:gs pos="0">
              <a:schemeClr val="accent3">
                <a:hueOff val="1656477"/>
                <a:satOff val="61111"/>
                <a:lumOff val="-89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56477"/>
                <a:satOff val="61111"/>
                <a:lumOff val="-89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56477"/>
                <a:satOff val="61111"/>
                <a:lumOff val="-89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1B899E-255B-4A11-AF19-0F874F7C94C6}">
      <dsp:nvSpPr>
        <dsp:cNvPr id="0" name=""/>
        <dsp:cNvSpPr/>
      </dsp:nvSpPr>
      <dsp:spPr>
        <a:xfrm>
          <a:off x="415250" y="2354945"/>
          <a:ext cx="307482" cy="307482"/>
        </a:xfrm>
        <a:prstGeom prst="ellipse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D2CB50-09E9-4376-AB0E-434D4B3F00F0}">
      <dsp:nvSpPr>
        <dsp:cNvPr id="0" name=""/>
        <dsp:cNvSpPr/>
      </dsp:nvSpPr>
      <dsp:spPr>
        <a:xfrm>
          <a:off x="810749" y="2599778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1957655"/>
                <a:satOff val="72222"/>
                <a:lumOff val="-1062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957655"/>
                <a:satOff val="72222"/>
                <a:lumOff val="-1062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957655"/>
                <a:satOff val="72222"/>
                <a:lumOff val="-1062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79F88C-5913-46A1-9D66-94777DF47F07}">
      <dsp:nvSpPr>
        <dsp:cNvPr id="0" name=""/>
        <dsp:cNvSpPr/>
      </dsp:nvSpPr>
      <dsp:spPr>
        <a:xfrm>
          <a:off x="886082" y="2354945"/>
          <a:ext cx="211394" cy="211394"/>
        </a:xfrm>
        <a:prstGeom prst="ellipse">
          <a:avLst/>
        </a:prstGeom>
        <a:gradFill rotWithShape="0">
          <a:gsLst>
            <a:gs pos="0">
              <a:schemeClr val="accent3">
                <a:hueOff val="2108244"/>
                <a:satOff val="77778"/>
                <a:lumOff val="-114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08244"/>
                <a:satOff val="77778"/>
                <a:lumOff val="-114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08244"/>
                <a:satOff val="77778"/>
                <a:lumOff val="-114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F92C2B1-F30D-479C-BB97-9B39E2C3B311}">
      <dsp:nvSpPr>
        <dsp:cNvPr id="0" name=""/>
        <dsp:cNvSpPr/>
      </dsp:nvSpPr>
      <dsp:spPr>
        <a:xfrm>
          <a:off x="1074415" y="2618611"/>
          <a:ext cx="134523" cy="134523"/>
        </a:xfrm>
        <a:prstGeom prst="ellipse">
          <a:avLst/>
        </a:prstGeom>
        <a:gradFill rotWithShape="0">
          <a:gsLst>
            <a:gs pos="0">
              <a:schemeClr val="accent3">
                <a:hueOff val="2258833"/>
                <a:satOff val="83333"/>
                <a:lumOff val="-1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8833"/>
                <a:satOff val="83333"/>
                <a:lumOff val="-1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8833"/>
                <a:satOff val="83333"/>
                <a:lumOff val="-1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2364F6-669A-474A-A97A-4016FBC387FB}">
      <dsp:nvSpPr>
        <dsp:cNvPr id="0" name=""/>
        <dsp:cNvSpPr/>
      </dsp:nvSpPr>
      <dsp:spPr>
        <a:xfrm>
          <a:off x="1243914" y="2317279"/>
          <a:ext cx="307482" cy="307482"/>
        </a:xfrm>
        <a:prstGeom prst="ellipse">
          <a:avLst/>
        </a:prstGeom>
        <a:gradFill rotWithShape="0">
          <a:gsLst>
            <a:gs pos="0">
              <a:schemeClr val="accent3">
                <a:hueOff val="2409421"/>
                <a:satOff val="88889"/>
                <a:lumOff val="-130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409421"/>
                <a:satOff val="88889"/>
                <a:lumOff val="-130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409421"/>
                <a:satOff val="88889"/>
                <a:lumOff val="-130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7D8A7D-1663-44A7-9E86-664F0D55C799}">
      <dsp:nvSpPr>
        <dsp:cNvPr id="0" name=""/>
        <dsp:cNvSpPr/>
      </dsp:nvSpPr>
      <dsp:spPr>
        <a:xfrm>
          <a:off x="1658247" y="2241946"/>
          <a:ext cx="211394" cy="211394"/>
        </a:xfrm>
        <a:prstGeom prst="ellipse">
          <a:avLst/>
        </a:prstGeom>
        <a:gradFill rotWithShape="0">
          <a:gsLst>
            <a:gs pos="0">
              <a:schemeClr val="accent3">
                <a:hueOff val="2560010"/>
                <a:satOff val="94444"/>
                <a:lumOff val="-138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560010"/>
                <a:satOff val="94444"/>
                <a:lumOff val="-138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560010"/>
                <a:satOff val="94444"/>
                <a:lumOff val="-138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423AD2-9F23-4264-AD06-E27D3B6C7CC2}">
      <dsp:nvSpPr>
        <dsp:cNvPr id="0" name=""/>
        <dsp:cNvSpPr/>
      </dsp:nvSpPr>
      <dsp:spPr>
        <a:xfrm>
          <a:off x="1869641" y="1356468"/>
          <a:ext cx="620834" cy="1185240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42F3E10-24F3-45E9-9704-149DFE6D9773}">
      <dsp:nvSpPr>
        <dsp:cNvPr id="0" name=""/>
        <dsp:cNvSpPr/>
      </dsp:nvSpPr>
      <dsp:spPr>
        <a:xfrm>
          <a:off x="2490475" y="1357044"/>
          <a:ext cx="1693183" cy="118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smtClean="0"/>
            <a:t>No coordinated plan</a:t>
          </a:r>
          <a:endParaRPr lang="en-CA" sz="1100" kern="1200"/>
        </a:p>
      </dsp:txBody>
      <dsp:txXfrm>
        <a:off x="2490475" y="1357044"/>
        <a:ext cx="1693183" cy="1185228"/>
      </dsp:txXfrm>
    </dsp:sp>
    <dsp:sp modelId="{8A9BA6F3-F5B4-4D26-BDBE-3074B94EA09F}">
      <dsp:nvSpPr>
        <dsp:cNvPr id="0" name=""/>
        <dsp:cNvSpPr/>
      </dsp:nvSpPr>
      <dsp:spPr>
        <a:xfrm>
          <a:off x="4183659" y="1356468"/>
          <a:ext cx="620834" cy="1185240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F2AF40-F3B8-49A1-B9ED-DC282B2035DA}">
      <dsp:nvSpPr>
        <dsp:cNvPr id="0" name=""/>
        <dsp:cNvSpPr/>
      </dsp:nvSpPr>
      <dsp:spPr>
        <a:xfrm>
          <a:off x="4804493" y="1357044"/>
          <a:ext cx="1693183" cy="1185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Overlapping systems functionality</a:t>
          </a:r>
          <a:endParaRPr lang="en-CA" sz="1100" kern="1200" dirty="0"/>
        </a:p>
      </dsp:txBody>
      <dsp:txXfrm>
        <a:off x="4804493" y="1357044"/>
        <a:ext cx="1693183" cy="1185228"/>
      </dsp:txXfrm>
    </dsp:sp>
    <dsp:sp modelId="{BCA07ECA-F7C6-4DB9-AA39-EE84C2236049}">
      <dsp:nvSpPr>
        <dsp:cNvPr id="0" name=""/>
        <dsp:cNvSpPr/>
      </dsp:nvSpPr>
      <dsp:spPr>
        <a:xfrm>
          <a:off x="6497677" y="1356468"/>
          <a:ext cx="620834" cy="1185240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4BA225-723E-44C1-98C1-160D789CF6F1}">
      <dsp:nvSpPr>
        <dsp:cNvPr id="0" name=""/>
        <dsp:cNvSpPr/>
      </dsp:nvSpPr>
      <dsp:spPr>
        <a:xfrm>
          <a:off x="7186238" y="1258517"/>
          <a:ext cx="1439206" cy="1439206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Disproportionate cost to fund inefficiencies</a:t>
          </a:r>
          <a:endParaRPr lang="en-CA" sz="1100" kern="1200" dirty="0"/>
        </a:p>
      </dsp:txBody>
      <dsp:txXfrm>
        <a:off x="7397005" y="1469284"/>
        <a:ext cx="1017672" cy="10176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71923-1072-49D2-AC4F-15A5916CB632}">
      <dsp:nvSpPr>
        <dsp:cNvPr id="0" name=""/>
        <dsp:cNvSpPr/>
      </dsp:nvSpPr>
      <dsp:spPr>
        <a:xfrm>
          <a:off x="0" y="1473968"/>
          <a:ext cx="6745333" cy="98204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15590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Distributed IT creates their own data</a:t>
          </a:r>
          <a:endParaRPr lang="en-CA" sz="1400" kern="1200" dirty="0"/>
        </a:p>
      </dsp:txBody>
      <dsp:txXfrm>
        <a:off x="0" y="1719480"/>
        <a:ext cx="6499821" cy="491025"/>
      </dsp:txXfrm>
    </dsp:sp>
    <dsp:sp modelId="{FF971296-DF07-4153-971D-A543BC2C0C01}">
      <dsp:nvSpPr>
        <dsp:cNvPr id="0" name=""/>
        <dsp:cNvSpPr/>
      </dsp:nvSpPr>
      <dsp:spPr>
        <a:xfrm>
          <a:off x="1554799" y="1801122"/>
          <a:ext cx="5190533" cy="98204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15590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Multiple disparate systems data not integrated</a:t>
          </a:r>
          <a:endParaRPr lang="en-CA" sz="1400" kern="1200" dirty="0"/>
        </a:p>
      </dsp:txBody>
      <dsp:txXfrm>
        <a:off x="1554799" y="2046634"/>
        <a:ext cx="4945021" cy="491025"/>
      </dsp:txXfrm>
    </dsp:sp>
    <dsp:sp modelId="{A4EBA2C5-AC63-422F-8ACE-A0D21A0C7AE9}">
      <dsp:nvSpPr>
        <dsp:cNvPr id="0" name=""/>
        <dsp:cNvSpPr/>
      </dsp:nvSpPr>
      <dsp:spPr>
        <a:xfrm>
          <a:off x="3109598" y="2128472"/>
          <a:ext cx="3635734" cy="98204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15590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/>
            <a:t>Institution tries to report</a:t>
          </a:r>
          <a:endParaRPr lang="en-CA" sz="1400" kern="1200"/>
        </a:p>
      </dsp:txBody>
      <dsp:txXfrm>
        <a:off x="3109598" y="2373984"/>
        <a:ext cx="3390222" cy="491025"/>
      </dsp:txXfrm>
    </dsp:sp>
    <dsp:sp modelId="{AEFE57CF-7EF5-44FC-B9EE-B72F3F13E922}">
      <dsp:nvSpPr>
        <dsp:cNvPr id="0" name=""/>
        <dsp:cNvSpPr/>
      </dsp:nvSpPr>
      <dsp:spPr>
        <a:xfrm>
          <a:off x="4664397" y="2455625"/>
          <a:ext cx="2080935" cy="98204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254000" bIns="15590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Expensive data conflict resolution</a:t>
          </a:r>
          <a:endParaRPr lang="en-CA" sz="1400" kern="1200" dirty="0"/>
        </a:p>
      </dsp:txBody>
      <dsp:txXfrm>
        <a:off x="4664397" y="2701137"/>
        <a:ext cx="1835423" cy="4910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F1A44-67B9-47C0-8D2A-EE600E9220E2}">
      <dsp:nvSpPr>
        <dsp:cNvPr id="0" name=""/>
        <dsp:cNvSpPr/>
      </dsp:nvSpPr>
      <dsp:spPr>
        <a:xfrm rot="16200000">
          <a:off x="1710" y="761927"/>
          <a:ext cx="3812418" cy="381241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kern="1200" smtClean="0"/>
            <a:t>Think differently about IT</a:t>
          </a:r>
          <a:endParaRPr lang="en-CA" sz="21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600" kern="1200" smtClean="0"/>
            <a:t>Revenue opportunities</a:t>
          </a:r>
          <a:endParaRPr lang="en-CA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600" kern="1200" smtClean="0"/>
            <a:t>Quality improvements</a:t>
          </a:r>
          <a:endParaRPr lang="en-CA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600" kern="1200" dirty="0" smtClean="0"/>
            <a:t>Capacity increases</a:t>
          </a:r>
          <a:endParaRPr lang="en-CA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600" kern="1200" smtClean="0"/>
            <a:t>Risk mitigations</a:t>
          </a:r>
          <a:endParaRPr lang="en-CA" sz="1600" kern="1200"/>
        </a:p>
      </dsp:txBody>
      <dsp:txXfrm rot="5400000">
        <a:off x="1710" y="1715031"/>
        <a:ext cx="3145245" cy="1906209"/>
      </dsp:txXfrm>
    </dsp:sp>
    <dsp:sp modelId="{57F001B6-8492-45C7-8B69-9AB553302329}">
      <dsp:nvSpPr>
        <dsp:cNvPr id="0" name=""/>
        <dsp:cNvSpPr/>
      </dsp:nvSpPr>
      <dsp:spPr>
        <a:xfrm rot="5400000">
          <a:off x="4072570" y="761927"/>
          <a:ext cx="3812418" cy="3812418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100" kern="1200" smtClean="0"/>
            <a:t>Invest in the future</a:t>
          </a:r>
          <a:endParaRPr lang="en-CA" sz="21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600" kern="1200" smtClean="0"/>
            <a:t>Investments are prioritized</a:t>
          </a:r>
          <a:endParaRPr lang="en-CA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1600" kern="1200" dirty="0" smtClean="0"/>
            <a:t>Institution creates the prioritization model, not IT</a:t>
          </a:r>
          <a:endParaRPr lang="en-CA" sz="1600" kern="1200" dirty="0"/>
        </a:p>
      </dsp:txBody>
      <dsp:txXfrm rot="-5400000">
        <a:off x="4739743" y="1715032"/>
        <a:ext cx="3145245" cy="19062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B1184-E4E2-48CE-A74D-AD183AC8552B}">
      <dsp:nvSpPr>
        <dsp:cNvPr id="0" name=""/>
        <dsp:cNvSpPr/>
      </dsp:nvSpPr>
      <dsp:spPr>
        <a:xfrm>
          <a:off x="1562" y="0"/>
          <a:ext cx="2431427" cy="3715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Fit</a:t>
          </a:r>
          <a:r>
            <a:rPr lang="en-US" sz="1600" kern="1200" dirty="0" smtClean="0"/>
            <a:t>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Is the initiative aligned with the institutional strategy?</a:t>
          </a:r>
          <a:endParaRPr lang="en-CA" sz="1600" kern="1200" dirty="0"/>
        </a:p>
      </dsp:txBody>
      <dsp:txXfrm>
        <a:off x="1562" y="1486162"/>
        <a:ext cx="2431427" cy="1486162"/>
      </dsp:txXfrm>
    </dsp:sp>
    <dsp:sp modelId="{FCB86980-BAE8-430D-8AA0-99BB1B6DAE15}">
      <dsp:nvSpPr>
        <dsp:cNvPr id="0" name=""/>
        <dsp:cNvSpPr/>
      </dsp:nvSpPr>
      <dsp:spPr>
        <a:xfrm>
          <a:off x="598661" y="222924"/>
          <a:ext cx="1237230" cy="123723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6AA2C47-2860-44B8-A3CE-F9A136A21B26}">
      <dsp:nvSpPr>
        <dsp:cNvPr id="0" name=""/>
        <dsp:cNvSpPr/>
      </dsp:nvSpPr>
      <dsp:spPr>
        <a:xfrm>
          <a:off x="2505933" y="0"/>
          <a:ext cx="2431427" cy="3715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Utility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Quantitative &amp; qualitative benefits outweigh costs &amp; risks</a:t>
          </a:r>
          <a:endParaRPr lang="en-CA" sz="1600" kern="1200" dirty="0"/>
        </a:p>
      </dsp:txBody>
      <dsp:txXfrm>
        <a:off x="2505933" y="1486162"/>
        <a:ext cx="2431427" cy="1486162"/>
      </dsp:txXfrm>
    </dsp:sp>
    <dsp:sp modelId="{F7A0D72F-661A-464A-A0B1-E814164C08E5}">
      <dsp:nvSpPr>
        <dsp:cNvPr id="0" name=""/>
        <dsp:cNvSpPr/>
      </dsp:nvSpPr>
      <dsp:spPr>
        <a:xfrm>
          <a:off x="3103032" y="222924"/>
          <a:ext cx="1237230" cy="123723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9DBB45-49F5-4B22-99C6-993AD6701B41}">
      <dsp:nvSpPr>
        <dsp:cNvPr id="0" name=""/>
        <dsp:cNvSpPr/>
      </dsp:nvSpPr>
      <dsp:spPr>
        <a:xfrm>
          <a:off x="5010304" y="0"/>
          <a:ext cx="2431427" cy="37154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Balance</a:t>
          </a:r>
          <a:endParaRPr lang="en-US" sz="1500" b="1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Are investments made in a balanced manner across the organization?</a:t>
          </a:r>
          <a:endParaRPr lang="en-CA" sz="1500" kern="1200" dirty="0"/>
        </a:p>
      </dsp:txBody>
      <dsp:txXfrm>
        <a:off x="5010304" y="1486162"/>
        <a:ext cx="2431427" cy="1486162"/>
      </dsp:txXfrm>
    </dsp:sp>
    <dsp:sp modelId="{137BFFAE-81C2-4F64-90DB-99CC21DF0654}">
      <dsp:nvSpPr>
        <dsp:cNvPr id="0" name=""/>
        <dsp:cNvSpPr/>
      </dsp:nvSpPr>
      <dsp:spPr>
        <a:xfrm>
          <a:off x="5607402" y="222924"/>
          <a:ext cx="1237230" cy="12372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D782F36-1C43-41B9-A44E-A05D89295D8C}">
      <dsp:nvSpPr>
        <dsp:cNvPr id="0" name=""/>
        <dsp:cNvSpPr/>
      </dsp:nvSpPr>
      <dsp:spPr>
        <a:xfrm>
          <a:off x="297731" y="2972325"/>
          <a:ext cx="6847831" cy="557311"/>
        </a:xfrm>
        <a:prstGeom prst="leftRightArrow">
          <a:avLst/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C0FFD2-8B06-4291-8401-7C9FBDB5C4B8}">
      <dsp:nvSpPr>
        <dsp:cNvPr id="0" name=""/>
        <dsp:cNvSpPr/>
      </dsp:nvSpPr>
      <dsp:spPr>
        <a:xfrm rot="16200000">
          <a:off x="2192529" y="2071250"/>
          <a:ext cx="4385913" cy="2680257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06680" tIns="177800" rIns="160020" bIns="17780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Why does IT costs so much?</a:t>
          </a:r>
          <a:endParaRPr lang="en-CA" sz="2800" b="1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1800" kern="1200" dirty="0" smtClean="0"/>
            <a:t>Outside world continues to create more demand for IT services from universities</a:t>
          </a:r>
          <a:endParaRPr lang="en-CA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1800" kern="1200" dirty="0" smtClean="0"/>
            <a:t>Institutions are diplomatically delicate in their treatment of controllable IT costs </a:t>
          </a:r>
          <a:endParaRPr lang="en-CA" sz="1800" kern="1200" dirty="0"/>
        </a:p>
      </dsp:txBody>
      <dsp:txXfrm rot="5400000">
        <a:off x="3176220" y="1349286"/>
        <a:ext cx="2549394" cy="4124187"/>
      </dsp:txXfrm>
    </dsp:sp>
    <dsp:sp modelId="{3A098DDE-1863-482E-B733-A121BAA6C2BF}">
      <dsp:nvSpPr>
        <dsp:cNvPr id="0" name=""/>
        <dsp:cNvSpPr/>
      </dsp:nvSpPr>
      <dsp:spPr>
        <a:xfrm rot="5400000">
          <a:off x="4994492" y="2071250"/>
          <a:ext cx="4385913" cy="2680257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1955669"/>
            <a:satOff val="100000"/>
            <a:lumOff val="1053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60020" tIns="177800" rIns="106680" bIns="177800" numCol="1" spcCol="1270" anchor="t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What we do?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1800" kern="1200" dirty="0" smtClean="0"/>
            <a:t>Manage impact of demands created externally</a:t>
          </a:r>
          <a:endParaRPr lang="en-CA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1800" kern="1200" dirty="0" smtClean="0"/>
            <a:t>Apply leadership, strategy, and discipline to information systems management within the institution</a:t>
          </a:r>
          <a:endParaRPr lang="en-CA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1800" kern="1200" dirty="0" smtClean="0"/>
            <a:t>Create a vision that supports the world of ubiquitous IT</a:t>
          </a:r>
          <a:endParaRPr lang="en-CA" sz="1800" kern="1200" dirty="0"/>
        </a:p>
      </dsp:txBody>
      <dsp:txXfrm rot="-5400000">
        <a:off x="5847320" y="1349286"/>
        <a:ext cx="2549394" cy="4124187"/>
      </dsp:txXfrm>
    </dsp:sp>
    <dsp:sp modelId="{451A0E3C-DB9C-44E1-AB45-576709EDD7AF}">
      <dsp:nvSpPr>
        <dsp:cNvPr id="0" name=""/>
        <dsp:cNvSpPr/>
      </dsp:nvSpPr>
      <dsp:spPr>
        <a:xfrm>
          <a:off x="4385212" y="0"/>
          <a:ext cx="2801963" cy="280182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9166FB-9925-4B04-B5A9-6284786B5771}">
      <dsp:nvSpPr>
        <dsp:cNvPr id="0" name=""/>
        <dsp:cNvSpPr/>
      </dsp:nvSpPr>
      <dsp:spPr>
        <a:xfrm rot="10800000">
          <a:off x="4385212" y="4020249"/>
          <a:ext cx="2801963" cy="2801827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260178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3657600"/>
            <a:ext cx="5607050" cy="546134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98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400" dirty="0" smtClean="0"/>
              <a:t>Welcome</a:t>
            </a:r>
          </a:p>
          <a:p>
            <a:r>
              <a:rPr lang="en-CA" sz="1400" dirty="0" smtClean="0"/>
              <a:t>Thanks</a:t>
            </a:r>
          </a:p>
          <a:p>
            <a:r>
              <a:rPr lang="en-CA" sz="1400" dirty="0" smtClean="0"/>
              <a:t>Timeless</a:t>
            </a:r>
          </a:p>
          <a:p>
            <a:r>
              <a:rPr lang="en-CA" sz="1400" dirty="0" smtClean="0"/>
              <a:t>Jobs</a:t>
            </a:r>
            <a:endParaRPr lang="en-CA" sz="1400" baseline="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400" baseline="0" dirty="0" smtClean="0"/>
              <a:t>Right tools =&gt; creativity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sz="1400" baseline="0" dirty="0" smtClean="0"/>
              <a:t>People issue</a:t>
            </a:r>
            <a:endParaRPr lang="en-CA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/>
          <a:lstStyle/>
          <a:p>
            <a:fld id="{56044D02-C18E-48E7-BA6D-9E614D5C7D8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4831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Adding</a:t>
            </a:r>
            <a:r>
              <a:rPr lang="en-CA" baseline="0" dirty="0" smtClean="0"/>
              <a:t> compliance effort = $</a:t>
            </a:r>
          </a:p>
          <a:p>
            <a:r>
              <a:rPr lang="en-CA" baseline="0" dirty="0" smtClean="0"/>
              <a:t>Adding lawyers = $$$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9615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US Eastern seaboard </a:t>
            </a:r>
          </a:p>
          <a:p>
            <a:r>
              <a:rPr lang="en-CA" dirty="0" smtClean="0"/>
              <a:t>1820-1860</a:t>
            </a:r>
          </a:p>
          <a:p>
            <a:r>
              <a:rPr lang="en-CA" dirty="0" smtClean="0"/>
              <a:t>Rifled</a:t>
            </a:r>
            <a:r>
              <a:rPr lang="en-CA" baseline="0" dirty="0" smtClean="0"/>
              <a:t> cannon late 1850’s</a:t>
            </a:r>
          </a:p>
          <a:p>
            <a:r>
              <a:rPr lang="en-CA" baseline="0" dirty="0" smtClean="0"/>
              <a:t>Fort Sumter @ 8am Apr 13, 1861</a:t>
            </a:r>
          </a:p>
          <a:p>
            <a:r>
              <a:rPr lang="en-CA" baseline="0" dirty="0" smtClean="0"/>
              <a:t>Fort Sumter before lunch Apr 13, 1861</a:t>
            </a:r>
          </a:p>
          <a:p>
            <a:r>
              <a:rPr lang="en-CA" baseline="0" dirty="0" smtClean="0"/>
              <a:t>Security investment wiped out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2670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Multiple technologies</a:t>
            </a:r>
          </a:p>
          <a:p>
            <a:r>
              <a:rPr lang="en-CA" dirty="0" smtClean="0"/>
              <a:t>From multiple</a:t>
            </a:r>
            <a:r>
              <a:rPr lang="en-CA" baseline="0" dirty="0" smtClean="0"/>
              <a:t> years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14618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6403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Excellent</a:t>
            </a:r>
            <a:r>
              <a:rPr lang="en-CA" baseline="0" dirty="0" smtClean="0"/>
              <a:t> IT needed for brand recognition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63114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Banner/PS may be expensive</a:t>
            </a:r>
          </a:p>
          <a:p>
            <a:r>
              <a:rPr lang="en-CA" baseline="0" dirty="0" smtClean="0"/>
              <a:t>Spotify order of magnitude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aseline="0" dirty="0" smtClean="0"/>
              <a:t>More advanced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baseline="0" dirty="0" smtClean="0"/>
              <a:t>More expensive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700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Latest tech in 100 rooms –</a:t>
            </a:r>
            <a:r>
              <a:rPr lang="en-CA" baseline="0" dirty="0" smtClean="0"/>
              <a:t> too much</a:t>
            </a:r>
          </a:p>
          <a:p>
            <a:r>
              <a:rPr lang="en-CA" baseline="0" dirty="0" smtClean="0"/>
              <a:t>Pedagogical change = wipe out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7834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1,500 refrigerators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73757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Things</a:t>
            </a:r>
            <a:r>
              <a:rPr lang="en-CA" baseline="0" dirty="0" smtClean="0"/>
              <a:t> you can do something about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89654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Theory: controllable</a:t>
            </a:r>
          </a:p>
          <a:p>
            <a:r>
              <a:rPr lang="en-CA" dirty="0" smtClean="0"/>
              <a:t>Reality: hard to implement controls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8853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 smtClean="0"/>
              <a:t>Reddit</a:t>
            </a:r>
            <a:endParaRPr lang="en-CA" dirty="0" smtClean="0"/>
          </a:p>
          <a:p>
            <a:r>
              <a:rPr lang="en-CA" dirty="0" smtClean="0"/>
              <a:t>Visualize</a:t>
            </a:r>
            <a:r>
              <a:rPr lang="en-CA" baseline="0" dirty="0" smtClean="0"/>
              <a:t> Moore’s Law</a:t>
            </a:r>
          </a:p>
          <a:p>
            <a:r>
              <a:rPr lang="en-CA" baseline="0" dirty="0" smtClean="0"/>
              <a:t>Summarizes expectations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9952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Silo = high cost model</a:t>
            </a:r>
          </a:p>
          <a:p>
            <a:r>
              <a:rPr lang="en-CA" dirty="0" smtClean="0"/>
              <a:t>IRMACS example</a:t>
            </a:r>
          </a:p>
          <a:p>
            <a:endParaRPr lang="en-CA" dirty="0" smtClean="0"/>
          </a:p>
          <a:p>
            <a:r>
              <a:rPr lang="en-CA" dirty="0" smtClean="0"/>
              <a:t>Not professional</a:t>
            </a:r>
            <a:r>
              <a:rPr lang="en-CA" baseline="0" dirty="0" smtClean="0"/>
              <a:t> IT mgmt</a:t>
            </a:r>
            <a:endParaRPr lang="en-CA" dirty="0" smtClean="0"/>
          </a:p>
          <a:p>
            <a:r>
              <a:rPr lang="en-CA" dirty="0" smtClean="0"/>
              <a:t>Can’t move assets</a:t>
            </a:r>
          </a:p>
          <a:p>
            <a:r>
              <a:rPr lang="en-CA" dirty="0" smtClean="0"/>
              <a:t>No TCO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00391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Don’t report to CIO</a:t>
            </a:r>
          </a:p>
          <a:p>
            <a:r>
              <a:rPr lang="en-CA" dirty="0" smtClean="0"/>
              <a:t>If</a:t>
            </a:r>
            <a:r>
              <a:rPr lang="en-CA" baseline="0" dirty="0" smtClean="0"/>
              <a:t> problem, then CIO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0508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Robert May 1975 – Chaos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Appear orderly, but in fact chaotic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Although</a:t>
            </a:r>
            <a:r>
              <a:rPr lang="en-CA" baseline="0" dirty="0" smtClean="0"/>
              <a:t> deterministic, not predictable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CA" baseline="0" dirty="0" smtClean="0"/>
              <a:t>Redundancy drive chaos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baseline="0" dirty="0" smtClean="0"/>
              <a:t>Chaos = $$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CA" baseline="0" dirty="0" smtClean="0"/>
              <a:t>No economy of scale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295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Bad decisions</a:t>
            </a:r>
            <a:r>
              <a:rPr lang="en-CA" baseline="0" dirty="0" smtClean="0"/>
              <a:t> more expensive than</a:t>
            </a:r>
          </a:p>
          <a:p>
            <a:r>
              <a:rPr lang="en-CA" baseline="0" dirty="0" smtClean="0"/>
              <a:t>Fixing data problems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4772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Think differently about leading IT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21174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Process vs. project</a:t>
            </a:r>
          </a:p>
          <a:p>
            <a:r>
              <a:rPr lang="en-CA" dirty="0" smtClean="0"/>
              <a:t>No change vs. change</a:t>
            </a:r>
          </a:p>
          <a:p>
            <a:r>
              <a:rPr lang="en-CA" dirty="0" smtClean="0"/>
              <a:t>Move to projects =&gt;</a:t>
            </a:r>
            <a:r>
              <a:rPr lang="en-CA" baseline="0" dirty="0" smtClean="0"/>
              <a:t> Stop stuff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024442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Not</a:t>
            </a:r>
            <a:r>
              <a:rPr lang="en-CA" baseline="0" dirty="0" smtClean="0"/>
              <a:t> about cost</a:t>
            </a:r>
          </a:p>
          <a:p>
            <a:r>
              <a:rPr lang="en-CA" baseline="0" dirty="0" smtClean="0"/>
              <a:t>About value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5305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University makes decisions,</a:t>
            </a:r>
            <a:r>
              <a:rPr lang="en-CA" baseline="0" dirty="0" smtClean="0"/>
              <a:t> n</a:t>
            </a:r>
            <a:r>
              <a:rPr lang="en-CA" dirty="0" smtClean="0"/>
              <a:t>ot IT</a:t>
            </a:r>
          </a:p>
          <a:p>
            <a:r>
              <a:rPr lang="en-CA" dirty="0" smtClean="0"/>
              <a:t>IT facilitates</a:t>
            </a:r>
          </a:p>
          <a:p>
            <a:r>
              <a:rPr lang="en-CA" dirty="0" smtClean="0"/>
              <a:t>Switzerland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66612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Principles</a:t>
            </a:r>
            <a:r>
              <a:rPr lang="en-CA" baseline="0" dirty="0" smtClean="0"/>
              <a:t> focusing on value proposition</a:t>
            </a:r>
          </a:p>
          <a:p>
            <a:r>
              <a:rPr lang="en-CA" baseline="0" dirty="0" smtClean="0"/>
              <a:t>Not cost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6183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Leverage institution, province, &amp; national </a:t>
            </a:r>
          </a:p>
          <a:p>
            <a:endParaRPr lang="en-CA" dirty="0" smtClean="0"/>
          </a:p>
          <a:p>
            <a:r>
              <a:rPr lang="en-CA" dirty="0" smtClean="0"/>
              <a:t>AQ @ SFU</a:t>
            </a:r>
          </a:p>
          <a:p>
            <a:r>
              <a:rPr lang="en-CA" dirty="0" smtClean="0"/>
              <a:t>Shared physical space</a:t>
            </a:r>
          </a:p>
          <a:p>
            <a:r>
              <a:rPr lang="en-CA" dirty="0" smtClean="0"/>
              <a:t>Brings</a:t>
            </a:r>
            <a:r>
              <a:rPr lang="en-CA" baseline="0" dirty="0" smtClean="0"/>
              <a:t> all together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19540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Expectations: smaller/cheaper</a:t>
            </a:r>
          </a:p>
          <a:p>
            <a:r>
              <a:rPr lang="en-CA" dirty="0" smtClean="0"/>
              <a:t>Reality: doing</a:t>
            </a:r>
            <a:r>
              <a:rPr lang="en-CA" baseline="0" dirty="0" smtClean="0"/>
              <a:t> more</a:t>
            </a:r>
          </a:p>
          <a:p>
            <a:endParaRPr lang="en-CA" baseline="0" dirty="0" smtClean="0"/>
          </a:p>
          <a:p>
            <a:r>
              <a:rPr lang="en-CA" baseline="0" dirty="0" smtClean="0"/>
              <a:t>Provost</a:t>
            </a:r>
          </a:p>
          <a:p>
            <a:r>
              <a:rPr lang="en-CA" baseline="0" dirty="0" smtClean="0"/>
              <a:t>VPFA</a:t>
            </a:r>
          </a:p>
          <a:p>
            <a:endParaRPr lang="en-CA" baseline="0" dirty="0" smtClean="0"/>
          </a:p>
          <a:p>
            <a:r>
              <a:rPr lang="en-CA" baseline="0" dirty="0" smtClean="0"/>
              <a:t>Steam power cheaper</a:t>
            </a:r>
          </a:p>
          <a:p>
            <a:r>
              <a:rPr lang="en-CA" baseline="0" dirty="0" smtClean="0"/>
              <a:t>Efficiency increases usage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4070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Consumer</a:t>
            </a:r>
            <a:r>
              <a:rPr lang="en-CA" baseline="0" dirty="0" smtClean="0"/>
              <a:t> &amp; provider</a:t>
            </a:r>
          </a:p>
          <a:p>
            <a:endParaRPr lang="en-CA" baseline="0" dirty="0" smtClean="0"/>
          </a:p>
          <a:p>
            <a:r>
              <a:rPr lang="en-CA" baseline="0" dirty="0" smtClean="0"/>
              <a:t>SFU above the cloud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3730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6502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5780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Systems behave seamlessly</a:t>
            </a:r>
          </a:p>
          <a:p>
            <a:r>
              <a:rPr lang="en-CA" dirty="0" smtClean="0"/>
              <a:t>Staff behave seamlessly</a:t>
            </a:r>
          </a:p>
          <a:p>
            <a:r>
              <a:rPr lang="en-CA" dirty="0" smtClean="0"/>
              <a:t>Strat plan = left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1756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2603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11084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Can’t stop</a:t>
            </a:r>
          </a:p>
          <a:p>
            <a:r>
              <a:rPr lang="en-CA" dirty="0" smtClean="0"/>
              <a:t>Accept as reality</a:t>
            </a:r>
          </a:p>
          <a:p>
            <a:r>
              <a:rPr lang="en-CA" dirty="0" smtClean="0"/>
              <a:t>Deal with it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8494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Opposing forces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0351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All things to all people</a:t>
            </a:r>
          </a:p>
          <a:p>
            <a:r>
              <a:rPr lang="en-CA" dirty="0" smtClean="0"/>
              <a:t>Not strategic</a:t>
            </a:r>
          </a:p>
          <a:p>
            <a:r>
              <a:rPr lang="en-CA" dirty="0" smtClean="0"/>
              <a:t>It’s expensive to be non-strategic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72171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Greater penetration</a:t>
            </a:r>
          </a:p>
          <a:p>
            <a:r>
              <a:rPr lang="en-CA" dirty="0" smtClean="0"/>
              <a:t>Greater</a:t>
            </a:r>
            <a:r>
              <a:rPr lang="en-CA" baseline="0" dirty="0" smtClean="0"/>
              <a:t> utilization</a:t>
            </a:r>
          </a:p>
          <a:p>
            <a:r>
              <a:rPr lang="en-CA" baseline="0" dirty="0" smtClean="0"/>
              <a:t>Volume drives cost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6873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Class</a:t>
            </a:r>
            <a:r>
              <a:rPr lang="en-CA" baseline="0" dirty="0" smtClean="0"/>
              <a:t> participation mark</a:t>
            </a:r>
          </a:p>
          <a:p>
            <a:endParaRPr lang="en-CA" baseline="0" dirty="0" smtClean="0"/>
          </a:p>
          <a:p>
            <a:r>
              <a:rPr lang="en-CA" baseline="0" dirty="0" smtClean="0"/>
              <a:t>Good question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9654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6263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025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27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774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945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410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669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04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56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992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2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 marL="893763" indent="-228600">
              <a:defRPr sz="1800"/>
            </a:lvl3pPr>
            <a:lvl4pPr marL="1252538" indent="-228600">
              <a:defRPr sz="1800"/>
            </a:lvl4pPr>
            <a:lvl5pPr marL="536575" indent="-228600"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4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082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526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990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33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78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868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318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985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02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694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7164AB-8BEC-4B29-BF56-6E6D649A60AC}" type="datetimeFigureOut">
              <a:rPr lang="en-CA" smtClean="0"/>
              <a:t>2017-11-01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5F8883-7C85-4E15-B768-52EA01032AA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7924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42294"/>
            <a:ext cx="7886700" cy="835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23833"/>
            <a:ext cx="7886700" cy="533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SFU_es_logo.gi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434323" y="-3367"/>
            <a:ext cx="2685142" cy="3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0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5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Century Gothic" panose="020B0502020202020204" pitchFamily="34" charset="0"/>
          <a:ea typeface="+mn-ea"/>
          <a:cs typeface="Times New Roman" panose="02020603050405020304" pitchFamily="18" charset="0"/>
        </a:defRPr>
      </a:lvl1pPr>
      <a:lvl2pPr marL="450850" indent="-228600" algn="l" defTabSz="914400" rtl="0" eaLnBrk="1" latinLnBrk="0" hangingPunct="1">
        <a:lnSpc>
          <a:spcPct val="105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Century Gothic" panose="020B0502020202020204" pitchFamily="34" charset="0"/>
          <a:ea typeface="+mn-ea"/>
          <a:cs typeface="Times New Roman" panose="02020603050405020304" pitchFamily="18" charset="0"/>
        </a:defRPr>
      </a:lvl2pPr>
      <a:lvl3pPr marL="723900" indent="-228600" algn="l" defTabSz="914400" rtl="0" eaLnBrk="1" latinLnBrk="0" hangingPunct="1">
        <a:lnSpc>
          <a:spcPct val="105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Century Gothic" panose="020B0502020202020204" pitchFamily="34" charset="0"/>
          <a:ea typeface="+mn-ea"/>
          <a:cs typeface="Times New Roman" panose="02020603050405020304" pitchFamily="18" charset="0"/>
        </a:defRPr>
      </a:lvl3pPr>
      <a:lvl4pPr marL="982663" indent="-228600" algn="l" defTabSz="914400" rtl="0" eaLnBrk="1" latinLnBrk="0" hangingPunct="1">
        <a:lnSpc>
          <a:spcPct val="105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Century Gothic" panose="020B0502020202020204" pitchFamily="34" charset="0"/>
          <a:ea typeface="+mn-ea"/>
          <a:cs typeface="Times New Roman" panose="02020603050405020304" pitchFamily="18" charset="0"/>
        </a:defRPr>
      </a:lvl4pPr>
      <a:lvl5pPr marL="1255713" indent="-228600" algn="l" defTabSz="914400" rtl="0" eaLnBrk="1" latinLnBrk="0" hangingPunct="1">
        <a:lnSpc>
          <a:spcPct val="105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Century Gothic" panose="020B0502020202020204" pitchFamily="34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54130-AB32-1A4E-A5B7-A38CB31EB1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68D6B-CE0C-7242-B642-E142CAA73E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SFU_es_logo.gi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-30162"/>
            <a:ext cx="2685142" cy="35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5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7.jpeg"/><Relationship Id="rId10" Type="http://schemas.microsoft.com/office/2007/relationships/diagramDrawing" Target="../diagrams/drawing1.xml"/><Relationship Id="rId4" Type="http://schemas.openxmlformats.org/officeDocument/2006/relationships/image" Target="../media/image16.jpeg"/><Relationship Id="rId9" Type="http://schemas.openxmlformats.org/officeDocument/2006/relationships/diagramColors" Target="../diagrams/colors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2"/>
            <a:ext cx="7772400" cy="400919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8000" kern="1400" dirty="0">
                <a:solidFill>
                  <a:srgbClr val="C00000"/>
                </a:solidFill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Why Does IT </a:t>
            </a:r>
            <a:r>
              <a:rPr lang="en-US" sz="8000" kern="1400" dirty="0" smtClean="0">
                <a:solidFill>
                  <a:srgbClr val="C00000"/>
                </a:solidFill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/>
            </a:r>
            <a:br>
              <a:rPr lang="en-US" sz="8000" kern="1400" dirty="0" smtClean="0">
                <a:solidFill>
                  <a:srgbClr val="C00000"/>
                </a:solidFill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</a:br>
            <a:r>
              <a:rPr lang="en-US" sz="8000" kern="1400" dirty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/>
            </a:r>
            <a:br>
              <a:rPr lang="en-US" sz="8000" kern="1400" dirty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</a:br>
            <a:r>
              <a:rPr lang="en-US" sz="8000" kern="1400" dirty="0" smtClean="0">
                <a:solidFill>
                  <a:srgbClr val="C00000"/>
                </a:solidFill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Cost </a:t>
            </a:r>
            <a:r>
              <a:rPr lang="en-US" sz="8000" kern="1400" dirty="0">
                <a:solidFill>
                  <a:srgbClr val="C00000"/>
                </a:solidFill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So Much</a:t>
            </a:r>
            <a:r>
              <a:rPr lang="en-US" sz="8000" kern="1400" dirty="0" smtClean="0">
                <a:solidFill>
                  <a:srgbClr val="C00000"/>
                </a:solidFill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?</a:t>
            </a:r>
            <a:endParaRPr lang="en-CA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8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Compliance Demands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702792"/>
            <a:ext cx="3615803" cy="4602471"/>
          </a:xfrm>
          <a:solidFill>
            <a:schemeClr val="accent3">
              <a:lumMod val="40000"/>
              <a:lumOff val="60000"/>
            </a:schemeClr>
          </a:solidFill>
        </p:spPr>
        <p:txBody>
          <a:bodyPr anchor="ctr">
            <a:normAutofit/>
          </a:bodyPr>
          <a:lstStyle/>
          <a:p>
            <a:r>
              <a:rPr lang="en-US" dirty="0" smtClean="0"/>
              <a:t>Demand created by new legislation</a:t>
            </a:r>
          </a:p>
          <a:p>
            <a:pPr marL="685800" lvl="2">
              <a:lnSpc>
                <a:spcPct val="115000"/>
              </a:lnSpc>
            </a:pPr>
            <a:r>
              <a:rPr lang="en-US" sz="1600" dirty="0">
                <a:ea typeface="Meiryo"/>
              </a:rPr>
              <a:t>Privacy</a:t>
            </a:r>
          </a:p>
          <a:p>
            <a:pPr marL="685800" lvl="2">
              <a:lnSpc>
                <a:spcPct val="115000"/>
              </a:lnSpc>
            </a:pPr>
            <a:r>
              <a:rPr lang="en-US" sz="1600" dirty="0">
                <a:ea typeface="Meiryo"/>
              </a:rPr>
              <a:t>Copyright protection</a:t>
            </a:r>
          </a:p>
          <a:p>
            <a:pPr marL="685800" lvl="2">
              <a:lnSpc>
                <a:spcPct val="115000"/>
              </a:lnSpc>
            </a:pPr>
            <a:r>
              <a:rPr lang="en-US" sz="1600" dirty="0">
                <a:ea typeface="Meiryo"/>
              </a:rPr>
              <a:t>Freedom of </a:t>
            </a:r>
            <a:r>
              <a:rPr lang="en-US" sz="1600" dirty="0" smtClean="0">
                <a:ea typeface="Meiryo"/>
              </a:rPr>
              <a:t>information</a:t>
            </a:r>
            <a:endParaRPr lang="en-US" sz="1600" dirty="0">
              <a:ea typeface="Meiryo"/>
            </a:endParaRPr>
          </a:p>
          <a:p>
            <a:pPr>
              <a:spcBef>
                <a:spcPts val="1800"/>
              </a:spcBef>
            </a:pPr>
            <a:r>
              <a:rPr lang="en-US" dirty="0" smtClean="0"/>
              <a:t>New </a:t>
            </a:r>
            <a:r>
              <a:rPr lang="en-US" dirty="0"/>
              <a:t>layer of cost and </a:t>
            </a:r>
            <a:r>
              <a:rPr lang="en-US" dirty="0" smtClean="0"/>
              <a:t>complexity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Moral and ethical issues related to foreign clouds</a:t>
            </a:r>
            <a:endParaRPr lang="en-C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99547" y="1702792"/>
            <a:ext cx="3615803" cy="4602471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1pPr>
            <a:lvl2pPr marL="450850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2pPr>
            <a:lvl3pPr marL="893763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3pPr>
            <a:lvl4pPr marL="1252538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4pPr>
            <a:lvl5pPr marL="536575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dirty="0" smtClean="0">
                <a:solidFill>
                  <a:schemeClr val="bg1"/>
                </a:solidFill>
              </a:rPr>
              <a:t>Can’t implement a new system without a lawyer … </a:t>
            </a:r>
          </a:p>
          <a:p>
            <a:pPr marL="0" indent="0" algn="ctr">
              <a:buNone/>
            </a:pPr>
            <a:r>
              <a:rPr lang="en-CA" dirty="0" smtClean="0">
                <a:solidFill>
                  <a:schemeClr val="bg1"/>
                </a:solidFill>
              </a:rPr>
              <a:t>or a team of lawyers.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4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Increasing </a:t>
            </a:r>
            <a:r>
              <a:rPr lang="en-US" dirty="0" smtClean="0"/>
              <a:t>Security </a:t>
            </a:r>
            <a:r>
              <a:rPr lang="en-US" dirty="0"/>
              <a:t>Demands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5062" y="1590214"/>
            <a:ext cx="2837759" cy="4594967"/>
          </a:xfrm>
        </p:spPr>
        <p:txBody>
          <a:bodyPr>
            <a:normAutofit/>
          </a:bodyPr>
          <a:lstStyle/>
          <a:p>
            <a:r>
              <a:rPr lang="en-US" dirty="0" smtClean="0"/>
              <a:t>Hacking is a profitable business</a:t>
            </a:r>
          </a:p>
          <a:p>
            <a:r>
              <a:rPr lang="en-US" dirty="0" smtClean="0"/>
              <a:t>Attacks come from </a:t>
            </a:r>
            <a:r>
              <a:rPr lang="en-US" dirty="0"/>
              <a:t>inside </a:t>
            </a:r>
            <a:r>
              <a:rPr lang="en-US" dirty="0" smtClean="0"/>
              <a:t>&amp; outside</a:t>
            </a:r>
          </a:p>
          <a:p>
            <a:r>
              <a:rPr lang="en-US"/>
              <a:t>IT is </a:t>
            </a:r>
            <a:r>
              <a:rPr lang="en-US" smtClean="0"/>
              <a:t>dangerous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ecurity is a fabric, not a wall</a:t>
            </a:r>
          </a:p>
          <a:p>
            <a:r>
              <a:rPr lang="en-US" dirty="0" smtClean="0"/>
              <a:t>Quantum computing negates current encryption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8523" y="5946096"/>
            <a:ext cx="8247587" cy="618476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/>
              <a:t>History lesson: security </a:t>
            </a:r>
            <a:r>
              <a:rPr lang="en-CA" b="1" dirty="0"/>
              <a:t>built by people will be beat by people.</a:t>
            </a:r>
          </a:p>
        </p:txBody>
      </p:sp>
      <p:pic>
        <p:nvPicPr>
          <p:cNvPr id="8" name="Picture 2" descr="Image result for fort sum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4" y="1590214"/>
            <a:ext cx="5668101" cy="353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1" y="1579504"/>
            <a:ext cx="5798276" cy="35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4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Device</a:t>
            </a:r>
            <a:endParaRPr lang="en-CA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75205" y="3715926"/>
            <a:ext cx="3200617" cy="2238194"/>
            <a:chOff x="1275205" y="3715926"/>
            <a:chExt cx="3200617" cy="2238194"/>
          </a:xfrm>
        </p:grpSpPr>
        <p:sp>
          <p:nvSpPr>
            <p:cNvPr id="5" name="Freeform 4"/>
            <p:cNvSpPr/>
            <p:nvPr/>
          </p:nvSpPr>
          <p:spPr>
            <a:xfrm>
              <a:off x="1915329" y="3715926"/>
              <a:ext cx="2560493" cy="2238194"/>
            </a:xfrm>
            <a:custGeom>
              <a:avLst/>
              <a:gdLst>
                <a:gd name="connsiteX0" fmla="*/ 0 w 2560493"/>
                <a:gd name="connsiteY0" fmla="*/ 335729 h 2238194"/>
                <a:gd name="connsiteX1" fmla="*/ 1441396 w 2560493"/>
                <a:gd name="connsiteY1" fmla="*/ 335729 h 2238194"/>
                <a:gd name="connsiteX2" fmla="*/ 1441396 w 2560493"/>
                <a:gd name="connsiteY2" fmla="*/ 0 h 2238194"/>
                <a:gd name="connsiteX3" fmla="*/ 2560493 w 2560493"/>
                <a:gd name="connsiteY3" fmla="*/ 1119097 h 2238194"/>
                <a:gd name="connsiteX4" fmla="*/ 1441396 w 2560493"/>
                <a:gd name="connsiteY4" fmla="*/ 2238194 h 2238194"/>
                <a:gd name="connsiteX5" fmla="*/ 1441396 w 2560493"/>
                <a:gd name="connsiteY5" fmla="*/ 1902465 h 2238194"/>
                <a:gd name="connsiteX6" fmla="*/ 0 w 2560493"/>
                <a:gd name="connsiteY6" fmla="*/ 1902465 h 2238194"/>
                <a:gd name="connsiteX7" fmla="*/ 0 w 2560493"/>
                <a:gd name="connsiteY7" fmla="*/ 335729 h 223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0493" h="2238194">
                  <a:moveTo>
                    <a:pt x="0" y="335729"/>
                  </a:moveTo>
                  <a:lnTo>
                    <a:pt x="1441396" y="335729"/>
                  </a:lnTo>
                  <a:lnTo>
                    <a:pt x="1441396" y="0"/>
                  </a:lnTo>
                  <a:lnTo>
                    <a:pt x="2560493" y="1119097"/>
                  </a:lnTo>
                  <a:lnTo>
                    <a:pt x="1441396" y="2238194"/>
                  </a:lnTo>
                  <a:lnTo>
                    <a:pt x="1441396" y="1902465"/>
                  </a:lnTo>
                  <a:lnTo>
                    <a:pt x="0" y="1902465"/>
                  </a:lnTo>
                  <a:lnTo>
                    <a:pt x="0" y="3357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0763" tIns="345889" rIns="692449" bIns="345889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/>
                <a:t>Baseline infrastructure budget designed for standard devices</a:t>
              </a:r>
              <a:endParaRPr lang="en-CA" sz="1600" kern="12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275205" y="4194899"/>
              <a:ext cx="1280246" cy="1280246"/>
            </a:xfrm>
            <a:custGeom>
              <a:avLst/>
              <a:gdLst>
                <a:gd name="connsiteX0" fmla="*/ 0 w 1280246"/>
                <a:gd name="connsiteY0" fmla="*/ 640123 h 1280246"/>
                <a:gd name="connsiteX1" fmla="*/ 640123 w 1280246"/>
                <a:gd name="connsiteY1" fmla="*/ 0 h 1280246"/>
                <a:gd name="connsiteX2" fmla="*/ 1280246 w 1280246"/>
                <a:gd name="connsiteY2" fmla="*/ 640123 h 1280246"/>
                <a:gd name="connsiteX3" fmla="*/ 640123 w 1280246"/>
                <a:gd name="connsiteY3" fmla="*/ 1280246 h 1280246"/>
                <a:gd name="connsiteX4" fmla="*/ 0 w 1280246"/>
                <a:gd name="connsiteY4" fmla="*/ 640123 h 128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246" h="1280246">
                  <a:moveTo>
                    <a:pt x="0" y="640123"/>
                  </a:moveTo>
                  <a:cubicBezTo>
                    <a:pt x="0" y="286593"/>
                    <a:pt x="286593" y="0"/>
                    <a:pt x="640123" y="0"/>
                  </a:cubicBezTo>
                  <a:cubicBezTo>
                    <a:pt x="993653" y="0"/>
                    <a:pt x="1280246" y="286593"/>
                    <a:pt x="1280246" y="640123"/>
                  </a:cubicBezTo>
                  <a:cubicBezTo>
                    <a:pt x="1280246" y="993653"/>
                    <a:pt x="993653" y="1280246"/>
                    <a:pt x="640123" y="1280246"/>
                  </a:cubicBezTo>
                  <a:cubicBezTo>
                    <a:pt x="286593" y="1280246"/>
                    <a:pt x="0" y="993653"/>
                    <a:pt x="0" y="64012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378" tIns="196378" rIns="196378" bIns="196378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smtClean="0"/>
                <a:t>IT used to set standards for devices</a:t>
              </a:r>
              <a:endParaRPr lang="en-CA" sz="1400" kern="12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68176" y="3715926"/>
            <a:ext cx="3200617" cy="2238194"/>
            <a:chOff x="4668176" y="3715926"/>
            <a:chExt cx="3200617" cy="2238194"/>
          </a:xfrm>
        </p:grpSpPr>
        <p:sp>
          <p:nvSpPr>
            <p:cNvPr id="7" name="Freeform 6"/>
            <p:cNvSpPr/>
            <p:nvPr/>
          </p:nvSpPr>
          <p:spPr>
            <a:xfrm>
              <a:off x="5308300" y="3715926"/>
              <a:ext cx="2560493" cy="2238194"/>
            </a:xfrm>
            <a:custGeom>
              <a:avLst/>
              <a:gdLst>
                <a:gd name="connsiteX0" fmla="*/ 0 w 2560493"/>
                <a:gd name="connsiteY0" fmla="*/ 335729 h 2238194"/>
                <a:gd name="connsiteX1" fmla="*/ 1441396 w 2560493"/>
                <a:gd name="connsiteY1" fmla="*/ 335729 h 2238194"/>
                <a:gd name="connsiteX2" fmla="*/ 1441396 w 2560493"/>
                <a:gd name="connsiteY2" fmla="*/ 0 h 2238194"/>
                <a:gd name="connsiteX3" fmla="*/ 2560493 w 2560493"/>
                <a:gd name="connsiteY3" fmla="*/ 1119097 h 2238194"/>
                <a:gd name="connsiteX4" fmla="*/ 1441396 w 2560493"/>
                <a:gd name="connsiteY4" fmla="*/ 2238194 h 2238194"/>
                <a:gd name="connsiteX5" fmla="*/ 1441396 w 2560493"/>
                <a:gd name="connsiteY5" fmla="*/ 1902465 h 2238194"/>
                <a:gd name="connsiteX6" fmla="*/ 0 w 2560493"/>
                <a:gd name="connsiteY6" fmla="*/ 1902465 h 2238194"/>
                <a:gd name="connsiteX7" fmla="*/ 0 w 2560493"/>
                <a:gd name="connsiteY7" fmla="*/ 335729 h 223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0493" h="2238194">
                  <a:moveTo>
                    <a:pt x="0" y="335729"/>
                  </a:moveTo>
                  <a:lnTo>
                    <a:pt x="1441396" y="335729"/>
                  </a:lnTo>
                  <a:lnTo>
                    <a:pt x="1441396" y="0"/>
                  </a:lnTo>
                  <a:lnTo>
                    <a:pt x="2560493" y="1119097"/>
                  </a:lnTo>
                  <a:lnTo>
                    <a:pt x="1441396" y="2238194"/>
                  </a:lnTo>
                  <a:lnTo>
                    <a:pt x="1441396" y="1902465"/>
                  </a:lnTo>
                  <a:lnTo>
                    <a:pt x="0" y="1902465"/>
                  </a:lnTo>
                  <a:lnTo>
                    <a:pt x="0" y="3357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lnRef>
            <a:fillRef idx="1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fillRef>
            <a:effectRef idx="2">
              <a:schemeClr val="accent3">
                <a:tint val="40000"/>
                <a:alpha val="90000"/>
                <a:hueOff val="2029141"/>
                <a:satOff val="100000"/>
                <a:lumOff val="177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0763" tIns="345889" rIns="692449" bIns="345889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smtClean="0"/>
                <a:t>Must design all services to serve any technology</a:t>
              </a:r>
              <a:endParaRPr lang="en-CA" sz="1600" kern="1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4668176" y="4194899"/>
              <a:ext cx="1280246" cy="1280246"/>
            </a:xfrm>
            <a:custGeom>
              <a:avLst/>
              <a:gdLst>
                <a:gd name="connsiteX0" fmla="*/ 0 w 1280246"/>
                <a:gd name="connsiteY0" fmla="*/ 640123 h 1280246"/>
                <a:gd name="connsiteX1" fmla="*/ 640123 w 1280246"/>
                <a:gd name="connsiteY1" fmla="*/ 0 h 1280246"/>
                <a:gd name="connsiteX2" fmla="*/ 1280246 w 1280246"/>
                <a:gd name="connsiteY2" fmla="*/ 640123 h 1280246"/>
                <a:gd name="connsiteX3" fmla="*/ 640123 w 1280246"/>
                <a:gd name="connsiteY3" fmla="*/ 1280246 h 1280246"/>
                <a:gd name="connsiteX4" fmla="*/ 0 w 1280246"/>
                <a:gd name="connsiteY4" fmla="*/ 640123 h 1280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246" h="1280246">
                  <a:moveTo>
                    <a:pt x="0" y="640123"/>
                  </a:moveTo>
                  <a:cubicBezTo>
                    <a:pt x="0" y="286593"/>
                    <a:pt x="286593" y="0"/>
                    <a:pt x="640123" y="0"/>
                  </a:cubicBezTo>
                  <a:cubicBezTo>
                    <a:pt x="993653" y="0"/>
                    <a:pt x="1280246" y="286593"/>
                    <a:pt x="1280246" y="640123"/>
                  </a:cubicBezTo>
                  <a:cubicBezTo>
                    <a:pt x="1280246" y="993653"/>
                    <a:pt x="993653" y="1280246"/>
                    <a:pt x="640123" y="1280246"/>
                  </a:cubicBezTo>
                  <a:cubicBezTo>
                    <a:pt x="286593" y="1280246"/>
                    <a:pt x="0" y="993653"/>
                    <a:pt x="0" y="640123"/>
                  </a:cubicBez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96378" tIns="196378" rIns="196378" bIns="196378" numCol="1" spcCol="1270" anchor="ctr" anchorCtr="0">
              <a:noAutofit/>
            </a:bodyPr>
            <a:lstStyle/>
            <a:p>
              <a:pPr lvl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kern="1200" smtClean="0"/>
                <a:t>Now clients choose their devices</a:t>
              </a:r>
              <a:endParaRPr lang="en-CA" sz="1400" kern="1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639510" y="1175807"/>
            <a:ext cx="3647217" cy="2417444"/>
            <a:chOff x="2728845" y="4355196"/>
            <a:chExt cx="3647217" cy="24174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7937" y="4355196"/>
              <a:ext cx="3608125" cy="241744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728845" y="5346225"/>
              <a:ext cx="1787857" cy="723498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/>
              <a:r>
                <a:rPr lang="en-CA" b="1" dirty="0" smtClean="0">
                  <a:latin typeface="Century Gothic" panose="020B0502020202020204" pitchFamily="34" charset="0"/>
                </a:rPr>
                <a:t>Access, </a:t>
              </a:r>
              <a:r>
                <a:rPr lang="en-CA" b="1" dirty="0">
                  <a:latin typeface="Century Gothic" panose="020B0502020202020204" pitchFamily="34" charset="0"/>
                </a:rPr>
                <a:t>not </a:t>
              </a:r>
              <a:r>
                <a:rPr lang="en-CA" b="1" dirty="0" smtClean="0">
                  <a:latin typeface="Century Gothic" panose="020B0502020202020204" pitchFamily="34" charset="0"/>
                </a:rPr>
                <a:t>asset.</a:t>
              </a:r>
              <a:endParaRPr lang="en-CA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78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Time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48" y="1825625"/>
            <a:ext cx="4341335" cy="473450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IT </a:t>
            </a:r>
            <a:r>
              <a:rPr lang="en-US" dirty="0"/>
              <a:t>department budgets </a:t>
            </a:r>
            <a:r>
              <a:rPr lang="en-US" dirty="0" smtClean="0"/>
              <a:t>established when systems </a:t>
            </a:r>
            <a:r>
              <a:rPr lang="en-US" dirty="0"/>
              <a:t>were </a:t>
            </a:r>
            <a:r>
              <a:rPr lang="en-US" dirty="0" smtClean="0"/>
              <a:t>used </a:t>
            </a:r>
            <a:r>
              <a:rPr lang="en-US" dirty="0"/>
              <a:t>during regular business </a:t>
            </a:r>
            <a:r>
              <a:rPr lang="en-US" dirty="0" smtClean="0"/>
              <a:t>hours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Today</a:t>
            </a:r>
            <a:r>
              <a:rPr lang="en-US" dirty="0"/>
              <a:t>, </a:t>
            </a:r>
            <a:r>
              <a:rPr lang="en-US" dirty="0" smtClean="0"/>
              <a:t>systems are used 24 x 7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More availability requires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More investment in technology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Round-the-clock </a:t>
            </a:r>
            <a:r>
              <a:rPr lang="en-US" dirty="0"/>
              <a:t>staff </a:t>
            </a:r>
            <a:endParaRPr lang="en-US" dirty="0" smtClean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Fail safe mechanisms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58598" y="1624084"/>
            <a:ext cx="4039740" cy="5036023"/>
            <a:chOff x="4967782" y="1624084"/>
            <a:chExt cx="4039740" cy="5036023"/>
          </a:xfrm>
        </p:grpSpPr>
        <p:sp>
          <p:nvSpPr>
            <p:cNvPr id="6" name="Rounded Rectangle 5"/>
            <p:cNvSpPr/>
            <p:nvPr/>
          </p:nvSpPr>
          <p:spPr>
            <a:xfrm>
              <a:off x="4967782" y="1624084"/>
              <a:ext cx="4039740" cy="5036023"/>
            </a:xfrm>
            <a:prstGeom prst="roundRect">
              <a:avLst>
                <a:gd name="adj" fmla="val 9572"/>
              </a:avLst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8718" y="2129051"/>
              <a:ext cx="3612357" cy="2630274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5322626" y="5650173"/>
              <a:ext cx="3398293" cy="64144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 smtClean="0"/>
                <a:t>Note: not rocket science.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92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Place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992573" y="4681184"/>
            <a:ext cx="5240740" cy="176056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“Queen’s has instant brand recognition in Canada. In Bangalore it is meaningless.” </a:t>
            </a:r>
            <a:endParaRPr lang="en-CA" dirty="0"/>
          </a:p>
        </p:txBody>
      </p:sp>
      <p:sp>
        <p:nvSpPr>
          <p:cNvPr id="5" name="Rounded Rectangle 4"/>
          <p:cNvSpPr/>
          <p:nvPr/>
        </p:nvSpPr>
        <p:spPr>
          <a:xfrm>
            <a:off x="268350" y="1613092"/>
            <a:ext cx="2268000" cy="226800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 departments established and funded for physical campus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640684" y="1613092"/>
            <a:ext cx="2268000" cy="2268000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 </a:t>
            </a:r>
            <a:r>
              <a:rPr lang="en-US" dirty="0"/>
              <a:t>to </a:t>
            </a:r>
            <a:r>
              <a:rPr lang="en-US" dirty="0" smtClean="0"/>
              <a:t>every </a:t>
            </a:r>
            <a:r>
              <a:rPr lang="en-US" dirty="0"/>
              <a:t>system from any </a:t>
            </a:r>
            <a:r>
              <a:rPr lang="en-US" dirty="0" smtClean="0"/>
              <a:t>where is a brave new </a:t>
            </a:r>
            <a:r>
              <a:rPr lang="en-US" dirty="0"/>
              <a:t>world </a:t>
            </a:r>
            <a:r>
              <a:rPr lang="en-US" dirty="0" smtClean="0"/>
              <a:t>of capital </a:t>
            </a:r>
            <a:r>
              <a:rPr lang="en-US" dirty="0"/>
              <a:t>and operating costs</a:t>
            </a:r>
            <a:endParaRPr lang="en-CA" dirty="0"/>
          </a:p>
        </p:txBody>
      </p:sp>
      <p:sp>
        <p:nvSpPr>
          <p:cNvPr id="9" name="Right Brace 8"/>
          <p:cNvSpPr/>
          <p:nvPr/>
        </p:nvSpPr>
        <p:spPr>
          <a:xfrm>
            <a:off x="5959734" y="1078171"/>
            <a:ext cx="402631" cy="3336175"/>
          </a:xfrm>
          <a:prstGeom prst="rightBrace">
            <a:avLst>
              <a:gd name="adj1" fmla="val 45833"/>
              <a:gd name="adj2" fmla="val 50000"/>
            </a:avLst>
          </a:prstGeom>
          <a:ln w="412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2918070" y="1450019"/>
            <a:ext cx="33251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b="1" cap="small" spc="150" dirty="0" smtClean="0"/>
              <a:t>Bring the campus </a:t>
            </a:r>
          </a:p>
          <a:p>
            <a:pPr algn="ctr"/>
            <a:r>
              <a:rPr lang="en-CA" sz="2000" b="1" cap="small" spc="150" dirty="0" smtClean="0"/>
              <a:t>to the student</a:t>
            </a:r>
          </a:p>
          <a:p>
            <a:pPr algn="ctr"/>
            <a:endParaRPr lang="en-CA" b="1" u="sng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Distributed learning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Flipped classrooms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Distance education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Multiple campuses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Global access </a:t>
            </a:r>
          </a:p>
        </p:txBody>
      </p:sp>
      <p:sp>
        <p:nvSpPr>
          <p:cNvPr id="13" name="Right Brace 12"/>
          <p:cNvSpPr/>
          <p:nvPr/>
        </p:nvSpPr>
        <p:spPr>
          <a:xfrm flipH="1">
            <a:off x="2814669" y="1078170"/>
            <a:ext cx="402631" cy="3336175"/>
          </a:xfrm>
          <a:prstGeom prst="rightBrace">
            <a:avLst>
              <a:gd name="adj1" fmla="val 45833"/>
              <a:gd name="adj2" fmla="val 50000"/>
            </a:avLst>
          </a:prstGeom>
          <a:ln w="412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080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272" y="3019252"/>
            <a:ext cx="4313246" cy="26781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Teaching experience as a CIO: </a:t>
            </a:r>
          </a:p>
          <a:p>
            <a:pPr marL="665163" lvl="2" indent="0">
              <a:buNone/>
            </a:pPr>
            <a:r>
              <a:rPr lang="en-US" dirty="0" smtClean="0"/>
              <a:t>“</a:t>
            </a:r>
            <a:r>
              <a:rPr lang="en-US" dirty="0"/>
              <a:t>Your systems suck.” </a:t>
            </a:r>
            <a:endParaRPr lang="en-US" dirty="0" smtClean="0"/>
          </a:p>
          <a:p>
            <a:r>
              <a:rPr lang="en-US" dirty="0" smtClean="0"/>
              <a:t>Compared </a:t>
            </a:r>
            <a:r>
              <a:rPr lang="en-US" dirty="0"/>
              <a:t>to </a:t>
            </a:r>
            <a:r>
              <a:rPr lang="en-US" dirty="0" smtClean="0"/>
              <a:t>Facebook</a:t>
            </a:r>
            <a:r>
              <a:rPr lang="en-US" dirty="0"/>
              <a:t>, LinkedIn, Twitter, Instagram, etc</a:t>
            </a:r>
            <a:r>
              <a:rPr lang="en-US" dirty="0" smtClean="0"/>
              <a:t>., Banner registration pales </a:t>
            </a:r>
            <a:r>
              <a:rPr lang="en-US" dirty="0"/>
              <a:t>in </a:t>
            </a:r>
            <a:r>
              <a:rPr lang="en-US" dirty="0" smtClean="0"/>
              <a:t>comparison</a:t>
            </a:r>
          </a:p>
          <a:p>
            <a:r>
              <a:rPr lang="en-US" dirty="0" smtClean="0"/>
              <a:t>Satisfying growing </a:t>
            </a:r>
            <a:r>
              <a:rPr lang="en-US" dirty="0"/>
              <a:t>quality expectations is </a:t>
            </a:r>
            <a:r>
              <a:rPr lang="en-US" dirty="0" smtClean="0"/>
              <a:t>expensive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Software</a:t>
            </a:r>
            <a:endParaRPr lang="en-CA" dirty="0">
              <a:solidFill>
                <a:srgbClr val="C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5595" y="188325"/>
            <a:ext cx="8017099" cy="6607317"/>
            <a:chOff x="498251" y="152402"/>
            <a:chExt cx="8017099" cy="66073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484" y="152402"/>
              <a:ext cx="5335200" cy="327225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251" y="3807719"/>
              <a:ext cx="5336433" cy="295200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309344" y="1277752"/>
              <a:ext cx="2206006" cy="1021556"/>
            </a:xfrm>
            <a:prstGeom prst="round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>
                  <a:solidFill>
                    <a:schemeClr val="bg1"/>
                  </a:solidFill>
                </a:rPr>
                <a:t>Banner</a:t>
              </a:r>
            </a:p>
            <a:p>
              <a:pPr algn="ctr"/>
              <a:r>
                <a:rPr lang="en-CA" b="1">
                  <a:solidFill>
                    <a:schemeClr val="bg1"/>
                  </a:solidFill>
                </a:rPr>
                <a:t>Course</a:t>
              </a:r>
            </a:p>
            <a:p>
              <a:pPr algn="ctr"/>
              <a:r>
                <a:rPr lang="en-CA" b="1">
                  <a:solidFill>
                    <a:schemeClr val="bg1"/>
                  </a:solidFill>
                </a:rPr>
                <a:t>Search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309344" y="4772941"/>
              <a:ext cx="2206006" cy="1021556"/>
            </a:xfrm>
            <a:prstGeom prst="round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 smtClean="0">
                  <a:solidFill>
                    <a:schemeClr val="bg1"/>
                  </a:solidFill>
                </a:rPr>
                <a:t>Spotify</a:t>
              </a:r>
            </a:p>
            <a:p>
              <a:pPr algn="ctr"/>
              <a:r>
                <a:rPr lang="en-CA" b="1" dirty="0" smtClean="0">
                  <a:solidFill>
                    <a:schemeClr val="bg1"/>
                  </a:solidFill>
                </a:rPr>
                <a:t>Music</a:t>
              </a:r>
            </a:p>
            <a:p>
              <a:pPr algn="ctr"/>
              <a:r>
                <a:rPr lang="en-CA" b="1" dirty="0" smtClean="0">
                  <a:solidFill>
                    <a:schemeClr val="bg1"/>
                  </a:solidFill>
                </a:rPr>
                <a:t>Search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908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Teaching &amp; Learning Tech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195" y="1613142"/>
            <a:ext cx="3275830" cy="3002189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216000" bIns="45720" rtlCol="0">
            <a:normAutofit/>
          </a:bodyPr>
          <a:lstStyle/>
          <a:p>
            <a:pPr marL="0" indent="0" algn="r"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New teaching methods  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In-class student response systems  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Students pay more  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Works today  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Changing demands  </a:t>
            </a:r>
          </a:p>
          <a:p>
            <a:pPr marL="0" indent="0" algn="r">
              <a:buNone/>
            </a:pP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3D printers today 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52450" y="1613141"/>
            <a:ext cx="3275830" cy="30021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216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1pPr>
            <a:lvl2pPr marL="450850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2pPr>
            <a:lvl3pPr marL="893763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3pPr>
            <a:lvl4pPr marL="1252538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4pPr>
            <a:lvl5pPr marL="536575" indent="-228600" algn="l" defTabSz="914400" rtl="0" eaLnBrk="1" latinLnBrk="0" hangingPunct="1">
              <a:lnSpc>
                <a:spcPct val="105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CA" sz="1400" dirty="0" smtClean="0"/>
              <a:t>Massive video &amp; image storage</a:t>
            </a:r>
          </a:p>
          <a:p>
            <a:pPr marL="0" lvl="1" indent="0">
              <a:buNone/>
            </a:pPr>
            <a:r>
              <a:rPr lang="en-CA" sz="1400" dirty="0" smtClean="0"/>
              <a:t>Instantaneous wireless</a:t>
            </a:r>
          </a:p>
          <a:p>
            <a:pPr marL="0" lvl="1" indent="0">
              <a:buNone/>
            </a:pPr>
            <a:r>
              <a:rPr lang="en-CA" sz="1400" dirty="0" smtClean="0"/>
              <a:t>They want more</a:t>
            </a:r>
          </a:p>
          <a:p>
            <a:pPr marL="0" lvl="1" indent="0">
              <a:buNone/>
            </a:pPr>
            <a:r>
              <a:rPr lang="en-CA" sz="1400" dirty="0" smtClean="0"/>
              <a:t>Fails tomorrow (e.g. Second Life)</a:t>
            </a:r>
          </a:p>
          <a:p>
            <a:pPr marL="0" lvl="1" indent="0">
              <a:buNone/>
            </a:pPr>
            <a:r>
              <a:rPr lang="en-CA" sz="1400" dirty="0" smtClean="0"/>
              <a:t>Classroom </a:t>
            </a:r>
            <a:r>
              <a:rPr lang="en-CA" sz="1400" dirty="0" err="1" smtClean="0"/>
              <a:t>renos</a:t>
            </a:r>
            <a:r>
              <a:rPr lang="en-CA" sz="1400" dirty="0" smtClean="0"/>
              <a:t> can’t keep up</a:t>
            </a:r>
          </a:p>
          <a:p>
            <a:pPr marL="0" lvl="1" indent="0">
              <a:buNone/>
            </a:pPr>
            <a:r>
              <a:rPr lang="en-CA" sz="1400" dirty="0" smtClean="0"/>
              <a:t>Tomorrow …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40007" y="1789406"/>
            <a:ext cx="1096807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040007" y="2229189"/>
            <a:ext cx="1096807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30210" y="2676587"/>
            <a:ext cx="1096807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30210" y="3122898"/>
            <a:ext cx="1096807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30210" y="3583362"/>
            <a:ext cx="1096807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30210" y="4042737"/>
            <a:ext cx="1096807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66" y="1009380"/>
            <a:ext cx="7635240" cy="572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7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Exponential Research Data </a:t>
            </a:r>
            <a:r>
              <a:rPr lang="en-US" dirty="0" smtClean="0"/>
              <a:t>Growth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627767" cy="4734502"/>
          </a:xfrm>
        </p:spPr>
        <p:txBody>
          <a:bodyPr>
            <a:normAutofit/>
          </a:bodyPr>
          <a:lstStyle/>
          <a:p>
            <a:r>
              <a:rPr lang="en-US" dirty="0" smtClean="0"/>
              <a:t>Exponential </a:t>
            </a:r>
            <a:r>
              <a:rPr lang="en-US" dirty="0"/>
              <a:t>growth in </a:t>
            </a:r>
            <a:r>
              <a:rPr lang="en-US" dirty="0" smtClean="0"/>
              <a:t>data: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Sensor network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IoT</a:t>
            </a:r>
            <a:r>
              <a:rPr lang="en-US" dirty="0" smtClean="0"/>
              <a:t> (Internet of Things)</a:t>
            </a:r>
          </a:p>
          <a:p>
            <a:r>
              <a:rPr lang="en-US" dirty="0" smtClean="0"/>
              <a:t>Dimensions of the problem: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Store it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Transmit it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Back it up</a:t>
            </a:r>
          </a:p>
          <a:p>
            <a:r>
              <a:rPr lang="en-US" dirty="0" smtClean="0"/>
              <a:t>Growth </a:t>
            </a:r>
            <a:r>
              <a:rPr lang="en-US" dirty="0"/>
              <a:t>in data demand is outpacing Moore’s </a:t>
            </a:r>
            <a:r>
              <a:rPr lang="en-US" dirty="0" smtClean="0"/>
              <a:t>Law</a:t>
            </a:r>
            <a:endParaRPr lang="en-CA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50" y="1873164"/>
            <a:ext cx="8042083" cy="4333998"/>
            <a:chOff x="628650" y="1873164"/>
            <a:chExt cx="8042083" cy="4333998"/>
          </a:xfrm>
        </p:grpSpPr>
        <p:sp>
          <p:nvSpPr>
            <p:cNvPr id="4" name="Rounded Rectangle 3"/>
            <p:cNvSpPr/>
            <p:nvPr/>
          </p:nvSpPr>
          <p:spPr>
            <a:xfrm>
              <a:off x="628650" y="5540991"/>
              <a:ext cx="8042083" cy="666171"/>
            </a:xfrm>
            <a:prstGeom prst="roundRect">
              <a:avLst/>
            </a:prstGeom>
            <a:solidFill>
              <a:srgbClr val="C00000"/>
            </a:solidFill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CA" b="1" dirty="0">
                  <a:solidFill>
                    <a:schemeClr val="bg1"/>
                  </a:solidFill>
                </a:rPr>
                <a:t>Square Kilometer Array research project will store 1,500 petabytes/year.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8920" y="1873164"/>
              <a:ext cx="4481813" cy="2871919"/>
            </a:xfrm>
            <a:prstGeom prst="rect">
              <a:avLst/>
            </a:prstGeom>
            <a:solidFill>
              <a:srgbClr val="C00000"/>
            </a:solidFill>
          </p:spPr>
        </p:pic>
      </p:grpSp>
    </p:spTree>
    <p:extLst>
      <p:ext uri="{BB962C8B-B14F-4D97-AF65-F5344CB8AC3E}">
        <p14:creationId xmlns:p14="http://schemas.microsoft.com/office/powerpoint/2010/main" val="4659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solidFill>
                  <a:srgbClr val="B01513"/>
                </a:solidFill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Controllable Drivers of Cost Growth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48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Factors inside the university </a:t>
            </a:r>
          </a:p>
          <a:p>
            <a:r>
              <a:rPr lang="en-US" dirty="0" smtClean="0"/>
              <a:t>Veiled </a:t>
            </a:r>
            <a:r>
              <a:rPr lang="en-US" dirty="0"/>
              <a:t>and protected </a:t>
            </a:r>
            <a:r>
              <a:rPr lang="en-US" dirty="0" smtClean="0"/>
              <a:t>by:</a:t>
            </a:r>
          </a:p>
          <a:p>
            <a:pPr marL="685800" lvl="2">
              <a:lnSpc>
                <a:spcPct val="115000"/>
              </a:lnSpc>
            </a:pPr>
            <a:r>
              <a:rPr lang="en-US" dirty="0">
                <a:ea typeface="Meiryo"/>
              </a:rPr>
              <a:t>Myths</a:t>
            </a:r>
          </a:p>
          <a:p>
            <a:pPr marL="685800" lvl="2">
              <a:lnSpc>
                <a:spcPct val="115000"/>
              </a:lnSpc>
            </a:pPr>
            <a:r>
              <a:rPr lang="en-US" dirty="0">
                <a:ea typeface="Meiryo"/>
              </a:rPr>
              <a:t>Rumours</a:t>
            </a:r>
          </a:p>
          <a:p>
            <a:pPr marL="685800" lvl="2">
              <a:lnSpc>
                <a:spcPct val="115000"/>
              </a:lnSpc>
            </a:pPr>
            <a:r>
              <a:rPr lang="en-US" dirty="0">
                <a:ea typeface="Meiryo"/>
              </a:rPr>
              <a:t>Assumptions</a:t>
            </a:r>
          </a:p>
          <a:p>
            <a:pPr marL="685800" lvl="2">
              <a:lnSpc>
                <a:spcPct val="115000"/>
              </a:lnSpc>
            </a:pPr>
            <a:r>
              <a:rPr lang="en-US" dirty="0" smtClean="0">
                <a:ea typeface="Meiryo"/>
              </a:rPr>
              <a:t>Culture</a:t>
            </a:r>
            <a:endParaRPr lang="en-US" dirty="0">
              <a:ea typeface="Meiryo"/>
            </a:endParaRPr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010" y="3449886"/>
            <a:ext cx="4657156" cy="282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8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7" y="293230"/>
            <a:ext cx="5731911" cy="6311903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36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Distributed IT</a:t>
            </a:r>
            <a:endParaRPr lang="en-CA" dirty="0"/>
          </a:p>
        </p:txBody>
      </p:sp>
      <p:sp>
        <p:nvSpPr>
          <p:cNvPr id="5" name="Freeform 4"/>
          <p:cNvSpPr/>
          <p:nvPr/>
        </p:nvSpPr>
        <p:spPr>
          <a:xfrm>
            <a:off x="632597" y="1323833"/>
            <a:ext cx="3797014" cy="5336274"/>
          </a:xfrm>
          <a:custGeom>
            <a:avLst/>
            <a:gdLst>
              <a:gd name="connsiteX0" fmla="*/ 0 w 3797014"/>
              <a:gd name="connsiteY0" fmla="*/ 379701 h 5336274"/>
              <a:gd name="connsiteX1" fmla="*/ 379701 w 3797014"/>
              <a:gd name="connsiteY1" fmla="*/ 0 h 5336274"/>
              <a:gd name="connsiteX2" fmla="*/ 3417313 w 3797014"/>
              <a:gd name="connsiteY2" fmla="*/ 0 h 5336274"/>
              <a:gd name="connsiteX3" fmla="*/ 3797014 w 3797014"/>
              <a:gd name="connsiteY3" fmla="*/ 379701 h 5336274"/>
              <a:gd name="connsiteX4" fmla="*/ 3797014 w 3797014"/>
              <a:gd name="connsiteY4" fmla="*/ 4956573 h 5336274"/>
              <a:gd name="connsiteX5" fmla="*/ 3417313 w 3797014"/>
              <a:gd name="connsiteY5" fmla="*/ 5336274 h 5336274"/>
              <a:gd name="connsiteX6" fmla="*/ 379701 w 3797014"/>
              <a:gd name="connsiteY6" fmla="*/ 5336274 h 5336274"/>
              <a:gd name="connsiteX7" fmla="*/ 0 w 3797014"/>
              <a:gd name="connsiteY7" fmla="*/ 4956573 h 5336274"/>
              <a:gd name="connsiteX8" fmla="*/ 0 w 3797014"/>
              <a:gd name="connsiteY8" fmla="*/ 379701 h 5336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97014" h="5336274">
                <a:moveTo>
                  <a:pt x="0" y="379701"/>
                </a:moveTo>
                <a:cubicBezTo>
                  <a:pt x="0" y="169998"/>
                  <a:pt x="169998" y="0"/>
                  <a:pt x="379701" y="0"/>
                </a:cubicBezTo>
                <a:lnTo>
                  <a:pt x="3417313" y="0"/>
                </a:lnTo>
                <a:cubicBezTo>
                  <a:pt x="3627016" y="0"/>
                  <a:pt x="3797014" y="169998"/>
                  <a:pt x="3797014" y="379701"/>
                </a:cubicBezTo>
                <a:lnTo>
                  <a:pt x="3797014" y="4956573"/>
                </a:lnTo>
                <a:cubicBezTo>
                  <a:pt x="3797014" y="5166276"/>
                  <a:pt x="3627016" y="5336274"/>
                  <a:pt x="3417313" y="5336274"/>
                </a:cubicBezTo>
                <a:lnTo>
                  <a:pt x="379701" y="5336274"/>
                </a:lnTo>
                <a:cubicBezTo>
                  <a:pt x="169998" y="5336274"/>
                  <a:pt x="0" y="5166276"/>
                  <a:pt x="0" y="4956573"/>
                </a:cubicBezTo>
                <a:lnTo>
                  <a:pt x="0" y="379701"/>
                </a:lnTo>
                <a:close/>
              </a:path>
            </a:pathLst>
          </a:cu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3811592" numCol="1" spcCol="1270" anchor="ctr" anchorCtr="0">
            <a:noAutofit/>
          </a:bodyPr>
          <a:lstStyle/>
          <a:p>
            <a:pPr lvl="0" algn="l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kern="1200" dirty="0" smtClean="0"/>
              <a:t>Independent, isolated, and silo IT groups create: </a:t>
            </a:r>
            <a:endParaRPr lang="en-CA" sz="2000" kern="1200" dirty="0"/>
          </a:p>
        </p:txBody>
      </p:sp>
      <p:sp>
        <p:nvSpPr>
          <p:cNvPr id="6" name="Freeform 5"/>
          <p:cNvSpPr/>
          <p:nvPr/>
        </p:nvSpPr>
        <p:spPr>
          <a:xfrm>
            <a:off x="1012298" y="2924845"/>
            <a:ext cx="3037611" cy="777381"/>
          </a:xfrm>
          <a:custGeom>
            <a:avLst/>
            <a:gdLst>
              <a:gd name="connsiteX0" fmla="*/ 0 w 3037611"/>
              <a:gd name="connsiteY0" fmla="*/ 77738 h 777381"/>
              <a:gd name="connsiteX1" fmla="*/ 77738 w 3037611"/>
              <a:gd name="connsiteY1" fmla="*/ 0 h 777381"/>
              <a:gd name="connsiteX2" fmla="*/ 2959873 w 3037611"/>
              <a:gd name="connsiteY2" fmla="*/ 0 h 777381"/>
              <a:gd name="connsiteX3" fmla="*/ 3037611 w 3037611"/>
              <a:gd name="connsiteY3" fmla="*/ 77738 h 777381"/>
              <a:gd name="connsiteX4" fmla="*/ 3037611 w 3037611"/>
              <a:gd name="connsiteY4" fmla="*/ 699643 h 777381"/>
              <a:gd name="connsiteX5" fmla="*/ 2959873 w 3037611"/>
              <a:gd name="connsiteY5" fmla="*/ 777381 h 777381"/>
              <a:gd name="connsiteX6" fmla="*/ 77738 w 3037611"/>
              <a:gd name="connsiteY6" fmla="*/ 777381 h 777381"/>
              <a:gd name="connsiteX7" fmla="*/ 0 w 3037611"/>
              <a:gd name="connsiteY7" fmla="*/ 699643 h 777381"/>
              <a:gd name="connsiteX8" fmla="*/ 0 w 3037611"/>
              <a:gd name="connsiteY8" fmla="*/ 77738 h 77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7611" h="777381">
                <a:moveTo>
                  <a:pt x="0" y="77738"/>
                </a:moveTo>
                <a:cubicBezTo>
                  <a:pt x="0" y="34804"/>
                  <a:pt x="34804" y="0"/>
                  <a:pt x="77738" y="0"/>
                </a:cubicBezTo>
                <a:lnTo>
                  <a:pt x="2959873" y="0"/>
                </a:lnTo>
                <a:cubicBezTo>
                  <a:pt x="3002807" y="0"/>
                  <a:pt x="3037611" y="34804"/>
                  <a:pt x="3037611" y="77738"/>
                </a:cubicBezTo>
                <a:lnTo>
                  <a:pt x="3037611" y="699643"/>
                </a:lnTo>
                <a:cubicBezTo>
                  <a:pt x="3037611" y="742577"/>
                  <a:pt x="3002807" y="777381"/>
                  <a:pt x="2959873" y="777381"/>
                </a:cubicBezTo>
                <a:lnTo>
                  <a:pt x="77738" y="777381"/>
                </a:lnTo>
                <a:cubicBezTo>
                  <a:pt x="34804" y="777381"/>
                  <a:pt x="0" y="742577"/>
                  <a:pt x="0" y="699643"/>
                </a:cubicBezTo>
                <a:lnTo>
                  <a:pt x="0" y="7773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9" tIns="57059" rIns="68489" bIns="57059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smtClean="0"/>
              <a:t>Duplication of efforts </a:t>
            </a:r>
            <a:endParaRPr lang="en-CA" sz="1800" kern="1200"/>
          </a:p>
        </p:txBody>
      </p:sp>
      <p:sp>
        <p:nvSpPr>
          <p:cNvPr id="7" name="Freeform 6"/>
          <p:cNvSpPr/>
          <p:nvPr/>
        </p:nvSpPr>
        <p:spPr>
          <a:xfrm>
            <a:off x="1012298" y="3821824"/>
            <a:ext cx="3037611" cy="777381"/>
          </a:xfrm>
          <a:custGeom>
            <a:avLst/>
            <a:gdLst>
              <a:gd name="connsiteX0" fmla="*/ 0 w 3037611"/>
              <a:gd name="connsiteY0" fmla="*/ 77738 h 777381"/>
              <a:gd name="connsiteX1" fmla="*/ 77738 w 3037611"/>
              <a:gd name="connsiteY1" fmla="*/ 0 h 777381"/>
              <a:gd name="connsiteX2" fmla="*/ 2959873 w 3037611"/>
              <a:gd name="connsiteY2" fmla="*/ 0 h 777381"/>
              <a:gd name="connsiteX3" fmla="*/ 3037611 w 3037611"/>
              <a:gd name="connsiteY3" fmla="*/ 77738 h 777381"/>
              <a:gd name="connsiteX4" fmla="*/ 3037611 w 3037611"/>
              <a:gd name="connsiteY4" fmla="*/ 699643 h 777381"/>
              <a:gd name="connsiteX5" fmla="*/ 2959873 w 3037611"/>
              <a:gd name="connsiteY5" fmla="*/ 777381 h 777381"/>
              <a:gd name="connsiteX6" fmla="*/ 77738 w 3037611"/>
              <a:gd name="connsiteY6" fmla="*/ 777381 h 777381"/>
              <a:gd name="connsiteX7" fmla="*/ 0 w 3037611"/>
              <a:gd name="connsiteY7" fmla="*/ 699643 h 777381"/>
              <a:gd name="connsiteX8" fmla="*/ 0 w 3037611"/>
              <a:gd name="connsiteY8" fmla="*/ 77738 h 77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7611" h="777381">
                <a:moveTo>
                  <a:pt x="0" y="77738"/>
                </a:moveTo>
                <a:cubicBezTo>
                  <a:pt x="0" y="34804"/>
                  <a:pt x="34804" y="0"/>
                  <a:pt x="77738" y="0"/>
                </a:cubicBezTo>
                <a:lnTo>
                  <a:pt x="2959873" y="0"/>
                </a:lnTo>
                <a:cubicBezTo>
                  <a:pt x="3002807" y="0"/>
                  <a:pt x="3037611" y="34804"/>
                  <a:pt x="3037611" y="77738"/>
                </a:cubicBezTo>
                <a:lnTo>
                  <a:pt x="3037611" y="699643"/>
                </a:lnTo>
                <a:cubicBezTo>
                  <a:pt x="3037611" y="742577"/>
                  <a:pt x="3002807" y="777381"/>
                  <a:pt x="2959873" y="777381"/>
                </a:cubicBezTo>
                <a:lnTo>
                  <a:pt x="77738" y="777381"/>
                </a:lnTo>
                <a:cubicBezTo>
                  <a:pt x="34804" y="777381"/>
                  <a:pt x="0" y="742577"/>
                  <a:pt x="0" y="699643"/>
                </a:cubicBezTo>
                <a:lnTo>
                  <a:pt x="0" y="7773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87228"/>
              <a:satOff val="14286"/>
              <a:lumOff val="-2101"/>
              <a:alphaOff val="0"/>
            </a:schemeClr>
          </a:fillRef>
          <a:effectRef idx="3">
            <a:schemeClr val="accent3">
              <a:hueOff val="387228"/>
              <a:satOff val="14286"/>
              <a:lumOff val="-210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9" tIns="57059" rIns="68489" bIns="57059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smtClean="0"/>
              <a:t>Ineffective standards</a:t>
            </a:r>
            <a:endParaRPr lang="en-CA" sz="1800" kern="1200"/>
          </a:p>
        </p:txBody>
      </p:sp>
      <p:sp>
        <p:nvSpPr>
          <p:cNvPr id="8" name="Freeform 7"/>
          <p:cNvSpPr/>
          <p:nvPr/>
        </p:nvSpPr>
        <p:spPr>
          <a:xfrm>
            <a:off x="1012298" y="4718802"/>
            <a:ext cx="3037611" cy="777381"/>
          </a:xfrm>
          <a:custGeom>
            <a:avLst/>
            <a:gdLst>
              <a:gd name="connsiteX0" fmla="*/ 0 w 3037611"/>
              <a:gd name="connsiteY0" fmla="*/ 77738 h 777381"/>
              <a:gd name="connsiteX1" fmla="*/ 77738 w 3037611"/>
              <a:gd name="connsiteY1" fmla="*/ 0 h 777381"/>
              <a:gd name="connsiteX2" fmla="*/ 2959873 w 3037611"/>
              <a:gd name="connsiteY2" fmla="*/ 0 h 777381"/>
              <a:gd name="connsiteX3" fmla="*/ 3037611 w 3037611"/>
              <a:gd name="connsiteY3" fmla="*/ 77738 h 777381"/>
              <a:gd name="connsiteX4" fmla="*/ 3037611 w 3037611"/>
              <a:gd name="connsiteY4" fmla="*/ 699643 h 777381"/>
              <a:gd name="connsiteX5" fmla="*/ 2959873 w 3037611"/>
              <a:gd name="connsiteY5" fmla="*/ 777381 h 777381"/>
              <a:gd name="connsiteX6" fmla="*/ 77738 w 3037611"/>
              <a:gd name="connsiteY6" fmla="*/ 777381 h 777381"/>
              <a:gd name="connsiteX7" fmla="*/ 0 w 3037611"/>
              <a:gd name="connsiteY7" fmla="*/ 699643 h 777381"/>
              <a:gd name="connsiteX8" fmla="*/ 0 w 3037611"/>
              <a:gd name="connsiteY8" fmla="*/ 77738 h 77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7611" h="777381">
                <a:moveTo>
                  <a:pt x="0" y="77738"/>
                </a:moveTo>
                <a:cubicBezTo>
                  <a:pt x="0" y="34804"/>
                  <a:pt x="34804" y="0"/>
                  <a:pt x="77738" y="0"/>
                </a:cubicBezTo>
                <a:lnTo>
                  <a:pt x="2959873" y="0"/>
                </a:lnTo>
                <a:cubicBezTo>
                  <a:pt x="3002807" y="0"/>
                  <a:pt x="3037611" y="34804"/>
                  <a:pt x="3037611" y="77738"/>
                </a:cubicBezTo>
                <a:lnTo>
                  <a:pt x="3037611" y="699643"/>
                </a:lnTo>
                <a:cubicBezTo>
                  <a:pt x="3037611" y="742577"/>
                  <a:pt x="3002807" y="777381"/>
                  <a:pt x="2959873" y="777381"/>
                </a:cubicBezTo>
                <a:lnTo>
                  <a:pt x="77738" y="777381"/>
                </a:lnTo>
                <a:cubicBezTo>
                  <a:pt x="34804" y="777381"/>
                  <a:pt x="0" y="742577"/>
                  <a:pt x="0" y="699643"/>
                </a:cubicBezTo>
                <a:lnTo>
                  <a:pt x="0" y="7773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74457"/>
              <a:satOff val="28571"/>
              <a:lumOff val="-4202"/>
              <a:alphaOff val="0"/>
            </a:schemeClr>
          </a:fillRef>
          <a:effectRef idx="3">
            <a:schemeClr val="accent3">
              <a:hueOff val="774457"/>
              <a:satOff val="28571"/>
              <a:lumOff val="-42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9" tIns="57059" rIns="68489" bIns="57059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smtClean="0"/>
              <a:t>Conflicting technologies</a:t>
            </a:r>
            <a:endParaRPr lang="en-CA" sz="1800" kern="1200"/>
          </a:p>
        </p:txBody>
      </p:sp>
      <p:sp>
        <p:nvSpPr>
          <p:cNvPr id="9" name="Freeform 8"/>
          <p:cNvSpPr/>
          <p:nvPr/>
        </p:nvSpPr>
        <p:spPr>
          <a:xfrm>
            <a:off x="1012298" y="5615781"/>
            <a:ext cx="3037611" cy="777381"/>
          </a:xfrm>
          <a:custGeom>
            <a:avLst/>
            <a:gdLst>
              <a:gd name="connsiteX0" fmla="*/ 0 w 3037611"/>
              <a:gd name="connsiteY0" fmla="*/ 77738 h 777381"/>
              <a:gd name="connsiteX1" fmla="*/ 77738 w 3037611"/>
              <a:gd name="connsiteY1" fmla="*/ 0 h 777381"/>
              <a:gd name="connsiteX2" fmla="*/ 2959873 w 3037611"/>
              <a:gd name="connsiteY2" fmla="*/ 0 h 777381"/>
              <a:gd name="connsiteX3" fmla="*/ 3037611 w 3037611"/>
              <a:gd name="connsiteY3" fmla="*/ 77738 h 777381"/>
              <a:gd name="connsiteX4" fmla="*/ 3037611 w 3037611"/>
              <a:gd name="connsiteY4" fmla="*/ 699643 h 777381"/>
              <a:gd name="connsiteX5" fmla="*/ 2959873 w 3037611"/>
              <a:gd name="connsiteY5" fmla="*/ 777381 h 777381"/>
              <a:gd name="connsiteX6" fmla="*/ 77738 w 3037611"/>
              <a:gd name="connsiteY6" fmla="*/ 777381 h 777381"/>
              <a:gd name="connsiteX7" fmla="*/ 0 w 3037611"/>
              <a:gd name="connsiteY7" fmla="*/ 699643 h 777381"/>
              <a:gd name="connsiteX8" fmla="*/ 0 w 3037611"/>
              <a:gd name="connsiteY8" fmla="*/ 77738 h 777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7611" h="777381">
                <a:moveTo>
                  <a:pt x="0" y="77738"/>
                </a:moveTo>
                <a:cubicBezTo>
                  <a:pt x="0" y="34804"/>
                  <a:pt x="34804" y="0"/>
                  <a:pt x="77738" y="0"/>
                </a:cubicBezTo>
                <a:lnTo>
                  <a:pt x="2959873" y="0"/>
                </a:lnTo>
                <a:cubicBezTo>
                  <a:pt x="3002807" y="0"/>
                  <a:pt x="3037611" y="34804"/>
                  <a:pt x="3037611" y="77738"/>
                </a:cubicBezTo>
                <a:lnTo>
                  <a:pt x="3037611" y="699643"/>
                </a:lnTo>
                <a:cubicBezTo>
                  <a:pt x="3037611" y="742577"/>
                  <a:pt x="3002807" y="777381"/>
                  <a:pt x="2959873" y="777381"/>
                </a:cubicBezTo>
                <a:lnTo>
                  <a:pt x="77738" y="777381"/>
                </a:lnTo>
                <a:cubicBezTo>
                  <a:pt x="34804" y="777381"/>
                  <a:pt x="0" y="742577"/>
                  <a:pt x="0" y="699643"/>
                </a:cubicBezTo>
                <a:lnTo>
                  <a:pt x="0" y="77738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61685"/>
              <a:satOff val="42857"/>
              <a:lumOff val="-6303"/>
              <a:alphaOff val="0"/>
            </a:schemeClr>
          </a:fillRef>
          <a:effectRef idx="3">
            <a:schemeClr val="accent3">
              <a:hueOff val="1161685"/>
              <a:satOff val="42857"/>
              <a:lumOff val="-630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9" tIns="57059" rIns="68489" bIns="57059" numCol="1" spcCol="1270" anchor="ctr" anchorCtr="0">
            <a:noAutofit/>
          </a:bodyPr>
          <a:lstStyle/>
          <a:p>
            <a:pPr lvl="0" algn="ctr" defTabSz="8001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kern="1200" smtClean="0"/>
              <a:t>Highly risky security incidents</a:t>
            </a:r>
            <a:endParaRPr lang="en-CA" sz="1800" kern="1200"/>
          </a:p>
        </p:txBody>
      </p:sp>
      <p:grpSp>
        <p:nvGrpSpPr>
          <p:cNvPr id="15" name="Group 14"/>
          <p:cNvGrpSpPr/>
          <p:nvPr/>
        </p:nvGrpSpPr>
        <p:grpSpPr>
          <a:xfrm>
            <a:off x="4714388" y="1323833"/>
            <a:ext cx="3797014" cy="5336274"/>
            <a:chOff x="4714388" y="1323833"/>
            <a:chExt cx="3797014" cy="5336274"/>
          </a:xfrm>
        </p:grpSpPr>
        <p:sp>
          <p:nvSpPr>
            <p:cNvPr id="10" name="Freeform 9"/>
            <p:cNvSpPr/>
            <p:nvPr/>
          </p:nvSpPr>
          <p:spPr>
            <a:xfrm>
              <a:off x="4714388" y="1323833"/>
              <a:ext cx="3797014" cy="5336274"/>
            </a:xfrm>
            <a:custGeom>
              <a:avLst/>
              <a:gdLst>
                <a:gd name="connsiteX0" fmla="*/ 0 w 3797014"/>
                <a:gd name="connsiteY0" fmla="*/ 379701 h 5336274"/>
                <a:gd name="connsiteX1" fmla="*/ 379701 w 3797014"/>
                <a:gd name="connsiteY1" fmla="*/ 0 h 5336274"/>
                <a:gd name="connsiteX2" fmla="*/ 3417313 w 3797014"/>
                <a:gd name="connsiteY2" fmla="*/ 0 h 5336274"/>
                <a:gd name="connsiteX3" fmla="*/ 3797014 w 3797014"/>
                <a:gd name="connsiteY3" fmla="*/ 379701 h 5336274"/>
                <a:gd name="connsiteX4" fmla="*/ 3797014 w 3797014"/>
                <a:gd name="connsiteY4" fmla="*/ 4956573 h 5336274"/>
                <a:gd name="connsiteX5" fmla="*/ 3417313 w 3797014"/>
                <a:gd name="connsiteY5" fmla="*/ 5336274 h 5336274"/>
                <a:gd name="connsiteX6" fmla="*/ 379701 w 3797014"/>
                <a:gd name="connsiteY6" fmla="*/ 5336274 h 5336274"/>
                <a:gd name="connsiteX7" fmla="*/ 0 w 3797014"/>
                <a:gd name="connsiteY7" fmla="*/ 4956573 h 5336274"/>
                <a:gd name="connsiteX8" fmla="*/ 0 w 3797014"/>
                <a:gd name="connsiteY8" fmla="*/ 379701 h 533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7014" h="5336274">
                  <a:moveTo>
                    <a:pt x="0" y="379701"/>
                  </a:moveTo>
                  <a:cubicBezTo>
                    <a:pt x="0" y="169998"/>
                    <a:pt x="169998" y="0"/>
                    <a:pt x="379701" y="0"/>
                  </a:cubicBezTo>
                  <a:lnTo>
                    <a:pt x="3417313" y="0"/>
                  </a:lnTo>
                  <a:cubicBezTo>
                    <a:pt x="3627016" y="0"/>
                    <a:pt x="3797014" y="169998"/>
                    <a:pt x="3797014" y="379701"/>
                  </a:cubicBezTo>
                  <a:lnTo>
                    <a:pt x="3797014" y="4956573"/>
                  </a:lnTo>
                  <a:cubicBezTo>
                    <a:pt x="3797014" y="5166276"/>
                    <a:pt x="3627016" y="5336274"/>
                    <a:pt x="3417313" y="5336274"/>
                  </a:cubicBezTo>
                  <a:lnTo>
                    <a:pt x="379701" y="5336274"/>
                  </a:lnTo>
                  <a:cubicBezTo>
                    <a:pt x="169998" y="5336274"/>
                    <a:pt x="0" y="5166276"/>
                    <a:pt x="0" y="4956573"/>
                  </a:cubicBezTo>
                  <a:lnTo>
                    <a:pt x="0" y="379701"/>
                  </a:lnTo>
                  <a:close/>
                </a:path>
              </a:pathLst>
            </a:cu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3811592" numCol="1" spcCol="1270" anchor="ctr" anchorCtr="0">
              <a:noAutofit/>
            </a:bodyPr>
            <a:lstStyle/>
            <a:p>
              <a:pPr lvl="0" algn="l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Expenditures for distributed IT are higher:</a:t>
              </a:r>
              <a:endParaRPr lang="en-CA" sz="2000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094089" y="2924845"/>
              <a:ext cx="3037611" cy="777381"/>
            </a:xfrm>
            <a:custGeom>
              <a:avLst/>
              <a:gdLst>
                <a:gd name="connsiteX0" fmla="*/ 0 w 3037611"/>
                <a:gd name="connsiteY0" fmla="*/ 77738 h 777381"/>
                <a:gd name="connsiteX1" fmla="*/ 77738 w 3037611"/>
                <a:gd name="connsiteY1" fmla="*/ 0 h 777381"/>
                <a:gd name="connsiteX2" fmla="*/ 2959873 w 3037611"/>
                <a:gd name="connsiteY2" fmla="*/ 0 h 777381"/>
                <a:gd name="connsiteX3" fmla="*/ 3037611 w 3037611"/>
                <a:gd name="connsiteY3" fmla="*/ 77738 h 777381"/>
                <a:gd name="connsiteX4" fmla="*/ 3037611 w 3037611"/>
                <a:gd name="connsiteY4" fmla="*/ 699643 h 777381"/>
                <a:gd name="connsiteX5" fmla="*/ 2959873 w 3037611"/>
                <a:gd name="connsiteY5" fmla="*/ 777381 h 777381"/>
                <a:gd name="connsiteX6" fmla="*/ 77738 w 3037611"/>
                <a:gd name="connsiteY6" fmla="*/ 777381 h 777381"/>
                <a:gd name="connsiteX7" fmla="*/ 0 w 3037611"/>
                <a:gd name="connsiteY7" fmla="*/ 699643 h 777381"/>
                <a:gd name="connsiteX8" fmla="*/ 0 w 3037611"/>
                <a:gd name="connsiteY8" fmla="*/ 77738 h 7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7611" h="777381">
                  <a:moveTo>
                    <a:pt x="0" y="77738"/>
                  </a:moveTo>
                  <a:cubicBezTo>
                    <a:pt x="0" y="34804"/>
                    <a:pt x="34804" y="0"/>
                    <a:pt x="77738" y="0"/>
                  </a:cubicBezTo>
                  <a:lnTo>
                    <a:pt x="2959873" y="0"/>
                  </a:lnTo>
                  <a:cubicBezTo>
                    <a:pt x="3002807" y="0"/>
                    <a:pt x="3037611" y="34804"/>
                    <a:pt x="3037611" y="77738"/>
                  </a:cubicBezTo>
                  <a:lnTo>
                    <a:pt x="3037611" y="699643"/>
                  </a:lnTo>
                  <a:cubicBezTo>
                    <a:pt x="3037611" y="742577"/>
                    <a:pt x="3002807" y="777381"/>
                    <a:pt x="2959873" y="777381"/>
                  </a:cubicBezTo>
                  <a:lnTo>
                    <a:pt x="77738" y="777381"/>
                  </a:lnTo>
                  <a:cubicBezTo>
                    <a:pt x="34804" y="777381"/>
                    <a:pt x="0" y="742577"/>
                    <a:pt x="0" y="699643"/>
                  </a:cubicBezTo>
                  <a:lnTo>
                    <a:pt x="0" y="7773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548914"/>
                <a:satOff val="57143"/>
                <a:lumOff val="-8403"/>
                <a:alphaOff val="0"/>
              </a:schemeClr>
            </a:fillRef>
            <a:effectRef idx="3">
              <a:schemeClr val="accent3">
                <a:hueOff val="1548914"/>
                <a:satOff val="57143"/>
                <a:lumOff val="-84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489" tIns="57059" rIns="68489" bIns="57059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/>
                <a:t>Typical rigour and control of IT costs not applied</a:t>
              </a:r>
              <a:endParaRPr lang="en-CA" sz="1800" kern="12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094089" y="3821824"/>
              <a:ext cx="3037611" cy="777381"/>
            </a:xfrm>
            <a:custGeom>
              <a:avLst/>
              <a:gdLst>
                <a:gd name="connsiteX0" fmla="*/ 0 w 3037611"/>
                <a:gd name="connsiteY0" fmla="*/ 77738 h 777381"/>
                <a:gd name="connsiteX1" fmla="*/ 77738 w 3037611"/>
                <a:gd name="connsiteY1" fmla="*/ 0 h 777381"/>
                <a:gd name="connsiteX2" fmla="*/ 2959873 w 3037611"/>
                <a:gd name="connsiteY2" fmla="*/ 0 h 777381"/>
                <a:gd name="connsiteX3" fmla="*/ 3037611 w 3037611"/>
                <a:gd name="connsiteY3" fmla="*/ 77738 h 777381"/>
                <a:gd name="connsiteX4" fmla="*/ 3037611 w 3037611"/>
                <a:gd name="connsiteY4" fmla="*/ 699643 h 777381"/>
                <a:gd name="connsiteX5" fmla="*/ 2959873 w 3037611"/>
                <a:gd name="connsiteY5" fmla="*/ 777381 h 777381"/>
                <a:gd name="connsiteX6" fmla="*/ 77738 w 3037611"/>
                <a:gd name="connsiteY6" fmla="*/ 777381 h 777381"/>
                <a:gd name="connsiteX7" fmla="*/ 0 w 3037611"/>
                <a:gd name="connsiteY7" fmla="*/ 699643 h 777381"/>
                <a:gd name="connsiteX8" fmla="*/ 0 w 3037611"/>
                <a:gd name="connsiteY8" fmla="*/ 77738 h 7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7611" h="777381">
                  <a:moveTo>
                    <a:pt x="0" y="77738"/>
                  </a:moveTo>
                  <a:cubicBezTo>
                    <a:pt x="0" y="34804"/>
                    <a:pt x="34804" y="0"/>
                    <a:pt x="77738" y="0"/>
                  </a:cubicBezTo>
                  <a:lnTo>
                    <a:pt x="2959873" y="0"/>
                  </a:lnTo>
                  <a:cubicBezTo>
                    <a:pt x="3002807" y="0"/>
                    <a:pt x="3037611" y="34804"/>
                    <a:pt x="3037611" y="77738"/>
                  </a:cubicBezTo>
                  <a:lnTo>
                    <a:pt x="3037611" y="699643"/>
                  </a:lnTo>
                  <a:cubicBezTo>
                    <a:pt x="3037611" y="742577"/>
                    <a:pt x="3002807" y="777381"/>
                    <a:pt x="2959873" y="777381"/>
                  </a:cubicBezTo>
                  <a:lnTo>
                    <a:pt x="77738" y="777381"/>
                  </a:lnTo>
                  <a:cubicBezTo>
                    <a:pt x="34804" y="777381"/>
                    <a:pt x="0" y="742577"/>
                    <a:pt x="0" y="699643"/>
                  </a:cubicBezTo>
                  <a:lnTo>
                    <a:pt x="0" y="7773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936142"/>
                <a:satOff val="71429"/>
                <a:lumOff val="-10504"/>
                <a:alphaOff val="0"/>
              </a:schemeClr>
            </a:fillRef>
            <a:effectRef idx="3">
              <a:schemeClr val="accent3">
                <a:hueOff val="1936142"/>
                <a:satOff val="71429"/>
                <a:lumOff val="-105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489" tIns="57059" rIns="68489" bIns="57059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/>
                <a:t>IT not managed by experienced IT leaders</a:t>
              </a:r>
              <a:endParaRPr lang="en-CA" sz="1800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094089" y="4718802"/>
              <a:ext cx="3037611" cy="777381"/>
            </a:xfrm>
            <a:custGeom>
              <a:avLst/>
              <a:gdLst>
                <a:gd name="connsiteX0" fmla="*/ 0 w 3037611"/>
                <a:gd name="connsiteY0" fmla="*/ 77738 h 777381"/>
                <a:gd name="connsiteX1" fmla="*/ 77738 w 3037611"/>
                <a:gd name="connsiteY1" fmla="*/ 0 h 777381"/>
                <a:gd name="connsiteX2" fmla="*/ 2959873 w 3037611"/>
                <a:gd name="connsiteY2" fmla="*/ 0 h 777381"/>
                <a:gd name="connsiteX3" fmla="*/ 3037611 w 3037611"/>
                <a:gd name="connsiteY3" fmla="*/ 77738 h 777381"/>
                <a:gd name="connsiteX4" fmla="*/ 3037611 w 3037611"/>
                <a:gd name="connsiteY4" fmla="*/ 699643 h 777381"/>
                <a:gd name="connsiteX5" fmla="*/ 2959873 w 3037611"/>
                <a:gd name="connsiteY5" fmla="*/ 777381 h 777381"/>
                <a:gd name="connsiteX6" fmla="*/ 77738 w 3037611"/>
                <a:gd name="connsiteY6" fmla="*/ 777381 h 777381"/>
                <a:gd name="connsiteX7" fmla="*/ 0 w 3037611"/>
                <a:gd name="connsiteY7" fmla="*/ 699643 h 777381"/>
                <a:gd name="connsiteX8" fmla="*/ 0 w 3037611"/>
                <a:gd name="connsiteY8" fmla="*/ 77738 h 7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7611" h="777381">
                  <a:moveTo>
                    <a:pt x="0" y="77738"/>
                  </a:moveTo>
                  <a:cubicBezTo>
                    <a:pt x="0" y="34804"/>
                    <a:pt x="34804" y="0"/>
                    <a:pt x="77738" y="0"/>
                  </a:cubicBezTo>
                  <a:lnTo>
                    <a:pt x="2959873" y="0"/>
                  </a:lnTo>
                  <a:cubicBezTo>
                    <a:pt x="3002807" y="0"/>
                    <a:pt x="3037611" y="34804"/>
                    <a:pt x="3037611" y="77738"/>
                  </a:cubicBezTo>
                  <a:lnTo>
                    <a:pt x="3037611" y="699643"/>
                  </a:lnTo>
                  <a:cubicBezTo>
                    <a:pt x="3037611" y="742577"/>
                    <a:pt x="3002807" y="777381"/>
                    <a:pt x="2959873" y="777381"/>
                  </a:cubicBezTo>
                  <a:lnTo>
                    <a:pt x="77738" y="777381"/>
                  </a:lnTo>
                  <a:cubicBezTo>
                    <a:pt x="34804" y="777381"/>
                    <a:pt x="0" y="742577"/>
                    <a:pt x="0" y="699643"/>
                  </a:cubicBezTo>
                  <a:lnTo>
                    <a:pt x="0" y="7773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323371"/>
                <a:satOff val="85714"/>
                <a:lumOff val="-12605"/>
                <a:alphaOff val="0"/>
              </a:schemeClr>
            </a:fillRef>
            <a:effectRef idx="3">
              <a:schemeClr val="accent3">
                <a:hueOff val="2323371"/>
                <a:satOff val="85714"/>
                <a:lumOff val="-1260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489" tIns="57059" rIns="68489" bIns="57059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800" kern="1200" dirty="0" smtClean="0"/>
                <a:t>Costs not assessed in a portfolio</a:t>
              </a:r>
              <a:endParaRPr lang="en-CA" sz="1800" kern="12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094089" y="5615781"/>
              <a:ext cx="3037611" cy="777381"/>
            </a:xfrm>
            <a:custGeom>
              <a:avLst/>
              <a:gdLst>
                <a:gd name="connsiteX0" fmla="*/ 0 w 3037611"/>
                <a:gd name="connsiteY0" fmla="*/ 77738 h 777381"/>
                <a:gd name="connsiteX1" fmla="*/ 77738 w 3037611"/>
                <a:gd name="connsiteY1" fmla="*/ 0 h 777381"/>
                <a:gd name="connsiteX2" fmla="*/ 2959873 w 3037611"/>
                <a:gd name="connsiteY2" fmla="*/ 0 h 777381"/>
                <a:gd name="connsiteX3" fmla="*/ 3037611 w 3037611"/>
                <a:gd name="connsiteY3" fmla="*/ 77738 h 777381"/>
                <a:gd name="connsiteX4" fmla="*/ 3037611 w 3037611"/>
                <a:gd name="connsiteY4" fmla="*/ 699643 h 777381"/>
                <a:gd name="connsiteX5" fmla="*/ 2959873 w 3037611"/>
                <a:gd name="connsiteY5" fmla="*/ 777381 h 777381"/>
                <a:gd name="connsiteX6" fmla="*/ 77738 w 3037611"/>
                <a:gd name="connsiteY6" fmla="*/ 777381 h 777381"/>
                <a:gd name="connsiteX7" fmla="*/ 0 w 3037611"/>
                <a:gd name="connsiteY7" fmla="*/ 699643 h 777381"/>
                <a:gd name="connsiteX8" fmla="*/ 0 w 3037611"/>
                <a:gd name="connsiteY8" fmla="*/ 77738 h 77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7611" h="777381">
                  <a:moveTo>
                    <a:pt x="0" y="77738"/>
                  </a:moveTo>
                  <a:cubicBezTo>
                    <a:pt x="0" y="34804"/>
                    <a:pt x="34804" y="0"/>
                    <a:pt x="77738" y="0"/>
                  </a:cubicBezTo>
                  <a:lnTo>
                    <a:pt x="2959873" y="0"/>
                  </a:lnTo>
                  <a:cubicBezTo>
                    <a:pt x="3002807" y="0"/>
                    <a:pt x="3037611" y="34804"/>
                    <a:pt x="3037611" y="77738"/>
                  </a:cubicBezTo>
                  <a:lnTo>
                    <a:pt x="3037611" y="699643"/>
                  </a:lnTo>
                  <a:cubicBezTo>
                    <a:pt x="3037611" y="742577"/>
                    <a:pt x="3002807" y="777381"/>
                    <a:pt x="2959873" y="777381"/>
                  </a:cubicBezTo>
                  <a:lnTo>
                    <a:pt x="77738" y="777381"/>
                  </a:lnTo>
                  <a:cubicBezTo>
                    <a:pt x="34804" y="777381"/>
                    <a:pt x="0" y="742577"/>
                    <a:pt x="0" y="699643"/>
                  </a:cubicBezTo>
                  <a:lnTo>
                    <a:pt x="0" y="7773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3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489" tIns="57059" rIns="68489" bIns="57059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CA" sz="1800" kern="1200" dirty="0" smtClean="0"/>
                <a:t>Costs not treated as investments</a:t>
              </a:r>
              <a:endParaRPr lang="en-CA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85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Unmanaged </a:t>
            </a:r>
            <a:r>
              <a:rPr lang="en-CA" dirty="0"/>
              <a:t>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64" y="3776645"/>
            <a:ext cx="3763492" cy="2822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63" y="797367"/>
            <a:ext cx="3763493" cy="2822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13" y="3776644"/>
            <a:ext cx="3763493" cy="2822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78014611"/>
              </p:ext>
            </p:extLst>
          </p:nvPr>
        </p:nvGraphicFramePr>
        <p:xfrm>
          <a:off x="1382486" y="1115783"/>
          <a:ext cx="2586528" cy="2439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45111" y="6303321"/>
            <a:ext cx="2057400" cy="365125"/>
          </a:xfrm>
        </p:spPr>
        <p:txBody>
          <a:bodyPr/>
          <a:lstStyle/>
          <a:p>
            <a:fld id="{391522B4-BF79-C944-BBC9-275535CAD6F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Redundant Systems</a:t>
            </a:r>
            <a:endParaRPr lang="en-C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679395"/>
              </p:ext>
            </p:extLst>
          </p:nvPr>
        </p:nvGraphicFramePr>
        <p:xfrm>
          <a:off x="209007" y="989511"/>
          <a:ext cx="8712924" cy="382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310242" y="3938446"/>
            <a:ext cx="8478915" cy="2142314"/>
            <a:chOff x="310242" y="3938446"/>
            <a:chExt cx="8478915" cy="2142314"/>
          </a:xfrm>
        </p:grpSpPr>
        <p:sp>
          <p:nvSpPr>
            <p:cNvPr id="5" name="Rounded Rectangle 4"/>
            <p:cNvSpPr/>
            <p:nvPr/>
          </p:nvSpPr>
          <p:spPr>
            <a:xfrm>
              <a:off x="3259961" y="5043918"/>
              <a:ext cx="2593075" cy="1036842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CA" dirty="0" smtClean="0">
                  <a:latin typeface="Century Gothic" panose="020B0502020202020204" pitchFamily="34" charset="0"/>
                </a:rPr>
                <a:t>One of each.</a:t>
              </a:r>
              <a:endParaRPr lang="en-CA" dirty="0">
                <a:latin typeface="Century Gothic" panose="020B0502020202020204" pitchFamily="34" charset="0"/>
              </a:endParaRPr>
            </a:p>
          </p:txBody>
        </p:sp>
        <p:sp>
          <p:nvSpPr>
            <p:cNvPr id="6" name="Right Brace 5"/>
            <p:cNvSpPr/>
            <p:nvPr/>
          </p:nvSpPr>
          <p:spPr>
            <a:xfrm rot="5400000">
              <a:off x="4153915" y="94773"/>
              <a:ext cx="791570" cy="8478915"/>
            </a:xfrm>
            <a:prstGeom prst="rightBrace">
              <a:avLst>
                <a:gd name="adj1" fmla="val 39285"/>
                <a:gd name="adj2" fmla="val 50000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26" name="Picture 2" descr="Image result for chaos theory math equati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3178" y="5527085"/>
              <a:ext cx="1673044" cy="430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7770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Data Integration</a:t>
            </a:r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1992573" y="4792222"/>
            <a:ext cx="5240740" cy="176056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“Your numbers don’t agree with my numbers. So your numbers are wrong.” </a:t>
            </a:r>
            <a:endParaRPr lang="en-C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712169"/>
              </p:ext>
            </p:extLst>
          </p:nvPr>
        </p:nvGraphicFramePr>
        <p:xfrm>
          <a:off x="197576" y="643346"/>
          <a:ext cx="6745333" cy="4911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Oval 8"/>
          <p:cNvSpPr>
            <a:spLocks noChangeAspect="1"/>
          </p:cNvSpPr>
          <p:nvPr/>
        </p:nvSpPr>
        <p:spPr>
          <a:xfrm>
            <a:off x="7037615" y="2131352"/>
            <a:ext cx="1984336" cy="198433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72000" rIns="72000" anchor="ctr" anchorCtr="1"/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CA" sz="1400" dirty="0" smtClean="0"/>
              <a:t>Duplication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CA" sz="1400" dirty="0" smtClean="0"/>
              <a:t>Redundancy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CA" sz="1400" dirty="0" smtClean="0"/>
              <a:t>Inaccuracy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CA" sz="1400" dirty="0" smtClean="0"/>
              <a:t>Inconsistency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3360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to Do About It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42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-590110" y="1624258"/>
            <a:ext cx="10218706" cy="4954008"/>
            <a:chOff x="1479232" y="1937539"/>
            <a:chExt cx="6185535" cy="2998735"/>
          </a:xfrm>
        </p:grpSpPr>
        <p:pic>
          <p:nvPicPr>
            <p:cNvPr id="4" name="Picture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232" y="2200275"/>
              <a:ext cx="6185535" cy="2457450"/>
            </a:xfrm>
            <a:prstGeom prst="rect">
              <a:avLst/>
            </a:prstGeom>
            <a:noFill/>
          </p:spPr>
        </p:pic>
        <p:sp>
          <p:nvSpPr>
            <p:cNvPr id="5" name="Rounded Rectangle 4"/>
            <p:cNvSpPr/>
            <p:nvPr/>
          </p:nvSpPr>
          <p:spPr>
            <a:xfrm>
              <a:off x="1999571" y="1937539"/>
              <a:ext cx="5271023" cy="2998735"/>
            </a:xfrm>
            <a:prstGeom prst="roundRect">
              <a:avLst>
                <a:gd name="adj" fmla="val 416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CA" sz="1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CA" dirty="0" smtClean="0"/>
              <a:t>IT is an Investment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24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IT is an Investment</a:t>
            </a:r>
            <a:endParaRPr lang="en-C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6732591"/>
              </p:ext>
            </p:extLst>
          </p:nvPr>
        </p:nvGraphicFramePr>
        <p:xfrm>
          <a:off x="628650" y="1323833"/>
          <a:ext cx="7886700" cy="533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078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Shifting to Investments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8348"/>
            <a:ext cx="6196084" cy="2344277"/>
          </a:xfrm>
        </p:spPr>
        <p:txBody>
          <a:bodyPr>
            <a:normAutofit/>
          </a:bodyPr>
          <a:lstStyle/>
          <a:p>
            <a:r>
              <a:rPr lang="en-US" dirty="0" smtClean="0"/>
              <a:t>Cultural shift: stewardship, not governance</a:t>
            </a:r>
          </a:p>
          <a:p>
            <a:r>
              <a:rPr lang="en-US" dirty="0" smtClean="0"/>
              <a:t>Each </a:t>
            </a:r>
            <a:r>
              <a:rPr lang="en-US" dirty="0"/>
              <a:t>project is an individual value </a:t>
            </a:r>
            <a:r>
              <a:rPr lang="en-US" dirty="0" smtClean="0"/>
              <a:t>proposition</a:t>
            </a:r>
          </a:p>
          <a:p>
            <a:pPr lvl="1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05" y="2564456"/>
            <a:ext cx="7815749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0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Shifting to Investments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3833"/>
            <a:ext cx="7886700" cy="2149836"/>
          </a:xfrm>
        </p:spPr>
        <p:txBody>
          <a:bodyPr/>
          <a:lstStyle/>
          <a:p>
            <a:pPr lvl="0"/>
            <a:r>
              <a:rPr lang="en-US" dirty="0"/>
              <a:t>IT initiatives are investments in the organization’s </a:t>
            </a:r>
            <a:r>
              <a:rPr lang="en-US" dirty="0" smtClean="0"/>
              <a:t>future</a:t>
            </a:r>
          </a:p>
          <a:p>
            <a:r>
              <a:rPr lang="en-US" dirty="0" smtClean="0"/>
              <a:t>Manage </a:t>
            </a:r>
            <a:r>
              <a:rPr lang="en-US" dirty="0"/>
              <a:t>IT initiatives </a:t>
            </a:r>
            <a:r>
              <a:rPr lang="en-US" dirty="0" smtClean="0"/>
              <a:t>as </a:t>
            </a:r>
            <a:r>
              <a:rPr lang="en-US" dirty="0"/>
              <a:t>an investment portfolio</a:t>
            </a:r>
          </a:p>
          <a:p>
            <a:pPr lvl="0"/>
            <a:r>
              <a:rPr lang="en-US" dirty="0" smtClean="0"/>
              <a:t>Stewardship committees define criteria for prioritization</a:t>
            </a:r>
            <a:endParaRPr lang="en-US" dirty="0"/>
          </a:p>
          <a:p>
            <a:endParaRPr lang="en-CA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761766468"/>
              </p:ext>
            </p:extLst>
          </p:nvPr>
        </p:nvGraphicFramePr>
        <p:xfrm>
          <a:off x="775793" y="2990193"/>
          <a:ext cx="7443295" cy="3715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503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220" y="2430107"/>
            <a:ext cx="4003628" cy="2802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Leverage Shared Services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274" y="2554205"/>
            <a:ext cx="4393726" cy="3341628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Treat enterprise IT as the on-campus shared service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Leverage and expand institutional collaborations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 smtClean="0"/>
              <a:t>Create common processes to enable common </a:t>
            </a:r>
            <a:r>
              <a:rPr lang="en-US" dirty="0" err="1" smtClean="0"/>
              <a:t>infrastrucure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49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rgbClr val="C00000"/>
                </a:solidFill>
              </a:rPr>
              <a:t>Problem</a:t>
            </a:r>
            <a:endParaRPr lang="en-CA" dirty="0">
              <a:solidFill>
                <a:srgbClr val="C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33325" y="1482089"/>
            <a:ext cx="3842609" cy="2768057"/>
            <a:chOff x="633325" y="1825625"/>
            <a:chExt cx="3842609" cy="2768057"/>
          </a:xfrm>
        </p:grpSpPr>
        <p:sp>
          <p:nvSpPr>
            <p:cNvPr id="5" name="Rectangle 4"/>
            <p:cNvSpPr/>
            <p:nvPr/>
          </p:nvSpPr>
          <p:spPr>
            <a:xfrm>
              <a:off x="633325" y="2637735"/>
              <a:ext cx="3842609" cy="452071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633325" y="2807515"/>
              <a:ext cx="282291" cy="282291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633325" y="1825625"/>
              <a:ext cx="3842609" cy="812110"/>
            </a:xfrm>
            <a:custGeom>
              <a:avLst/>
              <a:gdLst>
                <a:gd name="connsiteX0" fmla="*/ 0 w 3842609"/>
                <a:gd name="connsiteY0" fmla="*/ 0 h 812110"/>
                <a:gd name="connsiteX1" fmla="*/ 3842609 w 3842609"/>
                <a:gd name="connsiteY1" fmla="*/ 0 h 812110"/>
                <a:gd name="connsiteX2" fmla="*/ 3842609 w 3842609"/>
                <a:gd name="connsiteY2" fmla="*/ 812110 h 812110"/>
                <a:gd name="connsiteX3" fmla="*/ 0 w 3842609"/>
                <a:gd name="connsiteY3" fmla="*/ 812110 h 812110"/>
                <a:gd name="connsiteX4" fmla="*/ 0 w 3842609"/>
                <a:gd name="connsiteY4" fmla="*/ 0 h 81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609" h="812110">
                  <a:moveTo>
                    <a:pt x="0" y="0"/>
                  </a:moveTo>
                  <a:lnTo>
                    <a:pt x="3842609" y="0"/>
                  </a:lnTo>
                  <a:lnTo>
                    <a:pt x="3842609" y="812110"/>
                  </a:lnTo>
                  <a:lnTo>
                    <a:pt x="0" y="8121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33020" rIns="49530" bIns="33020" numCol="1" spcCol="1270" anchor="ctr" anchorCtr="0">
              <a:noAutofit/>
            </a:bodyPr>
            <a:lstStyle/>
            <a:p>
              <a:pPr lvl="0" algn="l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Institutional IT budget demands continue to grow</a:t>
              </a:r>
              <a:endParaRPr lang="en-CA" sz="2600" kern="12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33325" y="3465529"/>
              <a:ext cx="282285" cy="282285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902307" y="3277668"/>
              <a:ext cx="3573626" cy="658007"/>
            </a:xfrm>
            <a:custGeom>
              <a:avLst/>
              <a:gdLst>
                <a:gd name="connsiteX0" fmla="*/ 0 w 3573626"/>
                <a:gd name="connsiteY0" fmla="*/ 0 h 658007"/>
                <a:gd name="connsiteX1" fmla="*/ 3573626 w 3573626"/>
                <a:gd name="connsiteY1" fmla="*/ 0 h 658007"/>
                <a:gd name="connsiteX2" fmla="*/ 3573626 w 3573626"/>
                <a:gd name="connsiteY2" fmla="*/ 658007 h 658007"/>
                <a:gd name="connsiteX3" fmla="*/ 0 w 3573626"/>
                <a:gd name="connsiteY3" fmla="*/ 658007 h 658007"/>
                <a:gd name="connsiteX4" fmla="*/ 0 w 3573626"/>
                <a:gd name="connsiteY4" fmla="*/ 0 h 65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626" h="658007">
                  <a:moveTo>
                    <a:pt x="0" y="0"/>
                  </a:moveTo>
                  <a:lnTo>
                    <a:pt x="3573626" y="0"/>
                  </a:lnTo>
                  <a:lnTo>
                    <a:pt x="3573626" y="658007"/>
                  </a:lnTo>
                  <a:lnTo>
                    <a:pt x="0" y="658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smtClean="0"/>
                <a:t>Era of greater cost scrutiny</a:t>
              </a:r>
              <a:endParaRPr lang="en-CA" sz="1500" kern="12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3325" y="4123536"/>
              <a:ext cx="282285" cy="282285"/>
            </a:xfrm>
            <a:prstGeom prst="rect">
              <a:avLst/>
            </a:prstGeom>
          </p:spPr>
          <p:style>
            <a:lnRef idx="2">
              <a:schemeClr val="accent3">
                <a:hueOff val="903533"/>
                <a:satOff val="33333"/>
                <a:lumOff val="-4902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902307" y="3935675"/>
              <a:ext cx="3573626" cy="658007"/>
            </a:xfrm>
            <a:custGeom>
              <a:avLst/>
              <a:gdLst>
                <a:gd name="connsiteX0" fmla="*/ 0 w 3573626"/>
                <a:gd name="connsiteY0" fmla="*/ 0 h 658007"/>
                <a:gd name="connsiteX1" fmla="*/ 3573626 w 3573626"/>
                <a:gd name="connsiteY1" fmla="*/ 0 h 658007"/>
                <a:gd name="connsiteX2" fmla="*/ 3573626 w 3573626"/>
                <a:gd name="connsiteY2" fmla="*/ 658007 h 658007"/>
                <a:gd name="connsiteX3" fmla="*/ 0 w 3573626"/>
                <a:gd name="connsiteY3" fmla="*/ 658007 h 658007"/>
                <a:gd name="connsiteX4" fmla="*/ 0 w 3573626"/>
                <a:gd name="connsiteY4" fmla="*/ 0 h 65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626" h="658007">
                  <a:moveTo>
                    <a:pt x="0" y="0"/>
                  </a:moveTo>
                  <a:lnTo>
                    <a:pt x="3573626" y="0"/>
                  </a:lnTo>
                  <a:lnTo>
                    <a:pt x="3573626" y="658007"/>
                  </a:lnTo>
                  <a:lnTo>
                    <a:pt x="0" y="658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Expanding IT demand appears counterintuitive </a:t>
              </a:r>
              <a:endParaRPr lang="en-CA" sz="150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68065" y="1482089"/>
            <a:ext cx="3842609" cy="2768057"/>
            <a:chOff x="4668065" y="1825625"/>
            <a:chExt cx="3842609" cy="2768057"/>
          </a:xfrm>
        </p:grpSpPr>
        <p:sp>
          <p:nvSpPr>
            <p:cNvPr id="12" name="Rectangle 11"/>
            <p:cNvSpPr/>
            <p:nvPr/>
          </p:nvSpPr>
          <p:spPr>
            <a:xfrm>
              <a:off x="4668065" y="2637735"/>
              <a:ext cx="3842609" cy="452071"/>
            </a:xfrm>
            <a:prstGeom prst="rect">
              <a:avLst/>
            </a:pr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4668065" y="2807515"/>
              <a:ext cx="282291" cy="282291"/>
            </a:xfrm>
            <a:prstGeom prst="rect">
              <a:avLst/>
            </a:pr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4668065" y="1825625"/>
              <a:ext cx="3842609" cy="812110"/>
            </a:xfrm>
            <a:custGeom>
              <a:avLst/>
              <a:gdLst>
                <a:gd name="connsiteX0" fmla="*/ 0 w 3842609"/>
                <a:gd name="connsiteY0" fmla="*/ 0 h 812110"/>
                <a:gd name="connsiteX1" fmla="*/ 3842609 w 3842609"/>
                <a:gd name="connsiteY1" fmla="*/ 0 h 812110"/>
                <a:gd name="connsiteX2" fmla="*/ 3842609 w 3842609"/>
                <a:gd name="connsiteY2" fmla="*/ 812110 h 812110"/>
                <a:gd name="connsiteX3" fmla="*/ 0 w 3842609"/>
                <a:gd name="connsiteY3" fmla="*/ 812110 h 812110"/>
                <a:gd name="connsiteX4" fmla="*/ 0 w 3842609"/>
                <a:gd name="connsiteY4" fmla="*/ 0 h 812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609" h="812110">
                  <a:moveTo>
                    <a:pt x="0" y="0"/>
                  </a:moveTo>
                  <a:lnTo>
                    <a:pt x="3842609" y="0"/>
                  </a:lnTo>
                  <a:lnTo>
                    <a:pt x="3842609" y="812110"/>
                  </a:lnTo>
                  <a:lnTo>
                    <a:pt x="0" y="8121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530" tIns="33020" rIns="49530" bIns="33020" numCol="1" spcCol="1270" anchor="ctr" anchorCtr="0">
              <a:noAutofit/>
            </a:bodyPr>
            <a:lstStyle/>
            <a:p>
              <a:pPr lvl="0" algn="l" defTabSz="11557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smtClean="0"/>
                <a:t>Senior university leaders asking why </a:t>
              </a:r>
              <a:endParaRPr lang="en-CA" sz="2600" kern="12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668065" y="3465529"/>
              <a:ext cx="282285" cy="282285"/>
            </a:xfrm>
            <a:prstGeom prst="rect">
              <a:avLst/>
            </a:prstGeom>
          </p:spPr>
          <p:style>
            <a:lnRef idx="2">
              <a:schemeClr val="accent3">
                <a:hueOff val="1807066"/>
                <a:satOff val="66667"/>
                <a:lumOff val="-980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937047" y="3277668"/>
              <a:ext cx="3573626" cy="658007"/>
            </a:xfrm>
            <a:custGeom>
              <a:avLst/>
              <a:gdLst>
                <a:gd name="connsiteX0" fmla="*/ 0 w 3573626"/>
                <a:gd name="connsiteY0" fmla="*/ 0 h 658007"/>
                <a:gd name="connsiteX1" fmla="*/ 3573626 w 3573626"/>
                <a:gd name="connsiteY1" fmla="*/ 0 h 658007"/>
                <a:gd name="connsiteX2" fmla="*/ 3573626 w 3573626"/>
                <a:gd name="connsiteY2" fmla="*/ 658007 h 658007"/>
                <a:gd name="connsiteX3" fmla="*/ 0 w 3573626"/>
                <a:gd name="connsiteY3" fmla="*/ 658007 h 658007"/>
                <a:gd name="connsiteX4" fmla="*/ 0 w 3573626"/>
                <a:gd name="connsiteY4" fmla="*/ 0 h 65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626" h="658007">
                  <a:moveTo>
                    <a:pt x="0" y="0"/>
                  </a:moveTo>
                  <a:lnTo>
                    <a:pt x="3573626" y="0"/>
                  </a:lnTo>
                  <a:lnTo>
                    <a:pt x="3573626" y="658007"/>
                  </a:lnTo>
                  <a:lnTo>
                    <a:pt x="0" y="658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smtClean="0"/>
                <a:t>Simple answer: IT costs growing because it is used more </a:t>
              </a:r>
              <a:endParaRPr lang="en-CA" sz="1500" kern="12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68065" y="4123536"/>
              <a:ext cx="282285" cy="282285"/>
            </a:xfrm>
            <a:prstGeom prst="rect">
              <a:avLst/>
            </a:pr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4937047" y="3935675"/>
              <a:ext cx="3573626" cy="658007"/>
            </a:xfrm>
            <a:custGeom>
              <a:avLst/>
              <a:gdLst>
                <a:gd name="connsiteX0" fmla="*/ 0 w 3573626"/>
                <a:gd name="connsiteY0" fmla="*/ 0 h 658007"/>
                <a:gd name="connsiteX1" fmla="*/ 3573626 w 3573626"/>
                <a:gd name="connsiteY1" fmla="*/ 0 h 658007"/>
                <a:gd name="connsiteX2" fmla="*/ 3573626 w 3573626"/>
                <a:gd name="connsiteY2" fmla="*/ 658007 h 658007"/>
                <a:gd name="connsiteX3" fmla="*/ 0 w 3573626"/>
                <a:gd name="connsiteY3" fmla="*/ 658007 h 658007"/>
                <a:gd name="connsiteX4" fmla="*/ 0 w 3573626"/>
                <a:gd name="connsiteY4" fmla="*/ 0 h 65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3626" h="658007">
                  <a:moveTo>
                    <a:pt x="0" y="0"/>
                  </a:moveTo>
                  <a:lnTo>
                    <a:pt x="3573626" y="0"/>
                  </a:lnTo>
                  <a:lnTo>
                    <a:pt x="3573626" y="658007"/>
                  </a:lnTo>
                  <a:lnTo>
                    <a:pt x="0" y="6580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6667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kern="1200" dirty="0" smtClean="0"/>
                <a:t>Full answer: controllable and uncontrollable forces</a:t>
              </a:r>
              <a:endParaRPr lang="en-CA" sz="1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85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032" y="3361493"/>
            <a:ext cx="5078847" cy="3352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Cloud When Prudent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computing = outsourcing </a:t>
            </a:r>
            <a:r>
              <a:rPr lang="en-US" dirty="0"/>
              <a:t>economic </a:t>
            </a:r>
            <a:r>
              <a:rPr lang="en-US" dirty="0" smtClean="0"/>
              <a:t>model</a:t>
            </a:r>
          </a:p>
          <a:p>
            <a:r>
              <a:rPr lang="en-US" dirty="0" smtClean="0"/>
              <a:t>Requires </a:t>
            </a:r>
            <a:r>
              <a:rPr lang="en-US" dirty="0"/>
              <a:t>a careful business case </a:t>
            </a:r>
            <a:endParaRPr lang="en-US" dirty="0" smtClean="0"/>
          </a:p>
          <a:p>
            <a:r>
              <a:rPr lang="en-US" dirty="0" smtClean="0"/>
              <a:t>Not “cloud first”</a:t>
            </a:r>
          </a:p>
        </p:txBody>
      </p:sp>
    </p:spTree>
    <p:extLst>
      <p:ext uri="{BB962C8B-B14F-4D97-AF65-F5344CB8AC3E}">
        <p14:creationId xmlns:p14="http://schemas.microsoft.com/office/powerpoint/2010/main" val="6708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08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&amp; What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709571"/>
              </p:ext>
            </p:extLst>
          </p:nvPr>
        </p:nvGraphicFramePr>
        <p:xfrm>
          <a:off x="-763422" y="35923"/>
          <a:ext cx="11572936" cy="6822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80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54001"/>
            <a:ext cx="7924800" cy="816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One I.S.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People, Process, Data, &amp; Technology</a:t>
            </a:r>
            <a:endParaRPr kumimoji="0" lang="en-CA" sz="2400" b="1" i="0" u="none" strike="noStrike" kern="1200" cap="small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3987" y="1945714"/>
            <a:ext cx="2583020" cy="4299059"/>
            <a:chOff x="193987" y="1945714"/>
            <a:chExt cx="2583020" cy="4299059"/>
          </a:xfrm>
        </p:grpSpPr>
        <p:sp>
          <p:nvSpPr>
            <p:cNvPr id="17" name="Freeform 16"/>
            <p:cNvSpPr/>
            <p:nvPr/>
          </p:nvSpPr>
          <p:spPr>
            <a:xfrm rot="21600000">
              <a:off x="382740" y="1945714"/>
              <a:ext cx="2394266" cy="377507"/>
            </a:xfrm>
            <a:custGeom>
              <a:avLst/>
              <a:gdLst>
                <a:gd name="connsiteX0" fmla="*/ 0 w 2394266"/>
                <a:gd name="connsiteY0" fmla="*/ 0 h 377505"/>
                <a:gd name="connsiteX1" fmla="*/ 2205514 w 2394266"/>
                <a:gd name="connsiteY1" fmla="*/ 0 h 377505"/>
                <a:gd name="connsiteX2" fmla="*/ 2394266 w 2394266"/>
                <a:gd name="connsiteY2" fmla="*/ 188753 h 377505"/>
                <a:gd name="connsiteX3" fmla="*/ 2205514 w 2394266"/>
                <a:gd name="connsiteY3" fmla="*/ 377505 h 377505"/>
                <a:gd name="connsiteX4" fmla="*/ 0 w 2394266"/>
                <a:gd name="connsiteY4" fmla="*/ 377505 h 377505"/>
                <a:gd name="connsiteX5" fmla="*/ 0 w 2394266"/>
                <a:gd name="connsiteY5" fmla="*/ 0 h 3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4266" h="377505">
                  <a:moveTo>
                    <a:pt x="2394266" y="377504"/>
                  </a:moveTo>
                  <a:lnTo>
                    <a:pt x="188752" y="377504"/>
                  </a:lnTo>
                  <a:lnTo>
                    <a:pt x="0" y="188752"/>
                  </a:lnTo>
                  <a:lnTo>
                    <a:pt x="188752" y="1"/>
                  </a:lnTo>
                  <a:lnTo>
                    <a:pt x="2394266" y="1"/>
                  </a:lnTo>
                  <a:lnTo>
                    <a:pt x="2394266" y="37750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46" tIns="53341" rIns="99568" bIns="5334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Leadership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93987" y="1945715"/>
              <a:ext cx="377505" cy="377505"/>
            </a:xfrm>
            <a:prstGeom prst="ellipse">
              <a:avLst/>
            </a:prstGeom>
            <a:blipFill>
              <a:blip r:embed="rId3"/>
              <a:srcRect/>
              <a:stretch>
                <a:fillRect l="-45000" r="-4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 rot="21600000">
              <a:off x="382740" y="2435908"/>
              <a:ext cx="2394266" cy="377507"/>
            </a:xfrm>
            <a:custGeom>
              <a:avLst/>
              <a:gdLst>
                <a:gd name="connsiteX0" fmla="*/ 0 w 2394266"/>
                <a:gd name="connsiteY0" fmla="*/ 0 h 377505"/>
                <a:gd name="connsiteX1" fmla="*/ 2205514 w 2394266"/>
                <a:gd name="connsiteY1" fmla="*/ 0 h 377505"/>
                <a:gd name="connsiteX2" fmla="*/ 2394266 w 2394266"/>
                <a:gd name="connsiteY2" fmla="*/ 188753 h 377505"/>
                <a:gd name="connsiteX3" fmla="*/ 2205514 w 2394266"/>
                <a:gd name="connsiteY3" fmla="*/ 377505 h 377505"/>
                <a:gd name="connsiteX4" fmla="*/ 0 w 2394266"/>
                <a:gd name="connsiteY4" fmla="*/ 377505 h 377505"/>
                <a:gd name="connsiteX5" fmla="*/ 0 w 2394266"/>
                <a:gd name="connsiteY5" fmla="*/ 0 h 3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4266" h="377505">
                  <a:moveTo>
                    <a:pt x="2394266" y="377504"/>
                  </a:moveTo>
                  <a:lnTo>
                    <a:pt x="188752" y="377504"/>
                  </a:lnTo>
                  <a:lnTo>
                    <a:pt x="0" y="188752"/>
                  </a:lnTo>
                  <a:lnTo>
                    <a:pt x="188752" y="1"/>
                  </a:lnTo>
                  <a:lnTo>
                    <a:pt x="2394266" y="1"/>
                  </a:lnTo>
                  <a:lnTo>
                    <a:pt x="2394266" y="37750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46" tIns="53341" rIns="99568" bIns="5334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People investment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93987" y="2435909"/>
              <a:ext cx="377505" cy="377505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 rot="21600000">
              <a:off x="382740" y="2926102"/>
              <a:ext cx="2394266" cy="377506"/>
            </a:xfrm>
            <a:custGeom>
              <a:avLst/>
              <a:gdLst>
                <a:gd name="connsiteX0" fmla="*/ 0 w 2394266"/>
                <a:gd name="connsiteY0" fmla="*/ 0 h 377505"/>
                <a:gd name="connsiteX1" fmla="*/ 2205514 w 2394266"/>
                <a:gd name="connsiteY1" fmla="*/ 0 h 377505"/>
                <a:gd name="connsiteX2" fmla="*/ 2394266 w 2394266"/>
                <a:gd name="connsiteY2" fmla="*/ 188753 h 377505"/>
                <a:gd name="connsiteX3" fmla="*/ 2205514 w 2394266"/>
                <a:gd name="connsiteY3" fmla="*/ 377505 h 377505"/>
                <a:gd name="connsiteX4" fmla="*/ 0 w 2394266"/>
                <a:gd name="connsiteY4" fmla="*/ 377505 h 377505"/>
                <a:gd name="connsiteX5" fmla="*/ 0 w 2394266"/>
                <a:gd name="connsiteY5" fmla="*/ 0 h 3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4266" h="377505">
                  <a:moveTo>
                    <a:pt x="2394266" y="377504"/>
                  </a:moveTo>
                  <a:lnTo>
                    <a:pt x="188752" y="377504"/>
                  </a:lnTo>
                  <a:lnTo>
                    <a:pt x="0" y="188752"/>
                  </a:lnTo>
                  <a:lnTo>
                    <a:pt x="188752" y="1"/>
                  </a:lnTo>
                  <a:lnTo>
                    <a:pt x="2394266" y="1"/>
                  </a:lnTo>
                  <a:lnTo>
                    <a:pt x="2394266" y="37750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46" tIns="53341" rIns="99568" bIns="5334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Customer service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93987" y="2926103"/>
              <a:ext cx="377505" cy="377505"/>
            </a:xfrm>
            <a:prstGeom prst="ellipse">
              <a:avLst/>
            </a:prstGeom>
            <a:blipFill>
              <a:blip r:embed="rId5"/>
              <a:srcRect/>
              <a:stretch>
                <a:fillRect t="-25000" b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 rot="21600000">
              <a:off x="382740" y="3416296"/>
              <a:ext cx="2394266" cy="377506"/>
            </a:xfrm>
            <a:custGeom>
              <a:avLst/>
              <a:gdLst>
                <a:gd name="connsiteX0" fmla="*/ 0 w 2394266"/>
                <a:gd name="connsiteY0" fmla="*/ 0 h 377505"/>
                <a:gd name="connsiteX1" fmla="*/ 2205514 w 2394266"/>
                <a:gd name="connsiteY1" fmla="*/ 0 h 377505"/>
                <a:gd name="connsiteX2" fmla="*/ 2394266 w 2394266"/>
                <a:gd name="connsiteY2" fmla="*/ 188753 h 377505"/>
                <a:gd name="connsiteX3" fmla="*/ 2205514 w 2394266"/>
                <a:gd name="connsiteY3" fmla="*/ 377505 h 377505"/>
                <a:gd name="connsiteX4" fmla="*/ 0 w 2394266"/>
                <a:gd name="connsiteY4" fmla="*/ 377505 h 377505"/>
                <a:gd name="connsiteX5" fmla="*/ 0 w 2394266"/>
                <a:gd name="connsiteY5" fmla="*/ 0 h 3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4266" h="377505">
                  <a:moveTo>
                    <a:pt x="2394266" y="377504"/>
                  </a:moveTo>
                  <a:lnTo>
                    <a:pt x="188752" y="377504"/>
                  </a:lnTo>
                  <a:lnTo>
                    <a:pt x="0" y="188752"/>
                  </a:lnTo>
                  <a:lnTo>
                    <a:pt x="188752" y="1"/>
                  </a:lnTo>
                  <a:lnTo>
                    <a:pt x="2394266" y="1"/>
                  </a:lnTo>
                  <a:lnTo>
                    <a:pt x="2394266" y="37750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46" tIns="53341" rIns="99568" bIns="5334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Stewardship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93987" y="3416297"/>
              <a:ext cx="377505" cy="377505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3000" r="-33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 rot="21600000">
              <a:off x="382740" y="3906490"/>
              <a:ext cx="2394266" cy="377506"/>
            </a:xfrm>
            <a:custGeom>
              <a:avLst/>
              <a:gdLst>
                <a:gd name="connsiteX0" fmla="*/ 0 w 2394266"/>
                <a:gd name="connsiteY0" fmla="*/ 0 h 377505"/>
                <a:gd name="connsiteX1" fmla="*/ 2205514 w 2394266"/>
                <a:gd name="connsiteY1" fmla="*/ 0 h 377505"/>
                <a:gd name="connsiteX2" fmla="*/ 2394266 w 2394266"/>
                <a:gd name="connsiteY2" fmla="*/ 188753 h 377505"/>
                <a:gd name="connsiteX3" fmla="*/ 2205514 w 2394266"/>
                <a:gd name="connsiteY3" fmla="*/ 377505 h 377505"/>
                <a:gd name="connsiteX4" fmla="*/ 0 w 2394266"/>
                <a:gd name="connsiteY4" fmla="*/ 377505 h 377505"/>
                <a:gd name="connsiteX5" fmla="*/ 0 w 2394266"/>
                <a:gd name="connsiteY5" fmla="*/ 0 h 3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4266" h="377505">
                  <a:moveTo>
                    <a:pt x="2394266" y="377504"/>
                  </a:moveTo>
                  <a:lnTo>
                    <a:pt x="188752" y="377504"/>
                  </a:lnTo>
                  <a:lnTo>
                    <a:pt x="0" y="188752"/>
                  </a:lnTo>
                  <a:lnTo>
                    <a:pt x="188752" y="1"/>
                  </a:lnTo>
                  <a:lnTo>
                    <a:pt x="2394266" y="1"/>
                  </a:lnTo>
                  <a:lnTo>
                    <a:pt x="2394266" y="37750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46" tIns="53341" rIns="99568" bIns="5334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Project management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193987" y="3906491"/>
              <a:ext cx="377505" cy="377505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4000" r="-34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 rot="21600000">
              <a:off x="382740" y="4396684"/>
              <a:ext cx="2394267" cy="377506"/>
            </a:xfrm>
            <a:custGeom>
              <a:avLst/>
              <a:gdLst>
                <a:gd name="connsiteX0" fmla="*/ 0 w 2394266"/>
                <a:gd name="connsiteY0" fmla="*/ 0 h 377505"/>
                <a:gd name="connsiteX1" fmla="*/ 2205514 w 2394266"/>
                <a:gd name="connsiteY1" fmla="*/ 0 h 377505"/>
                <a:gd name="connsiteX2" fmla="*/ 2394266 w 2394266"/>
                <a:gd name="connsiteY2" fmla="*/ 188753 h 377505"/>
                <a:gd name="connsiteX3" fmla="*/ 2205514 w 2394266"/>
                <a:gd name="connsiteY3" fmla="*/ 377505 h 377505"/>
                <a:gd name="connsiteX4" fmla="*/ 0 w 2394266"/>
                <a:gd name="connsiteY4" fmla="*/ 377505 h 377505"/>
                <a:gd name="connsiteX5" fmla="*/ 0 w 2394266"/>
                <a:gd name="connsiteY5" fmla="*/ 0 h 3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4266" h="377505">
                  <a:moveTo>
                    <a:pt x="2394266" y="377504"/>
                  </a:moveTo>
                  <a:lnTo>
                    <a:pt x="188752" y="377504"/>
                  </a:lnTo>
                  <a:lnTo>
                    <a:pt x="0" y="188752"/>
                  </a:lnTo>
                  <a:lnTo>
                    <a:pt x="188752" y="1"/>
                  </a:lnTo>
                  <a:lnTo>
                    <a:pt x="2394266" y="1"/>
                  </a:lnTo>
                  <a:lnTo>
                    <a:pt x="2394266" y="37750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46" tIns="53341" rIns="99568" bIns="5334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Planning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193987" y="4396685"/>
              <a:ext cx="377505" cy="377505"/>
            </a:xfrm>
            <a:prstGeom prst="ellipse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 28"/>
            <p:cNvSpPr/>
            <p:nvPr/>
          </p:nvSpPr>
          <p:spPr>
            <a:xfrm rot="21600000">
              <a:off x="382740" y="4886878"/>
              <a:ext cx="2394266" cy="377506"/>
            </a:xfrm>
            <a:custGeom>
              <a:avLst/>
              <a:gdLst>
                <a:gd name="connsiteX0" fmla="*/ 0 w 2394266"/>
                <a:gd name="connsiteY0" fmla="*/ 0 h 377505"/>
                <a:gd name="connsiteX1" fmla="*/ 2205514 w 2394266"/>
                <a:gd name="connsiteY1" fmla="*/ 0 h 377505"/>
                <a:gd name="connsiteX2" fmla="*/ 2394266 w 2394266"/>
                <a:gd name="connsiteY2" fmla="*/ 188753 h 377505"/>
                <a:gd name="connsiteX3" fmla="*/ 2205514 w 2394266"/>
                <a:gd name="connsiteY3" fmla="*/ 377505 h 377505"/>
                <a:gd name="connsiteX4" fmla="*/ 0 w 2394266"/>
                <a:gd name="connsiteY4" fmla="*/ 377505 h 377505"/>
                <a:gd name="connsiteX5" fmla="*/ 0 w 2394266"/>
                <a:gd name="connsiteY5" fmla="*/ 0 h 3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4266" h="377505">
                  <a:moveTo>
                    <a:pt x="2394266" y="377504"/>
                  </a:moveTo>
                  <a:lnTo>
                    <a:pt x="188752" y="377504"/>
                  </a:lnTo>
                  <a:lnTo>
                    <a:pt x="0" y="188752"/>
                  </a:lnTo>
                  <a:lnTo>
                    <a:pt x="188752" y="1"/>
                  </a:lnTo>
                  <a:lnTo>
                    <a:pt x="2394266" y="1"/>
                  </a:lnTo>
                  <a:lnTo>
                    <a:pt x="2394266" y="37750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46" tIns="53341" rIns="99568" bIns="5334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Process focus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93987" y="4886879"/>
              <a:ext cx="377505" cy="377505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4000" r="-4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 rot="21600000">
              <a:off x="382740" y="5377072"/>
              <a:ext cx="2394266" cy="377506"/>
            </a:xfrm>
            <a:custGeom>
              <a:avLst/>
              <a:gdLst>
                <a:gd name="connsiteX0" fmla="*/ 0 w 2394266"/>
                <a:gd name="connsiteY0" fmla="*/ 0 h 377505"/>
                <a:gd name="connsiteX1" fmla="*/ 2205514 w 2394266"/>
                <a:gd name="connsiteY1" fmla="*/ 0 h 377505"/>
                <a:gd name="connsiteX2" fmla="*/ 2394266 w 2394266"/>
                <a:gd name="connsiteY2" fmla="*/ 188753 h 377505"/>
                <a:gd name="connsiteX3" fmla="*/ 2205514 w 2394266"/>
                <a:gd name="connsiteY3" fmla="*/ 377505 h 377505"/>
                <a:gd name="connsiteX4" fmla="*/ 0 w 2394266"/>
                <a:gd name="connsiteY4" fmla="*/ 377505 h 377505"/>
                <a:gd name="connsiteX5" fmla="*/ 0 w 2394266"/>
                <a:gd name="connsiteY5" fmla="*/ 0 h 3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4266" h="377505">
                  <a:moveTo>
                    <a:pt x="2394266" y="377504"/>
                  </a:moveTo>
                  <a:lnTo>
                    <a:pt x="188752" y="377504"/>
                  </a:lnTo>
                  <a:lnTo>
                    <a:pt x="0" y="188752"/>
                  </a:lnTo>
                  <a:lnTo>
                    <a:pt x="188752" y="1"/>
                  </a:lnTo>
                  <a:lnTo>
                    <a:pt x="2394266" y="1"/>
                  </a:lnTo>
                  <a:lnTo>
                    <a:pt x="2394266" y="37750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46" tIns="53341" rIns="99568" bIns="5334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Enterprise architecture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93987" y="5377073"/>
              <a:ext cx="377505" cy="377505"/>
            </a:xfrm>
            <a:prstGeom prst="ellipse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6000" r="-26000"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 32"/>
            <p:cNvSpPr/>
            <p:nvPr/>
          </p:nvSpPr>
          <p:spPr>
            <a:xfrm rot="21600000">
              <a:off x="382740" y="5867268"/>
              <a:ext cx="2394266" cy="377505"/>
            </a:xfrm>
            <a:custGeom>
              <a:avLst/>
              <a:gdLst>
                <a:gd name="connsiteX0" fmla="*/ 0 w 2394266"/>
                <a:gd name="connsiteY0" fmla="*/ 0 h 377505"/>
                <a:gd name="connsiteX1" fmla="*/ 2205514 w 2394266"/>
                <a:gd name="connsiteY1" fmla="*/ 0 h 377505"/>
                <a:gd name="connsiteX2" fmla="*/ 2394266 w 2394266"/>
                <a:gd name="connsiteY2" fmla="*/ 188753 h 377505"/>
                <a:gd name="connsiteX3" fmla="*/ 2205514 w 2394266"/>
                <a:gd name="connsiteY3" fmla="*/ 377505 h 377505"/>
                <a:gd name="connsiteX4" fmla="*/ 0 w 2394266"/>
                <a:gd name="connsiteY4" fmla="*/ 377505 h 377505"/>
                <a:gd name="connsiteX5" fmla="*/ 0 w 2394266"/>
                <a:gd name="connsiteY5" fmla="*/ 0 h 377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94266" h="377505">
                  <a:moveTo>
                    <a:pt x="2394266" y="377504"/>
                  </a:moveTo>
                  <a:lnTo>
                    <a:pt x="188752" y="377504"/>
                  </a:lnTo>
                  <a:lnTo>
                    <a:pt x="0" y="188752"/>
                  </a:lnTo>
                  <a:lnTo>
                    <a:pt x="188752" y="1"/>
                  </a:lnTo>
                  <a:lnTo>
                    <a:pt x="2394266" y="1"/>
                  </a:lnTo>
                  <a:lnTo>
                    <a:pt x="2394266" y="37750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0846" tIns="53341" rIns="99568" bIns="53341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Culture and metrics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193987" y="5867268"/>
              <a:ext cx="377505" cy="377505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6" name="Right Brace 5"/>
          <p:cNvSpPr/>
          <p:nvPr/>
        </p:nvSpPr>
        <p:spPr>
          <a:xfrm>
            <a:off x="2781952" y="1766599"/>
            <a:ext cx="432048" cy="4638130"/>
          </a:xfrm>
          <a:prstGeom prst="rightBrace">
            <a:avLst/>
          </a:prstGeom>
          <a:noFill/>
          <a:ln w="222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87398" y="1590060"/>
            <a:ext cx="5025587" cy="4813183"/>
            <a:chOff x="3787398" y="1590060"/>
            <a:chExt cx="5025587" cy="4813183"/>
          </a:xfrm>
        </p:grpSpPr>
        <p:sp>
          <p:nvSpPr>
            <p:cNvPr id="8" name="Block Arc 7"/>
            <p:cNvSpPr/>
            <p:nvPr/>
          </p:nvSpPr>
          <p:spPr>
            <a:xfrm>
              <a:off x="4266007" y="2334875"/>
              <a:ext cx="4068368" cy="4068368"/>
            </a:xfrm>
            <a:prstGeom prst="blockArc">
              <a:avLst>
                <a:gd name="adj1" fmla="val 9000000"/>
                <a:gd name="adj2" fmla="val 16200000"/>
                <a:gd name="adj3" fmla="val 4639"/>
              </a:avLst>
            </a:prstGeom>
            <a:gradFill rotWithShape="0">
              <a:gsLst>
                <a:gs pos="0">
                  <a:schemeClr val="accent4">
                    <a:lumMod val="75000"/>
                  </a:schemeClr>
                </a:gs>
                <a:gs pos="100000">
                  <a:schemeClr val="accent4">
                    <a:tint val="60000"/>
                    <a:hueOff val="0"/>
                    <a:satOff val="0"/>
                    <a:lumOff val="0"/>
                    <a:alphaOff val="0"/>
                    <a:tint val="90000"/>
                    <a:alpha val="100000"/>
                    <a:satMod val="200000"/>
                  </a:schemeClr>
                </a:gs>
              </a:gsLst>
            </a:gradFill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Block Arc 8"/>
            <p:cNvSpPr/>
            <p:nvPr/>
          </p:nvSpPr>
          <p:spPr>
            <a:xfrm>
              <a:off x="4266007" y="2334875"/>
              <a:ext cx="4068368" cy="4068368"/>
            </a:xfrm>
            <a:prstGeom prst="blockArc">
              <a:avLst>
                <a:gd name="adj1" fmla="val 1800000"/>
                <a:gd name="adj2" fmla="val 9000000"/>
                <a:gd name="adj3" fmla="val 4639"/>
              </a:avLst>
            </a:prstGeom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Block Arc 9"/>
            <p:cNvSpPr/>
            <p:nvPr/>
          </p:nvSpPr>
          <p:spPr>
            <a:xfrm>
              <a:off x="4266007" y="2334875"/>
              <a:ext cx="4068368" cy="4068368"/>
            </a:xfrm>
            <a:prstGeom prst="blockArc">
              <a:avLst>
                <a:gd name="adj1" fmla="val 16200000"/>
                <a:gd name="adj2" fmla="val 1800000"/>
                <a:gd name="adj3" fmla="val 4639"/>
              </a:avLst>
            </a:prstGeom>
          </p:spPr>
          <p:style>
            <a:lnRef idx="0">
              <a:schemeClr val="accent4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5220196" y="3289064"/>
              <a:ext cx="2159991" cy="2159991"/>
            </a:xfrm>
            <a:custGeom>
              <a:avLst/>
              <a:gdLst>
                <a:gd name="connsiteX0" fmla="*/ 0 w 2159991"/>
                <a:gd name="connsiteY0" fmla="*/ 1079996 h 2159991"/>
                <a:gd name="connsiteX1" fmla="*/ 1079996 w 2159991"/>
                <a:gd name="connsiteY1" fmla="*/ 0 h 2159991"/>
                <a:gd name="connsiteX2" fmla="*/ 2159992 w 2159991"/>
                <a:gd name="connsiteY2" fmla="*/ 1079996 h 2159991"/>
                <a:gd name="connsiteX3" fmla="*/ 1079996 w 2159991"/>
                <a:gd name="connsiteY3" fmla="*/ 2159992 h 2159991"/>
                <a:gd name="connsiteX4" fmla="*/ 0 w 2159991"/>
                <a:gd name="connsiteY4" fmla="*/ 1079996 h 215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991" h="2159991">
                  <a:moveTo>
                    <a:pt x="0" y="1079996"/>
                  </a:moveTo>
                  <a:cubicBezTo>
                    <a:pt x="0" y="483531"/>
                    <a:pt x="483531" y="0"/>
                    <a:pt x="1079996" y="0"/>
                  </a:cubicBezTo>
                  <a:cubicBezTo>
                    <a:pt x="1676461" y="0"/>
                    <a:pt x="2159992" y="483531"/>
                    <a:pt x="2159992" y="1079996"/>
                  </a:cubicBezTo>
                  <a:cubicBezTo>
                    <a:pt x="2159992" y="1676461"/>
                    <a:pt x="1676461" y="2159992"/>
                    <a:pt x="1079996" y="2159992"/>
                  </a:cubicBezTo>
                  <a:cubicBezTo>
                    <a:pt x="483531" y="2159992"/>
                    <a:pt x="0" y="1676461"/>
                    <a:pt x="0" y="107999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6803" tIns="346803" rIns="346803" bIns="346803" numCol="1" spcCol="1270" anchor="ctr" anchorCtr="0">
              <a:noAutofit/>
            </a:bodyPr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One I.S.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5508188" y="1590060"/>
              <a:ext cx="1584006" cy="1584006"/>
            </a:xfrm>
            <a:custGeom>
              <a:avLst/>
              <a:gdLst>
                <a:gd name="connsiteX0" fmla="*/ 0 w 1584006"/>
                <a:gd name="connsiteY0" fmla="*/ 792003 h 1584006"/>
                <a:gd name="connsiteX1" fmla="*/ 792003 w 1584006"/>
                <a:gd name="connsiteY1" fmla="*/ 0 h 1584006"/>
                <a:gd name="connsiteX2" fmla="*/ 1584006 w 1584006"/>
                <a:gd name="connsiteY2" fmla="*/ 792003 h 1584006"/>
                <a:gd name="connsiteX3" fmla="*/ 792003 w 1584006"/>
                <a:gd name="connsiteY3" fmla="*/ 1584006 h 1584006"/>
                <a:gd name="connsiteX4" fmla="*/ 0 w 1584006"/>
                <a:gd name="connsiteY4" fmla="*/ 792003 h 158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006" h="1584006">
                  <a:moveTo>
                    <a:pt x="0" y="792003"/>
                  </a:moveTo>
                  <a:cubicBezTo>
                    <a:pt x="0" y="354592"/>
                    <a:pt x="354592" y="0"/>
                    <a:pt x="792003" y="0"/>
                  </a:cubicBezTo>
                  <a:cubicBezTo>
                    <a:pt x="1229414" y="0"/>
                    <a:pt x="1584006" y="354592"/>
                    <a:pt x="1584006" y="792003"/>
                  </a:cubicBezTo>
                  <a:cubicBezTo>
                    <a:pt x="1584006" y="1229414"/>
                    <a:pt x="1229414" y="1584006"/>
                    <a:pt x="792003" y="1584006"/>
                  </a:cubicBezTo>
                  <a:cubicBezTo>
                    <a:pt x="354592" y="1584006"/>
                    <a:pt x="0" y="1229414"/>
                    <a:pt x="0" y="792003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9752" tIns="249752" rIns="249752" bIns="249752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Integrated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Administration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Processes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7228979" y="4570555"/>
              <a:ext cx="1584006" cy="1584006"/>
            </a:xfrm>
            <a:custGeom>
              <a:avLst/>
              <a:gdLst>
                <a:gd name="connsiteX0" fmla="*/ 0 w 1584006"/>
                <a:gd name="connsiteY0" fmla="*/ 792003 h 1584006"/>
                <a:gd name="connsiteX1" fmla="*/ 792003 w 1584006"/>
                <a:gd name="connsiteY1" fmla="*/ 0 h 1584006"/>
                <a:gd name="connsiteX2" fmla="*/ 1584006 w 1584006"/>
                <a:gd name="connsiteY2" fmla="*/ 792003 h 1584006"/>
                <a:gd name="connsiteX3" fmla="*/ 792003 w 1584006"/>
                <a:gd name="connsiteY3" fmla="*/ 1584006 h 1584006"/>
                <a:gd name="connsiteX4" fmla="*/ 0 w 1584006"/>
                <a:gd name="connsiteY4" fmla="*/ 792003 h 158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006" h="1584006">
                  <a:moveTo>
                    <a:pt x="0" y="792003"/>
                  </a:moveTo>
                  <a:cubicBezTo>
                    <a:pt x="0" y="354592"/>
                    <a:pt x="354592" y="0"/>
                    <a:pt x="792003" y="0"/>
                  </a:cubicBezTo>
                  <a:cubicBezTo>
                    <a:pt x="1229414" y="0"/>
                    <a:pt x="1584006" y="354592"/>
                    <a:pt x="1584006" y="792003"/>
                  </a:cubicBezTo>
                  <a:cubicBezTo>
                    <a:pt x="1584006" y="1229414"/>
                    <a:pt x="1229414" y="1584006"/>
                    <a:pt x="792003" y="1584006"/>
                  </a:cubicBezTo>
                  <a:cubicBezTo>
                    <a:pt x="354592" y="1584006"/>
                    <a:pt x="0" y="1229414"/>
                    <a:pt x="0" y="792003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9752" tIns="249752" rIns="249752" bIns="249752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Teaching &amp;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Learning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Ecosystem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787398" y="4570555"/>
              <a:ext cx="1584006" cy="1584006"/>
            </a:xfrm>
            <a:custGeom>
              <a:avLst/>
              <a:gdLst>
                <a:gd name="connsiteX0" fmla="*/ 0 w 1584006"/>
                <a:gd name="connsiteY0" fmla="*/ 792003 h 1584006"/>
                <a:gd name="connsiteX1" fmla="*/ 792003 w 1584006"/>
                <a:gd name="connsiteY1" fmla="*/ 0 h 1584006"/>
                <a:gd name="connsiteX2" fmla="*/ 1584006 w 1584006"/>
                <a:gd name="connsiteY2" fmla="*/ 792003 h 1584006"/>
                <a:gd name="connsiteX3" fmla="*/ 792003 w 1584006"/>
                <a:gd name="connsiteY3" fmla="*/ 1584006 h 1584006"/>
                <a:gd name="connsiteX4" fmla="*/ 0 w 1584006"/>
                <a:gd name="connsiteY4" fmla="*/ 792003 h 158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4006" h="1584006">
                  <a:moveTo>
                    <a:pt x="0" y="792003"/>
                  </a:moveTo>
                  <a:cubicBezTo>
                    <a:pt x="0" y="354592"/>
                    <a:pt x="354592" y="0"/>
                    <a:pt x="792003" y="0"/>
                  </a:cubicBezTo>
                  <a:cubicBezTo>
                    <a:pt x="1229414" y="0"/>
                    <a:pt x="1584006" y="354592"/>
                    <a:pt x="1584006" y="792003"/>
                  </a:cubicBezTo>
                  <a:cubicBezTo>
                    <a:pt x="1584006" y="1229414"/>
                    <a:pt x="1229414" y="1584006"/>
                    <a:pt x="792003" y="1584006"/>
                  </a:cubicBezTo>
                  <a:cubicBezTo>
                    <a:pt x="354592" y="1584006"/>
                    <a:pt x="0" y="1229414"/>
                    <a:pt x="0" y="792003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9752" tIns="249752" rIns="249752" bIns="249752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Unified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Research</a:t>
              </a:r>
            </a:p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Computing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75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3188" y="1825625"/>
            <a:ext cx="7886700" cy="3171491"/>
          </a:xfrm>
        </p:spPr>
        <p:txBody>
          <a:bodyPr/>
          <a:lstStyle/>
          <a:p>
            <a:endParaRPr lang="en-CA" sz="1050" dirty="0" smtClean="0"/>
          </a:p>
          <a:p>
            <a:endParaRPr lang="en-CA" sz="105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019804"/>
              </p:ext>
            </p:extLst>
          </p:nvPr>
        </p:nvGraphicFramePr>
        <p:xfrm>
          <a:off x="1787859" y="1690686"/>
          <a:ext cx="5545521" cy="49148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00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4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756"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Timeframe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Characterization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6424554"/>
                  </a:ext>
                </a:extLst>
              </a:tr>
              <a:tr h="566325"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Today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Ubiquitous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7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Mission critical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756"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2005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Growth enabler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756"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2000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Competitive advantage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56"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1995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sz="1800" baseline="0" dirty="0" smtClean="0">
                          <a:latin typeface="Century Gothic" panose="020B0502020202020204" pitchFamily="34" charset="0"/>
                        </a:rPr>
                        <a:t>Innovation driver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756"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1990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sz="1800" baseline="0" dirty="0" smtClean="0">
                          <a:latin typeface="Century Gothic" panose="020B0502020202020204" pitchFamily="34" charset="0"/>
                        </a:rPr>
                        <a:t>Operational necessity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756"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1980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sz="1800" baseline="0" dirty="0" smtClean="0">
                          <a:latin typeface="Century Gothic" panose="020B0502020202020204" pitchFamily="34" charset="0"/>
                        </a:rPr>
                        <a:t>Useful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4213">
                <a:tc>
                  <a:txBody>
                    <a:bodyPr/>
                    <a:lstStyle/>
                    <a:p>
                      <a:r>
                        <a:rPr lang="en-CA" sz="1800" dirty="0" smtClean="0">
                          <a:latin typeface="Century Gothic" panose="020B0502020202020204" pitchFamily="34" charset="0"/>
                        </a:rPr>
                        <a:t>1970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A" sz="1800" baseline="0" dirty="0" smtClean="0">
                          <a:latin typeface="Century Gothic" panose="020B0502020202020204" pitchFamily="34" charset="0"/>
                        </a:rPr>
                        <a:t>Interesting</a:t>
                      </a:r>
                      <a:endParaRPr lang="en-CA" sz="18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Up Arrow 6"/>
          <p:cNvSpPr/>
          <p:nvPr/>
        </p:nvSpPr>
        <p:spPr>
          <a:xfrm>
            <a:off x="150129" y="1690689"/>
            <a:ext cx="1637730" cy="4914827"/>
          </a:xfrm>
          <a:prstGeom prst="upArrow">
            <a:avLst/>
          </a:prstGeom>
          <a:solidFill>
            <a:schemeClr val="tx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CA" b="1" dirty="0" smtClean="0"/>
              <a:t>IT Complexity &amp; Importance</a:t>
            </a:r>
            <a:endParaRPr lang="en-CA" b="1" dirty="0"/>
          </a:p>
        </p:txBody>
      </p:sp>
      <p:sp>
        <p:nvSpPr>
          <p:cNvPr id="8" name="Up Arrow 7"/>
          <p:cNvSpPr/>
          <p:nvPr/>
        </p:nvSpPr>
        <p:spPr>
          <a:xfrm>
            <a:off x="7333380" y="1696956"/>
            <a:ext cx="1637730" cy="4914827"/>
          </a:xfrm>
          <a:prstGeom prst="upArrow">
            <a:avLst/>
          </a:prstGeom>
          <a:solidFill>
            <a:schemeClr val="tx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CA" b="1" dirty="0" smtClean="0"/>
              <a:t>IT Cost</a:t>
            </a:r>
            <a:endParaRPr lang="en-CA" b="1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242294"/>
            <a:ext cx="7886700" cy="835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kern="1400" dirty="0" smtClean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Perspective</a:t>
            </a:r>
            <a:endParaRPr lang="en-CA" kern="1400" dirty="0">
              <a:latin typeface="Century Gothic" panose="020B0502020202020204" pitchFamily="34" charset="0"/>
              <a:ea typeface="Meiry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solidFill>
                  <a:srgbClr val="B01513"/>
                </a:solidFill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Uncontrollable Drivers of Cost Growth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397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Background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23833"/>
            <a:ext cx="7886700" cy="2122273"/>
          </a:xfrm>
        </p:spPr>
        <p:txBody>
          <a:bodyPr/>
          <a:lstStyle/>
          <a:p>
            <a:r>
              <a:rPr lang="en-US" dirty="0"/>
              <a:t>Factors outside the university </a:t>
            </a:r>
          </a:p>
          <a:p>
            <a:r>
              <a:rPr lang="en-US" dirty="0" smtClean="0"/>
              <a:t>How to manage </a:t>
            </a:r>
            <a:r>
              <a:rPr lang="en-US" dirty="0"/>
              <a:t>their </a:t>
            </a:r>
            <a:r>
              <a:rPr lang="en-US" dirty="0" smtClean="0"/>
              <a:t>impact?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7086" y="2282889"/>
            <a:ext cx="8951167" cy="4460033"/>
            <a:chOff x="87086" y="2282889"/>
            <a:chExt cx="8951167" cy="4460033"/>
          </a:xfrm>
        </p:grpSpPr>
        <p:sp>
          <p:nvSpPr>
            <p:cNvPr id="12" name="Rectangle 11"/>
            <p:cNvSpPr/>
            <p:nvPr/>
          </p:nvSpPr>
          <p:spPr>
            <a:xfrm>
              <a:off x="87086" y="2282889"/>
              <a:ext cx="8951167" cy="4460033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13" name="Minus 12"/>
            <p:cNvSpPr/>
            <p:nvPr/>
          </p:nvSpPr>
          <p:spPr>
            <a:xfrm rot="21300000">
              <a:off x="114279" y="4006675"/>
              <a:ext cx="8896780" cy="1012460"/>
            </a:xfrm>
            <a:prstGeom prst="mathMinus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tint val="4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Down Arrow 13"/>
            <p:cNvSpPr/>
            <p:nvPr/>
          </p:nvSpPr>
          <p:spPr>
            <a:xfrm>
              <a:off x="1161225" y="2505890"/>
              <a:ext cx="3398333" cy="1784013"/>
            </a:xfrm>
            <a:prstGeom prst="down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4831204" y="2282889"/>
              <a:ext cx="2864373" cy="1873213"/>
            </a:xfrm>
            <a:custGeom>
              <a:avLst/>
              <a:gdLst>
                <a:gd name="connsiteX0" fmla="*/ 0 w 2864373"/>
                <a:gd name="connsiteY0" fmla="*/ 0 h 1873213"/>
                <a:gd name="connsiteX1" fmla="*/ 2864373 w 2864373"/>
                <a:gd name="connsiteY1" fmla="*/ 0 h 1873213"/>
                <a:gd name="connsiteX2" fmla="*/ 2864373 w 2864373"/>
                <a:gd name="connsiteY2" fmla="*/ 1873213 h 1873213"/>
                <a:gd name="connsiteX3" fmla="*/ 0 w 2864373"/>
                <a:gd name="connsiteY3" fmla="*/ 1873213 h 1873213"/>
                <a:gd name="connsiteX4" fmla="*/ 0 w 2864373"/>
                <a:gd name="connsiteY4" fmla="*/ 0 h 187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373" h="1873213">
                  <a:moveTo>
                    <a:pt x="0" y="0"/>
                  </a:moveTo>
                  <a:lnTo>
                    <a:pt x="2864373" y="0"/>
                  </a:lnTo>
                  <a:lnTo>
                    <a:pt x="2864373" y="1873213"/>
                  </a:lnTo>
                  <a:lnTo>
                    <a:pt x="0" y="18732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chemeClr val="tx2"/>
                  </a:solidFill>
                </a:rPr>
                <a:t>Our bottom line </a:t>
              </a:r>
              <a:endParaRPr lang="en-CA" sz="2800" kern="1200" dirty="0">
                <a:solidFill>
                  <a:schemeClr val="tx2"/>
                </a:solidFill>
              </a:endParaRPr>
            </a:p>
          </p:txBody>
        </p:sp>
        <p:sp>
          <p:nvSpPr>
            <p:cNvPr id="16" name="Up Arrow 15"/>
            <p:cNvSpPr/>
            <p:nvPr/>
          </p:nvSpPr>
          <p:spPr>
            <a:xfrm>
              <a:off x="5278761" y="4735907"/>
              <a:ext cx="3398333" cy="1784013"/>
            </a:xfrm>
            <a:prstGeom prst="upArrow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3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1429761" y="4869708"/>
              <a:ext cx="2864373" cy="1873213"/>
            </a:xfrm>
            <a:custGeom>
              <a:avLst/>
              <a:gdLst>
                <a:gd name="connsiteX0" fmla="*/ 0 w 2864373"/>
                <a:gd name="connsiteY0" fmla="*/ 0 h 1873213"/>
                <a:gd name="connsiteX1" fmla="*/ 2864373 w 2864373"/>
                <a:gd name="connsiteY1" fmla="*/ 0 h 1873213"/>
                <a:gd name="connsiteX2" fmla="*/ 2864373 w 2864373"/>
                <a:gd name="connsiteY2" fmla="*/ 1873213 h 1873213"/>
                <a:gd name="connsiteX3" fmla="*/ 0 w 2864373"/>
                <a:gd name="connsiteY3" fmla="*/ 1873213 h 1873213"/>
                <a:gd name="connsiteX4" fmla="*/ 0 w 2864373"/>
                <a:gd name="connsiteY4" fmla="*/ 0 h 1873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64373" h="1873213">
                  <a:moveTo>
                    <a:pt x="0" y="0"/>
                  </a:moveTo>
                  <a:lnTo>
                    <a:pt x="2864373" y="0"/>
                  </a:lnTo>
                  <a:lnTo>
                    <a:pt x="2864373" y="1873213"/>
                  </a:lnTo>
                  <a:lnTo>
                    <a:pt x="0" y="187321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99136" rIns="199136" bIns="199136" numCol="1" spcCol="1270" anchor="ctr" anchorCtr="0">
              <a:noAutofit/>
            </a:bodyPr>
            <a:lstStyle/>
            <a:p>
              <a:pPr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dirty="0">
                  <a:solidFill>
                    <a:schemeClr val="tx2"/>
                  </a:solidFill>
                </a:rPr>
                <a:t>Our clients’ expectations</a:t>
              </a:r>
              <a:endParaRPr lang="en-CA" sz="28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278" y="2749783"/>
            <a:ext cx="986225" cy="986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319" y="5271112"/>
            <a:ext cx="1555752" cy="11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Breadth of </a:t>
            </a:r>
            <a:r>
              <a:rPr lang="en-US" dirty="0" smtClean="0">
                <a:solidFill>
                  <a:srgbClr val="C00000"/>
                </a:solidFill>
              </a:rPr>
              <a:t>Demand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227967" cy="4734502"/>
          </a:xfrm>
        </p:spPr>
        <p:txBody>
          <a:bodyPr>
            <a:norm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2000" b="1" i="1" dirty="0" smtClean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Every stakeholder</a:t>
            </a:r>
            <a:r>
              <a:rPr lang="en-US" sz="2000" dirty="0" smtClean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 on campus uses information systems 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2000" b="1" i="1" dirty="0" smtClean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Every outcome</a:t>
            </a:r>
            <a:r>
              <a:rPr lang="en-US" sz="2000" dirty="0" smtClean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 is impacted by IT 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2000" b="1" i="1" dirty="0" smtClean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Every </a:t>
            </a:r>
            <a:r>
              <a:rPr lang="en-US" sz="2000" b="1" i="1" dirty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process </a:t>
            </a:r>
            <a:r>
              <a:rPr lang="en-US" sz="2000" dirty="0" smtClean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has </a:t>
            </a:r>
            <a:r>
              <a:rPr lang="en-US" sz="2000" dirty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a direct or indirect IT component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sz="2000" b="1" i="1" dirty="0" smtClean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Every input </a:t>
            </a:r>
            <a:r>
              <a:rPr lang="en-US" sz="2000" dirty="0" smtClean="0">
                <a:ea typeface="Meiryo"/>
              </a:rPr>
              <a:t>is digitized</a:t>
            </a:r>
            <a:endParaRPr lang="en-CA" sz="2000" dirty="0">
              <a:latin typeface="Century Gothic" panose="020B0502020202020204" pitchFamily="34" charset="0"/>
              <a:ea typeface="Meiryo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3695" y="1562921"/>
            <a:ext cx="7983087" cy="5164677"/>
            <a:chOff x="411431" y="1525955"/>
            <a:chExt cx="7983087" cy="5164677"/>
          </a:xfrm>
        </p:grpSpPr>
        <p:sp>
          <p:nvSpPr>
            <p:cNvPr id="6" name="Rectangle 5"/>
            <p:cNvSpPr/>
            <p:nvPr/>
          </p:nvSpPr>
          <p:spPr>
            <a:xfrm>
              <a:off x="2220686" y="4057650"/>
              <a:ext cx="4661807" cy="2632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411431" y="1525955"/>
              <a:ext cx="7983087" cy="4804012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en-CA" sz="24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“Strategy 101 is about choices: You can’t be all things to all people.”</a:t>
              </a:r>
            </a:p>
            <a:p>
              <a:pPr algn="r"/>
              <a:r>
                <a:rPr lang="en-CA" sz="24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- Michael Porter</a:t>
              </a:r>
              <a:endParaRPr lang="en-CA" sz="24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71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Depth </a:t>
            </a:r>
            <a:r>
              <a:rPr lang="en-US" dirty="0">
                <a:solidFill>
                  <a:srgbClr val="C00000"/>
                </a:solidFill>
              </a:rPr>
              <a:t>of </a:t>
            </a:r>
            <a:r>
              <a:rPr lang="en-US" dirty="0" smtClean="0">
                <a:solidFill>
                  <a:srgbClr val="C00000"/>
                </a:solidFill>
              </a:rPr>
              <a:t>Demand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140" y="1559379"/>
            <a:ext cx="7886700" cy="5000748"/>
          </a:xfrm>
        </p:spPr>
        <p:txBody>
          <a:bodyPr>
            <a:normAutofit/>
          </a:bodyPr>
          <a:lstStyle/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dirty="0" smtClean="0"/>
              <a:t>More systems + more devices</a:t>
            </a: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dirty="0" smtClean="0"/>
              <a:t>Average </a:t>
            </a:r>
            <a:r>
              <a:rPr lang="en-US" dirty="0"/>
              <a:t>person brings 1½ IT devices on </a:t>
            </a:r>
            <a:r>
              <a:rPr lang="en-US" dirty="0" smtClean="0"/>
              <a:t>campus</a:t>
            </a:r>
          </a:p>
          <a:p>
            <a:pPr algn="ctr">
              <a:lnSpc>
                <a:spcPct val="105000"/>
              </a:lnSpc>
              <a:spcAft>
                <a:spcPts val="800"/>
              </a:spcAft>
            </a:pPr>
            <a:r>
              <a:rPr lang="en-US" dirty="0" smtClean="0"/>
              <a:t>Keep </a:t>
            </a:r>
            <a:r>
              <a:rPr lang="en-US" dirty="0"/>
              <a:t>the response time fast </a:t>
            </a:r>
            <a:endParaRPr lang="en-US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615321" y="3251834"/>
            <a:ext cx="7879755" cy="2620736"/>
            <a:chOff x="504966" y="4143374"/>
            <a:chExt cx="8284191" cy="2620736"/>
          </a:xfrm>
        </p:grpSpPr>
        <p:grpSp>
          <p:nvGrpSpPr>
            <p:cNvPr id="7" name="Group 6"/>
            <p:cNvGrpSpPr/>
            <p:nvPr/>
          </p:nvGrpSpPr>
          <p:grpSpPr>
            <a:xfrm>
              <a:off x="504966" y="4143374"/>
              <a:ext cx="8284191" cy="2620736"/>
              <a:chOff x="504966" y="4571996"/>
              <a:chExt cx="8284191" cy="2829882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3331030" y="5594632"/>
                <a:ext cx="2612570" cy="1807246"/>
              </a:xfrm>
              <a:prstGeom prst="round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CA" dirty="0" smtClean="0">
                    <a:latin typeface="Century Gothic" panose="020B0502020202020204" pitchFamily="34" charset="0"/>
                  </a:rPr>
                  <a:t>One size fits none.</a:t>
                </a:r>
                <a:endParaRPr lang="en-CA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" name="Right Brace 5"/>
              <p:cNvSpPr/>
              <p:nvPr/>
            </p:nvSpPr>
            <p:spPr>
              <a:xfrm rot="5400000">
                <a:off x="4251277" y="825685"/>
                <a:ext cx="791570" cy="8284191"/>
              </a:xfrm>
              <a:prstGeom prst="rightBrace">
                <a:avLst>
                  <a:gd name="adj1" fmla="val 39285"/>
                  <a:gd name="adj2" fmla="val 50000"/>
                </a:avLst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2854" y="5671747"/>
              <a:ext cx="1729876" cy="981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91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Demand for Quality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9379"/>
            <a:ext cx="7886700" cy="5000748"/>
          </a:xfrm>
        </p:spPr>
        <p:txBody>
          <a:bodyPr>
            <a:normAutofit/>
          </a:bodyPr>
          <a:lstStyle/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dirty="0" smtClean="0"/>
              <a:t>Seamlessly support exponential growth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en-US" dirty="0" smtClean="0">
              <a:latin typeface="Century Gothic" panose="020B0502020202020204" pitchFamily="34" charset="0"/>
              <a:ea typeface="Meiryo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en-US" dirty="0">
              <a:ea typeface="Meiryo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en-US" dirty="0" smtClean="0">
              <a:latin typeface="Century Gothic" panose="020B0502020202020204" pitchFamily="34" charset="0"/>
              <a:ea typeface="Meiryo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en-US" dirty="0">
              <a:ea typeface="Meiryo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en-US" dirty="0" smtClean="0">
                <a:latin typeface="Century Gothic" panose="020B0502020202020204" pitchFamily="34" charset="0"/>
                <a:ea typeface="Meiryo"/>
                <a:cs typeface="Times New Roman" panose="02020603050405020304" pitchFamily="18" charset="0"/>
              </a:rPr>
              <a:t>Deliver high quality equivalent to Apple &amp; Google &amp; Microsoft</a:t>
            </a:r>
            <a:endParaRPr lang="en-CA" dirty="0">
              <a:latin typeface="Century Gothic" panose="020B0502020202020204" pitchFamily="34" charset="0"/>
              <a:ea typeface="Meiryo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992573" y="4655056"/>
            <a:ext cx="5240740" cy="176056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“Why isn’t Peoplesoft as easy to use as my iPad?” </a:t>
            </a:r>
            <a:endParaRPr lang="en-CA" dirty="0"/>
          </a:p>
        </p:txBody>
      </p:sp>
      <p:sp>
        <p:nvSpPr>
          <p:cNvPr id="11" name="Oval 10"/>
          <p:cNvSpPr/>
          <p:nvPr/>
        </p:nvSpPr>
        <p:spPr>
          <a:xfrm>
            <a:off x="1992573" y="2044664"/>
            <a:ext cx="5240740" cy="176056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“I’m going to get a terrible student evaluation because wireless doesn’t support the size of my class.”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530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5662</TotalTime>
  <Words>1299</Words>
  <Application>Microsoft Office PowerPoint</Application>
  <PresentationFormat>On-screen Show (4:3)</PresentationFormat>
  <Paragraphs>324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Meiryo</vt:lpstr>
      <vt:lpstr>Times New Roman</vt:lpstr>
      <vt:lpstr>Office Theme</vt:lpstr>
      <vt:lpstr>1_Office Theme</vt:lpstr>
      <vt:lpstr>Why Does IT   Cost So Much?</vt:lpstr>
      <vt:lpstr>PowerPoint Presentation</vt:lpstr>
      <vt:lpstr>Problem</vt:lpstr>
      <vt:lpstr>PowerPoint Presentation</vt:lpstr>
      <vt:lpstr>Uncontrollable Drivers of Cost Growth</vt:lpstr>
      <vt:lpstr>Background</vt:lpstr>
      <vt:lpstr>Breadth of Demand</vt:lpstr>
      <vt:lpstr>Depth of Demand</vt:lpstr>
      <vt:lpstr>Demand for Quality</vt:lpstr>
      <vt:lpstr>Increasing Compliance Demands</vt:lpstr>
      <vt:lpstr>Increasing Security Demands</vt:lpstr>
      <vt:lpstr>Any Device</vt:lpstr>
      <vt:lpstr>Any Time</vt:lpstr>
      <vt:lpstr>Any Place</vt:lpstr>
      <vt:lpstr>Quality of Software</vt:lpstr>
      <vt:lpstr>New Teaching &amp; Learning Tech</vt:lpstr>
      <vt:lpstr>Exponential Research Data Growth</vt:lpstr>
      <vt:lpstr>Controllable Drivers of Cost Growth</vt:lpstr>
      <vt:lpstr>Background</vt:lpstr>
      <vt:lpstr>Distributed IT</vt:lpstr>
      <vt:lpstr>Unmanaged IT</vt:lpstr>
      <vt:lpstr>Redundant Systems</vt:lpstr>
      <vt:lpstr>Data Integration</vt:lpstr>
      <vt:lpstr>What to Do About It</vt:lpstr>
      <vt:lpstr>IT is an Investment</vt:lpstr>
      <vt:lpstr>IT is an Investment</vt:lpstr>
      <vt:lpstr>Shifting to Investments</vt:lpstr>
      <vt:lpstr>Shifting to Investments</vt:lpstr>
      <vt:lpstr>Leverage Shared Services</vt:lpstr>
      <vt:lpstr>Cloud When Prudent</vt:lpstr>
      <vt:lpstr>Conclusions</vt:lpstr>
      <vt:lpstr>Why &amp; What</vt:lpstr>
      <vt:lpstr>PowerPoint Presentation</vt:lpstr>
    </vt:vector>
  </TitlesOfParts>
  <Company>University of Saskatchewan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Roman, Mark</dc:creator>
  <cp:lastModifiedBy>Mark Roman</cp:lastModifiedBy>
  <cp:revision>207</cp:revision>
  <cp:lastPrinted>2017-06-08T00:08:04Z</cp:lastPrinted>
  <dcterms:created xsi:type="dcterms:W3CDTF">2015-04-15T01:05:42Z</dcterms:created>
  <dcterms:modified xsi:type="dcterms:W3CDTF">2017-11-01T13:26:57Z</dcterms:modified>
</cp:coreProperties>
</file>