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7" autoAdjust="0"/>
    <p:restoredTop sz="94707" autoAdjust="0"/>
  </p:normalViewPr>
  <p:slideViewPr>
    <p:cSldViewPr snapToGrid="0" snapToObjects="1" showGuides="1">
      <p:cViewPr>
        <p:scale>
          <a:sx n="93" d="100"/>
          <a:sy n="93" d="100"/>
        </p:scale>
        <p:origin x="-8000" y="-15776"/>
      </p:cViewPr>
      <p:guideLst>
        <p:guide orient="horz" pos="3687"/>
        <p:guide orient="horz" pos="320"/>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1/24/18</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5976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612772"/>
            <a:ext cx="628550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6465" y="5837226"/>
            <a:ext cx="6280548" cy="697033"/>
          </a:xfrm>
          <a:prstGeom prst="rect">
            <a:avLst/>
          </a:prstGeom>
          <a:noFill/>
        </p:spPr>
        <p:txBody>
          <a:bodyPr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add) INTRODUCTION</a:t>
            </a:r>
            <a:endParaRPr lang="en-US" dirty="0"/>
          </a:p>
        </p:txBody>
      </p:sp>
      <p:sp>
        <p:nvSpPr>
          <p:cNvPr id="19" name="Text Placeholder 3"/>
          <p:cNvSpPr>
            <a:spLocks noGrp="1"/>
          </p:cNvSpPr>
          <p:nvPr>
            <p:ph type="body" sz="quarter" idx="19" hasCustomPrompt="1"/>
          </p:nvPr>
        </p:nvSpPr>
        <p:spPr>
          <a:xfrm>
            <a:off x="564124" y="16433872"/>
            <a:ext cx="6286500"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6463" y="15776587"/>
            <a:ext cx="628153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6612772"/>
            <a:ext cx="12950030"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8" y="5835727"/>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8" y="24094249"/>
            <a:ext cx="12950031"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8" y="23401291"/>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571964" y="5835727"/>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571964" y="6612772"/>
            <a:ext cx="627938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571964" y="15843504"/>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4753" y="16536463"/>
            <a:ext cx="6233811"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571964" y="29024451"/>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0570392" y="29800474"/>
            <a:ext cx="6282532"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7.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8.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5.bin"/><Relationship Id="rId9" Type="http://schemas.openxmlformats.org/officeDocument/2006/relationships/image" Target="../media/image1.wmf"/><Relationship Id="rId10"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5334000"/>
          </a:xfrm>
          <a:prstGeom prst="rect">
            <a:avLst/>
          </a:prstGeom>
          <a:solidFill>
            <a:schemeClr val="accent5">
              <a:lumMod val="75000"/>
            </a:schemeClr>
          </a:solidFill>
          <a:ln w="9525">
            <a:solidFill>
              <a:schemeClr val="tx1"/>
            </a:solidFill>
            <a:miter lim="800000"/>
            <a:headEnd/>
            <a:tailEnd/>
          </a:ln>
          <a:effectLst/>
        </p:spPr>
        <p:txBody>
          <a:bodyPr wrap="none" lIns="78446" tIns="39222" rIns="78446" bIns="39222" anchor="ctr"/>
          <a:lstStyle/>
          <a:p>
            <a:pPr>
              <a:defRPr/>
            </a:pPr>
            <a:endParaRPr lang="en-US" dirty="0"/>
          </a:p>
        </p:txBody>
      </p:sp>
      <p:sp>
        <p:nvSpPr>
          <p:cNvPr id="9" name="Rectangle 9"/>
          <p:cNvSpPr>
            <a:spLocks noChangeArrowheads="1"/>
          </p:cNvSpPr>
          <p:nvPr/>
        </p:nvSpPr>
        <p:spPr bwMode="auto">
          <a:xfrm>
            <a:off x="0" y="5339294"/>
            <a:ext cx="27432000" cy="169333"/>
          </a:xfrm>
          <a:prstGeom prst="rect">
            <a:avLst/>
          </a:prstGeom>
          <a:solidFill>
            <a:schemeClr val="accent5">
              <a:lumMod val="50000"/>
            </a:schemeClr>
          </a:solidFill>
          <a:ln w="152400">
            <a:noFill/>
            <a:miter lim="800000"/>
            <a:headEnd/>
            <a:tailEnd/>
          </a:ln>
          <a:effectLst/>
        </p:spPr>
        <p:txBody>
          <a:bodyPr wrap="none" lIns="78446" tIns="39222" rIns="78446" bIns="39222" anchor="ctr"/>
          <a:lstStyle/>
          <a:p>
            <a:pPr>
              <a:defRPr/>
            </a:pPr>
            <a:endParaRPr lang="en-US" dirty="0"/>
          </a:p>
        </p:txBody>
      </p:sp>
      <p:sp>
        <p:nvSpPr>
          <p:cNvPr id="16" name="Rectangle 33"/>
          <p:cNvSpPr>
            <a:spLocks noChangeArrowheads="1"/>
          </p:cNvSpPr>
          <p:nvPr/>
        </p:nvSpPr>
        <p:spPr bwMode="auto">
          <a:xfrm>
            <a:off x="572141" y="5841866"/>
            <a:ext cx="12949039" cy="29718000"/>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446" tIns="39222" rIns="78446" bIns="39222" anchor="ctr"/>
          <a:lstStyle/>
          <a:p>
            <a:pPr>
              <a:defRPr/>
            </a:pPr>
            <a:endParaRPr lang="en-US" dirty="0"/>
          </a:p>
        </p:txBody>
      </p:sp>
      <p:sp>
        <p:nvSpPr>
          <p:cNvPr id="21" name="Rectangle 33"/>
          <p:cNvSpPr>
            <a:spLocks noChangeArrowheads="1"/>
          </p:cNvSpPr>
          <p:nvPr userDrawn="1"/>
        </p:nvSpPr>
        <p:spPr bwMode="auto">
          <a:xfrm>
            <a:off x="13811249" y="5841866"/>
            <a:ext cx="12949039" cy="29718000"/>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446" tIns="39222" rIns="78446" bIns="39222" anchor="ctr"/>
          <a:lstStyle/>
          <a:p>
            <a:pPr>
              <a:defRPr/>
            </a:pPr>
            <a:endParaRPr lang="en-US" dirty="0"/>
          </a:p>
        </p:txBody>
      </p:sp>
      <p:grpSp>
        <p:nvGrpSpPr>
          <p:cNvPr id="23" name="Group 22"/>
          <p:cNvGrpSpPr/>
          <p:nvPr userDrawn="1"/>
        </p:nvGrpSpPr>
        <p:grpSpPr>
          <a:xfrm>
            <a:off x="-12658121" y="-48127"/>
            <a:ext cx="12259293" cy="36624127"/>
            <a:chOff x="-11225189" y="-1"/>
            <a:chExt cx="11018865" cy="32918401"/>
          </a:xfrm>
        </p:grpSpPr>
        <p:sp>
          <p:nvSpPr>
            <p:cNvPr id="24" name="Rectangle 2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30”x40”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2527300" indent="-650875" algn="l" defTabSz="850900">
                <a:tabLst/>
              </a:pPr>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0479105" y="8732868"/>
              <a:ext cx="1597666" cy="1201935"/>
            </a:xfrm>
            <a:prstGeom prst="rect">
              <a:avLst/>
            </a:prstGeom>
          </p:spPr>
        </p:pic>
        <p:pic>
          <p:nvPicPr>
            <p:cNvPr id="30" name="Picture 29"/>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2" name="Group 31"/>
            <p:cNvGrpSpPr/>
            <p:nvPr userDrawn="1"/>
          </p:nvGrpSpPr>
          <p:grpSpPr>
            <a:xfrm>
              <a:off x="-9744993" y="19604585"/>
              <a:ext cx="7531182" cy="2120441"/>
              <a:chOff x="-4470427" y="9208123"/>
              <a:chExt cx="3470785" cy="974221"/>
            </a:xfrm>
          </p:grpSpPr>
          <p:grpSp>
            <p:nvGrpSpPr>
              <p:cNvPr id="46" name="Group 45"/>
              <p:cNvGrpSpPr/>
              <p:nvPr userDrawn="1"/>
            </p:nvGrpSpPr>
            <p:grpSpPr>
              <a:xfrm>
                <a:off x="-2783495" y="9252356"/>
                <a:ext cx="624431" cy="898923"/>
                <a:chOff x="-3958697" y="8525819"/>
                <a:chExt cx="779338" cy="1288150"/>
              </a:xfrm>
            </p:grpSpPr>
            <p:pic>
              <p:nvPicPr>
                <p:cNvPr id="52" name="Picture 51"/>
                <p:cNvPicPr>
                  <a:picLocks noChangeAspect="1"/>
                </p:cNvPicPr>
                <p:nvPr userDrawn="1"/>
              </p:nvPicPr>
              <p:blipFill>
                <a:blip r:embed="rId6"/>
                <a:stretch>
                  <a:fillRect/>
                </a:stretch>
              </p:blipFill>
              <p:spPr>
                <a:xfrm>
                  <a:off x="-3948160" y="8525819"/>
                  <a:ext cx="768801" cy="1090857"/>
                </a:xfrm>
                <a:prstGeom prst="rect">
                  <a:avLst/>
                </a:prstGeom>
              </p:spPr>
            </p:pic>
            <p:sp>
              <p:nvSpPr>
                <p:cNvPr id="53" name="TextBox 52"/>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9252361"/>
                <a:ext cx="1033517" cy="898915"/>
                <a:chOff x="-2921738" y="8714808"/>
                <a:chExt cx="1420279" cy="1235304"/>
              </a:xfrm>
            </p:grpSpPr>
            <p:pic>
              <p:nvPicPr>
                <p:cNvPr id="50" name="Picture 49"/>
                <p:cNvPicPr>
                  <a:picLocks noChangeAspect="1"/>
                </p:cNvPicPr>
                <p:nvPr userDrawn="1"/>
              </p:nvPicPr>
              <p:blipFill>
                <a:blip r:embed="rId6"/>
                <a:stretch>
                  <a:fillRect/>
                </a:stretch>
              </p:blipFill>
              <p:spPr>
                <a:xfrm>
                  <a:off x="-2921738" y="8714808"/>
                  <a:ext cx="1420279" cy="1029694"/>
                </a:xfrm>
                <a:prstGeom prst="rect">
                  <a:avLst/>
                </a:prstGeom>
              </p:spPr>
            </p:pic>
            <p:sp>
              <p:nvSpPr>
                <p:cNvPr id="51" name="TextBox 50"/>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9208123"/>
                <a:ext cx="1098742" cy="847761"/>
              </a:xfrm>
              <a:prstGeom prst="rect">
                <a:avLst/>
              </a:prstGeom>
            </p:spPr>
          </p:pic>
          <p:sp>
            <p:nvSpPr>
              <p:cNvPr id="49" name="TextBox 48"/>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7" name="Group 36"/>
            <p:cNvGrpSpPr/>
            <p:nvPr userDrawn="1"/>
          </p:nvGrpSpPr>
          <p:grpSpPr>
            <a:xfrm>
              <a:off x="-10409330" y="23738192"/>
              <a:ext cx="9344084" cy="2453251"/>
              <a:chOff x="-4759852" y="10890293"/>
              <a:chExt cx="4306270" cy="1127128"/>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3213247783"/>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1229"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3514347268"/>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1230"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1" name="TextBox 40"/>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4" name="Group 53"/>
          <p:cNvGrpSpPr/>
          <p:nvPr userDrawn="1"/>
        </p:nvGrpSpPr>
        <p:grpSpPr>
          <a:xfrm>
            <a:off x="27804389" y="0"/>
            <a:ext cx="12284832" cy="36618007"/>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429000"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2000250"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737471570"/>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1231"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662991869"/>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1232"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487207" y="31169782"/>
              <a:ext cx="6870215" cy="1260334"/>
            </a:xfrm>
            <a:prstGeom prst="rect">
              <a:avLst/>
            </a:prstGeom>
            <a:noFill/>
          </p:spPr>
          <p:txBody>
            <a:bodyPr wrap="square" lIns="65304" tIns="32651" rIns="65304" bIns="32651" rtlCol="0">
              <a:spAutoFit/>
            </a:bodyPr>
            <a:lstStyle/>
            <a:p>
              <a:pPr marL="288925" indent="-288925">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288925"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
        <p:nvSpPr>
          <p:cNvPr id="36" name="Text Box 14"/>
          <p:cNvSpPr txBox="1">
            <a:spLocks noChangeArrowheads="1"/>
          </p:cNvSpPr>
          <p:nvPr userDrawn="1"/>
        </p:nvSpPr>
        <p:spPr bwMode="auto">
          <a:xfrm>
            <a:off x="1129100" y="35883932"/>
            <a:ext cx="2366237" cy="29833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5334000"/>
          </a:xfrm>
          <a:prstGeom prst="rect">
            <a:avLst/>
          </a:prstGeom>
          <a:solidFill>
            <a:schemeClr val="accent5">
              <a:lumMod val="75000"/>
            </a:schemeClr>
          </a:solidFill>
          <a:ln w="9525">
            <a:solidFill>
              <a:schemeClr val="tx1"/>
            </a:solidFill>
            <a:miter lim="800000"/>
            <a:headEnd/>
            <a:tailEnd/>
          </a:ln>
          <a:effectLst/>
        </p:spPr>
        <p:txBody>
          <a:bodyPr wrap="none" lIns="78446" tIns="39222" rIns="78446" bIns="39222" anchor="ctr"/>
          <a:lstStyle/>
          <a:p>
            <a:pPr>
              <a:defRPr/>
            </a:pPr>
            <a:endParaRPr lang="en-US" dirty="0"/>
          </a:p>
        </p:txBody>
      </p:sp>
      <p:sp>
        <p:nvSpPr>
          <p:cNvPr id="9" name="Rectangle 9"/>
          <p:cNvSpPr>
            <a:spLocks noChangeArrowheads="1"/>
          </p:cNvSpPr>
          <p:nvPr/>
        </p:nvSpPr>
        <p:spPr bwMode="auto">
          <a:xfrm>
            <a:off x="0" y="5339294"/>
            <a:ext cx="27432000" cy="169333"/>
          </a:xfrm>
          <a:prstGeom prst="rect">
            <a:avLst/>
          </a:prstGeom>
          <a:solidFill>
            <a:schemeClr val="accent5">
              <a:lumMod val="50000"/>
            </a:schemeClr>
          </a:solidFill>
          <a:ln w="152400">
            <a:noFill/>
            <a:miter lim="800000"/>
            <a:headEnd/>
            <a:tailEnd/>
          </a:ln>
          <a:effectLst/>
        </p:spPr>
        <p:txBody>
          <a:bodyPr wrap="none" lIns="78446" tIns="39222" rIns="78446" bIns="39222" anchor="ctr"/>
          <a:lstStyle/>
          <a:p>
            <a:pPr>
              <a:defRPr/>
            </a:pPr>
            <a:endParaRPr lang="en-US" dirty="0"/>
          </a:p>
        </p:txBody>
      </p:sp>
      <p:grpSp>
        <p:nvGrpSpPr>
          <p:cNvPr id="25" name="Group 24"/>
          <p:cNvGrpSpPr/>
          <p:nvPr userDrawn="1"/>
        </p:nvGrpSpPr>
        <p:grpSpPr>
          <a:xfrm>
            <a:off x="-12658121" y="-48127"/>
            <a:ext cx="12259293" cy="36624127"/>
            <a:chOff x="-11225189" y="-1"/>
            <a:chExt cx="11018865" cy="32918401"/>
          </a:xfrm>
        </p:grpSpPr>
        <p:sp>
          <p:nvSpPr>
            <p:cNvPr id="26" name="Rectangle 25"/>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30”x40”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2527300" indent="-650875" algn="l" defTabSz="850900">
                <a:tabLst/>
              </a:pPr>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6" name="Straight Connector 35"/>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4"/>
            <a:stretch>
              <a:fillRect/>
            </a:stretch>
          </p:blipFill>
          <p:spPr>
            <a:xfrm>
              <a:off x="-10479105" y="873286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9" name="Group 38"/>
            <p:cNvGrpSpPr/>
            <p:nvPr userDrawn="1"/>
          </p:nvGrpSpPr>
          <p:grpSpPr>
            <a:xfrm>
              <a:off x="-9744993" y="19604585"/>
              <a:ext cx="7531182" cy="2120441"/>
              <a:chOff x="-4470427" y="9208123"/>
              <a:chExt cx="3470785" cy="974221"/>
            </a:xfrm>
          </p:grpSpPr>
          <p:grpSp>
            <p:nvGrpSpPr>
              <p:cNvPr id="46" name="Group 45"/>
              <p:cNvGrpSpPr/>
              <p:nvPr userDrawn="1"/>
            </p:nvGrpSpPr>
            <p:grpSpPr>
              <a:xfrm>
                <a:off x="-2783495" y="9252356"/>
                <a:ext cx="624431" cy="898923"/>
                <a:chOff x="-3958697" y="8525819"/>
                <a:chExt cx="779338" cy="1288150"/>
              </a:xfrm>
            </p:grpSpPr>
            <p:pic>
              <p:nvPicPr>
                <p:cNvPr id="53" name="Picture 52"/>
                <p:cNvPicPr>
                  <a:picLocks noChangeAspect="1"/>
                </p:cNvPicPr>
                <p:nvPr userDrawn="1"/>
              </p:nvPicPr>
              <p:blipFill>
                <a:blip r:embed="rId6"/>
                <a:stretch>
                  <a:fillRect/>
                </a:stretch>
              </p:blipFill>
              <p:spPr>
                <a:xfrm>
                  <a:off x="-3948160" y="8525819"/>
                  <a:ext cx="768801" cy="1090857"/>
                </a:xfrm>
                <a:prstGeom prst="rect">
                  <a:avLst/>
                </a:prstGeom>
              </p:spPr>
            </p:pic>
            <p:sp>
              <p:nvSpPr>
                <p:cNvPr id="54" name="TextBox 53"/>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9252361"/>
                <a:ext cx="1033517" cy="898915"/>
                <a:chOff x="-2921738" y="8714808"/>
                <a:chExt cx="1420279" cy="1235304"/>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9" name="Picture 48"/>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40" name="Group 39"/>
            <p:cNvGrpSpPr/>
            <p:nvPr userDrawn="1"/>
          </p:nvGrpSpPr>
          <p:grpSpPr>
            <a:xfrm>
              <a:off x="-10409330" y="23738192"/>
              <a:ext cx="9344084" cy="2453251"/>
              <a:chOff x="-4759852" y="10890293"/>
              <a:chExt cx="4306270"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3944284615"/>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2253"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42" name="Object 41"/>
              <p:cNvGraphicFramePr>
                <a:graphicFrameLocks noChangeAspect="1"/>
              </p:cNvGraphicFramePr>
              <p:nvPr userDrawn="1">
                <p:extLst>
                  <p:ext uri="{D42A27DB-BD31-4B8C-83A1-F6EECF244321}">
                    <p14:modId xmlns:p14="http://schemas.microsoft.com/office/powerpoint/2010/main" val="1959636283"/>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2254"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3" name="TextBox 42"/>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4" name="TextBox 43"/>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5" name="Group 54"/>
          <p:cNvGrpSpPr/>
          <p:nvPr userDrawn="1"/>
        </p:nvGrpSpPr>
        <p:grpSpPr>
          <a:xfrm>
            <a:off x="27804389" y="0"/>
            <a:ext cx="12284832" cy="36618007"/>
            <a:chOff x="44157839" y="-55065"/>
            <a:chExt cx="11062139" cy="32973465"/>
          </a:xfrm>
        </p:grpSpPr>
        <p:sp>
          <p:nvSpPr>
            <p:cNvPr id="56" name="Rectangle 55"/>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429000"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2000250"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7" name="Object 56"/>
            <p:cNvGraphicFramePr>
              <a:graphicFrameLocks noChangeAspect="1"/>
            </p:cNvGraphicFramePr>
            <p:nvPr userDrawn="1">
              <p:extLst>
                <p:ext uri="{D42A27DB-BD31-4B8C-83A1-F6EECF244321}">
                  <p14:modId xmlns:p14="http://schemas.microsoft.com/office/powerpoint/2010/main" val="4022661947"/>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2255"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8" name="Picture 57"/>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9" name="Object 58"/>
            <p:cNvGraphicFramePr>
              <a:graphicFrameLocks noChangeAspect="1"/>
            </p:cNvGraphicFramePr>
            <p:nvPr userDrawn="1">
              <p:extLst>
                <p:ext uri="{D42A27DB-BD31-4B8C-83A1-F6EECF244321}">
                  <p14:modId xmlns:p14="http://schemas.microsoft.com/office/powerpoint/2010/main" val="1198015845"/>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2256"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0" name="Group 59"/>
            <p:cNvGrpSpPr/>
            <p:nvPr userDrawn="1"/>
          </p:nvGrpSpPr>
          <p:grpSpPr>
            <a:xfrm>
              <a:off x="44487207" y="29414560"/>
              <a:ext cx="10354213" cy="1265612"/>
              <a:chOff x="44200453" y="28362386"/>
              <a:chExt cx="9771399" cy="1090622"/>
            </a:xfrm>
          </p:grpSpPr>
          <p:sp>
            <p:nvSpPr>
              <p:cNvPr id="62" name="Rounded Rectangle 61"/>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4" name="TextBox 63"/>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5" name="TextBox 34"/>
          <p:cNvSpPr txBox="1"/>
          <p:nvPr userDrawn="1"/>
        </p:nvSpPr>
        <p:spPr>
          <a:xfrm>
            <a:off x="28170162" y="34676115"/>
            <a:ext cx="7629577" cy="1399638"/>
          </a:xfrm>
          <a:prstGeom prst="rect">
            <a:avLst/>
          </a:prstGeom>
          <a:noFill/>
        </p:spPr>
        <p:txBody>
          <a:bodyPr wrap="square" lIns="65304" tIns="32651" rIns="65304" bIns="32651" rtlCol="0">
            <a:spAutoFit/>
          </a:bodyPr>
          <a:lstStyle/>
          <a:p>
            <a:pPr marL="288925" indent="-288925">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288925"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sp>
        <p:nvSpPr>
          <p:cNvPr id="45" name="Rectangle 33"/>
          <p:cNvSpPr>
            <a:spLocks noChangeArrowheads="1"/>
          </p:cNvSpPr>
          <p:nvPr userDrawn="1"/>
        </p:nvSpPr>
        <p:spPr bwMode="auto">
          <a:xfrm>
            <a:off x="572141" y="5841866"/>
            <a:ext cx="26276635" cy="29718000"/>
          </a:xfrm>
          <a:prstGeom prst="roundRect">
            <a:avLst>
              <a:gd name="adj" fmla="val 152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446" tIns="39222" rIns="78446" bIns="39222" anchor="ctr"/>
          <a:lstStyle/>
          <a:p>
            <a:pPr>
              <a:defRPr/>
            </a:pPr>
            <a:endParaRPr lang="en-US" dirty="0"/>
          </a:p>
        </p:txBody>
      </p:sp>
      <p:sp>
        <p:nvSpPr>
          <p:cNvPr id="48" name="Text Box 14"/>
          <p:cNvSpPr txBox="1">
            <a:spLocks noChangeArrowheads="1"/>
          </p:cNvSpPr>
          <p:nvPr userDrawn="1"/>
        </p:nvSpPr>
        <p:spPr bwMode="auto">
          <a:xfrm>
            <a:off x="1129100" y="35883932"/>
            <a:ext cx="2366237" cy="29833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jpg"/><Relationship Id="rId12" Type="http://schemas.openxmlformats.org/officeDocument/2006/relationships/image" Target="../media/image18.jpg"/><Relationship Id="rId13"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nc-sa/3.0/" TargetMode="External"/><Relationship Id="rId4" Type="http://schemas.openxmlformats.org/officeDocument/2006/relationships/hyperlink" Target="https://www.youtube.com/watch?v=hdKWOYBCG3I" TargetMode="External"/><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jpg"/><Relationship Id="rId10"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82"/>
          <p:cNvSpPr>
            <a:spLocks noGrp="1"/>
          </p:cNvSpPr>
          <p:nvPr>
            <p:ph type="body" sz="quarter" idx="10"/>
          </p:nvPr>
        </p:nvSpPr>
        <p:spPr>
          <a:xfrm>
            <a:off x="565119" y="6528688"/>
            <a:ext cx="12956288" cy="1208586"/>
          </a:xfrm>
        </p:spPr>
        <p:txBody>
          <a:bodyPr/>
          <a:lstStyle/>
          <a:p>
            <a:endParaRPr lang="en-US" dirty="0">
              <a:latin typeface="+mn-lt"/>
            </a:endParaRPr>
          </a:p>
          <a:p>
            <a:endParaRPr lang="en-US" dirty="0" smtClean="0">
              <a:latin typeface="+mn-lt"/>
            </a:endParaRPr>
          </a:p>
        </p:txBody>
      </p:sp>
      <p:sp>
        <p:nvSpPr>
          <p:cNvPr id="84" name="Text Placeholder 83"/>
          <p:cNvSpPr>
            <a:spLocks noGrp="1"/>
          </p:cNvSpPr>
          <p:nvPr>
            <p:ph type="body" sz="quarter" idx="11"/>
          </p:nvPr>
        </p:nvSpPr>
        <p:spPr>
          <a:xfrm>
            <a:off x="800106" y="9935584"/>
            <a:ext cx="12946061" cy="697033"/>
          </a:xfrm>
        </p:spPr>
        <p:txBody>
          <a:bodyPr/>
          <a:lstStyle/>
          <a:p>
            <a:r>
              <a:rPr lang="en-US" dirty="0"/>
              <a:t>Background at Auburn </a:t>
            </a:r>
            <a:r>
              <a:rPr lang="en-US" dirty="0" smtClean="0"/>
              <a:t>University</a:t>
            </a:r>
            <a:endParaRPr lang="en-US" dirty="0"/>
          </a:p>
        </p:txBody>
      </p:sp>
      <p:sp>
        <p:nvSpPr>
          <p:cNvPr id="85" name="Text Placeholder 84"/>
          <p:cNvSpPr>
            <a:spLocks noGrp="1"/>
          </p:cNvSpPr>
          <p:nvPr>
            <p:ph type="body" sz="quarter" idx="20"/>
          </p:nvPr>
        </p:nvSpPr>
        <p:spPr>
          <a:xfrm>
            <a:off x="0" y="20041134"/>
            <a:ext cx="12949224" cy="697033"/>
          </a:xfrm>
        </p:spPr>
        <p:txBody>
          <a:bodyPr/>
          <a:lstStyle/>
          <a:p>
            <a:r>
              <a:rPr lang="en-US" dirty="0"/>
              <a:t>Why Focus on Students</a:t>
            </a:r>
            <a:r>
              <a:rPr lang="en-US" dirty="0" smtClean="0"/>
              <a:t>?</a:t>
            </a:r>
            <a:endParaRPr lang="en-US" dirty="0"/>
          </a:p>
        </p:txBody>
      </p:sp>
      <p:sp>
        <p:nvSpPr>
          <p:cNvPr id="86" name="Text Placeholder 85"/>
          <p:cNvSpPr>
            <a:spLocks noGrp="1"/>
          </p:cNvSpPr>
          <p:nvPr>
            <p:ph type="body" sz="quarter" idx="25"/>
          </p:nvPr>
        </p:nvSpPr>
        <p:spPr/>
        <p:txBody>
          <a:bodyPr/>
          <a:lstStyle/>
          <a:p>
            <a:r>
              <a:rPr lang="en-US" dirty="0" smtClean="0"/>
              <a:t>Outcomes:  Learning Consultants</a:t>
            </a:r>
            <a:endParaRPr lang="en-US" dirty="0"/>
          </a:p>
        </p:txBody>
      </p:sp>
      <p:sp>
        <p:nvSpPr>
          <p:cNvPr id="87" name="Text Placeholder 86"/>
          <p:cNvSpPr>
            <a:spLocks noGrp="1"/>
          </p:cNvSpPr>
          <p:nvPr>
            <p:ph type="body" sz="quarter" idx="26"/>
          </p:nvPr>
        </p:nvSpPr>
        <p:spPr>
          <a:xfrm>
            <a:off x="13856717" y="6528688"/>
            <a:ext cx="12945893" cy="8742957"/>
          </a:xfrm>
        </p:spPr>
        <p:txBody>
          <a:bodyPr/>
          <a:lstStyle/>
          <a:p>
            <a:r>
              <a:rPr lang="en-US" dirty="0" smtClean="0">
                <a:latin typeface="+mn-lt"/>
              </a:rPr>
              <a:t>A </a:t>
            </a:r>
            <a:r>
              <a:rPr lang="en-US" dirty="0">
                <a:latin typeface="+mn-lt"/>
              </a:rPr>
              <a:t>Learning Consultant is an undergraduate student who helps faculty and peers using </a:t>
            </a:r>
            <a:r>
              <a:rPr lang="en-US" dirty="0" smtClean="0">
                <a:latin typeface="+mn-lt"/>
              </a:rPr>
              <a:t>the spaces and the technology </a:t>
            </a:r>
            <a:r>
              <a:rPr lang="en-US" dirty="0">
                <a:latin typeface="+mn-lt"/>
              </a:rPr>
              <a:t>in the Mell Classroom Building @ RBD Library</a:t>
            </a:r>
            <a:r>
              <a:rPr lang="en-US" dirty="0" smtClean="0">
                <a:latin typeface="+mn-lt"/>
              </a:rPr>
              <a:t>. Learning consultants</a:t>
            </a:r>
          </a:p>
          <a:p>
            <a:pPr marL="342900" indent="-342900">
              <a:buFont typeface="Arial" charset="0"/>
              <a:buChar char="•"/>
            </a:pPr>
            <a:r>
              <a:rPr lang="en-US" dirty="0" smtClean="0">
                <a:latin typeface="+mn-lt"/>
              </a:rPr>
              <a:t>support from 7am-7pm and on request for designated university </a:t>
            </a:r>
            <a:r>
              <a:rPr lang="en-US" dirty="0" smtClean="0">
                <a:latin typeface="+mn-lt"/>
              </a:rPr>
              <a:t>activities,</a:t>
            </a:r>
            <a:endParaRPr lang="en-US" dirty="0" smtClean="0">
              <a:latin typeface="+mn-lt"/>
            </a:endParaRPr>
          </a:p>
          <a:p>
            <a:pPr marL="342900" indent="-342900">
              <a:buFont typeface="Arial" charset="0"/>
              <a:buChar char="•"/>
            </a:pPr>
            <a:r>
              <a:rPr lang="en-US" dirty="0" smtClean="0">
                <a:latin typeface="+mn-lt"/>
              </a:rPr>
              <a:t>can </a:t>
            </a:r>
            <a:r>
              <a:rPr lang="en-US" dirty="0">
                <a:latin typeface="+mn-lt"/>
              </a:rPr>
              <a:t>be contacted </a:t>
            </a:r>
            <a:r>
              <a:rPr lang="en-US" dirty="0" smtClean="0">
                <a:latin typeface="+mn-lt"/>
              </a:rPr>
              <a:t>through live chat using </a:t>
            </a:r>
            <a:r>
              <a:rPr lang="en-US" dirty="0" err="1" smtClean="0">
                <a:latin typeface="+mn-lt"/>
              </a:rPr>
              <a:t>Bomgar</a:t>
            </a:r>
            <a:r>
              <a:rPr lang="en-US" dirty="0" smtClean="0">
                <a:latin typeface="+mn-lt"/>
              </a:rPr>
              <a:t> as the </a:t>
            </a:r>
            <a:r>
              <a:rPr lang="en-US" dirty="0" smtClean="0">
                <a:latin typeface="+mn-lt"/>
              </a:rPr>
              <a:t>platform for immediate tech support (Fall 2017 70 support sessions)</a:t>
            </a:r>
            <a:r>
              <a:rPr lang="en-US" dirty="0" smtClean="0">
                <a:latin typeface="+mn-lt"/>
              </a:rPr>
              <a:t>,</a:t>
            </a:r>
          </a:p>
          <a:p>
            <a:pPr marL="342900" indent="-342900">
              <a:buFont typeface="Arial" charset="0"/>
              <a:buChar char="•"/>
            </a:pPr>
            <a:r>
              <a:rPr lang="en-US" dirty="0" smtClean="0">
                <a:latin typeface="+mn-lt"/>
              </a:rPr>
              <a:t>Are available for faculty and student training sessions through online requests (Fall 2017 16 sessions),</a:t>
            </a:r>
            <a:endParaRPr lang="en-US" dirty="0" smtClean="0">
              <a:latin typeface="+mn-lt"/>
            </a:endParaRPr>
          </a:p>
          <a:p>
            <a:pPr marL="342900" indent="-342900">
              <a:buFont typeface="Arial" charset="0"/>
              <a:buChar char="•"/>
            </a:pPr>
            <a:r>
              <a:rPr lang="en-US" dirty="0" smtClean="0">
                <a:latin typeface="+mn-lt"/>
              </a:rPr>
              <a:t>help </a:t>
            </a:r>
            <a:r>
              <a:rPr lang="en-US" dirty="0">
                <a:latin typeface="+mn-lt"/>
              </a:rPr>
              <a:t>demonstrate ways to use EASL </a:t>
            </a:r>
            <a:r>
              <a:rPr lang="en-US" dirty="0" smtClean="0">
                <a:latin typeface="+mn-lt"/>
              </a:rPr>
              <a:t>Spaces through tours (faculty, donors and alumni, faculty </a:t>
            </a:r>
            <a:r>
              <a:rPr lang="en-US" dirty="0" smtClean="0">
                <a:latin typeface="+mn-lt"/>
              </a:rPr>
              <a:t>candidates),</a:t>
            </a:r>
            <a:endParaRPr lang="en-US" dirty="0" smtClean="0">
              <a:latin typeface="+mn-lt"/>
            </a:endParaRPr>
          </a:p>
          <a:p>
            <a:pPr marL="342900" indent="-342900">
              <a:buFont typeface="Arial" charset="0"/>
              <a:buChar char="•"/>
            </a:pPr>
            <a:r>
              <a:rPr lang="en-US" dirty="0" smtClean="0">
                <a:latin typeface="+mn-lt"/>
              </a:rPr>
              <a:t> promote the Mell </a:t>
            </a:r>
            <a:r>
              <a:rPr lang="en-US" dirty="0">
                <a:latin typeface="+mn-lt"/>
              </a:rPr>
              <a:t>Classroom Building via multiple social media </a:t>
            </a:r>
            <a:r>
              <a:rPr lang="en-US" dirty="0" smtClean="0">
                <a:latin typeface="+mn-lt"/>
              </a:rPr>
              <a:t>platforms,</a:t>
            </a:r>
            <a:endParaRPr lang="en-US" dirty="0" smtClean="0">
              <a:latin typeface="+mn-lt"/>
            </a:endParaRPr>
          </a:p>
          <a:p>
            <a:pPr marL="342900" indent="-342900">
              <a:buFont typeface="Arial" charset="0"/>
              <a:buChar char="•"/>
            </a:pPr>
            <a:r>
              <a:rPr lang="en-US" dirty="0">
                <a:solidFill>
                  <a:schemeClr val="bg2">
                    <a:lumMod val="25000"/>
                  </a:schemeClr>
                </a:solidFill>
                <a:latin typeface="+mn-lt"/>
              </a:rPr>
              <a:t>o</a:t>
            </a:r>
            <a:r>
              <a:rPr lang="en-US" dirty="0" smtClean="0">
                <a:solidFill>
                  <a:schemeClr val="bg2">
                    <a:lumMod val="25000"/>
                  </a:schemeClr>
                </a:solidFill>
                <a:latin typeface="+mn-lt"/>
              </a:rPr>
              <a:t>bserve </a:t>
            </a:r>
            <a:r>
              <a:rPr lang="en-US" dirty="0">
                <a:solidFill>
                  <a:schemeClr val="bg2">
                    <a:lumMod val="25000"/>
                  </a:schemeClr>
                </a:solidFill>
                <a:latin typeface="+mn-lt"/>
              </a:rPr>
              <a:t>classes as requested by faculty, </a:t>
            </a:r>
            <a:r>
              <a:rPr lang="en-US" dirty="0" smtClean="0">
                <a:solidFill>
                  <a:schemeClr val="bg2">
                    <a:lumMod val="25000"/>
                  </a:schemeClr>
                </a:solidFill>
                <a:latin typeface="+mn-lt"/>
              </a:rPr>
              <a:t>using COPUS and </a:t>
            </a:r>
            <a:r>
              <a:rPr lang="en-US" dirty="0" smtClean="0">
                <a:solidFill>
                  <a:schemeClr val="bg2">
                    <a:lumMod val="25000"/>
                  </a:schemeClr>
                </a:solidFill>
                <a:latin typeface="+mn-lt"/>
              </a:rPr>
              <a:t>ALCOT observation protocols,</a:t>
            </a:r>
            <a:endParaRPr lang="en-US" dirty="0" smtClean="0">
              <a:solidFill>
                <a:schemeClr val="bg2">
                  <a:lumMod val="25000"/>
                </a:schemeClr>
              </a:solidFill>
              <a:latin typeface="+mn-lt"/>
            </a:endParaRPr>
          </a:p>
          <a:p>
            <a:pPr marL="342900" indent="-342900">
              <a:buFont typeface="Arial" charset="0"/>
              <a:buChar char="•"/>
            </a:pPr>
            <a:r>
              <a:rPr lang="en-US" sz="2400" dirty="0" smtClean="0">
                <a:solidFill>
                  <a:schemeClr val="bg2">
                    <a:lumMod val="25000"/>
                  </a:schemeClr>
                </a:solidFill>
                <a:latin typeface="+mn-lt"/>
                <a:cs typeface="Times New Roman" panose="02020603050405020304" pitchFamily="18" charset="0"/>
              </a:rPr>
              <a:t>plan</a:t>
            </a:r>
            <a:r>
              <a:rPr lang="en-US" sz="2400" dirty="0">
                <a:solidFill>
                  <a:schemeClr val="bg2">
                    <a:lumMod val="25000"/>
                  </a:schemeClr>
                </a:solidFill>
                <a:latin typeface="+mn-lt"/>
                <a:cs typeface="Times New Roman" panose="02020603050405020304" pitchFamily="18" charset="0"/>
              </a:rPr>
              <a:t>, design, and produce short instructional and testimonial videos about Mell featuring faculty and </a:t>
            </a:r>
            <a:r>
              <a:rPr lang="en-US" sz="2400" dirty="0" smtClean="0">
                <a:solidFill>
                  <a:schemeClr val="bg2">
                    <a:lumMod val="25000"/>
                  </a:schemeClr>
                </a:solidFill>
                <a:latin typeface="+mn-lt"/>
                <a:cs typeface="Times New Roman" panose="02020603050405020304" pitchFamily="18" charset="0"/>
              </a:rPr>
              <a:t>students and other documentation and </a:t>
            </a:r>
            <a:r>
              <a:rPr lang="en-US" sz="2400" dirty="0" smtClean="0">
                <a:solidFill>
                  <a:schemeClr val="bg2">
                    <a:lumMod val="25000"/>
                  </a:schemeClr>
                </a:solidFill>
                <a:latin typeface="+mn-lt"/>
                <a:cs typeface="Times New Roman" panose="02020603050405020304" pitchFamily="18" charset="0"/>
              </a:rPr>
              <a:t>instructions,</a:t>
            </a:r>
            <a:endParaRPr lang="en-US" dirty="0" smtClean="0">
              <a:solidFill>
                <a:schemeClr val="bg2">
                  <a:lumMod val="25000"/>
                </a:schemeClr>
              </a:solidFill>
              <a:latin typeface="+mn-lt"/>
            </a:endParaRPr>
          </a:p>
          <a:p>
            <a:pPr marL="342900" indent="-342900">
              <a:buFont typeface="Arial" charset="0"/>
              <a:buChar char="•"/>
            </a:pPr>
            <a:r>
              <a:rPr lang="en-US" sz="2400" dirty="0" smtClean="0">
                <a:solidFill>
                  <a:schemeClr val="bg2">
                    <a:lumMod val="25000"/>
                  </a:schemeClr>
                </a:solidFill>
                <a:latin typeface="+mn-lt"/>
                <a:cs typeface="Times New Roman" panose="02020603050405020304" pitchFamily="18" charset="0"/>
              </a:rPr>
              <a:t>troubleshoot </a:t>
            </a:r>
            <a:r>
              <a:rPr lang="en-US" sz="2400" dirty="0">
                <a:solidFill>
                  <a:schemeClr val="bg2">
                    <a:lumMod val="25000"/>
                  </a:schemeClr>
                </a:solidFill>
                <a:latin typeface="+mn-lt"/>
                <a:cs typeface="Times New Roman" panose="02020603050405020304" pitchFamily="18" charset="0"/>
              </a:rPr>
              <a:t>basic technology issues and </a:t>
            </a:r>
            <a:r>
              <a:rPr lang="en-US" sz="2400" dirty="0" smtClean="0">
                <a:solidFill>
                  <a:schemeClr val="bg2">
                    <a:lumMod val="25000"/>
                  </a:schemeClr>
                </a:solidFill>
                <a:latin typeface="+mn-lt"/>
                <a:cs typeface="Times New Roman" panose="02020603050405020304" pitchFamily="18" charset="0"/>
              </a:rPr>
              <a:t>communicate more </a:t>
            </a:r>
            <a:r>
              <a:rPr lang="en-US" sz="2400" dirty="0">
                <a:solidFill>
                  <a:schemeClr val="bg2">
                    <a:lumMod val="25000"/>
                  </a:schemeClr>
                </a:solidFill>
                <a:latin typeface="+mn-lt"/>
                <a:cs typeface="Times New Roman" panose="02020603050405020304" pitchFamily="18" charset="0"/>
              </a:rPr>
              <a:t>complex issues to OIT Classroom </a:t>
            </a:r>
            <a:r>
              <a:rPr lang="en-US" sz="2400" dirty="0" smtClean="0">
                <a:solidFill>
                  <a:schemeClr val="bg2">
                    <a:lumMod val="25000"/>
                  </a:schemeClr>
                </a:solidFill>
                <a:latin typeface="+mn-lt"/>
                <a:cs typeface="Times New Roman" panose="02020603050405020304" pitchFamily="18" charset="0"/>
              </a:rPr>
              <a:t>Support</a:t>
            </a:r>
            <a:r>
              <a:rPr lang="en-US" dirty="0" smtClean="0">
                <a:solidFill>
                  <a:schemeClr val="bg2">
                    <a:lumMod val="25000"/>
                  </a:schemeClr>
                </a:solidFill>
                <a:latin typeface="+mn-lt"/>
              </a:rPr>
              <a:t>,</a:t>
            </a:r>
            <a:endParaRPr lang="en-US" dirty="0" smtClean="0"/>
          </a:p>
          <a:p>
            <a:endParaRPr lang="en-US" dirty="0"/>
          </a:p>
          <a:p>
            <a:endParaRPr lang="en-US" dirty="0" smtClean="0"/>
          </a:p>
          <a:p>
            <a:endParaRPr lang="en-US" dirty="0"/>
          </a:p>
          <a:p>
            <a:endParaRPr lang="en-US" dirty="0"/>
          </a:p>
          <a:p>
            <a:endParaRPr lang="en-US" dirty="0" smtClean="0"/>
          </a:p>
        </p:txBody>
      </p:sp>
      <p:sp>
        <p:nvSpPr>
          <p:cNvPr id="88" name="Text Placeholder 87"/>
          <p:cNvSpPr>
            <a:spLocks noGrp="1"/>
          </p:cNvSpPr>
          <p:nvPr>
            <p:ph type="body" sz="quarter" idx="27"/>
          </p:nvPr>
        </p:nvSpPr>
        <p:spPr>
          <a:xfrm>
            <a:off x="13716000" y="16373780"/>
            <a:ext cx="12942336" cy="697033"/>
          </a:xfrm>
        </p:spPr>
        <p:txBody>
          <a:bodyPr/>
          <a:lstStyle/>
          <a:p>
            <a:r>
              <a:rPr lang="en-US" dirty="0" smtClean="0"/>
              <a:t>Outcomes:  </a:t>
            </a:r>
            <a:r>
              <a:rPr lang="en-US" dirty="0" err="1" smtClean="0"/>
              <a:t>LearnTalks</a:t>
            </a:r>
            <a:endParaRPr lang="en-US" dirty="0"/>
          </a:p>
        </p:txBody>
      </p:sp>
      <p:sp>
        <p:nvSpPr>
          <p:cNvPr id="89" name="Text Placeholder 88"/>
          <p:cNvSpPr>
            <a:spLocks noGrp="1"/>
          </p:cNvSpPr>
          <p:nvPr>
            <p:ph type="body" sz="quarter" idx="28"/>
          </p:nvPr>
        </p:nvSpPr>
        <p:spPr>
          <a:xfrm>
            <a:off x="13916478" y="16923695"/>
            <a:ext cx="12947298" cy="13396538"/>
          </a:xfrm>
        </p:spPr>
        <p:txBody>
          <a:bodyPr/>
          <a:lstStyle/>
          <a:p>
            <a:r>
              <a:rPr lang="en-US" dirty="0" smtClean="0">
                <a:latin typeface="+mn-lt"/>
              </a:rPr>
              <a:t> Fall 2017, over 7,000 students received invitation to participate in </a:t>
            </a:r>
            <a:r>
              <a:rPr lang="en-US" dirty="0" err="1" smtClean="0">
                <a:latin typeface="+mn-lt"/>
              </a:rPr>
              <a:t>LearnTalks</a:t>
            </a:r>
            <a:r>
              <a:rPr lang="en-US" dirty="0" smtClean="0">
                <a:latin typeface="+mn-lt"/>
              </a:rPr>
              <a:t> (delayed opening did not allow for all planned sessions).</a:t>
            </a:r>
            <a:endParaRPr lang="en-US" dirty="0" smtClean="0">
              <a:latin typeface="+mn-lt"/>
            </a:endParaRPr>
          </a:p>
          <a:p>
            <a:r>
              <a:rPr lang="en-US" dirty="0" smtClean="0">
                <a:latin typeface="+mn-lt"/>
              </a:rPr>
              <a:t>120 </a:t>
            </a:r>
            <a:r>
              <a:rPr lang="en-US" dirty="0" smtClean="0">
                <a:latin typeface="+mn-lt"/>
              </a:rPr>
              <a:t>students participated in the </a:t>
            </a:r>
            <a:r>
              <a:rPr lang="en-US" dirty="0" err="1" smtClean="0">
                <a:latin typeface="+mn-lt"/>
              </a:rPr>
              <a:t>LearnTalks</a:t>
            </a:r>
            <a:r>
              <a:rPr lang="en-US" dirty="0" smtClean="0">
                <a:latin typeface="+mn-lt"/>
              </a:rPr>
              <a:t>, </a:t>
            </a:r>
            <a:r>
              <a:rPr lang="en-US" dirty="0" smtClean="0">
                <a:latin typeface="+mn-lt"/>
              </a:rPr>
              <a:t>indicating which class they were in. These classes received an invitation to participate in </a:t>
            </a:r>
            <a:r>
              <a:rPr lang="en-US" dirty="0" smtClean="0">
                <a:latin typeface="+mn-lt"/>
              </a:rPr>
              <a:t>an anonymous pre- </a:t>
            </a:r>
            <a:r>
              <a:rPr lang="en-US" dirty="0" smtClean="0">
                <a:latin typeface="+mn-lt"/>
              </a:rPr>
              <a:t>and </a:t>
            </a:r>
            <a:r>
              <a:rPr lang="en-US" dirty="0" smtClean="0">
                <a:latin typeface="+mn-lt"/>
              </a:rPr>
              <a:t>post- </a:t>
            </a:r>
            <a:r>
              <a:rPr lang="en-US" dirty="0" smtClean="0">
                <a:latin typeface="+mn-lt"/>
              </a:rPr>
              <a:t>survey where students </a:t>
            </a:r>
            <a:r>
              <a:rPr lang="en-US" dirty="0" smtClean="0">
                <a:latin typeface="+mn-lt"/>
              </a:rPr>
              <a:t>self-reported if </a:t>
            </a:r>
            <a:r>
              <a:rPr lang="en-US" dirty="0" smtClean="0">
                <a:latin typeface="+mn-lt"/>
              </a:rPr>
              <a:t>they had participated in </a:t>
            </a:r>
            <a:r>
              <a:rPr lang="en-US" dirty="0" err="1" smtClean="0">
                <a:latin typeface="+mn-lt"/>
              </a:rPr>
              <a:t>LearnTalks</a:t>
            </a:r>
            <a:r>
              <a:rPr lang="en-US" dirty="0" smtClean="0">
                <a:latin typeface="+mn-lt"/>
              </a:rPr>
              <a:t> and/or interacted with a Learning </a:t>
            </a:r>
            <a:r>
              <a:rPr lang="en-US" dirty="0" smtClean="0">
                <a:latin typeface="+mn-lt"/>
              </a:rPr>
              <a:t>Consultant, specific class of enrollment, day and time of class, and room of class. </a:t>
            </a:r>
            <a:r>
              <a:rPr lang="en-US" dirty="0" smtClean="0">
                <a:latin typeface="+mn-lt"/>
              </a:rPr>
              <a:t>We used the Motivated Strategies for Learning Questionnaire (MSLQ).  The MSLQ specifically asks students to reflect on their motivational beliefs and study behavior by responding to a series of statements from “not at all true for me” to “very true for me” (seven-point Likert-type questionnaire). The survey consists of five scales and 44 questions in total (self-efficacy, intrinsic value, test anxiety, cognitive strategy use, self regulation).</a:t>
            </a:r>
            <a:endParaRPr lang="en-US" dirty="0">
              <a:latin typeface="+mn-lt"/>
            </a:endParaRPr>
          </a:p>
          <a:p>
            <a:r>
              <a:rPr lang="en-US" dirty="0" smtClean="0">
                <a:latin typeface="+mn-lt"/>
              </a:rPr>
              <a:t>162 students completed the pre-survey; 96 students completed the post-survey; however, only 23 students, identified through self-created anonymous identifiers, completed both surveys.</a:t>
            </a:r>
            <a:endParaRPr lang="en-US" dirty="0">
              <a:latin typeface="+mn-lt"/>
            </a:endParaRPr>
          </a:p>
          <a:p>
            <a:pPr>
              <a:tabLst>
                <a:tab pos="681038" algn="l"/>
              </a:tabLst>
            </a:pPr>
            <a:r>
              <a:rPr lang="en-US" b="1" dirty="0" smtClean="0">
                <a:latin typeface="+mn-lt"/>
              </a:rPr>
              <a:t>Findings:  </a:t>
            </a:r>
          </a:p>
          <a:p>
            <a:pPr>
              <a:tabLst>
                <a:tab pos="681038" algn="l"/>
              </a:tabLst>
            </a:pPr>
            <a:r>
              <a:rPr lang="en-US" dirty="0" smtClean="0">
                <a:latin typeface="+mn-lt"/>
              </a:rPr>
              <a:t>Students were confused by cognitive-strategy and self-regulation questions</a:t>
            </a:r>
            <a:r>
              <a:rPr lang="en-US" dirty="0" smtClean="0">
                <a:latin typeface="+mn-lt"/>
              </a:rPr>
              <a:t> but confident interpreting motivational scales questions.</a:t>
            </a:r>
          </a:p>
          <a:p>
            <a:pPr>
              <a:tabLst>
                <a:tab pos="681038" algn="l"/>
              </a:tabLst>
            </a:pPr>
            <a:r>
              <a:rPr lang="en-US" dirty="0" smtClean="0">
                <a:latin typeface="+mn-lt"/>
              </a:rPr>
              <a:t>Intrinsic value is significantly lower in post-test for students who came to </a:t>
            </a:r>
            <a:r>
              <a:rPr lang="en-US" dirty="0" err="1" smtClean="0">
                <a:latin typeface="+mn-lt"/>
              </a:rPr>
              <a:t>LearnTalks</a:t>
            </a:r>
            <a:r>
              <a:rPr lang="en-US" dirty="0" smtClean="0">
                <a:latin typeface="+mn-lt"/>
              </a:rPr>
              <a:t> </a:t>
            </a:r>
            <a:r>
              <a:rPr lang="mr-IN" dirty="0" smtClean="0">
                <a:latin typeface="+mn-lt"/>
              </a:rPr>
              <a:t>–</a:t>
            </a:r>
            <a:r>
              <a:rPr lang="en-US" dirty="0" smtClean="0">
                <a:latin typeface="+mn-lt"/>
              </a:rPr>
              <a:t> the only value showing significant change.</a:t>
            </a:r>
            <a:endParaRPr lang="en-US" dirty="0">
              <a:latin typeface="+mn-lt"/>
            </a:endParaRPr>
          </a:p>
          <a:p>
            <a:r>
              <a:rPr lang="en-US" b="1" dirty="0" smtClean="0">
                <a:latin typeface="+mn-lt"/>
              </a:rPr>
              <a:t>Interpretation:  </a:t>
            </a:r>
            <a:endParaRPr lang="en-US" b="1" dirty="0" smtClean="0">
              <a:latin typeface="+mn-lt"/>
            </a:endParaRPr>
          </a:p>
          <a:p>
            <a:r>
              <a:rPr lang="en-US" dirty="0" smtClean="0">
                <a:latin typeface="+mn-lt"/>
              </a:rPr>
              <a:t>Students </a:t>
            </a:r>
            <a:r>
              <a:rPr lang="en-US" dirty="0" smtClean="0">
                <a:latin typeface="+mn-lt"/>
              </a:rPr>
              <a:t>who </a:t>
            </a:r>
            <a:r>
              <a:rPr lang="en-US" dirty="0" smtClean="0">
                <a:latin typeface="+mn-lt"/>
              </a:rPr>
              <a:t>came to </a:t>
            </a:r>
            <a:r>
              <a:rPr lang="en-US" dirty="0" err="1" smtClean="0">
                <a:latin typeface="+mn-lt"/>
              </a:rPr>
              <a:t>LearnTalks</a:t>
            </a:r>
            <a:r>
              <a:rPr lang="en-US" dirty="0" smtClean="0">
                <a:latin typeface="+mn-lt"/>
              </a:rPr>
              <a:t> can be considered overachievers who think they know how to learn but may be at a higher stress level at the post-survey time right before final exams.</a:t>
            </a:r>
          </a:p>
          <a:p>
            <a:r>
              <a:rPr lang="en-US" dirty="0" smtClean="0">
                <a:latin typeface="+mn-lt"/>
              </a:rPr>
              <a:t>Overachievers may believe that they are learning less in the unfamiliar EASL spaces because they have to relearn what it means to be successful in a college classroom. </a:t>
            </a:r>
            <a:r>
              <a:rPr lang="en-US" dirty="0" smtClean="0">
                <a:latin typeface="+mn-lt"/>
              </a:rPr>
              <a:t> </a:t>
            </a:r>
            <a:endParaRPr lang="en-US" dirty="0">
              <a:latin typeface="+mn-lt"/>
            </a:endParaRPr>
          </a:p>
          <a:p>
            <a:r>
              <a:rPr lang="en-US" b="1" dirty="0" smtClean="0">
                <a:latin typeface="+mn-lt"/>
              </a:rPr>
              <a:t>Next </a:t>
            </a:r>
            <a:r>
              <a:rPr lang="en-US" b="1" dirty="0" smtClean="0">
                <a:latin typeface="+mn-lt"/>
              </a:rPr>
              <a:t>Steps:</a:t>
            </a:r>
          </a:p>
          <a:p>
            <a:r>
              <a:rPr lang="en-US" dirty="0">
                <a:latin typeface="+mn-lt"/>
              </a:rPr>
              <a:t>F</a:t>
            </a:r>
            <a:r>
              <a:rPr lang="en-US" dirty="0" smtClean="0">
                <a:latin typeface="+mn-lt"/>
              </a:rPr>
              <a:t>aculty </a:t>
            </a:r>
            <a:r>
              <a:rPr lang="en-US" dirty="0" smtClean="0">
                <a:latin typeface="+mn-lt"/>
              </a:rPr>
              <a:t>development </a:t>
            </a:r>
            <a:r>
              <a:rPr lang="en-US" dirty="0" smtClean="0">
                <a:latin typeface="+mn-lt"/>
              </a:rPr>
              <a:t>may benefit from renewed </a:t>
            </a:r>
            <a:r>
              <a:rPr lang="en-US" dirty="0" smtClean="0">
                <a:latin typeface="+mn-lt"/>
              </a:rPr>
              <a:t>emphasis on </a:t>
            </a:r>
            <a:r>
              <a:rPr lang="en-US" dirty="0" smtClean="0">
                <a:latin typeface="+mn-lt"/>
              </a:rPr>
              <a:t>continual use </a:t>
            </a:r>
            <a:r>
              <a:rPr lang="en-US" dirty="0" smtClean="0">
                <a:latin typeface="+mn-lt"/>
              </a:rPr>
              <a:t>of language and activities that reminds students why EASL is important for them </a:t>
            </a:r>
            <a:r>
              <a:rPr lang="mr-IN" dirty="0" smtClean="0">
                <a:latin typeface="+mn-lt"/>
              </a:rPr>
              <a:t>–</a:t>
            </a:r>
            <a:r>
              <a:rPr lang="en-US" dirty="0" smtClean="0">
                <a:latin typeface="+mn-lt"/>
              </a:rPr>
              <a:t> essentially leading to culture </a:t>
            </a:r>
            <a:r>
              <a:rPr lang="en-US" dirty="0" smtClean="0">
                <a:latin typeface="+mn-lt"/>
              </a:rPr>
              <a:t>change</a:t>
            </a:r>
          </a:p>
          <a:p>
            <a:r>
              <a:rPr lang="en-US" dirty="0" smtClean="0">
                <a:latin typeface="+mn-lt"/>
              </a:rPr>
              <a:t>Addendum to IRB protocol to include focus groups of students who participated in Fall 2017 surveys to gain deeper understanding of their motivational beliefs and study behavior.</a:t>
            </a:r>
          </a:p>
          <a:p>
            <a:r>
              <a:rPr lang="en-US" b="1" dirty="0" smtClean="0">
                <a:latin typeface="+mn-lt"/>
              </a:rPr>
              <a:t>Thanks to:  </a:t>
            </a:r>
          </a:p>
          <a:p>
            <a:r>
              <a:rPr lang="en-US" dirty="0" smtClean="0">
                <a:latin typeface="+mn-lt"/>
              </a:rPr>
              <a:t>Katie Boyd, Auburn University Offic</a:t>
            </a:r>
            <a:r>
              <a:rPr lang="en-US" dirty="0" smtClean="0">
                <a:latin typeface="+mn-lt"/>
              </a:rPr>
              <a:t>e of Academic Assessment for help with data analysis.</a:t>
            </a:r>
            <a:endParaRPr lang="en-US" dirty="0" smtClean="0">
              <a:latin typeface="+mn-lt"/>
            </a:endParaRPr>
          </a:p>
          <a:p>
            <a:endParaRPr lang="en-US" dirty="0" smtClean="0">
              <a:latin typeface="+mn-lt"/>
            </a:endParaRPr>
          </a:p>
          <a:p>
            <a:endParaRPr lang="en-US" dirty="0">
              <a:latin typeface="+mn-lt"/>
            </a:endParaRPr>
          </a:p>
          <a:p>
            <a:endParaRPr lang="en-US" dirty="0">
              <a:latin typeface="+mn-lt"/>
            </a:endParaRPr>
          </a:p>
        </p:txBody>
      </p:sp>
      <p:sp>
        <p:nvSpPr>
          <p:cNvPr id="90" name="Text Placeholder 89"/>
          <p:cNvSpPr>
            <a:spLocks noGrp="1"/>
          </p:cNvSpPr>
          <p:nvPr>
            <p:ph type="body" sz="quarter" idx="29"/>
          </p:nvPr>
        </p:nvSpPr>
        <p:spPr>
          <a:xfrm>
            <a:off x="13856717" y="28965524"/>
            <a:ext cx="12935857" cy="697033"/>
          </a:xfrm>
        </p:spPr>
        <p:txBody>
          <a:bodyPr/>
          <a:lstStyle/>
          <a:p>
            <a:r>
              <a:rPr lang="en-US" dirty="0" smtClean="0"/>
              <a:t>References</a:t>
            </a:r>
            <a:endParaRPr lang="en-US" dirty="0"/>
          </a:p>
        </p:txBody>
      </p:sp>
      <p:sp>
        <p:nvSpPr>
          <p:cNvPr id="91" name="Text Placeholder 90"/>
          <p:cNvSpPr>
            <a:spLocks noGrp="1"/>
          </p:cNvSpPr>
          <p:nvPr>
            <p:ph type="body" sz="quarter" idx="30"/>
          </p:nvPr>
        </p:nvSpPr>
        <p:spPr>
          <a:xfrm>
            <a:off x="13926878" y="29662557"/>
            <a:ext cx="12942336" cy="7068652"/>
          </a:xfrm>
        </p:spPr>
        <p:txBody>
          <a:bodyPr/>
          <a:lstStyle/>
          <a:p>
            <a:pPr fontAlgn="base">
              <a:tabLst>
                <a:tab pos="744538" algn="l"/>
              </a:tabLst>
            </a:pPr>
            <a:r>
              <a:rPr lang="en-US" dirty="0" smtClean="0">
                <a:latin typeface="+mn-lt"/>
              </a:rPr>
              <a:t>​</a:t>
            </a:r>
            <a:r>
              <a:rPr lang="en-US" sz="1800" dirty="0" err="1" smtClean="0">
                <a:latin typeface="+mn-lt"/>
              </a:rPr>
              <a:t>Adedokun</a:t>
            </a:r>
            <a:r>
              <a:rPr lang="en-US" sz="1800" dirty="0">
                <a:latin typeface="+mn-lt"/>
              </a:rPr>
              <a:t>, O. A., Carleton Parker, L., Henke, J. N., &amp; Burgess, W. D. (2017). Student Perceptions of a </a:t>
            </a:r>
            <a:r>
              <a:rPr lang="en-US" sz="1800" dirty="0" smtClean="0">
                <a:latin typeface="+mn-lt"/>
              </a:rPr>
              <a:t>21st </a:t>
            </a:r>
            <a:r>
              <a:rPr lang="en-US" sz="1800" dirty="0">
                <a:latin typeface="+mn-lt"/>
              </a:rPr>
              <a:t>Century Learning </a:t>
            </a:r>
            <a:r>
              <a:rPr lang="en-US" sz="1800" dirty="0" smtClean="0">
                <a:latin typeface="+mn-lt"/>
              </a:rPr>
              <a:t>	Space</a:t>
            </a:r>
            <a:r>
              <a:rPr lang="en-US" sz="1800" dirty="0">
                <a:latin typeface="+mn-lt"/>
              </a:rPr>
              <a:t>. </a:t>
            </a:r>
            <a:r>
              <a:rPr lang="en-US" sz="1800" i="1" dirty="0">
                <a:latin typeface="+mn-lt"/>
              </a:rPr>
              <a:t>Journal of Learning Spaces,</a:t>
            </a:r>
            <a:r>
              <a:rPr lang="en-US" sz="1800" dirty="0">
                <a:latin typeface="+mn-lt"/>
              </a:rPr>
              <a:t> </a:t>
            </a:r>
            <a:r>
              <a:rPr lang="en-US" sz="1800" i="1" dirty="0">
                <a:latin typeface="+mn-lt"/>
              </a:rPr>
              <a:t>6</a:t>
            </a:r>
            <a:r>
              <a:rPr lang="en-US" sz="1800" dirty="0">
                <a:latin typeface="+mn-lt"/>
              </a:rPr>
              <a:t>(1). Retrieved December 12, 2017.</a:t>
            </a:r>
            <a:r>
              <a:rPr lang="en-US" sz="1800" dirty="0" smtClean="0">
                <a:latin typeface="+mn-lt"/>
              </a:rPr>
              <a:t>​</a:t>
            </a:r>
          </a:p>
          <a:p>
            <a:pPr fontAlgn="base">
              <a:tabLst>
                <a:tab pos="744538" algn="l"/>
              </a:tabLst>
            </a:pPr>
            <a:r>
              <a:rPr lang="en-US" sz="1800" dirty="0" smtClean="0">
                <a:latin typeface="+mn-lt"/>
              </a:rPr>
              <a:t>Braxton, J.M., </a:t>
            </a:r>
            <a:r>
              <a:rPr lang="en-US" sz="1800" dirty="0" err="1" smtClean="0">
                <a:latin typeface="+mn-lt"/>
              </a:rPr>
              <a:t>Milem</a:t>
            </a:r>
            <a:r>
              <a:rPr lang="en-US" sz="1800" dirty="0" smtClean="0">
                <a:latin typeface="+mn-lt"/>
              </a:rPr>
              <a:t>, J.F.,</a:t>
            </a:r>
            <a:r>
              <a:rPr lang="en-US" sz="1800" dirty="0">
                <a:latin typeface="+mn-lt"/>
              </a:rPr>
              <a:t> &amp; </a:t>
            </a:r>
            <a:r>
              <a:rPr lang="en-US" sz="1800" dirty="0" smtClean="0">
                <a:latin typeface="+mn-lt"/>
              </a:rPr>
              <a:t>Sullivan, A.S. </a:t>
            </a:r>
            <a:r>
              <a:rPr lang="en-US" sz="1800" dirty="0">
                <a:latin typeface="+mn-lt"/>
              </a:rPr>
              <a:t>(2000). The Influence of Active Learning </a:t>
            </a:r>
            <a:r>
              <a:rPr lang="en-US" sz="1800" dirty="0" smtClean="0">
                <a:latin typeface="+mn-lt"/>
              </a:rPr>
              <a:t>on</a:t>
            </a:r>
            <a:r>
              <a:rPr lang="en-US" sz="1800" dirty="0">
                <a:latin typeface="+mn-lt"/>
              </a:rPr>
              <a:t> the College </a:t>
            </a:r>
            <a:r>
              <a:rPr lang="en-US" sz="1800" dirty="0" smtClean="0">
                <a:latin typeface="+mn-lt"/>
              </a:rPr>
              <a:t>Student </a:t>
            </a:r>
            <a:r>
              <a:rPr lang="en-US" sz="1800" dirty="0">
                <a:latin typeface="+mn-lt"/>
              </a:rPr>
              <a:t>Departure Process. </a:t>
            </a:r>
            <a:r>
              <a:rPr lang="en-US" sz="1800" i="1" dirty="0">
                <a:latin typeface="+mn-lt"/>
              </a:rPr>
              <a:t>The </a:t>
            </a:r>
            <a:r>
              <a:rPr lang="en-US" sz="1800" i="1" dirty="0" smtClean="0">
                <a:latin typeface="+mn-lt"/>
              </a:rPr>
              <a:t>	Journal </a:t>
            </a:r>
            <a:r>
              <a:rPr lang="en-US" sz="1800" i="1" dirty="0">
                <a:latin typeface="+mn-lt"/>
              </a:rPr>
              <a:t>of Higher Education</a:t>
            </a:r>
            <a:r>
              <a:rPr lang="en-US" sz="1800" dirty="0">
                <a:latin typeface="+mn-lt"/>
              </a:rPr>
              <a:t>, 71:5, 569-590, </a:t>
            </a:r>
            <a:r>
              <a:rPr lang="en-US" sz="1800" dirty="0" smtClean="0">
                <a:latin typeface="+mn-lt"/>
              </a:rPr>
              <a:t>DOI</a:t>
            </a:r>
            <a:r>
              <a:rPr lang="en-US" sz="1800" dirty="0">
                <a:latin typeface="+mn-lt"/>
              </a:rPr>
              <a:t>: </a:t>
            </a:r>
            <a:r>
              <a:rPr lang="en-US" sz="1800" dirty="0" smtClean="0">
                <a:latin typeface="+mn-lt"/>
              </a:rPr>
              <a:t>10.1080/00221546.2000.11778853</a:t>
            </a:r>
            <a:r>
              <a:rPr lang="en-US" sz="1800" dirty="0" smtClean="0">
                <a:latin typeface="+mn-lt"/>
              </a:rPr>
              <a:t>​</a:t>
            </a:r>
            <a:endParaRPr lang="en-US" sz="1800" dirty="0">
              <a:latin typeface="+mn-lt"/>
            </a:endParaRPr>
          </a:p>
          <a:p>
            <a:pPr fontAlgn="base">
              <a:tabLst>
                <a:tab pos="744538" algn="l"/>
              </a:tabLst>
            </a:pPr>
            <a:r>
              <a:rPr lang="en-US" sz="1800" dirty="0">
                <a:latin typeface="+mn-lt"/>
              </a:rPr>
              <a:t>Coates, H. (2006). </a:t>
            </a:r>
            <a:r>
              <a:rPr lang="en-US" sz="1800" i="1" dirty="0">
                <a:latin typeface="+mn-lt"/>
              </a:rPr>
              <a:t>Student engagement measuring and enhancing engagement with learning.</a:t>
            </a:r>
            <a:r>
              <a:rPr lang="en-US" sz="1800" dirty="0">
                <a:latin typeface="+mn-lt"/>
              </a:rPr>
              <a:t>​</a:t>
            </a:r>
            <a:r>
              <a:rPr lang="en-US" sz="1800" i="1" dirty="0" smtClean="0">
                <a:latin typeface="+mn-lt"/>
              </a:rPr>
              <a:t>Proceedings </a:t>
            </a:r>
            <a:r>
              <a:rPr lang="en-US" sz="1800" i="1" dirty="0">
                <a:latin typeface="+mn-lt"/>
              </a:rPr>
              <a:t>of a Symposium, </a:t>
            </a:r>
            <a:r>
              <a:rPr lang="en-US" sz="1800" dirty="0">
                <a:latin typeface="+mn-lt"/>
              </a:rPr>
              <a:t>New </a:t>
            </a:r>
            <a:r>
              <a:rPr lang="en-US" sz="1800" dirty="0" smtClean="0">
                <a:latin typeface="+mn-lt"/>
              </a:rPr>
              <a:t>	Zealand </a:t>
            </a:r>
            <a:r>
              <a:rPr lang="en-US" sz="1800" dirty="0">
                <a:latin typeface="+mn-lt"/>
              </a:rPr>
              <a:t>Universities Academic Audit </a:t>
            </a:r>
            <a:r>
              <a:rPr lang="en-US" sz="1800" dirty="0" smtClean="0">
                <a:latin typeface="+mn-lt"/>
              </a:rPr>
              <a:t>Unit AAU</a:t>
            </a:r>
            <a:r>
              <a:rPr lang="en-US" sz="1800" dirty="0">
                <a:latin typeface="+mn-lt"/>
              </a:rPr>
              <a:t> Series on </a:t>
            </a:r>
            <a:r>
              <a:rPr lang="en-US" sz="1800" dirty="0" smtClean="0">
                <a:latin typeface="+mn-lt"/>
              </a:rPr>
              <a:t>Quality</a:t>
            </a:r>
            <a:r>
              <a:rPr lang="en-US" sz="1800" dirty="0">
                <a:latin typeface="+mn-lt"/>
              </a:rPr>
              <a:t>, No. 10.</a:t>
            </a:r>
            <a:r>
              <a:rPr lang="en-US" sz="1800" dirty="0" smtClean="0">
                <a:latin typeface="+mn-lt"/>
              </a:rPr>
              <a:t>​</a:t>
            </a:r>
            <a:endParaRPr lang="en-US" sz="1800" dirty="0" smtClean="0">
              <a:latin typeface="+mn-lt"/>
            </a:endParaRPr>
          </a:p>
          <a:p>
            <a:pPr fontAlgn="base">
              <a:tabLst>
                <a:tab pos="744538" algn="l"/>
              </a:tabLst>
            </a:pPr>
            <a:r>
              <a:rPr lang="en-US" sz="1800" dirty="0" err="1" smtClean="0">
                <a:latin typeface="+mn-lt"/>
              </a:rPr>
              <a:t>Pintrich</a:t>
            </a:r>
            <a:r>
              <a:rPr lang="en-US" sz="1800" dirty="0" smtClean="0">
                <a:latin typeface="+mn-lt"/>
              </a:rPr>
              <a:t>, R.R, &amp; </a:t>
            </a:r>
            <a:r>
              <a:rPr lang="en-US" sz="1800" dirty="0" err="1" smtClean="0">
                <a:latin typeface="+mn-lt"/>
              </a:rPr>
              <a:t>Degroot</a:t>
            </a:r>
            <a:r>
              <a:rPr lang="en-US" sz="1800" dirty="0" smtClean="0">
                <a:latin typeface="+mn-lt"/>
              </a:rPr>
              <a:t>, E.V. (1990). Motivational and self-regulated learning components of classroom academic performance, </a:t>
            </a:r>
            <a:r>
              <a:rPr lang="en-US" sz="1800" i="1" dirty="0" smtClean="0">
                <a:latin typeface="+mn-lt"/>
              </a:rPr>
              <a:t>Journal 	of Educational Psychology</a:t>
            </a:r>
            <a:r>
              <a:rPr lang="en-US" sz="1800" dirty="0" smtClean="0">
                <a:latin typeface="+mn-lt"/>
              </a:rPr>
              <a:t>, 82, 33-40.</a:t>
            </a:r>
            <a:endParaRPr lang="en-US" sz="1800" dirty="0">
              <a:latin typeface="+mn-lt"/>
            </a:endParaRPr>
          </a:p>
          <a:p>
            <a:pPr fontAlgn="base">
              <a:tabLst>
                <a:tab pos="744538" algn="l"/>
              </a:tabLst>
            </a:pPr>
            <a:r>
              <a:rPr lang="en-US" sz="1800" dirty="0" err="1">
                <a:latin typeface="+mn-lt"/>
              </a:rPr>
              <a:t>Rands</a:t>
            </a:r>
            <a:r>
              <a:rPr lang="en-US" sz="1800" dirty="0">
                <a:latin typeface="+mn-lt"/>
              </a:rPr>
              <a:t>, M. L., &amp; </a:t>
            </a:r>
            <a:r>
              <a:rPr lang="en-US" sz="1800" dirty="0" err="1">
                <a:latin typeface="+mn-lt"/>
              </a:rPr>
              <a:t>Gansemer-Topf</a:t>
            </a:r>
            <a:r>
              <a:rPr lang="en-US" sz="1800" dirty="0">
                <a:latin typeface="+mn-lt"/>
              </a:rPr>
              <a:t>, A. M. (2017). The Room Itself Is Active: How Classroom Design </a:t>
            </a:r>
            <a:r>
              <a:rPr lang="en-US" sz="1800" dirty="0" smtClean="0">
                <a:latin typeface="+mn-lt"/>
              </a:rPr>
              <a:t>Impacts </a:t>
            </a:r>
            <a:r>
              <a:rPr lang="en-US" sz="1800" dirty="0">
                <a:latin typeface="+mn-lt"/>
              </a:rPr>
              <a:t>Student Engagement. </a:t>
            </a:r>
            <a:r>
              <a:rPr lang="en-US" sz="1800" i="1" dirty="0">
                <a:latin typeface="+mn-lt"/>
              </a:rPr>
              <a:t>Journal of </a:t>
            </a:r>
            <a:r>
              <a:rPr lang="en-US" sz="1800" i="1" dirty="0" smtClean="0">
                <a:latin typeface="+mn-lt"/>
              </a:rPr>
              <a:t>	Learning </a:t>
            </a:r>
            <a:r>
              <a:rPr lang="en-US" sz="1800" i="1" dirty="0">
                <a:latin typeface="+mn-lt"/>
              </a:rPr>
              <a:t>Spaces,</a:t>
            </a:r>
            <a:r>
              <a:rPr lang="en-US" sz="1800" dirty="0">
                <a:latin typeface="+mn-lt"/>
              </a:rPr>
              <a:t> </a:t>
            </a:r>
            <a:r>
              <a:rPr lang="en-US" sz="1800" i="1" dirty="0">
                <a:latin typeface="+mn-lt"/>
              </a:rPr>
              <a:t>6</a:t>
            </a:r>
            <a:r>
              <a:rPr lang="en-US" sz="1800" dirty="0">
                <a:latin typeface="+mn-lt"/>
              </a:rPr>
              <a:t>(1). Retrieved December 12, </a:t>
            </a:r>
            <a:r>
              <a:rPr lang="en-US" sz="1800" dirty="0" smtClean="0">
                <a:latin typeface="+mn-lt"/>
              </a:rPr>
              <a:t>2017</a:t>
            </a:r>
            <a:r>
              <a:rPr lang="en-US" sz="1800" dirty="0" smtClean="0">
                <a:latin typeface="+mn-lt"/>
              </a:rPr>
              <a:t>.</a:t>
            </a:r>
            <a:endParaRPr lang="en-US" sz="1800" dirty="0">
              <a:latin typeface="+mn-lt"/>
            </a:endParaRPr>
          </a:p>
          <a:p>
            <a:r>
              <a:rPr lang="en-US" sz="1800" dirty="0" smtClean="0">
                <a:latin typeface="+mn-lt"/>
              </a:rPr>
              <a:t>Smith, G.A. (2013). </a:t>
            </a:r>
            <a:r>
              <a:rPr lang="en-US" sz="1800" i="1" dirty="0">
                <a:latin typeface="+mn-lt"/>
              </a:rPr>
              <a:t>Helping Faculty Overcome </a:t>
            </a:r>
            <a:r>
              <a:rPr lang="en-US" sz="1800" i="1" dirty="0" smtClean="0">
                <a:latin typeface="+mn-lt"/>
              </a:rPr>
              <a:t>Student Resistance </a:t>
            </a:r>
            <a:r>
              <a:rPr lang="en-US" sz="1800" dirty="0">
                <a:latin typeface="+mn-lt"/>
              </a:rPr>
              <a:t>to </a:t>
            </a:r>
            <a:r>
              <a:rPr lang="en-US" sz="1800" i="1" dirty="0">
                <a:latin typeface="+mn-lt"/>
              </a:rPr>
              <a:t>Team </a:t>
            </a:r>
            <a:r>
              <a:rPr lang="en-US" sz="1800" i="1" dirty="0" smtClean="0">
                <a:latin typeface="+mn-lt"/>
              </a:rPr>
              <a:t>Work:  </a:t>
            </a:r>
            <a:r>
              <a:rPr lang="en-US" sz="1800" i="1" dirty="0" smtClean="0">
                <a:latin typeface="+mn-lt"/>
              </a:rPr>
              <a:t>Focus </a:t>
            </a:r>
            <a:r>
              <a:rPr lang="en-US" sz="1800" i="1" dirty="0">
                <a:latin typeface="+mn-lt"/>
              </a:rPr>
              <a:t>on Investment Rather </a:t>
            </a:r>
            <a:r>
              <a:rPr lang="en-US" sz="1800" i="1" dirty="0" smtClean="0">
                <a:latin typeface="+mn-lt"/>
              </a:rPr>
              <a:t>than Buy ln. </a:t>
            </a:r>
            <a:r>
              <a:rPr lang="en-US" sz="1800" dirty="0" smtClean="0">
                <a:latin typeface="+mn-lt"/>
              </a:rPr>
              <a:t>National Forum </a:t>
            </a:r>
            <a:r>
              <a:rPr lang="en-US" sz="1800" dirty="0">
                <a:latin typeface="+mn-lt"/>
              </a:rPr>
              <a:t>on Active Learning Classrooms University of </a:t>
            </a:r>
            <a:r>
              <a:rPr lang="en-US" sz="1800" dirty="0" smtClean="0">
                <a:latin typeface="+mn-lt"/>
              </a:rPr>
              <a:t>Minnesota</a:t>
            </a:r>
            <a:r>
              <a:rPr lang="en-US" sz="1800" dirty="0" smtClean="0">
                <a:latin typeface="+mn-lt"/>
              </a:rPr>
              <a:t>.</a:t>
            </a:r>
          </a:p>
          <a:p>
            <a:endParaRPr lang="en-US" sz="1800" dirty="0" smtClean="0">
              <a:latin typeface="+mn-lt"/>
            </a:endParaRPr>
          </a:p>
          <a:p>
            <a:r>
              <a:rPr lang="en-US" dirty="0" smtClean="0">
                <a:latin typeface="+mn-lt"/>
              </a:rPr>
              <a:t>For more information on Auburn University’s EASL spaces, go to </a:t>
            </a:r>
            <a:r>
              <a:rPr lang="en-US" dirty="0" err="1" smtClean="0">
                <a:latin typeface="+mn-lt"/>
              </a:rPr>
              <a:t>auburn.edu</a:t>
            </a:r>
            <a:r>
              <a:rPr lang="en-US" dirty="0" smtClean="0">
                <a:latin typeface="+mn-lt"/>
              </a:rPr>
              <a:t>/</a:t>
            </a:r>
            <a:r>
              <a:rPr lang="en-US" dirty="0" err="1" smtClean="0">
                <a:latin typeface="+mn-lt"/>
              </a:rPr>
              <a:t>mell</a:t>
            </a:r>
            <a:r>
              <a:rPr lang="en-US" dirty="0" smtClean="0">
                <a:latin typeface="+mn-lt"/>
              </a:rPr>
              <a:t>.</a:t>
            </a:r>
          </a:p>
          <a:p>
            <a:endParaRPr lang="en-US" dirty="0">
              <a:latin typeface="+mn-lt"/>
            </a:endParaRPr>
          </a:p>
          <a:p>
            <a:r>
              <a:rPr lang="en-US" sz="1600" i="1" dirty="0">
                <a:latin typeface="+mn-lt"/>
              </a:rPr>
              <a:t>This presentation leaves copyright of the content to the presenter. Unless otherwise noted in the materials, uploaded content carries the</a:t>
            </a:r>
            <a:r>
              <a:rPr lang="en-US" sz="1600" i="1" dirty="0">
                <a:latin typeface="+mn-lt"/>
                <a:hlinkClick r:id="rId3"/>
              </a:rPr>
              <a:t> </a:t>
            </a:r>
            <a:r>
              <a:rPr lang="en-US" sz="1600" i="1" u="sng" dirty="0">
                <a:latin typeface="+mn-lt"/>
                <a:hlinkClick r:id="rId3"/>
              </a:rPr>
              <a:t>Creative Commons Attribution-NonCommercial-ShareAlike license</a:t>
            </a:r>
            <a:r>
              <a:rPr lang="en-US" sz="1600" i="1" dirty="0">
                <a:latin typeface="+mn-lt"/>
              </a:rPr>
              <a:t>, which grants usage to the general public with the stipulated criteria.</a:t>
            </a:r>
            <a:endParaRPr lang="en-US" sz="1600" dirty="0">
              <a:latin typeface="+mn-lt"/>
            </a:endParaRPr>
          </a:p>
          <a:p>
            <a:endParaRPr lang="en-US" sz="1800" i="1" dirty="0"/>
          </a:p>
          <a:p>
            <a:pPr fontAlgn="base">
              <a:tabLst>
                <a:tab pos="744538" algn="l"/>
              </a:tabLst>
            </a:pPr>
            <a:endParaRPr lang="en-US" dirty="0" smtClean="0"/>
          </a:p>
          <a:p>
            <a:pPr fontAlgn="base">
              <a:tabLst>
                <a:tab pos="744538" algn="l"/>
              </a:tabLst>
            </a:pPr>
            <a:endParaRPr lang="en-US" dirty="0"/>
          </a:p>
        </p:txBody>
      </p:sp>
      <p:sp>
        <p:nvSpPr>
          <p:cNvPr id="92" name="Text Placeholder 91"/>
          <p:cNvSpPr>
            <a:spLocks noGrp="1"/>
          </p:cNvSpPr>
          <p:nvPr>
            <p:ph type="body" sz="quarter" idx="96"/>
          </p:nvPr>
        </p:nvSpPr>
        <p:spPr>
          <a:xfrm>
            <a:off x="576465" y="20392377"/>
            <a:ext cx="12957406" cy="13101073"/>
          </a:xfrm>
        </p:spPr>
        <p:txBody>
          <a:bodyPr/>
          <a:lstStyle/>
          <a:p>
            <a:endParaRPr lang="en-US" dirty="0" smtClean="0">
              <a:latin typeface="+mn-lt"/>
            </a:endParaRPr>
          </a:p>
          <a:p>
            <a:r>
              <a:rPr lang="en-US" dirty="0">
                <a:latin typeface="+mn-lt"/>
              </a:rPr>
              <a:t>Auburn University’s new Mell Classroom Building @ Ralph </a:t>
            </a:r>
            <a:r>
              <a:rPr lang="en-US" dirty="0" smtClean="0">
                <a:latin typeface="+mn-lt"/>
              </a:rPr>
              <a:t>B</a:t>
            </a:r>
            <a:r>
              <a:rPr lang="en-US" dirty="0" smtClean="0">
                <a:latin typeface="+mn-lt"/>
              </a:rPr>
              <a:t>rown</a:t>
            </a:r>
            <a:r>
              <a:rPr lang="en-US" dirty="0" smtClean="0">
                <a:latin typeface="+mn-lt"/>
              </a:rPr>
              <a:t> </a:t>
            </a:r>
            <a:r>
              <a:rPr lang="en-US" dirty="0" err="1">
                <a:latin typeface="+mn-lt"/>
              </a:rPr>
              <a:t>Draughon</a:t>
            </a:r>
            <a:r>
              <a:rPr lang="en-US" dirty="0">
                <a:latin typeface="+mn-lt"/>
              </a:rPr>
              <a:t> Library features 28 active learning spaces, including 2 166-seat lecture halls built with student interaction in mind and 26 Engaged and Active Student Learning (EASL) Spaces, featuring collaborative flexible furniture, glass boards on multiple walls and sharing technology for mobile devices. In addition, the building also contains a multitude of informal learning spaces and 40 study spaces that can be reserved online</a:t>
            </a:r>
            <a:r>
              <a:rPr lang="en-US" dirty="0" smtClean="0">
                <a:latin typeface="+mn-lt"/>
              </a:rPr>
              <a:t>.</a:t>
            </a:r>
            <a:endParaRPr lang="en-US" dirty="0">
              <a:latin typeface="+mn-lt"/>
            </a:endParaRPr>
          </a:p>
          <a:p>
            <a:r>
              <a:rPr lang="en-US" b="1" dirty="0">
                <a:latin typeface="+mn-lt"/>
              </a:rPr>
              <a:t>Faculty development </a:t>
            </a:r>
            <a:r>
              <a:rPr lang="en-US" dirty="0">
                <a:latin typeface="+mn-lt"/>
              </a:rPr>
              <a:t>has been at the heart of implementing the EASL spaces at Auburn University.</a:t>
            </a:r>
          </a:p>
          <a:p>
            <a:r>
              <a:rPr lang="en-US" b="1" dirty="0" smtClean="0">
                <a:latin typeface="+mn-lt"/>
              </a:rPr>
              <a:t>Student </a:t>
            </a:r>
            <a:r>
              <a:rPr lang="en-US" b="1" dirty="0">
                <a:latin typeface="+mn-lt"/>
              </a:rPr>
              <a:t>development and support </a:t>
            </a:r>
            <a:r>
              <a:rPr lang="en-US" dirty="0">
                <a:latin typeface="+mn-lt"/>
              </a:rPr>
              <a:t>becomes important when such a large number of rooms come online all at once.  While over 80% of faculty who teach in these new spaces have participated in workshops focusing on EASL, not all will take the time to rethink their courses completely.  </a:t>
            </a:r>
            <a:r>
              <a:rPr lang="en-US" dirty="0" smtClean="0">
                <a:latin typeface="+mn-lt"/>
              </a:rPr>
              <a:t>Smith </a:t>
            </a:r>
            <a:r>
              <a:rPr lang="en-US" dirty="0" smtClean="0">
                <a:latin typeface="+mn-lt"/>
              </a:rPr>
              <a:t>(2013) </a:t>
            </a:r>
            <a:r>
              <a:rPr lang="en-US" dirty="0">
                <a:latin typeface="+mn-lt"/>
              </a:rPr>
              <a:t>discusses preparing students in class with transparent discussions </a:t>
            </a:r>
            <a:r>
              <a:rPr lang="en-US" dirty="0" smtClean="0">
                <a:latin typeface="+mn-lt"/>
              </a:rPr>
              <a:t>about the need </a:t>
            </a:r>
            <a:r>
              <a:rPr lang="en-US" dirty="0">
                <a:latin typeface="+mn-lt"/>
              </a:rPr>
              <a:t>for core skills such as leadership, communication, and collaboration, demanded by future employers</a:t>
            </a:r>
            <a:r>
              <a:rPr lang="en-US" dirty="0" smtClean="0">
                <a:latin typeface="+mn-lt"/>
              </a:rPr>
              <a:t>.</a:t>
            </a:r>
            <a:r>
              <a:rPr lang="en-US" dirty="0">
                <a:latin typeface="+mn-lt"/>
              </a:rPr>
              <a:t> </a:t>
            </a:r>
            <a:r>
              <a:rPr lang="en-US" dirty="0"/>
              <a:t> </a:t>
            </a:r>
            <a:r>
              <a:rPr lang="en-US" dirty="0">
                <a:latin typeface="+mn-lt"/>
              </a:rPr>
              <a:t>Providing students with resources, tips and tricks for active learning </a:t>
            </a:r>
            <a:r>
              <a:rPr lang="en-US" dirty="0" smtClean="0">
                <a:latin typeface="+mn-lt"/>
              </a:rPr>
              <a:t>is </a:t>
            </a:r>
            <a:r>
              <a:rPr lang="en-US" dirty="0">
                <a:latin typeface="+mn-lt"/>
              </a:rPr>
              <a:t>important to ensure they have some level of preparation when heading into an EASL space.</a:t>
            </a:r>
            <a:endParaRPr lang="en-US" dirty="0">
              <a:latin typeface="+mn-lt"/>
            </a:endParaRPr>
          </a:p>
          <a:p>
            <a:endParaRPr lang="en-US" b="1" dirty="0" smtClean="0">
              <a:latin typeface="+mn-lt"/>
            </a:endParaRPr>
          </a:p>
          <a:p>
            <a:r>
              <a:rPr lang="en-US" b="1" dirty="0" smtClean="0">
                <a:latin typeface="+mn-lt"/>
              </a:rPr>
              <a:t>Auburn </a:t>
            </a:r>
            <a:r>
              <a:rPr lang="en-US" b="1" dirty="0">
                <a:latin typeface="+mn-lt"/>
              </a:rPr>
              <a:t>University is </a:t>
            </a:r>
            <a:r>
              <a:rPr lang="en-US" b="1" dirty="0" smtClean="0">
                <a:latin typeface="+mn-lt"/>
              </a:rPr>
              <a:t>providing student support in the following venues:</a:t>
            </a:r>
            <a:endParaRPr lang="en-US" b="1" dirty="0">
              <a:latin typeface="+mn-lt"/>
            </a:endParaRPr>
          </a:p>
          <a:p>
            <a:r>
              <a:rPr lang="en-US" dirty="0">
                <a:latin typeface="+mn-lt"/>
              </a:rPr>
              <a:t> </a:t>
            </a:r>
          </a:p>
          <a:p>
            <a:pPr marL="457200" indent="-457200">
              <a:buAutoNum type="arabicPeriod"/>
            </a:pPr>
            <a:r>
              <a:rPr lang="en-US" dirty="0" smtClean="0">
                <a:latin typeface="+mn-lt"/>
              </a:rPr>
              <a:t>Incoming first-year students and their parents receive information about EASL at orientation, </a:t>
            </a:r>
            <a:r>
              <a:rPr lang="en-US" b="1" dirty="0" smtClean="0">
                <a:latin typeface="+mn-lt"/>
              </a:rPr>
              <a:t>Camp War </a:t>
            </a:r>
            <a:r>
              <a:rPr lang="en-US" b="1" dirty="0" smtClean="0">
                <a:latin typeface="+mn-lt"/>
              </a:rPr>
              <a:t>Eagle </a:t>
            </a:r>
            <a:r>
              <a:rPr lang="en-US" dirty="0" smtClean="0">
                <a:latin typeface="+mn-lt"/>
              </a:rPr>
              <a:t>(3500-4000 students).</a:t>
            </a:r>
            <a:endParaRPr lang="en-US" dirty="0" smtClean="0">
              <a:latin typeface="+mn-lt"/>
            </a:endParaRPr>
          </a:p>
          <a:p>
            <a:pPr marL="457200" indent="-457200">
              <a:buAutoNum type="arabicPeriod"/>
            </a:pPr>
            <a:r>
              <a:rPr lang="en-US" dirty="0" smtClean="0">
                <a:latin typeface="+mn-lt"/>
              </a:rPr>
              <a:t>Fall </a:t>
            </a:r>
            <a:r>
              <a:rPr lang="en-US" dirty="0">
                <a:latin typeface="+mn-lt"/>
              </a:rPr>
              <a:t>2017, we led a number of </a:t>
            </a:r>
            <a:r>
              <a:rPr lang="en-US" b="1" dirty="0">
                <a:latin typeface="+mn-lt"/>
              </a:rPr>
              <a:t>30-minute workshops </a:t>
            </a:r>
            <a:r>
              <a:rPr lang="en-US" dirty="0">
                <a:latin typeface="+mn-lt"/>
              </a:rPr>
              <a:t>for students before classes started to provide students with opportunities to learn about active learning ahead of their courses. Based on assessment, we shifted away from workshops to a short </a:t>
            </a:r>
            <a:r>
              <a:rPr lang="en-US" b="1" dirty="0" err="1">
                <a:latin typeface="+mn-lt"/>
              </a:rPr>
              <a:t>youtube</a:t>
            </a:r>
            <a:r>
              <a:rPr lang="en-US" b="1" dirty="0">
                <a:latin typeface="+mn-lt"/>
              </a:rPr>
              <a:t> video </a:t>
            </a:r>
            <a:r>
              <a:rPr lang="en-US" dirty="0">
                <a:latin typeface="+mn-lt"/>
              </a:rPr>
              <a:t>for students for an even faster </a:t>
            </a:r>
            <a:r>
              <a:rPr lang="en-US" dirty="0" smtClean="0">
                <a:latin typeface="+mn-lt"/>
              </a:rPr>
              <a:t>orientatio</a:t>
            </a:r>
            <a:r>
              <a:rPr lang="en-US" dirty="0" smtClean="0">
                <a:latin typeface="+mn-lt"/>
              </a:rPr>
              <a:t>n:  </a:t>
            </a:r>
            <a:r>
              <a:rPr lang="en-US" u="sng" dirty="0" smtClean="0">
                <a:latin typeface="+mn-lt"/>
                <a:hlinkClick r:id="rId4" tooltip="Student Orientation for EASL spaces"/>
              </a:rPr>
              <a:t>https://www.youtube.com/watch?v=hdKWOYBCG3I</a:t>
            </a:r>
            <a:r>
              <a:rPr lang="en-US" u="sng" dirty="0" smtClean="0">
                <a:latin typeface="+mn-lt"/>
              </a:rPr>
              <a:t> </a:t>
            </a:r>
            <a:r>
              <a:rPr lang="en-US" dirty="0" smtClean="0">
                <a:latin typeface="+mn-lt"/>
              </a:rPr>
              <a:t>(over 200 views so far).</a:t>
            </a:r>
            <a:endParaRPr lang="en-US" dirty="0" smtClean="0">
              <a:latin typeface="+mn-lt"/>
            </a:endParaRPr>
          </a:p>
          <a:p>
            <a:pPr marL="457200" indent="-457200">
              <a:buAutoNum type="arabicPeriod"/>
            </a:pPr>
            <a:r>
              <a:rPr lang="en-US" b="1" dirty="0" smtClean="0">
                <a:latin typeface="+mn-lt"/>
              </a:rPr>
              <a:t>Learning </a:t>
            </a:r>
            <a:r>
              <a:rPr lang="en-US" b="1" dirty="0">
                <a:latin typeface="+mn-lt"/>
              </a:rPr>
              <a:t>Consultants</a:t>
            </a:r>
            <a:r>
              <a:rPr lang="en-US" dirty="0">
                <a:latin typeface="+mn-lt"/>
              </a:rPr>
              <a:t>, a group of undergraduate students, are supporting the spaces 7am-7pm, through an online chat system and their visible presence in the building. Students interact with the learning consultants on a regular basis to learn about features of the </a:t>
            </a:r>
            <a:r>
              <a:rPr lang="en-US" dirty="0" smtClean="0">
                <a:latin typeface="+mn-lt"/>
              </a:rPr>
              <a:t>spaces.</a:t>
            </a:r>
            <a:endParaRPr lang="en-US" dirty="0" smtClean="0">
              <a:latin typeface="+mn-lt"/>
            </a:endParaRPr>
          </a:p>
          <a:p>
            <a:pPr marL="457200" indent="-457200">
              <a:buAutoNum type="arabicPeriod"/>
            </a:pPr>
            <a:r>
              <a:rPr lang="en-US" b="1" dirty="0" smtClean="0">
                <a:latin typeface="+mn-lt"/>
              </a:rPr>
              <a:t>First Year Experience, Tutoring Services, Supplemental Instruction and Auburn Global </a:t>
            </a:r>
            <a:r>
              <a:rPr lang="en-US" dirty="0" smtClean="0">
                <a:latin typeface="+mn-lt"/>
              </a:rPr>
              <a:t>staff have gone through EASL training to provide a coherent message about EASL to all students using these services.</a:t>
            </a:r>
            <a:endParaRPr lang="en-US" dirty="0">
              <a:latin typeface="+mn-lt"/>
            </a:endParaRPr>
          </a:p>
          <a:p>
            <a:r>
              <a:rPr lang="en-US" dirty="0">
                <a:latin typeface="+mn-lt"/>
              </a:rPr>
              <a:t> </a:t>
            </a:r>
          </a:p>
          <a:p>
            <a:endParaRPr lang="en-US" dirty="0" smtClean="0">
              <a:latin typeface="+mn-lt"/>
            </a:endParaRPr>
          </a:p>
        </p:txBody>
      </p:sp>
      <p:sp>
        <p:nvSpPr>
          <p:cNvPr id="93" name="Text Placeholder 92"/>
          <p:cNvSpPr>
            <a:spLocks noGrp="1"/>
          </p:cNvSpPr>
          <p:nvPr>
            <p:ph type="body" sz="quarter" idx="150"/>
          </p:nvPr>
        </p:nvSpPr>
        <p:spPr>
          <a:xfrm>
            <a:off x="3505967" y="3651382"/>
            <a:ext cx="20420066" cy="1300652"/>
          </a:xfrm>
        </p:spPr>
        <p:txBody>
          <a:bodyPr>
            <a:normAutofit fontScale="70000" lnSpcReduction="20000"/>
          </a:bodyPr>
          <a:lstStyle/>
          <a:p>
            <a:r>
              <a:rPr lang="en-US" dirty="0" err="1" smtClean="0"/>
              <a:t>Biggio</a:t>
            </a:r>
            <a:r>
              <a:rPr lang="en-US" dirty="0" smtClean="0"/>
              <a:t> Center for the Enhancement of Teaching and Learning</a:t>
            </a:r>
            <a:br>
              <a:rPr lang="en-US" dirty="0" smtClean="0"/>
            </a:br>
            <a:r>
              <a:rPr lang="en-US" dirty="0" smtClean="0"/>
              <a:t>Auburn </a:t>
            </a:r>
            <a:r>
              <a:rPr lang="en-US" dirty="0" smtClean="0"/>
              <a:t>University</a:t>
            </a:r>
            <a:endParaRPr lang="en-US" dirty="0"/>
          </a:p>
        </p:txBody>
      </p:sp>
      <p:sp>
        <p:nvSpPr>
          <p:cNvPr id="94" name="Text Placeholder 93"/>
          <p:cNvSpPr>
            <a:spLocks noGrp="1"/>
          </p:cNvSpPr>
          <p:nvPr>
            <p:ph type="body" sz="quarter" idx="151"/>
          </p:nvPr>
        </p:nvSpPr>
        <p:spPr>
          <a:xfrm>
            <a:off x="3646684" y="2919094"/>
            <a:ext cx="20420066" cy="1300652"/>
          </a:xfrm>
        </p:spPr>
        <p:txBody>
          <a:bodyPr>
            <a:normAutofit/>
          </a:bodyPr>
          <a:lstStyle/>
          <a:p>
            <a:r>
              <a:rPr lang="en-US" sz="6000" dirty="0" err="1" smtClean="0"/>
              <a:t>Jerisha</a:t>
            </a:r>
            <a:r>
              <a:rPr lang="en-US" sz="6000" dirty="0" smtClean="0"/>
              <a:t> Farrer and Wiebke Kuhn</a:t>
            </a:r>
            <a:endParaRPr lang="en-US" sz="6000" dirty="0"/>
          </a:p>
        </p:txBody>
      </p:sp>
      <p:sp>
        <p:nvSpPr>
          <p:cNvPr id="95" name="Text Placeholder 94"/>
          <p:cNvSpPr>
            <a:spLocks noGrp="1"/>
          </p:cNvSpPr>
          <p:nvPr>
            <p:ph type="body" sz="quarter" idx="153"/>
          </p:nvPr>
        </p:nvSpPr>
        <p:spPr/>
        <p:txBody>
          <a:bodyPr>
            <a:noAutofit/>
          </a:bodyPr>
          <a:lstStyle/>
          <a:p>
            <a:r>
              <a:rPr lang="en-US" sz="8000" dirty="0" smtClean="0"/>
              <a:t>Preparing Students to Learn </a:t>
            </a:r>
            <a:r>
              <a:rPr lang="en-US" sz="8000" dirty="0"/>
              <a:t>D</a:t>
            </a:r>
            <a:r>
              <a:rPr lang="en-US" sz="8000" dirty="0" smtClean="0"/>
              <a:t>ifferently:  Workshops and Learning Consultants </a:t>
            </a:r>
            <a:endParaRPr lang="en-US" sz="8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157" y="890290"/>
            <a:ext cx="2648925" cy="2501762"/>
          </a:xfrm>
          <a:prstGeom prst="rect">
            <a:avLst/>
          </a:prstGeom>
        </p:spPr>
      </p:pic>
      <p:pic>
        <p:nvPicPr>
          <p:cNvPr id="5" name="Picture 4"/>
          <p:cNvPicPr>
            <a:picLocks noChangeAspect="1"/>
          </p:cNvPicPr>
          <p:nvPr/>
        </p:nvPicPr>
        <p:blipFill>
          <a:blip r:embed="rId6"/>
          <a:stretch>
            <a:fillRect/>
          </a:stretch>
        </p:blipFill>
        <p:spPr>
          <a:xfrm>
            <a:off x="24207467" y="1178104"/>
            <a:ext cx="2645893" cy="2499577"/>
          </a:xfrm>
          <a:prstGeom prst="rect">
            <a:avLst/>
          </a:prstGeom>
        </p:spPr>
      </p:pic>
      <p:sp>
        <p:nvSpPr>
          <p:cNvPr id="2" name="TextBox 1"/>
          <p:cNvSpPr txBox="1"/>
          <p:nvPr/>
        </p:nvSpPr>
        <p:spPr>
          <a:xfrm>
            <a:off x="800106" y="10622654"/>
            <a:ext cx="11955066" cy="6001643"/>
          </a:xfrm>
          <a:prstGeom prst="rect">
            <a:avLst/>
          </a:prstGeom>
          <a:noFill/>
        </p:spPr>
        <p:txBody>
          <a:bodyPr wrap="square" rtlCol="0">
            <a:spAutoFit/>
          </a:bodyPr>
          <a:lstStyle/>
          <a:p>
            <a:r>
              <a:rPr lang="en-US" sz="2400" dirty="0">
                <a:solidFill>
                  <a:schemeClr val="accent5">
                    <a:lumMod val="50000"/>
                  </a:schemeClr>
                </a:solidFill>
              </a:rPr>
              <a:t>Auburn University, Alabama,  is a comprehensive land-, sea- and space-grant institution, with 28,000+ undergraduate, graduate and professional students.  Beginning in 2010, the university started planning a central classroom facility to replace aging spaces for learning in the 21</a:t>
            </a:r>
            <a:r>
              <a:rPr lang="en-US" sz="2400" baseline="30000" dirty="0">
                <a:solidFill>
                  <a:schemeClr val="accent5">
                    <a:lumMod val="50000"/>
                  </a:schemeClr>
                </a:solidFill>
              </a:rPr>
              <a:t>st</a:t>
            </a:r>
            <a:r>
              <a:rPr lang="en-US" sz="2400" dirty="0">
                <a:solidFill>
                  <a:schemeClr val="accent5">
                    <a:lumMod val="50000"/>
                  </a:schemeClr>
                </a:solidFill>
              </a:rPr>
              <a:t> </a:t>
            </a:r>
            <a:r>
              <a:rPr lang="en-US" sz="2400" dirty="0" smtClean="0">
                <a:solidFill>
                  <a:schemeClr val="accent5">
                    <a:lumMod val="50000"/>
                  </a:schemeClr>
                </a:solidFill>
              </a:rPr>
              <a:t>century, in line with the university’s strategic plan. </a:t>
            </a:r>
            <a:r>
              <a:rPr lang="en-US" sz="2400" dirty="0">
                <a:solidFill>
                  <a:schemeClr val="accent5">
                    <a:lumMod val="50000"/>
                  </a:schemeClr>
                </a:solidFill>
              </a:rPr>
              <a:t>In 2013, our first EASL classroom opened, and its immediate success led to more renovations of existing spaces into EASL spaces and the design of an entire building that opened its doors for the Fall 2017 term</a:t>
            </a:r>
            <a:r>
              <a:rPr lang="en-US" sz="2400" dirty="0" smtClean="0">
                <a:solidFill>
                  <a:schemeClr val="accent5">
                    <a:lumMod val="50000"/>
                  </a:schemeClr>
                </a:solidFill>
              </a:rPr>
              <a:t>.</a:t>
            </a:r>
            <a:endParaRPr lang="en-US" sz="2400" dirty="0">
              <a:solidFill>
                <a:schemeClr val="accent5">
                  <a:lumMod val="50000"/>
                </a:schemeClr>
              </a:solidFill>
            </a:endParaRPr>
          </a:p>
          <a:p>
            <a:endParaRPr lang="en-US" sz="2400" dirty="0">
              <a:solidFill>
                <a:schemeClr val="accent5">
                  <a:lumMod val="50000"/>
                </a:schemeClr>
              </a:solidFill>
            </a:endParaRPr>
          </a:p>
          <a:p>
            <a:r>
              <a:rPr lang="en-US" sz="2400" dirty="0">
                <a:solidFill>
                  <a:schemeClr val="accent5">
                    <a:lumMod val="50000"/>
                  </a:schemeClr>
                </a:solidFill>
              </a:rPr>
              <a:t>Each new EASL space was accompanied with carefully planned workshops for faculty to re-envision their courses.</a:t>
            </a:r>
          </a:p>
          <a:p>
            <a:endParaRPr lang="en-US" sz="2400" dirty="0">
              <a:solidFill>
                <a:schemeClr val="accent5">
                  <a:lumMod val="50000"/>
                </a:schemeClr>
              </a:solidFill>
            </a:endParaRPr>
          </a:p>
          <a:p>
            <a:r>
              <a:rPr lang="en-US" sz="2400" dirty="0">
                <a:solidFill>
                  <a:schemeClr val="accent5">
                    <a:lumMod val="50000"/>
                  </a:schemeClr>
                </a:solidFill>
              </a:rPr>
              <a:t>Auburn University now has over 300 faculty, ca. </a:t>
            </a:r>
            <a:r>
              <a:rPr lang="en-US" sz="2400" dirty="0" smtClean="0">
                <a:solidFill>
                  <a:schemeClr val="accent5">
                    <a:lumMod val="50000"/>
                  </a:schemeClr>
                </a:solidFill>
              </a:rPr>
              <a:t>20%, </a:t>
            </a:r>
            <a:r>
              <a:rPr lang="en-US" sz="2400" dirty="0">
                <a:solidFill>
                  <a:schemeClr val="accent5">
                    <a:lumMod val="50000"/>
                  </a:schemeClr>
                </a:solidFill>
              </a:rPr>
              <a:t>who have participated in EASL </a:t>
            </a:r>
            <a:r>
              <a:rPr lang="en-US" sz="2400" dirty="0" smtClean="0">
                <a:solidFill>
                  <a:schemeClr val="accent5">
                    <a:lumMod val="50000"/>
                  </a:schemeClr>
                </a:solidFill>
              </a:rPr>
              <a:t>training.</a:t>
            </a:r>
            <a:endParaRPr lang="en-US" sz="2400" dirty="0">
              <a:solidFill>
                <a:schemeClr val="accent5">
                  <a:lumMod val="50000"/>
                </a:schemeClr>
              </a:solidFill>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p:txBody>
      </p:sp>
      <p:pic>
        <p:nvPicPr>
          <p:cNvPr id="3" name="Picture 2" descr="Learning Consultants getting ready to support the new building" title="Learning Consultant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87211" y="12457754"/>
            <a:ext cx="4029789" cy="4017196"/>
          </a:xfrm>
          <a:prstGeom prst="rect">
            <a:avLst/>
          </a:prstGeom>
          <a:effectLst>
            <a:softEdge rad="127000"/>
          </a:effectLst>
        </p:spPr>
      </p:pic>
      <p:pic>
        <p:nvPicPr>
          <p:cNvPr id="11" name="Picture 10" descr="students working and waiting for class in the Mell Classroom Building @ RBD Library." title="Mell Classroom Building @ RBD Librar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157" y="4384067"/>
            <a:ext cx="10058400" cy="5657850"/>
          </a:xfrm>
          <a:prstGeom prst="rect">
            <a:avLst/>
          </a:prstGeom>
          <a:effectLst>
            <a:softEdge rad="127000"/>
          </a:effectLst>
        </p:spPr>
      </p:pic>
      <p:pic>
        <p:nvPicPr>
          <p:cNvPr id="12" name="Picture 11" descr="Students and faculty collaborating in a Human Science class." title="Engaged and Active Student Learn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106" y="14785631"/>
            <a:ext cx="9143340" cy="5143129"/>
          </a:xfrm>
          <a:prstGeom prst="rect">
            <a:avLst/>
          </a:prstGeom>
          <a:effectLst>
            <a:softEdge rad="127000"/>
          </a:effectLst>
        </p:spPr>
      </p:pic>
      <p:pic>
        <p:nvPicPr>
          <p:cNvPr id="13" name="Picture 12" title="Faculty Development"/>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9044979" y="17631755"/>
            <a:ext cx="4291714" cy="3218786"/>
          </a:xfrm>
          <a:prstGeom prst="rect">
            <a:avLst/>
          </a:prstGeom>
          <a:effectLst>
            <a:softEdge rad="127000"/>
          </a:effectLst>
        </p:spPr>
      </p:pic>
      <p:pic>
        <p:nvPicPr>
          <p:cNvPr id="14" name="Picture 13" descr="Students in an EASL Lite space collaborating on glass boards" title="Students collaborat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5177" y="31913341"/>
            <a:ext cx="6179604" cy="3476027"/>
          </a:xfrm>
          <a:prstGeom prst="rect">
            <a:avLst/>
          </a:prstGeom>
          <a:effectLst>
            <a:softEdge rad="127000"/>
          </a:effectLst>
        </p:spPr>
      </p:pic>
      <p:pic>
        <p:nvPicPr>
          <p:cNvPr id="15" name="Picture 14" descr="Learning consultant demonstrates different ways to use EASL features" title="Learning Consultant demonstrating space us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55033" y="12675365"/>
            <a:ext cx="3499506" cy="3550594"/>
          </a:xfrm>
          <a:prstGeom prst="rect">
            <a:avLst/>
          </a:prstGeom>
          <a:effectLst>
            <a:softEdge rad="127000"/>
          </a:effectLst>
        </p:spPr>
      </p:pic>
      <p:pic>
        <p:nvPicPr>
          <p:cNvPr id="17" name="Picture 16" descr="Learning consultants learn team work at a ropes course." title="Learning Consultant Train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36693" y="12918155"/>
            <a:ext cx="4270415" cy="3149872"/>
          </a:xfrm>
          <a:prstGeom prst="rect">
            <a:avLst/>
          </a:prstGeom>
          <a:effectLst>
            <a:softEdge rad="127000"/>
          </a:effectLst>
        </p:spPr>
      </p:pic>
    </p:spTree>
    <p:extLst>
      <p:ext uri="{BB962C8B-B14F-4D97-AF65-F5344CB8AC3E}">
        <p14:creationId xmlns:p14="http://schemas.microsoft.com/office/powerpoint/2010/main" val="154254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3979</TotalTime>
  <Words>715</Words>
  <Application>Microsoft Macintosh PowerPoint</Application>
  <PresentationFormat>Custom</PresentationFormat>
  <Paragraphs>67</Paragraphs>
  <Slides>1</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8" baseType="lpstr">
      <vt:lpstr>Calibri</vt:lpstr>
      <vt:lpstr>Times New Roman</vt:lpstr>
      <vt:lpstr>Trebuchet MS</vt:lpstr>
      <vt:lpstr>Arial</vt:lpstr>
      <vt:lpstr>PosterPresentations.com-70CMx100CM</vt:lpstr>
      <vt:lpstr>Classic - Wide Center</vt:lpstr>
      <vt:lpstr>Image</vt:lpstr>
      <vt:lpstr>PowerPoint Presentation</vt:lpstr>
    </vt:vector>
  </TitlesOfParts>
  <Company>Hewlett-Packard Company</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Wiebke Kuhn</cp:lastModifiedBy>
  <cp:revision>71</cp:revision>
  <dcterms:created xsi:type="dcterms:W3CDTF">2012-02-10T00:10:15Z</dcterms:created>
  <dcterms:modified xsi:type="dcterms:W3CDTF">2018-01-25T20:44:21Z</dcterms:modified>
</cp:coreProperties>
</file>