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7"/>
  </p:notesMasterIdLst>
  <p:handoutMasterIdLst>
    <p:handoutMasterId r:id="rId28"/>
  </p:handoutMasterIdLst>
  <p:sldIdLst>
    <p:sldId id="277" r:id="rId2"/>
    <p:sldId id="318" r:id="rId3"/>
    <p:sldId id="312" r:id="rId4"/>
    <p:sldId id="305" r:id="rId5"/>
    <p:sldId id="307" r:id="rId6"/>
    <p:sldId id="266" r:id="rId7"/>
    <p:sldId id="268" r:id="rId8"/>
    <p:sldId id="313" r:id="rId9"/>
    <p:sldId id="269" r:id="rId10"/>
    <p:sldId id="270" r:id="rId11"/>
    <p:sldId id="297" r:id="rId12"/>
    <p:sldId id="271" r:id="rId13"/>
    <p:sldId id="272" r:id="rId14"/>
    <p:sldId id="314" r:id="rId15"/>
    <p:sldId id="293" r:id="rId16"/>
    <p:sldId id="310" r:id="rId17"/>
    <p:sldId id="317" r:id="rId18"/>
    <p:sldId id="284" r:id="rId19"/>
    <p:sldId id="278" r:id="rId20"/>
    <p:sldId id="285" r:id="rId21"/>
    <p:sldId id="274" r:id="rId22"/>
    <p:sldId id="315" r:id="rId23"/>
    <p:sldId id="292" r:id="rId24"/>
    <p:sldId id="275" r:id="rId25"/>
    <p:sldId id="304" r:id="rId2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7D8DE"/>
    <a:srgbClr val="002F51"/>
    <a:srgbClr val="878A8F"/>
    <a:srgbClr val="4886A1"/>
    <a:srgbClr val="878A00"/>
    <a:srgbClr val="488600"/>
    <a:srgbClr val="002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9" autoAdjust="0"/>
    <p:restoredTop sz="86957" autoAdjust="0"/>
  </p:normalViewPr>
  <p:slideViewPr>
    <p:cSldViewPr snapToGrid="0" snapToObjects="1">
      <p:cViewPr varScale="1">
        <p:scale>
          <a:sx n="79" d="100"/>
          <a:sy n="79" d="100"/>
        </p:scale>
        <p:origin x="1132"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22"/>
    </p:cViewPr>
  </p:sorterViewPr>
  <p:notesViewPr>
    <p:cSldViewPr snapToGrid="0" snapToObjects="1">
      <p:cViewPr varScale="1">
        <p:scale>
          <a:sx n="68" d="100"/>
          <a:sy n="68" d="100"/>
        </p:scale>
        <p:origin x="-3010"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BCC3B8A-EE78-4984-8977-F6238C8CF908}" type="datetimeFigureOut">
              <a:rPr lang="en-US" smtClean="0"/>
              <a:t>1/26/2018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82E27D7-5E8D-4C7E-9029-B901F14365D5}" type="slidenum">
              <a:rPr lang="en-US" smtClean="0"/>
              <a:t>‹#›</a:t>
            </a:fld>
            <a:endParaRPr lang="en-US"/>
          </a:p>
        </p:txBody>
      </p:sp>
    </p:spTree>
    <p:extLst>
      <p:ext uri="{BB962C8B-B14F-4D97-AF65-F5344CB8AC3E}">
        <p14:creationId xmlns:p14="http://schemas.microsoft.com/office/powerpoint/2010/main" val="412188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D0AB71-4BBE-4FB3-9C87-95413F59DE33}" type="datetimeFigureOut">
              <a:rPr lang="en-US" smtClean="0"/>
              <a:t>1/26/2018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19DBAB-D353-472A-84DB-636F561634E1}" type="slidenum">
              <a:rPr lang="en-US" smtClean="0"/>
              <a:t>‹#›</a:t>
            </a:fld>
            <a:endParaRPr lang="en-US" dirty="0"/>
          </a:p>
        </p:txBody>
      </p:sp>
    </p:spTree>
    <p:extLst>
      <p:ext uri="{BB962C8B-B14F-4D97-AF65-F5344CB8AC3E}">
        <p14:creationId xmlns:p14="http://schemas.microsoft.com/office/powerpoint/2010/main" val="392276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4D7A1A9-763D-4C1C-B6F8-6D1E3CA9BCD7}" type="slidenum">
              <a:rPr lang="en-US" smtClean="0"/>
              <a:t>1</a:t>
            </a:fld>
            <a:endParaRPr lang="en-US" dirty="0"/>
          </a:p>
        </p:txBody>
      </p:sp>
    </p:spTree>
    <p:extLst>
      <p:ext uri="{BB962C8B-B14F-4D97-AF65-F5344CB8AC3E}">
        <p14:creationId xmlns:p14="http://schemas.microsoft.com/office/powerpoint/2010/main" val="263297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15</a:t>
            </a:fld>
            <a:endParaRPr lang="en-US" dirty="0"/>
          </a:p>
        </p:txBody>
      </p:sp>
    </p:spTree>
    <p:extLst>
      <p:ext uri="{BB962C8B-B14F-4D97-AF65-F5344CB8AC3E}">
        <p14:creationId xmlns:p14="http://schemas.microsoft.com/office/powerpoint/2010/main" val="271992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2511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Addressing student and faculty psychology will increase retention and On-Time Progress rates by:</a:t>
            </a:r>
          </a:p>
          <a:p>
            <a:pPr marL="171450" lvl="0" indent="-171450">
              <a:buFont typeface="Arial" charset="0"/>
              <a:buChar char="•"/>
            </a:pPr>
            <a:r>
              <a:rPr lang="en-US" sz="1200" kern="1200" dirty="0" smtClean="0">
                <a:solidFill>
                  <a:schemeClr val="tx1"/>
                </a:solidFill>
                <a:effectLst/>
                <a:latin typeface="+mn-lt"/>
                <a:ea typeface="+mn-ea"/>
                <a:cs typeface="+mn-cs"/>
              </a:rPr>
              <a:t>Increasing student resilience</a:t>
            </a:r>
          </a:p>
          <a:p>
            <a:pPr marL="171450" lvl="0" indent="-171450">
              <a:buFont typeface="Arial" charset="0"/>
              <a:buChar char="•"/>
            </a:pPr>
            <a:r>
              <a:rPr lang="en-US" sz="1200" kern="1200" dirty="0" smtClean="0">
                <a:solidFill>
                  <a:schemeClr val="tx1"/>
                </a:solidFill>
                <a:effectLst/>
                <a:latin typeface="+mn-lt"/>
                <a:ea typeface="+mn-ea"/>
                <a:cs typeface="+mn-cs"/>
              </a:rPr>
              <a:t>Increasing the perceived value of a WGU degree</a:t>
            </a:r>
          </a:p>
          <a:p>
            <a:pPr marL="171450" lvl="0" indent="-171450">
              <a:buFont typeface="Arial" charset="0"/>
              <a:buChar char="•"/>
            </a:pPr>
            <a:r>
              <a:rPr lang="en-US" sz="1200" kern="1200" dirty="0" smtClean="0">
                <a:solidFill>
                  <a:schemeClr val="tx1"/>
                </a:solidFill>
                <a:effectLst/>
                <a:latin typeface="+mn-lt"/>
                <a:ea typeface="+mn-ea"/>
                <a:cs typeface="+mn-cs"/>
              </a:rPr>
              <a:t>Increasing student self-efficacy</a:t>
            </a:r>
          </a:p>
          <a:p>
            <a:pPr marL="171450" lvl="0" indent="-171450">
              <a:buFont typeface="Arial" charset="0"/>
              <a:buChar char="•"/>
            </a:pPr>
            <a:r>
              <a:rPr lang="en-US" sz="1200" kern="1200" dirty="0" smtClean="0">
                <a:solidFill>
                  <a:schemeClr val="tx1"/>
                </a:solidFill>
                <a:effectLst/>
                <a:latin typeface="+mn-lt"/>
                <a:ea typeface="+mn-ea"/>
                <a:cs typeface="+mn-cs"/>
              </a:rPr>
              <a:t>Helping students develop a supportive network of peers</a:t>
            </a:r>
          </a:p>
          <a:p>
            <a:pPr marL="171450" lvl="0" indent="-171450">
              <a:buFont typeface="Arial" charset="0"/>
              <a:buChar char="•"/>
            </a:pPr>
            <a:r>
              <a:rPr lang="en-US" sz="1200" kern="1200" dirty="0" smtClean="0">
                <a:solidFill>
                  <a:schemeClr val="tx1"/>
                </a:solidFill>
                <a:effectLst/>
                <a:latin typeface="+mn-lt"/>
                <a:ea typeface="+mn-ea"/>
                <a:cs typeface="+mn-cs"/>
              </a:rPr>
              <a:t>Improving communication skills so students can interact with their environments in more meaningful and productive ways.</a:t>
            </a:r>
          </a:p>
          <a:p>
            <a:r>
              <a:rPr lang="en-US" sz="1200" kern="1200" dirty="0" smtClean="0">
                <a:solidFill>
                  <a:schemeClr val="tx1"/>
                </a:solidFill>
                <a:effectLst/>
                <a:latin typeface="+mn-lt"/>
                <a:ea typeface="+mn-ea"/>
                <a:cs typeface="+mn-cs"/>
              </a:rPr>
              <a:t>These skills also translate to leadership and teamwork which are highly sought after by employers in all fields. </a:t>
            </a:r>
          </a:p>
          <a:p>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17</a:t>
            </a:fld>
            <a:endParaRPr lang="en-US" dirty="0"/>
          </a:p>
        </p:txBody>
      </p:sp>
    </p:spTree>
    <p:extLst>
      <p:ext uri="{BB962C8B-B14F-4D97-AF65-F5344CB8AC3E}">
        <p14:creationId xmlns:p14="http://schemas.microsoft.com/office/powerpoint/2010/main" val="193077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 of WGU students are in satisfactory</a:t>
            </a:r>
            <a:r>
              <a:rPr lang="en-US" baseline="0" dirty="0" smtClean="0"/>
              <a:t> academic standing (Federal financial aid designation to maintain eligibility)</a:t>
            </a:r>
          </a:p>
          <a:p>
            <a:r>
              <a:rPr lang="en-US" baseline="0" dirty="0" smtClean="0"/>
              <a:t>WGU’s one-year retention rate of 79% is higher than the average for U.S. four-year public universities/colleges (theirs is 74%).</a:t>
            </a:r>
          </a:p>
          <a:p>
            <a:r>
              <a:rPr lang="en-US" baseline="0" dirty="0" smtClean="0"/>
              <a:t>4-year graduation rate will be &gt;50% by 2019</a:t>
            </a:r>
            <a:endParaRPr lang="en-US" baseline="0" dirty="0"/>
          </a:p>
        </p:txBody>
      </p:sp>
      <p:sp>
        <p:nvSpPr>
          <p:cNvPr id="4" name="Slide Number Placeholder 3"/>
          <p:cNvSpPr>
            <a:spLocks noGrp="1"/>
          </p:cNvSpPr>
          <p:nvPr>
            <p:ph type="sldNum" sz="quarter" idx="10"/>
          </p:nvPr>
        </p:nvSpPr>
        <p:spPr/>
        <p:txBody>
          <a:bodyPr/>
          <a:lstStyle/>
          <a:p>
            <a:fld id="{4919DBAB-D353-472A-84DB-636F561634E1}" type="slidenum">
              <a:rPr lang="en-US" smtClean="0"/>
              <a:t>18</a:t>
            </a:fld>
            <a:endParaRPr lang="en-US" dirty="0"/>
          </a:p>
        </p:txBody>
      </p:sp>
    </p:spTree>
    <p:extLst>
      <p:ext uri="{BB962C8B-B14F-4D97-AF65-F5344CB8AC3E}">
        <p14:creationId xmlns:p14="http://schemas.microsoft.com/office/powerpoint/2010/main" val="422632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19</a:t>
            </a:fld>
            <a:endParaRPr lang="en-US" dirty="0"/>
          </a:p>
        </p:txBody>
      </p:sp>
    </p:spTree>
    <p:extLst>
      <p:ext uri="{BB962C8B-B14F-4D97-AF65-F5344CB8AC3E}">
        <p14:creationId xmlns:p14="http://schemas.microsoft.com/office/powerpoint/2010/main" val="4237730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WGU</a:t>
            </a:r>
            <a:r>
              <a:rPr lang="en-US" baseline="0" dirty="0" smtClean="0"/>
              <a:t> participates in an annual survey conducted by Gallup, which checks in with graduates of WGU and other national universities to see how they are faring in the first few years after graduation. WGU alumni are almost twice as likely as graduates from other universities to be thriving in all elements of well-being—purpose, social, financial, community, and physical.</a:t>
            </a:r>
          </a:p>
          <a:p>
            <a:r>
              <a:rPr lang="en-US" baseline="0" dirty="0" smtClean="0"/>
              <a:t>Gallup also reported that WGU alumni report higher levels of engagement at work—21% higher than the national average.</a:t>
            </a:r>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20</a:t>
            </a:fld>
            <a:endParaRPr lang="en-US" dirty="0"/>
          </a:p>
        </p:txBody>
      </p:sp>
    </p:spTree>
    <p:extLst>
      <p:ext uri="{BB962C8B-B14F-4D97-AF65-F5344CB8AC3E}">
        <p14:creationId xmlns:p14="http://schemas.microsoft.com/office/powerpoint/2010/main" val="249066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19DBAB-D353-472A-84DB-636F561634E1}" type="slidenum">
              <a:rPr lang="en-US" smtClean="0"/>
              <a:t>21</a:t>
            </a:fld>
            <a:endParaRPr lang="en-US" dirty="0"/>
          </a:p>
        </p:txBody>
      </p:sp>
    </p:spTree>
    <p:extLst>
      <p:ext uri="{BB962C8B-B14F-4D97-AF65-F5344CB8AC3E}">
        <p14:creationId xmlns:p14="http://schemas.microsoft.com/office/powerpoint/2010/main" val="380441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23</a:t>
            </a:fld>
            <a:endParaRPr lang="en-US" dirty="0"/>
          </a:p>
        </p:txBody>
      </p:sp>
    </p:spTree>
    <p:extLst>
      <p:ext uri="{BB962C8B-B14F-4D97-AF65-F5344CB8AC3E}">
        <p14:creationId xmlns:p14="http://schemas.microsoft.com/office/powerpoint/2010/main" val="53241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D7A1A9-763D-4C1C-B6F8-6D1E3CA9BCD7}" type="slidenum">
              <a:rPr lang="en-US" smtClean="0"/>
              <a:t>24</a:t>
            </a:fld>
            <a:endParaRPr lang="en-US" dirty="0"/>
          </a:p>
        </p:txBody>
      </p:sp>
    </p:spTree>
    <p:extLst>
      <p:ext uri="{BB962C8B-B14F-4D97-AF65-F5344CB8AC3E}">
        <p14:creationId xmlns:p14="http://schemas.microsoft.com/office/powerpoint/2010/main" val="115812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4</a:t>
            </a:fld>
            <a:endParaRPr lang="en-US" dirty="0"/>
          </a:p>
        </p:txBody>
      </p:sp>
    </p:spTree>
    <p:extLst>
      <p:ext uri="{BB962C8B-B14F-4D97-AF65-F5344CB8AC3E}">
        <p14:creationId xmlns:p14="http://schemas.microsoft.com/office/powerpoint/2010/main" val="140838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While these needs are often</a:t>
            </a:r>
            <a:r>
              <a:rPr lang="en-US" baseline="0" dirty="0" smtClean="0"/>
              <a:t> important for traditional students as well, they are absolute requirements for nontraditional students. The absence of any one of these requirements can be a complete barrier to going back to college.</a:t>
            </a:r>
          </a:p>
          <a:p>
            <a:r>
              <a:rPr lang="en-US" baseline="0" dirty="0" smtClean="0"/>
              <a:t>There’s a gap in U.S. higher ed opportunities, and these students are often unable to find a means to complete their degrees.</a:t>
            </a:r>
          </a:p>
          <a:p>
            <a:endParaRPr lang="en-US" dirty="0"/>
          </a:p>
        </p:txBody>
      </p:sp>
      <p:sp>
        <p:nvSpPr>
          <p:cNvPr id="4" name="Slide Number Placeholder 3"/>
          <p:cNvSpPr>
            <a:spLocks noGrp="1"/>
          </p:cNvSpPr>
          <p:nvPr>
            <p:ph type="sldNum" sz="quarter" idx="10"/>
          </p:nvPr>
        </p:nvSpPr>
        <p:spPr/>
        <p:txBody>
          <a:bodyPr/>
          <a:lstStyle/>
          <a:p>
            <a:fld id="{34D7A1A9-763D-4C1C-B6F8-6D1E3CA9BCD7}" type="slidenum">
              <a:rPr lang="en-US" smtClean="0"/>
              <a:t>6</a:t>
            </a:fld>
            <a:endParaRPr lang="en-US" dirty="0"/>
          </a:p>
        </p:txBody>
      </p:sp>
    </p:spTree>
    <p:extLst>
      <p:ext uri="{BB962C8B-B14F-4D97-AF65-F5344CB8AC3E}">
        <p14:creationId xmlns:p14="http://schemas.microsoft.com/office/powerpoint/2010/main" val="402417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A1A9-763D-4C1C-B6F8-6D1E3CA9BCD7}" type="slidenum">
              <a:rPr lang="en-US" smtClean="0"/>
              <a:t>7</a:t>
            </a:fld>
            <a:endParaRPr lang="en-US" dirty="0"/>
          </a:p>
        </p:txBody>
      </p:sp>
    </p:spTree>
    <p:extLst>
      <p:ext uri="{BB962C8B-B14F-4D97-AF65-F5344CB8AC3E}">
        <p14:creationId xmlns:p14="http://schemas.microsoft.com/office/powerpoint/2010/main" val="190675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more traditional models, WGU’s model is student centered. No research, facilities, sports, etc.</a:t>
            </a:r>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9</a:t>
            </a:fld>
            <a:endParaRPr lang="en-US" dirty="0"/>
          </a:p>
        </p:txBody>
      </p:sp>
    </p:spTree>
    <p:extLst>
      <p:ext uri="{BB962C8B-B14F-4D97-AF65-F5344CB8AC3E}">
        <p14:creationId xmlns:p14="http://schemas.microsoft.com/office/powerpoint/2010/main" val="44372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D7A1A9-763D-4C1C-B6F8-6D1E3CA9BCD7}" type="slidenum">
              <a:rPr lang="en-US" smtClean="0"/>
              <a:t>10</a:t>
            </a:fld>
            <a:endParaRPr lang="en-US" dirty="0"/>
          </a:p>
        </p:txBody>
      </p:sp>
    </p:spTree>
    <p:extLst>
      <p:ext uri="{BB962C8B-B14F-4D97-AF65-F5344CB8AC3E}">
        <p14:creationId xmlns:p14="http://schemas.microsoft.com/office/powerpoint/2010/main" val="387753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919DBAB-D353-472A-84DB-636F561634E1}" type="slidenum">
              <a:rPr lang="en-US" smtClean="0"/>
              <a:t>11</a:t>
            </a:fld>
            <a:endParaRPr lang="en-US" dirty="0"/>
          </a:p>
        </p:txBody>
      </p:sp>
    </p:spTree>
    <p:extLst>
      <p:ext uri="{BB962C8B-B14F-4D97-AF65-F5344CB8AC3E}">
        <p14:creationId xmlns:p14="http://schemas.microsoft.com/office/powerpoint/2010/main" val="428671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A1A9-763D-4C1C-B6F8-6D1E3CA9BCD7}" type="slidenum">
              <a:rPr lang="en-US" smtClean="0"/>
              <a:t>12</a:t>
            </a:fld>
            <a:endParaRPr lang="en-US" dirty="0"/>
          </a:p>
        </p:txBody>
      </p:sp>
    </p:spTree>
    <p:extLst>
      <p:ext uri="{BB962C8B-B14F-4D97-AF65-F5344CB8AC3E}">
        <p14:creationId xmlns:p14="http://schemas.microsoft.com/office/powerpoint/2010/main" val="3877539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A1A9-763D-4C1C-B6F8-6D1E3CA9BCD7}" type="slidenum">
              <a:rPr lang="en-US" smtClean="0"/>
              <a:t>13</a:t>
            </a:fld>
            <a:endParaRPr lang="en-US" dirty="0"/>
          </a:p>
        </p:txBody>
      </p:sp>
    </p:spTree>
    <p:extLst>
      <p:ext uri="{BB962C8B-B14F-4D97-AF65-F5344CB8AC3E}">
        <p14:creationId xmlns:p14="http://schemas.microsoft.com/office/powerpoint/2010/main" val="2005100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80103"/>
            <a:ext cx="8677275" cy="744140"/>
          </a:xfrm>
        </p:spPr>
        <p:txBody>
          <a:bodyPr>
            <a:normAutofit/>
          </a:bodyPr>
          <a:lstStyle>
            <a:lvl1pPr>
              <a:defRPr sz="3200" cap="small" baseline="0"/>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D34F9-0E77-9748-B11F-1496ECD1327D}" type="slidenum">
              <a:rPr lang="en-US" smtClean="0"/>
              <a:t>‹#›</a:t>
            </a:fld>
            <a:endParaRPr lang="en-US" dirty="0"/>
          </a:p>
        </p:txBody>
      </p:sp>
    </p:spTree>
    <p:extLst>
      <p:ext uri="{BB962C8B-B14F-4D97-AF65-F5344CB8AC3E}">
        <p14:creationId xmlns:p14="http://schemas.microsoft.com/office/powerpoint/2010/main" val="18710253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80103"/>
            <a:ext cx="8677275" cy="744140"/>
          </a:xfrm>
        </p:spPr>
        <p:txBody>
          <a:bodyPr/>
          <a:lstStyle>
            <a:lvl1pPr>
              <a:defRPr cap="sm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34F9-0E77-9748-B11F-1496ECD1327D}" type="slidenum">
              <a:rPr lang="en-US" smtClean="0"/>
              <a:t>‹#›</a:t>
            </a:fld>
            <a:endParaRPr lang="en-US" dirty="0"/>
          </a:p>
        </p:txBody>
      </p:sp>
    </p:spTree>
    <p:extLst>
      <p:ext uri="{BB962C8B-B14F-4D97-AF65-F5344CB8AC3E}">
        <p14:creationId xmlns:p14="http://schemas.microsoft.com/office/powerpoint/2010/main" val="123455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4D34F9-0E77-9748-B11F-1496ECD1327D}" type="slidenum">
              <a:rPr lang="en-US" smtClean="0"/>
              <a:t>‹#›</a:t>
            </a:fld>
            <a:endParaRPr lang="en-US" dirty="0"/>
          </a:p>
        </p:txBody>
      </p:sp>
    </p:spTree>
    <p:extLst>
      <p:ext uri="{BB962C8B-B14F-4D97-AF65-F5344CB8AC3E}">
        <p14:creationId xmlns:p14="http://schemas.microsoft.com/office/powerpoint/2010/main" val="377562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0" cap="sm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34F9-0E77-9748-B11F-1496ECD1327D}" type="slidenum">
              <a:rPr lang="en-US" smtClean="0"/>
              <a:t>‹#›</a:t>
            </a:fld>
            <a:endParaRPr lang="en-US" dirty="0"/>
          </a:p>
        </p:txBody>
      </p:sp>
    </p:spTree>
    <p:extLst>
      <p:ext uri="{BB962C8B-B14F-4D97-AF65-F5344CB8AC3E}">
        <p14:creationId xmlns:p14="http://schemas.microsoft.com/office/powerpoint/2010/main" val="121587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34F9-0E77-9748-B11F-1496ECD1327D}" type="slidenum">
              <a:rPr lang="en-US" smtClean="0"/>
              <a:t>‹#›</a:t>
            </a:fld>
            <a:endParaRPr lang="en-US" dirty="0"/>
          </a:p>
        </p:txBody>
      </p:sp>
    </p:spTree>
    <p:extLst>
      <p:ext uri="{BB962C8B-B14F-4D97-AF65-F5344CB8AC3E}">
        <p14:creationId xmlns:p14="http://schemas.microsoft.com/office/powerpoint/2010/main" val="372547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28751"/>
            <a:ext cx="7772400" cy="1271588"/>
          </a:xfrm>
        </p:spPr>
        <p:txBody>
          <a:bodyPr>
            <a:normAutofit/>
          </a:bodyPr>
          <a:lstStyle>
            <a:lvl1pPr algn="ctr">
              <a:defRPr sz="4400" b="0" cap="small" baseline="0">
                <a:solidFill>
                  <a:srgbClr val="002F51"/>
                </a:solidFill>
              </a:defRPr>
            </a:lvl1pPr>
          </a:lstStyle>
          <a:p>
            <a:r>
              <a:rPr lang="en-US" smtClean="0"/>
              <a:t>Click to </a:t>
            </a:r>
            <a:r>
              <a:rPr lang="en-US" dirty="0" smtClean="0"/>
              <a:t>Edit Master Title Style</a:t>
            </a:r>
            <a:endParaRPr lang="en-US" dirty="0"/>
          </a:p>
        </p:txBody>
      </p:sp>
      <p:sp>
        <p:nvSpPr>
          <p:cNvPr id="3" name="Subtitle 2"/>
          <p:cNvSpPr>
            <a:spLocks noGrp="1"/>
          </p:cNvSpPr>
          <p:nvPr>
            <p:ph type="subTitle" idx="1"/>
          </p:nvPr>
        </p:nvSpPr>
        <p:spPr>
          <a:xfrm>
            <a:off x="1371600" y="270033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811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125" y="169943"/>
            <a:ext cx="8677275" cy="744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907756"/>
            <a:ext cx="2895600" cy="2524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8625" y="4907756"/>
            <a:ext cx="1095375" cy="223838"/>
          </a:xfrm>
          <a:prstGeom prst="rect">
            <a:avLst/>
          </a:prstGeom>
        </p:spPr>
        <p:txBody>
          <a:bodyPr vert="horz" lIns="91440" tIns="45720" rIns="91440" bIns="45720" rtlCol="0" anchor="ctr"/>
          <a:lstStyle>
            <a:lvl1pPr algn="r">
              <a:defRPr sz="1200">
                <a:solidFill>
                  <a:schemeClr val="tx1">
                    <a:tint val="75000"/>
                  </a:schemeClr>
                </a:solidFill>
              </a:defRPr>
            </a:lvl1pPr>
          </a:lstStyle>
          <a:p>
            <a:fld id="{234D34F9-0E77-9748-B11F-1496ECD1327D}" type="slidenum">
              <a:rPr lang="en-US" smtClean="0"/>
              <a:t>‹#›</a:t>
            </a:fld>
            <a:endParaRPr lang="en-US" dirty="0"/>
          </a:p>
        </p:txBody>
      </p:sp>
    </p:spTree>
    <p:extLst>
      <p:ext uri="{BB962C8B-B14F-4D97-AF65-F5344CB8AC3E}">
        <p14:creationId xmlns:p14="http://schemas.microsoft.com/office/powerpoint/2010/main" val="3103156826"/>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7" r:id="rId3"/>
    <p:sldLayoutId id="2147483689" r:id="rId4"/>
    <p:sldLayoutId id="2147483691" r:id="rId5"/>
    <p:sldLayoutId id="2147483701" r:id="rId6"/>
  </p:sldLayoutIdLst>
  <p:timing>
    <p:tnLst>
      <p:par>
        <p:cTn id="1" dur="indefinite" restart="never" nodeType="tmRoot"/>
      </p:par>
    </p:tnLst>
  </p:timing>
  <p:txStyles>
    <p:titleStyle>
      <a:lvl1pPr algn="l" defTabSz="457200" rtl="0" eaLnBrk="1" latinLnBrk="0" hangingPunct="1">
        <a:spcBef>
          <a:spcPct val="0"/>
        </a:spcBef>
        <a:buNone/>
        <a:defRPr sz="3200" b="0" kern="1200" cap="sm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tiff"/><Relationship Id="rId7"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tiff"/><Relationship Id="rId5" Type="http://schemas.openxmlformats.org/officeDocument/2006/relationships/image" Target="../media/image18.png"/><Relationship Id="rId4" Type="http://schemas.openxmlformats.org/officeDocument/2006/relationships/image" Target="../media/image17.tiff"/><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10" y="589448"/>
            <a:ext cx="8938260" cy="2357225"/>
          </a:xfrm>
        </p:spPr>
        <p:txBody>
          <a:bodyPr>
            <a:noAutofit/>
          </a:bodyPr>
          <a:lstStyle/>
          <a:p>
            <a:pPr>
              <a:spcAft>
                <a:spcPts val="600"/>
              </a:spcAft>
            </a:pPr>
            <a:r>
              <a:rPr lang="en-US" sz="2000" b="1" dirty="0" smtClean="0"/>
              <a:t>      </a:t>
            </a:r>
            <a:r>
              <a:rPr lang="en-US" sz="4000" b="1" dirty="0" smtClean="0"/>
              <a:t/>
            </a:r>
            <a:br>
              <a:rPr lang="en-US" sz="4000" b="1" dirty="0" smtClean="0"/>
            </a:br>
            <a:r>
              <a:rPr lang="en-US" sz="4000" b="1" dirty="0"/>
              <a:t> </a:t>
            </a:r>
            <a:r>
              <a:rPr lang="en-US" sz="2800" b="1" dirty="0"/>
              <a:t>WGU: 20 Years of Experience Bringing </a:t>
            </a:r>
            <a:r>
              <a:rPr lang="en-US" sz="2800" b="1" dirty="0" smtClean="0"/>
              <a:t>Competency-Based Education to Scale</a:t>
            </a:r>
            <a:br>
              <a:rPr lang="en-US" sz="2800" b="1" dirty="0" smtClean="0"/>
            </a:br>
            <a:endParaRPr lang="en-US" sz="2000" cap="small"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848868" y="4731609"/>
            <a:ext cx="3041135" cy="307777"/>
          </a:xfrm>
          <a:prstGeom prst="rect">
            <a:avLst/>
          </a:prstGeom>
          <a:noFill/>
        </p:spPr>
        <p:txBody>
          <a:bodyPr wrap="square" rtlCol="0">
            <a:spAutoFit/>
          </a:bodyPr>
          <a:lstStyle/>
          <a:p>
            <a:pPr algn="r"/>
            <a:r>
              <a:rPr lang="en-US" sz="1400" dirty="0" smtClean="0">
                <a:solidFill>
                  <a:srgbClr val="FFFFFF"/>
                </a:solidFill>
                <a:latin typeface="Tw Cen MT"/>
                <a:cs typeface="Tw Cen MT"/>
              </a:rPr>
              <a:t>AUTHOR’S NAME HERE</a:t>
            </a:r>
            <a:endParaRPr lang="en-US" sz="1400" dirty="0">
              <a:solidFill>
                <a:srgbClr val="FFFFFF"/>
              </a:solidFill>
              <a:latin typeface="Tw Cen MT"/>
              <a:cs typeface="Tw Cen MT"/>
            </a:endParaRPr>
          </a:p>
        </p:txBody>
      </p:sp>
      <p:sp>
        <p:nvSpPr>
          <p:cNvPr id="3" name="TextBox 2"/>
          <p:cNvSpPr txBox="1"/>
          <p:nvPr/>
        </p:nvSpPr>
        <p:spPr>
          <a:xfrm>
            <a:off x="1594879" y="2448476"/>
            <a:ext cx="5886921" cy="1477328"/>
          </a:xfrm>
          <a:prstGeom prst="rect">
            <a:avLst/>
          </a:prstGeom>
          <a:noFill/>
        </p:spPr>
        <p:txBody>
          <a:bodyPr wrap="square" rtlCol="0">
            <a:spAutoFit/>
          </a:bodyPr>
          <a:lstStyle/>
          <a:p>
            <a:pPr algn="ctr"/>
            <a:r>
              <a:rPr lang="en-US" dirty="0"/>
              <a:t>Sarah Demark</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Vice President, Academic Programs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cap="small" dirty="0">
                <a:latin typeface="Arial" panose="020B0604020202020204" pitchFamily="34" charset="0"/>
                <a:cs typeface="Arial" panose="020B0604020202020204" pitchFamily="34" charset="0"/>
              </a:rPr>
              <a:t>Fred Hurst</a:t>
            </a:r>
            <a:br>
              <a:rPr lang="en-US" cap="small"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Vice President, Academic Advancement </a:t>
            </a:r>
            <a:endParaRPr lang="en-US" dirty="0"/>
          </a:p>
        </p:txBody>
      </p:sp>
      <p:pic>
        <p:nvPicPr>
          <p:cNvPr id="4" name="Picture 3"/>
          <p:cNvPicPr>
            <a:picLocks noChangeAspect="1"/>
          </p:cNvPicPr>
          <p:nvPr/>
        </p:nvPicPr>
        <p:blipFill>
          <a:blip r:embed="rId3"/>
          <a:stretch>
            <a:fillRect/>
          </a:stretch>
        </p:blipFill>
        <p:spPr>
          <a:xfrm rot="20559506">
            <a:off x="1184555" y="2456947"/>
            <a:ext cx="1371052" cy="705946"/>
          </a:xfrm>
          <a:prstGeom prst="rect">
            <a:avLst/>
          </a:prstGeom>
        </p:spPr>
      </p:pic>
    </p:spTree>
    <p:extLst>
      <p:ext uri="{BB962C8B-B14F-4D97-AF65-F5344CB8AC3E}">
        <p14:creationId xmlns:p14="http://schemas.microsoft.com/office/powerpoint/2010/main" val="107957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Competency-based Education</a:t>
            </a:r>
            <a:endParaRPr lang="en-US" sz="3200" dirty="0"/>
          </a:p>
        </p:txBody>
      </p:sp>
      <p:sp>
        <p:nvSpPr>
          <p:cNvPr id="3" name="Content Placeholder 2"/>
          <p:cNvSpPr>
            <a:spLocks noGrp="1"/>
          </p:cNvSpPr>
          <p:nvPr>
            <p:ph idx="1"/>
          </p:nvPr>
        </p:nvSpPr>
        <p:spPr>
          <a:xfrm>
            <a:off x="367307" y="2042330"/>
            <a:ext cx="4555744" cy="2786806"/>
          </a:xfrm>
        </p:spPr>
        <p:txBody>
          <a:bodyPr>
            <a:noAutofit/>
          </a:bodyPr>
          <a:lstStyle/>
          <a:p>
            <a:pPr marL="228600" indent="-219075">
              <a:lnSpc>
                <a:spcPct val="110000"/>
              </a:lnSpc>
              <a:spcBef>
                <a:spcPts val="400"/>
              </a:spcBef>
              <a:spcAft>
                <a:spcPts val="1000"/>
              </a:spcAft>
            </a:pPr>
            <a:r>
              <a:rPr lang="en-US" sz="2000" dirty="0" smtClean="0">
                <a:latin typeface="Arial" charset="0"/>
                <a:ea typeface="Arial" charset="0"/>
                <a:cs typeface="Arial" charset="0"/>
              </a:rPr>
              <a:t>Hold learning constant, let time vary</a:t>
            </a:r>
          </a:p>
          <a:p>
            <a:pPr marL="228600" indent="-219075">
              <a:lnSpc>
                <a:spcPct val="110000"/>
              </a:lnSpc>
              <a:spcBef>
                <a:spcPts val="400"/>
              </a:spcBef>
              <a:spcAft>
                <a:spcPts val="1000"/>
              </a:spcAft>
            </a:pPr>
            <a:r>
              <a:rPr lang="en-US" sz="2000" dirty="0" smtClean="0">
                <a:latin typeface="Arial" charset="0"/>
                <a:ea typeface="Arial" charset="0"/>
                <a:cs typeface="Arial" charset="0"/>
              </a:rPr>
              <a:t>Advance when mastery demonstrated</a:t>
            </a:r>
          </a:p>
          <a:p>
            <a:pPr marL="228600" indent="-219075">
              <a:lnSpc>
                <a:spcPct val="110000"/>
              </a:lnSpc>
              <a:spcBef>
                <a:spcPts val="400"/>
              </a:spcBef>
              <a:spcAft>
                <a:spcPts val="1000"/>
              </a:spcAft>
            </a:pPr>
            <a:r>
              <a:rPr lang="en-US" sz="2000" dirty="0" smtClean="0">
                <a:latin typeface="Arial" charset="0"/>
                <a:ea typeface="Arial" charset="0"/>
                <a:cs typeface="Arial" charset="0"/>
              </a:rPr>
              <a:t>Personalize and adapt learning path</a:t>
            </a:r>
          </a:p>
          <a:p>
            <a:pPr marL="228600" indent="-219075">
              <a:lnSpc>
                <a:spcPct val="110000"/>
              </a:lnSpc>
              <a:spcBef>
                <a:spcPts val="400"/>
              </a:spcBef>
              <a:spcAft>
                <a:spcPts val="1000"/>
              </a:spcAft>
            </a:pPr>
            <a:r>
              <a:rPr lang="en-US" sz="2000" dirty="0" smtClean="0">
                <a:latin typeface="Arial" charset="0"/>
                <a:ea typeface="Arial" charset="0"/>
                <a:cs typeface="Arial" charset="0"/>
              </a:rPr>
              <a:t>Regular, substantive progress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028" y="1592284"/>
            <a:ext cx="4241879" cy="274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3568" y="886143"/>
            <a:ext cx="8257032" cy="830997"/>
          </a:xfrm>
          <a:prstGeom prst="rect">
            <a:avLst/>
          </a:prstGeom>
          <a:noFill/>
        </p:spPr>
        <p:txBody>
          <a:bodyPr wrap="square" rtlCol="0">
            <a:spAutoFit/>
          </a:bodyPr>
          <a:lstStyle/>
          <a:p>
            <a:r>
              <a:rPr lang="en-US" sz="2400" dirty="0" smtClean="0"/>
              <a:t>Recognizes adults have different levels of knowledge and learn at different rates.</a:t>
            </a:r>
            <a:endParaRPr lang="en-US" sz="2400" dirty="0"/>
          </a:p>
        </p:txBody>
      </p:sp>
      <p:sp>
        <p:nvSpPr>
          <p:cNvPr id="5" name="TextBox 4"/>
          <p:cNvSpPr txBox="1"/>
          <p:nvPr/>
        </p:nvSpPr>
        <p:spPr>
          <a:xfrm>
            <a:off x="5303520" y="4148392"/>
            <a:ext cx="2907792" cy="371856"/>
          </a:xfrm>
          <a:prstGeom prst="rect">
            <a:avLst/>
          </a:prstGeom>
          <a:noFill/>
        </p:spPr>
        <p:txBody>
          <a:bodyPr wrap="square" rtlCol="0">
            <a:spAutoFit/>
          </a:bodyPr>
          <a:lstStyle/>
          <a:p>
            <a:pPr algn="ctr"/>
            <a:r>
              <a:rPr lang="en-US" b="1" dirty="0" smtClean="0"/>
              <a:t>ONLINE ≠ CBE</a:t>
            </a:r>
            <a:endParaRPr lang="en-US" b="1" dirty="0"/>
          </a:p>
        </p:txBody>
      </p:sp>
    </p:spTree>
    <p:extLst>
      <p:ext uri="{BB962C8B-B14F-4D97-AF65-F5344CB8AC3E}">
        <p14:creationId xmlns:p14="http://schemas.microsoft.com/office/powerpoint/2010/main" val="2020712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WGU: CBE at Scale</a:t>
            </a:r>
            <a:endParaRPr lang="en-US" dirty="0"/>
          </a:p>
        </p:txBody>
      </p:sp>
      <p:sp>
        <p:nvSpPr>
          <p:cNvPr id="5" name="TextBox 4"/>
          <p:cNvSpPr txBox="1"/>
          <p:nvPr/>
        </p:nvSpPr>
        <p:spPr>
          <a:xfrm>
            <a:off x="238124" y="2304796"/>
            <a:ext cx="1804036" cy="2046714"/>
          </a:xfrm>
          <a:prstGeom prst="rect">
            <a:avLst/>
          </a:prstGeom>
          <a:noFill/>
        </p:spPr>
        <p:txBody>
          <a:bodyPr wrap="square" rtlCol="0">
            <a:spAutoFit/>
          </a:bodyPr>
          <a:lstStyle/>
          <a:p>
            <a:pPr marL="115888" indent="-115888">
              <a:spcBef>
                <a:spcPts val="600"/>
              </a:spcBef>
              <a:buFont typeface="Arial" panose="020B0604020202020204" pitchFamily="34" charset="0"/>
              <a:buChar char="•"/>
            </a:pPr>
            <a:r>
              <a:rPr lang="en-US" sz="1400" dirty="0" smtClean="0"/>
              <a:t>College &amp; Program councils</a:t>
            </a:r>
          </a:p>
          <a:p>
            <a:pPr marL="115888" indent="-115888">
              <a:spcBef>
                <a:spcPts val="600"/>
              </a:spcBef>
              <a:buFont typeface="Arial" panose="020B0604020202020204" pitchFamily="34" charset="0"/>
              <a:buChar char="•"/>
            </a:pPr>
            <a:r>
              <a:rPr lang="en-US" sz="1400" dirty="0" smtClean="0"/>
              <a:t>Academic &amp; industry advisors</a:t>
            </a:r>
          </a:p>
          <a:p>
            <a:pPr marL="115888" indent="-115888">
              <a:spcBef>
                <a:spcPts val="600"/>
              </a:spcBef>
              <a:buFont typeface="Arial" panose="020B0604020202020204" pitchFamily="34" charset="0"/>
              <a:buChar char="•"/>
            </a:pPr>
            <a:r>
              <a:rPr lang="en-US" sz="1400" dirty="0" smtClean="0"/>
              <a:t>Assessments designed into curriculum</a:t>
            </a:r>
          </a:p>
          <a:p>
            <a:pPr marL="115888" indent="-115888">
              <a:spcBef>
                <a:spcPts val="600"/>
              </a:spcBef>
              <a:spcAft>
                <a:spcPts val="600"/>
              </a:spcAft>
              <a:buFont typeface="Arial" panose="020B0604020202020204" pitchFamily="34" charset="0"/>
              <a:buChar char="•"/>
            </a:pPr>
            <a:r>
              <a:rPr lang="en-US" sz="1400" dirty="0" smtClean="0"/>
              <a:t>Data-driven </a:t>
            </a:r>
          </a:p>
        </p:txBody>
      </p:sp>
      <p:sp>
        <p:nvSpPr>
          <p:cNvPr id="6" name="TextBox 5"/>
          <p:cNvSpPr txBox="1"/>
          <p:nvPr/>
        </p:nvSpPr>
        <p:spPr>
          <a:xfrm>
            <a:off x="253910" y="1930082"/>
            <a:ext cx="1554480" cy="307777"/>
          </a:xfrm>
          <a:prstGeom prst="rect">
            <a:avLst/>
          </a:prstGeom>
          <a:solidFill>
            <a:schemeClr val="bg2"/>
          </a:solidFill>
        </p:spPr>
        <p:txBody>
          <a:bodyPr wrap="square" rtlCol="0">
            <a:spAutoFit/>
          </a:bodyPr>
          <a:lstStyle/>
          <a:p>
            <a:pPr algn="ctr"/>
            <a:r>
              <a:rPr lang="en-US" sz="1400" b="1" dirty="0" smtClean="0"/>
              <a:t>Quality</a:t>
            </a:r>
            <a:endParaRPr lang="en-US" sz="1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77" y="897618"/>
            <a:ext cx="1497715" cy="96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812544" y="902485"/>
            <a:ext cx="2479039" cy="3159613"/>
            <a:chOff x="1812544" y="902485"/>
            <a:chExt cx="2479039" cy="3159613"/>
          </a:xfrm>
        </p:grpSpPr>
        <p:sp>
          <p:nvSpPr>
            <p:cNvPr id="7" name="TextBox 6"/>
            <p:cNvSpPr txBox="1"/>
            <p:nvPr/>
          </p:nvSpPr>
          <p:spPr>
            <a:xfrm>
              <a:off x="2615344" y="2307772"/>
              <a:ext cx="1676239" cy="1754326"/>
            </a:xfrm>
            <a:prstGeom prst="rect">
              <a:avLst/>
            </a:prstGeom>
            <a:noFill/>
          </p:spPr>
          <p:txBody>
            <a:bodyPr wrap="square" rtlCol="0">
              <a:spAutoFit/>
            </a:bodyPr>
            <a:lstStyle/>
            <a:p>
              <a:pPr marL="115888" indent="-115888">
                <a:spcBef>
                  <a:spcPts val="600"/>
                </a:spcBef>
                <a:buFont typeface="Arial" panose="020B0604020202020204" pitchFamily="34" charset="0"/>
                <a:buChar char="•"/>
              </a:pPr>
              <a:r>
                <a:rPr lang="en-US" sz="1400" dirty="0" smtClean="0"/>
                <a:t>Aligned with workforce needs</a:t>
              </a:r>
            </a:p>
            <a:p>
              <a:pPr marL="115888" indent="-115888">
                <a:spcBef>
                  <a:spcPts val="600"/>
                </a:spcBef>
                <a:buFont typeface="Arial" panose="020B0604020202020204" pitchFamily="34" charset="0"/>
                <a:buChar char="•"/>
              </a:pPr>
              <a:r>
                <a:rPr lang="en-US" sz="1400" dirty="0" smtClean="0"/>
                <a:t>Regular review by employers</a:t>
              </a:r>
            </a:p>
            <a:p>
              <a:pPr marL="115888" indent="-115888">
                <a:spcBef>
                  <a:spcPts val="600"/>
                </a:spcBef>
                <a:buFont typeface="Arial" panose="020B0604020202020204" pitchFamily="34" charset="0"/>
                <a:buChar char="•"/>
              </a:pPr>
              <a:r>
                <a:rPr lang="en-US" sz="1400" dirty="0" smtClean="0"/>
                <a:t>Graduate surveys</a:t>
              </a:r>
            </a:p>
            <a:p>
              <a:pPr marL="115888" indent="-115888">
                <a:buFont typeface="Arial" panose="020B0604020202020204" pitchFamily="34" charset="0"/>
                <a:buChar char="•"/>
              </a:pPr>
              <a:endParaRPr lang="en-US" sz="1400" dirty="0"/>
            </a:p>
          </p:txBody>
        </p:sp>
        <p:sp>
          <p:nvSpPr>
            <p:cNvPr id="8" name="TextBox 7"/>
            <p:cNvSpPr txBox="1"/>
            <p:nvPr/>
          </p:nvSpPr>
          <p:spPr>
            <a:xfrm>
              <a:off x="2602992" y="1929726"/>
              <a:ext cx="1554480" cy="307777"/>
            </a:xfrm>
            <a:prstGeom prst="rect">
              <a:avLst/>
            </a:prstGeom>
            <a:solidFill>
              <a:schemeClr val="bg2"/>
            </a:solidFill>
          </p:spPr>
          <p:txBody>
            <a:bodyPr wrap="square" rtlCol="0">
              <a:spAutoFit/>
            </a:bodyPr>
            <a:lstStyle/>
            <a:p>
              <a:pPr algn="ctr"/>
              <a:r>
                <a:rPr lang="en-US" sz="1400" b="1" dirty="0" smtClean="0"/>
                <a:t>Relevancy</a:t>
              </a:r>
              <a:endParaRPr lang="en-US" sz="1400" b="1" dirty="0"/>
            </a:p>
          </p:txBody>
        </p:sp>
        <p:sp>
          <p:nvSpPr>
            <p:cNvPr id="17" name="TextBox 16"/>
            <p:cNvSpPr txBox="1"/>
            <p:nvPr/>
          </p:nvSpPr>
          <p:spPr>
            <a:xfrm>
              <a:off x="1812544" y="1766352"/>
              <a:ext cx="774192" cy="646331"/>
            </a:xfrm>
            <a:prstGeom prst="rect">
              <a:avLst/>
            </a:prstGeom>
            <a:noFill/>
          </p:spPr>
          <p:txBody>
            <a:bodyPr wrap="square" rtlCol="0">
              <a:spAutoFit/>
            </a:bodyPr>
            <a:lstStyle/>
            <a:p>
              <a:pPr algn="ctr"/>
              <a:r>
                <a:rPr lang="en-US" sz="3600" dirty="0" smtClean="0"/>
                <a:t>+</a:t>
              </a:r>
              <a:endParaRPr lang="en-US" sz="36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341" y="902485"/>
              <a:ext cx="1497715" cy="96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188968" y="902485"/>
            <a:ext cx="2699512" cy="3336585"/>
            <a:chOff x="4188968" y="902485"/>
            <a:chExt cx="2699512" cy="3336585"/>
          </a:xfrm>
        </p:grpSpPr>
        <p:sp>
          <p:nvSpPr>
            <p:cNvPr id="9" name="TextBox 8"/>
            <p:cNvSpPr txBox="1"/>
            <p:nvPr/>
          </p:nvSpPr>
          <p:spPr>
            <a:xfrm>
              <a:off x="4995672" y="2307772"/>
              <a:ext cx="1892808" cy="1931298"/>
            </a:xfrm>
            <a:prstGeom prst="rect">
              <a:avLst/>
            </a:prstGeom>
            <a:noFill/>
          </p:spPr>
          <p:txBody>
            <a:bodyPr wrap="square" rtlCol="0">
              <a:spAutoFit/>
            </a:bodyPr>
            <a:lstStyle/>
            <a:p>
              <a:pPr marL="115888" indent="-115888">
                <a:spcBef>
                  <a:spcPts val="300"/>
                </a:spcBef>
                <a:buFont typeface="Arial" panose="020B0604020202020204" pitchFamily="34" charset="0"/>
                <a:buChar char="•"/>
              </a:pPr>
              <a:r>
                <a:rPr lang="en-US" sz="1400" dirty="0" smtClean="0"/>
                <a:t>Knowledge &amp; Application</a:t>
              </a:r>
            </a:p>
            <a:p>
              <a:pPr marL="115888" indent="-115888">
                <a:spcBef>
                  <a:spcPts val="300"/>
                </a:spcBef>
                <a:buFont typeface="Arial" panose="020B0604020202020204" pitchFamily="34" charset="0"/>
                <a:buChar char="•"/>
              </a:pPr>
              <a:r>
                <a:rPr lang="en-US" sz="1400" dirty="0" smtClean="0"/>
                <a:t>Expert, independent evaluators</a:t>
              </a:r>
            </a:p>
            <a:p>
              <a:pPr marL="115888" indent="-115888">
                <a:spcBef>
                  <a:spcPts val="300"/>
                </a:spcBef>
                <a:buFont typeface="Arial" panose="020B0604020202020204" pitchFamily="34" charset="0"/>
                <a:buChar char="•"/>
              </a:pPr>
              <a:r>
                <a:rPr lang="en-US" sz="1400" dirty="0" smtClean="0"/>
                <a:t>Secure, online proctoring</a:t>
              </a:r>
            </a:p>
            <a:p>
              <a:pPr marL="115888" indent="-115888">
                <a:spcBef>
                  <a:spcPts val="300"/>
                </a:spcBef>
                <a:buFont typeface="Arial" panose="020B0604020202020204" pitchFamily="34" charset="0"/>
                <a:buChar char="•"/>
              </a:pPr>
              <a:r>
                <a:rPr lang="en-US" sz="1400" dirty="0" smtClean="0"/>
                <a:t>Integrated field / clinical experiences</a:t>
              </a:r>
            </a:p>
          </p:txBody>
        </p:sp>
        <p:sp>
          <p:nvSpPr>
            <p:cNvPr id="10" name="TextBox 9"/>
            <p:cNvSpPr txBox="1"/>
            <p:nvPr/>
          </p:nvSpPr>
          <p:spPr>
            <a:xfrm>
              <a:off x="4983480" y="1929725"/>
              <a:ext cx="1554480" cy="307777"/>
            </a:xfrm>
            <a:prstGeom prst="rect">
              <a:avLst/>
            </a:prstGeom>
            <a:solidFill>
              <a:schemeClr val="bg2"/>
            </a:solidFill>
          </p:spPr>
          <p:txBody>
            <a:bodyPr wrap="square" rtlCol="0">
              <a:spAutoFit/>
            </a:bodyPr>
            <a:lstStyle/>
            <a:p>
              <a:pPr algn="ctr"/>
              <a:r>
                <a:rPr lang="en-US" sz="1400" b="1" dirty="0" smtClean="0"/>
                <a:t>Assessment</a:t>
              </a:r>
              <a:endParaRPr lang="en-US" sz="1400" b="1" dirty="0"/>
            </a:p>
          </p:txBody>
        </p:sp>
        <p:sp>
          <p:nvSpPr>
            <p:cNvPr id="15" name="TextBox 14"/>
            <p:cNvSpPr txBox="1"/>
            <p:nvPr/>
          </p:nvSpPr>
          <p:spPr>
            <a:xfrm>
              <a:off x="4188968" y="1769198"/>
              <a:ext cx="774192" cy="646331"/>
            </a:xfrm>
            <a:prstGeom prst="rect">
              <a:avLst/>
            </a:prstGeom>
            <a:noFill/>
          </p:spPr>
          <p:txBody>
            <a:bodyPr wrap="square" rtlCol="0">
              <a:spAutoFit/>
            </a:bodyPr>
            <a:lstStyle/>
            <a:p>
              <a:pPr algn="ctr"/>
              <a:r>
                <a:rPr lang="en-US" sz="3600" dirty="0" smtClean="0"/>
                <a:t>+</a:t>
              </a:r>
              <a:endParaRPr lang="en-US" sz="3600"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9765" y="902485"/>
              <a:ext cx="1497715" cy="96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527800" y="924243"/>
            <a:ext cx="2475992" cy="3500744"/>
            <a:chOff x="6527800" y="924243"/>
            <a:chExt cx="2475992" cy="3500744"/>
          </a:xfrm>
        </p:grpSpPr>
        <p:sp>
          <p:nvSpPr>
            <p:cNvPr id="11" name="TextBox 10"/>
            <p:cNvSpPr txBox="1"/>
            <p:nvPr/>
          </p:nvSpPr>
          <p:spPr>
            <a:xfrm>
              <a:off x="7300394" y="2321867"/>
              <a:ext cx="1703398" cy="2103120"/>
            </a:xfrm>
            <a:prstGeom prst="rect">
              <a:avLst/>
            </a:prstGeom>
            <a:noFill/>
          </p:spPr>
          <p:txBody>
            <a:bodyPr wrap="square" rtlCol="0">
              <a:spAutoFit/>
            </a:bodyPr>
            <a:lstStyle/>
            <a:p>
              <a:pPr marL="115888" indent="-115888">
                <a:spcBef>
                  <a:spcPts val="600"/>
                </a:spcBef>
                <a:buFont typeface="Arial" panose="020B0604020202020204" pitchFamily="34" charset="0"/>
                <a:buChar char="•"/>
              </a:pPr>
              <a:r>
                <a:rPr lang="en-US" sz="1400" dirty="0" smtClean="0"/>
                <a:t>Specialized roles</a:t>
              </a:r>
            </a:p>
            <a:p>
              <a:pPr marL="115888" indent="-115888">
                <a:spcBef>
                  <a:spcPts val="600"/>
                </a:spcBef>
                <a:buFont typeface="Arial" panose="020B0604020202020204" pitchFamily="34" charset="0"/>
                <a:buChar char="•"/>
              </a:pPr>
              <a:r>
                <a:rPr lang="en-US" sz="1400" dirty="0" smtClean="0"/>
                <a:t>One-to-one, personalized support</a:t>
              </a:r>
            </a:p>
            <a:p>
              <a:pPr marL="115888" indent="-115888">
                <a:spcBef>
                  <a:spcPts val="600"/>
                </a:spcBef>
                <a:buFont typeface="Arial" panose="020B0604020202020204" pitchFamily="34" charset="0"/>
                <a:buChar char="•"/>
              </a:pPr>
              <a:r>
                <a:rPr lang="en-US" sz="1400" dirty="0" smtClean="0"/>
                <a:t>Guided by real-time data</a:t>
              </a:r>
            </a:p>
            <a:p>
              <a:pPr marL="115888" indent="-115888">
                <a:spcBef>
                  <a:spcPts val="600"/>
                </a:spcBef>
                <a:buFont typeface="Arial" panose="020B0604020202020204" pitchFamily="34" charset="0"/>
                <a:buChar char="•"/>
              </a:pPr>
              <a:r>
                <a:rPr lang="en-US" sz="1400" dirty="0" smtClean="0"/>
                <a:t>100% student focused</a:t>
              </a:r>
            </a:p>
            <a:p>
              <a:pPr marL="115888" indent="-115888">
                <a:buFont typeface="Arial" panose="020B0604020202020204" pitchFamily="34" charset="0"/>
                <a:buChar char="•"/>
              </a:pPr>
              <a:endParaRPr lang="en-US" sz="1400" dirty="0"/>
            </a:p>
          </p:txBody>
        </p:sp>
        <p:sp>
          <p:nvSpPr>
            <p:cNvPr id="12" name="TextBox 11"/>
            <p:cNvSpPr txBox="1"/>
            <p:nvPr/>
          </p:nvSpPr>
          <p:spPr>
            <a:xfrm>
              <a:off x="7300394" y="1935820"/>
              <a:ext cx="1554480" cy="307777"/>
            </a:xfrm>
            <a:prstGeom prst="rect">
              <a:avLst/>
            </a:prstGeom>
            <a:solidFill>
              <a:schemeClr val="bg2"/>
            </a:solidFill>
          </p:spPr>
          <p:txBody>
            <a:bodyPr wrap="square" rtlCol="0">
              <a:spAutoFit/>
            </a:bodyPr>
            <a:lstStyle/>
            <a:p>
              <a:pPr algn="ctr"/>
              <a:r>
                <a:rPr lang="en-US" sz="1400" b="1" dirty="0" smtClean="0"/>
                <a:t>Faculty</a:t>
              </a:r>
              <a:endParaRPr lang="en-US" sz="1400" b="1" dirty="0"/>
            </a:p>
          </p:txBody>
        </p:sp>
        <p:sp>
          <p:nvSpPr>
            <p:cNvPr id="16" name="TextBox 15"/>
            <p:cNvSpPr txBox="1"/>
            <p:nvPr/>
          </p:nvSpPr>
          <p:spPr>
            <a:xfrm>
              <a:off x="6527800" y="1745309"/>
              <a:ext cx="774192" cy="646331"/>
            </a:xfrm>
            <a:prstGeom prst="rect">
              <a:avLst/>
            </a:prstGeom>
            <a:noFill/>
          </p:spPr>
          <p:txBody>
            <a:bodyPr wrap="square" rtlCol="0">
              <a:spAutoFit/>
            </a:bodyPr>
            <a:lstStyle/>
            <a:p>
              <a:pPr algn="ctr"/>
              <a:r>
                <a:rPr lang="en-US" sz="3600" dirty="0" smtClean="0"/>
                <a:t>+</a:t>
              </a:r>
              <a:endParaRPr lang="en-US" sz="3600"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3667" y="924243"/>
              <a:ext cx="1336905" cy="86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248094" y="2237502"/>
            <a:ext cx="8606780" cy="2419643"/>
          </a:xfrm>
          <a:prstGeom prst="rect">
            <a:avLst/>
          </a:prstGeom>
          <a:solidFill>
            <a:srgbClr val="C7D8DE">
              <a:alpha val="30000"/>
            </a:srgbClr>
          </a:solidFill>
        </p:spPr>
        <p:txBody>
          <a:bodyPr wrap="square" rtlCol="0" anchor="b">
            <a:noAutofit/>
          </a:bodyPr>
          <a:lstStyle/>
          <a:p>
            <a:pPr algn="ctr"/>
            <a:r>
              <a:rPr lang="en-US" sz="1400" b="1" dirty="0" smtClean="0"/>
              <a:t>Technology-enabled Student Learning &amp; Experience</a:t>
            </a:r>
            <a:endParaRPr lang="en-US" sz="1400" b="1" dirty="0"/>
          </a:p>
        </p:txBody>
      </p:sp>
    </p:spTree>
    <p:extLst>
      <p:ext uri="{BB962C8B-B14F-4D97-AF65-F5344CB8AC3E}">
        <p14:creationId xmlns:p14="http://schemas.microsoft.com/office/powerpoint/2010/main" val="25313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Program &amp; Course Design</a:t>
            </a:r>
            <a:endParaRPr lang="en-US" sz="3200" dirty="0"/>
          </a:p>
        </p:txBody>
      </p:sp>
      <p:sp>
        <p:nvSpPr>
          <p:cNvPr id="3" name="Content Placeholder 2"/>
          <p:cNvSpPr>
            <a:spLocks noGrp="1"/>
          </p:cNvSpPr>
          <p:nvPr>
            <p:ph idx="1"/>
          </p:nvPr>
        </p:nvSpPr>
        <p:spPr>
          <a:xfrm>
            <a:off x="403860" y="988696"/>
            <a:ext cx="8229600" cy="3394472"/>
          </a:xfrm>
        </p:spPr>
        <p:txBody>
          <a:bodyPr>
            <a:noAutofit/>
          </a:bodyPr>
          <a:lstStyle/>
          <a:p>
            <a:pPr marL="344488" indent="-344488">
              <a:spcBef>
                <a:spcPts val="600"/>
              </a:spcBef>
              <a:spcAft>
                <a:spcPts val="600"/>
              </a:spcAft>
              <a:buFont typeface="Arial" panose="020B0604020202020204" pitchFamily="34" charset="0"/>
              <a:buChar char="•"/>
            </a:pPr>
            <a:r>
              <a:rPr lang="en-US" sz="2000" dirty="0"/>
              <a:t>Required </a:t>
            </a:r>
            <a:r>
              <a:rPr lang="en-US" sz="2000" dirty="0" smtClean="0"/>
              <a:t>competencies defined </a:t>
            </a:r>
            <a:r>
              <a:rPr lang="en-US" sz="2000" dirty="0" smtClean="0">
                <a:solidFill>
                  <a:srgbClr val="002F51"/>
                </a:solidFill>
              </a:rPr>
              <a:t>and updated in collaboration with academic and industry experts</a:t>
            </a:r>
            <a:endParaRPr lang="en-US" sz="2000" dirty="0">
              <a:solidFill>
                <a:srgbClr val="002F51"/>
              </a:solidFill>
            </a:endParaRPr>
          </a:p>
          <a:p>
            <a:pPr marL="344488" indent="-344488">
              <a:spcBef>
                <a:spcPts val="600"/>
              </a:spcBef>
              <a:spcAft>
                <a:spcPts val="600"/>
              </a:spcAft>
              <a:buFont typeface="Arial" panose="020B0604020202020204" pitchFamily="34" charset="0"/>
              <a:buChar char="•"/>
            </a:pPr>
            <a:r>
              <a:rPr lang="en-US" sz="2000" dirty="0" smtClean="0">
                <a:solidFill>
                  <a:srgbClr val="002F51"/>
                </a:solidFill>
              </a:rPr>
              <a:t>Leverage best third-party course materials, where available</a:t>
            </a:r>
          </a:p>
          <a:p>
            <a:pPr marL="344488" indent="-344488">
              <a:spcBef>
                <a:spcPts val="600"/>
              </a:spcBef>
              <a:spcAft>
                <a:spcPts val="600"/>
              </a:spcAft>
              <a:buFont typeface="Arial" panose="020B0604020202020204" pitchFamily="34" charset="0"/>
              <a:buChar char="•"/>
            </a:pPr>
            <a:r>
              <a:rPr lang="en-US" sz="2000" dirty="0" smtClean="0">
                <a:solidFill>
                  <a:srgbClr val="002F51"/>
                </a:solidFill>
              </a:rPr>
              <a:t>6-month terms, beginning each month</a:t>
            </a:r>
          </a:p>
          <a:p>
            <a:pPr marL="744538" lvl="1" indent="-344488">
              <a:spcBef>
                <a:spcPts val="600"/>
              </a:spcBef>
              <a:spcAft>
                <a:spcPts val="600"/>
              </a:spcAft>
              <a:buFont typeface="LucidaGrande" charset="0"/>
              <a:buChar char="-"/>
            </a:pPr>
            <a:r>
              <a:rPr lang="en-US" sz="1800" dirty="0" smtClean="0">
                <a:solidFill>
                  <a:srgbClr val="002F51"/>
                </a:solidFill>
              </a:rPr>
              <a:t>Allows for shorter cycle advancements in programs/courses</a:t>
            </a:r>
          </a:p>
          <a:p>
            <a:pPr marL="344488" indent="-344488">
              <a:spcBef>
                <a:spcPts val="600"/>
              </a:spcBef>
              <a:spcAft>
                <a:spcPts val="600"/>
              </a:spcAft>
              <a:buFont typeface="Arial" panose="020B0604020202020204" pitchFamily="34" charset="0"/>
              <a:buChar char="•"/>
            </a:pPr>
            <a:r>
              <a:rPr lang="en-US" sz="2000" dirty="0" smtClean="0">
                <a:solidFill>
                  <a:srgbClr val="002F51"/>
                </a:solidFill>
              </a:rPr>
              <a:t>Competency validated through expert assessments</a:t>
            </a:r>
          </a:p>
          <a:p>
            <a:pPr marL="747713" lvl="1" indent="-347663">
              <a:spcBef>
                <a:spcPts val="600"/>
              </a:spcBef>
              <a:spcAft>
                <a:spcPts val="600"/>
              </a:spcAft>
              <a:buFont typeface="LucidaGrande" charset="0"/>
              <a:buChar char="-"/>
            </a:pPr>
            <a:r>
              <a:rPr lang="en-US" sz="1800" dirty="0" smtClean="0">
                <a:solidFill>
                  <a:srgbClr val="002F51"/>
                </a:solidFill>
              </a:rPr>
              <a:t>Students move quickly through what they already know</a:t>
            </a:r>
          </a:p>
          <a:p>
            <a:pPr marL="747713" lvl="1" indent="-347663">
              <a:spcBef>
                <a:spcPts val="600"/>
              </a:spcBef>
              <a:spcAft>
                <a:spcPts val="600"/>
              </a:spcAft>
              <a:buFont typeface="LucidaGrande" charset="0"/>
              <a:buChar char="-"/>
            </a:pPr>
            <a:r>
              <a:rPr lang="en-US" sz="1800" dirty="0" smtClean="0">
                <a:solidFill>
                  <a:srgbClr val="002F51"/>
                </a:solidFill>
              </a:rPr>
              <a:t>Focus on what they need to master</a:t>
            </a:r>
          </a:p>
        </p:txBody>
      </p:sp>
    </p:spTree>
    <p:extLst>
      <p:ext uri="{BB962C8B-B14F-4D97-AF65-F5344CB8AC3E}">
        <p14:creationId xmlns:p14="http://schemas.microsoft.com/office/powerpoint/2010/main" val="24901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Faculty at WGU – Specialization</a:t>
            </a:r>
            <a:endParaRPr lang="en-US" sz="3200" dirty="0"/>
          </a:p>
        </p:txBody>
      </p:sp>
      <p:sp>
        <p:nvSpPr>
          <p:cNvPr id="3" name="Content Placeholder 2"/>
          <p:cNvSpPr>
            <a:spLocks noGrp="1"/>
          </p:cNvSpPr>
          <p:nvPr>
            <p:ph idx="1"/>
          </p:nvPr>
        </p:nvSpPr>
        <p:spPr>
          <a:xfrm>
            <a:off x="457200" y="972631"/>
            <a:ext cx="8229600" cy="3394472"/>
          </a:xfrm>
        </p:spPr>
        <p:txBody>
          <a:bodyPr>
            <a:noAutofit/>
          </a:bodyPr>
          <a:lstStyle/>
          <a:p>
            <a:pPr marL="174625" lvl="1" indent="0">
              <a:spcBef>
                <a:spcPts val="600"/>
              </a:spcBef>
              <a:buNone/>
            </a:pPr>
            <a:r>
              <a:rPr lang="en-US" sz="2000" b="1" dirty="0" smtClean="0">
                <a:latin typeface="+mj-lt"/>
              </a:rPr>
              <a:t>Student Mentors</a:t>
            </a:r>
            <a:endParaRPr lang="en-US" sz="2000" dirty="0" smtClean="0">
              <a:latin typeface="+mj-lt"/>
            </a:endParaRPr>
          </a:p>
          <a:p>
            <a:pPr marL="577850" lvl="2" indent="-263525">
              <a:spcBef>
                <a:spcPts val="600"/>
              </a:spcBef>
              <a:buFont typeface="Arial" panose="020B0604020202020204" pitchFamily="34" charset="0"/>
              <a:buChar char="•"/>
            </a:pPr>
            <a:r>
              <a:rPr lang="en-US" sz="1600" dirty="0" smtClean="0">
                <a:latin typeface="+mj-lt"/>
              </a:rPr>
              <a:t>Dedicated, regular one-to-one support for students</a:t>
            </a:r>
          </a:p>
          <a:p>
            <a:pPr marL="174625" lvl="1" indent="0">
              <a:spcBef>
                <a:spcPts val="600"/>
              </a:spcBef>
              <a:buNone/>
            </a:pPr>
            <a:r>
              <a:rPr lang="en-US" sz="2000" b="1" dirty="0" smtClean="0">
                <a:latin typeface="+mj-lt"/>
              </a:rPr>
              <a:t>Course faculty</a:t>
            </a:r>
            <a:endParaRPr lang="en-US" sz="2000" dirty="0" smtClean="0">
              <a:latin typeface="+mj-lt"/>
            </a:endParaRPr>
          </a:p>
          <a:p>
            <a:pPr marL="577850" lvl="1" indent="-263525">
              <a:spcBef>
                <a:spcPts val="600"/>
              </a:spcBef>
              <a:buFont typeface="Arial" panose="020B0604020202020204" pitchFamily="34" charset="0"/>
              <a:buChar char="•"/>
            </a:pPr>
            <a:r>
              <a:rPr lang="en-US" sz="1600" dirty="0" smtClean="0">
                <a:latin typeface="+mj-lt"/>
              </a:rPr>
              <a:t>Provide individualized instruction</a:t>
            </a:r>
          </a:p>
          <a:p>
            <a:pPr marL="577850" lvl="1" indent="-263525">
              <a:spcBef>
                <a:spcPts val="600"/>
              </a:spcBef>
              <a:buFont typeface="Arial" panose="020B0604020202020204" pitchFamily="34" charset="0"/>
              <a:buChar char="•"/>
            </a:pPr>
            <a:r>
              <a:rPr lang="en-US" sz="1600" dirty="0" smtClean="0">
                <a:latin typeface="+mj-lt"/>
              </a:rPr>
              <a:t>Lead group discussions</a:t>
            </a:r>
          </a:p>
          <a:p>
            <a:pPr marL="577850" lvl="1" indent="-263525">
              <a:spcBef>
                <a:spcPts val="600"/>
              </a:spcBef>
              <a:buFont typeface="Arial" panose="020B0604020202020204" pitchFamily="34" charset="0"/>
              <a:buChar char="•"/>
            </a:pPr>
            <a:r>
              <a:rPr lang="en-US" sz="1600" dirty="0" smtClean="0">
                <a:latin typeface="+mj-lt"/>
              </a:rPr>
              <a:t>Support students engaged in specific courses</a:t>
            </a:r>
          </a:p>
          <a:p>
            <a:pPr marL="174625" lvl="1" indent="0">
              <a:spcBef>
                <a:spcPts val="600"/>
              </a:spcBef>
              <a:buNone/>
            </a:pPr>
            <a:r>
              <a:rPr lang="en-US" sz="2000" b="1" dirty="0" smtClean="0">
                <a:latin typeface="+mj-lt"/>
              </a:rPr>
              <a:t>Evaluators</a:t>
            </a:r>
            <a:endParaRPr lang="en-US" sz="2000" b="1" dirty="0">
              <a:latin typeface="+mj-lt"/>
            </a:endParaRPr>
          </a:p>
          <a:p>
            <a:pPr marL="577850" lvl="1" indent="-263525">
              <a:spcBef>
                <a:spcPts val="600"/>
              </a:spcBef>
              <a:buFont typeface="Arial" panose="020B0604020202020204" pitchFamily="34" charset="0"/>
              <a:buChar char="•"/>
            </a:pPr>
            <a:r>
              <a:rPr lang="en-US" sz="1600" dirty="0">
                <a:latin typeface="+mj-lt"/>
              </a:rPr>
              <a:t>Experts grading / evaluating students performance</a:t>
            </a:r>
          </a:p>
          <a:p>
            <a:pPr marL="174625" lvl="1" indent="0">
              <a:spcBef>
                <a:spcPts val="600"/>
              </a:spcBef>
              <a:buNone/>
            </a:pPr>
            <a:r>
              <a:rPr lang="en-US" sz="2000" b="1" dirty="0" smtClean="0">
                <a:latin typeface="+mj-lt"/>
              </a:rPr>
              <a:t>Curriculum </a:t>
            </a:r>
            <a:r>
              <a:rPr lang="en-US" sz="2000" b="1" dirty="0">
                <a:latin typeface="+mj-lt"/>
              </a:rPr>
              <a:t>and assessment </a:t>
            </a:r>
            <a:r>
              <a:rPr lang="en-US" sz="2000" b="1" dirty="0" smtClean="0">
                <a:latin typeface="+mj-lt"/>
              </a:rPr>
              <a:t>faculty</a:t>
            </a:r>
          </a:p>
          <a:p>
            <a:pPr marL="577850" lvl="1" indent="-263525">
              <a:spcBef>
                <a:spcPts val="600"/>
              </a:spcBef>
              <a:buFont typeface="Arial" panose="020B0604020202020204" pitchFamily="34" charset="0"/>
              <a:buChar char="•"/>
            </a:pPr>
            <a:r>
              <a:rPr lang="en-US" sz="1600" dirty="0" smtClean="0">
                <a:latin typeface="+mj-lt"/>
              </a:rPr>
              <a:t>Select and develop course </a:t>
            </a:r>
            <a:r>
              <a:rPr lang="en-US" sz="1600" dirty="0">
                <a:latin typeface="+mj-lt"/>
              </a:rPr>
              <a:t>materials and </a:t>
            </a:r>
            <a:r>
              <a:rPr lang="en-US" sz="1600" dirty="0" smtClean="0">
                <a:latin typeface="+mj-lt"/>
              </a:rPr>
              <a:t>assessments</a:t>
            </a:r>
          </a:p>
          <a:p>
            <a:pPr lvl="1">
              <a:spcBef>
                <a:spcPts val="600"/>
              </a:spcBef>
            </a:pPr>
            <a:endParaRPr lang="en-US" sz="2000" dirty="0" smtClean="0"/>
          </a:p>
          <a:p>
            <a:pPr lvl="1">
              <a:spcBef>
                <a:spcPts val="600"/>
              </a:spcBef>
            </a:pPr>
            <a:endParaRPr lang="en-US" sz="2000" dirty="0" smtClean="0"/>
          </a:p>
          <a:p>
            <a:pPr lvl="1">
              <a:spcBef>
                <a:spcPts val="600"/>
              </a:spcBef>
            </a:pPr>
            <a:endParaRPr lang="en-US" sz="2000" dirty="0"/>
          </a:p>
        </p:txBody>
      </p:sp>
    </p:spTree>
    <p:extLst>
      <p:ext uri="{BB962C8B-B14F-4D97-AF65-F5344CB8AC3E}">
        <p14:creationId xmlns:p14="http://schemas.microsoft.com/office/powerpoint/2010/main" val="721928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Case for Innovation</a:t>
            </a:r>
          </a:p>
          <a:p>
            <a:pPr>
              <a:lnSpc>
                <a:spcPct val="150000"/>
              </a:lnSpc>
            </a:pPr>
            <a:r>
              <a:rPr lang="en-US" sz="2400" dirty="0" smtClean="0"/>
              <a:t>CBE at Scale</a:t>
            </a:r>
          </a:p>
          <a:p>
            <a:pPr>
              <a:lnSpc>
                <a:spcPct val="150000"/>
              </a:lnSpc>
            </a:pPr>
            <a:r>
              <a:rPr lang="en-US" sz="2800" b="1" dirty="0" smtClean="0"/>
              <a:t>Utilizing Data to Advance Student Outcomes</a:t>
            </a:r>
          </a:p>
          <a:p>
            <a:pPr>
              <a:lnSpc>
                <a:spcPct val="150000"/>
              </a:lnSpc>
            </a:pPr>
            <a:r>
              <a:rPr lang="en-US" sz="2400" dirty="0" smtClean="0"/>
              <a:t>What We’ve Learned</a:t>
            </a:r>
          </a:p>
          <a:p>
            <a:pPr>
              <a:lnSpc>
                <a:spcPct val="150000"/>
              </a:lnSpc>
            </a:pPr>
            <a:endParaRPr lang="en-US" sz="2800" dirty="0"/>
          </a:p>
        </p:txBody>
      </p:sp>
    </p:spTree>
    <p:extLst>
      <p:ext uri="{BB962C8B-B14F-4D97-AF65-F5344CB8AC3E}">
        <p14:creationId xmlns:p14="http://schemas.microsoft.com/office/powerpoint/2010/main" val="901179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24877" y="1042989"/>
            <a:ext cx="2087075" cy="523220"/>
          </a:xfrm>
          <a:prstGeom prst="rect">
            <a:avLst/>
          </a:prstGeom>
          <a:noFill/>
          <a:ln>
            <a:noFill/>
          </a:ln>
        </p:spPr>
        <p:txBody>
          <a:bodyPr wrap="square" rtlCol="0">
            <a:spAutoFit/>
          </a:bodyPr>
          <a:lstStyle/>
          <a:p>
            <a:pPr algn="ctr"/>
            <a:r>
              <a:rPr lang="en-US" sz="1400" b="1" dirty="0" smtClean="0"/>
              <a:t>Leading Web-Based Resources</a:t>
            </a:r>
            <a:endParaRPr lang="en-US" sz="1400" b="1" dirty="0"/>
          </a:p>
        </p:txBody>
      </p:sp>
      <p:sp>
        <p:nvSpPr>
          <p:cNvPr id="16" name="TextBox 15"/>
          <p:cNvSpPr txBox="1"/>
          <p:nvPr/>
        </p:nvSpPr>
        <p:spPr>
          <a:xfrm>
            <a:off x="7069455" y="1150711"/>
            <a:ext cx="1347216" cy="307777"/>
          </a:xfrm>
          <a:prstGeom prst="rect">
            <a:avLst/>
          </a:prstGeom>
          <a:noFill/>
          <a:ln>
            <a:noFill/>
          </a:ln>
        </p:spPr>
        <p:txBody>
          <a:bodyPr wrap="square" rtlCol="0">
            <a:spAutoFit/>
          </a:bodyPr>
          <a:lstStyle/>
          <a:p>
            <a:pPr algn="ctr"/>
            <a:r>
              <a:rPr lang="en-US" sz="1400" b="1" dirty="0" smtClean="0"/>
              <a:t>1:1 Support</a:t>
            </a:r>
            <a:endParaRPr lang="en-US" sz="1400" b="1" dirty="0"/>
          </a:p>
        </p:txBody>
      </p:sp>
      <p:sp>
        <p:nvSpPr>
          <p:cNvPr id="32" name="TextBox 31"/>
          <p:cNvSpPr txBox="1"/>
          <p:nvPr/>
        </p:nvSpPr>
        <p:spPr>
          <a:xfrm>
            <a:off x="4318385" y="3006352"/>
            <a:ext cx="4263640" cy="1792798"/>
          </a:xfrm>
          <a:prstGeom prst="rect">
            <a:avLst/>
          </a:prstGeom>
          <a:noFill/>
          <a:ln>
            <a:noFill/>
          </a:ln>
        </p:spPr>
        <p:txBody>
          <a:bodyPr wrap="square" rtlCol="0">
            <a:spAutoFit/>
          </a:bodyPr>
          <a:lstStyle/>
          <a:p>
            <a:pPr>
              <a:spcAft>
                <a:spcPts val="300"/>
              </a:spcAft>
            </a:pPr>
            <a:r>
              <a:rPr lang="en-US" b="1" dirty="0" smtClean="0"/>
              <a:t>Better Data = Better Outcomes</a:t>
            </a:r>
            <a:r>
              <a:rPr lang="en-US" dirty="0" smtClean="0"/>
              <a:t>, e.g.,</a:t>
            </a:r>
            <a:r>
              <a:rPr lang="en-US" b="1" dirty="0" smtClean="0"/>
              <a:t> </a:t>
            </a:r>
            <a:endParaRPr lang="en-US" b="1" dirty="0"/>
          </a:p>
          <a:p>
            <a:pPr marL="171450" indent="-171450">
              <a:spcAft>
                <a:spcPts val="300"/>
              </a:spcAft>
              <a:buFont typeface="Arial" panose="020B0604020202020204" pitchFamily="34" charset="0"/>
              <a:buChar char="•"/>
            </a:pPr>
            <a:r>
              <a:rPr lang="en-US" sz="1600" dirty="0" smtClean="0"/>
              <a:t>Ramp (credits </a:t>
            </a:r>
            <a:r>
              <a:rPr lang="en-US" sz="1600" dirty="0"/>
              <a:t>earned ˂ 60 </a:t>
            </a:r>
            <a:r>
              <a:rPr lang="en-US" sz="1600" dirty="0" smtClean="0"/>
              <a:t>days)</a:t>
            </a:r>
            <a:endParaRPr lang="en-US" sz="1600" dirty="0"/>
          </a:p>
          <a:p>
            <a:pPr marL="171450" indent="-171450">
              <a:spcAft>
                <a:spcPts val="300"/>
              </a:spcAft>
              <a:buFont typeface="Arial" panose="020B0604020202020204" pitchFamily="34" charset="0"/>
              <a:buChar char="•"/>
            </a:pPr>
            <a:r>
              <a:rPr lang="en-US" sz="1600" dirty="0" smtClean="0"/>
              <a:t>On-time progress</a:t>
            </a:r>
          </a:p>
          <a:p>
            <a:pPr marL="171450" indent="-171450">
              <a:spcAft>
                <a:spcPts val="300"/>
              </a:spcAft>
              <a:buFont typeface="Arial" panose="020B0604020202020204" pitchFamily="34" charset="0"/>
              <a:buChar char="•"/>
            </a:pPr>
            <a:r>
              <a:rPr lang="en-US" sz="1600" dirty="0" smtClean="0"/>
              <a:t>Mastery rate</a:t>
            </a:r>
          </a:p>
          <a:p>
            <a:pPr marL="171450" indent="-171450">
              <a:spcAft>
                <a:spcPts val="300"/>
              </a:spcAft>
              <a:buFont typeface="Arial" panose="020B0604020202020204" pitchFamily="34" charset="0"/>
              <a:buChar char="•"/>
            </a:pPr>
            <a:r>
              <a:rPr lang="en-US" sz="1600" dirty="0" smtClean="0"/>
              <a:t>Term-to-term retention</a:t>
            </a:r>
          </a:p>
          <a:p>
            <a:pPr marL="171450" indent="-171450">
              <a:spcAft>
                <a:spcPts val="300"/>
              </a:spcAft>
              <a:buFont typeface="Arial" panose="020B0604020202020204" pitchFamily="34" charset="0"/>
              <a:buChar char="•"/>
            </a:pPr>
            <a:r>
              <a:rPr lang="en-US" sz="1600" dirty="0" smtClean="0"/>
              <a:t>Student delight / satisfaction</a:t>
            </a:r>
            <a:endParaRPr lang="en-US" sz="1600" dirty="0"/>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046" y="1709749"/>
            <a:ext cx="1034034" cy="1098089"/>
          </a:xfrm>
          <a:prstGeom prst="rect">
            <a:avLst/>
          </a:prstGeom>
        </p:spPr>
      </p:pic>
      <p:sp>
        <p:nvSpPr>
          <p:cNvPr id="37" name="TextBox 36"/>
          <p:cNvSpPr txBox="1"/>
          <p:nvPr/>
        </p:nvSpPr>
        <p:spPr>
          <a:xfrm>
            <a:off x="2865442" y="1940301"/>
            <a:ext cx="774192" cy="769441"/>
          </a:xfrm>
          <a:prstGeom prst="rect">
            <a:avLst/>
          </a:prstGeom>
          <a:noFill/>
        </p:spPr>
        <p:txBody>
          <a:bodyPr wrap="square" rtlCol="0">
            <a:spAutoFit/>
          </a:bodyPr>
          <a:lstStyle/>
          <a:p>
            <a:pPr algn="ctr"/>
            <a:r>
              <a:rPr lang="en-US" sz="4400" b="1" dirty="0" smtClean="0"/>
              <a:t>+</a:t>
            </a:r>
            <a:endParaRPr lang="en-US" sz="4400" b="1" dirty="0"/>
          </a:p>
        </p:txBody>
      </p:sp>
      <p:sp>
        <p:nvSpPr>
          <p:cNvPr id="38" name="TextBox 37"/>
          <p:cNvSpPr txBox="1"/>
          <p:nvPr/>
        </p:nvSpPr>
        <p:spPr>
          <a:xfrm>
            <a:off x="6016752" y="1940301"/>
            <a:ext cx="774192" cy="769441"/>
          </a:xfrm>
          <a:prstGeom prst="rect">
            <a:avLst/>
          </a:prstGeom>
          <a:noFill/>
        </p:spPr>
        <p:txBody>
          <a:bodyPr wrap="square" rtlCol="0">
            <a:spAutoFit/>
          </a:bodyPr>
          <a:lstStyle/>
          <a:p>
            <a:pPr algn="ctr"/>
            <a:r>
              <a:rPr lang="en-US" sz="4400" b="1" dirty="0" smtClean="0"/>
              <a:t>+</a:t>
            </a:r>
            <a:endParaRPr lang="en-US" sz="4400" b="1"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091005" y="1832059"/>
            <a:ext cx="612309" cy="612309"/>
          </a:xfrm>
          <a:prstGeom prst="rect">
            <a:avLst/>
          </a:prstGeom>
        </p:spPr>
      </p:pic>
      <p:pic>
        <p:nvPicPr>
          <p:cNvPr id="36" name="Picture 35"/>
          <p:cNvPicPr>
            <a:picLocks noChangeAspect="1"/>
          </p:cNvPicPr>
          <p:nvPr/>
        </p:nvPicPr>
        <p:blipFill rotWithShape="1">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l="27838" t="22251" r="28308" b="26125"/>
          <a:stretch/>
        </p:blipFill>
        <p:spPr>
          <a:xfrm>
            <a:off x="4318385" y="1959384"/>
            <a:ext cx="1159633" cy="844760"/>
          </a:xfrm>
          <a:prstGeom prst="rect">
            <a:avLst/>
          </a:prstGeom>
        </p:spPr>
      </p:pic>
      <p:sp>
        <p:nvSpPr>
          <p:cNvPr id="23" name="TextBox 22"/>
          <p:cNvSpPr txBox="1"/>
          <p:nvPr/>
        </p:nvSpPr>
        <p:spPr>
          <a:xfrm>
            <a:off x="661154" y="1042989"/>
            <a:ext cx="2087075" cy="523220"/>
          </a:xfrm>
          <a:prstGeom prst="rect">
            <a:avLst/>
          </a:prstGeom>
          <a:noFill/>
          <a:ln>
            <a:noFill/>
          </a:ln>
        </p:spPr>
        <p:txBody>
          <a:bodyPr wrap="square" rtlCol="0">
            <a:spAutoFit/>
          </a:bodyPr>
          <a:lstStyle/>
          <a:p>
            <a:pPr algn="ctr"/>
            <a:r>
              <a:rPr lang="en-US" sz="1400" b="1" dirty="0" smtClean="0"/>
              <a:t>End-to-end Student Journey</a:t>
            </a:r>
            <a:endParaRPr lang="en-US" sz="1400" b="1" dirty="0"/>
          </a:p>
        </p:txBody>
      </p:sp>
      <p:grpSp>
        <p:nvGrpSpPr>
          <p:cNvPr id="98" name="Group 97"/>
          <p:cNvGrpSpPr/>
          <p:nvPr/>
        </p:nvGrpSpPr>
        <p:grpSpPr>
          <a:xfrm>
            <a:off x="105918" y="1590052"/>
            <a:ext cx="2275539" cy="2809228"/>
            <a:chOff x="105918" y="1590052"/>
            <a:chExt cx="2275539" cy="2809228"/>
          </a:xfrm>
        </p:grpSpPr>
        <p:grpSp>
          <p:nvGrpSpPr>
            <p:cNvPr id="83" name="Group 82"/>
            <p:cNvGrpSpPr/>
            <p:nvPr/>
          </p:nvGrpSpPr>
          <p:grpSpPr>
            <a:xfrm>
              <a:off x="1408556" y="1687603"/>
              <a:ext cx="972901" cy="2396718"/>
              <a:chOff x="961516" y="1687602"/>
              <a:chExt cx="1160484" cy="2858823"/>
            </a:xfrm>
          </p:grpSpPr>
          <p:sp>
            <p:nvSpPr>
              <p:cNvPr id="5" name="Rectangle 4"/>
              <p:cNvSpPr/>
              <p:nvPr/>
            </p:nvSpPr>
            <p:spPr>
              <a:xfrm>
                <a:off x="1124824" y="1687602"/>
                <a:ext cx="834616" cy="22134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267064" y="2044143"/>
                <a:ext cx="529816" cy="23827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429624" y="2417617"/>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429624" y="2777833"/>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961516" y="3136806"/>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429250" y="3138049"/>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896984" y="3136806"/>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429624" y="3858481"/>
                <a:ext cx="224642" cy="32773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896984" y="3858481"/>
                <a:ext cx="224642" cy="32773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429624" y="4321409"/>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961516" y="3499112"/>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429250" y="3498265"/>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1896984" y="3499112"/>
                <a:ext cx="225016" cy="22501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5" idx="2"/>
                <a:endCxn id="30" idx="0"/>
              </p:cNvCxnSpPr>
              <p:nvPr/>
            </p:nvCxnSpPr>
            <p:spPr>
              <a:xfrm flipH="1">
                <a:off x="1531972" y="1908943"/>
                <a:ext cx="10160" cy="1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2"/>
                <a:endCxn id="31" idx="0"/>
              </p:cNvCxnSpPr>
              <p:nvPr/>
            </p:nvCxnSpPr>
            <p:spPr>
              <a:xfrm>
                <a:off x="1531972" y="2282417"/>
                <a:ext cx="10160" cy="1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1" idx="2"/>
                <a:endCxn id="33" idx="0"/>
              </p:cNvCxnSpPr>
              <p:nvPr/>
            </p:nvCxnSpPr>
            <p:spPr>
              <a:xfrm>
                <a:off x="1542132" y="2642633"/>
                <a:ext cx="0" cy="1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3" idx="2"/>
                <a:endCxn id="39" idx="0"/>
              </p:cNvCxnSpPr>
              <p:nvPr/>
            </p:nvCxnSpPr>
            <p:spPr>
              <a:xfrm flipH="1">
                <a:off x="1541758" y="3002849"/>
                <a:ext cx="374" cy="1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2"/>
                <a:endCxn id="48" idx="0"/>
              </p:cNvCxnSpPr>
              <p:nvPr/>
            </p:nvCxnSpPr>
            <p:spPr>
              <a:xfrm>
                <a:off x="1541758" y="3363065"/>
                <a:ext cx="0" cy="1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8" idx="2"/>
                <a:endCxn id="44" idx="0"/>
              </p:cNvCxnSpPr>
              <p:nvPr/>
            </p:nvCxnSpPr>
            <p:spPr>
              <a:xfrm>
                <a:off x="1541758" y="3723281"/>
                <a:ext cx="187" cy="1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44" idx="2"/>
                <a:endCxn id="46" idx="0"/>
              </p:cNvCxnSpPr>
              <p:nvPr/>
            </p:nvCxnSpPr>
            <p:spPr>
              <a:xfrm>
                <a:off x="1541945" y="4186212"/>
                <a:ext cx="187" cy="135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40" idx="2"/>
                <a:endCxn id="49" idx="0"/>
              </p:cNvCxnSpPr>
              <p:nvPr/>
            </p:nvCxnSpPr>
            <p:spPr>
              <a:xfrm>
                <a:off x="2009492" y="3361822"/>
                <a:ext cx="0" cy="137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35" idx="2"/>
                <a:endCxn id="47" idx="0"/>
              </p:cNvCxnSpPr>
              <p:nvPr/>
            </p:nvCxnSpPr>
            <p:spPr>
              <a:xfrm>
                <a:off x="1074024" y="3361822"/>
                <a:ext cx="0" cy="137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49" idx="2"/>
                <a:endCxn id="45" idx="0"/>
              </p:cNvCxnSpPr>
              <p:nvPr/>
            </p:nvCxnSpPr>
            <p:spPr>
              <a:xfrm flipH="1">
                <a:off x="2009305" y="3724128"/>
                <a:ext cx="187" cy="1343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45" idx="2"/>
                <a:endCxn id="46" idx="3"/>
              </p:cNvCxnSpPr>
              <p:nvPr/>
            </p:nvCxnSpPr>
            <p:spPr>
              <a:xfrm rot="5400000">
                <a:off x="1708121" y="4132732"/>
                <a:ext cx="247705" cy="35466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47" idx="2"/>
                <a:endCxn id="46" idx="1"/>
              </p:cNvCxnSpPr>
              <p:nvPr/>
            </p:nvCxnSpPr>
            <p:spPr>
              <a:xfrm rot="16200000" flipH="1">
                <a:off x="896930" y="3901222"/>
                <a:ext cx="709789" cy="35560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33" idx="1"/>
                <a:endCxn id="35" idx="0"/>
              </p:cNvCxnSpPr>
              <p:nvPr/>
            </p:nvCxnSpPr>
            <p:spPr>
              <a:xfrm rot="10800000" flipV="1">
                <a:off x="1074024" y="2890340"/>
                <a:ext cx="355600" cy="24646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0" name="Elbow Connector 79"/>
              <p:cNvCxnSpPr>
                <a:stCxn id="33" idx="3"/>
                <a:endCxn id="40" idx="0"/>
              </p:cNvCxnSpPr>
              <p:nvPr/>
            </p:nvCxnSpPr>
            <p:spPr>
              <a:xfrm>
                <a:off x="1654640" y="2890341"/>
                <a:ext cx="354852" cy="24646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84" name="TextBox 83"/>
            <p:cNvSpPr txBox="1"/>
            <p:nvPr/>
          </p:nvSpPr>
          <p:spPr>
            <a:xfrm>
              <a:off x="538727" y="1590052"/>
              <a:ext cx="805029" cy="261610"/>
            </a:xfrm>
            <a:prstGeom prst="rect">
              <a:avLst/>
            </a:prstGeom>
            <a:noFill/>
          </p:spPr>
          <p:txBody>
            <a:bodyPr wrap="none" rtlCol="0">
              <a:spAutoFit/>
            </a:bodyPr>
            <a:lstStyle/>
            <a:p>
              <a:pPr algn="r"/>
              <a:r>
                <a:rPr lang="en-US" sz="1100" dirty="0" smtClean="0"/>
                <a:t>Discovery</a:t>
              </a:r>
              <a:endParaRPr lang="en-US" sz="1100" dirty="0"/>
            </a:p>
          </p:txBody>
        </p:sp>
        <p:sp>
          <p:nvSpPr>
            <p:cNvPr id="85" name="TextBox 84"/>
            <p:cNvSpPr txBox="1"/>
            <p:nvPr/>
          </p:nvSpPr>
          <p:spPr>
            <a:xfrm>
              <a:off x="303086" y="1973569"/>
              <a:ext cx="1040670" cy="430887"/>
            </a:xfrm>
            <a:prstGeom prst="rect">
              <a:avLst/>
            </a:prstGeom>
            <a:noFill/>
          </p:spPr>
          <p:txBody>
            <a:bodyPr wrap="none" rtlCol="0">
              <a:spAutoFit/>
            </a:bodyPr>
            <a:lstStyle/>
            <a:p>
              <a:pPr algn="r"/>
              <a:r>
                <a:rPr lang="en-US" sz="1100" dirty="0" smtClean="0"/>
                <a:t>Admissions &amp;</a:t>
              </a:r>
            </a:p>
            <a:p>
              <a:pPr algn="r"/>
              <a:r>
                <a:rPr lang="en-US" sz="1100" dirty="0" smtClean="0"/>
                <a:t>Enrollment</a:t>
              </a:r>
              <a:endParaRPr lang="en-US" sz="1100" dirty="0"/>
            </a:p>
          </p:txBody>
        </p:sp>
        <p:sp>
          <p:nvSpPr>
            <p:cNvPr id="86" name="TextBox 85"/>
            <p:cNvSpPr txBox="1"/>
            <p:nvPr/>
          </p:nvSpPr>
          <p:spPr>
            <a:xfrm>
              <a:off x="359192" y="2512863"/>
              <a:ext cx="984564" cy="261610"/>
            </a:xfrm>
            <a:prstGeom prst="rect">
              <a:avLst/>
            </a:prstGeom>
            <a:noFill/>
          </p:spPr>
          <p:txBody>
            <a:bodyPr wrap="none" rtlCol="0">
              <a:spAutoFit/>
            </a:bodyPr>
            <a:lstStyle/>
            <a:p>
              <a:pPr algn="r"/>
              <a:r>
                <a:rPr lang="en-US" sz="1100" smtClean="0"/>
                <a:t>Matriculation</a:t>
              </a:r>
              <a:endParaRPr lang="en-US" sz="1100"/>
            </a:p>
          </p:txBody>
        </p:sp>
        <p:sp>
          <p:nvSpPr>
            <p:cNvPr id="87" name="TextBox 86"/>
            <p:cNvSpPr txBox="1"/>
            <p:nvPr/>
          </p:nvSpPr>
          <p:spPr>
            <a:xfrm>
              <a:off x="592148" y="3006352"/>
              <a:ext cx="734496" cy="261610"/>
            </a:xfrm>
            <a:prstGeom prst="rect">
              <a:avLst/>
            </a:prstGeom>
            <a:noFill/>
          </p:spPr>
          <p:txBody>
            <a:bodyPr wrap="none" rtlCol="0">
              <a:spAutoFit/>
            </a:bodyPr>
            <a:lstStyle/>
            <a:p>
              <a:pPr algn="r"/>
              <a:r>
                <a:rPr lang="en-US" sz="1100" smtClean="0"/>
                <a:t>Learning</a:t>
              </a:r>
              <a:endParaRPr lang="en-US" sz="1100"/>
            </a:p>
          </p:txBody>
        </p:sp>
        <p:sp>
          <p:nvSpPr>
            <p:cNvPr id="88" name="TextBox 87"/>
            <p:cNvSpPr txBox="1"/>
            <p:nvPr/>
          </p:nvSpPr>
          <p:spPr>
            <a:xfrm>
              <a:off x="105918" y="3550921"/>
              <a:ext cx="1237838" cy="261610"/>
            </a:xfrm>
            <a:prstGeom prst="rect">
              <a:avLst/>
            </a:prstGeom>
            <a:noFill/>
          </p:spPr>
          <p:txBody>
            <a:bodyPr wrap="none" rtlCol="0">
              <a:spAutoFit/>
            </a:bodyPr>
            <a:lstStyle/>
            <a:p>
              <a:pPr algn="r"/>
              <a:r>
                <a:rPr lang="en-US" sz="1100" smtClean="0"/>
                <a:t>Field Experience</a:t>
              </a:r>
              <a:endParaRPr lang="en-US" sz="1100" dirty="0"/>
            </a:p>
          </p:txBody>
        </p:sp>
        <p:sp>
          <p:nvSpPr>
            <p:cNvPr id="89" name="TextBox 88"/>
            <p:cNvSpPr txBox="1"/>
            <p:nvPr/>
          </p:nvSpPr>
          <p:spPr>
            <a:xfrm>
              <a:off x="726279" y="3964801"/>
              <a:ext cx="617477" cy="261610"/>
            </a:xfrm>
            <a:prstGeom prst="rect">
              <a:avLst/>
            </a:prstGeom>
            <a:noFill/>
          </p:spPr>
          <p:txBody>
            <a:bodyPr wrap="none" rtlCol="0">
              <a:spAutoFit/>
            </a:bodyPr>
            <a:lstStyle/>
            <a:p>
              <a:pPr algn="r"/>
              <a:r>
                <a:rPr lang="en-US" sz="1100" dirty="0" smtClean="0"/>
                <a:t>Alumni</a:t>
              </a:r>
              <a:endParaRPr lang="en-US" sz="1100" dirty="0"/>
            </a:p>
          </p:txBody>
        </p:sp>
        <p:cxnSp>
          <p:nvCxnSpPr>
            <p:cNvPr id="91" name="Elbow Connector 90"/>
            <p:cNvCxnSpPr>
              <a:stCxn id="46" idx="2"/>
              <a:endCxn id="30" idx="3"/>
            </p:cNvCxnSpPr>
            <p:nvPr/>
          </p:nvCxnSpPr>
          <p:spPr>
            <a:xfrm rot="5400000" flipH="1" flipV="1">
              <a:off x="1003140" y="2978572"/>
              <a:ext cx="1997929" cy="213570"/>
            </a:xfrm>
            <a:prstGeom prst="bentConnector4">
              <a:avLst>
                <a:gd name="adj1" fmla="val -4831"/>
                <a:gd name="adj2" fmla="val 292667"/>
              </a:avLst>
            </a:prstGeom>
            <a:ln w="12700">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46" idx="2"/>
            </p:cNvCxnSpPr>
            <p:nvPr/>
          </p:nvCxnSpPr>
          <p:spPr>
            <a:xfrm flipH="1">
              <a:off x="1895007" y="4084321"/>
              <a:ext cx="313" cy="314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99" name="Title 98"/>
          <p:cNvSpPr>
            <a:spLocks noGrp="1"/>
          </p:cNvSpPr>
          <p:nvPr>
            <p:ph type="title"/>
          </p:nvPr>
        </p:nvSpPr>
        <p:spPr/>
        <p:txBody>
          <a:bodyPr/>
          <a:lstStyle/>
          <a:p>
            <a:r>
              <a:rPr lang="en-US" dirty="0" smtClean="0"/>
              <a:t>Technology-enabled Student Experience</a:t>
            </a:r>
            <a:endParaRPr lang="en-US" dirty="0"/>
          </a:p>
        </p:txBody>
      </p:sp>
    </p:spTree>
    <p:extLst>
      <p:ext uri="{BB962C8B-B14F-4D97-AF65-F5344CB8AC3E}">
        <p14:creationId xmlns:p14="http://schemas.microsoft.com/office/powerpoint/2010/main" val="100414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37897" y="2575646"/>
            <a:ext cx="1437376" cy="1723405"/>
            <a:chOff x="0" y="1569805"/>
            <a:chExt cx="1998849" cy="2170748"/>
          </a:xfrm>
        </p:grpSpPr>
        <p:pic>
          <p:nvPicPr>
            <p:cNvPr id="16" name="Picture 15"/>
            <p:cNvPicPr>
              <a:picLocks noChangeAspect="1"/>
            </p:cNvPicPr>
            <p:nvPr/>
          </p:nvPicPr>
          <p:blipFill>
            <a:blip r:embed="rId3"/>
            <a:stretch>
              <a:fillRect/>
            </a:stretch>
          </p:blipFill>
          <p:spPr>
            <a:xfrm>
              <a:off x="0" y="1877582"/>
              <a:ext cx="1998849" cy="1547968"/>
            </a:xfrm>
            <a:prstGeom prst="rect">
              <a:avLst/>
            </a:prstGeom>
          </p:spPr>
        </p:pic>
        <p:sp>
          <p:nvSpPr>
            <p:cNvPr id="17" name="TextBox 16"/>
            <p:cNvSpPr txBox="1"/>
            <p:nvPr/>
          </p:nvSpPr>
          <p:spPr>
            <a:xfrm>
              <a:off x="134031" y="3425550"/>
              <a:ext cx="1730790" cy="315003"/>
            </a:xfrm>
            <a:prstGeom prst="rect">
              <a:avLst/>
            </a:prstGeom>
            <a:noFill/>
          </p:spPr>
          <p:txBody>
            <a:bodyPr wrap="none" rtlCol="0">
              <a:spAutoFit/>
            </a:bodyPr>
            <a:lstStyle/>
            <a:p>
              <a:pPr algn="ctr"/>
              <a:r>
                <a:rPr lang="en-US" sz="1300" smtClean="0"/>
                <a:t>Disparate Learners</a:t>
              </a:r>
              <a:endParaRPr lang="en-US" sz="1300"/>
            </a:p>
          </p:txBody>
        </p:sp>
        <p:sp>
          <p:nvSpPr>
            <p:cNvPr id="21" name="TextBox 20"/>
            <p:cNvSpPr txBox="1"/>
            <p:nvPr/>
          </p:nvSpPr>
          <p:spPr>
            <a:xfrm>
              <a:off x="39908" y="1569805"/>
              <a:ext cx="1919033" cy="315003"/>
            </a:xfrm>
            <a:prstGeom prst="rect">
              <a:avLst/>
            </a:prstGeom>
            <a:noFill/>
          </p:spPr>
          <p:txBody>
            <a:bodyPr wrap="none" rtlCol="0">
              <a:spAutoFit/>
            </a:bodyPr>
            <a:lstStyle/>
            <a:p>
              <a:pPr algn="ctr"/>
              <a:r>
                <a:rPr lang="en-US" sz="1300" dirty="0" smtClean="0"/>
                <a:t>Consistent Outcomes</a:t>
              </a:r>
              <a:endParaRPr lang="en-US" sz="1300" dirty="0"/>
            </a:p>
          </p:txBody>
        </p:sp>
      </p:grpSp>
      <p:sp>
        <p:nvSpPr>
          <p:cNvPr id="23" name="Title 22"/>
          <p:cNvSpPr>
            <a:spLocks noGrp="1"/>
          </p:cNvSpPr>
          <p:nvPr>
            <p:ph type="title"/>
          </p:nvPr>
        </p:nvSpPr>
        <p:spPr/>
        <p:txBody>
          <a:bodyPr/>
          <a:lstStyle/>
          <a:p>
            <a:r>
              <a:rPr lang="en-US" dirty="0" smtClean="0"/>
              <a:t>Adaptive, Individualized Learning</a:t>
            </a:r>
            <a:endParaRPr lang="en-US" dirty="0"/>
          </a:p>
        </p:txBody>
      </p:sp>
      <p:grpSp>
        <p:nvGrpSpPr>
          <p:cNvPr id="29" name="Group 28"/>
          <p:cNvGrpSpPr/>
          <p:nvPr/>
        </p:nvGrpSpPr>
        <p:grpSpPr>
          <a:xfrm>
            <a:off x="609585" y="1078217"/>
            <a:ext cx="394288" cy="400110"/>
            <a:chOff x="772811" y="1045513"/>
            <a:chExt cx="394288" cy="400110"/>
          </a:xfrm>
        </p:grpSpPr>
        <p:sp>
          <p:nvSpPr>
            <p:cNvPr id="25" name="TextBox 24"/>
            <p:cNvSpPr txBox="1"/>
            <p:nvPr/>
          </p:nvSpPr>
          <p:spPr>
            <a:xfrm>
              <a:off x="806288" y="1045513"/>
              <a:ext cx="327334" cy="400110"/>
            </a:xfrm>
            <a:prstGeom prst="rect">
              <a:avLst/>
            </a:prstGeom>
            <a:noFill/>
          </p:spPr>
          <p:txBody>
            <a:bodyPr wrap="none" rtlCol="0" anchor="ctr">
              <a:spAutoFit/>
            </a:bodyPr>
            <a:lstStyle/>
            <a:p>
              <a:pPr algn="ctr"/>
              <a:r>
                <a:rPr lang="en-US" sz="2000" b="1" dirty="0" smtClean="0"/>
                <a:t>1</a:t>
              </a:r>
              <a:endParaRPr lang="en-US" sz="2000" b="1" dirty="0"/>
            </a:p>
          </p:txBody>
        </p:sp>
        <p:sp>
          <p:nvSpPr>
            <p:cNvPr id="27" name="Oval 26"/>
            <p:cNvSpPr/>
            <p:nvPr/>
          </p:nvSpPr>
          <p:spPr>
            <a:xfrm>
              <a:off x="772811" y="1048424"/>
              <a:ext cx="394288" cy="39428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pic>
        <p:nvPicPr>
          <p:cNvPr id="57" name="Picture 56"/>
          <p:cNvPicPr>
            <a:picLocks noChangeAspect="1"/>
          </p:cNvPicPr>
          <p:nvPr/>
        </p:nvPicPr>
        <p:blipFill>
          <a:blip r:embed="rId4"/>
          <a:stretch>
            <a:fillRect/>
          </a:stretch>
        </p:blipFill>
        <p:spPr>
          <a:xfrm>
            <a:off x="3824623" y="2551170"/>
            <a:ext cx="1402473" cy="1772357"/>
          </a:xfrm>
          <a:prstGeom prst="rect">
            <a:avLst/>
          </a:prstGeom>
        </p:spPr>
      </p:pic>
      <p:grpSp>
        <p:nvGrpSpPr>
          <p:cNvPr id="58" name="Group 57"/>
          <p:cNvGrpSpPr/>
          <p:nvPr/>
        </p:nvGrpSpPr>
        <p:grpSpPr>
          <a:xfrm>
            <a:off x="2469151" y="1045513"/>
            <a:ext cx="394288" cy="400110"/>
            <a:chOff x="772811" y="1045513"/>
            <a:chExt cx="394288" cy="400110"/>
          </a:xfrm>
        </p:grpSpPr>
        <p:sp>
          <p:nvSpPr>
            <p:cNvPr id="59" name="TextBox 58"/>
            <p:cNvSpPr txBox="1"/>
            <p:nvPr/>
          </p:nvSpPr>
          <p:spPr>
            <a:xfrm>
              <a:off x="806288" y="1045513"/>
              <a:ext cx="327334" cy="400110"/>
            </a:xfrm>
            <a:prstGeom prst="rect">
              <a:avLst/>
            </a:prstGeom>
            <a:noFill/>
          </p:spPr>
          <p:txBody>
            <a:bodyPr wrap="none" rtlCol="0" anchor="ctr">
              <a:spAutoFit/>
            </a:bodyPr>
            <a:lstStyle/>
            <a:p>
              <a:pPr algn="ctr"/>
              <a:r>
                <a:rPr lang="en-US" sz="2000" b="1" dirty="0"/>
                <a:t>2</a:t>
              </a:r>
            </a:p>
          </p:txBody>
        </p:sp>
        <p:sp>
          <p:nvSpPr>
            <p:cNvPr id="60" name="Oval 59"/>
            <p:cNvSpPr/>
            <p:nvPr/>
          </p:nvSpPr>
          <p:spPr>
            <a:xfrm>
              <a:off x="772811" y="1048424"/>
              <a:ext cx="394288" cy="39428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61" name="Group 60"/>
          <p:cNvGrpSpPr/>
          <p:nvPr/>
        </p:nvGrpSpPr>
        <p:grpSpPr>
          <a:xfrm>
            <a:off x="4328717" y="1045513"/>
            <a:ext cx="394288" cy="400110"/>
            <a:chOff x="772811" y="1045513"/>
            <a:chExt cx="394288" cy="400110"/>
          </a:xfrm>
        </p:grpSpPr>
        <p:sp>
          <p:nvSpPr>
            <p:cNvPr id="62" name="TextBox 61"/>
            <p:cNvSpPr txBox="1"/>
            <p:nvPr/>
          </p:nvSpPr>
          <p:spPr>
            <a:xfrm>
              <a:off x="806288" y="1045513"/>
              <a:ext cx="327334" cy="400110"/>
            </a:xfrm>
            <a:prstGeom prst="rect">
              <a:avLst/>
            </a:prstGeom>
            <a:noFill/>
          </p:spPr>
          <p:txBody>
            <a:bodyPr wrap="none" rtlCol="0" anchor="ctr">
              <a:spAutoFit/>
            </a:bodyPr>
            <a:lstStyle/>
            <a:p>
              <a:pPr algn="ctr"/>
              <a:r>
                <a:rPr lang="en-US" sz="2000" b="1" dirty="0" smtClean="0"/>
                <a:t>3</a:t>
              </a:r>
              <a:endParaRPr lang="en-US" sz="2000" b="1" dirty="0"/>
            </a:p>
          </p:txBody>
        </p:sp>
        <p:sp>
          <p:nvSpPr>
            <p:cNvPr id="63" name="Oval 62"/>
            <p:cNvSpPr/>
            <p:nvPr/>
          </p:nvSpPr>
          <p:spPr>
            <a:xfrm>
              <a:off x="772811" y="1048424"/>
              <a:ext cx="394288" cy="39428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64" name="Group 63"/>
          <p:cNvGrpSpPr/>
          <p:nvPr/>
        </p:nvGrpSpPr>
        <p:grpSpPr>
          <a:xfrm>
            <a:off x="6188283" y="1045513"/>
            <a:ext cx="394288" cy="400110"/>
            <a:chOff x="772811" y="1045513"/>
            <a:chExt cx="394288" cy="400110"/>
          </a:xfrm>
        </p:grpSpPr>
        <p:sp>
          <p:nvSpPr>
            <p:cNvPr id="65" name="TextBox 64"/>
            <p:cNvSpPr txBox="1"/>
            <p:nvPr/>
          </p:nvSpPr>
          <p:spPr>
            <a:xfrm>
              <a:off x="806288" y="1045513"/>
              <a:ext cx="327334" cy="400110"/>
            </a:xfrm>
            <a:prstGeom prst="rect">
              <a:avLst/>
            </a:prstGeom>
            <a:noFill/>
          </p:spPr>
          <p:txBody>
            <a:bodyPr wrap="none" rtlCol="0" anchor="ctr">
              <a:spAutoFit/>
            </a:bodyPr>
            <a:lstStyle/>
            <a:p>
              <a:pPr algn="ctr"/>
              <a:r>
                <a:rPr lang="en-US" sz="2000" b="1" dirty="0" smtClean="0"/>
                <a:t>4</a:t>
              </a:r>
              <a:endParaRPr lang="en-US" sz="2000" b="1" dirty="0"/>
            </a:p>
          </p:txBody>
        </p:sp>
        <p:sp>
          <p:nvSpPr>
            <p:cNvPr id="66" name="Oval 65"/>
            <p:cNvSpPr/>
            <p:nvPr/>
          </p:nvSpPr>
          <p:spPr>
            <a:xfrm>
              <a:off x="772811" y="1048424"/>
              <a:ext cx="394288" cy="39428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67" name="Group 66"/>
          <p:cNvGrpSpPr/>
          <p:nvPr/>
        </p:nvGrpSpPr>
        <p:grpSpPr>
          <a:xfrm>
            <a:off x="8047848" y="1042602"/>
            <a:ext cx="394288" cy="400110"/>
            <a:chOff x="772811" y="1045513"/>
            <a:chExt cx="394288" cy="400110"/>
          </a:xfrm>
        </p:grpSpPr>
        <p:sp>
          <p:nvSpPr>
            <p:cNvPr id="68" name="TextBox 67"/>
            <p:cNvSpPr txBox="1"/>
            <p:nvPr/>
          </p:nvSpPr>
          <p:spPr>
            <a:xfrm>
              <a:off x="806288" y="1045513"/>
              <a:ext cx="327334" cy="400110"/>
            </a:xfrm>
            <a:prstGeom prst="rect">
              <a:avLst/>
            </a:prstGeom>
            <a:noFill/>
          </p:spPr>
          <p:txBody>
            <a:bodyPr wrap="none" rtlCol="0" anchor="ctr">
              <a:spAutoFit/>
            </a:bodyPr>
            <a:lstStyle/>
            <a:p>
              <a:pPr algn="ctr"/>
              <a:r>
                <a:rPr lang="en-US" sz="2000" b="1" dirty="0" smtClean="0"/>
                <a:t>5</a:t>
              </a:r>
              <a:endParaRPr lang="en-US" sz="2000" b="1" dirty="0"/>
            </a:p>
          </p:txBody>
        </p:sp>
        <p:sp>
          <p:nvSpPr>
            <p:cNvPr id="69" name="Oval 68"/>
            <p:cNvSpPr/>
            <p:nvPr/>
          </p:nvSpPr>
          <p:spPr>
            <a:xfrm>
              <a:off x="772811" y="1048424"/>
              <a:ext cx="394288" cy="39428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70" name="TextBox 69"/>
          <p:cNvSpPr txBox="1"/>
          <p:nvPr/>
        </p:nvSpPr>
        <p:spPr>
          <a:xfrm>
            <a:off x="-8047" y="1533942"/>
            <a:ext cx="1619250" cy="646331"/>
          </a:xfrm>
          <a:prstGeom prst="rect">
            <a:avLst/>
          </a:prstGeom>
          <a:noFill/>
        </p:spPr>
        <p:txBody>
          <a:bodyPr wrap="square" rtlCol="0">
            <a:spAutoFit/>
          </a:bodyPr>
          <a:lstStyle/>
          <a:p>
            <a:pPr algn="ctr"/>
            <a:r>
              <a:rPr lang="en-US" smtClean="0"/>
              <a:t>Everyone Can Learn</a:t>
            </a:r>
            <a:endParaRPr lang="en-US"/>
          </a:p>
        </p:txBody>
      </p:sp>
      <p:sp>
        <p:nvSpPr>
          <p:cNvPr id="71" name="TextBox 70"/>
          <p:cNvSpPr txBox="1"/>
          <p:nvPr/>
        </p:nvSpPr>
        <p:spPr>
          <a:xfrm>
            <a:off x="1854094" y="1542515"/>
            <a:ext cx="1619250" cy="646331"/>
          </a:xfrm>
          <a:prstGeom prst="rect">
            <a:avLst/>
          </a:prstGeom>
          <a:noFill/>
        </p:spPr>
        <p:txBody>
          <a:bodyPr wrap="square" rtlCol="0">
            <a:spAutoFit/>
          </a:bodyPr>
          <a:lstStyle/>
          <a:p>
            <a:pPr algn="ctr"/>
            <a:r>
              <a:rPr lang="en-US" dirty="0" smtClean="0"/>
              <a:t>Map Student Persona</a:t>
            </a:r>
            <a:endParaRPr lang="en-US" dirty="0"/>
          </a:p>
        </p:txBody>
      </p:sp>
      <p:sp>
        <p:nvSpPr>
          <p:cNvPr id="72" name="TextBox 71"/>
          <p:cNvSpPr txBox="1"/>
          <p:nvPr/>
        </p:nvSpPr>
        <p:spPr>
          <a:xfrm>
            <a:off x="3716235" y="1533942"/>
            <a:ext cx="1619250" cy="646331"/>
          </a:xfrm>
          <a:prstGeom prst="rect">
            <a:avLst/>
          </a:prstGeom>
          <a:noFill/>
        </p:spPr>
        <p:txBody>
          <a:bodyPr wrap="square" rtlCol="0">
            <a:spAutoFit/>
          </a:bodyPr>
          <a:lstStyle/>
          <a:p>
            <a:pPr algn="ctr"/>
            <a:r>
              <a:rPr lang="en-US" smtClean="0"/>
              <a:t>Personalize the Model</a:t>
            </a:r>
            <a:endParaRPr lang="en-US" dirty="0"/>
          </a:p>
        </p:txBody>
      </p:sp>
      <p:sp>
        <p:nvSpPr>
          <p:cNvPr id="73" name="TextBox 72"/>
          <p:cNvSpPr txBox="1"/>
          <p:nvPr/>
        </p:nvSpPr>
        <p:spPr>
          <a:xfrm>
            <a:off x="5575802" y="1533942"/>
            <a:ext cx="1619250" cy="646331"/>
          </a:xfrm>
          <a:prstGeom prst="rect">
            <a:avLst/>
          </a:prstGeom>
          <a:noFill/>
        </p:spPr>
        <p:txBody>
          <a:bodyPr wrap="square" rtlCol="0">
            <a:spAutoFit/>
          </a:bodyPr>
          <a:lstStyle/>
          <a:p>
            <a:pPr algn="ctr"/>
            <a:r>
              <a:rPr lang="en-US" dirty="0" smtClean="0"/>
              <a:t>Observe &amp; Adapt</a:t>
            </a:r>
            <a:endParaRPr lang="en-US" dirty="0"/>
          </a:p>
        </p:txBody>
      </p:sp>
      <p:sp>
        <p:nvSpPr>
          <p:cNvPr id="74" name="TextBox 73"/>
          <p:cNvSpPr txBox="1"/>
          <p:nvPr/>
        </p:nvSpPr>
        <p:spPr>
          <a:xfrm>
            <a:off x="7435367" y="1533942"/>
            <a:ext cx="1619250" cy="646331"/>
          </a:xfrm>
          <a:prstGeom prst="rect">
            <a:avLst/>
          </a:prstGeom>
          <a:noFill/>
        </p:spPr>
        <p:txBody>
          <a:bodyPr wrap="square" rtlCol="0">
            <a:spAutoFit/>
          </a:bodyPr>
          <a:lstStyle/>
          <a:p>
            <a:pPr algn="ctr"/>
            <a:r>
              <a:rPr lang="en-US" dirty="0" smtClean="0"/>
              <a:t>Measure Outcomes</a:t>
            </a:r>
            <a:endParaRPr lang="en-US" dirty="0"/>
          </a:p>
        </p:txBody>
      </p:sp>
      <p:grpSp>
        <p:nvGrpSpPr>
          <p:cNvPr id="78" name="Group 77"/>
          <p:cNvGrpSpPr/>
          <p:nvPr/>
        </p:nvGrpSpPr>
        <p:grpSpPr>
          <a:xfrm>
            <a:off x="5498475" y="2335267"/>
            <a:ext cx="1773903" cy="2204163"/>
            <a:chOff x="5421149" y="2482012"/>
            <a:chExt cx="1773903" cy="2204163"/>
          </a:xfrm>
        </p:grpSpPr>
        <p:pic>
          <p:nvPicPr>
            <p:cNvPr id="2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760" t="15282"/>
            <a:stretch/>
          </p:blipFill>
          <p:spPr bwMode="auto">
            <a:xfrm>
              <a:off x="5421149" y="2482012"/>
              <a:ext cx="1397104" cy="675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p:cNvPicPr>
            <p:nvPr/>
          </p:nvPicPr>
          <p:blipFill rotWithShape="1">
            <a:blip r:embed="rId6"/>
            <a:srcRect r="7079" b="9515"/>
            <a:stretch/>
          </p:blipFill>
          <p:spPr>
            <a:xfrm>
              <a:off x="6056333" y="2848081"/>
              <a:ext cx="1138719" cy="823246"/>
            </a:xfrm>
            <a:prstGeom prst="rect">
              <a:avLst/>
            </a:prstGeom>
            <a:solidFill>
              <a:schemeClr val="bg1"/>
            </a:solidFill>
            <a:ln>
              <a:solidFill>
                <a:schemeClr val="tx2"/>
              </a:solidFill>
            </a:ln>
          </p:spPr>
        </p:pic>
        <p:pic>
          <p:nvPicPr>
            <p:cNvPr id="77" name="Picture 76"/>
            <p:cNvPicPr>
              <a:picLocks noChangeAspect="1"/>
            </p:cNvPicPr>
            <p:nvPr/>
          </p:nvPicPr>
          <p:blipFill>
            <a:blip r:embed="rId7"/>
            <a:stretch>
              <a:fillRect/>
            </a:stretch>
          </p:blipFill>
          <p:spPr>
            <a:xfrm>
              <a:off x="5791881" y="3321793"/>
              <a:ext cx="1079642" cy="1364382"/>
            </a:xfrm>
            <a:prstGeom prst="rect">
              <a:avLst/>
            </a:prstGeom>
            <a:solidFill>
              <a:schemeClr val="bg1"/>
            </a:solidFill>
            <a:ln>
              <a:solidFill>
                <a:schemeClr val="tx2"/>
              </a:solidFill>
            </a:ln>
          </p:spPr>
        </p:pic>
      </p:grpSp>
      <p:grpSp>
        <p:nvGrpSpPr>
          <p:cNvPr id="81" name="Group 80"/>
          <p:cNvGrpSpPr/>
          <p:nvPr/>
        </p:nvGrpSpPr>
        <p:grpSpPr>
          <a:xfrm>
            <a:off x="1771994" y="2509257"/>
            <a:ext cx="1801142" cy="1856183"/>
            <a:chOff x="1763148" y="2362774"/>
            <a:chExt cx="1801142" cy="1856183"/>
          </a:xfrm>
        </p:grpSpPr>
        <p:pic>
          <p:nvPicPr>
            <p:cNvPr id="79" name="Picture 78"/>
            <p:cNvPicPr>
              <a:picLocks noChangeAspect="1"/>
            </p:cNvPicPr>
            <p:nvPr/>
          </p:nvPicPr>
          <p:blipFill rotWithShape="1">
            <a:blip r:embed="rId8"/>
            <a:srcRect l="27872" t="12150" r="26459" b="20957"/>
            <a:stretch/>
          </p:blipFill>
          <p:spPr>
            <a:xfrm>
              <a:off x="2069331" y="3001656"/>
              <a:ext cx="1494959" cy="1217301"/>
            </a:xfrm>
            <a:prstGeom prst="rect">
              <a:avLst/>
            </a:prstGeom>
          </p:spPr>
        </p:pic>
        <p:pic>
          <p:nvPicPr>
            <p:cNvPr id="19" name="Picture 18"/>
            <p:cNvPicPr>
              <a:picLocks noChangeAspect="1"/>
            </p:cNvPicPr>
            <p:nvPr/>
          </p:nvPicPr>
          <p:blipFill>
            <a:blip r:embed="rId9"/>
            <a:stretch>
              <a:fillRect/>
            </a:stretch>
          </p:blipFill>
          <p:spPr>
            <a:xfrm>
              <a:off x="1763148" y="2362774"/>
              <a:ext cx="1733386" cy="753657"/>
            </a:xfrm>
            <a:prstGeom prst="rect">
              <a:avLst/>
            </a:prstGeom>
          </p:spPr>
        </p:pic>
      </p:grpSp>
      <p:sp>
        <p:nvSpPr>
          <p:cNvPr id="82" name="TextBox 81"/>
          <p:cNvSpPr txBox="1"/>
          <p:nvPr/>
        </p:nvSpPr>
        <p:spPr>
          <a:xfrm>
            <a:off x="7608836" y="2470113"/>
            <a:ext cx="1279838" cy="1928733"/>
          </a:xfrm>
          <a:prstGeom prst="rect">
            <a:avLst/>
          </a:prstGeom>
          <a:noFill/>
        </p:spPr>
        <p:txBody>
          <a:bodyPr wrap="none" rtlCol="0">
            <a:spAutoFit/>
          </a:bodyPr>
          <a:lstStyle/>
          <a:p>
            <a:pPr marL="179388" indent="-179388">
              <a:spcBef>
                <a:spcPts val="200"/>
              </a:spcBef>
              <a:spcAft>
                <a:spcPts val="200"/>
              </a:spcAft>
              <a:buFont typeface="Arial" charset="0"/>
              <a:buChar char="•"/>
            </a:pPr>
            <a:r>
              <a:rPr lang="en-US" sz="1200" dirty="0" smtClean="0"/>
              <a:t>Start</a:t>
            </a:r>
          </a:p>
          <a:p>
            <a:pPr marL="179388" indent="-179388">
              <a:spcBef>
                <a:spcPts val="200"/>
              </a:spcBef>
              <a:spcAft>
                <a:spcPts val="200"/>
              </a:spcAft>
              <a:buFont typeface="Arial" charset="0"/>
              <a:buChar char="•"/>
            </a:pPr>
            <a:r>
              <a:rPr lang="en-US" sz="1200" dirty="0" smtClean="0"/>
              <a:t>Engagement</a:t>
            </a:r>
          </a:p>
          <a:p>
            <a:pPr marL="179388" indent="-179388">
              <a:spcBef>
                <a:spcPts val="200"/>
              </a:spcBef>
              <a:spcAft>
                <a:spcPts val="200"/>
              </a:spcAft>
              <a:buFont typeface="Arial" charset="0"/>
              <a:buChar char="•"/>
            </a:pPr>
            <a:r>
              <a:rPr lang="en-US" sz="1200" dirty="0" smtClean="0"/>
              <a:t>Mastery Rate</a:t>
            </a:r>
          </a:p>
          <a:p>
            <a:pPr marL="179388" indent="-179388">
              <a:spcBef>
                <a:spcPts val="200"/>
              </a:spcBef>
              <a:spcAft>
                <a:spcPts val="200"/>
              </a:spcAft>
              <a:buFont typeface="Arial" charset="0"/>
              <a:buChar char="•"/>
            </a:pPr>
            <a:r>
              <a:rPr lang="en-US" sz="1200" dirty="0" smtClean="0"/>
              <a:t>Progress</a:t>
            </a:r>
          </a:p>
          <a:p>
            <a:pPr marL="179388" indent="-179388">
              <a:spcBef>
                <a:spcPts val="200"/>
              </a:spcBef>
              <a:spcAft>
                <a:spcPts val="200"/>
              </a:spcAft>
              <a:buFont typeface="Arial" charset="0"/>
              <a:buChar char="•"/>
            </a:pPr>
            <a:r>
              <a:rPr lang="en-US" sz="1200" dirty="0" smtClean="0"/>
              <a:t>Pace</a:t>
            </a:r>
          </a:p>
          <a:p>
            <a:pPr marL="179388" indent="-179388">
              <a:spcBef>
                <a:spcPts val="200"/>
              </a:spcBef>
              <a:spcAft>
                <a:spcPts val="200"/>
              </a:spcAft>
              <a:buFont typeface="Arial" charset="0"/>
              <a:buChar char="•"/>
            </a:pPr>
            <a:r>
              <a:rPr lang="en-US" sz="1200" dirty="0" smtClean="0"/>
              <a:t>Retention</a:t>
            </a:r>
          </a:p>
          <a:p>
            <a:pPr marL="179388" indent="-179388">
              <a:spcBef>
                <a:spcPts val="200"/>
              </a:spcBef>
              <a:spcAft>
                <a:spcPts val="200"/>
              </a:spcAft>
              <a:buFont typeface="Arial" charset="0"/>
              <a:buChar char="•"/>
            </a:pPr>
            <a:r>
              <a:rPr lang="en-US" sz="1200" dirty="0" smtClean="0"/>
              <a:t>Delight</a:t>
            </a:r>
          </a:p>
          <a:p>
            <a:pPr marL="179388" indent="-179388">
              <a:spcBef>
                <a:spcPts val="200"/>
              </a:spcBef>
              <a:spcAft>
                <a:spcPts val="200"/>
              </a:spcAft>
              <a:buFont typeface="Arial" charset="0"/>
              <a:buChar char="•"/>
            </a:pPr>
            <a:r>
              <a:rPr lang="en-US" sz="1200" dirty="0" smtClean="0"/>
              <a:t>Graduate</a:t>
            </a:r>
            <a:endParaRPr lang="en-US" sz="1200" dirty="0"/>
          </a:p>
        </p:txBody>
      </p:sp>
    </p:spTree>
    <p:extLst>
      <p:ext uri="{BB962C8B-B14F-4D97-AF65-F5344CB8AC3E}">
        <p14:creationId xmlns:p14="http://schemas.microsoft.com/office/powerpoint/2010/main" val="567415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Affective Domain Impact on Outcomes</a:t>
            </a:r>
            <a:br>
              <a:rPr lang="en-US" dirty="0" smtClean="0"/>
            </a:br>
            <a:r>
              <a:rPr lang="en-US" sz="2200" dirty="0" smtClean="0"/>
              <a:t>Data-driven Innovation Example</a:t>
            </a:r>
            <a:endParaRPr lang="en-US" sz="2200" dirty="0"/>
          </a:p>
        </p:txBody>
      </p:sp>
      <p:grpSp>
        <p:nvGrpSpPr>
          <p:cNvPr id="8" name="Group 7"/>
          <p:cNvGrpSpPr/>
          <p:nvPr/>
        </p:nvGrpSpPr>
        <p:grpSpPr>
          <a:xfrm>
            <a:off x="2063211" y="996995"/>
            <a:ext cx="5027102" cy="720197"/>
            <a:chOff x="2349831" y="1065370"/>
            <a:chExt cx="5027102" cy="720197"/>
          </a:xfrm>
        </p:grpSpPr>
        <p:sp>
          <p:nvSpPr>
            <p:cNvPr id="6" name="TextBox 5"/>
            <p:cNvSpPr txBox="1"/>
            <p:nvPr/>
          </p:nvSpPr>
          <p:spPr>
            <a:xfrm>
              <a:off x="3707297" y="1065370"/>
              <a:ext cx="3669636" cy="720197"/>
            </a:xfrm>
            <a:prstGeom prst="rect">
              <a:avLst/>
            </a:prstGeom>
            <a:noFill/>
            <a:ln>
              <a:solidFill>
                <a:schemeClr val="tx2"/>
              </a:solidFill>
            </a:ln>
          </p:spPr>
          <p:txBody>
            <a:bodyPr wrap="square" rtlCol="0">
              <a:spAutoFit/>
            </a:bodyPr>
            <a:lstStyle/>
            <a:p>
              <a:pPr algn="ctr">
                <a:lnSpc>
                  <a:spcPct val="85000"/>
                </a:lnSpc>
              </a:pPr>
              <a:r>
                <a:rPr lang="en-US" sz="1600" dirty="0" smtClean="0"/>
                <a:t>Graduation outcomes </a:t>
              </a:r>
              <a:br>
                <a:rPr lang="en-US" sz="1600" dirty="0" smtClean="0"/>
              </a:br>
              <a:r>
                <a:rPr lang="en-US" sz="1600" dirty="0" smtClean="0"/>
                <a:t>= </a:t>
              </a:r>
              <a:br>
                <a:rPr lang="en-US" sz="1600" dirty="0" smtClean="0"/>
              </a:br>
              <a:r>
                <a:rPr lang="en-US" sz="1600" dirty="0" smtClean="0"/>
                <a:t>f(psycho-social factors) &gt; f(cognition)</a:t>
              </a:r>
              <a:endParaRPr lang="en-US" sz="1600" dirty="0"/>
            </a:p>
          </p:txBody>
        </p:sp>
        <p:sp>
          <p:nvSpPr>
            <p:cNvPr id="7" name="TextBox 6"/>
            <p:cNvSpPr txBox="1"/>
            <p:nvPr/>
          </p:nvSpPr>
          <p:spPr>
            <a:xfrm>
              <a:off x="2349831" y="1256191"/>
              <a:ext cx="1358064" cy="338554"/>
            </a:xfrm>
            <a:prstGeom prst="rect">
              <a:avLst/>
            </a:prstGeom>
            <a:noFill/>
          </p:spPr>
          <p:txBody>
            <a:bodyPr wrap="none" rtlCol="0">
              <a:spAutoFit/>
            </a:bodyPr>
            <a:lstStyle/>
            <a:p>
              <a:r>
                <a:rPr lang="en-US" sz="1600" b="1" dirty="0" smtClean="0"/>
                <a:t>Hypothesis:</a:t>
              </a:r>
              <a:endParaRPr lang="en-US" sz="1600" b="1" dirty="0"/>
            </a:p>
          </p:txBody>
        </p:sp>
      </p:grpSp>
      <p:grpSp>
        <p:nvGrpSpPr>
          <p:cNvPr id="36" name="Group 35"/>
          <p:cNvGrpSpPr/>
          <p:nvPr/>
        </p:nvGrpSpPr>
        <p:grpSpPr>
          <a:xfrm>
            <a:off x="0" y="1837778"/>
            <a:ext cx="2554357" cy="2813462"/>
            <a:chOff x="0" y="1837778"/>
            <a:chExt cx="2554357" cy="2813462"/>
          </a:xfrm>
        </p:grpSpPr>
        <p:pic>
          <p:nvPicPr>
            <p:cNvPr id="5" name="Picture 4" descr="http://d32ogoqmya1dw8.cloudfront.net/images/NAGTWorkshops/affective/brains.v3.gif"/>
            <p:cNvPicPr/>
            <p:nvPr/>
          </p:nvPicPr>
          <p:blipFill>
            <a:blip r:embed="rId3">
              <a:extLst>
                <a:ext uri="{28A0092B-C50C-407E-A947-70E740481C1C}">
                  <a14:useLocalDpi xmlns:a14="http://schemas.microsoft.com/office/drawing/2010/main" val="0"/>
                </a:ext>
              </a:extLst>
            </a:blip>
            <a:srcRect/>
            <a:stretch>
              <a:fillRect/>
            </a:stretch>
          </p:blipFill>
          <p:spPr bwMode="auto">
            <a:xfrm>
              <a:off x="349001" y="2562092"/>
              <a:ext cx="1856355" cy="1364834"/>
            </a:xfrm>
            <a:prstGeom prst="rect">
              <a:avLst/>
            </a:prstGeom>
            <a:noFill/>
            <a:extLst/>
          </p:spPr>
        </p:pic>
        <p:sp>
          <p:nvSpPr>
            <p:cNvPr id="9" name="TextBox 8"/>
            <p:cNvSpPr txBox="1"/>
            <p:nvPr/>
          </p:nvSpPr>
          <p:spPr>
            <a:xfrm>
              <a:off x="322463" y="2233743"/>
              <a:ext cx="2076209" cy="338554"/>
            </a:xfrm>
            <a:prstGeom prst="rect">
              <a:avLst/>
            </a:prstGeom>
            <a:noFill/>
          </p:spPr>
          <p:txBody>
            <a:bodyPr wrap="none" rtlCol="0">
              <a:spAutoFit/>
            </a:bodyPr>
            <a:lstStyle/>
            <a:p>
              <a:r>
                <a:rPr lang="en-US" sz="1600" b="1" dirty="0" smtClean="0"/>
                <a:t>Proposed Solution:</a:t>
              </a:r>
              <a:endParaRPr lang="en-US" sz="1600" b="1" dirty="0"/>
            </a:p>
          </p:txBody>
        </p:sp>
        <p:sp>
          <p:nvSpPr>
            <p:cNvPr id="10" name="TextBox 9"/>
            <p:cNvSpPr txBox="1"/>
            <p:nvPr/>
          </p:nvSpPr>
          <p:spPr>
            <a:xfrm>
              <a:off x="0" y="3912576"/>
              <a:ext cx="2554357" cy="738664"/>
            </a:xfrm>
            <a:prstGeom prst="rect">
              <a:avLst/>
            </a:prstGeom>
            <a:noFill/>
          </p:spPr>
          <p:txBody>
            <a:bodyPr wrap="square" rtlCol="0">
              <a:spAutoFit/>
            </a:bodyPr>
            <a:lstStyle/>
            <a:p>
              <a:pPr algn="ctr"/>
              <a:r>
                <a:rPr lang="en-US" sz="1400" dirty="0" smtClean="0"/>
                <a:t>Change student psycho-social framework through education in Affective Domain</a:t>
              </a:r>
              <a:endParaRPr lang="en-US" sz="1400" dirty="0"/>
            </a:p>
          </p:txBody>
        </p:sp>
        <p:grpSp>
          <p:nvGrpSpPr>
            <p:cNvPr id="17" name="Group 16"/>
            <p:cNvGrpSpPr/>
            <p:nvPr/>
          </p:nvGrpSpPr>
          <p:grpSpPr>
            <a:xfrm>
              <a:off x="1080034" y="1837778"/>
              <a:ext cx="394288" cy="400110"/>
              <a:chOff x="772811" y="1045513"/>
              <a:chExt cx="394288" cy="400110"/>
            </a:xfrm>
          </p:grpSpPr>
          <p:sp>
            <p:nvSpPr>
              <p:cNvPr id="18" name="TextBox 17"/>
              <p:cNvSpPr txBox="1"/>
              <p:nvPr/>
            </p:nvSpPr>
            <p:spPr>
              <a:xfrm>
                <a:off x="806288" y="1045513"/>
                <a:ext cx="327334" cy="400110"/>
              </a:xfrm>
              <a:prstGeom prst="rect">
                <a:avLst/>
              </a:prstGeom>
              <a:noFill/>
            </p:spPr>
            <p:txBody>
              <a:bodyPr wrap="none" rtlCol="0" anchor="ctr">
                <a:spAutoFit/>
              </a:bodyPr>
              <a:lstStyle/>
              <a:p>
                <a:pPr algn="ctr"/>
                <a:r>
                  <a:rPr lang="en-US" sz="2000" b="1" dirty="0"/>
                  <a:t>1</a:t>
                </a:r>
              </a:p>
            </p:txBody>
          </p:sp>
          <p:sp>
            <p:nvSpPr>
              <p:cNvPr id="19" name="Oval 18"/>
              <p:cNvSpPr/>
              <p:nvPr/>
            </p:nvSpPr>
            <p:spPr>
              <a:xfrm>
                <a:off x="772811" y="1048424"/>
                <a:ext cx="394288" cy="39428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grpSp>
        <p:nvGrpSpPr>
          <p:cNvPr id="37" name="Group 36"/>
          <p:cNvGrpSpPr/>
          <p:nvPr/>
        </p:nvGrpSpPr>
        <p:grpSpPr>
          <a:xfrm>
            <a:off x="2488746" y="1837778"/>
            <a:ext cx="2151136" cy="3295494"/>
            <a:chOff x="2488746" y="1837778"/>
            <a:chExt cx="2151136" cy="3295494"/>
          </a:xfrm>
        </p:grpSpPr>
        <p:sp>
          <p:nvSpPr>
            <p:cNvPr id="12" name="TextBox 11"/>
            <p:cNvSpPr txBox="1"/>
            <p:nvPr/>
          </p:nvSpPr>
          <p:spPr>
            <a:xfrm>
              <a:off x="2488746" y="2562092"/>
              <a:ext cx="2151136" cy="1500411"/>
            </a:xfrm>
            <a:prstGeom prst="rect">
              <a:avLst/>
            </a:prstGeom>
            <a:noFill/>
          </p:spPr>
          <p:txBody>
            <a:bodyPr wrap="square" rtlCol="0">
              <a:spAutoFit/>
            </a:bodyPr>
            <a:lstStyle/>
            <a:p>
              <a:pPr marL="177800" indent="-177800">
                <a:spcBef>
                  <a:spcPts val="300"/>
                </a:spcBef>
                <a:buFont typeface="Arial" charset="0"/>
                <a:buChar char="•"/>
              </a:pPr>
              <a:r>
                <a:rPr lang="en-US" sz="1400" dirty="0" smtClean="0">
                  <a:latin typeface="Arial" charset="0"/>
                  <a:ea typeface="Arial" charset="0"/>
                  <a:cs typeface="Arial" charset="0"/>
                </a:rPr>
                <a:t>Self-discovery / mindfulness</a:t>
              </a:r>
            </a:p>
            <a:p>
              <a:pPr marL="177800" indent="-177800">
                <a:spcBef>
                  <a:spcPts val="300"/>
                </a:spcBef>
                <a:buFont typeface="Arial" charset="0"/>
                <a:buChar char="•"/>
              </a:pPr>
              <a:r>
                <a:rPr lang="en-US" sz="1400" dirty="0" smtClean="0">
                  <a:latin typeface="Arial" charset="0"/>
                  <a:ea typeface="Arial" charset="0"/>
                  <a:cs typeface="Arial" charset="0"/>
                </a:rPr>
                <a:t>Working styles to leadership</a:t>
              </a:r>
            </a:p>
            <a:p>
              <a:pPr marL="177800" indent="-177800">
                <a:spcBef>
                  <a:spcPts val="300"/>
                </a:spcBef>
                <a:buFont typeface="Arial" charset="0"/>
                <a:buChar char="•"/>
              </a:pPr>
              <a:r>
                <a:rPr lang="en-US" sz="1400" dirty="0" smtClean="0">
                  <a:latin typeface="Arial" charset="0"/>
                  <a:ea typeface="Arial" charset="0"/>
                  <a:cs typeface="Arial" charset="0"/>
                </a:rPr>
                <a:t>Communication styles</a:t>
              </a:r>
            </a:p>
            <a:p>
              <a:pPr marL="177800" indent="-177800">
                <a:spcBef>
                  <a:spcPts val="300"/>
                </a:spcBef>
                <a:buFont typeface="Arial" charset="0"/>
                <a:buChar char="•"/>
              </a:pPr>
              <a:r>
                <a:rPr lang="en-US" sz="1400" dirty="0" smtClean="0">
                  <a:latin typeface="Arial" charset="0"/>
                  <a:ea typeface="Arial" charset="0"/>
                  <a:cs typeface="Arial" charset="0"/>
                </a:rPr>
                <a:t>Support network</a:t>
              </a:r>
              <a:endParaRPr lang="en-US" sz="1400" dirty="0">
                <a:latin typeface="Arial" charset="0"/>
                <a:ea typeface="Arial" charset="0"/>
                <a:cs typeface="Arial" charset="0"/>
              </a:endParaRPr>
            </a:p>
          </p:txBody>
        </p:sp>
        <p:grpSp>
          <p:nvGrpSpPr>
            <p:cNvPr id="20" name="Group 19"/>
            <p:cNvGrpSpPr/>
            <p:nvPr/>
          </p:nvGrpSpPr>
          <p:grpSpPr>
            <a:xfrm>
              <a:off x="3365967" y="1837778"/>
              <a:ext cx="394288" cy="400110"/>
              <a:chOff x="772811" y="1045513"/>
              <a:chExt cx="394288" cy="400110"/>
            </a:xfrm>
          </p:grpSpPr>
          <p:sp>
            <p:nvSpPr>
              <p:cNvPr id="21" name="TextBox 20"/>
              <p:cNvSpPr txBox="1"/>
              <p:nvPr/>
            </p:nvSpPr>
            <p:spPr>
              <a:xfrm>
                <a:off x="806288" y="1045513"/>
                <a:ext cx="327334" cy="400110"/>
              </a:xfrm>
              <a:prstGeom prst="rect">
                <a:avLst/>
              </a:prstGeom>
              <a:noFill/>
            </p:spPr>
            <p:txBody>
              <a:bodyPr wrap="none" rtlCol="0" anchor="ctr">
                <a:spAutoFit/>
              </a:bodyPr>
              <a:lstStyle/>
              <a:p>
                <a:pPr algn="ctr"/>
                <a:r>
                  <a:rPr lang="en-US" sz="2000" b="1" dirty="0"/>
                  <a:t>2</a:t>
                </a:r>
              </a:p>
            </p:txBody>
          </p:sp>
          <p:sp>
            <p:nvSpPr>
              <p:cNvPr id="22" name="Oval 21"/>
              <p:cNvSpPr/>
              <p:nvPr/>
            </p:nvSpPr>
            <p:spPr>
              <a:xfrm>
                <a:off x="772811" y="1048424"/>
                <a:ext cx="394288" cy="39428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pic>
          <p:nvPicPr>
            <p:cNvPr id="31" name="Content Placeholder 3"/>
            <p:cNvPicPr/>
            <p:nvPr/>
          </p:nvPicPr>
          <p:blipFill rotWithShape="1">
            <a:blip r:embed="rId4">
              <a:extLst>
                <a:ext uri="{28A0092B-C50C-407E-A947-70E740481C1C}">
                  <a14:useLocalDpi xmlns:a14="http://schemas.microsoft.com/office/drawing/2010/main" val="0"/>
                </a:ext>
              </a:extLst>
            </a:blip>
            <a:srcRect l="646" r="1" b="831"/>
            <a:stretch/>
          </p:blipFill>
          <p:spPr>
            <a:xfrm>
              <a:off x="2850545" y="4086854"/>
              <a:ext cx="1425132" cy="1046418"/>
            </a:xfrm>
            <a:prstGeom prst="rect">
              <a:avLst/>
            </a:prstGeom>
          </p:spPr>
        </p:pic>
        <p:sp>
          <p:nvSpPr>
            <p:cNvPr id="32" name="TextBox 31"/>
            <p:cNvSpPr txBox="1"/>
            <p:nvPr/>
          </p:nvSpPr>
          <p:spPr>
            <a:xfrm>
              <a:off x="2890091" y="2233743"/>
              <a:ext cx="1348446" cy="338554"/>
            </a:xfrm>
            <a:prstGeom prst="rect">
              <a:avLst/>
            </a:prstGeom>
            <a:noFill/>
          </p:spPr>
          <p:txBody>
            <a:bodyPr wrap="none" rtlCol="0">
              <a:spAutoFit/>
            </a:bodyPr>
            <a:lstStyle/>
            <a:p>
              <a:pPr algn="ctr"/>
              <a:r>
                <a:rPr lang="en-US" sz="1600" b="1" dirty="0" smtClean="0"/>
                <a:t>Curriculum:</a:t>
              </a:r>
              <a:endParaRPr lang="en-US" sz="1600" b="1" dirty="0"/>
            </a:p>
          </p:txBody>
        </p:sp>
      </p:grpSp>
      <p:grpSp>
        <p:nvGrpSpPr>
          <p:cNvPr id="38" name="Group 37"/>
          <p:cNvGrpSpPr/>
          <p:nvPr/>
        </p:nvGrpSpPr>
        <p:grpSpPr>
          <a:xfrm>
            <a:off x="4769112" y="1837778"/>
            <a:ext cx="2151136" cy="2478640"/>
            <a:chOff x="4769112" y="1837778"/>
            <a:chExt cx="2151136" cy="2478640"/>
          </a:xfrm>
        </p:grpSpPr>
        <p:grpSp>
          <p:nvGrpSpPr>
            <p:cNvPr id="23" name="Group 22"/>
            <p:cNvGrpSpPr/>
            <p:nvPr/>
          </p:nvGrpSpPr>
          <p:grpSpPr>
            <a:xfrm>
              <a:off x="5651900" y="1837778"/>
              <a:ext cx="394288" cy="400110"/>
              <a:chOff x="772811" y="1045513"/>
              <a:chExt cx="394288" cy="400110"/>
            </a:xfrm>
          </p:grpSpPr>
          <p:sp>
            <p:nvSpPr>
              <p:cNvPr id="24" name="TextBox 23"/>
              <p:cNvSpPr txBox="1"/>
              <p:nvPr/>
            </p:nvSpPr>
            <p:spPr>
              <a:xfrm>
                <a:off x="806288" y="1045513"/>
                <a:ext cx="327334" cy="400110"/>
              </a:xfrm>
              <a:prstGeom prst="rect">
                <a:avLst/>
              </a:prstGeom>
              <a:noFill/>
            </p:spPr>
            <p:txBody>
              <a:bodyPr wrap="none" rtlCol="0" anchor="ctr">
                <a:spAutoFit/>
              </a:bodyPr>
              <a:lstStyle/>
              <a:p>
                <a:pPr algn="ctr"/>
                <a:r>
                  <a:rPr lang="en-US" sz="2000" b="1" dirty="0"/>
                  <a:t>3</a:t>
                </a:r>
              </a:p>
            </p:txBody>
          </p:sp>
          <p:sp>
            <p:nvSpPr>
              <p:cNvPr id="25" name="Oval 24"/>
              <p:cNvSpPr/>
              <p:nvPr/>
            </p:nvSpPr>
            <p:spPr>
              <a:xfrm>
                <a:off x="772811" y="1048424"/>
                <a:ext cx="394288" cy="39428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30" name="TextBox 29"/>
            <p:cNvSpPr txBox="1"/>
            <p:nvPr/>
          </p:nvSpPr>
          <p:spPr>
            <a:xfrm>
              <a:off x="4769112" y="2562092"/>
              <a:ext cx="2151136" cy="1754326"/>
            </a:xfrm>
            <a:prstGeom prst="rect">
              <a:avLst/>
            </a:prstGeom>
            <a:noFill/>
          </p:spPr>
          <p:txBody>
            <a:bodyPr wrap="square" rtlCol="0">
              <a:spAutoFit/>
            </a:bodyPr>
            <a:lstStyle/>
            <a:p>
              <a:pPr marL="177800" indent="-177800">
                <a:spcBef>
                  <a:spcPts val="300"/>
                </a:spcBef>
                <a:buFont typeface="Arial" charset="0"/>
                <a:buChar char="•"/>
              </a:pPr>
              <a:r>
                <a:rPr lang="en-US" sz="1400" dirty="0">
                  <a:latin typeface="Arial" charset="0"/>
                  <a:ea typeface="Arial" charset="0"/>
                  <a:cs typeface="Arial" charset="0"/>
                </a:rPr>
                <a:t>Aug 2013 </a:t>
              </a:r>
              <a:r>
                <a:rPr lang="en-US" sz="1400" dirty="0" smtClean="0">
                  <a:latin typeface="Arial" charset="0"/>
                  <a:ea typeface="Arial" charset="0"/>
                  <a:cs typeface="Arial" charset="0"/>
                </a:rPr>
                <a:t>“</a:t>
              </a:r>
              <a:r>
                <a:rPr lang="en-US" sz="1400" dirty="0">
                  <a:latin typeface="Arial" charset="0"/>
                  <a:ea typeface="Arial" charset="0"/>
                  <a:cs typeface="Arial" charset="0"/>
                </a:rPr>
                <a:t>offline” pilot</a:t>
              </a:r>
            </a:p>
            <a:p>
              <a:pPr marL="177800" indent="-177800">
                <a:spcBef>
                  <a:spcPts val="300"/>
                </a:spcBef>
                <a:buFont typeface="Arial" charset="0"/>
                <a:buChar char="•"/>
              </a:pPr>
              <a:r>
                <a:rPr lang="en-US" sz="1400" dirty="0">
                  <a:latin typeface="Arial" charset="0"/>
                  <a:ea typeface="Arial" charset="0"/>
                  <a:cs typeface="Arial" charset="0"/>
                </a:rPr>
                <a:t>Adapted for </a:t>
              </a:r>
              <a:r>
                <a:rPr lang="en-US" sz="1400" dirty="0" smtClean="0">
                  <a:latin typeface="Arial" charset="0"/>
                  <a:ea typeface="Arial" charset="0"/>
                  <a:cs typeface="Arial" charset="0"/>
                </a:rPr>
                <a:t>online</a:t>
              </a:r>
              <a:endParaRPr lang="en-US" sz="1400" dirty="0">
                <a:latin typeface="Arial" charset="0"/>
                <a:ea typeface="Arial" charset="0"/>
                <a:cs typeface="Arial" charset="0"/>
              </a:endParaRPr>
            </a:p>
            <a:p>
              <a:pPr marL="177800" indent="-177800">
                <a:spcBef>
                  <a:spcPts val="300"/>
                </a:spcBef>
                <a:buFont typeface="Arial" charset="0"/>
                <a:buChar char="•"/>
              </a:pPr>
              <a:r>
                <a:rPr lang="en-US" sz="1400" dirty="0">
                  <a:latin typeface="Arial" charset="0"/>
                  <a:ea typeface="Arial" charset="0"/>
                  <a:cs typeface="Arial" charset="0"/>
                </a:rPr>
                <a:t>Summer 2014 </a:t>
              </a:r>
              <a:r>
                <a:rPr lang="en-US" sz="1400" dirty="0" smtClean="0">
                  <a:latin typeface="Arial" charset="0"/>
                  <a:ea typeface="Arial" charset="0"/>
                  <a:cs typeface="Arial" charset="0"/>
                </a:rPr>
                <a:t>“</a:t>
              </a:r>
              <a:r>
                <a:rPr lang="en-US" sz="1400" dirty="0">
                  <a:latin typeface="Arial" charset="0"/>
                  <a:ea typeface="Arial" charset="0"/>
                  <a:cs typeface="Arial" charset="0"/>
                </a:rPr>
                <a:t>Online” pilot </a:t>
              </a:r>
            </a:p>
            <a:p>
              <a:pPr marL="177800" indent="-177800">
                <a:spcBef>
                  <a:spcPts val="300"/>
                </a:spcBef>
                <a:buFont typeface="Arial" charset="0"/>
                <a:buChar char="•"/>
              </a:pPr>
              <a:r>
                <a:rPr lang="en-US" sz="1400" dirty="0">
                  <a:latin typeface="Arial" charset="0"/>
                  <a:ea typeface="Arial" charset="0"/>
                  <a:cs typeface="Arial" charset="0"/>
                </a:rPr>
                <a:t>Sept. 2015 </a:t>
              </a:r>
              <a:r>
                <a:rPr lang="mr-IN" sz="1400" dirty="0">
                  <a:latin typeface="Arial" charset="0"/>
                  <a:ea typeface="Arial" charset="0"/>
                  <a:cs typeface="Arial" charset="0"/>
                </a:rPr>
                <a:t>–</a:t>
              </a:r>
              <a:r>
                <a:rPr lang="en-US" sz="1400" dirty="0">
                  <a:latin typeface="Arial" charset="0"/>
                  <a:ea typeface="Arial" charset="0"/>
                  <a:cs typeface="Arial" charset="0"/>
                </a:rPr>
                <a:t> scaled </a:t>
              </a:r>
              <a:r>
                <a:rPr lang="en-US" sz="1400" dirty="0" smtClean="0">
                  <a:latin typeface="Arial" charset="0"/>
                  <a:ea typeface="Arial" charset="0"/>
                  <a:cs typeface="Arial" charset="0"/>
                </a:rPr>
                <a:t>500</a:t>
              </a:r>
              <a:r>
                <a:rPr lang="en-US" sz="1400" dirty="0">
                  <a:latin typeface="Arial" charset="0"/>
                  <a:ea typeface="Arial" charset="0"/>
                  <a:cs typeface="Arial" charset="0"/>
                </a:rPr>
                <a:t>+ </a:t>
              </a:r>
              <a:r>
                <a:rPr lang="en-US" sz="1400" dirty="0" smtClean="0">
                  <a:latin typeface="Arial" charset="0"/>
                  <a:ea typeface="Arial" charset="0"/>
                  <a:cs typeface="Arial" charset="0"/>
                </a:rPr>
                <a:t>students</a:t>
              </a:r>
            </a:p>
            <a:p>
              <a:pPr marL="177800" indent="-177800">
                <a:spcBef>
                  <a:spcPts val="300"/>
                </a:spcBef>
                <a:buFont typeface="Arial" charset="0"/>
                <a:buChar char="•"/>
              </a:pPr>
              <a:r>
                <a:rPr lang="en-US" sz="1400" dirty="0" smtClean="0">
                  <a:latin typeface="Arial" charset="0"/>
                  <a:ea typeface="Arial" charset="0"/>
                  <a:cs typeface="Arial" charset="0"/>
                </a:rPr>
                <a:t>Training faculty</a:t>
              </a:r>
              <a:endParaRPr lang="en-US" sz="1400" dirty="0">
                <a:latin typeface="Arial" charset="0"/>
                <a:ea typeface="Arial" charset="0"/>
                <a:cs typeface="Arial" charset="0"/>
              </a:endParaRPr>
            </a:p>
          </p:txBody>
        </p:sp>
        <p:sp>
          <p:nvSpPr>
            <p:cNvPr id="33" name="TextBox 32"/>
            <p:cNvSpPr txBox="1"/>
            <p:nvPr/>
          </p:nvSpPr>
          <p:spPr>
            <a:xfrm>
              <a:off x="5074661" y="2233743"/>
              <a:ext cx="1540038" cy="338554"/>
            </a:xfrm>
            <a:prstGeom prst="rect">
              <a:avLst/>
            </a:prstGeom>
            <a:noFill/>
          </p:spPr>
          <p:txBody>
            <a:bodyPr wrap="none" rtlCol="0">
              <a:spAutoFit/>
            </a:bodyPr>
            <a:lstStyle/>
            <a:p>
              <a:pPr algn="ctr"/>
              <a:r>
                <a:rPr lang="en-US" sz="1600" b="1" dirty="0" smtClean="0"/>
                <a:t>Test &amp; Iterate:</a:t>
              </a:r>
              <a:endParaRPr lang="en-US" sz="1600" b="1" dirty="0"/>
            </a:p>
          </p:txBody>
        </p:sp>
      </p:grpSp>
      <p:grpSp>
        <p:nvGrpSpPr>
          <p:cNvPr id="39" name="Group 38"/>
          <p:cNvGrpSpPr/>
          <p:nvPr/>
        </p:nvGrpSpPr>
        <p:grpSpPr>
          <a:xfrm>
            <a:off x="7037626" y="1837778"/>
            <a:ext cx="2151136" cy="1970809"/>
            <a:chOff x="7037626" y="1837778"/>
            <a:chExt cx="2151136" cy="1970809"/>
          </a:xfrm>
        </p:grpSpPr>
        <p:grpSp>
          <p:nvGrpSpPr>
            <p:cNvPr id="26" name="Group 25"/>
            <p:cNvGrpSpPr/>
            <p:nvPr/>
          </p:nvGrpSpPr>
          <p:grpSpPr>
            <a:xfrm>
              <a:off x="7937833" y="1837778"/>
              <a:ext cx="394288" cy="400110"/>
              <a:chOff x="772811" y="1045513"/>
              <a:chExt cx="394288" cy="400110"/>
            </a:xfrm>
          </p:grpSpPr>
          <p:sp>
            <p:nvSpPr>
              <p:cNvPr id="27" name="TextBox 26"/>
              <p:cNvSpPr txBox="1"/>
              <p:nvPr/>
            </p:nvSpPr>
            <p:spPr>
              <a:xfrm>
                <a:off x="806288" y="1045513"/>
                <a:ext cx="327334" cy="400110"/>
              </a:xfrm>
              <a:prstGeom prst="rect">
                <a:avLst/>
              </a:prstGeom>
              <a:noFill/>
            </p:spPr>
            <p:txBody>
              <a:bodyPr wrap="none" rtlCol="0" anchor="ctr">
                <a:spAutoFit/>
              </a:bodyPr>
              <a:lstStyle/>
              <a:p>
                <a:pPr algn="ctr"/>
                <a:r>
                  <a:rPr lang="en-US" sz="2000" b="1" dirty="0"/>
                  <a:t>4</a:t>
                </a:r>
              </a:p>
            </p:txBody>
          </p:sp>
          <p:sp>
            <p:nvSpPr>
              <p:cNvPr id="28" name="Oval 27"/>
              <p:cNvSpPr/>
              <p:nvPr/>
            </p:nvSpPr>
            <p:spPr>
              <a:xfrm>
                <a:off x="772811" y="1048424"/>
                <a:ext cx="394288" cy="39428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34" name="TextBox 33"/>
            <p:cNvSpPr txBox="1"/>
            <p:nvPr/>
          </p:nvSpPr>
          <p:spPr>
            <a:xfrm>
              <a:off x="7616103" y="2233743"/>
              <a:ext cx="994183" cy="338554"/>
            </a:xfrm>
            <a:prstGeom prst="rect">
              <a:avLst/>
            </a:prstGeom>
            <a:noFill/>
          </p:spPr>
          <p:txBody>
            <a:bodyPr wrap="none" rtlCol="0">
              <a:spAutoFit/>
            </a:bodyPr>
            <a:lstStyle/>
            <a:p>
              <a:pPr algn="ctr"/>
              <a:r>
                <a:rPr lang="en-US" sz="1600" b="1" dirty="0" smtClean="0"/>
                <a:t>Results:</a:t>
              </a:r>
              <a:endParaRPr lang="en-US" sz="1600" b="1" dirty="0"/>
            </a:p>
          </p:txBody>
        </p:sp>
        <p:sp>
          <p:nvSpPr>
            <p:cNvPr id="35" name="TextBox 34"/>
            <p:cNvSpPr txBox="1"/>
            <p:nvPr/>
          </p:nvSpPr>
          <p:spPr>
            <a:xfrm>
              <a:off x="7037626" y="2562092"/>
              <a:ext cx="2151136" cy="1246495"/>
            </a:xfrm>
            <a:prstGeom prst="rect">
              <a:avLst/>
            </a:prstGeom>
            <a:noFill/>
          </p:spPr>
          <p:txBody>
            <a:bodyPr wrap="square" rtlCol="0">
              <a:spAutoFit/>
            </a:bodyPr>
            <a:lstStyle/>
            <a:p>
              <a:pPr marL="177800" indent="-177800">
                <a:spcBef>
                  <a:spcPts val="300"/>
                </a:spcBef>
                <a:buFont typeface="Arial" charset="0"/>
                <a:buChar char="•"/>
              </a:pPr>
              <a:r>
                <a:rPr lang="en-US" sz="1400" dirty="0" smtClean="0">
                  <a:latin typeface="Arial" charset="0"/>
                  <a:ea typeface="Arial" charset="0"/>
                  <a:cs typeface="Arial" charset="0"/>
                </a:rPr>
                <a:t>OTP +9 </a:t>
              </a:r>
              <a:r>
                <a:rPr lang="en-US" sz="1400" dirty="0" err="1" smtClean="0">
                  <a:latin typeface="Arial" charset="0"/>
                  <a:ea typeface="Arial" charset="0"/>
                  <a:cs typeface="Arial" charset="0"/>
                </a:rPr>
                <a:t>ppts</a:t>
              </a:r>
              <a:endParaRPr lang="en-US" sz="1400" dirty="0" smtClean="0">
                <a:latin typeface="Arial" charset="0"/>
                <a:ea typeface="Arial" charset="0"/>
                <a:cs typeface="Arial" charset="0"/>
              </a:endParaRPr>
            </a:p>
            <a:p>
              <a:pPr marL="177800" indent="-177800">
                <a:spcBef>
                  <a:spcPts val="300"/>
                </a:spcBef>
                <a:buFont typeface="Arial" charset="0"/>
                <a:buChar char="•"/>
              </a:pPr>
              <a:r>
                <a:rPr lang="en-US" sz="1400" dirty="0" smtClean="0">
                  <a:latin typeface="Arial" charset="0"/>
                  <a:ea typeface="Arial" charset="0"/>
                  <a:cs typeface="Arial" charset="0"/>
                </a:rPr>
                <a:t>Term1 Retention: +2 </a:t>
              </a:r>
              <a:r>
                <a:rPr lang="en-US" sz="1400" dirty="0" err="1" smtClean="0">
                  <a:latin typeface="Arial" charset="0"/>
                  <a:ea typeface="Arial" charset="0"/>
                  <a:cs typeface="Arial" charset="0"/>
                </a:rPr>
                <a:t>ppts</a:t>
              </a:r>
              <a:endParaRPr lang="en-US" sz="1400" dirty="0" smtClean="0">
                <a:latin typeface="Arial" charset="0"/>
                <a:ea typeface="Arial" charset="0"/>
                <a:cs typeface="Arial" charset="0"/>
              </a:endParaRPr>
            </a:p>
            <a:p>
              <a:pPr marL="177800" indent="-177800">
                <a:spcBef>
                  <a:spcPts val="300"/>
                </a:spcBef>
                <a:buFont typeface="Arial" charset="0"/>
                <a:buChar char="•"/>
              </a:pPr>
              <a:r>
                <a:rPr lang="en-US" sz="1400" dirty="0" smtClean="0">
                  <a:latin typeface="Arial" charset="0"/>
                  <a:ea typeface="Arial" charset="0"/>
                  <a:cs typeface="Arial" charset="0"/>
                </a:rPr>
                <a:t>Increased student confidence</a:t>
              </a:r>
              <a:endParaRPr lang="en-US" sz="1400" dirty="0">
                <a:latin typeface="Arial" charset="0"/>
                <a:ea typeface="Arial" charset="0"/>
                <a:cs typeface="Arial" charset="0"/>
              </a:endParaRPr>
            </a:p>
          </p:txBody>
        </p:sp>
      </p:grpSp>
    </p:spTree>
    <p:extLst>
      <p:ext uri="{BB962C8B-B14F-4D97-AF65-F5344CB8AC3E}">
        <p14:creationId xmlns:p14="http://schemas.microsoft.com/office/powerpoint/2010/main" val="2409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Delivering a Better Student Experience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591" y="1259336"/>
            <a:ext cx="2226548" cy="143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34" y="3119530"/>
            <a:ext cx="2226548" cy="143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959" y="3163551"/>
            <a:ext cx="2226548" cy="143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591" y="3211238"/>
            <a:ext cx="2226548" cy="143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3959" y="1281045"/>
            <a:ext cx="2226548" cy="143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734" y="1280231"/>
            <a:ext cx="2226548" cy="143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18" y="1046545"/>
            <a:ext cx="2322195" cy="307777"/>
          </a:xfrm>
          <a:prstGeom prst="rect">
            <a:avLst/>
          </a:prstGeom>
          <a:noFill/>
        </p:spPr>
        <p:txBody>
          <a:bodyPr wrap="square" rtlCol="0">
            <a:spAutoFit/>
          </a:bodyPr>
          <a:lstStyle/>
          <a:p>
            <a:pPr algn="ctr"/>
            <a:r>
              <a:rPr lang="en-US" sz="1400" b="1" dirty="0" smtClean="0"/>
              <a:t>Job-Related Knowledge</a:t>
            </a:r>
            <a:endParaRPr lang="en-US" sz="1400" b="1" dirty="0"/>
          </a:p>
        </p:txBody>
      </p:sp>
      <p:sp>
        <p:nvSpPr>
          <p:cNvPr id="12" name="TextBox 11"/>
          <p:cNvSpPr txBox="1"/>
          <p:nvPr/>
        </p:nvSpPr>
        <p:spPr>
          <a:xfrm>
            <a:off x="3592353" y="1046545"/>
            <a:ext cx="1857375" cy="307777"/>
          </a:xfrm>
          <a:prstGeom prst="rect">
            <a:avLst/>
          </a:prstGeom>
          <a:noFill/>
        </p:spPr>
        <p:txBody>
          <a:bodyPr wrap="square" rtlCol="0">
            <a:spAutoFit/>
          </a:bodyPr>
          <a:lstStyle/>
          <a:p>
            <a:pPr algn="ctr"/>
            <a:r>
              <a:rPr lang="en-US" sz="1400" b="1" dirty="0" smtClean="0"/>
              <a:t>Challenging Work</a:t>
            </a:r>
            <a:endParaRPr lang="en-US" sz="1400" b="1" dirty="0"/>
          </a:p>
        </p:txBody>
      </p:sp>
      <p:sp>
        <p:nvSpPr>
          <p:cNvPr id="13" name="TextBox 12"/>
          <p:cNvSpPr txBox="1"/>
          <p:nvPr/>
        </p:nvSpPr>
        <p:spPr>
          <a:xfrm>
            <a:off x="6047502" y="1046545"/>
            <a:ext cx="2720341" cy="307777"/>
          </a:xfrm>
          <a:prstGeom prst="rect">
            <a:avLst/>
          </a:prstGeom>
          <a:noFill/>
        </p:spPr>
        <p:txBody>
          <a:bodyPr wrap="square" rtlCol="0">
            <a:spAutoFit/>
          </a:bodyPr>
          <a:lstStyle/>
          <a:p>
            <a:pPr algn="ctr"/>
            <a:r>
              <a:rPr lang="en-US" sz="1400" b="1" dirty="0" smtClean="0"/>
              <a:t>Quality of Faculty Interactions</a:t>
            </a:r>
            <a:endParaRPr lang="en-US" sz="1400" b="1" dirty="0"/>
          </a:p>
        </p:txBody>
      </p:sp>
      <p:sp>
        <p:nvSpPr>
          <p:cNvPr id="14" name="TextBox 13"/>
          <p:cNvSpPr txBox="1"/>
          <p:nvPr/>
        </p:nvSpPr>
        <p:spPr>
          <a:xfrm>
            <a:off x="191453" y="2904681"/>
            <a:ext cx="2752725" cy="307777"/>
          </a:xfrm>
          <a:prstGeom prst="rect">
            <a:avLst/>
          </a:prstGeom>
          <a:noFill/>
        </p:spPr>
        <p:txBody>
          <a:bodyPr wrap="square" rtlCol="0">
            <a:spAutoFit/>
          </a:bodyPr>
          <a:lstStyle/>
          <a:p>
            <a:pPr algn="ctr"/>
            <a:r>
              <a:rPr lang="en-US" sz="1400" b="1" dirty="0" smtClean="0"/>
              <a:t>Quality of Academic Support</a:t>
            </a:r>
            <a:endParaRPr lang="en-US" sz="1400" b="1" dirty="0"/>
          </a:p>
        </p:txBody>
      </p:sp>
      <p:sp>
        <p:nvSpPr>
          <p:cNvPr id="15" name="TextBox 14"/>
          <p:cNvSpPr txBox="1"/>
          <p:nvPr/>
        </p:nvSpPr>
        <p:spPr>
          <a:xfrm>
            <a:off x="3488530" y="2919279"/>
            <a:ext cx="2065021" cy="307777"/>
          </a:xfrm>
          <a:prstGeom prst="rect">
            <a:avLst/>
          </a:prstGeom>
          <a:noFill/>
        </p:spPr>
        <p:txBody>
          <a:bodyPr wrap="square" rtlCol="0">
            <a:spAutoFit/>
          </a:bodyPr>
          <a:lstStyle/>
          <a:p>
            <a:pPr algn="ctr"/>
            <a:r>
              <a:rPr lang="en-US" sz="1400" b="1" dirty="0" smtClean="0"/>
              <a:t>Would Attend Again</a:t>
            </a:r>
            <a:endParaRPr lang="en-US" sz="1400" b="1" dirty="0"/>
          </a:p>
        </p:txBody>
      </p:sp>
      <p:sp>
        <p:nvSpPr>
          <p:cNvPr id="16" name="TextBox 15"/>
          <p:cNvSpPr txBox="1"/>
          <p:nvPr/>
        </p:nvSpPr>
        <p:spPr>
          <a:xfrm>
            <a:off x="6031310" y="2893027"/>
            <a:ext cx="2752725" cy="307777"/>
          </a:xfrm>
          <a:prstGeom prst="rect">
            <a:avLst/>
          </a:prstGeom>
          <a:noFill/>
        </p:spPr>
        <p:txBody>
          <a:bodyPr wrap="square" rtlCol="0">
            <a:spAutoFit/>
          </a:bodyPr>
          <a:lstStyle/>
          <a:p>
            <a:pPr algn="ctr"/>
            <a:r>
              <a:rPr lang="en-US" sz="1400" b="1" dirty="0" smtClean="0"/>
              <a:t>Rating of Entire Experience</a:t>
            </a:r>
            <a:endParaRPr lang="en-US" sz="1400" b="1" dirty="0"/>
          </a:p>
        </p:txBody>
      </p:sp>
      <p:sp>
        <p:nvSpPr>
          <p:cNvPr id="17" name="TextBox 16"/>
          <p:cNvSpPr txBox="1"/>
          <p:nvPr/>
        </p:nvSpPr>
        <p:spPr>
          <a:xfrm>
            <a:off x="4905497" y="4635976"/>
            <a:ext cx="2965877" cy="246221"/>
          </a:xfrm>
          <a:prstGeom prst="rect">
            <a:avLst/>
          </a:prstGeom>
          <a:noFill/>
        </p:spPr>
        <p:txBody>
          <a:bodyPr wrap="none" rtlCol="0">
            <a:spAutoFit/>
          </a:bodyPr>
          <a:lstStyle/>
          <a:p>
            <a:pPr algn="r"/>
            <a:r>
              <a:rPr lang="en-US" sz="1000" dirty="0" smtClean="0">
                <a:solidFill>
                  <a:schemeClr val="tx2"/>
                </a:solidFill>
              </a:rPr>
              <a:t>Source: National Survey on Student Engagement</a:t>
            </a:r>
            <a:endParaRPr lang="en-US" sz="1000" dirty="0">
              <a:solidFill>
                <a:schemeClr val="tx2"/>
              </a:solidFill>
            </a:endParaRPr>
          </a:p>
        </p:txBody>
      </p:sp>
    </p:spTree>
    <p:extLst>
      <p:ext uri="{BB962C8B-B14F-4D97-AF65-F5344CB8AC3E}">
        <p14:creationId xmlns:p14="http://schemas.microsoft.com/office/powerpoint/2010/main" val="370126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Delivering Value to Graduates</a:t>
            </a:r>
            <a:endParaRPr lang="en-US"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3230" y="3173362"/>
            <a:ext cx="2457452" cy="158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1204675"/>
            <a:ext cx="2743200" cy="177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491" y="1213780"/>
            <a:ext cx="2743200" cy="177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71491" y="2893986"/>
            <a:ext cx="2945130" cy="369332"/>
          </a:xfrm>
          <a:prstGeom prst="rect">
            <a:avLst/>
          </a:prstGeom>
          <a:solidFill>
            <a:schemeClr val="bg2"/>
          </a:solidFill>
        </p:spPr>
        <p:txBody>
          <a:bodyPr wrap="square" rtlCol="0">
            <a:spAutoFit/>
          </a:bodyPr>
          <a:lstStyle/>
          <a:p>
            <a:r>
              <a:rPr lang="en-US" b="1" dirty="0" smtClean="0"/>
              <a:t>… And earn more.</a:t>
            </a:r>
            <a:endParaRPr lang="en-US" b="1" dirty="0"/>
          </a:p>
        </p:txBody>
      </p:sp>
      <p:sp>
        <p:nvSpPr>
          <p:cNvPr id="12" name="TextBox 11"/>
          <p:cNvSpPr txBox="1"/>
          <p:nvPr/>
        </p:nvSpPr>
        <p:spPr>
          <a:xfrm>
            <a:off x="579120" y="888683"/>
            <a:ext cx="5890260" cy="369332"/>
          </a:xfrm>
          <a:prstGeom prst="rect">
            <a:avLst/>
          </a:prstGeom>
          <a:solidFill>
            <a:schemeClr val="bg2"/>
          </a:solidFill>
        </p:spPr>
        <p:txBody>
          <a:bodyPr wrap="square" rtlCol="0">
            <a:spAutoFit/>
          </a:bodyPr>
          <a:lstStyle/>
          <a:p>
            <a:r>
              <a:rPr lang="en-US" b="1" dirty="0" smtClean="0"/>
              <a:t>WGU graduates find the jobs </a:t>
            </a:r>
            <a:r>
              <a:rPr lang="en-US" b="1" dirty="0"/>
              <a:t>t</a:t>
            </a:r>
            <a:r>
              <a:rPr lang="en-US" b="1" dirty="0" smtClean="0"/>
              <a:t>hey seek.</a:t>
            </a:r>
            <a:endParaRPr lang="en-US" b="1" dirty="0"/>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6919" y="3173362"/>
            <a:ext cx="2390128" cy="154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231180" y="4635976"/>
            <a:ext cx="1640194" cy="246221"/>
          </a:xfrm>
          <a:prstGeom prst="rect">
            <a:avLst/>
          </a:prstGeom>
          <a:noFill/>
        </p:spPr>
        <p:txBody>
          <a:bodyPr wrap="none" rtlCol="0">
            <a:spAutoFit/>
          </a:bodyPr>
          <a:lstStyle/>
          <a:p>
            <a:pPr algn="r"/>
            <a:r>
              <a:rPr lang="en-US" sz="1000" dirty="0" smtClean="0">
                <a:solidFill>
                  <a:schemeClr val="tx2"/>
                </a:solidFill>
              </a:rPr>
              <a:t>Source: Harris Online poll</a:t>
            </a:r>
            <a:endParaRPr lang="en-US" sz="1000" dirty="0">
              <a:solidFill>
                <a:schemeClr val="tx2"/>
              </a:solidFill>
            </a:endParaRPr>
          </a:p>
        </p:txBody>
      </p:sp>
    </p:spTree>
    <p:extLst>
      <p:ext uri="{BB962C8B-B14F-4D97-AF65-F5344CB8AC3E}">
        <p14:creationId xmlns:p14="http://schemas.microsoft.com/office/powerpoint/2010/main" val="225192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Image result for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1" y="-926690"/>
            <a:ext cx="9139384" cy="60701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51337" y="4618795"/>
            <a:ext cx="4108817" cy="369332"/>
          </a:xfrm>
          <a:prstGeom prst="rect">
            <a:avLst/>
          </a:prstGeom>
        </p:spPr>
        <p:txBody>
          <a:bodyPr wrap="none">
            <a:spAutoFit/>
          </a:bodyPr>
          <a:lstStyle/>
          <a:p>
            <a:r>
              <a:rPr lang="en-US" i="1" dirty="0" err="1"/>
              <a:t>Universitas</a:t>
            </a:r>
            <a:r>
              <a:rPr lang="en-US" i="1" dirty="0"/>
              <a:t> </a:t>
            </a:r>
            <a:r>
              <a:rPr lang="en-US" i="1" dirty="0" err="1"/>
              <a:t>magistrorum</a:t>
            </a:r>
            <a:r>
              <a:rPr lang="en-US" i="1" dirty="0"/>
              <a:t> et </a:t>
            </a:r>
            <a:r>
              <a:rPr lang="en-US" i="1" dirty="0" err="1"/>
              <a:t>scholarium</a:t>
            </a:r>
            <a:endParaRPr lang="en-US" dirty="0"/>
          </a:p>
        </p:txBody>
      </p:sp>
    </p:spTree>
    <p:extLst>
      <p:ext uri="{BB962C8B-B14F-4D97-AF65-F5344CB8AC3E}">
        <p14:creationId xmlns:p14="http://schemas.microsoft.com/office/powerpoint/2010/main" val="184009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Great Jobs, Great </a:t>
            </a:r>
            <a:r>
              <a:rPr lang="en-US" sz="3200" dirty="0"/>
              <a:t>L</a:t>
            </a:r>
            <a:r>
              <a:rPr lang="en-US" sz="3200" dirty="0" smtClean="0"/>
              <a:t>ives</a:t>
            </a:r>
            <a:endParaRPr lang="en-US" sz="32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60" y="2685575"/>
            <a:ext cx="2926080" cy="189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840" y="870874"/>
            <a:ext cx="2926080" cy="189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320" y="870875"/>
            <a:ext cx="2926080" cy="189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 y="870875"/>
            <a:ext cx="2926080" cy="189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662714"/>
            <a:ext cx="2926080" cy="189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43528" y="4635976"/>
            <a:ext cx="1027846" cy="246221"/>
          </a:xfrm>
          <a:prstGeom prst="rect">
            <a:avLst/>
          </a:prstGeom>
          <a:noFill/>
        </p:spPr>
        <p:txBody>
          <a:bodyPr wrap="none" rtlCol="0">
            <a:spAutoFit/>
          </a:bodyPr>
          <a:lstStyle/>
          <a:p>
            <a:pPr algn="r"/>
            <a:r>
              <a:rPr lang="en-US" sz="1000" dirty="0" smtClean="0">
                <a:solidFill>
                  <a:schemeClr val="tx2"/>
                </a:solidFill>
              </a:rPr>
              <a:t>Source</a:t>
            </a:r>
            <a:r>
              <a:rPr lang="en-US" sz="1000" smtClean="0">
                <a:solidFill>
                  <a:schemeClr val="tx2"/>
                </a:solidFill>
              </a:rPr>
              <a:t>: Gallup</a:t>
            </a:r>
            <a:endParaRPr lang="en-US" sz="1000" dirty="0">
              <a:solidFill>
                <a:schemeClr val="tx2"/>
              </a:solidFill>
            </a:endParaRPr>
          </a:p>
        </p:txBody>
      </p:sp>
    </p:spTree>
    <p:extLst>
      <p:ext uri="{BB962C8B-B14F-4D97-AF65-F5344CB8AC3E}">
        <p14:creationId xmlns:p14="http://schemas.microsoft.com/office/powerpoint/2010/main" val="3505117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Delivering Value to Employers</a:t>
            </a:r>
            <a:endParaRPr lang="en-US" sz="3200" dirty="0"/>
          </a:p>
        </p:txBody>
      </p:sp>
      <p:sp>
        <p:nvSpPr>
          <p:cNvPr id="4" name="Content Placeholder 3"/>
          <p:cNvSpPr>
            <a:spLocks noGrp="1"/>
          </p:cNvSpPr>
          <p:nvPr>
            <p:ph idx="1"/>
          </p:nvPr>
        </p:nvSpPr>
        <p:spPr>
          <a:xfrm>
            <a:off x="457200" y="1066800"/>
            <a:ext cx="8229600" cy="3527823"/>
          </a:xfrm>
        </p:spPr>
        <p:txBody>
          <a:bodyPr/>
          <a:lstStyle/>
          <a:p>
            <a:pPr>
              <a:spcBef>
                <a:spcPts val="600"/>
              </a:spcBef>
              <a:spcAft>
                <a:spcPts val="600"/>
              </a:spcAft>
            </a:pPr>
            <a:r>
              <a:rPr lang="en-US" sz="2400" b="1" dirty="0" smtClean="0"/>
              <a:t>100%</a:t>
            </a:r>
            <a:r>
              <a:rPr lang="en-US" sz="2400" dirty="0" smtClean="0"/>
              <a:t> said WGU grads </a:t>
            </a:r>
            <a:r>
              <a:rPr lang="en-US" sz="2400" b="1" dirty="0" smtClean="0"/>
              <a:t>were prepared </a:t>
            </a:r>
            <a:r>
              <a:rPr lang="en-US" sz="2400" dirty="0" smtClean="0"/>
              <a:t>for their jobs.</a:t>
            </a:r>
          </a:p>
          <a:p>
            <a:pPr>
              <a:spcBef>
                <a:spcPts val="600"/>
              </a:spcBef>
              <a:spcAft>
                <a:spcPts val="600"/>
              </a:spcAft>
            </a:pPr>
            <a:r>
              <a:rPr lang="en-US" sz="2400" b="1" dirty="0" smtClean="0"/>
              <a:t>98% </a:t>
            </a:r>
            <a:r>
              <a:rPr lang="en-US" sz="2400" dirty="0" smtClean="0"/>
              <a:t>said WGU grads meet or exceed expectations; </a:t>
            </a:r>
            <a:r>
              <a:rPr lang="en-US" sz="2400" b="1" dirty="0" smtClean="0"/>
              <a:t>92% said they exceed</a:t>
            </a:r>
            <a:r>
              <a:rPr lang="en-US" sz="2400" dirty="0" smtClean="0"/>
              <a:t>.</a:t>
            </a:r>
            <a:endParaRPr lang="en-US" sz="2400" b="1" dirty="0" smtClean="0"/>
          </a:p>
          <a:p>
            <a:pPr>
              <a:spcBef>
                <a:spcPts val="600"/>
              </a:spcBef>
              <a:spcAft>
                <a:spcPts val="600"/>
              </a:spcAft>
            </a:pPr>
            <a:r>
              <a:rPr lang="en-US" sz="2400" b="1" dirty="0" smtClean="0"/>
              <a:t>93%</a:t>
            </a:r>
            <a:r>
              <a:rPr lang="en-US" sz="2400" dirty="0" smtClean="0"/>
              <a:t> rate WGU grads’ </a:t>
            </a:r>
            <a:r>
              <a:rPr lang="en-US" sz="2400" b="1" dirty="0" smtClean="0"/>
              <a:t>job performance excellent </a:t>
            </a:r>
            <a:r>
              <a:rPr lang="en-US" sz="2400" dirty="0" smtClean="0"/>
              <a:t>or very good.</a:t>
            </a:r>
          </a:p>
          <a:p>
            <a:pPr>
              <a:spcBef>
                <a:spcPts val="600"/>
              </a:spcBef>
              <a:spcAft>
                <a:spcPts val="600"/>
              </a:spcAft>
            </a:pPr>
            <a:r>
              <a:rPr lang="en-US" sz="2400" b="1" dirty="0" smtClean="0"/>
              <a:t>94%</a:t>
            </a:r>
            <a:r>
              <a:rPr lang="en-US" sz="2400" dirty="0" smtClean="0"/>
              <a:t> rated WGU grads’ </a:t>
            </a:r>
            <a:r>
              <a:rPr lang="en-US" sz="2400" b="1" dirty="0" smtClean="0"/>
              <a:t>soft skills equal to or better </a:t>
            </a:r>
            <a:r>
              <a:rPr lang="en-US" sz="2400" dirty="0" smtClean="0"/>
              <a:t>than</a:t>
            </a:r>
            <a:r>
              <a:rPr lang="en-US" sz="2400" b="1" dirty="0" smtClean="0"/>
              <a:t> </a:t>
            </a:r>
            <a:r>
              <a:rPr lang="en-US" sz="2400" dirty="0" smtClean="0"/>
              <a:t>other grads.</a:t>
            </a:r>
            <a:endParaRPr lang="en-US" sz="2400" dirty="0"/>
          </a:p>
        </p:txBody>
      </p:sp>
    </p:spTree>
    <p:extLst>
      <p:ext uri="{BB962C8B-B14F-4D97-AF65-F5344CB8AC3E}">
        <p14:creationId xmlns:p14="http://schemas.microsoft.com/office/powerpoint/2010/main" val="2917142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Case for Innovation</a:t>
            </a:r>
          </a:p>
          <a:p>
            <a:pPr>
              <a:lnSpc>
                <a:spcPct val="150000"/>
              </a:lnSpc>
            </a:pPr>
            <a:r>
              <a:rPr lang="en-US" sz="2400" dirty="0" smtClean="0"/>
              <a:t>CBE at Scale</a:t>
            </a:r>
          </a:p>
          <a:p>
            <a:pPr>
              <a:lnSpc>
                <a:spcPct val="150000"/>
              </a:lnSpc>
            </a:pPr>
            <a:r>
              <a:rPr lang="en-US" sz="2400" dirty="0" smtClean="0"/>
              <a:t>Utilizing Data to Advance Student Outcomes</a:t>
            </a:r>
          </a:p>
          <a:p>
            <a:pPr>
              <a:lnSpc>
                <a:spcPct val="150000"/>
              </a:lnSpc>
            </a:pPr>
            <a:r>
              <a:rPr lang="en-US" b="1" dirty="0" smtClean="0"/>
              <a:t>What We’ve Learned</a:t>
            </a:r>
          </a:p>
          <a:p>
            <a:pPr>
              <a:lnSpc>
                <a:spcPct val="150000"/>
              </a:lnSpc>
            </a:pPr>
            <a:endParaRPr lang="en-US" sz="2800" dirty="0"/>
          </a:p>
        </p:txBody>
      </p:sp>
    </p:spTree>
    <p:extLst>
      <p:ext uri="{BB962C8B-B14F-4D97-AF65-F5344CB8AC3E}">
        <p14:creationId xmlns:p14="http://schemas.microsoft.com/office/powerpoint/2010/main" val="2080371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It </a:t>
            </a:r>
            <a:r>
              <a:rPr lang="en-US" dirty="0"/>
              <a:t>W</a:t>
            </a:r>
            <a:r>
              <a:rPr lang="en-US" sz="3200" dirty="0" smtClean="0"/>
              <a:t>orks</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264" y="667513"/>
            <a:ext cx="7193280" cy="463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8176" y="3639312"/>
            <a:ext cx="2286000" cy="707886"/>
          </a:xfrm>
          <a:prstGeom prst="rect">
            <a:avLst/>
          </a:prstGeom>
          <a:solidFill>
            <a:schemeClr val="bg1"/>
          </a:solidFill>
        </p:spPr>
        <p:txBody>
          <a:bodyPr wrap="square" rtlCol="0">
            <a:spAutoFit/>
          </a:bodyPr>
          <a:lstStyle/>
          <a:p>
            <a:pPr algn="ctr"/>
            <a:r>
              <a:rPr lang="en-US" sz="2000" smtClean="0">
                <a:solidFill>
                  <a:srgbClr val="000000"/>
                </a:solidFill>
                <a:latin typeface="Futura Medium" charset="0"/>
                <a:ea typeface="Futura Medium" charset="0"/>
                <a:cs typeface="Futura Medium" charset="0"/>
              </a:rPr>
              <a:t>Individualized Learning</a:t>
            </a:r>
            <a:endParaRPr lang="en-US" sz="2000">
              <a:solidFill>
                <a:srgbClr val="000000"/>
              </a:solidFill>
              <a:latin typeface="Futura Medium" charset="0"/>
              <a:ea typeface="Futura Medium" charset="0"/>
              <a:cs typeface="Futura Medium" charset="0"/>
            </a:endParaRPr>
          </a:p>
        </p:txBody>
      </p:sp>
      <p:sp>
        <p:nvSpPr>
          <p:cNvPr id="5" name="TextBox 4"/>
          <p:cNvSpPr txBox="1"/>
          <p:nvPr/>
        </p:nvSpPr>
        <p:spPr>
          <a:xfrm>
            <a:off x="5449824" y="3639312"/>
            <a:ext cx="2286000" cy="707886"/>
          </a:xfrm>
          <a:prstGeom prst="rect">
            <a:avLst/>
          </a:prstGeom>
          <a:solidFill>
            <a:schemeClr val="bg1"/>
          </a:solidFill>
        </p:spPr>
        <p:txBody>
          <a:bodyPr wrap="square" rtlCol="0">
            <a:spAutoFit/>
          </a:bodyPr>
          <a:lstStyle/>
          <a:p>
            <a:pPr algn="ctr"/>
            <a:r>
              <a:rPr lang="en-US" sz="2000" smtClean="0">
                <a:solidFill>
                  <a:srgbClr val="000000"/>
                </a:solidFill>
                <a:latin typeface="Futura Medium" charset="0"/>
                <a:ea typeface="Futura Medium" charset="0"/>
                <a:cs typeface="Futura Medium" charset="0"/>
              </a:rPr>
              <a:t>Greater Student Support</a:t>
            </a:r>
            <a:endParaRPr lang="en-US" sz="2000" dirty="0">
              <a:solidFill>
                <a:srgbClr val="000000"/>
              </a:solidFill>
              <a:latin typeface="Futura Medium" charset="0"/>
              <a:ea typeface="Futura Medium" charset="0"/>
              <a:cs typeface="Futura Medium" charset="0"/>
            </a:endParaRPr>
          </a:p>
        </p:txBody>
      </p:sp>
      <p:sp>
        <p:nvSpPr>
          <p:cNvPr id="6" name="TextBox 5"/>
          <p:cNvSpPr txBox="1"/>
          <p:nvPr/>
        </p:nvSpPr>
        <p:spPr>
          <a:xfrm>
            <a:off x="3397186" y="1094286"/>
            <a:ext cx="2564702" cy="707886"/>
          </a:xfrm>
          <a:prstGeom prst="rect">
            <a:avLst/>
          </a:prstGeom>
          <a:solidFill>
            <a:schemeClr val="bg1"/>
          </a:solidFill>
        </p:spPr>
        <p:txBody>
          <a:bodyPr wrap="square" rtlCol="0">
            <a:spAutoFit/>
          </a:bodyPr>
          <a:lstStyle/>
          <a:p>
            <a:pPr algn="ctr"/>
            <a:r>
              <a:rPr lang="en-US" sz="2000" dirty="0" smtClean="0">
                <a:solidFill>
                  <a:srgbClr val="000000"/>
                </a:solidFill>
                <a:latin typeface="Futura Medium" charset="0"/>
                <a:ea typeface="Futura Medium" charset="0"/>
                <a:cs typeface="Futura Medium" charset="0"/>
              </a:rPr>
              <a:t>Lower Tuition</a:t>
            </a:r>
            <a:r>
              <a:rPr lang="en-US" sz="2000" smtClean="0">
                <a:solidFill>
                  <a:srgbClr val="000000"/>
                </a:solidFill>
                <a:latin typeface="Futura Medium" charset="0"/>
                <a:ea typeface="Futura Medium" charset="0"/>
                <a:cs typeface="Futura Medium" charset="0"/>
              </a:rPr>
              <a:t>, Faster Time to Graduate</a:t>
            </a:r>
            <a:endParaRPr lang="en-US" sz="2000" dirty="0">
              <a:solidFill>
                <a:srgbClr val="000000"/>
              </a:solidFill>
              <a:latin typeface="Futura Medium" charset="0"/>
              <a:ea typeface="Futura Medium" charset="0"/>
              <a:cs typeface="Futura Medium" charset="0"/>
            </a:endParaRPr>
          </a:p>
        </p:txBody>
      </p:sp>
    </p:spTree>
    <p:extLst>
      <p:ext uri="{BB962C8B-B14F-4D97-AF65-F5344CB8AC3E}">
        <p14:creationId xmlns:p14="http://schemas.microsoft.com/office/powerpoint/2010/main" val="1287651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a:t>
            </a:r>
            <a:r>
              <a:rPr lang="en-US" dirty="0"/>
              <a:t>L</a:t>
            </a:r>
            <a:r>
              <a:rPr lang="en-US" dirty="0" smtClean="0"/>
              <a:t>earned</a:t>
            </a:r>
            <a:endParaRPr lang="en-US" dirty="0"/>
          </a:p>
        </p:txBody>
      </p:sp>
      <p:sp>
        <p:nvSpPr>
          <p:cNvPr id="3" name="Content Placeholder 2"/>
          <p:cNvSpPr>
            <a:spLocks noGrp="1"/>
          </p:cNvSpPr>
          <p:nvPr>
            <p:ph idx="1"/>
          </p:nvPr>
        </p:nvSpPr>
        <p:spPr>
          <a:xfrm>
            <a:off x="457200" y="924244"/>
            <a:ext cx="8229600" cy="3670380"/>
          </a:xfrm>
        </p:spPr>
        <p:txBody>
          <a:bodyPr>
            <a:normAutofit fontScale="77500" lnSpcReduction="20000"/>
          </a:bodyPr>
          <a:lstStyle/>
          <a:p>
            <a:pPr>
              <a:lnSpc>
                <a:spcPct val="120000"/>
              </a:lnSpc>
              <a:spcBef>
                <a:spcPts val="0"/>
              </a:spcBef>
              <a:spcAft>
                <a:spcPts val="600"/>
              </a:spcAft>
            </a:pPr>
            <a:r>
              <a:rPr lang="en-US" sz="2400" dirty="0" smtClean="0">
                <a:latin typeface="Arial" charset="0"/>
                <a:ea typeface="Arial" charset="0"/>
                <a:cs typeface="Arial" charset="0"/>
              </a:rPr>
              <a:t>CBE </a:t>
            </a:r>
            <a:r>
              <a:rPr lang="en-US" sz="2000" b="1" dirty="0">
                <a:latin typeface="Arial" charset="0"/>
                <a:ea typeface="Arial" charset="0"/>
                <a:cs typeface="Arial" charset="0"/>
              </a:rPr>
              <a:t>≠ </a:t>
            </a:r>
            <a:r>
              <a:rPr lang="en-US" sz="2400" dirty="0" smtClean="0">
                <a:latin typeface="Arial" charset="0"/>
                <a:ea typeface="Arial" charset="0"/>
                <a:cs typeface="Arial" charset="0"/>
              </a:rPr>
              <a:t>Online Education</a:t>
            </a:r>
          </a:p>
          <a:p>
            <a:pPr>
              <a:lnSpc>
                <a:spcPct val="120000"/>
              </a:lnSpc>
              <a:spcBef>
                <a:spcPts val="0"/>
              </a:spcBef>
              <a:spcAft>
                <a:spcPts val="600"/>
              </a:spcAft>
            </a:pPr>
            <a:r>
              <a:rPr lang="en-US" sz="2400" dirty="0" smtClean="0">
                <a:latin typeface="Arial" charset="0"/>
                <a:ea typeface="Arial" charset="0"/>
                <a:cs typeface="Arial" charset="0"/>
              </a:rPr>
              <a:t>CBE </a:t>
            </a:r>
            <a:r>
              <a:rPr lang="en-US" sz="2000" b="1" dirty="0">
                <a:latin typeface="Arial" charset="0"/>
                <a:ea typeface="Arial" charset="0"/>
                <a:cs typeface="Arial" charset="0"/>
              </a:rPr>
              <a:t>≠</a:t>
            </a:r>
            <a:r>
              <a:rPr lang="en-US" sz="2400" dirty="0" smtClean="0">
                <a:latin typeface="Arial" charset="0"/>
                <a:ea typeface="Arial" charset="0"/>
                <a:cs typeface="Arial" charset="0"/>
              </a:rPr>
              <a:t> Direct Assessment</a:t>
            </a:r>
          </a:p>
          <a:p>
            <a:pPr>
              <a:lnSpc>
                <a:spcPct val="120000"/>
              </a:lnSpc>
              <a:spcBef>
                <a:spcPts val="0"/>
              </a:spcBef>
              <a:spcAft>
                <a:spcPts val="600"/>
              </a:spcAft>
            </a:pPr>
            <a:r>
              <a:rPr lang="en-US" sz="2400" dirty="0" smtClean="0">
                <a:latin typeface="Arial" charset="0"/>
                <a:ea typeface="Arial" charset="0"/>
                <a:cs typeface="Arial" charset="0"/>
              </a:rPr>
              <a:t>CBE is not for everyone; </a:t>
            </a:r>
            <a:r>
              <a:rPr lang="en-US" sz="2400" dirty="0">
                <a:latin typeface="Arial" charset="0"/>
                <a:ea typeface="Arial" charset="0"/>
                <a:cs typeface="Arial" charset="0"/>
              </a:rPr>
              <a:t>c</a:t>
            </a:r>
            <a:r>
              <a:rPr lang="en-US" sz="2400" dirty="0" smtClean="0">
                <a:latin typeface="Arial" charset="0"/>
                <a:ea typeface="Arial" charset="0"/>
                <a:cs typeface="Arial" charset="0"/>
              </a:rPr>
              <a:t>omplements existing options</a:t>
            </a:r>
          </a:p>
          <a:p>
            <a:pPr>
              <a:lnSpc>
                <a:spcPct val="120000"/>
              </a:lnSpc>
              <a:spcBef>
                <a:spcPts val="0"/>
              </a:spcBef>
              <a:spcAft>
                <a:spcPts val="600"/>
              </a:spcAft>
            </a:pPr>
            <a:r>
              <a:rPr lang="en-US" sz="2400" dirty="0" smtClean="0">
                <a:latin typeface="Arial" charset="0"/>
                <a:ea typeface="Arial" charset="0"/>
                <a:cs typeface="Arial" charset="0"/>
              </a:rPr>
              <a:t>Standardization works best</a:t>
            </a:r>
          </a:p>
          <a:p>
            <a:pPr lvl="1">
              <a:lnSpc>
                <a:spcPct val="120000"/>
              </a:lnSpc>
              <a:spcBef>
                <a:spcPts val="0"/>
              </a:spcBef>
              <a:spcAft>
                <a:spcPts val="600"/>
              </a:spcAft>
            </a:pPr>
            <a:r>
              <a:rPr lang="en-US" sz="2000" dirty="0" smtClean="0">
                <a:latin typeface="Arial" charset="0"/>
                <a:ea typeface="Arial" charset="0"/>
                <a:cs typeface="Arial" charset="0"/>
              </a:rPr>
              <a:t>High demand, high volume; Programs </a:t>
            </a:r>
            <a:r>
              <a:rPr lang="en-US" sz="2000" i="1" dirty="0" smtClean="0">
                <a:latin typeface="Arial" charset="0"/>
                <a:ea typeface="Arial" charset="0"/>
                <a:cs typeface="Arial" charset="0"/>
              </a:rPr>
              <a:t>and</a:t>
            </a:r>
            <a:r>
              <a:rPr lang="en-US" sz="2000" dirty="0" smtClean="0">
                <a:latin typeface="Arial" charset="0"/>
                <a:ea typeface="Arial" charset="0"/>
                <a:cs typeface="Arial" charset="0"/>
              </a:rPr>
              <a:t> courses</a:t>
            </a:r>
          </a:p>
          <a:p>
            <a:pPr>
              <a:lnSpc>
                <a:spcPct val="120000"/>
              </a:lnSpc>
              <a:spcBef>
                <a:spcPts val="0"/>
              </a:spcBef>
              <a:spcAft>
                <a:spcPts val="600"/>
              </a:spcAft>
            </a:pPr>
            <a:r>
              <a:rPr lang="en-US" sz="2400" dirty="0" smtClean="0">
                <a:latin typeface="Arial" charset="0"/>
                <a:ea typeface="Arial" charset="0"/>
                <a:cs typeface="Arial" charset="0"/>
              </a:rPr>
              <a:t>Outcomes &gt; process</a:t>
            </a:r>
          </a:p>
          <a:p>
            <a:pPr>
              <a:lnSpc>
                <a:spcPct val="120000"/>
              </a:lnSpc>
              <a:spcBef>
                <a:spcPts val="0"/>
              </a:spcBef>
              <a:spcAft>
                <a:spcPts val="600"/>
              </a:spcAft>
            </a:pPr>
            <a:r>
              <a:rPr lang="en-US" sz="2400" dirty="0" smtClean="0">
                <a:latin typeface="Arial" charset="0"/>
                <a:ea typeface="Arial" charset="0"/>
                <a:cs typeface="Arial" charset="0"/>
              </a:rPr>
              <a:t>Student motivation/engagement vital to success</a:t>
            </a:r>
          </a:p>
          <a:p>
            <a:pPr lvl="1">
              <a:lnSpc>
                <a:spcPct val="120000"/>
              </a:lnSpc>
              <a:spcBef>
                <a:spcPts val="0"/>
              </a:spcBef>
              <a:spcAft>
                <a:spcPts val="600"/>
              </a:spcAft>
            </a:pPr>
            <a:r>
              <a:rPr lang="en-US" sz="2000" dirty="0" smtClean="0">
                <a:latin typeface="Arial" charset="0"/>
                <a:ea typeface="Arial" charset="0"/>
                <a:cs typeface="Arial" charset="0"/>
              </a:rPr>
              <a:t>Challenging, but not impossible, for online model</a:t>
            </a:r>
          </a:p>
          <a:p>
            <a:pPr>
              <a:lnSpc>
                <a:spcPct val="120000"/>
              </a:lnSpc>
              <a:spcBef>
                <a:spcPts val="0"/>
              </a:spcBef>
              <a:spcAft>
                <a:spcPts val="600"/>
              </a:spcAft>
            </a:pPr>
            <a:r>
              <a:rPr lang="en-US" sz="2400" dirty="0" smtClean="0">
                <a:latin typeface="Arial" charset="0"/>
                <a:ea typeface="Arial" charset="0"/>
                <a:cs typeface="Arial" charset="0"/>
              </a:rPr>
              <a:t>Advanced analytics key to advancing experience and outcomes</a:t>
            </a:r>
          </a:p>
          <a:p>
            <a:pPr>
              <a:lnSpc>
                <a:spcPct val="120000"/>
              </a:lnSpc>
              <a:spcBef>
                <a:spcPts val="0"/>
              </a:spcBef>
              <a:spcAft>
                <a:spcPts val="600"/>
              </a:spcAft>
            </a:pPr>
            <a:r>
              <a:rPr lang="en-US" sz="2400" dirty="0" smtClean="0">
                <a:latin typeface="Arial" charset="0"/>
                <a:ea typeface="Arial" charset="0"/>
                <a:cs typeface="Arial" charset="0"/>
              </a:rPr>
              <a:t>Requires courage </a:t>
            </a:r>
            <a:r>
              <a:rPr lang="mr-IN" sz="2400" dirty="0" smtClean="0">
                <a:latin typeface="Arial" charset="0"/>
                <a:ea typeface="Arial" charset="0"/>
                <a:cs typeface="Arial" charset="0"/>
              </a:rPr>
              <a:t>–</a:t>
            </a:r>
            <a:r>
              <a:rPr lang="en-US" sz="2400" dirty="0" smtClean="0">
                <a:latin typeface="Arial" charset="0"/>
                <a:ea typeface="Arial" charset="0"/>
                <a:cs typeface="Arial" charset="0"/>
              </a:rPr>
              <a:t> innovation requires sloughing off old methods</a:t>
            </a:r>
          </a:p>
        </p:txBody>
      </p:sp>
    </p:spTree>
    <p:extLst>
      <p:ext uri="{BB962C8B-B14F-4D97-AF65-F5344CB8AC3E}">
        <p14:creationId xmlns:p14="http://schemas.microsoft.com/office/powerpoint/2010/main" val="26807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96671"/>
            <a:ext cx="7772400" cy="1271588"/>
          </a:xfrm>
        </p:spPr>
        <p:txBody>
          <a:bodyPr/>
          <a:lstStyle/>
          <a:p>
            <a:r>
              <a:rPr lang="en-US" dirty="0" smtClean="0"/>
              <a:t>Questions and Discussion</a:t>
            </a:r>
            <a:endParaRPr lang="en-US" dirty="0"/>
          </a:p>
        </p:txBody>
      </p:sp>
      <p:sp>
        <p:nvSpPr>
          <p:cNvPr id="5" name="Subtitle 4"/>
          <p:cNvSpPr>
            <a:spLocks noGrp="1"/>
          </p:cNvSpPr>
          <p:nvPr>
            <p:ph type="subTitle" idx="1"/>
          </p:nvPr>
        </p:nvSpPr>
        <p:spPr>
          <a:xfrm>
            <a:off x="1371600" y="2568258"/>
            <a:ext cx="6400800" cy="1314450"/>
          </a:xfrm>
        </p:spPr>
        <p:txBody>
          <a:bodyPr>
            <a:normAutofit fontScale="92500" lnSpcReduction="10000"/>
          </a:bodyPr>
          <a:lstStyle/>
          <a:p>
            <a:r>
              <a:rPr lang="en-US" cap="small" dirty="0" smtClean="0"/>
              <a:t>Thank You!</a:t>
            </a:r>
          </a:p>
          <a:p>
            <a:r>
              <a:rPr lang="en-US" sz="2400" cap="small" dirty="0" smtClean="0"/>
              <a:t>Sarah Demark     Fred Hurst</a:t>
            </a:r>
          </a:p>
          <a:p>
            <a:r>
              <a:rPr lang="en-US" sz="2400" dirty="0" smtClean="0"/>
              <a:t>s</a:t>
            </a:r>
            <a:r>
              <a:rPr lang="en-US" sz="2400" dirty="0" smtClean="0"/>
              <a:t>arah.demark@wgu.edu   fred.hurst@wgu.edu</a:t>
            </a:r>
            <a:endParaRPr lang="en-US" sz="2400" dirty="0"/>
          </a:p>
        </p:txBody>
      </p:sp>
      <p:pic>
        <p:nvPicPr>
          <p:cNvPr id="2" name="Picture 1"/>
          <p:cNvPicPr>
            <a:picLocks noChangeAspect="1"/>
          </p:cNvPicPr>
          <p:nvPr/>
        </p:nvPicPr>
        <p:blipFill>
          <a:blip r:embed="rId2"/>
          <a:stretch>
            <a:fillRect/>
          </a:stretch>
        </p:blipFill>
        <p:spPr>
          <a:xfrm rot="705349">
            <a:off x="6326474" y="2368297"/>
            <a:ext cx="1314480" cy="676817"/>
          </a:xfrm>
          <a:prstGeom prst="rect">
            <a:avLst/>
          </a:prstGeom>
        </p:spPr>
      </p:pic>
    </p:spTree>
    <p:extLst>
      <p:ext uri="{BB962C8B-B14F-4D97-AF65-F5344CB8AC3E}">
        <p14:creationId xmlns:p14="http://schemas.microsoft.com/office/powerpoint/2010/main" val="5630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lnSpc>
                <a:spcPct val="150000"/>
              </a:lnSpc>
            </a:pPr>
            <a:r>
              <a:rPr lang="en-US" b="1" dirty="0" smtClean="0"/>
              <a:t>The Case for Innovation</a:t>
            </a:r>
          </a:p>
          <a:p>
            <a:pPr>
              <a:lnSpc>
                <a:spcPct val="150000"/>
              </a:lnSpc>
            </a:pPr>
            <a:r>
              <a:rPr lang="en-US" sz="2400" dirty="0" smtClean="0"/>
              <a:t>CBE at Scale</a:t>
            </a:r>
          </a:p>
          <a:p>
            <a:pPr>
              <a:lnSpc>
                <a:spcPct val="150000"/>
              </a:lnSpc>
            </a:pPr>
            <a:r>
              <a:rPr lang="en-US" sz="2400" dirty="0" smtClean="0"/>
              <a:t>Utilizing Data to Advance Student Outcomes</a:t>
            </a:r>
          </a:p>
          <a:p>
            <a:pPr>
              <a:lnSpc>
                <a:spcPct val="150000"/>
              </a:lnSpc>
            </a:pPr>
            <a:r>
              <a:rPr lang="en-US" sz="2400" dirty="0" smtClean="0"/>
              <a:t>What We’ve Learned</a:t>
            </a:r>
          </a:p>
          <a:p>
            <a:pPr>
              <a:lnSpc>
                <a:spcPct val="150000"/>
              </a:lnSpc>
            </a:pPr>
            <a:endParaRPr lang="en-US" sz="2800" dirty="0"/>
          </a:p>
        </p:txBody>
      </p:sp>
    </p:spTree>
    <p:extLst>
      <p:ext uri="{BB962C8B-B14F-4D97-AF65-F5344CB8AC3E}">
        <p14:creationId xmlns:p14="http://schemas.microsoft.com/office/powerpoint/2010/main" val="1466395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Innovation in Higher Ed</a:t>
            </a:r>
            <a:endParaRPr lang="en-US" dirty="0"/>
          </a:p>
        </p:txBody>
      </p:sp>
      <p:grpSp>
        <p:nvGrpSpPr>
          <p:cNvPr id="24" name="Group 23"/>
          <p:cNvGrpSpPr/>
          <p:nvPr/>
        </p:nvGrpSpPr>
        <p:grpSpPr>
          <a:xfrm>
            <a:off x="1134416" y="1856085"/>
            <a:ext cx="1861045" cy="2660049"/>
            <a:chOff x="1134416" y="1856085"/>
            <a:chExt cx="1861045" cy="2660049"/>
          </a:xfrm>
        </p:grpSpPr>
        <p:sp>
          <p:nvSpPr>
            <p:cNvPr id="5" name="TextBox 4"/>
            <p:cNvSpPr txBox="1"/>
            <p:nvPr/>
          </p:nvSpPr>
          <p:spPr>
            <a:xfrm>
              <a:off x="1339102" y="1856085"/>
              <a:ext cx="1451674" cy="830997"/>
            </a:xfrm>
            <a:prstGeom prst="rect">
              <a:avLst/>
            </a:prstGeom>
            <a:noFill/>
          </p:spPr>
          <p:txBody>
            <a:bodyPr wrap="square" rtlCol="0">
              <a:spAutoFit/>
            </a:bodyPr>
            <a:lstStyle/>
            <a:p>
              <a:pPr algn="ctr"/>
              <a:r>
                <a:rPr lang="en-US" sz="2800" dirty="0" smtClean="0"/>
                <a:t>33%</a:t>
              </a:r>
            </a:p>
            <a:p>
              <a:pPr algn="ctr"/>
              <a:r>
                <a:rPr lang="en-US" sz="900" dirty="0" smtClean="0"/>
                <a:t>of adults in U.S. attain Bachelor’s degree</a:t>
              </a:r>
              <a:r>
                <a:rPr lang="en-US" sz="900" baseline="30000" dirty="0" smtClean="0"/>
                <a:t>2</a:t>
              </a:r>
              <a:endParaRPr lang="en-US" sz="900" baseline="30000" dirty="0"/>
            </a:p>
          </p:txBody>
        </p:sp>
        <p:sp>
          <p:nvSpPr>
            <p:cNvPr id="7" name="TextBox 6"/>
            <p:cNvSpPr txBox="1"/>
            <p:nvPr/>
          </p:nvSpPr>
          <p:spPr>
            <a:xfrm>
              <a:off x="1134416" y="3777470"/>
              <a:ext cx="1861045" cy="738664"/>
            </a:xfrm>
            <a:prstGeom prst="rect">
              <a:avLst/>
            </a:prstGeom>
            <a:noFill/>
          </p:spPr>
          <p:txBody>
            <a:bodyPr wrap="square" rtlCol="0">
              <a:spAutoFit/>
            </a:bodyPr>
            <a:lstStyle/>
            <a:p>
              <a:pPr algn="ctr"/>
              <a:r>
                <a:rPr lang="en-US" sz="2400" dirty="0" smtClean="0"/>
                <a:t>36,000,000</a:t>
              </a:r>
            </a:p>
            <a:p>
              <a:pPr algn="ctr"/>
              <a:r>
                <a:rPr lang="en-US" sz="900" dirty="0" smtClean="0"/>
                <a:t>adults in U.S. have some college, no degree</a:t>
              </a:r>
              <a:r>
                <a:rPr lang="en-US" sz="900" baseline="30000" dirty="0" smtClean="0"/>
                <a:t>3</a:t>
              </a:r>
              <a:endParaRPr lang="en-US" sz="900" baseline="30000" dirty="0"/>
            </a:p>
          </p:txBody>
        </p:sp>
      </p:grpSp>
      <p:grpSp>
        <p:nvGrpSpPr>
          <p:cNvPr id="23" name="Group 22"/>
          <p:cNvGrpSpPr/>
          <p:nvPr/>
        </p:nvGrpSpPr>
        <p:grpSpPr>
          <a:xfrm>
            <a:off x="0" y="979906"/>
            <a:ext cx="1829873" cy="2534511"/>
            <a:chOff x="0" y="979906"/>
            <a:chExt cx="1829873" cy="2534511"/>
          </a:xfrm>
        </p:grpSpPr>
        <p:sp>
          <p:nvSpPr>
            <p:cNvPr id="6" name="TextBox 5"/>
            <p:cNvSpPr txBox="1"/>
            <p:nvPr/>
          </p:nvSpPr>
          <p:spPr>
            <a:xfrm>
              <a:off x="0" y="2775753"/>
              <a:ext cx="1829873" cy="738664"/>
            </a:xfrm>
            <a:prstGeom prst="rect">
              <a:avLst/>
            </a:prstGeom>
            <a:noFill/>
          </p:spPr>
          <p:txBody>
            <a:bodyPr wrap="square" rtlCol="0">
              <a:spAutoFit/>
            </a:bodyPr>
            <a:lstStyle/>
            <a:p>
              <a:pPr algn="ctr"/>
              <a:r>
                <a:rPr lang="en-US" sz="2400" dirty="0" smtClean="0"/>
                <a:t>5,000,000+</a:t>
              </a:r>
            </a:p>
            <a:p>
              <a:pPr algn="ctr"/>
              <a:r>
                <a:rPr lang="en-US" sz="900" dirty="0" smtClean="0"/>
                <a:t>gap between jobs requiring degree and degree holders</a:t>
              </a:r>
              <a:r>
                <a:rPr lang="en-US" sz="900" baseline="30000" dirty="0" smtClean="0"/>
                <a:t>3</a:t>
              </a:r>
              <a:endParaRPr lang="en-US" sz="900" baseline="30000" dirty="0"/>
            </a:p>
          </p:txBody>
        </p:sp>
        <p:sp>
          <p:nvSpPr>
            <p:cNvPr id="9" name="TextBox 8"/>
            <p:cNvSpPr txBox="1"/>
            <p:nvPr/>
          </p:nvSpPr>
          <p:spPr>
            <a:xfrm>
              <a:off x="0" y="979906"/>
              <a:ext cx="1662113" cy="892552"/>
            </a:xfrm>
            <a:prstGeom prst="rect">
              <a:avLst/>
            </a:prstGeom>
            <a:noFill/>
          </p:spPr>
          <p:txBody>
            <a:bodyPr wrap="square" rtlCol="0" anchor="ctr">
              <a:spAutoFit/>
            </a:bodyPr>
            <a:lstStyle/>
            <a:p>
              <a:pPr algn="ctr"/>
              <a:r>
                <a:rPr lang="en-US" sz="3200" dirty="0" smtClean="0"/>
                <a:t>2</a:t>
              </a:r>
              <a:r>
                <a:rPr lang="en-US" sz="2400" dirty="0" smtClean="0"/>
                <a:t> / </a:t>
              </a:r>
              <a:r>
                <a:rPr lang="en-US" sz="3200" dirty="0" smtClean="0"/>
                <a:t>3</a:t>
              </a:r>
            </a:p>
            <a:p>
              <a:pPr algn="ctr"/>
              <a:r>
                <a:rPr lang="en-US" sz="900" dirty="0" smtClean="0"/>
                <a:t>of jobs require post-secondary degree</a:t>
              </a:r>
              <a:r>
                <a:rPr lang="en-US" sz="900" baseline="30000" dirty="0" smtClean="0"/>
                <a:t>1</a:t>
              </a:r>
              <a:endParaRPr lang="en-US" sz="900" baseline="30000" dirty="0"/>
            </a:p>
          </p:txBody>
        </p:sp>
      </p:grpSp>
      <p:grpSp>
        <p:nvGrpSpPr>
          <p:cNvPr id="27" name="Group 26"/>
          <p:cNvGrpSpPr/>
          <p:nvPr/>
        </p:nvGrpSpPr>
        <p:grpSpPr>
          <a:xfrm>
            <a:off x="6983653" y="1648383"/>
            <a:ext cx="1987365" cy="2317370"/>
            <a:chOff x="6983653" y="1648383"/>
            <a:chExt cx="1987365" cy="2317370"/>
          </a:xfrm>
        </p:grpSpPr>
        <p:sp>
          <p:nvSpPr>
            <p:cNvPr id="8" name="TextBox 7"/>
            <p:cNvSpPr txBox="1"/>
            <p:nvPr/>
          </p:nvSpPr>
          <p:spPr>
            <a:xfrm>
              <a:off x="6983653" y="1648383"/>
              <a:ext cx="1987365" cy="800219"/>
            </a:xfrm>
            <a:prstGeom prst="rect">
              <a:avLst/>
            </a:prstGeom>
            <a:noFill/>
          </p:spPr>
          <p:txBody>
            <a:bodyPr wrap="square" rtlCol="0">
              <a:spAutoFit/>
            </a:bodyPr>
            <a:lstStyle/>
            <a:p>
              <a:pPr algn="ctr"/>
              <a:r>
                <a:rPr lang="en-US" sz="2800" dirty="0" smtClean="0"/>
                <a:t>61%</a:t>
              </a:r>
            </a:p>
            <a:p>
              <a:pPr algn="ctr"/>
              <a:r>
                <a:rPr lang="en-US" sz="900" dirty="0" smtClean="0"/>
                <a:t>believe post-secondary is available</a:t>
              </a:r>
              <a:br>
                <a:rPr lang="en-US" sz="900" dirty="0" smtClean="0"/>
              </a:br>
              <a:r>
                <a:rPr lang="en-US" sz="900" dirty="0" smtClean="0"/>
                <a:t>(down from 67% in 2013)</a:t>
              </a:r>
              <a:endParaRPr lang="en-US" sz="900" dirty="0"/>
            </a:p>
          </p:txBody>
        </p:sp>
        <p:sp>
          <p:nvSpPr>
            <p:cNvPr id="13" name="TextBox 12"/>
            <p:cNvSpPr txBox="1"/>
            <p:nvPr/>
          </p:nvSpPr>
          <p:spPr>
            <a:xfrm>
              <a:off x="7287190" y="3165534"/>
              <a:ext cx="1380290" cy="800219"/>
            </a:xfrm>
            <a:prstGeom prst="rect">
              <a:avLst/>
            </a:prstGeom>
            <a:noFill/>
          </p:spPr>
          <p:txBody>
            <a:bodyPr wrap="square" rtlCol="0">
              <a:spAutoFit/>
            </a:bodyPr>
            <a:lstStyle/>
            <a:p>
              <a:pPr algn="ctr"/>
              <a:r>
                <a:rPr lang="en-US" sz="2800" dirty="0"/>
                <a:t>2</a:t>
              </a:r>
              <a:r>
                <a:rPr lang="en-US" sz="2800" dirty="0" smtClean="0"/>
                <a:t>1%</a:t>
              </a:r>
            </a:p>
            <a:p>
              <a:pPr algn="ctr"/>
              <a:r>
                <a:rPr lang="en-US" sz="900" dirty="0" smtClean="0"/>
                <a:t>believe post-secondary is affordable</a:t>
              </a:r>
              <a:endParaRPr lang="en-US" sz="900" dirty="0"/>
            </a:p>
          </p:txBody>
        </p:sp>
      </p:grpSp>
      <p:grpSp>
        <p:nvGrpSpPr>
          <p:cNvPr id="25" name="Group 24"/>
          <p:cNvGrpSpPr/>
          <p:nvPr/>
        </p:nvGrpSpPr>
        <p:grpSpPr>
          <a:xfrm>
            <a:off x="2531082" y="1153245"/>
            <a:ext cx="1514248" cy="2628344"/>
            <a:chOff x="2531082" y="1153245"/>
            <a:chExt cx="1514248" cy="2628344"/>
          </a:xfrm>
        </p:grpSpPr>
        <p:sp>
          <p:nvSpPr>
            <p:cNvPr id="18" name="TextBox 17"/>
            <p:cNvSpPr txBox="1"/>
            <p:nvPr/>
          </p:nvSpPr>
          <p:spPr>
            <a:xfrm>
              <a:off x="2651852" y="1153245"/>
              <a:ext cx="1272708" cy="1077218"/>
            </a:xfrm>
            <a:prstGeom prst="rect">
              <a:avLst/>
            </a:prstGeom>
            <a:noFill/>
          </p:spPr>
          <p:txBody>
            <a:bodyPr wrap="square" rtlCol="0">
              <a:spAutoFit/>
            </a:bodyPr>
            <a:lstStyle/>
            <a:p>
              <a:pPr algn="ctr"/>
              <a:r>
                <a:rPr lang="en-US" sz="3200" dirty="0" smtClean="0">
                  <a:solidFill>
                    <a:srgbClr val="FF0000"/>
                  </a:solidFill>
                </a:rPr>
                <a:t>6%</a:t>
              </a:r>
            </a:p>
            <a:p>
              <a:pPr algn="ctr"/>
              <a:r>
                <a:rPr lang="en-US" sz="800" dirty="0" smtClean="0"/>
                <a:t>of Bachelor’s graduates believe College prepared them for success</a:t>
              </a:r>
              <a:r>
                <a:rPr lang="en-US" sz="800" baseline="30000" dirty="0" smtClean="0"/>
                <a:t>4</a:t>
              </a:r>
              <a:endParaRPr lang="en-US" sz="800" baseline="30000" dirty="0"/>
            </a:p>
          </p:txBody>
        </p:sp>
        <p:sp>
          <p:nvSpPr>
            <p:cNvPr id="19" name="TextBox 18"/>
            <p:cNvSpPr txBox="1"/>
            <p:nvPr/>
          </p:nvSpPr>
          <p:spPr>
            <a:xfrm>
              <a:off x="2531082" y="2765926"/>
              <a:ext cx="1514248" cy="1015663"/>
            </a:xfrm>
            <a:prstGeom prst="rect">
              <a:avLst/>
            </a:prstGeom>
            <a:noFill/>
          </p:spPr>
          <p:txBody>
            <a:bodyPr wrap="square" rtlCol="0">
              <a:spAutoFit/>
            </a:bodyPr>
            <a:lstStyle/>
            <a:p>
              <a:pPr algn="ctr"/>
              <a:r>
                <a:rPr lang="en-US" sz="2800" dirty="0" smtClean="0">
                  <a:solidFill>
                    <a:srgbClr val="FF0000"/>
                  </a:solidFill>
                </a:rPr>
                <a:t>-38</a:t>
              </a:r>
              <a:r>
                <a:rPr lang="en-US" dirty="0" smtClean="0">
                  <a:solidFill>
                    <a:srgbClr val="FF0000"/>
                  </a:solidFill>
                </a:rPr>
                <a:t>ppts</a:t>
              </a:r>
              <a:endParaRPr lang="en-US" sz="3200" dirty="0" smtClean="0">
                <a:solidFill>
                  <a:srgbClr val="FF0000"/>
                </a:solidFill>
              </a:endParaRPr>
            </a:p>
            <a:p>
              <a:pPr algn="ctr"/>
              <a:r>
                <a:rPr lang="en-US" sz="800" dirty="0" smtClean="0"/>
                <a:t>difference in employers’ vs. students’ perception of how college prepared graduates in key learning outcomes</a:t>
              </a:r>
              <a:r>
                <a:rPr lang="en-US" sz="800" baseline="30000" dirty="0" smtClean="0"/>
                <a:t>6</a:t>
              </a:r>
              <a:endParaRPr lang="en-US" sz="800" baseline="30000" dirty="0"/>
            </a:p>
          </p:txBody>
        </p:sp>
      </p:grpSp>
      <p:grpSp>
        <p:nvGrpSpPr>
          <p:cNvPr id="17" name="Group 16"/>
          <p:cNvGrpSpPr/>
          <p:nvPr/>
        </p:nvGrpSpPr>
        <p:grpSpPr>
          <a:xfrm>
            <a:off x="4316182" y="946096"/>
            <a:ext cx="2760577" cy="877163"/>
            <a:chOff x="3691786" y="1098744"/>
            <a:chExt cx="2760577" cy="877163"/>
          </a:xfrm>
        </p:grpSpPr>
        <p:sp>
          <p:nvSpPr>
            <p:cNvPr id="14" name="TextBox 13"/>
            <p:cNvSpPr txBox="1"/>
            <p:nvPr/>
          </p:nvSpPr>
          <p:spPr>
            <a:xfrm>
              <a:off x="3691786" y="1098744"/>
              <a:ext cx="2760577" cy="877163"/>
            </a:xfrm>
            <a:prstGeom prst="rect">
              <a:avLst/>
            </a:prstGeom>
            <a:noFill/>
          </p:spPr>
          <p:txBody>
            <a:bodyPr wrap="square" rtlCol="0">
              <a:spAutoFit/>
            </a:bodyPr>
            <a:lstStyle/>
            <a:p>
              <a:pPr algn="ctr"/>
              <a:r>
                <a:rPr lang="en-US" sz="2400" dirty="0" smtClean="0"/>
                <a:t>15%		</a:t>
              </a:r>
              <a:r>
                <a:rPr lang="en-US" sz="2800" dirty="0" smtClean="0"/>
                <a:t>62.5%</a:t>
              </a:r>
            </a:p>
            <a:p>
              <a:pPr algn="ctr"/>
              <a:r>
                <a:rPr lang="en-US" sz="1400" dirty="0" smtClean="0"/>
                <a:t>Some 		Bachelor’s</a:t>
              </a:r>
            </a:p>
            <a:p>
              <a:pPr algn="ctr"/>
              <a:r>
                <a:rPr lang="en-US" sz="900" dirty="0" smtClean="0"/>
                <a:t>Earnings premium vs. H.S. Diploma</a:t>
              </a:r>
              <a:r>
                <a:rPr lang="en-US" sz="900" baseline="30000" dirty="0" smtClean="0"/>
                <a:t>5</a:t>
              </a:r>
              <a:endParaRPr lang="en-US" sz="900" baseline="30000" dirty="0"/>
            </a:p>
          </p:txBody>
        </p:sp>
        <p:sp>
          <p:nvSpPr>
            <p:cNvPr id="15" name="Right Arrow 14"/>
            <p:cNvSpPr/>
            <p:nvPr/>
          </p:nvSpPr>
          <p:spPr>
            <a:xfrm rot="20961646">
              <a:off x="4626431" y="1299128"/>
              <a:ext cx="435973" cy="1453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924560" y="2239186"/>
            <a:ext cx="3369411" cy="1763257"/>
            <a:chOff x="3924560" y="2239186"/>
            <a:chExt cx="3369411" cy="1763257"/>
          </a:xfrm>
        </p:grpSpPr>
        <p:sp>
          <p:nvSpPr>
            <p:cNvPr id="4" name="TextBox 3"/>
            <p:cNvSpPr txBox="1"/>
            <p:nvPr/>
          </p:nvSpPr>
          <p:spPr>
            <a:xfrm>
              <a:off x="4943975" y="3202224"/>
              <a:ext cx="1533525" cy="800219"/>
            </a:xfrm>
            <a:prstGeom prst="rect">
              <a:avLst/>
            </a:prstGeom>
            <a:noFill/>
          </p:spPr>
          <p:txBody>
            <a:bodyPr wrap="square" rtlCol="0">
              <a:spAutoFit/>
            </a:bodyPr>
            <a:lstStyle/>
            <a:p>
              <a:pPr algn="ctr"/>
              <a:r>
                <a:rPr lang="en-US" sz="2800" dirty="0" smtClean="0">
                  <a:solidFill>
                    <a:srgbClr val="FF0000"/>
                  </a:solidFill>
                </a:rPr>
                <a:t>$37,146</a:t>
              </a:r>
            </a:p>
            <a:p>
              <a:pPr algn="ctr"/>
              <a:r>
                <a:rPr lang="en-US" sz="900" dirty="0"/>
                <a:t>a</a:t>
              </a:r>
              <a:r>
                <a:rPr lang="en-US" sz="900" dirty="0" smtClean="0"/>
                <a:t>verage student loan debt per undergraduate in 2016</a:t>
              </a:r>
              <a:endParaRPr lang="en-US" sz="900" dirty="0"/>
            </a:p>
          </p:txBody>
        </p:sp>
        <p:sp>
          <p:nvSpPr>
            <p:cNvPr id="20" name="TextBox 19"/>
            <p:cNvSpPr txBox="1"/>
            <p:nvPr/>
          </p:nvSpPr>
          <p:spPr>
            <a:xfrm>
              <a:off x="3924560" y="2303288"/>
              <a:ext cx="1762878" cy="738664"/>
            </a:xfrm>
            <a:prstGeom prst="rect">
              <a:avLst/>
            </a:prstGeom>
            <a:noFill/>
          </p:spPr>
          <p:txBody>
            <a:bodyPr wrap="square" rtlCol="0">
              <a:spAutoFit/>
            </a:bodyPr>
            <a:lstStyle/>
            <a:p>
              <a:pPr algn="ctr"/>
              <a:r>
                <a:rPr lang="en-US" sz="2400" dirty="0" smtClean="0"/>
                <a:t>$77,832</a:t>
              </a:r>
            </a:p>
            <a:p>
              <a:pPr algn="ctr"/>
              <a:r>
                <a:rPr lang="en-US" sz="900" dirty="0"/>
                <a:t>a</a:t>
              </a:r>
              <a:r>
                <a:rPr lang="en-US" sz="900" dirty="0" smtClean="0"/>
                <a:t>verage cost of 4-year degree at in-state, public university</a:t>
              </a:r>
              <a:r>
                <a:rPr lang="en-US" sz="900" baseline="30000" dirty="0" smtClean="0"/>
                <a:t>5</a:t>
              </a:r>
              <a:endParaRPr lang="en-US" sz="900" baseline="30000" dirty="0"/>
            </a:p>
          </p:txBody>
        </p:sp>
        <p:sp>
          <p:nvSpPr>
            <p:cNvPr id="21" name="TextBox 20"/>
            <p:cNvSpPr txBox="1"/>
            <p:nvPr/>
          </p:nvSpPr>
          <p:spPr>
            <a:xfrm>
              <a:off x="5718706" y="2239186"/>
              <a:ext cx="1575265" cy="738664"/>
            </a:xfrm>
            <a:prstGeom prst="rect">
              <a:avLst/>
            </a:prstGeom>
            <a:noFill/>
          </p:spPr>
          <p:txBody>
            <a:bodyPr wrap="square" rtlCol="0">
              <a:spAutoFit/>
            </a:bodyPr>
            <a:lstStyle/>
            <a:p>
              <a:pPr algn="ctr"/>
              <a:r>
                <a:rPr lang="en-US" sz="2400" dirty="0" smtClean="0">
                  <a:solidFill>
                    <a:srgbClr val="FF0000"/>
                  </a:solidFill>
                </a:rPr>
                <a:t>1.9x</a:t>
              </a:r>
            </a:p>
            <a:p>
              <a:pPr algn="ctr"/>
              <a:r>
                <a:rPr lang="en-US" sz="900" dirty="0" smtClean="0"/>
                <a:t>rate of increase in cost of 4-year degree vs. inflation</a:t>
              </a:r>
              <a:r>
                <a:rPr lang="en-US" sz="900" baseline="30000" dirty="0" smtClean="0"/>
                <a:t>7</a:t>
              </a:r>
              <a:endParaRPr lang="en-US" sz="900" baseline="30000" dirty="0"/>
            </a:p>
          </p:txBody>
        </p:sp>
      </p:grpSp>
      <p:grpSp>
        <p:nvGrpSpPr>
          <p:cNvPr id="28" name="Group 27"/>
          <p:cNvGrpSpPr/>
          <p:nvPr/>
        </p:nvGrpSpPr>
        <p:grpSpPr>
          <a:xfrm>
            <a:off x="3861669" y="4223746"/>
            <a:ext cx="5242411" cy="584775"/>
            <a:chOff x="3861669" y="4573728"/>
            <a:chExt cx="5242411" cy="584775"/>
          </a:xfrm>
        </p:grpSpPr>
        <p:sp>
          <p:nvSpPr>
            <p:cNvPr id="16" name="TextBox 15"/>
            <p:cNvSpPr txBox="1"/>
            <p:nvPr/>
          </p:nvSpPr>
          <p:spPr>
            <a:xfrm>
              <a:off x="3861669" y="4573728"/>
              <a:ext cx="1973617" cy="584775"/>
            </a:xfrm>
            <a:prstGeom prst="rect">
              <a:avLst/>
            </a:prstGeom>
            <a:noFill/>
          </p:spPr>
          <p:txBody>
            <a:bodyPr wrap="none" rtlCol="0">
              <a:spAutoFit/>
            </a:bodyPr>
            <a:lstStyle/>
            <a:p>
              <a:r>
                <a:rPr lang="en-US" sz="800" baseline="30000" dirty="0" smtClean="0"/>
                <a:t>1</a:t>
              </a:r>
              <a:r>
                <a:rPr lang="en-US" sz="800" dirty="0" smtClean="0"/>
                <a:t>Georgetown CED; Lumina Foundation</a:t>
              </a:r>
            </a:p>
            <a:p>
              <a:r>
                <a:rPr lang="en-US" sz="800" baseline="30000" dirty="0" smtClean="0"/>
                <a:t>2</a:t>
              </a:r>
              <a:r>
                <a:rPr lang="en-US" sz="800" dirty="0" smtClean="0"/>
                <a:t>U.S. Census</a:t>
              </a:r>
            </a:p>
            <a:p>
              <a:r>
                <a:rPr lang="en-US" sz="800" baseline="30000" dirty="0" smtClean="0"/>
                <a:t>3</a:t>
              </a:r>
              <a:r>
                <a:rPr lang="en-US" sz="800" dirty="0" smtClean="0"/>
                <a:t>Lumina Foundation</a:t>
              </a:r>
            </a:p>
            <a:p>
              <a:r>
                <a:rPr lang="en-US" sz="800" baseline="30000" dirty="0"/>
                <a:t>4</a:t>
              </a:r>
              <a:r>
                <a:rPr lang="en-US" sz="800" dirty="0"/>
                <a:t>Gallup / Lumina 2014 </a:t>
              </a:r>
              <a:r>
                <a:rPr lang="en-US" sz="800" dirty="0" smtClean="0"/>
                <a:t>Survey</a:t>
              </a:r>
            </a:p>
          </p:txBody>
        </p:sp>
        <p:sp>
          <p:nvSpPr>
            <p:cNvPr id="22" name="TextBox 21"/>
            <p:cNvSpPr txBox="1"/>
            <p:nvPr/>
          </p:nvSpPr>
          <p:spPr>
            <a:xfrm>
              <a:off x="5945843" y="4583622"/>
              <a:ext cx="3158237" cy="461665"/>
            </a:xfrm>
            <a:prstGeom prst="rect">
              <a:avLst/>
            </a:prstGeom>
            <a:noFill/>
          </p:spPr>
          <p:txBody>
            <a:bodyPr wrap="none" rtlCol="0">
              <a:spAutoFit/>
            </a:bodyPr>
            <a:lstStyle/>
            <a:p>
              <a:r>
                <a:rPr lang="en-US" sz="800" baseline="30000" dirty="0" smtClean="0"/>
                <a:t>5</a:t>
              </a:r>
              <a:r>
                <a:rPr lang="en-US" sz="800" dirty="0" smtClean="0"/>
                <a:t>Pew Research Center; Federal Reserve Board of S.F.</a:t>
              </a:r>
            </a:p>
            <a:p>
              <a:r>
                <a:rPr lang="en-US" sz="800" baseline="30000" dirty="0" smtClean="0"/>
                <a:t>6</a:t>
              </a:r>
              <a:r>
                <a:rPr lang="en-US" sz="800" dirty="0" smtClean="0"/>
                <a:t>Association of American Colleges and Universities, 2015 Survey</a:t>
              </a:r>
            </a:p>
            <a:p>
              <a:r>
                <a:rPr lang="en-US" sz="800" baseline="30000" dirty="0" smtClean="0"/>
                <a:t>7</a:t>
              </a:r>
              <a:r>
                <a:rPr lang="en-US" sz="800" dirty="0" smtClean="0"/>
                <a:t>College Board</a:t>
              </a:r>
              <a:endParaRPr lang="en-US" sz="800" dirty="0"/>
            </a:p>
          </p:txBody>
        </p:sp>
      </p:grpSp>
    </p:spTree>
    <p:extLst>
      <p:ext uri="{BB962C8B-B14F-4D97-AF65-F5344CB8AC3E}">
        <p14:creationId xmlns:p14="http://schemas.microsoft.com/office/powerpoint/2010/main" val="7302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500"/>
                            </p:stCondLst>
                            <p:childTnLst>
                              <p:par>
                                <p:cTn id="34" presetID="1" presetClass="entr" presetSubtype="0" fill="hold" nodeType="afterEffect">
                                  <p:stCondLst>
                                    <p:cond delay="50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a:t>
            </a:r>
            <a:r>
              <a:rPr lang="en-US" i="1" dirty="0" smtClean="0"/>
              <a:t>vs. </a:t>
            </a:r>
            <a:r>
              <a:rPr lang="en-US" dirty="0" smtClean="0"/>
              <a:t>Mastery</a:t>
            </a:r>
            <a:endParaRPr lang="en-US" dirty="0"/>
          </a:p>
        </p:txBody>
      </p:sp>
      <p:sp>
        <p:nvSpPr>
          <p:cNvPr id="3" name="Content Placeholder 2"/>
          <p:cNvSpPr>
            <a:spLocks noGrp="1"/>
          </p:cNvSpPr>
          <p:nvPr>
            <p:ph idx="1"/>
          </p:nvPr>
        </p:nvSpPr>
        <p:spPr/>
        <p:txBody>
          <a:bodyPr>
            <a:noAutofit/>
          </a:bodyPr>
          <a:lstStyle/>
          <a:p>
            <a:pPr marL="0" indent="0">
              <a:lnSpc>
                <a:spcPct val="114000"/>
              </a:lnSpc>
              <a:buNone/>
            </a:pPr>
            <a:r>
              <a:rPr lang="en-US" sz="1800" dirty="0" smtClean="0">
                <a:latin typeface="+mn-lt"/>
              </a:rPr>
              <a:t>“</a:t>
            </a:r>
            <a:r>
              <a:rPr lang="en-US" sz="1800" dirty="0">
                <a:latin typeface="+mn-lt"/>
              </a:rPr>
              <a:t>Institutions </a:t>
            </a:r>
            <a:r>
              <a:rPr lang="en-US" sz="1800" dirty="0" smtClean="0">
                <a:latin typeface="+mn-lt"/>
              </a:rPr>
              <a:t>must move from </a:t>
            </a:r>
            <a:r>
              <a:rPr lang="en-US" sz="1800" dirty="0">
                <a:latin typeface="+mn-lt"/>
              </a:rPr>
              <a:t>a model of “time served” to a model of “stuff learned.” Because increasingly the world does not care what you know. Everything is on Google. </a:t>
            </a:r>
            <a:r>
              <a:rPr lang="en-US" sz="2000" b="1" dirty="0">
                <a:latin typeface="+mn-lt"/>
              </a:rPr>
              <a:t>The world only cares, and will only pay for, what you can do with what you know</a:t>
            </a:r>
            <a:r>
              <a:rPr lang="en-US" sz="2000" b="1" dirty="0" smtClean="0">
                <a:latin typeface="+mn-lt"/>
              </a:rPr>
              <a:t>. . . . </a:t>
            </a:r>
            <a:r>
              <a:rPr lang="en-US" sz="1800" dirty="0" smtClean="0">
                <a:latin typeface="+mn-lt"/>
              </a:rPr>
              <a:t>We’re </a:t>
            </a:r>
            <a:r>
              <a:rPr lang="en-US" sz="1800" dirty="0">
                <a:latin typeface="+mn-lt"/>
              </a:rPr>
              <a:t>moving to a more competency-based world where there will be </a:t>
            </a:r>
            <a:r>
              <a:rPr lang="en-US" sz="2000" b="1" dirty="0">
                <a:latin typeface="+mn-lt"/>
              </a:rPr>
              <a:t>less interest in how you acquired the competency</a:t>
            </a:r>
            <a:r>
              <a:rPr lang="en-US" sz="1800" dirty="0">
                <a:latin typeface="+mn-lt"/>
              </a:rPr>
              <a:t> — in an online course, at a four-year-college or in a company-administered class — and </a:t>
            </a:r>
            <a:r>
              <a:rPr lang="en-US" sz="2000" b="1" dirty="0">
                <a:latin typeface="+mn-lt"/>
              </a:rPr>
              <a:t>more demand to prove that you mastered the </a:t>
            </a:r>
            <a:r>
              <a:rPr lang="en-US" sz="2000" b="1" dirty="0" smtClean="0">
                <a:latin typeface="+mn-lt"/>
              </a:rPr>
              <a:t>competency.</a:t>
            </a:r>
            <a:r>
              <a:rPr lang="en-US" sz="1800" dirty="0" smtClean="0">
                <a:latin typeface="+mn-lt"/>
              </a:rPr>
              <a:t> </a:t>
            </a:r>
            <a:r>
              <a:rPr lang="en-US" sz="1800" dirty="0">
                <a:latin typeface="+mn-lt"/>
              </a:rPr>
              <a:t>W</a:t>
            </a:r>
            <a:r>
              <a:rPr lang="en-US" sz="1800" dirty="0" smtClean="0">
                <a:latin typeface="+mn-lt"/>
              </a:rPr>
              <a:t>e </a:t>
            </a:r>
            <a:r>
              <a:rPr lang="en-US" sz="1800" dirty="0">
                <a:latin typeface="+mn-lt"/>
              </a:rPr>
              <a:t>have to get beyond the current system of information and delivery </a:t>
            </a:r>
            <a:r>
              <a:rPr lang="en-US" sz="1800" dirty="0" smtClean="0">
                <a:latin typeface="+mn-lt"/>
              </a:rPr>
              <a:t>. . .								</a:t>
            </a:r>
          </a:p>
          <a:p>
            <a:pPr marL="0" indent="0">
              <a:spcBef>
                <a:spcPts val="0"/>
              </a:spcBef>
              <a:buNone/>
            </a:pPr>
            <a:r>
              <a:rPr lang="en-US" sz="1600" dirty="0" smtClean="0">
                <a:latin typeface="+mn-lt"/>
              </a:rPr>
              <a:t>										--</a:t>
            </a:r>
            <a:r>
              <a:rPr lang="en-US" sz="1600" dirty="0">
                <a:latin typeface="+mn-lt"/>
              </a:rPr>
              <a:t>Thomas Friedman,</a:t>
            </a:r>
            <a:br>
              <a:rPr lang="en-US" sz="1600" dirty="0">
                <a:latin typeface="+mn-lt"/>
              </a:rPr>
            </a:br>
            <a:r>
              <a:rPr lang="en-US" sz="1600" dirty="0" smtClean="0">
                <a:latin typeface="+mn-lt"/>
              </a:rPr>
              <a:t>										</a:t>
            </a:r>
            <a:r>
              <a:rPr lang="en-US" sz="1200" dirty="0" smtClean="0">
                <a:latin typeface="+mn-lt"/>
              </a:rPr>
              <a:t>The </a:t>
            </a:r>
            <a:r>
              <a:rPr lang="en-US" sz="1200" dirty="0">
                <a:latin typeface="+mn-lt"/>
              </a:rPr>
              <a:t>New York </a:t>
            </a:r>
            <a:r>
              <a:rPr lang="en-US" sz="1200" dirty="0" smtClean="0">
                <a:latin typeface="+mn-lt"/>
              </a:rPr>
              <a:t>Times, March 5, 2013</a:t>
            </a:r>
            <a:endParaRPr lang="en-US" sz="1600" dirty="0">
              <a:latin typeface="+mn-lt"/>
            </a:endParaRPr>
          </a:p>
        </p:txBody>
      </p:sp>
    </p:spTree>
    <p:extLst>
      <p:ext uri="{BB962C8B-B14F-4D97-AF65-F5344CB8AC3E}">
        <p14:creationId xmlns:p14="http://schemas.microsoft.com/office/powerpoint/2010/main" val="174417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 y="952498"/>
            <a:ext cx="4954325" cy="3585597"/>
          </a:xfrm>
          <a:prstGeom prst="rect">
            <a:avLst/>
          </a:prstGeom>
          <a:noFill/>
        </p:spPr>
        <p:txBody>
          <a:bodyPr wrap="square" rtlCol="0">
            <a:spAutoFit/>
          </a:bodyPr>
          <a:lstStyle/>
          <a:p>
            <a:pPr>
              <a:spcBef>
                <a:spcPts val="600"/>
              </a:spcBef>
              <a:spcAft>
                <a:spcPts val="1200"/>
              </a:spcAft>
            </a:pPr>
            <a:r>
              <a:rPr lang="en-US" sz="2400" dirty="0" smtClean="0">
                <a:latin typeface="Arial" panose="020B0604020202020204" pitchFamily="34" charset="0"/>
                <a:cs typeface="Arial" panose="020B0604020202020204" pitchFamily="34" charset="0"/>
              </a:rPr>
              <a:t>…and they have different needs</a:t>
            </a:r>
            <a:endParaRPr lang="en-US" sz="24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Flexibility</a:t>
            </a:r>
          </a:p>
          <a:p>
            <a:pPr marL="342900" indent="-342900">
              <a:spcBef>
                <a:spcPts val="6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Access</a:t>
            </a:r>
          </a:p>
          <a:p>
            <a:pPr marL="342900"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Affordability</a:t>
            </a:r>
          </a:p>
          <a:p>
            <a:pPr marL="342900" indent="-342900">
              <a:spcBef>
                <a:spcPts val="6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Ability to leverage knowledge and skills already acquired</a:t>
            </a:r>
          </a:p>
          <a:p>
            <a:pPr marL="342900" indent="-342900">
              <a:spcBef>
                <a:spcPts val="6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Opportunity to </a:t>
            </a:r>
            <a:r>
              <a:rPr lang="en-US" sz="2400" i="1" dirty="0" smtClean="0">
                <a:latin typeface="Arial" panose="020B0604020202020204" pitchFamily="34" charset="0"/>
                <a:cs typeface="Arial" panose="020B0604020202020204" pitchFamily="34" charset="0"/>
              </a:rPr>
              <a:t>advance </a:t>
            </a:r>
            <a:r>
              <a:rPr lang="en-US" sz="2400" dirty="0" smtClean="0">
                <a:latin typeface="Arial" panose="020B0604020202020204" pitchFamily="34" charset="0"/>
                <a:cs typeface="Arial" panose="020B0604020202020204" pitchFamily="34" charset="0"/>
              </a:rPr>
              <a:t>career, not just begin or change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80" y="1408053"/>
            <a:ext cx="4576292" cy="295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dirty="0" smtClean="0"/>
              <a:t>Non-traditional Students are the Majority</a:t>
            </a:r>
            <a:endParaRPr lang="en-US" dirty="0"/>
          </a:p>
        </p:txBody>
      </p:sp>
    </p:spTree>
    <p:extLst>
      <p:ext uri="{BB962C8B-B14F-4D97-AF65-F5344CB8AC3E}">
        <p14:creationId xmlns:p14="http://schemas.microsoft.com/office/powerpoint/2010/main" val="76654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924243"/>
            <a:ext cx="4985385" cy="3032052"/>
          </a:xfrm>
        </p:spPr>
        <p:txBody>
          <a:bodyPr>
            <a:normAutofit fontScale="25000" lnSpcReduction="20000"/>
          </a:bodyPr>
          <a:lstStyle/>
          <a:p>
            <a:pPr marL="228600" indent="-228600">
              <a:lnSpc>
                <a:spcPct val="110000"/>
              </a:lnSpc>
              <a:spcBef>
                <a:spcPts val="0"/>
              </a:spcBef>
              <a:spcAft>
                <a:spcPts val="600"/>
              </a:spcAft>
            </a:pPr>
            <a:r>
              <a:rPr lang="en-US" sz="6400" dirty="0" smtClean="0"/>
              <a:t>Nonprofit, founded in 1997 by 19 governors</a:t>
            </a:r>
          </a:p>
          <a:p>
            <a:pPr marL="228600" indent="-228600">
              <a:lnSpc>
                <a:spcPct val="110000"/>
              </a:lnSpc>
              <a:spcBef>
                <a:spcPts val="600"/>
              </a:spcBef>
              <a:spcAft>
                <a:spcPts val="600"/>
              </a:spcAft>
            </a:pPr>
            <a:r>
              <a:rPr lang="en-US" sz="6400" dirty="0" smtClean="0"/>
              <a:t>84,000+ students </a:t>
            </a:r>
            <a:r>
              <a:rPr lang="en-US" sz="6400" dirty="0"/>
              <a:t>and </a:t>
            </a:r>
            <a:r>
              <a:rPr lang="en-US" sz="6400" dirty="0" smtClean="0"/>
              <a:t>92,000 </a:t>
            </a:r>
            <a:r>
              <a:rPr lang="en-US" sz="6400" dirty="0"/>
              <a:t>graduates in all 50 </a:t>
            </a:r>
            <a:r>
              <a:rPr lang="en-US" sz="6400" dirty="0" smtClean="0"/>
              <a:t>states</a:t>
            </a:r>
          </a:p>
          <a:p>
            <a:pPr marL="228600" indent="-228600">
              <a:lnSpc>
                <a:spcPct val="110000"/>
              </a:lnSpc>
              <a:spcBef>
                <a:spcPts val="600"/>
              </a:spcBef>
              <a:spcAft>
                <a:spcPts val="600"/>
              </a:spcAft>
            </a:pPr>
            <a:r>
              <a:rPr lang="en-US" sz="6400" dirty="0"/>
              <a:t>6</a:t>
            </a:r>
            <a:r>
              <a:rPr lang="en-US" sz="6400" dirty="0" smtClean="0"/>
              <a:t>0+ degrees in 4 </a:t>
            </a:r>
            <a:r>
              <a:rPr lang="en-US" sz="6400" dirty="0"/>
              <a:t>C</a:t>
            </a:r>
            <a:r>
              <a:rPr lang="en-US" sz="6400" dirty="0" smtClean="0"/>
              <a:t>olleges for high-demand fields:</a:t>
            </a:r>
          </a:p>
          <a:p>
            <a:pPr marL="628650" lvl="1" indent="-228600">
              <a:lnSpc>
                <a:spcPct val="110000"/>
              </a:lnSpc>
              <a:spcBef>
                <a:spcPts val="0"/>
              </a:spcBef>
            </a:pPr>
            <a:r>
              <a:rPr lang="en-US" sz="6000" dirty="0" smtClean="0"/>
              <a:t>Business</a:t>
            </a:r>
          </a:p>
          <a:p>
            <a:pPr marL="628650" lvl="1" indent="-228600">
              <a:lnSpc>
                <a:spcPct val="110000"/>
              </a:lnSpc>
              <a:spcBef>
                <a:spcPts val="0"/>
              </a:spcBef>
            </a:pPr>
            <a:r>
              <a:rPr lang="en-US" sz="6000" dirty="0" smtClean="0"/>
              <a:t>K-12 teacher education</a:t>
            </a:r>
          </a:p>
          <a:p>
            <a:pPr marL="628650" lvl="1" indent="-228600">
              <a:lnSpc>
                <a:spcPct val="110000"/>
              </a:lnSpc>
              <a:spcBef>
                <a:spcPts val="0"/>
              </a:spcBef>
            </a:pPr>
            <a:r>
              <a:rPr lang="en-US" sz="6000" dirty="0" smtClean="0"/>
              <a:t>IT</a:t>
            </a:r>
          </a:p>
          <a:p>
            <a:pPr marL="628650" lvl="1" indent="-228600">
              <a:lnSpc>
                <a:spcPct val="110000"/>
              </a:lnSpc>
              <a:spcBef>
                <a:spcPts val="0"/>
              </a:spcBef>
              <a:spcAft>
                <a:spcPts val="600"/>
              </a:spcAft>
            </a:pPr>
            <a:r>
              <a:rPr lang="en-US" sz="6000" dirty="0" smtClean="0"/>
              <a:t>Health professions</a:t>
            </a:r>
          </a:p>
          <a:p>
            <a:pPr marL="228600" indent="-228600">
              <a:lnSpc>
                <a:spcPct val="110000"/>
              </a:lnSpc>
              <a:spcBef>
                <a:spcPts val="600"/>
              </a:spcBef>
              <a:spcAft>
                <a:spcPts val="600"/>
              </a:spcAft>
            </a:pPr>
            <a:r>
              <a:rPr lang="en-US" sz="6400" dirty="0" smtClean="0"/>
              <a:t>Competency-based, all online</a:t>
            </a:r>
          </a:p>
          <a:p>
            <a:pPr marL="228600" indent="-228600">
              <a:lnSpc>
                <a:spcPct val="110000"/>
              </a:lnSpc>
              <a:spcBef>
                <a:spcPts val="600"/>
              </a:spcBef>
              <a:spcAft>
                <a:spcPts val="600"/>
              </a:spcAft>
            </a:pPr>
            <a:r>
              <a:rPr lang="en-US" sz="6400" dirty="0" smtClean="0"/>
              <a:t>$6,000 per year, “all you can learn”</a:t>
            </a:r>
            <a:endParaRPr lang="en-US" sz="6400" dirty="0"/>
          </a:p>
          <a:p>
            <a:pPr>
              <a:lnSpc>
                <a:spcPct val="110000"/>
              </a:lnSpc>
              <a:spcBef>
                <a:spcPts val="600"/>
              </a:spcBef>
              <a:spcAft>
                <a:spcPts val="600"/>
              </a:spcAft>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509" y="924243"/>
            <a:ext cx="3680040" cy="219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8340" y="4028744"/>
            <a:ext cx="7767320"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a:t>
            </a:r>
            <a:r>
              <a:rPr lang="en-US" sz="2000" b="1" dirty="0" smtClean="0">
                <a:latin typeface="Arial" panose="020B0604020202020204" pitchFamily="34" charset="0"/>
                <a:cs typeface="Arial" panose="020B0604020202020204" pitchFamily="34" charset="0"/>
              </a:rPr>
              <a:t>reated to increase access and improve quality of higher education opportunities for busy adults</a:t>
            </a:r>
            <a:endParaRPr lang="en-US" sz="2000" b="1"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dirty="0" smtClean="0"/>
              <a:t>WGU</a:t>
            </a:r>
            <a:endParaRPr lang="en-US" dirty="0"/>
          </a:p>
        </p:txBody>
      </p:sp>
    </p:spTree>
    <p:extLst>
      <p:ext uri="{BB962C8B-B14F-4D97-AF65-F5344CB8AC3E}">
        <p14:creationId xmlns:p14="http://schemas.microsoft.com/office/powerpoint/2010/main" val="2998066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Case for Innovation</a:t>
            </a:r>
          </a:p>
          <a:p>
            <a:pPr>
              <a:lnSpc>
                <a:spcPct val="150000"/>
              </a:lnSpc>
            </a:pPr>
            <a:r>
              <a:rPr lang="en-US" b="1" dirty="0" smtClean="0"/>
              <a:t>CBE at Scale</a:t>
            </a:r>
          </a:p>
          <a:p>
            <a:pPr>
              <a:lnSpc>
                <a:spcPct val="150000"/>
              </a:lnSpc>
            </a:pPr>
            <a:r>
              <a:rPr lang="en-US" sz="2400" dirty="0" smtClean="0"/>
              <a:t>Utilizing Data to Advance Student Outcomes</a:t>
            </a:r>
          </a:p>
          <a:p>
            <a:pPr>
              <a:lnSpc>
                <a:spcPct val="150000"/>
              </a:lnSpc>
            </a:pPr>
            <a:r>
              <a:rPr lang="en-US" sz="2400" dirty="0" smtClean="0"/>
              <a:t>What We’ve Learned</a:t>
            </a:r>
          </a:p>
          <a:p>
            <a:pPr>
              <a:lnSpc>
                <a:spcPct val="150000"/>
              </a:lnSpc>
            </a:pPr>
            <a:endParaRPr lang="en-US" sz="2800" dirty="0"/>
          </a:p>
        </p:txBody>
      </p:sp>
    </p:spTree>
    <p:extLst>
      <p:ext uri="{BB962C8B-B14F-4D97-AF65-F5344CB8AC3E}">
        <p14:creationId xmlns:p14="http://schemas.microsoft.com/office/powerpoint/2010/main" val="1189322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226" r="21435"/>
          <a:stretch/>
        </p:blipFill>
        <p:spPr>
          <a:xfrm>
            <a:off x="5230368" y="1063048"/>
            <a:ext cx="3672268" cy="3603628"/>
          </a:xfrm>
          <a:prstGeom prst="rect">
            <a:avLst/>
          </a:prstGeom>
        </p:spPr>
      </p:pic>
      <p:sp>
        <p:nvSpPr>
          <p:cNvPr id="5" name="Title 4"/>
          <p:cNvSpPr>
            <a:spLocks noGrp="1"/>
          </p:cNvSpPr>
          <p:nvPr>
            <p:ph type="title"/>
          </p:nvPr>
        </p:nvSpPr>
        <p:spPr/>
        <p:txBody>
          <a:bodyPr>
            <a:normAutofit fontScale="90000"/>
          </a:bodyPr>
          <a:lstStyle/>
          <a:p>
            <a:r>
              <a:rPr lang="en-US" dirty="0" smtClean="0"/>
              <a:t>WGU and the Student-Centric Model</a:t>
            </a:r>
            <a:br>
              <a:rPr lang="en-US" dirty="0" smtClean="0"/>
            </a:br>
            <a:r>
              <a:rPr lang="en-US" sz="2200" dirty="0" smtClean="0"/>
              <a:t>Reinventing Higher Ed from Ground Up</a:t>
            </a:r>
            <a:endParaRPr lang="en-US" dirty="0"/>
          </a:p>
        </p:txBody>
      </p:sp>
      <p:sp>
        <p:nvSpPr>
          <p:cNvPr id="2" name="Content Placeholder 1"/>
          <p:cNvSpPr>
            <a:spLocks noGrp="1"/>
          </p:cNvSpPr>
          <p:nvPr>
            <p:ph idx="1"/>
          </p:nvPr>
        </p:nvSpPr>
        <p:spPr>
          <a:xfrm>
            <a:off x="457200" y="1211581"/>
            <a:ext cx="4919472" cy="3394472"/>
          </a:xfrm>
        </p:spPr>
        <p:txBody>
          <a:bodyPr>
            <a:noAutofit/>
          </a:bodyPr>
          <a:lstStyle/>
          <a:p>
            <a:pPr marL="339725" indent="-339725">
              <a:lnSpc>
                <a:spcPct val="95000"/>
              </a:lnSpc>
              <a:spcBef>
                <a:spcPts val="400"/>
              </a:spcBef>
              <a:spcAft>
                <a:spcPts val="400"/>
              </a:spcAft>
              <a:buFont typeface="Arial" panose="020B0604020202020204" pitchFamily="34" charset="0"/>
              <a:buChar char="•"/>
            </a:pPr>
            <a:r>
              <a:rPr lang="en-US" sz="2000" dirty="0" smtClean="0"/>
              <a:t>Programs; not individual courses</a:t>
            </a:r>
            <a:endParaRPr lang="en-US" sz="2000" dirty="0"/>
          </a:p>
          <a:p>
            <a:pPr marL="693738" lvl="1" indent="-293688">
              <a:lnSpc>
                <a:spcPct val="95000"/>
              </a:lnSpc>
              <a:spcBef>
                <a:spcPts val="400"/>
              </a:spcBef>
              <a:spcAft>
                <a:spcPts val="400"/>
              </a:spcAft>
              <a:buFont typeface="ArialUnicodeMS" charset="0"/>
              <a:buChar char="➤"/>
            </a:pPr>
            <a:r>
              <a:rPr lang="en-US" sz="1600" dirty="0"/>
              <a:t>A</a:t>
            </a:r>
            <a:r>
              <a:rPr lang="en-US" sz="1600" dirty="0" smtClean="0"/>
              <a:t>ligned with workforce needs</a:t>
            </a:r>
            <a:endParaRPr lang="en-US" sz="1600" dirty="0"/>
          </a:p>
          <a:p>
            <a:pPr marL="339725" indent="-339725">
              <a:lnSpc>
                <a:spcPct val="95000"/>
              </a:lnSpc>
              <a:spcBef>
                <a:spcPts val="400"/>
              </a:spcBef>
              <a:spcAft>
                <a:spcPts val="400"/>
              </a:spcAft>
              <a:buFont typeface="Arial" panose="020B0604020202020204" pitchFamily="34" charset="0"/>
              <a:buChar char="•"/>
            </a:pPr>
            <a:r>
              <a:rPr lang="en-US" sz="2000" dirty="0" smtClean="0">
                <a:solidFill>
                  <a:srgbClr val="002F51"/>
                </a:solidFill>
              </a:rPr>
              <a:t>Fundamentally a teaching institution</a:t>
            </a:r>
          </a:p>
          <a:p>
            <a:pPr marL="693738" lvl="1" indent="-293688">
              <a:lnSpc>
                <a:spcPct val="95000"/>
              </a:lnSpc>
              <a:spcBef>
                <a:spcPts val="0"/>
              </a:spcBef>
              <a:spcAft>
                <a:spcPts val="400"/>
              </a:spcAft>
              <a:buFont typeface="ArialUnicodeMS" charset="0"/>
              <a:buChar char="➤"/>
            </a:pPr>
            <a:r>
              <a:rPr lang="en-US" sz="1600" dirty="0" smtClean="0">
                <a:solidFill>
                  <a:srgbClr val="002F51"/>
                </a:solidFill>
              </a:rPr>
              <a:t>Best content from third-parties; measure outcomes</a:t>
            </a:r>
          </a:p>
          <a:p>
            <a:pPr marL="339725" indent="-339725">
              <a:lnSpc>
                <a:spcPct val="95000"/>
              </a:lnSpc>
              <a:spcBef>
                <a:spcPts val="400"/>
              </a:spcBef>
              <a:spcAft>
                <a:spcPts val="400"/>
              </a:spcAft>
              <a:buFont typeface="Arial" panose="020B0604020202020204" pitchFamily="34" charset="0"/>
              <a:buChar char="•"/>
            </a:pPr>
            <a:r>
              <a:rPr lang="en-US" sz="2000" dirty="0" smtClean="0">
                <a:solidFill>
                  <a:srgbClr val="002F51"/>
                </a:solidFill>
              </a:rPr>
              <a:t>Technology-enabled</a:t>
            </a:r>
            <a:r>
              <a:rPr lang="en-US" sz="2000" dirty="0">
                <a:solidFill>
                  <a:srgbClr val="002F51"/>
                </a:solidFill>
              </a:rPr>
              <a:t>, </a:t>
            </a:r>
            <a:r>
              <a:rPr lang="en-US" sz="2000" dirty="0" smtClean="0">
                <a:solidFill>
                  <a:srgbClr val="002F51"/>
                </a:solidFill>
              </a:rPr>
              <a:t>100% online</a:t>
            </a:r>
            <a:endParaRPr lang="en-US" sz="2000" dirty="0">
              <a:solidFill>
                <a:srgbClr val="002F51"/>
              </a:solidFill>
            </a:endParaRPr>
          </a:p>
          <a:p>
            <a:pPr marL="339725" indent="-339725">
              <a:lnSpc>
                <a:spcPct val="95000"/>
              </a:lnSpc>
              <a:spcBef>
                <a:spcPts val="400"/>
              </a:spcBef>
              <a:spcAft>
                <a:spcPts val="400"/>
              </a:spcAft>
              <a:buFont typeface="Arial" panose="020B0604020202020204" pitchFamily="34" charset="0"/>
              <a:buChar char="•"/>
            </a:pPr>
            <a:r>
              <a:rPr lang="en-US" sz="2000" dirty="0">
                <a:solidFill>
                  <a:srgbClr val="002F51"/>
                </a:solidFill>
              </a:rPr>
              <a:t>Specialized faculty roles</a:t>
            </a:r>
          </a:p>
          <a:p>
            <a:pPr marL="339725" indent="-339725">
              <a:lnSpc>
                <a:spcPct val="95000"/>
              </a:lnSpc>
              <a:spcBef>
                <a:spcPts val="400"/>
              </a:spcBef>
              <a:spcAft>
                <a:spcPts val="400"/>
              </a:spcAft>
              <a:buFont typeface="Arial" panose="020B0604020202020204" pitchFamily="34" charset="0"/>
              <a:buChar char="•"/>
            </a:pPr>
            <a:r>
              <a:rPr lang="en-US" sz="2000" dirty="0">
                <a:solidFill>
                  <a:srgbClr val="002F51"/>
                </a:solidFill>
              </a:rPr>
              <a:t>Data-driven, </a:t>
            </a:r>
            <a:r>
              <a:rPr lang="en-US" sz="2000" dirty="0" smtClean="0">
                <a:solidFill>
                  <a:srgbClr val="002F51"/>
                </a:solidFill>
              </a:rPr>
              <a:t>adapted </a:t>
            </a:r>
            <a:r>
              <a:rPr lang="en-US" sz="2000" dirty="0">
                <a:solidFill>
                  <a:srgbClr val="002F51"/>
                </a:solidFill>
              </a:rPr>
              <a:t>to individual student </a:t>
            </a:r>
            <a:r>
              <a:rPr lang="en-US" sz="2000" dirty="0" smtClean="0">
                <a:solidFill>
                  <a:srgbClr val="002F51"/>
                </a:solidFill>
              </a:rPr>
              <a:t>needs</a:t>
            </a:r>
            <a:endParaRPr lang="en-US" sz="2000" dirty="0">
              <a:solidFill>
                <a:srgbClr val="002F51"/>
              </a:solidFill>
            </a:endParaRPr>
          </a:p>
        </p:txBody>
      </p:sp>
    </p:spTree>
    <p:extLst>
      <p:ext uri="{BB962C8B-B14F-4D97-AF65-F5344CB8AC3E}">
        <p14:creationId xmlns:p14="http://schemas.microsoft.com/office/powerpoint/2010/main" val="3987067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WGU New">
      <a:dk1>
        <a:srgbClr val="002F51"/>
      </a:dk1>
      <a:lt1>
        <a:sysClr val="window" lastClr="FFFFFF"/>
      </a:lt1>
      <a:dk2>
        <a:srgbClr val="4886A1"/>
      </a:dk2>
      <a:lt2>
        <a:srgbClr val="CAC8C8"/>
      </a:lt2>
      <a:accent1>
        <a:srgbClr val="4886A1"/>
      </a:accent1>
      <a:accent2>
        <a:srgbClr val="840028"/>
      </a:accent2>
      <a:accent3>
        <a:srgbClr val="002F51"/>
      </a:accent3>
      <a:accent4>
        <a:srgbClr val="C7901B"/>
      </a:accent4>
      <a:accent5>
        <a:srgbClr val="C7D8DE"/>
      </a:accent5>
      <a:accent6>
        <a:srgbClr val="FFFFFF"/>
      </a:accent6>
      <a:hlink>
        <a:srgbClr val="4886A1"/>
      </a:hlink>
      <a:folHlink>
        <a:srgbClr val="C7D8D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10851</TotalTime>
  <Words>1400</Words>
  <Application>Microsoft Office PowerPoint</Application>
  <PresentationFormat>On-screen Show (16:9)</PresentationFormat>
  <Paragraphs>272</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ArialUnicodeMS</vt:lpstr>
      <vt:lpstr>Calibri</vt:lpstr>
      <vt:lpstr>Futura Medium</vt:lpstr>
      <vt:lpstr>LucidaGrande</vt:lpstr>
      <vt:lpstr>Tw Cen MT</vt:lpstr>
      <vt:lpstr>Default Theme</vt:lpstr>
      <vt:lpstr>        WGU: 20 Years of Experience Bringing Competency-Based Education to Scale </vt:lpstr>
      <vt:lpstr>PowerPoint Presentation</vt:lpstr>
      <vt:lpstr>Outline</vt:lpstr>
      <vt:lpstr>The Case for Innovation in Higher Ed</vt:lpstr>
      <vt:lpstr>Consumption vs. Mastery</vt:lpstr>
      <vt:lpstr>Non-traditional Students are the Majority</vt:lpstr>
      <vt:lpstr>WGU</vt:lpstr>
      <vt:lpstr>Outline</vt:lpstr>
      <vt:lpstr>WGU and the Student-Centric Model Reinventing Higher Ed from Ground Up</vt:lpstr>
      <vt:lpstr>Competency-based Education</vt:lpstr>
      <vt:lpstr>WGU: CBE at Scale</vt:lpstr>
      <vt:lpstr>Program &amp; Course Design</vt:lpstr>
      <vt:lpstr>Faculty at WGU – Specialization</vt:lpstr>
      <vt:lpstr>Outline</vt:lpstr>
      <vt:lpstr>Technology-enabled Student Experience</vt:lpstr>
      <vt:lpstr>Adaptive, Individualized Learning</vt:lpstr>
      <vt:lpstr>Affective Domain Impact on Outcomes Data-driven Innovation Example</vt:lpstr>
      <vt:lpstr>Delivering a Better Student Experience</vt:lpstr>
      <vt:lpstr>Delivering Value to Graduates</vt:lpstr>
      <vt:lpstr>Great Jobs, Great Lives</vt:lpstr>
      <vt:lpstr>Delivering Value to Employers</vt:lpstr>
      <vt:lpstr>Outline</vt:lpstr>
      <vt:lpstr>It Works</vt:lpstr>
      <vt:lpstr>What We’ve Learned</vt:lpstr>
      <vt:lpstr>Questions and Discussion</vt:lpstr>
    </vt:vector>
  </TitlesOfParts>
  <Company>Western Governors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Neely</dc:creator>
  <cp:lastModifiedBy>Fred Hurst</cp:lastModifiedBy>
  <cp:revision>222</cp:revision>
  <cp:lastPrinted>2018-01-19T19:01:00Z</cp:lastPrinted>
  <dcterms:created xsi:type="dcterms:W3CDTF">2015-08-06T16:17:30Z</dcterms:created>
  <dcterms:modified xsi:type="dcterms:W3CDTF">2018-01-26T20:23:54Z</dcterms:modified>
</cp:coreProperties>
</file>