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05" r:id="rId2"/>
    <p:sldId id="308" r:id="rId3"/>
    <p:sldId id="312" r:id="rId4"/>
    <p:sldId id="295" r:id="rId5"/>
    <p:sldId id="280" r:id="rId6"/>
    <p:sldId id="329" r:id="rId7"/>
    <p:sldId id="274" r:id="rId8"/>
    <p:sldId id="277" r:id="rId9"/>
    <p:sldId id="310" r:id="rId10"/>
    <p:sldId id="324" r:id="rId11"/>
    <p:sldId id="325" r:id="rId12"/>
    <p:sldId id="313" r:id="rId13"/>
    <p:sldId id="322" r:id="rId14"/>
    <p:sldId id="327" r:id="rId15"/>
    <p:sldId id="321" r:id="rId16"/>
    <p:sldId id="328" r:id="rId17"/>
    <p:sldId id="318" r:id="rId18"/>
    <p:sldId id="285" r:id="rId19"/>
    <p:sldId id="297" r:id="rId20"/>
    <p:sldId id="292" r:id="rId21"/>
    <p:sldId id="326" r:id="rId22"/>
    <p:sldId id="283" r:id="rId23"/>
    <p:sldId id="302" r:id="rId24"/>
    <p:sldId id="284" r:id="rId25"/>
    <p:sldId id="270" r:id="rId26"/>
    <p:sldId id="32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ierdowski Dana" initials="GD" lastIdx="1" clrIdx="0"/>
  <p:cmAuthor id="1" name="Rebecca Frazee" initials="RF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3"/>
    <p:restoredTop sz="92655" autoAdjust="0"/>
  </p:normalViewPr>
  <p:slideViewPr>
    <p:cSldViewPr snapToGrid="0" snapToObjects="1">
      <p:cViewPr varScale="1">
        <p:scale>
          <a:sx n="85" d="100"/>
          <a:sy n="85" d="100"/>
        </p:scale>
        <p:origin x="992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41-AD4A-BE31-D2E913F1831C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41-AD4A-BE31-D2E913F1831C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41-AD4A-BE31-D2E913F1831C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041-AD4A-BE31-D2E913F1831C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041-AD4A-BE31-D2E913F1831C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041-AD4A-BE31-D2E913F1831C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041-AD4A-BE31-D2E913F1831C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041-AD4A-BE31-D2E913F1831C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2041-AD4A-BE31-D2E913F1831C}"/>
              </c:ext>
            </c:extLst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2041-AD4A-BE31-D2E913F1831C}"/>
              </c:ext>
            </c:extLst>
          </c:dPt>
          <c:dLbls>
            <c:dLbl>
              <c:idx val="0"/>
              <c:layout>
                <c:manualLayout>
                  <c:x val="0.26813163670632267"/>
                  <c:y val="9.829060083478546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41-AD4A-BE31-D2E913F1831C}"/>
                </c:ext>
              </c:extLst>
            </c:dLbl>
            <c:dLbl>
              <c:idx val="1"/>
              <c:layout>
                <c:manualLayout>
                  <c:x val="0.107701410559862"/>
                  <c:y val="2.520202837403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41-AD4A-BE31-D2E913F1831C}"/>
                </c:ext>
              </c:extLst>
            </c:dLbl>
            <c:dLbl>
              <c:idx val="7"/>
              <c:layout>
                <c:manualLayout>
                  <c:x val="-4.3753698039943903E-2"/>
                  <c:y val="2.907926350850089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041-AD4A-BE31-D2E913F1831C}"/>
                </c:ext>
              </c:extLst>
            </c:dLbl>
            <c:dLbl>
              <c:idx val="8"/>
              <c:layout>
                <c:manualLayout>
                  <c:x val="3.9266139266616297E-2"/>
                  <c:y val="-3.10178810757343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041-AD4A-BE31-D2E913F1831C}"/>
                </c:ext>
              </c:extLst>
            </c:dLbl>
            <c:dLbl>
              <c:idx val="9"/>
              <c:layout>
                <c:manualLayout>
                  <c:x val="-0.25354707069300803"/>
                  <c:y val="2.132479323956730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041-AD4A-BE31-D2E913F183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Architects and Interior Designers</c:v>
                </c:pt>
                <c:pt idx="1">
                  <c:v>Coordinator</c:v>
                </c:pt>
                <c:pt idx="2">
                  <c:v>Director</c:v>
                </c:pt>
                <c:pt idx="3">
                  <c:v>Faculty</c:v>
                </c:pt>
                <c:pt idx="4">
                  <c:v>Leadership</c:v>
                </c:pt>
                <c:pt idx="5">
                  <c:v>Manager</c:v>
                </c:pt>
                <c:pt idx="6">
                  <c:v>Specialist</c:v>
                </c:pt>
                <c:pt idx="7">
                  <c:v>Staff</c:v>
                </c:pt>
                <c:pt idx="8">
                  <c:v>Student</c:v>
                </c:pt>
                <c:pt idx="9">
                  <c:v>Systems Integrators and Engineers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0.01</c:v>
                </c:pt>
                <c:pt idx="1">
                  <c:v>0.03</c:v>
                </c:pt>
                <c:pt idx="2">
                  <c:v>0.27</c:v>
                </c:pt>
                <c:pt idx="3">
                  <c:v>0.11</c:v>
                </c:pt>
                <c:pt idx="4">
                  <c:v>0.11</c:v>
                </c:pt>
                <c:pt idx="5">
                  <c:v>0.12</c:v>
                </c:pt>
                <c:pt idx="6">
                  <c:v>0.13</c:v>
                </c:pt>
                <c:pt idx="7">
                  <c:v>0.13</c:v>
                </c:pt>
                <c:pt idx="8">
                  <c:v>0.01</c:v>
                </c:pt>
                <c:pt idx="9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041-AD4A-BE31-D2E913F1831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Percentage of User Types</a:t>
            </a:r>
          </a:p>
        </c:rich>
      </c:tx>
      <c:layout>
        <c:manualLayout>
          <c:xMode val="edge"/>
          <c:yMode val="edge"/>
          <c:x val="0.34598415609072097"/>
          <c:y val="9.69308783616697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041-AD4A-BE31-D2E913F1831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041-AD4A-BE31-D2E913F1831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041-AD4A-BE31-D2E913F1831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041-AD4A-BE31-D2E913F1831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041-AD4A-BE31-D2E913F1831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041-AD4A-BE31-D2E913F1831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041-AD4A-BE31-D2E913F1831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2041-AD4A-BE31-D2E913F1831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2041-AD4A-BE31-D2E913F1831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2041-AD4A-BE31-D2E913F1831C}"/>
              </c:ext>
            </c:extLst>
          </c:dPt>
          <c:dLbls>
            <c:dLbl>
              <c:idx val="0"/>
              <c:layout>
                <c:manualLayout>
                  <c:x val="0.26140029854633101"/>
                  <c:y val="-4.07109689119012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41-AD4A-BE31-D2E913F1831C}"/>
                </c:ext>
              </c:extLst>
            </c:dLbl>
            <c:dLbl>
              <c:idx val="1"/>
              <c:layout>
                <c:manualLayout>
                  <c:x val="0.107701410559862"/>
                  <c:y val="2.520202837403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41-AD4A-BE31-D2E913F1831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2041-AD4A-BE31-D2E913F1831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2041-AD4A-BE31-D2E913F1831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2041-AD4A-BE31-D2E913F1831C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2041-AD4A-BE31-D2E913F1831C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2041-AD4A-BE31-D2E913F1831C}"/>
                </c:ext>
              </c:extLst>
            </c:dLbl>
            <c:dLbl>
              <c:idx val="7"/>
              <c:layout>
                <c:manualLayout>
                  <c:x val="-4.3753698039943903E-2"/>
                  <c:y val="2.90792635085008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041-AD4A-BE31-D2E913F1831C}"/>
                </c:ext>
              </c:extLst>
            </c:dLbl>
            <c:dLbl>
              <c:idx val="8"/>
              <c:layout>
                <c:manualLayout>
                  <c:x val="3.9266139266616297E-2"/>
                  <c:y val="-3.10178810757343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041-AD4A-BE31-D2E913F1831C}"/>
                </c:ext>
              </c:extLst>
            </c:dLbl>
            <c:dLbl>
              <c:idx val="9"/>
              <c:layout>
                <c:manualLayout>
                  <c:x val="-0.25354707069300803"/>
                  <c:y val="2.13247932395673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041-AD4A-BE31-D2E913F1831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Architects and Interior Designers</c:v>
                </c:pt>
                <c:pt idx="1">
                  <c:v>Coordinator</c:v>
                </c:pt>
                <c:pt idx="2">
                  <c:v>Director</c:v>
                </c:pt>
                <c:pt idx="3">
                  <c:v>Faculty</c:v>
                </c:pt>
                <c:pt idx="4">
                  <c:v>Leadership</c:v>
                </c:pt>
                <c:pt idx="5">
                  <c:v>Manager</c:v>
                </c:pt>
                <c:pt idx="6">
                  <c:v>Specialist</c:v>
                </c:pt>
                <c:pt idx="7">
                  <c:v>Staff</c:v>
                </c:pt>
                <c:pt idx="8">
                  <c:v>Student</c:v>
                </c:pt>
                <c:pt idx="9">
                  <c:v>Systems Integrators and Engineers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0.01</c:v>
                </c:pt>
                <c:pt idx="1">
                  <c:v>0.03</c:v>
                </c:pt>
                <c:pt idx="2">
                  <c:v>0.27</c:v>
                </c:pt>
                <c:pt idx="3">
                  <c:v>0.11</c:v>
                </c:pt>
                <c:pt idx="4">
                  <c:v>0.11</c:v>
                </c:pt>
                <c:pt idx="5">
                  <c:v>0.12</c:v>
                </c:pt>
                <c:pt idx="6">
                  <c:v>0.13</c:v>
                </c:pt>
                <c:pt idx="7">
                  <c:v>0.13</c:v>
                </c:pt>
                <c:pt idx="8">
                  <c:v>0.01</c:v>
                </c:pt>
                <c:pt idx="9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041-AD4A-BE31-D2E913F1831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1-28T15:45:02.494" idx="1">
    <p:pos x="10" y="10"/>
    <p:text>this graph should look correct. the thumbnail shows a dip in users to 0 in 2018, not sure why. To fix, just click the graph and 'edit data' then close and it's good again. </p:text>
    <p:extLst>
      <p:ext uri="{C676402C-5697-4E1C-873F-D02D1690AC5C}">
        <p15:threadingInfo xmlns:p15="http://schemas.microsoft.com/office/powerpoint/2012/main" timeZoneBias="3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1-26T10:13:00.546" idx="1">
    <p:pos x="10" y="10"/>
    <p:text>I'm thinking this is one we can cut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BDDE1D-EEE4-41DE-A2CF-BD9EA23C669A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455C1C6-B7AF-FE4D-B3FB-0D012AAC5629}">
      <dgm:prSet/>
      <dgm:spPr/>
      <dgm:t>
        <a:bodyPr/>
        <a:lstStyle/>
        <a:p>
          <a:r>
            <a:rPr lang="en-US" b="1">
              <a:solidFill>
                <a:schemeClr val="tx1">
                  <a:lumMod val="75000"/>
                  <a:lumOff val="25000"/>
                </a:schemeClr>
              </a:solidFill>
            </a:rPr>
            <a:t>Learning &amp; Assessment</a:t>
          </a:r>
          <a:endParaRPr lang="en-US" dirty="0"/>
        </a:p>
      </dgm:t>
    </dgm:pt>
    <dgm:pt modelId="{0B89012B-9A89-A942-9ADD-CA3606A13D44}" type="parTrans" cxnId="{C99BC0B6-3217-5B41-BF30-853E1784FBEE}">
      <dgm:prSet/>
      <dgm:spPr/>
      <dgm:t>
        <a:bodyPr/>
        <a:lstStyle/>
        <a:p>
          <a:endParaRPr lang="en-US"/>
        </a:p>
      </dgm:t>
    </dgm:pt>
    <dgm:pt modelId="{88734C7B-04F6-9B44-B6F2-68AD7129DA13}" type="sibTrans" cxnId="{C99BC0B6-3217-5B41-BF30-853E1784FBEE}">
      <dgm:prSet/>
      <dgm:spPr/>
      <dgm:t>
        <a:bodyPr/>
        <a:lstStyle/>
        <a:p>
          <a:endParaRPr lang="en-US"/>
        </a:p>
      </dgm:t>
    </dgm:pt>
    <dgm:pt modelId="{43E7F468-111B-4340-865F-47E4C12C0532}">
      <dgm:prSet/>
      <dgm:spPr/>
      <dgm:t>
        <a:bodyPr/>
        <a:lstStyle/>
        <a:p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</a:rPr>
            <a:t>Pedagogies and learning activities</a:t>
          </a:r>
        </a:p>
      </dgm:t>
    </dgm:pt>
    <dgm:pt modelId="{ADAC3931-7427-F04D-B61B-A5962EFB4400}" type="parTrans" cxnId="{395618CC-7778-1F42-9A85-DE0F7FA33FAF}">
      <dgm:prSet/>
      <dgm:spPr/>
      <dgm:t>
        <a:bodyPr/>
        <a:lstStyle/>
        <a:p>
          <a:endParaRPr lang="en-US"/>
        </a:p>
      </dgm:t>
    </dgm:pt>
    <dgm:pt modelId="{3FE9B631-C7FC-BB4C-946F-A457F5187E15}" type="sibTrans" cxnId="{395618CC-7778-1F42-9A85-DE0F7FA33FAF}">
      <dgm:prSet/>
      <dgm:spPr/>
      <dgm:t>
        <a:bodyPr/>
        <a:lstStyle/>
        <a:p>
          <a:endParaRPr lang="en-US"/>
        </a:p>
      </dgm:t>
    </dgm:pt>
    <dgm:pt modelId="{B821CCBE-BB45-F549-BF1F-13FB2F60E860}">
      <dgm:prSet/>
      <dgm:spPr/>
      <dgm:t>
        <a:bodyPr/>
        <a:lstStyle/>
        <a:p>
          <a:r>
            <a:rPr lang="en-US" b="1">
              <a:solidFill>
                <a:schemeClr val="tx1">
                  <a:lumMod val="75000"/>
                  <a:lumOff val="25000"/>
                </a:schemeClr>
              </a:solidFill>
            </a:rPr>
            <a:t>Facilities</a:t>
          </a:r>
          <a:endParaRPr lang="en-US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244D715-2D93-4B48-96EA-BB7463CA4F16}" type="parTrans" cxnId="{451A3B41-9EE6-C644-A6AA-BEB73E1D4996}">
      <dgm:prSet/>
      <dgm:spPr/>
      <dgm:t>
        <a:bodyPr/>
        <a:lstStyle/>
        <a:p>
          <a:endParaRPr lang="en-US"/>
        </a:p>
      </dgm:t>
    </dgm:pt>
    <dgm:pt modelId="{C66EF20E-E223-3F48-9B34-52C3737A1433}" type="sibTrans" cxnId="{451A3B41-9EE6-C644-A6AA-BEB73E1D4996}">
      <dgm:prSet/>
      <dgm:spPr/>
      <dgm:t>
        <a:bodyPr/>
        <a:lstStyle/>
        <a:p>
          <a:endParaRPr lang="en-US"/>
        </a:p>
      </dgm:t>
    </dgm:pt>
    <dgm:pt modelId="{72B016A7-6BA3-984C-880C-831D59D01CC5}">
      <dgm:prSet/>
      <dgm:spPr/>
      <dgm:t>
        <a:bodyPr/>
        <a:lstStyle/>
        <a:p>
          <a:r>
            <a:rPr lang="en-US">
              <a:solidFill>
                <a:schemeClr val="tx1">
                  <a:lumMod val="75000"/>
                  <a:lumOff val="25000"/>
                </a:schemeClr>
              </a:solidFill>
            </a:rPr>
            <a:t>Wall, ceiling, floor finishes</a:t>
          </a:r>
          <a:endParaRPr lang="en-U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2DE4554-D79E-1741-9B8F-0236019C9FA6}" type="parTrans" cxnId="{2552B512-2053-AA42-80D0-6F8EF604F97E}">
      <dgm:prSet/>
      <dgm:spPr/>
      <dgm:t>
        <a:bodyPr/>
        <a:lstStyle/>
        <a:p>
          <a:endParaRPr lang="en-US"/>
        </a:p>
      </dgm:t>
    </dgm:pt>
    <dgm:pt modelId="{88EF3909-1BD8-EA40-B317-95E5FBB90EF0}" type="sibTrans" cxnId="{2552B512-2053-AA42-80D0-6F8EF604F97E}">
      <dgm:prSet/>
      <dgm:spPr/>
      <dgm:t>
        <a:bodyPr/>
        <a:lstStyle/>
        <a:p>
          <a:endParaRPr lang="en-US"/>
        </a:p>
      </dgm:t>
    </dgm:pt>
    <dgm:pt modelId="{A79D7CAB-2E29-074A-9F26-65217F97DE06}">
      <dgm:prSet/>
      <dgm:spPr/>
      <dgm:t>
        <a:bodyPr/>
        <a:lstStyle/>
        <a:p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</a:rPr>
            <a:t>Electrical, lighting, acoustics</a:t>
          </a:r>
        </a:p>
      </dgm:t>
    </dgm:pt>
    <dgm:pt modelId="{E389B490-E932-2A48-9F11-ADDA5A4800E2}" type="parTrans" cxnId="{5623B05D-339A-F54F-9ADE-F1DBCD5A0DDD}">
      <dgm:prSet/>
      <dgm:spPr/>
      <dgm:t>
        <a:bodyPr/>
        <a:lstStyle/>
        <a:p>
          <a:endParaRPr lang="en-US"/>
        </a:p>
      </dgm:t>
    </dgm:pt>
    <dgm:pt modelId="{4F3F57EF-D965-434D-8635-1995F41E8E20}" type="sibTrans" cxnId="{5623B05D-339A-F54F-9ADE-F1DBCD5A0DDD}">
      <dgm:prSet/>
      <dgm:spPr/>
      <dgm:t>
        <a:bodyPr/>
        <a:lstStyle/>
        <a:p>
          <a:endParaRPr lang="en-US"/>
        </a:p>
      </dgm:t>
    </dgm:pt>
    <dgm:pt modelId="{F0EBEC51-865E-544C-82CC-3BFCFF4DA223}">
      <dgm:prSet/>
      <dgm:spPr/>
      <dgm:t>
        <a:bodyPr/>
        <a:lstStyle/>
        <a:p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</a:rPr>
            <a:t>Area, dimensions, accessibility</a:t>
          </a:r>
        </a:p>
      </dgm:t>
    </dgm:pt>
    <dgm:pt modelId="{EE7F129B-092B-0F4E-A2C1-087E4F6DA850}" type="parTrans" cxnId="{A591B53E-9C1A-334B-849E-99BE455C3D0B}">
      <dgm:prSet/>
      <dgm:spPr/>
      <dgm:t>
        <a:bodyPr/>
        <a:lstStyle/>
        <a:p>
          <a:endParaRPr lang="en-US"/>
        </a:p>
      </dgm:t>
    </dgm:pt>
    <dgm:pt modelId="{12369ECE-0537-0F40-9389-A5DA54CBC5AB}" type="sibTrans" cxnId="{A591B53E-9C1A-334B-849E-99BE455C3D0B}">
      <dgm:prSet/>
      <dgm:spPr/>
      <dgm:t>
        <a:bodyPr/>
        <a:lstStyle/>
        <a:p>
          <a:endParaRPr lang="en-US"/>
        </a:p>
      </dgm:t>
    </dgm:pt>
    <dgm:pt modelId="{6B466B1B-F5EA-384C-9998-AB27206B0A83}">
      <dgm:prSet/>
      <dgm:spPr/>
      <dgm:t>
        <a:bodyPr/>
        <a:lstStyle/>
        <a:p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</a:rPr>
            <a:t>Furniture and furnishings</a:t>
          </a:r>
        </a:p>
      </dgm:t>
    </dgm:pt>
    <dgm:pt modelId="{434E91C0-625F-934C-B700-CCBDC5772B44}" type="parTrans" cxnId="{7ECEB96B-C2EC-D44A-89A8-3AF6D4347368}">
      <dgm:prSet/>
      <dgm:spPr/>
      <dgm:t>
        <a:bodyPr/>
        <a:lstStyle/>
        <a:p>
          <a:endParaRPr lang="en-US"/>
        </a:p>
      </dgm:t>
    </dgm:pt>
    <dgm:pt modelId="{FE52BF55-003E-664D-B468-349E3402A96F}" type="sibTrans" cxnId="{7ECEB96B-C2EC-D44A-89A8-3AF6D4347368}">
      <dgm:prSet/>
      <dgm:spPr/>
      <dgm:t>
        <a:bodyPr/>
        <a:lstStyle/>
        <a:p>
          <a:endParaRPr lang="en-US"/>
        </a:p>
      </dgm:t>
    </dgm:pt>
    <dgm:pt modelId="{3086C344-775C-7648-9FCA-497C4B0FD9CF}">
      <dgm:prSet/>
      <dgm:spPr/>
      <dgm:t>
        <a:bodyPr/>
        <a:lstStyle/>
        <a:p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</a:rPr>
            <a:t>Project cost and scope</a:t>
          </a:r>
        </a:p>
      </dgm:t>
    </dgm:pt>
    <dgm:pt modelId="{3C6CA2AC-8E6F-6D48-866C-C42D9656C93D}" type="parTrans" cxnId="{C417FEB0-210E-8644-A8A1-655B97F2009C}">
      <dgm:prSet/>
      <dgm:spPr/>
      <dgm:t>
        <a:bodyPr/>
        <a:lstStyle/>
        <a:p>
          <a:endParaRPr lang="en-US"/>
        </a:p>
      </dgm:t>
    </dgm:pt>
    <dgm:pt modelId="{FFCC8337-6EEF-F143-B701-1F9F26AF4B38}" type="sibTrans" cxnId="{C417FEB0-210E-8644-A8A1-655B97F2009C}">
      <dgm:prSet/>
      <dgm:spPr/>
      <dgm:t>
        <a:bodyPr/>
        <a:lstStyle/>
        <a:p>
          <a:endParaRPr lang="en-US"/>
        </a:p>
      </dgm:t>
    </dgm:pt>
    <dgm:pt modelId="{8A2C8A75-2830-4440-8FDF-6294253067E0}">
      <dgm:prSet/>
      <dgm:spPr/>
      <dgm:t>
        <a:bodyPr/>
        <a:lstStyle/>
        <a:p>
          <a:r>
            <a:rPr lang="en-US" b="1">
              <a:solidFill>
                <a:schemeClr val="tx1">
                  <a:lumMod val="75000"/>
                  <a:lumOff val="25000"/>
                </a:schemeClr>
              </a:solidFill>
            </a:rPr>
            <a:t>Technology Integration</a:t>
          </a:r>
          <a:endParaRPr lang="en-US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C3A094E-D11D-D645-A357-EE5A5145824B}" type="parTrans" cxnId="{650EF763-2640-8144-A1AB-11D16622B713}">
      <dgm:prSet/>
      <dgm:spPr/>
      <dgm:t>
        <a:bodyPr/>
        <a:lstStyle/>
        <a:p>
          <a:endParaRPr lang="en-US"/>
        </a:p>
      </dgm:t>
    </dgm:pt>
    <dgm:pt modelId="{30A6A9A5-D78F-154F-AB19-AEDF362B41C1}" type="sibTrans" cxnId="{650EF763-2640-8144-A1AB-11D16622B713}">
      <dgm:prSet/>
      <dgm:spPr/>
      <dgm:t>
        <a:bodyPr/>
        <a:lstStyle/>
        <a:p>
          <a:endParaRPr lang="en-US"/>
        </a:p>
      </dgm:t>
    </dgm:pt>
    <dgm:pt modelId="{A954E476-9A78-BF42-918C-59BFC8F073C7}">
      <dgm:prSet/>
      <dgm:spPr/>
      <dgm:t>
        <a:bodyPr/>
        <a:lstStyle/>
        <a:p>
          <a:r>
            <a:rPr lang="en-US" dirty="0"/>
            <a:t>AV/IT academic technology &amp; equipment </a:t>
          </a:r>
          <a:endParaRPr lang="en-U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889D6519-EBD9-264F-B99D-F234BF2DC1BD}" type="parTrans" cxnId="{85DBDFFD-E405-1D48-B7D2-D8FB0BE6784F}">
      <dgm:prSet/>
      <dgm:spPr/>
      <dgm:t>
        <a:bodyPr/>
        <a:lstStyle/>
        <a:p>
          <a:endParaRPr lang="en-US"/>
        </a:p>
      </dgm:t>
    </dgm:pt>
    <dgm:pt modelId="{4E96ECF2-082D-6C48-81A5-914E6FECA8F4}" type="sibTrans" cxnId="{85DBDFFD-E405-1D48-B7D2-D8FB0BE6784F}">
      <dgm:prSet/>
      <dgm:spPr/>
      <dgm:t>
        <a:bodyPr/>
        <a:lstStyle/>
        <a:p>
          <a:endParaRPr lang="en-US"/>
        </a:p>
      </dgm:t>
    </dgm:pt>
    <dgm:pt modelId="{DB3F52D8-D2AE-5F4D-8CA5-5376302B2D2B}" type="pres">
      <dgm:prSet presAssocID="{F5BDDE1D-EEE4-41DE-A2CF-BD9EA23C669A}" presName="linear" presStyleCnt="0">
        <dgm:presLayoutVars>
          <dgm:dir/>
          <dgm:animLvl val="lvl"/>
          <dgm:resizeHandles val="exact"/>
        </dgm:presLayoutVars>
      </dgm:prSet>
      <dgm:spPr/>
    </dgm:pt>
    <dgm:pt modelId="{61E23E5F-B904-B84F-A341-E6EB459E0936}" type="pres">
      <dgm:prSet presAssocID="{C455C1C6-B7AF-FE4D-B3FB-0D012AAC5629}" presName="parentLin" presStyleCnt="0"/>
      <dgm:spPr/>
    </dgm:pt>
    <dgm:pt modelId="{ACD4DBD3-176B-444C-A4E0-11ADB3DA8C36}" type="pres">
      <dgm:prSet presAssocID="{C455C1C6-B7AF-FE4D-B3FB-0D012AAC5629}" presName="parentLeftMargin" presStyleLbl="node1" presStyleIdx="0" presStyleCnt="3"/>
      <dgm:spPr/>
    </dgm:pt>
    <dgm:pt modelId="{BA4E9E1C-481B-0A47-A6C2-4A76AC601AF1}" type="pres">
      <dgm:prSet presAssocID="{C455C1C6-B7AF-FE4D-B3FB-0D012AAC562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B39BD95-43D8-7548-84CD-4A9DFF981040}" type="pres">
      <dgm:prSet presAssocID="{C455C1C6-B7AF-FE4D-B3FB-0D012AAC5629}" presName="negativeSpace" presStyleCnt="0"/>
      <dgm:spPr/>
    </dgm:pt>
    <dgm:pt modelId="{0C486EA4-60D9-3D4D-A20D-432DD95170A1}" type="pres">
      <dgm:prSet presAssocID="{C455C1C6-B7AF-FE4D-B3FB-0D012AAC5629}" presName="childText" presStyleLbl="conFgAcc1" presStyleIdx="0" presStyleCnt="3">
        <dgm:presLayoutVars>
          <dgm:bulletEnabled val="1"/>
        </dgm:presLayoutVars>
      </dgm:prSet>
      <dgm:spPr/>
    </dgm:pt>
    <dgm:pt modelId="{A11622D5-DEF2-E941-8B38-7BFFB9189846}" type="pres">
      <dgm:prSet presAssocID="{88734C7B-04F6-9B44-B6F2-68AD7129DA13}" presName="spaceBetweenRectangles" presStyleCnt="0"/>
      <dgm:spPr/>
    </dgm:pt>
    <dgm:pt modelId="{4A39D991-9C2E-1244-9A54-1FCED32F8CFD}" type="pres">
      <dgm:prSet presAssocID="{B821CCBE-BB45-F549-BF1F-13FB2F60E860}" presName="parentLin" presStyleCnt="0"/>
      <dgm:spPr/>
    </dgm:pt>
    <dgm:pt modelId="{AE289F3A-EBE1-284E-8932-CF809AE5C041}" type="pres">
      <dgm:prSet presAssocID="{B821CCBE-BB45-F549-BF1F-13FB2F60E860}" presName="parentLeftMargin" presStyleLbl="node1" presStyleIdx="0" presStyleCnt="3"/>
      <dgm:spPr/>
    </dgm:pt>
    <dgm:pt modelId="{2AC3A437-CD49-7846-BECF-DA75594E20E2}" type="pres">
      <dgm:prSet presAssocID="{B821CCBE-BB45-F549-BF1F-13FB2F60E86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DF7B893-76F5-4F4B-9A09-601B9BB8095B}" type="pres">
      <dgm:prSet presAssocID="{B821CCBE-BB45-F549-BF1F-13FB2F60E860}" presName="negativeSpace" presStyleCnt="0"/>
      <dgm:spPr/>
    </dgm:pt>
    <dgm:pt modelId="{5DF71902-F27C-0F49-9F7D-0C3844AF65D9}" type="pres">
      <dgm:prSet presAssocID="{B821CCBE-BB45-F549-BF1F-13FB2F60E860}" presName="childText" presStyleLbl="conFgAcc1" presStyleIdx="1" presStyleCnt="3">
        <dgm:presLayoutVars>
          <dgm:bulletEnabled val="1"/>
        </dgm:presLayoutVars>
      </dgm:prSet>
      <dgm:spPr/>
    </dgm:pt>
    <dgm:pt modelId="{9DF845CF-3F2D-CB4D-9FF6-4EDB1424423C}" type="pres">
      <dgm:prSet presAssocID="{C66EF20E-E223-3F48-9B34-52C3737A1433}" presName="spaceBetweenRectangles" presStyleCnt="0"/>
      <dgm:spPr/>
    </dgm:pt>
    <dgm:pt modelId="{CDF29BF9-575B-7745-AC9D-BA734C4AEB8E}" type="pres">
      <dgm:prSet presAssocID="{8A2C8A75-2830-4440-8FDF-6294253067E0}" presName="parentLin" presStyleCnt="0"/>
      <dgm:spPr/>
    </dgm:pt>
    <dgm:pt modelId="{CB509E5E-8902-7043-8EB1-D3A430609A58}" type="pres">
      <dgm:prSet presAssocID="{8A2C8A75-2830-4440-8FDF-6294253067E0}" presName="parentLeftMargin" presStyleLbl="node1" presStyleIdx="1" presStyleCnt="3"/>
      <dgm:spPr/>
    </dgm:pt>
    <dgm:pt modelId="{CFCA7230-370D-F44F-B111-58198D34733A}" type="pres">
      <dgm:prSet presAssocID="{8A2C8A75-2830-4440-8FDF-6294253067E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ACEDC03-9840-AF4B-AC82-E80EB3E62F74}" type="pres">
      <dgm:prSet presAssocID="{8A2C8A75-2830-4440-8FDF-6294253067E0}" presName="negativeSpace" presStyleCnt="0"/>
      <dgm:spPr/>
    </dgm:pt>
    <dgm:pt modelId="{E7A89560-B180-4047-9DEC-FEE955588462}" type="pres">
      <dgm:prSet presAssocID="{8A2C8A75-2830-4440-8FDF-6294253067E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1065302-030A-DE44-BAD3-A7FD2B2E3565}" type="presOf" srcId="{B821CCBE-BB45-F549-BF1F-13FB2F60E860}" destId="{2AC3A437-CD49-7846-BECF-DA75594E20E2}" srcOrd="1" destOrd="0" presId="urn:microsoft.com/office/officeart/2005/8/layout/list1"/>
    <dgm:cxn modelId="{67FBCA0F-CD78-C842-9469-1AA3A5FD04DB}" type="presOf" srcId="{8A2C8A75-2830-4440-8FDF-6294253067E0}" destId="{CB509E5E-8902-7043-8EB1-D3A430609A58}" srcOrd="0" destOrd="0" presId="urn:microsoft.com/office/officeart/2005/8/layout/list1"/>
    <dgm:cxn modelId="{2552B512-2053-AA42-80D0-6F8EF604F97E}" srcId="{B821CCBE-BB45-F549-BF1F-13FB2F60E860}" destId="{72B016A7-6BA3-984C-880C-831D59D01CC5}" srcOrd="0" destOrd="0" parTransId="{22DE4554-D79E-1741-9B8F-0236019C9FA6}" sibTransId="{88EF3909-1BD8-EA40-B317-95E5FBB90EF0}"/>
    <dgm:cxn modelId="{2541B314-1891-DE4F-8A5B-61EC15A16842}" type="presOf" srcId="{43E7F468-111B-4340-865F-47E4C12C0532}" destId="{0C486EA4-60D9-3D4D-A20D-432DD95170A1}" srcOrd="0" destOrd="0" presId="urn:microsoft.com/office/officeart/2005/8/layout/list1"/>
    <dgm:cxn modelId="{9A71721A-BA03-414A-B891-2DA8B9C14094}" type="presOf" srcId="{F0EBEC51-865E-544C-82CC-3BFCFF4DA223}" destId="{5DF71902-F27C-0F49-9F7D-0C3844AF65D9}" srcOrd="0" destOrd="2" presId="urn:microsoft.com/office/officeart/2005/8/layout/list1"/>
    <dgm:cxn modelId="{7A55BF29-454B-4F43-929C-2E4E32BA3BA7}" type="presOf" srcId="{A79D7CAB-2E29-074A-9F26-65217F97DE06}" destId="{5DF71902-F27C-0F49-9F7D-0C3844AF65D9}" srcOrd="0" destOrd="1" presId="urn:microsoft.com/office/officeart/2005/8/layout/list1"/>
    <dgm:cxn modelId="{A8494F32-6C91-8341-A0E0-38B4B57EC9AA}" type="presOf" srcId="{6B466B1B-F5EA-384C-9998-AB27206B0A83}" destId="{5DF71902-F27C-0F49-9F7D-0C3844AF65D9}" srcOrd="0" destOrd="3" presId="urn:microsoft.com/office/officeart/2005/8/layout/list1"/>
    <dgm:cxn modelId="{A591B53E-9C1A-334B-849E-99BE455C3D0B}" srcId="{B821CCBE-BB45-F549-BF1F-13FB2F60E860}" destId="{F0EBEC51-865E-544C-82CC-3BFCFF4DA223}" srcOrd="2" destOrd="0" parTransId="{EE7F129B-092B-0F4E-A2C1-087E4F6DA850}" sibTransId="{12369ECE-0537-0F40-9389-A5DA54CBC5AB}"/>
    <dgm:cxn modelId="{451A3B41-9EE6-C644-A6AA-BEB73E1D4996}" srcId="{F5BDDE1D-EEE4-41DE-A2CF-BD9EA23C669A}" destId="{B821CCBE-BB45-F549-BF1F-13FB2F60E860}" srcOrd="1" destOrd="0" parTransId="{0244D715-2D93-4B48-96EA-BB7463CA4F16}" sibTransId="{C66EF20E-E223-3F48-9B34-52C3737A1433}"/>
    <dgm:cxn modelId="{5623B05D-339A-F54F-9ADE-F1DBCD5A0DDD}" srcId="{B821CCBE-BB45-F549-BF1F-13FB2F60E860}" destId="{A79D7CAB-2E29-074A-9F26-65217F97DE06}" srcOrd="1" destOrd="0" parTransId="{E389B490-E932-2A48-9F11-ADDA5A4800E2}" sibTransId="{4F3F57EF-D965-434D-8635-1995F41E8E20}"/>
    <dgm:cxn modelId="{650EF763-2640-8144-A1AB-11D16622B713}" srcId="{F5BDDE1D-EEE4-41DE-A2CF-BD9EA23C669A}" destId="{8A2C8A75-2830-4440-8FDF-6294253067E0}" srcOrd="2" destOrd="0" parTransId="{7C3A094E-D11D-D645-A357-EE5A5145824B}" sibTransId="{30A6A9A5-D78F-154F-AB19-AEDF362B41C1}"/>
    <dgm:cxn modelId="{7ECEB96B-C2EC-D44A-89A8-3AF6D4347368}" srcId="{B821CCBE-BB45-F549-BF1F-13FB2F60E860}" destId="{6B466B1B-F5EA-384C-9998-AB27206B0A83}" srcOrd="3" destOrd="0" parTransId="{434E91C0-625F-934C-B700-CCBDC5772B44}" sibTransId="{FE52BF55-003E-664D-B468-349E3402A96F}"/>
    <dgm:cxn modelId="{151B8A7A-CE71-3542-9075-EF208D918978}" type="presOf" srcId="{3086C344-775C-7648-9FCA-497C4B0FD9CF}" destId="{5DF71902-F27C-0F49-9F7D-0C3844AF65D9}" srcOrd="0" destOrd="4" presId="urn:microsoft.com/office/officeart/2005/8/layout/list1"/>
    <dgm:cxn modelId="{AC66C17C-66B3-9046-83FD-00BED6F416AD}" type="presOf" srcId="{C455C1C6-B7AF-FE4D-B3FB-0D012AAC5629}" destId="{ACD4DBD3-176B-444C-A4E0-11ADB3DA8C36}" srcOrd="0" destOrd="0" presId="urn:microsoft.com/office/officeart/2005/8/layout/list1"/>
    <dgm:cxn modelId="{22C45E81-A48A-0543-8931-580D9CFD0BB7}" type="presOf" srcId="{A954E476-9A78-BF42-918C-59BFC8F073C7}" destId="{E7A89560-B180-4047-9DEC-FEE955588462}" srcOrd="0" destOrd="0" presId="urn:microsoft.com/office/officeart/2005/8/layout/list1"/>
    <dgm:cxn modelId="{F5197B87-5CD0-9C41-AAC5-176A1A1262F3}" type="presOf" srcId="{F5BDDE1D-EEE4-41DE-A2CF-BD9EA23C669A}" destId="{DB3F52D8-D2AE-5F4D-8CA5-5376302B2D2B}" srcOrd="0" destOrd="0" presId="urn:microsoft.com/office/officeart/2005/8/layout/list1"/>
    <dgm:cxn modelId="{2817B88B-8329-4540-9C59-A1165AFCEE68}" type="presOf" srcId="{B821CCBE-BB45-F549-BF1F-13FB2F60E860}" destId="{AE289F3A-EBE1-284E-8932-CF809AE5C041}" srcOrd="0" destOrd="0" presId="urn:microsoft.com/office/officeart/2005/8/layout/list1"/>
    <dgm:cxn modelId="{A60535A1-84C9-3D46-B68E-97AA959742E7}" type="presOf" srcId="{8A2C8A75-2830-4440-8FDF-6294253067E0}" destId="{CFCA7230-370D-F44F-B111-58198D34733A}" srcOrd="1" destOrd="0" presId="urn:microsoft.com/office/officeart/2005/8/layout/list1"/>
    <dgm:cxn modelId="{C417FEB0-210E-8644-A8A1-655B97F2009C}" srcId="{B821CCBE-BB45-F549-BF1F-13FB2F60E860}" destId="{3086C344-775C-7648-9FCA-497C4B0FD9CF}" srcOrd="4" destOrd="0" parTransId="{3C6CA2AC-8E6F-6D48-866C-C42D9656C93D}" sibTransId="{FFCC8337-6EEF-F143-B701-1F9F26AF4B38}"/>
    <dgm:cxn modelId="{98DFABB4-861A-FE4F-8B56-11475FE19068}" type="presOf" srcId="{72B016A7-6BA3-984C-880C-831D59D01CC5}" destId="{5DF71902-F27C-0F49-9F7D-0C3844AF65D9}" srcOrd="0" destOrd="0" presId="urn:microsoft.com/office/officeart/2005/8/layout/list1"/>
    <dgm:cxn modelId="{C99BC0B6-3217-5B41-BF30-853E1784FBEE}" srcId="{F5BDDE1D-EEE4-41DE-A2CF-BD9EA23C669A}" destId="{C455C1C6-B7AF-FE4D-B3FB-0D012AAC5629}" srcOrd="0" destOrd="0" parTransId="{0B89012B-9A89-A942-9ADD-CA3606A13D44}" sibTransId="{88734C7B-04F6-9B44-B6F2-68AD7129DA13}"/>
    <dgm:cxn modelId="{395618CC-7778-1F42-9A85-DE0F7FA33FAF}" srcId="{C455C1C6-B7AF-FE4D-B3FB-0D012AAC5629}" destId="{43E7F468-111B-4340-865F-47E4C12C0532}" srcOrd="0" destOrd="0" parTransId="{ADAC3931-7427-F04D-B61B-A5962EFB4400}" sibTransId="{3FE9B631-C7FC-BB4C-946F-A457F5187E15}"/>
    <dgm:cxn modelId="{6B31CECE-6E4F-854D-9DE7-1DA563CE91D6}" type="presOf" srcId="{C455C1C6-B7AF-FE4D-B3FB-0D012AAC5629}" destId="{BA4E9E1C-481B-0A47-A6C2-4A76AC601AF1}" srcOrd="1" destOrd="0" presId="urn:microsoft.com/office/officeart/2005/8/layout/list1"/>
    <dgm:cxn modelId="{85DBDFFD-E405-1D48-B7D2-D8FB0BE6784F}" srcId="{8A2C8A75-2830-4440-8FDF-6294253067E0}" destId="{A954E476-9A78-BF42-918C-59BFC8F073C7}" srcOrd="0" destOrd="0" parTransId="{889D6519-EBD9-264F-B99D-F234BF2DC1BD}" sibTransId="{4E96ECF2-082D-6C48-81A5-914E6FECA8F4}"/>
    <dgm:cxn modelId="{D7E4DE9B-46E4-A846-B01F-970BB589735A}" type="presParOf" srcId="{DB3F52D8-D2AE-5F4D-8CA5-5376302B2D2B}" destId="{61E23E5F-B904-B84F-A341-E6EB459E0936}" srcOrd="0" destOrd="0" presId="urn:microsoft.com/office/officeart/2005/8/layout/list1"/>
    <dgm:cxn modelId="{3CC1F261-D662-0942-9A76-F535B4555F8F}" type="presParOf" srcId="{61E23E5F-B904-B84F-A341-E6EB459E0936}" destId="{ACD4DBD3-176B-444C-A4E0-11ADB3DA8C36}" srcOrd="0" destOrd="0" presId="urn:microsoft.com/office/officeart/2005/8/layout/list1"/>
    <dgm:cxn modelId="{94F5E96B-57E1-444B-B4E8-7893D653187E}" type="presParOf" srcId="{61E23E5F-B904-B84F-A341-E6EB459E0936}" destId="{BA4E9E1C-481B-0A47-A6C2-4A76AC601AF1}" srcOrd="1" destOrd="0" presId="urn:microsoft.com/office/officeart/2005/8/layout/list1"/>
    <dgm:cxn modelId="{79ABCDA9-FF01-C548-BDDB-A3396824D57A}" type="presParOf" srcId="{DB3F52D8-D2AE-5F4D-8CA5-5376302B2D2B}" destId="{2B39BD95-43D8-7548-84CD-4A9DFF981040}" srcOrd="1" destOrd="0" presId="urn:microsoft.com/office/officeart/2005/8/layout/list1"/>
    <dgm:cxn modelId="{8C75D555-8F77-3E4F-8D4F-BFADFF8C6391}" type="presParOf" srcId="{DB3F52D8-D2AE-5F4D-8CA5-5376302B2D2B}" destId="{0C486EA4-60D9-3D4D-A20D-432DD95170A1}" srcOrd="2" destOrd="0" presId="urn:microsoft.com/office/officeart/2005/8/layout/list1"/>
    <dgm:cxn modelId="{E9794608-13D3-6F48-A0C2-DC2B19C5A63B}" type="presParOf" srcId="{DB3F52D8-D2AE-5F4D-8CA5-5376302B2D2B}" destId="{A11622D5-DEF2-E941-8B38-7BFFB9189846}" srcOrd="3" destOrd="0" presId="urn:microsoft.com/office/officeart/2005/8/layout/list1"/>
    <dgm:cxn modelId="{411D2146-6756-6E43-8DC7-9148274E2797}" type="presParOf" srcId="{DB3F52D8-D2AE-5F4D-8CA5-5376302B2D2B}" destId="{4A39D991-9C2E-1244-9A54-1FCED32F8CFD}" srcOrd="4" destOrd="0" presId="urn:microsoft.com/office/officeart/2005/8/layout/list1"/>
    <dgm:cxn modelId="{5411031D-3147-494B-88C6-8C2A7D861047}" type="presParOf" srcId="{4A39D991-9C2E-1244-9A54-1FCED32F8CFD}" destId="{AE289F3A-EBE1-284E-8932-CF809AE5C041}" srcOrd="0" destOrd="0" presId="urn:microsoft.com/office/officeart/2005/8/layout/list1"/>
    <dgm:cxn modelId="{D7ABE9BB-E4F7-9C40-B6F5-02A8DFDE8AB7}" type="presParOf" srcId="{4A39D991-9C2E-1244-9A54-1FCED32F8CFD}" destId="{2AC3A437-CD49-7846-BECF-DA75594E20E2}" srcOrd="1" destOrd="0" presId="urn:microsoft.com/office/officeart/2005/8/layout/list1"/>
    <dgm:cxn modelId="{17449375-5327-B349-9BCF-1E14A60B1D02}" type="presParOf" srcId="{DB3F52D8-D2AE-5F4D-8CA5-5376302B2D2B}" destId="{0DF7B893-76F5-4F4B-9A09-601B9BB8095B}" srcOrd="5" destOrd="0" presId="urn:microsoft.com/office/officeart/2005/8/layout/list1"/>
    <dgm:cxn modelId="{71D380A8-CCED-114B-A186-45FB462B71CB}" type="presParOf" srcId="{DB3F52D8-D2AE-5F4D-8CA5-5376302B2D2B}" destId="{5DF71902-F27C-0F49-9F7D-0C3844AF65D9}" srcOrd="6" destOrd="0" presId="urn:microsoft.com/office/officeart/2005/8/layout/list1"/>
    <dgm:cxn modelId="{65B59B5C-CEA2-E34F-B8F5-E80FA51B4787}" type="presParOf" srcId="{DB3F52D8-D2AE-5F4D-8CA5-5376302B2D2B}" destId="{9DF845CF-3F2D-CB4D-9FF6-4EDB1424423C}" srcOrd="7" destOrd="0" presId="urn:microsoft.com/office/officeart/2005/8/layout/list1"/>
    <dgm:cxn modelId="{EC122C1C-CE56-C64E-B20D-B1FC82F26BAA}" type="presParOf" srcId="{DB3F52D8-D2AE-5F4D-8CA5-5376302B2D2B}" destId="{CDF29BF9-575B-7745-AC9D-BA734C4AEB8E}" srcOrd="8" destOrd="0" presId="urn:microsoft.com/office/officeart/2005/8/layout/list1"/>
    <dgm:cxn modelId="{B4ADDDB4-2595-EE46-90F0-96FAB0232DCB}" type="presParOf" srcId="{CDF29BF9-575B-7745-AC9D-BA734C4AEB8E}" destId="{CB509E5E-8902-7043-8EB1-D3A430609A58}" srcOrd="0" destOrd="0" presId="urn:microsoft.com/office/officeart/2005/8/layout/list1"/>
    <dgm:cxn modelId="{DD2D1D45-2BBB-2947-BDDA-50F52491CACA}" type="presParOf" srcId="{CDF29BF9-575B-7745-AC9D-BA734C4AEB8E}" destId="{CFCA7230-370D-F44F-B111-58198D34733A}" srcOrd="1" destOrd="0" presId="urn:microsoft.com/office/officeart/2005/8/layout/list1"/>
    <dgm:cxn modelId="{2D53BEAB-D1D0-FF4C-B104-7B407A48C347}" type="presParOf" srcId="{DB3F52D8-D2AE-5F4D-8CA5-5376302B2D2B}" destId="{8ACEDC03-9840-AF4B-AC82-E80EB3E62F74}" srcOrd="9" destOrd="0" presId="urn:microsoft.com/office/officeart/2005/8/layout/list1"/>
    <dgm:cxn modelId="{BDD82492-ADEE-124D-8ED0-C2FD080D4548}" type="presParOf" srcId="{DB3F52D8-D2AE-5F4D-8CA5-5376302B2D2B}" destId="{E7A89560-B180-4047-9DEC-FEE95558846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486EA4-60D9-3D4D-A20D-432DD95170A1}">
      <dsp:nvSpPr>
        <dsp:cNvPr id="0" name=""/>
        <dsp:cNvSpPr/>
      </dsp:nvSpPr>
      <dsp:spPr>
        <a:xfrm>
          <a:off x="0" y="371600"/>
          <a:ext cx="7069137" cy="9780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644" tIns="479044" rIns="548644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tx1">
                  <a:lumMod val="75000"/>
                  <a:lumOff val="25000"/>
                </a:schemeClr>
              </a:solidFill>
            </a:rPr>
            <a:t>Pedagogies and learning activities</a:t>
          </a:r>
        </a:p>
      </dsp:txBody>
      <dsp:txXfrm>
        <a:off x="0" y="371600"/>
        <a:ext cx="7069137" cy="978075"/>
      </dsp:txXfrm>
    </dsp:sp>
    <dsp:sp modelId="{BA4E9E1C-481B-0A47-A6C2-4A76AC601AF1}">
      <dsp:nvSpPr>
        <dsp:cNvPr id="0" name=""/>
        <dsp:cNvSpPr/>
      </dsp:nvSpPr>
      <dsp:spPr>
        <a:xfrm>
          <a:off x="353456" y="32120"/>
          <a:ext cx="4948395" cy="678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038" tIns="0" rIns="187038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chemeClr val="tx1">
                  <a:lumMod val="75000"/>
                  <a:lumOff val="25000"/>
                </a:schemeClr>
              </a:solidFill>
            </a:rPr>
            <a:t>Learning &amp; Assessment</a:t>
          </a:r>
          <a:endParaRPr lang="en-US" sz="2300" kern="1200" dirty="0"/>
        </a:p>
      </dsp:txBody>
      <dsp:txXfrm>
        <a:off x="386600" y="65264"/>
        <a:ext cx="4882107" cy="612672"/>
      </dsp:txXfrm>
    </dsp:sp>
    <dsp:sp modelId="{5DF71902-F27C-0F49-9F7D-0C3844AF65D9}">
      <dsp:nvSpPr>
        <dsp:cNvPr id="0" name=""/>
        <dsp:cNvSpPr/>
      </dsp:nvSpPr>
      <dsp:spPr>
        <a:xfrm>
          <a:off x="0" y="1813356"/>
          <a:ext cx="7069137" cy="2535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644" tIns="479044" rIns="548644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solidFill>
                <a:schemeClr val="tx1">
                  <a:lumMod val="75000"/>
                  <a:lumOff val="25000"/>
                </a:schemeClr>
              </a:solidFill>
            </a:rPr>
            <a:t>Wall, ceiling, floor finishes</a:t>
          </a:r>
          <a:endParaRPr lang="en-US" sz="23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tx1">
                  <a:lumMod val="75000"/>
                  <a:lumOff val="25000"/>
                </a:schemeClr>
              </a:solidFill>
            </a:rPr>
            <a:t>Electrical, lighting, acoustics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tx1">
                  <a:lumMod val="75000"/>
                  <a:lumOff val="25000"/>
                </a:schemeClr>
              </a:solidFill>
            </a:rPr>
            <a:t>Area, dimensions, accessibility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tx1">
                  <a:lumMod val="75000"/>
                  <a:lumOff val="25000"/>
                </a:schemeClr>
              </a:solidFill>
            </a:rPr>
            <a:t>Furniture and furnishings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tx1">
                  <a:lumMod val="75000"/>
                  <a:lumOff val="25000"/>
                </a:schemeClr>
              </a:solidFill>
            </a:rPr>
            <a:t>Project cost and scope</a:t>
          </a:r>
        </a:p>
      </dsp:txBody>
      <dsp:txXfrm>
        <a:off x="0" y="1813356"/>
        <a:ext cx="7069137" cy="2535750"/>
      </dsp:txXfrm>
    </dsp:sp>
    <dsp:sp modelId="{2AC3A437-CD49-7846-BECF-DA75594E20E2}">
      <dsp:nvSpPr>
        <dsp:cNvPr id="0" name=""/>
        <dsp:cNvSpPr/>
      </dsp:nvSpPr>
      <dsp:spPr>
        <a:xfrm>
          <a:off x="353456" y="1473876"/>
          <a:ext cx="4948395" cy="678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038" tIns="0" rIns="187038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chemeClr val="tx1">
                  <a:lumMod val="75000"/>
                  <a:lumOff val="25000"/>
                </a:schemeClr>
              </a:solidFill>
            </a:rPr>
            <a:t>Facilities</a:t>
          </a:r>
          <a:endParaRPr lang="en-US" sz="23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86600" y="1507020"/>
        <a:ext cx="4882107" cy="612672"/>
      </dsp:txXfrm>
    </dsp:sp>
    <dsp:sp modelId="{E7A89560-B180-4047-9DEC-FEE955588462}">
      <dsp:nvSpPr>
        <dsp:cNvPr id="0" name=""/>
        <dsp:cNvSpPr/>
      </dsp:nvSpPr>
      <dsp:spPr>
        <a:xfrm>
          <a:off x="0" y="4812786"/>
          <a:ext cx="7069137" cy="1304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644" tIns="479044" rIns="548644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AV/IT academic technology &amp; equipment </a:t>
          </a:r>
          <a:endParaRPr lang="en-US" sz="23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0" y="4812786"/>
        <a:ext cx="7069137" cy="1304100"/>
      </dsp:txXfrm>
    </dsp:sp>
    <dsp:sp modelId="{CFCA7230-370D-F44F-B111-58198D34733A}">
      <dsp:nvSpPr>
        <dsp:cNvPr id="0" name=""/>
        <dsp:cNvSpPr/>
      </dsp:nvSpPr>
      <dsp:spPr>
        <a:xfrm>
          <a:off x="353456" y="4473306"/>
          <a:ext cx="4948395" cy="6789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038" tIns="0" rIns="187038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chemeClr val="tx1">
                  <a:lumMod val="75000"/>
                  <a:lumOff val="25000"/>
                </a:schemeClr>
              </a:solidFill>
            </a:rPr>
            <a:t>Technology Integration</a:t>
          </a:r>
          <a:endParaRPr lang="en-US" sz="23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86600" y="4506450"/>
        <a:ext cx="4882107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E7E96-CFDA-4344-B179-2A93D1B0E92C}" type="datetimeFigureOut">
              <a:rPr lang="en-US" smtClean="0"/>
              <a:t>1/30/18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2318A-CE4A-3444-AAD8-E42CC6911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9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5 - Lisa starting us off and giving a quick overview (what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FLEXspace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is, who we are, brief history), sponsors, numbers, growth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5 - Rebecca moving in to discuss the new interface/features,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5 - Dana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discussing next steps with the research mission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1 - Lisa closing us out.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318A-CE4A-3444-AAD8-E42CC69114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62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sz="1200" b="1" dirty="0">
              <a:latin typeface="Calibri" charset="0"/>
            </a:endParaRPr>
          </a:p>
          <a:p>
            <a:endParaRPr lang="en-US" sz="1200" b="1" dirty="0">
              <a:latin typeface="Calibri" charset="0"/>
            </a:endParaRPr>
          </a:p>
          <a:p>
            <a:pPr>
              <a:lnSpc>
                <a:spcPct val="80000"/>
              </a:lnSpc>
            </a:pPr>
            <a:endParaRPr lang="en-US" sz="1200" dirty="0">
              <a:latin typeface="Calibri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318A-CE4A-3444-AAD8-E42CC69114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2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Establishing a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318A-CE4A-3444-AAD8-E42CC69114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55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how this is useful/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318A-CE4A-3444-AAD8-E42CC69114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6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318A-CE4A-3444-AAD8-E42CC69114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73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Lisa – how do you want to close out? </a:t>
            </a:r>
            <a:r>
              <a:rPr lang="en-US" dirty="0" err="1"/>
              <a:t>Witha</a:t>
            </a:r>
            <a:r>
              <a:rPr lang="en-US" dirty="0"/>
              <a:t> call to action? Recruitment? (This could be a challenge to identify) (I’ll THINK ABOUT THIS</a:t>
            </a:r>
            <a:r>
              <a:rPr lang="is-IS" dirty="0"/>
              <a:t>…)</a:t>
            </a:r>
            <a:endParaRPr lang="en-US" dirty="0"/>
          </a:p>
          <a:p>
            <a:endParaRPr lang="en-US" dirty="0"/>
          </a:p>
          <a:p>
            <a:r>
              <a:rPr lang="en-US" dirty="0"/>
              <a:t>Below is what we have as our outcomes in the proposal. Perhaps sum up in the closing?</a:t>
            </a:r>
          </a:p>
          <a:p>
            <a:r>
              <a:rPr lang="en-US" b="1" dirty="0"/>
              <a:t>Outcomes:</a:t>
            </a:r>
            <a:r>
              <a:rPr lang="en-US" dirty="0"/>
              <a:t> Identify key challenges and 2–3 attributes of </a:t>
            </a:r>
            <a:r>
              <a:rPr lang="en-US" dirty="0" err="1"/>
              <a:t>FLEXspace</a:t>
            </a:r>
            <a:r>
              <a:rPr lang="en-US" dirty="0"/>
              <a:t> that can help advance campus initiatives * Identify key challenges and 2–3 attributes of </a:t>
            </a:r>
            <a:r>
              <a:rPr lang="en-US" dirty="0" err="1"/>
              <a:t>FLEXspace</a:t>
            </a:r>
            <a:r>
              <a:rPr lang="en-US" dirty="0"/>
              <a:t> 2.0 that may incentivize contributions of resources and campus space examples to help build the community of practice * Learn how to access the tools in </a:t>
            </a:r>
            <a:r>
              <a:rPr lang="en-US" dirty="0" err="1"/>
              <a:t>FLEXspace</a:t>
            </a:r>
            <a:r>
              <a:rPr lang="en-US" dirty="0"/>
              <a:t> 2.0 or the new features of the mobile platform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318A-CE4A-3444-AAD8-E42CC69114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73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sz="1200" b="1" dirty="0">
              <a:latin typeface="Calibri" charset="0"/>
            </a:endParaRPr>
          </a:p>
          <a:p>
            <a:endParaRPr lang="en-US" sz="1200" b="1" dirty="0">
              <a:latin typeface="Calibri" charset="0"/>
            </a:endParaRPr>
          </a:p>
          <a:p>
            <a:pPr>
              <a:lnSpc>
                <a:spcPct val="80000"/>
              </a:lnSpc>
            </a:pPr>
            <a:endParaRPr lang="en-US" sz="1200" dirty="0">
              <a:latin typeface="Calibri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318A-CE4A-3444-AAD8-E42CC69114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00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200" dirty="0">
                <a:latin typeface="Calibri" charset="0"/>
              </a:rPr>
              <a:t>The ”killer app” of </a:t>
            </a:r>
            <a:r>
              <a:rPr lang="en-US" sz="1200" dirty="0" err="1">
                <a:latin typeface="Calibri" charset="0"/>
              </a:rPr>
              <a:t>FLEXspace</a:t>
            </a:r>
            <a:r>
              <a:rPr lang="en-US" sz="1200" dirty="0">
                <a:latin typeface="Calibri" charset="0"/>
              </a:rPr>
              <a:t> is “gluing” together the three key stakeholders in learning</a:t>
            </a:r>
            <a:r>
              <a:rPr lang="en-US" sz="1200" baseline="0" dirty="0">
                <a:latin typeface="Calibri" charset="0"/>
              </a:rPr>
              <a:t> space design: faculty, instructional support and technology integration.</a:t>
            </a:r>
          </a:p>
          <a:p>
            <a:pPr>
              <a:lnSpc>
                <a:spcPct val="80000"/>
              </a:lnSpc>
            </a:pPr>
            <a:r>
              <a:rPr lang="en-US" sz="1200" b="0" baseline="0" dirty="0">
                <a:latin typeface="Calibri" charset="0"/>
              </a:rPr>
              <a:t>Each detailed record, high res photo or video can be coupled to a menu filtered through the lens of each key stakeholders experience/focus.</a:t>
            </a: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sz="1200" b="1" dirty="0">
              <a:latin typeface="Calibri" charset="0"/>
            </a:endParaRPr>
          </a:p>
          <a:p>
            <a:endParaRPr lang="en-US" sz="1200" b="1" dirty="0">
              <a:latin typeface="Calibri" charset="0"/>
            </a:endParaRPr>
          </a:p>
          <a:p>
            <a:pPr>
              <a:lnSpc>
                <a:spcPct val="80000"/>
              </a:lnSpc>
            </a:pPr>
            <a:endParaRPr lang="en-US" sz="1200" dirty="0">
              <a:latin typeface="Calibri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318A-CE4A-3444-AAD8-E42CC69114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79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318A-CE4A-3444-AAD8-E42CC69114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37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Fundemental</a:t>
            </a:r>
            <a:r>
              <a:rPr lang="en-US" dirty="0"/>
              <a:t> challenges facing the SUNY System were </a:t>
            </a:r>
          </a:p>
          <a:p>
            <a:endParaRPr lang="en-US" sz="1200" b="1" dirty="0">
              <a:latin typeface="Calibri" charset="0"/>
            </a:endParaRPr>
          </a:p>
          <a:p>
            <a:endParaRPr lang="en-US" sz="1200" b="1" dirty="0">
              <a:latin typeface="Calibri" charset="0"/>
            </a:endParaRPr>
          </a:p>
          <a:p>
            <a:pPr>
              <a:lnSpc>
                <a:spcPct val="80000"/>
              </a:lnSpc>
            </a:pPr>
            <a:endParaRPr lang="en-US" sz="1200" dirty="0">
              <a:latin typeface="Calibri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318A-CE4A-3444-AAD8-E42CC69114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22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latinLnBrk="0" hangingPunct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I’ll talk about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it 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and how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might use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FLEXspace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we are now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where we’re headed with the new and improved version.</a:t>
            </a:r>
          </a:p>
          <a:p>
            <a:pPr rtl="0" eaLnBrk="1" latinLnBrk="0" hangingPunct="1"/>
            <a:endParaRPr lang="en-US" dirty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FLEXspace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an open access online repository of learning space examples contributed by campuses from around the world. It s a free resource for anyone with an EDU email, created by academic institutions FOR academic institutions.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CAMPUSES? GO TO WEBSITE</a:t>
            </a:r>
            <a:endParaRPr lang="en-US" dirty="0">
              <a:effectLst/>
            </a:endParaRPr>
          </a:p>
          <a:p>
            <a:pPr rtl="0" eaLnBrk="1" latinLnBrk="0" hangingPunct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LAUNCHED about 5 years ago by the SUNY Provost’s Office,  (Learning Environments Task Group), and</a:t>
            </a:r>
            <a:endParaRPr lang="en-US" dirty="0">
              <a:effectLst/>
            </a:endParaRPr>
          </a:p>
          <a:p>
            <a:pPr rtl="0" eaLnBrk="1" latinLnBrk="0" hangingPunct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TODAY, 2700+ user accounts, 1400+ academic institutions across 43 countries. </a:t>
            </a:r>
          </a:p>
          <a:p>
            <a:pPr rtl="0" eaLnBrk="1" latinLnBrk="0" hangingPunct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PROUD</a:t>
            </a:r>
          </a:p>
          <a:p>
            <a:pPr rtl="0" eaLnBrk="1" latinLnBrk="0" hangingPunct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“one stop shop” resource for those who plan, design, maintain and use innovative campus learning spaces.</a:t>
            </a:r>
            <a:endParaRPr lang="en-US" dirty="0">
              <a:effectLst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318A-CE4A-3444-AAD8-E42CC69114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03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318A-CE4A-3444-AAD8-E42CC69114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94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318A-CE4A-3444-AAD8-E42CC69114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35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REBECCA START</a:t>
            </a:r>
          </a:p>
          <a:p>
            <a:r>
              <a:rPr lang="en-US" dirty="0"/>
              <a:t>Centers on the Community</a:t>
            </a:r>
          </a:p>
          <a:p>
            <a:r>
              <a:rPr lang="en-US" dirty="0"/>
              <a:t>And Space Details – images, data,</a:t>
            </a:r>
            <a:r>
              <a:rPr lang="en-US" baseline="0" dirty="0"/>
              <a:t> contact person.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318A-CE4A-3444-AAD8-E42CC69114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3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sz="1200" b="1" dirty="0">
              <a:latin typeface="Calibri" charset="0"/>
            </a:endParaRPr>
          </a:p>
          <a:p>
            <a:endParaRPr lang="en-US" sz="1200" b="1" dirty="0">
              <a:latin typeface="Calibri" charset="0"/>
            </a:endParaRPr>
          </a:p>
          <a:p>
            <a:pPr>
              <a:lnSpc>
                <a:spcPct val="80000"/>
              </a:lnSpc>
            </a:pPr>
            <a:endParaRPr lang="en-US" sz="1200" dirty="0">
              <a:latin typeface="Calibri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318A-CE4A-3444-AAD8-E42CC69114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1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Your spot to collect your own inspirations or share with your team while you create new spaces.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318A-CE4A-3444-AAD8-E42CC69114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09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how-</a:t>
            </a:r>
            <a:r>
              <a:rPr lang="en-US" dirty="0" err="1"/>
              <a:t>to’s</a:t>
            </a:r>
            <a:r>
              <a:rPr lang="en-US" dirty="0"/>
              <a:t>, resources, research, and information curated by the </a:t>
            </a:r>
            <a:r>
              <a:rPr lang="en-US" dirty="0" err="1"/>
              <a:t>FLEXspace</a:t>
            </a:r>
            <a:r>
              <a:rPr lang="en-US" dirty="0"/>
              <a:t> team.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318A-CE4A-3444-AAD8-E42CC69114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80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1/30/18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ent slid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32742" y="1805693"/>
            <a:ext cx="11326516" cy="4290307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2B7A9F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42950" indent="-285750">
              <a:buClr>
                <a:srgbClr val="2B7A9F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2B7A9F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2B7A9F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2B7A9F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2743" y="606248"/>
            <a:ext cx="11326515" cy="1143000"/>
          </a:xfrm>
          <a:prstGeom prst="rect">
            <a:avLst/>
          </a:prstGeom>
        </p:spPr>
        <p:txBody>
          <a:bodyPr vert="horz"/>
          <a:lstStyle>
            <a:lvl1pPr algn="l">
              <a:defRPr sz="4000">
                <a:solidFill>
                  <a:srgbClr val="2B7A9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0163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156556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73111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Freeform 6"/>
          <p:cNvSpPr/>
          <p:nvPr userDrawn="1"/>
        </p:nvSpPr>
        <p:spPr bwMode="auto">
          <a:xfrm>
            <a:off x="0" y="0"/>
            <a:ext cx="12192000" cy="156556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10000" y="73111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1/30/18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/>
          <p:cNvSpPr/>
          <p:nvPr userDrawn="1"/>
        </p:nvSpPr>
        <p:spPr bwMode="auto">
          <a:xfrm>
            <a:off x="0" y="0"/>
            <a:ext cx="12192000" cy="156556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10000" y="73111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1/30/18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/>
          <p:nvPr userDrawn="1"/>
        </p:nvSpPr>
        <p:spPr bwMode="auto">
          <a:xfrm>
            <a:off x="0" y="0"/>
            <a:ext cx="12192000" cy="156556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10000" y="73111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1/30/18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451514" y="448831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462029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0452" y="2354711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1/30/18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  <p:sldLayoutId id="2147483667" r:id="rId1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1.jpe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.wdp"/><Relationship Id="rId18" Type="http://schemas.openxmlformats.org/officeDocument/2006/relationships/image" Target="../media/image25.tif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jpeg"/><Relationship Id="rId17" Type="http://schemas.openxmlformats.org/officeDocument/2006/relationships/image" Target="../media/image24.tif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tiff"/><Relationship Id="rId20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8.jpeg"/><Relationship Id="rId19" Type="http://schemas.openxmlformats.org/officeDocument/2006/relationships/image" Target="../media/image26.jpeg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tiff"/><Relationship Id="rId5" Type="http://schemas.openxmlformats.org/officeDocument/2006/relationships/image" Target="../media/image31.png"/><Relationship Id="rId15" Type="http://schemas.openxmlformats.org/officeDocument/2006/relationships/image" Target="../media/image41.jpg"/><Relationship Id="rId10" Type="http://schemas.openxmlformats.org/officeDocument/2006/relationships/image" Target="../media/image36.tiff"/><Relationship Id="rId4" Type="http://schemas.openxmlformats.org/officeDocument/2006/relationships/image" Target="../media/image30.png"/><Relationship Id="rId9" Type="http://schemas.openxmlformats.org/officeDocument/2006/relationships/image" Target="../media/image35.tiff"/><Relationship Id="rId14" Type="http://schemas.openxmlformats.org/officeDocument/2006/relationships/image" Target="../media/image40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comments" Target="../comments/comment1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743172-17A8-4FA4-8434-B813E03B766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3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200" y="478169"/>
            <a:ext cx="4119139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 err="1"/>
              <a:t>FLEXspace</a:t>
            </a:r>
            <a:r>
              <a:rPr lang="en-US" sz="4400" dirty="0"/>
              <a:t> 2.0 Makes Learning Space Planning Easier!</a:t>
            </a:r>
          </a:p>
        </p:txBody>
      </p:sp>
      <p:pic>
        <p:nvPicPr>
          <p:cNvPr id="10" name="Picture 2" descr="mage result for photo rebecca fraze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97457" y="5037945"/>
            <a:ext cx="1319290" cy="1401685"/>
          </a:xfrm>
          <a:prstGeom prst="roundRect">
            <a:avLst>
              <a:gd name="adj" fmla="val 5343"/>
            </a:avLst>
          </a:prstGeom>
          <a:ln>
            <a:solidFill>
              <a:schemeClr val="accent6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6642999" y="1520400"/>
            <a:ext cx="5322749" cy="135011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r>
              <a: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Dr. Lisa Stephens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lisa.stephens@SUNY.edu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Adjunct Assoc. Prof., Dept. of Communication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Sr. Strategist, SUNY Academic Innovation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University at Buffalo – Office of VP/CIO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r>
              <a:rPr lang="en-US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FLEXspace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Core Team Lead</a:t>
            </a:r>
          </a:p>
        </p:txBody>
      </p:sp>
      <p:pic>
        <p:nvPicPr>
          <p:cNvPr id="16" name="Picture Placeholder 4" descr="Dana_Gierdowski.jpe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97457" y="3234719"/>
            <a:ext cx="1319290" cy="1555600"/>
          </a:xfrm>
          <a:prstGeom prst="rect">
            <a:avLst/>
          </a:prstGeom>
          <a:ln>
            <a:solidFill>
              <a:schemeClr val="accent6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642999" y="5037945"/>
            <a:ext cx="5322749" cy="123176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Dr. Rebecca Frazee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rfrazee@sdsu.edu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Lecturer, Learning Design &amp;Technology Program</a:t>
            </a:r>
            <a:b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San Diego State University</a:t>
            </a:r>
            <a:b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FLEXspace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Manager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642999" y="3168759"/>
            <a:ext cx="5322749" cy="1462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r>
              <a: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Dr. Dana Gierdowski, </a:t>
            </a:r>
            <a:r>
              <a:rPr lang="en-US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dcgierdo@gmail.com</a:t>
            </a:r>
            <a:endParaRPr lang="en-US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Lecturer, Writing Program, University of Arizona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Learning Space Researcher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FLEXspace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Core Team, Research Committee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7102" y="97088"/>
            <a:ext cx="5129359" cy="1102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762" y="5152184"/>
            <a:ext cx="2552977" cy="13781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1941" y="6122504"/>
            <a:ext cx="2029876" cy="507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7457" y="1428812"/>
            <a:ext cx="1319290" cy="1558281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681310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179" y="73111"/>
            <a:ext cx="11010819" cy="9704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Collect inspirations with Idea Boards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79" y="1043561"/>
            <a:ext cx="11486254" cy="110326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376818" y="2483714"/>
            <a:ext cx="2756647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/>
              <a:t>Idea Boards</a:t>
            </a:r>
          </a:p>
          <a:p>
            <a:pPr marL="285750" lvl="0" indent="-285750">
              <a:spcBef>
                <a:spcPts val="2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2000" dirty="0"/>
              <a:t>Collect favorites</a:t>
            </a:r>
          </a:p>
          <a:p>
            <a:pPr marL="285750" lvl="0" indent="-285750">
              <a:spcBef>
                <a:spcPts val="2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2000" dirty="0"/>
              <a:t>Collaborate with your team and others as you work on a space</a:t>
            </a:r>
          </a:p>
          <a:p>
            <a:pPr marL="285750" lvl="0" indent="-285750">
              <a:spcBef>
                <a:spcPts val="2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2000" dirty="0"/>
              <a:t>Share your ideas to connect with ‘birds of a feather’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50" y="1595195"/>
            <a:ext cx="8566897" cy="508875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104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179" y="73111"/>
            <a:ext cx="11010819" cy="9704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Leverage </a:t>
            </a:r>
            <a:r>
              <a:rPr lang="en-US" sz="4000" dirty="0"/>
              <a:t>resources from the Toolkit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79" y="1043561"/>
            <a:ext cx="11486254" cy="110326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56531" y="5479612"/>
            <a:ext cx="115155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/>
              <a:t>Toolkit</a:t>
            </a:r>
          </a:p>
          <a:p>
            <a:pPr lvl="0"/>
            <a:r>
              <a:rPr lang="en-US" sz="2000" dirty="0"/>
              <a:t>A rich collection of articles, research, tools, and guides for inspiration, planning, and assessment curated by our </a:t>
            </a:r>
            <a:r>
              <a:rPr lang="en-US" sz="2000" dirty="0" err="1"/>
              <a:t>FLEXspace</a:t>
            </a:r>
            <a:r>
              <a:rPr lang="en-US" sz="2000" dirty="0"/>
              <a:t> team and contributed by the </a:t>
            </a:r>
            <a:r>
              <a:rPr lang="en-US" sz="2000" dirty="0" err="1"/>
              <a:t>FLEXspace</a:t>
            </a:r>
            <a:r>
              <a:rPr lang="en-US" sz="2000" dirty="0"/>
              <a:t> community.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68" y="1595195"/>
            <a:ext cx="11581461" cy="35413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724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743172-17A8-4FA4-8434-B813E03B766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3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085" y="502002"/>
            <a:ext cx="3222880" cy="21263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/>
              <a:t>Document and Showcase Campus Spaces</a:t>
            </a:r>
            <a:endParaRPr lang="en-US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2582" y="3130320"/>
            <a:ext cx="3529317" cy="3289141"/>
          </a:xfrm>
          <a:prstGeom prst="rect">
            <a:avLst/>
          </a:prstGeom>
          <a:effectLst>
            <a:outerShdw sx="1000" sy="1000">
              <a:srgbClr val="000000"/>
            </a:outerShdw>
          </a:effectLst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lnSpc>
                <a:spcPct val="110000"/>
              </a:lnSpc>
              <a:spcBef>
                <a:spcPts val="3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2400" b="0" dirty="0"/>
              <a:t>Use </a:t>
            </a:r>
            <a:r>
              <a:rPr lang="en-US" sz="2400" b="0" dirty="0" err="1"/>
              <a:t>FLEXspace</a:t>
            </a:r>
            <a:r>
              <a:rPr lang="en-US" sz="2400" b="0" dirty="0"/>
              <a:t> as a </a:t>
            </a:r>
            <a:r>
              <a:rPr lang="en-US" sz="2400" dirty="0"/>
              <a:t>digital repository</a:t>
            </a:r>
          </a:p>
          <a:p>
            <a:pPr marL="571500" indent="-571500">
              <a:lnSpc>
                <a:spcPct val="110000"/>
              </a:lnSpc>
              <a:spcBef>
                <a:spcPts val="30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2400" b="0" dirty="0"/>
              <a:t>Create a </a:t>
            </a:r>
            <a:r>
              <a:rPr lang="en-US" sz="2400" dirty="0"/>
              <a:t>gallery of campus spaces </a:t>
            </a:r>
            <a:r>
              <a:rPr lang="en-US" sz="2400" b="0" dirty="0"/>
              <a:t>to share locally and globally – avoid duplication of effort!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11.1-Institutions - Gallerie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607" y="212248"/>
            <a:ext cx="5848859" cy="4386645"/>
          </a:xfrm>
          <a:prstGeom prst="rect">
            <a:avLst/>
          </a:prstGeom>
          <a:ln w="12700">
            <a:miter lim="400000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2.1-Institutions - Institution Detail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545" y="2306929"/>
            <a:ext cx="5695124" cy="4271343"/>
          </a:xfrm>
          <a:prstGeom prst="rect">
            <a:avLst/>
          </a:prstGeom>
          <a:ln w="12700">
            <a:miter lim="400000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4347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FLEXspace</a:t>
            </a:r>
            <a:r>
              <a:rPr lang="en-US" dirty="0"/>
              <a:t> Research Team</a:t>
            </a:r>
          </a:p>
        </p:txBody>
      </p:sp>
      <p:pic>
        <p:nvPicPr>
          <p:cNvPr id="4" name="Picture 3" descr="Screen Shot 2018-01-17 at 3.31.48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162" y="1363579"/>
            <a:ext cx="6050739" cy="4852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9098" y="1864769"/>
            <a:ext cx="412290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…</a:t>
            </a:r>
            <a:r>
              <a:rPr lang="en-US" dirty="0"/>
              <a:t>a quick email exchange morphed into a team </a:t>
            </a:r>
            <a:r>
              <a:rPr lang="en-US" b="1" dirty="0"/>
              <a:t>within a week</a:t>
            </a:r>
            <a:r>
              <a:rPr lang="en-US" dirty="0"/>
              <a:t> and a half-dozen time zones! </a:t>
            </a:r>
          </a:p>
          <a:p>
            <a:endParaRPr lang="en-US" sz="1050" i="1" dirty="0"/>
          </a:p>
          <a:p>
            <a:r>
              <a:rPr lang="en-US" sz="1050" i="1" dirty="0"/>
              <a:t>(pictured)</a:t>
            </a:r>
          </a:p>
          <a:p>
            <a:r>
              <a:rPr lang="en-US" b="1" dirty="0"/>
              <a:t>Dana </a:t>
            </a:r>
            <a:r>
              <a:rPr lang="en-US" b="1" dirty="0" err="1"/>
              <a:t>Gierdowski</a:t>
            </a:r>
            <a:r>
              <a:rPr lang="en-US" b="1" dirty="0"/>
              <a:t> </a:t>
            </a:r>
            <a:r>
              <a:rPr lang="en-US" dirty="0"/>
              <a:t>– U or AZ</a:t>
            </a:r>
          </a:p>
          <a:p>
            <a:r>
              <a:rPr lang="en-US" b="1" dirty="0"/>
              <a:t>Lisa Stephens </a:t>
            </a:r>
            <a:r>
              <a:rPr lang="en-US" dirty="0"/>
              <a:t>– U Buffalo</a:t>
            </a:r>
          </a:p>
          <a:p>
            <a:r>
              <a:rPr lang="en-US" b="1" dirty="0"/>
              <a:t>Rebecca Frazee </a:t>
            </a:r>
            <a:r>
              <a:rPr lang="en-US" dirty="0"/>
              <a:t>– SDSU</a:t>
            </a:r>
          </a:p>
          <a:p>
            <a:r>
              <a:rPr lang="en-US" b="1" dirty="0"/>
              <a:t>Patricia </a:t>
            </a:r>
            <a:r>
              <a:rPr lang="en-US" b="1" dirty="0" err="1"/>
              <a:t>Aceves</a:t>
            </a:r>
            <a:r>
              <a:rPr lang="en-US" b="1" dirty="0"/>
              <a:t> </a:t>
            </a:r>
            <a:r>
              <a:rPr lang="en-US" dirty="0"/>
              <a:t>– SBU</a:t>
            </a:r>
          </a:p>
          <a:p>
            <a:r>
              <a:rPr lang="en-US" b="1" dirty="0"/>
              <a:t>Traci Bird </a:t>
            </a:r>
            <a:r>
              <a:rPr lang="en-US" dirty="0"/>
              <a:t>– U Indiana</a:t>
            </a:r>
          </a:p>
          <a:p>
            <a:r>
              <a:rPr lang="en-US" b="1" dirty="0"/>
              <a:t>John </a:t>
            </a:r>
            <a:r>
              <a:rPr lang="en-US" b="1" dirty="0" err="1"/>
              <a:t>Augeri</a:t>
            </a:r>
            <a:r>
              <a:rPr lang="en-US" b="1" dirty="0"/>
              <a:t> </a:t>
            </a:r>
            <a:r>
              <a:rPr lang="en-US" dirty="0"/>
              <a:t>- </a:t>
            </a:r>
            <a:r>
              <a:rPr lang="en-US" dirty="0" err="1"/>
              <a:t>Université</a:t>
            </a:r>
            <a:r>
              <a:rPr lang="en-US" dirty="0"/>
              <a:t> </a:t>
            </a:r>
            <a:r>
              <a:rPr lang="en-US" dirty="0" err="1"/>
              <a:t>Numérique</a:t>
            </a:r>
            <a:r>
              <a:rPr lang="en-US" dirty="0"/>
              <a:t> Paris Ile-de-France</a:t>
            </a:r>
          </a:p>
          <a:p>
            <a:r>
              <a:rPr lang="en-US" b="1" dirty="0"/>
              <a:t>Mark Lee </a:t>
            </a:r>
            <a:r>
              <a:rPr lang="en-US" dirty="0"/>
              <a:t>– Charles Sturt University and visiting CMU</a:t>
            </a:r>
          </a:p>
          <a:p>
            <a:r>
              <a:rPr lang="en-US" b="1" dirty="0"/>
              <a:t>James Frazee </a:t>
            </a:r>
            <a:r>
              <a:rPr lang="en-US" dirty="0"/>
              <a:t>- SDSU </a:t>
            </a:r>
            <a:r>
              <a:rPr lang="en-US" sz="1200" i="1" dirty="0"/>
              <a:t>(not pictured)</a:t>
            </a:r>
          </a:p>
          <a:p>
            <a:endParaRPr lang="en-US" dirty="0"/>
          </a:p>
          <a:p>
            <a:r>
              <a:rPr lang="is-IS" dirty="0"/>
              <a:t>…+ other core team members and growing!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8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 </a:t>
            </a:r>
          </a:p>
        </p:txBody>
      </p:sp>
      <p:pic>
        <p:nvPicPr>
          <p:cNvPr id="5" name="Picture 4" descr="Screen Shot 2018-01-22 at 1.10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386" y="695994"/>
            <a:ext cx="7325640" cy="569410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8539" y="2189972"/>
            <a:ext cx="4214191" cy="4411588"/>
          </a:xfrm>
          <a:effectLst/>
        </p:spPr>
        <p:txBody>
          <a:bodyPr>
            <a:noAutofit/>
          </a:bodyPr>
          <a:lstStyle/>
          <a:p>
            <a:r>
              <a:rPr lang="en-US" sz="2000" b="1" dirty="0"/>
              <a:t>Research platform</a:t>
            </a:r>
          </a:p>
          <a:p>
            <a:pPr lvl="1"/>
            <a:r>
              <a:rPr lang="en-US" sz="1800" dirty="0"/>
              <a:t>Share data collection instruments, protocols, findings</a:t>
            </a:r>
          </a:p>
          <a:p>
            <a:pPr lvl="1"/>
            <a:r>
              <a:rPr lang="en-US" sz="1800" dirty="0"/>
              <a:t>Provide curated “research toolkit” for guidance</a:t>
            </a:r>
          </a:p>
          <a:p>
            <a:pPr lvl="1"/>
            <a:r>
              <a:rPr lang="en-US" sz="1800" dirty="0"/>
              <a:t>Crowdsourcing broad data collection and research</a:t>
            </a:r>
          </a:p>
          <a:p>
            <a:r>
              <a:rPr lang="en-US" sz="2000" b="1" dirty="0"/>
              <a:t>Analytics</a:t>
            </a:r>
          </a:p>
          <a:p>
            <a:pPr lvl="1" fontAlgn="base"/>
            <a:r>
              <a:rPr lang="en-US" sz="1800" dirty="0"/>
              <a:t>Trend analysis (Who’s using it, what’s useful, popular, etc.)</a:t>
            </a:r>
          </a:p>
          <a:p>
            <a:pPr lvl="1" fontAlgn="base"/>
            <a:r>
              <a:rPr lang="en-US" sz="1800" dirty="0"/>
              <a:t>Comparisons (K12, higher </a:t>
            </a:r>
            <a:r>
              <a:rPr lang="en-US" sz="1800" dirty="0" err="1"/>
              <a:t>ed</a:t>
            </a:r>
            <a:r>
              <a:rPr lang="en-US" sz="1800" dirty="0"/>
              <a:t>, community colleges)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06918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1368" y="1644317"/>
            <a:ext cx="5882105" cy="4826000"/>
          </a:xfrm>
          <a:effectLst/>
        </p:spPr>
        <p:txBody>
          <a:bodyPr>
            <a:noAutofit/>
          </a:bodyPr>
          <a:lstStyle/>
          <a:p>
            <a:r>
              <a:rPr lang="en-US" sz="2000" b="1" dirty="0"/>
              <a:t>Expanding the community</a:t>
            </a:r>
          </a:p>
          <a:p>
            <a:pPr lvl="1"/>
            <a:r>
              <a:rPr lang="en-US" sz="1800" dirty="0"/>
              <a:t>Connecting with researchers, SMEs, and practitioners across disciplines/fields</a:t>
            </a:r>
          </a:p>
          <a:p>
            <a:pPr lvl="1"/>
            <a:r>
              <a:rPr lang="en-US" sz="1800" dirty="0"/>
              <a:t>Highlighting best practices and exemplars in design, assessment, research, teaching/learning</a:t>
            </a:r>
          </a:p>
          <a:p>
            <a:r>
              <a:rPr lang="en-US" sz="2000" b="1" dirty="0"/>
              <a:t>Expanding and bridging partnerships</a:t>
            </a:r>
          </a:p>
          <a:p>
            <a:pPr lvl="1"/>
            <a:r>
              <a:rPr lang="en-US" sz="1800" dirty="0"/>
              <a:t>Architects</a:t>
            </a:r>
          </a:p>
          <a:p>
            <a:pPr lvl="1"/>
            <a:r>
              <a:rPr lang="en-US" sz="1800" dirty="0"/>
              <a:t>Libraries</a:t>
            </a:r>
          </a:p>
          <a:p>
            <a:pPr lvl="1"/>
            <a:r>
              <a:rPr lang="en-US" sz="1800" dirty="0"/>
              <a:t>Museums</a:t>
            </a:r>
          </a:p>
          <a:p>
            <a:pPr lvl="1"/>
            <a:r>
              <a:rPr lang="en-US" sz="1800" dirty="0"/>
              <a:t>Nonprofits</a:t>
            </a:r>
          </a:p>
          <a:p>
            <a:pPr lvl="1"/>
            <a:r>
              <a:rPr lang="en-US" sz="1800" dirty="0"/>
              <a:t>National/International Societies</a:t>
            </a:r>
          </a:p>
          <a:p>
            <a:pPr lvl="1"/>
            <a:r>
              <a:rPr lang="en-US" sz="1800" dirty="0"/>
              <a:t>Private sector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429" y="73111"/>
            <a:ext cx="4231397" cy="668212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813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1794933"/>
            <a:ext cx="10554574" cy="4549596"/>
          </a:xfrm>
          <a:effectLst/>
        </p:spPr>
        <p:txBody>
          <a:bodyPr anchor="t">
            <a:normAutofit/>
          </a:bodyPr>
          <a:lstStyle/>
          <a:p>
            <a:r>
              <a:rPr lang="en-US" sz="2400" dirty="0"/>
              <a:t>Think about </a:t>
            </a:r>
            <a:r>
              <a:rPr lang="en-US" sz="2400" dirty="0" err="1"/>
              <a:t>FLEXspace</a:t>
            </a:r>
            <a:r>
              <a:rPr lang="en-US" sz="2400" dirty="0"/>
              <a:t>:</a:t>
            </a:r>
          </a:p>
          <a:p>
            <a:pPr lvl="1"/>
            <a:r>
              <a:rPr lang="en-US" sz="2000" b="1" dirty="0"/>
              <a:t>How</a:t>
            </a:r>
            <a:r>
              <a:rPr lang="en-US" sz="2000" dirty="0"/>
              <a:t> to use </a:t>
            </a:r>
            <a:r>
              <a:rPr lang="en-US" sz="2000" dirty="0" err="1"/>
              <a:t>FLEXspace</a:t>
            </a:r>
            <a:r>
              <a:rPr lang="en-US" sz="2000" dirty="0"/>
              <a:t> on your campus?</a:t>
            </a:r>
          </a:p>
          <a:p>
            <a:pPr lvl="1"/>
            <a:r>
              <a:rPr lang="en-US" sz="2000" b="1" dirty="0"/>
              <a:t>Who else </a:t>
            </a:r>
            <a:r>
              <a:rPr lang="en-US" sz="2000" dirty="0"/>
              <a:t>might benefit from </a:t>
            </a:r>
            <a:r>
              <a:rPr lang="en-US" sz="2000" dirty="0" err="1"/>
              <a:t>FLEXspace</a:t>
            </a:r>
            <a:r>
              <a:rPr lang="en-US" sz="2000" dirty="0"/>
              <a:t>? </a:t>
            </a:r>
          </a:p>
          <a:p>
            <a:pPr lvl="1"/>
            <a:r>
              <a:rPr lang="en-US" sz="2000" b="1" dirty="0"/>
              <a:t>What spaces, resources, or research </a:t>
            </a:r>
            <a:r>
              <a:rPr lang="en-US" sz="2000" dirty="0"/>
              <a:t>can you </a:t>
            </a:r>
            <a:r>
              <a:rPr lang="en-US" sz="2000" b="1" dirty="0"/>
              <a:t>contribute</a:t>
            </a:r>
            <a:r>
              <a:rPr lang="en-US" sz="2000" dirty="0"/>
              <a:t>?</a:t>
            </a:r>
          </a:p>
          <a:p>
            <a:pPr lvl="1"/>
            <a:r>
              <a:rPr lang="en-US" sz="2000" b="1" dirty="0"/>
              <a:t>What communities </a:t>
            </a:r>
            <a:r>
              <a:rPr lang="en-US" sz="2000" dirty="0"/>
              <a:t>can you engage through </a:t>
            </a:r>
            <a:r>
              <a:rPr lang="en-US" sz="2000" dirty="0" err="1"/>
              <a:t>FLEXspace</a:t>
            </a:r>
            <a:r>
              <a:rPr lang="en-US" sz="2000" dirty="0"/>
              <a:t>?</a:t>
            </a:r>
          </a:p>
          <a:p>
            <a:r>
              <a:rPr lang="en-US" sz="2400" dirty="0"/>
              <a:t>Get started today!</a:t>
            </a:r>
          </a:p>
          <a:p>
            <a:pPr lvl="1"/>
            <a:r>
              <a:rPr lang="en-US" sz="2000" dirty="0"/>
              <a:t>Visit </a:t>
            </a:r>
            <a:r>
              <a:rPr lang="en-US" sz="2000" dirty="0" err="1"/>
              <a:t>FLEXspace.org</a:t>
            </a:r>
            <a:r>
              <a:rPr lang="en-US" sz="2000" dirty="0"/>
              <a:t> to see spotlight spaces &amp; resources.</a:t>
            </a:r>
          </a:p>
          <a:p>
            <a:pPr lvl="1"/>
            <a:r>
              <a:rPr lang="en-US" sz="2000" dirty="0"/>
              <a:t>Login to “</a:t>
            </a:r>
            <a:r>
              <a:rPr lang="en-US" sz="2000" dirty="0" err="1"/>
              <a:t>FLEXspace</a:t>
            </a:r>
            <a:r>
              <a:rPr lang="en-US" sz="2000" dirty="0"/>
              <a:t> 2.0” to request an account.</a:t>
            </a:r>
          </a:p>
          <a:p>
            <a:pPr lvl="1"/>
            <a:r>
              <a:rPr lang="en-US" sz="2000" dirty="0"/>
              <a:t>Browse the legacy collection (upload coming soon!)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94942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907" y="-3175"/>
            <a:ext cx="4572000" cy="68580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501" y="-3175"/>
            <a:ext cx="4879258" cy="68580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8602" y="462028"/>
            <a:ext cx="1944882" cy="566983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/>
              <a:t>New design template makes it  easy to upload and detail a space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1867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743172-17A8-4FA4-8434-B813E03B766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112" y="478169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Registered Users by Country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60450" y="3870251"/>
            <a:ext cx="3547533" cy="2159074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43 Countries and Counting!</a:t>
            </a:r>
          </a:p>
          <a:p>
            <a:pPr algn="ctr"/>
            <a:r>
              <a:rPr lang="en-US" sz="2400" dirty="0"/>
              <a:t>(January 2018)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667" y="208031"/>
            <a:ext cx="7392776" cy="64419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67304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87627281"/>
              </p:ext>
            </p:extLst>
          </p:nvPr>
        </p:nvGraphicFramePr>
        <p:xfrm>
          <a:off x="467623" y="0"/>
          <a:ext cx="11320186" cy="6718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3318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DC6EF3C2-0FE5-6549-94C7-4F5C14C2C1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18" y="2399685"/>
            <a:ext cx="4169435" cy="404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Challenges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95389" y="544888"/>
            <a:ext cx="6252633" cy="5414963"/>
          </a:xfrm>
          <a:effectLst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Campus stakeholders charged with refreshing, renovating and building learning spaces in academic settings need to:</a:t>
            </a:r>
            <a:endParaRPr lang="en-US" sz="2000" dirty="0"/>
          </a:p>
          <a:p>
            <a:r>
              <a:rPr lang="en-US" sz="2000" b="1" dirty="0"/>
              <a:t>Drive conversations </a:t>
            </a:r>
            <a:r>
              <a:rPr lang="en-US" sz="2000" dirty="0"/>
              <a:t>with faculty, administrators, planning committees</a:t>
            </a:r>
          </a:p>
          <a:p>
            <a:r>
              <a:rPr lang="en-US" sz="2000" b="1" dirty="0"/>
              <a:t>Foster better communication </a:t>
            </a:r>
            <a:r>
              <a:rPr lang="en-US" sz="2000" dirty="0"/>
              <a:t>through </a:t>
            </a:r>
            <a:r>
              <a:rPr lang="en-US" sz="2000"/>
              <a:t>sharing information </a:t>
            </a:r>
            <a:r>
              <a:rPr lang="en-US" sz="2000" dirty="0"/>
              <a:t>across various groups</a:t>
            </a:r>
          </a:p>
          <a:p>
            <a:r>
              <a:rPr lang="en-US" sz="2000" b="1" dirty="0"/>
              <a:t>Build consensus </a:t>
            </a:r>
            <a:r>
              <a:rPr lang="en-US" sz="2000" dirty="0"/>
              <a:t>before involving architects and others to discussions</a:t>
            </a:r>
          </a:p>
          <a:p>
            <a:r>
              <a:rPr lang="en-US" sz="2000" b="1" dirty="0"/>
              <a:t>Improve process efficiencies </a:t>
            </a:r>
            <a:r>
              <a:rPr lang="en-US" sz="2000" dirty="0"/>
              <a:t>and the effectiveness of design choices</a:t>
            </a:r>
          </a:p>
          <a:p>
            <a:r>
              <a:rPr lang="en-US" sz="2000" dirty="0"/>
              <a:t>Execute learning space projects “</a:t>
            </a:r>
            <a:r>
              <a:rPr lang="en-US" sz="2000" b="1" dirty="0"/>
              <a:t>smarter, faster, cheaper</a:t>
            </a:r>
            <a:r>
              <a:rPr lang="en-US" sz="2000" dirty="0"/>
              <a:t>”</a:t>
            </a:r>
          </a:p>
          <a:p>
            <a:r>
              <a:rPr lang="en-US" sz="2000" b="1" dirty="0"/>
              <a:t>Document</a:t>
            </a:r>
            <a:r>
              <a:rPr lang="en-US" sz="2000" dirty="0"/>
              <a:t> and</a:t>
            </a:r>
            <a:r>
              <a:rPr lang="en-US" sz="2000" b="1" dirty="0"/>
              <a:t> Research evidence of 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effectLst/>
        </p:spPr>
        <p:txBody>
          <a:bodyPr/>
          <a:lstStyle/>
          <a:p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64484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18" y="2272144"/>
            <a:ext cx="4454225" cy="43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469" y="462683"/>
            <a:ext cx="3269950" cy="1618396"/>
          </a:xfrm>
        </p:spPr>
        <p:txBody>
          <a:bodyPr anchor="t">
            <a:noAutofit/>
          </a:bodyPr>
          <a:lstStyle/>
          <a:p>
            <a:r>
              <a:rPr lang="en-US" sz="2400" dirty="0"/>
              <a:t>Spaces detailed with Robust Taxonomies that Align Key Stakeholders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9690274"/>
              </p:ext>
            </p:extLst>
          </p:nvPr>
        </p:nvGraphicFramePr>
        <p:xfrm>
          <a:off x="4856163" y="446087"/>
          <a:ext cx="7069137" cy="6149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01" y="6632125"/>
            <a:ext cx="23839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Graphic Courtesy Lennie Scott-Webber</a:t>
            </a:r>
          </a:p>
        </p:txBody>
      </p:sp>
    </p:spTree>
    <p:extLst>
      <p:ext uri="{BB962C8B-B14F-4D97-AF65-F5344CB8AC3E}">
        <p14:creationId xmlns:p14="http://schemas.microsoft.com/office/powerpoint/2010/main" val="1316355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23601" y="0"/>
            <a:ext cx="10571998" cy="387626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/>
              <a:t>Migration from old to new </a:t>
            </a:r>
            <a:r>
              <a:rPr lang="en-US" sz="3200" dirty="0" err="1"/>
              <a:t>FLEXspace</a:t>
            </a:r>
            <a:r>
              <a:rPr lang="en-US" sz="3200" dirty="0"/>
              <a:t> 2.0</a:t>
            </a:r>
            <a:endParaRPr lang="en-US" sz="32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8265"/>
            <a:ext cx="12192000" cy="56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90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7017"/>
            <a:ext cx="12192000" cy="6391058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23601" y="0"/>
            <a:ext cx="10571998" cy="387626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/>
              <a:t>Before and After 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246650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5118"/>
            <a:ext cx="12192000" cy="630813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3601" y="0"/>
            <a:ext cx="10571998" cy="387626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/>
              <a:t>Before and After 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1950254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288" y="452111"/>
            <a:ext cx="10571998" cy="970450"/>
          </a:xfrm>
        </p:spPr>
        <p:txBody>
          <a:bodyPr anchor="t">
            <a:normAutofit/>
          </a:bodyPr>
          <a:lstStyle/>
          <a:p>
            <a:r>
              <a:rPr lang="en-US" dirty="0"/>
              <a:t>Partner Pages and Galleries</a:t>
            </a:r>
          </a:p>
        </p:txBody>
      </p:sp>
      <p:sp>
        <p:nvSpPr>
          <p:cNvPr id="5" name="Shape 122"/>
          <p:cNvSpPr/>
          <p:nvPr/>
        </p:nvSpPr>
        <p:spPr>
          <a:xfrm>
            <a:off x="1123367" y="1422561"/>
            <a:ext cx="5118688" cy="3451721"/>
          </a:xfrm>
          <a:prstGeom prst="roundRect">
            <a:avLst>
              <a:gd name="adj" fmla="val 8377"/>
            </a:avLst>
          </a:prstGeom>
          <a:solidFill>
            <a:srgbClr val="DCDEE0">
              <a:alpha val="87398"/>
            </a:srgbClr>
          </a:solidFill>
          <a:ln w="12700">
            <a:miter lim="400000"/>
          </a:ln>
          <a:effectLst>
            <a:outerShdw blurRad="279400" dist="213908" dir="1918257" rotWithShape="0">
              <a:srgbClr val="000000">
                <a:alpha val="50000"/>
              </a:srgbClr>
            </a:outerShdw>
          </a:effectLst>
        </p:spPr>
        <p:txBody>
          <a:bodyPr lIns="19050" tIns="19050" rIns="19050" bIns="1905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  <p:sp>
        <p:nvSpPr>
          <p:cNvPr id="6" name="Shape 123"/>
          <p:cNvSpPr/>
          <p:nvPr/>
        </p:nvSpPr>
        <p:spPr>
          <a:xfrm>
            <a:off x="4579213" y="2788079"/>
            <a:ext cx="5026304" cy="3389423"/>
          </a:xfrm>
          <a:prstGeom prst="roundRect">
            <a:avLst>
              <a:gd name="adj" fmla="val 8377"/>
            </a:avLst>
          </a:prstGeom>
          <a:solidFill>
            <a:srgbClr val="DCDEE0">
              <a:alpha val="87398"/>
            </a:srgbClr>
          </a:solidFill>
          <a:ln w="12700">
            <a:miter lim="400000"/>
          </a:ln>
          <a:effectLst>
            <a:outerShdw blurRad="279400" dist="213908" dir="1918257" rotWithShape="0">
              <a:srgbClr val="000000">
                <a:alpha val="50000"/>
              </a:srgbClr>
            </a:outerShdw>
          </a:effectLst>
        </p:spPr>
        <p:txBody>
          <a:bodyPr lIns="19050" tIns="19050" rIns="19050" bIns="1905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  <p:pic>
        <p:nvPicPr>
          <p:cNvPr id="7" name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08321" y="287343"/>
            <a:ext cx="3823496" cy="566492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30"/>
          <p:cNvSpPr/>
          <p:nvPr/>
        </p:nvSpPr>
        <p:spPr>
          <a:xfrm>
            <a:off x="1102768" y="5340216"/>
            <a:ext cx="2910087" cy="987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700" tIns="12700" rIns="12700" bIns="12700" anchor="ctr">
            <a:spAutoFit/>
          </a:bodyPr>
          <a:lstStyle/>
          <a:p>
            <a:pPr algn="l" defTabSz="275166">
              <a:lnSpc>
                <a:spcPct val="80000"/>
              </a:lnSpc>
              <a:defRPr sz="6000">
                <a:solidFill>
                  <a:srgbClr val="11AFED"/>
                </a:solidFill>
                <a:latin typeface="Changa One"/>
                <a:ea typeface="Changa One"/>
                <a:cs typeface="Changa One"/>
                <a:sym typeface="Changa One"/>
              </a:defRPr>
            </a:pPr>
            <a:r>
              <a:rPr lang="en-US" sz="2250" b="1" dirty="0"/>
              <a:t>Partner </a:t>
            </a:r>
            <a:r>
              <a:rPr sz="2250" b="1" dirty="0"/>
              <a:t>Galleries</a:t>
            </a:r>
          </a:p>
          <a:p>
            <a:pPr defTabSz="275166">
              <a:spcBef>
                <a:spcPts val="1500"/>
              </a:spcBef>
              <a:defRPr sz="3500"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sz="1600" dirty="0"/>
              <a:t>View case studies, spaces, and products from partners.</a:t>
            </a:r>
          </a:p>
        </p:txBody>
      </p:sp>
      <p:sp>
        <p:nvSpPr>
          <p:cNvPr id="12" name="Shape 131"/>
          <p:cNvSpPr/>
          <p:nvPr/>
        </p:nvSpPr>
        <p:spPr>
          <a:xfrm>
            <a:off x="10456136" y="2017740"/>
            <a:ext cx="1289629" cy="3757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700" tIns="12700" rIns="12700" bIns="12700" anchor="ctr">
            <a:spAutoFit/>
          </a:bodyPr>
          <a:lstStyle/>
          <a:p>
            <a:pPr algn="l" defTabSz="275166">
              <a:lnSpc>
                <a:spcPct val="80000"/>
              </a:lnSpc>
              <a:defRPr sz="6000">
                <a:solidFill>
                  <a:srgbClr val="11AFED"/>
                </a:solidFill>
                <a:latin typeface="Changa One"/>
                <a:ea typeface="Changa One"/>
                <a:cs typeface="Changa One"/>
                <a:sym typeface="Changa One"/>
              </a:defRPr>
            </a:pPr>
            <a:r>
              <a:rPr lang="en-US" sz="2250" b="1" dirty="0"/>
              <a:t>Branded Partner Pages</a:t>
            </a:r>
            <a:endParaRPr sz="2250" b="1" dirty="0"/>
          </a:p>
          <a:p>
            <a:pPr defTabSz="275166">
              <a:spcBef>
                <a:spcPts val="1500"/>
              </a:spcBef>
              <a:defRPr sz="3500"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US" sz="1600" dirty="0"/>
              <a:t>Users see company details, contacts, and spaces contributed by partners </a:t>
            </a:r>
            <a:r>
              <a:rPr lang="en-US" sz="1600" i="1" dirty="0"/>
              <a:t>and </a:t>
            </a:r>
            <a:r>
              <a:rPr lang="en-US" sz="1600" dirty="0"/>
              <a:t>any spaces that users have tagged with the brand.</a:t>
            </a:r>
          </a:p>
        </p:txBody>
      </p:sp>
      <p:sp>
        <p:nvSpPr>
          <p:cNvPr id="13" name="Shape 132"/>
          <p:cNvSpPr/>
          <p:nvPr/>
        </p:nvSpPr>
        <p:spPr>
          <a:xfrm flipV="1">
            <a:off x="317748" y="4549225"/>
            <a:ext cx="0" cy="1928687"/>
          </a:xfrm>
          <a:prstGeom prst="line">
            <a:avLst/>
          </a:prstGeom>
          <a:ln w="127000">
            <a:solidFill>
              <a:srgbClr val="11AFED"/>
            </a:solidFill>
            <a:prstDash val="sysDot"/>
            <a:miter lim="400000"/>
            <a:tailEnd type="triangle"/>
          </a:ln>
        </p:spPr>
        <p:txBody>
          <a:bodyPr lIns="19050" tIns="19050" rIns="19050" bIns="1905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  <p:sp>
        <p:nvSpPr>
          <p:cNvPr id="14" name="Shape 133"/>
          <p:cNvSpPr/>
          <p:nvPr/>
        </p:nvSpPr>
        <p:spPr>
          <a:xfrm>
            <a:off x="11921089" y="2322835"/>
            <a:ext cx="0" cy="2226390"/>
          </a:xfrm>
          <a:prstGeom prst="line">
            <a:avLst/>
          </a:prstGeom>
          <a:ln w="127000">
            <a:solidFill>
              <a:srgbClr val="11AFED"/>
            </a:solidFill>
            <a:prstDash val="sysDot"/>
            <a:miter lim="400000"/>
            <a:tailEnd type="triangle"/>
          </a:ln>
        </p:spPr>
        <p:txBody>
          <a:bodyPr lIns="19050" tIns="19050" rIns="19050" bIns="1905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  <p:pic>
        <p:nvPicPr>
          <p:cNvPr id="15" name="13.1-Partners - Galleri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989" y="1384575"/>
            <a:ext cx="4574229" cy="3430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asted-image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05889" y="1861404"/>
            <a:ext cx="3848248" cy="570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14.1-Partners - Partners Details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573" y="2995034"/>
            <a:ext cx="4596882" cy="34476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5077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800" dirty="0"/>
              <a:t>Project Timeline for This Year </a:t>
            </a:r>
            <a:endParaRPr lang="en-US" sz="2800" b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1402140"/>
              </p:ext>
            </p:extLst>
          </p:nvPr>
        </p:nvGraphicFramePr>
        <p:xfrm>
          <a:off x="4225636" y="446088"/>
          <a:ext cx="7644751" cy="6031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6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8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18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Dates</a:t>
                      </a:r>
                    </a:p>
                  </a:txBody>
                  <a:tcPr marL="67750" marR="6775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Activities</a:t>
                      </a:r>
                    </a:p>
                  </a:txBody>
                  <a:tcPr marL="67750" marR="6775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7249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effectLst/>
                          <a:latin typeface="+mn-lt"/>
                          <a:cs typeface="Times New Roman"/>
                        </a:rPr>
                        <a:t>Mar-April ‘17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sz="14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7750" marR="67750"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dirty="0">
                          <a:effectLst/>
                          <a:latin typeface="+mn-lt"/>
                          <a:cs typeface="Times New Roman"/>
                        </a:rPr>
                        <a:t>Discovery</a:t>
                      </a:r>
                      <a:r>
                        <a:rPr lang="en-US" sz="1400" dirty="0">
                          <a:effectLst/>
                          <a:latin typeface="+mn-lt"/>
                          <a:cs typeface="Times New Roman"/>
                        </a:rPr>
                        <a:t> (Formative Research)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400" dirty="0">
                          <a:effectLst/>
                          <a:latin typeface="+mn-lt"/>
                          <a:cs typeface="Times New Roman"/>
                        </a:rPr>
                        <a:t>Campus user interviews (remote contextual inquiry)</a:t>
                      </a:r>
                      <a:endParaRPr sz="1400" dirty="0">
                        <a:effectLst/>
                        <a:latin typeface="+mn-lt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400" dirty="0">
                          <a:effectLst/>
                          <a:latin typeface="+mn-lt"/>
                          <a:cs typeface="Times New Roman"/>
                        </a:rPr>
                        <a:t>Sponsor interviews (remote interview sessions)</a:t>
                      </a:r>
                      <a:endParaRPr sz="1400" dirty="0">
                        <a:effectLst/>
                        <a:latin typeface="+mn-lt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400" dirty="0">
                          <a:effectLst/>
                          <a:latin typeface="+mn-lt"/>
                          <a:cs typeface="Times New Roman"/>
                        </a:rPr>
                        <a:t>Stakeholder interviews (Admins, core team)</a:t>
                      </a:r>
                      <a:endParaRPr sz="1400" dirty="0">
                        <a:effectLst/>
                        <a:latin typeface="+mn-lt"/>
                      </a:endParaRPr>
                    </a:p>
                  </a:txBody>
                  <a:tcPr marL="67750" marR="677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563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effectLst/>
                          <a:latin typeface="+mn-lt"/>
                          <a:cs typeface="Times New Roman"/>
                        </a:rPr>
                        <a:t>April-May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50812" marR="50812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dirty="0">
                          <a:effectLst/>
                          <a:latin typeface="+mn-lt"/>
                          <a:cs typeface="Times New Roman"/>
                        </a:rPr>
                        <a:t>Design (5-7 priority features)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50812" marR="5081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31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effectLst/>
                          <a:latin typeface="+mn-lt"/>
                          <a:cs typeface="Times New Roman"/>
                        </a:rPr>
                        <a:t>May - June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50812" marR="50812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dirty="0">
                          <a:effectLst/>
                          <a:latin typeface="+mn-lt"/>
                          <a:cs typeface="Times New Roman"/>
                        </a:rPr>
                        <a:t>Evaluate Prototype</a:t>
                      </a:r>
                      <a:r>
                        <a:rPr lang="en-US" sz="1400" b="1" baseline="0" dirty="0">
                          <a:effectLst/>
                          <a:latin typeface="+mn-lt"/>
                          <a:cs typeface="Times New Roman"/>
                        </a:rPr>
                        <a:t> a</a:t>
                      </a:r>
                      <a:r>
                        <a:rPr lang="en-US" sz="1400" b="1" dirty="0">
                          <a:effectLst/>
                          <a:latin typeface="+mn-lt"/>
                          <a:cs typeface="Times New Roman"/>
                        </a:rPr>
                        <a:t>t </a:t>
                      </a:r>
                      <a:r>
                        <a:rPr lang="en-US" sz="1400" b="1" dirty="0" err="1">
                          <a:effectLst/>
                          <a:latin typeface="+mn-lt"/>
                          <a:cs typeface="Times New Roman"/>
                        </a:rPr>
                        <a:t>UBTech</a:t>
                      </a:r>
                      <a:r>
                        <a:rPr lang="en-US" sz="1400" b="1" baseline="0" dirty="0">
                          <a:effectLst/>
                          <a:latin typeface="+mn-lt"/>
                          <a:cs typeface="Times New Roman"/>
                        </a:rPr>
                        <a:t> ‘17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50812" marR="5081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224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July-Dec </a:t>
                      </a:r>
                    </a:p>
                  </a:txBody>
                  <a:tcPr marL="50812" marR="50812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Secure </a:t>
                      </a:r>
                      <a:r>
                        <a:rPr lang="en-US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WebDev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 Partner,</a:t>
                      </a:r>
                      <a:r>
                        <a:rPr 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 Refine Requirements, Migrate Data, Build Basic View Only</a:t>
                      </a:r>
                      <a:endParaRPr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0812" marR="5081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8782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Jan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20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18</a:t>
                      </a:r>
                    </a:p>
                  </a:txBody>
                  <a:tcPr marL="50812" marR="50812" marT="0" marB="0"/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Unveil the “First Peek”</a:t>
                      </a:r>
                      <a:r>
                        <a:rPr 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 of Basic View,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 Secure Funding for Further Dev</a:t>
                      </a:r>
                    </a:p>
                    <a:p>
                      <a:pPr marL="285750" lvl="0" indent="-2857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Show off at ELI in New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 Orleans presentation </a:t>
                      </a:r>
                    </a:p>
                    <a:p>
                      <a:pPr marL="285750" lvl="0" indent="-2857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PR through partners, </a:t>
                      </a:r>
                      <a:r>
                        <a:rPr lang="en-US" sz="1400" b="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UBTech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 promotions</a:t>
                      </a:r>
                      <a:endParaRPr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0812" marR="5081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5416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Jan -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Mar ‘18</a:t>
                      </a:r>
                    </a:p>
                  </a:txBody>
                  <a:tcPr marL="50812" marR="50812" marT="0" marB="0"/>
                </a:tc>
                <a:tc>
                  <a:txBody>
                    <a:bodyPr/>
                    <a:lstStyle/>
                    <a:p>
                      <a:pPr marL="0" lvl="0" algn="l" defTabSz="45720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Fully Flesh Out the Website in Phases</a:t>
                      </a:r>
                    </a:p>
                    <a:p>
                      <a:pPr marL="285750" marR="0" lvl="0" indent="-2857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400" b="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Test and refine UI</a:t>
                      </a:r>
                      <a:endParaRPr lang="en-US" sz="1400" b="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 marL="285750" marR="0" lvl="0" indent="-2857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400" b="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Increase</a:t>
                      </a:r>
                      <a:r>
                        <a:rPr lang="en-US" sz="1400" b="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 PR efforts to promote adoption</a:t>
                      </a:r>
                    </a:p>
                  </a:txBody>
                  <a:tcPr marL="4705" marR="4705" marT="635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5416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Mar – Jun ‘18</a:t>
                      </a:r>
                    </a:p>
                  </a:txBody>
                  <a:tcPr marL="50812" marR="50812" marT="0" marB="0"/>
                </a:tc>
                <a:tc>
                  <a:txBody>
                    <a:bodyPr/>
                    <a:lstStyle/>
                    <a:p>
                      <a:pPr marL="0" lvl="0" algn="l" defTabSz="45720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Continue</a:t>
                      </a:r>
                      <a:r>
                        <a:rPr lang="en-US" sz="1400" b="1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 to Onboard Partners and Promote Adoption</a:t>
                      </a:r>
                    </a:p>
                    <a:p>
                      <a:pPr marL="285750" marR="0" lvl="0" indent="-2857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400" b="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Continue to test and refine UI </a:t>
                      </a:r>
                    </a:p>
                    <a:p>
                      <a:pPr marL="285750" marR="0" lvl="0" indent="-2857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400" b="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Showcase </a:t>
                      </a:r>
                      <a:r>
                        <a:rPr lang="en-US" sz="1400" b="0" kern="1200" baseline="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FLEXspace</a:t>
                      </a:r>
                      <a:r>
                        <a:rPr lang="en-US" sz="1400" b="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 2.0 as </a:t>
                      </a:r>
                      <a:r>
                        <a:rPr lang="en-US" sz="1400" b="0" kern="1200" baseline="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UBTech</a:t>
                      </a:r>
                      <a:r>
                        <a:rPr lang="en-US" sz="1400" b="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 Conference Program Sponsor with Expo Booth, Workshop, Branded Sessions, Podium time in general assembly</a:t>
                      </a:r>
                      <a:endParaRPr lang="en-US" sz="1400" b="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705" marR="4705" marT="635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5416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June ‘18 and Beyond</a:t>
                      </a:r>
                    </a:p>
                  </a:txBody>
                  <a:tcPr marL="50812" marR="50812" marT="0" marB="0"/>
                </a:tc>
                <a:tc>
                  <a:txBody>
                    <a:bodyPr/>
                    <a:lstStyle/>
                    <a:p>
                      <a:pPr marL="0" lvl="0" indent="0" algn="l" defTabSz="45720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None/>
                      </a:pPr>
                      <a:r>
                        <a:rPr lang="en-US" sz="1400" b="1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Extend discovery efforts and possibilities</a:t>
                      </a:r>
                    </a:p>
                    <a:p>
                      <a:pPr marL="285750" marR="0" lvl="0" indent="-2857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International</a:t>
                      </a:r>
                      <a:r>
                        <a:rPr lang="en-US" sz="1400" b="0" i="0" u="none" strike="noStrike" kern="1200" baseline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UX, </a:t>
                      </a:r>
                    </a:p>
                    <a:p>
                      <a:pPr marL="285750" marR="0" lvl="0" indent="-2857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LSRS integration, </a:t>
                      </a:r>
                    </a:p>
                    <a:p>
                      <a:pPr marL="285750" marR="0" lvl="0" indent="-2857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Expanded audiences K12,</a:t>
                      </a:r>
                      <a:r>
                        <a:rPr lang="en-US" sz="1400" b="0" i="0" u="none" strike="noStrike" kern="1200" baseline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libraries, architects, </a:t>
                      </a:r>
                    </a:p>
                    <a:p>
                      <a:pPr marL="285750" marR="0" lvl="0" indent="-2857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kern="1200" baseline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Expanded features, </a:t>
                      </a:r>
                      <a:r>
                        <a:rPr lang="en-US" sz="1400" b="0" i="0" u="none" strike="noStrike" kern="1200" baseline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integration with other systems, etc.</a:t>
                      </a:r>
                      <a:endParaRPr lang="en-US" sz="1400" b="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705" marR="4705" marT="635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5943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2800" dirty="0"/>
              <a:t>Visit </a:t>
            </a:r>
            <a:r>
              <a:rPr lang="en-US" sz="2800" dirty="0" err="1"/>
              <a:t>FLEXspace.org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effectLst/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LOGIN or Request an Account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Find resources, articles, links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Subscribe to our blog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Got an article to share or space to spotlight? Let us know!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0960" y="0"/>
            <a:ext cx="6989045" cy="68580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3264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Solution</a:t>
            </a:r>
            <a:r>
              <a:rPr lang="is-IS" dirty="0"/>
              <a:t>… a “One Stop Shop” named: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142778" y="3774025"/>
            <a:ext cx="4853343" cy="2363160"/>
          </a:xfrm>
          <a:effectLst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s-IS" sz="2400" i="1" dirty="0"/>
              <a:t>…</a:t>
            </a:r>
            <a:r>
              <a:rPr lang="en-US" sz="2400" i="1" dirty="0"/>
              <a:t>for planning, designing, implementing, maintaining, assessing, and improving  learning spaces in higher education, K-12, libraries and non profit groups</a:t>
            </a:r>
            <a:r>
              <a:rPr lang="is-IS" sz="2400" i="1" dirty="0"/>
              <a:t>…</a:t>
            </a:r>
            <a:endParaRPr lang="en-US" sz="24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910" y="2057218"/>
            <a:ext cx="5132211" cy="1103425"/>
          </a:xfrm>
          <a:prstGeom prst="rect">
            <a:avLst/>
          </a:prstGeom>
        </p:spPr>
      </p:pic>
      <p:pic>
        <p:nvPicPr>
          <p:cNvPr id="7" name="Content Placeholder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246" y="1639775"/>
            <a:ext cx="6573274" cy="469379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4080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67266" y="1059356"/>
            <a:ext cx="91440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53653" y="1235063"/>
            <a:ext cx="445021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John </a:t>
            </a:r>
            <a:r>
              <a:rPr lang="en-US" sz="1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Augeri</a:t>
            </a:r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Deputy Director 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Paris Île-de-France Digital University  </a:t>
            </a:r>
            <a:b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Kyoto University | Invited Researcher</a:t>
            </a:r>
          </a:p>
          <a:p>
            <a:endParaRPr lang="en-US" sz="14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Phil Long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Chief Innovation Officer and </a:t>
            </a:r>
            <a:br>
              <a:rPr lang="en-US" sz="14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Associate Vice Provost For Learning Sciences</a:t>
            </a:r>
            <a:br>
              <a:rPr lang="en-US" sz="14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University of Texas, Austin</a:t>
            </a:r>
          </a:p>
          <a:p>
            <a:endParaRPr lang="en-US" sz="14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Simon Birkett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Digital Campus Manager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Staffordshire Univ., U. Derby - UK</a:t>
            </a:r>
          </a:p>
          <a:p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Mark </a:t>
            </a:r>
            <a:r>
              <a:rPr lang="en-US" sz="1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McCallister</a:t>
            </a:r>
            <a:endParaRPr lang="en-US" sz="14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Interim Dir., Office of Academic Tech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University of Florida</a:t>
            </a:r>
          </a:p>
          <a:p>
            <a:endParaRPr lang="en-US" sz="14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Brad Snyder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Technical Services Coordinator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SUNY Cortland</a:t>
            </a:r>
          </a:p>
          <a:p>
            <a:endParaRPr lang="en-US" sz="14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James Young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Chief Learning Officer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Society for College &amp; Univ. Planning</a:t>
            </a:r>
            <a:b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Claire </a:t>
            </a:r>
            <a:r>
              <a:rPr lang="en-US" sz="1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Turcotte</a:t>
            </a: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SCUP Editor (ret.)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58" y="3355720"/>
            <a:ext cx="514350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858" y="4244720"/>
            <a:ext cx="53340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858" y="5108320"/>
            <a:ext cx="53340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0535" y="4211117"/>
            <a:ext cx="507839" cy="68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561" y="6021605"/>
            <a:ext cx="508818" cy="685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435561" y="5094505"/>
            <a:ext cx="495591" cy="685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129338" y="5753298"/>
            <a:ext cx="28098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Special Thanks to Past Members:</a:t>
            </a:r>
          </a:p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Terry Calhoun</a:t>
            </a: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SCUP (ret.)</a:t>
            </a:r>
            <a:endParaRPr lang="en-US" sz="14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Clare van den Blink</a:t>
            </a: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Cornell U. (ret.)</a:t>
            </a:r>
          </a:p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Megan </a:t>
            </a:r>
            <a:r>
              <a:rPr lang="en-US" sz="1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Marler</a:t>
            </a: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Artstor</a:t>
            </a:r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Picture 15" descr="2012portrait.jpg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993" y="1501520"/>
            <a:ext cx="516014" cy="685800"/>
          </a:xfrm>
          <a:prstGeom prst="rect">
            <a:avLst/>
          </a:prstGeom>
        </p:spPr>
      </p:pic>
      <p:pic>
        <p:nvPicPr>
          <p:cNvPr id="17" name="Picture 16" descr="Screen Shot 2016-02-29 at 9.38.50 AM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93" y="2401463"/>
            <a:ext cx="547914" cy="638514"/>
          </a:xfrm>
          <a:prstGeom prst="rect">
            <a:avLst/>
          </a:prstGeom>
        </p:spPr>
      </p:pic>
      <p:pic>
        <p:nvPicPr>
          <p:cNvPr id="18" name="Picture 2" descr="mage result for john augeri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7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3943" y="1477370"/>
            <a:ext cx="513166" cy="712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mage result for simon birkett SCHOMS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8261" y="3372771"/>
            <a:ext cx="508848" cy="6732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858" y="6035420"/>
            <a:ext cx="533400" cy="69539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35048" y="1442093"/>
            <a:ext cx="3317559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Lisa A. Stephens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Sr. Strategist, SUNY Academic Innovation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SUNY and University at Buffalo</a:t>
            </a:r>
          </a:p>
          <a:p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James Frazee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Learning &amp; Performance Technologies</a:t>
            </a:r>
            <a:b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Senior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Academic Technology Officer</a:t>
            </a:r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San Diego State University</a:t>
            </a:r>
            <a:b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</a:br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Malcolm Brown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Director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EDUCAUSE Learning Initiative</a:t>
            </a:r>
          </a:p>
          <a:p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Jim </a:t>
            </a:r>
            <a:r>
              <a:rPr lang="en-US" sz="1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Twetten</a:t>
            </a:r>
            <a:endParaRPr lang="en-US" sz="14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Manager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U. Minnesota</a:t>
            </a:r>
          </a:p>
          <a:p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Joseph Moreau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Vice Chancellor – Technology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Foothill-De Anza CC District</a:t>
            </a:r>
          </a:p>
          <a:p>
            <a:endParaRPr lang="en-US" sz="14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600"/>
              </a:spcBef>
            </a:pPr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Gerard L. Hanley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Sr. Dir., Academic Technology </a:t>
            </a:r>
            <a:r>
              <a:rPr lang="en-US" sz="14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Svcs</a:t>
            </a: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CSU Office of the Chancellor</a:t>
            </a:r>
          </a:p>
          <a:p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708211" y="330276"/>
            <a:ext cx="10571998" cy="708520"/>
          </a:xfrm>
        </p:spPr>
        <p:txBody>
          <a:bodyPr/>
          <a:lstStyle/>
          <a:p>
            <a:r>
              <a:rPr lang="en-US" dirty="0"/>
              <a:t>Created By Educators For Educators!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261" y="2447609"/>
            <a:ext cx="508848" cy="685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6251" y="3272820"/>
            <a:ext cx="622382" cy="77568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375758" y="1447255"/>
            <a:ext cx="2816241" cy="366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Jeanne L. </a:t>
            </a:r>
            <a:r>
              <a:rPr lang="en-US" sz="1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Narum</a:t>
            </a:r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. Director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The Independent Colleges Office</a:t>
            </a:r>
            <a:b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Learning Spaces </a:t>
            </a:r>
            <a:r>
              <a:rPr lang="en-US" sz="14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Collaboratory</a:t>
            </a:r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US" sz="14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Dana C. Gierdowski</a:t>
            </a:r>
          </a:p>
          <a:p>
            <a:pPr>
              <a:lnSpc>
                <a:spcPct val="90000"/>
              </a:lnSpc>
            </a:pPr>
            <a:r>
              <a:rPr lang="en-US" sz="14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FLEXspace</a:t>
            </a: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Core Team, Research Committee</a:t>
            </a:r>
            <a:b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Lecturer, University of </a:t>
            </a:r>
            <a:r>
              <a:rPr lang="en-US" sz="14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Arizon</a:t>
            </a:r>
            <a:b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</a:br>
            <a:endParaRPr lang="en-US" sz="14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Rebecca Frazee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FLEXspace</a:t>
            </a: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Manager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Faculty, San Diego State University</a:t>
            </a:r>
          </a:p>
          <a:p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Joan Lippincott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Assoc. Exec. Director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Coalition for Networked Information</a:t>
            </a:r>
          </a:p>
          <a:p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4"/>
          <a:stretch/>
        </p:blipFill>
        <p:spPr>
          <a:xfrm>
            <a:off x="8640105" y="1506087"/>
            <a:ext cx="576249" cy="691078"/>
          </a:xfrm>
          <a:prstGeom prst="rect">
            <a:avLst/>
          </a:prstGeom>
        </p:spPr>
      </p:pic>
      <p:pic>
        <p:nvPicPr>
          <p:cNvPr id="25" name="Picture Placeholder 4" descr="Dana_Gierdowski.jpeg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23693" y="2348230"/>
            <a:ext cx="587667" cy="7675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C6B6D-45ED-CD4A-8556-075B9267633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3075" r="47818" b="12987"/>
          <a:stretch/>
        </p:blipFill>
        <p:spPr>
          <a:xfrm>
            <a:off x="8614451" y="4199465"/>
            <a:ext cx="633794" cy="7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61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137" y="210599"/>
            <a:ext cx="5014063" cy="1486056"/>
          </a:xfrm>
        </p:spPr>
        <p:txBody>
          <a:bodyPr anchor="t">
            <a:noAutofit/>
          </a:bodyPr>
          <a:lstStyle/>
          <a:p>
            <a:r>
              <a:rPr lang="en-US" sz="3200" dirty="0"/>
              <a:t>Grand Collaboration AND Enthusiasm!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9500" y="335728"/>
            <a:ext cx="7656260" cy="649111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3870960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259" y="4034998"/>
            <a:ext cx="4654296" cy="2496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511" y="1685192"/>
            <a:ext cx="4563149" cy="25388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1665" y="3411035"/>
            <a:ext cx="2362302" cy="1736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2729" y="4520273"/>
            <a:ext cx="2448966" cy="6772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7512" y="3326275"/>
            <a:ext cx="1921879" cy="13582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893" y="2489578"/>
            <a:ext cx="2029968" cy="10559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1640" y="6157421"/>
            <a:ext cx="1948282" cy="4402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4813" y="2892238"/>
            <a:ext cx="3302000" cy="381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330" y="6094555"/>
            <a:ext cx="2141350" cy="5659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9044" y="5153558"/>
            <a:ext cx="1735099" cy="6333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813" y="5293574"/>
            <a:ext cx="2061663" cy="6032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6813" y="2370922"/>
            <a:ext cx="2244852" cy="11450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637" y="158525"/>
            <a:ext cx="2997003" cy="224775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Shape 175"/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1349" y="1491786"/>
            <a:ext cx="2302934" cy="853928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791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5815820"/>
              </p:ext>
            </p:extLst>
          </p:nvPr>
        </p:nvGraphicFramePr>
        <p:xfrm>
          <a:off x="467623" y="135464"/>
          <a:ext cx="11320186" cy="6718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5767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800" dirty="0"/>
              <a:t>We anticipate significant growth with </a:t>
            </a:r>
            <a:r>
              <a:rPr lang="en-US" sz="2800" dirty="0" err="1"/>
              <a:t>FLEXspace</a:t>
            </a:r>
            <a:r>
              <a:rPr lang="en-US" sz="2800" dirty="0"/>
              <a:t> 2.0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60452" y="2757055"/>
            <a:ext cx="3547533" cy="3197967"/>
          </a:xfrm>
          <a:effectLst/>
        </p:spPr>
        <p:txBody>
          <a:bodyPr anchor="t">
            <a:normAutofit/>
          </a:bodyPr>
          <a:lstStyle/>
          <a:p>
            <a:r>
              <a:rPr lang="en-US" sz="2400" dirty="0"/>
              <a:t> </a:t>
            </a:r>
          </a:p>
        </p:txBody>
      </p:sp>
      <p:sp>
        <p:nvSpPr>
          <p:cNvPr id="8" name="Shape 132"/>
          <p:cNvSpPr/>
          <p:nvPr/>
        </p:nvSpPr>
        <p:spPr>
          <a:xfrm flipV="1">
            <a:off x="11839074" y="346364"/>
            <a:ext cx="6562" cy="5492962"/>
          </a:xfrm>
          <a:prstGeom prst="line">
            <a:avLst/>
          </a:prstGeom>
          <a:ln w="127000">
            <a:solidFill>
              <a:srgbClr val="11AFED"/>
            </a:solidFill>
            <a:prstDash val="sysDot"/>
            <a:miter lim="400000"/>
            <a:tailEnd type="triangle"/>
          </a:ln>
        </p:spPr>
        <p:txBody>
          <a:bodyPr lIns="19050" tIns="19050" rIns="19050" bIns="1905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  <p:sp>
        <p:nvSpPr>
          <p:cNvPr id="7" name="TextBox 6"/>
          <p:cNvSpPr txBox="1"/>
          <p:nvPr/>
        </p:nvSpPr>
        <p:spPr>
          <a:xfrm>
            <a:off x="451514" y="4854137"/>
            <a:ext cx="3376052" cy="18364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b="1" dirty="0"/>
              <a:t>Today: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sz="2000" b="1" dirty="0"/>
              <a:t>2800+ users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sz="2000" b="1" dirty="0"/>
              <a:t>1200+ EDUs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sz="2000" b="1" dirty="0"/>
              <a:t>380 spaces 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sz="2000" b="1" dirty="0"/>
              <a:t>40+ countries</a:t>
            </a:r>
          </a:p>
        </p:txBody>
      </p:sp>
      <p:pic>
        <p:nvPicPr>
          <p:cNvPr id="9" name="FS_Responsive_Device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2876" y="2444738"/>
            <a:ext cx="3685110" cy="2072875"/>
          </a:xfrm>
          <a:prstGeom prst="rect">
            <a:avLst/>
          </a:prstGeom>
          <a:ln w="12700">
            <a:miter lim="400000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99D136-968A-AD48-8164-B0A5DD5DA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08206" y="680003"/>
            <a:ext cx="6593410" cy="5722260"/>
          </a:xfrm>
        </p:spPr>
      </p:pic>
    </p:spTree>
    <p:extLst>
      <p:ext uri="{BB962C8B-B14F-4D97-AF65-F5344CB8AC3E}">
        <p14:creationId xmlns:p14="http://schemas.microsoft.com/office/powerpoint/2010/main" val="1631553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 err="1"/>
              <a:t>FLEXspace</a:t>
            </a:r>
            <a:r>
              <a:rPr lang="en-US" sz="4000" dirty="0"/>
              <a:t>: a Tool </a:t>
            </a:r>
            <a:r>
              <a:rPr lang="en-US" sz="4000" i="1" u="sng" dirty="0"/>
              <a:t>and</a:t>
            </a:r>
            <a:r>
              <a:rPr lang="en-US" sz="4000" dirty="0"/>
              <a:t> a Community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79" y="1043561"/>
            <a:ext cx="11486254" cy="1103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84" y="1810253"/>
            <a:ext cx="4655380" cy="472672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751299" y="2203184"/>
            <a:ext cx="254264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Stylish Case Study Format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Designs, images, videos &amp; details: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/>
              <a:t>facilities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/>
              <a:t>furnishings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/>
              <a:t>AV/IT systems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/>
              <a:t>technology tools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/>
              <a:t>learning activities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/>
              <a:t>project cost 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/>
              <a:t>LSRS score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/>
              <a:t>Stories of use and impact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/>
              <a:t>Main contact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914900" y="3486150"/>
            <a:ext cx="703870" cy="2877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590048" y="2342726"/>
            <a:ext cx="34182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Global Community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Campus Leaders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Academic Technologists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AV / Technology Services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Facilities Planners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Faculty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Researchers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Architects and Designers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AV Integrators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Manufacturers / Partners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8214984" y="1456270"/>
            <a:ext cx="750129" cy="7469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496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743172-17A8-4FA4-8434-B813E03B766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3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279" y="194604"/>
            <a:ext cx="6436446" cy="6468791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396" y="484187"/>
            <a:ext cx="3444211" cy="21263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Take a Virtual Fieldtrip!</a:t>
            </a:r>
            <a:endParaRPr lang="en-US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3542" y="3000561"/>
            <a:ext cx="3829918" cy="3268430"/>
          </a:xfrm>
          <a:prstGeom prst="rect">
            <a:avLst/>
          </a:prstGeom>
          <a:effectLst>
            <a:outerShdw sx="1000" sy="1000">
              <a:srgbClr val="000000"/>
            </a:outerShdw>
          </a:effectLst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spcAft>
                <a:spcPts val="1200"/>
              </a:spcAft>
              <a:buFont typeface="Arial" charset="0"/>
              <a:buChar char="•"/>
            </a:pPr>
            <a:r>
              <a:rPr lang="en-US" sz="2900" dirty="0"/>
              <a:t>Seek inspiration </a:t>
            </a:r>
            <a:r>
              <a:rPr lang="en-US" sz="2900" b="0" dirty="0"/>
              <a:t>and proof of concept</a:t>
            </a:r>
          </a:p>
          <a:p>
            <a:pPr marL="571500" indent="-571500">
              <a:spcAft>
                <a:spcPts val="1200"/>
              </a:spcAft>
              <a:buFont typeface="Arial" charset="0"/>
              <a:buChar char="•"/>
            </a:pPr>
            <a:r>
              <a:rPr lang="en-US" sz="2900" dirty="0"/>
              <a:t>Benchmark</a:t>
            </a:r>
            <a:r>
              <a:rPr lang="en-US" sz="2900" b="0" dirty="0"/>
              <a:t> against peer institutions</a:t>
            </a:r>
          </a:p>
          <a:p>
            <a:pPr marL="571500" indent="-571500">
              <a:spcAft>
                <a:spcPts val="1200"/>
              </a:spcAft>
              <a:buFont typeface="Arial" charset="0"/>
              <a:buChar char="•"/>
            </a:pPr>
            <a:r>
              <a:rPr lang="en-US" sz="2900" dirty="0"/>
              <a:t>Connect</a:t>
            </a:r>
            <a:r>
              <a:rPr lang="en-US" sz="2900" b="0" dirty="0"/>
              <a:t> with others</a:t>
            </a:r>
          </a:p>
        </p:txBody>
      </p:sp>
    </p:spTree>
    <p:extLst>
      <p:ext uri="{BB962C8B-B14F-4D97-AF65-F5344CB8AC3E}">
        <p14:creationId xmlns:p14="http://schemas.microsoft.com/office/powerpoint/2010/main" val="2643808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1608</TotalTime>
  <Words>1413</Words>
  <Application>Microsoft Macintosh PowerPoint</Application>
  <PresentationFormat>Widescreen</PresentationFormat>
  <Paragraphs>309</Paragraphs>
  <Slides>26</Slides>
  <Notes>17</Notes>
  <HiddenSlides>10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Century Gothic</vt:lpstr>
      <vt:lpstr>Changa One</vt:lpstr>
      <vt:lpstr>Roboto Light</vt:lpstr>
      <vt:lpstr>Times New Roman</vt:lpstr>
      <vt:lpstr>Wingdings</vt:lpstr>
      <vt:lpstr>Wingdings 2</vt:lpstr>
      <vt:lpstr>Quotable</vt:lpstr>
      <vt:lpstr>FLEXspace 2.0 Makes Learning Space Planning Easier!</vt:lpstr>
      <vt:lpstr>The Challenges </vt:lpstr>
      <vt:lpstr>The Solution… a “One Stop Shop” named:</vt:lpstr>
      <vt:lpstr>Created By Educators For Educators!</vt:lpstr>
      <vt:lpstr>Grand Collaboration AND Enthusiasm!</vt:lpstr>
      <vt:lpstr>PowerPoint Presentation</vt:lpstr>
      <vt:lpstr>We anticipate significant growth with FLEXspace 2.0</vt:lpstr>
      <vt:lpstr>FLEXspace: a Tool and a Community</vt:lpstr>
      <vt:lpstr>Take a Virtual Fieldtrip!</vt:lpstr>
      <vt:lpstr>Collect inspirations with Idea Boards</vt:lpstr>
      <vt:lpstr>Leverage resources from the Toolkit </vt:lpstr>
      <vt:lpstr>Document and Showcase Campus Spaces</vt:lpstr>
      <vt:lpstr>FLEXspace Research Team</vt:lpstr>
      <vt:lpstr>What’s Next </vt:lpstr>
      <vt:lpstr>What’s Next</vt:lpstr>
      <vt:lpstr>Action Steps</vt:lpstr>
      <vt:lpstr>PowerPoint Presentation</vt:lpstr>
      <vt:lpstr>Registered Users by Country</vt:lpstr>
      <vt:lpstr>PowerPoint Presentation</vt:lpstr>
      <vt:lpstr>Spaces detailed with Robust Taxonomies that Align Key Stakeholders</vt:lpstr>
      <vt:lpstr>PowerPoint Presentation</vt:lpstr>
      <vt:lpstr>PowerPoint Presentation</vt:lpstr>
      <vt:lpstr>PowerPoint Presentation</vt:lpstr>
      <vt:lpstr>Partner Pages and Galleries</vt:lpstr>
      <vt:lpstr>Project Timeline for This Year </vt:lpstr>
      <vt:lpstr>Visit FLEXspace.org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Sponsor Prospectus 2018</dc:title>
  <dc:creator>Rebecca Frazee</dc:creator>
  <cp:lastModifiedBy>Microsoft Office User</cp:lastModifiedBy>
  <cp:revision>160</cp:revision>
  <dcterms:created xsi:type="dcterms:W3CDTF">2018-01-14T17:01:11Z</dcterms:created>
  <dcterms:modified xsi:type="dcterms:W3CDTF">2018-01-30T17:35:48Z</dcterms:modified>
</cp:coreProperties>
</file>