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19" r:id="rId3"/>
    <p:sldId id="258" r:id="rId4"/>
    <p:sldId id="307" r:id="rId5"/>
    <p:sldId id="257" r:id="rId6"/>
    <p:sldId id="304" r:id="rId7"/>
    <p:sldId id="303" r:id="rId8"/>
    <p:sldId id="259" r:id="rId9"/>
    <p:sldId id="305" r:id="rId10"/>
    <p:sldId id="306" r:id="rId11"/>
    <p:sldId id="326" r:id="rId12"/>
    <p:sldId id="323" r:id="rId13"/>
    <p:sldId id="261" r:id="rId14"/>
    <p:sldId id="324" r:id="rId15"/>
    <p:sldId id="325" r:id="rId16"/>
    <p:sldId id="327" r:id="rId17"/>
    <p:sldId id="317" r:id="rId18"/>
    <p:sldId id="283" r:id="rId19"/>
    <p:sldId id="308" r:id="rId20"/>
    <p:sldId id="321" r:id="rId21"/>
    <p:sldId id="318" r:id="rId22"/>
    <p:sldId id="322" r:id="rId23"/>
    <p:sldId id="320" r:id="rId24"/>
    <p:sldId id="309" r:id="rId25"/>
    <p:sldId id="278" r:id="rId26"/>
    <p:sldId id="284" r:id="rId27"/>
    <p:sldId id="285" r:id="rId28"/>
    <p:sldId id="328" r:id="rId29"/>
    <p:sldId id="300" r:id="rId30"/>
    <p:sldId id="301" r:id="rId31"/>
    <p:sldId id="329" r:id="rId3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84"/>
    <p:restoredTop sz="94631"/>
  </p:normalViewPr>
  <p:slideViewPr>
    <p:cSldViewPr snapToGrid="0" snapToObjects="1">
      <p:cViewPr varScale="1">
        <p:scale>
          <a:sx n="101" d="100"/>
          <a:sy n="101" d="100"/>
        </p:scale>
        <p:origin x="11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9682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22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they work. Instructors are invited to reflect on—re-capture, in fact—how classroom configurations impacted their instruction. </a:t>
            </a:r>
          </a:p>
        </p:txBody>
      </p:sp>
    </p:spTree>
    <p:extLst>
      <p:ext uri="{BB962C8B-B14F-4D97-AF65-F5344CB8AC3E}">
        <p14:creationId xmlns:p14="http://schemas.microsoft.com/office/powerpoint/2010/main" val="1410627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692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Scroll through quickly so that people can see what is going on</a:t>
            </a:r>
          </a:p>
        </p:txBody>
      </p:sp>
    </p:spTree>
    <p:extLst>
      <p:ext uri="{BB962C8B-B14F-4D97-AF65-F5344CB8AC3E}">
        <p14:creationId xmlns:p14="http://schemas.microsoft.com/office/powerpoint/2010/main" val="3656769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9052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2037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1821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Five min. of every fifteen min. coded. (60 min. of every four hour class). </a:t>
            </a:r>
          </a:p>
        </p:txBody>
      </p:sp>
    </p:spTree>
    <p:extLst>
      <p:ext uri="{BB962C8B-B14F-4D97-AF65-F5344CB8AC3E}">
        <p14:creationId xmlns:p14="http://schemas.microsoft.com/office/powerpoint/2010/main" val="8700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Five min. of every fifteen min. coded. (60 min. of every four hour class).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48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686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82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49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396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1461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-   Each element is considered influential to each other</a:t>
            </a:r>
          </a:p>
          <a:p>
            <a:pPr marL="171450" indent="-171450">
              <a:buSzPct val="100000"/>
              <a:buChar char="-"/>
              <a:defRPr b="1"/>
            </a:pPr>
            <a:r>
              <a:t>IDEA: shape and use of a space influences desired pedagogies</a:t>
            </a:r>
            <a:r>
              <a:rPr b="0"/>
              <a:t>. </a:t>
            </a:r>
          </a:p>
          <a:p>
            <a:pPr marL="171450" indent="-171450">
              <a:buSzPct val="100000"/>
              <a:buChar char="-"/>
              <a:defRPr i="1"/>
            </a:pPr>
            <a:r>
              <a:t>No matter the intended use of a space</a:t>
            </a:r>
            <a:r>
              <a:rPr i="0"/>
              <a:t>, the learning environment influences how people interact within that space,</a:t>
            </a:r>
          </a:p>
          <a:p>
            <a:pPr marL="171450" indent="-171450">
              <a:buSzPct val="100000"/>
              <a:buChar char="-"/>
            </a:pPr>
            <a:r>
              <a:t>This includes teaching and learning patterns </a:t>
            </a:r>
          </a:p>
          <a:p>
            <a:pPr marL="171450" indent="-171450">
              <a:buSzPct val="100000"/>
              <a:buChar char="-"/>
            </a:pPr>
            <a:r>
              <a:t>Within this context, spaces can also present opportunities or constraints on the introduction of certain technologies</a:t>
            </a:r>
          </a:p>
          <a:p>
            <a:pPr marL="171450" indent="-171450">
              <a:buSzPct val="100000"/>
              <a:buChar char="-"/>
            </a:pPr>
            <a:r>
              <a:t>JUST as technologies can impact how teachers and students use a space (Radcliffe et al., 2008). </a:t>
            </a:r>
          </a:p>
          <a:p>
            <a:endParaRPr/>
          </a:p>
          <a:p>
            <a:r>
              <a:t>Shape/use of space influences desired pedagogies</a:t>
            </a:r>
          </a:p>
          <a:p>
            <a:r>
              <a:t>Environment influences interact within space</a:t>
            </a:r>
          </a:p>
          <a:p>
            <a:r>
              <a:t>Spaces present opportunities/constraints of certain technologies </a:t>
            </a:r>
          </a:p>
          <a:p>
            <a:pPr>
              <a:defRPr>
                <a:solidFill>
                  <a:srgbClr val="58595B"/>
                </a:solidFill>
              </a:defRPr>
            </a:pPr>
            <a:r>
              <a:t>(Tondeur, De Bruyne, Van Den Driessche, McKenney, &amp; Zandvliet, 2015) </a:t>
            </a:r>
          </a:p>
        </p:txBody>
      </p:sp>
    </p:spTree>
    <p:extLst>
      <p:ext uri="{BB962C8B-B14F-4D97-AF65-F5344CB8AC3E}">
        <p14:creationId xmlns:p14="http://schemas.microsoft.com/office/powerpoint/2010/main" val="277536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533040" y="595834"/>
            <a:ext cx="8166460" cy="5854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lnSpc>
                <a:spcPct val="120000"/>
              </a:lnSpc>
              <a:defRPr sz="2800">
                <a:solidFill>
                  <a:srgbClr val="404040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Univers 55 Roman" charset="0"/>
                <a:cs typeface="Calibri" panose="020F0502020204030204" pitchFamily="34" charset="0"/>
              </a:rPr>
              <a:t>Methods for Researching Teaching + Learning Activities </a:t>
            </a:r>
          </a:p>
          <a:p>
            <a:pPr>
              <a:lnSpc>
                <a:spcPct val="120000"/>
              </a:lnSpc>
              <a:defRPr sz="2800">
                <a:solidFill>
                  <a:srgbClr val="404040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Univers 55 Roman" charset="0"/>
                <a:cs typeface="Calibri" panose="020F0502020204030204" pitchFamily="34" charset="0"/>
              </a:rPr>
              <a:t>within Small Active Learning Classrooms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Univers 55 Roman" charset="0"/>
              <a:cs typeface="Calibri" panose="020F0502020204030204" pitchFamily="34" charset="0"/>
            </a:endParaRPr>
          </a:p>
          <a:p>
            <a:pPr>
              <a:defRPr>
                <a:solidFill>
                  <a:srgbClr val="C5181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  <a:defRPr>
                <a:solidFill>
                  <a:srgbClr val="C51819"/>
                </a:solidFill>
                <a:latin typeface="Univers 55 Roman"/>
                <a:ea typeface="Univers 55 Roman"/>
                <a:cs typeface="Univers 55 Roman"/>
                <a:sym typeface="Univers 55 Roman"/>
              </a:defRPr>
            </a:pP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Tiffany Roman </a:t>
            </a:r>
            <a:r>
              <a:rPr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sz="20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taroman</a:t>
            </a:r>
            <a:r>
              <a:rPr sz="2000" baseline="-625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sz="20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indiana.edu</a:t>
            </a:r>
            <a:r>
              <a:rPr sz="2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>
                <a:solidFill>
                  <a:srgbClr val="595959"/>
                </a:solidFill>
                <a:latin typeface="Univers 55 Roman"/>
                <a:ea typeface="Univers 55 Roman"/>
                <a:cs typeface="Univers 55 Roman"/>
                <a:sym typeface="Univers 55 Roman"/>
              </a:defRPr>
            </a:pPr>
            <a:r>
              <a:rPr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 University</a:t>
            </a:r>
          </a:p>
          <a:p>
            <a:pPr>
              <a:defRPr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  <a:defRPr>
                <a:solidFill>
                  <a:srgbClr val="C51819"/>
                </a:solidFill>
                <a:latin typeface="Univers 55 Roman"/>
                <a:ea typeface="Univers 55 Roman"/>
                <a:cs typeface="Univers 55 Roman"/>
                <a:sym typeface="Univers 55 Roman"/>
              </a:defRPr>
            </a:pP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Anastasia S. </a:t>
            </a:r>
            <a:r>
              <a:rPr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Morrone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sz="20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amorrone</a:t>
            </a:r>
            <a:r>
              <a:rPr sz="2000" baseline="-625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sz="20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iu.edu</a:t>
            </a:r>
            <a:r>
              <a:rPr sz="2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>
                <a:solidFill>
                  <a:srgbClr val="595959"/>
                </a:solidFill>
                <a:latin typeface="Univers 55 Roman"/>
                <a:ea typeface="Univers 55 Roman"/>
                <a:cs typeface="Univers 55 Roman"/>
                <a:sym typeface="Univers 55 Roman"/>
              </a:defRPr>
            </a:pPr>
            <a:r>
              <a:rPr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 University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>
                <a:solidFill>
                  <a:srgbClr val="595959"/>
                </a:solidFill>
                <a:latin typeface="Univers 55 Roman"/>
                <a:ea typeface="Univers 55 Roman"/>
                <a:cs typeface="Univers 55 Roman"/>
                <a:sym typeface="Univers 55 Roman"/>
              </a:defRPr>
            </a:pPr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defRPr>
                <a:solidFill>
                  <a:srgbClr val="595959"/>
                </a:solidFill>
                <a:latin typeface="Univers 55 Roman"/>
                <a:ea typeface="Univers 55 Roman"/>
                <a:cs typeface="Univers 55 Roman"/>
                <a:sym typeface="Univers 55 Roman"/>
              </a:defRPr>
            </a:pPr>
            <a:r>
              <a:rPr lang="en-US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Paper link: </a:t>
            </a:r>
            <a:r>
              <a:rPr lang="en-US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https://iu.box.com/v/ALC-methods</a:t>
            </a:r>
          </a:p>
          <a:p>
            <a:pPr>
              <a:spcAft>
                <a:spcPts val="600"/>
              </a:spcAft>
              <a:defRPr>
                <a:solidFill>
                  <a:srgbClr val="595959"/>
                </a:solidFill>
                <a:latin typeface="Univers 55 Roman"/>
                <a:ea typeface="Univers 55 Roman"/>
                <a:cs typeface="Univers 55 Roman"/>
                <a:sym typeface="Univers 55 Roman"/>
              </a:defRPr>
            </a:pPr>
            <a:r>
              <a:rPr lang="en-US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Handout link: </a:t>
            </a:r>
            <a:r>
              <a:rPr lang="en-US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bit.ly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/ALC-methods</a:t>
            </a:r>
          </a:p>
          <a:p>
            <a:pPr>
              <a:spcAft>
                <a:spcPts val="600"/>
              </a:spcAft>
              <a:defRPr>
                <a:solidFill>
                  <a:srgbClr val="595959"/>
                </a:solidFill>
                <a:latin typeface="Univers 55 Roman"/>
                <a:ea typeface="Univers 55 Roman"/>
                <a:cs typeface="Univers 55 Roman"/>
                <a:sym typeface="Univers 55 Roman"/>
              </a:defRPr>
            </a:pP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defRPr>
                <a:solidFill>
                  <a:srgbClr val="595959"/>
                </a:solidFill>
                <a:latin typeface="Univers 55 Roman"/>
                <a:ea typeface="Univers 55 Roman"/>
                <a:cs typeface="Univers 55 Roman"/>
                <a:sym typeface="Univers 55 Roman"/>
              </a:defRPr>
            </a:pP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defRPr>
                <a:solidFill>
                  <a:srgbClr val="595959"/>
                </a:solidFill>
                <a:latin typeface="Univers 55 Roman"/>
                <a:ea typeface="Univers 55 Roman"/>
                <a:cs typeface="Univers 55 Roman"/>
                <a:sym typeface="Univers 55 Roman"/>
              </a:defRPr>
            </a:pP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defRPr>
                <a:solidFill>
                  <a:srgbClr val="595959"/>
                </a:solidFill>
                <a:latin typeface="Univers 55 Roman"/>
                <a:ea typeface="Univers 55 Roman"/>
                <a:cs typeface="Univers 55 Roman"/>
                <a:sym typeface="Univers 55 Roman"/>
              </a:defRPr>
            </a:pP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defRPr>
                <a:solidFill>
                  <a:srgbClr val="595959"/>
                </a:solidFill>
                <a:latin typeface="Univers 55 Roman"/>
                <a:ea typeface="Univers 55 Roman"/>
                <a:cs typeface="Univers 55 Roman"/>
                <a:sym typeface="Univers 55 Roman"/>
              </a:defRPr>
            </a:pPr>
            <a:r>
              <a:rPr lang="en-US" dirty="0">
                <a:sym typeface="Univers 55 Roman"/>
              </a:rPr>
              <a:t>Attribution-</a:t>
            </a:r>
            <a:r>
              <a:rPr lang="en-US" dirty="0" err="1">
                <a:sym typeface="Univers 55 Roman"/>
              </a:rPr>
              <a:t>NonCommercial</a:t>
            </a:r>
            <a:r>
              <a:rPr lang="en-US" dirty="0">
                <a:sym typeface="Univers 55 Roman"/>
              </a:rPr>
              <a:t>-</a:t>
            </a:r>
            <a:r>
              <a:rPr lang="en-US" dirty="0" err="1">
                <a:sym typeface="Univers 55 Roman"/>
              </a:rPr>
              <a:t>NoDerivatives</a:t>
            </a:r>
            <a:r>
              <a:rPr lang="en-US" dirty="0">
                <a:sym typeface="Univers 55 Roman"/>
              </a:rPr>
              <a:t> 4.0 International (CC BY-NC-ND 4.0)</a:t>
            </a:r>
          </a:p>
          <a:p>
            <a:pPr>
              <a:spcAft>
                <a:spcPts val="600"/>
              </a:spcAft>
              <a:defRPr>
                <a:solidFill>
                  <a:srgbClr val="595959"/>
                </a:solidFill>
                <a:latin typeface="Univers 55 Roman"/>
                <a:ea typeface="Univers 55 Roman"/>
                <a:cs typeface="Univers 55 Roman"/>
                <a:sym typeface="Univers 55 Roman"/>
              </a:defRPr>
            </a:pP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535589" y="5864285"/>
            <a:ext cx="8229601" cy="772997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Kirkwood Hall 016 </a:t>
            </a:r>
            <a:r>
              <a:rPr lang="mr-IN" dirty="0">
                <a:latin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 small ALC with a computer lab, VR area, and breakout areas.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5" name="image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4" y="407679"/>
            <a:ext cx="8184910" cy="54566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1706964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533040" y="595834"/>
            <a:ext cx="609261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“Problem” in ALC research + opportunity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533040" y="1567991"/>
            <a:ext cx="8089677" cy="3108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lvl1pPr>
            <a:lvl2pPr>
              <a:defRPr sz="1600">
                <a:solidFill>
                  <a:srgbClr val="808080"/>
                </a:solidFill>
                <a:latin typeface="Univers 55"/>
                <a:ea typeface="Univers 55"/>
                <a:cs typeface="Univers 55"/>
                <a:sym typeface="Univers 55"/>
              </a:defRPr>
            </a:lvl2pPr>
          </a:lstStyle>
          <a:p>
            <a:pPr>
              <a:lnSpc>
                <a:spcPts val="3000"/>
              </a:lnSpc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Typical approach: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ALC treatments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are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compared to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traditional classrooms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using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quantitative measures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+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quasi-experimental research designs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(e.g.,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Baepler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Walker, &amp;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Driessan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2014; Brooks, 2012; Byers,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Imms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&amp;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Hartnell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-Young, 2014;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Cotner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et al., 2013;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Stoltzfus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&amp;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Libarkin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2016) 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which focus primarily on end-of-term learning outcomes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fail to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analyze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>
                <a:latin typeface="Calibri" panose="020F0502020204030204" pitchFamily="34" charset="0"/>
                <a:cs typeface="Calibri" panose="020F0502020204030204" pitchFamily="34" charset="0"/>
              </a:rPr>
              <a:t>why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certain pedagogies are effective in certain contexts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(Radcliffe, Wilson, Powell, &amp; Tibbetts, 2008)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531454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533040" y="595834"/>
            <a:ext cx="536176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>
                <a:latin typeface="Calibri" panose="020F0502020204030204" pitchFamily="34" charset="0"/>
                <a:cs typeface="Calibri" panose="020F0502020204030204" pitchFamily="34" charset="0"/>
              </a:rPr>
              <a:t>Theoretical Framework</a:t>
            </a:r>
          </a:p>
        </p:txBody>
      </p:sp>
      <p:sp>
        <p:nvSpPr>
          <p:cNvPr id="143" name="Shape 143"/>
          <p:cNvSpPr/>
          <p:nvPr/>
        </p:nvSpPr>
        <p:spPr>
          <a:xfrm>
            <a:off x="533040" y="1567991"/>
            <a:ext cx="808967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lvl1pPr>
            <a:lvl2pPr>
              <a:defRPr sz="1600">
                <a:solidFill>
                  <a:srgbClr val="808080"/>
                </a:solidFill>
                <a:latin typeface="Univers 55"/>
                <a:ea typeface="Univers 55"/>
                <a:cs typeface="Univers 55"/>
                <a:sym typeface="Univers 55"/>
              </a:defRPr>
            </a:lvl2pPr>
          </a:lstStyle>
          <a:p>
            <a:r>
              <a:rPr>
                <a:latin typeface="Calibri" panose="020F0502020204030204" pitchFamily="34" charset="0"/>
                <a:cs typeface="Calibri" panose="020F0502020204030204" pitchFamily="34" charset="0"/>
              </a:rPr>
              <a:t>Pedagogy-Space-Technology framework </a:t>
            </a:r>
          </a:p>
          <a:p>
            <a:pPr lvl="1"/>
            <a:r>
              <a:rPr>
                <a:latin typeface="Calibri" panose="020F0502020204030204" pitchFamily="34" charset="0"/>
                <a:cs typeface="Calibri" panose="020F0502020204030204" pitchFamily="34" charset="0"/>
              </a:rPr>
              <a:t>(Radcliffe, Wilson, Powell, &amp; Tibbetts, 2008)</a:t>
            </a:r>
            <a:endParaRPr sz="240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4" name="image4.png" descr="mosaicpstframework.png"/>
          <p:cNvPicPr>
            <a:picLocks noChangeAspect="1"/>
          </p:cNvPicPr>
          <p:nvPr/>
        </p:nvPicPr>
        <p:blipFill>
          <a:blip r:embed="rId3">
            <a:extLst/>
          </a:blip>
          <a:srcRect b="9395"/>
          <a:stretch>
            <a:fillRect/>
          </a:stretch>
        </p:blipFill>
        <p:spPr>
          <a:xfrm>
            <a:off x="1130696" y="2344071"/>
            <a:ext cx="6882498" cy="35387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0069535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533040" y="595834"/>
            <a:ext cx="741081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Methods selection for ALC research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533041" y="1567990"/>
            <a:ext cx="7650064" cy="2885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600"/>
              </a:spcBef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Consider:</a:t>
            </a:r>
            <a:endParaRPr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Bef>
                <a:spcPts val="1900"/>
              </a:spcBef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Research questions posed </a:t>
            </a:r>
          </a:p>
          <a:p>
            <a:pPr marL="800100" lvl="1" indent="-342900">
              <a:spcBef>
                <a:spcPts val="1900"/>
              </a:spcBef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Dimensions of pedagogy: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specified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enacted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experienced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solidFill>
                  <a:srgbClr val="808080"/>
                </a:solidFill>
                <a:latin typeface="Calibri" panose="020F0502020204030204" pitchFamily="34" charset="0"/>
                <a:ea typeface="Univers 55"/>
                <a:cs typeface="Calibri" panose="020F0502020204030204" pitchFamily="34" charset="0"/>
              </a:rPr>
              <a:t>(</a:t>
            </a:r>
            <a:r>
              <a:rPr lang="en-US" sz="1400" dirty="0" err="1">
                <a:solidFill>
                  <a:srgbClr val="808080"/>
                </a:solidFill>
                <a:latin typeface="Calibri" panose="020F0502020204030204" pitchFamily="34" charset="0"/>
                <a:ea typeface="Univers 55"/>
                <a:cs typeface="Calibri" panose="020F0502020204030204" pitchFamily="34" charset="0"/>
              </a:rPr>
              <a:t>Nind</a:t>
            </a:r>
            <a:r>
              <a:rPr lang="en-US" sz="1400" dirty="0">
                <a:solidFill>
                  <a:srgbClr val="808080"/>
                </a:solidFill>
                <a:latin typeface="Calibri" panose="020F0502020204030204" pitchFamily="34" charset="0"/>
                <a:ea typeface="Univers 55"/>
                <a:cs typeface="Calibri" panose="020F0502020204030204" pitchFamily="34" charset="0"/>
              </a:rPr>
              <a:t>, Hall, &amp; Curtin, 2017)</a:t>
            </a:r>
          </a:p>
          <a:p>
            <a:pPr marL="800100" lvl="1" indent="-342900">
              <a:spcBef>
                <a:spcPts val="1900"/>
              </a:spcBef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Looking beyond physical ALC; online activities matter </a:t>
            </a:r>
            <a:r>
              <a:rPr lang="en-US" sz="1400" dirty="0">
                <a:solidFill>
                  <a:srgbClr val="808080"/>
                </a:solidFill>
                <a:latin typeface="Calibri" panose="020F0502020204030204" pitchFamily="34" charset="0"/>
                <a:ea typeface="Univers 55"/>
                <a:cs typeface="Calibri" panose="020F0502020204030204" pitchFamily="34" charset="0"/>
              </a:rPr>
              <a:t>(Ellis &amp; Goodyear, 2016) 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65933B-487B-1E46-85F0-0827BBB19475}"/>
              </a:ext>
            </a:extLst>
          </p:cNvPr>
          <p:cNvCxnSpPr/>
          <p:nvPr/>
        </p:nvCxnSpPr>
        <p:spPr>
          <a:xfrm>
            <a:off x="0" y="5457825"/>
            <a:ext cx="9144000" cy="0"/>
          </a:xfrm>
          <a:prstGeom prst="line">
            <a:avLst/>
          </a:prstGeom>
          <a:noFill/>
          <a:ln w="12700" cap="flat">
            <a:solidFill>
              <a:srgbClr val="C0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1" build="p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12D4-4A3C-774B-93BE-851A5BC3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Univers 55"/>
              </a:rPr>
              <a:t>Researching </a:t>
            </a:r>
            <a:r>
              <a:rPr lang="en-US" i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Univers 55"/>
              </a:rPr>
              <a:t>specified</a:t>
            </a:r>
            <a:r>
              <a:rPr lang="en-US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Univers 55"/>
              </a:rPr>
              <a:t> pedagogies in ALCs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D4D31-559C-CE41-8848-2A3016E3B0B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792287" y="5367336"/>
            <a:ext cx="6316289" cy="1490663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Perceptions of learning space design </a:t>
            </a:r>
            <a:r>
              <a:rPr lang="en-US" sz="1700" dirty="0">
                <a:solidFill>
                  <a:schemeClr val="bg2"/>
                </a:solidFill>
              </a:rPr>
              <a:t>(e.g., </a:t>
            </a:r>
            <a:r>
              <a:rPr lang="en-US" sz="1700" dirty="0" err="1">
                <a:solidFill>
                  <a:schemeClr val="bg2"/>
                </a:solidFill>
              </a:rPr>
              <a:t>FLEXspace</a:t>
            </a:r>
            <a:r>
              <a:rPr lang="en-US" sz="1700" dirty="0">
                <a:solidFill>
                  <a:schemeClr val="bg2"/>
                </a:solidFill>
              </a:rPr>
              <a:t>; Casanova &amp; Mitchell, 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How configurations influence spatial hierarchy </a:t>
            </a:r>
            <a:r>
              <a:rPr lang="en-US" sz="1700" dirty="0">
                <a:solidFill>
                  <a:schemeClr val="bg2"/>
                </a:solidFill>
              </a:rPr>
              <a:t>(Smith, 2017)</a:t>
            </a:r>
          </a:p>
        </p:txBody>
      </p:sp>
      <p:pic>
        <p:nvPicPr>
          <p:cNvPr id="5" name="image3.jpg">
            <a:extLst>
              <a:ext uri="{FF2B5EF4-FFF2-40B4-BE49-F238E27FC236}">
                <a16:creationId xmlns:a16="http://schemas.microsoft.com/office/drawing/2014/main" id="{A0C699DA-9F19-E44C-A69C-235EE9C9A44E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2967328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3.jpg">
            <a:extLst>
              <a:ext uri="{FF2B5EF4-FFF2-40B4-BE49-F238E27FC236}">
                <a16:creationId xmlns:a16="http://schemas.microsoft.com/office/drawing/2014/main" id="{A0C699DA-9F19-E44C-A69C-235EE9C9A44E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r="12329"/>
          <a:stretch/>
        </p:blipFill>
        <p:spPr>
          <a:xfrm>
            <a:off x="1828800" y="640080"/>
            <a:ext cx="5486400" cy="41148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FC12D4-4A3C-774B-93BE-851A5BC3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Researching </a:t>
            </a:r>
            <a:r>
              <a:rPr lang="en-US" i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enacted </a:t>
            </a:r>
            <a:r>
              <a:rPr lang="en-US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pedagogies in ALCs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D4D31-559C-CE41-8848-2A3016E3B0B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792288" y="5438776"/>
            <a:ext cx="5980112" cy="141922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Observations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bg2"/>
                </a:solidFill>
              </a:rPr>
              <a:t>(Brooks, 2012; </a:t>
            </a:r>
            <a:r>
              <a:rPr lang="en-US" sz="1600" dirty="0" err="1">
                <a:solidFill>
                  <a:schemeClr val="bg2"/>
                </a:solidFill>
              </a:rPr>
              <a:t>Cotner</a:t>
            </a:r>
            <a:r>
              <a:rPr lang="en-US" sz="1600" dirty="0">
                <a:solidFill>
                  <a:schemeClr val="bg2"/>
                </a:solidFill>
              </a:rPr>
              <a:t> et al., 2013; Parsons, 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Video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bg2"/>
                </a:solidFill>
              </a:rPr>
              <a:t>(Chen, 2015; Lee, Arthur, &amp; </a:t>
            </a:r>
            <a:r>
              <a:rPr lang="en-US" sz="1600" dirty="0" err="1">
                <a:solidFill>
                  <a:schemeClr val="bg2"/>
                </a:solidFill>
              </a:rPr>
              <a:t>Morrone</a:t>
            </a:r>
            <a:r>
              <a:rPr lang="en-US" sz="1600" dirty="0">
                <a:solidFill>
                  <a:schemeClr val="bg2"/>
                </a:solidFill>
              </a:rPr>
              <a:t>, 2014)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NEW! Video Platforms </a:t>
            </a:r>
            <a:r>
              <a:rPr lang="en-US" sz="1600" dirty="0">
                <a:solidFill>
                  <a:schemeClr val="bg2"/>
                </a:solidFill>
              </a:rPr>
              <a:t>(Roman &amp; </a:t>
            </a:r>
            <a:r>
              <a:rPr lang="en-US" sz="1600" dirty="0" err="1">
                <a:solidFill>
                  <a:schemeClr val="bg2"/>
                </a:solidFill>
              </a:rPr>
              <a:t>Uttamchandani</a:t>
            </a:r>
            <a:r>
              <a:rPr lang="en-US" sz="1600" dirty="0">
                <a:solidFill>
                  <a:schemeClr val="bg2"/>
                </a:solidFill>
              </a:rPr>
              <a:t>, in press)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78366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3.jpg">
            <a:extLst>
              <a:ext uri="{FF2B5EF4-FFF2-40B4-BE49-F238E27FC236}">
                <a16:creationId xmlns:a16="http://schemas.microsoft.com/office/drawing/2014/main" id="{A0C699DA-9F19-E44C-A69C-235EE9C9A44E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68680"/>
            <a:ext cx="5486400" cy="36576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FC12D4-4A3C-774B-93BE-851A5BC3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Researching </a:t>
            </a:r>
            <a:r>
              <a:rPr lang="en-US" i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experienced </a:t>
            </a:r>
            <a:r>
              <a:rPr lang="en-US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pedagogies in ALCs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D4D31-559C-CE41-8848-2A3016E3B0B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792288" y="5424490"/>
            <a:ext cx="7163453" cy="1083886"/>
          </a:xfrm>
        </p:spPr>
        <p:txBody>
          <a:bodyPr>
            <a:normAutofit fontScale="92500"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Reflections/ “flashbacks” or “re-captures” </a:t>
            </a:r>
            <a:r>
              <a:rPr lang="en-US" sz="1500" dirty="0">
                <a:solidFill>
                  <a:schemeClr val="bg2"/>
                </a:solidFill>
              </a:rPr>
              <a:t>(Ramsay, </a:t>
            </a:r>
            <a:r>
              <a:rPr lang="en-US" sz="1500" dirty="0" err="1">
                <a:solidFill>
                  <a:schemeClr val="bg2"/>
                </a:solidFill>
              </a:rPr>
              <a:t>Guo</a:t>
            </a:r>
            <a:r>
              <a:rPr lang="en-US" sz="1500" dirty="0">
                <a:solidFill>
                  <a:schemeClr val="bg2"/>
                </a:solidFill>
              </a:rPr>
              <a:t>, &amp; </a:t>
            </a:r>
            <a:r>
              <a:rPr lang="en-US" sz="1500" dirty="0" err="1">
                <a:solidFill>
                  <a:schemeClr val="bg2"/>
                </a:solidFill>
              </a:rPr>
              <a:t>Baepler</a:t>
            </a:r>
            <a:r>
              <a:rPr lang="en-US" sz="1500" dirty="0">
                <a:solidFill>
                  <a:schemeClr val="bg2"/>
                </a:solidFill>
              </a:rPr>
              <a:t>, 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Focus groups/Interviews </a:t>
            </a:r>
            <a:r>
              <a:rPr lang="en-US" sz="1500" dirty="0">
                <a:solidFill>
                  <a:schemeClr val="bg2"/>
                </a:solidFill>
              </a:rPr>
              <a:t>(Parsons, 2017; </a:t>
            </a:r>
            <a:r>
              <a:rPr lang="en-US" sz="1500" dirty="0" err="1">
                <a:solidFill>
                  <a:schemeClr val="bg2"/>
                </a:solidFill>
              </a:rPr>
              <a:t>Adedokun</a:t>
            </a:r>
            <a:r>
              <a:rPr lang="en-US" sz="1500" dirty="0">
                <a:solidFill>
                  <a:schemeClr val="bg2"/>
                </a:solidFill>
              </a:rPr>
              <a:t>, Parker, Henke, &amp; Burgess, 2017)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Survey Methods (new SCALE instrument) </a:t>
            </a:r>
            <a:r>
              <a:rPr lang="en-US" sz="1500" dirty="0">
                <a:solidFill>
                  <a:schemeClr val="bg2"/>
                </a:solidFill>
              </a:rPr>
              <a:t>(Walker &amp; </a:t>
            </a:r>
            <a:r>
              <a:rPr lang="en-US" sz="1500" dirty="0" err="1">
                <a:solidFill>
                  <a:schemeClr val="bg2"/>
                </a:solidFill>
              </a:rPr>
              <a:t>Baepler</a:t>
            </a:r>
            <a:r>
              <a:rPr lang="en-US" sz="1500" dirty="0">
                <a:solidFill>
                  <a:schemeClr val="bg2"/>
                </a:solidFill>
              </a:rPr>
              <a:t>, 2017)</a:t>
            </a:r>
          </a:p>
        </p:txBody>
      </p:sp>
    </p:spTree>
    <p:extLst>
      <p:ext uri="{BB962C8B-B14F-4D97-AF65-F5344CB8AC3E}">
        <p14:creationId xmlns:p14="http://schemas.microsoft.com/office/powerpoint/2010/main" val="300544275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533039" y="595834"/>
            <a:ext cx="742509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 lang="en-US" dirty="0"/>
              <a:t>Our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en-US" dirty="0"/>
              <a:t>: Video platform data</a:t>
            </a:r>
            <a:endParaRPr dirty="0"/>
          </a:p>
        </p:txBody>
      </p:sp>
      <p:sp>
        <p:nvSpPr>
          <p:cNvPr id="135" name="Shape 135"/>
          <p:cNvSpPr/>
          <p:nvPr/>
        </p:nvSpPr>
        <p:spPr>
          <a:xfrm>
            <a:off x="533040" y="1567991"/>
            <a:ext cx="8089677" cy="4067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600"/>
              </a:spcBef>
              <a:spcAft>
                <a:spcPts val="600"/>
              </a:spcAft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components required: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capture software (e.g., Echo360/</a:t>
            </a:r>
            <a:r>
              <a:rPr lang="en-US" sz="22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Kaltura</a:t>
            </a:r>
            <a:r>
              <a:rPr lang="en-US" sz="22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Wall mounted camera (or a high quality web cam)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Audio recording device*</a:t>
            </a:r>
            <a:endParaRPr lang="en-US" sz="1400" dirty="0">
              <a:solidFill>
                <a:srgbClr val="8080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600"/>
              </a:spcBef>
              <a:spcAft>
                <a:spcPts val="600"/>
              </a:spcAft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Benefits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Pedagogical benefits for students/faculty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Allows for movement/camera are discrete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Ability to quickly observe affordances used/learning behaviors</a:t>
            </a:r>
            <a:endParaRPr lang="en-US" sz="14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5428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build="p" bldLvl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emi_circle5_June27.jpg"/>
          <p:cNvPicPr>
            <a:picLocks noChangeAspect="1"/>
          </p:cNvPicPr>
          <p:nvPr/>
        </p:nvPicPr>
        <p:blipFill>
          <a:blip r:embed="rId3">
            <a:extLst/>
          </a:blip>
          <a:srcRect r="16063" b="20025"/>
          <a:stretch>
            <a:fillRect/>
          </a:stretch>
        </p:blipFill>
        <p:spPr>
          <a:xfrm>
            <a:off x="4454247" y="2351352"/>
            <a:ext cx="4059109" cy="2155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Semi_circle6_June27.jpg"/>
          <p:cNvPicPr>
            <a:picLocks noChangeAspect="1"/>
          </p:cNvPicPr>
          <p:nvPr/>
        </p:nvPicPr>
        <p:blipFill>
          <a:blip r:embed="rId4">
            <a:extLst/>
          </a:blip>
          <a:srcRect r="13820" b="15364"/>
          <a:stretch>
            <a:fillRect/>
          </a:stretch>
        </p:blipFill>
        <p:spPr>
          <a:xfrm>
            <a:off x="4461724" y="4548328"/>
            <a:ext cx="4044215" cy="220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Semi_circle4_June27.jpg"/>
          <p:cNvPicPr>
            <a:picLocks noChangeAspect="1"/>
          </p:cNvPicPr>
          <p:nvPr/>
        </p:nvPicPr>
        <p:blipFill>
          <a:blip r:embed="rId5">
            <a:extLst/>
          </a:blip>
          <a:srcRect t="1490" r="29132" b="29437"/>
          <a:stretch>
            <a:fillRect/>
          </a:stretch>
        </p:blipFill>
        <p:spPr>
          <a:xfrm>
            <a:off x="4466484" y="139625"/>
            <a:ext cx="4034969" cy="2185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Semi_circle3_June27.jpg"/>
          <p:cNvPicPr>
            <a:picLocks noChangeAspect="1"/>
          </p:cNvPicPr>
          <p:nvPr/>
        </p:nvPicPr>
        <p:blipFill>
          <a:blip r:embed="rId6">
            <a:extLst/>
          </a:blip>
          <a:srcRect l="1276" r="22912" b="20049"/>
          <a:stretch>
            <a:fillRect/>
          </a:stretch>
        </p:blipFill>
        <p:spPr>
          <a:xfrm>
            <a:off x="518503" y="4523986"/>
            <a:ext cx="3855275" cy="2247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Semi_circle2_June27.jpg"/>
          <p:cNvPicPr>
            <a:picLocks noChangeAspect="1"/>
          </p:cNvPicPr>
          <p:nvPr/>
        </p:nvPicPr>
        <p:blipFill>
          <a:blip r:embed="rId7">
            <a:extLst/>
          </a:blip>
          <a:srcRect r="25965" b="27300"/>
          <a:stretch>
            <a:fillRect/>
          </a:stretch>
        </p:blipFill>
        <p:spPr>
          <a:xfrm>
            <a:off x="497667" y="2372320"/>
            <a:ext cx="3889244" cy="2113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Semi_circle_June27.jpg"/>
          <p:cNvPicPr>
            <a:picLocks noChangeAspect="1"/>
          </p:cNvPicPr>
          <p:nvPr/>
        </p:nvPicPr>
        <p:blipFill>
          <a:blip r:embed="rId8">
            <a:extLst/>
          </a:blip>
          <a:srcRect r="23459" b="22829"/>
          <a:stretch>
            <a:fillRect/>
          </a:stretch>
        </p:blipFill>
        <p:spPr>
          <a:xfrm>
            <a:off x="481395" y="142073"/>
            <a:ext cx="3921920" cy="21920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xfrm>
            <a:off x="535589" y="5864285"/>
            <a:ext cx="8229601" cy="772997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Still image 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from Active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Learning Classroom in action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943739-C583-D94D-9EB8-4A3F91284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6" y="701862"/>
            <a:ext cx="86360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63422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533040" y="595834"/>
            <a:ext cx="701076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Quick Overview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533040" y="1567991"/>
            <a:ext cx="8089677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lvl1pPr>
            <a:lvl2pPr>
              <a:defRPr sz="1600">
                <a:solidFill>
                  <a:srgbClr val="808080"/>
                </a:solidFill>
                <a:latin typeface="Univers 55"/>
                <a:ea typeface="Univers 55"/>
                <a:cs typeface="Univers 55"/>
                <a:sym typeface="Univers 55"/>
              </a:defRPr>
            </a:lvl2pPr>
          </a:lstStyle>
          <a:p>
            <a:pPr marL="457200" indent="-457200"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Indiana University’s Mosaic classrooms (big to small)</a:t>
            </a:r>
          </a:p>
          <a:p>
            <a:pPr marL="457200" indent="-457200"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“Problem”/theoretical framework</a:t>
            </a:r>
          </a:p>
          <a:p>
            <a:pPr marL="457200" indent="-457200"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Possible approaches to researching pedagogy in ALCs</a:t>
            </a:r>
          </a:p>
          <a:p>
            <a:pPr marL="457200" indent="-457200"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Our approach to studying small ALCs – video platforms</a:t>
            </a:r>
          </a:p>
          <a:p>
            <a:pPr marL="457200" indent="-457200"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Benefits/limitations of video platform data</a:t>
            </a:r>
          </a:p>
          <a:p>
            <a:pPr marL="457200" indent="-457200"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Coding scheme + partner practice!</a:t>
            </a:r>
          </a:p>
          <a:p>
            <a:pPr marL="457200" indent="-457200">
              <a:buFont typeface="+mj-lt"/>
              <a:buAutoNum type="arabicPeriod"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896192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533039" y="595834"/>
            <a:ext cx="636782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 lang="en-US" dirty="0"/>
              <a:t>Potential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Issues</a:t>
            </a:r>
            <a:r>
              <a:rPr lang="en-US" dirty="0"/>
              <a:t> with Video Platform Data</a:t>
            </a:r>
            <a:endParaRPr dirty="0"/>
          </a:p>
        </p:txBody>
      </p:sp>
      <p:sp>
        <p:nvSpPr>
          <p:cNvPr id="135" name="Shape 135"/>
          <p:cNvSpPr/>
          <p:nvPr/>
        </p:nvSpPr>
        <p:spPr>
          <a:xfrm>
            <a:off x="533040" y="1567991"/>
            <a:ext cx="8089677" cy="5088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600"/>
              </a:spcBef>
              <a:spcAft>
                <a:spcPts val="600"/>
              </a:spcAft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 of using video data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loss of data/logistical challenges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Technological costs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Extensive amount of data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 room size</a:t>
            </a:r>
            <a:endParaRPr lang="en-US" sz="1400" dirty="0">
              <a:solidFill>
                <a:srgbClr val="8080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600"/>
              </a:spcBef>
              <a:spcAft>
                <a:spcPts val="600"/>
              </a:spcAft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 Factors: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all individuals like being recorded. </a:t>
            </a:r>
          </a:p>
          <a:p>
            <a:pPr>
              <a:spcBef>
                <a:spcPts val="1600"/>
              </a:spcBef>
              <a:spcAft>
                <a:spcPts val="600"/>
              </a:spcAft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Considerations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 curve of </a:t>
            </a:r>
            <a:r>
              <a:rPr lang="en-US" sz="2200" dirty="0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Atlas.ti</a:t>
            </a:r>
            <a:r>
              <a:rPr lang="en-US" sz="22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other CAQDAS programs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Time/resources/aims of analysis </a:t>
            </a:r>
            <a:endParaRPr lang="en-US" sz="1400" dirty="0">
              <a:solidFill>
                <a:srgbClr val="8080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Bef>
                <a:spcPts val="600"/>
              </a:spcBef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endParaRPr lang="en-US" sz="14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7860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build="p" bldLvl="5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533040" y="595834"/>
            <a:ext cx="765369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 lang="en-US"/>
              <a:t>Our Coding Scheme for small ALCs (see handout)</a:t>
            </a: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533040" y="1567991"/>
            <a:ext cx="8089677" cy="5102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numCol="2" spcCol="0">
            <a:spAutoFit/>
          </a:bodyPr>
          <a:lstStyle/>
          <a:p>
            <a:pPr>
              <a:spcBef>
                <a:spcPts val="1600"/>
              </a:spcBef>
              <a:spcAft>
                <a:spcPts val="600"/>
              </a:spcAft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b="1">
                <a:solidFill>
                  <a:srgbClr val="C00000"/>
                </a:solidFill>
              </a:rPr>
              <a:t>Instructor activity</a:t>
            </a:r>
            <a:endParaRPr lang="en-US">
              <a:solidFill>
                <a:srgbClr val="C00000"/>
              </a:solidFill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</a:rPr>
              <a:t>Prep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</a:rPr>
              <a:t>Monitoring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</a:rPr>
              <a:t>Consulting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</a:rPr>
              <a:t>Instruction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</a:rPr>
              <a:t>Interactive instruction</a:t>
            </a:r>
            <a:endParaRPr lang="en-US" sz="1400">
              <a:solidFill>
                <a:srgbClr val="808080"/>
              </a:solidFill>
            </a:endParaRPr>
          </a:p>
          <a:p>
            <a:pPr>
              <a:spcBef>
                <a:spcPts val="1600"/>
              </a:spcBef>
              <a:spcAft>
                <a:spcPts val="600"/>
              </a:spcAft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endParaRPr lang="en-US">
              <a:solidFill>
                <a:srgbClr val="C00000"/>
              </a:solidFill>
            </a:endParaRPr>
          </a:p>
          <a:p>
            <a:pPr>
              <a:spcBef>
                <a:spcPts val="1600"/>
              </a:spcBef>
              <a:spcAft>
                <a:spcPts val="600"/>
              </a:spcAft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endParaRPr lang="en-US">
              <a:solidFill>
                <a:srgbClr val="C00000"/>
              </a:solidFill>
            </a:endParaRPr>
          </a:p>
          <a:p>
            <a:pPr>
              <a:spcBef>
                <a:spcPts val="1600"/>
              </a:spcBef>
              <a:spcAft>
                <a:spcPts val="600"/>
              </a:spcAft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endParaRPr lang="en-US">
              <a:solidFill>
                <a:srgbClr val="C00000"/>
              </a:solidFill>
            </a:endParaRPr>
          </a:p>
          <a:p>
            <a:pPr>
              <a:spcBef>
                <a:spcPts val="1600"/>
              </a:spcBef>
              <a:spcAft>
                <a:spcPts val="600"/>
              </a:spcAft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b="1">
                <a:solidFill>
                  <a:srgbClr val="C00000"/>
                </a:solidFill>
              </a:rPr>
              <a:t>Student activity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</a:rPr>
              <a:t>Whole class activity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</a:rPr>
              <a:t>Independent student work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</a:rPr>
              <a:t>Individual exam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</a:rPr>
              <a:t>Group activity/discussion</a:t>
            </a:r>
          </a:p>
          <a:p>
            <a:pPr marL="800100" lvl="2" indent="-342900">
              <a:spcBef>
                <a:spcPts val="600"/>
              </a:spcBef>
              <a:spcAft>
                <a:spcPts val="600"/>
              </a:spcAft>
              <a:buSzPct val="80000"/>
              <a:buFont typeface="Wingdings" pitchFamily="2" charset="2"/>
              <a:buChar char="Ø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</a:rPr>
              <a:t>Dynamic</a:t>
            </a:r>
          </a:p>
          <a:p>
            <a:pPr marL="800100" lvl="2" indent="-342900">
              <a:spcBef>
                <a:spcPts val="600"/>
              </a:spcBef>
              <a:spcAft>
                <a:spcPts val="600"/>
              </a:spcAft>
              <a:buSzPct val="80000"/>
              <a:buFont typeface="Wingdings" pitchFamily="2" charset="2"/>
              <a:buChar char="Ø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</a:rPr>
              <a:t>Independent </a:t>
            </a:r>
          </a:p>
          <a:p>
            <a:pPr marL="800100" lvl="2" indent="-342900">
              <a:spcBef>
                <a:spcPts val="600"/>
              </a:spcBef>
              <a:spcAft>
                <a:spcPts val="600"/>
              </a:spcAft>
              <a:buSzPct val="80000"/>
              <a:buFont typeface="Wingdings" pitchFamily="2" charset="2"/>
              <a:buChar char="Ø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</a:rPr>
              <a:t>Mix of IND and DYN groups</a:t>
            </a:r>
          </a:p>
          <a:p>
            <a:pPr marL="800100" lvl="2" indent="-342900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</a:rPr>
              <a:t>Student presentation</a:t>
            </a:r>
          </a:p>
        </p:txBody>
      </p:sp>
    </p:spTree>
    <p:extLst>
      <p:ext uri="{BB962C8B-B14F-4D97-AF65-F5344CB8AC3E}">
        <p14:creationId xmlns:p14="http://schemas.microsoft.com/office/powerpoint/2010/main" val="224340132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1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1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1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3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13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1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build="p" bldLvl="5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533040" y="595834"/>
            <a:ext cx="765369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Our Coding Scheme for small ALCs (see handout)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533040" y="1567991"/>
            <a:ext cx="8089677" cy="4750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numCol="2" spcCol="0">
            <a:spAutoFit/>
          </a:bodyPr>
          <a:lstStyle/>
          <a:p>
            <a:pPr>
              <a:spcBef>
                <a:spcPts val="1600"/>
              </a:spcBef>
              <a:spcAft>
                <a:spcPts val="600"/>
              </a:spcAft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Use</a:t>
            </a:r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 (instructor)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Board + Type + Use*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Projection + Type*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Mobile Device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Personal Computer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Projection of Mobile Technologies</a:t>
            </a:r>
          </a:p>
          <a:p>
            <a:pPr>
              <a:spcBef>
                <a:spcPts val="1600"/>
              </a:spcBef>
              <a:spcAft>
                <a:spcPts val="600"/>
              </a:spcAft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endParaRPr lang="en-US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600"/>
              </a:spcBef>
              <a:spcAft>
                <a:spcPts val="600"/>
              </a:spcAft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Configuration</a:t>
            </a:r>
          </a:p>
          <a:p>
            <a:pPr marL="800100" lvl="1" indent="-342900">
              <a:spcBef>
                <a:spcPts val="600"/>
              </a:spcBef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Circle</a:t>
            </a:r>
          </a:p>
          <a:p>
            <a:pPr marL="800100" lvl="1" indent="-342900">
              <a:spcBef>
                <a:spcPts val="600"/>
              </a:spcBef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Row</a:t>
            </a:r>
          </a:p>
          <a:p>
            <a:pPr marL="800100" lvl="1" indent="-342900">
              <a:spcBef>
                <a:spcPts val="600"/>
              </a:spcBef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</a:t>
            </a:r>
          </a:p>
          <a:p>
            <a:pPr>
              <a:spcBef>
                <a:spcPts val="1600"/>
              </a:spcBef>
              <a:spcAft>
                <a:spcPts val="600"/>
              </a:spcAft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Instructor Movement</a:t>
            </a:r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Bef>
                <a:spcPts val="600"/>
              </a:spcBef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Standing</a:t>
            </a:r>
          </a:p>
          <a:p>
            <a:pPr marL="800100" lvl="1" indent="-342900">
              <a:spcBef>
                <a:spcPts val="600"/>
              </a:spcBef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 </a:t>
            </a:r>
          </a:p>
          <a:p>
            <a:pPr>
              <a:spcBef>
                <a:spcPts val="1600"/>
              </a:spcBef>
              <a:spcAft>
                <a:spcPts val="600"/>
              </a:spcAft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Movement</a:t>
            </a:r>
          </a:p>
          <a:p>
            <a:pPr marL="800100" lvl="1" indent="-342900">
              <a:spcBef>
                <a:spcPts val="600"/>
              </a:spcBef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Standing </a:t>
            </a:r>
          </a:p>
          <a:p>
            <a:pPr marL="800100" lvl="1" indent="-342900">
              <a:spcBef>
                <a:spcPts val="600"/>
              </a:spcBef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r>
              <a:rPr lang="en-US" sz="22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</a:t>
            </a:r>
          </a:p>
        </p:txBody>
      </p:sp>
    </p:spTree>
    <p:extLst>
      <p:ext uri="{BB962C8B-B14F-4D97-AF65-F5344CB8AC3E}">
        <p14:creationId xmlns:p14="http://schemas.microsoft.com/office/powerpoint/2010/main" val="1249413363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1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1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1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1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1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3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13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000"/>
                                        <p:tgtEl>
                                          <p:spTgt spid="1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build="p" bldLvl="5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533040" y="595834"/>
            <a:ext cx="536176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Visual of Applied Codes in </a:t>
            </a:r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Atlas.ti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533042" y="1567990"/>
            <a:ext cx="7823156" cy="1135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endParaRPr sz="2200">
              <a:solidFill>
                <a:srgbClr val="C51819"/>
              </a:solidFill>
            </a:endParaRPr>
          </a:p>
          <a:p>
            <a:pPr marL="800100" lvl="1" indent="-342900">
              <a:spcBef>
                <a:spcPts val="1200"/>
              </a:spcBef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pPr>
            <a:endParaRPr sz="2200">
              <a:solidFill>
                <a:srgbClr val="C51819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E58EDB-0E78-CA4D-B7CA-AEF661F33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40" y="1305448"/>
            <a:ext cx="821036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75873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xfrm>
            <a:off x="535589" y="5864285"/>
            <a:ext cx="8729435" cy="77299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turn to practice coding video with a partner! </a:t>
            </a:r>
            <a:r>
              <a:rPr lang="en-US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Link: </a:t>
            </a:r>
            <a:r>
              <a:rPr lang="en-US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bit.ly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/ALC-methods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EBD96-7985-214D-AD67-591430BAC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615950"/>
            <a:ext cx="90805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39508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533040" y="595834"/>
            <a:ext cx="536176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>
                <a:latin typeface="Calibri" panose="020F0502020204030204" pitchFamily="34" charset="0"/>
                <a:cs typeface="Calibri" panose="020F0502020204030204" pitchFamily="34" charset="0"/>
              </a:rPr>
              <a:t>Analysis within </a:t>
            </a:r>
            <a:r>
              <a:rPr err="1">
                <a:latin typeface="Calibri" panose="020F0502020204030204" pitchFamily="34" charset="0"/>
                <a:cs typeface="Calibri" panose="020F0502020204030204" pitchFamily="34" charset="0"/>
              </a:rPr>
              <a:t>Atlas.ti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533042" y="1567990"/>
            <a:ext cx="7823156" cy="1135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2400"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endParaRPr sz="2200">
              <a:solidFill>
                <a:srgbClr val="C51819"/>
              </a:solidFill>
            </a:endParaRPr>
          </a:p>
          <a:p>
            <a:pPr marL="800100" lvl="1" indent="-342900">
              <a:spcBef>
                <a:spcPts val="1200"/>
              </a:spcBef>
              <a:buSzPct val="100000"/>
              <a:buFont typeface="Arial"/>
              <a:buChar char="•"/>
              <a:defRPr sz="2200">
                <a:solidFill>
                  <a:srgbClr val="59595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pPr>
            <a:endParaRPr sz="2200">
              <a:solidFill>
                <a:srgbClr val="C51819"/>
              </a:solidFill>
            </a:endParaRPr>
          </a:p>
        </p:txBody>
      </p:sp>
      <p:pic>
        <p:nvPicPr>
          <p:cNvPr id="214" name="atla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729153"/>
            <a:ext cx="9144000" cy="3399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1AA0BC-0C96-4E44-957E-3B2028FB3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2" y="1414463"/>
            <a:ext cx="9048535" cy="4447472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535589" y="5864285"/>
            <a:ext cx="8229601" cy="772997"/>
          </a:xfrm>
          <a:prstGeom prst="rect">
            <a:avLst/>
          </a:prstGeom>
        </p:spPr>
        <p:txBody>
          <a:bodyPr/>
          <a:lstStyle/>
          <a:p>
            <a:pPr algn="l">
              <a:defRPr sz="1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Following an exam, students were asked how they wanted to reconfigure.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4" name="Row_exam_lg_June17.jpg"/>
          <p:cNvPicPr>
            <a:picLocks noChangeAspect="1"/>
          </p:cNvPicPr>
          <p:nvPr/>
        </p:nvPicPr>
        <p:blipFill>
          <a:blip r:embed="rId2">
            <a:extLst/>
          </a:blip>
          <a:srcRect l="8032" r="8032"/>
          <a:stretch>
            <a:fillRect/>
          </a:stretch>
        </p:blipFill>
        <p:spPr>
          <a:xfrm>
            <a:off x="535589" y="407678"/>
            <a:ext cx="8229601" cy="5456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/>
          </p:cNvSpPr>
          <p:nvPr>
            <p:ph type="title"/>
          </p:nvPr>
        </p:nvSpPr>
        <p:spPr>
          <a:xfrm>
            <a:off x="535589" y="5864285"/>
            <a:ext cx="8229601" cy="772997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is the configuration the students selected (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so audio is an important factor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9" name="self_config_June17.jpg"/>
          <p:cNvPicPr>
            <a:picLocks noChangeAspect="1"/>
          </p:cNvPicPr>
          <p:nvPr/>
        </p:nvPicPr>
        <p:blipFill>
          <a:blip r:embed="rId2">
            <a:extLst/>
          </a:blip>
          <a:srcRect l="8227" r="8227"/>
          <a:stretch>
            <a:fillRect/>
          </a:stretch>
        </p:blipFill>
        <p:spPr>
          <a:xfrm>
            <a:off x="535589" y="407678"/>
            <a:ext cx="8229601" cy="5456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533040" y="595834"/>
            <a:ext cx="8166460" cy="3377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lnSpc>
                <a:spcPct val="120000"/>
              </a:lnSpc>
              <a:defRPr sz="2800">
                <a:solidFill>
                  <a:srgbClr val="404040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pPr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Univers 55 Roman" charset="0"/>
                <a:cs typeface="Calibri" panose="020F0502020204030204" pitchFamily="34" charset="0"/>
              </a:rPr>
              <a:t>Methods for Researching Teaching + Learning Activities </a:t>
            </a:r>
          </a:p>
          <a:p>
            <a:pPr>
              <a:lnSpc>
                <a:spcPct val="120000"/>
              </a:lnSpc>
              <a:defRPr sz="2800">
                <a:solidFill>
                  <a:srgbClr val="404040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pPr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Univers 55 Roman" charset="0"/>
                <a:cs typeface="Calibri" panose="020F0502020204030204" pitchFamily="34" charset="0"/>
              </a:rPr>
              <a:t>within Small Active Learning Classrooms</a:t>
            </a:r>
            <a:endParaRPr sz="2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Univers 55 Roman" charset="0"/>
              <a:cs typeface="Calibri" panose="020F0502020204030204" pitchFamily="34" charset="0"/>
            </a:endParaRPr>
          </a:p>
          <a:p>
            <a:pPr>
              <a:defRPr>
                <a:solidFill>
                  <a:srgbClr val="C5181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  <a:defRPr>
                <a:solidFill>
                  <a:srgbClr val="C51819"/>
                </a:solidFill>
                <a:latin typeface="Univers 55 Roman"/>
                <a:ea typeface="Univers 55 Roman"/>
                <a:cs typeface="Univers 55 Roman"/>
                <a:sym typeface="Univers 55 Roman"/>
              </a:defRPr>
            </a:pPr>
            <a:r>
              <a:rPr sz="2000">
                <a:latin typeface="Calibri" panose="020F0502020204030204" pitchFamily="34" charset="0"/>
                <a:cs typeface="Calibri" panose="020F0502020204030204" pitchFamily="34" charset="0"/>
              </a:rPr>
              <a:t>Tiffany Roman </a:t>
            </a:r>
            <a:r>
              <a:rPr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sz="20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taroman</a:t>
            </a:r>
            <a:r>
              <a:rPr sz="2000" baseline="-625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sz="20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indiana.edu </a:t>
            </a:r>
          </a:p>
          <a:p>
            <a:pPr>
              <a:defRPr>
                <a:solidFill>
                  <a:srgbClr val="595959"/>
                </a:solidFill>
                <a:latin typeface="Univers 55 Roman"/>
                <a:ea typeface="Univers 55 Roman"/>
                <a:cs typeface="Univers 55 Roman"/>
                <a:sym typeface="Univers 55 Roman"/>
              </a:defRPr>
            </a:pPr>
            <a:r>
              <a:rPr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 University</a:t>
            </a:r>
          </a:p>
          <a:p>
            <a:pPr>
              <a:defRPr>
                <a:solidFill>
                  <a:srgbClr val="595959"/>
                </a:solidFill>
                <a:latin typeface="Univers 55"/>
                <a:ea typeface="Univers 55"/>
                <a:cs typeface="Univers 55"/>
                <a:sym typeface="Univers 55"/>
              </a:defRPr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  <a:defRPr>
                <a:solidFill>
                  <a:srgbClr val="C51819"/>
                </a:solidFill>
                <a:latin typeface="Univers 55 Roman"/>
                <a:ea typeface="Univers 55 Roman"/>
                <a:cs typeface="Univers 55 Roman"/>
                <a:sym typeface="Univers 55 Roman"/>
              </a:defRPr>
            </a:pPr>
            <a:r>
              <a:rPr sz="2000">
                <a:latin typeface="Calibri" panose="020F0502020204030204" pitchFamily="34" charset="0"/>
                <a:cs typeface="Calibri" panose="020F0502020204030204" pitchFamily="34" charset="0"/>
              </a:rPr>
              <a:t>Anastasia S. Morrone </a:t>
            </a:r>
            <a:r>
              <a:rPr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sz="20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amorrone</a:t>
            </a:r>
            <a:r>
              <a:rPr sz="2000" baseline="-625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sz="20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iu.edu </a:t>
            </a:r>
          </a:p>
          <a:p>
            <a:pPr>
              <a:defRPr>
                <a:solidFill>
                  <a:srgbClr val="595959"/>
                </a:solidFill>
                <a:latin typeface="Univers 55 Roman"/>
                <a:ea typeface="Univers 55 Roman"/>
                <a:cs typeface="Univers 55 Roman"/>
                <a:sym typeface="Univers 55 Roman"/>
              </a:defRPr>
            </a:pPr>
            <a:r>
              <a:rPr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 University</a:t>
            </a:r>
            <a:endParaRPr lang="en-US">
              <a:solidFill>
                <a:schemeClr val="bg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>
                <a:solidFill>
                  <a:srgbClr val="595959"/>
                </a:solidFill>
                <a:latin typeface="Univers 55 Roman"/>
                <a:ea typeface="Univers 55 Roman"/>
                <a:cs typeface="Univers 55 Roman"/>
                <a:sym typeface="Univers 55 Roman"/>
              </a:defRPr>
            </a:pPr>
            <a:endParaRPr lang="en-US">
              <a:solidFill>
                <a:schemeClr val="bg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>
                <a:solidFill>
                  <a:srgbClr val="595959"/>
                </a:solidFill>
                <a:latin typeface="Univers 55 Roman"/>
                <a:ea typeface="Univers 55 Roman"/>
                <a:cs typeface="Univers 55 Roman"/>
                <a:sym typeface="Univers 55 Roman"/>
              </a:defRPr>
            </a:pPr>
            <a:r>
              <a:rPr lang="en-US" sz="20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Paper link: </a:t>
            </a:r>
            <a:r>
              <a:rPr lang="en-US" sz="2000" b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b="1" err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iu.box.edu</a:t>
            </a:r>
            <a:r>
              <a:rPr lang="en-US" sz="2000" b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/v/ALC-methods</a:t>
            </a:r>
          </a:p>
        </p:txBody>
      </p:sp>
    </p:spTree>
    <p:extLst>
      <p:ext uri="{BB962C8B-B14F-4D97-AF65-F5344CB8AC3E}">
        <p14:creationId xmlns:p14="http://schemas.microsoft.com/office/powerpoint/2010/main" val="228903134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/>
        </p:nvSpPr>
        <p:spPr>
          <a:xfrm>
            <a:off x="533040" y="595834"/>
            <a:ext cx="5361764" cy="404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t>References</a:t>
            </a:r>
          </a:p>
        </p:txBody>
      </p:sp>
      <p:sp>
        <p:nvSpPr>
          <p:cNvPr id="311" name="Shape 311"/>
          <p:cNvSpPr/>
          <p:nvPr/>
        </p:nvSpPr>
        <p:spPr>
          <a:xfrm>
            <a:off x="533042" y="1567990"/>
            <a:ext cx="7823156" cy="477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solidFill>
                  <a:srgbClr val="595959"/>
                </a:solidFill>
              </a:defRPr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Adedokun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O. A., Parker, L. C., Henke, J. N.,&amp; Burgess, W. D. (2017). Student perceptions of a 	21st century learning space. Journal of Learning Spaces, 6(1).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1600">
                <a:solidFill>
                  <a:srgbClr val="595959"/>
                </a:solidFill>
              </a:defRPr>
            </a:pP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</a:rPr>
              <a:t>Baepler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, P., Walker, J. D., &amp; 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</a:rPr>
              <a:t>Driessen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, M. (2014). It's not about seat time: Blending, flipping, 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	and efficiency in active learning classrooms. 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Computers &amp; Education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78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, 227-236.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Brooks, D. C. (201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). Space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consequences: The 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impact of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different formal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 learning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spaces 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instructor and student behavior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i="1" dirty="0">
                <a:latin typeface="Calibri" panose="020F0502020204030204" pitchFamily="34" charset="0"/>
                <a:cs typeface="Calibri" panose="020F0502020204030204" pitchFamily="34" charset="0"/>
              </a:rPr>
              <a:t>Journal of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Learning Spaces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2). 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Byers, T.,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Imms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W., &amp;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Hartnell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-Young, E. (2014). Making the case for space: The effect of 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learning spaces on teaching and learning.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Curriculum and Teaching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(1), 5-19. 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1600">
                <a:solidFill>
                  <a:srgbClr val="595959"/>
                </a:solidFill>
              </a:defRP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Casanova, D., &amp; Mitchell, P. (2017). The ‘Cube’ and the ‘Poppy Flower’: Participatory 	approaches for designing technology-enhanced learning spaces. 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Journal of Learning 	Spaces, 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(3).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1600">
                <a:solidFill>
                  <a:srgbClr val="595959"/>
                </a:solidFill>
              </a:defRP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Chen, V. (2015). From distraction to contribution: A preliminary study on how peers outside 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the group can contribute to students’ learning.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The Canadian Journal for the Scholarship 	of Teaching and Learning,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(3), 1-14. 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535589" y="5864285"/>
            <a:ext cx="8229601" cy="772997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Student Building room 015 (IUB) – Site of a former pool. Largest of IU’s ALCs.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0" name="imag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6" y="415454"/>
            <a:ext cx="8161587" cy="5441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/>
        </p:nvSpPr>
        <p:spPr>
          <a:xfrm>
            <a:off x="533040" y="595834"/>
            <a:ext cx="5361764" cy="404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t>References</a:t>
            </a:r>
          </a:p>
        </p:txBody>
      </p:sp>
      <p:sp>
        <p:nvSpPr>
          <p:cNvPr id="314" name="Shape 314"/>
          <p:cNvSpPr/>
          <p:nvPr/>
        </p:nvSpPr>
        <p:spPr>
          <a:xfrm>
            <a:off x="533042" y="1567990"/>
            <a:ext cx="7823156" cy="477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solidFill>
                  <a:srgbClr val="595959"/>
                </a:solidFill>
              </a:defRPr>
            </a:pPr>
            <a:r>
              <a:rPr lang="en-US" dirty="0" err="1"/>
              <a:t>Cotner</a:t>
            </a:r>
            <a:r>
              <a:rPr lang="en-US" dirty="0"/>
              <a:t>, S., </a:t>
            </a:r>
            <a:r>
              <a:rPr lang="en-US" dirty="0" err="1"/>
              <a:t>Loper</a:t>
            </a:r>
            <a:r>
              <a:rPr lang="en-US" dirty="0"/>
              <a:t>, J., Walker, J. D., &amp; Brooks, D. C. (2013). “It's not you, it's the room”—Are 	the high-tech, active learning classrooms worth it? </a:t>
            </a:r>
            <a:r>
              <a:rPr lang="en-US" i="1" dirty="0"/>
              <a:t>Journal of College Science Teaching, 	42</a:t>
            </a:r>
            <a:r>
              <a:rPr lang="en-US" dirty="0"/>
              <a:t>(6), 82-88.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endParaRPr lang="en-US" dirty="0"/>
          </a:p>
          <a:p>
            <a:pPr>
              <a:defRPr sz="1600">
                <a:solidFill>
                  <a:srgbClr val="595959"/>
                </a:solidFill>
              </a:defRPr>
            </a:pPr>
            <a:r>
              <a:rPr lang="en-US" dirty="0"/>
              <a:t>Ellis, R. A., &amp; Goodyear, P. (2016). Models of learning space: integrating research on space, 	place and learning in higher education. </a:t>
            </a:r>
            <a:r>
              <a:rPr lang="en-US" i="1" dirty="0"/>
              <a:t>Review of Education, 4</a:t>
            </a:r>
            <a:r>
              <a:rPr lang="en-US" dirty="0"/>
              <a:t>(2), 149-191. 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endParaRPr dirty="0"/>
          </a:p>
          <a:p>
            <a:pPr marL="482600" indent="-482600">
              <a:defRPr sz="1600">
                <a:solidFill>
                  <a:srgbClr val="595959"/>
                </a:solidFill>
              </a:defRPr>
            </a:pPr>
            <a:r>
              <a:rPr dirty="0"/>
              <a:t>Lee, D., Arthur, I. T., &amp; </a:t>
            </a:r>
            <a:r>
              <a:rPr dirty="0" err="1"/>
              <a:t>Morrone</a:t>
            </a:r>
            <a:r>
              <a:rPr dirty="0"/>
              <a:t>, A. S. (2015). Using video surveillance footage to support validity of self-reported classroom data. </a:t>
            </a:r>
            <a:r>
              <a:rPr i="1" dirty="0"/>
              <a:t>International Journal of Research &amp; Method in Education</a:t>
            </a:r>
            <a:r>
              <a:rPr dirty="0"/>
              <a:t>, 1-27.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endParaRPr lang="en-US" dirty="0"/>
          </a:p>
          <a:p>
            <a:pPr>
              <a:defRPr sz="1600">
                <a:solidFill>
                  <a:srgbClr val="595959"/>
                </a:solidFill>
              </a:defRPr>
            </a:pPr>
            <a:r>
              <a:rPr lang="en-US" dirty="0" err="1"/>
              <a:t>Nind</a:t>
            </a:r>
            <a:r>
              <a:rPr lang="en-US" dirty="0"/>
              <a:t>, M., Hall, K., &amp; Curtin, A. (2016). Research methods for pedagogy. London, UK: 	Bloomsbury Publishing.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endParaRPr lang="en-US" dirty="0"/>
          </a:p>
          <a:p>
            <a:pPr>
              <a:defRPr sz="1600">
                <a:solidFill>
                  <a:srgbClr val="595959"/>
                </a:solidFill>
              </a:defRPr>
            </a:pPr>
            <a:r>
              <a:rPr lang="en-US" sz="1600" dirty="0"/>
              <a:t>Parsons, C. S. (2016). Space and consequences: The influence of the roundtable classroom 	design on student dialogue. </a:t>
            </a:r>
            <a:r>
              <a:rPr lang="en-US" sz="1600" i="1" dirty="0"/>
              <a:t>Journal of Learning Spaces, 5</a:t>
            </a:r>
            <a:r>
              <a:rPr lang="en-US" sz="1600" dirty="0"/>
              <a:t>(2). 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endParaRPr lang="en-US" sz="1600" dirty="0"/>
          </a:p>
          <a:p>
            <a:pPr>
              <a:defRPr sz="1600">
                <a:solidFill>
                  <a:srgbClr val="595959"/>
                </a:solidFill>
              </a:defRPr>
            </a:pPr>
            <a:r>
              <a:rPr lang="en-US" sz="1600" dirty="0"/>
              <a:t>Parsons, C. S. (2017). Reforming the Environment: The influence of the roundtable classroom 	design on interactive learning. </a:t>
            </a:r>
            <a:r>
              <a:rPr lang="en-US" sz="1600" i="1" dirty="0"/>
              <a:t>Journal of Learning Spaces</a:t>
            </a:r>
            <a:r>
              <a:rPr lang="en-US" sz="1600" dirty="0"/>
              <a:t>, </a:t>
            </a:r>
            <a:r>
              <a:rPr lang="en-US" sz="1600" i="1" dirty="0"/>
              <a:t>6</a:t>
            </a:r>
            <a:r>
              <a:rPr lang="en-US" sz="1600" dirty="0"/>
              <a:t>(3).</a:t>
            </a: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/>
        </p:nvSpPr>
        <p:spPr>
          <a:xfrm>
            <a:off x="533040" y="595834"/>
            <a:ext cx="5361764" cy="404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t>References</a:t>
            </a:r>
          </a:p>
        </p:txBody>
      </p:sp>
      <p:sp>
        <p:nvSpPr>
          <p:cNvPr id="314" name="Shape 314"/>
          <p:cNvSpPr/>
          <p:nvPr/>
        </p:nvSpPr>
        <p:spPr>
          <a:xfrm>
            <a:off x="533042" y="1567990"/>
            <a:ext cx="7823156" cy="5262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solidFill>
                  <a:srgbClr val="595959"/>
                </a:solidFill>
              </a:defRPr>
            </a:pPr>
            <a:r>
              <a:rPr lang="en-US" dirty="0"/>
              <a:t>Radcliffe, D., Wilson, H., Powell, D., &amp; Tibbetts, B. (2008). Designing the next generation 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r>
              <a:rPr lang="en-US" dirty="0"/>
              <a:t>	places of learning: Collaboration at the pedagogy-space-technology nexus. </a:t>
            </a:r>
            <a:r>
              <a:rPr lang="en-US" i="1" dirty="0"/>
              <a:t>The 	</a:t>
            </a:r>
          </a:p>
          <a:p>
            <a:pPr lvl="1">
              <a:defRPr sz="1600">
                <a:solidFill>
                  <a:srgbClr val="595959"/>
                </a:solidFill>
              </a:defRPr>
            </a:pPr>
            <a:r>
              <a:rPr lang="en-US" i="1" dirty="0"/>
              <a:t>University of Queensland</a:t>
            </a:r>
            <a:r>
              <a:rPr lang="en-US" dirty="0"/>
              <a:t>.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endParaRPr lang="en-US" dirty="0"/>
          </a:p>
          <a:p>
            <a:pPr>
              <a:defRPr sz="1600">
                <a:solidFill>
                  <a:srgbClr val="595959"/>
                </a:solidFill>
              </a:defRPr>
            </a:pPr>
            <a:r>
              <a:rPr lang="en-US" dirty="0"/>
              <a:t>Ramsay, C. M., </a:t>
            </a:r>
            <a:r>
              <a:rPr lang="en-US" dirty="0" err="1"/>
              <a:t>Guo</a:t>
            </a:r>
            <a:r>
              <a:rPr lang="en-US" dirty="0"/>
              <a:t>, X., &amp; </a:t>
            </a:r>
            <a:r>
              <a:rPr lang="en-US" dirty="0" err="1"/>
              <a:t>Pursel</a:t>
            </a:r>
            <a:r>
              <a:rPr lang="en-US" dirty="0"/>
              <a:t>, B. K. (2017). Leveraging faculty reflective practice to 	understand active learning spaces: Flashbacks and re-captures. </a:t>
            </a:r>
            <a:r>
              <a:rPr lang="en-US" i="1" dirty="0"/>
              <a:t>Journal of Learning 	Spaces, 6</a:t>
            </a:r>
            <a:r>
              <a:rPr lang="en-US" dirty="0"/>
              <a:t>(3). 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endParaRPr dirty="0"/>
          </a:p>
          <a:p>
            <a:pPr marL="482600" indent="-482600">
              <a:defRPr sz="1600">
                <a:solidFill>
                  <a:srgbClr val="595959"/>
                </a:solidFill>
              </a:defRPr>
            </a:pPr>
            <a:r>
              <a:rPr lang="en-US" dirty="0"/>
              <a:t>Roman, T. A., &amp; </a:t>
            </a:r>
            <a:r>
              <a:rPr lang="en-US" dirty="0" err="1"/>
              <a:t>Uttamchandani</a:t>
            </a:r>
            <a:r>
              <a:rPr lang="en-US" dirty="0"/>
              <a:t>, S. (in press). Researching pedagogy within small active learning classrooms: Examining enacted pedagogies of learner and instructor interactions. </a:t>
            </a:r>
            <a:r>
              <a:rPr lang="en-US" i="1" dirty="0"/>
              <a:t>International Journal of Research &amp; Method in Education.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endParaRPr lang="en-US" dirty="0"/>
          </a:p>
          <a:p>
            <a:pPr>
              <a:defRPr sz="1600">
                <a:solidFill>
                  <a:srgbClr val="595959"/>
                </a:solidFill>
              </a:defRPr>
            </a:pPr>
            <a:r>
              <a:rPr lang="en-US" sz="1600" dirty="0"/>
              <a:t>Smith, C. (2017). The influence of hierarchy and layout geometry in the design of learning 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r>
              <a:rPr lang="en-US" sz="1600" dirty="0"/>
              <a:t>	spaces. </a:t>
            </a:r>
            <a:r>
              <a:rPr lang="en-US" sz="1600" i="1" dirty="0"/>
              <a:t>Journal of Learning Spaces</a:t>
            </a:r>
            <a:r>
              <a:rPr lang="en-US" sz="1600" dirty="0"/>
              <a:t>, </a:t>
            </a:r>
            <a:r>
              <a:rPr lang="en-US" sz="1600" i="1" dirty="0"/>
              <a:t>6</a:t>
            </a:r>
            <a:r>
              <a:rPr lang="en-US" sz="1600" dirty="0"/>
              <a:t>(3).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endParaRPr lang="en-US" sz="1600" dirty="0"/>
          </a:p>
          <a:p>
            <a:pPr>
              <a:defRPr sz="1600">
                <a:solidFill>
                  <a:srgbClr val="595959"/>
                </a:solidFill>
              </a:defRPr>
            </a:pPr>
            <a:r>
              <a:rPr lang="en-US" sz="1600" dirty="0" err="1"/>
              <a:t>Stoltzfus</a:t>
            </a:r>
            <a:r>
              <a:rPr lang="en-US" sz="1600" dirty="0"/>
              <a:t>, J. R., &amp; </a:t>
            </a:r>
            <a:r>
              <a:rPr lang="en-US" sz="1600" dirty="0" err="1"/>
              <a:t>Libarkin</a:t>
            </a:r>
            <a:r>
              <a:rPr lang="en-US" sz="1600" dirty="0"/>
              <a:t>, J. (2016). Does the room matter? Active learning in traditional and 	enhanced lecture spaces. </a:t>
            </a:r>
            <a:r>
              <a:rPr lang="en-US" sz="1600" i="1" dirty="0"/>
              <a:t>CBE-Life Sciences Education, 15</a:t>
            </a:r>
            <a:r>
              <a:rPr lang="en-US" sz="1600" dirty="0"/>
              <a:t>(4).</a:t>
            </a:r>
          </a:p>
          <a:p>
            <a:pPr>
              <a:defRPr sz="1600">
                <a:solidFill>
                  <a:srgbClr val="595959"/>
                </a:solidFill>
              </a:defRPr>
            </a:pPr>
            <a:endParaRPr lang="en-US" sz="1600" dirty="0"/>
          </a:p>
          <a:p>
            <a:pPr>
              <a:defRPr sz="1600">
                <a:solidFill>
                  <a:srgbClr val="595959"/>
                </a:solidFill>
              </a:defRPr>
            </a:pPr>
            <a:r>
              <a:rPr lang="en-US" sz="1600" dirty="0"/>
              <a:t>Walker, J. D.,&amp; </a:t>
            </a:r>
            <a:r>
              <a:rPr lang="en-US" sz="1600" dirty="0" err="1"/>
              <a:t>Baepler</a:t>
            </a:r>
            <a:r>
              <a:rPr lang="en-US" sz="1600" dirty="0"/>
              <a:t>, P. (2017). Measuring Social Relations in New Classroom Spaces: 	Development and Validation of the Social Context and Learning Environments (SCALE) 	Survey. </a:t>
            </a:r>
            <a:r>
              <a:rPr lang="en-US" sz="1600" i="1" dirty="0"/>
              <a:t>Journal of Learning Spaces</a:t>
            </a:r>
            <a:r>
              <a:rPr lang="en-US" sz="1600" dirty="0"/>
              <a:t>, </a:t>
            </a:r>
            <a:r>
              <a:rPr lang="en-US" sz="1600" i="1" dirty="0"/>
              <a:t>6</a:t>
            </a:r>
            <a:r>
              <a:rPr lang="en-US" sz="1600" dirty="0"/>
              <a:t>(3).</a:t>
            </a:r>
          </a:p>
        </p:txBody>
      </p:sp>
    </p:spTree>
    <p:extLst>
      <p:ext uri="{BB962C8B-B14F-4D97-AF65-F5344CB8AC3E}">
        <p14:creationId xmlns:p14="http://schemas.microsoft.com/office/powerpoint/2010/main" val="3637518310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535589" y="5864285"/>
            <a:ext cx="8229601" cy="772997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Hine Hall 118 (IUPUI) – Converted lecture hall and largest ALC at IUPUI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5" name="image1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" b="7892"/>
          <a:stretch/>
        </p:blipFill>
        <p:spPr>
          <a:xfrm>
            <a:off x="547698" y="407678"/>
            <a:ext cx="8165592" cy="54560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9266709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535589" y="5864285"/>
            <a:ext cx="8229601" cy="772997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Mid-size active learning classroom (GISB building at IUB)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5" name="image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7934" y="407678"/>
            <a:ext cx="8184910" cy="5456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xfrm>
            <a:off x="535589" y="5864285"/>
            <a:ext cx="8229601" cy="772997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Mid-size active learning classroom at IUPUI (LE 104)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3" name="imag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3" y="407678"/>
            <a:ext cx="8184912" cy="54566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163256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xfrm>
            <a:off x="535589" y="5864285"/>
            <a:ext cx="8229601" cy="772997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Mid-size active learning classroom at the IU Kokomo regional campus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3" name="imag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3" y="407678"/>
            <a:ext cx="8184912" cy="54566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956837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xfrm>
            <a:off x="535589" y="5864285"/>
            <a:ext cx="8229601" cy="772997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 lang="en-US">
                <a:latin typeface="+mj-lt"/>
                <a:cs typeface="Calibri" panose="020F0502020204030204" pitchFamily="34" charset="0"/>
              </a:rPr>
              <a:t>Administration Building 1000 </a:t>
            </a:r>
            <a:r>
              <a:rPr lang="mr-IN">
                <a:latin typeface="+mj-lt"/>
              </a:rPr>
              <a:t>–</a:t>
            </a:r>
            <a:r>
              <a:rPr lang="en-US">
                <a:latin typeface="+mj-lt"/>
                <a:cs typeface="Calibri" panose="020F0502020204030204" pitchFamily="34" charset="0"/>
              </a:rPr>
              <a:t> Small Active Learning Classroom (IUPUI)</a:t>
            </a:r>
            <a:endParaRPr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23" name="imag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3" y="407678"/>
            <a:ext cx="8184912" cy="5456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xfrm>
            <a:off x="535589" y="5864285"/>
            <a:ext cx="8229601" cy="772997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C51819"/>
                </a:solidFill>
                <a:latin typeface="Univers 45 Light"/>
                <a:ea typeface="Univers 45 Light"/>
                <a:cs typeface="Univers 45 Light"/>
                <a:sym typeface="Univers 45 Light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Franklin Hall 114 </a:t>
            </a:r>
            <a:r>
              <a:rPr lang="mr-IN">
                <a:latin typeface="Calibri" panose="020F0502020204030204" pitchFamily="34" charset="0"/>
              </a:rPr>
              <a:t>–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Small Active Learning Classroom at IUB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3" name="imag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3" y="407678"/>
            <a:ext cx="8184912" cy="54566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2226188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5800</TotalTime>
  <Words>1109</Words>
  <Application>Microsoft Macintosh PowerPoint</Application>
  <PresentationFormat>On-screen Show (4:3)</PresentationFormat>
  <Paragraphs>184</Paragraphs>
  <Slides>31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Univers 45 Light</vt:lpstr>
      <vt:lpstr>Univers 55</vt:lpstr>
      <vt:lpstr>Univers 55 Roman</vt:lpstr>
      <vt:lpstr>Wingdings</vt:lpstr>
      <vt:lpstr>Office Theme</vt:lpstr>
      <vt:lpstr>PowerPoint Presentation</vt:lpstr>
      <vt:lpstr>PowerPoint Presentation</vt:lpstr>
      <vt:lpstr>Student Building room 015 (IUB) – Site of a former pool. Largest of IU’s ALCs.</vt:lpstr>
      <vt:lpstr>Hine Hall 118 (IUPUI) – Converted lecture hall and largest ALC at IUPUI</vt:lpstr>
      <vt:lpstr>Mid-size active learning classroom (GISB building at IUB)</vt:lpstr>
      <vt:lpstr>Mid-size active learning classroom at IUPUI (LE 104) </vt:lpstr>
      <vt:lpstr>Mid-size active learning classroom at the IU Kokomo regional campus</vt:lpstr>
      <vt:lpstr>Administration Building 1000 – Small Active Learning Classroom (IUPUI)</vt:lpstr>
      <vt:lpstr>Franklin Hall 114 – Small Active Learning Classroom at IUB</vt:lpstr>
      <vt:lpstr>Kirkwood Hall 016 – A small ALC with a computer lab, VR area, and breakout areas.</vt:lpstr>
      <vt:lpstr>PowerPoint Presentation</vt:lpstr>
      <vt:lpstr>PowerPoint Presentation</vt:lpstr>
      <vt:lpstr>PowerPoint Presentation</vt:lpstr>
      <vt:lpstr>Researching specified pedagogies in ALCs </vt:lpstr>
      <vt:lpstr>Researching enacted pedagogies in ALCs</vt:lpstr>
      <vt:lpstr>Researching experienced pedagogies in ALCs</vt:lpstr>
      <vt:lpstr>PowerPoint Presentation</vt:lpstr>
      <vt:lpstr>PowerPoint Presentation</vt:lpstr>
      <vt:lpstr>Still image from Active Learning Classroom in action</vt:lpstr>
      <vt:lpstr>PowerPoint Presentation</vt:lpstr>
      <vt:lpstr>PowerPoint Presentation</vt:lpstr>
      <vt:lpstr>PowerPoint Presentation</vt:lpstr>
      <vt:lpstr>PowerPoint Presentation</vt:lpstr>
      <vt:lpstr>Your turn to practice coding video with a partner! Link: bit.ly/ALC-methods</vt:lpstr>
      <vt:lpstr>PowerPoint Presentation</vt:lpstr>
      <vt:lpstr>Following an exam, students were asked how they wanted to reconfigure.</vt:lpstr>
      <vt:lpstr>This is the configuration the students selected (so audio is an important factor).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tiffwoj@gmail.com</cp:lastModifiedBy>
  <cp:revision>70</cp:revision>
  <cp:lastPrinted>2018-01-29T22:27:50Z</cp:lastPrinted>
  <dcterms:modified xsi:type="dcterms:W3CDTF">2018-01-30T17:38:18Z</dcterms:modified>
</cp:coreProperties>
</file>