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embeddedFontLst>
    <p:embeddedFont>
      <p:font typeface="Source Sans Pro" panose="020B0503030403020204" pitchFamily="34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l="12240" t="23034" r="-12239" b="-2432"/>
          <a:stretch/>
        </p:blipFill>
        <p:spPr>
          <a:xfrm rot="10800000">
            <a:off x="5027894" y="1127759"/>
            <a:ext cx="7164106" cy="568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l="12240" t="23034" r="-12239" b="-2432"/>
          <a:stretch/>
        </p:blipFill>
        <p:spPr>
          <a:xfrm>
            <a:off x="0" y="0"/>
            <a:ext cx="5067300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14921" y="1704996"/>
            <a:ext cx="6389491" cy="26141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000"/>
              <a:buFont typeface="Trebuchet MS"/>
              <a:buNone/>
              <a:defRPr sz="5000" b="0" i="1" u="none" strike="noStrike" cap="non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" y="4903740"/>
            <a:ext cx="7804412" cy="794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 rot="5400000">
            <a:off x="1045669" y="130107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 rot="-5400000">
            <a:off x="7563906" y="407864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928750" y="-264926"/>
            <a:ext cx="5032375" cy="92134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 rot="5400000">
            <a:off x="-86212" y="597217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37336" y="2090607"/>
            <a:ext cx="903568" cy="37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501543"/>
            <a:ext cx="4772025" cy="14403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-264160" y="501543"/>
            <a:ext cx="5036185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183188" y="501543"/>
            <a:ext cx="6172200" cy="53595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839788" y="2326340"/>
            <a:ext cx="3932237" cy="3542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Shape 121"/>
          <p:cNvSpPr/>
          <p:nvPr/>
        </p:nvSpPr>
        <p:spPr>
          <a:xfrm rot="-5400000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931920" y="-10871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4958080" y="426720"/>
            <a:ext cx="0" cy="5601637"/>
          </a:xfrm>
          <a:prstGeom prst="straightConnector1">
            <a:avLst/>
          </a:prstGeom>
          <a:noFill/>
          <a:ln w="127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201269" y="1969995"/>
            <a:ext cx="9869280" cy="48880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1"/>
            <a:ext cx="10993120" cy="1717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-5400000">
            <a:off x="10628002" y="1431005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0548" y="6300510"/>
            <a:ext cx="903568" cy="373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hape 34"/>
          <p:cNvCxnSpPr/>
          <p:nvPr/>
        </p:nvCxnSpPr>
        <p:spPr>
          <a:xfrm flipH="1">
            <a:off x="10695788" y="6276977"/>
            <a:ext cx="297332" cy="405168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03515" y="1969995"/>
            <a:ext cx="9664993" cy="48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0" y="6342682"/>
            <a:ext cx="120126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</p:spPr>
      </p:cxnSp>
      <p:sp>
        <p:nvSpPr>
          <p:cNvPr id="37" name="Shape 37"/>
          <p:cNvSpPr/>
          <p:nvPr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0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Shape 41"/>
          <p:cNvSpPr/>
          <p:nvPr/>
        </p:nvSpPr>
        <p:spPr>
          <a:xfrm>
            <a:off x="314960" y="356237"/>
            <a:ext cx="11602720" cy="5676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 rot="5400000" flipH="1">
            <a:off x="464342" y="5683807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 rot="-5400000" flipH="1">
            <a:off x="11270774" y="223759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900540" y="0"/>
            <a:ext cx="9981863" cy="18491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843432" y="2113280"/>
            <a:ext cx="10170008" cy="4744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 amt="37000"/>
          </a:blip>
          <a:srcRect l="48729" t="-2" r="-46171" b="32719"/>
          <a:stretch/>
        </p:blipFill>
        <p:spPr>
          <a:xfrm flipH="1">
            <a:off x="6406887" y="2823827"/>
            <a:ext cx="5858111" cy="404471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/>
          <p:nvPr/>
        </p:nvSpPr>
        <p:spPr>
          <a:xfrm>
            <a:off x="853440" y="2194560"/>
            <a:ext cx="1000506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867335" y="2191871"/>
            <a:ext cx="9991165" cy="468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0" y="513756"/>
            <a:ext cx="10986247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rebuchet MS"/>
              <a:buNone/>
              <a:defRPr sz="38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Shape 53"/>
          <p:cNvSpPr/>
          <p:nvPr/>
        </p:nvSpPr>
        <p:spPr>
          <a:xfrm rot="-5400000">
            <a:off x="10772934" y="152249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 amt="28000"/>
          </a:blip>
          <a:srcRect l="48730" t="-2" r="-48730" b="54889"/>
          <a:stretch/>
        </p:blipFill>
        <p:spPr>
          <a:xfrm>
            <a:off x="0" y="5149188"/>
            <a:ext cx="3820160" cy="172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70548" y="6300510"/>
            <a:ext cx="903568" cy="373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 flipH="1">
            <a:off x="10695788" y="6276977"/>
            <a:ext cx="297332" cy="405168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" name="Shape 57"/>
          <p:cNvSpPr/>
          <p:nvPr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0" y="6342682"/>
            <a:ext cx="120126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900540" y="0"/>
            <a:ext cx="9981863" cy="171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" y="331241"/>
            <a:ext cx="1156447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Shape 68"/>
          <p:cNvSpPr/>
          <p:nvPr/>
        </p:nvSpPr>
        <p:spPr>
          <a:xfrm rot="10800000">
            <a:off x="10726268" y="2006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704848" y="116101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839788" y="436517"/>
            <a:ext cx="11606212" cy="1280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446209"/>
            <a:ext cx="1135538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Shape 80"/>
          <p:cNvSpPr/>
          <p:nvPr/>
        </p:nvSpPr>
        <p:spPr>
          <a:xfrm rot="10800000">
            <a:off x="10726268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 l="48729" t="-1" r="-46171" b="-2857"/>
          <a:stretch/>
        </p:blipFill>
        <p:spPr>
          <a:xfrm rot="10800000" flipH="1">
            <a:off x="-1" y="-76364"/>
            <a:ext cx="5164997" cy="545194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-274319" y="436517"/>
            <a:ext cx="9794240" cy="1097214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48729" t="-2" r="-46171" b="32719"/>
          <a:stretch/>
        </p:blipFill>
        <p:spPr>
          <a:xfrm flipH="1">
            <a:off x="7100002" y="3302386"/>
            <a:ext cx="5164997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046480" y="2092960"/>
            <a:ext cx="9005196" cy="4765040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Shape 90"/>
          <p:cNvSpPr/>
          <p:nvPr/>
        </p:nvSpPr>
        <p:spPr>
          <a:xfrm rot="10800000">
            <a:off x="9344508" y="21077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 rot="5400000" flipH="1">
            <a:off x="722502" y="133276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38200" y="0"/>
            <a:ext cx="10515600" cy="6453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 rot="5400000">
            <a:off x="-86212" y="5497980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37336" y="630107"/>
            <a:ext cx="903568" cy="37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0" y="-1591"/>
            <a:ext cx="4772025" cy="19435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0" y="426719"/>
            <a:ext cx="4772025" cy="160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5183188" y="426721"/>
            <a:ext cx="6172200" cy="5434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39788" y="2460810"/>
            <a:ext cx="3932237" cy="34081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Shape 106"/>
          <p:cNvSpPr/>
          <p:nvPr/>
        </p:nvSpPr>
        <p:spPr>
          <a:xfrm rot="-5400000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Shape 107"/>
          <p:cNvCxnSpPr/>
          <p:nvPr/>
        </p:nvCxnSpPr>
        <p:spPr>
          <a:xfrm>
            <a:off x="4958080" y="426720"/>
            <a:ext cx="0" cy="5601637"/>
          </a:xfrm>
          <a:prstGeom prst="straightConnector1">
            <a:avLst/>
          </a:prstGeom>
          <a:noFill/>
          <a:ln w="127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213477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70548" y="6300510"/>
            <a:ext cx="903568" cy="373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hape 16"/>
          <p:cNvCxnSpPr/>
          <p:nvPr/>
        </p:nvCxnSpPr>
        <p:spPr>
          <a:xfrm flipH="1">
            <a:off x="10695788" y="6276977"/>
            <a:ext cx="297332" cy="405168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/>
        </p:nvCxnSpPr>
        <p:spPr>
          <a:xfrm>
            <a:off x="0" y="6342682"/>
            <a:ext cx="120126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414921" y="1704996"/>
            <a:ext cx="6389491" cy="26141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00" tIns="457200" rIns="822950" bIns="4572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Trebuchet MS"/>
              <a:buNone/>
            </a:pPr>
            <a:r>
              <a:rPr lang="en-US" sz="4000" b="0" i="1" u="none" strike="noStrike" cap="none">
                <a:solidFill>
                  <a:srgbClr val="FF6600"/>
                </a:solidFill>
                <a:latin typeface="Trebuchet MS"/>
                <a:ea typeface="Trebuchet MS"/>
                <a:cs typeface="Trebuchet MS"/>
                <a:sym typeface="Trebuchet MS"/>
              </a:rPr>
              <a:t>Make it Personal: Using Data to Inform Faculty Professional Development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" y="4903740"/>
            <a:ext cx="7804412" cy="794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300" tIns="274300" rIns="365750" bIns="1828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88888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1929" y="5517689"/>
            <a:ext cx="2262079" cy="93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86810-B90E-B746-9D66-F43FF00A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D142-3D2D-0240-A7C2-BE223B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C07C9-124B-A54F-A0A6-2CF6197A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32ED2-9F2E-CC4E-8967-D6835DEA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966C799-BEA9-974C-8C8B-18AC36ADC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203" y="809296"/>
          <a:ext cx="9869371" cy="481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5181600" imgH="2527300" progId="Excel.Sheet.12">
                  <p:embed/>
                </p:oleObj>
              </mc:Choice>
              <mc:Fallback>
                <p:oleObj name="Worksheet" r:id="rId3" imgW="5181600" imgH="2527300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966C799-BEA9-974C-8C8B-18AC36ADC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203" y="809296"/>
                        <a:ext cx="9869371" cy="481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0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86810-B90E-B746-9D66-F43FF00A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D142-3D2D-0240-A7C2-BE223B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C07C9-124B-A54F-A0A6-2CF6197A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32ED2-9F2E-CC4E-8967-D6835DEA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507F39-E663-D547-ACEE-AA4B8E4C8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4909" y="441085"/>
          <a:ext cx="8923284" cy="608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3" imgW="5181600" imgH="3530600" progId="Excel.Sheet.12">
                  <p:embed/>
                </p:oleObj>
              </mc:Choice>
              <mc:Fallback>
                <p:oleObj name="Worksheet" r:id="rId3" imgW="5181600" imgH="3530600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507F39-E663-D547-ACEE-AA4B8E4C8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909" y="441085"/>
                        <a:ext cx="8923284" cy="608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16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86810-B90E-B746-9D66-F43FF00A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D142-3D2D-0240-A7C2-BE223B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C07C9-124B-A54F-A0A6-2CF6197A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32ED2-9F2E-CC4E-8967-D6835DEA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2B44BC1-EA2C-9142-9EE8-B104EDDDB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868" y="913622"/>
          <a:ext cx="9650341" cy="406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Worksheet" r:id="rId3" imgW="5181600" imgH="2184400" progId="Excel.Sheet.12">
                  <p:embed/>
                </p:oleObj>
              </mc:Choice>
              <mc:Fallback>
                <p:oleObj name="Worksheet" r:id="rId3" imgW="5181600" imgH="21844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2B44BC1-EA2C-9142-9EE8-B104EDDDBB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868" y="913622"/>
                        <a:ext cx="9650341" cy="406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04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86810-B90E-B746-9D66-F43FF00A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D142-3D2D-0240-A7C2-BE223B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C07C9-124B-A54F-A0A6-2CF6197A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32ED2-9F2E-CC4E-8967-D6835DEA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58E5C74-C48D-FC48-8C8D-3B77C7B643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405" y="798786"/>
          <a:ext cx="9723293" cy="409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Worksheet" r:id="rId3" imgW="5181600" imgH="2184400" progId="Excel.Sheet.12">
                  <p:embed/>
                </p:oleObj>
              </mc:Choice>
              <mc:Fallback>
                <p:oleObj name="Worksheet" r:id="rId3" imgW="5181600" imgH="21844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58E5C74-C48D-FC48-8C8D-3B77C7B64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405" y="798786"/>
                        <a:ext cx="9723293" cy="409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86810-B90E-B746-9D66-F43FF00A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D142-3D2D-0240-A7C2-BE223B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C07C9-124B-A54F-A0A6-2CF6197A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32ED2-9F2E-CC4E-8967-D6835DEA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E7C822-93A3-1241-B223-9C225C8F52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531" y="714704"/>
          <a:ext cx="9904857" cy="4466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Worksheet" r:id="rId3" imgW="5181600" imgH="2336800" progId="Excel.Sheet.12">
                  <p:embed/>
                </p:oleObj>
              </mc:Choice>
              <mc:Fallback>
                <p:oleObj name="Worksheet" r:id="rId3" imgW="5181600" imgH="23368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E7C822-93A3-1241-B223-9C225C8F5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2531" y="714704"/>
                        <a:ext cx="9904857" cy="4466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49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86810-B90E-B746-9D66-F43FF00A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D142-3D2D-0240-A7C2-BE223B48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C07C9-124B-A54F-A0A6-2CF6197A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32ED2-9F2E-CC4E-8967-D6835DEA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EA06FC-35F2-404E-A5D4-A06967BD69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238" y="809297"/>
          <a:ext cx="9874496" cy="447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Worksheet" r:id="rId3" imgW="5181600" imgH="2349500" progId="Excel.Sheet.12">
                  <p:embed/>
                </p:oleObj>
              </mc:Choice>
              <mc:Fallback>
                <p:oleObj name="Worksheet" r:id="rId3" imgW="5181600" imgH="23495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1EA06FC-35F2-404E-A5D4-A06967BD6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238" y="809297"/>
                        <a:ext cx="9874496" cy="4477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62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BDA7-7D13-9244-93CF-564EB03E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and Next 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18FF8-33F1-1743-B531-9D6B7721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3F8CC-CD27-4940-9644-57235DCA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A30D-463A-A249-8436-CB766CB2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53D3B-5B98-654D-A66D-281D5469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assessment structure encourages bias.</a:t>
            </a:r>
          </a:p>
          <a:p>
            <a:r>
              <a:rPr lang="en-US" dirty="0"/>
              <a:t>Competencies are not well described—</a:t>
            </a:r>
          </a:p>
          <a:p>
            <a:pPr lvl="1"/>
            <a:r>
              <a:rPr lang="en-US" dirty="0"/>
              <a:t>Better definition of competency in next version</a:t>
            </a:r>
          </a:p>
          <a:p>
            <a:r>
              <a:rPr lang="en-US" dirty="0"/>
              <a:t>Ongoing continuous improvement with curriculum advisory group.</a:t>
            </a:r>
          </a:p>
          <a:p>
            <a:r>
              <a:rPr lang="en-US" dirty="0"/>
              <a:t>Competencies do not afford movement/placement within a proven fluency model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700" tIns="274300" rIns="274300" bIns="2743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en-US" sz="4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Digital Fluency</a:t>
            </a: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2017 • Virginia Tech • All Rights Reserved</a:t>
            </a:r>
            <a:endParaRPr sz="9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208428" y="602835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10/17/17</a:t>
            </a: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8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203515" y="1969995"/>
            <a:ext cx="9664993" cy="48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365750" bIns="45700" anchor="t" anchorCtr="0">
            <a:noAutofit/>
          </a:bodyPr>
          <a:lstStyle/>
          <a:p>
            <a:pPr marL="344488" marR="0" lvl="0" indent="-3444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tool—</a:t>
            </a:r>
            <a:endParaRPr/>
          </a:p>
          <a:p>
            <a:pPr marL="344488" marR="0" lvl="0" indent="-34448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SAMR model</a:t>
            </a:r>
            <a:endParaRPr/>
          </a:p>
          <a:p>
            <a:pPr marL="344488" marR="0" lvl="0" indent="-34448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activities took place along journey to expert?</a:t>
            </a:r>
            <a:endParaRPr/>
          </a:p>
          <a:p>
            <a:pPr marL="344488" marR="0" lvl="0" indent="-34448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organization facilitate the journey?</a:t>
            </a:r>
            <a:endParaRPr/>
          </a:p>
          <a:p>
            <a:pPr marL="344488" marR="0" lvl="0" indent="-34448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Moving being competent—to creating new practice.</a:t>
            </a:r>
            <a:endParaRPr/>
          </a:p>
          <a:p>
            <a:pPr marL="344488" marR="0" lvl="0" indent="-16668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4237333" y="4901200"/>
            <a:ext cx="5046400" cy="305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Appreciation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216267" y="5199567"/>
            <a:ext cx="6067600" cy="30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Familiarity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5020133" y="4268025"/>
            <a:ext cx="4263600" cy="603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Productivity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6415533" y="3647700"/>
            <a:ext cx="2868400" cy="603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Proficiency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7624267" y="2997767"/>
            <a:ext cx="1659600" cy="603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Creative Mastery</a:t>
            </a:r>
            <a:endParaRPr sz="13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737767" y="465467"/>
            <a:ext cx="9578400" cy="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change the world?</a:t>
            </a:r>
            <a:endParaRPr sz="3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 flipH="1">
            <a:off x="4318267" y="1057067"/>
            <a:ext cx="35388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Shape 224"/>
          <p:cNvCxnSpPr/>
          <p:nvPr/>
        </p:nvCxnSpPr>
        <p:spPr>
          <a:xfrm rot="10800000">
            <a:off x="3216267" y="2826200"/>
            <a:ext cx="0" cy="282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3233300" y="5651000"/>
            <a:ext cx="631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4975952" y="4272600"/>
            <a:ext cx="4502000" cy="0"/>
          </a:xfrm>
          <a:prstGeom prst="straightConnector1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Shape 227"/>
          <p:cNvCxnSpPr/>
          <p:nvPr/>
        </p:nvCxnSpPr>
        <p:spPr>
          <a:xfrm>
            <a:off x="3216267" y="5513867"/>
            <a:ext cx="60676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Shape 228"/>
          <p:cNvCxnSpPr/>
          <p:nvPr/>
        </p:nvCxnSpPr>
        <p:spPr>
          <a:xfrm>
            <a:off x="3410352" y="5207536"/>
            <a:ext cx="60676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Shape 229"/>
          <p:cNvCxnSpPr/>
          <p:nvPr/>
        </p:nvCxnSpPr>
        <p:spPr>
          <a:xfrm>
            <a:off x="4193152" y="4884016"/>
            <a:ext cx="52848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Shape 230"/>
          <p:cNvCxnSpPr/>
          <p:nvPr/>
        </p:nvCxnSpPr>
        <p:spPr>
          <a:xfrm>
            <a:off x="6329952" y="3592100"/>
            <a:ext cx="3148000" cy="0"/>
          </a:xfrm>
          <a:prstGeom prst="straightConnector1">
            <a:avLst/>
          </a:prstGeom>
          <a:noFill/>
          <a:ln w="1143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Shape 231"/>
          <p:cNvSpPr txBox="1"/>
          <p:nvPr/>
        </p:nvSpPr>
        <p:spPr>
          <a:xfrm>
            <a:off x="2689452" y="1983167"/>
            <a:ext cx="697600" cy="1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sz="8000" b="1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3357067" y="1750267"/>
            <a:ext cx="5786000" cy="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Competency/Creativity Development Model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(Skills/Perspectives)</a:t>
            </a:r>
            <a:endParaRPr sz="1467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 rot="-5400000">
            <a:off x="8183133" y="3692600"/>
            <a:ext cx="32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Motivation Thresholds</a:t>
            </a:r>
            <a:endParaRPr sz="24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/>
          <p:nvPr/>
        </p:nvSpPr>
        <p:spPr>
          <a:xfrm rot="-5400000">
            <a:off x="1262500" y="3708100"/>
            <a:ext cx="32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Capacity for Impact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4853800" y="5677967"/>
            <a:ext cx="2451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Time/Effort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Shape 236"/>
          <p:cNvCxnSpPr/>
          <p:nvPr/>
        </p:nvCxnSpPr>
        <p:spPr>
          <a:xfrm rot="10800000" flipH="1">
            <a:off x="3216267" y="3098600"/>
            <a:ext cx="5888000" cy="25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37" name="Shape 237"/>
          <p:cNvSpPr/>
          <p:nvPr/>
        </p:nvSpPr>
        <p:spPr>
          <a:xfrm>
            <a:off x="1273758" y="6379678"/>
            <a:ext cx="6350509" cy="41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 </a:t>
            </a:r>
            <a:br>
              <a:rPr lang="en-US" sz="267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33">
                <a:solidFill>
                  <a:srgbClr val="049CCF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933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Creative Commons Attribution-NonCommercial-ShareAlike 4.0 International License</a:t>
            </a:r>
            <a:r>
              <a:rPr lang="en-US" sz="133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33">
              <a:solidFill>
                <a:srgbClr val="049C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 descr="reative Commons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533" y="6549594"/>
            <a:ext cx="10160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4257"/>
          <a:stretch/>
        </p:blipFill>
        <p:spPr>
          <a:xfrm>
            <a:off x="1298467" y="1057067"/>
            <a:ext cx="9578400" cy="515846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1737767" y="465467"/>
            <a:ext cx="9578400" cy="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SAMR Model (Rueben R. Puentedura)</a:t>
            </a:r>
            <a:endParaRPr sz="3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/>
        </p:nvSpPr>
        <p:spPr>
          <a:xfrm flipH="1">
            <a:off x="4318267" y="1057067"/>
            <a:ext cx="35388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-126676" y="6480827"/>
            <a:ext cx="6350509" cy="26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>
                <a:solidFill>
                  <a:srgbClr val="049CCF"/>
                </a:solidFill>
                <a:latin typeface="Arial"/>
                <a:ea typeface="Arial"/>
                <a:cs typeface="Arial"/>
                <a:sym typeface="Arial"/>
              </a:rPr>
              <a:t>Reuben R. Puentedura, </a:t>
            </a:r>
            <a:r>
              <a:rPr lang="en-US" sz="933" i="1">
                <a:solidFill>
                  <a:srgbClr val="049CCF"/>
                </a:solidFill>
                <a:latin typeface="Arial"/>
                <a:ea typeface="Arial"/>
                <a:cs typeface="Arial"/>
                <a:sym typeface="Arial"/>
              </a:rPr>
              <a:t>As We May Teach: Educational Technology, From Theory Into Practice </a:t>
            </a:r>
            <a:r>
              <a:rPr lang="en-US" sz="933">
                <a:solidFill>
                  <a:srgbClr val="049CCF"/>
                </a:solidFill>
                <a:latin typeface="Arial"/>
                <a:ea typeface="Arial"/>
                <a:cs typeface="Arial"/>
                <a:sym typeface="Arial"/>
              </a:rPr>
              <a:t>(2003)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25825" y="2336700"/>
            <a:ext cx="10109100" cy="4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365750" bIns="45700" anchor="t" anchorCtr="0">
            <a:noAutofit/>
          </a:bodyPr>
          <a:lstStyle/>
          <a:p>
            <a:pPr marL="344488" marR="0" lvl="0" indent="-34448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/>
              <a:t>H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 can a competency-based needs assessment be used to personalize digital fluency </a:t>
            </a:r>
            <a:r>
              <a:rPr lang="en-US"/>
              <a:t>faculty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en-US"/>
              <a:t>?</a:t>
            </a:r>
            <a:endParaRPr/>
          </a:p>
          <a:p>
            <a:pPr marL="344488" marR="0" lvl="0" indent="-344488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/>
              <a:t>How can you develop 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competency-based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assessment relevant to </a:t>
            </a:r>
            <a:r>
              <a:rPr lang="en-US"/>
              <a:t>the faculty needs at your institution?</a:t>
            </a:r>
            <a:endParaRPr/>
          </a:p>
          <a:p>
            <a:pPr marL="344488" marR="0" lvl="0" indent="-344488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/>
              <a:t>How can faculty developers plan programming based 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from a competency-based needs assessment</a:t>
            </a:r>
            <a:r>
              <a:rPr lang="en-US"/>
              <a:t>?</a:t>
            </a:r>
            <a:endParaRPr/>
          </a:p>
          <a:p>
            <a:pPr marL="685800" marR="0" lvl="1" indent="-7620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4488" marR="0" lvl="0" indent="-166688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181100" y="317500"/>
            <a:ext cx="8914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Session Objectives</a:t>
            </a:r>
            <a:r>
              <a:rPr lang="en-US" sz="3600"/>
              <a:t>:</a:t>
            </a:r>
            <a:endParaRPr sz="36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Guiding Questions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237333" y="4901200"/>
            <a:ext cx="5046400" cy="305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Appreciation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3216267" y="5199567"/>
            <a:ext cx="6067600" cy="305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Familiarity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020133" y="4268025"/>
            <a:ext cx="4263600" cy="603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Productivity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6415533" y="3647700"/>
            <a:ext cx="2868400" cy="603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Proficiency</a:t>
            </a:r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7624267" y="2997767"/>
            <a:ext cx="1659600" cy="603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Creative Mastery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737767" y="465467"/>
            <a:ext cx="9578400" cy="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change the world?</a:t>
            </a:r>
            <a:endParaRPr sz="3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 flipH="1">
            <a:off x="4318267" y="1057067"/>
            <a:ext cx="35388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Shape 258"/>
          <p:cNvCxnSpPr/>
          <p:nvPr/>
        </p:nvCxnSpPr>
        <p:spPr>
          <a:xfrm rot="10800000">
            <a:off x="3216267" y="2826200"/>
            <a:ext cx="0" cy="282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59" name="Shape 259"/>
          <p:cNvCxnSpPr/>
          <p:nvPr/>
        </p:nvCxnSpPr>
        <p:spPr>
          <a:xfrm>
            <a:off x="3233300" y="5651000"/>
            <a:ext cx="631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60" name="Shape 260"/>
          <p:cNvCxnSpPr/>
          <p:nvPr/>
        </p:nvCxnSpPr>
        <p:spPr>
          <a:xfrm>
            <a:off x="4975952" y="4272600"/>
            <a:ext cx="4502000" cy="0"/>
          </a:xfrm>
          <a:prstGeom prst="straightConnector1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>
            <a:off x="3216267" y="5513867"/>
            <a:ext cx="60676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3410352" y="5207536"/>
            <a:ext cx="60676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Shape 263"/>
          <p:cNvCxnSpPr/>
          <p:nvPr/>
        </p:nvCxnSpPr>
        <p:spPr>
          <a:xfrm>
            <a:off x="4193152" y="4884016"/>
            <a:ext cx="52848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Shape 264"/>
          <p:cNvCxnSpPr/>
          <p:nvPr/>
        </p:nvCxnSpPr>
        <p:spPr>
          <a:xfrm>
            <a:off x="6329952" y="3592100"/>
            <a:ext cx="3148000" cy="0"/>
          </a:xfrm>
          <a:prstGeom prst="straightConnector1">
            <a:avLst/>
          </a:prstGeom>
          <a:noFill/>
          <a:ln w="1143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Shape 265"/>
          <p:cNvSpPr txBox="1"/>
          <p:nvPr/>
        </p:nvSpPr>
        <p:spPr>
          <a:xfrm>
            <a:off x="2689452" y="1983167"/>
            <a:ext cx="697600" cy="1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sz="8000" b="1">
              <a:solidFill>
                <a:srgbClr val="6AA84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357067" y="1750267"/>
            <a:ext cx="5786000" cy="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Competency/Creativity Development Model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(Skills/Perspectives)</a:t>
            </a:r>
            <a:endParaRPr sz="1467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 rot="-5400000">
            <a:off x="8183133" y="3692600"/>
            <a:ext cx="32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Motivation Thresholds</a:t>
            </a:r>
            <a:endParaRPr sz="24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/>
        </p:nvSpPr>
        <p:spPr>
          <a:xfrm rot="-5400000">
            <a:off x="1262500" y="3708100"/>
            <a:ext cx="32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Capacity for Impact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4853800" y="5677967"/>
            <a:ext cx="2451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Time/Effort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Shape 270"/>
          <p:cNvCxnSpPr/>
          <p:nvPr/>
        </p:nvCxnSpPr>
        <p:spPr>
          <a:xfrm rot="10800000" flipH="1">
            <a:off x="3216267" y="3098600"/>
            <a:ext cx="5888000" cy="25524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71" name="Shape 271"/>
          <p:cNvSpPr/>
          <p:nvPr/>
        </p:nvSpPr>
        <p:spPr>
          <a:xfrm>
            <a:off x="3218457" y="2541903"/>
            <a:ext cx="1548400" cy="3106000"/>
          </a:xfrm>
          <a:prstGeom prst="rect">
            <a:avLst/>
          </a:prstGeom>
          <a:solidFill>
            <a:srgbClr val="BBD6EE">
              <a:alpha val="60000"/>
            </a:srgbClr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Substitution</a:t>
            </a:r>
            <a:endParaRPr sz="1467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766845" y="2541903"/>
            <a:ext cx="1548400" cy="3106000"/>
          </a:xfrm>
          <a:prstGeom prst="rect">
            <a:avLst/>
          </a:prstGeom>
          <a:solidFill>
            <a:srgbClr val="9CC2E5">
              <a:alpha val="60000"/>
            </a:srgbClr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Augmentation</a:t>
            </a:r>
            <a:endParaRPr sz="1467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315251" y="2541903"/>
            <a:ext cx="1548400" cy="3106000"/>
          </a:xfrm>
          <a:prstGeom prst="rect">
            <a:avLst/>
          </a:prstGeom>
          <a:solidFill>
            <a:srgbClr val="2E75B5">
              <a:alpha val="60000"/>
            </a:srgbClr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Modification</a:t>
            </a:r>
            <a:endParaRPr sz="14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63656" y="2541903"/>
            <a:ext cx="1548400" cy="3106000"/>
          </a:xfrm>
          <a:prstGeom prst="rect">
            <a:avLst/>
          </a:prstGeom>
          <a:solidFill>
            <a:srgbClr val="1E4E79">
              <a:alpha val="60000"/>
            </a:srgbClr>
          </a:solidFill>
          <a:ln w="28575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Redefinition</a:t>
            </a:r>
            <a:endParaRPr sz="14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273758" y="6379678"/>
            <a:ext cx="6350509" cy="41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 </a:t>
            </a:r>
            <a:br>
              <a:rPr lang="en-US" sz="267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33">
                <a:solidFill>
                  <a:srgbClr val="049CCF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933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Creative Commons Attribution-NonCommercial-ShareAlike 4.0 International License</a:t>
            </a:r>
            <a:r>
              <a:rPr lang="en-US" sz="133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33">
              <a:solidFill>
                <a:srgbClr val="049C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Shape 276" descr="reative Commons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533" y="6549594"/>
            <a:ext cx="10160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0" y="439247"/>
            <a:ext cx="10993200" cy="25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700" tIns="274300" rIns="274300" bIns="2743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br>
              <a:rPr lang="en-US" sz="3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Planning Activity</a:t>
            </a:r>
            <a:endParaRPr sz="36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/>
              <a:t>Differentiating Programming for Faculty </a:t>
            </a:r>
            <a:endParaRPr sz="360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2209800" y="2789250"/>
            <a:ext cx="77724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36575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</a:pPr>
            <a:r>
              <a:rPr lang="en-US" sz="3600"/>
              <a:t>S</a:t>
            </a:r>
            <a:r>
              <a:rPr lang="en-US" sz="1800"/>
              <a:t>UBSTITUTION</a:t>
            </a:r>
            <a:endParaRPr sz="1800"/>
          </a:p>
          <a:p>
            <a:pPr marL="801687" marR="0" lvl="0" indent="-16668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</a:pPr>
            <a:r>
              <a:rPr lang="en-US" sz="3600"/>
              <a:t>A</a:t>
            </a:r>
            <a:r>
              <a:rPr lang="en-US" sz="1800"/>
              <a:t>UGMENTATION</a:t>
            </a:r>
            <a:endParaRPr sz="1800"/>
          </a:p>
          <a:p>
            <a:pPr marL="914400" marR="0" lvl="0" indent="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</a:pPr>
            <a:r>
              <a:rPr lang="en-US" sz="3600"/>
              <a:t>M</a:t>
            </a:r>
            <a:r>
              <a:rPr lang="en-US" sz="1800"/>
              <a:t>ODIFICATION</a:t>
            </a:r>
            <a:endParaRPr sz="1800"/>
          </a:p>
          <a:p>
            <a:pPr marL="2173287" marR="0" lvl="0" indent="-16668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None/>
            </a:pPr>
            <a:r>
              <a:rPr lang="en-US" sz="3600"/>
              <a:t>R</a:t>
            </a:r>
            <a:r>
              <a:rPr lang="en-US" sz="1800"/>
              <a:t>EDEFINITION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328100" y="439250"/>
            <a:ext cx="9540600" cy="11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203515" y="1969995"/>
            <a:ext cx="9665100" cy="4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79500" y="2133600"/>
            <a:ext cx="96519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365750" bIns="45700" anchor="t" anchorCtr="0">
            <a:noAutofit/>
          </a:bodyPr>
          <a:lstStyle/>
          <a:p>
            <a:pPr marL="344488" marR="0" lvl="0" indent="-3444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Networked Learning Initiatives (NLI) a department of Technology-enhanced Learning and Online Strategies serves as professional development platform for Virginia Tech faculty.</a:t>
            </a:r>
            <a:endParaRPr/>
          </a:p>
          <a:p>
            <a:pPr marL="344488" marR="0" lvl="0" indent="-34448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~1200 faculty interact with a NLI touch point yearly with ~500 engaged in at least 12 hours of professional development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930357" y="817617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of Context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742100" y="383850"/>
            <a:ext cx="10952400" cy="6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25" y="137550"/>
            <a:ext cx="11702950" cy="658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100" y="499001"/>
            <a:ext cx="10308128" cy="57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208428" y="6297297"/>
            <a:ext cx="9927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975" y="1086400"/>
            <a:ext cx="6616050" cy="44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0" y="365680"/>
            <a:ext cx="109931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700" tIns="274300" rIns="274300" bIns="2743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br>
              <a:rPr lang="en-US" sz="3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Faculty Personas  </a:t>
            </a:r>
            <a:r>
              <a:rPr lang="en-US" sz="1600" i="0">
                <a:latin typeface="Calibri"/>
                <a:ea typeface="Calibri"/>
                <a:cs typeface="Calibri"/>
                <a:sym typeface="Calibri"/>
              </a:rPr>
              <a:t>(from Curedale, 2013)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177950" y="2021574"/>
            <a:ext cx="9665100" cy="3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365750" bIns="45700" anchor="t" anchorCtr="0">
            <a:noAutofit/>
          </a:bodyPr>
          <a:lstStyle/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When interacting with the education experience…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An archetypal character to represent a group of users who share common: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1.	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goals,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2.	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attitudes,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3.	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experiences,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4.	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needs, and behaviors  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9275" y="419409"/>
            <a:ext cx="1523700" cy="12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Developed with a cross-institutional advisory group of units and departments with strategic goals related to professional development.</a:t>
            </a:r>
          </a:p>
          <a:p>
            <a:pPr eaLnBrk="1" hangingPunct="1">
              <a:defRPr/>
            </a:pPr>
            <a:r>
              <a:rPr lang="en-US" dirty="0"/>
              <a:t>Needs assessment based on weighted deviation score of two self-identified variables:</a:t>
            </a:r>
          </a:p>
          <a:p>
            <a:pPr lvl="1">
              <a:defRPr/>
            </a:pPr>
            <a:r>
              <a:rPr lang="en-US" dirty="0"/>
              <a:t>Importance of competency to current faculty role</a:t>
            </a:r>
          </a:p>
          <a:p>
            <a:pPr lvl="1">
              <a:defRPr/>
            </a:pPr>
            <a:r>
              <a:rPr lang="en-US" dirty="0"/>
              <a:t>Proficiency with the competency.</a:t>
            </a:r>
          </a:p>
          <a:p>
            <a:pPr>
              <a:defRPr/>
            </a:pPr>
            <a:r>
              <a:rPr lang="en-US" dirty="0"/>
              <a:t>Development of automated recommended for personalization.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886607" y="830317"/>
            <a:ext cx="8229600" cy="609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Pilot for Competencies and Need Assessment</a:t>
            </a:r>
          </a:p>
        </p:txBody>
      </p:sp>
    </p:spTree>
    <p:extLst>
      <p:ext uri="{BB962C8B-B14F-4D97-AF65-F5344CB8AC3E}">
        <p14:creationId xmlns:p14="http://schemas.microsoft.com/office/powerpoint/2010/main" val="32237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98378-F872-764A-9935-C9CF0B03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404"/>
            <a:ext cx="10993119" cy="1107996"/>
          </a:xfrm>
        </p:spPr>
        <p:txBody>
          <a:bodyPr/>
          <a:lstStyle/>
          <a:p>
            <a:r>
              <a:rPr lang="en-US" dirty="0"/>
              <a:t>Needs Assessment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1EA73-A7AF-2846-A565-A6C5985F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B810-20EE-3A46-8B4C-B49B59A5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B58FC-C02A-624C-8AB6-3D3FC633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84FF1B-E2CE-AC4E-AC46-AA4D394A8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469" y="1176633"/>
            <a:ext cx="8311031" cy="5647318"/>
          </a:xfrm>
        </p:spPr>
      </p:pic>
    </p:spTree>
    <p:extLst>
      <p:ext uri="{BB962C8B-B14F-4D97-AF65-F5344CB8AC3E}">
        <p14:creationId xmlns:p14="http://schemas.microsoft.com/office/powerpoint/2010/main" val="336080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Macintosh PowerPoint</Application>
  <PresentationFormat>Widescreen</PresentationFormat>
  <Paragraphs>110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Source Sans Pro</vt:lpstr>
      <vt:lpstr>Office Theme</vt:lpstr>
      <vt:lpstr>Microsoft Excel Worksheet</vt:lpstr>
      <vt:lpstr>Make it Personal: Using Data to Inform Faculty Professional Development</vt:lpstr>
      <vt:lpstr>Session Objectives: Guiding Questions</vt:lpstr>
      <vt:lpstr>Introduction of Context </vt:lpstr>
      <vt:lpstr>PowerPoint Presentation</vt:lpstr>
      <vt:lpstr>PowerPoint Presentation</vt:lpstr>
      <vt:lpstr>PowerPoint Presentation</vt:lpstr>
      <vt:lpstr> Faculty Personas  (from Curedale, 2013)</vt:lpstr>
      <vt:lpstr>Pilot for Competencies and Need Assessment</vt:lpstr>
      <vt:lpstr>Needs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 and Next Steps</vt:lpstr>
      <vt:lpstr>Digital Fluency</vt:lpstr>
      <vt:lpstr>PowerPoint Presentation</vt:lpstr>
      <vt:lpstr>PowerPoint Presentation</vt:lpstr>
      <vt:lpstr>PowerPoint Presentation</vt:lpstr>
      <vt:lpstr> Planning Activity  Differentiating Programming for Faculty </vt:lpstr>
      <vt:lpstr>QUESTIONS?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it Personal: Using Data to Inform Faculty Professional Development</dc:title>
  <cp:lastModifiedBy>Bond, Aaron</cp:lastModifiedBy>
  <cp:revision>1</cp:revision>
  <dcterms:modified xsi:type="dcterms:W3CDTF">2018-01-31T01:21:59Z</dcterms:modified>
</cp:coreProperties>
</file>