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PT Sans" panose="020B0604020202020204" charset="0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6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543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869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68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47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47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87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83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14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52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06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54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59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PaXUF3NmsCA&amp;t=4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3sUiuRYJLG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2347858"/>
            <a:ext cx="121920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T Sans"/>
              <a:buNone/>
            </a:pPr>
            <a:r>
              <a:rPr lang="en-US" sz="6600" b="1" u="sng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6600" b="1" u="sng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299549" y="1179282"/>
            <a:ext cx="7245300" cy="4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840" lvl="0" indent="-34284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Instructor gives intense 50-minute lecture every quarter on Transposon Mutation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40" lvl="0" indent="-342840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Lecture uses 24 feet of chalkboard and all content builds on itself, with students often needing to refer back to previous content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40" lvl="0" indent="-342840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Instructor challenged us to develop a video player where students could see the whole board at all times and refer back to previous content anytime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-69114" y="184190"/>
            <a:ext cx="12192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Panorama Player</a:t>
            </a:r>
            <a:endParaRPr sz="4000" b="1" i="0" u="none" strike="noStrike" cap="non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-69114" y="184190"/>
            <a:ext cx="12192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Panorama Player</a:t>
            </a:r>
            <a:endParaRPr sz="4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9527" y="726895"/>
            <a:ext cx="8183989" cy="520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292410" y="1498800"/>
            <a:ext cx="9540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94% said the writing on the chalkboard was legible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81% took advantage of the ability to see other parts of the chalkboard</a:t>
            </a:r>
            <a:endParaRPr>
              <a:solidFill>
                <a:srgbClr val="FFFFFF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100% liked being able to move to other parts of the chalkboard</a:t>
            </a:r>
            <a:endParaRPr>
              <a:solidFill>
                <a:srgbClr val="FFFFFF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87% said it was not inconvenient having to move the window to follow the instructor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01D3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01D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-69114" y="184190"/>
            <a:ext cx="12192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Font typeface="Calibri"/>
              <a:buNone/>
            </a:pPr>
            <a:r>
              <a:rPr lang="en-US" sz="4000" b="1" u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Panorama Player Survey Results</a:t>
            </a:r>
            <a:endParaRPr sz="4000" b="1" u="non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 idx="4294967295"/>
          </p:nvPr>
        </p:nvSpPr>
        <p:spPr>
          <a:xfrm>
            <a:off x="6035097" y="1287068"/>
            <a:ext cx="61569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3000">
                <a:solidFill>
                  <a:schemeClr val="lt1"/>
                </a:solidFill>
              </a:rPr>
              <a:t>Treb Padula</a:t>
            </a: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>
                <a:solidFill>
                  <a:schemeClr val="lt1"/>
                </a:solidFill>
              </a:rPr>
              <a:t>tpadula</a:t>
            </a: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@ucsd.edu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0359" r="20353"/>
          <a:stretch/>
        </p:blipFill>
        <p:spPr>
          <a:xfrm>
            <a:off x="7" y="0"/>
            <a:ext cx="6035100" cy="685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ctrTitle" idx="4294967295"/>
          </p:nvPr>
        </p:nvSpPr>
        <p:spPr>
          <a:xfrm>
            <a:off x="6035097" y="3077543"/>
            <a:ext cx="61569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3000">
                <a:solidFill>
                  <a:schemeClr val="lt1"/>
                </a:solidFill>
              </a:rPr>
              <a:t>Craig Bentley</a:t>
            </a:r>
            <a:endParaRPr sz="30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3000">
                <a:solidFill>
                  <a:schemeClr val="lt1"/>
                </a:solidFill>
              </a:rPr>
              <a:t>cmbentley</a:t>
            </a:r>
            <a:r>
              <a:rPr lang="en-US" sz="3000" b="0">
                <a:solidFill>
                  <a:schemeClr val="lt1"/>
                </a:solidFill>
              </a:rPr>
              <a:t>@ucsd.edu</a:t>
            </a:r>
            <a:endParaRPr sz="3000" b="0">
              <a:solidFill>
                <a:schemeClr val="lt1"/>
              </a:solidFill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536000" y="6212050"/>
            <a:ext cx="79161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All content copyright 2017 University of California Regents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595652" y="563387"/>
            <a:ext cx="5260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Why is lecture capture (and its variations) important?</a:t>
            </a:r>
            <a:endParaRPr sz="36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6595650" y="2390218"/>
            <a:ext cx="5260500" cy="26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Content can be hard to see in a large lecture hall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Live lectures are not self-paced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Live lectures are not captioned for hearing-challenged or ESL students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 can engage in the lecture now, and make notes later when they view the capture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help flip classes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t="26696"/>
          <a:stretch/>
        </p:blipFill>
        <p:spPr>
          <a:xfrm>
            <a:off x="0" y="0"/>
            <a:ext cx="5684198" cy="29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t="29" b="29"/>
          <a:stretch/>
        </p:blipFill>
        <p:spPr>
          <a:xfrm>
            <a:off x="0" y="2900000"/>
            <a:ext cx="5684201" cy="2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731" y="1312840"/>
            <a:ext cx="7525047" cy="3666233"/>
          </a:xfrm>
          <a:prstGeom prst="rect">
            <a:avLst/>
          </a:prstGeom>
          <a:noFill/>
          <a:ln>
            <a:noFill/>
          </a:ln>
          <a:effectLst>
            <a:outerShdw blurRad="441325" algn="tl" rotWithShape="0">
              <a:srgbClr val="000000">
                <a:alpha val="42750"/>
              </a:srgbClr>
            </a:outerShdw>
          </a:effectLst>
        </p:spPr>
      </p:pic>
      <p:sp>
        <p:nvSpPr>
          <p:cNvPr id="102" name="Shape 102"/>
          <p:cNvSpPr txBox="1"/>
          <p:nvPr/>
        </p:nvSpPr>
        <p:spPr>
          <a:xfrm>
            <a:off x="1491697" y="377653"/>
            <a:ext cx="73542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Existing Podcast System</a:t>
            </a:r>
            <a:endParaRPr sz="4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491697" y="1302566"/>
            <a:ext cx="5260500" cy="20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Homemade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Audio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Screencast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5012275" y="682848"/>
            <a:ext cx="68256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1Beyond Auto-Tracking Camera</a:t>
            </a:r>
            <a:endParaRPr sz="4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5012275" y="2312324"/>
            <a:ext cx="5260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fobs or mats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Motion detection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Facial detection (not recognition)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$6-7K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HuddleCamHD SimplTrack $5.5k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VDO 360 AutoPilot $4.5k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945" y="1627225"/>
            <a:ext cx="4762500" cy="2833625"/>
          </a:xfrm>
          <a:prstGeom prst="rect">
            <a:avLst/>
          </a:prstGeom>
          <a:noFill/>
          <a:ln>
            <a:noFill/>
          </a:ln>
          <a:effectLst>
            <a:outerShdw blurRad="454025" algn="tl" rotWithShape="0">
              <a:srgbClr val="000000">
                <a:alpha val="2078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9" name="Shape 1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9990" y="881280"/>
            <a:ext cx="7154100" cy="4642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  <a:effectLst>
            <a:outerShdw blurRad="152400" algn="tl" rotWithShape="0">
              <a:srgbClr val="000000">
                <a:alpha val="42750"/>
              </a:srgbClr>
            </a:outerShdw>
          </a:effectLst>
        </p:spPr>
      </p:pic>
      <p:sp>
        <p:nvSpPr>
          <p:cNvPr id="120" name="Shape 120"/>
          <p:cNvSpPr txBox="1"/>
          <p:nvPr/>
        </p:nvSpPr>
        <p:spPr>
          <a:xfrm>
            <a:off x="0" y="15834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Auto Tracking Camera Podcast System</a:t>
            </a:r>
            <a:endParaRPr sz="4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0" y="10673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Auto-Tracking Camera Survey Results</a:t>
            </a:r>
            <a:endParaRPr sz="4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565850" y="740775"/>
            <a:ext cx="9292500" cy="4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Were you pleased with the quality of the video? (For example, could you read chalkboard writing? Was the image of the instructor clear?)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        92%           (90)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         8%             (8)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Did the camera follow the instructor and capture relevant video (like chalkboard writing)?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         84%        (83)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          15%        (15)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you feel you learned better because of the lecture videos?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lecture videos didn't add anything for me.			                               6%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lecture videos helped me learn.										62%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don't know if I learned better, but I liked having the lecture videos.		32%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7387675" y="1504125"/>
            <a:ext cx="47439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Learning Glass &gt; Lecture Glass</a:t>
            </a:r>
            <a:endParaRPr sz="28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7825700" y="2483925"/>
            <a:ext cx="41778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Reasons: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Allow instructors to face forward while writing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Instructor present in recording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Initial concerns: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 viewing means backwards viewing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Security of gear in lecture hall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00" y="457600"/>
            <a:ext cx="7304774" cy="48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Lecture Glass</a:t>
            </a:r>
            <a:endParaRPr sz="4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 descr="The new Lecture Glass brings our Learning Glass to the classroom and allows professors to more effectively teach students." title="The Lecture Glass at UCS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375" y="691000"/>
            <a:ext cx="6664175" cy="49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CLICK TO ADD TITLE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0" y="6045896"/>
            <a:ext cx="89727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A49"/>
              </a:buClr>
              <a:buSzPts val="4400"/>
              <a:buFont typeface="PT Sans"/>
              <a:buNone/>
            </a:pPr>
            <a:r>
              <a:rPr lang="en-US" sz="4400" b="1">
                <a:solidFill>
                  <a:srgbClr val="172A49"/>
                </a:solidFill>
                <a:latin typeface="PT Sans"/>
                <a:ea typeface="PT Sans"/>
                <a:cs typeface="PT Sans"/>
                <a:sym typeface="PT Sans"/>
              </a:rPr>
              <a:t>The Future of Lecture Capture</a:t>
            </a:r>
            <a:endParaRPr sz="4400" b="1">
              <a:solidFill>
                <a:srgbClr val="172A4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0" y="587534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Glass Survey Results</a:t>
            </a:r>
            <a:endParaRPr sz="40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444913" y="1954339"/>
            <a:ext cx="9292500" cy="2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 those expressing a preference, 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80% of students preferred the Lecture Glass over the chalkboard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and found it more engaging.  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70% found it easier to read than the chalkboard.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401</Words>
  <Application>Microsoft Office PowerPoint</Application>
  <PresentationFormat>Widescreen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PT Sans</vt:lpstr>
      <vt:lpstr>Arial</vt:lpstr>
      <vt:lpstr>Calibri</vt:lpstr>
      <vt:lpstr>Office Theme</vt:lpstr>
      <vt:lpstr>The Future of Lecture Capture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Treb Padula tpadula@ucsd.edu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Lecture Capture</dc:title>
  <dc:creator>Treb Padula</dc:creator>
  <cp:lastModifiedBy>Treb Padula</cp:lastModifiedBy>
  <cp:revision>2</cp:revision>
  <dcterms:modified xsi:type="dcterms:W3CDTF">2018-07-17T17:27:10Z</dcterms:modified>
</cp:coreProperties>
</file>