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1" r:id="rId2"/>
    <p:sldId id="279" r:id="rId3"/>
    <p:sldId id="272" r:id="rId4"/>
    <p:sldId id="276" r:id="rId5"/>
    <p:sldId id="277" r:id="rId6"/>
    <p:sldId id="273" r:id="rId7"/>
    <p:sldId id="258" r:id="rId8"/>
    <p:sldId id="259" r:id="rId9"/>
    <p:sldId id="260" r:id="rId10"/>
    <p:sldId id="262" r:id="rId11"/>
    <p:sldId id="264" r:id="rId12"/>
    <p:sldId id="280" r:id="rId13"/>
    <p:sldId id="271" r:id="rId14"/>
    <p:sldId id="263" r:id="rId15"/>
    <p:sldId id="274" r:id="rId16"/>
    <p:sldId id="275" r:id="rId17"/>
    <p:sldId id="281" r:id="rId18"/>
    <p:sldId id="278"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p15:clr>
            <a:srgbClr val="A4A3A4"/>
          </p15:clr>
        </p15:guide>
        <p15:guide id="2" orient="horz" pos="3648">
          <p15:clr>
            <a:srgbClr val="A4A3A4"/>
          </p15:clr>
        </p15:guide>
        <p15:guide id="3" orient="horz" pos="513">
          <p15:clr>
            <a:srgbClr val="A4A3A4"/>
          </p15:clr>
        </p15:guide>
        <p15:guide id="4" orient="horz" pos="2166">
          <p15:clr>
            <a:srgbClr val="A4A3A4"/>
          </p15:clr>
        </p15:guide>
        <p15:guide id="5" pos="354">
          <p15:clr>
            <a:srgbClr val="A4A3A4"/>
          </p15:clr>
        </p15:guide>
        <p15:guide id="6" pos="254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977" autoAdjust="0"/>
  </p:normalViewPr>
  <p:slideViewPr>
    <p:cSldViewPr snapToGrid="0" showGuides="1">
      <p:cViewPr varScale="1">
        <p:scale>
          <a:sx n="71" d="100"/>
          <a:sy n="71" d="100"/>
        </p:scale>
        <p:origin x="2754" y="72"/>
      </p:cViewPr>
      <p:guideLst>
        <p:guide orient="horz" pos="816"/>
        <p:guide orient="horz" pos="3648"/>
        <p:guide orient="horz" pos="513"/>
        <p:guide orient="horz" pos="2166"/>
        <p:guide pos="354"/>
        <p:guide pos="2544"/>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101" d="100"/>
          <a:sy n="101" d="100"/>
        </p:scale>
        <p:origin x="-344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F609E89-8916-4319-99DC-A794E4124101}" type="datetimeFigureOut">
              <a:rPr lang="en-US" smtClean="0"/>
              <a:pPr/>
              <a:t>3/21/2018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382AE73-B259-4F44-8050-2797DF622D53}" type="slidenum">
              <a:rPr lang="en-US" smtClean="0"/>
              <a:pPr/>
              <a:t>‹#›</a:t>
            </a:fld>
            <a:endParaRPr lang="en-US"/>
          </a:p>
        </p:txBody>
      </p:sp>
    </p:spTree>
    <p:extLst>
      <p:ext uri="{BB962C8B-B14F-4D97-AF65-F5344CB8AC3E}">
        <p14:creationId xmlns:p14="http://schemas.microsoft.com/office/powerpoint/2010/main" val="892422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9FAD7F7-D5C9-4833-9259-AB9B0837800D}" type="datetimeFigureOut">
              <a:rPr lang="en-US" smtClean="0"/>
              <a:pPr/>
              <a:t>3/21/2018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2FA4D0E-CA0C-481C-B998-020CE21C00F6}" type="slidenum">
              <a:rPr lang="en-US" smtClean="0"/>
              <a:pPr/>
              <a:t>‹#›</a:t>
            </a:fld>
            <a:endParaRPr lang="en-US"/>
          </a:p>
        </p:txBody>
      </p:sp>
    </p:spTree>
    <p:extLst>
      <p:ext uri="{BB962C8B-B14F-4D97-AF65-F5344CB8AC3E}">
        <p14:creationId xmlns:p14="http://schemas.microsoft.com/office/powerpoint/2010/main" val="4280652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A4D0E-CA0C-481C-B998-020CE21C00F6}" type="slidenum">
              <a:rPr lang="en-US" smtClean="0"/>
              <a:pPr/>
              <a:t>1</a:t>
            </a:fld>
            <a:endParaRPr lang="en-US"/>
          </a:p>
        </p:txBody>
      </p:sp>
    </p:spTree>
    <p:extLst>
      <p:ext uri="{BB962C8B-B14F-4D97-AF65-F5344CB8AC3E}">
        <p14:creationId xmlns:p14="http://schemas.microsoft.com/office/powerpoint/2010/main" val="2104725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favorite</a:t>
            </a:r>
            <a:r>
              <a:rPr lang="en-US" baseline="0" dirty="0" smtClean="0"/>
              <a:t> mantra these days is this saying. What is it that we do, that we bring to the table, that adds value to the institution and the core of what our institution is all about? I would argue that many “core” services of the past, such as email, and storage, are just commodities today, like the water and the electricity. I would argue that data storage is also a commodity that can be provided by companies who do it much better than us, much cheaper than us. We should be focusing our resources on only those things that add value to the mission-critical things at the institution. </a:t>
            </a:r>
            <a:endParaRPr lang="en-US" dirty="0"/>
          </a:p>
        </p:txBody>
      </p:sp>
      <p:sp>
        <p:nvSpPr>
          <p:cNvPr id="4" name="Slide Number Placeholder 3"/>
          <p:cNvSpPr>
            <a:spLocks noGrp="1"/>
          </p:cNvSpPr>
          <p:nvPr>
            <p:ph type="sldNum" sz="quarter" idx="10"/>
          </p:nvPr>
        </p:nvSpPr>
        <p:spPr/>
        <p:txBody>
          <a:bodyPr/>
          <a:lstStyle/>
          <a:p>
            <a:fld id="{52FA4D0E-CA0C-481C-B998-020CE21C00F6}" type="slidenum">
              <a:rPr lang="en-US" smtClean="0"/>
              <a:pPr/>
              <a:t>10</a:t>
            </a:fld>
            <a:endParaRPr lang="en-US"/>
          </a:p>
        </p:txBody>
      </p:sp>
    </p:spTree>
    <p:extLst>
      <p:ext uri="{BB962C8B-B14F-4D97-AF65-F5344CB8AC3E}">
        <p14:creationId xmlns:p14="http://schemas.microsoft.com/office/powerpoint/2010/main" val="287375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I’d like to say that our kickoff meeting was a smashing success, but like</a:t>
            </a:r>
            <a:r>
              <a:rPr lang="en-US" baseline="0" dirty="0" smtClean="0"/>
              <a:t> many IT projects, not everything goes smoothly or as planned. Our project manager, from a vendor we have been using for years, was 20 minutes late to our 1 hour kickoff meeting, and it was announced at that meeting that our brilliant cloud architect was leaving their company. We knew we probably wouldn’t have this guy around long, but I was hoping to at least get the project kicked off before he went on to greater things. He did leave us in very good shape to begin the project however, and we started having meetings the next week to get multiple tasks moving:</a:t>
            </a:r>
          </a:p>
          <a:p>
            <a:endParaRPr lang="en-US" baseline="0" dirty="0" smtClean="0"/>
          </a:p>
          <a:p>
            <a:r>
              <a:rPr lang="en-US" baseline="0" dirty="0" smtClean="0"/>
              <a:t>Direct Connect – We had been working with our AWS vendor, our fiber provider, and AWS to setup our direct fiber connection between Skidmore and AWS. Our networking folks also had to create an internal network (10.range) that we would “advertise” and route to AWS. </a:t>
            </a:r>
            <a:r>
              <a:rPr lang="en-US" baseline="0" dirty="0" smtClean="0"/>
              <a:t>Direct Connect </a:t>
            </a:r>
            <a:r>
              <a:rPr lang="en-US" baseline="0" dirty="0" smtClean="0"/>
              <a:t>is great for compliance because you’re data is going over direct fiber between your school and AWS – it’s not going over commodity internet. </a:t>
            </a:r>
          </a:p>
          <a:p>
            <a:endParaRPr lang="en-US" baseline="0" dirty="0" smtClean="0"/>
          </a:p>
          <a:p>
            <a:r>
              <a:rPr lang="en-US" baseline="0" dirty="0" smtClean="0"/>
              <a:t>Active Directory – our sys admins had to setup an Active Directory connector so folks could use their Skidmore credentials to login to AWS and get to their stuff. We also had to create some AD groups that would be used like an access control list to give folks rights to things in AWS (admin group, </a:t>
            </a:r>
            <a:r>
              <a:rPr lang="en-US" baseline="0" dirty="0" err="1" smtClean="0"/>
              <a:t>fac</a:t>
            </a:r>
            <a:r>
              <a:rPr lang="en-US" baseline="0" dirty="0" smtClean="0"/>
              <a:t>/staff group, students group, Communications, Library, TANG, Zankel </a:t>
            </a:r>
            <a:r>
              <a:rPr lang="en-US" baseline="0" dirty="0" smtClean="0"/>
              <a:t>groups. </a:t>
            </a:r>
            <a:endParaRPr lang="en-US" baseline="0" dirty="0" smtClean="0"/>
          </a:p>
          <a:p>
            <a:endParaRPr lang="en-US" baseline="0" dirty="0" smtClean="0"/>
          </a:p>
          <a:p>
            <a:r>
              <a:rPr lang="en-US" baseline="0" dirty="0" smtClean="0"/>
              <a:t>In addition, we also had to spend some time getting our hands around the ~20 TB of data that we already had in AWS, because most of the original folks who put the data up there were no longer at Skidmore. </a:t>
            </a:r>
            <a:endParaRPr lang="en-US" dirty="0"/>
          </a:p>
        </p:txBody>
      </p:sp>
      <p:sp>
        <p:nvSpPr>
          <p:cNvPr id="4" name="Slide Number Placeholder 3"/>
          <p:cNvSpPr>
            <a:spLocks noGrp="1"/>
          </p:cNvSpPr>
          <p:nvPr>
            <p:ph type="sldNum" sz="quarter" idx="10"/>
          </p:nvPr>
        </p:nvSpPr>
        <p:spPr/>
        <p:txBody>
          <a:bodyPr/>
          <a:lstStyle/>
          <a:p>
            <a:fld id="{52FA4D0E-CA0C-481C-B998-020CE21C00F6}" type="slidenum">
              <a:rPr lang="en-US" smtClean="0"/>
              <a:pPr/>
              <a:t>11</a:t>
            </a:fld>
            <a:endParaRPr lang="en-US"/>
          </a:p>
        </p:txBody>
      </p:sp>
    </p:spTree>
    <p:extLst>
      <p:ext uri="{BB962C8B-B14F-4D97-AF65-F5344CB8AC3E}">
        <p14:creationId xmlns:p14="http://schemas.microsoft.com/office/powerpoint/2010/main" val="2482769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decided to do a Proof of Concept on </a:t>
            </a:r>
            <a:r>
              <a:rPr lang="en-US" dirty="0" smtClean="0"/>
              <a:t>8</a:t>
            </a:r>
            <a:r>
              <a:rPr lang="en-US" baseline="0" dirty="0" smtClean="0"/>
              <a:t> </a:t>
            </a:r>
            <a:r>
              <a:rPr lang="en-US" baseline="0" dirty="0" smtClean="0"/>
              <a:t>different </a:t>
            </a:r>
            <a:r>
              <a:rPr lang="en-US" baseline="0" dirty="0" smtClean="0"/>
              <a:t>test/development “servers</a:t>
            </a:r>
            <a:r>
              <a:rPr lang="en-US" baseline="0" dirty="0" smtClean="0"/>
              <a:t>” or services: </a:t>
            </a:r>
          </a:p>
          <a:p>
            <a:pPr marL="228600" indent="-228600">
              <a:buAutoNum type="arabicPeriod"/>
            </a:pPr>
            <a:r>
              <a:rPr lang="en-US" baseline="0" dirty="0" smtClean="0"/>
              <a:t>Web server</a:t>
            </a:r>
          </a:p>
          <a:p>
            <a:pPr marL="228600" indent="-228600">
              <a:buAutoNum type="arabicPeriod"/>
            </a:pPr>
            <a:r>
              <a:rPr lang="en-US" baseline="0" dirty="0" smtClean="0"/>
              <a:t>Db server</a:t>
            </a:r>
          </a:p>
          <a:p>
            <a:pPr marL="228600" indent="-228600">
              <a:buAutoNum type="arabicPeriod"/>
            </a:pPr>
            <a:r>
              <a:rPr lang="en-US" baseline="0" dirty="0" smtClean="0"/>
              <a:t>Application </a:t>
            </a:r>
            <a:r>
              <a:rPr lang="en-US" baseline="0" dirty="0" smtClean="0"/>
              <a:t>servers</a:t>
            </a:r>
            <a:endParaRPr lang="en-US" baseline="0" dirty="0" smtClean="0"/>
          </a:p>
          <a:p>
            <a:pPr marL="228600" indent="-228600">
              <a:buAutoNum type="arabicPeriod"/>
            </a:pPr>
            <a:endParaRPr lang="en-US" baseline="0" dirty="0" smtClean="0"/>
          </a:p>
          <a:p>
            <a:pPr marL="0" indent="0">
              <a:buNone/>
            </a:pPr>
            <a:r>
              <a:rPr lang="en-US" baseline="0" dirty="0" smtClean="0"/>
              <a:t>What makes doing a POC “different with AWS, is that you want to make sure you try not only 4 different kinds of servers/services, but some of the hardest ones you have – if you really want to make sure it will work for you. </a:t>
            </a:r>
            <a:endParaRPr lang="en-US" dirty="0"/>
          </a:p>
        </p:txBody>
      </p:sp>
      <p:sp>
        <p:nvSpPr>
          <p:cNvPr id="4" name="Slide Number Placeholder 3"/>
          <p:cNvSpPr>
            <a:spLocks noGrp="1"/>
          </p:cNvSpPr>
          <p:nvPr>
            <p:ph type="sldNum" sz="quarter" idx="10"/>
          </p:nvPr>
        </p:nvSpPr>
        <p:spPr/>
        <p:txBody>
          <a:bodyPr/>
          <a:lstStyle/>
          <a:p>
            <a:fld id="{52FA4D0E-CA0C-481C-B998-020CE21C00F6}" type="slidenum">
              <a:rPr lang="en-US" smtClean="0"/>
              <a:pPr/>
              <a:t>12</a:t>
            </a:fld>
            <a:endParaRPr lang="en-US"/>
          </a:p>
        </p:txBody>
      </p:sp>
    </p:spTree>
    <p:extLst>
      <p:ext uri="{BB962C8B-B14F-4D97-AF65-F5344CB8AC3E}">
        <p14:creationId xmlns:p14="http://schemas.microsoft.com/office/powerpoint/2010/main" val="4028852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going to “live” in the AWS workspaces area for a year. I’m going to use a Zero Client “desktop” in AWS,</a:t>
            </a:r>
            <a:r>
              <a:rPr lang="en-US" baseline="0" dirty="0" smtClean="0"/>
              <a:t> and storing all my files there too!</a:t>
            </a:r>
          </a:p>
          <a:p>
            <a:r>
              <a:rPr lang="en-US" baseline="0" dirty="0" smtClean="0"/>
              <a:t>Others in IT are testing the “app” from within their own regular Windows desktops.</a:t>
            </a:r>
          </a:p>
          <a:p>
            <a:r>
              <a:rPr lang="en-US" baseline="0" dirty="0" smtClean="0"/>
              <a:t>Right now, the only thing MACS can do is run a Windows desktop in the cloud. Apple doesn’t allow “virtual” licensing. </a:t>
            </a:r>
          </a:p>
          <a:p>
            <a:r>
              <a:rPr lang="en-US" baseline="0" dirty="0" smtClean="0"/>
              <a:t>We had to setup an AWS Active Directory connector to get WorkSpaces to work</a:t>
            </a:r>
          </a:p>
          <a:p>
            <a:endParaRPr lang="en-US" baseline="0" dirty="0" smtClean="0"/>
          </a:p>
          <a:p>
            <a:r>
              <a:rPr lang="en-US" baseline="0" dirty="0" smtClean="0"/>
              <a:t>We’ll see how it goes. I should blog about it!</a:t>
            </a:r>
            <a:endParaRPr lang="en-US" dirty="0"/>
          </a:p>
        </p:txBody>
      </p:sp>
      <p:sp>
        <p:nvSpPr>
          <p:cNvPr id="4" name="Slide Number Placeholder 3"/>
          <p:cNvSpPr>
            <a:spLocks noGrp="1"/>
          </p:cNvSpPr>
          <p:nvPr>
            <p:ph type="sldNum" sz="quarter" idx="10"/>
          </p:nvPr>
        </p:nvSpPr>
        <p:spPr/>
        <p:txBody>
          <a:bodyPr/>
          <a:lstStyle/>
          <a:p>
            <a:fld id="{52FA4D0E-CA0C-481C-B998-020CE21C00F6}" type="slidenum">
              <a:rPr lang="en-US" smtClean="0"/>
              <a:pPr/>
              <a:t>13</a:t>
            </a:fld>
            <a:endParaRPr lang="en-US"/>
          </a:p>
        </p:txBody>
      </p:sp>
    </p:spTree>
    <p:extLst>
      <p:ext uri="{BB962C8B-B14F-4D97-AF65-F5344CB8AC3E}">
        <p14:creationId xmlns:p14="http://schemas.microsoft.com/office/powerpoint/2010/main" val="3688467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Program to encourage</a:t>
            </a:r>
            <a:r>
              <a:rPr lang="en-US" baseline="0" dirty="0" smtClean="0"/>
              <a:t> use by faculty and students, not staff unfortunately. Similar to other </a:t>
            </a:r>
            <a:r>
              <a:rPr lang="en-US" baseline="0" dirty="0" err="1" smtClean="0"/>
              <a:t>fac</a:t>
            </a:r>
            <a:r>
              <a:rPr lang="en-US" baseline="0" dirty="0" smtClean="0"/>
              <a:t>/staff software arrangements like SPSS. $200 in AWS credits, 50% off on AWS certifications, Gives faculty and students a sandbox to experiment in. </a:t>
            </a:r>
          </a:p>
          <a:p>
            <a:endParaRPr lang="en-US" dirty="0"/>
          </a:p>
        </p:txBody>
      </p:sp>
      <p:sp>
        <p:nvSpPr>
          <p:cNvPr id="4" name="Slide Number Placeholder 3"/>
          <p:cNvSpPr>
            <a:spLocks noGrp="1"/>
          </p:cNvSpPr>
          <p:nvPr>
            <p:ph type="sldNum" sz="quarter" idx="10"/>
          </p:nvPr>
        </p:nvSpPr>
        <p:spPr/>
        <p:txBody>
          <a:bodyPr/>
          <a:lstStyle/>
          <a:p>
            <a:fld id="{52FA4D0E-CA0C-481C-B998-020CE21C00F6}" type="slidenum">
              <a:rPr lang="en-US" smtClean="0"/>
              <a:pPr/>
              <a:t>14</a:t>
            </a:fld>
            <a:endParaRPr lang="en-US"/>
          </a:p>
        </p:txBody>
      </p:sp>
    </p:spTree>
    <p:extLst>
      <p:ext uri="{BB962C8B-B14F-4D97-AF65-F5344CB8AC3E}">
        <p14:creationId xmlns:p14="http://schemas.microsoft.com/office/powerpoint/2010/main" val="406006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8,000 .</a:t>
            </a:r>
            <a:r>
              <a:rPr lang="en-US" dirty="0" err="1" smtClean="0"/>
              <a:t>edu</a:t>
            </a:r>
            <a:r>
              <a:rPr lang="en-US" dirty="0" smtClean="0"/>
              <a:t> institutions are using some  sort of AWS service today</a:t>
            </a:r>
          </a:p>
          <a:p>
            <a:r>
              <a:rPr lang="en-US" dirty="0" smtClean="0"/>
              <a:t>Any body from Notre Dame here? </a:t>
            </a:r>
            <a:r>
              <a:rPr lang="en-US" dirty="0" smtClean="0"/>
              <a:t>According to an</a:t>
            </a:r>
            <a:r>
              <a:rPr lang="en-US" baseline="0" dirty="0" smtClean="0"/>
              <a:t> AWS White Paper, </a:t>
            </a:r>
            <a:r>
              <a:rPr lang="en-US" dirty="0" smtClean="0"/>
              <a:t>Notre </a:t>
            </a:r>
            <a:r>
              <a:rPr lang="en-US" dirty="0" smtClean="0"/>
              <a:t>Dame went</a:t>
            </a:r>
            <a:r>
              <a:rPr lang="en-US" baseline="0" dirty="0" smtClean="0"/>
              <a:t> 80% cloud in 3 years: website, with auto-scaling; copy of their authentication store with Route 53 health checks; 40% decrease in their operations costs</a:t>
            </a:r>
          </a:p>
          <a:p>
            <a:r>
              <a:rPr lang="en-US" baseline="0" dirty="0" smtClean="0"/>
              <a:t>Are you next? </a:t>
            </a:r>
            <a:endParaRPr lang="en-US" dirty="0"/>
          </a:p>
        </p:txBody>
      </p:sp>
      <p:sp>
        <p:nvSpPr>
          <p:cNvPr id="4" name="Slide Number Placeholder 3"/>
          <p:cNvSpPr>
            <a:spLocks noGrp="1"/>
          </p:cNvSpPr>
          <p:nvPr>
            <p:ph type="sldNum" sz="quarter" idx="10"/>
          </p:nvPr>
        </p:nvSpPr>
        <p:spPr/>
        <p:txBody>
          <a:bodyPr/>
          <a:lstStyle/>
          <a:p>
            <a:fld id="{52FA4D0E-CA0C-481C-B998-020CE21C00F6}" type="slidenum">
              <a:rPr lang="en-US" smtClean="0"/>
              <a:pPr/>
              <a:t>15</a:t>
            </a:fld>
            <a:endParaRPr lang="en-US"/>
          </a:p>
        </p:txBody>
      </p:sp>
    </p:spTree>
    <p:extLst>
      <p:ext uri="{BB962C8B-B14F-4D97-AF65-F5344CB8AC3E}">
        <p14:creationId xmlns:p14="http://schemas.microsoft.com/office/powerpoint/2010/main" val="699192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can be some up-front costs and on-going costs:</a:t>
            </a:r>
          </a:p>
          <a:p>
            <a:r>
              <a:rPr lang="en-US" baseline="0" dirty="0" smtClean="0"/>
              <a:t>1. If you want to do Direct Connect, it’s not cheap. Cheap/Expensive are relative terms, but I can tell you that our 1Gb fiber Direct Connection is going to cost us about $25k annually .</a:t>
            </a:r>
          </a:p>
          <a:p>
            <a:r>
              <a:rPr lang="en-US" baseline="0" dirty="0" smtClean="0"/>
              <a:t>2. We paid a local consultant to help us figure out the AD Connector, DNS, and best ways to do storage. </a:t>
            </a:r>
          </a:p>
          <a:p>
            <a:endParaRPr lang="en-US" dirty="0"/>
          </a:p>
        </p:txBody>
      </p:sp>
      <p:sp>
        <p:nvSpPr>
          <p:cNvPr id="4" name="Slide Number Placeholder 3"/>
          <p:cNvSpPr>
            <a:spLocks noGrp="1"/>
          </p:cNvSpPr>
          <p:nvPr>
            <p:ph type="sldNum" sz="quarter" idx="10"/>
          </p:nvPr>
        </p:nvSpPr>
        <p:spPr/>
        <p:txBody>
          <a:bodyPr/>
          <a:lstStyle/>
          <a:p>
            <a:fld id="{52FA4D0E-CA0C-481C-B998-020CE21C00F6}" type="slidenum">
              <a:rPr lang="en-US" smtClean="0"/>
              <a:pPr/>
              <a:t>16</a:t>
            </a:fld>
            <a:endParaRPr lang="en-US"/>
          </a:p>
        </p:txBody>
      </p:sp>
    </p:spTree>
    <p:extLst>
      <p:ext uri="{BB962C8B-B14F-4D97-AF65-F5344CB8AC3E}">
        <p14:creationId xmlns:p14="http://schemas.microsoft.com/office/powerpoint/2010/main" val="3820220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 of</a:t>
            </a:r>
            <a:r>
              <a:rPr lang="en-US" baseline="0" dirty="0" smtClean="0"/>
              <a:t> companies in AWS:</a:t>
            </a:r>
          </a:p>
          <a:p>
            <a:r>
              <a:rPr lang="en-US" baseline="0" dirty="0" smtClean="0"/>
              <a:t>Netflix, Blackboard’s cloud offering, Canvas LMS, CIA, NASA, </a:t>
            </a:r>
            <a:r>
              <a:rPr lang="en-US" baseline="0" dirty="0" err="1" smtClean="0"/>
              <a:t>Kellogs</a:t>
            </a:r>
            <a:r>
              <a:rPr lang="en-US" baseline="0" dirty="0" smtClean="0"/>
              <a:t>, Lyft, </a:t>
            </a:r>
            <a:r>
              <a:rPr lang="en-US" baseline="0" dirty="0" err="1" smtClean="0"/>
              <a:t>AirBnB</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2FA4D0E-CA0C-481C-B998-020CE21C00F6}" type="slidenum">
              <a:rPr lang="en-US" smtClean="0"/>
              <a:pPr/>
              <a:t>17</a:t>
            </a:fld>
            <a:endParaRPr lang="en-US"/>
          </a:p>
        </p:txBody>
      </p:sp>
    </p:spTree>
    <p:extLst>
      <p:ext uri="{BB962C8B-B14F-4D97-AF65-F5344CB8AC3E}">
        <p14:creationId xmlns:p14="http://schemas.microsoft.com/office/powerpoint/2010/main" val="890975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2FA4D0E-CA0C-481C-B998-020CE21C00F6}" type="slidenum">
              <a:rPr lang="en-US" smtClean="0"/>
              <a:pPr/>
              <a:t>18</a:t>
            </a:fld>
            <a:endParaRPr lang="en-US"/>
          </a:p>
        </p:txBody>
      </p:sp>
    </p:spTree>
    <p:extLst>
      <p:ext uri="{BB962C8B-B14F-4D97-AF65-F5344CB8AC3E}">
        <p14:creationId xmlns:p14="http://schemas.microsoft.com/office/powerpoint/2010/main" val="988093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Although Saratoga Race Course is considered the third oldest race track/course in the U.S., by many accounts, it IS the oldest organized sporting venue of any kind in the country</a:t>
            </a:r>
            <a:r>
              <a:rPr lang="en-US" sz="1200" b="0" i="0" kern="1200" baseline="0" dirty="0" smtClean="0">
                <a:solidFill>
                  <a:schemeClr val="tx1"/>
                </a:solidFill>
                <a:effectLst/>
                <a:latin typeface="+mn-lt"/>
                <a:ea typeface="+mn-ea"/>
                <a:cs typeface="+mn-cs"/>
              </a:rPr>
              <a:t> - </a:t>
            </a:r>
            <a:r>
              <a:rPr lang="en-US" baseline="0" dirty="0" smtClean="0"/>
              <a:t>and legend has it that </a:t>
            </a:r>
            <a:r>
              <a:rPr lang="en-US" baseline="0" dirty="0" smtClean="0"/>
              <a:t>Saratoga Springs is </a:t>
            </a:r>
            <a:r>
              <a:rPr lang="en-US" baseline="0" dirty="0" smtClean="0"/>
              <a:t>where the potato chip was invented!</a:t>
            </a:r>
          </a:p>
          <a:p>
            <a:endParaRPr lang="en-US" dirty="0"/>
          </a:p>
        </p:txBody>
      </p:sp>
      <p:sp>
        <p:nvSpPr>
          <p:cNvPr id="4" name="Slide Number Placeholder 3"/>
          <p:cNvSpPr>
            <a:spLocks noGrp="1"/>
          </p:cNvSpPr>
          <p:nvPr>
            <p:ph type="sldNum" sz="quarter" idx="10"/>
          </p:nvPr>
        </p:nvSpPr>
        <p:spPr/>
        <p:txBody>
          <a:bodyPr/>
          <a:lstStyle/>
          <a:p>
            <a:fld id="{52FA4D0E-CA0C-481C-B998-020CE21C00F6}" type="slidenum">
              <a:rPr lang="en-US" smtClean="0"/>
              <a:pPr/>
              <a:t>2</a:t>
            </a:fld>
            <a:endParaRPr lang="en-US"/>
          </a:p>
        </p:txBody>
      </p:sp>
    </p:spTree>
    <p:extLst>
      <p:ext uri="{BB962C8B-B14F-4D97-AF65-F5344CB8AC3E}">
        <p14:creationId xmlns:p14="http://schemas.microsoft.com/office/powerpoint/2010/main" val="3531289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a:t>
            </a:r>
            <a:r>
              <a:rPr lang="en-US" baseline="0" dirty="0" smtClean="0"/>
              <a:t> years ago, o</a:t>
            </a:r>
            <a:r>
              <a:rPr lang="en-US" dirty="0" smtClean="0"/>
              <a:t>ur Enterprise</a:t>
            </a:r>
            <a:r>
              <a:rPr lang="en-US" baseline="0" dirty="0" smtClean="0"/>
              <a:t> Systems folks were struggling with the support and storage of several TB worth of images and videos that our Communications Dept. and Tang Museum needed to store. Probably sounds familiar to most of you. </a:t>
            </a:r>
          </a:p>
          <a:p>
            <a:r>
              <a:rPr lang="en-US" baseline="0" dirty="0" smtClean="0"/>
              <a:t>Our former Director of ES, who loved to play with anything new and shiny, found out that Amazon offered relatively inexpensive data storage, so he setup a system to help us better manage our storage of these particular images/video.</a:t>
            </a:r>
          </a:p>
          <a:p>
            <a:r>
              <a:rPr lang="en-US" baseline="0" dirty="0" smtClean="0"/>
              <a:t>And then he left. Leaving us with no documentation as to what he did, how or why he did what he did. And this, I hope, is NOT familiar way of doing business to most of you. </a:t>
            </a:r>
            <a:endParaRPr lang="en-US" dirty="0"/>
          </a:p>
        </p:txBody>
      </p:sp>
      <p:sp>
        <p:nvSpPr>
          <p:cNvPr id="4" name="Slide Number Placeholder 3"/>
          <p:cNvSpPr>
            <a:spLocks noGrp="1"/>
          </p:cNvSpPr>
          <p:nvPr>
            <p:ph type="sldNum" sz="quarter" idx="10"/>
          </p:nvPr>
        </p:nvSpPr>
        <p:spPr/>
        <p:txBody>
          <a:bodyPr/>
          <a:lstStyle/>
          <a:p>
            <a:fld id="{52FA4D0E-CA0C-481C-B998-020CE21C00F6}" type="slidenum">
              <a:rPr lang="en-US" smtClean="0"/>
              <a:pPr/>
              <a:t>3</a:t>
            </a:fld>
            <a:endParaRPr lang="en-US"/>
          </a:p>
        </p:txBody>
      </p:sp>
    </p:spTree>
    <p:extLst>
      <p:ext uri="{BB962C8B-B14F-4D97-AF65-F5344CB8AC3E}">
        <p14:creationId xmlns:p14="http://schemas.microsoft.com/office/powerpoint/2010/main" val="184994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We had a vendor, that we did business with, who had some experience with AWS, so we turned over our account management to them. That didn’t go well, but it didn’t go poorly either. They kept the lights on and the bills got paid. But, we didn’t really understand what we were using and if we were using AWS in the most cost-effective and best way. </a:t>
            </a:r>
          </a:p>
          <a:p>
            <a:pPr marL="228600" indent="-228600">
              <a:buAutoNum type="arabicPeriod"/>
            </a:pPr>
            <a:r>
              <a:rPr lang="en-US" baseline="0" dirty="0" smtClean="0"/>
              <a:t>We </a:t>
            </a:r>
            <a:r>
              <a:rPr lang="en-US" baseline="0" dirty="0" smtClean="0"/>
              <a:t>also had </a:t>
            </a:r>
            <a:r>
              <a:rPr lang="en-US" baseline="0" dirty="0" smtClean="0"/>
              <a:t>another vendor, that we did business with, who was getting started in the AWS world, so we brought them in to talk to us. They had just hired a brilliant young AWS Cloud Architect, with depth and breadth of AWS knowledge that is truly impressive. Needless to say, we have turned over our account management to this other vendor, and then we were off and running. </a:t>
            </a:r>
            <a:endParaRPr lang="en-US" dirty="0"/>
          </a:p>
        </p:txBody>
      </p:sp>
      <p:sp>
        <p:nvSpPr>
          <p:cNvPr id="4" name="Slide Number Placeholder 3"/>
          <p:cNvSpPr>
            <a:spLocks noGrp="1"/>
          </p:cNvSpPr>
          <p:nvPr>
            <p:ph type="sldNum" sz="quarter" idx="10"/>
          </p:nvPr>
        </p:nvSpPr>
        <p:spPr/>
        <p:txBody>
          <a:bodyPr/>
          <a:lstStyle/>
          <a:p>
            <a:fld id="{52FA4D0E-CA0C-481C-B998-020CE21C00F6}" type="slidenum">
              <a:rPr lang="en-US" smtClean="0"/>
              <a:pPr/>
              <a:t>4</a:t>
            </a:fld>
            <a:endParaRPr lang="en-US"/>
          </a:p>
        </p:txBody>
      </p:sp>
    </p:spTree>
    <p:extLst>
      <p:ext uri="{BB962C8B-B14F-4D97-AF65-F5344CB8AC3E}">
        <p14:creationId xmlns:p14="http://schemas.microsoft.com/office/powerpoint/2010/main" val="682218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After some great initial conversations about how we got to where</a:t>
            </a:r>
            <a:r>
              <a:rPr lang="en-US" baseline="0" dirty="0" smtClean="0"/>
              <a:t> we were, we realized that almost nothing we had was setup in any organized, efficient, or effective way. </a:t>
            </a:r>
          </a:p>
          <a:p>
            <a:pPr marL="228600" indent="-228600">
              <a:buAutoNum type="arabicPeriod"/>
            </a:pPr>
            <a:r>
              <a:rPr lang="en-US" baseline="0" dirty="0" smtClean="0"/>
              <a:t>The first thing we had to do is find out what we had in the cloud, who it belonged to, why it was there, and if we were using the correct AWS services. </a:t>
            </a:r>
          </a:p>
          <a:p>
            <a:pPr marL="228600" indent="-228600">
              <a:buAutoNum type="arabicPeriod"/>
            </a:pPr>
            <a:r>
              <a:rPr lang="en-US" baseline="0" dirty="0" smtClean="0"/>
              <a:t>Once we realized that things were working, but far from ideal, we decided to “start over”. </a:t>
            </a:r>
          </a:p>
          <a:p>
            <a:pPr marL="228600" indent="-228600">
              <a:buAutoNum type="arabicPeriod"/>
            </a:pPr>
            <a:r>
              <a:rPr lang="en-US" baseline="0" dirty="0" smtClean="0"/>
              <a:t>We were all VERY excited about the service possibilities that AWS can provide.</a:t>
            </a:r>
            <a:endParaRPr lang="en-US" dirty="0"/>
          </a:p>
        </p:txBody>
      </p:sp>
      <p:sp>
        <p:nvSpPr>
          <p:cNvPr id="4" name="Slide Number Placeholder 3"/>
          <p:cNvSpPr>
            <a:spLocks noGrp="1"/>
          </p:cNvSpPr>
          <p:nvPr>
            <p:ph type="sldNum" sz="quarter" idx="10"/>
          </p:nvPr>
        </p:nvSpPr>
        <p:spPr/>
        <p:txBody>
          <a:bodyPr/>
          <a:lstStyle/>
          <a:p>
            <a:fld id="{52FA4D0E-CA0C-481C-B998-020CE21C00F6}" type="slidenum">
              <a:rPr lang="en-US" smtClean="0"/>
              <a:pPr/>
              <a:t>5</a:t>
            </a:fld>
            <a:endParaRPr lang="en-US"/>
          </a:p>
        </p:txBody>
      </p:sp>
    </p:spTree>
    <p:extLst>
      <p:ext uri="{BB962C8B-B14F-4D97-AF65-F5344CB8AC3E}">
        <p14:creationId xmlns:p14="http://schemas.microsoft.com/office/powerpoint/2010/main" val="286944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We scheduled meetings</a:t>
            </a:r>
            <a:r>
              <a:rPr lang="en-US" baseline="0" dirty="0" smtClean="0"/>
              <a:t> with the Communications Department, the Tang Museum, and the Library (it turns out THEY have data stored in AWS as well!  We had discussions about their needs and their pain points. Under the previous </a:t>
            </a:r>
            <a:r>
              <a:rPr lang="en-US" baseline="0" dirty="0" smtClean="0"/>
              <a:t>Enterprise Systems </a:t>
            </a:r>
            <a:r>
              <a:rPr lang="en-US" baseline="0" dirty="0" smtClean="0"/>
              <a:t>director’s era, both groups had been “encouraged” to not use our SAN (storage area network) because they had “too much” data. So they were literally storing their most important files on a series of computers and external hard drives. Talk about painful – </a:t>
            </a:r>
            <a:r>
              <a:rPr lang="en-US" baseline="0" dirty="0" smtClean="0"/>
              <a:t>both for those departments </a:t>
            </a:r>
            <a:r>
              <a:rPr lang="en-US" baseline="0" dirty="0" smtClean="0"/>
              <a:t>and for me to hear!</a:t>
            </a:r>
          </a:p>
          <a:p>
            <a:pPr marL="228600" indent="-228600">
              <a:buAutoNum type="arabicPeriod"/>
            </a:pPr>
            <a:r>
              <a:rPr lang="en-US" baseline="0" dirty="0" smtClean="0"/>
              <a:t>We then had a discussion with both groups about their processes. Things like workflow, retention, archival. We also discussed how AWS could alleviate most, if not all of their pain points. </a:t>
            </a:r>
          </a:p>
          <a:p>
            <a:pPr marL="228600" indent="-228600">
              <a:buAutoNum type="arabicPeriod"/>
            </a:pPr>
            <a:r>
              <a:rPr lang="en-US" baseline="0" dirty="0" smtClean="0"/>
              <a:t>Both groups had subsequent meeting with our AWS Cloud Architect, continuing the discussion over workflow, process, storage, retrieval, retention and archiving. </a:t>
            </a:r>
            <a:endParaRPr lang="en-US" dirty="0"/>
          </a:p>
        </p:txBody>
      </p:sp>
      <p:sp>
        <p:nvSpPr>
          <p:cNvPr id="4" name="Slide Number Placeholder 3"/>
          <p:cNvSpPr>
            <a:spLocks noGrp="1"/>
          </p:cNvSpPr>
          <p:nvPr>
            <p:ph type="sldNum" sz="quarter" idx="10"/>
          </p:nvPr>
        </p:nvSpPr>
        <p:spPr/>
        <p:txBody>
          <a:bodyPr/>
          <a:lstStyle/>
          <a:p>
            <a:fld id="{52FA4D0E-CA0C-481C-B998-020CE21C00F6}" type="slidenum">
              <a:rPr lang="en-US" smtClean="0"/>
              <a:pPr/>
              <a:t>6</a:t>
            </a:fld>
            <a:endParaRPr lang="en-US"/>
          </a:p>
        </p:txBody>
      </p:sp>
    </p:spTree>
    <p:extLst>
      <p:ext uri="{BB962C8B-B14F-4D97-AF65-F5344CB8AC3E}">
        <p14:creationId xmlns:p14="http://schemas.microsoft.com/office/powerpoint/2010/main" val="2253480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228600" indent="-228600">
              <a:buAutoNum type="arabicPeriod"/>
            </a:pPr>
            <a:r>
              <a:rPr lang="en-US" dirty="0" smtClean="0"/>
              <a:t>We decided</a:t>
            </a:r>
            <a:r>
              <a:rPr lang="en-US" baseline="0" dirty="0" smtClean="0"/>
              <a:t> that AWS was definitely worth pursuing, but we were really starting from scratch, so we got </a:t>
            </a:r>
            <a:r>
              <a:rPr lang="en-US" dirty="0" smtClean="0"/>
              <a:t>several simultaneous things</a:t>
            </a:r>
            <a:r>
              <a:rPr lang="en-US" baseline="0" dirty="0" smtClean="0"/>
              <a:t> going at the same time.  </a:t>
            </a:r>
          </a:p>
          <a:p>
            <a:pPr marL="228600" indent="-228600">
              <a:buAutoNum type="arabicPeriod"/>
            </a:pPr>
            <a:r>
              <a:rPr lang="en-US" baseline="0" dirty="0" smtClean="0"/>
              <a:t>Our last SAN? We had made plans in 2016 to replace our aging SANs (Prod and backup) during the summer of 2017, which we did. That gave us the luxury of having a good 4 years or so to figure out if AWS will be a strategic direction for us or just another “niche” vendor to help us out in a few areas. We have already started laying the groundwork with our server/storage folks by telling them that this may be the last SAN they every put in our datacenter. We are moving to a cloud-first mentality. Maybe EVERYTHING won’t end up in the cloud, or at AWS, but we need to start having the cloud-first mentality. </a:t>
            </a:r>
            <a:r>
              <a:rPr lang="en-US" baseline="0" dirty="0" smtClean="0"/>
              <a:t>Don’t ask “Why should we use the cloud, but why SHOULDN”T we use the cloud”.</a:t>
            </a:r>
            <a:endParaRPr lang="en-US" baseline="0" dirty="0" smtClean="0"/>
          </a:p>
          <a:p>
            <a:pPr marL="228600" indent="-228600">
              <a:buAutoNum type="arabicPeriod"/>
            </a:pPr>
            <a:r>
              <a:rPr lang="en-US" baseline="0" dirty="0" smtClean="0"/>
              <a:t>Direct Connect – we decided to have a 1GB fiber direct connection between Skidmore and AWS, using a fiber provider that we already had under contract. Both of our fiber providers (two for redundant paths to the internet) are AWS Direct Connect providers, but one of them was significantly cheaper than the other, and had a more local connection point (NYC vs Virginia). It took several months to get our AWS Direct Connect up and running, but we weren’t in real hurry. Some of the delay was due to hammering out, and reducing, the initial scope in the SOW. Some was due to our vendor getting the fiber actually connected and configured between Skidmore and AWS.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Active Directory, Domain Controller, Federation, DNS, etc. knowing that we probably will use AWS in the future for more projects, we worked with our AWS Cloud Architect to tie in Skidmore and AWS, tying in authentication, etc. so folks can use their Skidmore credentials to access their AWS accounts.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At first we were thinking of setting up our AWS account so that both Communications and the Tang Museum can have their own AWS sub-accounts, and pay their own way as they go, out of their operational budgets. But the project quickly grew in scope and “clients”, so we decided one master account to rule them all was the way to go. We aren’t as concerned with charge-backs/billing back to departments, but we are concerned that if IT pays all the bills (for convenience to the departments and the budget office, and finance office, folks might be a little careless with the amount of data they store and not worrying about length of retention.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FA4D0E-CA0C-481C-B998-020CE21C00F6}" type="slidenum">
              <a:rPr lang="en-US" smtClean="0"/>
              <a:pPr/>
              <a:t>7</a:t>
            </a:fld>
            <a:endParaRPr lang="en-US"/>
          </a:p>
        </p:txBody>
      </p:sp>
    </p:spTree>
    <p:extLst>
      <p:ext uri="{BB962C8B-B14F-4D97-AF65-F5344CB8AC3E}">
        <p14:creationId xmlns:p14="http://schemas.microsoft.com/office/powerpoint/2010/main" val="2895329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AutoNum type="arabicPeriod"/>
            </a:pPr>
            <a:r>
              <a:rPr lang="en-US" dirty="0" smtClean="0"/>
              <a:t>The amount</a:t>
            </a:r>
            <a:r>
              <a:rPr lang="en-US" baseline="0" dirty="0" smtClean="0"/>
              <a:t> of storage, especially images and video, is certainly not going to get any smaller, and will probably grow almost exponentially. If we struggle to support it now, we will certainly struggle to support it going forward. Your mileage may vary. </a:t>
            </a:r>
            <a:endParaRPr lang="en-US" dirty="0" smtClean="0"/>
          </a:p>
          <a:p>
            <a:pPr marL="228600" indent="-228600">
              <a:buAutoNum type="arabicPeriod"/>
            </a:pPr>
            <a:r>
              <a:rPr lang="en-US" dirty="0" smtClean="0"/>
              <a:t>Amazon does data storage,</a:t>
            </a:r>
            <a:r>
              <a:rPr lang="en-US" baseline="0" dirty="0" smtClean="0"/>
              <a:t> and many other </a:t>
            </a:r>
            <a:r>
              <a:rPr lang="en-US" baseline="0" dirty="0" smtClean="0"/>
              <a:t>things much </a:t>
            </a:r>
            <a:r>
              <a:rPr lang="en-US" baseline="0" dirty="0" smtClean="0"/>
              <a:t>better than we do, more securely than we can, at better economies of scale.</a:t>
            </a:r>
          </a:p>
          <a:p>
            <a:pPr marL="228600" indent="-228600">
              <a:buAutoNum type="arabicPeriod"/>
            </a:pPr>
            <a:r>
              <a:rPr lang="en-US" baseline="0" dirty="0" smtClean="0"/>
              <a:t>We’re not going to have the money down the road to not only replace our data storage and backup systems every 4-5 years like we have been, plus it will be a LOT more expensive given the explosion of things we’re being asked to store. </a:t>
            </a:r>
          </a:p>
          <a:p>
            <a:pPr marL="228600" indent="-228600">
              <a:buAutoNum type="arabicPeriod"/>
            </a:pPr>
            <a:r>
              <a:rPr lang="en-US" baseline="0" dirty="0" smtClean="0"/>
              <a:t>Amazon also offers a wider range of services than we can provide, again, at a fraction of the cost of us standing up the infrastructure necessary to “compete” with them. Virtual servers, virtual desktops, virtual apps, HPC clusters, working anywhere/anytime.</a:t>
            </a:r>
          </a:p>
          <a:p>
            <a:pPr marL="228600" indent="-228600">
              <a:buAutoNum type="arabicPeriod"/>
            </a:pPr>
            <a:r>
              <a:rPr lang="en-US" baseline="0" dirty="0" smtClean="0"/>
              <a:t>Pay-as-you-go and pay only for what you use – you don’t have to stand up a system much larger than you need and hope you grow into it – AWS expands as your needs grow. </a:t>
            </a:r>
          </a:p>
          <a:p>
            <a:pPr marL="228600" indent="-228600">
              <a:buAutoNum type="arabicPeriod"/>
            </a:pPr>
            <a:r>
              <a:rPr lang="en-US" baseline="0" dirty="0" smtClean="0"/>
              <a:t>Speed to market – between June 2017 and October 2017, AWS rolled out 566 new services (not all </a:t>
            </a:r>
            <a:r>
              <a:rPr lang="en-US" baseline="0" dirty="0" smtClean="0"/>
              <a:t>major services, </a:t>
            </a:r>
            <a:r>
              <a:rPr lang="en-US" baseline="0" dirty="0" smtClean="0"/>
              <a:t>but still impressive…..)</a:t>
            </a:r>
          </a:p>
          <a:p>
            <a:pPr marL="228600" indent="-228600">
              <a:buAutoNum type="arabicPeriod"/>
            </a:pPr>
            <a:r>
              <a:rPr lang="en-US" baseline="0" dirty="0" smtClean="0"/>
              <a:t>Security – they built their security for CIA and NASA, and huge banks and financial institutions, and all of us get to use that security. </a:t>
            </a:r>
            <a:r>
              <a:rPr lang="en-US" baseline="0" dirty="0" smtClean="0"/>
              <a:t>Although we’re responsible for all our data within their architecture. </a:t>
            </a:r>
            <a:endParaRPr lang="en-US" baseline="0" dirty="0" smtClean="0"/>
          </a:p>
          <a:p>
            <a:pPr marL="228600" indent="-228600">
              <a:buAutoNum type="arabicPeriod"/>
            </a:pPr>
            <a:r>
              <a:rPr lang="en-US" baseline="0" dirty="0" smtClean="0"/>
              <a:t>Compliance – AWS manages dozens of compliance programs, so many segments of our compliance have already been completed just by using AWS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52FA4D0E-CA0C-481C-B998-020CE21C00F6}" type="slidenum">
              <a:rPr lang="en-US" smtClean="0"/>
              <a:pPr/>
              <a:t>8</a:t>
            </a:fld>
            <a:endParaRPr lang="en-US"/>
          </a:p>
        </p:txBody>
      </p:sp>
    </p:spTree>
    <p:extLst>
      <p:ext uri="{BB962C8B-B14F-4D97-AF65-F5344CB8AC3E}">
        <p14:creationId xmlns:p14="http://schemas.microsoft.com/office/powerpoint/2010/main" val="136681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We do have the fortuitous timing of having a bunch</a:t>
            </a:r>
            <a:r>
              <a:rPr lang="en-US" baseline="0" dirty="0" smtClean="0"/>
              <a:t> of bunch of planets line up just right, at just the right time, but that doesn’t mean you can’t start down the road. </a:t>
            </a:r>
          </a:p>
          <a:p>
            <a:r>
              <a:rPr lang="en-US" baseline="0" dirty="0" smtClean="0"/>
              <a:t>- The beauty of AWS is that you don’t have to go “all-in” right off the bat, you can pick and choose what you want to do, and when, do some Proof-Of-Concept’s, and grow into it if you want</a:t>
            </a:r>
          </a:p>
          <a:p>
            <a:r>
              <a:rPr lang="en-US" baseline="0" dirty="0" smtClean="0"/>
              <a:t>- Some of the biggest companies in the world run their infrastructure in AWS: Coke, Netflix, Capital One, </a:t>
            </a:r>
            <a:r>
              <a:rPr lang="en-US" baseline="0" dirty="0" err="1" smtClean="0"/>
              <a:t>Amtrack</a:t>
            </a:r>
            <a:r>
              <a:rPr lang="en-US" baseline="0" dirty="0" smtClean="0"/>
              <a:t>, </a:t>
            </a:r>
            <a:r>
              <a:rPr lang="en-US" baseline="0" dirty="0" err="1" smtClean="0"/>
              <a:t>CalTech’s</a:t>
            </a:r>
            <a:r>
              <a:rPr lang="en-US" baseline="0" dirty="0" smtClean="0"/>
              <a:t> machine learning project</a:t>
            </a:r>
          </a:p>
          <a:p>
            <a:r>
              <a:rPr lang="en-US" baseline="0" dirty="0" smtClean="0"/>
              <a:t>- 8,000 higher </a:t>
            </a:r>
            <a:r>
              <a:rPr lang="en-US" baseline="0" dirty="0" err="1" smtClean="0"/>
              <a:t>ed</a:t>
            </a:r>
            <a:r>
              <a:rPr lang="en-US" baseline="0" dirty="0" smtClean="0"/>
              <a:t> institutions now in AWS in some way or another:</a:t>
            </a:r>
          </a:p>
          <a:p>
            <a:r>
              <a:rPr lang="en-US" baseline="0" dirty="0" smtClean="0"/>
              <a:t>- Disaster Recovery, Business Continuity, Test environments, Backups, storage, tiered storage, archival storage, virtual desktops, virtual servers, there are MANY ways to dip your toes in the water, and again, you only pay for what you use. Want to spin up a test server – a few clicks and your there. Sure you can do it with </a:t>
            </a:r>
            <a:r>
              <a:rPr lang="en-US" baseline="0" dirty="0" err="1" smtClean="0"/>
              <a:t>Vmware</a:t>
            </a:r>
            <a:r>
              <a:rPr lang="en-US" baseline="0" dirty="0" smtClean="0"/>
              <a:t>, and other products, but I’m trying to look strategically to see whether or not AWS can be a great long-term partner with Skidmore College.</a:t>
            </a:r>
          </a:p>
          <a:p>
            <a:r>
              <a:rPr lang="en-US" baseline="0" dirty="0" smtClean="0"/>
              <a:t>- Will we go “ALL_IN” with AWS? I don’t know, but we surely WILL investigate it!</a:t>
            </a:r>
            <a:endParaRPr lang="en-US" dirty="0"/>
          </a:p>
        </p:txBody>
      </p:sp>
      <p:sp>
        <p:nvSpPr>
          <p:cNvPr id="4" name="Slide Number Placeholder 3"/>
          <p:cNvSpPr>
            <a:spLocks noGrp="1"/>
          </p:cNvSpPr>
          <p:nvPr>
            <p:ph type="sldNum" sz="quarter" idx="10"/>
          </p:nvPr>
        </p:nvSpPr>
        <p:spPr/>
        <p:txBody>
          <a:bodyPr/>
          <a:lstStyle/>
          <a:p>
            <a:fld id="{52FA4D0E-CA0C-481C-B998-020CE21C00F6}" type="slidenum">
              <a:rPr lang="en-US" smtClean="0"/>
              <a:pPr/>
              <a:t>9</a:t>
            </a:fld>
            <a:endParaRPr lang="en-US"/>
          </a:p>
        </p:txBody>
      </p:sp>
    </p:spTree>
    <p:extLst>
      <p:ext uri="{BB962C8B-B14F-4D97-AF65-F5344CB8AC3E}">
        <p14:creationId xmlns:p14="http://schemas.microsoft.com/office/powerpoint/2010/main" val="3506609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background9.jpg"/>
          <p:cNvPicPr>
            <a:picLocks noChangeAspect="1"/>
          </p:cNvPicPr>
          <p:nvPr userDrawn="1"/>
        </p:nvPicPr>
        <p:blipFill>
          <a:blip r:embed="rId2" cstate="print"/>
          <a:stretch>
            <a:fillRect/>
          </a:stretch>
        </p:blipFill>
        <p:spPr>
          <a:xfrm>
            <a:off x="1" y="0"/>
            <a:ext cx="9143999" cy="6858000"/>
          </a:xfrm>
          <a:prstGeom prst="rect">
            <a:avLst/>
          </a:prstGeom>
        </p:spPr>
      </p:pic>
      <p:sp>
        <p:nvSpPr>
          <p:cNvPr id="11" name="Title 10"/>
          <p:cNvSpPr>
            <a:spLocks noGrp="1"/>
          </p:cNvSpPr>
          <p:nvPr>
            <p:ph type="title" hasCustomPrompt="1"/>
          </p:nvPr>
        </p:nvSpPr>
        <p:spPr>
          <a:xfrm>
            <a:off x="476250" y="407988"/>
            <a:ext cx="6800850" cy="396875"/>
          </a:xfrm>
          <a:prstGeom prst="rect">
            <a:avLst/>
          </a:prstGeom>
        </p:spPr>
        <p:txBody>
          <a:bodyPr/>
          <a:lstStyle>
            <a:lvl1pPr algn="l">
              <a:defRPr sz="2800">
                <a:solidFill>
                  <a:schemeClr val="bg1"/>
                </a:solidFill>
                <a:latin typeface="Times New Roman" pitchFamily="18" charset="0"/>
                <a:cs typeface="Times New Roman" pitchFamily="18" charset="0"/>
              </a:defRPr>
            </a:lvl1pPr>
          </a:lstStyle>
          <a:p>
            <a:r>
              <a:rPr lang="en-US" dirty="0" smtClean="0"/>
              <a:t>Name here</a:t>
            </a:r>
            <a:endParaRPr lang="en-US" dirty="0"/>
          </a:p>
        </p:txBody>
      </p:sp>
      <p:sp>
        <p:nvSpPr>
          <p:cNvPr id="17" name="Text Placeholder 16"/>
          <p:cNvSpPr>
            <a:spLocks noGrp="1"/>
          </p:cNvSpPr>
          <p:nvPr>
            <p:ph type="body" sz="quarter" idx="10" hasCustomPrompt="1"/>
          </p:nvPr>
        </p:nvSpPr>
        <p:spPr>
          <a:xfrm>
            <a:off x="466725" y="809625"/>
            <a:ext cx="5181600" cy="466725"/>
          </a:xfrm>
          <a:prstGeom prst="rect">
            <a:avLst/>
          </a:prstGeom>
        </p:spPr>
        <p:txBody>
          <a:bodyPr/>
          <a:lstStyle>
            <a:lvl1pPr>
              <a:buNone/>
              <a:defRPr sz="2400">
                <a:solidFill>
                  <a:schemeClr val="bg1"/>
                </a:solidFill>
                <a:latin typeface="Times New Roman" pitchFamily="18" charset="0"/>
                <a:cs typeface="Times New Roman" pitchFamily="18" charset="0"/>
              </a:defRPr>
            </a:lvl1pPr>
          </a:lstStyle>
          <a:p>
            <a:pPr lvl="0"/>
            <a:r>
              <a:rPr lang="en-US" dirty="0" smtClean="0"/>
              <a:t>Title here</a:t>
            </a:r>
            <a:endParaRPr lang="en-US" dirty="0"/>
          </a:p>
        </p:txBody>
      </p:sp>
      <p:sp>
        <p:nvSpPr>
          <p:cNvPr id="6" name="Text Placeholder 5"/>
          <p:cNvSpPr>
            <a:spLocks noGrp="1"/>
          </p:cNvSpPr>
          <p:nvPr>
            <p:ph type="body" sz="quarter" idx="11"/>
          </p:nvPr>
        </p:nvSpPr>
        <p:spPr>
          <a:xfrm>
            <a:off x="561975" y="1571625"/>
            <a:ext cx="6696075" cy="4219575"/>
          </a:xfrm>
          <a:prstGeom prst="rect">
            <a:avLst/>
          </a:prstGeom>
        </p:spPr>
        <p:txBody>
          <a:bodyPr/>
          <a:lstStyle>
            <a:lvl1pPr>
              <a:defRPr sz="2400">
                <a:solidFill>
                  <a:schemeClr val="bg1"/>
                </a:solidFill>
                <a:latin typeface="Times New Roman" pitchFamily="18" charset="0"/>
                <a:cs typeface="Times New Roman" pitchFamily="18" charset="0"/>
              </a:defRPr>
            </a:lvl1pPr>
            <a:lvl2pPr>
              <a:buFont typeface="Arial" pitchFamily="34" charset="0"/>
              <a:buChar char="•"/>
              <a:defRPr sz="1800">
                <a:solidFill>
                  <a:schemeClr val="bg1"/>
                </a:solidFill>
                <a:latin typeface="Times New Roman" pitchFamily="18" charset="0"/>
                <a:cs typeface="Times New Roman" pitchFamily="18" charset="0"/>
              </a:defRPr>
            </a:lvl2pPr>
            <a:lvl3pPr>
              <a:defRPr>
                <a:solidFill>
                  <a:schemeClr val="bg1"/>
                </a:solidFill>
                <a:latin typeface="Times New Roman" pitchFamily="18" charset="0"/>
                <a:cs typeface="Times New Roman" pitchFamily="18" charset="0"/>
              </a:defRPr>
            </a:lvl3pPr>
            <a:lvl4pPr>
              <a:defRPr>
                <a:solidFill>
                  <a:schemeClr val="bg1"/>
                </a:solidFill>
                <a:latin typeface="Times New Roman" pitchFamily="18" charset="0"/>
                <a:cs typeface="Times New Roman" pitchFamily="18" charset="0"/>
              </a:defRPr>
            </a:lvl4pPr>
            <a:lvl5pPr>
              <a:defRPr>
                <a:solidFill>
                  <a:schemeClr val="bg1"/>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p:txBody>
      </p:sp>
    </p:spTree>
  </p:cSld>
  <p:clrMapOvr>
    <a:masterClrMapping/>
  </p:clrMapOvr>
  <p:transition advClick="0" advTm="5000">
    <p:cut thruBlk="1"/>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ransition advClick="0" advTm="5000">
    <p:cut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mailto:tmarcott@skidmore.edu" TargetMode="Externa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1975" y="809624"/>
            <a:ext cx="6810374" cy="4981575"/>
          </a:xfrm>
        </p:spPr>
        <p:txBody>
          <a:bodyPr anchor="ctr"/>
          <a:lstStyle/>
          <a:p>
            <a:pPr algn="ctr"/>
            <a:r>
              <a:rPr lang="en-US" sz="4800" dirty="0" smtClean="0"/>
              <a:t>Amazon Web Services</a:t>
            </a:r>
          </a:p>
          <a:p>
            <a:pPr algn="ctr"/>
            <a:r>
              <a:rPr lang="en-US" sz="3600" dirty="0" smtClean="0"/>
              <a:t/>
            </a:r>
            <a:br>
              <a:rPr lang="en-US" sz="3600" dirty="0" smtClean="0"/>
            </a:br>
            <a:r>
              <a:rPr lang="en-US" dirty="0" smtClean="0"/>
              <a:t>Our journey to the cloud so far</a:t>
            </a:r>
            <a:endParaRPr lang="en-US" dirty="0"/>
          </a:p>
        </p:txBody>
      </p:sp>
    </p:spTree>
    <p:extLst>
      <p:ext uri="{BB962C8B-B14F-4D97-AF65-F5344CB8AC3E}">
        <p14:creationId xmlns:p14="http://schemas.microsoft.com/office/powerpoint/2010/main" val="723970254"/>
      </p:ext>
    </p:extLst>
  </p:cSld>
  <p:clrMapOvr>
    <a:masterClrMapping/>
  </p:clrMapOvr>
  <p:transition spd="med" advClick="0" advTm="150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1975" y="809624"/>
            <a:ext cx="6810374" cy="4981575"/>
          </a:xfrm>
        </p:spPr>
        <p:txBody>
          <a:bodyPr anchor="ctr"/>
          <a:lstStyle/>
          <a:p>
            <a:pPr algn="ctr"/>
            <a:r>
              <a:rPr lang="en-US" sz="3600" dirty="0" smtClean="0"/>
              <a:t/>
            </a:r>
            <a:br>
              <a:rPr lang="en-US" sz="3600" dirty="0" smtClean="0"/>
            </a:br>
            <a:r>
              <a:rPr lang="en-US" sz="3600" dirty="0" smtClean="0"/>
              <a:t>What’s the “Mission Critical, Value-Add Proposition?” </a:t>
            </a:r>
            <a:endParaRPr lang="en-US" sz="3600" dirty="0"/>
          </a:p>
        </p:txBody>
      </p:sp>
    </p:spTree>
    <p:extLst>
      <p:ext uri="{BB962C8B-B14F-4D97-AF65-F5344CB8AC3E}">
        <p14:creationId xmlns:p14="http://schemas.microsoft.com/office/powerpoint/2010/main" val="1924667510"/>
      </p:ext>
    </p:extLst>
  </p:cSld>
  <p:clrMapOvr>
    <a:masterClrMapping/>
  </p:clrMapOvr>
  <p:transition spd="med" advClick="0" advTm="1500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1975" y="809624"/>
            <a:ext cx="6810374" cy="4981575"/>
          </a:xfrm>
        </p:spPr>
        <p:txBody>
          <a:bodyPr anchor="ctr"/>
          <a:lstStyle/>
          <a:p>
            <a:pPr algn="ctr"/>
            <a:r>
              <a:rPr lang="en-US" sz="3600" dirty="0" smtClean="0"/>
              <a:t/>
            </a:r>
            <a:br>
              <a:rPr lang="en-US" sz="3600" dirty="0" smtClean="0"/>
            </a:br>
            <a:endParaRPr lang="en-US" sz="3600" dirty="0"/>
          </a:p>
        </p:txBody>
      </p:sp>
      <p:sp>
        <p:nvSpPr>
          <p:cNvPr id="2" name="TextBox 1"/>
          <p:cNvSpPr txBox="1"/>
          <p:nvPr/>
        </p:nvSpPr>
        <p:spPr>
          <a:xfrm>
            <a:off x="3474720" y="2537460"/>
            <a:ext cx="4331970" cy="830997"/>
          </a:xfrm>
          <a:prstGeom prst="rect">
            <a:avLst/>
          </a:prstGeom>
          <a:noFill/>
        </p:spPr>
        <p:txBody>
          <a:bodyPr wrap="square" rtlCol="0">
            <a:spAutoFit/>
          </a:bodyPr>
          <a:lstStyle/>
          <a:p>
            <a:r>
              <a:rPr lang="en-US" sz="4800" dirty="0" smtClean="0">
                <a:solidFill>
                  <a:schemeClr val="bg1"/>
                </a:solidFill>
              </a:rPr>
              <a:t>Kickoff</a:t>
            </a:r>
            <a:endParaRPr lang="en-US" sz="4800" dirty="0">
              <a:solidFill>
                <a:schemeClr val="bg1"/>
              </a:solidFill>
            </a:endParaRPr>
          </a:p>
        </p:txBody>
      </p:sp>
    </p:spTree>
    <p:extLst>
      <p:ext uri="{BB962C8B-B14F-4D97-AF65-F5344CB8AC3E}">
        <p14:creationId xmlns:p14="http://schemas.microsoft.com/office/powerpoint/2010/main" val="303729529"/>
      </p:ext>
    </p:extLst>
  </p:cSld>
  <p:clrMapOvr>
    <a:masterClrMapping/>
  </p:clrMapOvr>
  <p:transition spd="med" advClick="0" advTm="1500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1975" y="809624"/>
            <a:ext cx="6810374" cy="4981575"/>
          </a:xfrm>
        </p:spPr>
        <p:txBody>
          <a:bodyPr anchor="ctr"/>
          <a:lstStyle/>
          <a:p>
            <a:pPr algn="ctr"/>
            <a:endParaRPr lang="en-US" sz="4800" dirty="0" smtClean="0"/>
          </a:p>
          <a:p>
            <a:pPr algn="ctr"/>
            <a:r>
              <a:rPr lang="en-US" sz="3600" dirty="0" smtClean="0"/>
              <a:t>AWS Disaster Recovery</a:t>
            </a:r>
            <a:br>
              <a:rPr lang="en-US" sz="3600" dirty="0" smtClean="0"/>
            </a:br>
            <a:endParaRPr lang="en-US" sz="3600" dirty="0"/>
          </a:p>
        </p:txBody>
      </p:sp>
    </p:spTree>
    <p:extLst>
      <p:ext uri="{BB962C8B-B14F-4D97-AF65-F5344CB8AC3E}">
        <p14:creationId xmlns:p14="http://schemas.microsoft.com/office/powerpoint/2010/main" val="3532326705"/>
      </p:ext>
    </p:extLst>
  </p:cSld>
  <p:clrMapOvr>
    <a:masterClrMapping/>
  </p:clrMapOvr>
  <p:transition spd="med" advClick="0" advTm="1500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1975" y="809624"/>
            <a:ext cx="6810374" cy="4981575"/>
          </a:xfrm>
        </p:spPr>
        <p:txBody>
          <a:bodyPr anchor="ctr"/>
          <a:lstStyle/>
          <a:p>
            <a:pPr algn="ctr"/>
            <a:endParaRPr lang="en-US" sz="4800" dirty="0" smtClean="0"/>
          </a:p>
          <a:p>
            <a:pPr algn="ctr"/>
            <a:r>
              <a:rPr lang="en-US" sz="3600" dirty="0" smtClean="0"/>
              <a:t>AWS Workspaces</a:t>
            </a:r>
            <a:br>
              <a:rPr lang="en-US" sz="3600" dirty="0" smtClean="0"/>
            </a:br>
            <a:endParaRPr lang="en-US" sz="3600" dirty="0"/>
          </a:p>
        </p:txBody>
      </p:sp>
    </p:spTree>
    <p:extLst>
      <p:ext uri="{BB962C8B-B14F-4D97-AF65-F5344CB8AC3E}">
        <p14:creationId xmlns:p14="http://schemas.microsoft.com/office/powerpoint/2010/main" val="2985112338"/>
      </p:ext>
    </p:extLst>
  </p:cSld>
  <p:clrMapOvr>
    <a:masterClrMapping/>
  </p:clrMapOvr>
  <p:transition spd="med" advClick="0" advTm="1500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1975" y="809624"/>
            <a:ext cx="6810374" cy="4981575"/>
          </a:xfrm>
        </p:spPr>
        <p:txBody>
          <a:bodyPr anchor="ctr"/>
          <a:lstStyle/>
          <a:p>
            <a:pPr algn="ctr"/>
            <a:r>
              <a:rPr lang="en-US" sz="3600" dirty="0" smtClean="0"/>
              <a:t>AWS Educate Program</a:t>
            </a:r>
            <a:endParaRPr lang="en-US" sz="3600" dirty="0"/>
          </a:p>
        </p:txBody>
      </p:sp>
    </p:spTree>
    <p:extLst>
      <p:ext uri="{BB962C8B-B14F-4D97-AF65-F5344CB8AC3E}">
        <p14:creationId xmlns:p14="http://schemas.microsoft.com/office/powerpoint/2010/main" val="2016745583"/>
      </p:ext>
    </p:extLst>
  </p:cSld>
  <p:clrMapOvr>
    <a:masterClrMapping/>
  </p:clrMapOvr>
  <p:transition spd="med" advClick="0" advTm="1500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1975" y="809624"/>
            <a:ext cx="6810374" cy="4981575"/>
          </a:xfrm>
        </p:spPr>
        <p:txBody>
          <a:bodyPr anchor="ctr"/>
          <a:lstStyle/>
          <a:p>
            <a:pPr algn="ctr"/>
            <a:r>
              <a:rPr lang="en-US" sz="4800" dirty="0"/>
              <a:t>Where </a:t>
            </a:r>
            <a:r>
              <a:rPr lang="en-US" sz="4800" dirty="0" smtClean="0"/>
              <a:t>do we go next?</a:t>
            </a:r>
            <a:endParaRPr lang="en-US" sz="4800" dirty="0"/>
          </a:p>
          <a:p>
            <a:r>
              <a:rPr lang="en-US" sz="1200" dirty="0"/>
              <a:t>•	</a:t>
            </a:r>
            <a:endParaRPr lang="en-US" sz="1200" dirty="0" smtClean="0"/>
          </a:p>
        </p:txBody>
      </p:sp>
    </p:spTree>
    <p:extLst>
      <p:ext uri="{BB962C8B-B14F-4D97-AF65-F5344CB8AC3E}">
        <p14:creationId xmlns:p14="http://schemas.microsoft.com/office/powerpoint/2010/main" val="1929662860"/>
      </p:ext>
    </p:extLst>
  </p:cSld>
  <p:clrMapOvr>
    <a:masterClrMapping/>
  </p:clrMapOvr>
  <p:transition spd="med" advClick="0" advTm="1500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1975" y="809624"/>
            <a:ext cx="6810374" cy="4981575"/>
          </a:xfrm>
        </p:spPr>
        <p:txBody>
          <a:bodyPr anchor="ctr"/>
          <a:lstStyle/>
          <a:p>
            <a:pPr algn="ctr"/>
            <a:r>
              <a:rPr lang="en-US" sz="4800" dirty="0" smtClean="0">
                <a:solidFill>
                  <a:schemeClr val="bg1"/>
                </a:solidFill>
              </a:rPr>
              <a:t>Costs </a:t>
            </a:r>
            <a:endParaRPr lang="en-US" sz="4800" dirty="0">
              <a:solidFill>
                <a:schemeClr val="bg1"/>
              </a:solidFill>
            </a:endParaRPr>
          </a:p>
        </p:txBody>
      </p:sp>
    </p:spTree>
    <p:extLst>
      <p:ext uri="{BB962C8B-B14F-4D97-AF65-F5344CB8AC3E}">
        <p14:creationId xmlns:p14="http://schemas.microsoft.com/office/powerpoint/2010/main" val="1687951646"/>
      </p:ext>
    </p:extLst>
  </p:cSld>
  <p:clrMapOvr>
    <a:masterClrMapping/>
  </p:clrMapOvr>
  <p:transition spd="med" advClick="0" advTm="1500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1975" y="809624"/>
            <a:ext cx="6810374" cy="4981575"/>
          </a:xfrm>
        </p:spPr>
        <p:txBody>
          <a:bodyPr anchor="ctr"/>
          <a:lstStyle/>
          <a:p>
            <a:pPr algn="ctr"/>
            <a:r>
              <a:rPr lang="en-US" sz="4800" dirty="0" smtClean="0">
                <a:solidFill>
                  <a:schemeClr val="bg1"/>
                </a:solidFill>
              </a:rPr>
              <a:t>Questions? </a:t>
            </a:r>
            <a:endParaRPr lang="en-US" sz="4800" dirty="0">
              <a:solidFill>
                <a:schemeClr val="bg1"/>
              </a:solidFill>
            </a:endParaRPr>
          </a:p>
        </p:txBody>
      </p:sp>
    </p:spTree>
    <p:extLst>
      <p:ext uri="{BB962C8B-B14F-4D97-AF65-F5344CB8AC3E}">
        <p14:creationId xmlns:p14="http://schemas.microsoft.com/office/powerpoint/2010/main" val="3943279792"/>
      </p:ext>
    </p:extLst>
  </p:cSld>
  <p:clrMapOvr>
    <a:masterClrMapping/>
  </p:clrMapOvr>
  <p:transition spd="med" advClick="0" advTm="1500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70941" y="3082747"/>
            <a:ext cx="5955365" cy="3827417"/>
          </a:xfrm>
        </p:spPr>
        <p:txBody>
          <a:bodyPr anchor="ctr"/>
          <a:lstStyle/>
          <a:p>
            <a:r>
              <a:rPr lang="en-US" sz="1200" dirty="0"/>
              <a:t>Tom Marcotte is </a:t>
            </a:r>
            <a:r>
              <a:rPr lang="en-US" sz="1200" dirty="0" smtClean="0"/>
              <a:t>an “accidental technologist” and is the Assistant Chief Technology Officer (and other </a:t>
            </a:r>
            <a:r>
              <a:rPr lang="en-US" sz="1200" dirty="0"/>
              <a:t>duties as assigned </a:t>
            </a:r>
            <a:r>
              <a:rPr lang="en-US" sz="1200" dirty="0">
                <a:sym typeface="Wingdings" panose="05000000000000000000" pitchFamily="2" charset="2"/>
              </a:rPr>
              <a:t></a:t>
            </a:r>
            <a:r>
              <a:rPr lang="en-US" sz="1200" dirty="0"/>
              <a:t>) </a:t>
            </a:r>
            <a:r>
              <a:rPr lang="en-US" sz="1200" dirty="0" smtClean="0"/>
              <a:t>at Skidmore </a:t>
            </a:r>
            <a:r>
              <a:rPr lang="en-US" sz="1200" dirty="0"/>
              <a:t>College and has served in many roles at Skidmore.</a:t>
            </a:r>
          </a:p>
          <a:p>
            <a:endParaRPr lang="en-US" sz="1200" dirty="0" smtClean="0"/>
          </a:p>
          <a:p>
            <a:r>
              <a:rPr lang="en-US" sz="1200" dirty="0" smtClean="0"/>
              <a:t> </a:t>
            </a:r>
            <a:r>
              <a:rPr lang="en-US" sz="1200" dirty="0"/>
              <a:t>He began his IT career in the New York State Senate in the days of IBM mainframes and WordPerfect for </a:t>
            </a:r>
            <a:r>
              <a:rPr lang="en-US" sz="1200" dirty="0" smtClean="0"/>
              <a:t>DOS, and </a:t>
            </a:r>
            <a:r>
              <a:rPr lang="en-US" sz="1200" dirty="0"/>
              <a:t>he wrote the first NYS Senate Internet Guide (for GOPHER –yes, you can ask me what that is!). Tom has also worked in IT for a number of </a:t>
            </a:r>
            <a:r>
              <a:rPr lang="en-US" sz="1200" dirty="0" smtClean="0"/>
              <a:t>national and international private </a:t>
            </a:r>
            <a:r>
              <a:rPr lang="en-US" sz="1200" dirty="0"/>
              <a:t>sector companies, including Fleet Bank, SGS Testcom, and </a:t>
            </a:r>
            <a:r>
              <a:rPr lang="en-US" sz="1200" dirty="0" err="1"/>
              <a:t>Palio</a:t>
            </a:r>
            <a:r>
              <a:rPr lang="en-US" sz="1200" dirty="0"/>
              <a:t> Advertising.</a:t>
            </a:r>
          </a:p>
          <a:p>
            <a:endParaRPr lang="en-US" sz="1200" dirty="0" smtClean="0"/>
          </a:p>
          <a:p>
            <a:r>
              <a:rPr lang="en-US" sz="1200" dirty="0" smtClean="0"/>
              <a:t>Tom’s </a:t>
            </a:r>
            <a:r>
              <a:rPr lang="en-US" sz="1200" dirty="0"/>
              <a:t>“IT claim-to-fame</a:t>
            </a:r>
            <a:r>
              <a:rPr lang="en-US" sz="1200" dirty="0" smtClean="0"/>
              <a:t>” - he </a:t>
            </a:r>
            <a:r>
              <a:rPr lang="en-US" sz="1200" dirty="0"/>
              <a:t>was the first person in the world to come up with a </a:t>
            </a:r>
            <a:r>
              <a:rPr lang="en-US" sz="1200" dirty="0" smtClean="0"/>
              <a:t>manual fix </a:t>
            </a:r>
            <a:r>
              <a:rPr lang="en-US" sz="1200" dirty="0"/>
              <a:t>for one of the world’s first big virus &amp; worm combination viruses, the W95.MTX virus (September, 2000), and his fix was used all over the world.</a:t>
            </a:r>
          </a:p>
          <a:p>
            <a:endParaRPr lang="en-US" sz="1200" dirty="0" smtClean="0"/>
          </a:p>
          <a:p>
            <a:r>
              <a:rPr lang="en-US" sz="1200" dirty="0" smtClean="0"/>
              <a:t>He </a:t>
            </a:r>
            <a:r>
              <a:rPr lang="en-US" sz="1200" dirty="0"/>
              <a:t>received his B.A. in Political Science from SUNY at Albany, an A.A.S. in Marketing from SUNY Adirondack, and a 1-year certificate in Radio Broadcasting from SUNY Adirondack. He is certified in ITIL Foundations v3, and is also a Certified Software Manger and Advanced Software manager. </a:t>
            </a:r>
            <a:endParaRPr lang="en-US" sz="1200" dirty="0" smtClean="0"/>
          </a:p>
          <a:p>
            <a:r>
              <a:rPr lang="en-US" sz="1200" dirty="0" smtClean="0"/>
              <a:t>Tom is a US Navy veteran, a former volunteer firefighter, factory worker, and disc jockey!</a:t>
            </a:r>
            <a:endParaRPr lang="en-US" sz="1200" dirty="0"/>
          </a:p>
          <a:p>
            <a:endParaRPr lang="en-US" sz="1200" dirty="0"/>
          </a:p>
          <a:p>
            <a:endParaRPr lang="en-US" sz="1000" dirty="0" smtClean="0"/>
          </a:p>
          <a:p>
            <a:endParaRPr lang="en-US" sz="1000" dirty="0"/>
          </a:p>
          <a:p>
            <a:pPr algn="ctr"/>
            <a:r>
              <a:rPr lang="en-US" sz="1200" dirty="0" smtClean="0"/>
              <a:t>     </a:t>
            </a:r>
            <a:endParaRPr lang="en-US" sz="1200" dirty="0"/>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2575392" y="167528"/>
            <a:ext cx="2200275" cy="552450"/>
          </a:xfrm>
          <a:prstGeom prst="rect">
            <a:avLst/>
          </a:prstGeom>
        </p:spPr>
      </p:pic>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163886" y="960400"/>
            <a:ext cx="1353185" cy="1727835"/>
          </a:xfrm>
          <a:prstGeom prst="rect">
            <a:avLst/>
          </a:prstGeom>
        </p:spPr>
      </p:pic>
      <p:sp>
        <p:nvSpPr>
          <p:cNvPr id="9" name="Rectangle 8"/>
          <p:cNvSpPr/>
          <p:nvPr/>
        </p:nvSpPr>
        <p:spPr>
          <a:xfrm>
            <a:off x="1658471" y="909600"/>
            <a:ext cx="3810000" cy="1552669"/>
          </a:xfrm>
          <a:prstGeom prst="rect">
            <a:avLst/>
          </a:prstGeom>
        </p:spPr>
        <p:txBody>
          <a:bodyPr wrap="square">
            <a:spAutoFit/>
          </a:bodyPr>
          <a:lstStyle/>
          <a:p>
            <a:pPr>
              <a:lnSpc>
                <a:spcPct val="107000"/>
              </a:lnSpc>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Tom </a:t>
            </a:r>
            <a:r>
              <a:rPr lang="en-US"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Marcotte</a:t>
            </a:r>
            <a:endParaRPr lang="en-US"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Assistant Chief Technology Officer</a:t>
            </a:r>
            <a:endParaRPr lang="en-US"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Skidmore College</a:t>
            </a:r>
          </a:p>
          <a:p>
            <a:pPr>
              <a:lnSpc>
                <a:spcPct val="107000"/>
              </a:lnSpc>
              <a:spcAft>
                <a:spcPts val="800"/>
              </a:spcAft>
            </a:pPr>
            <a:r>
              <a:rPr lang="en-US" u="sng" dirty="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5"/>
              </a:rPr>
              <a:t>tmarcott@skidmore.edu</a:t>
            </a:r>
            <a:endParaRPr lang="en-US"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3280848"/>
      </p:ext>
    </p:extLst>
  </p:cSld>
  <p:clrMapOvr>
    <a:masterClrMapping/>
  </p:clrMapOvr>
  <p:transition spd="med" advClick="0" advTm="15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1975" y="809624"/>
            <a:ext cx="6810374" cy="4981575"/>
          </a:xfrm>
        </p:spPr>
        <p:txBody>
          <a:bodyPr anchor="ctr"/>
          <a:lstStyle/>
          <a:p>
            <a:pPr algn="ctr"/>
            <a:r>
              <a:rPr lang="en-US" sz="4800" dirty="0" smtClean="0"/>
              <a:t>Who we are:</a:t>
            </a:r>
          </a:p>
          <a:p>
            <a:pPr marL="0" indent="0">
              <a:buClr>
                <a:srgbClr val="996600"/>
              </a:buClr>
              <a:buSzPct val="75000"/>
            </a:pPr>
            <a:r>
              <a:rPr lang="en-US" sz="3600" dirty="0" smtClean="0"/>
              <a:t/>
            </a:r>
            <a:br>
              <a:rPr lang="en-US" sz="3600" dirty="0" smtClean="0"/>
            </a:br>
            <a:r>
              <a:rPr lang="en-US" altLang="en-US" sz="2000" dirty="0"/>
              <a:t>Located in upstate New York – one hour north of Albany</a:t>
            </a:r>
          </a:p>
          <a:p>
            <a:pPr>
              <a:buClr>
                <a:srgbClr val="996600"/>
              </a:buClr>
              <a:buSzPct val="75000"/>
              <a:buFont typeface="Wingdings" panose="05000000000000000000" pitchFamily="2" charset="2"/>
              <a:buChar char="Ø"/>
            </a:pPr>
            <a:r>
              <a:rPr lang="en-US" altLang="en-US" sz="2000" dirty="0"/>
              <a:t>Equally distant from Montreal and New York City</a:t>
            </a:r>
            <a:r>
              <a:rPr lang="en-US" altLang="en-US" sz="2000" dirty="0" smtClean="0"/>
              <a:t>.</a:t>
            </a:r>
          </a:p>
          <a:p>
            <a:pPr>
              <a:buClr>
                <a:srgbClr val="996600"/>
              </a:buClr>
              <a:buSzPct val="75000"/>
              <a:buFont typeface="Wingdings" panose="05000000000000000000" pitchFamily="2" charset="2"/>
              <a:buChar char="Ø"/>
            </a:pPr>
            <a:r>
              <a:rPr lang="en-US" altLang="en-US" sz="2000" dirty="0" smtClean="0"/>
              <a:t>In Saratoga Springs, NY</a:t>
            </a:r>
            <a:endParaRPr lang="en-US" altLang="en-US" sz="2000" dirty="0"/>
          </a:p>
          <a:p>
            <a:pPr>
              <a:buClr>
                <a:srgbClr val="996600"/>
              </a:buClr>
              <a:buSzPct val="75000"/>
              <a:buFont typeface="Wingdings" panose="05000000000000000000" pitchFamily="2" charset="2"/>
              <a:buChar char="Ø"/>
            </a:pPr>
            <a:r>
              <a:rPr lang="en-US" altLang="en-US" sz="2000" dirty="0"/>
              <a:t>Liberal Arts college</a:t>
            </a:r>
          </a:p>
          <a:p>
            <a:pPr>
              <a:buClr>
                <a:srgbClr val="996600"/>
              </a:buClr>
              <a:buSzPct val="75000"/>
              <a:buFont typeface="Wingdings" panose="05000000000000000000" pitchFamily="2" charset="2"/>
              <a:buChar char="Ø"/>
            </a:pPr>
            <a:r>
              <a:rPr lang="en-US" altLang="en-US" sz="2000" dirty="0" smtClean="0"/>
              <a:t>2,300 </a:t>
            </a:r>
            <a:r>
              <a:rPr lang="en-US" altLang="en-US" sz="2000" dirty="0"/>
              <a:t>undergraduate students</a:t>
            </a:r>
          </a:p>
          <a:p>
            <a:pPr>
              <a:buClr>
                <a:srgbClr val="996600"/>
              </a:buClr>
              <a:buSzPct val="75000"/>
              <a:buFont typeface="Wingdings" panose="05000000000000000000" pitchFamily="2" charset="2"/>
              <a:buChar char="Ø"/>
            </a:pPr>
            <a:r>
              <a:rPr lang="en-US" altLang="en-US" sz="2000" dirty="0" smtClean="0"/>
              <a:t>900 FTE faculty and staff</a:t>
            </a:r>
            <a:endParaRPr lang="en-US" sz="3600" b="1" dirty="0" smtClean="0"/>
          </a:p>
          <a:p>
            <a:pPr algn="ctr"/>
            <a:endParaRPr lang="en-US" sz="3600" b="1" dirty="0"/>
          </a:p>
          <a:p>
            <a:pPr algn="ctr"/>
            <a:endParaRPr lang="en-US" sz="3600" b="1" dirty="0" smtClean="0"/>
          </a:p>
        </p:txBody>
      </p:sp>
      <p:pic>
        <p:nvPicPr>
          <p:cNvPr id="4" name="Picture 6" descr="seal redraw green"/>
          <p:cNvPicPr>
            <a:picLocks noChangeAspect="1" noChangeArrowheads="1"/>
          </p:cNvPicPr>
          <p:nvPr/>
        </p:nvPicPr>
        <p:blipFill>
          <a:blip r:embed="rId3" cstate="print">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7184" y="269875"/>
            <a:ext cx="15970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937489"/>
      </p:ext>
    </p:extLst>
  </p:cSld>
  <p:clrMapOvr>
    <a:masterClrMapping/>
  </p:clrMapOvr>
  <p:transition spd="med" advClick="0" advTm="15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1975" y="809624"/>
            <a:ext cx="6810374" cy="4981575"/>
          </a:xfrm>
        </p:spPr>
        <p:txBody>
          <a:bodyPr anchor="ctr"/>
          <a:lstStyle/>
          <a:p>
            <a:pPr algn="ctr"/>
            <a:r>
              <a:rPr lang="en-US" sz="4800" dirty="0" smtClean="0"/>
              <a:t>How did we start</a:t>
            </a:r>
          </a:p>
          <a:p>
            <a:pPr algn="ctr"/>
            <a:r>
              <a:rPr lang="en-US" sz="4800" dirty="0" smtClean="0"/>
              <a:t> our AWS journey? </a:t>
            </a:r>
          </a:p>
          <a:p>
            <a:pPr algn="ctr"/>
            <a:r>
              <a:rPr lang="en-US" sz="4800" dirty="0" smtClean="0"/>
              <a:t>By “accident”</a:t>
            </a:r>
          </a:p>
        </p:txBody>
      </p:sp>
    </p:spTree>
    <p:extLst>
      <p:ext uri="{BB962C8B-B14F-4D97-AF65-F5344CB8AC3E}">
        <p14:creationId xmlns:p14="http://schemas.microsoft.com/office/powerpoint/2010/main" val="3334611475"/>
      </p:ext>
    </p:extLst>
  </p:cSld>
  <p:clrMapOvr>
    <a:masterClrMapping/>
  </p:clrMapOvr>
  <p:transition spd="med" advClick="0" advTm="1500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1975" y="809624"/>
            <a:ext cx="6810374" cy="4981575"/>
          </a:xfrm>
        </p:spPr>
        <p:txBody>
          <a:bodyPr anchor="ctr"/>
          <a:lstStyle/>
          <a:p>
            <a:pPr algn="ctr"/>
            <a:r>
              <a:rPr lang="en-US" sz="4400" dirty="0" smtClean="0"/>
              <a:t>Where do you GO when you don’t know where you ARE? </a:t>
            </a:r>
          </a:p>
        </p:txBody>
      </p:sp>
    </p:spTree>
    <p:extLst>
      <p:ext uri="{BB962C8B-B14F-4D97-AF65-F5344CB8AC3E}">
        <p14:creationId xmlns:p14="http://schemas.microsoft.com/office/powerpoint/2010/main" val="2628955782"/>
      </p:ext>
    </p:extLst>
  </p:cSld>
  <p:clrMapOvr>
    <a:masterClrMapping/>
  </p:clrMapOvr>
  <p:transition spd="med" advClick="0" advTm="1500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1975" y="809624"/>
            <a:ext cx="6810374" cy="4981575"/>
          </a:xfrm>
        </p:spPr>
        <p:txBody>
          <a:bodyPr anchor="ctr"/>
          <a:lstStyle/>
          <a:p>
            <a:pPr algn="ctr"/>
            <a:r>
              <a:rPr lang="en-US" sz="4400" dirty="0" smtClean="0"/>
              <a:t>We’re off and running, but where are we running TO? </a:t>
            </a:r>
            <a:endParaRPr lang="en-US" sz="2000" dirty="0"/>
          </a:p>
          <a:p>
            <a:endParaRPr lang="en-US" sz="1400" dirty="0"/>
          </a:p>
        </p:txBody>
      </p:sp>
    </p:spTree>
    <p:extLst>
      <p:ext uri="{BB962C8B-B14F-4D97-AF65-F5344CB8AC3E}">
        <p14:creationId xmlns:p14="http://schemas.microsoft.com/office/powerpoint/2010/main" val="2682661483"/>
      </p:ext>
    </p:extLst>
  </p:cSld>
  <p:clrMapOvr>
    <a:masterClrMapping/>
  </p:clrMapOvr>
  <p:transition spd="med" advClick="0" advTm="1500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1975" y="809624"/>
            <a:ext cx="6810374" cy="4981575"/>
          </a:xfrm>
        </p:spPr>
        <p:txBody>
          <a:bodyPr anchor="ctr"/>
          <a:lstStyle/>
          <a:p>
            <a:pPr algn="ctr"/>
            <a:r>
              <a:rPr lang="en-US" dirty="0" smtClean="0"/>
              <a:t>Go back to “Start”. Do not pass “Go” and do not collect $200</a:t>
            </a:r>
            <a:endParaRPr lang="en-US" dirty="0"/>
          </a:p>
        </p:txBody>
      </p:sp>
    </p:spTree>
    <p:extLst>
      <p:ext uri="{BB962C8B-B14F-4D97-AF65-F5344CB8AC3E}">
        <p14:creationId xmlns:p14="http://schemas.microsoft.com/office/powerpoint/2010/main" val="2058938275"/>
      </p:ext>
    </p:extLst>
  </p:cSld>
  <p:clrMapOvr>
    <a:masterClrMapping/>
  </p:clrMapOvr>
  <p:transition spd="med" advClick="0" advTm="150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1975" y="809624"/>
            <a:ext cx="6810374" cy="4981575"/>
          </a:xfrm>
        </p:spPr>
        <p:txBody>
          <a:bodyPr anchor="ctr"/>
          <a:lstStyle/>
          <a:p>
            <a:pPr algn="ctr"/>
            <a:r>
              <a:rPr lang="en-US" sz="4800" dirty="0" smtClean="0"/>
              <a:t>Ok, so now what? </a:t>
            </a:r>
            <a:endParaRPr lang="en-US" dirty="0"/>
          </a:p>
          <a:p>
            <a:pPr algn="ctr"/>
            <a:endParaRPr lang="en-US" sz="2000" dirty="0"/>
          </a:p>
        </p:txBody>
      </p:sp>
    </p:spTree>
  </p:cSld>
  <p:clrMapOvr>
    <a:masterClrMapping/>
  </p:clrMapOvr>
  <p:transition spd="med" advClick="0" advTm="1500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1975" y="809624"/>
            <a:ext cx="6810374" cy="4981575"/>
          </a:xfrm>
        </p:spPr>
        <p:txBody>
          <a:bodyPr anchor="ctr"/>
          <a:lstStyle/>
          <a:p>
            <a:pPr algn="ctr"/>
            <a:r>
              <a:rPr lang="en-US" sz="3600" dirty="0" smtClean="0"/>
              <a:t/>
            </a:r>
            <a:br>
              <a:rPr lang="en-US" sz="3600" dirty="0" smtClean="0"/>
            </a:br>
            <a:r>
              <a:rPr lang="en-US" sz="3600" dirty="0" smtClean="0"/>
              <a:t>Wait a minute…WHY do we have to have a “cloud-first” mentality? We like having our stuff in our own data center thank you very much. </a:t>
            </a:r>
            <a:endParaRPr lang="en-US" sz="3600" dirty="0"/>
          </a:p>
        </p:txBody>
      </p:sp>
    </p:spTree>
    <p:extLst>
      <p:ext uri="{BB962C8B-B14F-4D97-AF65-F5344CB8AC3E}">
        <p14:creationId xmlns:p14="http://schemas.microsoft.com/office/powerpoint/2010/main" val="2943235758"/>
      </p:ext>
    </p:extLst>
  </p:cSld>
  <p:clrMapOvr>
    <a:masterClrMapping/>
  </p:clrMapOvr>
  <p:transition spd="med" advClick="0" advTm="1500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1975" y="809624"/>
            <a:ext cx="6810374" cy="4981575"/>
          </a:xfrm>
        </p:spPr>
        <p:txBody>
          <a:bodyPr anchor="ctr"/>
          <a:lstStyle/>
          <a:p>
            <a:pPr algn="ctr"/>
            <a:r>
              <a:rPr lang="en-US" sz="3600" dirty="0" smtClean="0"/>
              <a:t/>
            </a:r>
            <a:br>
              <a:rPr lang="en-US" sz="3600" dirty="0" smtClean="0"/>
            </a:br>
            <a:r>
              <a:rPr lang="en-US" sz="3600" dirty="0" smtClean="0"/>
              <a:t>Timing is everything? </a:t>
            </a:r>
            <a:endParaRPr lang="en-US" sz="3600" dirty="0"/>
          </a:p>
        </p:txBody>
      </p:sp>
    </p:spTree>
    <p:extLst>
      <p:ext uri="{BB962C8B-B14F-4D97-AF65-F5344CB8AC3E}">
        <p14:creationId xmlns:p14="http://schemas.microsoft.com/office/powerpoint/2010/main" val="2353026700"/>
      </p:ext>
    </p:extLst>
  </p:cSld>
  <p:clrMapOvr>
    <a:masterClrMapping/>
  </p:clrMapOvr>
  <p:transition spd="med" advClick="0" advTm="15000">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15234</TotalTime>
  <Words>2819</Words>
  <Application>Microsoft Office PowerPoint</Application>
  <PresentationFormat>On-screen Show (4:3)</PresentationFormat>
  <Paragraphs>125</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Skidmore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Camp</dc:creator>
  <cp:lastModifiedBy>Tom Marcotte</cp:lastModifiedBy>
  <cp:revision>215</cp:revision>
  <cp:lastPrinted>2015-03-27T19:53:26Z</cp:lastPrinted>
  <dcterms:created xsi:type="dcterms:W3CDTF">2010-04-07T19:03:53Z</dcterms:created>
  <dcterms:modified xsi:type="dcterms:W3CDTF">2018-03-21T18:34:09Z</dcterms:modified>
</cp:coreProperties>
</file>