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715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716280" y="696913"/>
            <a:ext cx="55779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">
  <p:cSld name="Section Divi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376989" y="1965157"/>
            <a:ext cx="8442600" cy="15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3B71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3B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1">
  <p:cSld name="Body Slide 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" type="body"/>
          </p:nvPr>
        </p:nvSpPr>
        <p:spPr>
          <a:xfrm>
            <a:off x="497304" y="1336842"/>
            <a:ext cx="6689700" cy="3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89C4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89C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89C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89C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89C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97304" y="277943"/>
            <a:ext cx="66897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3B71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003B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dy Slide 2">
  <p:cSld name="Body Slide 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x="497304" y="1336842"/>
            <a:ext cx="8125200" cy="3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89C4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89C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89C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89C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89C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24F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97303" y="277943"/>
            <a:ext cx="81252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3B71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003B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0.jp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cs.manhattan.edu/course/view.php?id=87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anhattan.teamdynamix.com/TDClient/KB/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217025" y="5105721"/>
            <a:ext cx="4617300" cy="4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Richard Musal &amp; Gregory Quaglien</a:t>
            </a:r>
            <a:r>
              <a:rPr b="1" lang="en-US" sz="2000"/>
              <a:t>i</a:t>
            </a:r>
            <a:endParaRPr b="1" sz="2000"/>
          </a:p>
        </p:txBody>
      </p:sp>
      <p:sp>
        <p:nvSpPr>
          <p:cNvPr id="24" name="Shape 24"/>
          <p:cNvSpPr txBox="1"/>
          <p:nvPr/>
        </p:nvSpPr>
        <p:spPr>
          <a:xfrm>
            <a:off x="0" y="0"/>
            <a:ext cx="9144000" cy="5961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</a:rPr>
              <a:t>Our Journey to a 90% Student-Run Service Desk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497300" y="1141404"/>
            <a:ext cx="6689700" cy="4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Morale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Domino effect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Turn Over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Consistent Experience 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Cycle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Skills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Management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Technical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What Challenges Did We Face?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50" y="2446583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How Did We Overcome These Challenges</a:t>
            </a:r>
            <a:r>
              <a:rPr b="1" lang="en-US" sz="3200">
                <a:solidFill>
                  <a:schemeClr val="lt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1363400" y="675825"/>
            <a:ext cx="6275700" cy="4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Policies and Performance Agreement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Attendance expectation including days off allowed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Penalty Point System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Evaluations 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Signature Page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Hierarchy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Empowering</a:t>
            </a:r>
            <a:endParaRPr sz="1900">
              <a:solidFill>
                <a:srgbClr val="000000"/>
              </a:solidFill>
            </a:endParaRPr>
          </a:p>
          <a:p>
            <a:pPr indent="-3492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</a:pPr>
            <a:r>
              <a:rPr lang="en-US" sz="1900">
                <a:solidFill>
                  <a:srgbClr val="000000"/>
                </a:solidFill>
              </a:rPr>
              <a:t>Management (Resource Manager) Track</a:t>
            </a:r>
            <a:endParaRPr sz="1900">
              <a:solidFill>
                <a:srgbClr val="000000"/>
              </a:solidFill>
            </a:endParaRPr>
          </a:p>
          <a:p>
            <a:pPr indent="-3492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</a:pPr>
            <a:r>
              <a:rPr lang="en-US" sz="1900">
                <a:solidFill>
                  <a:srgbClr val="000000"/>
                </a:solidFill>
              </a:rPr>
              <a:t>Technical (Technician) Track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Succession Planning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Smart Scheduling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Training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Hands-on, Moodle &amp; KBAs</a:t>
            </a:r>
            <a:endParaRPr sz="1900">
              <a:solidFill>
                <a:srgbClr val="000000"/>
              </a:solidFill>
            </a:endParaRPr>
          </a:p>
          <a:p>
            <a:pPr indent="-3492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</a:pPr>
            <a:r>
              <a:rPr lang="en-US" sz="1900">
                <a:solidFill>
                  <a:srgbClr val="000000"/>
                </a:solidFill>
              </a:rPr>
              <a:t>Management</a:t>
            </a:r>
            <a:endParaRPr sz="1900">
              <a:solidFill>
                <a:srgbClr val="000000"/>
              </a:solidFill>
            </a:endParaRPr>
          </a:p>
          <a:p>
            <a:pPr indent="-3492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</a:pPr>
            <a:r>
              <a:rPr lang="en-US" sz="1900">
                <a:solidFill>
                  <a:srgbClr val="000000"/>
                </a:solidFill>
              </a:rPr>
              <a:t>Technician</a:t>
            </a:r>
            <a:endParaRPr sz="1900">
              <a:solidFill>
                <a:srgbClr val="000000"/>
              </a:solidFill>
            </a:endParaRPr>
          </a:p>
          <a:p>
            <a:pPr indent="-3492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</a:pPr>
            <a:r>
              <a:rPr lang="en-US" sz="1900">
                <a:solidFill>
                  <a:srgbClr val="000000"/>
                </a:solidFill>
              </a:rPr>
              <a:t>Procedural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How Did We Overcome These Challenges?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412" y="0"/>
            <a:ext cx="5674314" cy="502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672" y="0"/>
            <a:ext cx="5643463" cy="506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437" y="3161325"/>
            <a:ext cx="3345124" cy="250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8175"/>
            <a:ext cx="4195577" cy="31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250" y="0"/>
            <a:ext cx="4119750" cy="30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79100" y="351333"/>
            <a:ext cx="76383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hlinkClick r:id="rId3"/>
              </a:rPr>
              <a:t>Moodle Course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1060707"/>
            <a:ext cx="7620004" cy="35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96975" y="0"/>
            <a:ext cx="83775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hlinkClick r:id="rId3"/>
              </a:rPr>
              <a:t>Knowledge Base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25" y="910193"/>
            <a:ext cx="7620004" cy="3581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50" y="2446583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End Result...Does It Work?!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497300" y="970975"/>
            <a:ext cx="6689700" cy="4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Less Turn Over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Give them reasons to stay</a:t>
            </a:r>
            <a:endParaRPr sz="2300">
              <a:solidFill>
                <a:srgbClr val="000000"/>
              </a:solidFill>
            </a:endParaRPr>
          </a:p>
          <a:p>
            <a:pPr indent="-37465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■"/>
            </a:pPr>
            <a:r>
              <a:rPr lang="en-US" sz="2300">
                <a:solidFill>
                  <a:srgbClr val="000000"/>
                </a:solidFill>
              </a:rPr>
              <a:t>Skills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Increase in Applicants 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Students </a:t>
            </a:r>
            <a:r>
              <a:rPr i="1" lang="en-US" sz="2300">
                <a:solidFill>
                  <a:srgbClr val="000000"/>
                </a:solidFill>
              </a:rPr>
              <a:t>want</a:t>
            </a:r>
            <a:r>
              <a:rPr lang="en-US" sz="2300">
                <a:solidFill>
                  <a:srgbClr val="000000"/>
                </a:solidFill>
              </a:rPr>
              <a:t> to work for ITS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Not just a “job”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Morale Improved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Skills/Confidence Improved</a:t>
            </a:r>
            <a:endParaRPr sz="2300">
              <a:solidFill>
                <a:srgbClr val="000000"/>
              </a:solidFill>
            </a:endParaRPr>
          </a:p>
          <a:p>
            <a:pPr indent="-3746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>
                <a:solidFill>
                  <a:srgbClr val="000000"/>
                </a:solidFill>
              </a:rPr>
              <a:t>They like to be challenged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KPI Reports Prove It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End Result...Does It Work?!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Richard Musal - Director of Client Services &amp; Operations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Computer Labs, Classroom Technology, Service Desk, &amp; Training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TeamDynamix Functional Admin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Gregory Quaglieni - IT Support Specialist II of Operations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for the Operations Team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Classroom and Computer Lab Technology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Who Are We?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50" y="0"/>
            <a:ext cx="7856702" cy="283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641" y="2839225"/>
            <a:ext cx="7856710" cy="28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50" y="2446583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Questions/Comments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82500" y="1035125"/>
            <a:ext cx="8379000" cy="3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Please take a moment to evaluate this session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There are two ways to access the session and presenter evaluations: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 the online agenda, click on the “Evaluate Session” link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2.  From the mobile app, click on the session you want from the schedule &gt; then click the associated resources &gt; and the evaluation will pop up in the list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0" y="0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Thank You For Attending!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1988325" y="880450"/>
            <a:ext cx="5198700" cy="4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Lasallian Catholic College founded in 1853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Original Location was Manhattanville, NYC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Current Location is Bronx, NY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Approximately 4,000 Students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Undergraduate Schools</a:t>
            </a:r>
            <a:r>
              <a:rPr lang="en-US" sz="1600">
                <a:solidFill>
                  <a:schemeClr val="dk1"/>
                </a:solidFill>
              </a:rPr>
              <a:t>					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Business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Continuing &amp; Professional Studies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Education &amp; Health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Engineering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Liberal Arts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Science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Graduate Programs</a:t>
            </a:r>
            <a:endParaRPr b="1"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MBA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Counseling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Education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Engineering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Leadership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Mathematics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STEM</a:t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3B71"/>
              </a:solidFill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89C4A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Manhattan College Overview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50" y="789925"/>
            <a:ext cx="9144000" cy="4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Richard Musal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Director of Client Services &amp; Operations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 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Eileen McIntyre                            Ryan Fiore                         Gregory Quaglieni                      Anita McCarthy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00">
                <a:solidFill>
                  <a:schemeClr val="dk1"/>
                </a:solidFill>
              </a:rPr>
              <a:t>Help Desk Manager             IT Support Specialist              IT Support Specialist II         ITS Training Coordinator</a:t>
            </a:r>
            <a:endParaRPr i="1"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  (North Campus)                     </a:t>
            </a:r>
            <a:r>
              <a:rPr i="1" lang="en-US" sz="1600">
                <a:solidFill>
                  <a:schemeClr val="dk1"/>
                </a:solidFill>
              </a:rPr>
              <a:t>of Client Services </a:t>
            </a:r>
            <a:r>
              <a:rPr lang="en-US" sz="1600">
                <a:solidFill>
                  <a:schemeClr val="dk1"/>
                </a:solidFill>
              </a:rPr>
              <a:t> 		      </a:t>
            </a:r>
            <a:r>
              <a:rPr i="1" lang="en-US" sz="1600">
                <a:solidFill>
                  <a:schemeClr val="dk1"/>
                </a:solidFill>
              </a:rPr>
              <a:t>of Operations</a:t>
            </a:r>
            <a:endParaRPr i="1"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				            (South Campus)</a:t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Student workers                       Student workers                     Student workers                        Student workers</a:t>
            </a:r>
            <a:endParaRPr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            (15)                                                       (15)                                                (10)                                                      (2)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ITS Client Services &amp; Operations Hierarchy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</a:endParaRPr>
          </a:p>
        </p:txBody>
      </p:sp>
      <p:cxnSp>
        <p:nvCxnSpPr>
          <p:cNvPr id="44" name="Shape 44"/>
          <p:cNvCxnSpPr/>
          <p:nvPr/>
        </p:nvCxnSpPr>
        <p:spPr>
          <a:xfrm>
            <a:off x="4565250" y="1299104"/>
            <a:ext cx="13500" cy="7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" name="Shape 45"/>
          <p:cNvCxnSpPr/>
          <p:nvPr/>
        </p:nvCxnSpPr>
        <p:spPr>
          <a:xfrm flipH="1">
            <a:off x="733225" y="2034604"/>
            <a:ext cx="71433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Shape 46"/>
          <p:cNvCxnSpPr/>
          <p:nvPr/>
        </p:nvCxnSpPr>
        <p:spPr>
          <a:xfrm>
            <a:off x="733325" y="2034771"/>
            <a:ext cx="0" cy="47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Shape 47"/>
          <p:cNvCxnSpPr/>
          <p:nvPr/>
        </p:nvCxnSpPr>
        <p:spPr>
          <a:xfrm>
            <a:off x="3177775" y="2023458"/>
            <a:ext cx="6000" cy="44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" name="Shape 48"/>
          <p:cNvCxnSpPr/>
          <p:nvPr/>
        </p:nvCxnSpPr>
        <p:spPr>
          <a:xfrm flipH="1">
            <a:off x="5427575" y="2034771"/>
            <a:ext cx="4500" cy="43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" name="Shape 49"/>
          <p:cNvCxnSpPr/>
          <p:nvPr/>
        </p:nvCxnSpPr>
        <p:spPr>
          <a:xfrm>
            <a:off x="7876525" y="2034771"/>
            <a:ext cx="13500" cy="4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" name="Shape 50"/>
          <p:cNvCxnSpPr/>
          <p:nvPr/>
        </p:nvCxnSpPr>
        <p:spPr>
          <a:xfrm flipH="1">
            <a:off x="3178075" y="3552779"/>
            <a:ext cx="5400" cy="5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Shape 51"/>
          <p:cNvCxnSpPr/>
          <p:nvPr/>
        </p:nvCxnSpPr>
        <p:spPr>
          <a:xfrm flipH="1">
            <a:off x="7890025" y="3552779"/>
            <a:ext cx="5400" cy="5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" name="Shape 52"/>
          <p:cNvCxnSpPr/>
          <p:nvPr/>
        </p:nvCxnSpPr>
        <p:spPr>
          <a:xfrm flipH="1">
            <a:off x="5427125" y="3552779"/>
            <a:ext cx="5400" cy="5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Shape 53"/>
          <p:cNvCxnSpPr/>
          <p:nvPr/>
        </p:nvCxnSpPr>
        <p:spPr>
          <a:xfrm flipH="1">
            <a:off x="730625" y="3552779"/>
            <a:ext cx="5400" cy="5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497300" y="970979"/>
            <a:ext cx="6689700" cy="4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Why 90% Student-Run?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What Challenges Did We Face?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How Did We Overcome These Challenges?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End Result...Does It Work?! 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Questions/Comments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Presentation Overview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0" y="2446583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Poll Slide: Student Worker Utilization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0" y="2446583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Why 90% Student-Run?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497300" y="797858"/>
            <a:ext cx="66897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Not Enough Full-timers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2 Client Services, 1 Operations, 1 Trainer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Budget doesn’t allow for more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Student Workers are Budget-Friendly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Minimum wage 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4 Year Plan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Guaranteed 4 years (unless they quit or get fired)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2400">
                <a:solidFill>
                  <a:srgbClr val="000000"/>
                </a:solidFill>
              </a:rPr>
              <a:t>Cycle of new knowledge/ideas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50" y="3229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Why 90% Student-Run?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82550" y="1113583"/>
            <a:ext cx="8379000" cy="3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543200" y="242188"/>
            <a:ext cx="8270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0" y="2446583"/>
            <a:ext cx="9144000" cy="6726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What Challenges Did We Face?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