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3"/>
  </p:notesMasterIdLst>
  <p:handoutMasterIdLst>
    <p:handoutMasterId r:id="rId134"/>
  </p:handoutMasterIdLst>
  <p:sldIdLst>
    <p:sldId id="256" r:id="rId2"/>
    <p:sldId id="307" r:id="rId3"/>
    <p:sldId id="308" r:id="rId4"/>
    <p:sldId id="309" r:id="rId5"/>
    <p:sldId id="310" r:id="rId6"/>
    <p:sldId id="311" r:id="rId7"/>
    <p:sldId id="312" r:id="rId8"/>
    <p:sldId id="313" r:id="rId9"/>
    <p:sldId id="314" r:id="rId10"/>
    <p:sldId id="315" r:id="rId11"/>
    <p:sldId id="316" r:id="rId12"/>
    <p:sldId id="317" r:id="rId13"/>
    <p:sldId id="319" r:id="rId14"/>
    <p:sldId id="318" r:id="rId15"/>
    <p:sldId id="320" r:id="rId16"/>
    <p:sldId id="322" r:id="rId17"/>
    <p:sldId id="323" r:id="rId18"/>
    <p:sldId id="324" r:id="rId19"/>
    <p:sldId id="325" r:id="rId20"/>
    <p:sldId id="326" r:id="rId21"/>
    <p:sldId id="321" r:id="rId22"/>
    <p:sldId id="409" r:id="rId23"/>
    <p:sldId id="327" r:id="rId24"/>
    <p:sldId id="328" r:id="rId25"/>
    <p:sldId id="410" r:id="rId26"/>
    <p:sldId id="411"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413" r:id="rId40"/>
    <p:sldId id="341" r:id="rId41"/>
    <p:sldId id="342" r:id="rId42"/>
    <p:sldId id="414" r:id="rId43"/>
    <p:sldId id="343" r:id="rId44"/>
    <p:sldId id="344" r:id="rId45"/>
    <p:sldId id="345" r:id="rId46"/>
    <p:sldId id="346" r:id="rId47"/>
    <p:sldId id="347" r:id="rId48"/>
    <p:sldId id="348" r:id="rId49"/>
    <p:sldId id="350" r:id="rId50"/>
    <p:sldId id="349" r:id="rId51"/>
    <p:sldId id="352" r:id="rId52"/>
    <p:sldId id="363" r:id="rId53"/>
    <p:sldId id="351" r:id="rId54"/>
    <p:sldId id="353" r:id="rId55"/>
    <p:sldId id="354" r:id="rId56"/>
    <p:sldId id="355" r:id="rId57"/>
    <p:sldId id="356" r:id="rId58"/>
    <p:sldId id="357" r:id="rId59"/>
    <p:sldId id="358" r:id="rId60"/>
    <p:sldId id="359" r:id="rId61"/>
    <p:sldId id="360" r:id="rId62"/>
    <p:sldId id="361" r:id="rId63"/>
    <p:sldId id="364" r:id="rId64"/>
    <p:sldId id="365" r:id="rId65"/>
    <p:sldId id="366" r:id="rId66"/>
    <p:sldId id="367" r:id="rId67"/>
    <p:sldId id="368" r:id="rId68"/>
    <p:sldId id="369" r:id="rId69"/>
    <p:sldId id="370" r:id="rId70"/>
    <p:sldId id="371" r:id="rId71"/>
    <p:sldId id="373" r:id="rId72"/>
    <p:sldId id="372" r:id="rId73"/>
    <p:sldId id="374" r:id="rId74"/>
    <p:sldId id="375" r:id="rId75"/>
    <p:sldId id="376" r:id="rId76"/>
    <p:sldId id="377" r:id="rId77"/>
    <p:sldId id="379" r:id="rId78"/>
    <p:sldId id="378" r:id="rId79"/>
    <p:sldId id="380" r:id="rId80"/>
    <p:sldId id="381" r:id="rId81"/>
    <p:sldId id="382" r:id="rId82"/>
    <p:sldId id="384" r:id="rId83"/>
    <p:sldId id="385" r:id="rId84"/>
    <p:sldId id="386" r:id="rId85"/>
    <p:sldId id="387" r:id="rId86"/>
    <p:sldId id="419" r:id="rId87"/>
    <p:sldId id="421" r:id="rId88"/>
    <p:sldId id="431" r:id="rId89"/>
    <p:sldId id="432" r:id="rId90"/>
    <p:sldId id="433" r:id="rId91"/>
    <p:sldId id="434" r:id="rId92"/>
    <p:sldId id="436" r:id="rId93"/>
    <p:sldId id="440" r:id="rId94"/>
    <p:sldId id="441" r:id="rId95"/>
    <p:sldId id="415" r:id="rId96"/>
    <p:sldId id="443" r:id="rId97"/>
    <p:sldId id="417" r:id="rId98"/>
    <p:sldId id="425" r:id="rId99"/>
    <p:sldId id="426" r:id="rId100"/>
    <p:sldId id="430" r:id="rId101"/>
    <p:sldId id="428" r:id="rId102"/>
    <p:sldId id="416" r:id="rId103"/>
    <p:sldId id="418" r:id="rId104"/>
    <p:sldId id="388" r:id="rId105"/>
    <p:sldId id="420" r:id="rId106"/>
    <p:sldId id="437" r:id="rId107"/>
    <p:sldId id="435" r:id="rId108"/>
    <p:sldId id="383" r:id="rId109"/>
    <p:sldId id="389" r:id="rId110"/>
    <p:sldId id="390" r:id="rId111"/>
    <p:sldId id="391" r:id="rId112"/>
    <p:sldId id="392" r:id="rId113"/>
    <p:sldId id="393" r:id="rId114"/>
    <p:sldId id="394" r:id="rId115"/>
    <p:sldId id="438" r:id="rId116"/>
    <p:sldId id="439" r:id="rId117"/>
    <p:sldId id="395" r:id="rId118"/>
    <p:sldId id="442" r:id="rId119"/>
    <p:sldId id="396" r:id="rId120"/>
    <p:sldId id="397" r:id="rId121"/>
    <p:sldId id="399" r:id="rId122"/>
    <p:sldId id="400" r:id="rId123"/>
    <p:sldId id="401" r:id="rId124"/>
    <p:sldId id="402" r:id="rId125"/>
    <p:sldId id="403" r:id="rId126"/>
    <p:sldId id="404" r:id="rId127"/>
    <p:sldId id="405" r:id="rId128"/>
    <p:sldId id="406" r:id="rId129"/>
    <p:sldId id="407" r:id="rId130"/>
    <p:sldId id="424" r:id="rId131"/>
    <p:sldId id="408" r:id="rId132"/>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6"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24F4F"/>
    <a:srgbClr val="2C5159"/>
    <a:srgbClr val="003B71"/>
    <a:srgbClr val="004D66"/>
    <a:srgbClr val="2B7A9F"/>
    <a:srgbClr val="B700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68" autoAdjust="0"/>
    <p:restoredTop sz="94651" autoAdjust="0"/>
  </p:normalViewPr>
  <p:slideViewPr>
    <p:cSldViewPr snapToGrid="0" snapToObjects="1">
      <p:cViewPr varScale="1">
        <p:scale>
          <a:sx n="147" d="100"/>
          <a:sy n="147" d="100"/>
        </p:scale>
        <p:origin x="872" y="176"/>
      </p:cViewPr>
      <p:guideLst>
        <p:guide orient="horz" pos="2160"/>
        <p:guide pos="2856"/>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CBF0AB-6C64-41F3-8F10-4DB833DFF12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4C2ABF07-C431-41C7-A701-731429554C8D}">
      <dgm:prSet phldrT="[Text]" custT="1"/>
      <dgm:spPr/>
      <dgm:t>
        <a:bodyPr/>
        <a:lstStyle/>
        <a:p>
          <a:r>
            <a:rPr lang="en-US" sz="1200" dirty="0"/>
            <a:t>Consortium determines service need and issues RFP</a:t>
          </a:r>
        </a:p>
      </dgm:t>
    </dgm:pt>
    <dgm:pt modelId="{33580D86-94EE-41F3-9390-45232ABAD6AF}" type="parTrans" cxnId="{5743129F-D029-4788-9679-D2F3829EADC6}">
      <dgm:prSet/>
      <dgm:spPr/>
      <dgm:t>
        <a:bodyPr/>
        <a:lstStyle/>
        <a:p>
          <a:endParaRPr lang="en-US" sz="1200"/>
        </a:p>
      </dgm:t>
    </dgm:pt>
    <dgm:pt modelId="{450C1615-F82E-4E2C-8028-3CC1D929DDC1}" type="sibTrans" cxnId="{5743129F-D029-4788-9679-D2F3829EADC6}">
      <dgm:prSet/>
      <dgm:spPr/>
      <dgm:t>
        <a:bodyPr/>
        <a:lstStyle/>
        <a:p>
          <a:endParaRPr lang="en-US" sz="1200"/>
        </a:p>
      </dgm:t>
    </dgm:pt>
    <dgm:pt modelId="{75D96241-72E4-47DB-9338-DC151CE8BC7C}">
      <dgm:prSet phldrT="[Text]" custT="1"/>
      <dgm:spPr/>
      <dgm:t>
        <a:bodyPr/>
        <a:lstStyle/>
        <a:p>
          <a:r>
            <a:rPr lang="en-US" sz="1200"/>
            <a:t>Service Providers respond to RFP</a:t>
          </a:r>
        </a:p>
      </dgm:t>
    </dgm:pt>
    <dgm:pt modelId="{AA480674-094E-4392-AFD5-2FBA1CFF6DF8}" type="parTrans" cxnId="{9D3C5C9C-19DA-4D7E-9469-90C9C27AE780}">
      <dgm:prSet/>
      <dgm:spPr/>
      <dgm:t>
        <a:bodyPr/>
        <a:lstStyle/>
        <a:p>
          <a:endParaRPr lang="en-US" sz="1200"/>
        </a:p>
      </dgm:t>
    </dgm:pt>
    <dgm:pt modelId="{9A75D7D2-E260-43E1-B7F0-99D558DFF65F}" type="sibTrans" cxnId="{9D3C5C9C-19DA-4D7E-9469-90C9C27AE780}">
      <dgm:prSet/>
      <dgm:spPr/>
      <dgm:t>
        <a:bodyPr/>
        <a:lstStyle/>
        <a:p>
          <a:endParaRPr lang="en-US" sz="1200"/>
        </a:p>
      </dgm:t>
    </dgm:pt>
    <dgm:pt modelId="{EC07F5BA-F086-471C-8E13-249DE8ABDAFE}">
      <dgm:prSet phldrT="[Text]" custT="1"/>
      <dgm:spPr/>
      <dgm:t>
        <a:bodyPr/>
        <a:lstStyle/>
        <a:p>
          <a:r>
            <a:rPr lang="en-US" sz="1200"/>
            <a:t>Consortium member team evaluates RFP responses</a:t>
          </a:r>
        </a:p>
      </dgm:t>
    </dgm:pt>
    <dgm:pt modelId="{4891BFAD-376E-44DD-9CEC-27DE76FA6595}" type="parTrans" cxnId="{87D23810-1A76-4397-B583-AB278A55BBCE}">
      <dgm:prSet/>
      <dgm:spPr/>
      <dgm:t>
        <a:bodyPr/>
        <a:lstStyle/>
        <a:p>
          <a:endParaRPr lang="en-US" sz="1200"/>
        </a:p>
      </dgm:t>
    </dgm:pt>
    <dgm:pt modelId="{D93313EF-BA4C-4FF4-AA52-E08BF911924A}" type="sibTrans" cxnId="{87D23810-1A76-4397-B583-AB278A55BBCE}">
      <dgm:prSet/>
      <dgm:spPr/>
      <dgm:t>
        <a:bodyPr/>
        <a:lstStyle/>
        <a:p>
          <a:endParaRPr lang="en-US" sz="1200"/>
        </a:p>
      </dgm:t>
    </dgm:pt>
    <dgm:pt modelId="{67570F5C-9333-44F3-B1E8-DF434566B3CF}">
      <dgm:prSet phldrT="[Text]" custT="1"/>
      <dgm:spPr/>
      <dgm:t>
        <a:bodyPr/>
        <a:lstStyle/>
        <a:p>
          <a:r>
            <a:rPr lang="en-US" sz="1200"/>
            <a:t>Consortium schools order based on RFP and contract</a:t>
          </a:r>
        </a:p>
      </dgm:t>
    </dgm:pt>
    <dgm:pt modelId="{FCFD5D18-2BBA-43BE-B8D3-251F4A7393D8}" type="parTrans" cxnId="{E1C1ADC7-2B54-4379-9D1A-D53D1221D80E}">
      <dgm:prSet/>
      <dgm:spPr/>
      <dgm:t>
        <a:bodyPr/>
        <a:lstStyle/>
        <a:p>
          <a:endParaRPr lang="en-US" sz="1200"/>
        </a:p>
      </dgm:t>
    </dgm:pt>
    <dgm:pt modelId="{EE4D6DF1-17D8-45D1-A5B5-F9E91ABAA966}" type="sibTrans" cxnId="{E1C1ADC7-2B54-4379-9D1A-D53D1221D80E}">
      <dgm:prSet/>
      <dgm:spPr/>
      <dgm:t>
        <a:bodyPr/>
        <a:lstStyle/>
        <a:p>
          <a:endParaRPr lang="en-US" sz="1200"/>
        </a:p>
      </dgm:t>
    </dgm:pt>
    <dgm:pt modelId="{23052CF8-6160-4E29-95C1-0A02C578E3D9}" type="pres">
      <dgm:prSet presAssocID="{D1CBF0AB-6C64-41F3-8F10-4DB833DFF12D}" presName="rootnode" presStyleCnt="0">
        <dgm:presLayoutVars>
          <dgm:chMax/>
          <dgm:chPref/>
          <dgm:dir/>
          <dgm:animLvl val="lvl"/>
        </dgm:presLayoutVars>
      </dgm:prSet>
      <dgm:spPr/>
    </dgm:pt>
    <dgm:pt modelId="{5C8D24AF-8F98-403A-A79A-6E8ADDDE8997}" type="pres">
      <dgm:prSet presAssocID="{4C2ABF07-C431-41C7-A701-731429554C8D}" presName="composite" presStyleCnt="0"/>
      <dgm:spPr/>
    </dgm:pt>
    <dgm:pt modelId="{D27B3715-9C74-4D07-B40B-F18EA291F2E7}" type="pres">
      <dgm:prSet presAssocID="{4C2ABF07-C431-41C7-A701-731429554C8D}" presName="bentUpArrow1" presStyleLbl="alignImgPlace1" presStyleIdx="0" presStyleCnt="3" custLinFactNeighborX="-88510"/>
      <dgm:spPr/>
    </dgm:pt>
    <dgm:pt modelId="{00186125-39C3-479A-9F02-17D206008EFA}" type="pres">
      <dgm:prSet presAssocID="{4C2ABF07-C431-41C7-A701-731429554C8D}" presName="ParentText" presStyleLbl="node1" presStyleIdx="0" presStyleCnt="4" custLinFactX="-13073" custLinFactNeighborX="-100000">
        <dgm:presLayoutVars>
          <dgm:chMax val="1"/>
          <dgm:chPref val="1"/>
          <dgm:bulletEnabled val="1"/>
        </dgm:presLayoutVars>
      </dgm:prSet>
      <dgm:spPr/>
    </dgm:pt>
    <dgm:pt modelId="{AED6BC11-47B5-4FE9-8891-76088CF44D30}" type="pres">
      <dgm:prSet presAssocID="{4C2ABF07-C431-41C7-A701-731429554C8D}" presName="ChildText" presStyleLbl="revTx" presStyleIdx="0" presStyleCnt="3" custScaleX="161619" custLinFactNeighborX="28765">
        <dgm:presLayoutVars>
          <dgm:chMax val="0"/>
          <dgm:chPref val="0"/>
          <dgm:bulletEnabled val="1"/>
        </dgm:presLayoutVars>
      </dgm:prSet>
      <dgm:spPr/>
    </dgm:pt>
    <dgm:pt modelId="{66E8DECA-12BC-4004-BA01-A0EC07616215}" type="pres">
      <dgm:prSet presAssocID="{450C1615-F82E-4E2C-8028-3CC1D929DDC1}" presName="sibTrans" presStyleCnt="0"/>
      <dgm:spPr/>
    </dgm:pt>
    <dgm:pt modelId="{92D48282-C62A-4E40-AE3A-C7BC8FC87F0B}" type="pres">
      <dgm:prSet presAssocID="{75D96241-72E4-47DB-9338-DC151CE8BC7C}" presName="composite" presStyleCnt="0"/>
      <dgm:spPr/>
    </dgm:pt>
    <dgm:pt modelId="{A885F43F-7F13-41F4-91AA-8C8737237FD2}" type="pres">
      <dgm:prSet presAssocID="{75D96241-72E4-47DB-9338-DC151CE8BC7C}" presName="bentUpArrow1" presStyleLbl="alignImgPlace1" presStyleIdx="1" presStyleCnt="3" custLinFactNeighborX="-26539" custLinFactNeighborY="-5080"/>
      <dgm:spPr/>
    </dgm:pt>
    <dgm:pt modelId="{2A7918F6-C801-439E-A44F-1F9BA848D898}" type="pres">
      <dgm:prSet presAssocID="{75D96241-72E4-47DB-9338-DC151CE8BC7C}" presName="ParentText" presStyleLbl="node1" presStyleIdx="1" presStyleCnt="4" custLinFactNeighborX="-77058" custLinFactNeighborY="-5415">
        <dgm:presLayoutVars>
          <dgm:chMax val="1"/>
          <dgm:chPref val="1"/>
          <dgm:bulletEnabled val="1"/>
        </dgm:presLayoutVars>
      </dgm:prSet>
      <dgm:spPr/>
    </dgm:pt>
    <dgm:pt modelId="{4BC99985-476F-4509-B165-0361741CBC77}" type="pres">
      <dgm:prSet presAssocID="{75D96241-72E4-47DB-9338-DC151CE8BC7C}" presName="ChildText" presStyleLbl="revTx" presStyleIdx="1" presStyleCnt="3" custScaleX="209256" custLinFactNeighborX="61919">
        <dgm:presLayoutVars>
          <dgm:chMax val="0"/>
          <dgm:chPref val="0"/>
          <dgm:bulletEnabled val="1"/>
        </dgm:presLayoutVars>
      </dgm:prSet>
      <dgm:spPr/>
    </dgm:pt>
    <dgm:pt modelId="{D051B4E0-A459-4CE7-841F-5456F169EE26}" type="pres">
      <dgm:prSet presAssocID="{9A75D7D2-E260-43E1-B7F0-99D558DFF65F}" presName="sibTrans" presStyleCnt="0"/>
      <dgm:spPr/>
    </dgm:pt>
    <dgm:pt modelId="{610B965B-49B8-4719-B49D-51D2E1F5A0DE}" type="pres">
      <dgm:prSet presAssocID="{EC07F5BA-F086-471C-8E13-249DE8ABDAFE}" presName="composite" presStyleCnt="0"/>
      <dgm:spPr/>
    </dgm:pt>
    <dgm:pt modelId="{AF1D3C02-040E-40E9-BA1D-ED63C9618A89}" type="pres">
      <dgm:prSet presAssocID="{EC07F5BA-F086-471C-8E13-249DE8ABDAFE}" presName="bentUpArrow1" presStyleLbl="alignImgPlace1" presStyleIdx="2" presStyleCnt="3" custLinFactNeighborX="35431" custLinFactNeighborY="-18368"/>
      <dgm:spPr/>
    </dgm:pt>
    <dgm:pt modelId="{DDCD0DE9-CB83-4173-8D56-3D07D5E9CD02}" type="pres">
      <dgm:prSet presAssocID="{EC07F5BA-F086-471C-8E13-249DE8ABDAFE}" presName="ParentText" presStyleLbl="node1" presStyleIdx="2" presStyleCnt="4" custLinFactNeighborX="-32040" custLinFactNeighborY="-16693">
        <dgm:presLayoutVars>
          <dgm:chMax val="1"/>
          <dgm:chPref val="1"/>
          <dgm:bulletEnabled val="1"/>
        </dgm:presLayoutVars>
      </dgm:prSet>
      <dgm:spPr/>
    </dgm:pt>
    <dgm:pt modelId="{75732B60-85BB-4FFC-9245-894EADEECDB6}" type="pres">
      <dgm:prSet presAssocID="{EC07F5BA-F086-471C-8E13-249DE8ABDAFE}" presName="ChildText" presStyleLbl="revTx" presStyleIdx="2" presStyleCnt="3" custScaleX="149277" custLinFactNeighborX="33785">
        <dgm:presLayoutVars>
          <dgm:chMax val="0"/>
          <dgm:chPref val="0"/>
          <dgm:bulletEnabled val="1"/>
        </dgm:presLayoutVars>
      </dgm:prSet>
      <dgm:spPr/>
    </dgm:pt>
    <dgm:pt modelId="{EDA96E1A-0D9E-499C-8363-D332B7302A8F}" type="pres">
      <dgm:prSet presAssocID="{D93313EF-BA4C-4FF4-AA52-E08BF911924A}" presName="sibTrans" presStyleCnt="0"/>
      <dgm:spPr/>
    </dgm:pt>
    <dgm:pt modelId="{D39E9CAB-7236-493F-B55A-D03F505332DC}" type="pres">
      <dgm:prSet presAssocID="{67570F5C-9333-44F3-B1E8-DF434566B3CF}" presName="composite" presStyleCnt="0"/>
      <dgm:spPr/>
    </dgm:pt>
    <dgm:pt modelId="{6015A5E2-0546-49D4-AB20-37C0BB5CF644}" type="pres">
      <dgm:prSet presAssocID="{67570F5C-9333-44F3-B1E8-DF434566B3CF}" presName="ParentText" presStyleLbl="node1" presStyleIdx="3" presStyleCnt="4" custLinFactNeighborX="12656" custLinFactNeighborY="-27971">
        <dgm:presLayoutVars>
          <dgm:chMax val="1"/>
          <dgm:chPref val="1"/>
          <dgm:bulletEnabled val="1"/>
        </dgm:presLayoutVars>
      </dgm:prSet>
      <dgm:spPr/>
    </dgm:pt>
  </dgm:ptLst>
  <dgm:cxnLst>
    <dgm:cxn modelId="{87D23810-1A76-4397-B583-AB278A55BBCE}" srcId="{D1CBF0AB-6C64-41F3-8F10-4DB833DFF12D}" destId="{EC07F5BA-F086-471C-8E13-249DE8ABDAFE}" srcOrd="2" destOrd="0" parTransId="{4891BFAD-376E-44DD-9CEC-27DE76FA6595}" sibTransId="{D93313EF-BA4C-4FF4-AA52-E08BF911924A}"/>
    <dgm:cxn modelId="{F21CA74E-5B3B-4A77-9CFF-0CDAF53AC96D}" type="presOf" srcId="{D1CBF0AB-6C64-41F3-8F10-4DB833DFF12D}" destId="{23052CF8-6160-4E29-95C1-0A02C578E3D9}" srcOrd="0" destOrd="0" presId="urn:microsoft.com/office/officeart/2005/8/layout/StepDownProcess"/>
    <dgm:cxn modelId="{70C71658-EA16-4A63-8227-4EFF1DC8B696}" type="presOf" srcId="{67570F5C-9333-44F3-B1E8-DF434566B3CF}" destId="{6015A5E2-0546-49D4-AB20-37C0BB5CF644}" srcOrd="0" destOrd="0" presId="urn:microsoft.com/office/officeart/2005/8/layout/StepDownProcess"/>
    <dgm:cxn modelId="{60B4DD7B-1D1A-4946-BA35-698E07CCA1D6}" type="presOf" srcId="{75D96241-72E4-47DB-9338-DC151CE8BC7C}" destId="{2A7918F6-C801-439E-A44F-1F9BA848D898}" srcOrd="0" destOrd="0" presId="urn:microsoft.com/office/officeart/2005/8/layout/StepDownProcess"/>
    <dgm:cxn modelId="{9D3C5C9C-19DA-4D7E-9469-90C9C27AE780}" srcId="{D1CBF0AB-6C64-41F3-8F10-4DB833DFF12D}" destId="{75D96241-72E4-47DB-9338-DC151CE8BC7C}" srcOrd="1" destOrd="0" parTransId="{AA480674-094E-4392-AFD5-2FBA1CFF6DF8}" sibTransId="{9A75D7D2-E260-43E1-B7F0-99D558DFF65F}"/>
    <dgm:cxn modelId="{5743129F-D029-4788-9679-D2F3829EADC6}" srcId="{D1CBF0AB-6C64-41F3-8F10-4DB833DFF12D}" destId="{4C2ABF07-C431-41C7-A701-731429554C8D}" srcOrd="0" destOrd="0" parTransId="{33580D86-94EE-41F3-9390-45232ABAD6AF}" sibTransId="{450C1615-F82E-4E2C-8028-3CC1D929DDC1}"/>
    <dgm:cxn modelId="{77EE06C2-414C-48C8-A137-C217C6554DE8}" type="presOf" srcId="{4C2ABF07-C431-41C7-A701-731429554C8D}" destId="{00186125-39C3-479A-9F02-17D206008EFA}" srcOrd="0" destOrd="0" presId="urn:microsoft.com/office/officeart/2005/8/layout/StepDownProcess"/>
    <dgm:cxn modelId="{E1C1ADC7-2B54-4379-9D1A-D53D1221D80E}" srcId="{D1CBF0AB-6C64-41F3-8F10-4DB833DFF12D}" destId="{67570F5C-9333-44F3-B1E8-DF434566B3CF}" srcOrd="3" destOrd="0" parTransId="{FCFD5D18-2BBA-43BE-B8D3-251F4A7393D8}" sibTransId="{EE4D6DF1-17D8-45D1-A5B5-F9E91ABAA966}"/>
    <dgm:cxn modelId="{8424ECF9-AA61-4159-B765-3695860D6C67}" type="presOf" srcId="{EC07F5BA-F086-471C-8E13-249DE8ABDAFE}" destId="{DDCD0DE9-CB83-4173-8D56-3D07D5E9CD02}" srcOrd="0" destOrd="0" presId="urn:microsoft.com/office/officeart/2005/8/layout/StepDownProcess"/>
    <dgm:cxn modelId="{D307E961-86CA-4D76-BC2D-FFBE91CA6728}" type="presParOf" srcId="{23052CF8-6160-4E29-95C1-0A02C578E3D9}" destId="{5C8D24AF-8F98-403A-A79A-6E8ADDDE8997}" srcOrd="0" destOrd="0" presId="urn:microsoft.com/office/officeart/2005/8/layout/StepDownProcess"/>
    <dgm:cxn modelId="{9357562C-F420-4FE4-BC2F-4B9295B9E48A}" type="presParOf" srcId="{5C8D24AF-8F98-403A-A79A-6E8ADDDE8997}" destId="{D27B3715-9C74-4D07-B40B-F18EA291F2E7}" srcOrd="0" destOrd="0" presId="urn:microsoft.com/office/officeart/2005/8/layout/StepDownProcess"/>
    <dgm:cxn modelId="{1BBA1811-C18D-4E46-82F7-3E7DE1ED9127}" type="presParOf" srcId="{5C8D24AF-8F98-403A-A79A-6E8ADDDE8997}" destId="{00186125-39C3-479A-9F02-17D206008EFA}" srcOrd="1" destOrd="0" presId="urn:microsoft.com/office/officeart/2005/8/layout/StepDownProcess"/>
    <dgm:cxn modelId="{2056AA89-CEFB-4075-B02B-3D8CE4CE2A83}" type="presParOf" srcId="{5C8D24AF-8F98-403A-A79A-6E8ADDDE8997}" destId="{AED6BC11-47B5-4FE9-8891-76088CF44D30}" srcOrd="2" destOrd="0" presId="urn:microsoft.com/office/officeart/2005/8/layout/StepDownProcess"/>
    <dgm:cxn modelId="{80D073C5-048E-45FB-A5AD-3A1EB3D4EED0}" type="presParOf" srcId="{23052CF8-6160-4E29-95C1-0A02C578E3D9}" destId="{66E8DECA-12BC-4004-BA01-A0EC07616215}" srcOrd="1" destOrd="0" presId="urn:microsoft.com/office/officeart/2005/8/layout/StepDownProcess"/>
    <dgm:cxn modelId="{7ACC19CB-13E0-4C5C-8695-CE03950DF7C8}" type="presParOf" srcId="{23052CF8-6160-4E29-95C1-0A02C578E3D9}" destId="{92D48282-C62A-4E40-AE3A-C7BC8FC87F0B}" srcOrd="2" destOrd="0" presId="urn:microsoft.com/office/officeart/2005/8/layout/StepDownProcess"/>
    <dgm:cxn modelId="{0F508652-0EE3-4EE4-B7D4-48270BB3BE46}" type="presParOf" srcId="{92D48282-C62A-4E40-AE3A-C7BC8FC87F0B}" destId="{A885F43F-7F13-41F4-91AA-8C8737237FD2}" srcOrd="0" destOrd="0" presId="urn:microsoft.com/office/officeart/2005/8/layout/StepDownProcess"/>
    <dgm:cxn modelId="{DEF60C39-B687-4D4C-A9F9-66FFF74C9587}" type="presParOf" srcId="{92D48282-C62A-4E40-AE3A-C7BC8FC87F0B}" destId="{2A7918F6-C801-439E-A44F-1F9BA848D898}" srcOrd="1" destOrd="0" presId="urn:microsoft.com/office/officeart/2005/8/layout/StepDownProcess"/>
    <dgm:cxn modelId="{393EFA77-A9E7-4DF1-9F42-A8A5ACE96BD6}" type="presParOf" srcId="{92D48282-C62A-4E40-AE3A-C7BC8FC87F0B}" destId="{4BC99985-476F-4509-B165-0361741CBC77}" srcOrd="2" destOrd="0" presId="urn:microsoft.com/office/officeart/2005/8/layout/StepDownProcess"/>
    <dgm:cxn modelId="{4515D045-7A6D-426F-B2F1-7C3E142EB0CB}" type="presParOf" srcId="{23052CF8-6160-4E29-95C1-0A02C578E3D9}" destId="{D051B4E0-A459-4CE7-841F-5456F169EE26}" srcOrd="3" destOrd="0" presId="urn:microsoft.com/office/officeart/2005/8/layout/StepDownProcess"/>
    <dgm:cxn modelId="{156A1B80-AE7F-44C7-9D0A-68BFBD71E3F2}" type="presParOf" srcId="{23052CF8-6160-4E29-95C1-0A02C578E3D9}" destId="{610B965B-49B8-4719-B49D-51D2E1F5A0DE}" srcOrd="4" destOrd="0" presId="urn:microsoft.com/office/officeart/2005/8/layout/StepDownProcess"/>
    <dgm:cxn modelId="{000EC0F2-C822-42B9-8FF4-7DDFA96D7A43}" type="presParOf" srcId="{610B965B-49B8-4719-B49D-51D2E1F5A0DE}" destId="{AF1D3C02-040E-40E9-BA1D-ED63C9618A89}" srcOrd="0" destOrd="0" presId="urn:microsoft.com/office/officeart/2005/8/layout/StepDownProcess"/>
    <dgm:cxn modelId="{3EDBBC20-C0D8-4341-BDA8-7D0BA4CA60CF}" type="presParOf" srcId="{610B965B-49B8-4719-B49D-51D2E1F5A0DE}" destId="{DDCD0DE9-CB83-4173-8D56-3D07D5E9CD02}" srcOrd="1" destOrd="0" presId="urn:microsoft.com/office/officeart/2005/8/layout/StepDownProcess"/>
    <dgm:cxn modelId="{51D27C4B-A8FD-41A1-A9B1-C9B4F428B260}" type="presParOf" srcId="{610B965B-49B8-4719-B49D-51D2E1F5A0DE}" destId="{75732B60-85BB-4FFC-9245-894EADEECDB6}" srcOrd="2" destOrd="0" presId="urn:microsoft.com/office/officeart/2005/8/layout/StepDownProcess"/>
    <dgm:cxn modelId="{97890013-BD5F-4A13-A0B5-7D65B57F03B9}" type="presParOf" srcId="{23052CF8-6160-4E29-95C1-0A02C578E3D9}" destId="{EDA96E1A-0D9E-499C-8363-D332B7302A8F}" srcOrd="5" destOrd="0" presId="urn:microsoft.com/office/officeart/2005/8/layout/StepDownProcess"/>
    <dgm:cxn modelId="{52153B4C-8B2F-480F-8756-25F291DD509A}" type="presParOf" srcId="{23052CF8-6160-4E29-95C1-0A02C578E3D9}" destId="{D39E9CAB-7236-493F-B55A-D03F505332DC}" srcOrd="6" destOrd="0" presId="urn:microsoft.com/office/officeart/2005/8/layout/StepDownProcess"/>
    <dgm:cxn modelId="{1342D638-7872-462D-904F-15A33AC396B2}" type="presParOf" srcId="{D39E9CAB-7236-493F-B55A-D03F505332DC}" destId="{6015A5E2-0546-49D4-AB20-37C0BB5CF644}"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7B6559-86D9-004D-A447-47E7440504ED}" type="doc">
      <dgm:prSet loTypeId="urn:microsoft.com/office/officeart/2005/8/layout/pyramid2" loCatId="" qsTypeId="urn:microsoft.com/office/officeart/2005/8/quickstyle/simple1" qsCatId="simple" csTypeId="urn:microsoft.com/office/officeart/2005/8/colors/accent1_2" csCatId="accent1" phldr="1"/>
      <dgm:spPr/>
    </dgm:pt>
    <dgm:pt modelId="{6412C502-4EA2-7041-8088-D55E074E0CD7}">
      <dgm:prSet phldrT="[Text]"/>
      <dgm:spPr/>
      <dgm:t>
        <a:bodyPr/>
        <a:lstStyle/>
        <a:p>
          <a:r>
            <a:rPr lang="en-US" dirty="0"/>
            <a:t>NET+ </a:t>
          </a:r>
        </a:p>
      </dgm:t>
    </dgm:pt>
    <dgm:pt modelId="{88F07B63-92D2-DF47-9AAA-A737D50E63B0}" type="parTrans" cxnId="{64A42189-0A57-8143-BC4F-DDEDF36E8AE3}">
      <dgm:prSet/>
      <dgm:spPr/>
      <dgm:t>
        <a:bodyPr/>
        <a:lstStyle/>
        <a:p>
          <a:endParaRPr lang="en-US"/>
        </a:p>
      </dgm:t>
    </dgm:pt>
    <dgm:pt modelId="{BBAE38B7-DBF7-5C4D-97E4-B081CD364E9D}" type="sibTrans" cxnId="{64A42189-0A57-8143-BC4F-DDEDF36E8AE3}">
      <dgm:prSet/>
      <dgm:spPr/>
      <dgm:t>
        <a:bodyPr/>
        <a:lstStyle/>
        <a:p>
          <a:endParaRPr lang="en-US"/>
        </a:p>
      </dgm:t>
    </dgm:pt>
    <dgm:pt modelId="{7A9AC4E2-63B8-EB4C-A441-970916557009}">
      <dgm:prSet phldrT="[Text]"/>
      <dgm:spPr/>
      <dgm:t>
        <a:bodyPr/>
        <a:lstStyle/>
        <a:p>
          <a:r>
            <a:rPr lang="en-US" dirty="0"/>
            <a:t>InCommon / Web based SSO</a:t>
          </a:r>
        </a:p>
      </dgm:t>
    </dgm:pt>
    <dgm:pt modelId="{177B9A55-87A1-0843-8DC7-FBC480B538FA}" type="parTrans" cxnId="{F4E7F9DB-FE08-4A4D-BE14-F6B3EC8813CD}">
      <dgm:prSet/>
      <dgm:spPr/>
      <dgm:t>
        <a:bodyPr/>
        <a:lstStyle/>
        <a:p>
          <a:endParaRPr lang="en-US"/>
        </a:p>
      </dgm:t>
    </dgm:pt>
    <dgm:pt modelId="{FAF55F24-2853-B244-A922-809E8D152B24}" type="sibTrans" cxnId="{F4E7F9DB-FE08-4A4D-BE14-F6B3EC8813CD}">
      <dgm:prSet/>
      <dgm:spPr/>
      <dgm:t>
        <a:bodyPr/>
        <a:lstStyle/>
        <a:p>
          <a:endParaRPr lang="en-US"/>
        </a:p>
      </dgm:t>
    </dgm:pt>
    <dgm:pt modelId="{CF08BF7A-5E32-CD4C-8204-05453087BCF7}">
      <dgm:prSet phldrT="[Text]" custT="1"/>
      <dgm:spPr/>
      <dgm:t>
        <a:bodyPr/>
        <a:lstStyle/>
        <a:p>
          <a:r>
            <a:rPr lang="en-US" sz="7200" dirty="0"/>
            <a:t>HECVAT/CBI</a:t>
          </a:r>
          <a:endParaRPr lang="en-US" sz="1800" dirty="0"/>
        </a:p>
      </dgm:t>
    </dgm:pt>
    <dgm:pt modelId="{5394F4F5-EE40-3A49-A849-2D9511B08AB0}" type="parTrans" cxnId="{81055574-33EC-E64D-AAAF-DAF48D788F9B}">
      <dgm:prSet/>
      <dgm:spPr/>
      <dgm:t>
        <a:bodyPr/>
        <a:lstStyle/>
        <a:p>
          <a:endParaRPr lang="en-US"/>
        </a:p>
      </dgm:t>
    </dgm:pt>
    <dgm:pt modelId="{D6A8A297-B484-4A47-AAFA-FA930510FD9B}" type="sibTrans" cxnId="{81055574-33EC-E64D-AAAF-DAF48D788F9B}">
      <dgm:prSet/>
      <dgm:spPr/>
      <dgm:t>
        <a:bodyPr/>
        <a:lstStyle/>
        <a:p>
          <a:endParaRPr lang="en-US"/>
        </a:p>
      </dgm:t>
    </dgm:pt>
    <dgm:pt modelId="{B4E0522A-4AE3-3747-8179-32A920B162C4}" type="pres">
      <dgm:prSet presAssocID="{847B6559-86D9-004D-A447-47E7440504ED}" presName="compositeShape" presStyleCnt="0">
        <dgm:presLayoutVars>
          <dgm:dir/>
          <dgm:resizeHandles/>
        </dgm:presLayoutVars>
      </dgm:prSet>
      <dgm:spPr/>
    </dgm:pt>
    <dgm:pt modelId="{83D20D59-AE10-DE40-9697-B4BC6B79E215}" type="pres">
      <dgm:prSet presAssocID="{847B6559-86D9-004D-A447-47E7440504ED}" presName="pyramid" presStyleLbl="node1" presStyleIdx="0" presStyleCnt="1" custLinFactNeighborX="28714" custLinFactNeighborY="212"/>
      <dgm:spPr/>
    </dgm:pt>
    <dgm:pt modelId="{8D6BBE9F-8EF6-CC49-A7BB-253462A31A0C}" type="pres">
      <dgm:prSet presAssocID="{847B6559-86D9-004D-A447-47E7440504ED}" presName="theList" presStyleCnt="0"/>
      <dgm:spPr/>
    </dgm:pt>
    <dgm:pt modelId="{0B1F26FC-2EA6-6441-A00D-CB8D532A5E3B}" type="pres">
      <dgm:prSet presAssocID="{6412C502-4EA2-7041-8088-D55E074E0CD7}" presName="aNode" presStyleLbl="fgAcc1" presStyleIdx="0" presStyleCnt="3" custScaleX="26703" custLinFactY="28762" custLinFactNeighborX="-5280" custLinFactNeighborY="100000">
        <dgm:presLayoutVars>
          <dgm:bulletEnabled val="1"/>
        </dgm:presLayoutVars>
      </dgm:prSet>
      <dgm:spPr/>
    </dgm:pt>
    <dgm:pt modelId="{913586E8-6F73-4948-A81A-A3FD0888AC81}" type="pres">
      <dgm:prSet presAssocID="{6412C502-4EA2-7041-8088-D55E074E0CD7}" presName="aSpace" presStyleCnt="0"/>
      <dgm:spPr/>
    </dgm:pt>
    <dgm:pt modelId="{3DDA0793-8CFE-DF4F-ACF4-36078CEB553E}" type="pres">
      <dgm:prSet presAssocID="{7A9AC4E2-63B8-EB4C-A441-970916557009}" presName="aNode" presStyleLbl="fgAcc1" presStyleIdx="1" presStyleCnt="3" custLinFactY="31355" custLinFactNeighborX="-5940" custLinFactNeighborY="100000">
        <dgm:presLayoutVars>
          <dgm:bulletEnabled val="1"/>
        </dgm:presLayoutVars>
      </dgm:prSet>
      <dgm:spPr/>
    </dgm:pt>
    <dgm:pt modelId="{54928C15-BBE9-734F-9597-C1212BBAC6DA}" type="pres">
      <dgm:prSet presAssocID="{7A9AC4E2-63B8-EB4C-A441-970916557009}" presName="aSpace" presStyleCnt="0"/>
      <dgm:spPr/>
    </dgm:pt>
    <dgm:pt modelId="{F863C22D-19B0-BC40-928C-B12140FAE46E}" type="pres">
      <dgm:prSet presAssocID="{CF08BF7A-5E32-CD4C-8204-05453087BCF7}" presName="aNode" presStyleLbl="fgAcc1" presStyleIdx="2" presStyleCnt="3" custScaleX="217732" custLinFactY="40343" custLinFactNeighborX="-5607" custLinFactNeighborY="100000">
        <dgm:presLayoutVars>
          <dgm:bulletEnabled val="1"/>
        </dgm:presLayoutVars>
      </dgm:prSet>
      <dgm:spPr/>
    </dgm:pt>
    <dgm:pt modelId="{47976C7C-BDFB-894E-A7E9-4BA42C14999E}" type="pres">
      <dgm:prSet presAssocID="{CF08BF7A-5E32-CD4C-8204-05453087BCF7}" presName="aSpace" presStyleCnt="0"/>
      <dgm:spPr/>
    </dgm:pt>
  </dgm:ptLst>
  <dgm:cxnLst>
    <dgm:cxn modelId="{EC85AA45-81A0-3841-818B-AF015162B1FC}" type="presOf" srcId="{847B6559-86D9-004D-A447-47E7440504ED}" destId="{B4E0522A-4AE3-3747-8179-32A920B162C4}" srcOrd="0" destOrd="0" presId="urn:microsoft.com/office/officeart/2005/8/layout/pyramid2"/>
    <dgm:cxn modelId="{81055574-33EC-E64D-AAAF-DAF48D788F9B}" srcId="{847B6559-86D9-004D-A447-47E7440504ED}" destId="{CF08BF7A-5E32-CD4C-8204-05453087BCF7}" srcOrd="2" destOrd="0" parTransId="{5394F4F5-EE40-3A49-A849-2D9511B08AB0}" sibTransId="{D6A8A297-B484-4A47-AAFA-FA930510FD9B}"/>
    <dgm:cxn modelId="{6726E67F-1AEF-6E4F-A477-E4984689BAE4}" type="presOf" srcId="{7A9AC4E2-63B8-EB4C-A441-970916557009}" destId="{3DDA0793-8CFE-DF4F-ACF4-36078CEB553E}" srcOrd="0" destOrd="0" presId="urn:microsoft.com/office/officeart/2005/8/layout/pyramid2"/>
    <dgm:cxn modelId="{64A42189-0A57-8143-BC4F-DDEDF36E8AE3}" srcId="{847B6559-86D9-004D-A447-47E7440504ED}" destId="{6412C502-4EA2-7041-8088-D55E074E0CD7}" srcOrd="0" destOrd="0" parTransId="{88F07B63-92D2-DF47-9AAA-A737D50E63B0}" sibTransId="{BBAE38B7-DBF7-5C4D-97E4-B081CD364E9D}"/>
    <dgm:cxn modelId="{3FD5BA8C-5994-2443-94BF-F86BC6E0C58C}" type="presOf" srcId="{6412C502-4EA2-7041-8088-D55E074E0CD7}" destId="{0B1F26FC-2EA6-6441-A00D-CB8D532A5E3B}" srcOrd="0" destOrd="0" presId="urn:microsoft.com/office/officeart/2005/8/layout/pyramid2"/>
    <dgm:cxn modelId="{877033A8-AF85-9446-8CB2-CF667500E4FB}" type="presOf" srcId="{CF08BF7A-5E32-CD4C-8204-05453087BCF7}" destId="{F863C22D-19B0-BC40-928C-B12140FAE46E}" srcOrd="0" destOrd="0" presId="urn:microsoft.com/office/officeart/2005/8/layout/pyramid2"/>
    <dgm:cxn modelId="{F4E7F9DB-FE08-4A4D-BE14-F6B3EC8813CD}" srcId="{847B6559-86D9-004D-A447-47E7440504ED}" destId="{7A9AC4E2-63B8-EB4C-A441-970916557009}" srcOrd="1" destOrd="0" parTransId="{177B9A55-87A1-0843-8DC7-FBC480B538FA}" sibTransId="{FAF55F24-2853-B244-A922-809E8D152B24}"/>
    <dgm:cxn modelId="{6D6B6429-42AE-F84C-B2E8-F056746A7D8C}" type="presParOf" srcId="{B4E0522A-4AE3-3747-8179-32A920B162C4}" destId="{83D20D59-AE10-DE40-9697-B4BC6B79E215}" srcOrd="0" destOrd="0" presId="urn:microsoft.com/office/officeart/2005/8/layout/pyramid2"/>
    <dgm:cxn modelId="{0B7700B6-3DAC-2A43-87AF-E0F0F1FE9AE4}" type="presParOf" srcId="{B4E0522A-4AE3-3747-8179-32A920B162C4}" destId="{8D6BBE9F-8EF6-CC49-A7BB-253462A31A0C}" srcOrd="1" destOrd="0" presId="urn:microsoft.com/office/officeart/2005/8/layout/pyramid2"/>
    <dgm:cxn modelId="{02BBC782-07D4-5E47-92B4-4598BEFCFE15}" type="presParOf" srcId="{8D6BBE9F-8EF6-CC49-A7BB-253462A31A0C}" destId="{0B1F26FC-2EA6-6441-A00D-CB8D532A5E3B}" srcOrd="0" destOrd="0" presId="urn:microsoft.com/office/officeart/2005/8/layout/pyramid2"/>
    <dgm:cxn modelId="{0592A977-8E7B-184C-B834-09E2C95C37F6}" type="presParOf" srcId="{8D6BBE9F-8EF6-CC49-A7BB-253462A31A0C}" destId="{913586E8-6F73-4948-A81A-A3FD0888AC81}" srcOrd="1" destOrd="0" presId="urn:microsoft.com/office/officeart/2005/8/layout/pyramid2"/>
    <dgm:cxn modelId="{E30F74D4-8AAE-9E45-94A3-26B5397DD1DC}" type="presParOf" srcId="{8D6BBE9F-8EF6-CC49-A7BB-253462A31A0C}" destId="{3DDA0793-8CFE-DF4F-ACF4-36078CEB553E}" srcOrd="2" destOrd="0" presId="urn:microsoft.com/office/officeart/2005/8/layout/pyramid2"/>
    <dgm:cxn modelId="{B15CE251-C367-9547-BE72-AF2885C29826}" type="presParOf" srcId="{8D6BBE9F-8EF6-CC49-A7BB-253462A31A0C}" destId="{54928C15-BBE9-734F-9597-C1212BBAC6DA}" srcOrd="3" destOrd="0" presId="urn:microsoft.com/office/officeart/2005/8/layout/pyramid2"/>
    <dgm:cxn modelId="{F6F94524-B903-DA42-B9BE-AF9A62E4421A}" type="presParOf" srcId="{8D6BBE9F-8EF6-CC49-A7BB-253462A31A0C}" destId="{F863C22D-19B0-BC40-928C-B12140FAE46E}" srcOrd="4" destOrd="0" presId="urn:microsoft.com/office/officeart/2005/8/layout/pyramid2"/>
    <dgm:cxn modelId="{B449FF14-0D60-E941-BF75-E151ACF09CC3}" type="presParOf" srcId="{8D6BBE9F-8EF6-CC49-A7BB-253462A31A0C}" destId="{47976C7C-BDFB-894E-A7E9-4BA42C14999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B3715-9C74-4D07-B40B-F18EA291F2E7}">
      <dsp:nvSpPr>
        <dsp:cNvPr id="0" name=""/>
        <dsp:cNvSpPr/>
      </dsp:nvSpPr>
      <dsp:spPr>
        <a:xfrm rot="5400000">
          <a:off x="1464182" y="740320"/>
          <a:ext cx="650162" cy="74018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186125-39C3-479A-9F02-17D206008EFA}">
      <dsp:nvSpPr>
        <dsp:cNvPr id="0" name=""/>
        <dsp:cNvSpPr/>
      </dsp:nvSpPr>
      <dsp:spPr>
        <a:xfrm>
          <a:off x="709494" y="19602"/>
          <a:ext cx="1094490" cy="76610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Consortium determines service need and issues RFP</a:t>
          </a:r>
        </a:p>
      </dsp:txBody>
      <dsp:txXfrm>
        <a:off x="746899" y="57007"/>
        <a:ext cx="1019680" cy="691297"/>
      </dsp:txXfrm>
    </dsp:sp>
    <dsp:sp modelId="{AED6BC11-47B5-4FE9-8891-76088CF44D30}">
      <dsp:nvSpPr>
        <dsp:cNvPr id="0" name=""/>
        <dsp:cNvSpPr/>
      </dsp:nvSpPr>
      <dsp:spPr>
        <a:xfrm>
          <a:off x="3025283" y="92668"/>
          <a:ext cx="1286532" cy="619202"/>
        </a:xfrm>
        <a:prstGeom prst="rect">
          <a:avLst/>
        </a:prstGeom>
        <a:noFill/>
        <a:ln>
          <a:noFill/>
        </a:ln>
        <a:effectLst/>
      </dsp:spPr>
      <dsp:style>
        <a:lnRef idx="0">
          <a:scrgbClr r="0" g="0" b="0"/>
        </a:lnRef>
        <a:fillRef idx="0">
          <a:scrgbClr r="0" g="0" b="0"/>
        </a:fillRef>
        <a:effectRef idx="0">
          <a:scrgbClr r="0" g="0" b="0"/>
        </a:effectRef>
        <a:fontRef idx="minor"/>
      </dsp:style>
    </dsp:sp>
    <dsp:sp modelId="{A885F43F-7F13-41F4-91AA-8C8737237FD2}">
      <dsp:nvSpPr>
        <dsp:cNvPr id="0" name=""/>
        <dsp:cNvSpPr/>
      </dsp:nvSpPr>
      <dsp:spPr>
        <a:xfrm rot="5400000">
          <a:off x="2948053" y="1567884"/>
          <a:ext cx="650162" cy="74018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7918F6-C801-439E-A44F-1F9BA848D898}">
      <dsp:nvSpPr>
        <dsp:cNvPr id="0" name=""/>
        <dsp:cNvSpPr/>
      </dsp:nvSpPr>
      <dsp:spPr>
        <a:xfrm>
          <a:off x="2128845" y="838709"/>
          <a:ext cx="1094490" cy="76610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Service Providers respond to RFP</a:t>
          </a:r>
        </a:p>
      </dsp:txBody>
      <dsp:txXfrm>
        <a:off x="2166250" y="876114"/>
        <a:ext cx="1019680" cy="691297"/>
      </dsp:txXfrm>
    </dsp:sp>
    <dsp:sp modelId="{4BC99985-476F-4509-B165-0361741CBC77}">
      <dsp:nvSpPr>
        <dsp:cNvPr id="0" name=""/>
        <dsp:cNvSpPr/>
      </dsp:nvSpPr>
      <dsp:spPr>
        <a:xfrm>
          <a:off x="4124767" y="953260"/>
          <a:ext cx="1665736" cy="619202"/>
        </a:xfrm>
        <a:prstGeom prst="rect">
          <a:avLst/>
        </a:prstGeom>
        <a:noFill/>
        <a:ln>
          <a:noFill/>
        </a:ln>
        <a:effectLst/>
      </dsp:spPr>
      <dsp:style>
        <a:lnRef idx="0">
          <a:scrgbClr r="0" g="0" b="0"/>
        </a:lnRef>
        <a:fillRef idx="0">
          <a:scrgbClr r="0" g="0" b="0"/>
        </a:fillRef>
        <a:effectRef idx="0">
          <a:scrgbClr r="0" g="0" b="0"/>
        </a:effectRef>
        <a:fontRef idx="minor"/>
      </dsp:style>
    </dsp:sp>
    <dsp:sp modelId="{AF1D3C02-040E-40E9-BA1D-ED63C9618A89}">
      <dsp:nvSpPr>
        <dsp:cNvPr id="0" name=""/>
        <dsp:cNvSpPr/>
      </dsp:nvSpPr>
      <dsp:spPr>
        <a:xfrm rot="5400000">
          <a:off x="4431917" y="2342082"/>
          <a:ext cx="650162" cy="74018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CD0DE9-CB83-4173-8D56-3D07D5E9CD02}">
      <dsp:nvSpPr>
        <dsp:cNvPr id="0" name=""/>
        <dsp:cNvSpPr/>
      </dsp:nvSpPr>
      <dsp:spPr>
        <a:xfrm>
          <a:off x="3646733" y="1612900"/>
          <a:ext cx="1094490" cy="76610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Consortium member team evaluates RFP responses</a:t>
          </a:r>
        </a:p>
      </dsp:txBody>
      <dsp:txXfrm>
        <a:off x="3684138" y="1650305"/>
        <a:ext cx="1019680" cy="691297"/>
      </dsp:txXfrm>
    </dsp:sp>
    <dsp:sp modelId="{75732B60-85BB-4FFC-9245-894EADEECDB6}">
      <dsp:nvSpPr>
        <dsp:cNvPr id="0" name=""/>
        <dsp:cNvSpPr/>
      </dsp:nvSpPr>
      <dsp:spPr>
        <a:xfrm>
          <a:off x="5164707" y="1813852"/>
          <a:ext cx="1188286" cy="619202"/>
        </a:xfrm>
        <a:prstGeom prst="rect">
          <a:avLst/>
        </a:prstGeom>
        <a:noFill/>
        <a:ln>
          <a:noFill/>
        </a:ln>
        <a:effectLst/>
      </dsp:spPr>
      <dsp:style>
        <a:lnRef idx="0">
          <a:scrgbClr r="0" g="0" b="0"/>
        </a:lnRef>
        <a:fillRef idx="0">
          <a:scrgbClr r="0" g="0" b="0"/>
        </a:fillRef>
        <a:effectRef idx="0">
          <a:scrgbClr r="0" g="0" b="0"/>
        </a:effectRef>
        <a:fontRef idx="minor"/>
      </dsp:style>
    </dsp:sp>
    <dsp:sp modelId="{6015A5E2-0546-49D4-AB20-37C0BB5CF644}">
      <dsp:nvSpPr>
        <dsp:cNvPr id="0" name=""/>
        <dsp:cNvSpPr/>
      </dsp:nvSpPr>
      <dsp:spPr>
        <a:xfrm>
          <a:off x="5161097" y="2387090"/>
          <a:ext cx="1094490" cy="76610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Consortium schools order based on RFP and contract</a:t>
          </a:r>
        </a:p>
      </dsp:txBody>
      <dsp:txXfrm>
        <a:off x="5198502" y="2424495"/>
        <a:ext cx="1019680" cy="691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20D59-AE10-DE40-9697-B4BC6B79E215}">
      <dsp:nvSpPr>
        <dsp:cNvPr id="0" name=""/>
        <dsp:cNvSpPr/>
      </dsp:nvSpPr>
      <dsp:spPr>
        <a:xfrm>
          <a:off x="1030482" y="0"/>
          <a:ext cx="4110445" cy="411044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1F26FC-2EA6-6441-A00D-CB8D532A5E3B}">
      <dsp:nvSpPr>
        <dsp:cNvPr id="0" name=""/>
        <dsp:cNvSpPr/>
      </dsp:nvSpPr>
      <dsp:spPr>
        <a:xfrm>
          <a:off x="2743532" y="814739"/>
          <a:ext cx="713447" cy="97301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NET+ </a:t>
          </a:r>
        </a:p>
      </dsp:txBody>
      <dsp:txXfrm>
        <a:off x="2778360" y="849567"/>
        <a:ext cx="643791" cy="903363"/>
      </dsp:txXfrm>
    </dsp:sp>
    <dsp:sp modelId="{3DDA0793-8CFE-DF4F-ACF4-36078CEB553E}">
      <dsp:nvSpPr>
        <dsp:cNvPr id="0" name=""/>
        <dsp:cNvSpPr/>
      </dsp:nvSpPr>
      <dsp:spPr>
        <a:xfrm>
          <a:off x="1746727" y="1934616"/>
          <a:ext cx="2671789" cy="97301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InCommon / Web based SSO</a:t>
          </a:r>
        </a:p>
      </dsp:txBody>
      <dsp:txXfrm>
        <a:off x="1794226" y="1982115"/>
        <a:ext cx="2576791" cy="878021"/>
      </dsp:txXfrm>
    </dsp:sp>
    <dsp:sp modelId="{F863C22D-19B0-BC40-928C-B12140FAE46E}">
      <dsp:nvSpPr>
        <dsp:cNvPr id="0" name=""/>
        <dsp:cNvSpPr/>
      </dsp:nvSpPr>
      <dsp:spPr>
        <a:xfrm>
          <a:off x="182849" y="3116718"/>
          <a:ext cx="5817340" cy="97301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4320" tIns="274320" rIns="274320" bIns="274320" numCol="1" spcCol="1270" anchor="ctr" anchorCtr="0">
          <a:noAutofit/>
        </a:bodyPr>
        <a:lstStyle/>
        <a:p>
          <a:pPr marL="0" lvl="0" indent="0" algn="ctr" defTabSz="3200400">
            <a:lnSpc>
              <a:spcPct val="90000"/>
            </a:lnSpc>
            <a:spcBef>
              <a:spcPct val="0"/>
            </a:spcBef>
            <a:spcAft>
              <a:spcPct val="35000"/>
            </a:spcAft>
            <a:buNone/>
          </a:pPr>
          <a:r>
            <a:rPr lang="en-US" sz="7200" kern="1200" dirty="0"/>
            <a:t>HECVAT/CBI</a:t>
          </a:r>
          <a:endParaRPr lang="en-US" sz="1800" kern="1200" dirty="0"/>
        </a:p>
      </dsp:txBody>
      <dsp:txXfrm>
        <a:off x="230348" y="3164217"/>
        <a:ext cx="5722342" cy="87802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289D522-62B5-41C2-BFA8-299781B44391}" type="datetimeFigureOut">
              <a:rPr lang="en-US" smtClean="0"/>
              <a:t>4/7/18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8CDC15F-D038-4190-A80B-8432586BE9A6}" type="slidenum">
              <a:rPr lang="en-US" smtClean="0"/>
              <a:t>‹#›</a:t>
            </a:fld>
            <a:endParaRPr lang="en-US"/>
          </a:p>
        </p:txBody>
      </p:sp>
    </p:spTree>
    <p:extLst>
      <p:ext uri="{BB962C8B-B14F-4D97-AF65-F5344CB8AC3E}">
        <p14:creationId xmlns:p14="http://schemas.microsoft.com/office/powerpoint/2010/main" val="3498064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25680C-C8D5-46BB-9B34-EFBC640F0B8D}" type="datetimeFigureOut">
              <a:rPr lang="en-US" smtClean="0"/>
              <a:t>4/7/18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47B29C7-399B-4BFF-AE3C-3A1869343FA2}" type="slidenum">
              <a:rPr lang="en-US" smtClean="0"/>
              <a:t>‹#›</a:t>
            </a:fld>
            <a:endParaRPr lang="en-US"/>
          </a:p>
        </p:txBody>
      </p:sp>
    </p:spTree>
    <p:extLst>
      <p:ext uri="{BB962C8B-B14F-4D97-AF65-F5344CB8AC3E}">
        <p14:creationId xmlns:p14="http://schemas.microsoft.com/office/powerpoint/2010/main" val="3708781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 conceptual framing</a:t>
            </a:r>
          </a:p>
          <a:p>
            <a:r>
              <a:rPr lang="en-US" dirty="0"/>
              <a:t>This is an adapted version of the Internet2 Cloud Services Workshop for the security team</a:t>
            </a:r>
          </a:p>
          <a:p>
            <a:r>
              <a:rPr lang="en-US" dirty="0"/>
              <a:t>When I say security team, it could include many different things – </a:t>
            </a:r>
            <a:r>
              <a:rPr lang="en-US" dirty="0" err="1"/>
              <a:t>infosec</a:t>
            </a:r>
            <a:r>
              <a:rPr lang="en-US" dirty="0"/>
              <a:t>, physical, BCDRP, policy, incident response, privacy, ITGRC, etc.</a:t>
            </a:r>
          </a:p>
        </p:txBody>
      </p:sp>
      <p:sp>
        <p:nvSpPr>
          <p:cNvPr id="4" name="Slide Number Placeholder 3"/>
          <p:cNvSpPr>
            <a:spLocks noGrp="1"/>
          </p:cNvSpPr>
          <p:nvPr>
            <p:ph type="sldNum" sz="quarter" idx="10"/>
          </p:nvPr>
        </p:nvSpPr>
        <p:spPr/>
        <p:txBody>
          <a:bodyPr/>
          <a:lstStyle/>
          <a:p>
            <a:fld id="{E47B29C7-399B-4BFF-AE3C-3A1869343FA2}" type="slidenum">
              <a:rPr lang="en-US" smtClean="0"/>
              <a:t>2</a:t>
            </a:fld>
            <a:endParaRPr lang="en-US"/>
          </a:p>
        </p:txBody>
      </p:sp>
    </p:spTree>
    <p:extLst>
      <p:ext uri="{BB962C8B-B14F-4D97-AF65-F5344CB8AC3E}">
        <p14:creationId xmlns:p14="http://schemas.microsoft.com/office/powerpoint/2010/main" val="1116792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ea typeface="ＭＳ Ｐゴシック" charset="-128"/>
              </a:rPr>
              <a:t>We don’t have the staff or the expertise (technology or application) to do the job </a:t>
            </a:r>
          </a:p>
          <a:p>
            <a:endParaRPr lang="en-US"/>
          </a:p>
        </p:txBody>
      </p:sp>
      <p:sp>
        <p:nvSpPr>
          <p:cNvPr id="4" name="Slide Number Placeholder 3"/>
          <p:cNvSpPr>
            <a:spLocks noGrp="1"/>
          </p:cNvSpPr>
          <p:nvPr>
            <p:ph type="sldNum" sz="quarter" idx="10"/>
          </p:nvPr>
        </p:nvSpPr>
        <p:spPr/>
        <p:txBody>
          <a:bodyPr/>
          <a:lstStyle/>
          <a:p>
            <a:fld id="{E47B29C7-399B-4BFF-AE3C-3A1869343FA2}" type="slidenum">
              <a:rPr lang="en-US" smtClean="0"/>
              <a:t>27</a:t>
            </a:fld>
            <a:endParaRPr lang="en-US"/>
          </a:p>
        </p:txBody>
      </p:sp>
    </p:spTree>
    <p:extLst>
      <p:ext uri="{BB962C8B-B14F-4D97-AF65-F5344CB8AC3E}">
        <p14:creationId xmlns:p14="http://schemas.microsoft.com/office/powerpoint/2010/main" val="938493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last point, if SP modifies </a:t>
            </a:r>
            <a:r>
              <a:rPr lang="en-US" dirty="0" err="1"/>
              <a:t>ToS</a:t>
            </a:r>
            <a:r>
              <a:rPr lang="en-US" dirty="0"/>
              <a:t>, EULA, PP, </a:t>
            </a:r>
            <a:r>
              <a:rPr lang="en-US" dirty="0" err="1"/>
              <a:t>etc</a:t>
            </a:r>
            <a:r>
              <a:rPr lang="en-US" dirty="0"/>
              <a:t> in a way the campus doesn’t like, then need an out of the agreement.</a:t>
            </a:r>
          </a:p>
        </p:txBody>
      </p:sp>
      <p:sp>
        <p:nvSpPr>
          <p:cNvPr id="4" name="Slide Number Placeholder 3"/>
          <p:cNvSpPr>
            <a:spLocks noGrp="1"/>
          </p:cNvSpPr>
          <p:nvPr>
            <p:ph type="sldNum" sz="quarter" idx="10"/>
          </p:nvPr>
        </p:nvSpPr>
        <p:spPr/>
        <p:txBody>
          <a:bodyPr/>
          <a:lstStyle/>
          <a:p>
            <a:fld id="{E47B29C7-399B-4BFF-AE3C-3A1869343FA2}" type="slidenum">
              <a:rPr lang="en-US" smtClean="0"/>
              <a:t>70</a:t>
            </a:fld>
            <a:endParaRPr lang="en-US"/>
          </a:p>
        </p:txBody>
      </p:sp>
    </p:spTree>
    <p:extLst>
      <p:ext uri="{BB962C8B-B14F-4D97-AF65-F5344CB8AC3E}">
        <p14:creationId xmlns:p14="http://schemas.microsoft.com/office/powerpoint/2010/main" val="86649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Way down in the weeds!</a:t>
            </a:r>
          </a:p>
        </p:txBody>
      </p:sp>
      <p:sp>
        <p:nvSpPr>
          <p:cNvPr id="4" name="Slide Number Placeholder 3"/>
          <p:cNvSpPr>
            <a:spLocks noGrp="1"/>
          </p:cNvSpPr>
          <p:nvPr>
            <p:ph type="sldNum" sz="quarter" idx="10"/>
          </p:nvPr>
        </p:nvSpPr>
        <p:spPr/>
        <p:txBody>
          <a:bodyPr/>
          <a:lstStyle/>
          <a:p>
            <a:fld id="{E47B29C7-399B-4BFF-AE3C-3A1869343FA2}" type="slidenum">
              <a:rPr lang="en-US" smtClean="0"/>
              <a:t>90</a:t>
            </a:fld>
            <a:endParaRPr lang="en-US"/>
          </a:p>
        </p:txBody>
      </p:sp>
    </p:spTree>
    <p:extLst>
      <p:ext uri="{BB962C8B-B14F-4D97-AF65-F5344CB8AC3E}">
        <p14:creationId xmlns:p14="http://schemas.microsoft.com/office/powerpoint/2010/main" val="2906336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 sz="1200" dirty="0">
                <a:solidFill>
                  <a:srgbClr val="000000"/>
                </a:solidFill>
              </a:rPr>
              <a:t>Objective from Working Group Charter</a:t>
            </a:r>
          </a:p>
          <a:p>
            <a:pPr marL="571500" lvl="0">
              <a:spcBef>
                <a:spcPts val="0"/>
              </a:spcBef>
              <a:buClr>
                <a:srgbClr val="000000"/>
              </a:buClr>
              <a:buFont typeface="Arial" charset="0"/>
              <a:buChar char="•"/>
            </a:pPr>
            <a:r>
              <a:rPr lang="en" sz="1200" dirty="0">
                <a:solidFill>
                  <a:srgbClr val="000000"/>
                </a:solidFill>
              </a:rPr>
              <a:t>Create a cloud services assessment questionnaire/template that can be used to surface a short executive summary for review &amp; sharing </a:t>
            </a:r>
          </a:p>
          <a:p>
            <a:pPr marL="571500" lvl="0">
              <a:spcBef>
                <a:spcPts val="0"/>
              </a:spcBef>
              <a:buClr>
                <a:srgbClr val="000000"/>
              </a:buClr>
              <a:buFont typeface="Arial" charset="0"/>
              <a:buChar char="•"/>
            </a:pPr>
            <a:r>
              <a:rPr lang="en" sz="1200" dirty="0">
                <a:solidFill>
                  <a:srgbClr val="000000"/>
                </a:solidFill>
              </a:rPr>
              <a:t>Provide a comprehensive vendor evaluation tool geared towards higher education use/consumption</a:t>
            </a:r>
          </a:p>
          <a:p>
            <a:pPr lvl="0">
              <a:spcBef>
                <a:spcPts val="0"/>
              </a:spcBef>
              <a:buFont typeface="Arial" charset="0"/>
              <a:buChar char="•"/>
            </a:pPr>
            <a:r>
              <a:rPr lang="en" sz="1200" dirty="0">
                <a:solidFill>
                  <a:srgbClr val="000000"/>
                </a:solidFill>
              </a:rPr>
              <a:t>Creative Efforts</a:t>
            </a:r>
          </a:p>
          <a:p>
            <a:pPr marL="571500" lvl="0">
              <a:spcBef>
                <a:spcPts val="0"/>
              </a:spcBef>
              <a:buClr>
                <a:srgbClr val="000000"/>
              </a:buClr>
              <a:buFont typeface="Arial" charset="0"/>
              <a:buChar char="•"/>
            </a:pPr>
            <a:r>
              <a:rPr lang="en" sz="1200" dirty="0">
                <a:solidFill>
                  <a:srgbClr val="000000"/>
                </a:solidFill>
              </a:rPr>
              <a:t>Many existing questionnaires but none that covered the broad range of subjects to the degree needed in Higher Ed</a:t>
            </a:r>
          </a:p>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98</a:t>
            </a:fld>
            <a:endParaRPr lang="en-US"/>
          </a:p>
        </p:txBody>
      </p:sp>
    </p:spTree>
    <p:extLst>
      <p:ext uri="{BB962C8B-B14F-4D97-AF65-F5344CB8AC3E}">
        <p14:creationId xmlns:p14="http://schemas.microsoft.com/office/powerpoint/2010/main" val="2099830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a:t>Deliverable:  Crosswalk to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sz="1200" dirty="0"/>
          </a:p>
          <a:p>
            <a:pPr marL="571500" lvl="0" indent="-342900" rtl="0">
              <a:spcBef>
                <a:spcPts val="0"/>
              </a:spcBef>
              <a:buClr>
                <a:srgbClr val="000000"/>
              </a:buClr>
              <a:buFont typeface="Arial" charset="0"/>
              <a:buChar char="•"/>
            </a:pPr>
            <a:r>
              <a:rPr lang="en" sz="1200" dirty="0">
                <a:solidFill>
                  <a:srgbClr val="000000"/>
                </a:solidFill>
              </a:rPr>
              <a:t>Understanding how HECVAT questions compare to industry standards is useful</a:t>
            </a:r>
          </a:p>
          <a:p>
            <a:pPr marL="571500" lvl="0" indent="-342900" rtl="0">
              <a:spcBef>
                <a:spcPts val="0"/>
              </a:spcBef>
              <a:buClr>
                <a:srgbClr val="000000"/>
              </a:buClr>
              <a:buFont typeface="Arial" charset="0"/>
              <a:buChar char="•"/>
            </a:pPr>
            <a:r>
              <a:rPr lang="en" sz="1200" dirty="0">
                <a:solidFill>
                  <a:srgbClr val="000000"/>
                </a:solidFill>
              </a:rPr>
              <a:t>Did we mention, 284 questions? That is a lot to crosswalk.</a:t>
            </a:r>
          </a:p>
          <a:p>
            <a:pPr marL="571500" lvl="0" indent="-342900">
              <a:spcBef>
                <a:spcPts val="0"/>
              </a:spcBef>
              <a:buClr>
                <a:srgbClr val="000000"/>
              </a:buClr>
              <a:buFont typeface="Arial" charset="0"/>
              <a:buChar char="•"/>
            </a:pPr>
            <a:r>
              <a:rPr lang="en" sz="1200" dirty="0">
                <a:solidFill>
                  <a:srgbClr val="000000"/>
                </a:solidFill>
              </a:rPr>
              <a:t>Currently we are reviewing, ISO 27002:2013; NIST SP 800-53 Controls; NIST SP 800-171 Controls; NIST Cybersecurity Framework; CIS 20 Critical Security Controls (</a:t>
            </a:r>
            <a:r>
              <a:rPr lang="en" sz="1200" dirty="0" err="1">
                <a:solidFill>
                  <a:srgbClr val="000000"/>
                </a:solidFill>
              </a:rPr>
              <a:t>ver</a:t>
            </a:r>
            <a:r>
              <a:rPr lang="en" sz="1200" dirty="0">
                <a:solidFill>
                  <a:srgbClr val="000000"/>
                </a:solidFill>
              </a:rPr>
              <a:t> 6.1); HIPAA Security </a:t>
            </a:r>
            <a:r>
              <a:rPr lang="en" sz="1200" dirty="0" err="1">
                <a:solidFill>
                  <a:srgbClr val="000000"/>
                </a:solidFill>
              </a:rPr>
              <a:t>Regs</a:t>
            </a:r>
            <a:r>
              <a:rPr lang="en" sz="1200" dirty="0">
                <a:solidFill>
                  <a:srgbClr val="000000"/>
                </a:solidFill>
              </a:rPr>
              <a:t>; PCI DSS </a:t>
            </a:r>
            <a:r>
              <a:rPr lang="en" sz="1200" dirty="0" err="1">
                <a:solidFill>
                  <a:srgbClr val="000000"/>
                </a:solidFill>
              </a:rPr>
              <a:t>Regs</a:t>
            </a:r>
            <a:endParaRPr lang="en"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 sz="1200" dirty="0"/>
          </a:p>
          <a:p>
            <a:endParaRPr lang="en-US" dirty="0"/>
          </a:p>
          <a:p>
            <a:endParaRPr lang="en-US" dirty="0"/>
          </a:p>
        </p:txBody>
      </p:sp>
      <p:sp>
        <p:nvSpPr>
          <p:cNvPr id="4" name="Slide Number Placeholder 3"/>
          <p:cNvSpPr>
            <a:spLocks noGrp="1"/>
          </p:cNvSpPr>
          <p:nvPr>
            <p:ph type="sldNum" sz="quarter" idx="10"/>
          </p:nvPr>
        </p:nvSpPr>
        <p:spPr/>
        <p:txBody>
          <a:bodyPr/>
          <a:lstStyle/>
          <a:p>
            <a:fld id="{E47B29C7-399B-4BFF-AE3C-3A1869343FA2}" type="slidenum">
              <a:rPr lang="en-US" smtClean="0"/>
              <a:t>99</a:t>
            </a:fld>
            <a:endParaRPr lang="en-US"/>
          </a:p>
        </p:txBody>
      </p:sp>
    </p:spTree>
    <p:extLst>
      <p:ext uri="{BB962C8B-B14F-4D97-AF65-F5344CB8AC3E}">
        <p14:creationId xmlns:p14="http://schemas.microsoft.com/office/powerpoint/2010/main" val="559392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attributes are used</a:t>
            </a:r>
          </a:p>
          <a:p>
            <a:r>
              <a:rPr lang="en-US" dirty="0"/>
              <a:t>Don’t need to open holes in firewalls for AD or setup VPNs</a:t>
            </a:r>
          </a:p>
        </p:txBody>
      </p:sp>
      <p:sp>
        <p:nvSpPr>
          <p:cNvPr id="4" name="Slide Number Placeholder 3"/>
          <p:cNvSpPr>
            <a:spLocks noGrp="1"/>
          </p:cNvSpPr>
          <p:nvPr>
            <p:ph type="sldNum" sz="quarter" idx="10"/>
          </p:nvPr>
        </p:nvSpPr>
        <p:spPr/>
        <p:txBody>
          <a:bodyPr/>
          <a:lstStyle/>
          <a:p>
            <a:fld id="{E47B29C7-399B-4BFF-AE3C-3A1869343FA2}" type="slidenum">
              <a:rPr lang="en-US" smtClean="0"/>
              <a:t>105</a:t>
            </a:fld>
            <a:endParaRPr lang="en-US"/>
          </a:p>
        </p:txBody>
      </p:sp>
    </p:spTree>
    <p:extLst>
      <p:ext uri="{BB962C8B-B14F-4D97-AF65-F5344CB8AC3E}">
        <p14:creationId xmlns:p14="http://schemas.microsoft.com/office/powerpoint/2010/main" val="2313321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7"/>
          <p:cNvSpPr>
            <a:spLocks noGrp="1"/>
          </p:cNvSpPr>
          <p:nvPr>
            <p:ph type="title"/>
          </p:nvPr>
        </p:nvSpPr>
        <p:spPr>
          <a:xfrm>
            <a:off x="376990" y="2652963"/>
            <a:ext cx="8442455" cy="998621"/>
          </a:xfrm>
          <a:prstGeom prst="rect">
            <a:avLst/>
          </a:prstGeom>
        </p:spPr>
        <p:txBody>
          <a:bodyPr vert="horz" anchor="ctr"/>
          <a:lstStyle>
            <a:lvl1pPr algn="ctr">
              <a:defRPr>
                <a:ln>
                  <a:noFill/>
                </a:ln>
                <a:solidFill>
                  <a:srgbClr val="2C5159"/>
                </a:solidFill>
              </a:defRPr>
            </a:lvl1pPr>
          </a:lstStyle>
          <a:p>
            <a:r>
              <a:rPr lang="en-US" dirty="0"/>
              <a:t>Click to edit Master title style</a:t>
            </a:r>
          </a:p>
        </p:txBody>
      </p:sp>
    </p:spTree>
    <p:extLst>
      <p:ext uri="{BB962C8B-B14F-4D97-AF65-F5344CB8AC3E}">
        <p14:creationId xmlns:p14="http://schemas.microsoft.com/office/powerpoint/2010/main" val="58047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376990" y="1834816"/>
            <a:ext cx="8442455" cy="1365584"/>
          </a:xfrm>
          <a:prstGeom prst="rect">
            <a:avLst/>
          </a:prstGeom>
        </p:spPr>
        <p:txBody>
          <a:bodyPr vert="horz" anchor="ctr"/>
          <a:lstStyle>
            <a:lvl1pPr algn="ctr">
              <a:defRPr>
                <a:ln>
                  <a:noFill/>
                </a:ln>
                <a:solidFill>
                  <a:srgbClr val="2C5159"/>
                </a:solidFill>
              </a:defRPr>
            </a:lvl1pPr>
          </a:lstStyle>
          <a:p>
            <a:r>
              <a:rPr lang="en-US" dirty="0"/>
              <a:t>Click to edit Master title style</a:t>
            </a:r>
          </a:p>
        </p:txBody>
      </p:sp>
    </p:spTree>
    <p:extLst>
      <p:ext uri="{BB962C8B-B14F-4D97-AF65-F5344CB8AC3E}">
        <p14:creationId xmlns:p14="http://schemas.microsoft.com/office/powerpoint/2010/main" val="479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497305" y="1353553"/>
            <a:ext cx="6689559" cy="3080084"/>
          </a:xfrm>
          <a:prstGeom prst="rect">
            <a:avLst/>
          </a:prstGeom>
        </p:spPr>
        <p:txBody>
          <a:bodyPr vert="horz"/>
          <a:lstStyle>
            <a:lvl1pPr marL="342900" indent="-342900">
              <a:buClr>
                <a:srgbClr val="A32035"/>
              </a:buClr>
              <a:buFont typeface="Arial" panose="020B0604020202020204" pitchFamily="34" charset="0"/>
              <a:buChar char="•"/>
              <a:defRPr>
                <a:solidFill>
                  <a:srgbClr val="524F4F"/>
                </a:solidFill>
              </a:defRPr>
            </a:lvl1pPr>
            <a:lvl2pPr marL="742950" indent="-285750">
              <a:buClr>
                <a:srgbClr val="A32035"/>
              </a:buClr>
              <a:buFont typeface="Arial" panose="020B0604020202020204" pitchFamily="34" charset="0"/>
              <a:buChar char="•"/>
              <a:defRPr>
                <a:solidFill>
                  <a:srgbClr val="524F4F"/>
                </a:solidFill>
              </a:defRPr>
            </a:lvl2pPr>
            <a:lvl3pPr marL="1143000" indent="-228600">
              <a:buClr>
                <a:srgbClr val="A32035"/>
              </a:buClr>
              <a:buFont typeface="Arial" panose="020B0604020202020204" pitchFamily="34" charset="0"/>
              <a:buChar char="•"/>
              <a:defRPr>
                <a:solidFill>
                  <a:srgbClr val="524F4F"/>
                </a:solidFill>
              </a:defRPr>
            </a:lvl3pPr>
            <a:lvl4pPr marL="1600200" indent="-228600">
              <a:buClr>
                <a:srgbClr val="A32035"/>
              </a:buClr>
              <a:buFont typeface="Arial" panose="020B0604020202020204" pitchFamily="34" charset="0"/>
              <a:buChar char="•"/>
              <a:defRPr>
                <a:solidFill>
                  <a:srgbClr val="524F4F"/>
                </a:solidFill>
              </a:defRPr>
            </a:lvl4pPr>
            <a:lvl5pPr marL="2057400" indent="-228600">
              <a:buClr>
                <a:srgbClr val="A32035"/>
              </a:buClr>
              <a:buFont typeface="Arial" panose="020B0604020202020204" pitchFamily="34" charset="0"/>
              <a:buChar char="•"/>
              <a:defRPr>
                <a:solidFill>
                  <a:srgbClr val="524F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497304" y="451183"/>
            <a:ext cx="6689560" cy="860258"/>
          </a:xfrm>
          <a:prstGeom prst="rect">
            <a:avLst/>
          </a:prstGeom>
        </p:spPr>
        <p:txBody>
          <a:bodyPr vert="horz"/>
          <a:lstStyle>
            <a:lvl1pPr algn="l">
              <a:defRPr sz="4000">
                <a:solidFill>
                  <a:srgbClr val="2C5159"/>
                </a:solidFill>
              </a:defRPr>
            </a:lvl1pPr>
          </a:lstStyle>
          <a:p>
            <a:r>
              <a:rPr lang="en-US" dirty="0"/>
              <a:t>Click to edit Master title style</a:t>
            </a:r>
          </a:p>
        </p:txBody>
      </p:sp>
    </p:spTree>
    <p:extLst>
      <p:ext uri="{BB962C8B-B14F-4D97-AF65-F5344CB8AC3E}">
        <p14:creationId xmlns:p14="http://schemas.microsoft.com/office/powerpoint/2010/main" val="289135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497305" y="1353553"/>
            <a:ext cx="8157411" cy="3080084"/>
          </a:xfrm>
          <a:prstGeom prst="rect">
            <a:avLst/>
          </a:prstGeom>
        </p:spPr>
        <p:txBody>
          <a:bodyPr vert="horz"/>
          <a:lstStyle>
            <a:lvl1pPr marL="342900" indent="-342900">
              <a:buClr>
                <a:srgbClr val="A32035"/>
              </a:buClr>
              <a:buFont typeface="Arial" panose="020B0604020202020204" pitchFamily="34" charset="0"/>
              <a:buChar char="•"/>
              <a:defRPr>
                <a:solidFill>
                  <a:srgbClr val="524F4F"/>
                </a:solidFill>
              </a:defRPr>
            </a:lvl1pPr>
            <a:lvl2pPr marL="742950" indent="-285750">
              <a:buClr>
                <a:srgbClr val="A32035"/>
              </a:buClr>
              <a:buFont typeface="Arial" panose="020B0604020202020204" pitchFamily="34" charset="0"/>
              <a:buChar char="•"/>
              <a:defRPr>
                <a:solidFill>
                  <a:srgbClr val="524F4F"/>
                </a:solidFill>
              </a:defRPr>
            </a:lvl2pPr>
            <a:lvl3pPr marL="1143000" indent="-228600">
              <a:buClr>
                <a:srgbClr val="A32035"/>
              </a:buClr>
              <a:buFont typeface="Arial" panose="020B0604020202020204" pitchFamily="34" charset="0"/>
              <a:buChar char="•"/>
              <a:defRPr>
                <a:solidFill>
                  <a:srgbClr val="524F4F"/>
                </a:solidFill>
              </a:defRPr>
            </a:lvl3pPr>
            <a:lvl4pPr marL="1600200" indent="-228600">
              <a:buClr>
                <a:srgbClr val="A32035"/>
              </a:buClr>
              <a:buFont typeface="Arial" panose="020B0604020202020204" pitchFamily="34" charset="0"/>
              <a:buChar char="•"/>
              <a:defRPr>
                <a:solidFill>
                  <a:srgbClr val="524F4F"/>
                </a:solidFill>
              </a:defRPr>
            </a:lvl4pPr>
            <a:lvl5pPr marL="2057400" indent="-228600">
              <a:buClr>
                <a:srgbClr val="A32035"/>
              </a:buClr>
              <a:buFont typeface="Arial" panose="020B0604020202020204" pitchFamily="34" charset="0"/>
              <a:buChar char="•"/>
              <a:defRPr>
                <a:solidFill>
                  <a:srgbClr val="524F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497304" y="451183"/>
            <a:ext cx="8157412" cy="860258"/>
          </a:xfrm>
          <a:prstGeom prst="rect">
            <a:avLst/>
          </a:prstGeom>
        </p:spPr>
        <p:txBody>
          <a:bodyPr vert="horz"/>
          <a:lstStyle>
            <a:lvl1pPr algn="l">
              <a:defRPr sz="4000">
                <a:solidFill>
                  <a:srgbClr val="2C5159"/>
                </a:solidFill>
              </a:defRPr>
            </a:lvl1pPr>
          </a:lstStyle>
          <a:p>
            <a:r>
              <a:rPr lang="en-US" dirty="0"/>
              <a:t>Click to edit Master title style</a:t>
            </a:r>
          </a:p>
        </p:txBody>
      </p:sp>
    </p:spTree>
    <p:extLst>
      <p:ext uri="{BB962C8B-B14F-4D97-AF65-F5344CB8AC3E}">
        <p14:creationId xmlns:p14="http://schemas.microsoft.com/office/powerpoint/2010/main" val="49671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497305" y="1353553"/>
            <a:ext cx="8157411" cy="3080084"/>
          </a:xfrm>
          <a:prstGeom prst="rect">
            <a:avLst/>
          </a:prstGeom>
        </p:spPr>
        <p:txBody>
          <a:bodyPr vert="horz"/>
          <a:lstStyle>
            <a:lvl1pPr marL="342900" indent="-342900">
              <a:buClr>
                <a:srgbClr val="A32035"/>
              </a:buClr>
              <a:buFont typeface="Arial" panose="020B0604020202020204" pitchFamily="34" charset="0"/>
              <a:buChar char="•"/>
              <a:defRPr>
                <a:solidFill>
                  <a:srgbClr val="524F4F"/>
                </a:solidFill>
              </a:defRPr>
            </a:lvl1pPr>
            <a:lvl2pPr marL="742950" indent="-285750">
              <a:buClr>
                <a:srgbClr val="A32035"/>
              </a:buClr>
              <a:buFont typeface="Arial" panose="020B0604020202020204" pitchFamily="34" charset="0"/>
              <a:buChar char="•"/>
              <a:defRPr>
                <a:solidFill>
                  <a:srgbClr val="524F4F"/>
                </a:solidFill>
              </a:defRPr>
            </a:lvl2pPr>
            <a:lvl3pPr marL="1143000" indent="-228600">
              <a:buClr>
                <a:srgbClr val="A32035"/>
              </a:buClr>
              <a:buFont typeface="Arial" panose="020B0604020202020204" pitchFamily="34" charset="0"/>
              <a:buChar char="•"/>
              <a:defRPr>
                <a:solidFill>
                  <a:srgbClr val="524F4F"/>
                </a:solidFill>
              </a:defRPr>
            </a:lvl3pPr>
            <a:lvl4pPr marL="1600200" indent="-228600">
              <a:buClr>
                <a:srgbClr val="A32035"/>
              </a:buClr>
              <a:buFont typeface="Arial" panose="020B0604020202020204" pitchFamily="34" charset="0"/>
              <a:buChar char="•"/>
              <a:defRPr>
                <a:solidFill>
                  <a:srgbClr val="524F4F"/>
                </a:solidFill>
              </a:defRPr>
            </a:lvl4pPr>
            <a:lvl5pPr marL="2057400" indent="-228600">
              <a:buClr>
                <a:srgbClr val="A32035"/>
              </a:buClr>
              <a:buFont typeface="Arial" panose="020B0604020202020204" pitchFamily="34" charset="0"/>
              <a:buChar char="•"/>
              <a:defRPr>
                <a:solidFill>
                  <a:srgbClr val="524F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5"/>
          <p:cNvSpPr>
            <a:spLocks noGrp="1"/>
          </p:cNvSpPr>
          <p:nvPr>
            <p:ph type="title"/>
          </p:nvPr>
        </p:nvSpPr>
        <p:spPr>
          <a:xfrm>
            <a:off x="497304" y="451183"/>
            <a:ext cx="8157412" cy="860258"/>
          </a:xfrm>
          <a:prstGeom prst="rect">
            <a:avLst/>
          </a:prstGeom>
        </p:spPr>
        <p:txBody>
          <a:bodyPr vert="horz"/>
          <a:lstStyle>
            <a:lvl1pPr algn="l">
              <a:defRPr sz="4000">
                <a:solidFill>
                  <a:srgbClr val="2C5159"/>
                </a:solidFill>
              </a:defRPr>
            </a:lvl1pPr>
          </a:lstStyle>
          <a:p>
            <a:r>
              <a:rPr lang="en-US" dirty="0"/>
              <a:t>Click to edit Master title style</a:t>
            </a:r>
          </a:p>
        </p:txBody>
      </p:sp>
    </p:spTree>
    <p:extLst>
      <p:ext uri="{BB962C8B-B14F-4D97-AF65-F5344CB8AC3E}">
        <p14:creationId xmlns:p14="http://schemas.microsoft.com/office/powerpoint/2010/main" val="2545125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78540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3" r:id="rId4"/>
    <p:sldLayoutId id="2147483654"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www.ren-isac.net/hecvat/cbi.html" TargetMode="External"/><Relationship Id="rId2" Type="http://schemas.openxmlformats.org/officeDocument/2006/relationships/hyperlink" Target="mailto:HECVAT@REN-ISAC.NET" TargetMode="Externa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jpeg"/><Relationship Id="rId20"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https://spaces.internet2.edu/display/2014infosecurityguide/Data+Protection+Contractual+Language"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Cloud 101 – For the Security Team</a:t>
            </a:r>
            <a:br>
              <a:rPr lang="en-US" sz="3600" dirty="0"/>
            </a:br>
            <a:r>
              <a:rPr lang="en-US" sz="2800" dirty="0"/>
              <a:t>Nick Lewis, Internet2</a:t>
            </a:r>
          </a:p>
        </p:txBody>
      </p:sp>
      <p:sp>
        <p:nvSpPr>
          <p:cNvPr id="3" name="TextBox 2">
            <a:extLst>
              <a:ext uri="{FF2B5EF4-FFF2-40B4-BE49-F238E27FC236}">
                <a16:creationId xmlns:a16="http://schemas.microsoft.com/office/drawing/2014/main" id="{58507638-4637-FE4E-A144-263AFDE09C28}"/>
              </a:ext>
            </a:extLst>
          </p:cNvPr>
          <p:cNvSpPr txBox="1"/>
          <p:nvPr/>
        </p:nvSpPr>
        <p:spPr>
          <a:xfrm>
            <a:off x="1402080" y="4737463"/>
            <a:ext cx="2281646" cy="369332"/>
          </a:xfrm>
          <a:prstGeom prst="rect">
            <a:avLst/>
          </a:prstGeom>
          <a:noFill/>
        </p:spPr>
        <p:txBody>
          <a:bodyPr wrap="square" rtlCol="0">
            <a:spAutoFit/>
          </a:bodyPr>
          <a:lstStyle/>
          <a:p>
            <a:r>
              <a:rPr lang="en-US" dirty="0"/>
              <a:t>Copyright Intertnet2</a:t>
            </a:r>
          </a:p>
        </p:txBody>
      </p:sp>
    </p:spTree>
    <p:extLst>
      <p:ext uri="{BB962C8B-B14F-4D97-AF65-F5344CB8AC3E}">
        <p14:creationId xmlns:p14="http://schemas.microsoft.com/office/powerpoint/2010/main" val="3513213387"/>
      </p:ext>
    </p:extLst>
  </p:cSld>
  <p:clrMapOvr>
    <a:masterClrMapping/>
  </p:clrMapOvr>
  <mc:AlternateContent xmlns:mc="http://schemas.openxmlformats.org/markup-compatibility/2006" xmlns:p14="http://schemas.microsoft.com/office/powerpoint/2010/main">
    <mc:Choice Requires="p14">
      <p:transition spd="slow" p14:dur="2000" advTm="10813"/>
    </mc:Choice>
    <mc:Fallback xmlns="">
      <p:transition spd="slow" advTm="108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8F2C78-1158-B345-B35C-30DB10DE1D8B}"/>
              </a:ext>
            </a:extLst>
          </p:cNvPr>
          <p:cNvSpPr>
            <a:spLocks noGrp="1"/>
          </p:cNvSpPr>
          <p:nvPr>
            <p:ph type="body" sz="quarter" idx="10"/>
          </p:nvPr>
        </p:nvSpPr>
        <p:spPr>
          <a:xfrm>
            <a:off x="497305" y="1611085"/>
            <a:ext cx="8157411" cy="2822551"/>
          </a:xfrm>
        </p:spPr>
        <p:txBody>
          <a:bodyPr/>
          <a:lstStyle/>
          <a:p>
            <a:r>
              <a:rPr lang="en-US"/>
              <a:t>Assign it to my deputy</a:t>
            </a:r>
          </a:p>
          <a:p>
            <a:r>
              <a:rPr lang="en-US"/>
              <a:t>Create a new position</a:t>
            </a:r>
          </a:p>
          <a:p>
            <a:r>
              <a:rPr lang="en-US"/>
              <a:t>Hire more/fewer people</a:t>
            </a:r>
          </a:p>
          <a:p>
            <a:r>
              <a:rPr lang="en-US"/>
              <a:t>Retrain people</a:t>
            </a:r>
          </a:p>
          <a:p>
            <a:r>
              <a:rPr lang="en-US"/>
              <a:t>Or…</a:t>
            </a:r>
          </a:p>
        </p:txBody>
      </p:sp>
      <p:sp>
        <p:nvSpPr>
          <p:cNvPr id="3" name="Title 2">
            <a:extLst>
              <a:ext uri="{FF2B5EF4-FFF2-40B4-BE49-F238E27FC236}">
                <a16:creationId xmlns:a16="http://schemas.microsoft.com/office/drawing/2014/main" id="{907E21FB-1FBC-714B-BBA6-63E7ACB4EA3A}"/>
              </a:ext>
            </a:extLst>
          </p:cNvPr>
          <p:cNvSpPr>
            <a:spLocks noGrp="1"/>
          </p:cNvSpPr>
          <p:nvPr>
            <p:ph type="title"/>
          </p:nvPr>
        </p:nvSpPr>
        <p:spPr/>
        <p:txBody>
          <a:bodyPr/>
          <a:lstStyle/>
          <a:p>
            <a:r>
              <a:rPr lang="en-US" sz="3200"/>
              <a:t>So you want a “Cloud Strategy”</a:t>
            </a:r>
            <a:br>
              <a:rPr lang="en-US" sz="3200"/>
            </a:br>
            <a:r>
              <a:rPr lang="en-US" sz="3200"/>
              <a:t>	- So now what do I do?</a:t>
            </a:r>
          </a:p>
        </p:txBody>
      </p:sp>
    </p:spTree>
    <p:extLst>
      <p:ext uri="{BB962C8B-B14F-4D97-AF65-F5344CB8AC3E}">
        <p14:creationId xmlns:p14="http://schemas.microsoft.com/office/powerpoint/2010/main" val="306888654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C7ACC7-C2DB-A441-895F-BF0286B2AE62}"/>
              </a:ext>
            </a:extLst>
          </p:cNvPr>
          <p:cNvSpPr>
            <a:spLocks noGrp="1"/>
          </p:cNvSpPr>
          <p:nvPr>
            <p:ph type="body" sz="quarter" idx="10"/>
          </p:nvPr>
        </p:nvSpPr>
        <p:spPr/>
        <p:txBody>
          <a:bodyPr/>
          <a:lstStyle/>
          <a:p>
            <a:pPr marL="457200" lvl="0" indent="-228600">
              <a:lnSpc>
                <a:spcPct val="115000"/>
              </a:lnSpc>
              <a:spcBef>
                <a:spcPts val="0"/>
              </a:spcBef>
              <a:spcAft>
                <a:spcPts val="1600"/>
              </a:spcAft>
              <a:buClr>
                <a:srgbClr val="000000"/>
              </a:buClr>
            </a:pPr>
            <a:r>
              <a:rPr lang="en" sz="2000" dirty="0">
                <a:solidFill>
                  <a:schemeClr val="dk1"/>
                </a:solidFill>
              </a:rPr>
              <a:t>By completing the Higher Education Cloud Vendor Assessment Tool, cloud service providers understand that the completed assessment may be shared among higher education institutions.</a:t>
            </a:r>
          </a:p>
          <a:p>
            <a:pPr marL="457200" lvl="0" indent="-228600">
              <a:lnSpc>
                <a:spcPct val="115000"/>
              </a:lnSpc>
              <a:spcBef>
                <a:spcPts val="0"/>
              </a:spcBef>
              <a:spcAft>
                <a:spcPts val="1600"/>
              </a:spcAft>
              <a:buClr>
                <a:schemeClr val="dk1"/>
              </a:buClr>
            </a:pPr>
            <a:r>
              <a:rPr lang="en" sz="2000" dirty="0">
                <a:solidFill>
                  <a:schemeClr val="dk1"/>
                </a:solidFill>
              </a:rPr>
              <a:t>Four Tiers of Sharing</a:t>
            </a:r>
          </a:p>
          <a:p>
            <a:pPr marL="857250" lvl="1" indent="-228600">
              <a:spcBef>
                <a:spcPts val="0"/>
              </a:spcBef>
              <a:spcAft>
                <a:spcPts val="1600"/>
              </a:spcAft>
              <a:buClr>
                <a:schemeClr val="dk1"/>
              </a:buClr>
            </a:pPr>
            <a:r>
              <a:rPr lang="en" sz="1200" dirty="0">
                <a:solidFill>
                  <a:schemeClr val="dk1"/>
                </a:solidFill>
              </a:rPr>
              <a:t>Assessment template and discussion regarding the assessment process</a:t>
            </a:r>
          </a:p>
          <a:p>
            <a:pPr marL="857250" lvl="1" indent="-228600">
              <a:spcBef>
                <a:spcPts val="0"/>
              </a:spcBef>
              <a:spcAft>
                <a:spcPts val="1600"/>
              </a:spcAft>
              <a:buClr>
                <a:schemeClr val="dk1"/>
              </a:buClr>
            </a:pPr>
            <a:r>
              <a:rPr lang="en" sz="1200" dirty="0">
                <a:solidFill>
                  <a:schemeClr val="dk1"/>
                </a:solidFill>
              </a:rPr>
              <a:t>List of service providers assessed and contact information of service providers</a:t>
            </a:r>
          </a:p>
          <a:p>
            <a:pPr marL="857250" lvl="1" indent="-228600">
              <a:spcBef>
                <a:spcPts val="0"/>
              </a:spcBef>
              <a:spcAft>
                <a:spcPts val="1600"/>
              </a:spcAft>
              <a:buClr>
                <a:schemeClr val="dk1"/>
              </a:buClr>
            </a:pPr>
            <a:r>
              <a:rPr lang="en" sz="1200" dirty="0">
                <a:solidFill>
                  <a:schemeClr val="dk1"/>
                </a:solidFill>
              </a:rPr>
              <a:t>Completed assessment (vendor answers intact)</a:t>
            </a:r>
          </a:p>
          <a:p>
            <a:pPr marL="857250" lvl="1" indent="-228600">
              <a:spcBef>
                <a:spcPts val="0"/>
              </a:spcBef>
              <a:spcAft>
                <a:spcPts val="1600"/>
              </a:spcAft>
              <a:buClr>
                <a:schemeClr val="dk1"/>
              </a:buClr>
            </a:pPr>
            <a:r>
              <a:rPr lang="en" sz="1200" dirty="0">
                <a:solidFill>
                  <a:schemeClr val="dk1"/>
                </a:solidFill>
              </a:rPr>
              <a:t>Security report created by this Higher Education institution</a:t>
            </a:r>
          </a:p>
        </p:txBody>
      </p:sp>
      <p:sp>
        <p:nvSpPr>
          <p:cNvPr id="3" name="Title 2">
            <a:extLst>
              <a:ext uri="{FF2B5EF4-FFF2-40B4-BE49-F238E27FC236}">
                <a16:creationId xmlns:a16="http://schemas.microsoft.com/office/drawing/2014/main" id="{02A32E32-5794-2E48-906E-39E3A865D27B}"/>
              </a:ext>
            </a:extLst>
          </p:cNvPr>
          <p:cNvSpPr>
            <a:spLocks noGrp="1"/>
          </p:cNvSpPr>
          <p:nvPr>
            <p:ph type="title"/>
          </p:nvPr>
        </p:nvSpPr>
        <p:spPr/>
        <p:txBody>
          <a:bodyPr/>
          <a:lstStyle/>
          <a:p>
            <a:r>
              <a:rPr lang="en" dirty="0"/>
              <a:t>HECVAT and How We </a:t>
            </a:r>
            <a:r>
              <a:rPr lang="en" sz="2800" dirty="0"/>
              <a:t>[want to]</a:t>
            </a:r>
            <a:r>
              <a:rPr lang="en" dirty="0"/>
              <a:t> Share It</a:t>
            </a:r>
            <a:endParaRPr lang="en-US" dirty="0"/>
          </a:p>
        </p:txBody>
      </p:sp>
    </p:spTree>
    <p:extLst>
      <p:ext uri="{BB962C8B-B14F-4D97-AF65-F5344CB8AC3E}">
        <p14:creationId xmlns:p14="http://schemas.microsoft.com/office/powerpoint/2010/main" val="29953870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0BA19E-6B0E-FA4E-B6D3-0941217EBBD1}"/>
              </a:ext>
            </a:extLst>
          </p:cNvPr>
          <p:cNvSpPr>
            <a:spLocks noGrp="1"/>
          </p:cNvSpPr>
          <p:nvPr>
            <p:ph type="body" sz="quarter" idx="10"/>
          </p:nvPr>
        </p:nvSpPr>
        <p:spPr/>
        <p:txBody>
          <a:bodyPr/>
          <a:lstStyle/>
          <a:p>
            <a:r>
              <a:rPr lang="en-US" dirty="0"/>
              <a:t>Use it for your security questionnaire</a:t>
            </a:r>
          </a:p>
          <a:p>
            <a:r>
              <a:rPr lang="en-US" dirty="0"/>
              <a:t>Include it in your procurement processes</a:t>
            </a:r>
          </a:p>
          <a:p>
            <a:r>
              <a:rPr lang="en-US" dirty="0"/>
              <a:t>Ask for it from your vendors </a:t>
            </a:r>
          </a:p>
          <a:p>
            <a:r>
              <a:rPr lang="en-US" dirty="0"/>
              <a:t>Sharing!</a:t>
            </a:r>
          </a:p>
        </p:txBody>
      </p:sp>
      <p:sp>
        <p:nvSpPr>
          <p:cNvPr id="3" name="Title 2">
            <a:extLst>
              <a:ext uri="{FF2B5EF4-FFF2-40B4-BE49-F238E27FC236}">
                <a16:creationId xmlns:a16="http://schemas.microsoft.com/office/drawing/2014/main" id="{6E8642C3-32CF-DB43-A65A-C88AB8DDF7AA}"/>
              </a:ext>
            </a:extLst>
          </p:cNvPr>
          <p:cNvSpPr>
            <a:spLocks noGrp="1"/>
          </p:cNvSpPr>
          <p:nvPr>
            <p:ph type="title"/>
          </p:nvPr>
        </p:nvSpPr>
        <p:spPr/>
        <p:txBody>
          <a:bodyPr/>
          <a:lstStyle/>
          <a:p>
            <a:r>
              <a:rPr lang="en-US" dirty="0"/>
              <a:t>How can the HECVAT be used?</a:t>
            </a:r>
          </a:p>
        </p:txBody>
      </p:sp>
    </p:spTree>
    <p:extLst>
      <p:ext uri="{BB962C8B-B14F-4D97-AF65-F5344CB8AC3E}">
        <p14:creationId xmlns:p14="http://schemas.microsoft.com/office/powerpoint/2010/main" val="34180537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81431-A785-9E4F-A523-AD79F7E1B069}"/>
              </a:ext>
            </a:extLst>
          </p:cNvPr>
          <p:cNvSpPr>
            <a:spLocks noGrp="1"/>
          </p:cNvSpPr>
          <p:nvPr>
            <p:ph type="title"/>
          </p:nvPr>
        </p:nvSpPr>
        <p:spPr/>
        <p:txBody>
          <a:bodyPr/>
          <a:lstStyle/>
          <a:p>
            <a:r>
              <a:rPr lang="en-US" dirty="0"/>
              <a:t>REN-ISAC Cloud Broker Index</a:t>
            </a:r>
          </a:p>
        </p:txBody>
      </p:sp>
    </p:spTree>
    <p:extLst>
      <p:ext uri="{BB962C8B-B14F-4D97-AF65-F5344CB8AC3E}">
        <p14:creationId xmlns:p14="http://schemas.microsoft.com/office/powerpoint/2010/main" val="39301153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895461-55A6-6B45-9C01-94C4E2CA87E5}"/>
              </a:ext>
            </a:extLst>
          </p:cNvPr>
          <p:cNvSpPr>
            <a:spLocks noGrp="1"/>
          </p:cNvSpPr>
          <p:nvPr>
            <p:ph type="body" sz="quarter" idx="10"/>
          </p:nvPr>
        </p:nvSpPr>
        <p:spPr/>
        <p:txBody>
          <a:bodyPr/>
          <a:lstStyle/>
          <a:p>
            <a:pPr marL="285750" indent="-285750">
              <a:buFont typeface="Arial" charset="0"/>
              <a:buChar char="•"/>
            </a:pPr>
            <a:r>
              <a:rPr lang="en-US" sz="1600" dirty="0"/>
              <a:t>The Cloud Broker Index provides an up-to-date index of participating vendors with links to their completed assessments.  </a:t>
            </a:r>
          </a:p>
          <a:p>
            <a:pPr marL="285750" lvl="2" indent="-285750">
              <a:buFont typeface="Arial" charset="0"/>
              <a:buChar char="•"/>
            </a:pPr>
            <a:endParaRPr lang="en-US" sz="1600" dirty="0"/>
          </a:p>
          <a:p>
            <a:pPr marL="285750" indent="-285750">
              <a:buFont typeface="Arial" charset="0"/>
              <a:buChar char="•"/>
            </a:pPr>
            <a:r>
              <a:rPr lang="en-US" sz="1600" dirty="0"/>
              <a:t>If a vendor is already listed in the CBI, security assessors at colleges and universities can utilize the posted assessment, saving time for both security assessors and service providers.  </a:t>
            </a:r>
          </a:p>
          <a:p>
            <a:pPr marL="285750" indent="-285750">
              <a:buFont typeface="Arial" charset="0"/>
              <a:buChar char="•"/>
            </a:pPr>
            <a:endParaRPr lang="en-US" sz="1600" dirty="0"/>
          </a:p>
          <a:p>
            <a:pPr marL="285750" indent="-285750">
              <a:buFont typeface="Arial" charset="0"/>
              <a:buChar char="•"/>
            </a:pPr>
            <a:r>
              <a:rPr lang="en-US" sz="1600" dirty="0"/>
              <a:t>If you’d like to see a vendor added to the Index, or if you have feedback, please contact us at </a:t>
            </a:r>
            <a:r>
              <a:rPr lang="en-US" sz="1600" dirty="0">
                <a:hlinkClick r:id="rId2"/>
              </a:rPr>
              <a:t>HECVAT@REN-ISAC.NET</a:t>
            </a:r>
            <a:r>
              <a:rPr lang="en-US" sz="1600" dirty="0"/>
              <a:t> and provide us with the vendor, the product, and contact information.</a:t>
            </a:r>
          </a:p>
          <a:p>
            <a:pPr algn="ctr"/>
            <a:r>
              <a:rPr lang="en-US" sz="2800" dirty="0">
                <a:hlinkClick r:id="rId3"/>
              </a:rPr>
              <a:t>https://www.ren-isac.net/hecvat/cbi.html</a:t>
            </a:r>
            <a:endParaRPr lang="en-US" sz="2800" dirty="0"/>
          </a:p>
        </p:txBody>
      </p:sp>
      <p:sp>
        <p:nvSpPr>
          <p:cNvPr id="3" name="Title 2">
            <a:extLst>
              <a:ext uri="{FF2B5EF4-FFF2-40B4-BE49-F238E27FC236}">
                <a16:creationId xmlns:a16="http://schemas.microsoft.com/office/drawing/2014/main" id="{640BCFA3-A29D-504F-9149-3377341DEFD3}"/>
              </a:ext>
            </a:extLst>
          </p:cNvPr>
          <p:cNvSpPr>
            <a:spLocks noGrp="1"/>
          </p:cNvSpPr>
          <p:nvPr>
            <p:ph type="title"/>
          </p:nvPr>
        </p:nvSpPr>
        <p:spPr/>
        <p:txBody>
          <a:bodyPr/>
          <a:lstStyle/>
          <a:p>
            <a:r>
              <a:rPr lang="en-US" dirty="0"/>
              <a:t>REN-ISAC Cloud Broker Index</a:t>
            </a:r>
          </a:p>
        </p:txBody>
      </p:sp>
    </p:spTree>
    <p:extLst>
      <p:ext uri="{BB962C8B-B14F-4D97-AF65-F5344CB8AC3E}">
        <p14:creationId xmlns:p14="http://schemas.microsoft.com/office/powerpoint/2010/main" val="29444848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82AA-9975-084D-82F5-ED725976E153}"/>
              </a:ext>
            </a:extLst>
          </p:cNvPr>
          <p:cNvSpPr>
            <a:spLocks noGrp="1"/>
          </p:cNvSpPr>
          <p:nvPr>
            <p:ph type="title"/>
          </p:nvPr>
        </p:nvSpPr>
        <p:spPr/>
        <p:txBody>
          <a:bodyPr/>
          <a:lstStyle/>
          <a:p>
            <a:r>
              <a:rPr lang="en-US" dirty="0"/>
              <a:t>Implementing Your Cloud Strategy with InCommon and NET+</a:t>
            </a:r>
          </a:p>
        </p:txBody>
      </p:sp>
    </p:spTree>
    <p:extLst>
      <p:ext uri="{BB962C8B-B14F-4D97-AF65-F5344CB8AC3E}">
        <p14:creationId xmlns:p14="http://schemas.microsoft.com/office/powerpoint/2010/main" val="36376073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971743-8243-5543-9764-234E662C8B47}"/>
              </a:ext>
            </a:extLst>
          </p:cNvPr>
          <p:cNvSpPr>
            <a:spLocks noGrp="1"/>
          </p:cNvSpPr>
          <p:nvPr>
            <p:ph type="body" sz="quarter" idx="10"/>
          </p:nvPr>
        </p:nvSpPr>
        <p:spPr/>
        <p:txBody>
          <a:bodyPr/>
          <a:lstStyle/>
          <a:p>
            <a:r>
              <a:rPr lang="en-US" dirty="0"/>
              <a:t>Federated Access Control – IDPs and SPs</a:t>
            </a:r>
          </a:p>
          <a:p>
            <a:r>
              <a:rPr lang="en-US" dirty="0"/>
              <a:t>InCommon metadata for connecting it together</a:t>
            </a:r>
          </a:p>
          <a:p>
            <a:r>
              <a:rPr lang="en-US" dirty="0"/>
              <a:t>Eases integration with IDM</a:t>
            </a:r>
          </a:p>
          <a:p>
            <a:r>
              <a:rPr lang="en-US" dirty="0"/>
              <a:t>Don’t need to expose internal authentication systems to the Internet or require VPNs</a:t>
            </a:r>
          </a:p>
        </p:txBody>
      </p:sp>
      <p:sp>
        <p:nvSpPr>
          <p:cNvPr id="3" name="Title 2">
            <a:extLst>
              <a:ext uri="{FF2B5EF4-FFF2-40B4-BE49-F238E27FC236}">
                <a16:creationId xmlns:a16="http://schemas.microsoft.com/office/drawing/2014/main" id="{50988E31-5419-E849-9F58-D1A7B0566C61}"/>
              </a:ext>
            </a:extLst>
          </p:cNvPr>
          <p:cNvSpPr>
            <a:spLocks noGrp="1"/>
          </p:cNvSpPr>
          <p:nvPr>
            <p:ph type="title"/>
          </p:nvPr>
        </p:nvSpPr>
        <p:spPr/>
        <p:txBody>
          <a:bodyPr/>
          <a:lstStyle/>
          <a:p>
            <a:r>
              <a:rPr lang="en-US" dirty="0"/>
              <a:t>InCommon Federation and the Cloud</a:t>
            </a:r>
          </a:p>
        </p:txBody>
      </p:sp>
    </p:spTree>
    <p:extLst>
      <p:ext uri="{BB962C8B-B14F-4D97-AF65-F5344CB8AC3E}">
        <p14:creationId xmlns:p14="http://schemas.microsoft.com/office/powerpoint/2010/main" val="12803415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05B83C-DAD9-E94A-900A-2D8BBF1CABB6}"/>
              </a:ext>
            </a:extLst>
          </p:cNvPr>
          <p:cNvSpPr>
            <a:spLocks noGrp="1"/>
          </p:cNvSpPr>
          <p:nvPr>
            <p:ph type="body" sz="quarter" idx="10"/>
          </p:nvPr>
        </p:nvSpPr>
        <p:spPr/>
        <p:txBody>
          <a:bodyPr/>
          <a:lstStyle/>
          <a:p>
            <a:r>
              <a:rPr lang="en-US" dirty="0"/>
              <a:t>InCommon is implementing baseline expectations for all InCommon participants</a:t>
            </a:r>
          </a:p>
          <a:p>
            <a:r>
              <a:rPr lang="en-US" dirty="0"/>
              <a:t>This includes very basic security requirements that you can expect of all vendors</a:t>
            </a:r>
          </a:p>
          <a:p>
            <a:r>
              <a:rPr lang="en-US" dirty="0"/>
              <a:t>Build on top of these expectations for your campus</a:t>
            </a:r>
          </a:p>
        </p:txBody>
      </p:sp>
      <p:sp>
        <p:nvSpPr>
          <p:cNvPr id="3" name="Title 2">
            <a:extLst>
              <a:ext uri="{FF2B5EF4-FFF2-40B4-BE49-F238E27FC236}">
                <a16:creationId xmlns:a16="http://schemas.microsoft.com/office/drawing/2014/main" id="{44064F81-F8A7-A643-A5CB-2CE69A01E839}"/>
              </a:ext>
            </a:extLst>
          </p:cNvPr>
          <p:cNvSpPr>
            <a:spLocks noGrp="1"/>
          </p:cNvSpPr>
          <p:nvPr>
            <p:ph type="title"/>
          </p:nvPr>
        </p:nvSpPr>
        <p:spPr/>
        <p:txBody>
          <a:bodyPr/>
          <a:lstStyle/>
          <a:p>
            <a:r>
              <a:rPr lang="en-US" dirty="0"/>
              <a:t>InCommon Baseline Expectations</a:t>
            </a:r>
          </a:p>
        </p:txBody>
      </p:sp>
    </p:spTree>
    <p:extLst>
      <p:ext uri="{BB962C8B-B14F-4D97-AF65-F5344CB8AC3E}">
        <p14:creationId xmlns:p14="http://schemas.microsoft.com/office/powerpoint/2010/main" val="12714656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182FD1-0689-1C45-9746-96E05E469261}"/>
              </a:ext>
            </a:extLst>
          </p:cNvPr>
          <p:cNvSpPr>
            <a:spLocks noGrp="1"/>
          </p:cNvSpPr>
          <p:nvPr>
            <p:ph type="body" sz="quarter" idx="10"/>
          </p:nvPr>
        </p:nvSpPr>
        <p:spPr/>
        <p:txBody>
          <a:bodyPr/>
          <a:lstStyle/>
          <a:p>
            <a:r>
              <a:rPr lang="en-US" dirty="0"/>
              <a:t>Using InCommon as a requirement</a:t>
            </a:r>
          </a:p>
          <a:p>
            <a:r>
              <a:rPr lang="en-US" dirty="0"/>
              <a:t>InCommon has template contract language to use with potential service providers</a:t>
            </a:r>
          </a:p>
          <a:p>
            <a:pPr lvl="1"/>
            <a:r>
              <a:rPr lang="en-US" dirty="0"/>
              <a:t>https://</a:t>
            </a:r>
            <a:r>
              <a:rPr lang="en-US" dirty="0" err="1"/>
              <a:t>www.incommon.org</a:t>
            </a:r>
            <a:r>
              <a:rPr lang="en-US" dirty="0"/>
              <a:t>/federation/</a:t>
            </a:r>
            <a:r>
              <a:rPr lang="en-US" dirty="0" err="1"/>
              <a:t>working_sp.html</a:t>
            </a:r>
            <a:endParaRPr lang="en-US" dirty="0"/>
          </a:p>
        </p:txBody>
      </p:sp>
      <p:sp>
        <p:nvSpPr>
          <p:cNvPr id="3" name="Title 2">
            <a:extLst>
              <a:ext uri="{FF2B5EF4-FFF2-40B4-BE49-F238E27FC236}">
                <a16:creationId xmlns:a16="http://schemas.microsoft.com/office/drawing/2014/main" id="{A40989B6-7024-2A45-9707-3DAB4C66C038}"/>
              </a:ext>
            </a:extLst>
          </p:cNvPr>
          <p:cNvSpPr>
            <a:spLocks noGrp="1"/>
          </p:cNvSpPr>
          <p:nvPr>
            <p:ph type="title"/>
          </p:nvPr>
        </p:nvSpPr>
        <p:spPr/>
        <p:txBody>
          <a:bodyPr/>
          <a:lstStyle/>
          <a:p>
            <a:r>
              <a:rPr lang="en-US" dirty="0"/>
              <a:t>InCommon Contract Language</a:t>
            </a:r>
          </a:p>
        </p:txBody>
      </p:sp>
    </p:spTree>
    <p:extLst>
      <p:ext uri="{BB962C8B-B14F-4D97-AF65-F5344CB8AC3E}">
        <p14:creationId xmlns:p14="http://schemas.microsoft.com/office/powerpoint/2010/main" val="34019837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463E1E-BD14-CC43-91F9-914FA84D8A9B}"/>
              </a:ext>
            </a:extLst>
          </p:cNvPr>
          <p:cNvSpPr>
            <a:spLocks noGrp="1"/>
          </p:cNvSpPr>
          <p:nvPr>
            <p:ph type="body" sz="quarter" idx="10"/>
          </p:nvPr>
        </p:nvSpPr>
        <p:spPr>
          <a:xfrm>
            <a:off x="497305" y="1733005"/>
            <a:ext cx="8157411" cy="2700631"/>
          </a:xfrm>
        </p:spPr>
        <p:txBody>
          <a:bodyPr/>
          <a:lstStyle/>
          <a:p>
            <a:pPr>
              <a:spcAft>
                <a:spcPts val="600"/>
              </a:spcAft>
            </a:pPr>
            <a:r>
              <a:rPr lang="en-US" sz="2000" dirty="0"/>
              <a:t>What it means to be a NET+ Service</a:t>
            </a:r>
          </a:p>
          <a:p>
            <a:pPr>
              <a:spcAft>
                <a:spcPts val="600"/>
              </a:spcAft>
            </a:pPr>
            <a:r>
              <a:rPr lang="en-US" sz="2000" dirty="0"/>
              <a:t>Legal Agreements</a:t>
            </a:r>
          </a:p>
          <a:p>
            <a:pPr>
              <a:spcAft>
                <a:spcPts val="600"/>
              </a:spcAft>
            </a:pPr>
            <a:r>
              <a:rPr lang="en-US" sz="2000" dirty="0"/>
              <a:t>Procurement and Purchasing</a:t>
            </a:r>
          </a:p>
          <a:p>
            <a:pPr>
              <a:spcAft>
                <a:spcPts val="600"/>
              </a:spcAft>
            </a:pPr>
            <a:r>
              <a:rPr lang="en-US" sz="2000" dirty="0"/>
              <a:t>Security Assessments </a:t>
            </a:r>
          </a:p>
          <a:p>
            <a:pPr>
              <a:spcAft>
                <a:spcPts val="600"/>
              </a:spcAft>
            </a:pPr>
            <a:r>
              <a:rPr lang="en-US" sz="2000" dirty="0"/>
              <a:t>Accessibility, Compliance</a:t>
            </a:r>
          </a:p>
          <a:p>
            <a:pPr>
              <a:spcAft>
                <a:spcPts val="600"/>
              </a:spcAft>
            </a:pPr>
            <a:r>
              <a:rPr lang="en-US" sz="2000" dirty="0"/>
              <a:t>Community</a:t>
            </a:r>
          </a:p>
        </p:txBody>
      </p:sp>
      <p:sp>
        <p:nvSpPr>
          <p:cNvPr id="3" name="Title 2">
            <a:extLst>
              <a:ext uri="{FF2B5EF4-FFF2-40B4-BE49-F238E27FC236}">
                <a16:creationId xmlns:a16="http://schemas.microsoft.com/office/drawing/2014/main" id="{C909106E-48A1-C74C-9ACF-656059D36A81}"/>
              </a:ext>
            </a:extLst>
          </p:cNvPr>
          <p:cNvSpPr>
            <a:spLocks noGrp="1"/>
          </p:cNvSpPr>
          <p:nvPr>
            <p:ph type="title"/>
          </p:nvPr>
        </p:nvSpPr>
        <p:spPr/>
        <p:txBody>
          <a:bodyPr/>
          <a:lstStyle/>
          <a:p>
            <a:r>
              <a:rPr lang="en-US" dirty="0"/>
              <a:t>Implementing Your Cloud Strategy with NET+</a:t>
            </a:r>
          </a:p>
        </p:txBody>
      </p:sp>
    </p:spTree>
    <p:extLst>
      <p:ext uri="{BB962C8B-B14F-4D97-AF65-F5344CB8AC3E}">
        <p14:creationId xmlns:p14="http://schemas.microsoft.com/office/powerpoint/2010/main" val="33715518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1C67AE-2DD1-C149-A730-3041F0B4FF34}"/>
              </a:ext>
            </a:extLst>
          </p:cNvPr>
          <p:cNvSpPr>
            <a:spLocks noGrp="1"/>
          </p:cNvSpPr>
          <p:nvPr>
            <p:ph type="body" sz="quarter" idx="10"/>
          </p:nvPr>
        </p:nvSpPr>
        <p:spPr/>
        <p:txBody>
          <a:bodyPr/>
          <a:lstStyle/>
          <a:p>
            <a:pPr>
              <a:spcAft>
                <a:spcPts val="1200"/>
              </a:spcAft>
            </a:pPr>
            <a:r>
              <a:rPr lang="en-US" sz="2000" dirty="0"/>
              <a:t>Service Validation: comprehensive 60-90 day (or longer) process involving 5-7 universities</a:t>
            </a:r>
          </a:p>
          <a:p>
            <a:pPr lvl="1">
              <a:spcAft>
                <a:spcPts val="1200"/>
              </a:spcAft>
            </a:pPr>
            <a:r>
              <a:rPr lang="en-US" sz="1800" dirty="0"/>
              <a:t>Technical Assessment: network connection; federated identity</a:t>
            </a:r>
          </a:p>
          <a:p>
            <a:pPr lvl="1">
              <a:spcAft>
                <a:spcPts val="1200"/>
              </a:spcAft>
            </a:pPr>
            <a:r>
              <a:rPr lang="en-US" sz="1800" dirty="0"/>
              <a:t>Functional Assessment (features/functionality)</a:t>
            </a:r>
          </a:p>
          <a:p>
            <a:pPr lvl="1">
              <a:spcAft>
                <a:spcPts val="1200"/>
              </a:spcAft>
            </a:pPr>
            <a:r>
              <a:rPr lang="en-US" sz="1800" dirty="0"/>
              <a:t>Security Review</a:t>
            </a:r>
          </a:p>
          <a:p>
            <a:pPr lvl="1">
              <a:spcAft>
                <a:spcPts val="1200"/>
              </a:spcAft>
            </a:pPr>
            <a:r>
              <a:rPr lang="en-US" sz="1800" dirty="0"/>
              <a:t>Legal Agreement</a:t>
            </a:r>
          </a:p>
          <a:p>
            <a:pPr lvl="1">
              <a:spcAft>
                <a:spcPts val="1200"/>
              </a:spcAft>
            </a:pPr>
            <a:r>
              <a:rPr lang="en-US" sz="1800" dirty="0"/>
              <a:t>Business model and “MFN” pricing</a:t>
            </a:r>
          </a:p>
          <a:p>
            <a:pPr>
              <a:spcAft>
                <a:spcPts val="1200"/>
              </a:spcAft>
            </a:pPr>
            <a:endParaRPr lang="en-US" sz="2000" dirty="0"/>
          </a:p>
          <a:p>
            <a:endParaRPr lang="en-US" sz="2000" dirty="0"/>
          </a:p>
        </p:txBody>
      </p:sp>
      <p:sp>
        <p:nvSpPr>
          <p:cNvPr id="3" name="Title 2">
            <a:extLst>
              <a:ext uri="{FF2B5EF4-FFF2-40B4-BE49-F238E27FC236}">
                <a16:creationId xmlns:a16="http://schemas.microsoft.com/office/drawing/2014/main" id="{6DC75CCD-BC26-7845-8678-71EFEDDF4A71}"/>
              </a:ext>
            </a:extLst>
          </p:cNvPr>
          <p:cNvSpPr>
            <a:spLocks noGrp="1"/>
          </p:cNvSpPr>
          <p:nvPr>
            <p:ph type="title"/>
          </p:nvPr>
        </p:nvSpPr>
        <p:spPr/>
        <p:txBody>
          <a:bodyPr/>
          <a:lstStyle/>
          <a:p>
            <a:r>
              <a:rPr lang="en-US" sz="3200" dirty="0"/>
              <a:t>What it means to be an NET+ Service</a:t>
            </a:r>
          </a:p>
        </p:txBody>
      </p:sp>
    </p:spTree>
    <p:extLst>
      <p:ext uri="{BB962C8B-B14F-4D97-AF65-F5344CB8AC3E}">
        <p14:creationId xmlns:p14="http://schemas.microsoft.com/office/powerpoint/2010/main" val="2820179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8F2C78-1158-B345-B35C-30DB10DE1D8B}"/>
              </a:ext>
            </a:extLst>
          </p:cNvPr>
          <p:cNvSpPr>
            <a:spLocks noGrp="1"/>
          </p:cNvSpPr>
          <p:nvPr>
            <p:ph type="body" sz="quarter" idx="10"/>
          </p:nvPr>
        </p:nvSpPr>
        <p:spPr>
          <a:xfrm>
            <a:off x="497305" y="1611085"/>
            <a:ext cx="8157411" cy="2822551"/>
          </a:xfrm>
        </p:spPr>
        <p:txBody>
          <a:bodyPr/>
          <a:lstStyle/>
          <a:p>
            <a:r>
              <a:rPr lang="en-US" dirty="0"/>
              <a:t>Same thing as rest of IT!</a:t>
            </a:r>
          </a:p>
          <a:p>
            <a:r>
              <a:rPr lang="en-US" dirty="0"/>
              <a:t>Integrate into existing business processes</a:t>
            </a:r>
          </a:p>
          <a:p>
            <a:r>
              <a:rPr lang="en-US" dirty="0"/>
              <a:t>Integrate with contracts, legal, </a:t>
            </a:r>
            <a:r>
              <a:rPr lang="en-US" dirty="0" err="1"/>
              <a:t>etc</a:t>
            </a:r>
            <a:endParaRPr lang="en-US" dirty="0"/>
          </a:p>
          <a:p>
            <a:r>
              <a:rPr lang="en-US" dirty="0"/>
              <a:t>Awareness campaigns</a:t>
            </a:r>
          </a:p>
          <a:p>
            <a:r>
              <a:rPr lang="en-US" dirty="0"/>
              <a:t>Policy</a:t>
            </a:r>
          </a:p>
        </p:txBody>
      </p:sp>
      <p:sp>
        <p:nvSpPr>
          <p:cNvPr id="3" name="Title 2">
            <a:extLst>
              <a:ext uri="{FF2B5EF4-FFF2-40B4-BE49-F238E27FC236}">
                <a16:creationId xmlns:a16="http://schemas.microsoft.com/office/drawing/2014/main" id="{907E21FB-1FBC-714B-BBA6-63E7ACB4EA3A}"/>
              </a:ext>
            </a:extLst>
          </p:cNvPr>
          <p:cNvSpPr>
            <a:spLocks noGrp="1"/>
          </p:cNvSpPr>
          <p:nvPr>
            <p:ph type="title"/>
          </p:nvPr>
        </p:nvSpPr>
        <p:spPr/>
        <p:txBody>
          <a:bodyPr/>
          <a:lstStyle/>
          <a:p>
            <a:r>
              <a:rPr lang="en-US" sz="3200"/>
              <a:t>So you want a “Cloud Strategy”</a:t>
            </a:r>
            <a:br>
              <a:rPr lang="en-US" sz="3200"/>
            </a:br>
            <a:r>
              <a:rPr lang="en-US" sz="3200"/>
              <a:t>	- So now what does </a:t>
            </a:r>
            <a:r>
              <a:rPr lang="en-US" sz="3200" err="1"/>
              <a:t>infosec</a:t>
            </a:r>
            <a:r>
              <a:rPr lang="en-US" sz="3200"/>
              <a:t> do?</a:t>
            </a:r>
          </a:p>
        </p:txBody>
      </p:sp>
    </p:spTree>
    <p:extLst>
      <p:ext uri="{BB962C8B-B14F-4D97-AF65-F5344CB8AC3E}">
        <p14:creationId xmlns:p14="http://schemas.microsoft.com/office/powerpoint/2010/main" val="4181192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1955CD-1DB6-A24A-9928-9703650395DA}"/>
              </a:ext>
            </a:extLst>
          </p:cNvPr>
          <p:cNvSpPr>
            <a:spLocks noGrp="1"/>
          </p:cNvSpPr>
          <p:nvPr>
            <p:ph type="body" sz="quarter" idx="10"/>
          </p:nvPr>
        </p:nvSpPr>
        <p:spPr/>
        <p:txBody>
          <a:bodyPr/>
          <a:lstStyle/>
          <a:p>
            <a:pPr>
              <a:spcAft>
                <a:spcPts val="1200"/>
              </a:spcAft>
            </a:pPr>
            <a:r>
              <a:rPr lang="en-US" dirty="0"/>
              <a:t>Service Validation:</a:t>
            </a:r>
          </a:p>
          <a:p>
            <a:pPr lvl="1">
              <a:spcAft>
                <a:spcPts val="1200"/>
              </a:spcAft>
            </a:pPr>
            <a:r>
              <a:rPr lang="en-US" dirty="0"/>
              <a:t>Support model and ability to escalate</a:t>
            </a:r>
          </a:p>
          <a:p>
            <a:pPr lvl="1">
              <a:spcAft>
                <a:spcPts val="1200"/>
              </a:spcAft>
            </a:pPr>
            <a:r>
              <a:rPr lang="en-US" dirty="0"/>
              <a:t>Documentation and community of practice</a:t>
            </a:r>
          </a:p>
          <a:p>
            <a:pPr lvl="1">
              <a:spcAft>
                <a:spcPts val="1200"/>
              </a:spcAft>
            </a:pPr>
            <a:r>
              <a:rPr lang="en-US" dirty="0"/>
              <a:t>Develop use cases</a:t>
            </a:r>
          </a:p>
          <a:p>
            <a:pPr marL="0" indent="0">
              <a:buNone/>
            </a:pPr>
            <a:endParaRPr lang="en-US" dirty="0"/>
          </a:p>
        </p:txBody>
      </p:sp>
      <p:sp>
        <p:nvSpPr>
          <p:cNvPr id="3" name="Title 2">
            <a:extLst>
              <a:ext uri="{FF2B5EF4-FFF2-40B4-BE49-F238E27FC236}">
                <a16:creationId xmlns:a16="http://schemas.microsoft.com/office/drawing/2014/main" id="{868D42AD-868B-9E4B-9884-6A67DAA5CF57}"/>
              </a:ext>
            </a:extLst>
          </p:cNvPr>
          <p:cNvSpPr>
            <a:spLocks noGrp="1"/>
          </p:cNvSpPr>
          <p:nvPr>
            <p:ph type="title"/>
          </p:nvPr>
        </p:nvSpPr>
        <p:spPr/>
        <p:txBody>
          <a:bodyPr/>
          <a:lstStyle/>
          <a:p>
            <a:r>
              <a:rPr lang="en-US" sz="3200" dirty="0"/>
              <a:t>What it means to be a NET+ Service</a:t>
            </a:r>
          </a:p>
        </p:txBody>
      </p:sp>
    </p:spTree>
    <p:extLst>
      <p:ext uri="{BB962C8B-B14F-4D97-AF65-F5344CB8AC3E}">
        <p14:creationId xmlns:p14="http://schemas.microsoft.com/office/powerpoint/2010/main" val="9249389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10705E-E58C-1D48-B986-F2E26EE0C5BD}"/>
              </a:ext>
            </a:extLst>
          </p:cNvPr>
          <p:cNvSpPr>
            <a:spLocks noGrp="1"/>
          </p:cNvSpPr>
          <p:nvPr>
            <p:ph type="body" sz="quarter" idx="10"/>
          </p:nvPr>
        </p:nvSpPr>
        <p:spPr/>
        <p:txBody>
          <a:bodyPr/>
          <a:lstStyle/>
          <a:p>
            <a:pPr>
              <a:spcAft>
                <a:spcPts val="1200"/>
              </a:spcAft>
            </a:pPr>
            <a:r>
              <a:rPr lang="en-US" sz="1800" b="1" u="sng" dirty="0"/>
              <a:t>Pricing</a:t>
            </a:r>
            <a:r>
              <a:rPr lang="en-US" sz="1800" dirty="0"/>
              <a:t>: published on the Internet2 website or available upon request by “qualified entities”</a:t>
            </a:r>
          </a:p>
          <a:p>
            <a:pPr>
              <a:spcAft>
                <a:spcPts val="1200"/>
              </a:spcAft>
            </a:pPr>
            <a:r>
              <a:rPr lang="en-US" sz="1800" b="1" u="sng" dirty="0"/>
              <a:t>Contract terms</a:t>
            </a:r>
            <a:r>
              <a:rPr lang="en-US" sz="1800" dirty="0"/>
              <a:t>: standard legal agreement</a:t>
            </a:r>
          </a:p>
          <a:p>
            <a:pPr>
              <a:spcAft>
                <a:spcPts val="1200"/>
              </a:spcAft>
            </a:pPr>
            <a:r>
              <a:rPr lang="en-US" sz="1800" b="1" u="sng" dirty="0"/>
              <a:t>Procurement Analysis Sheet</a:t>
            </a:r>
            <a:r>
              <a:rPr lang="en-US" sz="1800" dirty="0"/>
              <a:t>: legal and business terms “cheat sheet” in format designed by procurement officers</a:t>
            </a:r>
          </a:p>
          <a:p>
            <a:pPr>
              <a:spcAft>
                <a:spcPts val="1200"/>
              </a:spcAft>
            </a:pPr>
            <a:r>
              <a:rPr lang="en-US" sz="1800" b="1" u="sng" dirty="0"/>
              <a:t>Security Materials</a:t>
            </a:r>
            <a:r>
              <a:rPr lang="en-US" sz="1800" dirty="0"/>
              <a:t>: HECVAT, CAIQ, SSAE16, </a:t>
            </a:r>
            <a:r>
              <a:rPr lang="en-US" sz="1800" dirty="0" err="1"/>
              <a:t>etc</a:t>
            </a:r>
            <a:r>
              <a:rPr lang="en-US" sz="1800" dirty="0"/>
              <a:t> from SV, and most current version from service provider</a:t>
            </a:r>
          </a:p>
          <a:p>
            <a:pPr>
              <a:spcAft>
                <a:spcPts val="1200"/>
              </a:spcAft>
            </a:pPr>
            <a:r>
              <a:rPr lang="en-US" sz="1800" b="1" u="sng" dirty="0"/>
              <a:t>Documentation</a:t>
            </a:r>
            <a:r>
              <a:rPr lang="en-US" sz="1800" dirty="0"/>
              <a:t>: developed by campuses</a:t>
            </a:r>
          </a:p>
        </p:txBody>
      </p:sp>
      <p:sp>
        <p:nvSpPr>
          <p:cNvPr id="3" name="Title 2">
            <a:extLst>
              <a:ext uri="{FF2B5EF4-FFF2-40B4-BE49-F238E27FC236}">
                <a16:creationId xmlns:a16="http://schemas.microsoft.com/office/drawing/2014/main" id="{589FE05D-F94A-6248-8269-FD356E388AEA}"/>
              </a:ext>
            </a:extLst>
          </p:cNvPr>
          <p:cNvSpPr>
            <a:spLocks noGrp="1"/>
          </p:cNvSpPr>
          <p:nvPr>
            <p:ph type="title"/>
          </p:nvPr>
        </p:nvSpPr>
        <p:spPr/>
        <p:txBody>
          <a:bodyPr/>
          <a:lstStyle/>
          <a:p>
            <a:r>
              <a:rPr lang="en-US" dirty="0"/>
              <a:t>What is available for each service?</a:t>
            </a:r>
          </a:p>
        </p:txBody>
      </p:sp>
    </p:spTree>
    <p:extLst>
      <p:ext uri="{BB962C8B-B14F-4D97-AF65-F5344CB8AC3E}">
        <p14:creationId xmlns:p14="http://schemas.microsoft.com/office/powerpoint/2010/main" val="18434984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DE76E0-C325-0F46-A50D-B9E6CD29667D}"/>
              </a:ext>
            </a:extLst>
          </p:cNvPr>
          <p:cNvSpPr>
            <a:spLocks noGrp="1"/>
          </p:cNvSpPr>
          <p:nvPr>
            <p:ph type="body" sz="quarter" idx="10"/>
          </p:nvPr>
        </p:nvSpPr>
        <p:spPr/>
        <p:txBody>
          <a:bodyPr/>
          <a:lstStyle/>
          <a:p>
            <a:pPr>
              <a:spcAft>
                <a:spcPts val="1200"/>
              </a:spcAft>
            </a:pPr>
            <a:r>
              <a:rPr lang="en-US" sz="2400" dirty="0"/>
              <a:t>Community contract templates *not* “vendor contracts”</a:t>
            </a:r>
          </a:p>
          <a:p>
            <a:pPr lvl="1">
              <a:spcAft>
                <a:spcPts val="1200"/>
              </a:spcAft>
            </a:pPr>
            <a:r>
              <a:rPr lang="en-US" sz="2000" dirty="0"/>
              <a:t>We start with our paper, not theirs</a:t>
            </a:r>
            <a:r>
              <a:rPr lang="is-IS" sz="2000" dirty="0"/>
              <a:t>…</a:t>
            </a:r>
            <a:endParaRPr lang="en-US" sz="2000" dirty="0"/>
          </a:p>
          <a:p>
            <a:pPr lvl="1">
              <a:spcAft>
                <a:spcPts val="1200"/>
              </a:spcAft>
            </a:pPr>
            <a:r>
              <a:rPr lang="en-US" sz="2000" dirty="0"/>
              <a:t>Question: </a:t>
            </a:r>
            <a:r>
              <a:rPr lang="en-US" sz="2000" i="1" u="sng" dirty="0"/>
              <a:t>How did these templates get developed?</a:t>
            </a:r>
          </a:p>
          <a:p>
            <a:pPr>
              <a:spcAft>
                <a:spcPts val="1200"/>
              </a:spcAft>
            </a:pPr>
            <a:r>
              <a:rPr lang="en-US" sz="2400" dirty="0"/>
              <a:t>Service validation campuses work with provider and Internet2 to customize and negotiate for the specific program</a:t>
            </a:r>
          </a:p>
          <a:p>
            <a:pPr lvl="1">
              <a:spcAft>
                <a:spcPts val="1200"/>
              </a:spcAft>
            </a:pPr>
            <a:r>
              <a:rPr lang="en-US" sz="2000" dirty="0"/>
              <a:t>Question: </a:t>
            </a:r>
            <a:r>
              <a:rPr lang="en-US" sz="2000" i="1" u="sng" dirty="0"/>
              <a:t>How does that work in practice?</a:t>
            </a:r>
            <a:endParaRPr lang="en-US" sz="2000" dirty="0"/>
          </a:p>
          <a:p>
            <a:endParaRPr lang="en-US" sz="2400" dirty="0"/>
          </a:p>
          <a:p>
            <a:endParaRPr lang="en-US" sz="2400" dirty="0"/>
          </a:p>
        </p:txBody>
      </p:sp>
      <p:sp>
        <p:nvSpPr>
          <p:cNvPr id="3" name="Title 2">
            <a:extLst>
              <a:ext uri="{FF2B5EF4-FFF2-40B4-BE49-F238E27FC236}">
                <a16:creationId xmlns:a16="http://schemas.microsoft.com/office/drawing/2014/main" id="{2244E25A-8A89-254D-89BA-08BACC8BB528}"/>
              </a:ext>
            </a:extLst>
          </p:cNvPr>
          <p:cNvSpPr>
            <a:spLocks noGrp="1"/>
          </p:cNvSpPr>
          <p:nvPr>
            <p:ph type="title"/>
          </p:nvPr>
        </p:nvSpPr>
        <p:spPr/>
        <p:txBody>
          <a:bodyPr/>
          <a:lstStyle/>
          <a:p>
            <a:r>
              <a:rPr lang="en-US" dirty="0"/>
              <a:t>Benefitting from Legal Agreements</a:t>
            </a:r>
          </a:p>
        </p:txBody>
      </p:sp>
    </p:spTree>
    <p:extLst>
      <p:ext uri="{BB962C8B-B14F-4D97-AF65-F5344CB8AC3E}">
        <p14:creationId xmlns:p14="http://schemas.microsoft.com/office/powerpoint/2010/main" val="21043952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3807C5-8E24-6C48-A9E9-3BF6CB7792E9}"/>
              </a:ext>
            </a:extLst>
          </p:cNvPr>
          <p:cNvSpPr>
            <a:spLocks noGrp="1"/>
          </p:cNvSpPr>
          <p:nvPr>
            <p:ph type="body" sz="quarter" idx="10"/>
          </p:nvPr>
        </p:nvSpPr>
        <p:spPr/>
        <p:txBody>
          <a:bodyPr/>
          <a:lstStyle/>
          <a:p>
            <a:pPr>
              <a:spcAft>
                <a:spcPts val="1200"/>
              </a:spcAft>
            </a:pPr>
            <a:r>
              <a:rPr lang="en-US" sz="2000" dirty="0"/>
              <a:t>Once service validation is complete the service is available to other schools to consume using the standard agreement</a:t>
            </a:r>
          </a:p>
          <a:p>
            <a:pPr lvl="1">
              <a:spcAft>
                <a:spcPts val="1200"/>
              </a:spcAft>
            </a:pPr>
            <a:r>
              <a:rPr lang="en-US" sz="1800" dirty="0"/>
              <a:t>Question: </a:t>
            </a:r>
            <a:r>
              <a:rPr lang="en-US" sz="1800" i="1" u="sng" dirty="0"/>
              <a:t>Why would a school need to review an Internet2 Cloud Services agreement? Hasn’t that already been done as part of SV?</a:t>
            </a:r>
            <a:endParaRPr lang="en-US" sz="1800" dirty="0"/>
          </a:p>
          <a:p>
            <a:pPr lvl="1">
              <a:spcAft>
                <a:spcPts val="1200"/>
              </a:spcAft>
            </a:pPr>
            <a:r>
              <a:rPr lang="en-US" sz="1800" dirty="0"/>
              <a:t>Question: </a:t>
            </a:r>
            <a:r>
              <a:rPr lang="en-US" sz="1800" i="1" u="sng" dirty="0"/>
              <a:t>What context would be most helpful for campus counsel presented with a NET+ Services agreement for review?</a:t>
            </a:r>
            <a:endParaRPr lang="en-US" sz="1800" dirty="0"/>
          </a:p>
          <a:p>
            <a:pPr lvl="1">
              <a:spcAft>
                <a:spcPts val="1200"/>
              </a:spcAft>
            </a:pPr>
            <a:r>
              <a:rPr lang="en-US" sz="1800" dirty="0"/>
              <a:t>Question: </a:t>
            </a:r>
            <a:r>
              <a:rPr lang="en-US" sz="1800" i="1" u="sng" dirty="0"/>
              <a:t>How should a campus best review an existing NET+ Services agreement?</a:t>
            </a:r>
            <a:endParaRPr lang="en-US" sz="1800" u="sng" dirty="0"/>
          </a:p>
          <a:p>
            <a:endParaRPr lang="en-US" sz="2000" dirty="0"/>
          </a:p>
        </p:txBody>
      </p:sp>
      <p:sp>
        <p:nvSpPr>
          <p:cNvPr id="3" name="Title 2">
            <a:extLst>
              <a:ext uri="{FF2B5EF4-FFF2-40B4-BE49-F238E27FC236}">
                <a16:creationId xmlns:a16="http://schemas.microsoft.com/office/drawing/2014/main" id="{14EAE6E3-0AD0-BA4F-B4AF-4061B222AFD4}"/>
              </a:ext>
            </a:extLst>
          </p:cNvPr>
          <p:cNvSpPr>
            <a:spLocks noGrp="1"/>
          </p:cNvSpPr>
          <p:nvPr>
            <p:ph type="title"/>
          </p:nvPr>
        </p:nvSpPr>
        <p:spPr/>
        <p:txBody>
          <a:bodyPr/>
          <a:lstStyle/>
          <a:p>
            <a:r>
              <a:rPr lang="en-US" dirty="0"/>
              <a:t>Benefitting from Legal Agreements</a:t>
            </a:r>
          </a:p>
        </p:txBody>
      </p:sp>
    </p:spTree>
    <p:extLst>
      <p:ext uri="{BB962C8B-B14F-4D97-AF65-F5344CB8AC3E}">
        <p14:creationId xmlns:p14="http://schemas.microsoft.com/office/powerpoint/2010/main" val="14231494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11FECF-A714-A74F-90A5-5D40EBE3F587}"/>
              </a:ext>
            </a:extLst>
          </p:cNvPr>
          <p:cNvSpPr>
            <a:spLocks noGrp="1"/>
          </p:cNvSpPr>
          <p:nvPr>
            <p:ph type="body" sz="quarter" idx="10"/>
          </p:nvPr>
        </p:nvSpPr>
        <p:spPr/>
        <p:txBody>
          <a:bodyPr/>
          <a:lstStyle/>
          <a:p>
            <a:pPr>
              <a:spcAft>
                <a:spcPts val="1200"/>
              </a:spcAft>
            </a:pPr>
            <a:r>
              <a:rPr lang="en-US" sz="2000" dirty="0"/>
              <a:t>During service validation campus business/procurement officers negotiate community scale pricing and is contractually guaranteed to be the best available (“MFN”)</a:t>
            </a:r>
          </a:p>
          <a:p>
            <a:pPr>
              <a:spcAft>
                <a:spcPts val="1200"/>
              </a:spcAft>
            </a:pPr>
            <a:r>
              <a:rPr lang="en-US" sz="2000" dirty="0"/>
              <a:t>All details about the business and legal terms are summarized in a “Procurement Analysis Worksheet”</a:t>
            </a:r>
          </a:p>
          <a:p>
            <a:pPr lvl="1">
              <a:spcAft>
                <a:spcPts val="1200"/>
              </a:spcAft>
            </a:pPr>
            <a:r>
              <a:rPr lang="en-US" sz="1800" dirty="0"/>
              <a:t>Question: </a:t>
            </a:r>
            <a:r>
              <a:rPr lang="en-US" sz="1800" i="1" u="sng" dirty="0"/>
              <a:t>Is this worksheet like an RFP response?</a:t>
            </a:r>
            <a:endParaRPr lang="en-US" sz="1800" u="sng" dirty="0"/>
          </a:p>
          <a:p>
            <a:pPr lvl="1">
              <a:spcAft>
                <a:spcPts val="1200"/>
              </a:spcAft>
            </a:pPr>
            <a:r>
              <a:rPr lang="en-US" sz="1800" dirty="0"/>
              <a:t>Question: </a:t>
            </a:r>
            <a:r>
              <a:rPr lang="en-US" sz="1800" i="1" u="sng" dirty="0"/>
              <a:t>How does NET+ Services work with RFPs generally?</a:t>
            </a:r>
            <a:endParaRPr lang="en-US" sz="1800" dirty="0"/>
          </a:p>
          <a:p>
            <a:endParaRPr lang="en-US" sz="2000" dirty="0"/>
          </a:p>
        </p:txBody>
      </p:sp>
      <p:sp>
        <p:nvSpPr>
          <p:cNvPr id="3" name="Title 2">
            <a:extLst>
              <a:ext uri="{FF2B5EF4-FFF2-40B4-BE49-F238E27FC236}">
                <a16:creationId xmlns:a16="http://schemas.microsoft.com/office/drawing/2014/main" id="{5FC07190-3706-9D47-8B81-8381A2F61764}"/>
              </a:ext>
            </a:extLst>
          </p:cNvPr>
          <p:cNvSpPr>
            <a:spLocks noGrp="1"/>
          </p:cNvSpPr>
          <p:nvPr>
            <p:ph type="title"/>
          </p:nvPr>
        </p:nvSpPr>
        <p:spPr/>
        <p:txBody>
          <a:bodyPr/>
          <a:lstStyle/>
          <a:p>
            <a:r>
              <a:rPr lang="en-US" dirty="0"/>
              <a:t>Procurement and Purchasing</a:t>
            </a:r>
          </a:p>
        </p:txBody>
      </p:sp>
    </p:spTree>
    <p:extLst>
      <p:ext uri="{BB962C8B-B14F-4D97-AF65-F5344CB8AC3E}">
        <p14:creationId xmlns:p14="http://schemas.microsoft.com/office/powerpoint/2010/main" val="26962394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54A32E-86F7-7C42-8B17-961BC19A3A3B}"/>
              </a:ext>
            </a:extLst>
          </p:cNvPr>
          <p:cNvSpPr>
            <a:spLocks noGrp="1"/>
          </p:cNvSpPr>
          <p:nvPr>
            <p:ph type="body" sz="quarter" idx="10"/>
          </p:nvPr>
        </p:nvSpPr>
        <p:spPr/>
        <p:txBody>
          <a:bodyPr/>
          <a:lstStyle/>
          <a:p>
            <a:pPr>
              <a:spcAft>
                <a:spcPts val="1080"/>
              </a:spcAft>
            </a:pPr>
            <a:r>
              <a:rPr lang="en-US" sz="1800" b="1" dirty="0">
                <a:solidFill>
                  <a:srgbClr val="000000"/>
                </a:solidFill>
                <a:latin typeface="Calibri" panose="020F0502020204030204" pitchFamily="34" charset="0"/>
              </a:rPr>
              <a:t>Network</a:t>
            </a:r>
            <a:r>
              <a:rPr lang="en-US" sz="1800" dirty="0">
                <a:solidFill>
                  <a:srgbClr val="000000"/>
                </a:solidFill>
                <a:latin typeface="Calibri" panose="020F0502020204030204" pitchFamily="34" charset="0"/>
              </a:rPr>
              <a:t>: Integrate service with the Internet2 R&amp;E network and optimize for enhanced delivery</a:t>
            </a:r>
          </a:p>
          <a:p>
            <a:pPr lvl="1">
              <a:spcAft>
                <a:spcPts val="1080"/>
              </a:spcAft>
            </a:pPr>
            <a:r>
              <a:rPr lang="en-US" sz="2000" dirty="0">
                <a:solidFill>
                  <a:srgbClr val="000000"/>
                </a:solidFill>
                <a:latin typeface="Calibri" panose="020F0502020204030204" pitchFamily="34" charset="0"/>
              </a:rPr>
              <a:t>Test the network connection to create benchmarks</a:t>
            </a:r>
          </a:p>
          <a:p>
            <a:pPr>
              <a:spcAft>
                <a:spcPts val="1080"/>
              </a:spcAft>
            </a:pPr>
            <a:r>
              <a:rPr lang="en-US" sz="1800" b="1" dirty="0">
                <a:solidFill>
                  <a:srgbClr val="000000"/>
                </a:solidFill>
                <a:latin typeface="Calibri" panose="020F0502020204030204" pitchFamily="34" charset="0"/>
              </a:rPr>
              <a:t>Identity:</a:t>
            </a:r>
            <a:r>
              <a:rPr lang="en-US" sz="1800" dirty="0">
                <a:solidFill>
                  <a:srgbClr val="000000"/>
                </a:solidFill>
                <a:latin typeface="Calibri" panose="020F0502020204030204" pitchFamily="34" charset="0"/>
              </a:rPr>
              <a:t> Review Service Provider’s identity strategy and determine InCommon integration</a:t>
            </a:r>
          </a:p>
          <a:p>
            <a:pPr marL="0" indent="0">
              <a:spcAft>
                <a:spcPts val="1080"/>
              </a:spcAft>
              <a:buNone/>
            </a:pPr>
            <a:r>
              <a:rPr lang="en-US" sz="1800" b="1" dirty="0">
                <a:solidFill>
                  <a:srgbClr val="000000"/>
                </a:solidFill>
                <a:latin typeface="Calibri" panose="020F0502020204030204" pitchFamily="34" charset="0"/>
              </a:rPr>
              <a:t>Process and Deliverables</a:t>
            </a:r>
            <a:r>
              <a:rPr lang="en-US" sz="1800" dirty="0">
                <a:solidFill>
                  <a:srgbClr val="000000"/>
                </a:solidFill>
                <a:latin typeface="Calibri" panose="020F0502020204030204" pitchFamily="34" charset="0"/>
              </a:rPr>
              <a:t>: </a:t>
            </a:r>
            <a:r>
              <a:rPr lang="en-US" sz="1800" i="1" dirty="0">
                <a:solidFill>
                  <a:srgbClr val="000000"/>
                </a:solidFill>
                <a:latin typeface="Calibri" panose="020F0502020204030204" pitchFamily="34" charset="0"/>
              </a:rPr>
              <a:t>Service Provider and participating universities assign technical team members on networking and identity; develop and review testing plans; and produce reference documents for service subscribers</a:t>
            </a:r>
          </a:p>
        </p:txBody>
      </p:sp>
      <p:sp>
        <p:nvSpPr>
          <p:cNvPr id="3" name="Title 2">
            <a:extLst>
              <a:ext uri="{FF2B5EF4-FFF2-40B4-BE49-F238E27FC236}">
                <a16:creationId xmlns:a16="http://schemas.microsoft.com/office/drawing/2014/main" id="{E99A9AE0-732C-CE42-85E7-FCB80BEBE93A}"/>
              </a:ext>
            </a:extLst>
          </p:cNvPr>
          <p:cNvSpPr>
            <a:spLocks noGrp="1"/>
          </p:cNvSpPr>
          <p:nvPr>
            <p:ph type="title"/>
          </p:nvPr>
        </p:nvSpPr>
        <p:spPr/>
        <p:txBody>
          <a:bodyPr/>
          <a:lstStyle/>
          <a:p>
            <a:r>
              <a:rPr lang="en-US" dirty="0"/>
              <a:t>Technical Assessment</a:t>
            </a:r>
          </a:p>
        </p:txBody>
      </p:sp>
    </p:spTree>
    <p:extLst>
      <p:ext uri="{BB962C8B-B14F-4D97-AF65-F5344CB8AC3E}">
        <p14:creationId xmlns:p14="http://schemas.microsoft.com/office/powerpoint/2010/main" val="30867053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83FBA4-0135-0B4C-9173-0F4C309A8E04}"/>
              </a:ext>
            </a:extLst>
          </p:cNvPr>
          <p:cNvSpPr>
            <a:spLocks noGrp="1"/>
          </p:cNvSpPr>
          <p:nvPr>
            <p:ph type="body" sz="quarter" idx="10"/>
          </p:nvPr>
        </p:nvSpPr>
        <p:spPr/>
        <p:txBody>
          <a:bodyPr/>
          <a:lstStyle/>
          <a:p>
            <a:r>
              <a:rPr lang="en-US" dirty="0"/>
              <a:t>Review features and functionality</a:t>
            </a:r>
          </a:p>
          <a:p>
            <a:r>
              <a:rPr lang="en-US" dirty="0"/>
              <a:t>Tune service for research and education community</a:t>
            </a:r>
          </a:p>
          <a:p>
            <a:r>
              <a:rPr lang="en-US" dirty="0"/>
              <a:t>Accessibility</a:t>
            </a:r>
          </a:p>
        </p:txBody>
      </p:sp>
      <p:sp>
        <p:nvSpPr>
          <p:cNvPr id="3" name="Title 2">
            <a:extLst>
              <a:ext uri="{FF2B5EF4-FFF2-40B4-BE49-F238E27FC236}">
                <a16:creationId xmlns:a16="http://schemas.microsoft.com/office/drawing/2014/main" id="{682DC15E-0C41-4D49-A8E8-83E5F5773A34}"/>
              </a:ext>
            </a:extLst>
          </p:cNvPr>
          <p:cNvSpPr>
            <a:spLocks noGrp="1"/>
          </p:cNvSpPr>
          <p:nvPr>
            <p:ph type="title"/>
          </p:nvPr>
        </p:nvSpPr>
        <p:spPr/>
        <p:txBody>
          <a:bodyPr/>
          <a:lstStyle/>
          <a:p>
            <a:r>
              <a:rPr lang="en-US" dirty="0"/>
              <a:t>Technical Assessment cont.</a:t>
            </a:r>
          </a:p>
        </p:txBody>
      </p:sp>
    </p:spTree>
    <p:extLst>
      <p:ext uri="{BB962C8B-B14F-4D97-AF65-F5344CB8AC3E}">
        <p14:creationId xmlns:p14="http://schemas.microsoft.com/office/powerpoint/2010/main" val="39605749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34A78A-773E-5F4C-8CF0-4CB56CE49989}"/>
              </a:ext>
            </a:extLst>
          </p:cNvPr>
          <p:cNvSpPr>
            <a:spLocks noGrp="1"/>
          </p:cNvSpPr>
          <p:nvPr>
            <p:ph type="body" sz="quarter" idx="10"/>
          </p:nvPr>
        </p:nvSpPr>
        <p:spPr/>
        <p:txBody>
          <a:bodyPr/>
          <a:lstStyle/>
          <a:p>
            <a:pPr>
              <a:spcAft>
                <a:spcPts val="1200"/>
              </a:spcAft>
            </a:pPr>
            <a:r>
              <a:rPr lang="en-US" sz="2000" dirty="0"/>
              <a:t>Campus security officers review materials to sign off on a service’s security during service validation</a:t>
            </a:r>
          </a:p>
          <a:p>
            <a:pPr lvl="1">
              <a:spcAft>
                <a:spcPts val="1200"/>
              </a:spcAft>
            </a:pPr>
            <a:r>
              <a:rPr lang="en-US" sz="1800" dirty="0"/>
              <a:t>Question: </a:t>
            </a:r>
            <a:r>
              <a:rPr lang="en-US" sz="1800" i="1" u="sng" dirty="0"/>
              <a:t>How do any of us know a cloud service is secure?</a:t>
            </a:r>
          </a:p>
          <a:p>
            <a:pPr lvl="1">
              <a:spcAft>
                <a:spcPts val="1200"/>
              </a:spcAft>
            </a:pPr>
            <a:r>
              <a:rPr lang="en-US" sz="1800" dirty="0"/>
              <a:t>Question: </a:t>
            </a:r>
            <a:r>
              <a:rPr lang="en-US" sz="1800" i="1" u="sng" dirty="0"/>
              <a:t>What are the common materials used for security reviews? What is a HECVAT, CAIQ compared with a SSAE16?</a:t>
            </a:r>
            <a:endParaRPr lang="en-US" sz="1800" dirty="0"/>
          </a:p>
          <a:p>
            <a:pPr lvl="1">
              <a:spcAft>
                <a:spcPts val="1200"/>
              </a:spcAft>
            </a:pPr>
            <a:r>
              <a:rPr lang="en-US" sz="1800" dirty="0"/>
              <a:t>Question: </a:t>
            </a:r>
            <a:r>
              <a:rPr lang="en-US" sz="1800" i="1" u="sng" dirty="0"/>
              <a:t>What gaps have the community identified in assessing service security? What’s next beyond requiring a CAIQ or SOC2? </a:t>
            </a:r>
          </a:p>
          <a:p>
            <a:endParaRPr lang="en-US" sz="2000" dirty="0"/>
          </a:p>
        </p:txBody>
      </p:sp>
      <p:sp>
        <p:nvSpPr>
          <p:cNvPr id="3" name="Title 2">
            <a:extLst>
              <a:ext uri="{FF2B5EF4-FFF2-40B4-BE49-F238E27FC236}">
                <a16:creationId xmlns:a16="http://schemas.microsoft.com/office/drawing/2014/main" id="{53FD3FBE-8872-7E4A-80FA-BCC35E2EA21A}"/>
              </a:ext>
            </a:extLst>
          </p:cNvPr>
          <p:cNvSpPr>
            <a:spLocks noGrp="1"/>
          </p:cNvSpPr>
          <p:nvPr>
            <p:ph type="title"/>
          </p:nvPr>
        </p:nvSpPr>
        <p:spPr/>
        <p:txBody>
          <a:bodyPr/>
          <a:lstStyle/>
          <a:p>
            <a:r>
              <a:rPr lang="en-US" dirty="0"/>
              <a:t>Security Assessments</a:t>
            </a:r>
          </a:p>
        </p:txBody>
      </p:sp>
    </p:spTree>
    <p:extLst>
      <p:ext uri="{BB962C8B-B14F-4D97-AF65-F5344CB8AC3E}">
        <p14:creationId xmlns:p14="http://schemas.microsoft.com/office/powerpoint/2010/main" val="150830406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E8C15D-CB42-F543-9F92-9B8A45FC51BC}"/>
              </a:ext>
            </a:extLst>
          </p:cNvPr>
          <p:cNvSpPr>
            <a:spLocks noGrp="1"/>
          </p:cNvSpPr>
          <p:nvPr>
            <p:ph type="body" sz="quarter" idx="10"/>
          </p:nvPr>
        </p:nvSpPr>
        <p:spPr/>
        <p:txBody>
          <a:bodyPr/>
          <a:lstStyle/>
          <a:p>
            <a:r>
              <a:rPr lang="en-US" dirty="0"/>
              <a:t>In the NET+ program, once a program has reached a certain size, we setup an advisory board</a:t>
            </a:r>
          </a:p>
          <a:p>
            <a:r>
              <a:rPr lang="en-US" dirty="0"/>
              <a:t>This is to provide ongoing oversight and management of the program</a:t>
            </a:r>
          </a:p>
          <a:p>
            <a:r>
              <a:rPr lang="en-US" dirty="0"/>
              <a:t>You’ll need to have ongoing oversight as well</a:t>
            </a:r>
          </a:p>
        </p:txBody>
      </p:sp>
      <p:sp>
        <p:nvSpPr>
          <p:cNvPr id="3" name="Title 2">
            <a:extLst>
              <a:ext uri="{FF2B5EF4-FFF2-40B4-BE49-F238E27FC236}">
                <a16:creationId xmlns:a16="http://schemas.microsoft.com/office/drawing/2014/main" id="{1809E25D-4F48-AD42-97AA-C53FDC68074D}"/>
              </a:ext>
            </a:extLst>
          </p:cNvPr>
          <p:cNvSpPr>
            <a:spLocks noGrp="1"/>
          </p:cNvSpPr>
          <p:nvPr>
            <p:ph type="title"/>
          </p:nvPr>
        </p:nvSpPr>
        <p:spPr/>
        <p:txBody>
          <a:bodyPr/>
          <a:lstStyle/>
          <a:p>
            <a:r>
              <a:rPr lang="en-US" sz="3600" dirty="0"/>
              <a:t>Advisory Board and Ongoing Relationship</a:t>
            </a:r>
          </a:p>
        </p:txBody>
      </p:sp>
    </p:spTree>
    <p:extLst>
      <p:ext uri="{BB962C8B-B14F-4D97-AF65-F5344CB8AC3E}">
        <p14:creationId xmlns:p14="http://schemas.microsoft.com/office/powerpoint/2010/main" val="5731408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C00C6E-7436-F144-B760-640AB0EDD187}"/>
              </a:ext>
            </a:extLst>
          </p:cNvPr>
          <p:cNvSpPr>
            <a:spLocks noGrp="1"/>
          </p:cNvSpPr>
          <p:nvPr>
            <p:ph type="body" sz="quarter" idx="10"/>
          </p:nvPr>
        </p:nvSpPr>
        <p:spPr>
          <a:xfrm>
            <a:off x="497305" y="1715589"/>
            <a:ext cx="8157411" cy="2718048"/>
          </a:xfrm>
        </p:spPr>
        <p:txBody>
          <a:bodyPr/>
          <a:lstStyle/>
          <a:p>
            <a:pPr>
              <a:spcAft>
                <a:spcPts val="1200"/>
              </a:spcAft>
            </a:pPr>
            <a:r>
              <a:rPr lang="en-US" sz="1800" dirty="0"/>
              <a:t>Legal Agreements and Contract Terms</a:t>
            </a:r>
          </a:p>
          <a:p>
            <a:pPr>
              <a:spcAft>
                <a:spcPts val="1200"/>
              </a:spcAft>
            </a:pPr>
            <a:r>
              <a:rPr lang="en-US" sz="1800" dirty="0"/>
              <a:t>Pricing and Community Scale</a:t>
            </a:r>
          </a:p>
          <a:p>
            <a:pPr>
              <a:spcAft>
                <a:spcPts val="1200"/>
              </a:spcAft>
            </a:pPr>
            <a:r>
              <a:rPr lang="en-US" sz="1800" dirty="0"/>
              <a:t>Procurement Analysis Sheet</a:t>
            </a:r>
          </a:p>
          <a:p>
            <a:pPr>
              <a:spcAft>
                <a:spcPts val="1200"/>
              </a:spcAft>
            </a:pPr>
            <a:r>
              <a:rPr lang="en-US" sz="1800" dirty="0"/>
              <a:t>Security Materials</a:t>
            </a:r>
          </a:p>
          <a:p>
            <a:pPr>
              <a:spcAft>
                <a:spcPts val="1200"/>
              </a:spcAft>
            </a:pPr>
            <a:r>
              <a:rPr lang="en-US" sz="1800" dirty="0"/>
              <a:t>Documentation</a:t>
            </a:r>
          </a:p>
          <a:p>
            <a:pPr>
              <a:spcAft>
                <a:spcPts val="1200"/>
              </a:spcAft>
            </a:pPr>
            <a:r>
              <a:rPr lang="en-US" sz="1800" dirty="0"/>
              <a:t>Advisory Board and Ongoing Relationship</a:t>
            </a:r>
          </a:p>
        </p:txBody>
      </p:sp>
      <p:sp>
        <p:nvSpPr>
          <p:cNvPr id="3" name="Title 2">
            <a:extLst>
              <a:ext uri="{FF2B5EF4-FFF2-40B4-BE49-F238E27FC236}">
                <a16:creationId xmlns:a16="http://schemas.microsoft.com/office/drawing/2014/main" id="{2E1FDEF5-51B9-B74A-8796-5B63869A8D7A}"/>
              </a:ext>
            </a:extLst>
          </p:cNvPr>
          <p:cNvSpPr>
            <a:spLocks noGrp="1"/>
          </p:cNvSpPr>
          <p:nvPr>
            <p:ph type="title"/>
          </p:nvPr>
        </p:nvSpPr>
        <p:spPr/>
        <p:txBody>
          <a:bodyPr/>
          <a:lstStyle/>
          <a:p>
            <a:r>
              <a:rPr lang="en-US" dirty="0"/>
              <a:t>Summary: Using NET+ Services for your Campus</a:t>
            </a:r>
          </a:p>
        </p:txBody>
      </p:sp>
    </p:spTree>
    <p:extLst>
      <p:ext uri="{BB962C8B-B14F-4D97-AF65-F5344CB8AC3E}">
        <p14:creationId xmlns:p14="http://schemas.microsoft.com/office/powerpoint/2010/main" val="1390682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380443-58BE-7243-85D1-0866ED2573FC}"/>
              </a:ext>
            </a:extLst>
          </p:cNvPr>
          <p:cNvSpPr/>
          <p:nvPr/>
        </p:nvSpPr>
        <p:spPr>
          <a:xfrm>
            <a:off x="881586" y="1884252"/>
            <a:ext cx="6259366" cy="189653"/>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7E984A5-F508-7645-9499-2D501C88FDCF}"/>
              </a:ext>
            </a:extLst>
          </p:cNvPr>
          <p:cNvSpPr/>
          <p:nvPr/>
        </p:nvSpPr>
        <p:spPr>
          <a:xfrm>
            <a:off x="825699" y="1882561"/>
            <a:ext cx="111774" cy="18965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C971E977-ACE3-4147-926A-1D3CAA2FB19B}"/>
              </a:ext>
            </a:extLst>
          </p:cNvPr>
          <p:cNvGrpSpPr/>
          <p:nvPr/>
        </p:nvGrpSpPr>
        <p:grpSpPr>
          <a:xfrm flipH="1">
            <a:off x="881586" y="1882561"/>
            <a:ext cx="6315253" cy="189653"/>
            <a:chOff x="228600" y="4267200"/>
            <a:chExt cx="8610600" cy="228600"/>
          </a:xfrm>
        </p:grpSpPr>
        <p:sp>
          <p:nvSpPr>
            <p:cNvPr id="7" name="Rectangle 6">
              <a:extLst>
                <a:ext uri="{FF2B5EF4-FFF2-40B4-BE49-F238E27FC236}">
                  <a16:creationId xmlns:a16="http://schemas.microsoft.com/office/drawing/2014/main" id="{CCF32B65-6380-FC49-BB27-ECCE2BCC3E9E}"/>
                </a:ext>
              </a:extLst>
            </p:cNvPr>
            <p:cNvSpPr/>
            <p:nvPr/>
          </p:nvSpPr>
          <p:spPr>
            <a:xfrm flipH="1">
              <a:off x="304800" y="4267200"/>
              <a:ext cx="85344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97F0247-85BA-DC4D-BC89-BDA8F44510E6}"/>
                </a:ext>
              </a:extLst>
            </p:cNvPr>
            <p:cNvSpPr/>
            <p:nvPr/>
          </p:nvSpPr>
          <p:spPr>
            <a:xfrm flipH="1">
              <a:off x="228600" y="4267200"/>
              <a:ext cx="1524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D2BC6BB6-0AFF-934C-8A51-425471B15356}"/>
              </a:ext>
            </a:extLst>
          </p:cNvPr>
          <p:cNvSpPr txBox="1"/>
          <p:nvPr/>
        </p:nvSpPr>
        <p:spPr>
          <a:xfrm>
            <a:off x="410051" y="1276350"/>
            <a:ext cx="1723549" cy="461665"/>
          </a:xfrm>
          <a:prstGeom prst="rect">
            <a:avLst/>
          </a:prstGeom>
          <a:noFill/>
        </p:spPr>
        <p:txBody>
          <a:bodyPr wrap="none" rtlCol="0">
            <a:spAutoFit/>
          </a:bodyPr>
          <a:lstStyle/>
          <a:p>
            <a:r>
              <a:rPr lang="en-US" sz="2400"/>
              <a:t>Status Quo</a:t>
            </a:r>
          </a:p>
        </p:txBody>
      </p:sp>
      <p:sp>
        <p:nvSpPr>
          <p:cNvPr id="10" name="TextBox 9">
            <a:extLst>
              <a:ext uri="{FF2B5EF4-FFF2-40B4-BE49-F238E27FC236}">
                <a16:creationId xmlns:a16="http://schemas.microsoft.com/office/drawing/2014/main" id="{D48FC6E1-2463-954C-9503-7CD1B67DB23A}"/>
              </a:ext>
            </a:extLst>
          </p:cNvPr>
          <p:cNvSpPr txBox="1"/>
          <p:nvPr/>
        </p:nvSpPr>
        <p:spPr>
          <a:xfrm>
            <a:off x="4507610" y="2414885"/>
            <a:ext cx="3112390" cy="461665"/>
          </a:xfrm>
          <a:prstGeom prst="rect">
            <a:avLst/>
          </a:prstGeom>
          <a:noFill/>
        </p:spPr>
        <p:txBody>
          <a:bodyPr wrap="none" rtlCol="0">
            <a:spAutoFit/>
          </a:bodyPr>
          <a:lstStyle/>
          <a:p>
            <a:r>
              <a:rPr lang="en-US" sz="2400"/>
              <a:t>All Cloud/All the Time</a:t>
            </a:r>
          </a:p>
        </p:txBody>
      </p:sp>
      <p:grpSp>
        <p:nvGrpSpPr>
          <p:cNvPr id="11" name="Group 10">
            <a:extLst>
              <a:ext uri="{FF2B5EF4-FFF2-40B4-BE49-F238E27FC236}">
                <a16:creationId xmlns:a16="http://schemas.microsoft.com/office/drawing/2014/main" id="{DCC2DDD7-BA74-4042-844D-8AEC7B3FD0E4}"/>
              </a:ext>
            </a:extLst>
          </p:cNvPr>
          <p:cNvGrpSpPr/>
          <p:nvPr/>
        </p:nvGrpSpPr>
        <p:grpSpPr>
          <a:xfrm>
            <a:off x="2286000" y="1583160"/>
            <a:ext cx="1176670" cy="152400"/>
            <a:chOff x="4311437" y="6172200"/>
            <a:chExt cx="1176670" cy="152400"/>
          </a:xfrm>
          <a:effectLst>
            <a:outerShdw blurRad="50800" dist="38100" algn="l" rotWithShape="0">
              <a:prstClr val="black">
                <a:alpha val="40000"/>
              </a:prstClr>
            </a:outerShdw>
          </a:effectLst>
        </p:grpSpPr>
        <p:cxnSp>
          <p:nvCxnSpPr>
            <p:cNvPr id="12" name="Straight Connector 11">
              <a:extLst>
                <a:ext uri="{FF2B5EF4-FFF2-40B4-BE49-F238E27FC236}">
                  <a16:creationId xmlns:a16="http://schemas.microsoft.com/office/drawing/2014/main" id="{8F59D915-4E55-CC4D-979B-592BFCD110A2}"/>
                </a:ext>
              </a:extLst>
            </p:cNvPr>
            <p:cNvCxnSpPr/>
            <p:nvPr/>
          </p:nvCxnSpPr>
          <p:spPr>
            <a:xfrm flipH="1">
              <a:off x="4311437" y="6172200"/>
              <a:ext cx="1176670" cy="0"/>
            </a:xfrm>
            <a:prstGeom prst="line">
              <a:avLst/>
            </a:prstGeom>
            <a:ln w="28575" cap="flat" cmpd="sng">
              <a:gradFill flip="none" rotWithShape="1">
                <a:gsLst>
                  <a:gs pos="0">
                    <a:schemeClr val="tx1"/>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1"/>
                <a:tileRect/>
              </a:gradFill>
              <a:prstDash val="sysDot"/>
              <a:rou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732EED6-0AE0-F744-BC6A-3DE1D9596E81}"/>
                </a:ext>
              </a:extLst>
            </p:cNvPr>
            <p:cNvCxnSpPr/>
            <p:nvPr/>
          </p:nvCxnSpPr>
          <p:spPr>
            <a:xfrm flipH="1">
              <a:off x="4614530" y="6248400"/>
              <a:ext cx="873577" cy="0"/>
            </a:xfrm>
            <a:prstGeom prst="line">
              <a:avLst/>
            </a:prstGeom>
            <a:ln w="28575" cap="flat" cmpd="sng">
              <a:gradFill flip="none" rotWithShape="1">
                <a:gsLst>
                  <a:gs pos="0">
                    <a:schemeClr val="tx1"/>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1"/>
                <a:tileRect/>
              </a:gradFill>
              <a:prstDash val="sysDot"/>
              <a:rou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5C7BBE-2DBF-C743-B694-C759F1A95B07}"/>
                </a:ext>
              </a:extLst>
            </p:cNvPr>
            <p:cNvCxnSpPr/>
            <p:nvPr/>
          </p:nvCxnSpPr>
          <p:spPr>
            <a:xfrm flipH="1">
              <a:off x="4733195" y="6324600"/>
              <a:ext cx="754912" cy="0"/>
            </a:xfrm>
            <a:prstGeom prst="line">
              <a:avLst/>
            </a:prstGeom>
            <a:ln w="28575" cap="flat" cmpd="sng">
              <a:gradFill flip="none" rotWithShape="1">
                <a:gsLst>
                  <a:gs pos="0">
                    <a:schemeClr val="tx1"/>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1"/>
                <a:tileRect/>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C079BB9-6034-2F4C-B7D9-5811ECB7D3F0}"/>
              </a:ext>
            </a:extLst>
          </p:cNvPr>
          <p:cNvGrpSpPr/>
          <p:nvPr/>
        </p:nvGrpSpPr>
        <p:grpSpPr>
          <a:xfrm>
            <a:off x="3928730" y="1583160"/>
            <a:ext cx="1176670" cy="152400"/>
            <a:chOff x="6214730" y="6172200"/>
            <a:chExt cx="1176670" cy="152400"/>
          </a:xfrm>
          <a:effectLst>
            <a:outerShdw blurRad="50800" dist="38100" algn="l" rotWithShape="0">
              <a:prstClr val="black">
                <a:alpha val="40000"/>
              </a:prstClr>
            </a:outerShdw>
          </a:effectLst>
        </p:grpSpPr>
        <p:cxnSp>
          <p:nvCxnSpPr>
            <p:cNvPr id="16" name="Straight Connector 15">
              <a:extLst>
                <a:ext uri="{FF2B5EF4-FFF2-40B4-BE49-F238E27FC236}">
                  <a16:creationId xmlns:a16="http://schemas.microsoft.com/office/drawing/2014/main" id="{7001C4A9-1603-7647-9C57-4865A923FF1C}"/>
                </a:ext>
              </a:extLst>
            </p:cNvPr>
            <p:cNvCxnSpPr/>
            <p:nvPr/>
          </p:nvCxnSpPr>
          <p:spPr>
            <a:xfrm>
              <a:off x="6214730" y="6172200"/>
              <a:ext cx="1176670" cy="0"/>
            </a:xfrm>
            <a:prstGeom prst="line">
              <a:avLst/>
            </a:prstGeom>
            <a:ln w="28575" cap="flat" cmpd="sng">
              <a:gradFill flip="none" rotWithShape="1">
                <a:gsLst>
                  <a:gs pos="0">
                    <a:schemeClr val="tx1"/>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1"/>
                <a:tileRect/>
              </a:gradFill>
              <a:prstDash val="sysDot"/>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C865923-F742-CA46-B526-120467A335FA}"/>
                </a:ext>
              </a:extLst>
            </p:cNvPr>
            <p:cNvCxnSpPr/>
            <p:nvPr/>
          </p:nvCxnSpPr>
          <p:spPr>
            <a:xfrm>
              <a:off x="6214730" y="6248400"/>
              <a:ext cx="873577" cy="0"/>
            </a:xfrm>
            <a:prstGeom prst="line">
              <a:avLst/>
            </a:prstGeom>
            <a:ln w="28575" cap="flat" cmpd="sng">
              <a:gradFill flip="none" rotWithShape="1">
                <a:gsLst>
                  <a:gs pos="0">
                    <a:schemeClr val="tx1"/>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1"/>
                <a:tileRect/>
              </a:gradFill>
              <a:prstDash val="sysDot"/>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B5267E3-5AEA-144C-AF29-700DFC4404DD}"/>
                </a:ext>
              </a:extLst>
            </p:cNvPr>
            <p:cNvCxnSpPr/>
            <p:nvPr/>
          </p:nvCxnSpPr>
          <p:spPr>
            <a:xfrm>
              <a:off x="6214730" y="6324600"/>
              <a:ext cx="754912" cy="0"/>
            </a:xfrm>
            <a:prstGeom prst="line">
              <a:avLst/>
            </a:prstGeom>
            <a:ln w="28575" cap="flat" cmpd="sng">
              <a:gradFill flip="none" rotWithShape="1">
                <a:gsLst>
                  <a:gs pos="0">
                    <a:schemeClr val="tx1"/>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1"/>
                <a:tileRect/>
              </a:gradFill>
              <a:prstDash val="sysDot"/>
              <a:round/>
            </a:ln>
          </p:spPr>
          <p:style>
            <a:lnRef idx="1">
              <a:schemeClr val="accent1"/>
            </a:lnRef>
            <a:fillRef idx="0">
              <a:schemeClr val="accent1"/>
            </a:fillRef>
            <a:effectRef idx="0">
              <a:schemeClr val="accent1"/>
            </a:effectRef>
            <a:fontRef idx="minor">
              <a:schemeClr val="tx1"/>
            </a:fontRef>
          </p:style>
        </p:cxnSp>
      </p:grpSp>
      <p:sp>
        <p:nvSpPr>
          <p:cNvPr id="19" name="Rounded Rectangle 18">
            <a:extLst>
              <a:ext uri="{FF2B5EF4-FFF2-40B4-BE49-F238E27FC236}">
                <a16:creationId xmlns:a16="http://schemas.microsoft.com/office/drawing/2014/main" id="{EFDD0B38-FD1A-C74B-A616-8E40F2281B85}"/>
              </a:ext>
            </a:extLst>
          </p:cNvPr>
          <p:cNvSpPr/>
          <p:nvPr/>
        </p:nvSpPr>
        <p:spPr>
          <a:xfrm>
            <a:off x="3667787" y="1286376"/>
            <a:ext cx="142213" cy="1327570"/>
          </a:xfrm>
          <a:prstGeom prst="roundRect">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8100000" scaled="1"/>
            <a:tileRect/>
          </a:gradFill>
          <a:ln>
            <a:solidFill>
              <a:schemeClr val="tx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26283F4-5F95-E540-8BF1-63C81DE31A9B}"/>
              </a:ext>
            </a:extLst>
          </p:cNvPr>
          <p:cNvSpPr txBox="1"/>
          <p:nvPr/>
        </p:nvSpPr>
        <p:spPr>
          <a:xfrm>
            <a:off x="1143000" y="3181350"/>
            <a:ext cx="6083910" cy="646331"/>
          </a:xfrm>
          <a:prstGeom prst="rect">
            <a:avLst/>
          </a:prstGeom>
          <a:noFill/>
        </p:spPr>
        <p:txBody>
          <a:bodyPr wrap="none" rtlCol="0">
            <a:spAutoFit/>
          </a:bodyPr>
          <a:lstStyle/>
          <a:p>
            <a:r>
              <a:rPr lang="en-US" sz="3600"/>
              <a:t>“Cloud First, But Not Always”</a:t>
            </a:r>
          </a:p>
        </p:txBody>
      </p:sp>
    </p:spTree>
    <p:extLst>
      <p:ext uri="{BB962C8B-B14F-4D97-AF65-F5344CB8AC3E}">
        <p14:creationId xmlns:p14="http://schemas.microsoft.com/office/powerpoint/2010/main" val="251109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EB0443-94C8-FF42-B4B5-04B76285E718}"/>
              </a:ext>
            </a:extLst>
          </p:cNvPr>
          <p:cNvSpPr>
            <a:spLocks noGrp="1"/>
          </p:cNvSpPr>
          <p:nvPr>
            <p:ph type="title"/>
          </p:nvPr>
        </p:nvSpPr>
        <p:spPr>
          <a:xfrm>
            <a:off x="457200" y="380159"/>
            <a:ext cx="8229600" cy="857250"/>
          </a:xfrm>
        </p:spPr>
        <p:txBody>
          <a:bodyPr/>
          <a:lstStyle/>
          <a:p>
            <a:r>
              <a:rPr lang="en-US" dirty="0"/>
              <a:t>Sample Services</a:t>
            </a:r>
          </a:p>
        </p:txBody>
      </p:sp>
      <p:pic>
        <p:nvPicPr>
          <p:cNvPr id="5" name="Picture 4" descr="Box logo.png">
            <a:extLst>
              <a:ext uri="{FF2B5EF4-FFF2-40B4-BE49-F238E27FC236}">
                <a16:creationId xmlns:a16="http://schemas.microsoft.com/office/drawing/2014/main" id="{F23DB621-70C1-3743-828A-D915437E4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468" y="1767237"/>
            <a:ext cx="1293850" cy="704324"/>
          </a:xfrm>
          <a:prstGeom prst="rect">
            <a:avLst/>
          </a:prstGeom>
        </p:spPr>
      </p:pic>
      <p:pic>
        <p:nvPicPr>
          <p:cNvPr id="6" name="Picture 5" descr="Canvas_byinstructure_color.png">
            <a:extLst>
              <a:ext uri="{FF2B5EF4-FFF2-40B4-BE49-F238E27FC236}">
                <a16:creationId xmlns:a16="http://schemas.microsoft.com/office/drawing/2014/main" id="{530179AF-3A02-AD44-980F-09EB66AF8E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7100" y="2062854"/>
            <a:ext cx="2106138" cy="521977"/>
          </a:xfrm>
          <a:prstGeom prst="rect">
            <a:avLst/>
          </a:prstGeom>
        </p:spPr>
      </p:pic>
      <p:pic>
        <p:nvPicPr>
          <p:cNvPr id="7" name="Picture 6" descr="logo-splunk.png">
            <a:extLst>
              <a:ext uri="{FF2B5EF4-FFF2-40B4-BE49-F238E27FC236}">
                <a16:creationId xmlns:a16="http://schemas.microsoft.com/office/drawing/2014/main" id="{6E52C7FD-B900-3948-A1E8-3046C08EAC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379" y="2711254"/>
            <a:ext cx="1859565" cy="830522"/>
          </a:xfrm>
          <a:prstGeom prst="rect">
            <a:avLst/>
          </a:prstGeom>
        </p:spPr>
      </p:pic>
      <p:pic>
        <p:nvPicPr>
          <p:cNvPr id="8" name="Picture 7">
            <a:extLst>
              <a:ext uri="{FF2B5EF4-FFF2-40B4-BE49-F238E27FC236}">
                <a16:creationId xmlns:a16="http://schemas.microsoft.com/office/drawing/2014/main" id="{552BC274-7471-B047-A6FB-03F72B5E8F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8489" y="2697017"/>
            <a:ext cx="2491680" cy="1001558"/>
          </a:xfrm>
          <a:prstGeom prst="rect">
            <a:avLst/>
          </a:prstGeom>
        </p:spPr>
      </p:pic>
      <p:pic>
        <p:nvPicPr>
          <p:cNvPr id="9" name="Picture 8">
            <a:extLst>
              <a:ext uri="{FF2B5EF4-FFF2-40B4-BE49-F238E27FC236}">
                <a16:creationId xmlns:a16="http://schemas.microsoft.com/office/drawing/2014/main" id="{075892BA-8E62-C643-AADF-B7ECEF2C6A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983" y="4042365"/>
            <a:ext cx="1802830" cy="411307"/>
          </a:xfrm>
          <a:prstGeom prst="rect">
            <a:avLst/>
          </a:prstGeom>
        </p:spPr>
      </p:pic>
      <p:pic>
        <p:nvPicPr>
          <p:cNvPr id="10" name="Picture 9" descr="logo-duracloud.png">
            <a:extLst>
              <a:ext uri="{FF2B5EF4-FFF2-40B4-BE49-F238E27FC236}">
                <a16:creationId xmlns:a16="http://schemas.microsoft.com/office/drawing/2014/main" id="{D21AA85E-E92A-5745-A9A9-2EC02506FD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7867" y="3615799"/>
            <a:ext cx="1928248" cy="861199"/>
          </a:xfrm>
          <a:prstGeom prst="rect">
            <a:avLst/>
          </a:prstGeom>
        </p:spPr>
      </p:pic>
      <p:pic>
        <p:nvPicPr>
          <p:cNvPr id="11" name="Picture 10" descr="download.png">
            <a:extLst>
              <a:ext uri="{FF2B5EF4-FFF2-40B4-BE49-F238E27FC236}">
                <a16:creationId xmlns:a16="http://schemas.microsoft.com/office/drawing/2014/main" id="{D11F9810-F097-CC44-BCAE-00FF717991E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103" t="16643" r="5564" b="14504"/>
          <a:stretch/>
        </p:blipFill>
        <p:spPr>
          <a:xfrm>
            <a:off x="5416458" y="2882155"/>
            <a:ext cx="1606146" cy="703485"/>
          </a:xfrm>
          <a:prstGeom prst="rect">
            <a:avLst/>
          </a:prstGeom>
        </p:spPr>
      </p:pic>
      <p:pic>
        <p:nvPicPr>
          <p:cNvPr id="12" name="Picture 11" descr="logo-crashplan-proe.png">
            <a:extLst>
              <a:ext uri="{FF2B5EF4-FFF2-40B4-BE49-F238E27FC236}">
                <a16:creationId xmlns:a16="http://schemas.microsoft.com/office/drawing/2014/main" id="{658D078A-28C5-D84C-ADF9-22EB8B35CB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27997" y="2016411"/>
            <a:ext cx="1523894" cy="680606"/>
          </a:xfrm>
          <a:prstGeom prst="rect">
            <a:avLst/>
          </a:prstGeom>
        </p:spPr>
      </p:pic>
      <p:pic>
        <p:nvPicPr>
          <p:cNvPr id="13" name="Picture 12" descr="logo-eduroam.png">
            <a:extLst>
              <a:ext uri="{FF2B5EF4-FFF2-40B4-BE49-F238E27FC236}">
                <a16:creationId xmlns:a16="http://schemas.microsoft.com/office/drawing/2014/main" id="{4C16840A-42DE-8440-863C-C5533EF3A0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77308" y="3704656"/>
            <a:ext cx="1498337" cy="669191"/>
          </a:xfrm>
          <a:prstGeom prst="rect">
            <a:avLst/>
          </a:prstGeom>
        </p:spPr>
      </p:pic>
      <p:pic>
        <p:nvPicPr>
          <p:cNvPr id="14" name="Picture 13" descr="logo-ice.png">
            <a:extLst>
              <a:ext uri="{FF2B5EF4-FFF2-40B4-BE49-F238E27FC236}">
                <a16:creationId xmlns:a16="http://schemas.microsoft.com/office/drawing/2014/main" id="{D8D6A128-4838-2D43-A3F0-13C4E2A81F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58917" y="2764419"/>
            <a:ext cx="1261505" cy="737242"/>
          </a:xfrm>
          <a:prstGeom prst="rect">
            <a:avLst/>
          </a:prstGeom>
        </p:spPr>
      </p:pic>
      <p:pic>
        <p:nvPicPr>
          <p:cNvPr id="15" name="Picture 14" descr="logo-lastpass.png">
            <a:extLst>
              <a:ext uri="{FF2B5EF4-FFF2-40B4-BE49-F238E27FC236}">
                <a16:creationId xmlns:a16="http://schemas.microsoft.com/office/drawing/2014/main" id="{D55B386D-AD8E-A743-8A9B-D70BF1B70F1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7642" y="3190641"/>
            <a:ext cx="2042971" cy="912435"/>
          </a:xfrm>
          <a:prstGeom prst="rect">
            <a:avLst/>
          </a:prstGeom>
        </p:spPr>
      </p:pic>
      <p:pic>
        <p:nvPicPr>
          <p:cNvPr id="16" name="Picture 15" descr="logo-lab-archives.png">
            <a:extLst>
              <a:ext uri="{FF2B5EF4-FFF2-40B4-BE49-F238E27FC236}">
                <a16:creationId xmlns:a16="http://schemas.microsoft.com/office/drawing/2014/main" id="{6B22ACF8-8AC3-B648-86ED-C8E5B6455221}"/>
              </a:ext>
            </a:extLst>
          </p:cNvPr>
          <p:cNvPicPr>
            <a:picLocks noChangeAspect="1"/>
          </p:cNvPicPr>
          <p:nvPr/>
        </p:nvPicPr>
        <p:blipFill rotWithShape="1">
          <a:blip r:embed="rId13">
            <a:extLst>
              <a:ext uri="{28A0092B-C50C-407E-A947-70E740481C1C}">
                <a14:useLocalDpi xmlns:a14="http://schemas.microsoft.com/office/drawing/2010/main" val="0"/>
              </a:ext>
            </a:extLst>
          </a:blip>
          <a:srcRect t="23236" b="20576"/>
          <a:stretch/>
        </p:blipFill>
        <p:spPr>
          <a:xfrm>
            <a:off x="6746158" y="1322307"/>
            <a:ext cx="2201330" cy="552414"/>
          </a:xfrm>
          <a:prstGeom prst="rect">
            <a:avLst/>
          </a:prstGeom>
        </p:spPr>
      </p:pic>
      <p:pic>
        <p:nvPicPr>
          <p:cNvPr id="17" name="Picture 16" descr="logo-one.png">
            <a:extLst>
              <a:ext uri="{FF2B5EF4-FFF2-40B4-BE49-F238E27FC236}">
                <a16:creationId xmlns:a16="http://schemas.microsoft.com/office/drawing/2014/main" id="{E602A6FD-61C6-EB4E-973C-A594CD93876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18515" y="3698575"/>
            <a:ext cx="1327845" cy="733219"/>
          </a:xfrm>
          <a:prstGeom prst="rect">
            <a:avLst/>
          </a:prstGeom>
        </p:spPr>
      </p:pic>
      <p:pic>
        <p:nvPicPr>
          <p:cNvPr id="18" name="Picture 17" descr="logo-seevogh.png">
            <a:extLst>
              <a:ext uri="{FF2B5EF4-FFF2-40B4-BE49-F238E27FC236}">
                <a16:creationId xmlns:a16="http://schemas.microsoft.com/office/drawing/2014/main" id="{028B2C1B-7666-CB42-A32F-0A0B92CE0647}"/>
              </a:ext>
            </a:extLst>
          </p:cNvPr>
          <p:cNvPicPr>
            <a:picLocks noChangeAspect="1"/>
          </p:cNvPicPr>
          <p:nvPr/>
        </p:nvPicPr>
        <p:blipFill rotWithShape="1">
          <a:blip r:embed="rId15">
            <a:extLst>
              <a:ext uri="{28A0092B-C50C-407E-A947-70E740481C1C}">
                <a14:useLocalDpi xmlns:a14="http://schemas.microsoft.com/office/drawing/2010/main" val="0"/>
              </a:ext>
            </a:extLst>
          </a:blip>
          <a:srcRect t="22101" b="20306"/>
          <a:stretch/>
        </p:blipFill>
        <p:spPr>
          <a:xfrm>
            <a:off x="6903312" y="601873"/>
            <a:ext cx="2082276" cy="535607"/>
          </a:xfrm>
          <a:prstGeom prst="rect">
            <a:avLst/>
          </a:prstGeom>
        </p:spPr>
      </p:pic>
      <p:pic>
        <p:nvPicPr>
          <p:cNvPr id="19" name="Picture 18" descr="Vidyo logo.jpg">
            <a:extLst>
              <a:ext uri="{FF2B5EF4-FFF2-40B4-BE49-F238E27FC236}">
                <a16:creationId xmlns:a16="http://schemas.microsoft.com/office/drawing/2014/main" id="{F5D9FE7E-B82F-444B-9E15-80938D90241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80169" y="1001145"/>
            <a:ext cx="1023781" cy="887240"/>
          </a:xfrm>
          <a:prstGeom prst="rect">
            <a:avLst/>
          </a:prstGeom>
        </p:spPr>
      </p:pic>
      <p:pic>
        <p:nvPicPr>
          <p:cNvPr id="20" name="Picture 19" descr="Desire2Learn logo.png">
            <a:extLst>
              <a:ext uri="{FF2B5EF4-FFF2-40B4-BE49-F238E27FC236}">
                <a16:creationId xmlns:a16="http://schemas.microsoft.com/office/drawing/2014/main" id="{3E2E9315-F38A-4444-B058-E4F52D7B861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746158" y="2059548"/>
            <a:ext cx="2259001" cy="500994"/>
          </a:xfrm>
          <a:prstGeom prst="rect">
            <a:avLst/>
          </a:prstGeom>
        </p:spPr>
      </p:pic>
      <p:pic>
        <p:nvPicPr>
          <p:cNvPr id="21" name="Picture 20" descr="logo-blackboard.png">
            <a:extLst>
              <a:ext uri="{FF2B5EF4-FFF2-40B4-BE49-F238E27FC236}">
                <a16:creationId xmlns:a16="http://schemas.microsoft.com/office/drawing/2014/main" id="{11D1516C-09C5-B443-8C49-82594114EA2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929130" y="1355954"/>
            <a:ext cx="2146538" cy="572876"/>
          </a:xfrm>
          <a:prstGeom prst="rect">
            <a:avLst/>
          </a:prstGeom>
        </p:spPr>
      </p:pic>
      <p:pic>
        <p:nvPicPr>
          <p:cNvPr id="22" name="Picture 21" descr="logo-sip_1.png">
            <a:extLst>
              <a:ext uri="{FF2B5EF4-FFF2-40B4-BE49-F238E27FC236}">
                <a16:creationId xmlns:a16="http://schemas.microsoft.com/office/drawing/2014/main" id="{A9A0F351-D8F6-B447-8258-F3E9A1BD4627}"/>
              </a:ext>
            </a:extLst>
          </p:cNvPr>
          <p:cNvPicPr>
            <a:picLocks noChangeAspect="1"/>
          </p:cNvPicPr>
          <p:nvPr/>
        </p:nvPicPr>
        <p:blipFill rotWithShape="1">
          <a:blip r:embed="rId19">
            <a:extLst>
              <a:ext uri="{28A0092B-C50C-407E-A947-70E740481C1C}">
                <a14:useLocalDpi xmlns:a14="http://schemas.microsoft.com/office/drawing/2010/main" val="0"/>
              </a:ext>
            </a:extLst>
          </a:blip>
          <a:srcRect l="24037" r="21154"/>
          <a:stretch/>
        </p:blipFill>
        <p:spPr>
          <a:xfrm>
            <a:off x="158012" y="1888385"/>
            <a:ext cx="1181300" cy="962619"/>
          </a:xfrm>
          <a:prstGeom prst="rect">
            <a:avLst/>
          </a:prstGeom>
        </p:spPr>
      </p:pic>
      <p:pic>
        <p:nvPicPr>
          <p:cNvPr id="23" name="Picture 22">
            <a:extLst>
              <a:ext uri="{FF2B5EF4-FFF2-40B4-BE49-F238E27FC236}">
                <a16:creationId xmlns:a16="http://schemas.microsoft.com/office/drawing/2014/main" id="{953E9CC9-F61D-5741-8F21-4EA07F2830DF}"/>
              </a:ext>
            </a:extLst>
          </p:cNvPr>
          <p:cNvPicPr>
            <a:picLocks noChangeAspect="1"/>
          </p:cNvPicPr>
          <p:nvPr/>
        </p:nvPicPr>
        <p:blipFill rotWithShape="1">
          <a:blip r:embed="rId20">
            <a:extLst>
              <a:ext uri="{28A0092B-C50C-407E-A947-70E740481C1C}">
                <a14:useLocalDpi xmlns:a14="http://schemas.microsoft.com/office/drawing/2010/main" val="0"/>
              </a:ext>
            </a:extLst>
          </a:blip>
          <a:srcRect t="20587" b="17157"/>
          <a:stretch/>
        </p:blipFill>
        <p:spPr>
          <a:xfrm>
            <a:off x="5046883" y="537325"/>
            <a:ext cx="1701733" cy="425850"/>
          </a:xfrm>
          <a:prstGeom prst="rect">
            <a:avLst/>
          </a:prstGeom>
        </p:spPr>
      </p:pic>
      <p:pic>
        <p:nvPicPr>
          <p:cNvPr id="24" name="Picture 23">
            <a:extLst>
              <a:ext uri="{FF2B5EF4-FFF2-40B4-BE49-F238E27FC236}">
                <a16:creationId xmlns:a16="http://schemas.microsoft.com/office/drawing/2014/main" id="{5116181C-91E7-EF48-A90E-5BF0972F47E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69900" y="1305713"/>
            <a:ext cx="2037749" cy="422460"/>
          </a:xfrm>
          <a:prstGeom prst="rect">
            <a:avLst/>
          </a:prstGeom>
        </p:spPr>
      </p:pic>
    </p:spTree>
    <p:extLst>
      <p:ext uri="{BB962C8B-B14F-4D97-AF65-F5344CB8AC3E}">
        <p14:creationId xmlns:p14="http://schemas.microsoft.com/office/powerpoint/2010/main" val="413744672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7E3F7-E686-4E4B-9333-540429C00F3B}"/>
              </a:ext>
            </a:extLst>
          </p:cNvPr>
          <p:cNvSpPr>
            <a:spLocks noGrp="1"/>
          </p:cNvSpPr>
          <p:nvPr>
            <p:ph type="title"/>
          </p:nvPr>
        </p:nvSpPr>
        <p:spPr/>
        <p:txBody>
          <a:bodyPr/>
          <a:lstStyle/>
          <a:p>
            <a:r>
              <a:rPr lang="en-US" dirty="0"/>
              <a:t>Enterprise File Sync &amp; Share </a:t>
            </a:r>
            <a:br>
              <a:rPr lang="en-US" dirty="0"/>
            </a:br>
            <a:r>
              <a:rPr lang="en-US" dirty="0"/>
              <a:t>Selection Roleplay</a:t>
            </a:r>
          </a:p>
        </p:txBody>
      </p:sp>
    </p:spTree>
    <p:extLst>
      <p:ext uri="{BB962C8B-B14F-4D97-AF65-F5344CB8AC3E}">
        <p14:creationId xmlns:p14="http://schemas.microsoft.com/office/powerpoint/2010/main" val="32832444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93B11B-CE94-0E4C-A8C4-0AAB022B4D9A}"/>
              </a:ext>
            </a:extLst>
          </p:cNvPr>
          <p:cNvSpPr>
            <a:spLocks noGrp="1"/>
          </p:cNvSpPr>
          <p:nvPr>
            <p:ph type="body" sz="quarter" idx="10"/>
          </p:nvPr>
        </p:nvSpPr>
        <p:spPr/>
        <p:txBody>
          <a:bodyPr/>
          <a:lstStyle/>
          <a:p>
            <a:pPr>
              <a:spcAft>
                <a:spcPts val="600"/>
              </a:spcAft>
            </a:pPr>
            <a:r>
              <a:rPr lang="en-US" dirty="0"/>
              <a:t>What university are you?</a:t>
            </a:r>
          </a:p>
          <a:p>
            <a:pPr>
              <a:spcAft>
                <a:spcPts val="600"/>
              </a:spcAft>
            </a:pPr>
            <a:r>
              <a:rPr lang="en-US" dirty="0"/>
              <a:t>Consider the parameters of your university</a:t>
            </a:r>
          </a:p>
          <a:p>
            <a:pPr>
              <a:spcAft>
                <a:spcPts val="600"/>
              </a:spcAft>
            </a:pPr>
            <a:r>
              <a:rPr lang="en-US" dirty="0"/>
              <a:t>Brainstorm and select a name for the campus</a:t>
            </a:r>
          </a:p>
          <a:p>
            <a:endParaRPr lang="en-US" dirty="0"/>
          </a:p>
        </p:txBody>
      </p:sp>
      <p:sp>
        <p:nvSpPr>
          <p:cNvPr id="3" name="Title 2">
            <a:extLst>
              <a:ext uri="{FF2B5EF4-FFF2-40B4-BE49-F238E27FC236}">
                <a16:creationId xmlns:a16="http://schemas.microsoft.com/office/drawing/2014/main" id="{87C4B727-0FF1-F149-ACA4-3462058EABC7}"/>
              </a:ext>
            </a:extLst>
          </p:cNvPr>
          <p:cNvSpPr>
            <a:spLocks noGrp="1"/>
          </p:cNvSpPr>
          <p:nvPr>
            <p:ph type="title"/>
          </p:nvPr>
        </p:nvSpPr>
        <p:spPr/>
        <p:txBody>
          <a:bodyPr/>
          <a:lstStyle/>
          <a:p>
            <a:r>
              <a:rPr lang="en-US" dirty="0"/>
              <a:t>Setting the Scene</a:t>
            </a:r>
          </a:p>
        </p:txBody>
      </p:sp>
    </p:spTree>
    <p:extLst>
      <p:ext uri="{BB962C8B-B14F-4D97-AF65-F5344CB8AC3E}">
        <p14:creationId xmlns:p14="http://schemas.microsoft.com/office/powerpoint/2010/main" val="28365234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4E6D4A-4122-994C-A23A-A8DCAEE57CB1}"/>
              </a:ext>
            </a:extLst>
          </p:cNvPr>
          <p:cNvSpPr>
            <a:spLocks noGrp="1"/>
          </p:cNvSpPr>
          <p:nvPr>
            <p:ph type="body" sz="quarter" idx="10"/>
          </p:nvPr>
        </p:nvSpPr>
        <p:spPr/>
        <p:txBody>
          <a:bodyPr/>
          <a:lstStyle/>
          <a:p>
            <a:r>
              <a:rPr lang="en-US" dirty="0"/>
              <a:t>Our CIO has asked us to select a File Sync &amp; Share Solution for the enterprise</a:t>
            </a:r>
          </a:p>
          <a:p>
            <a:endParaRPr lang="en-US" dirty="0"/>
          </a:p>
        </p:txBody>
      </p:sp>
      <p:sp>
        <p:nvSpPr>
          <p:cNvPr id="3" name="Title 2">
            <a:extLst>
              <a:ext uri="{FF2B5EF4-FFF2-40B4-BE49-F238E27FC236}">
                <a16:creationId xmlns:a16="http://schemas.microsoft.com/office/drawing/2014/main" id="{E51D5762-A97E-5441-B9BE-3FF7DF2272C7}"/>
              </a:ext>
            </a:extLst>
          </p:cNvPr>
          <p:cNvSpPr>
            <a:spLocks noGrp="1"/>
          </p:cNvSpPr>
          <p:nvPr>
            <p:ph type="title"/>
          </p:nvPr>
        </p:nvSpPr>
        <p:spPr/>
        <p:txBody>
          <a:bodyPr/>
          <a:lstStyle/>
          <a:p>
            <a:r>
              <a:rPr lang="en-US" dirty="0"/>
              <a:t>Scenario Detail</a:t>
            </a:r>
          </a:p>
        </p:txBody>
      </p:sp>
    </p:spTree>
    <p:extLst>
      <p:ext uri="{BB962C8B-B14F-4D97-AF65-F5344CB8AC3E}">
        <p14:creationId xmlns:p14="http://schemas.microsoft.com/office/powerpoint/2010/main" val="236583185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9877E4-7D50-5A46-A7C8-476F427968A3}"/>
              </a:ext>
            </a:extLst>
          </p:cNvPr>
          <p:cNvSpPr>
            <a:spLocks noGrp="1"/>
          </p:cNvSpPr>
          <p:nvPr>
            <p:ph type="body" sz="quarter" idx="10"/>
          </p:nvPr>
        </p:nvSpPr>
        <p:spPr/>
        <p:txBody>
          <a:bodyPr/>
          <a:lstStyle/>
          <a:p>
            <a:r>
              <a:rPr lang="en-US" dirty="0"/>
              <a:t>Study the product cards for your role</a:t>
            </a:r>
          </a:p>
          <a:p>
            <a:endParaRPr lang="en-US" dirty="0"/>
          </a:p>
        </p:txBody>
      </p:sp>
      <p:sp>
        <p:nvSpPr>
          <p:cNvPr id="3" name="Title 2">
            <a:extLst>
              <a:ext uri="{FF2B5EF4-FFF2-40B4-BE49-F238E27FC236}">
                <a16:creationId xmlns:a16="http://schemas.microsoft.com/office/drawing/2014/main" id="{F040EE25-E1FA-1D45-86D4-B21FB411425C}"/>
              </a:ext>
            </a:extLst>
          </p:cNvPr>
          <p:cNvSpPr>
            <a:spLocks noGrp="1"/>
          </p:cNvSpPr>
          <p:nvPr>
            <p:ph type="title"/>
          </p:nvPr>
        </p:nvSpPr>
        <p:spPr/>
        <p:txBody>
          <a:bodyPr/>
          <a:lstStyle/>
          <a:p>
            <a:r>
              <a:rPr lang="en-US" dirty="0"/>
              <a:t>Your role at your Campus</a:t>
            </a:r>
          </a:p>
        </p:txBody>
      </p:sp>
    </p:spTree>
    <p:extLst>
      <p:ext uri="{BB962C8B-B14F-4D97-AF65-F5344CB8AC3E}">
        <p14:creationId xmlns:p14="http://schemas.microsoft.com/office/powerpoint/2010/main" val="283243757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F8504A-9275-EC4D-BEF1-5E2280BA51A4}"/>
              </a:ext>
            </a:extLst>
          </p:cNvPr>
          <p:cNvSpPr>
            <a:spLocks noGrp="1"/>
          </p:cNvSpPr>
          <p:nvPr>
            <p:ph type="body" sz="quarter" idx="10"/>
          </p:nvPr>
        </p:nvSpPr>
        <p:spPr/>
        <p:txBody>
          <a:bodyPr/>
          <a:lstStyle/>
          <a:p>
            <a:pPr>
              <a:spcAft>
                <a:spcPts val="600"/>
              </a:spcAft>
            </a:pPr>
            <a:r>
              <a:rPr lang="en-US" sz="2800" dirty="0"/>
              <a:t>Study Product card for your role. </a:t>
            </a:r>
          </a:p>
          <a:p>
            <a:pPr>
              <a:spcAft>
                <a:spcPts val="600"/>
              </a:spcAft>
            </a:pPr>
            <a:r>
              <a:rPr lang="en-US" sz="2800" dirty="0"/>
              <a:t>Discuss pros and cons of each with colleagues.</a:t>
            </a:r>
          </a:p>
          <a:p>
            <a:pPr>
              <a:spcAft>
                <a:spcPts val="600"/>
              </a:spcAft>
            </a:pPr>
            <a:r>
              <a:rPr lang="en-US" sz="2800" dirty="0"/>
              <a:t>Vote based on each role and consider the results</a:t>
            </a:r>
          </a:p>
          <a:p>
            <a:pPr>
              <a:spcAft>
                <a:spcPts val="600"/>
              </a:spcAft>
            </a:pPr>
            <a:r>
              <a:rPr lang="en-US" sz="2800" dirty="0"/>
              <a:t>Come to consensus decision ( ~11 min )</a:t>
            </a:r>
          </a:p>
          <a:p>
            <a:endParaRPr lang="en-US" sz="2800" dirty="0"/>
          </a:p>
        </p:txBody>
      </p:sp>
      <p:sp>
        <p:nvSpPr>
          <p:cNvPr id="3" name="Title 2">
            <a:extLst>
              <a:ext uri="{FF2B5EF4-FFF2-40B4-BE49-F238E27FC236}">
                <a16:creationId xmlns:a16="http://schemas.microsoft.com/office/drawing/2014/main" id="{99B157D0-75AA-0247-885F-57612590F595}"/>
              </a:ext>
            </a:extLst>
          </p:cNvPr>
          <p:cNvSpPr>
            <a:spLocks noGrp="1"/>
          </p:cNvSpPr>
          <p:nvPr>
            <p:ph type="title"/>
          </p:nvPr>
        </p:nvSpPr>
        <p:spPr/>
        <p:txBody>
          <a:bodyPr/>
          <a:lstStyle/>
          <a:p>
            <a:r>
              <a:rPr lang="en-US" dirty="0"/>
              <a:t>What product do you choose?</a:t>
            </a:r>
          </a:p>
        </p:txBody>
      </p:sp>
    </p:spTree>
    <p:extLst>
      <p:ext uri="{BB962C8B-B14F-4D97-AF65-F5344CB8AC3E}">
        <p14:creationId xmlns:p14="http://schemas.microsoft.com/office/powerpoint/2010/main" val="58695348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4E2D65-53D5-8545-AF78-602D7DB2874A}"/>
              </a:ext>
            </a:extLst>
          </p:cNvPr>
          <p:cNvSpPr>
            <a:spLocks noGrp="1"/>
          </p:cNvSpPr>
          <p:nvPr>
            <p:ph type="body" sz="quarter" idx="10"/>
          </p:nvPr>
        </p:nvSpPr>
        <p:spPr/>
        <p:txBody>
          <a:bodyPr/>
          <a:lstStyle/>
          <a:p>
            <a:pPr>
              <a:spcAft>
                <a:spcPts val="600"/>
              </a:spcAft>
            </a:pPr>
            <a:r>
              <a:rPr lang="en-US" dirty="0"/>
              <a:t>Chose 2-3 Scenario cards ( ~4 min )</a:t>
            </a:r>
          </a:p>
          <a:p>
            <a:pPr>
              <a:spcAft>
                <a:spcPts val="600"/>
              </a:spcAft>
            </a:pPr>
            <a:r>
              <a:rPr lang="en-US" dirty="0"/>
              <a:t>Discuss if/how this changes your decision.</a:t>
            </a:r>
          </a:p>
          <a:p>
            <a:pPr>
              <a:spcAft>
                <a:spcPts val="600"/>
              </a:spcAft>
            </a:pPr>
            <a:r>
              <a:rPr lang="en-US" dirty="0"/>
              <a:t>Capture changes.</a:t>
            </a:r>
          </a:p>
          <a:p>
            <a:endParaRPr lang="en-US" dirty="0"/>
          </a:p>
        </p:txBody>
      </p:sp>
      <p:sp>
        <p:nvSpPr>
          <p:cNvPr id="3" name="Title 2">
            <a:extLst>
              <a:ext uri="{FF2B5EF4-FFF2-40B4-BE49-F238E27FC236}">
                <a16:creationId xmlns:a16="http://schemas.microsoft.com/office/drawing/2014/main" id="{1B74538C-F461-7E42-A5E8-811878AC7F2A}"/>
              </a:ext>
            </a:extLst>
          </p:cNvPr>
          <p:cNvSpPr>
            <a:spLocks noGrp="1"/>
          </p:cNvSpPr>
          <p:nvPr>
            <p:ph type="title"/>
          </p:nvPr>
        </p:nvSpPr>
        <p:spPr/>
        <p:txBody>
          <a:bodyPr/>
          <a:lstStyle/>
          <a:p>
            <a:r>
              <a:rPr lang="en-US" dirty="0"/>
              <a:t>Oh those pesky users</a:t>
            </a:r>
            <a:r>
              <a:rPr lang="is-IS" dirty="0"/>
              <a:t>…</a:t>
            </a:r>
            <a:endParaRPr lang="en-US" dirty="0"/>
          </a:p>
        </p:txBody>
      </p:sp>
    </p:spTree>
    <p:extLst>
      <p:ext uri="{BB962C8B-B14F-4D97-AF65-F5344CB8AC3E}">
        <p14:creationId xmlns:p14="http://schemas.microsoft.com/office/powerpoint/2010/main" val="319284074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B08747-CB1F-1F45-A668-28E42765141F}"/>
              </a:ext>
            </a:extLst>
          </p:cNvPr>
          <p:cNvSpPr>
            <a:spLocks noGrp="1"/>
          </p:cNvSpPr>
          <p:nvPr>
            <p:ph type="body" sz="quarter" idx="10"/>
          </p:nvPr>
        </p:nvSpPr>
        <p:spPr/>
        <p:txBody>
          <a:bodyPr/>
          <a:lstStyle/>
          <a:p>
            <a:r>
              <a:rPr lang="en-US" dirty="0"/>
              <a:t>Group discussion and report back</a:t>
            </a:r>
          </a:p>
          <a:p>
            <a:endParaRPr lang="en-US" dirty="0"/>
          </a:p>
          <a:p>
            <a:r>
              <a:rPr lang="en-US" dirty="0"/>
              <a:t>What product did you choose? </a:t>
            </a:r>
          </a:p>
          <a:p>
            <a:endParaRPr lang="en-US" dirty="0"/>
          </a:p>
          <a:p>
            <a:r>
              <a:rPr lang="en-US" dirty="0"/>
              <a:t>Did that change with the scenarios?</a:t>
            </a:r>
          </a:p>
          <a:p>
            <a:endParaRPr lang="en-US" dirty="0"/>
          </a:p>
        </p:txBody>
      </p:sp>
      <p:sp>
        <p:nvSpPr>
          <p:cNvPr id="3" name="Title 2">
            <a:extLst>
              <a:ext uri="{FF2B5EF4-FFF2-40B4-BE49-F238E27FC236}">
                <a16:creationId xmlns:a16="http://schemas.microsoft.com/office/drawing/2014/main" id="{0CF49CEF-08C5-A045-8FC1-4DF6053D524D}"/>
              </a:ext>
            </a:extLst>
          </p:cNvPr>
          <p:cNvSpPr>
            <a:spLocks noGrp="1"/>
          </p:cNvSpPr>
          <p:nvPr>
            <p:ph type="title"/>
          </p:nvPr>
        </p:nvSpPr>
        <p:spPr/>
        <p:txBody>
          <a:bodyPr/>
          <a:lstStyle/>
          <a:p>
            <a:r>
              <a:rPr lang="en-US" dirty="0"/>
              <a:t>Lessons Learned</a:t>
            </a:r>
          </a:p>
        </p:txBody>
      </p:sp>
    </p:spTree>
    <p:extLst>
      <p:ext uri="{BB962C8B-B14F-4D97-AF65-F5344CB8AC3E}">
        <p14:creationId xmlns:p14="http://schemas.microsoft.com/office/powerpoint/2010/main" val="347349177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073A7-9E05-0544-8158-86FE17D9521E}"/>
              </a:ext>
            </a:extLst>
          </p:cNvPr>
          <p:cNvSpPr>
            <a:spLocks noGrp="1"/>
          </p:cNvSpPr>
          <p:nvPr>
            <p:ph type="body" sz="quarter" idx="10"/>
          </p:nvPr>
        </p:nvSpPr>
        <p:spPr/>
        <p:txBody>
          <a:bodyPr/>
          <a:lstStyle/>
          <a:p>
            <a:pPr>
              <a:spcAft>
                <a:spcPts val="600"/>
              </a:spcAft>
            </a:pPr>
            <a:r>
              <a:rPr lang="en-US" sz="2000" dirty="0"/>
              <a:t>Understand a “cloud strategy” &amp; how to develop one </a:t>
            </a:r>
          </a:p>
          <a:p>
            <a:pPr>
              <a:spcAft>
                <a:spcPts val="600"/>
              </a:spcAft>
            </a:pPr>
            <a:r>
              <a:rPr lang="en-US" sz="2000" dirty="0"/>
              <a:t>Articulate the challenges and techniques of procuring cloud services </a:t>
            </a:r>
          </a:p>
          <a:p>
            <a:pPr>
              <a:spcAft>
                <a:spcPts val="600"/>
              </a:spcAft>
            </a:pPr>
            <a:r>
              <a:rPr lang="en-US" sz="2000" dirty="0"/>
              <a:t>Recognize the importance of legal agreements for cloud services; analyze some common legal terms and concepts </a:t>
            </a:r>
          </a:p>
          <a:p>
            <a:pPr>
              <a:spcAft>
                <a:spcPts val="600"/>
              </a:spcAft>
            </a:pPr>
            <a:r>
              <a:rPr lang="en-US" sz="2000" dirty="0"/>
              <a:t>Avoiding negotiation mistakes and confronting tricky situations</a:t>
            </a:r>
          </a:p>
          <a:p>
            <a:pPr>
              <a:spcAft>
                <a:spcPts val="600"/>
              </a:spcAft>
            </a:pPr>
            <a:r>
              <a:rPr lang="en-US" sz="2000" dirty="0"/>
              <a:t>Learn how community efforts like CBI and HECVAT can help</a:t>
            </a:r>
          </a:p>
          <a:p>
            <a:pPr>
              <a:spcAft>
                <a:spcPts val="600"/>
              </a:spcAft>
            </a:pPr>
            <a:r>
              <a:rPr lang="en-US" sz="2000" dirty="0"/>
              <a:t>Learn how community efforts through Internet2 help</a:t>
            </a:r>
          </a:p>
        </p:txBody>
      </p:sp>
      <p:sp>
        <p:nvSpPr>
          <p:cNvPr id="3" name="Title 2">
            <a:extLst>
              <a:ext uri="{FF2B5EF4-FFF2-40B4-BE49-F238E27FC236}">
                <a16:creationId xmlns:a16="http://schemas.microsoft.com/office/drawing/2014/main" id="{7FD651C9-95D2-8B4F-BAC5-9365DE4B8964}"/>
              </a:ext>
            </a:extLst>
          </p:cNvPr>
          <p:cNvSpPr>
            <a:spLocks noGrp="1"/>
          </p:cNvSpPr>
          <p:nvPr>
            <p:ph type="title"/>
          </p:nvPr>
        </p:nvSpPr>
        <p:spPr/>
        <p:txBody>
          <a:bodyPr/>
          <a:lstStyle/>
          <a:p>
            <a:r>
              <a:rPr lang="en-US" dirty="0"/>
              <a:t>Revisiting Our Objectives</a:t>
            </a:r>
          </a:p>
        </p:txBody>
      </p:sp>
    </p:spTree>
    <p:extLst>
      <p:ext uri="{BB962C8B-B14F-4D97-AF65-F5344CB8AC3E}">
        <p14:creationId xmlns:p14="http://schemas.microsoft.com/office/powerpoint/2010/main" val="340615854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FBC0E-60B5-A047-994F-DFE4E6DB7A6E}"/>
              </a:ext>
            </a:extLst>
          </p:cNvPr>
          <p:cNvSpPr>
            <a:spLocks noGrp="1"/>
          </p:cNvSpPr>
          <p:nvPr>
            <p:ph type="title"/>
          </p:nvPr>
        </p:nvSpPr>
        <p:spPr/>
        <p:txBody>
          <a:bodyPr/>
          <a:lstStyle/>
          <a:p>
            <a:r>
              <a:rPr lang="en-US" dirty="0"/>
              <a:t>Feedback &amp; Questions</a:t>
            </a:r>
          </a:p>
        </p:txBody>
      </p:sp>
    </p:spTree>
    <p:extLst>
      <p:ext uri="{BB962C8B-B14F-4D97-AF65-F5344CB8AC3E}">
        <p14:creationId xmlns:p14="http://schemas.microsoft.com/office/powerpoint/2010/main" val="1738741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6D0E0-366E-4242-BE88-783EED7470FF}"/>
              </a:ext>
            </a:extLst>
          </p:cNvPr>
          <p:cNvSpPr>
            <a:spLocks noGrp="1"/>
          </p:cNvSpPr>
          <p:nvPr>
            <p:ph type="title"/>
          </p:nvPr>
        </p:nvSpPr>
        <p:spPr/>
        <p:txBody>
          <a:bodyPr/>
          <a:lstStyle/>
          <a:p>
            <a:r>
              <a:rPr lang="en-US"/>
              <a:t>Preparing for Cloud</a:t>
            </a:r>
          </a:p>
        </p:txBody>
      </p:sp>
    </p:spTree>
    <p:extLst>
      <p:ext uri="{BB962C8B-B14F-4D97-AF65-F5344CB8AC3E}">
        <p14:creationId xmlns:p14="http://schemas.microsoft.com/office/powerpoint/2010/main" val="281377790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1141E-5706-FD4A-A912-2580BCA8F110}"/>
              </a:ext>
            </a:extLst>
          </p:cNvPr>
          <p:cNvSpPr>
            <a:spLocks noGrp="1"/>
          </p:cNvSpPr>
          <p:nvPr>
            <p:ph type="title"/>
          </p:nvPr>
        </p:nvSpPr>
        <p:spPr/>
        <p:txBody>
          <a:bodyPr/>
          <a:lstStyle/>
          <a:p>
            <a:r>
              <a:rPr lang="en-US" dirty="0"/>
              <a:t>Please complete the session feedback!</a:t>
            </a:r>
          </a:p>
        </p:txBody>
      </p:sp>
    </p:spTree>
    <p:extLst>
      <p:ext uri="{BB962C8B-B14F-4D97-AF65-F5344CB8AC3E}">
        <p14:creationId xmlns:p14="http://schemas.microsoft.com/office/powerpoint/2010/main" val="11947222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9633A4-BB11-2846-A5CA-FAC1E27E4493}"/>
              </a:ext>
            </a:extLst>
          </p:cNvPr>
          <p:cNvSpPr>
            <a:spLocks noGrp="1"/>
          </p:cNvSpPr>
          <p:nvPr>
            <p:ph type="body" sz="quarter" idx="10"/>
          </p:nvPr>
        </p:nvSpPr>
        <p:spPr/>
        <p:txBody>
          <a:bodyPr/>
          <a:lstStyle/>
          <a:p>
            <a:pPr marL="0" indent="0" algn="ctr">
              <a:buNone/>
            </a:pPr>
            <a:r>
              <a:rPr lang="en-US" dirty="0"/>
              <a:t>Nick Lewis</a:t>
            </a:r>
          </a:p>
          <a:p>
            <a:pPr marL="0" indent="0" algn="ctr">
              <a:buNone/>
            </a:pPr>
            <a:r>
              <a:rPr lang="en-US" dirty="0"/>
              <a:t>Program Manager</a:t>
            </a:r>
          </a:p>
          <a:p>
            <a:pPr marL="0" indent="0" algn="ctr">
              <a:buNone/>
            </a:pPr>
            <a:r>
              <a:rPr lang="en-US" dirty="0"/>
              <a:t>Internet2</a:t>
            </a:r>
          </a:p>
          <a:p>
            <a:pPr marL="0" indent="0" algn="ctr">
              <a:buNone/>
            </a:pPr>
            <a:r>
              <a:rPr lang="en-US" dirty="0"/>
              <a:t>nlewis@internet2.edu</a:t>
            </a:r>
          </a:p>
        </p:txBody>
      </p:sp>
      <p:sp>
        <p:nvSpPr>
          <p:cNvPr id="3" name="Title 2">
            <a:extLst>
              <a:ext uri="{FF2B5EF4-FFF2-40B4-BE49-F238E27FC236}">
                <a16:creationId xmlns:a16="http://schemas.microsoft.com/office/drawing/2014/main" id="{E023FBCA-553B-6240-8FC3-033453377AE0}"/>
              </a:ext>
            </a:extLst>
          </p:cNvPr>
          <p:cNvSpPr>
            <a:spLocks noGrp="1"/>
          </p:cNvSpPr>
          <p:nvPr>
            <p:ph type="title"/>
          </p:nvPr>
        </p:nvSpPr>
        <p:spPr/>
        <p:txBody>
          <a:bodyPr/>
          <a:lstStyle/>
          <a:p>
            <a:r>
              <a:rPr lang="en-US" dirty="0"/>
              <a:t>Contact</a:t>
            </a:r>
            <a:r>
              <a:rPr lang="is-IS" dirty="0"/>
              <a:t>…</a:t>
            </a:r>
            <a:endParaRPr lang="en-US" dirty="0"/>
          </a:p>
        </p:txBody>
      </p:sp>
    </p:spTree>
    <p:extLst>
      <p:ext uri="{BB962C8B-B14F-4D97-AF65-F5344CB8AC3E}">
        <p14:creationId xmlns:p14="http://schemas.microsoft.com/office/powerpoint/2010/main" val="3695278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9B1B96-D709-6E44-80C1-1D319DE33C48}"/>
              </a:ext>
            </a:extLst>
          </p:cNvPr>
          <p:cNvSpPr>
            <a:spLocks noGrp="1"/>
          </p:cNvSpPr>
          <p:nvPr>
            <p:ph type="body" sz="quarter" idx="10"/>
          </p:nvPr>
        </p:nvSpPr>
        <p:spPr/>
        <p:txBody>
          <a:bodyPr/>
          <a:lstStyle/>
          <a:p>
            <a:pPr>
              <a:spcAft>
                <a:spcPts val="1200"/>
              </a:spcAft>
            </a:pPr>
            <a:r>
              <a:rPr lang="en-US"/>
              <a:t>What do we mean by “cloud”?</a:t>
            </a:r>
          </a:p>
          <a:p>
            <a:pPr>
              <a:spcAft>
                <a:spcPts val="1200"/>
              </a:spcAft>
            </a:pPr>
            <a:r>
              <a:rPr lang="en-US"/>
              <a:t>What drives us to cloud services?</a:t>
            </a:r>
          </a:p>
          <a:p>
            <a:pPr>
              <a:spcAft>
                <a:spcPts val="1200"/>
              </a:spcAft>
            </a:pPr>
            <a:r>
              <a:rPr lang="en-US"/>
              <a:t>Understanding cloud scale and the value proposition of cloud</a:t>
            </a:r>
          </a:p>
          <a:p>
            <a:pPr>
              <a:spcAft>
                <a:spcPts val="1200"/>
              </a:spcAft>
            </a:pPr>
            <a:r>
              <a:rPr lang="en-US"/>
              <a:t>Staffing and change management</a:t>
            </a:r>
          </a:p>
          <a:p>
            <a:pPr marL="0" indent="0">
              <a:buNone/>
            </a:pPr>
            <a:endParaRPr lang="en-US"/>
          </a:p>
        </p:txBody>
      </p:sp>
      <p:sp>
        <p:nvSpPr>
          <p:cNvPr id="3" name="Title 2">
            <a:extLst>
              <a:ext uri="{FF2B5EF4-FFF2-40B4-BE49-F238E27FC236}">
                <a16:creationId xmlns:a16="http://schemas.microsoft.com/office/drawing/2014/main" id="{BB0B730B-1940-C84B-BB59-D983EFBF1F24}"/>
              </a:ext>
            </a:extLst>
          </p:cNvPr>
          <p:cNvSpPr>
            <a:spLocks noGrp="1"/>
          </p:cNvSpPr>
          <p:nvPr>
            <p:ph type="title"/>
          </p:nvPr>
        </p:nvSpPr>
        <p:spPr/>
        <p:txBody>
          <a:bodyPr/>
          <a:lstStyle/>
          <a:p>
            <a:r>
              <a:rPr lang="en-US"/>
              <a:t>Preparing for Cloud</a:t>
            </a:r>
          </a:p>
        </p:txBody>
      </p:sp>
    </p:spTree>
    <p:extLst>
      <p:ext uri="{BB962C8B-B14F-4D97-AF65-F5344CB8AC3E}">
        <p14:creationId xmlns:p14="http://schemas.microsoft.com/office/powerpoint/2010/main" val="66110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225D60-DB70-9E4C-89CC-24273C945BA1}"/>
              </a:ext>
            </a:extLst>
          </p:cNvPr>
          <p:cNvSpPr>
            <a:spLocks noGrp="1"/>
          </p:cNvSpPr>
          <p:nvPr>
            <p:ph type="body" sz="quarter" idx="10"/>
          </p:nvPr>
        </p:nvSpPr>
        <p:spPr/>
        <p:txBody>
          <a:bodyPr/>
          <a:lstStyle/>
          <a:p>
            <a:r>
              <a:rPr lang="en-US"/>
              <a:t>“[Cloud computing is a] paradigm for enabling network access to a scalable and elastic pool of sharable physical or virtual resources with on-demand self-service provisioning and administration.”   </a:t>
            </a:r>
          </a:p>
          <a:p>
            <a:pPr lvl="1"/>
            <a:r>
              <a:rPr lang="en-US" sz="1600"/>
              <a:t>Source: ISO 17788:2014 </a:t>
            </a:r>
          </a:p>
          <a:p>
            <a:pPr lvl="1"/>
            <a:r>
              <a:rPr lang="en-US" sz="1600"/>
              <a:t>“Cloud computing: overview and vocabulary”</a:t>
            </a:r>
          </a:p>
        </p:txBody>
      </p:sp>
      <p:sp>
        <p:nvSpPr>
          <p:cNvPr id="3" name="Title 2">
            <a:extLst>
              <a:ext uri="{FF2B5EF4-FFF2-40B4-BE49-F238E27FC236}">
                <a16:creationId xmlns:a16="http://schemas.microsoft.com/office/drawing/2014/main" id="{709CF074-28F5-9D45-9B9C-D262D59E64F2}"/>
              </a:ext>
            </a:extLst>
          </p:cNvPr>
          <p:cNvSpPr>
            <a:spLocks noGrp="1"/>
          </p:cNvSpPr>
          <p:nvPr>
            <p:ph type="title"/>
          </p:nvPr>
        </p:nvSpPr>
        <p:spPr/>
        <p:txBody>
          <a:bodyPr/>
          <a:lstStyle/>
          <a:p>
            <a:r>
              <a:rPr lang="en-US"/>
              <a:t>What do we mean by “cloud”?</a:t>
            </a:r>
          </a:p>
        </p:txBody>
      </p:sp>
    </p:spTree>
    <p:extLst>
      <p:ext uri="{BB962C8B-B14F-4D97-AF65-F5344CB8AC3E}">
        <p14:creationId xmlns:p14="http://schemas.microsoft.com/office/powerpoint/2010/main" val="793005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225D60-DB70-9E4C-89CC-24273C945BA1}"/>
              </a:ext>
            </a:extLst>
          </p:cNvPr>
          <p:cNvSpPr>
            <a:spLocks noGrp="1"/>
          </p:cNvSpPr>
          <p:nvPr>
            <p:ph type="body" sz="quarter" idx="10"/>
          </p:nvPr>
        </p:nvSpPr>
        <p:spPr/>
        <p:txBody>
          <a:bodyPr/>
          <a:lstStyle/>
          <a:p>
            <a:r>
              <a:rPr lang="en-US"/>
              <a:t>“[Cloud computing is a] paradigm for enabling </a:t>
            </a:r>
            <a:r>
              <a:rPr lang="en-US" b="1"/>
              <a:t>network access </a:t>
            </a:r>
            <a:r>
              <a:rPr lang="en-US"/>
              <a:t>to a scalable and elastic pool of sharable physical or virtual resources with on-demand self-service provisioning and administration.”   </a:t>
            </a:r>
          </a:p>
          <a:p>
            <a:pPr lvl="1"/>
            <a:r>
              <a:rPr lang="en-US" sz="1600"/>
              <a:t>Source: ISO 17788:2014 </a:t>
            </a:r>
          </a:p>
          <a:p>
            <a:pPr lvl="1"/>
            <a:r>
              <a:rPr lang="en-US" sz="1600"/>
              <a:t>“Cloud computing: overview and vocabulary”</a:t>
            </a:r>
          </a:p>
        </p:txBody>
      </p:sp>
      <p:sp>
        <p:nvSpPr>
          <p:cNvPr id="3" name="Title 2">
            <a:extLst>
              <a:ext uri="{FF2B5EF4-FFF2-40B4-BE49-F238E27FC236}">
                <a16:creationId xmlns:a16="http://schemas.microsoft.com/office/drawing/2014/main" id="{709CF074-28F5-9D45-9B9C-D262D59E64F2}"/>
              </a:ext>
            </a:extLst>
          </p:cNvPr>
          <p:cNvSpPr>
            <a:spLocks noGrp="1"/>
          </p:cNvSpPr>
          <p:nvPr>
            <p:ph type="title"/>
          </p:nvPr>
        </p:nvSpPr>
        <p:spPr/>
        <p:txBody>
          <a:bodyPr/>
          <a:lstStyle/>
          <a:p>
            <a:r>
              <a:rPr lang="en-US"/>
              <a:t>What do we mean by “cloud”?</a:t>
            </a:r>
          </a:p>
        </p:txBody>
      </p:sp>
    </p:spTree>
    <p:extLst>
      <p:ext uri="{BB962C8B-B14F-4D97-AF65-F5344CB8AC3E}">
        <p14:creationId xmlns:p14="http://schemas.microsoft.com/office/powerpoint/2010/main" val="705908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225D60-DB70-9E4C-89CC-24273C945BA1}"/>
              </a:ext>
            </a:extLst>
          </p:cNvPr>
          <p:cNvSpPr>
            <a:spLocks noGrp="1"/>
          </p:cNvSpPr>
          <p:nvPr>
            <p:ph type="body" sz="quarter" idx="10"/>
          </p:nvPr>
        </p:nvSpPr>
        <p:spPr/>
        <p:txBody>
          <a:bodyPr/>
          <a:lstStyle/>
          <a:p>
            <a:r>
              <a:rPr lang="en-US"/>
              <a:t>“[Cloud computing is a] paradigm for enabling network access to a </a:t>
            </a:r>
            <a:r>
              <a:rPr lang="en-US" b="1"/>
              <a:t>scalable</a:t>
            </a:r>
            <a:r>
              <a:rPr lang="en-US"/>
              <a:t> and </a:t>
            </a:r>
            <a:r>
              <a:rPr lang="en-US" b="1"/>
              <a:t>elastic</a:t>
            </a:r>
            <a:r>
              <a:rPr lang="en-US"/>
              <a:t> pool of sharable physical or virtual resources with on-demand self-service provisioning and administration.”   </a:t>
            </a:r>
          </a:p>
          <a:p>
            <a:pPr lvl="1"/>
            <a:r>
              <a:rPr lang="en-US" sz="1600"/>
              <a:t>Source: ISO 17788:2014 </a:t>
            </a:r>
          </a:p>
          <a:p>
            <a:pPr lvl="1"/>
            <a:r>
              <a:rPr lang="en-US" sz="1600"/>
              <a:t>“Cloud computing: overview and vocabulary”</a:t>
            </a:r>
          </a:p>
        </p:txBody>
      </p:sp>
      <p:sp>
        <p:nvSpPr>
          <p:cNvPr id="3" name="Title 2">
            <a:extLst>
              <a:ext uri="{FF2B5EF4-FFF2-40B4-BE49-F238E27FC236}">
                <a16:creationId xmlns:a16="http://schemas.microsoft.com/office/drawing/2014/main" id="{709CF074-28F5-9D45-9B9C-D262D59E64F2}"/>
              </a:ext>
            </a:extLst>
          </p:cNvPr>
          <p:cNvSpPr>
            <a:spLocks noGrp="1"/>
          </p:cNvSpPr>
          <p:nvPr>
            <p:ph type="title"/>
          </p:nvPr>
        </p:nvSpPr>
        <p:spPr/>
        <p:txBody>
          <a:bodyPr/>
          <a:lstStyle/>
          <a:p>
            <a:r>
              <a:rPr lang="en-US"/>
              <a:t>What do we mean by “cloud”?</a:t>
            </a:r>
          </a:p>
        </p:txBody>
      </p:sp>
    </p:spTree>
    <p:extLst>
      <p:ext uri="{BB962C8B-B14F-4D97-AF65-F5344CB8AC3E}">
        <p14:creationId xmlns:p14="http://schemas.microsoft.com/office/powerpoint/2010/main" val="3894803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225D60-DB70-9E4C-89CC-24273C945BA1}"/>
              </a:ext>
            </a:extLst>
          </p:cNvPr>
          <p:cNvSpPr>
            <a:spLocks noGrp="1"/>
          </p:cNvSpPr>
          <p:nvPr>
            <p:ph type="body" sz="quarter" idx="10"/>
          </p:nvPr>
        </p:nvSpPr>
        <p:spPr/>
        <p:txBody>
          <a:bodyPr/>
          <a:lstStyle/>
          <a:p>
            <a:r>
              <a:rPr lang="en-US"/>
              <a:t>“[Cloud computing is a] paradigm for enabling network access to a scalable and elastic pool of </a:t>
            </a:r>
            <a:r>
              <a:rPr lang="en-US" b="1"/>
              <a:t>sharable</a:t>
            </a:r>
            <a:r>
              <a:rPr lang="en-US"/>
              <a:t> physical or virtual resources with on-demand self-service provisioning and administration.”   </a:t>
            </a:r>
          </a:p>
          <a:p>
            <a:pPr lvl="1"/>
            <a:r>
              <a:rPr lang="en-US" sz="1600"/>
              <a:t>Source: ISO 17788:2014 </a:t>
            </a:r>
          </a:p>
          <a:p>
            <a:pPr lvl="1"/>
            <a:r>
              <a:rPr lang="en-US" sz="1600"/>
              <a:t>“Cloud computing: overview and vocabulary”</a:t>
            </a:r>
          </a:p>
        </p:txBody>
      </p:sp>
      <p:sp>
        <p:nvSpPr>
          <p:cNvPr id="3" name="Title 2">
            <a:extLst>
              <a:ext uri="{FF2B5EF4-FFF2-40B4-BE49-F238E27FC236}">
                <a16:creationId xmlns:a16="http://schemas.microsoft.com/office/drawing/2014/main" id="{709CF074-28F5-9D45-9B9C-D262D59E64F2}"/>
              </a:ext>
            </a:extLst>
          </p:cNvPr>
          <p:cNvSpPr>
            <a:spLocks noGrp="1"/>
          </p:cNvSpPr>
          <p:nvPr>
            <p:ph type="title"/>
          </p:nvPr>
        </p:nvSpPr>
        <p:spPr/>
        <p:txBody>
          <a:bodyPr/>
          <a:lstStyle/>
          <a:p>
            <a:r>
              <a:rPr lang="en-US"/>
              <a:t>What do we mean by “cloud”?</a:t>
            </a:r>
          </a:p>
        </p:txBody>
      </p:sp>
    </p:spTree>
    <p:extLst>
      <p:ext uri="{BB962C8B-B14F-4D97-AF65-F5344CB8AC3E}">
        <p14:creationId xmlns:p14="http://schemas.microsoft.com/office/powerpoint/2010/main" val="1528621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225D60-DB70-9E4C-89CC-24273C945BA1}"/>
              </a:ext>
            </a:extLst>
          </p:cNvPr>
          <p:cNvSpPr>
            <a:spLocks noGrp="1"/>
          </p:cNvSpPr>
          <p:nvPr>
            <p:ph type="body" sz="quarter" idx="10"/>
          </p:nvPr>
        </p:nvSpPr>
        <p:spPr/>
        <p:txBody>
          <a:bodyPr/>
          <a:lstStyle/>
          <a:p>
            <a:r>
              <a:rPr lang="en-US"/>
              <a:t>“[Cloud computing is a] paradigm for enabling network access to a scalable and elastic pool of sharable </a:t>
            </a:r>
            <a:r>
              <a:rPr lang="en-US" b="1"/>
              <a:t>physical</a:t>
            </a:r>
            <a:r>
              <a:rPr lang="en-US"/>
              <a:t> or </a:t>
            </a:r>
            <a:r>
              <a:rPr lang="en-US" b="1"/>
              <a:t>virtual</a:t>
            </a:r>
            <a:r>
              <a:rPr lang="en-US"/>
              <a:t> resources with on-demand self-service provisioning and administration.”   </a:t>
            </a:r>
          </a:p>
          <a:p>
            <a:pPr lvl="1"/>
            <a:r>
              <a:rPr lang="en-US" sz="1600"/>
              <a:t>Source: ISO 17788:2014 </a:t>
            </a:r>
          </a:p>
          <a:p>
            <a:pPr lvl="1"/>
            <a:r>
              <a:rPr lang="en-US" sz="1600"/>
              <a:t>“Cloud computing: overview and vocabulary”</a:t>
            </a:r>
          </a:p>
        </p:txBody>
      </p:sp>
      <p:sp>
        <p:nvSpPr>
          <p:cNvPr id="3" name="Title 2">
            <a:extLst>
              <a:ext uri="{FF2B5EF4-FFF2-40B4-BE49-F238E27FC236}">
                <a16:creationId xmlns:a16="http://schemas.microsoft.com/office/drawing/2014/main" id="{709CF074-28F5-9D45-9B9C-D262D59E64F2}"/>
              </a:ext>
            </a:extLst>
          </p:cNvPr>
          <p:cNvSpPr>
            <a:spLocks noGrp="1"/>
          </p:cNvSpPr>
          <p:nvPr>
            <p:ph type="title"/>
          </p:nvPr>
        </p:nvSpPr>
        <p:spPr/>
        <p:txBody>
          <a:bodyPr/>
          <a:lstStyle/>
          <a:p>
            <a:r>
              <a:rPr lang="en-US"/>
              <a:t>What do we mean by “cloud”?</a:t>
            </a:r>
          </a:p>
        </p:txBody>
      </p:sp>
    </p:spTree>
    <p:extLst>
      <p:ext uri="{BB962C8B-B14F-4D97-AF65-F5344CB8AC3E}">
        <p14:creationId xmlns:p14="http://schemas.microsoft.com/office/powerpoint/2010/main" val="1768738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7304" y="451183"/>
            <a:ext cx="8157412" cy="860258"/>
          </a:xfrm>
        </p:spPr>
        <p:txBody>
          <a:bodyPr/>
          <a:lstStyle/>
          <a:p>
            <a:r>
              <a:rPr lang="en-US" b="1" dirty="0"/>
              <a:t>“Cloud 101” Workshop</a:t>
            </a:r>
            <a:endParaRPr lang="en-US" dirty="0"/>
          </a:p>
        </p:txBody>
      </p:sp>
      <p:sp>
        <p:nvSpPr>
          <p:cNvPr id="7" name="Text Placeholder 6"/>
          <p:cNvSpPr>
            <a:spLocks noGrp="1"/>
          </p:cNvSpPr>
          <p:nvPr>
            <p:ph type="body" sz="quarter" idx="10"/>
          </p:nvPr>
        </p:nvSpPr>
        <p:spPr/>
        <p:txBody>
          <a:bodyPr/>
          <a:lstStyle/>
          <a:p>
            <a:r>
              <a:rPr lang="en-US" dirty="0">
                <a:solidFill>
                  <a:srgbClr val="FF0000"/>
                </a:solidFill>
              </a:rPr>
              <a:t>Today’s Agenda</a:t>
            </a:r>
            <a:endParaRPr lang="en-US" dirty="0"/>
          </a:p>
          <a:p>
            <a:pPr lvl="1"/>
            <a:r>
              <a:rPr lang="en-US" sz="2000" dirty="0"/>
              <a:t>Welcome</a:t>
            </a:r>
          </a:p>
          <a:p>
            <a:pPr lvl="1"/>
            <a:r>
              <a:rPr lang="en-US" sz="2000" dirty="0"/>
              <a:t>Preparing for Cloud </a:t>
            </a:r>
          </a:p>
          <a:p>
            <a:pPr lvl="1"/>
            <a:r>
              <a:rPr lang="en-US" sz="2000" dirty="0"/>
              <a:t>Procuring &amp; Contracting</a:t>
            </a:r>
          </a:p>
          <a:p>
            <a:pPr lvl="1"/>
            <a:r>
              <a:rPr lang="en-US" sz="2000" dirty="0"/>
              <a:t>General Information Security Issues in the Cloud</a:t>
            </a:r>
          </a:p>
          <a:p>
            <a:pPr lvl="1"/>
            <a:r>
              <a:rPr lang="en-US" sz="2000" dirty="0"/>
              <a:t>Using HECVAT and REN-ISAC CBI as Part of Your Cloud Strategy</a:t>
            </a:r>
          </a:p>
          <a:p>
            <a:pPr lvl="1"/>
            <a:r>
              <a:rPr lang="en-US" sz="2000" dirty="0"/>
              <a:t>Using Internet2 and InCommon to Implement your Cloud Strategy</a:t>
            </a:r>
          </a:p>
          <a:p>
            <a:pPr lvl="1"/>
            <a:r>
              <a:rPr lang="en-US" sz="2000" dirty="0"/>
              <a:t>Enterprise Service Selection Roleplay</a:t>
            </a:r>
          </a:p>
        </p:txBody>
      </p:sp>
    </p:spTree>
    <p:extLst>
      <p:ext uri="{BB962C8B-B14F-4D97-AF65-F5344CB8AC3E}">
        <p14:creationId xmlns:p14="http://schemas.microsoft.com/office/powerpoint/2010/main" val="1996703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225D60-DB70-9E4C-89CC-24273C945BA1}"/>
              </a:ext>
            </a:extLst>
          </p:cNvPr>
          <p:cNvSpPr>
            <a:spLocks noGrp="1"/>
          </p:cNvSpPr>
          <p:nvPr>
            <p:ph type="body" sz="quarter" idx="10"/>
          </p:nvPr>
        </p:nvSpPr>
        <p:spPr/>
        <p:txBody>
          <a:bodyPr/>
          <a:lstStyle/>
          <a:p>
            <a:r>
              <a:rPr lang="en-US"/>
              <a:t>“[Cloud computing is a] paradigm for enabling network access to a scalable and elastic pool of sharable physical or virtual resources with </a:t>
            </a:r>
            <a:r>
              <a:rPr lang="en-US" b="1"/>
              <a:t>on-demand self-service </a:t>
            </a:r>
            <a:r>
              <a:rPr lang="en-US"/>
              <a:t>provisioning and administration.”   </a:t>
            </a:r>
          </a:p>
          <a:p>
            <a:pPr lvl="1"/>
            <a:r>
              <a:rPr lang="en-US" sz="1600"/>
              <a:t>Source: ISO 17788:2014 </a:t>
            </a:r>
          </a:p>
          <a:p>
            <a:pPr lvl="1"/>
            <a:r>
              <a:rPr lang="en-US" sz="1600"/>
              <a:t>“Cloud computing: overview and vocabulary”</a:t>
            </a:r>
          </a:p>
        </p:txBody>
      </p:sp>
      <p:sp>
        <p:nvSpPr>
          <p:cNvPr id="3" name="Title 2">
            <a:extLst>
              <a:ext uri="{FF2B5EF4-FFF2-40B4-BE49-F238E27FC236}">
                <a16:creationId xmlns:a16="http://schemas.microsoft.com/office/drawing/2014/main" id="{709CF074-28F5-9D45-9B9C-D262D59E64F2}"/>
              </a:ext>
            </a:extLst>
          </p:cNvPr>
          <p:cNvSpPr>
            <a:spLocks noGrp="1"/>
          </p:cNvSpPr>
          <p:nvPr>
            <p:ph type="title"/>
          </p:nvPr>
        </p:nvSpPr>
        <p:spPr/>
        <p:txBody>
          <a:bodyPr/>
          <a:lstStyle/>
          <a:p>
            <a:r>
              <a:rPr lang="en-US"/>
              <a:t>What do we mean by “cloud”?</a:t>
            </a:r>
          </a:p>
        </p:txBody>
      </p:sp>
    </p:spTree>
    <p:extLst>
      <p:ext uri="{BB962C8B-B14F-4D97-AF65-F5344CB8AC3E}">
        <p14:creationId xmlns:p14="http://schemas.microsoft.com/office/powerpoint/2010/main" val="3467653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283D86-1D66-954A-A81F-CDB8E8F680C7}"/>
              </a:ext>
            </a:extLst>
          </p:cNvPr>
          <p:cNvSpPr>
            <a:spLocks noGrp="1"/>
          </p:cNvSpPr>
          <p:nvPr>
            <p:ph type="body" sz="quarter" idx="10"/>
          </p:nvPr>
        </p:nvSpPr>
        <p:spPr/>
        <p:txBody>
          <a:bodyPr/>
          <a:lstStyle/>
          <a:p>
            <a:r>
              <a:rPr lang="en-US" sz="1600"/>
              <a:t>Cloud computing is a model for enabling convenient, on-demand network access to a shared pool of configurable computing resources (e.g., networks, servers, storage, applications, and services) that can be rapidly provisioned and released with minimal management effort or service provider interaction. This cloud model promotes availability and is composed of five essential characteristics (On-demand self-service, Broad network access, Resource pooling, Rapid elasticity, Measured Service); three service models (Cloud Software as a Service (SaaS), Cloud Platform as a Service (PaaS), Cloud Infrastructure as a Service (IaaS)); and, four deployment models (Private cloud, Community cloud, Public cloud, Hybrid cloud). Key enabling technologies include: (1) fast wide-area networks, (2) powerful, inexpensive server computers, and (3) high-performance virtualization for commodity hardware. </a:t>
            </a:r>
          </a:p>
          <a:p>
            <a:pPr lvl="1"/>
            <a:r>
              <a:rPr lang="en-US" sz="1600"/>
              <a:t>Source: NIST Cloud Computing Program - NCCP</a:t>
            </a:r>
          </a:p>
          <a:p>
            <a:pPr lvl="1"/>
            <a:r>
              <a:rPr lang="en-US" sz="1600"/>
              <a:t>https://</a:t>
            </a:r>
            <a:r>
              <a:rPr lang="en-US" sz="1600" err="1"/>
              <a:t>www.nist.gov</a:t>
            </a:r>
            <a:r>
              <a:rPr lang="en-US" sz="1600"/>
              <a:t>/programs-projects/</a:t>
            </a:r>
            <a:r>
              <a:rPr lang="en-US" sz="1600" err="1"/>
              <a:t>nist</a:t>
            </a:r>
            <a:r>
              <a:rPr lang="en-US" sz="1600"/>
              <a:t>-cloud-computing-program-</a:t>
            </a:r>
            <a:r>
              <a:rPr lang="en-US" sz="1600" err="1"/>
              <a:t>nccp</a:t>
            </a:r>
            <a:endParaRPr lang="en-US" sz="1600"/>
          </a:p>
        </p:txBody>
      </p:sp>
      <p:sp>
        <p:nvSpPr>
          <p:cNvPr id="3" name="Title 2">
            <a:extLst>
              <a:ext uri="{FF2B5EF4-FFF2-40B4-BE49-F238E27FC236}">
                <a16:creationId xmlns:a16="http://schemas.microsoft.com/office/drawing/2014/main" id="{8F4C3877-1AF0-884C-BA00-0E21FF0BD9E6}"/>
              </a:ext>
            </a:extLst>
          </p:cNvPr>
          <p:cNvSpPr>
            <a:spLocks noGrp="1"/>
          </p:cNvSpPr>
          <p:nvPr>
            <p:ph type="title"/>
          </p:nvPr>
        </p:nvSpPr>
        <p:spPr/>
        <p:txBody>
          <a:bodyPr/>
          <a:lstStyle/>
          <a:p>
            <a:r>
              <a:rPr lang="en-US"/>
              <a:t>What do we mean by “cloud”? (NIST)</a:t>
            </a:r>
          </a:p>
        </p:txBody>
      </p:sp>
    </p:spTree>
    <p:extLst>
      <p:ext uri="{BB962C8B-B14F-4D97-AF65-F5344CB8AC3E}">
        <p14:creationId xmlns:p14="http://schemas.microsoft.com/office/powerpoint/2010/main" val="276171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D5C332-BDBA-EB4B-9411-3AFF848EEFFD}"/>
              </a:ext>
            </a:extLst>
          </p:cNvPr>
          <p:cNvSpPr>
            <a:spLocks noGrp="1"/>
          </p:cNvSpPr>
          <p:nvPr>
            <p:ph type="body" sz="quarter" idx="10"/>
          </p:nvPr>
        </p:nvSpPr>
        <p:spPr/>
        <p:txBody>
          <a:bodyPr/>
          <a:lstStyle/>
          <a:p>
            <a:r>
              <a:rPr lang="en-US" dirty="0"/>
              <a:t>Contracts, contracts, contracts</a:t>
            </a:r>
          </a:p>
          <a:p>
            <a:r>
              <a:rPr lang="en-US" dirty="0"/>
              <a:t>Securing IaaS, PaaS, SaaS, and *</a:t>
            </a:r>
            <a:r>
              <a:rPr lang="en-US" dirty="0" err="1"/>
              <a:t>aaS</a:t>
            </a:r>
            <a:r>
              <a:rPr lang="en-US" dirty="0"/>
              <a:t> services</a:t>
            </a:r>
          </a:p>
          <a:p>
            <a:r>
              <a:rPr lang="en-US" dirty="0"/>
              <a:t>Securing your usage of AWS, Azure, GCP, </a:t>
            </a:r>
            <a:r>
              <a:rPr lang="en-US" dirty="0" err="1"/>
              <a:t>etc</a:t>
            </a:r>
            <a:endParaRPr lang="en-US" dirty="0"/>
          </a:p>
          <a:p>
            <a:r>
              <a:rPr lang="en-US" dirty="0"/>
              <a:t>Cloud Access Security Brokers</a:t>
            </a:r>
          </a:p>
          <a:p>
            <a:r>
              <a:rPr lang="en-US" dirty="0"/>
              <a:t>Security services from the Cloud</a:t>
            </a:r>
          </a:p>
          <a:p>
            <a:endParaRPr lang="en-US" dirty="0"/>
          </a:p>
        </p:txBody>
      </p:sp>
      <p:sp>
        <p:nvSpPr>
          <p:cNvPr id="3" name="Title 2">
            <a:extLst>
              <a:ext uri="{FF2B5EF4-FFF2-40B4-BE49-F238E27FC236}">
                <a16:creationId xmlns:a16="http://schemas.microsoft.com/office/drawing/2014/main" id="{1C7C7C26-D875-8544-83AB-C4A2395D6746}"/>
              </a:ext>
            </a:extLst>
          </p:cNvPr>
          <p:cNvSpPr>
            <a:spLocks noGrp="1"/>
          </p:cNvSpPr>
          <p:nvPr>
            <p:ph type="title"/>
          </p:nvPr>
        </p:nvSpPr>
        <p:spPr>
          <a:xfrm>
            <a:off x="497304" y="451183"/>
            <a:ext cx="8219976" cy="860258"/>
          </a:xfrm>
        </p:spPr>
        <p:txBody>
          <a:bodyPr/>
          <a:lstStyle/>
          <a:p>
            <a:r>
              <a:rPr lang="en-US" dirty="0"/>
              <a:t>What do we mean by “cloud security”?</a:t>
            </a:r>
          </a:p>
        </p:txBody>
      </p:sp>
    </p:spTree>
    <p:extLst>
      <p:ext uri="{BB962C8B-B14F-4D97-AF65-F5344CB8AC3E}">
        <p14:creationId xmlns:p14="http://schemas.microsoft.com/office/powerpoint/2010/main" val="3927651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A6B0D5-10C0-5F4C-BD7A-797812884B14}"/>
              </a:ext>
            </a:extLst>
          </p:cNvPr>
          <p:cNvSpPr>
            <a:spLocks noGrp="1"/>
          </p:cNvSpPr>
          <p:nvPr>
            <p:ph type="title"/>
          </p:nvPr>
        </p:nvSpPr>
        <p:spPr>
          <a:xfrm>
            <a:off x="457200" y="354032"/>
            <a:ext cx="8229600" cy="857250"/>
          </a:xfrm>
        </p:spPr>
        <p:txBody>
          <a:bodyPr/>
          <a:lstStyle/>
          <a:p>
            <a:r>
              <a:rPr lang="en-US" dirty="0"/>
              <a:t>What drives us to cloud services?</a:t>
            </a:r>
          </a:p>
        </p:txBody>
      </p:sp>
      <p:sp>
        <p:nvSpPr>
          <p:cNvPr id="5" name="Text Placeholder 2">
            <a:extLst>
              <a:ext uri="{FF2B5EF4-FFF2-40B4-BE49-F238E27FC236}">
                <a16:creationId xmlns:a16="http://schemas.microsoft.com/office/drawing/2014/main" id="{D09DC0EE-0D47-8E43-B5BD-40F550B0B15B}"/>
              </a:ext>
            </a:extLst>
          </p:cNvPr>
          <p:cNvSpPr>
            <a:spLocks noGrp="1"/>
          </p:cNvSpPr>
          <p:nvPr>
            <p:ph type="body" sz="quarter" idx="10"/>
          </p:nvPr>
        </p:nvSpPr>
        <p:spPr>
          <a:xfrm>
            <a:off x="457200" y="1348203"/>
            <a:ext cx="7543800" cy="3143250"/>
          </a:xfrm>
        </p:spPr>
        <p:txBody>
          <a:bodyPr/>
          <a:lstStyle/>
          <a:p>
            <a:endParaRPr lang="en-US"/>
          </a:p>
        </p:txBody>
      </p:sp>
      <p:pic>
        <p:nvPicPr>
          <p:cNvPr id="6" name="Picture 4" descr="http://www.lunarpages.com/sites/default/files/cloud-hosting-1280.jpg">
            <a:extLst>
              <a:ext uri="{FF2B5EF4-FFF2-40B4-BE49-F238E27FC236}">
                <a16:creationId xmlns:a16="http://schemas.microsoft.com/office/drawing/2014/main" id="{58D4D176-418C-2247-AB55-63C127D3E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252438"/>
            <a:ext cx="8915400" cy="32390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390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AE700E-F65F-0F44-A8B9-630D08F08230}"/>
              </a:ext>
            </a:extLst>
          </p:cNvPr>
          <p:cNvSpPr>
            <a:spLocks noGrp="1"/>
          </p:cNvSpPr>
          <p:nvPr>
            <p:ph type="title"/>
          </p:nvPr>
        </p:nvSpPr>
        <p:spPr>
          <a:xfrm>
            <a:off x="457200" y="371446"/>
            <a:ext cx="8229600" cy="857250"/>
          </a:xfrm>
        </p:spPr>
        <p:txBody>
          <a:bodyPr/>
          <a:lstStyle/>
          <a:p>
            <a:r>
              <a:rPr lang="en-US" dirty="0"/>
              <a:t>Aging Infrastructure &amp; Replacement</a:t>
            </a:r>
          </a:p>
        </p:txBody>
      </p:sp>
      <p:pic>
        <p:nvPicPr>
          <p:cNvPr id="5" name="Picture 79">
            <a:extLst>
              <a:ext uri="{FF2B5EF4-FFF2-40B4-BE49-F238E27FC236}">
                <a16:creationId xmlns:a16="http://schemas.microsoft.com/office/drawing/2014/main" id="{79E27E52-A210-304E-99F3-8CD3A0A03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4865" y="1594217"/>
            <a:ext cx="4742935" cy="233005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Content Placeholder 3" descr="Slide 04.JPG">
            <a:extLst>
              <a:ext uri="{FF2B5EF4-FFF2-40B4-BE49-F238E27FC236}">
                <a16:creationId xmlns:a16="http://schemas.microsoft.com/office/drawing/2014/main" id="{A8611A0C-617E-814D-B753-796AACC7B1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89" y="1594217"/>
            <a:ext cx="4155915" cy="2331244"/>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518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7A049F-5336-D24B-9842-42F7A6107573}"/>
              </a:ext>
            </a:extLst>
          </p:cNvPr>
          <p:cNvSpPr>
            <a:spLocks noGrp="1"/>
          </p:cNvSpPr>
          <p:nvPr>
            <p:ph type="title"/>
          </p:nvPr>
        </p:nvSpPr>
        <p:spPr/>
        <p:txBody>
          <a:bodyPr/>
          <a:lstStyle/>
          <a:p>
            <a:r>
              <a:rPr lang="en-US" dirty="0"/>
              <a:t>Aging Infrastructure &amp; Replacement  	</a:t>
            </a:r>
            <a:br>
              <a:rPr lang="en-US" dirty="0"/>
            </a:br>
            <a:r>
              <a:rPr lang="en-US" dirty="0"/>
              <a:t>	-</a:t>
            </a:r>
            <a:r>
              <a:rPr lang="en-US" dirty="0" err="1"/>
              <a:t>Infosec</a:t>
            </a:r>
            <a:r>
              <a:rPr lang="en-US" dirty="0"/>
              <a:t> style</a:t>
            </a:r>
          </a:p>
        </p:txBody>
      </p:sp>
      <p:pic>
        <p:nvPicPr>
          <p:cNvPr id="1028" name="Picture 4" descr="Image result for picture of firewall rules">
            <a:extLst>
              <a:ext uri="{FF2B5EF4-FFF2-40B4-BE49-F238E27FC236}">
                <a16:creationId xmlns:a16="http://schemas.microsoft.com/office/drawing/2014/main" id="{1F42A286-202B-D841-8522-C4AD38ED3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563" y="1779563"/>
            <a:ext cx="5761404" cy="2718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708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A776CC-4809-4348-B630-F244DB24537C}"/>
              </a:ext>
            </a:extLst>
          </p:cNvPr>
          <p:cNvSpPr>
            <a:spLocks noGrp="1"/>
          </p:cNvSpPr>
          <p:nvPr>
            <p:ph type="body" sz="quarter" idx="10"/>
          </p:nvPr>
        </p:nvSpPr>
        <p:spPr/>
        <p:txBody>
          <a:bodyPr/>
          <a:lstStyle/>
          <a:p>
            <a:r>
              <a:rPr lang="en-US" dirty="0"/>
              <a:t>Opportunity! </a:t>
            </a:r>
          </a:p>
          <a:p>
            <a:pPr lvl="1"/>
            <a:r>
              <a:rPr lang="en-US" dirty="0"/>
              <a:t>To replace old and insecure systems</a:t>
            </a:r>
          </a:p>
          <a:p>
            <a:pPr lvl="1"/>
            <a:r>
              <a:rPr lang="en-US" dirty="0"/>
              <a:t>Adopt new services to address current problems</a:t>
            </a:r>
          </a:p>
          <a:p>
            <a:pPr lvl="1"/>
            <a:r>
              <a:rPr lang="en-US" dirty="0"/>
              <a:t>Remove some of the operational aspects</a:t>
            </a:r>
          </a:p>
          <a:p>
            <a:pPr lvl="1"/>
            <a:endParaRPr lang="en-US" dirty="0"/>
          </a:p>
          <a:p>
            <a:endParaRPr lang="en-US" dirty="0"/>
          </a:p>
        </p:txBody>
      </p:sp>
      <p:sp>
        <p:nvSpPr>
          <p:cNvPr id="3" name="Title 2">
            <a:extLst>
              <a:ext uri="{FF2B5EF4-FFF2-40B4-BE49-F238E27FC236}">
                <a16:creationId xmlns:a16="http://schemas.microsoft.com/office/drawing/2014/main" id="{8EF8A260-557E-7F47-A9D5-D0A88C4FB5EF}"/>
              </a:ext>
            </a:extLst>
          </p:cNvPr>
          <p:cNvSpPr>
            <a:spLocks noGrp="1"/>
          </p:cNvSpPr>
          <p:nvPr>
            <p:ph type="title"/>
          </p:nvPr>
        </p:nvSpPr>
        <p:spPr/>
        <p:txBody>
          <a:bodyPr/>
          <a:lstStyle/>
          <a:p>
            <a:r>
              <a:rPr lang="en-US" dirty="0"/>
              <a:t>What drives </a:t>
            </a:r>
            <a:r>
              <a:rPr lang="en-US" dirty="0" err="1"/>
              <a:t>infosec</a:t>
            </a:r>
            <a:r>
              <a:rPr lang="en-US" dirty="0"/>
              <a:t> to cloud services?</a:t>
            </a:r>
          </a:p>
        </p:txBody>
      </p:sp>
    </p:spTree>
    <p:extLst>
      <p:ext uri="{BB962C8B-B14F-4D97-AF65-F5344CB8AC3E}">
        <p14:creationId xmlns:p14="http://schemas.microsoft.com/office/powerpoint/2010/main" val="4009555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691ABC-993B-5447-91E9-B760F7B4A955}"/>
              </a:ext>
            </a:extLst>
          </p:cNvPr>
          <p:cNvSpPr>
            <a:spLocks noGrp="1"/>
          </p:cNvSpPr>
          <p:nvPr>
            <p:ph type="title"/>
          </p:nvPr>
        </p:nvSpPr>
        <p:spPr>
          <a:xfrm>
            <a:off x="457200" y="371442"/>
            <a:ext cx="8229600" cy="857250"/>
          </a:xfrm>
        </p:spPr>
        <p:txBody>
          <a:bodyPr>
            <a:normAutofit/>
          </a:bodyPr>
          <a:lstStyle/>
          <a:p>
            <a:r>
              <a:rPr lang="en-US" altLang="en-US">
                <a:ea typeface="ＭＳ Ｐゴシック" charset="-128"/>
              </a:rPr>
              <a:t>Insufficient Resources and Skills</a:t>
            </a:r>
            <a:endParaRPr lang="en-GB"/>
          </a:p>
        </p:txBody>
      </p:sp>
      <p:pic>
        <p:nvPicPr>
          <p:cNvPr id="5" name="Picture 6" descr="http://tse1.mm.bing.net/th?&amp;id=JN.3MItj24QXrT9SgOMvOfjyw&amp;w=300&amp;h=300&amp;c=0&amp;pid=1.9&amp;rs=0&amp;p=0">
            <a:extLst>
              <a:ext uri="{FF2B5EF4-FFF2-40B4-BE49-F238E27FC236}">
                <a16:creationId xmlns:a16="http://schemas.microsoft.com/office/drawing/2014/main" id="{FC26C482-EF69-714E-B87C-2618AA27D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388" y="1653744"/>
            <a:ext cx="3886200" cy="270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8" descr="https://www.enabledemployment.com/lucid/upload/Dollarphotoclub_44002693_1.jpg">
            <a:extLst>
              <a:ext uri="{FF2B5EF4-FFF2-40B4-BE49-F238E27FC236}">
                <a16:creationId xmlns:a16="http://schemas.microsoft.com/office/drawing/2014/main" id="{9123066F-2E61-7447-B456-B9258FD98C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588" y="1365613"/>
            <a:ext cx="4495800" cy="2528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29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675473-EA15-924B-BF74-182831A89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069522"/>
            <a:ext cx="4282407" cy="3457117"/>
          </a:xfrm>
          <a:prstGeom prst="rect">
            <a:avLst/>
          </a:prstGeom>
        </p:spPr>
      </p:pic>
      <p:sp>
        <p:nvSpPr>
          <p:cNvPr id="5" name="Title 1">
            <a:extLst>
              <a:ext uri="{FF2B5EF4-FFF2-40B4-BE49-F238E27FC236}">
                <a16:creationId xmlns:a16="http://schemas.microsoft.com/office/drawing/2014/main" id="{07727479-5953-5740-956A-CA155D2899A4}"/>
              </a:ext>
            </a:extLst>
          </p:cNvPr>
          <p:cNvSpPr>
            <a:spLocks noGrp="1"/>
          </p:cNvSpPr>
          <p:nvPr>
            <p:ph type="title"/>
          </p:nvPr>
        </p:nvSpPr>
        <p:spPr>
          <a:xfrm>
            <a:off x="457200" y="380151"/>
            <a:ext cx="8229600" cy="857250"/>
          </a:xfrm>
        </p:spPr>
        <p:txBody>
          <a:bodyPr/>
          <a:lstStyle/>
          <a:p>
            <a:r>
              <a:rPr lang="en-US"/>
              <a:t>Requests (Demands?) from End Users</a:t>
            </a:r>
          </a:p>
        </p:txBody>
      </p:sp>
      <p:pic>
        <p:nvPicPr>
          <p:cNvPr id="6" name="Picture 5">
            <a:extLst>
              <a:ext uri="{FF2B5EF4-FFF2-40B4-BE49-F238E27FC236}">
                <a16:creationId xmlns:a16="http://schemas.microsoft.com/office/drawing/2014/main" id="{478A42FA-5E54-B144-B288-4B11BE503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42055"/>
            <a:ext cx="2613660" cy="2904067"/>
          </a:xfrm>
          <a:prstGeom prst="rect">
            <a:avLst/>
          </a:prstGeom>
        </p:spPr>
      </p:pic>
    </p:spTree>
    <p:extLst>
      <p:ext uri="{BB962C8B-B14F-4D97-AF65-F5344CB8AC3E}">
        <p14:creationId xmlns:p14="http://schemas.microsoft.com/office/powerpoint/2010/main" val="2333326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7-02 at 8.12.07 AM.png">
            <a:extLst>
              <a:ext uri="{FF2B5EF4-FFF2-40B4-BE49-F238E27FC236}">
                <a16:creationId xmlns:a16="http://schemas.microsoft.com/office/drawing/2014/main" id="{E3B09896-FB39-B849-B82D-AFCA66BB5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61950"/>
            <a:ext cx="7239000" cy="3882736"/>
          </a:xfrm>
          <a:prstGeom prst="rect">
            <a:avLst/>
          </a:prstGeom>
        </p:spPr>
      </p:pic>
      <p:sp>
        <p:nvSpPr>
          <p:cNvPr id="5" name="Rectangle 4">
            <a:extLst>
              <a:ext uri="{FF2B5EF4-FFF2-40B4-BE49-F238E27FC236}">
                <a16:creationId xmlns:a16="http://schemas.microsoft.com/office/drawing/2014/main" id="{D4611D9F-9FB1-7548-9BEB-AE3AC52663BC}"/>
              </a:ext>
            </a:extLst>
          </p:cNvPr>
          <p:cNvSpPr/>
          <p:nvPr/>
        </p:nvSpPr>
        <p:spPr>
          <a:xfrm>
            <a:off x="0" y="0"/>
            <a:ext cx="3810000" cy="10477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a:t>Cloud Scale: </a:t>
            </a:r>
          </a:p>
          <a:p>
            <a:pPr algn="ctr"/>
            <a:r>
              <a:rPr lang="en-US" sz="2600" b="1"/>
              <a:t>Diagram of </a:t>
            </a:r>
            <a:r>
              <a:rPr lang="en-US" sz="2600" b="1" u="sng"/>
              <a:t>One</a:t>
            </a:r>
            <a:r>
              <a:rPr lang="en-US" sz="2600" b="1"/>
              <a:t> Facility</a:t>
            </a:r>
          </a:p>
        </p:txBody>
      </p:sp>
    </p:spTree>
    <p:extLst>
      <p:ext uri="{BB962C8B-B14F-4D97-AF65-F5344CB8AC3E}">
        <p14:creationId xmlns:p14="http://schemas.microsoft.com/office/powerpoint/2010/main" val="4234690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9FE7AE-237F-5545-BD57-7B11F6CF8F2A}"/>
              </a:ext>
            </a:extLst>
          </p:cNvPr>
          <p:cNvSpPr>
            <a:spLocks noGrp="1"/>
          </p:cNvSpPr>
          <p:nvPr>
            <p:ph type="body" sz="quarter" idx="10"/>
          </p:nvPr>
        </p:nvSpPr>
        <p:spPr/>
        <p:txBody>
          <a:bodyPr/>
          <a:lstStyle/>
          <a:p>
            <a:pPr>
              <a:spcAft>
                <a:spcPts val="600"/>
              </a:spcAft>
            </a:pPr>
            <a:r>
              <a:rPr lang="en-US" sz="2000" dirty="0"/>
              <a:t>Understand a “cloud strategy” &amp; how to develop one </a:t>
            </a:r>
          </a:p>
          <a:p>
            <a:pPr lvl="1">
              <a:spcAft>
                <a:spcPts val="600"/>
              </a:spcAft>
            </a:pPr>
            <a:r>
              <a:rPr lang="en-US" sz="1600" dirty="0"/>
              <a:t>How to integrate the information security team into your cloud strategy</a:t>
            </a:r>
          </a:p>
          <a:p>
            <a:pPr>
              <a:spcAft>
                <a:spcPts val="600"/>
              </a:spcAft>
            </a:pPr>
            <a:r>
              <a:rPr lang="en-US" sz="2000" dirty="0"/>
              <a:t>Articulate the challenges and techniques of procuring cloud services </a:t>
            </a:r>
          </a:p>
          <a:p>
            <a:pPr>
              <a:spcAft>
                <a:spcPts val="600"/>
              </a:spcAft>
            </a:pPr>
            <a:r>
              <a:rPr lang="en-US" sz="2000" dirty="0"/>
              <a:t>Recognize the importance of legal agreements for cloud services; analyze some common legal terms and concepts </a:t>
            </a:r>
          </a:p>
          <a:p>
            <a:pPr>
              <a:spcAft>
                <a:spcPts val="600"/>
              </a:spcAft>
            </a:pPr>
            <a:r>
              <a:rPr lang="en-US" sz="2000" dirty="0"/>
              <a:t>Avoiding negotiation mistakes and confronting tricky situations</a:t>
            </a:r>
          </a:p>
          <a:p>
            <a:pPr>
              <a:spcAft>
                <a:spcPts val="600"/>
              </a:spcAft>
            </a:pPr>
            <a:r>
              <a:rPr lang="en-US" sz="2000" dirty="0"/>
              <a:t>Learn how community efforts through HECVAT, InCommon, and Internet2 Cloud Services help</a:t>
            </a:r>
          </a:p>
        </p:txBody>
      </p:sp>
      <p:sp>
        <p:nvSpPr>
          <p:cNvPr id="3" name="Title 2">
            <a:extLst>
              <a:ext uri="{FF2B5EF4-FFF2-40B4-BE49-F238E27FC236}">
                <a16:creationId xmlns:a16="http://schemas.microsoft.com/office/drawing/2014/main" id="{E404388A-72AB-914B-B3F3-59CA75DB0D15}"/>
              </a:ext>
            </a:extLst>
          </p:cNvPr>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3743585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E0D497-1CD3-DA4A-9345-2C5985599F27}"/>
              </a:ext>
            </a:extLst>
          </p:cNvPr>
          <p:cNvSpPr/>
          <p:nvPr/>
        </p:nvSpPr>
        <p:spPr>
          <a:xfrm>
            <a:off x="0" y="8709"/>
            <a:ext cx="3810000" cy="10477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a:t>Cloud Scale: </a:t>
            </a:r>
          </a:p>
          <a:p>
            <a:pPr algn="ctr"/>
            <a:r>
              <a:rPr lang="en-US" sz="2600" b="1" u="sng"/>
              <a:t>One</a:t>
            </a:r>
            <a:r>
              <a:rPr lang="en-US" sz="2600" b="1"/>
              <a:t> Provider’s Footprint</a:t>
            </a:r>
          </a:p>
        </p:txBody>
      </p:sp>
      <p:pic>
        <p:nvPicPr>
          <p:cNvPr id="5" name="Picture 4" descr="AWS global infrastructure.jpg">
            <a:extLst>
              <a:ext uri="{FF2B5EF4-FFF2-40B4-BE49-F238E27FC236}">
                <a16:creationId xmlns:a16="http://schemas.microsoft.com/office/drawing/2014/main" id="{CF618D22-E0A9-B44C-B28F-23A5BAC53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2921" y="377196"/>
            <a:ext cx="5101079" cy="3810000"/>
          </a:xfrm>
          <a:prstGeom prst="rect">
            <a:avLst/>
          </a:prstGeom>
        </p:spPr>
      </p:pic>
      <p:sp>
        <p:nvSpPr>
          <p:cNvPr id="6" name="Rectangle 5">
            <a:extLst>
              <a:ext uri="{FF2B5EF4-FFF2-40B4-BE49-F238E27FC236}">
                <a16:creationId xmlns:a16="http://schemas.microsoft.com/office/drawing/2014/main" id="{B2E47ED8-8A0A-664F-9E88-CAD12348132B}"/>
              </a:ext>
            </a:extLst>
          </p:cNvPr>
          <p:cNvSpPr/>
          <p:nvPr/>
        </p:nvSpPr>
        <p:spPr>
          <a:xfrm>
            <a:off x="152399" y="1361259"/>
            <a:ext cx="3890521" cy="2862322"/>
          </a:xfrm>
          <a:prstGeom prst="rect">
            <a:avLst/>
          </a:prstGeom>
        </p:spPr>
        <p:txBody>
          <a:bodyPr wrap="square">
            <a:spAutoFit/>
          </a:bodyPr>
          <a:lstStyle/>
          <a:p>
            <a:r>
              <a:rPr lang="en-US"/>
              <a:t>Multiple Regions / Availability Zones</a:t>
            </a:r>
          </a:p>
          <a:p>
            <a:endParaRPr lang="en-US"/>
          </a:p>
          <a:p>
            <a:r>
              <a:rPr lang="en-US"/>
              <a:t>Multiple Datacenters</a:t>
            </a:r>
          </a:p>
          <a:p>
            <a:endParaRPr lang="en-US"/>
          </a:p>
          <a:p>
            <a:r>
              <a:rPr lang="en-US"/>
              <a:t>10,000s of servers</a:t>
            </a:r>
          </a:p>
          <a:p>
            <a:endParaRPr lang="en-US"/>
          </a:p>
          <a:p>
            <a:r>
              <a:rPr lang="en-US"/>
              <a:t>100,000s of cores</a:t>
            </a:r>
          </a:p>
          <a:p>
            <a:endParaRPr lang="en-US"/>
          </a:p>
          <a:p>
            <a:endParaRPr lang="en-US"/>
          </a:p>
          <a:p>
            <a:r>
              <a:rPr lang="en-US"/>
              <a:t>(Note: updated frequently</a:t>
            </a:r>
            <a:r>
              <a:rPr lang="is-IS"/>
              <a:t>…)</a:t>
            </a:r>
            <a:endParaRPr lang="en-US"/>
          </a:p>
        </p:txBody>
      </p:sp>
    </p:spTree>
    <p:extLst>
      <p:ext uri="{BB962C8B-B14F-4D97-AF65-F5344CB8AC3E}">
        <p14:creationId xmlns:p14="http://schemas.microsoft.com/office/powerpoint/2010/main" val="552526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D17BC2-4E76-0946-BAE6-4EE70ABE4D8F}"/>
              </a:ext>
            </a:extLst>
          </p:cNvPr>
          <p:cNvSpPr>
            <a:spLocks noGrp="1"/>
          </p:cNvSpPr>
          <p:nvPr>
            <p:ph type="body" sz="quarter" idx="10"/>
          </p:nvPr>
        </p:nvSpPr>
        <p:spPr/>
        <p:txBody>
          <a:bodyPr/>
          <a:lstStyle/>
          <a:p>
            <a:r>
              <a:rPr lang="en-US" dirty="0"/>
              <a:t>Every </a:t>
            </a:r>
            <a:r>
              <a:rPr lang="en-US" b="1" u="sng" dirty="0"/>
              <a:t>day</a:t>
            </a:r>
            <a:r>
              <a:rPr lang="en-US" dirty="0"/>
              <a:t> AWS adds the same server capacity as:</a:t>
            </a:r>
          </a:p>
          <a:p>
            <a:pPr lvl="1"/>
            <a:r>
              <a:rPr lang="en-US" dirty="0"/>
              <a:t>Its entire infrastructure had in 2004?</a:t>
            </a:r>
          </a:p>
          <a:p>
            <a:pPr lvl="1"/>
            <a:r>
              <a:rPr lang="en-US" dirty="0"/>
              <a:t>Would be needed to support $7 billion company?</a:t>
            </a:r>
          </a:p>
          <a:p>
            <a:pPr lvl="2"/>
            <a:r>
              <a:rPr lang="en-US" sz="2000" dirty="0"/>
              <a:t>Source: James Hamilton, VP and Distinguished Engineer; “AWS Innovation at Scale” AWS </a:t>
            </a:r>
            <a:r>
              <a:rPr lang="en-US" sz="2000" dirty="0" err="1"/>
              <a:t>Re:Invent</a:t>
            </a:r>
            <a:r>
              <a:rPr lang="en-US" sz="2000" dirty="0"/>
              <a:t> 2014</a:t>
            </a:r>
          </a:p>
        </p:txBody>
      </p:sp>
      <p:sp>
        <p:nvSpPr>
          <p:cNvPr id="3" name="Title 2">
            <a:extLst>
              <a:ext uri="{FF2B5EF4-FFF2-40B4-BE49-F238E27FC236}">
                <a16:creationId xmlns:a16="http://schemas.microsoft.com/office/drawing/2014/main" id="{36EFBB88-408F-5242-BF52-52A207297FBD}"/>
              </a:ext>
            </a:extLst>
          </p:cNvPr>
          <p:cNvSpPr>
            <a:spLocks noGrp="1"/>
          </p:cNvSpPr>
          <p:nvPr>
            <p:ph type="title"/>
          </p:nvPr>
        </p:nvSpPr>
        <p:spPr/>
        <p:txBody>
          <a:bodyPr/>
          <a:lstStyle/>
          <a:p>
            <a:r>
              <a:rPr lang="en-US"/>
              <a:t>Cloud Scale: Growth</a:t>
            </a:r>
          </a:p>
        </p:txBody>
      </p:sp>
    </p:spTree>
    <p:extLst>
      <p:ext uri="{BB962C8B-B14F-4D97-AF65-F5344CB8AC3E}">
        <p14:creationId xmlns:p14="http://schemas.microsoft.com/office/powerpoint/2010/main" val="3488341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D17BC2-4E76-0946-BAE6-4EE70ABE4D8F}"/>
              </a:ext>
            </a:extLst>
          </p:cNvPr>
          <p:cNvSpPr>
            <a:spLocks noGrp="1"/>
          </p:cNvSpPr>
          <p:nvPr>
            <p:ph type="body" sz="quarter" idx="10"/>
          </p:nvPr>
        </p:nvSpPr>
        <p:spPr/>
        <p:txBody>
          <a:bodyPr/>
          <a:lstStyle/>
          <a:p>
            <a:r>
              <a:rPr lang="en-US" dirty="0"/>
              <a:t>Every </a:t>
            </a:r>
            <a:r>
              <a:rPr lang="en-US" b="1" u="sng" dirty="0"/>
              <a:t>day</a:t>
            </a:r>
            <a:r>
              <a:rPr lang="en-US" dirty="0"/>
              <a:t> AWS adds the same server capacity as:</a:t>
            </a:r>
          </a:p>
          <a:p>
            <a:pPr lvl="1"/>
            <a:r>
              <a:rPr lang="en-US" dirty="0"/>
              <a:t>Answer: </a:t>
            </a:r>
            <a:r>
              <a:rPr lang="en-US" b="1" u="sng" dirty="0"/>
              <a:t>Both</a:t>
            </a:r>
          </a:p>
          <a:p>
            <a:pPr lvl="1"/>
            <a:r>
              <a:rPr lang="en-US" dirty="0"/>
              <a:t>Its entire infrastructure had in 2004</a:t>
            </a:r>
          </a:p>
          <a:p>
            <a:pPr lvl="1"/>
            <a:r>
              <a:rPr lang="en-US" dirty="0"/>
              <a:t>Would be needed to support a $7 billion company</a:t>
            </a:r>
          </a:p>
          <a:p>
            <a:pPr lvl="2"/>
            <a:r>
              <a:rPr lang="en-US" sz="1400" dirty="0"/>
              <a:t>Source: James Hamilton, VP and Distinguished Engineer; “AWS Innovation at Scale” AWS </a:t>
            </a:r>
            <a:r>
              <a:rPr lang="en-US" sz="1400" dirty="0" err="1"/>
              <a:t>Re:Invent</a:t>
            </a:r>
            <a:r>
              <a:rPr lang="en-US" sz="1400" dirty="0"/>
              <a:t> 2014</a:t>
            </a:r>
          </a:p>
        </p:txBody>
      </p:sp>
      <p:sp>
        <p:nvSpPr>
          <p:cNvPr id="3" name="Title 2">
            <a:extLst>
              <a:ext uri="{FF2B5EF4-FFF2-40B4-BE49-F238E27FC236}">
                <a16:creationId xmlns:a16="http://schemas.microsoft.com/office/drawing/2014/main" id="{36EFBB88-408F-5242-BF52-52A207297FBD}"/>
              </a:ext>
            </a:extLst>
          </p:cNvPr>
          <p:cNvSpPr>
            <a:spLocks noGrp="1"/>
          </p:cNvSpPr>
          <p:nvPr>
            <p:ph type="title"/>
          </p:nvPr>
        </p:nvSpPr>
        <p:spPr/>
        <p:txBody>
          <a:bodyPr/>
          <a:lstStyle/>
          <a:p>
            <a:r>
              <a:rPr lang="en-US"/>
              <a:t>Cloud Scale: Growth</a:t>
            </a:r>
          </a:p>
        </p:txBody>
      </p:sp>
    </p:spTree>
    <p:extLst>
      <p:ext uri="{BB962C8B-B14F-4D97-AF65-F5344CB8AC3E}">
        <p14:creationId xmlns:p14="http://schemas.microsoft.com/office/powerpoint/2010/main" val="1646680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6B4439-4FB9-7E45-967B-496BB3778098}"/>
              </a:ext>
            </a:extLst>
          </p:cNvPr>
          <p:cNvSpPr>
            <a:spLocks noGrp="1"/>
          </p:cNvSpPr>
          <p:nvPr>
            <p:ph type="body" sz="quarter" idx="10"/>
          </p:nvPr>
        </p:nvSpPr>
        <p:spPr/>
        <p:txBody>
          <a:bodyPr/>
          <a:lstStyle/>
          <a:p>
            <a:pPr>
              <a:spcAft>
                <a:spcPts val="600"/>
              </a:spcAft>
            </a:pPr>
            <a:r>
              <a:rPr lang="en-US"/>
              <a:t>Amazon Web Services new services and major features:</a:t>
            </a:r>
          </a:p>
          <a:p>
            <a:pPr lvl="1">
              <a:spcBef>
                <a:spcPts val="0"/>
              </a:spcBef>
              <a:spcAft>
                <a:spcPts val="600"/>
              </a:spcAft>
            </a:pPr>
            <a:r>
              <a:rPr lang="en-US" sz="2000"/>
              <a:t>2008: 24</a:t>
            </a:r>
          </a:p>
          <a:p>
            <a:pPr lvl="1">
              <a:spcBef>
                <a:spcPts val="0"/>
              </a:spcBef>
              <a:spcAft>
                <a:spcPts val="600"/>
              </a:spcAft>
            </a:pPr>
            <a:r>
              <a:rPr lang="en-US" sz="2000"/>
              <a:t>2009: 48</a:t>
            </a:r>
          </a:p>
          <a:p>
            <a:pPr lvl="1">
              <a:spcBef>
                <a:spcPts val="0"/>
              </a:spcBef>
              <a:spcAft>
                <a:spcPts val="600"/>
              </a:spcAft>
            </a:pPr>
            <a:r>
              <a:rPr lang="en-US" sz="2000"/>
              <a:t>2012: 159</a:t>
            </a:r>
          </a:p>
          <a:p>
            <a:pPr lvl="1">
              <a:spcBef>
                <a:spcPts val="0"/>
              </a:spcBef>
              <a:spcAft>
                <a:spcPts val="600"/>
              </a:spcAft>
            </a:pPr>
            <a:r>
              <a:rPr lang="en-US" sz="2000"/>
              <a:t>2014: 449		</a:t>
            </a:r>
          </a:p>
          <a:p>
            <a:pPr lvl="1">
              <a:spcBef>
                <a:spcPts val="0"/>
              </a:spcBef>
              <a:spcAft>
                <a:spcPts val="600"/>
              </a:spcAft>
            </a:pPr>
            <a:r>
              <a:rPr lang="en-US" sz="2000"/>
              <a:t>2015: 600+</a:t>
            </a:r>
          </a:p>
        </p:txBody>
      </p:sp>
      <p:sp>
        <p:nvSpPr>
          <p:cNvPr id="3" name="Title 2">
            <a:extLst>
              <a:ext uri="{FF2B5EF4-FFF2-40B4-BE49-F238E27FC236}">
                <a16:creationId xmlns:a16="http://schemas.microsoft.com/office/drawing/2014/main" id="{9FF5921A-AB94-C24E-B3FF-71D8FB50FEB4}"/>
              </a:ext>
            </a:extLst>
          </p:cNvPr>
          <p:cNvSpPr>
            <a:spLocks noGrp="1"/>
          </p:cNvSpPr>
          <p:nvPr>
            <p:ph type="title"/>
          </p:nvPr>
        </p:nvSpPr>
        <p:spPr/>
        <p:txBody>
          <a:bodyPr/>
          <a:lstStyle/>
          <a:p>
            <a:r>
              <a:rPr lang="en-US"/>
              <a:t>Cloud Scale: Pace of Innovation</a:t>
            </a:r>
          </a:p>
        </p:txBody>
      </p:sp>
      <p:sp>
        <p:nvSpPr>
          <p:cNvPr id="4" name="TextBox 3">
            <a:extLst>
              <a:ext uri="{FF2B5EF4-FFF2-40B4-BE49-F238E27FC236}">
                <a16:creationId xmlns:a16="http://schemas.microsoft.com/office/drawing/2014/main" id="{AE29B7B4-827F-C540-BDA7-DCB166B3733B}"/>
              </a:ext>
            </a:extLst>
          </p:cNvPr>
          <p:cNvSpPr txBox="1"/>
          <p:nvPr/>
        </p:nvSpPr>
        <p:spPr bwMode="auto">
          <a:xfrm>
            <a:off x="3810000" y="3893850"/>
            <a:ext cx="4495800" cy="489365"/>
          </a:xfrm>
          <a:prstGeom prst="rect">
            <a:avLst/>
          </a:prstGeom>
          <a:noFill/>
          <a:ln w="9525">
            <a:noFill/>
            <a:miter lim="800000"/>
            <a:headEnd/>
            <a:tailEnd/>
          </a:ln>
        </p:spPr>
        <p:txBody>
          <a:bodyPr vert="horz" wrap="square" lIns="457200" tIns="45720" rIns="91440" bIns="73152" numCol="1" rtlCol="0" anchor="b" anchorCtr="0" compatLnSpc="1">
            <a:prstTxWarp prst="textNoShape">
              <a:avLst/>
            </a:prstTxWarp>
            <a:spAutoFit/>
          </a:bodyPr>
          <a:lstStyle/>
          <a:p>
            <a:r>
              <a:rPr lang="en-US" sz="1200" dirty="0"/>
              <a:t>Source: James Hamilton, VP and Distinguished Engineer; “AWS Innovation at Scale” AWS </a:t>
            </a:r>
            <a:r>
              <a:rPr lang="en-US" sz="1200" dirty="0" err="1"/>
              <a:t>Re:Invent</a:t>
            </a:r>
            <a:endParaRPr lang="en-US" sz="1200" dirty="0"/>
          </a:p>
        </p:txBody>
      </p:sp>
      <p:sp>
        <p:nvSpPr>
          <p:cNvPr id="5" name="Rectangle 4">
            <a:extLst>
              <a:ext uri="{FF2B5EF4-FFF2-40B4-BE49-F238E27FC236}">
                <a16:creationId xmlns:a16="http://schemas.microsoft.com/office/drawing/2014/main" id="{05D55C28-84EF-3443-AFC2-0A2521A2CE4C}"/>
              </a:ext>
            </a:extLst>
          </p:cNvPr>
          <p:cNvSpPr/>
          <p:nvPr/>
        </p:nvSpPr>
        <p:spPr>
          <a:xfrm>
            <a:off x="3810000" y="2042208"/>
            <a:ext cx="3962400" cy="1546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“We are iterating and adding features at a very fast clip”</a:t>
            </a:r>
          </a:p>
          <a:p>
            <a:pPr algn="ctr"/>
            <a:r>
              <a:rPr lang="en-US" sz="2400"/>
              <a:t>- Andy </a:t>
            </a:r>
            <a:r>
              <a:rPr lang="en-US" sz="2400" err="1"/>
              <a:t>Jassy</a:t>
            </a:r>
            <a:r>
              <a:rPr lang="en-US" sz="2400"/>
              <a:t>, AWS CEO</a:t>
            </a:r>
          </a:p>
        </p:txBody>
      </p:sp>
    </p:spTree>
    <p:extLst>
      <p:ext uri="{BB962C8B-B14F-4D97-AF65-F5344CB8AC3E}">
        <p14:creationId xmlns:p14="http://schemas.microsoft.com/office/powerpoint/2010/main" val="1212576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546A0B-E788-BE4B-A7BA-6791342D6F82}"/>
              </a:ext>
            </a:extLst>
          </p:cNvPr>
          <p:cNvSpPr>
            <a:spLocks noGrp="1"/>
          </p:cNvSpPr>
          <p:nvPr>
            <p:ph type="body" sz="quarter" idx="10"/>
          </p:nvPr>
        </p:nvSpPr>
        <p:spPr/>
        <p:txBody>
          <a:bodyPr/>
          <a:lstStyle/>
          <a:p>
            <a:pPr>
              <a:spcAft>
                <a:spcPts val="600"/>
              </a:spcAft>
            </a:pPr>
            <a:r>
              <a:rPr lang="en-US"/>
              <a:t>People as well as Products</a:t>
            </a:r>
          </a:p>
          <a:p>
            <a:r>
              <a:rPr lang="en-US"/>
              <a:t>Difficult at all levels</a:t>
            </a:r>
            <a:endParaRPr lang="en-US" sz="2000"/>
          </a:p>
          <a:p>
            <a:pPr lvl="1"/>
            <a:r>
              <a:rPr lang="en-US" sz="2000"/>
              <a:t>Leadership</a:t>
            </a:r>
          </a:p>
          <a:p>
            <a:pPr lvl="1"/>
            <a:r>
              <a:rPr lang="en-US" sz="2000"/>
              <a:t>IT Staff</a:t>
            </a:r>
          </a:p>
          <a:p>
            <a:pPr lvl="1"/>
            <a:r>
              <a:rPr lang="en-US" sz="2000"/>
              <a:t>All Staff</a:t>
            </a:r>
          </a:p>
          <a:p>
            <a:pPr lvl="1"/>
            <a:r>
              <a:rPr lang="en-US" sz="2000"/>
              <a:t>Faculty</a:t>
            </a:r>
          </a:p>
          <a:p>
            <a:pPr lvl="1"/>
            <a:r>
              <a:rPr lang="en-US" sz="2000"/>
              <a:t>Students too</a:t>
            </a:r>
          </a:p>
        </p:txBody>
      </p:sp>
      <p:sp>
        <p:nvSpPr>
          <p:cNvPr id="3" name="Title 2">
            <a:extLst>
              <a:ext uri="{FF2B5EF4-FFF2-40B4-BE49-F238E27FC236}">
                <a16:creationId xmlns:a16="http://schemas.microsoft.com/office/drawing/2014/main" id="{F93B00C2-0056-2445-B4B5-19B9C5C3A49A}"/>
              </a:ext>
            </a:extLst>
          </p:cNvPr>
          <p:cNvSpPr>
            <a:spLocks noGrp="1"/>
          </p:cNvSpPr>
          <p:nvPr>
            <p:ph type="title"/>
          </p:nvPr>
        </p:nvSpPr>
        <p:spPr/>
        <p:txBody>
          <a:bodyPr/>
          <a:lstStyle/>
          <a:p>
            <a:r>
              <a:rPr lang="en-US"/>
              <a:t>Change Management</a:t>
            </a:r>
          </a:p>
        </p:txBody>
      </p:sp>
      <p:pic>
        <p:nvPicPr>
          <p:cNvPr id="4" name="Picture 3">
            <a:extLst>
              <a:ext uri="{FF2B5EF4-FFF2-40B4-BE49-F238E27FC236}">
                <a16:creationId xmlns:a16="http://schemas.microsoft.com/office/drawing/2014/main" id="{0EF4E3FC-C64F-1C45-9A86-CEF3BD644033}"/>
              </a:ext>
            </a:extLst>
          </p:cNvPr>
          <p:cNvPicPr>
            <a:picLocks noChangeAspect="1"/>
          </p:cNvPicPr>
          <p:nvPr/>
        </p:nvPicPr>
        <p:blipFill>
          <a:blip r:embed="rId2"/>
          <a:stretch>
            <a:fillRect/>
          </a:stretch>
        </p:blipFill>
        <p:spPr>
          <a:xfrm>
            <a:off x="4946469" y="1862963"/>
            <a:ext cx="4193178" cy="2624117"/>
          </a:xfrm>
          <a:prstGeom prst="rect">
            <a:avLst/>
          </a:prstGeom>
        </p:spPr>
      </p:pic>
    </p:spTree>
    <p:extLst>
      <p:ext uri="{BB962C8B-B14F-4D97-AF65-F5344CB8AC3E}">
        <p14:creationId xmlns:p14="http://schemas.microsoft.com/office/powerpoint/2010/main" val="111938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546A0B-E788-BE4B-A7BA-6791342D6F82}"/>
              </a:ext>
            </a:extLst>
          </p:cNvPr>
          <p:cNvSpPr>
            <a:spLocks noGrp="1"/>
          </p:cNvSpPr>
          <p:nvPr>
            <p:ph type="body" sz="quarter" idx="10"/>
          </p:nvPr>
        </p:nvSpPr>
        <p:spPr>
          <a:xfrm>
            <a:off x="497305" y="1353553"/>
            <a:ext cx="4710421" cy="3080084"/>
          </a:xfrm>
        </p:spPr>
        <p:txBody>
          <a:bodyPr/>
          <a:lstStyle/>
          <a:p>
            <a:pPr>
              <a:spcAft>
                <a:spcPts val="600"/>
              </a:spcAft>
            </a:pPr>
            <a:r>
              <a:rPr lang="en-US" dirty="0"/>
              <a:t>People as well as Products</a:t>
            </a:r>
          </a:p>
          <a:p>
            <a:r>
              <a:rPr lang="en-US" dirty="0"/>
              <a:t>Difficult at all levels</a:t>
            </a:r>
            <a:endParaRPr lang="en-US" sz="2000" dirty="0"/>
          </a:p>
          <a:p>
            <a:r>
              <a:rPr lang="en-US" dirty="0"/>
              <a:t>Where to integrate security teams</a:t>
            </a:r>
          </a:p>
        </p:txBody>
      </p:sp>
      <p:sp>
        <p:nvSpPr>
          <p:cNvPr id="3" name="Title 2">
            <a:extLst>
              <a:ext uri="{FF2B5EF4-FFF2-40B4-BE49-F238E27FC236}">
                <a16:creationId xmlns:a16="http://schemas.microsoft.com/office/drawing/2014/main" id="{F93B00C2-0056-2445-B4B5-19B9C5C3A49A}"/>
              </a:ext>
            </a:extLst>
          </p:cNvPr>
          <p:cNvSpPr>
            <a:spLocks noGrp="1"/>
          </p:cNvSpPr>
          <p:nvPr>
            <p:ph type="title"/>
          </p:nvPr>
        </p:nvSpPr>
        <p:spPr/>
        <p:txBody>
          <a:bodyPr/>
          <a:lstStyle/>
          <a:p>
            <a:r>
              <a:rPr lang="en-US"/>
              <a:t>Change Management – Security teams</a:t>
            </a:r>
          </a:p>
        </p:txBody>
      </p:sp>
      <p:pic>
        <p:nvPicPr>
          <p:cNvPr id="4" name="Picture 3">
            <a:extLst>
              <a:ext uri="{FF2B5EF4-FFF2-40B4-BE49-F238E27FC236}">
                <a16:creationId xmlns:a16="http://schemas.microsoft.com/office/drawing/2014/main" id="{0EF4E3FC-C64F-1C45-9A86-CEF3BD644033}"/>
              </a:ext>
            </a:extLst>
          </p:cNvPr>
          <p:cNvPicPr>
            <a:picLocks noChangeAspect="1"/>
          </p:cNvPicPr>
          <p:nvPr/>
        </p:nvPicPr>
        <p:blipFill>
          <a:blip r:embed="rId2"/>
          <a:stretch>
            <a:fillRect/>
          </a:stretch>
        </p:blipFill>
        <p:spPr>
          <a:xfrm>
            <a:off x="4946469" y="1862963"/>
            <a:ext cx="4193178" cy="2624117"/>
          </a:xfrm>
          <a:prstGeom prst="rect">
            <a:avLst/>
          </a:prstGeom>
        </p:spPr>
      </p:pic>
    </p:spTree>
    <p:extLst>
      <p:ext uri="{BB962C8B-B14F-4D97-AF65-F5344CB8AC3E}">
        <p14:creationId xmlns:p14="http://schemas.microsoft.com/office/powerpoint/2010/main" val="3459244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A3ADE-D79D-404D-A327-B9C2A04D8CA6}"/>
              </a:ext>
            </a:extLst>
          </p:cNvPr>
          <p:cNvSpPr>
            <a:spLocks noGrp="1"/>
          </p:cNvSpPr>
          <p:nvPr>
            <p:ph type="body" sz="quarter" idx="10"/>
          </p:nvPr>
        </p:nvSpPr>
        <p:spPr/>
        <p:txBody>
          <a:bodyPr/>
          <a:lstStyle/>
          <a:p>
            <a:pPr>
              <a:spcAft>
                <a:spcPts val="600"/>
              </a:spcAft>
            </a:pPr>
            <a:r>
              <a:rPr lang="en-US"/>
              <a:t>Moving to the cloud can be threatening</a:t>
            </a:r>
          </a:p>
          <a:p>
            <a:pPr>
              <a:spcAft>
                <a:spcPts val="600"/>
              </a:spcAft>
            </a:pPr>
            <a:r>
              <a:rPr lang="en-US"/>
              <a:t>Staff are essential </a:t>
            </a:r>
          </a:p>
          <a:p>
            <a:pPr>
              <a:spcAft>
                <a:spcPts val="600"/>
              </a:spcAft>
            </a:pPr>
            <a:r>
              <a:rPr lang="en-US"/>
              <a:t>Develop staffing plans</a:t>
            </a:r>
          </a:p>
          <a:p>
            <a:pPr>
              <a:spcAft>
                <a:spcPts val="600"/>
              </a:spcAft>
            </a:pPr>
            <a:r>
              <a:rPr lang="en-US"/>
              <a:t>Consider a rotation</a:t>
            </a:r>
          </a:p>
          <a:p>
            <a:endParaRPr lang="en-US"/>
          </a:p>
        </p:txBody>
      </p:sp>
      <p:sp>
        <p:nvSpPr>
          <p:cNvPr id="3" name="Title 2">
            <a:extLst>
              <a:ext uri="{FF2B5EF4-FFF2-40B4-BE49-F238E27FC236}">
                <a16:creationId xmlns:a16="http://schemas.microsoft.com/office/drawing/2014/main" id="{97195E83-166E-7A4B-BC15-BA7630FED169}"/>
              </a:ext>
            </a:extLst>
          </p:cNvPr>
          <p:cNvSpPr>
            <a:spLocks noGrp="1"/>
          </p:cNvSpPr>
          <p:nvPr>
            <p:ph type="title"/>
          </p:nvPr>
        </p:nvSpPr>
        <p:spPr/>
        <p:txBody>
          <a:bodyPr/>
          <a:lstStyle/>
          <a:p>
            <a:r>
              <a:rPr lang="en-US"/>
              <a:t>Staffing Considerations</a:t>
            </a:r>
          </a:p>
        </p:txBody>
      </p:sp>
      <p:pic>
        <p:nvPicPr>
          <p:cNvPr id="4" name="Picture 3">
            <a:extLst>
              <a:ext uri="{FF2B5EF4-FFF2-40B4-BE49-F238E27FC236}">
                <a16:creationId xmlns:a16="http://schemas.microsoft.com/office/drawing/2014/main" id="{67F86921-31E6-7042-95A4-C57ED701E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1229" y="2272937"/>
            <a:ext cx="4500416" cy="2218515"/>
          </a:xfrm>
          <a:prstGeom prst="rect">
            <a:avLst/>
          </a:prstGeom>
        </p:spPr>
      </p:pic>
    </p:spTree>
    <p:extLst>
      <p:ext uri="{BB962C8B-B14F-4D97-AF65-F5344CB8AC3E}">
        <p14:creationId xmlns:p14="http://schemas.microsoft.com/office/powerpoint/2010/main" val="2505651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D948B1-0933-D64B-AE6D-BA0980D4A072}"/>
              </a:ext>
            </a:extLst>
          </p:cNvPr>
          <p:cNvSpPr>
            <a:spLocks noGrp="1"/>
          </p:cNvSpPr>
          <p:nvPr>
            <p:ph type="body" sz="quarter" idx="10"/>
          </p:nvPr>
        </p:nvSpPr>
        <p:spPr/>
        <p:txBody>
          <a:bodyPr/>
          <a:lstStyle/>
          <a:p>
            <a:pPr>
              <a:spcAft>
                <a:spcPts val="1200"/>
              </a:spcAft>
            </a:pPr>
            <a:r>
              <a:rPr lang="en-US"/>
              <a:t>What do we mean by “cloud”?</a:t>
            </a:r>
          </a:p>
          <a:p>
            <a:pPr>
              <a:spcAft>
                <a:spcPts val="1200"/>
              </a:spcAft>
            </a:pPr>
            <a:r>
              <a:rPr lang="en-US"/>
              <a:t>What drives us to cloud services?</a:t>
            </a:r>
          </a:p>
          <a:p>
            <a:pPr>
              <a:spcAft>
                <a:spcPts val="1200"/>
              </a:spcAft>
            </a:pPr>
            <a:r>
              <a:rPr lang="en-US"/>
              <a:t>Understanding cloud scale and the value proposition of cloud</a:t>
            </a:r>
          </a:p>
          <a:p>
            <a:pPr>
              <a:spcAft>
                <a:spcPts val="1200"/>
              </a:spcAft>
            </a:pPr>
            <a:r>
              <a:rPr lang="en-US"/>
              <a:t>Staffing and change management</a:t>
            </a:r>
          </a:p>
        </p:txBody>
      </p:sp>
      <p:sp>
        <p:nvSpPr>
          <p:cNvPr id="3" name="Title 2">
            <a:extLst>
              <a:ext uri="{FF2B5EF4-FFF2-40B4-BE49-F238E27FC236}">
                <a16:creationId xmlns:a16="http://schemas.microsoft.com/office/drawing/2014/main" id="{DE77DB22-56F7-CF4B-84FE-0906FECC3761}"/>
              </a:ext>
            </a:extLst>
          </p:cNvPr>
          <p:cNvSpPr>
            <a:spLocks noGrp="1"/>
          </p:cNvSpPr>
          <p:nvPr>
            <p:ph type="title"/>
          </p:nvPr>
        </p:nvSpPr>
        <p:spPr/>
        <p:txBody>
          <a:bodyPr/>
          <a:lstStyle/>
          <a:p>
            <a:r>
              <a:rPr lang="en-US"/>
              <a:t>Preparing for Cloud</a:t>
            </a:r>
          </a:p>
        </p:txBody>
      </p:sp>
    </p:spTree>
    <p:extLst>
      <p:ext uri="{BB962C8B-B14F-4D97-AF65-F5344CB8AC3E}">
        <p14:creationId xmlns:p14="http://schemas.microsoft.com/office/powerpoint/2010/main" val="2840019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295713-FCB2-774F-89CC-0AC2A81BC1CE}"/>
              </a:ext>
            </a:extLst>
          </p:cNvPr>
          <p:cNvSpPr>
            <a:spLocks noGrp="1"/>
          </p:cNvSpPr>
          <p:nvPr>
            <p:ph type="body" sz="quarter" idx="10"/>
          </p:nvPr>
        </p:nvSpPr>
        <p:spPr>
          <a:xfrm>
            <a:off x="497305" y="2264229"/>
            <a:ext cx="8157411" cy="2169408"/>
          </a:xfrm>
        </p:spPr>
        <p:txBody>
          <a:bodyPr/>
          <a:lstStyle/>
          <a:p>
            <a:r>
              <a:rPr lang="en-US"/>
              <a:t>You don’t own the hardware</a:t>
            </a:r>
            <a:r>
              <a:rPr lang="is-IS"/>
              <a:t>…</a:t>
            </a:r>
            <a:br>
              <a:rPr lang="is-IS"/>
            </a:br>
            <a:r>
              <a:rPr lang="is-IS"/>
              <a:t>You don’t own the software...</a:t>
            </a:r>
            <a:br>
              <a:rPr lang="is-IS"/>
            </a:br>
            <a:r>
              <a:rPr lang="is-IS"/>
              <a:t>All you own is the contract.</a:t>
            </a:r>
            <a:endParaRPr lang="en-US"/>
          </a:p>
          <a:p>
            <a:endParaRPr lang="en-US"/>
          </a:p>
        </p:txBody>
      </p:sp>
      <p:sp>
        <p:nvSpPr>
          <p:cNvPr id="3" name="Title 2">
            <a:extLst>
              <a:ext uri="{FF2B5EF4-FFF2-40B4-BE49-F238E27FC236}">
                <a16:creationId xmlns:a16="http://schemas.microsoft.com/office/drawing/2014/main" id="{B6C376E1-D6B8-6344-A17B-D869BE1376A2}"/>
              </a:ext>
            </a:extLst>
          </p:cNvPr>
          <p:cNvSpPr>
            <a:spLocks noGrp="1"/>
          </p:cNvSpPr>
          <p:nvPr>
            <p:ph type="title"/>
          </p:nvPr>
        </p:nvSpPr>
        <p:spPr>
          <a:xfrm>
            <a:off x="497304" y="451183"/>
            <a:ext cx="8157412" cy="1455994"/>
          </a:xfrm>
        </p:spPr>
        <p:txBody>
          <a:bodyPr/>
          <a:lstStyle/>
          <a:p>
            <a:pPr algn="ctr"/>
            <a:r>
              <a:rPr lang="en-US" sz="5400"/>
              <a:t>In the world of cloud, “contract is king”</a:t>
            </a:r>
          </a:p>
        </p:txBody>
      </p:sp>
    </p:spTree>
    <p:extLst>
      <p:ext uri="{BB962C8B-B14F-4D97-AF65-F5344CB8AC3E}">
        <p14:creationId xmlns:p14="http://schemas.microsoft.com/office/powerpoint/2010/main" val="1793716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295713-FCB2-774F-89CC-0AC2A81BC1CE}"/>
              </a:ext>
            </a:extLst>
          </p:cNvPr>
          <p:cNvSpPr>
            <a:spLocks noGrp="1"/>
          </p:cNvSpPr>
          <p:nvPr>
            <p:ph type="body" sz="quarter" idx="10"/>
          </p:nvPr>
        </p:nvSpPr>
        <p:spPr>
          <a:xfrm>
            <a:off x="497305" y="2180469"/>
            <a:ext cx="8157411" cy="2169408"/>
          </a:xfrm>
        </p:spPr>
        <p:txBody>
          <a:bodyPr/>
          <a:lstStyle/>
          <a:p>
            <a:r>
              <a:rPr lang="en-US" sz="2800" dirty="0" err="1"/>
              <a:t>Infosec</a:t>
            </a:r>
            <a:r>
              <a:rPr lang="en-US" sz="2800" dirty="0"/>
              <a:t> team doesn’t own the contract</a:t>
            </a:r>
          </a:p>
          <a:p>
            <a:r>
              <a:rPr lang="en-US" sz="2800" dirty="0" err="1"/>
              <a:t>Infosec</a:t>
            </a:r>
            <a:r>
              <a:rPr lang="en-US" sz="2800" dirty="0"/>
              <a:t> might not be able to be involved with every contract</a:t>
            </a:r>
          </a:p>
          <a:p>
            <a:r>
              <a:rPr lang="en-US" sz="2800" dirty="0"/>
              <a:t>Potentially no contract!</a:t>
            </a:r>
          </a:p>
          <a:p>
            <a:r>
              <a:rPr lang="en-US" sz="2800" dirty="0">
                <a:hlinkClick r:id="rId2"/>
              </a:rPr>
              <a:t>Data Protection Contractual Language</a:t>
            </a:r>
            <a:endParaRPr lang="en-US" sz="2800" dirty="0"/>
          </a:p>
          <a:p>
            <a:endParaRPr lang="en-US" dirty="0"/>
          </a:p>
        </p:txBody>
      </p:sp>
      <p:sp>
        <p:nvSpPr>
          <p:cNvPr id="3" name="Title 2">
            <a:extLst>
              <a:ext uri="{FF2B5EF4-FFF2-40B4-BE49-F238E27FC236}">
                <a16:creationId xmlns:a16="http://schemas.microsoft.com/office/drawing/2014/main" id="{B6C376E1-D6B8-6344-A17B-D869BE1376A2}"/>
              </a:ext>
            </a:extLst>
          </p:cNvPr>
          <p:cNvSpPr>
            <a:spLocks noGrp="1"/>
          </p:cNvSpPr>
          <p:nvPr>
            <p:ph type="title"/>
          </p:nvPr>
        </p:nvSpPr>
        <p:spPr>
          <a:xfrm>
            <a:off x="497304" y="451183"/>
            <a:ext cx="8157412" cy="1455994"/>
          </a:xfrm>
        </p:spPr>
        <p:txBody>
          <a:bodyPr/>
          <a:lstStyle/>
          <a:p>
            <a:pPr algn="ctr"/>
            <a:r>
              <a:rPr lang="en-US" sz="5400"/>
              <a:t>In the world of cloud, “contract is king”</a:t>
            </a:r>
          </a:p>
        </p:txBody>
      </p:sp>
    </p:spTree>
    <p:extLst>
      <p:ext uri="{BB962C8B-B14F-4D97-AF65-F5344CB8AC3E}">
        <p14:creationId xmlns:p14="http://schemas.microsoft.com/office/powerpoint/2010/main" val="306876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6CB1BD-4538-7F4D-9A68-1C071F05EC84}"/>
              </a:ext>
            </a:extLst>
          </p:cNvPr>
          <p:cNvSpPr>
            <a:spLocks noGrp="1"/>
          </p:cNvSpPr>
          <p:nvPr>
            <p:ph type="body" sz="quarter" idx="10"/>
          </p:nvPr>
        </p:nvSpPr>
        <p:spPr/>
        <p:txBody>
          <a:bodyPr/>
          <a:lstStyle/>
          <a:p>
            <a:r>
              <a:rPr lang="en-US" dirty="0"/>
              <a:t>“Having heard these five objectives; your name, your school, and why you are here...”</a:t>
            </a:r>
          </a:p>
          <a:p>
            <a:r>
              <a:rPr lang="en-US" dirty="0"/>
              <a:t>Where are you in your cloud journey?</a:t>
            </a:r>
          </a:p>
          <a:p>
            <a:r>
              <a:rPr lang="en-US" dirty="0"/>
              <a:t>When you say </a:t>
            </a:r>
            <a:r>
              <a:rPr lang="en-US" dirty="0" err="1"/>
              <a:t>infosec</a:t>
            </a:r>
            <a:r>
              <a:rPr lang="en-US" dirty="0"/>
              <a:t>, what do you mean?</a:t>
            </a:r>
          </a:p>
          <a:p>
            <a:r>
              <a:rPr lang="en-US" dirty="0"/>
              <a:t>When you say cloud, what do you mean?</a:t>
            </a:r>
          </a:p>
        </p:txBody>
      </p:sp>
      <p:sp>
        <p:nvSpPr>
          <p:cNvPr id="3" name="Title 2">
            <a:extLst>
              <a:ext uri="{FF2B5EF4-FFF2-40B4-BE49-F238E27FC236}">
                <a16:creationId xmlns:a16="http://schemas.microsoft.com/office/drawing/2014/main" id="{01DC4E08-50D0-B84A-8921-4FCEBF7F7491}"/>
              </a:ext>
            </a:extLst>
          </p:cNvPr>
          <p:cNvSpPr>
            <a:spLocks noGrp="1"/>
          </p:cNvSpPr>
          <p:nvPr>
            <p:ph type="title"/>
          </p:nvPr>
        </p:nvSpPr>
        <p:spPr/>
        <p:txBody>
          <a:bodyPr/>
          <a:lstStyle/>
          <a:p>
            <a:r>
              <a:rPr lang="en-US"/>
              <a:t>Introductions</a:t>
            </a:r>
          </a:p>
        </p:txBody>
      </p:sp>
    </p:spTree>
    <p:extLst>
      <p:ext uri="{BB962C8B-B14F-4D97-AF65-F5344CB8AC3E}">
        <p14:creationId xmlns:p14="http://schemas.microsoft.com/office/powerpoint/2010/main" val="5829332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7EA8B-C873-5647-B22B-C08023D92BD8}"/>
              </a:ext>
            </a:extLst>
          </p:cNvPr>
          <p:cNvSpPr>
            <a:spLocks noGrp="1"/>
          </p:cNvSpPr>
          <p:nvPr>
            <p:ph type="title"/>
          </p:nvPr>
        </p:nvSpPr>
        <p:spPr/>
        <p:txBody>
          <a:bodyPr/>
          <a:lstStyle/>
          <a:p>
            <a:r>
              <a:rPr lang="en-US"/>
              <a:t>Procuring and Contracting </a:t>
            </a:r>
            <a:br>
              <a:rPr lang="en-US"/>
            </a:br>
            <a:r>
              <a:rPr lang="en-US"/>
              <a:t>for Cloud Services</a:t>
            </a:r>
          </a:p>
        </p:txBody>
      </p:sp>
    </p:spTree>
    <p:extLst>
      <p:ext uri="{BB962C8B-B14F-4D97-AF65-F5344CB8AC3E}">
        <p14:creationId xmlns:p14="http://schemas.microsoft.com/office/powerpoint/2010/main" val="1577487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02C9CE-6F94-E148-825A-994DD1082080}"/>
              </a:ext>
            </a:extLst>
          </p:cNvPr>
          <p:cNvSpPr>
            <a:spLocks noGrp="1"/>
          </p:cNvSpPr>
          <p:nvPr>
            <p:ph type="body" sz="quarter" idx="10"/>
          </p:nvPr>
        </p:nvSpPr>
        <p:spPr/>
        <p:txBody>
          <a:bodyPr/>
          <a:lstStyle/>
          <a:p>
            <a:pPr>
              <a:spcAft>
                <a:spcPts val="1200"/>
              </a:spcAft>
            </a:pPr>
            <a:r>
              <a:rPr lang="en-US" sz="2200" u="sng"/>
              <a:t>Timeliness</a:t>
            </a:r>
            <a:r>
              <a:rPr lang="en-US" sz="2200"/>
              <a:t>: RFP time scales do not align with “cloud speed”</a:t>
            </a:r>
          </a:p>
          <a:p>
            <a:pPr>
              <a:spcAft>
                <a:spcPts val="1200"/>
              </a:spcAft>
            </a:pPr>
            <a:r>
              <a:rPr lang="en-US" sz="2200" u="sng"/>
              <a:t>Risk Management</a:t>
            </a:r>
            <a:r>
              <a:rPr lang="en-US" sz="2200"/>
              <a:t>: “Click-through” agreements present challenges to university policy</a:t>
            </a:r>
          </a:p>
          <a:p>
            <a:pPr>
              <a:spcAft>
                <a:spcPts val="1200"/>
              </a:spcAft>
            </a:pPr>
            <a:r>
              <a:rPr lang="en-US" sz="2200" u="sng"/>
              <a:t>Price Variability</a:t>
            </a:r>
            <a:r>
              <a:rPr lang="en-US" sz="2200"/>
              <a:t>: different pricing for different schools; unexpected increases; various volume discount</a:t>
            </a:r>
          </a:p>
          <a:p>
            <a:pPr>
              <a:spcAft>
                <a:spcPts val="1200"/>
              </a:spcAft>
            </a:pPr>
            <a:r>
              <a:rPr lang="en-US" sz="2200" u="sng"/>
              <a:t>Pilots and Trials</a:t>
            </a:r>
            <a:r>
              <a:rPr lang="en-US" sz="2200"/>
              <a:t>: free trial may exclude that vendor from competitive consideration</a:t>
            </a:r>
          </a:p>
        </p:txBody>
      </p:sp>
      <p:sp>
        <p:nvSpPr>
          <p:cNvPr id="3" name="Title 2">
            <a:extLst>
              <a:ext uri="{FF2B5EF4-FFF2-40B4-BE49-F238E27FC236}">
                <a16:creationId xmlns:a16="http://schemas.microsoft.com/office/drawing/2014/main" id="{F8A39EE8-3DC1-D544-8A8C-1C87A5095413}"/>
              </a:ext>
            </a:extLst>
          </p:cNvPr>
          <p:cNvSpPr>
            <a:spLocks noGrp="1"/>
          </p:cNvSpPr>
          <p:nvPr>
            <p:ph type="title"/>
          </p:nvPr>
        </p:nvSpPr>
        <p:spPr/>
        <p:txBody>
          <a:bodyPr/>
          <a:lstStyle/>
          <a:p>
            <a:r>
              <a:rPr lang="en-US"/>
              <a:t>Challenges of Procuring Cloud Services</a:t>
            </a:r>
          </a:p>
        </p:txBody>
      </p:sp>
    </p:spTree>
    <p:extLst>
      <p:ext uri="{BB962C8B-B14F-4D97-AF65-F5344CB8AC3E}">
        <p14:creationId xmlns:p14="http://schemas.microsoft.com/office/powerpoint/2010/main" val="2674177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792109-F645-9740-B01A-7E231056E378}"/>
              </a:ext>
            </a:extLst>
          </p:cNvPr>
          <p:cNvSpPr>
            <a:spLocks noGrp="1"/>
          </p:cNvSpPr>
          <p:nvPr>
            <p:ph type="body" sz="quarter" idx="10"/>
          </p:nvPr>
        </p:nvSpPr>
        <p:spPr/>
        <p:txBody>
          <a:bodyPr/>
          <a:lstStyle/>
          <a:p>
            <a:r>
              <a:rPr lang="en-US" dirty="0"/>
              <a:t>Someone else to do some of the data collection for you</a:t>
            </a:r>
          </a:p>
          <a:p>
            <a:r>
              <a:rPr lang="en-US" dirty="0"/>
              <a:t>Put your requirements into RFPs</a:t>
            </a:r>
          </a:p>
          <a:p>
            <a:r>
              <a:rPr lang="en-US" dirty="0"/>
              <a:t>Perform risk assessment when choosing vendor</a:t>
            </a:r>
          </a:p>
        </p:txBody>
      </p:sp>
      <p:sp>
        <p:nvSpPr>
          <p:cNvPr id="3" name="Title 2">
            <a:extLst>
              <a:ext uri="{FF2B5EF4-FFF2-40B4-BE49-F238E27FC236}">
                <a16:creationId xmlns:a16="http://schemas.microsoft.com/office/drawing/2014/main" id="{316D2A91-C8F5-2744-8392-C57BCD956863}"/>
              </a:ext>
            </a:extLst>
          </p:cNvPr>
          <p:cNvSpPr>
            <a:spLocks noGrp="1"/>
          </p:cNvSpPr>
          <p:nvPr>
            <p:ph type="title"/>
          </p:nvPr>
        </p:nvSpPr>
        <p:spPr/>
        <p:txBody>
          <a:bodyPr/>
          <a:lstStyle/>
          <a:p>
            <a:r>
              <a:rPr lang="en-US" sz="3600" dirty="0"/>
              <a:t>Opportunities for </a:t>
            </a:r>
            <a:r>
              <a:rPr lang="en-US" sz="3600" dirty="0" err="1"/>
              <a:t>Infosec</a:t>
            </a:r>
            <a:r>
              <a:rPr lang="en-US" sz="3600" dirty="0"/>
              <a:t> in Procurement</a:t>
            </a:r>
          </a:p>
        </p:txBody>
      </p:sp>
    </p:spTree>
    <p:extLst>
      <p:ext uri="{BB962C8B-B14F-4D97-AF65-F5344CB8AC3E}">
        <p14:creationId xmlns:p14="http://schemas.microsoft.com/office/powerpoint/2010/main" val="3816264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38F3B8-9324-144C-B995-93F7437E6F2B}"/>
              </a:ext>
            </a:extLst>
          </p:cNvPr>
          <p:cNvSpPr>
            <a:spLocks noGrp="1"/>
          </p:cNvSpPr>
          <p:nvPr>
            <p:ph type="title"/>
          </p:nvPr>
        </p:nvSpPr>
        <p:spPr/>
        <p:txBody>
          <a:bodyPr/>
          <a:lstStyle/>
          <a:p>
            <a:r>
              <a:rPr lang="en-US"/>
              <a:t>Procurement Timeline</a:t>
            </a:r>
          </a:p>
        </p:txBody>
      </p:sp>
      <p:grpSp>
        <p:nvGrpSpPr>
          <p:cNvPr id="4" name="Group 3">
            <a:extLst>
              <a:ext uri="{FF2B5EF4-FFF2-40B4-BE49-F238E27FC236}">
                <a16:creationId xmlns:a16="http://schemas.microsoft.com/office/drawing/2014/main" id="{CB8435E4-F551-0142-81FC-933FFBFF2DA1}"/>
              </a:ext>
            </a:extLst>
          </p:cNvPr>
          <p:cNvGrpSpPr/>
          <p:nvPr/>
        </p:nvGrpSpPr>
        <p:grpSpPr>
          <a:xfrm>
            <a:off x="685800" y="1987205"/>
            <a:ext cx="7684964" cy="595328"/>
            <a:chOff x="627694" y="3511550"/>
            <a:chExt cx="7684964" cy="793771"/>
          </a:xfrm>
        </p:grpSpPr>
        <p:grpSp>
          <p:nvGrpSpPr>
            <p:cNvPr id="5" name="Group 4">
              <a:extLst>
                <a:ext uri="{FF2B5EF4-FFF2-40B4-BE49-F238E27FC236}">
                  <a16:creationId xmlns:a16="http://schemas.microsoft.com/office/drawing/2014/main" id="{A1919656-03A5-AC42-9805-3505964B48C2}"/>
                </a:ext>
              </a:extLst>
            </p:cNvPr>
            <p:cNvGrpSpPr/>
            <p:nvPr/>
          </p:nvGrpSpPr>
          <p:grpSpPr>
            <a:xfrm>
              <a:off x="627694" y="3511550"/>
              <a:ext cx="7684964" cy="533400"/>
              <a:chOff x="627694" y="3547533"/>
              <a:chExt cx="7684964" cy="533400"/>
            </a:xfrm>
          </p:grpSpPr>
          <p:cxnSp>
            <p:nvCxnSpPr>
              <p:cNvPr id="7" name="Straight Connector 6">
                <a:extLst>
                  <a:ext uri="{FF2B5EF4-FFF2-40B4-BE49-F238E27FC236}">
                    <a16:creationId xmlns:a16="http://schemas.microsoft.com/office/drawing/2014/main" id="{23A3E63C-8D5A-214E-AC1E-79317AE74383}"/>
                  </a:ext>
                </a:extLst>
              </p:cNvPr>
              <p:cNvCxnSpPr/>
              <p:nvPr/>
            </p:nvCxnSpPr>
            <p:spPr>
              <a:xfrm>
                <a:off x="627694" y="3776133"/>
                <a:ext cx="7684964" cy="14817"/>
              </a:xfrm>
              <a:prstGeom prst="line">
                <a:avLst/>
              </a:pr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6D51F83F-071F-CD44-A19F-A1D76930F2EB}"/>
                  </a:ext>
                </a:extLst>
              </p:cNvPr>
              <p:cNvCxnSpPr/>
              <p:nvPr/>
            </p:nvCxnSpPr>
            <p:spPr>
              <a:xfrm>
                <a:off x="627694" y="3547533"/>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extBox 5">
              <a:extLst>
                <a:ext uri="{FF2B5EF4-FFF2-40B4-BE49-F238E27FC236}">
                  <a16:creationId xmlns:a16="http://schemas.microsoft.com/office/drawing/2014/main" id="{1431F039-B3C2-424E-A5E3-5E1723DD41C8}"/>
                </a:ext>
              </a:extLst>
            </p:cNvPr>
            <p:cNvSpPr txBox="1"/>
            <p:nvPr/>
          </p:nvSpPr>
          <p:spPr>
            <a:xfrm>
              <a:off x="831952" y="3771841"/>
              <a:ext cx="7473848" cy="533480"/>
            </a:xfrm>
            <a:prstGeom prst="rect">
              <a:avLst/>
            </a:prstGeom>
            <a:noFill/>
            <a:ln>
              <a:noFill/>
            </a:ln>
          </p:spPr>
          <p:txBody>
            <a:bodyPr wrap="square" rtlCol="0">
              <a:spAutoFit/>
            </a:bodyPr>
            <a:lstStyle/>
            <a:p>
              <a:pPr algn="ctr"/>
              <a:endParaRPr lang="en-US" sz="2000" b="1">
                <a:solidFill>
                  <a:srgbClr val="EF3E33"/>
                </a:solidFill>
              </a:endParaRPr>
            </a:p>
          </p:txBody>
        </p:sp>
      </p:grpSp>
      <p:grpSp>
        <p:nvGrpSpPr>
          <p:cNvPr id="9" name="Group 8">
            <a:extLst>
              <a:ext uri="{FF2B5EF4-FFF2-40B4-BE49-F238E27FC236}">
                <a16:creationId xmlns:a16="http://schemas.microsoft.com/office/drawing/2014/main" id="{09DD0ED6-3CA7-E240-810D-115738E9CF26}"/>
              </a:ext>
            </a:extLst>
          </p:cNvPr>
          <p:cNvGrpSpPr/>
          <p:nvPr/>
        </p:nvGrpSpPr>
        <p:grpSpPr>
          <a:xfrm>
            <a:off x="685800" y="3479084"/>
            <a:ext cx="7684964" cy="595328"/>
            <a:chOff x="627694" y="3511550"/>
            <a:chExt cx="7684964" cy="793771"/>
          </a:xfrm>
        </p:grpSpPr>
        <p:grpSp>
          <p:nvGrpSpPr>
            <p:cNvPr id="10" name="Group 9">
              <a:extLst>
                <a:ext uri="{FF2B5EF4-FFF2-40B4-BE49-F238E27FC236}">
                  <a16:creationId xmlns:a16="http://schemas.microsoft.com/office/drawing/2014/main" id="{2104B922-F749-724F-8F21-5490528D3571}"/>
                </a:ext>
              </a:extLst>
            </p:cNvPr>
            <p:cNvGrpSpPr/>
            <p:nvPr/>
          </p:nvGrpSpPr>
          <p:grpSpPr>
            <a:xfrm>
              <a:off x="627694" y="3511550"/>
              <a:ext cx="7684964" cy="533400"/>
              <a:chOff x="627694" y="3547533"/>
              <a:chExt cx="7684964" cy="533400"/>
            </a:xfrm>
          </p:grpSpPr>
          <p:cxnSp>
            <p:nvCxnSpPr>
              <p:cNvPr id="12" name="Straight Connector 11">
                <a:extLst>
                  <a:ext uri="{FF2B5EF4-FFF2-40B4-BE49-F238E27FC236}">
                    <a16:creationId xmlns:a16="http://schemas.microsoft.com/office/drawing/2014/main" id="{945B5F9C-2416-B443-995A-883FCEAC027E}"/>
                  </a:ext>
                </a:extLst>
              </p:cNvPr>
              <p:cNvCxnSpPr/>
              <p:nvPr/>
            </p:nvCxnSpPr>
            <p:spPr>
              <a:xfrm>
                <a:off x="627694" y="3776133"/>
                <a:ext cx="7684964" cy="14817"/>
              </a:xfrm>
              <a:prstGeom prst="line">
                <a:avLst/>
              </a:pr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D3DE861-04EF-E84A-A0CE-6219291D6198}"/>
                  </a:ext>
                </a:extLst>
              </p:cNvPr>
              <p:cNvCxnSpPr/>
              <p:nvPr/>
            </p:nvCxnSpPr>
            <p:spPr>
              <a:xfrm>
                <a:off x="627694" y="3547533"/>
                <a:ext cx="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 name="TextBox 10">
              <a:extLst>
                <a:ext uri="{FF2B5EF4-FFF2-40B4-BE49-F238E27FC236}">
                  <a16:creationId xmlns:a16="http://schemas.microsoft.com/office/drawing/2014/main" id="{5AAEC385-0581-A148-8D3E-679B83B7045D}"/>
                </a:ext>
              </a:extLst>
            </p:cNvPr>
            <p:cNvSpPr txBox="1"/>
            <p:nvPr/>
          </p:nvSpPr>
          <p:spPr>
            <a:xfrm>
              <a:off x="831952" y="3771841"/>
              <a:ext cx="7473848" cy="533480"/>
            </a:xfrm>
            <a:prstGeom prst="rect">
              <a:avLst/>
            </a:prstGeom>
            <a:noFill/>
            <a:ln>
              <a:noFill/>
            </a:ln>
          </p:spPr>
          <p:txBody>
            <a:bodyPr wrap="square" rtlCol="0">
              <a:spAutoFit/>
            </a:bodyPr>
            <a:lstStyle/>
            <a:p>
              <a:pPr algn="ctr"/>
              <a:endParaRPr lang="en-US" sz="2000" b="1">
                <a:solidFill>
                  <a:srgbClr val="EF3E33"/>
                </a:solidFill>
              </a:endParaRPr>
            </a:p>
          </p:txBody>
        </p:sp>
      </p:grpSp>
      <p:cxnSp>
        <p:nvCxnSpPr>
          <p:cNvPr id="14" name="Straight Connector 13">
            <a:extLst>
              <a:ext uri="{FF2B5EF4-FFF2-40B4-BE49-F238E27FC236}">
                <a16:creationId xmlns:a16="http://schemas.microsoft.com/office/drawing/2014/main" id="{39F76420-B349-7847-9D43-E9882D496768}"/>
              </a:ext>
            </a:extLst>
          </p:cNvPr>
          <p:cNvCxnSpPr/>
          <p:nvPr/>
        </p:nvCxnSpPr>
        <p:spPr>
          <a:xfrm>
            <a:off x="2971800" y="1821735"/>
            <a:ext cx="0" cy="400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F33EE24-298D-3342-8ADB-62ABC1F8BEAC}"/>
              </a:ext>
            </a:extLst>
          </p:cNvPr>
          <p:cNvCxnSpPr/>
          <p:nvPr/>
        </p:nvCxnSpPr>
        <p:spPr>
          <a:xfrm>
            <a:off x="5257800" y="1821735"/>
            <a:ext cx="0" cy="400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E72DBE-8234-C44A-A58D-2122F2EF2794}"/>
              </a:ext>
            </a:extLst>
          </p:cNvPr>
          <p:cNvCxnSpPr/>
          <p:nvPr/>
        </p:nvCxnSpPr>
        <p:spPr>
          <a:xfrm>
            <a:off x="7543800" y="1821735"/>
            <a:ext cx="0" cy="400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ACB2BC8-E659-E045-9772-88DA9836BC36}"/>
              </a:ext>
            </a:extLst>
          </p:cNvPr>
          <p:cNvCxnSpPr/>
          <p:nvPr/>
        </p:nvCxnSpPr>
        <p:spPr>
          <a:xfrm>
            <a:off x="2971800" y="3440985"/>
            <a:ext cx="0" cy="400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45FDA79-A76C-7549-B05E-B61A7914A10B}"/>
              </a:ext>
            </a:extLst>
          </p:cNvPr>
          <p:cNvCxnSpPr/>
          <p:nvPr/>
        </p:nvCxnSpPr>
        <p:spPr>
          <a:xfrm>
            <a:off x="5257800" y="3440985"/>
            <a:ext cx="0" cy="400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2E9AE08-CF14-4744-93C9-949012C7040C}"/>
              </a:ext>
            </a:extLst>
          </p:cNvPr>
          <p:cNvCxnSpPr/>
          <p:nvPr/>
        </p:nvCxnSpPr>
        <p:spPr>
          <a:xfrm>
            <a:off x="7543800" y="3440985"/>
            <a:ext cx="0" cy="400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316D9C2-FF52-E246-9D3D-03BDE43C326E}"/>
              </a:ext>
            </a:extLst>
          </p:cNvPr>
          <p:cNvSpPr txBox="1"/>
          <p:nvPr/>
        </p:nvSpPr>
        <p:spPr>
          <a:xfrm>
            <a:off x="2667000" y="2164635"/>
            <a:ext cx="697627" cy="369332"/>
          </a:xfrm>
          <a:prstGeom prst="rect">
            <a:avLst/>
          </a:prstGeom>
          <a:noFill/>
        </p:spPr>
        <p:txBody>
          <a:bodyPr wrap="none" rtlCol="0">
            <a:spAutoFit/>
          </a:bodyPr>
          <a:lstStyle/>
          <a:p>
            <a:r>
              <a:rPr lang="en-US"/>
              <a:t>6 </a:t>
            </a:r>
            <a:r>
              <a:rPr lang="en-US" err="1"/>
              <a:t>mo</a:t>
            </a:r>
            <a:endParaRPr lang="en-US"/>
          </a:p>
        </p:txBody>
      </p:sp>
      <p:sp>
        <p:nvSpPr>
          <p:cNvPr id="21" name="TextBox 20">
            <a:extLst>
              <a:ext uri="{FF2B5EF4-FFF2-40B4-BE49-F238E27FC236}">
                <a16:creationId xmlns:a16="http://schemas.microsoft.com/office/drawing/2014/main" id="{90D0C0DC-F8FC-0343-8838-ADBE0D6D5207}"/>
              </a:ext>
            </a:extLst>
          </p:cNvPr>
          <p:cNvSpPr txBox="1"/>
          <p:nvPr/>
        </p:nvSpPr>
        <p:spPr>
          <a:xfrm>
            <a:off x="4876801" y="2164635"/>
            <a:ext cx="825867" cy="369332"/>
          </a:xfrm>
          <a:prstGeom prst="rect">
            <a:avLst/>
          </a:prstGeom>
          <a:noFill/>
        </p:spPr>
        <p:txBody>
          <a:bodyPr wrap="none" rtlCol="0">
            <a:spAutoFit/>
          </a:bodyPr>
          <a:lstStyle/>
          <a:p>
            <a:r>
              <a:rPr lang="en-US"/>
              <a:t>12 </a:t>
            </a:r>
            <a:r>
              <a:rPr lang="en-US" err="1"/>
              <a:t>mo</a:t>
            </a:r>
            <a:endParaRPr lang="en-US"/>
          </a:p>
        </p:txBody>
      </p:sp>
      <p:sp>
        <p:nvSpPr>
          <p:cNvPr id="22" name="TextBox 21">
            <a:extLst>
              <a:ext uri="{FF2B5EF4-FFF2-40B4-BE49-F238E27FC236}">
                <a16:creationId xmlns:a16="http://schemas.microsoft.com/office/drawing/2014/main" id="{12DA444B-0289-894A-8F23-D6BF1797C563}"/>
              </a:ext>
            </a:extLst>
          </p:cNvPr>
          <p:cNvSpPr txBox="1"/>
          <p:nvPr/>
        </p:nvSpPr>
        <p:spPr>
          <a:xfrm>
            <a:off x="7147024" y="2173386"/>
            <a:ext cx="825867" cy="369332"/>
          </a:xfrm>
          <a:prstGeom prst="rect">
            <a:avLst/>
          </a:prstGeom>
          <a:solidFill>
            <a:schemeClr val="accent2">
              <a:lumMod val="40000"/>
              <a:lumOff val="60000"/>
            </a:schemeClr>
          </a:solidFill>
        </p:spPr>
        <p:txBody>
          <a:bodyPr wrap="none" rtlCol="0">
            <a:spAutoFit/>
          </a:bodyPr>
          <a:lstStyle/>
          <a:p>
            <a:r>
              <a:rPr lang="en-US"/>
              <a:t>18 </a:t>
            </a:r>
            <a:r>
              <a:rPr lang="en-US" err="1"/>
              <a:t>mo</a:t>
            </a:r>
            <a:endParaRPr lang="en-US"/>
          </a:p>
        </p:txBody>
      </p:sp>
      <p:sp>
        <p:nvSpPr>
          <p:cNvPr id="23" name="TextBox 22">
            <a:extLst>
              <a:ext uri="{FF2B5EF4-FFF2-40B4-BE49-F238E27FC236}">
                <a16:creationId xmlns:a16="http://schemas.microsoft.com/office/drawing/2014/main" id="{56B6BB22-BBBB-464F-B708-C1F8AA29DC88}"/>
              </a:ext>
            </a:extLst>
          </p:cNvPr>
          <p:cNvSpPr txBox="1"/>
          <p:nvPr/>
        </p:nvSpPr>
        <p:spPr>
          <a:xfrm>
            <a:off x="2667001" y="3783885"/>
            <a:ext cx="992579" cy="369332"/>
          </a:xfrm>
          <a:prstGeom prst="rect">
            <a:avLst/>
          </a:prstGeom>
          <a:noFill/>
        </p:spPr>
        <p:txBody>
          <a:bodyPr wrap="none" rtlCol="0">
            <a:spAutoFit/>
          </a:bodyPr>
          <a:lstStyle/>
          <a:p>
            <a:r>
              <a:rPr lang="en-US"/>
              <a:t>60 days</a:t>
            </a:r>
          </a:p>
        </p:txBody>
      </p:sp>
      <p:sp>
        <p:nvSpPr>
          <p:cNvPr id="24" name="TextBox 23">
            <a:extLst>
              <a:ext uri="{FF2B5EF4-FFF2-40B4-BE49-F238E27FC236}">
                <a16:creationId xmlns:a16="http://schemas.microsoft.com/office/drawing/2014/main" id="{FDA5496A-671C-5147-A9FB-33B810958D74}"/>
              </a:ext>
            </a:extLst>
          </p:cNvPr>
          <p:cNvSpPr txBox="1"/>
          <p:nvPr/>
        </p:nvSpPr>
        <p:spPr>
          <a:xfrm>
            <a:off x="4876801" y="3792636"/>
            <a:ext cx="1120820" cy="369332"/>
          </a:xfrm>
          <a:prstGeom prst="rect">
            <a:avLst/>
          </a:prstGeom>
          <a:noFill/>
        </p:spPr>
        <p:txBody>
          <a:bodyPr wrap="none" rtlCol="0">
            <a:spAutoFit/>
          </a:bodyPr>
          <a:lstStyle/>
          <a:p>
            <a:r>
              <a:rPr lang="en-US"/>
              <a:t>120 days</a:t>
            </a:r>
          </a:p>
        </p:txBody>
      </p:sp>
      <p:sp>
        <p:nvSpPr>
          <p:cNvPr id="25" name="TextBox 24">
            <a:extLst>
              <a:ext uri="{FF2B5EF4-FFF2-40B4-BE49-F238E27FC236}">
                <a16:creationId xmlns:a16="http://schemas.microsoft.com/office/drawing/2014/main" id="{08F47AE8-2E68-FA45-A881-C4A8A11C7FF7}"/>
              </a:ext>
            </a:extLst>
          </p:cNvPr>
          <p:cNvSpPr txBox="1"/>
          <p:nvPr/>
        </p:nvSpPr>
        <p:spPr>
          <a:xfrm>
            <a:off x="7147024" y="3801387"/>
            <a:ext cx="825867" cy="369332"/>
          </a:xfrm>
          <a:prstGeom prst="rect">
            <a:avLst/>
          </a:prstGeom>
          <a:noFill/>
        </p:spPr>
        <p:txBody>
          <a:bodyPr wrap="none" rtlCol="0">
            <a:spAutoFit/>
          </a:bodyPr>
          <a:lstStyle/>
          <a:p>
            <a:r>
              <a:rPr lang="en-US"/>
              <a:t>18 </a:t>
            </a:r>
            <a:r>
              <a:rPr lang="en-US" err="1"/>
              <a:t>mo</a:t>
            </a:r>
            <a:endParaRPr lang="en-US"/>
          </a:p>
        </p:txBody>
      </p:sp>
      <p:sp>
        <p:nvSpPr>
          <p:cNvPr id="26" name="TextBox 25">
            <a:extLst>
              <a:ext uri="{FF2B5EF4-FFF2-40B4-BE49-F238E27FC236}">
                <a16:creationId xmlns:a16="http://schemas.microsoft.com/office/drawing/2014/main" id="{7DA43661-59C8-2C40-8D77-D6BE7C00C603}"/>
              </a:ext>
            </a:extLst>
          </p:cNvPr>
          <p:cNvSpPr txBox="1"/>
          <p:nvPr/>
        </p:nvSpPr>
        <p:spPr>
          <a:xfrm>
            <a:off x="729346" y="1465232"/>
            <a:ext cx="2133600" cy="646331"/>
          </a:xfrm>
          <a:prstGeom prst="rect">
            <a:avLst/>
          </a:prstGeom>
          <a:solidFill>
            <a:srgbClr val="FFC000"/>
          </a:solidFill>
        </p:spPr>
        <p:txBody>
          <a:bodyPr wrap="square" rtlCol="0">
            <a:spAutoFit/>
          </a:bodyPr>
          <a:lstStyle/>
          <a:p>
            <a:r>
              <a:rPr lang="en-US"/>
              <a:t>Analyze service; prepare RFP</a:t>
            </a:r>
          </a:p>
        </p:txBody>
      </p:sp>
      <p:sp>
        <p:nvSpPr>
          <p:cNvPr id="27" name="TextBox 26">
            <a:extLst>
              <a:ext uri="{FF2B5EF4-FFF2-40B4-BE49-F238E27FC236}">
                <a16:creationId xmlns:a16="http://schemas.microsoft.com/office/drawing/2014/main" id="{8DD6B403-0A2E-B341-AEE6-A988A9B3624B}"/>
              </a:ext>
            </a:extLst>
          </p:cNvPr>
          <p:cNvSpPr txBox="1"/>
          <p:nvPr/>
        </p:nvSpPr>
        <p:spPr>
          <a:xfrm>
            <a:off x="3048000" y="1473940"/>
            <a:ext cx="1382837" cy="646331"/>
          </a:xfrm>
          <a:prstGeom prst="rect">
            <a:avLst/>
          </a:prstGeom>
          <a:solidFill>
            <a:srgbClr val="FFC000"/>
          </a:solidFill>
        </p:spPr>
        <p:txBody>
          <a:bodyPr wrap="square" rtlCol="0">
            <a:spAutoFit/>
          </a:bodyPr>
          <a:lstStyle/>
          <a:p>
            <a:r>
              <a:rPr lang="en-US"/>
              <a:t>Analyze RFP responses</a:t>
            </a:r>
          </a:p>
        </p:txBody>
      </p:sp>
      <p:sp>
        <p:nvSpPr>
          <p:cNvPr id="28" name="TextBox 27">
            <a:extLst>
              <a:ext uri="{FF2B5EF4-FFF2-40B4-BE49-F238E27FC236}">
                <a16:creationId xmlns:a16="http://schemas.microsoft.com/office/drawing/2014/main" id="{F216EFD7-9718-7D40-8827-EF5AE7A0D79A}"/>
              </a:ext>
            </a:extLst>
          </p:cNvPr>
          <p:cNvSpPr txBox="1"/>
          <p:nvPr/>
        </p:nvSpPr>
        <p:spPr>
          <a:xfrm>
            <a:off x="4507808" y="1421686"/>
            <a:ext cx="2082621" cy="646331"/>
          </a:xfrm>
          <a:prstGeom prst="rect">
            <a:avLst/>
          </a:prstGeom>
          <a:solidFill>
            <a:srgbClr val="FFC000"/>
          </a:solidFill>
        </p:spPr>
        <p:txBody>
          <a:bodyPr wrap="none" rtlCol="0">
            <a:spAutoFit/>
          </a:bodyPr>
          <a:lstStyle/>
          <a:p>
            <a:r>
              <a:rPr lang="en-US"/>
              <a:t>Negotiate contract</a:t>
            </a:r>
            <a:br>
              <a:rPr lang="en-US"/>
            </a:br>
            <a:r>
              <a:rPr lang="en-US"/>
              <a:t>terms &amp; conditions</a:t>
            </a:r>
          </a:p>
        </p:txBody>
      </p:sp>
      <p:sp>
        <p:nvSpPr>
          <p:cNvPr id="29" name="TextBox 28">
            <a:extLst>
              <a:ext uri="{FF2B5EF4-FFF2-40B4-BE49-F238E27FC236}">
                <a16:creationId xmlns:a16="http://schemas.microsoft.com/office/drawing/2014/main" id="{B9E04333-3D0E-F047-980C-CECFFFECEC6C}"/>
              </a:ext>
            </a:extLst>
          </p:cNvPr>
          <p:cNvSpPr txBox="1"/>
          <p:nvPr/>
        </p:nvSpPr>
        <p:spPr>
          <a:xfrm>
            <a:off x="6690797" y="1421686"/>
            <a:ext cx="1005403" cy="646331"/>
          </a:xfrm>
          <a:prstGeom prst="rect">
            <a:avLst/>
          </a:prstGeom>
          <a:solidFill>
            <a:srgbClr val="FFC000"/>
          </a:solidFill>
        </p:spPr>
        <p:txBody>
          <a:bodyPr wrap="none" rtlCol="0">
            <a:spAutoFit/>
          </a:bodyPr>
          <a:lstStyle/>
          <a:p>
            <a:r>
              <a:rPr lang="en-US"/>
              <a:t>Sign </a:t>
            </a:r>
            <a:br>
              <a:rPr lang="en-US"/>
            </a:br>
            <a:r>
              <a:rPr lang="en-US"/>
              <a:t>contract</a:t>
            </a:r>
          </a:p>
        </p:txBody>
      </p:sp>
      <p:sp>
        <p:nvSpPr>
          <p:cNvPr id="30" name="TextBox 29">
            <a:extLst>
              <a:ext uri="{FF2B5EF4-FFF2-40B4-BE49-F238E27FC236}">
                <a16:creationId xmlns:a16="http://schemas.microsoft.com/office/drawing/2014/main" id="{2F52BBCB-7C5B-EF4F-85FC-D0B6FC70C770}"/>
              </a:ext>
            </a:extLst>
          </p:cNvPr>
          <p:cNvSpPr txBox="1"/>
          <p:nvPr/>
        </p:nvSpPr>
        <p:spPr>
          <a:xfrm>
            <a:off x="381001" y="1040136"/>
            <a:ext cx="3181320" cy="369332"/>
          </a:xfrm>
          <a:prstGeom prst="rect">
            <a:avLst/>
          </a:prstGeom>
          <a:solidFill>
            <a:srgbClr val="92D050"/>
          </a:solidFill>
        </p:spPr>
        <p:txBody>
          <a:bodyPr wrap="none" rtlCol="0">
            <a:spAutoFit/>
          </a:bodyPr>
          <a:lstStyle/>
          <a:p>
            <a:r>
              <a:rPr lang="en-US"/>
              <a:t>CURRENT PROCUREMENT</a:t>
            </a:r>
          </a:p>
        </p:txBody>
      </p:sp>
      <p:sp>
        <p:nvSpPr>
          <p:cNvPr id="31" name="TextBox 30">
            <a:extLst>
              <a:ext uri="{FF2B5EF4-FFF2-40B4-BE49-F238E27FC236}">
                <a16:creationId xmlns:a16="http://schemas.microsoft.com/office/drawing/2014/main" id="{57385435-5D2C-064D-9F60-218D46ABB768}"/>
              </a:ext>
            </a:extLst>
          </p:cNvPr>
          <p:cNvSpPr txBox="1"/>
          <p:nvPr/>
        </p:nvSpPr>
        <p:spPr>
          <a:xfrm>
            <a:off x="3187717" y="2785903"/>
            <a:ext cx="1710725" cy="369332"/>
          </a:xfrm>
          <a:prstGeom prst="rect">
            <a:avLst/>
          </a:prstGeom>
          <a:solidFill>
            <a:srgbClr val="92D050"/>
          </a:solidFill>
        </p:spPr>
        <p:txBody>
          <a:bodyPr wrap="none" rtlCol="0">
            <a:spAutoFit/>
          </a:bodyPr>
          <a:lstStyle/>
          <a:p>
            <a:r>
              <a:rPr lang="en-US"/>
              <a:t>Cloud needs…</a:t>
            </a:r>
          </a:p>
        </p:txBody>
      </p:sp>
      <p:sp>
        <p:nvSpPr>
          <p:cNvPr id="32" name="TextBox 31">
            <a:extLst>
              <a:ext uri="{FF2B5EF4-FFF2-40B4-BE49-F238E27FC236}">
                <a16:creationId xmlns:a16="http://schemas.microsoft.com/office/drawing/2014/main" id="{9F70B22A-4082-8F40-A1BD-BE52862FD481}"/>
              </a:ext>
            </a:extLst>
          </p:cNvPr>
          <p:cNvSpPr txBox="1"/>
          <p:nvPr/>
        </p:nvSpPr>
        <p:spPr>
          <a:xfrm rot="16200000">
            <a:off x="227916" y="2955121"/>
            <a:ext cx="1714500" cy="1200329"/>
          </a:xfrm>
          <a:prstGeom prst="rect">
            <a:avLst/>
          </a:prstGeom>
          <a:solidFill>
            <a:srgbClr val="FFC000"/>
          </a:solidFill>
        </p:spPr>
        <p:txBody>
          <a:bodyPr wrap="square" rtlCol="0">
            <a:spAutoFit/>
          </a:bodyPr>
          <a:lstStyle/>
          <a:p>
            <a:r>
              <a:rPr lang="en-US"/>
              <a:t>Internet2: analyze service; negotiate contract</a:t>
            </a:r>
          </a:p>
        </p:txBody>
      </p:sp>
      <p:sp>
        <p:nvSpPr>
          <p:cNvPr id="33" name="TextBox 32">
            <a:extLst>
              <a:ext uri="{FF2B5EF4-FFF2-40B4-BE49-F238E27FC236}">
                <a16:creationId xmlns:a16="http://schemas.microsoft.com/office/drawing/2014/main" id="{BC12EE62-8F90-4745-AC2B-25CDFAE6AAA0}"/>
              </a:ext>
            </a:extLst>
          </p:cNvPr>
          <p:cNvSpPr txBox="1"/>
          <p:nvPr/>
        </p:nvSpPr>
        <p:spPr>
          <a:xfrm rot="16200000">
            <a:off x="1038910" y="3122196"/>
            <a:ext cx="1543051" cy="923330"/>
          </a:xfrm>
          <a:prstGeom prst="rect">
            <a:avLst/>
          </a:prstGeom>
          <a:solidFill>
            <a:srgbClr val="FFC000"/>
          </a:solidFill>
        </p:spPr>
        <p:txBody>
          <a:bodyPr wrap="square" rtlCol="0">
            <a:spAutoFit/>
          </a:bodyPr>
          <a:lstStyle/>
          <a:p>
            <a:r>
              <a:rPr lang="en-US"/>
              <a:t>Early adopters</a:t>
            </a:r>
          </a:p>
          <a:p>
            <a:endParaRPr lang="en-US"/>
          </a:p>
        </p:txBody>
      </p:sp>
      <p:sp>
        <p:nvSpPr>
          <p:cNvPr id="34" name="TextBox 33">
            <a:extLst>
              <a:ext uri="{FF2B5EF4-FFF2-40B4-BE49-F238E27FC236}">
                <a16:creationId xmlns:a16="http://schemas.microsoft.com/office/drawing/2014/main" id="{A5DAA795-6BB3-C440-A465-F93314FB5C3F}"/>
              </a:ext>
            </a:extLst>
          </p:cNvPr>
          <p:cNvSpPr txBox="1"/>
          <p:nvPr/>
        </p:nvSpPr>
        <p:spPr>
          <a:xfrm rot="16200000">
            <a:off x="1876376" y="3300314"/>
            <a:ext cx="1313180" cy="646331"/>
          </a:xfrm>
          <a:prstGeom prst="rect">
            <a:avLst/>
          </a:prstGeom>
          <a:solidFill>
            <a:srgbClr val="FFC000"/>
          </a:solidFill>
        </p:spPr>
        <p:txBody>
          <a:bodyPr wrap="none" rtlCol="0">
            <a:spAutoFit/>
          </a:bodyPr>
          <a:lstStyle/>
          <a:p>
            <a:r>
              <a:rPr lang="en-US" err="1"/>
              <a:t>Univ</a:t>
            </a:r>
            <a:r>
              <a:rPr lang="en-US"/>
              <a:t>: signs</a:t>
            </a:r>
            <a:br>
              <a:rPr lang="en-US"/>
            </a:br>
            <a:r>
              <a:rPr lang="en-US"/>
              <a:t>contract</a:t>
            </a:r>
          </a:p>
        </p:txBody>
      </p:sp>
      <p:sp>
        <p:nvSpPr>
          <p:cNvPr id="35" name="TextBox 34">
            <a:extLst>
              <a:ext uri="{FF2B5EF4-FFF2-40B4-BE49-F238E27FC236}">
                <a16:creationId xmlns:a16="http://schemas.microsoft.com/office/drawing/2014/main" id="{05F699CA-B0F5-344E-9040-E807AC619297}"/>
              </a:ext>
            </a:extLst>
          </p:cNvPr>
          <p:cNvSpPr txBox="1"/>
          <p:nvPr/>
        </p:nvSpPr>
        <p:spPr>
          <a:xfrm>
            <a:off x="2667000" y="4078386"/>
            <a:ext cx="697627" cy="369332"/>
          </a:xfrm>
          <a:prstGeom prst="rect">
            <a:avLst/>
          </a:prstGeom>
          <a:solidFill>
            <a:schemeClr val="accent2">
              <a:lumMod val="40000"/>
              <a:lumOff val="60000"/>
            </a:schemeClr>
          </a:solidFill>
        </p:spPr>
        <p:txBody>
          <a:bodyPr wrap="none" rtlCol="0">
            <a:spAutoFit/>
          </a:bodyPr>
          <a:lstStyle/>
          <a:p>
            <a:r>
              <a:rPr lang="en-US"/>
              <a:t>2 </a:t>
            </a:r>
            <a:r>
              <a:rPr lang="en-US" err="1"/>
              <a:t>mo</a:t>
            </a:r>
            <a:endParaRPr lang="en-US"/>
          </a:p>
        </p:txBody>
      </p:sp>
    </p:spTree>
    <p:extLst>
      <p:ext uri="{BB962C8B-B14F-4D97-AF65-F5344CB8AC3E}">
        <p14:creationId xmlns:p14="http://schemas.microsoft.com/office/powerpoint/2010/main" val="87531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31" grpId="0" animBg="1"/>
      <p:bldP spid="32" grpId="0" animBg="1"/>
      <p:bldP spid="33" grpId="0" animBg="1"/>
      <p:bldP spid="34" grpId="0" animBg="1"/>
      <p:bldP spid="3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5A0A58-FE1F-8041-B022-6EA6A90BD2C3}"/>
              </a:ext>
            </a:extLst>
          </p:cNvPr>
          <p:cNvSpPr>
            <a:spLocks noGrp="1"/>
          </p:cNvSpPr>
          <p:nvPr>
            <p:ph type="body" sz="quarter" idx="10"/>
          </p:nvPr>
        </p:nvSpPr>
        <p:spPr/>
        <p:txBody>
          <a:bodyPr/>
          <a:lstStyle/>
          <a:p>
            <a:pPr>
              <a:spcAft>
                <a:spcPts val="900"/>
              </a:spcAft>
            </a:pPr>
            <a:r>
              <a:rPr lang="en-US" sz="1800" dirty="0"/>
              <a:t>Informal review of service providers</a:t>
            </a:r>
          </a:p>
          <a:p>
            <a:pPr>
              <a:spcAft>
                <a:spcPts val="900"/>
              </a:spcAft>
            </a:pPr>
            <a:r>
              <a:rPr lang="en-US" sz="1800" dirty="0"/>
              <a:t>Formal selection process but without RFP</a:t>
            </a:r>
          </a:p>
          <a:p>
            <a:pPr>
              <a:spcAft>
                <a:spcPts val="900"/>
              </a:spcAft>
            </a:pPr>
            <a:r>
              <a:rPr lang="en-US" sz="1800" dirty="0"/>
              <a:t>RFP process</a:t>
            </a:r>
          </a:p>
          <a:p>
            <a:pPr>
              <a:spcAft>
                <a:spcPts val="900"/>
              </a:spcAft>
            </a:pPr>
            <a:r>
              <a:rPr lang="en-US" sz="1800" dirty="0"/>
              <a:t>RFP process with requirements based on NET+ Service Validation process</a:t>
            </a:r>
          </a:p>
          <a:p>
            <a:pPr>
              <a:spcAft>
                <a:spcPts val="900"/>
              </a:spcAft>
            </a:pPr>
            <a:r>
              <a:rPr lang="en-US" sz="1800" dirty="0"/>
              <a:t>Sole source based on special features, contract terms, pricing approach</a:t>
            </a:r>
          </a:p>
          <a:p>
            <a:pPr>
              <a:spcAft>
                <a:spcPts val="900"/>
              </a:spcAft>
            </a:pPr>
            <a:r>
              <a:rPr lang="en-US" sz="1800" dirty="0"/>
              <a:t>Other</a:t>
            </a:r>
          </a:p>
        </p:txBody>
      </p:sp>
      <p:sp>
        <p:nvSpPr>
          <p:cNvPr id="3" name="Title 2">
            <a:extLst>
              <a:ext uri="{FF2B5EF4-FFF2-40B4-BE49-F238E27FC236}">
                <a16:creationId xmlns:a16="http://schemas.microsoft.com/office/drawing/2014/main" id="{41B3C309-E108-2841-815E-0456A19EF4F7}"/>
              </a:ext>
            </a:extLst>
          </p:cNvPr>
          <p:cNvSpPr>
            <a:spLocks noGrp="1"/>
          </p:cNvSpPr>
          <p:nvPr>
            <p:ph type="title"/>
          </p:nvPr>
        </p:nvSpPr>
        <p:spPr/>
        <p:txBody>
          <a:bodyPr/>
          <a:lstStyle/>
          <a:p>
            <a:r>
              <a:rPr lang="en-US" sz="3200"/>
              <a:t>Procurement Approaches Used in Higher Ed</a:t>
            </a:r>
          </a:p>
        </p:txBody>
      </p:sp>
    </p:spTree>
    <p:extLst>
      <p:ext uri="{BB962C8B-B14F-4D97-AF65-F5344CB8AC3E}">
        <p14:creationId xmlns:p14="http://schemas.microsoft.com/office/powerpoint/2010/main" val="1811266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9E1A51-41B4-084E-980E-C998F7D9FDF0}"/>
              </a:ext>
            </a:extLst>
          </p:cNvPr>
          <p:cNvSpPr>
            <a:spLocks noGrp="1"/>
          </p:cNvSpPr>
          <p:nvPr>
            <p:ph type="title"/>
          </p:nvPr>
        </p:nvSpPr>
        <p:spPr/>
        <p:txBody>
          <a:bodyPr/>
          <a:lstStyle/>
          <a:p>
            <a:r>
              <a:rPr lang="en-US"/>
              <a:t>Buying Consortium RFP Process</a:t>
            </a:r>
          </a:p>
        </p:txBody>
      </p:sp>
      <p:graphicFrame>
        <p:nvGraphicFramePr>
          <p:cNvPr id="4" name="Diagram 3">
            <a:extLst>
              <a:ext uri="{FF2B5EF4-FFF2-40B4-BE49-F238E27FC236}">
                <a16:creationId xmlns:a16="http://schemas.microsoft.com/office/drawing/2014/main" id="{DACE3C06-D153-9D40-B51C-C9CDA03B25A1}"/>
              </a:ext>
            </a:extLst>
          </p:cNvPr>
          <p:cNvGraphicFramePr/>
          <p:nvPr>
            <p:extLst>
              <p:ext uri="{D42A27DB-BD31-4B8C-83A1-F6EECF244321}">
                <p14:modId xmlns:p14="http://schemas.microsoft.com/office/powerpoint/2010/main" val="909529220"/>
              </p:ext>
            </p:extLst>
          </p:nvPr>
        </p:nvGraphicFramePr>
        <p:xfrm>
          <a:off x="1036319" y="1140823"/>
          <a:ext cx="8064137" cy="3387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3712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12538-1731-1D4F-B044-C3387789E1A0}"/>
              </a:ext>
            </a:extLst>
          </p:cNvPr>
          <p:cNvSpPr>
            <a:spLocks noGrp="1"/>
          </p:cNvSpPr>
          <p:nvPr>
            <p:ph type="body" sz="quarter" idx="10"/>
          </p:nvPr>
        </p:nvSpPr>
        <p:spPr/>
        <p:txBody>
          <a:bodyPr/>
          <a:lstStyle/>
          <a:p>
            <a:r>
              <a:rPr lang="en-US" sz="2400"/>
              <a:t>State and university procurement rules are designed for </a:t>
            </a:r>
            <a:r>
              <a:rPr lang="en-US" sz="2400" b="1" i="1"/>
              <a:t>local </a:t>
            </a:r>
            <a:r>
              <a:rPr lang="en-US" sz="2400"/>
              <a:t>(individual school) analysis of products and services</a:t>
            </a:r>
          </a:p>
          <a:p>
            <a:pPr lvl="1"/>
            <a:r>
              <a:rPr lang="en-US" sz="2000"/>
              <a:t>The Internet2 approach is all about </a:t>
            </a:r>
            <a:r>
              <a:rPr lang="en-US" sz="2000" b="1" i="1"/>
              <a:t>community </a:t>
            </a:r>
            <a:r>
              <a:rPr lang="en-US" sz="2000"/>
              <a:t>analysis and contract negotiation</a:t>
            </a:r>
          </a:p>
          <a:p>
            <a:r>
              <a:rPr lang="en-US" sz="2400"/>
              <a:t>RFPs and competitive analysis do not necessarily result in the “best deal” when a community effort (like Internet2) is the alternative</a:t>
            </a:r>
          </a:p>
        </p:txBody>
      </p:sp>
      <p:sp>
        <p:nvSpPr>
          <p:cNvPr id="3" name="Title 2">
            <a:extLst>
              <a:ext uri="{FF2B5EF4-FFF2-40B4-BE49-F238E27FC236}">
                <a16:creationId xmlns:a16="http://schemas.microsoft.com/office/drawing/2014/main" id="{1AE0F526-F361-C64D-B7EF-3FC7353BC4EA}"/>
              </a:ext>
            </a:extLst>
          </p:cNvPr>
          <p:cNvSpPr>
            <a:spLocks noGrp="1"/>
          </p:cNvSpPr>
          <p:nvPr>
            <p:ph type="title"/>
          </p:nvPr>
        </p:nvSpPr>
        <p:spPr/>
        <p:txBody>
          <a:bodyPr/>
          <a:lstStyle/>
          <a:p>
            <a:r>
              <a:rPr lang="en-US"/>
              <a:t>The Procurement Challenge</a:t>
            </a:r>
          </a:p>
        </p:txBody>
      </p:sp>
    </p:spTree>
    <p:extLst>
      <p:ext uri="{BB962C8B-B14F-4D97-AF65-F5344CB8AC3E}">
        <p14:creationId xmlns:p14="http://schemas.microsoft.com/office/powerpoint/2010/main" val="39454447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937082-ADFF-2843-BD4D-B66D38AC0420}"/>
              </a:ext>
            </a:extLst>
          </p:cNvPr>
          <p:cNvSpPr>
            <a:spLocks noGrp="1"/>
          </p:cNvSpPr>
          <p:nvPr>
            <p:ph type="body" sz="quarter" idx="10"/>
          </p:nvPr>
        </p:nvSpPr>
        <p:spPr/>
        <p:txBody>
          <a:bodyPr/>
          <a:lstStyle/>
          <a:p>
            <a:pPr>
              <a:buSzPct val="125000"/>
            </a:pPr>
            <a:r>
              <a:rPr lang="en-US" sz="2400" dirty="0">
                <a:latin typeface="Calibri" panose="020F0502020204030204" pitchFamily="34" charset="0"/>
              </a:rPr>
              <a:t>Improves risk management by vetting service providers</a:t>
            </a:r>
          </a:p>
          <a:p>
            <a:pPr>
              <a:buSzPct val="125000"/>
            </a:pPr>
            <a:r>
              <a:rPr lang="en-US" sz="2400" dirty="0">
                <a:latin typeface="Calibri" panose="020F0502020204030204" pitchFamily="34" charset="0"/>
              </a:rPr>
              <a:t>Improves risk management via standard and beneficial contract terms</a:t>
            </a:r>
          </a:p>
          <a:p>
            <a:pPr>
              <a:buSzPct val="125000"/>
            </a:pPr>
            <a:r>
              <a:rPr lang="en-US" sz="2400" dirty="0">
                <a:latin typeface="Calibri" panose="020F0502020204030204" pitchFamily="34" charset="0"/>
              </a:rPr>
              <a:t>Ensures fair treatment in the market (no hidden clauses for other universities)</a:t>
            </a:r>
          </a:p>
          <a:p>
            <a:pPr>
              <a:buSzPct val="125000"/>
            </a:pPr>
            <a:r>
              <a:rPr lang="en-US" sz="2400" dirty="0">
                <a:latin typeface="Calibri" panose="020F0502020204030204" pitchFamily="34" charset="0"/>
              </a:rPr>
              <a:t>Reduces costs of administration</a:t>
            </a:r>
          </a:p>
          <a:p>
            <a:pPr>
              <a:buSzPct val="125000"/>
            </a:pPr>
            <a:r>
              <a:rPr lang="en-US" sz="2400" dirty="0">
                <a:latin typeface="Calibri" panose="020F0502020204030204" pitchFamily="34" charset="0"/>
              </a:rPr>
              <a:t>Leverages purchasing power of the higher </a:t>
            </a:r>
            <a:r>
              <a:rPr lang="en-US" sz="2400" dirty="0" err="1">
                <a:latin typeface="Calibri" panose="020F0502020204030204" pitchFamily="34" charset="0"/>
              </a:rPr>
              <a:t>ed</a:t>
            </a:r>
            <a:r>
              <a:rPr lang="en-US" sz="2400" dirty="0">
                <a:latin typeface="Calibri" panose="020F0502020204030204" pitchFamily="34" charset="0"/>
              </a:rPr>
              <a:t> community</a:t>
            </a:r>
          </a:p>
        </p:txBody>
      </p:sp>
      <p:sp>
        <p:nvSpPr>
          <p:cNvPr id="3" name="Title 2">
            <a:extLst>
              <a:ext uri="{FF2B5EF4-FFF2-40B4-BE49-F238E27FC236}">
                <a16:creationId xmlns:a16="http://schemas.microsoft.com/office/drawing/2014/main" id="{FE408A46-A13D-6241-8A71-E30123004F49}"/>
              </a:ext>
            </a:extLst>
          </p:cNvPr>
          <p:cNvSpPr>
            <a:spLocks noGrp="1"/>
          </p:cNvSpPr>
          <p:nvPr>
            <p:ph type="title"/>
          </p:nvPr>
        </p:nvSpPr>
        <p:spPr/>
        <p:txBody>
          <a:bodyPr/>
          <a:lstStyle/>
          <a:p>
            <a:r>
              <a:rPr lang="en-US" sz="3400"/>
              <a:t>Internet2 Aims to Help Supplier Management</a:t>
            </a:r>
          </a:p>
        </p:txBody>
      </p:sp>
    </p:spTree>
    <p:extLst>
      <p:ext uri="{BB962C8B-B14F-4D97-AF65-F5344CB8AC3E}">
        <p14:creationId xmlns:p14="http://schemas.microsoft.com/office/powerpoint/2010/main" val="18003393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CE5CC0F-0DE8-5F4A-918A-5035BD6EC2E8}"/>
              </a:ext>
            </a:extLst>
          </p:cNvPr>
          <p:cNvGrpSpPr/>
          <p:nvPr/>
        </p:nvGrpSpPr>
        <p:grpSpPr>
          <a:xfrm>
            <a:off x="505097" y="505097"/>
            <a:ext cx="8176716" cy="3993961"/>
            <a:chOff x="106083" y="151856"/>
            <a:chExt cx="8757157" cy="6347551"/>
          </a:xfrm>
        </p:grpSpPr>
        <p:sp>
          <p:nvSpPr>
            <p:cNvPr id="5" name="Oval 4">
              <a:extLst>
                <a:ext uri="{FF2B5EF4-FFF2-40B4-BE49-F238E27FC236}">
                  <a16:creationId xmlns:a16="http://schemas.microsoft.com/office/drawing/2014/main" id="{A52E283A-D8DA-DC41-93F5-6864F051E71E}"/>
                </a:ext>
              </a:extLst>
            </p:cNvPr>
            <p:cNvSpPr/>
            <p:nvPr/>
          </p:nvSpPr>
          <p:spPr>
            <a:xfrm>
              <a:off x="7766425" y="629972"/>
              <a:ext cx="319741" cy="3675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5D04DED-7AB3-824E-9175-9A3220D897D7}"/>
                </a:ext>
              </a:extLst>
            </p:cNvPr>
            <p:cNvSpPr/>
            <p:nvPr/>
          </p:nvSpPr>
          <p:spPr>
            <a:xfrm>
              <a:off x="106083" y="3406587"/>
              <a:ext cx="863600" cy="950259"/>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D0971F9-4760-CC40-8F75-4B4C44583B0F}"/>
                </a:ext>
              </a:extLst>
            </p:cNvPr>
            <p:cNvSpPr/>
            <p:nvPr/>
          </p:nvSpPr>
          <p:spPr>
            <a:xfrm>
              <a:off x="2153025" y="3968370"/>
              <a:ext cx="277906" cy="358588"/>
            </a:xfrm>
            <a:prstGeom prst="ellipse">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F378CA9-476E-0F47-B196-0475F41A41C4}"/>
                </a:ext>
              </a:extLst>
            </p:cNvPr>
            <p:cNvSpPr/>
            <p:nvPr/>
          </p:nvSpPr>
          <p:spPr>
            <a:xfrm>
              <a:off x="2735725" y="5780599"/>
              <a:ext cx="603624" cy="59764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E04B81A-9D83-0247-B606-28CEB062FF56}"/>
                </a:ext>
              </a:extLst>
            </p:cNvPr>
            <p:cNvSpPr/>
            <p:nvPr/>
          </p:nvSpPr>
          <p:spPr>
            <a:xfrm>
              <a:off x="1890060" y="3003171"/>
              <a:ext cx="525930" cy="645459"/>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A03ACBE-3318-9F46-BCDD-DE302FCB6B53}"/>
                </a:ext>
              </a:extLst>
            </p:cNvPr>
            <p:cNvSpPr/>
            <p:nvPr/>
          </p:nvSpPr>
          <p:spPr>
            <a:xfrm>
              <a:off x="537883" y="717173"/>
              <a:ext cx="2360705" cy="2220255"/>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22BA116-5E62-8A43-A74C-C0A301ADF52C}"/>
                </a:ext>
              </a:extLst>
            </p:cNvPr>
            <p:cNvSpPr/>
            <p:nvPr/>
          </p:nvSpPr>
          <p:spPr>
            <a:xfrm>
              <a:off x="328706" y="4317996"/>
              <a:ext cx="2185895" cy="21814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3D9F5F8-3401-904C-9698-5B0B5EB2585A}"/>
                </a:ext>
              </a:extLst>
            </p:cNvPr>
            <p:cNvSpPr/>
            <p:nvPr/>
          </p:nvSpPr>
          <p:spPr>
            <a:xfrm>
              <a:off x="7763435" y="4559228"/>
              <a:ext cx="319741" cy="3675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4D2EC03-2572-7D4D-A2A2-4E7EB551CEB6}"/>
                </a:ext>
              </a:extLst>
            </p:cNvPr>
            <p:cNvSpPr/>
            <p:nvPr/>
          </p:nvSpPr>
          <p:spPr>
            <a:xfrm>
              <a:off x="7763435" y="2594600"/>
              <a:ext cx="319741" cy="3675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2D69E63-B3CD-EE4C-B5FB-5E822638F994}"/>
                </a:ext>
              </a:extLst>
            </p:cNvPr>
            <p:cNvSpPr/>
            <p:nvPr/>
          </p:nvSpPr>
          <p:spPr>
            <a:xfrm>
              <a:off x="7766425" y="1121129"/>
              <a:ext cx="319741" cy="367552"/>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4C30594-3FC1-7144-B8AB-203CAC867DDC}"/>
                </a:ext>
              </a:extLst>
            </p:cNvPr>
            <p:cNvSpPr/>
            <p:nvPr/>
          </p:nvSpPr>
          <p:spPr>
            <a:xfrm>
              <a:off x="7766425" y="5050385"/>
              <a:ext cx="319741" cy="367552"/>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CAD50B0-0824-3542-8ABF-235C916A792B}"/>
                </a:ext>
              </a:extLst>
            </p:cNvPr>
            <p:cNvSpPr/>
            <p:nvPr/>
          </p:nvSpPr>
          <p:spPr>
            <a:xfrm>
              <a:off x="7766425" y="3085757"/>
              <a:ext cx="319741" cy="367552"/>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941B5DA-4283-0148-9396-9D02E4E8F0B8}"/>
                </a:ext>
              </a:extLst>
            </p:cNvPr>
            <p:cNvSpPr/>
            <p:nvPr/>
          </p:nvSpPr>
          <p:spPr>
            <a:xfrm>
              <a:off x="7766425" y="1612286"/>
              <a:ext cx="319741" cy="36755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F937980-2A42-0849-82EF-8F14A7B2A4C0}"/>
                </a:ext>
              </a:extLst>
            </p:cNvPr>
            <p:cNvSpPr/>
            <p:nvPr/>
          </p:nvSpPr>
          <p:spPr>
            <a:xfrm>
              <a:off x="7766425" y="5541542"/>
              <a:ext cx="319741" cy="36755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6BCCF16-D6FD-1C4B-B12A-4B99D504DA6E}"/>
                </a:ext>
              </a:extLst>
            </p:cNvPr>
            <p:cNvSpPr/>
            <p:nvPr/>
          </p:nvSpPr>
          <p:spPr>
            <a:xfrm>
              <a:off x="7766425" y="3576914"/>
              <a:ext cx="319741" cy="36755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27AFA7B-F006-E447-AC0F-A75485F17B17}"/>
                </a:ext>
              </a:extLst>
            </p:cNvPr>
            <p:cNvSpPr/>
            <p:nvPr/>
          </p:nvSpPr>
          <p:spPr>
            <a:xfrm>
              <a:off x="7754474" y="2103443"/>
              <a:ext cx="319741" cy="367552"/>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99B5063-7F2C-594B-A88D-4D3134C27C2E}"/>
                </a:ext>
              </a:extLst>
            </p:cNvPr>
            <p:cNvSpPr/>
            <p:nvPr/>
          </p:nvSpPr>
          <p:spPr>
            <a:xfrm>
              <a:off x="7754474" y="6032703"/>
              <a:ext cx="319741" cy="367552"/>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14F6D63-91F4-C14D-B6BC-BAF5C7FC203A}"/>
                </a:ext>
              </a:extLst>
            </p:cNvPr>
            <p:cNvSpPr/>
            <p:nvPr/>
          </p:nvSpPr>
          <p:spPr>
            <a:xfrm>
              <a:off x="7754474" y="4068071"/>
              <a:ext cx="319741" cy="367552"/>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DBEF23E-C787-7749-805F-5F9DB3B4B04E}"/>
                </a:ext>
              </a:extLst>
            </p:cNvPr>
            <p:cNvSpPr txBox="1"/>
            <p:nvPr/>
          </p:nvSpPr>
          <p:spPr>
            <a:xfrm>
              <a:off x="1286832" y="151856"/>
              <a:ext cx="1245771" cy="572402"/>
            </a:xfrm>
            <a:prstGeom prst="rect">
              <a:avLst/>
            </a:prstGeom>
            <a:noFill/>
          </p:spPr>
          <p:txBody>
            <a:bodyPr wrap="none" rtlCol="0">
              <a:spAutoFit/>
            </a:bodyPr>
            <a:lstStyle/>
            <a:p>
              <a:r>
                <a:rPr lang="en-US" sz="2000" b="1" u="sng"/>
                <a:t>Vendors</a:t>
              </a:r>
            </a:p>
          </p:txBody>
        </p:sp>
        <p:sp>
          <p:nvSpPr>
            <p:cNvPr id="24" name="TextBox 23">
              <a:extLst>
                <a:ext uri="{FF2B5EF4-FFF2-40B4-BE49-F238E27FC236}">
                  <a16:creationId xmlns:a16="http://schemas.microsoft.com/office/drawing/2014/main" id="{727B8591-2588-4B48-A4EB-3CBB2278F23D}"/>
                </a:ext>
              </a:extLst>
            </p:cNvPr>
            <p:cNvSpPr txBox="1"/>
            <p:nvPr/>
          </p:nvSpPr>
          <p:spPr>
            <a:xfrm>
              <a:off x="7161006" y="151856"/>
              <a:ext cx="1702234" cy="572402"/>
            </a:xfrm>
            <a:prstGeom prst="rect">
              <a:avLst/>
            </a:prstGeom>
            <a:noFill/>
          </p:spPr>
          <p:txBody>
            <a:bodyPr wrap="none" rtlCol="0">
              <a:spAutoFit/>
            </a:bodyPr>
            <a:lstStyle/>
            <a:p>
              <a:r>
                <a:rPr lang="en-US" sz="2000" b="1" u="sng"/>
                <a:t>Universities</a:t>
              </a:r>
            </a:p>
          </p:txBody>
        </p:sp>
        <p:cxnSp>
          <p:nvCxnSpPr>
            <p:cNvPr id="25" name="Straight Arrow Connector 24">
              <a:extLst>
                <a:ext uri="{FF2B5EF4-FFF2-40B4-BE49-F238E27FC236}">
                  <a16:creationId xmlns:a16="http://schemas.microsoft.com/office/drawing/2014/main" id="{784B2237-0010-1E41-A779-2BEB3CA242EB}"/>
                </a:ext>
              </a:extLst>
            </p:cNvPr>
            <p:cNvCxnSpPr>
              <a:stCxn id="10" idx="6"/>
              <a:endCxn id="17" idx="2"/>
            </p:cNvCxnSpPr>
            <p:nvPr/>
          </p:nvCxnSpPr>
          <p:spPr>
            <a:xfrm flipV="1">
              <a:off x="2898588" y="1796062"/>
              <a:ext cx="4867837" cy="312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4DC4B844-FAE7-0C44-9E56-1C57BCB014E9}"/>
                </a:ext>
              </a:extLst>
            </p:cNvPr>
            <p:cNvCxnSpPr>
              <a:stCxn id="8" idx="6"/>
              <a:endCxn id="21" idx="2"/>
            </p:cNvCxnSpPr>
            <p:nvPr/>
          </p:nvCxnSpPr>
          <p:spPr>
            <a:xfrm>
              <a:off x="3339349" y="6079423"/>
              <a:ext cx="4415125" cy="137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0DC2469F-9320-4445-8DC8-E105EC0AAA7E}"/>
                </a:ext>
              </a:extLst>
            </p:cNvPr>
            <p:cNvCxnSpPr>
              <a:stCxn id="37" idx="3"/>
              <a:endCxn id="15" idx="2"/>
            </p:cNvCxnSpPr>
            <p:nvPr/>
          </p:nvCxnSpPr>
          <p:spPr>
            <a:xfrm>
              <a:off x="6568280" y="3756074"/>
              <a:ext cx="1198145" cy="14780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2D003EAA-FD7E-EF47-AD23-930934503BEB}"/>
                </a:ext>
              </a:extLst>
            </p:cNvPr>
            <p:cNvCxnSpPr>
              <a:stCxn id="10" idx="6"/>
              <a:endCxn id="37" idx="1"/>
            </p:cNvCxnSpPr>
            <p:nvPr/>
          </p:nvCxnSpPr>
          <p:spPr>
            <a:xfrm>
              <a:off x="2898588" y="1827301"/>
              <a:ext cx="1926474" cy="1928772"/>
            </a:xfrm>
            <a:prstGeom prst="straightConnector1">
              <a:avLst/>
            </a:prstGeom>
            <a:ln w="57150" cmpd="sng">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51C0F91D-00FA-694A-B76C-2BF72FB43B51}"/>
                </a:ext>
              </a:extLst>
            </p:cNvPr>
            <p:cNvCxnSpPr>
              <a:stCxn id="37" idx="3"/>
              <a:endCxn id="20" idx="2"/>
            </p:cNvCxnSpPr>
            <p:nvPr/>
          </p:nvCxnSpPr>
          <p:spPr>
            <a:xfrm flipV="1">
              <a:off x="6568280" y="2287220"/>
              <a:ext cx="1186194" cy="14688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0300F16-BF28-5440-94E1-A45A0EFD3AD7}"/>
                </a:ext>
              </a:extLst>
            </p:cNvPr>
            <p:cNvCxnSpPr>
              <a:stCxn id="9" idx="6"/>
              <a:endCxn id="5" idx="3"/>
            </p:cNvCxnSpPr>
            <p:nvPr/>
          </p:nvCxnSpPr>
          <p:spPr>
            <a:xfrm flipV="1">
              <a:off x="2415990" y="943697"/>
              <a:ext cx="5397260" cy="23822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F8CCA17C-DE93-0C4D-889F-C62A889611CC}"/>
                </a:ext>
              </a:extLst>
            </p:cNvPr>
            <p:cNvCxnSpPr>
              <a:stCxn id="37" idx="3"/>
              <a:endCxn id="21" idx="2"/>
            </p:cNvCxnSpPr>
            <p:nvPr/>
          </p:nvCxnSpPr>
          <p:spPr>
            <a:xfrm>
              <a:off x="6568280" y="3756074"/>
              <a:ext cx="1186194" cy="24604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F4417579-ED5A-D448-8D03-373E7D9B4213}"/>
                </a:ext>
              </a:extLst>
            </p:cNvPr>
            <p:cNvCxnSpPr>
              <a:stCxn id="37" idx="3"/>
              <a:endCxn id="13" idx="2"/>
            </p:cNvCxnSpPr>
            <p:nvPr/>
          </p:nvCxnSpPr>
          <p:spPr>
            <a:xfrm flipV="1">
              <a:off x="6568280" y="2778376"/>
              <a:ext cx="1195156" cy="9776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08667F1A-739B-894F-8FD8-EE98EF715680}"/>
                </a:ext>
              </a:extLst>
            </p:cNvPr>
            <p:cNvCxnSpPr>
              <a:stCxn id="37" idx="3"/>
              <a:endCxn id="14" idx="2"/>
            </p:cNvCxnSpPr>
            <p:nvPr/>
          </p:nvCxnSpPr>
          <p:spPr>
            <a:xfrm flipV="1">
              <a:off x="6568280" y="1304905"/>
              <a:ext cx="1198145" cy="24511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576EA9AD-09AC-7649-A1DD-40DA57182431}"/>
                </a:ext>
              </a:extLst>
            </p:cNvPr>
            <p:cNvCxnSpPr>
              <a:stCxn id="6" idx="6"/>
              <a:endCxn id="37" idx="1"/>
            </p:cNvCxnSpPr>
            <p:nvPr/>
          </p:nvCxnSpPr>
          <p:spPr>
            <a:xfrm flipV="1">
              <a:off x="969683" y="3756074"/>
              <a:ext cx="3855380" cy="125643"/>
            </a:xfrm>
            <a:prstGeom prst="straightConnector1">
              <a:avLst/>
            </a:prstGeom>
            <a:ln w="57150" cmpd="sng">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28FC1A40-C6B0-7F46-8A47-6ED5B2C0382B}"/>
                </a:ext>
              </a:extLst>
            </p:cNvPr>
            <p:cNvCxnSpPr>
              <a:stCxn id="11" idx="6"/>
              <a:endCxn id="37" idx="1"/>
            </p:cNvCxnSpPr>
            <p:nvPr/>
          </p:nvCxnSpPr>
          <p:spPr>
            <a:xfrm flipV="1">
              <a:off x="2514601" y="3756074"/>
              <a:ext cx="2310462" cy="1652629"/>
            </a:xfrm>
            <a:prstGeom prst="straightConnector1">
              <a:avLst/>
            </a:prstGeom>
            <a:ln w="57150" cmpd="sng">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F38FE190-B369-864F-836F-9DCAE772BC0F}"/>
                </a:ext>
              </a:extLst>
            </p:cNvPr>
            <p:cNvSpPr txBox="1"/>
            <p:nvPr/>
          </p:nvSpPr>
          <p:spPr>
            <a:xfrm>
              <a:off x="2685659" y="566859"/>
              <a:ext cx="4791577" cy="586975"/>
            </a:xfrm>
            <a:prstGeom prst="rect">
              <a:avLst/>
            </a:prstGeom>
            <a:noFill/>
          </p:spPr>
          <p:txBody>
            <a:bodyPr wrap="none" rtlCol="0">
              <a:spAutoFit/>
            </a:bodyPr>
            <a:lstStyle/>
            <a:p>
              <a:r>
                <a:rPr lang="en-US" i="1"/>
                <a:t>Internet2 solves procurement complexity </a:t>
              </a:r>
              <a:r>
                <a:rPr lang="en-US" i="1" u="sng"/>
                <a:t>once</a:t>
              </a:r>
            </a:p>
          </p:txBody>
        </p:sp>
        <p:sp>
          <p:nvSpPr>
            <p:cNvPr id="37" name="Rounded Rectangle 36">
              <a:extLst>
                <a:ext uri="{FF2B5EF4-FFF2-40B4-BE49-F238E27FC236}">
                  <a16:creationId xmlns:a16="http://schemas.microsoft.com/office/drawing/2014/main" id="{CB950EE1-BC72-CB4E-9A18-B5DA345C978F}"/>
                </a:ext>
              </a:extLst>
            </p:cNvPr>
            <p:cNvSpPr/>
            <p:nvPr/>
          </p:nvSpPr>
          <p:spPr>
            <a:xfrm>
              <a:off x="4825063" y="2103444"/>
              <a:ext cx="1743217" cy="3305259"/>
            </a:xfrm>
            <a:prstGeom prst="round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32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I2 NET+</a:t>
              </a:r>
            </a:p>
          </p:txBody>
        </p:sp>
        <p:cxnSp>
          <p:nvCxnSpPr>
            <p:cNvPr id="38" name="Straight Arrow Connector 37">
              <a:extLst>
                <a:ext uri="{FF2B5EF4-FFF2-40B4-BE49-F238E27FC236}">
                  <a16:creationId xmlns:a16="http://schemas.microsoft.com/office/drawing/2014/main" id="{FEA4FA33-4C0D-B04C-8E01-FE5CA9AEDF8F}"/>
                </a:ext>
              </a:extLst>
            </p:cNvPr>
            <p:cNvCxnSpPr>
              <a:stCxn id="7" idx="6"/>
              <a:endCxn id="37" idx="1"/>
            </p:cNvCxnSpPr>
            <p:nvPr/>
          </p:nvCxnSpPr>
          <p:spPr>
            <a:xfrm flipV="1">
              <a:off x="2430931" y="3756074"/>
              <a:ext cx="2394132" cy="391591"/>
            </a:xfrm>
            <a:prstGeom prst="straightConnector1">
              <a:avLst/>
            </a:prstGeom>
            <a:ln w="57150" cmpd="sng">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AD2CF082-E4AD-D843-86F9-CF33D3B79E53}"/>
                </a:ext>
              </a:extLst>
            </p:cNvPr>
            <p:cNvCxnSpPr>
              <a:stCxn id="11" idx="6"/>
              <a:endCxn id="18" idx="2"/>
            </p:cNvCxnSpPr>
            <p:nvPr/>
          </p:nvCxnSpPr>
          <p:spPr>
            <a:xfrm>
              <a:off x="2514601" y="5408702"/>
              <a:ext cx="5251824" cy="3166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20DE4E35-2087-0541-9587-F096173C1045}"/>
                </a:ext>
              </a:extLst>
            </p:cNvPr>
            <p:cNvCxnSpPr>
              <a:stCxn id="37" idx="3"/>
            </p:cNvCxnSpPr>
            <p:nvPr/>
          </p:nvCxnSpPr>
          <p:spPr>
            <a:xfrm flipV="1">
              <a:off x="6568280" y="1457305"/>
              <a:ext cx="1350546" cy="22987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65C7EF39-D646-F745-A63D-0DA470611C83}"/>
                </a:ext>
              </a:extLst>
            </p:cNvPr>
            <p:cNvCxnSpPr>
              <a:stCxn id="37" idx="3"/>
              <a:endCxn id="12" idx="2"/>
            </p:cNvCxnSpPr>
            <p:nvPr/>
          </p:nvCxnSpPr>
          <p:spPr>
            <a:xfrm>
              <a:off x="6568280" y="3756074"/>
              <a:ext cx="1195156" cy="9869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D077B3C0-BEB2-184C-9E20-E267B7C24808}"/>
                </a:ext>
              </a:extLst>
            </p:cNvPr>
            <p:cNvCxnSpPr>
              <a:stCxn id="37" idx="3"/>
              <a:endCxn id="16" idx="2"/>
            </p:cNvCxnSpPr>
            <p:nvPr/>
          </p:nvCxnSpPr>
          <p:spPr>
            <a:xfrm flipV="1">
              <a:off x="6568280" y="3269533"/>
              <a:ext cx="1198145" cy="4865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899C0EFF-8A05-E84B-9D5E-9FFFE7794D3D}"/>
                </a:ext>
              </a:extLst>
            </p:cNvPr>
            <p:cNvCxnSpPr>
              <a:stCxn id="37" idx="3"/>
              <a:endCxn id="19" idx="2"/>
            </p:cNvCxnSpPr>
            <p:nvPr/>
          </p:nvCxnSpPr>
          <p:spPr>
            <a:xfrm>
              <a:off x="6568280" y="3756074"/>
              <a:ext cx="1198145" cy="46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E9A644F2-10C1-474D-8E1F-1EB57E56C895}"/>
                </a:ext>
              </a:extLst>
            </p:cNvPr>
            <p:cNvCxnSpPr>
              <a:stCxn id="37" idx="3"/>
              <a:endCxn id="22" idx="2"/>
            </p:cNvCxnSpPr>
            <p:nvPr/>
          </p:nvCxnSpPr>
          <p:spPr>
            <a:xfrm>
              <a:off x="6568280" y="3756074"/>
              <a:ext cx="1186194" cy="4957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5" name="TextBox 44">
            <a:extLst>
              <a:ext uri="{FF2B5EF4-FFF2-40B4-BE49-F238E27FC236}">
                <a16:creationId xmlns:a16="http://schemas.microsoft.com/office/drawing/2014/main" id="{BCDBC173-DA02-3547-A3CF-44A041D40248}"/>
              </a:ext>
            </a:extLst>
          </p:cNvPr>
          <p:cNvSpPr txBox="1"/>
          <p:nvPr/>
        </p:nvSpPr>
        <p:spPr>
          <a:xfrm>
            <a:off x="5033219" y="2059650"/>
            <a:ext cx="1355429" cy="1538883"/>
          </a:xfrm>
          <a:prstGeom prst="rect">
            <a:avLst/>
          </a:prstGeom>
          <a:solidFill>
            <a:schemeClr val="bg1"/>
          </a:solidFill>
        </p:spPr>
        <p:txBody>
          <a:bodyPr wrap="square" rtlCol="0">
            <a:spAutoFit/>
          </a:bodyPr>
          <a:lstStyle/>
          <a:p>
            <a:endParaRPr lang="en-US" sz="2400" b="1"/>
          </a:p>
          <a:p>
            <a:r>
              <a:rPr lang="en-US" sz="2300" b="1"/>
              <a:t>Internet2          </a:t>
            </a:r>
          </a:p>
          <a:p>
            <a:endParaRPr lang="en-US" sz="2300" b="1"/>
          </a:p>
          <a:p>
            <a:endParaRPr lang="en-US" sz="2400" b="1"/>
          </a:p>
        </p:txBody>
      </p:sp>
    </p:spTree>
    <p:extLst>
      <p:ext uri="{BB962C8B-B14F-4D97-AF65-F5344CB8AC3E}">
        <p14:creationId xmlns:p14="http://schemas.microsoft.com/office/powerpoint/2010/main" val="37273839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2CA40-62EB-FC45-ADF6-3B34AEDBE064}"/>
              </a:ext>
            </a:extLst>
          </p:cNvPr>
          <p:cNvSpPr>
            <a:spLocks noGrp="1"/>
          </p:cNvSpPr>
          <p:nvPr>
            <p:ph type="title"/>
          </p:nvPr>
        </p:nvSpPr>
        <p:spPr/>
        <p:txBody>
          <a:bodyPr/>
          <a:lstStyle/>
          <a:p>
            <a:r>
              <a:rPr lang="en-US"/>
              <a:t>Break</a:t>
            </a:r>
          </a:p>
        </p:txBody>
      </p:sp>
    </p:spTree>
    <p:extLst>
      <p:ext uri="{BB962C8B-B14F-4D97-AF65-F5344CB8AC3E}">
        <p14:creationId xmlns:p14="http://schemas.microsoft.com/office/powerpoint/2010/main" val="1258977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5B8EE-660A-D04B-937D-CDAFE688FE69}"/>
              </a:ext>
            </a:extLst>
          </p:cNvPr>
          <p:cNvSpPr>
            <a:spLocks noGrp="1"/>
          </p:cNvSpPr>
          <p:nvPr>
            <p:ph type="body" sz="quarter" idx="10"/>
          </p:nvPr>
        </p:nvSpPr>
        <p:spPr/>
        <p:txBody>
          <a:bodyPr/>
          <a:lstStyle/>
          <a:p>
            <a:r>
              <a:rPr lang="en-US"/>
              <a:t>What does that mean?</a:t>
            </a:r>
          </a:p>
          <a:p>
            <a:r>
              <a:rPr lang="en-US"/>
              <a:t>Why do you want one?</a:t>
            </a:r>
          </a:p>
          <a:p>
            <a:r>
              <a:rPr lang="en-US"/>
              <a:t>What does that mean for your department?</a:t>
            </a:r>
          </a:p>
          <a:p>
            <a:r>
              <a:rPr lang="en-US"/>
              <a:t>What does that mean for other departments? </a:t>
            </a:r>
          </a:p>
          <a:p>
            <a:r>
              <a:rPr lang="en-US"/>
              <a:t>I’ve got one; now what do I do?</a:t>
            </a:r>
          </a:p>
        </p:txBody>
      </p:sp>
      <p:sp>
        <p:nvSpPr>
          <p:cNvPr id="3" name="Title 2">
            <a:extLst>
              <a:ext uri="{FF2B5EF4-FFF2-40B4-BE49-F238E27FC236}">
                <a16:creationId xmlns:a16="http://schemas.microsoft.com/office/drawing/2014/main" id="{A93D7541-883B-754C-97E1-554281BE5B8D}"/>
              </a:ext>
            </a:extLst>
          </p:cNvPr>
          <p:cNvSpPr>
            <a:spLocks noGrp="1"/>
          </p:cNvSpPr>
          <p:nvPr>
            <p:ph type="title"/>
          </p:nvPr>
        </p:nvSpPr>
        <p:spPr/>
        <p:txBody>
          <a:bodyPr/>
          <a:lstStyle/>
          <a:p>
            <a:r>
              <a:rPr lang="en-US"/>
              <a:t>So you want a “Cloud Strategy”?</a:t>
            </a:r>
          </a:p>
        </p:txBody>
      </p:sp>
    </p:spTree>
    <p:extLst>
      <p:ext uri="{BB962C8B-B14F-4D97-AF65-F5344CB8AC3E}">
        <p14:creationId xmlns:p14="http://schemas.microsoft.com/office/powerpoint/2010/main" val="825099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B4973E-591B-CA4D-B713-443EA8D2E3DE}"/>
              </a:ext>
            </a:extLst>
          </p:cNvPr>
          <p:cNvSpPr>
            <a:spLocks noGrp="1"/>
          </p:cNvSpPr>
          <p:nvPr>
            <p:ph type="body" sz="quarter" idx="10"/>
          </p:nvPr>
        </p:nvSpPr>
        <p:spPr/>
        <p:txBody>
          <a:bodyPr/>
          <a:lstStyle/>
          <a:p>
            <a:pPr>
              <a:spcAft>
                <a:spcPts val="600"/>
              </a:spcAft>
            </a:pPr>
            <a:r>
              <a:rPr lang="en-US" sz="2800"/>
              <a:t>Interactive Workshop: Find the Problems within the Provisions</a:t>
            </a:r>
          </a:p>
          <a:p>
            <a:pPr>
              <a:spcAft>
                <a:spcPts val="600"/>
              </a:spcAft>
            </a:pPr>
            <a:r>
              <a:rPr lang="en-US" sz="2800"/>
              <a:t>Additional Legal Provisions and Concepts (for reference)</a:t>
            </a:r>
          </a:p>
          <a:p>
            <a:pPr>
              <a:spcAft>
                <a:spcPts val="600"/>
              </a:spcAft>
            </a:pPr>
            <a:r>
              <a:rPr lang="en-US" sz="2800"/>
              <a:t>Common Mistakes to Avoid in Negotiations</a:t>
            </a:r>
          </a:p>
          <a:p>
            <a:pPr>
              <a:spcAft>
                <a:spcPts val="600"/>
              </a:spcAft>
            </a:pPr>
            <a:r>
              <a:rPr lang="en-US" sz="2800"/>
              <a:t>Responding to Negotiating Lines</a:t>
            </a:r>
          </a:p>
        </p:txBody>
      </p:sp>
      <p:sp>
        <p:nvSpPr>
          <p:cNvPr id="3" name="Title 2">
            <a:extLst>
              <a:ext uri="{FF2B5EF4-FFF2-40B4-BE49-F238E27FC236}">
                <a16:creationId xmlns:a16="http://schemas.microsoft.com/office/drawing/2014/main" id="{26AD8D62-72F5-504E-B4A7-A3B66FD8C7C2}"/>
              </a:ext>
            </a:extLst>
          </p:cNvPr>
          <p:cNvSpPr>
            <a:spLocks noGrp="1"/>
          </p:cNvSpPr>
          <p:nvPr>
            <p:ph type="title"/>
          </p:nvPr>
        </p:nvSpPr>
        <p:spPr/>
        <p:txBody>
          <a:bodyPr/>
          <a:lstStyle/>
          <a:p>
            <a:r>
              <a:rPr lang="en-US"/>
              <a:t>Cloud Contracts &amp; Negotiation</a:t>
            </a:r>
          </a:p>
        </p:txBody>
      </p:sp>
    </p:spTree>
    <p:extLst>
      <p:ext uri="{BB962C8B-B14F-4D97-AF65-F5344CB8AC3E}">
        <p14:creationId xmlns:p14="http://schemas.microsoft.com/office/powerpoint/2010/main" val="3466176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AA99-27AF-0B4A-920E-57C3082299B8}"/>
              </a:ext>
            </a:extLst>
          </p:cNvPr>
          <p:cNvSpPr>
            <a:spLocks noGrp="1"/>
          </p:cNvSpPr>
          <p:nvPr>
            <p:ph type="title"/>
          </p:nvPr>
        </p:nvSpPr>
        <p:spPr/>
        <p:txBody>
          <a:bodyPr/>
          <a:lstStyle/>
          <a:p>
            <a:r>
              <a:rPr lang="en-US"/>
              <a:t>Interactive Workshop</a:t>
            </a:r>
            <a:br>
              <a:rPr lang="en-US"/>
            </a:br>
            <a:br>
              <a:rPr lang="en-US"/>
            </a:br>
            <a:r>
              <a:rPr lang="en-US"/>
              <a:t>Find the Problems within the Provisions</a:t>
            </a:r>
          </a:p>
        </p:txBody>
      </p:sp>
    </p:spTree>
    <p:extLst>
      <p:ext uri="{BB962C8B-B14F-4D97-AF65-F5344CB8AC3E}">
        <p14:creationId xmlns:p14="http://schemas.microsoft.com/office/powerpoint/2010/main" val="3106428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46059-2575-F94D-B1F4-8BE9BFD00CE6}"/>
              </a:ext>
            </a:extLst>
          </p:cNvPr>
          <p:cNvSpPr>
            <a:spLocks noGrp="1"/>
          </p:cNvSpPr>
          <p:nvPr>
            <p:ph type="title"/>
          </p:nvPr>
        </p:nvSpPr>
        <p:spPr/>
        <p:txBody>
          <a:bodyPr/>
          <a:lstStyle/>
          <a:p>
            <a:r>
              <a:rPr lang="en-US" dirty="0"/>
              <a:t>Legal slides are included for reference only! Please consult with your campus counsel on legal matters.</a:t>
            </a:r>
          </a:p>
        </p:txBody>
      </p:sp>
    </p:spTree>
    <p:extLst>
      <p:ext uri="{BB962C8B-B14F-4D97-AF65-F5344CB8AC3E}">
        <p14:creationId xmlns:p14="http://schemas.microsoft.com/office/powerpoint/2010/main" val="34349036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F5A07B-36C6-5F46-801A-E153BF042329}"/>
              </a:ext>
            </a:extLst>
          </p:cNvPr>
          <p:cNvSpPr>
            <a:spLocks noGrp="1"/>
          </p:cNvSpPr>
          <p:nvPr>
            <p:ph type="body" sz="quarter" idx="10"/>
          </p:nvPr>
        </p:nvSpPr>
        <p:spPr/>
        <p:txBody>
          <a:bodyPr/>
          <a:lstStyle/>
          <a:p>
            <a:pPr marL="502920" indent="-457200">
              <a:spcAft>
                <a:spcPts val="600"/>
              </a:spcAft>
              <a:buFont typeface="+mj-lt"/>
              <a:buAutoNum type="arabicPeriod"/>
            </a:pPr>
            <a:r>
              <a:rPr lang="en-US" sz="2000" dirty="0"/>
              <a:t>The parties recognize the importance of preventing unauthorized entities from gaining access to Customer Data during the term of this Agreement.  Provider shall take reasonable steps to protect Customer Data that it receives under this Agreement from such unlawful access, and Provider shall not knowingly share Customer Data with any third-party except in connection with Provider performing its obligations or exercising its rights under this Agreement. </a:t>
            </a:r>
          </a:p>
          <a:p>
            <a:pPr marL="502920" lvl="0" indent="-457200">
              <a:buFont typeface="+mj-lt"/>
              <a:buAutoNum type="arabicPeriod"/>
            </a:pPr>
            <a:r>
              <a:rPr lang="en-US" sz="2000" dirty="0">
                <a:latin typeface="Arial" pitchFamily="34" charset="0"/>
                <a:cs typeface="Arial" pitchFamily="34" charset="0"/>
              </a:rPr>
              <a:t>If applicable, Provider will perform background checks on all personnel who have the potential to access any Customer Data. </a:t>
            </a:r>
            <a:endParaRPr lang="en-US" sz="2000" dirty="0"/>
          </a:p>
        </p:txBody>
      </p:sp>
      <p:sp>
        <p:nvSpPr>
          <p:cNvPr id="3" name="Title 2">
            <a:extLst>
              <a:ext uri="{FF2B5EF4-FFF2-40B4-BE49-F238E27FC236}">
                <a16:creationId xmlns:a16="http://schemas.microsoft.com/office/drawing/2014/main" id="{A62907EB-DAA7-BE4B-BB8B-CE9F965D20F8}"/>
              </a:ext>
            </a:extLst>
          </p:cNvPr>
          <p:cNvSpPr>
            <a:spLocks noGrp="1"/>
          </p:cNvSpPr>
          <p:nvPr>
            <p:ph type="title"/>
          </p:nvPr>
        </p:nvSpPr>
        <p:spPr/>
        <p:txBody>
          <a:bodyPr/>
          <a:lstStyle/>
          <a:p>
            <a:r>
              <a:rPr lang="en-US" dirty="0"/>
              <a:t>Exercise 1:  Data Privacy</a:t>
            </a:r>
          </a:p>
        </p:txBody>
      </p:sp>
    </p:spTree>
    <p:extLst>
      <p:ext uri="{BB962C8B-B14F-4D97-AF65-F5344CB8AC3E}">
        <p14:creationId xmlns:p14="http://schemas.microsoft.com/office/powerpoint/2010/main" val="11465232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C6F5CA-E9E7-004E-8C7A-226C9E8195D9}"/>
              </a:ext>
            </a:extLst>
          </p:cNvPr>
          <p:cNvSpPr>
            <a:spLocks noGrp="1"/>
          </p:cNvSpPr>
          <p:nvPr>
            <p:ph type="body" sz="quarter" idx="10"/>
          </p:nvPr>
        </p:nvSpPr>
        <p:spPr/>
        <p:txBody>
          <a:bodyPr/>
          <a:lstStyle/>
          <a:p>
            <a:pPr marL="502920" indent="-457200">
              <a:spcAft>
                <a:spcPts val="600"/>
              </a:spcAft>
              <a:buFont typeface="+mj-lt"/>
              <a:buAutoNum type="arabicPeriod"/>
            </a:pPr>
            <a:r>
              <a:rPr lang="en-US" sz="2000" dirty="0"/>
              <a:t>Customer shall pay all amounts set forth in any invoice from Provider within 30 days of the date of such invoice. Provider has the right to raise fees in connection with any renewal terms but may only raise fees during the initial term if Provider is permitted to do so under this Agreement, or any such increase does not exceed five percent (5%). </a:t>
            </a:r>
          </a:p>
          <a:p>
            <a:pPr marL="457200" lvl="0" indent="-457200">
              <a:spcAft>
                <a:spcPts val="1200"/>
              </a:spcAft>
              <a:buAutoNum type="arabicPeriod"/>
              <a:defRPr/>
            </a:pPr>
            <a:r>
              <a:rPr lang="en-US" sz="2000" dirty="0">
                <a:latin typeface="Arial" pitchFamily="34" charset="0"/>
                <a:cs typeface="Arial" pitchFamily="34" charset="0"/>
              </a:rPr>
              <a:t>Customer’s failure to comply with Section 1 shall be deemed a material breach of this Agreement and shall permit Provider to terminate this Agreement and seek all damages permitted under law.</a:t>
            </a:r>
            <a:endParaRPr lang="en-US" sz="2000" dirty="0"/>
          </a:p>
        </p:txBody>
      </p:sp>
      <p:sp>
        <p:nvSpPr>
          <p:cNvPr id="3" name="Title 2">
            <a:extLst>
              <a:ext uri="{FF2B5EF4-FFF2-40B4-BE49-F238E27FC236}">
                <a16:creationId xmlns:a16="http://schemas.microsoft.com/office/drawing/2014/main" id="{A60B11EC-E045-D240-A982-CE41D164F11D}"/>
              </a:ext>
            </a:extLst>
          </p:cNvPr>
          <p:cNvSpPr>
            <a:spLocks noGrp="1"/>
          </p:cNvSpPr>
          <p:nvPr>
            <p:ph type="title"/>
          </p:nvPr>
        </p:nvSpPr>
        <p:spPr/>
        <p:txBody>
          <a:bodyPr/>
          <a:lstStyle/>
          <a:p>
            <a:r>
              <a:rPr lang="en-US" dirty="0"/>
              <a:t>Exercise 2:  Payment</a:t>
            </a:r>
          </a:p>
        </p:txBody>
      </p:sp>
    </p:spTree>
    <p:extLst>
      <p:ext uri="{BB962C8B-B14F-4D97-AF65-F5344CB8AC3E}">
        <p14:creationId xmlns:p14="http://schemas.microsoft.com/office/powerpoint/2010/main" val="40252262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ABD3F2-19F8-7F4E-B8A0-A4C817DA3519}"/>
              </a:ext>
            </a:extLst>
          </p:cNvPr>
          <p:cNvSpPr>
            <a:spLocks noGrp="1"/>
          </p:cNvSpPr>
          <p:nvPr>
            <p:ph type="body" sz="quarter" idx="10"/>
          </p:nvPr>
        </p:nvSpPr>
        <p:spPr/>
        <p:txBody>
          <a:bodyPr/>
          <a:lstStyle/>
          <a:p>
            <a:r>
              <a:rPr lang="en-US" sz="2000" dirty="0">
                <a:latin typeface="Arial" pitchFamily="34" charset="0"/>
                <a:cs typeface="Arial" pitchFamily="34" charset="0"/>
              </a:rPr>
              <a:t>Following Provider’s actual discovery of (a) any unlawful access to any Customer Data stored on Provider’s equipment; or (b) any unauthorized access to any such equipment that has resulted in loss of such data (each a “Security Incident”), Provider will notify Customer and the Security Incident shall thereafter be investigated.  Provider shall not have any liability to Customer for any damages arising as a result of a Security Incident unless such incident is caused by Provider’s negligence or willful misconduct. </a:t>
            </a:r>
            <a:endParaRPr lang="en-US" dirty="0">
              <a:latin typeface="Arial" pitchFamily="34" charset="0"/>
              <a:cs typeface="Arial" pitchFamily="34" charset="0"/>
            </a:endParaRPr>
          </a:p>
        </p:txBody>
      </p:sp>
      <p:sp>
        <p:nvSpPr>
          <p:cNvPr id="3" name="Title 2">
            <a:extLst>
              <a:ext uri="{FF2B5EF4-FFF2-40B4-BE49-F238E27FC236}">
                <a16:creationId xmlns:a16="http://schemas.microsoft.com/office/drawing/2014/main" id="{EC82DAD0-3E28-7A4F-BC24-E462264734DD}"/>
              </a:ext>
            </a:extLst>
          </p:cNvPr>
          <p:cNvSpPr>
            <a:spLocks noGrp="1"/>
          </p:cNvSpPr>
          <p:nvPr>
            <p:ph type="title"/>
          </p:nvPr>
        </p:nvSpPr>
        <p:spPr/>
        <p:txBody>
          <a:bodyPr/>
          <a:lstStyle/>
          <a:p>
            <a:r>
              <a:rPr lang="en-US" dirty="0"/>
              <a:t>Exercise 3:  Security Breach</a:t>
            </a:r>
          </a:p>
        </p:txBody>
      </p:sp>
    </p:spTree>
    <p:extLst>
      <p:ext uri="{BB962C8B-B14F-4D97-AF65-F5344CB8AC3E}">
        <p14:creationId xmlns:p14="http://schemas.microsoft.com/office/powerpoint/2010/main" val="440431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F619DC-7076-FF41-A4BA-EB6033F5E781}"/>
              </a:ext>
            </a:extLst>
          </p:cNvPr>
          <p:cNvSpPr>
            <a:spLocks noGrp="1"/>
          </p:cNvSpPr>
          <p:nvPr>
            <p:ph type="body" sz="quarter" idx="10"/>
          </p:nvPr>
        </p:nvSpPr>
        <p:spPr/>
        <p:txBody>
          <a:bodyPr/>
          <a:lstStyle/>
          <a:p>
            <a:r>
              <a:rPr lang="en-US" sz="1800" dirty="0">
                <a:latin typeface="Arial" pitchFamily="34" charset="0"/>
                <a:cs typeface="Arial" pitchFamily="34" charset="0"/>
              </a:rPr>
              <a:t>Provider shall ordinarily respond to any outages of the Services within a business day after Customer notifies Provider of the outage, and Provider will thereafter use commercially reasonable efforts to resolve any issues. In any month that the mean time to repair all total outages to the Services in such month exceeds 10 hours, Customer shall receive a credit of 30% of the fees for such month as long as Customer notifies Provider by the end of the month that it wishes to receive such credit.  Under no circumstances shall Customer be entitled to any refund of any fees, and other than the credit set forth above, Provider shall have no liability nor shall Customer be entitled to any other relief for any failure by Provider to provide the Services in a timely manner. </a:t>
            </a:r>
          </a:p>
        </p:txBody>
      </p:sp>
      <p:sp>
        <p:nvSpPr>
          <p:cNvPr id="3" name="Title 2">
            <a:extLst>
              <a:ext uri="{FF2B5EF4-FFF2-40B4-BE49-F238E27FC236}">
                <a16:creationId xmlns:a16="http://schemas.microsoft.com/office/drawing/2014/main" id="{C2FECFAE-844C-5246-9FD0-48BD46AFCF63}"/>
              </a:ext>
            </a:extLst>
          </p:cNvPr>
          <p:cNvSpPr>
            <a:spLocks noGrp="1"/>
          </p:cNvSpPr>
          <p:nvPr>
            <p:ph type="title"/>
          </p:nvPr>
        </p:nvSpPr>
        <p:spPr/>
        <p:txBody>
          <a:bodyPr/>
          <a:lstStyle/>
          <a:p>
            <a:r>
              <a:rPr lang="en-US" dirty="0"/>
              <a:t>Exercise 4: Service Levels and Credits</a:t>
            </a:r>
          </a:p>
        </p:txBody>
      </p:sp>
    </p:spTree>
    <p:extLst>
      <p:ext uri="{BB962C8B-B14F-4D97-AF65-F5344CB8AC3E}">
        <p14:creationId xmlns:p14="http://schemas.microsoft.com/office/powerpoint/2010/main" val="29833299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EAB535-6FDB-6F4B-8B89-6ECEE196F287}"/>
              </a:ext>
            </a:extLst>
          </p:cNvPr>
          <p:cNvSpPr>
            <a:spLocks noGrp="1"/>
          </p:cNvSpPr>
          <p:nvPr>
            <p:ph type="body" sz="quarter" idx="10"/>
          </p:nvPr>
        </p:nvSpPr>
        <p:spPr/>
        <p:txBody>
          <a:bodyPr/>
          <a:lstStyle/>
          <a:p>
            <a:r>
              <a:rPr lang="en-US" sz="2000" dirty="0">
                <a:latin typeface="Arial" pitchFamily="34" charset="0"/>
                <a:cs typeface="Arial" pitchFamily="34" charset="0"/>
              </a:rPr>
              <a:t>Provider may terminate this Agreement, or just one or more Service Orders but not the entire Agreement if it so wishes, to the extent contemplated or permitted under this Agreement, including in any then current Terms of Use, Acceptable Use Policy, Privacy Policy, or other applicable document.  Upon termination of this Agreement or any Service Orders, Provider is authorized to promptly delete Customer Data.  If Customer wishes for Provider to provide transition services at the end of the Term, Provider shall do so if it offers such transition services at that time and if Customer agrees to Provider’s then current “Transition Services Agreement.”</a:t>
            </a:r>
          </a:p>
        </p:txBody>
      </p:sp>
      <p:sp>
        <p:nvSpPr>
          <p:cNvPr id="3" name="Title 2">
            <a:extLst>
              <a:ext uri="{FF2B5EF4-FFF2-40B4-BE49-F238E27FC236}">
                <a16:creationId xmlns:a16="http://schemas.microsoft.com/office/drawing/2014/main" id="{0692C971-1DA6-C448-80AC-5A18F88F429C}"/>
              </a:ext>
            </a:extLst>
          </p:cNvPr>
          <p:cNvSpPr>
            <a:spLocks noGrp="1"/>
          </p:cNvSpPr>
          <p:nvPr>
            <p:ph type="title"/>
          </p:nvPr>
        </p:nvSpPr>
        <p:spPr/>
        <p:txBody>
          <a:bodyPr/>
          <a:lstStyle/>
          <a:p>
            <a:r>
              <a:rPr lang="en-US" dirty="0"/>
              <a:t>Exercise 5: Termination</a:t>
            </a:r>
          </a:p>
        </p:txBody>
      </p:sp>
    </p:spTree>
    <p:extLst>
      <p:ext uri="{BB962C8B-B14F-4D97-AF65-F5344CB8AC3E}">
        <p14:creationId xmlns:p14="http://schemas.microsoft.com/office/powerpoint/2010/main" val="1858222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8954C1-B2AA-7F4B-A21F-73CFD2071A64}"/>
              </a:ext>
            </a:extLst>
          </p:cNvPr>
          <p:cNvSpPr>
            <a:spLocks noGrp="1"/>
          </p:cNvSpPr>
          <p:nvPr>
            <p:ph type="body" sz="quarter" idx="10"/>
          </p:nvPr>
        </p:nvSpPr>
        <p:spPr>
          <a:xfrm>
            <a:off x="497305" y="1837509"/>
            <a:ext cx="8157411" cy="2596128"/>
          </a:xfrm>
        </p:spPr>
        <p:txBody>
          <a:bodyPr/>
          <a:lstStyle/>
          <a:p>
            <a:pPr>
              <a:spcAft>
                <a:spcPts val="600"/>
              </a:spcAft>
            </a:pPr>
            <a:r>
              <a:rPr lang="en-US" dirty="0"/>
              <a:t>Limitation of Liability</a:t>
            </a:r>
          </a:p>
          <a:p>
            <a:pPr>
              <a:spcAft>
                <a:spcPts val="600"/>
              </a:spcAft>
            </a:pPr>
            <a:r>
              <a:rPr lang="en-US" dirty="0"/>
              <a:t>Exclusions from Liability</a:t>
            </a:r>
          </a:p>
          <a:p>
            <a:pPr>
              <a:spcAft>
                <a:spcPts val="600"/>
              </a:spcAft>
            </a:pPr>
            <a:r>
              <a:rPr lang="en-US" dirty="0"/>
              <a:t>Indemnification</a:t>
            </a:r>
          </a:p>
          <a:p>
            <a:pPr>
              <a:spcAft>
                <a:spcPts val="600"/>
              </a:spcAft>
            </a:pPr>
            <a:r>
              <a:rPr lang="en-US" dirty="0"/>
              <a:t>Terms of Use, EULAs, Privacy Policy, etc.</a:t>
            </a:r>
          </a:p>
        </p:txBody>
      </p:sp>
      <p:sp>
        <p:nvSpPr>
          <p:cNvPr id="3" name="Title 2">
            <a:extLst>
              <a:ext uri="{FF2B5EF4-FFF2-40B4-BE49-F238E27FC236}">
                <a16:creationId xmlns:a16="http://schemas.microsoft.com/office/drawing/2014/main" id="{70C7BE32-4471-A84E-AB54-96FC3CCF995C}"/>
              </a:ext>
            </a:extLst>
          </p:cNvPr>
          <p:cNvSpPr>
            <a:spLocks noGrp="1"/>
          </p:cNvSpPr>
          <p:nvPr>
            <p:ph type="title"/>
          </p:nvPr>
        </p:nvSpPr>
        <p:spPr/>
        <p:txBody>
          <a:bodyPr/>
          <a:lstStyle/>
          <a:p>
            <a:r>
              <a:rPr lang="en-US" dirty="0"/>
              <a:t>A Few Provisions in Technology Agreements (for reference)</a:t>
            </a:r>
          </a:p>
        </p:txBody>
      </p:sp>
    </p:spTree>
    <p:extLst>
      <p:ext uri="{BB962C8B-B14F-4D97-AF65-F5344CB8AC3E}">
        <p14:creationId xmlns:p14="http://schemas.microsoft.com/office/powerpoint/2010/main" val="4324766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7654D8-D725-484B-B0A9-82A9E4B69D0E}"/>
              </a:ext>
            </a:extLst>
          </p:cNvPr>
          <p:cNvSpPr>
            <a:spLocks noGrp="1"/>
          </p:cNvSpPr>
          <p:nvPr>
            <p:ph type="body" sz="quarter" idx="10"/>
          </p:nvPr>
        </p:nvSpPr>
        <p:spPr/>
        <p:txBody>
          <a:bodyPr/>
          <a:lstStyle/>
          <a:p>
            <a:pPr marL="45720" indent="0">
              <a:buNone/>
            </a:pPr>
            <a:r>
              <a:rPr lang="en-US" sz="2000" dirty="0"/>
              <a:t>Each party will seek to limit its liability to the other party, but to the extent that any limitations on liability are mutual, each party will need to weigh the risk versus the benefit of agreeing to a higher versus lower dollar amount of liability (e.g., of the two parties, who is more likely to breach the agreement and cause damages).</a:t>
            </a:r>
          </a:p>
          <a:p>
            <a:r>
              <a:rPr lang="en-US" sz="2000" dirty="0"/>
              <a:t>The parties will often agree to a mutual disclaimer and waiver of liability for indirect, consequential, exemplary, punitive, special and incidental damages, although each party will frequently want certain exceptions to this exclusion</a:t>
            </a:r>
          </a:p>
        </p:txBody>
      </p:sp>
      <p:sp>
        <p:nvSpPr>
          <p:cNvPr id="3" name="Title 2">
            <a:extLst>
              <a:ext uri="{FF2B5EF4-FFF2-40B4-BE49-F238E27FC236}">
                <a16:creationId xmlns:a16="http://schemas.microsoft.com/office/drawing/2014/main" id="{D41E5D44-74CF-1A4A-A824-3029FA85F99A}"/>
              </a:ext>
            </a:extLst>
          </p:cNvPr>
          <p:cNvSpPr>
            <a:spLocks noGrp="1"/>
          </p:cNvSpPr>
          <p:nvPr>
            <p:ph type="title"/>
          </p:nvPr>
        </p:nvSpPr>
        <p:spPr/>
        <p:txBody>
          <a:bodyPr/>
          <a:lstStyle/>
          <a:p>
            <a:r>
              <a:rPr lang="en-US" dirty="0"/>
              <a:t>Limitation of Liability</a:t>
            </a:r>
          </a:p>
        </p:txBody>
      </p:sp>
    </p:spTree>
    <p:extLst>
      <p:ext uri="{BB962C8B-B14F-4D97-AF65-F5344CB8AC3E}">
        <p14:creationId xmlns:p14="http://schemas.microsoft.com/office/powerpoint/2010/main" val="314441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0D961D-9D1E-2446-BB18-14B467E79FF6}"/>
              </a:ext>
            </a:extLst>
          </p:cNvPr>
          <p:cNvSpPr>
            <a:spLocks noGrp="1"/>
          </p:cNvSpPr>
          <p:nvPr>
            <p:ph type="body" sz="quarter" idx="10"/>
          </p:nvPr>
        </p:nvSpPr>
        <p:spPr>
          <a:xfrm>
            <a:off x="497305" y="1846217"/>
            <a:ext cx="8157411" cy="2587420"/>
          </a:xfrm>
        </p:spPr>
        <p:txBody>
          <a:bodyPr/>
          <a:lstStyle/>
          <a:p>
            <a:r>
              <a:rPr lang="en-US" sz="2400"/>
              <a:t>Deciding to procure all future services via the Cloud.</a:t>
            </a:r>
          </a:p>
          <a:p>
            <a:r>
              <a:rPr lang="en-US" sz="2400"/>
              <a:t>Having a decision process for deciding when to go to the Cloud [and NOT to go to the Cloud]</a:t>
            </a:r>
          </a:p>
          <a:p>
            <a:r>
              <a:rPr lang="en-US" sz="2400"/>
              <a:t>Having a decision process for procuring services via cloud services.</a:t>
            </a:r>
          </a:p>
          <a:p>
            <a:r>
              <a:rPr lang="en-US" sz="2400"/>
              <a:t>Don’t know.</a:t>
            </a:r>
          </a:p>
        </p:txBody>
      </p:sp>
      <p:sp>
        <p:nvSpPr>
          <p:cNvPr id="3" name="Title 2">
            <a:extLst>
              <a:ext uri="{FF2B5EF4-FFF2-40B4-BE49-F238E27FC236}">
                <a16:creationId xmlns:a16="http://schemas.microsoft.com/office/drawing/2014/main" id="{3055C616-5FEA-EA44-BD2F-539C285B997B}"/>
              </a:ext>
            </a:extLst>
          </p:cNvPr>
          <p:cNvSpPr>
            <a:spLocks noGrp="1"/>
          </p:cNvSpPr>
          <p:nvPr>
            <p:ph type="title"/>
          </p:nvPr>
        </p:nvSpPr>
        <p:spPr/>
        <p:txBody>
          <a:bodyPr/>
          <a:lstStyle/>
          <a:p>
            <a:r>
              <a:rPr lang="en-US"/>
              <a:t>So you want a “Cloud Strategy”</a:t>
            </a:r>
            <a:br>
              <a:rPr lang="en-US"/>
            </a:br>
            <a:r>
              <a:rPr lang="en-US"/>
              <a:t>	- What does that mean?</a:t>
            </a:r>
          </a:p>
        </p:txBody>
      </p:sp>
    </p:spTree>
    <p:extLst>
      <p:ext uri="{BB962C8B-B14F-4D97-AF65-F5344CB8AC3E}">
        <p14:creationId xmlns:p14="http://schemas.microsoft.com/office/powerpoint/2010/main" val="3451109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064C8E-D2C0-0D49-A974-B8F8E05DF36E}"/>
              </a:ext>
            </a:extLst>
          </p:cNvPr>
          <p:cNvSpPr>
            <a:spLocks noGrp="1"/>
          </p:cNvSpPr>
          <p:nvPr>
            <p:ph type="body" sz="quarter" idx="10"/>
          </p:nvPr>
        </p:nvSpPr>
        <p:spPr/>
        <p:txBody>
          <a:bodyPr/>
          <a:lstStyle/>
          <a:p>
            <a:pPr>
              <a:spcAft>
                <a:spcPts val="1200"/>
              </a:spcAft>
            </a:pPr>
            <a:r>
              <a:rPr lang="en-US" sz="1800" dirty="0"/>
              <a:t>One or both parties will want to make sure that the agreement contains an exclusion/clarification so that the disclaimer and waiver of such damages does not apply to the other party’s indemnity obligations under the agreement</a:t>
            </a:r>
          </a:p>
          <a:p>
            <a:pPr marL="285750" indent="-285750">
              <a:spcAft>
                <a:spcPts val="1200"/>
              </a:spcAft>
              <a:defRPr/>
            </a:pPr>
            <a:r>
              <a:rPr lang="en-US" sz="1800" dirty="0">
                <a:latin typeface="Arial" pitchFamily="34" charset="0"/>
                <a:cs typeface="Arial" pitchFamily="34" charset="0"/>
              </a:rPr>
              <a:t>Each party must also decide if it wants the agreement to contain per claim, annual, or aggregate caps on liability, or whether there should be no caps</a:t>
            </a:r>
          </a:p>
          <a:p>
            <a:pPr marL="285750" lvl="0" indent="-285750">
              <a:spcAft>
                <a:spcPts val="1200"/>
              </a:spcAft>
              <a:defRPr/>
            </a:pPr>
            <a:r>
              <a:rPr lang="en-US" sz="1800" dirty="0">
                <a:latin typeface="Arial" pitchFamily="34" charset="0"/>
                <a:cs typeface="Arial" pitchFamily="34" charset="0"/>
              </a:rPr>
              <a:t>Often, the agreement is ambiguous as to whether the cap is a per claim or aggregate cap</a:t>
            </a:r>
          </a:p>
        </p:txBody>
      </p:sp>
      <p:sp>
        <p:nvSpPr>
          <p:cNvPr id="3" name="Title 2">
            <a:extLst>
              <a:ext uri="{FF2B5EF4-FFF2-40B4-BE49-F238E27FC236}">
                <a16:creationId xmlns:a16="http://schemas.microsoft.com/office/drawing/2014/main" id="{EC9604F0-9995-414D-A2E0-FEBB866A821D}"/>
              </a:ext>
            </a:extLst>
          </p:cNvPr>
          <p:cNvSpPr>
            <a:spLocks noGrp="1"/>
          </p:cNvSpPr>
          <p:nvPr>
            <p:ph type="title"/>
          </p:nvPr>
        </p:nvSpPr>
        <p:spPr/>
        <p:txBody>
          <a:bodyPr/>
          <a:lstStyle/>
          <a:p>
            <a:r>
              <a:rPr lang="en-US" dirty="0"/>
              <a:t>Limitation of Liability (cont’d)</a:t>
            </a:r>
          </a:p>
        </p:txBody>
      </p:sp>
    </p:spTree>
    <p:extLst>
      <p:ext uri="{BB962C8B-B14F-4D97-AF65-F5344CB8AC3E}">
        <p14:creationId xmlns:p14="http://schemas.microsoft.com/office/powerpoint/2010/main" val="1172729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A82A39-4BE9-4F42-8705-2A60C175EB29}"/>
              </a:ext>
            </a:extLst>
          </p:cNvPr>
          <p:cNvSpPr>
            <a:spLocks noGrp="1"/>
          </p:cNvSpPr>
          <p:nvPr>
            <p:ph type="body" sz="quarter" idx="10"/>
          </p:nvPr>
        </p:nvSpPr>
        <p:spPr/>
        <p:txBody>
          <a:bodyPr/>
          <a:lstStyle/>
          <a:p>
            <a:pPr marL="45720" indent="0">
              <a:spcAft>
                <a:spcPts val="1200"/>
              </a:spcAft>
              <a:buNone/>
              <a:defRPr/>
            </a:pPr>
            <a:r>
              <a:rPr lang="en-US" sz="1600" i="1" u="sng" dirty="0">
                <a:latin typeface="Arial" pitchFamily="34" charset="0"/>
                <a:cs typeface="Arial" pitchFamily="34" charset="0"/>
              </a:rPr>
              <a:t>Frequent Exclusions from any Caps on Liability</a:t>
            </a:r>
            <a:endParaRPr lang="en-US" sz="1600" dirty="0"/>
          </a:p>
          <a:p>
            <a:pPr marL="285750" indent="-285750">
              <a:spcAft>
                <a:spcPts val="600"/>
              </a:spcAft>
              <a:defRPr/>
            </a:pPr>
            <a:r>
              <a:rPr lang="en-US" sz="1600" dirty="0">
                <a:latin typeface="Arial" pitchFamily="34" charset="0"/>
                <a:cs typeface="Arial" pitchFamily="34" charset="0"/>
              </a:rPr>
              <a:t>The indemnity obligations of a party</a:t>
            </a:r>
          </a:p>
          <a:p>
            <a:pPr marL="285750" indent="-285750">
              <a:spcAft>
                <a:spcPts val="600"/>
              </a:spcAft>
              <a:defRPr/>
            </a:pPr>
            <a:r>
              <a:rPr lang="en-US" sz="1600" dirty="0">
                <a:latin typeface="Arial" pitchFamily="34" charset="0"/>
                <a:cs typeface="Arial" pitchFamily="34" charset="0"/>
              </a:rPr>
              <a:t>Damages caused by gross negligence or willful misconduct</a:t>
            </a:r>
          </a:p>
          <a:p>
            <a:pPr marL="285750" indent="-285750">
              <a:spcAft>
                <a:spcPts val="600"/>
              </a:spcAft>
              <a:defRPr/>
            </a:pPr>
            <a:r>
              <a:rPr lang="en-US" sz="1600" dirty="0">
                <a:latin typeface="Arial" pitchFamily="34" charset="0"/>
                <a:cs typeface="Arial" pitchFamily="34" charset="0"/>
              </a:rPr>
              <a:t>Liability for personal injury or death caused by the negligence of a party</a:t>
            </a:r>
          </a:p>
          <a:p>
            <a:pPr marL="285750" indent="-285750">
              <a:spcAft>
                <a:spcPts val="600"/>
              </a:spcAft>
              <a:defRPr/>
            </a:pPr>
            <a:r>
              <a:rPr lang="en-US" sz="1600" dirty="0">
                <a:latin typeface="Arial" pitchFamily="34" charset="0"/>
                <a:cs typeface="Arial" pitchFamily="34" charset="0"/>
              </a:rPr>
              <a:t>Violation by a party of the other party’s IP rights</a:t>
            </a:r>
          </a:p>
          <a:p>
            <a:pPr marL="285750" indent="-285750">
              <a:spcAft>
                <a:spcPts val="600"/>
              </a:spcAft>
              <a:defRPr/>
            </a:pPr>
            <a:r>
              <a:rPr lang="en-US" sz="1600" dirty="0">
                <a:latin typeface="Arial" pitchFamily="34" charset="0"/>
                <a:cs typeface="Arial" pitchFamily="34" charset="0"/>
              </a:rPr>
              <a:t>Breaches of the provider’s data-related obligations</a:t>
            </a:r>
          </a:p>
          <a:p>
            <a:pPr marL="285750" indent="-285750">
              <a:spcAft>
                <a:spcPts val="600"/>
              </a:spcAft>
              <a:defRPr/>
            </a:pPr>
            <a:r>
              <a:rPr lang="en-US" sz="1600" dirty="0">
                <a:latin typeface="Arial" pitchFamily="34" charset="0"/>
                <a:cs typeface="Arial" pitchFamily="34" charset="0"/>
              </a:rPr>
              <a:t>As to a customer, violations of the “restrictions” provision</a:t>
            </a:r>
          </a:p>
          <a:p>
            <a:pPr marL="285750" indent="-285750">
              <a:spcAft>
                <a:spcPts val="600"/>
              </a:spcAft>
              <a:defRPr/>
            </a:pPr>
            <a:r>
              <a:rPr lang="en-US" sz="1600" dirty="0">
                <a:latin typeface="Arial" pitchFamily="34" charset="0"/>
                <a:cs typeface="Arial" pitchFamily="34" charset="0"/>
              </a:rPr>
              <a:t>Breaches of confidentiality</a:t>
            </a:r>
          </a:p>
          <a:p>
            <a:endParaRPr lang="en-US" sz="1600" dirty="0"/>
          </a:p>
        </p:txBody>
      </p:sp>
      <p:sp>
        <p:nvSpPr>
          <p:cNvPr id="3" name="Title 2">
            <a:extLst>
              <a:ext uri="{FF2B5EF4-FFF2-40B4-BE49-F238E27FC236}">
                <a16:creationId xmlns:a16="http://schemas.microsoft.com/office/drawing/2014/main" id="{FC9FBB8A-BDB3-084A-8AE2-4ED00F871F19}"/>
              </a:ext>
            </a:extLst>
          </p:cNvPr>
          <p:cNvSpPr>
            <a:spLocks noGrp="1"/>
          </p:cNvSpPr>
          <p:nvPr>
            <p:ph type="title"/>
          </p:nvPr>
        </p:nvSpPr>
        <p:spPr/>
        <p:txBody>
          <a:bodyPr/>
          <a:lstStyle/>
          <a:p>
            <a:r>
              <a:rPr lang="en-US" dirty="0"/>
              <a:t>Limitation of Liability (cont’d)</a:t>
            </a:r>
          </a:p>
        </p:txBody>
      </p:sp>
    </p:spTree>
    <p:extLst>
      <p:ext uri="{BB962C8B-B14F-4D97-AF65-F5344CB8AC3E}">
        <p14:creationId xmlns:p14="http://schemas.microsoft.com/office/powerpoint/2010/main" val="4585854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1F0F0D-225B-B544-B56C-FF7AC8E2854F}"/>
              </a:ext>
            </a:extLst>
          </p:cNvPr>
          <p:cNvSpPr>
            <a:spLocks noGrp="1"/>
          </p:cNvSpPr>
          <p:nvPr>
            <p:ph type="body" sz="quarter" idx="10"/>
          </p:nvPr>
        </p:nvSpPr>
        <p:spPr/>
        <p:txBody>
          <a:bodyPr/>
          <a:lstStyle/>
          <a:p>
            <a:pPr marL="45720" indent="0">
              <a:spcAft>
                <a:spcPts val="1200"/>
              </a:spcAft>
              <a:buNone/>
              <a:defRPr/>
            </a:pPr>
            <a:r>
              <a:rPr lang="en-US" sz="2000" i="1" u="sng" dirty="0">
                <a:latin typeface="Arial" pitchFamily="34" charset="0"/>
                <a:cs typeface="Arial" pitchFamily="34" charset="0"/>
              </a:rPr>
              <a:t>University Specific Exclusions</a:t>
            </a:r>
          </a:p>
          <a:p>
            <a:pPr marL="0" indent="0">
              <a:spcAft>
                <a:spcPts val="600"/>
              </a:spcAft>
              <a:buNone/>
              <a:defRPr/>
            </a:pPr>
            <a:r>
              <a:rPr lang="en-US" sz="2000" dirty="0">
                <a:latin typeface="Arial" pitchFamily="34" charset="0"/>
                <a:cs typeface="Arial" pitchFamily="34" charset="0"/>
              </a:rPr>
              <a:t>Universities often seek to avoid any liability for the actions or omissions of the following people </a:t>
            </a:r>
          </a:p>
          <a:p>
            <a:pPr marL="285750" indent="-285750">
              <a:spcAft>
                <a:spcPts val="600"/>
              </a:spcAft>
              <a:defRPr/>
            </a:pPr>
            <a:r>
              <a:rPr lang="en-US" sz="2000" dirty="0">
                <a:latin typeface="Arial" pitchFamily="34" charset="0"/>
                <a:cs typeface="Arial" pitchFamily="34" charset="0"/>
              </a:rPr>
              <a:t>Students </a:t>
            </a:r>
          </a:p>
          <a:p>
            <a:pPr marL="285750" indent="-285750">
              <a:spcAft>
                <a:spcPts val="600"/>
              </a:spcAft>
              <a:defRPr/>
            </a:pPr>
            <a:r>
              <a:rPr lang="en-US" sz="2000" dirty="0">
                <a:latin typeface="Arial" pitchFamily="34" charset="0"/>
                <a:cs typeface="Arial" pitchFamily="34" charset="0"/>
              </a:rPr>
              <a:t>Contractors (and particularly contractors acting outside the scope of their retention)</a:t>
            </a:r>
          </a:p>
          <a:p>
            <a:pPr marL="285750" indent="-285750">
              <a:spcAft>
                <a:spcPts val="600"/>
              </a:spcAft>
              <a:defRPr/>
            </a:pPr>
            <a:r>
              <a:rPr lang="en-US" sz="2000" dirty="0">
                <a:latin typeface="Arial" pitchFamily="34" charset="0"/>
                <a:cs typeface="Arial" pitchFamily="34" charset="0"/>
              </a:rPr>
              <a:t>Employees acting outside the scope of their employment</a:t>
            </a:r>
          </a:p>
          <a:p>
            <a:endParaRPr lang="en-US" sz="2000" dirty="0"/>
          </a:p>
        </p:txBody>
      </p:sp>
      <p:sp>
        <p:nvSpPr>
          <p:cNvPr id="3" name="Title 2">
            <a:extLst>
              <a:ext uri="{FF2B5EF4-FFF2-40B4-BE49-F238E27FC236}">
                <a16:creationId xmlns:a16="http://schemas.microsoft.com/office/drawing/2014/main" id="{F362EA91-C5F4-0C45-A839-40782AC96CF0}"/>
              </a:ext>
            </a:extLst>
          </p:cNvPr>
          <p:cNvSpPr>
            <a:spLocks noGrp="1"/>
          </p:cNvSpPr>
          <p:nvPr>
            <p:ph type="title"/>
          </p:nvPr>
        </p:nvSpPr>
        <p:spPr/>
        <p:txBody>
          <a:bodyPr/>
          <a:lstStyle/>
          <a:p>
            <a:r>
              <a:rPr lang="en-US" dirty="0"/>
              <a:t>Exclusions from Liability</a:t>
            </a:r>
          </a:p>
        </p:txBody>
      </p:sp>
    </p:spTree>
    <p:extLst>
      <p:ext uri="{BB962C8B-B14F-4D97-AF65-F5344CB8AC3E}">
        <p14:creationId xmlns:p14="http://schemas.microsoft.com/office/powerpoint/2010/main" val="19097417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D395A4-A4E0-4147-B994-B2E55495EC7C}"/>
              </a:ext>
            </a:extLst>
          </p:cNvPr>
          <p:cNvSpPr>
            <a:spLocks noGrp="1"/>
          </p:cNvSpPr>
          <p:nvPr>
            <p:ph type="body" sz="quarter" idx="10"/>
          </p:nvPr>
        </p:nvSpPr>
        <p:spPr/>
        <p:txBody>
          <a:bodyPr/>
          <a:lstStyle/>
          <a:p>
            <a:pPr marL="388620">
              <a:spcAft>
                <a:spcPts val="1200"/>
              </a:spcAft>
              <a:buFont typeface="+mj-lt"/>
              <a:buAutoNum type="alphaUcPeriod"/>
              <a:defRPr/>
            </a:pPr>
            <a:r>
              <a:rPr lang="en-US" sz="2400" dirty="0">
                <a:latin typeface="Arial" pitchFamily="34" charset="0"/>
                <a:cs typeface="Arial" pitchFamily="34" charset="0"/>
              </a:rPr>
              <a:t>Customers generally want providers to indemnify for, at the very least, the following:</a:t>
            </a:r>
          </a:p>
          <a:p>
            <a:pPr>
              <a:spcAft>
                <a:spcPts val="1200"/>
              </a:spcAft>
              <a:defRPr/>
            </a:pPr>
            <a:r>
              <a:rPr lang="en-US" sz="2400" dirty="0">
                <a:latin typeface="Arial" pitchFamily="34" charset="0"/>
                <a:cs typeface="Arial" pitchFamily="34" charset="0"/>
              </a:rPr>
              <a:t>Any allegations that the technology infringes on or violates the IP or other proprietary rights of any third party</a:t>
            </a:r>
          </a:p>
          <a:p>
            <a:pPr>
              <a:spcAft>
                <a:spcPts val="1200"/>
              </a:spcAft>
              <a:defRPr/>
            </a:pPr>
            <a:r>
              <a:rPr lang="en-US" sz="2400" dirty="0">
                <a:latin typeface="Arial" pitchFamily="34" charset="0"/>
                <a:cs typeface="Arial" pitchFamily="34" charset="0"/>
              </a:rPr>
              <a:t>A breach of any of provider’s data security or data privacy obligations or other data-related obligations</a:t>
            </a:r>
          </a:p>
          <a:p>
            <a:pPr marL="388620">
              <a:spcAft>
                <a:spcPts val="1200"/>
              </a:spcAft>
              <a:buFont typeface="+mj-lt"/>
              <a:buAutoNum type="alphaUcPeriod"/>
              <a:defRPr/>
            </a:pPr>
            <a:endParaRPr lang="en-US" sz="2400" dirty="0">
              <a:latin typeface="Arial" pitchFamily="34" charset="0"/>
              <a:cs typeface="Arial" pitchFamily="34" charset="0"/>
            </a:endParaRPr>
          </a:p>
          <a:p>
            <a:endParaRPr lang="en-US" sz="2400" dirty="0"/>
          </a:p>
        </p:txBody>
      </p:sp>
      <p:sp>
        <p:nvSpPr>
          <p:cNvPr id="3" name="Title 2">
            <a:extLst>
              <a:ext uri="{FF2B5EF4-FFF2-40B4-BE49-F238E27FC236}">
                <a16:creationId xmlns:a16="http://schemas.microsoft.com/office/drawing/2014/main" id="{2E65BE2C-85A9-BE4B-AC12-92B8E9621C08}"/>
              </a:ext>
            </a:extLst>
          </p:cNvPr>
          <p:cNvSpPr>
            <a:spLocks noGrp="1"/>
          </p:cNvSpPr>
          <p:nvPr>
            <p:ph type="title"/>
          </p:nvPr>
        </p:nvSpPr>
        <p:spPr/>
        <p:txBody>
          <a:bodyPr/>
          <a:lstStyle/>
          <a:p>
            <a:r>
              <a:rPr lang="en-US" dirty="0"/>
              <a:t>Indemnification</a:t>
            </a:r>
          </a:p>
        </p:txBody>
      </p:sp>
    </p:spTree>
    <p:extLst>
      <p:ext uri="{BB962C8B-B14F-4D97-AF65-F5344CB8AC3E}">
        <p14:creationId xmlns:p14="http://schemas.microsoft.com/office/powerpoint/2010/main" val="4462327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C79372-3163-1645-828C-8C6A3A888A8C}"/>
              </a:ext>
            </a:extLst>
          </p:cNvPr>
          <p:cNvSpPr>
            <a:spLocks noGrp="1"/>
          </p:cNvSpPr>
          <p:nvPr>
            <p:ph type="body" sz="quarter" idx="10"/>
          </p:nvPr>
        </p:nvSpPr>
        <p:spPr/>
        <p:txBody>
          <a:bodyPr/>
          <a:lstStyle/>
          <a:p>
            <a:pPr marL="388620">
              <a:spcAft>
                <a:spcPts val="1200"/>
              </a:spcAft>
              <a:buFont typeface="+mj-lt"/>
              <a:buAutoNum type="alphaUcPeriod" startAt="2"/>
              <a:defRPr/>
            </a:pPr>
            <a:r>
              <a:rPr lang="en-US" sz="2400" dirty="0">
                <a:latin typeface="Arial" pitchFamily="34" charset="0"/>
                <a:cs typeface="Arial" pitchFamily="34" charset="0"/>
              </a:rPr>
              <a:t>Some customers also try to get a provider to indemnify for the following:</a:t>
            </a:r>
          </a:p>
          <a:p>
            <a:pPr marL="285750" indent="-285750">
              <a:spcAft>
                <a:spcPts val="600"/>
              </a:spcAft>
              <a:defRPr/>
            </a:pPr>
            <a:r>
              <a:rPr lang="en-US" sz="2400" dirty="0">
                <a:latin typeface="Arial" pitchFamily="34" charset="0"/>
                <a:cs typeface="Arial" pitchFamily="34" charset="0"/>
              </a:rPr>
              <a:t>Any claims brought by a provider’s contractor or agents </a:t>
            </a:r>
          </a:p>
          <a:p>
            <a:pPr marL="285750" indent="-285750">
              <a:spcAft>
                <a:spcPts val="600"/>
              </a:spcAft>
              <a:defRPr/>
            </a:pPr>
            <a:r>
              <a:rPr lang="en-US" sz="2400" dirty="0">
                <a:latin typeface="Arial" pitchFamily="34" charset="0"/>
                <a:cs typeface="Arial" pitchFamily="34" charset="0"/>
              </a:rPr>
              <a:t>Any breach of the agreement by a provider</a:t>
            </a:r>
          </a:p>
          <a:p>
            <a:pPr marL="285750" indent="-285750">
              <a:spcAft>
                <a:spcPts val="600"/>
              </a:spcAft>
              <a:defRPr/>
            </a:pPr>
            <a:r>
              <a:rPr lang="en-US" sz="2400" dirty="0">
                <a:latin typeface="Arial" pitchFamily="34" charset="0"/>
                <a:cs typeface="Arial" pitchFamily="34" charset="0"/>
              </a:rPr>
              <a:t>Any violation of law by a provider</a:t>
            </a:r>
          </a:p>
          <a:p>
            <a:pPr marL="285750" indent="-285750">
              <a:spcAft>
                <a:spcPts val="600"/>
              </a:spcAft>
              <a:defRPr/>
            </a:pPr>
            <a:r>
              <a:rPr lang="en-US" sz="2400" dirty="0">
                <a:latin typeface="Arial" pitchFamily="34" charset="0"/>
                <a:cs typeface="Arial" pitchFamily="34" charset="0"/>
              </a:rPr>
              <a:t>Any acts or omissions of a provider</a:t>
            </a:r>
          </a:p>
          <a:p>
            <a:endParaRPr lang="en-US" sz="2400" dirty="0"/>
          </a:p>
        </p:txBody>
      </p:sp>
      <p:sp>
        <p:nvSpPr>
          <p:cNvPr id="3" name="Title 2">
            <a:extLst>
              <a:ext uri="{FF2B5EF4-FFF2-40B4-BE49-F238E27FC236}">
                <a16:creationId xmlns:a16="http://schemas.microsoft.com/office/drawing/2014/main" id="{AC61C428-294C-E844-971E-9D8119156987}"/>
              </a:ext>
            </a:extLst>
          </p:cNvPr>
          <p:cNvSpPr>
            <a:spLocks noGrp="1"/>
          </p:cNvSpPr>
          <p:nvPr>
            <p:ph type="title"/>
          </p:nvPr>
        </p:nvSpPr>
        <p:spPr/>
        <p:txBody>
          <a:bodyPr/>
          <a:lstStyle/>
          <a:p>
            <a:r>
              <a:rPr lang="en-US" dirty="0"/>
              <a:t>Indemnification</a:t>
            </a:r>
          </a:p>
        </p:txBody>
      </p:sp>
    </p:spTree>
    <p:extLst>
      <p:ext uri="{BB962C8B-B14F-4D97-AF65-F5344CB8AC3E}">
        <p14:creationId xmlns:p14="http://schemas.microsoft.com/office/powerpoint/2010/main" val="35642020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D8EB58-A021-4047-A6E9-76FA7A0BD124}"/>
              </a:ext>
            </a:extLst>
          </p:cNvPr>
          <p:cNvSpPr>
            <a:spLocks noGrp="1"/>
          </p:cNvSpPr>
          <p:nvPr>
            <p:ph type="body" sz="quarter" idx="10"/>
          </p:nvPr>
        </p:nvSpPr>
        <p:spPr/>
        <p:txBody>
          <a:bodyPr/>
          <a:lstStyle/>
          <a:p>
            <a:pPr marL="45720" indent="0">
              <a:spcAft>
                <a:spcPts val="1200"/>
              </a:spcAft>
              <a:buNone/>
              <a:defRPr/>
            </a:pPr>
            <a:r>
              <a:rPr lang="en-US" sz="2000" dirty="0">
                <a:latin typeface="Arial" pitchFamily="34" charset="0"/>
                <a:cs typeface="Arial" pitchFamily="34" charset="0"/>
              </a:rPr>
              <a:t>Providers may seek to have their indemnity obligations limited as follows:</a:t>
            </a:r>
          </a:p>
          <a:p>
            <a:pPr marL="285750" indent="-285750">
              <a:spcAft>
                <a:spcPts val="600"/>
              </a:spcAft>
              <a:defRPr/>
            </a:pPr>
            <a:r>
              <a:rPr lang="en-US" sz="2000" dirty="0">
                <a:latin typeface="Arial" pitchFamily="34" charset="0"/>
                <a:cs typeface="Arial" pitchFamily="34" charset="0"/>
              </a:rPr>
              <a:t>IP (limitations). Providers may seek to limit their IP infringement obligations to (</a:t>
            </a:r>
            <a:r>
              <a:rPr lang="en-US" sz="2000" dirty="0" err="1">
                <a:latin typeface="Arial" pitchFamily="34" charset="0"/>
                <a:cs typeface="Arial" pitchFamily="34" charset="0"/>
              </a:rPr>
              <a:t>i</a:t>
            </a:r>
            <a:r>
              <a:rPr lang="en-US" sz="2000" dirty="0">
                <a:latin typeface="Arial" pitchFamily="34" charset="0"/>
                <a:cs typeface="Arial" pitchFamily="34" charset="0"/>
              </a:rPr>
              <a:t>) only certain IP claims (e.g., copyright and trademark but not patent), (ii) only IP rights existing as of the effective date of the agreement, and/or (iii) only IP rights in certain territories (e.g., the U.S. and Canada)</a:t>
            </a:r>
          </a:p>
          <a:p>
            <a:endParaRPr lang="en-US" sz="2000" dirty="0"/>
          </a:p>
        </p:txBody>
      </p:sp>
      <p:sp>
        <p:nvSpPr>
          <p:cNvPr id="3" name="Title 2">
            <a:extLst>
              <a:ext uri="{FF2B5EF4-FFF2-40B4-BE49-F238E27FC236}">
                <a16:creationId xmlns:a16="http://schemas.microsoft.com/office/drawing/2014/main" id="{132CF8D5-82DC-9F4C-8479-F1C8730264C3}"/>
              </a:ext>
            </a:extLst>
          </p:cNvPr>
          <p:cNvSpPr>
            <a:spLocks noGrp="1"/>
          </p:cNvSpPr>
          <p:nvPr>
            <p:ph type="title"/>
          </p:nvPr>
        </p:nvSpPr>
        <p:spPr/>
        <p:txBody>
          <a:bodyPr/>
          <a:lstStyle/>
          <a:p>
            <a:r>
              <a:rPr lang="en-US"/>
              <a:t>Indemnification (cont’d)</a:t>
            </a:r>
          </a:p>
        </p:txBody>
      </p:sp>
    </p:spTree>
    <p:extLst>
      <p:ext uri="{BB962C8B-B14F-4D97-AF65-F5344CB8AC3E}">
        <p14:creationId xmlns:p14="http://schemas.microsoft.com/office/powerpoint/2010/main" val="5229328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257340-492B-2347-B073-640FED3D66F3}"/>
              </a:ext>
            </a:extLst>
          </p:cNvPr>
          <p:cNvSpPr>
            <a:spLocks noGrp="1"/>
          </p:cNvSpPr>
          <p:nvPr>
            <p:ph type="body" sz="quarter" idx="10"/>
          </p:nvPr>
        </p:nvSpPr>
        <p:spPr/>
        <p:txBody>
          <a:bodyPr/>
          <a:lstStyle/>
          <a:p>
            <a:pPr marL="45720" indent="0">
              <a:spcAft>
                <a:spcPts val="1200"/>
              </a:spcAft>
              <a:buNone/>
              <a:defRPr/>
            </a:pPr>
            <a:r>
              <a:rPr lang="en-US" sz="2000">
                <a:latin typeface="Arial" pitchFamily="34" charset="0"/>
                <a:cs typeface="Arial" pitchFamily="34" charset="0"/>
              </a:rPr>
              <a:t>IP (exclusions). Providers may also seek the following exclusions from the IP indemnity:</a:t>
            </a:r>
          </a:p>
          <a:p>
            <a:pPr marL="285750" indent="-285750">
              <a:spcAft>
                <a:spcPts val="600"/>
              </a:spcAft>
              <a:defRPr/>
            </a:pPr>
            <a:r>
              <a:rPr lang="en-US" sz="2000">
                <a:latin typeface="Arial" pitchFamily="34" charset="0"/>
                <a:cs typeface="Arial" pitchFamily="34" charset="0"/>
              </a:rPr>
              <a:t>No indemnity obligation if the customer fails to stop using the technology after receiving notice of the infringement</a:t>
            </a:r>
          </a:p>
          <a:p>
            <a:pPr marL="285750" indent="-285750">
              <a:spcAft>
                <a:spcPts val="600"/>
              </a:spcAft>
              <a:defRPr/>
            </a:pPr>
            <a:r>
              <a:rPr lang="en-US" sz="2000">
                <a:latin typeface="Arial" pitchFamily="34" charset="0"/>
                <a:cs typeface="Arial" pitchFamily="34" charset="0"/>
              </a:rPr>
              <a:t>No indemnity obligation if the customer is not using the provider’s most current technology (e.g., the most current version of the applicable software)</a:t>
            </a:r>
          </a:p>
          <a:p>
            <a:endParaRPr lang="en-US" sz="2000"/>
          </a:p>
        </p:txBody>
      </p:sp>
      <p:sp>
        <p:nvSpPr>
          <p:cNvPr id="3" name="Title 2">
            <a:extLst>
              <a:ext uri="{FF2B5EF4-FFF2-40B4-BE49-F238E27FC236}">
                <a16:creationId xmlns:a16="http://schemas.microsoft.com/office/drawing/2014/main" id="{82428D43-BB5F-3141-ABEF-9E590AC7E471}"/>
              </a:ext>
            </a:extLst>
          </p:cNvPr>
          <p:cNvSpPr>
            <a:spLocks noGrp="1"/>
          </p:cNvSpPr>
          <p:nvPr>
            <p:ph type="title"/>
          </p:nvPr>
        </p:nvSpPr>
        <p:spPr/>
        <p:txBody>
          <a:bodyPr/>
          <a:lstStyle/>
          <a:p>
            <a:r>
              <a:rPr lang="en-US"/>
              <a:t>Indemnification (cont’d)</a:t>
            </a:r>
          </a:p>
        </p:txBody>
      </p:sp>
    </p:spTree>
    <p:extLst>
      <p:ext uri="{BB962C8B-B14F-4D97-AF65-F5344CB8AC3E}">
        <p14:creationId xmlns:p14="http://schemas.microsoft.com/office/powerpoint/2010/main" val="11933142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D4E324-884B-FE41-8787-777B142D0FB4}"/>
              </a:ext>
            </a:extLst>
          </p:cNvPr>
          <p:cNvSpPr>
            <a:spLocks noGrp="1"/>
          </p:cNvSpPr>
          <p:nvPr>
            <p:ph type="body" sz="quarter" idx="10"/>
          </p:nvPr>
        </p:nvSpPr>
        <p:spPr/>
        <p:txBody>
          <a:bodyPr/>
          <a:lstStyle/>
          <a:p>
            <a:pPr marL="45720" indent="0">
              <a:spcAft>
                <a:spcPts val="1200"/>
              </a:spcAft>
              <a:buNone/>
              <a:defRPr/>
            </a:pPr>
            <a:r>
              <a:rPr lang="en-US" sz="2000">
                <a:latin typeface="Arial" pitchFamily="34" charset="0"/>
                <a:cs typeface="Arial" pitchFamily="34" charset="0"/>
              </a:rPr>
              <a:t>IP (exclusions). Providers may also seek the following exclusions from the IP indemnity:</a:t>
            </a:r>
          </a:p>
          <a:p>
            <a:pPr marL="285750" indent="-285750">
              <a:spcAft>
                <a:spcPts val="600"/>
              </a:spcAft>
              <a:defRPr/>
            </a:pPr>
            <a:r>
              <a:rPr lang="en-US" sz="2000">
                <a:latin typeface="Arial" pitchFamily="34" charset="0"/>
                <a:cs typeface="Arial" pitchFamily="34" charset="0"/>
              </a:rPr>
              <a:t>No indemnity obligation with respect to so-called “combination” or “misuse” claims (e.g., a claim that would not have occurred but for the combination of the provider’s technology with third-party technology)</a:t>
            </a:r>
          </a:p>
          <a:p>
            <a:pPr marL="285750" indent="-285750">
              <a:spcAft>
                <a:spcPts val="600"/>
              </a:spcAft>
              <a:defRPr/>
            </a:pPr>
            <a:r>
              <a:rPr lang="en-US" sz="2000">
                <a:latin typeface="Arial" pitchFamily="34" charset="0"/>
                <a:cs typeface="Arial" pitchFamily="34" charset="0"/>
              </a:rPr>
              <a:t>No indemnity obligation if the applicable claim was caused by or arose out of any materials (including information) provided by customer to provider (e.g., to complete a deliverable)</a:t>
            </a:r>
          </a:p>
          <a:p>
            <a:endParaRPr lang="en-US" sz="2000"/>
          </a:p>
        </p:txBody>
      </p:sp>
      <p:sp>
        <p:nvSpPr>
          <p:cNvPr id="3" name="Title 2">
            <a:extLst>
              <a:ext uri="{FF2B5EF4-FFF2-40B4-BE49-F238E27FC236}">
                <a16:creationId xmlns:a16="http://schemas.microsoft.com/office/drawing/2014/main" id="{37DF0F63-95BD-6D43-BF8E-96D1D9E630AC}"/>
              </a:ext>
            </a:extLst>
          </p:cNvPr>
          <p:cNvSpPr>
            <a:spLocks noGrp="1"/>
          </p:cNvSpPr>
          <p:nvPr>
            <p:ph type="title"/>
          </p:nvPr>
        </p:nvSpPr>
        <p:spPr/>
        <p:txBody>
          <a:bodyPr/>
          <a:lstStyle/>
          <a:p>
            <a:r>
              <a:rPr lang="en-US"/>
              <a:t>Indemnification (cont’d)</a:t>
            </a:r>
          </a:p>
        </p:txBody>
      </p:sp>
    </p:spTree>
    <p:extLst>
      <p:ext uri="{BB962C8B-B14F-4D97-AF65-F5344CB8AC3E}">
        <p14:creationId xmlns:p14="http://schemas.microsoft.com/office/powerpoint/2010/main" val="18893954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9AB6DB-2C61-8D4C-A3D1-0E92AC1349FB}"/>
              </a:ext>
            </a:extLst>
          </p:cNvPr>
          <p:cNvSpPr>
            <a:spLocks noGrp="1"/>
          </p:cNvSpPr>
          <p:nvPr>
            <p:ph type="body" sz="quarter" idx="10"/>
          </p:nvPr>
        </p:nvSpPr>
        <p:spPr/>
        <p:txBody>
          <a:bodyPr/>
          <a:lstStyle/>
          <a:p>
            <a:pPr marL="45720" indent="0">
              <a:spcAft>
                <a:spcPts val="1200"/>
              </a:spcAft>
              <a:buNone/>
              <a:defRPr/>
            </a:pPr>
            <a:r>
              <a:rPr lang="en-US" sz="2000">
                <a:latin typeface="Arial" pitchFamily="34" charset="0"/>
                <a:cs typeface="Arial" pitchFamily="34" charset="0"/>
              </a:rPr>
              <a:t>Providers may also want their indemnity obligations limited as follows:</a:t>
            </a:r>
          </a:p>
          <a:p>
            <a:pPr marL="285750" indent="-285750">
              <a:spcAft>
                <a:spcPts val="600"/>
              </a:spcAft>
              <a:defRPr/>
            </a:pPr>
            <a:r>
              <a:rPr lang="en-US" sz="2000">
                <a:latin typeface="Arial" pitchFamily="34" charset="0"/>
                <a:cs typeface="Arial" pitchFamily="34" charset="0"/>
              </a:rPr>
              <a:t>Data-related breaches -- Some providers will refuse to indemnify for data-related breaches and others will seek  to insist on capping their liability under an indemnification for such breaches </a:t>
            </a:r>
          </a:p>
          <a:p>
            <a:pPr marL="285750" indent="-285750">
              <a:spcAft>
                <a:spcPts val="600"/>
              </a:spcAft>
              <a:defRPr/>
            </a:pPr>
            <a:r>
              <a:rPr lang="en-US" sz="2000">
                <a:latin typeface="Arial" pitchFamily="34" charset="0"/>
                <a:cs typeface="Arial" pitchFamily="34" charset="0"/>
              </a:rPr>
              <a:t>Many providers will refuse to indemnify for  the items listed under B on the prior page or at least try to further limit their obligations with respect to those matters.  </a:t>
            </a:r>
          </a:p>
          <a:p>
            <a:endParaRPr lang="en-US" sz="2000"/>
          </a:p>
        </p:txBody>
      </p:sp>
      <p:sp>
        <p:nvSpPr>
          <p:cNvPr id="3" name="Title 2">
            <a:extLst>
              <a:ext uri="{FF2B5EF4-FFF2-40B4-BE49-F238E27FC236}">
                <a16:creationId xmlns:a16="http://schemas.microsoft.com/office/drawing/2014/main" id="{6E4DFE15-B052-BD49-800D-A846953D7687}"/>
              </a:ext>
            </a:extLst>
          </p:cNvPr>
          <p:cNvSpPr>
            <a:spLocks noGrp="1"/>
          </p:cNvSpPr>
          <p:nvPr>
            <p:ph type="title"/>
          </p:nvPr>
        </p:nvSpPr>
        <p:spPr/>
        <p:txBody>
          <a:bodyPr/>
          <a:lstStyle/>
          <a:p>
            <a:r>
              <a:rPr lang="en-US"/>
              <a:t>Indemnification (cont’d)</a:t>
            </a:r>
          </a:p>
        </p:txBody>
      </p:sp>
    </p:spTree>
    <p:extLst>
      <p:ext uri="{BB962C8B-B14F-4D97-AF65-F5344CB8AC3E}">
        <p14:creationId xmlns:p14="http://schemas.microsoft.com/office/powerpoint/2010/main" val="30212376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D0C27-5881-694C-9727-D41FC5014766}"/>
              </a:ext>
            </a:extLst>
          </p:cNvPr>
          <p:cNvSpPr>
            <a:spLocks noGrp="1"/>
          </p:cNvSpPr>
          <p:nvPr>
            <p:ph type="body" sz="quarter" idx="10"/>
          </p:nvPr>
        </p:nvSpPr>
        <p:spPr/>
        <p:txBody>
          <a:bodyPr/>
          <a:lstStyle/>
          <a:p>
            <a:pPr marL="45720" indent="0">
              <a:spcAft>
                <a:spcPts val="1200"/>
              </a:spcAft>
              <a:buNone/>
              <a:defRPr/>
            </a:pPr>
            <a:r>
              <a:rPr lang="en-US" sz="1600">
                <a:latin typeface="Arial" pitchFamily="34" charset="0"/>
                <a:cs typeface="Arial" pitchFamily="34" charset="0"/>
              </a:rPr>
              <a:t>Many providers seek to have their customers indemnify them for some or all of the following:</a:t>
            </a:r>
          </a:p>
          <a:p>
            <a:pPr marL="285750" indent="-285750">
              <a:spcAft>
                <a:spcPts val="600"/>
              </a:spcAft>
              <a:defRPr/>
            </a:pPr>
            <a:r>
              <a:rPr lang="en-US" sz="1600">
                <a:latin typeface="Arial" pitchFamily="34" charset="0"/>
                <a:cs typeface="Arial" pitchFamily="34" charset="0"/>
              </a:rPr>
              <a:t>IP infringement of third-party rights arising from the customer data or customer technology</a:t>
            </a:r>
          </a:p>
          <a:p>
            <a:pPr marL="285750" indent="-285750">
              <a:spcAft>
                <a:spcPts val="600"/>
              </a:spcAft>
              <a:defRPr/>
            </a:pPr>
            <a:r>
              <a:rPr lang="en-US" sz="1600">
                <a:latin typeface="Arial" pitchFamily="34" charset="0"/>
                <a:cs typeface="Arial" pitchFamily="34" charset="0"/>
              </a:rPr>
              <a:t>Violation of any restrictions set forth in the agreement (including in any terms of use)</a:t>
            </a:r>
          </a:p>
          <a:p>
            <a:pPr marL="285750" indent="-285750">
              <a:spcAft>
                <a:spcPts val="600"/>
              </a:spcAft>
              <a:defRPr/>
            </a:pPr>
            <a:r>
              <a:rPr lang="en-US" sz="1600">
                <a:latin typeface="Arial" pitchFamily="34" charset="0"/>
                <a:cs typeface="Arial" pitchFamily="34" charset="0"/>
              </a:rPr>
              <a:t>Violations of applicable law</a:t>
            </a:r>
          </a:p>
          <a:p>
            <a:pPr marL="285750" indent="-285750">
              <a:spcAft>
                <a:spcPts val="600"/>
              </a:spcAft>
              <a:defRPr/>
            </a:pPr>
            <a:r>
              <a:rPr lang="en-US" sz="1600">
                <a:latin typeface="Arial" pitchFamily="34" charset="0"/>
                <a:cs typeface="Arial" pitchFamily="34" charset="0"/>
              </a:rPr>
              <a:t>Any acts or omissions of a customer’s users</a:t>
            </a:r>
          </a:p>
          <a:p>
            <a:pPr marL="0" indent="0">
              <a:spcAft>
                <a:spcPts val="600"/>
              </a:spcAft>
              <a:buNone/>
              <a:defRPr/>
            </a:pPr>
            <a:r>
              <a:rPr lang="en-US" sz="1400" i="1">
                <a:latin typeface="Arial" pitchFamily="34" charset="0"/>
                <a:cs typeface="Arial" pitchFamily="34" charset="0"/>
              </a:rPr>
              <a:t>Customers will often push back on most, if not all, of the foregoing.  When customers agree to indemnify, it is ordinarily in connection with IP infringement.</a:t>
            </a:r>
          </a:p>
          <a:p>
            <a:endParaRPr lang="en-US" sz="1600"/>
          </a:p>
        </p:txBody>
      </p:sp>
      <p:sp>
        <p:nvSpPr>
          <p:cNvPr id="3" name="Title 2">
            <a:extLst>
              <a:ext uri="{FF2B5EF4-FFF2-40B4-BE49-F238E27FC236}">
                <a16:creationId xmlns:a16="http://schemas.microsoft.com/office/drawing/2014/main" id="{286D95DA-1921-654B-89E4-DA73808B8B97}"/>
              </a:ext>
            </a:extLst>
          </p:cNvPr>
          <p:cNvSpPr>
            <a:spLocks noGrp="1"/>
          </p:cNvSpPr>
          <p:nvPr>
            <p:ph type="title"/>
          </p:nvPr>
        </p:nvSpPr>
        <p:spPr/>
        <p:txBody>
          <a:bodyPr/>
          <a:lstStyle/>
          <a:p>
            <a:r>
              <a:rPr lang="en-US"/>
              <a:t>Indemnification (cont’d)</a:t>
            </a:r>
          </a:p>
        </p:txBody>
      </p:sp>
    </p:spTree>
    <p:extLst>
      <p:ext uri="{BB962C8B-B14F-4D97-AF65-F5344CB8AC3E}">
        <p14:creationId xmlns:p14="http://schemas.microsoft.com/office/powerpoint/2010/main" val="3228977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0D961D-9D1E-2446-BB18-14B467E79FF6}"/>
              </a:ext>
            </a:extLst>
          </p:cNvPr>
          <p:cNvSpPr>
            <a:spLocks noGrp="1"/>
          </p:cNvSpPr>
          <p:nvPr>
            <p:ph type="body" sz="quarter" idx="10"/>
          </p:nvPr>
        </p:nvSpPr>
        <p:spPr>
          <a:xfrm>
            <a:off x="497305" y="1846217"/>
            <a:ext cx="8157411" cy="2587420"/>
          </a:xfrm>
        </p:spPr>
        <p:txBody>
          <a:bodyPr/>
          <a:lstStyle/>
          <a:p>
            <a:r>
              <a:rPr lang="en-US" sz="2400" dirty="0"/>
              <a:t>Because the EVP/Provost/Chancellor read about it on an airline magazine…</a:t>
            </a:r>
          </a:p>
          <a:p>
            <a:r>
              <a:rPr lang="en-US" sz="2400" dirty="0"/>
              <a:t>The faculty are already there</a:t>
            </a:r>
          </a:p>
          <a:p>
            <a:r>
              <a:rPr lang="en-US" sz="2400" dirty="0"/>
              <a:t>Because without it, there is chaos</a:t>
            </a:r>
          </a:p>
          <a:p>
            <a:r>
              <a:rPr lang="en-US" sz="2400" dirty="0"/>
              <a:t>Or…</a:t>
            </a:r>
          </a:p>
        </p:txBody>
      </p:sp>
      <p:sp>
        <p:nvSpPr>
          <p:cNvPr id="3" name="Title 2">
            <a:extLst>
              <a:ext uri="{FF2B5EF4-FFF2-40B4-BE49-F238E27FC236}">
                <a16:creationId xmlns:a16="http://schemas.microsoft.com/office/drawing/2014/main" id="{3055C616-5FEA-EA44-BD2F-539C285B997B}"/>
              </a:ext>
            </a:extLst>
          </p:cNvPr>
          <p:cNvSpPr>
            <a:spLocks noGrp="1"/>
          </p:cNvSpPr>
          <p:nvPr>
            <p:ph type="title"/>
          </p:nvPr>
        </p:nvSpPr>
        <p:spPr/>
        <p:txBody>
          <a:bodyPr/>
          <a:lstStyle/>
          <a:p>
            <a:r>
              <a:rPr lang="en-US"/>
              <a:t>So you want a “Cloud Strategy”</a:t>
            </a:r>
            <a:br>
              <a:rPr lang="en-US"/>
            </a:br>
            <a:r>
              <a:rPr lang="en-US"/>
              <a:t>	- Why?</a:t>
            </a:r>
          </a:p>
        </p:txBody>
      </p:sp>
    </p:spTree>
    <p:extLst>
      <p:ext uri="{BB962C8B-B14F-4D97-AF65-F5344CB8AC3E}">
        <p14:creationId xmlns:p14="http://schemas.microsoft.com/office/powerpoint/2010/main" val="34557286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620254-55E5-154E-B607-FB05B2E30142}"/>
              </a:ext>
            </a:extLst>
          </p:cNvPr>
          <p:cNvSpPr>
            <a:spLocks noGrp="1"/>
          </p:cNvSpPr>
          <p:nvPr>
            <p:ph type="body" sz="quarter" idx="10"/>
          </p:nvPr>
        </p:nvSpPr>
        <p:spPr/>
        <p:txBody>
          <a:bodyPr/>
          <a:lstStyle/>
          <a:p>
            <a:pPr>
              <a:spcAft>
                <a:spcPts val="600"/>
              </a:spcAft>
              <a:defRPr/>
            </a:pPr>
            <a:r>
              <a:rPr lang="en-US" sz="1800">
                <a:latin typeface="Arial" pitchFamily="34" charset="0"/>
                <a:cs typeface="Arial" pitchFamily="34" charset="0"/>
              </a:rPr>
              <a:t>It is critical that customers understand how a provider’s terms of use, EULA’s, or privacy policies impact their agreement with the provider</a:t>
            </a:r>
          </a:p>
          <a:p>
            <a:pPr lvl="0">
              <a:spcAft>
                <a:spcPts val="600"/>
              </a:spcAft>
              <a:defRPr/>
            </a:pPr>
            <a:r>
              <a:rPr lang="en-US" sz="1800">
                <a:latin typeface="Arial" pitchFamily="34" charset="0"/>
                <a:cs typeface="Arial" pitchFamily="34" charset="0"/>
              </a:rPr>
              <a:t>If a customer is not careful, these documents can undermine the rights and protections that a customer believed it was receiving under its agreement.  For example, the body of a cloud services agreement may appear to greatly limit what the provider can do with customer data, but the provider’s privacy policy that is incorporated by reference may then significantly expand upon provider’s rights with respect to customer data.</a:t>
            </a:r>
          </a:p>
          <a:p>
            <a:pPr lvl="0">
              <a:spcAft>
                <a:spcPts val="600"/>
              </a:spcAft>
              <a:defRPr/>
            </a:pPr>
            <a:r>
              <a:rPr lang="en-US" sz="1800">
                <a:latin typeface="Arial" pitchFamily="34" charset="0"/>
                <a:cs typeface="Arial" pitchFamily="34" charset="0"/>
              </a:rPr>
              <a:t>Customers also need to know what rights they have if a provider modifies any of its policies in a manner than harms the customer</a:t>
            </a:r>
          </a:p>
          <a:p>
            <a:endParaRPr lang="en-US" sz="1800"/>
          </a:p>
        </p:txBody>
      </p:sp>
      <p:sp>
        <p:nvSpPr>
          <p:cNvPr id="3" name="Title 2">
            <a:extLst>
              <a:ext uri="{FF2B5EF4-FFF2-40B4-BE49-F238E27FC236}">
                <a16:creationId xmlns:a16="http://schemas.microsoft.com/office/drawing/2014/main" id="{788A7FAF-558C-5B4D-8C9B-29D766B30D81}"/>
              </a:ext>
            </a:extLst>
          </p:cNvPr>
          <p:cNvSpPr>
            <a:spLocks noGrp="1"/>
          </p:cNvSpPr>
          <p:nvPr>
            <p:ph type="title"/>
          </p:nvPr>
        </p:nvSpPr>
        <p:spPr>
          <a:xfrm>
            <a:off x="497303" y="451183"/>
            <a:ext cx="8446400" cy="860258"/>
          </a:xfrm>
        </p:spPr>
        <p:txBody>
          <a:bodyPr/>
          <a:lstStyle/>
          <a:p>
            <a:r>
              <a:rPr lang="en-US"/>
              <a:t>Terms of Use, EULA’s, Privacy Policy, etc.</a:t>
            </a:r>
          </a:p>
        </p:txBody>
      </p:sp>
    </p:spTree>
    <p:extLst>
      <p:ext uri="{BB962C8B-B14F-4D97-AF65-F5344CB8AC3E}">
        <p14:creationId xmlns:p14="http://schemas.microsoft.com/office/powerpoint/2010/main" val="19074399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4126D-709C-684B-BEF8-EA29629E28D9}"/>
              </a:ext>
            </a:extLst>
          </p:cNvPr>
          <p:cNvSpPr>
            <a:spLocks noGrp="1"/>
          </p:cNvSpPr>
          <p:nvPr>
            <p:ph type="title"/>
          </p:nvPr>
        </p:nvSpPr>
        <p:spPr/>
        <p:txBody>
          <a:bodyPr/>
          <a:lstStyle/>
          <a:p>
            <a:r>
              <a:rPr lang="en-US" dirty="0"/>
              <a:t>Common Mistakes to </a:t>
            </a:r>
            <a:br>
              <a:rPr lang="en-US" dirty="0"/>
            </a:br>
            <a:r>
              <a:rPr lang="en-US" dirty="0"/>
              <a:t>Avoid in Negotiations</a:t>
            </a:r>
          </a:p>
        </p:txBody>
      </p:sp>
    </p:spTree>
    <p:extLst>
      <p:ext uri="{BB962C8B-B14F-4D97-AF65-F5344CB8AC3E}">
        <p14:creationId xmlns:p14="http://schemas.microsoft.com/office/powerpoint/2010/main" val="16063971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6A975D-E09E-C04C-822B-5D4214CFE378}"/>
              </a:ext>
            </a:extLst>
          </p:cNvPr>
          <p:cNvSpPr>
            <a:spLocks noGrp="1"/>
          </p:cNvSpPr>
          <p:nvPr>
            <p:ph type="body" sz="quarter" idx="10"/>
          </p:nvPr>
        </p:nvSpPr>
        <p:spPr>
          <a:xfrm>
            <a:off x="497305" y="1550126"/>
            <a:ext cx="8157411" cy="2883511"/>
          </a:xfrm>
        </p:spPr>
        <p:txBody>
          <a:bodyPr/>
          <a:lstStyle/>
          <a:p>
            <a:pPr>
              <a:spcAft>
                <a:spcPts val="600"/>
              </a:spcAft>
              <a:defRPr/>
            </a:pPr>
            <a:r>
              <a:rPr lang="en-US" sz="1800" dirty="0">
                <a:latin typeface="Arial" pitchFamily="34" charset="0"/>
                <a:cs typeface="Arial" pitchFamily="34" charset="0"/>
              </a:rPr>
              <a:t>Do not assume that just because you and the other side agree as to what the business and technical terms are, that such terms are accurately reflected in the agreement</a:t>
            </a:r>
          </a:p>
          <a:p>
            <a:pPr>
              <a:spcAft>
                <a:spcPts val="600"/>
              </a:spcAft>
              <a:defRPr/>
            </a:pPr>
            <a:r>
              <a:rPr lang="en-US" sz="1800" dirty="0">
                <a:latin typeface="Arial" pitchFamily="34" charset="0"/>
                <a:cs typeface="Arial" pitchFamily="34" charset="0"/>
              </a:rPr>
              <a:t>Always review the agreement yourself to ensure the terms are accurately reflected</a:t>
            </a:r>
          </a:p>
          <a:p>
            <a:pPr>
              <a:spcAft>
                <a:spcPts val="600"/>
              </a:spcAft>
              <a:defRPr/>
            </a:pPr>
            <a:r>
              <a:rPr lang="en-US" sz="1800" dirty="0">
                <a:latin typeface="Arial" pitchFamily="34" charset="0"/>
                <a:cs typeface="Arial" pitchFamily="34" charset="0"/>
              </a:rPr>
              <a:t>Also, make sure that your attorney knows the business and technical terms and that he or she is also reviewing the agreement to  ensure that those terms are accurately reflected in the agreement</a:t>
            </a:r>
          </a:p>
          <a:p>
            <a:endParaRPr lang="en-US" sz="1800" dirty="0"/>
          </a:p>
        </p:txBody>
      </p:sp>
      <p:sp>
        <p:nvSpPr>
          <p:cNvPr id="3" name="Title 2">
            <a:extLst>
              <a:ext uri="{FF2B5EF4-FFF2-40B4-BE49-F238E27FC236}">
                <a16:creationId xmlns:a16="http://schemas.microsoft.com/office/drawing/2014/main" id="{D2CB6631-D85B-2C45-831F-E0C051F38644}"/>
              </a:ext>
            </a:extLst>
          </p:cNvPr>
          <p:cNvSpPr>
            <a:spLocks noGrp="1"/>
          </p:cNvSpPr>
          <p:nvPr>
            <p:ph type="title"/>
          </p:nvPr>
        </p:nvSpPr>
        <p:spPr/>
        <p:txBody>
          <a:bodyPr/>
          <a:lstStyle/>
          <a:p>
            <a:r>
              <a:rPr lang="en-US" sz="2800" dirty="0"/>
              <a:t>Assuming that the Business and Technical Terms of the Deal are Accurately Reflected in the Agreement</a:t>
            </a:r>
          </a:p>
        </p:txBody>
      </p:sp>
    </p:spTree>
    <p:extLst>
      <p:ext uri="{BB962C8B-B14F-4D97-AF65-F5344CB8AC3E}">
        <p14:creationId xmlns:p14="http://schemas.microsoft.com/office/powerpoint/2010/main" val="7471982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54409E-2C79-D24B-BFAF-2E55C092DACE}"/>
              </a:ext>
            </a:extLst>
          </p:cNvPr>
          <p:cNvSpPr>
            <a:spLocks noGrp="1"/>
          </p:cNvSpPr>
          <p:nvPr>
            <p:ph type="body" sz="quarter" idx="10"/>
          </p:nvPr>
        </p:nvSpPr>
        <p:spPr>
          <a:xfrm>
            <a:off x="497305" y="1593669"/>
            <a:ext cx="8157411" cy="2839968"/>
          </a:xfrm>
        </p:spPr>
        <p:txBody>
          <a:bodyPr/>
          <a:lstStyle/>
          <a:p>
            <a:pPr>
              <a:spcAft>
                <a:spcPts val="600"/>
              </a:spcAft>
              <a:defRPr/>
            </a:pPr>
            <a:r>
              <a:rPr lang="en-US" sz="1800" dirty="0">
                <a:latin typeface="Arial" pitchFamily="34" charset="0"/>
                <a:cs typeface="Arial" pitchFamily="34" charset="0"/>
              </a:rPr>
              <a:t>Reasonableness without flexibility is rarely sufficient</a:t>
            </a:r>
          </a:p>
          <a:p>
            <a:pPr>
              <a:spcAft>
                <a:spcPts val="600"/>
              </a:spcAft>
              <a:defRPr/>
            </a:pPr>
            <a:r>
              <a:rPr lang="en-US" sz="1800" dirty="0">
                <a:latin typeface="Arial" pitchFamily="34" charset="0"/>
                <a:cs typeface="Arial" pitchFamily="34" charset="0"/>
              </a:rPr>
              <a:t>Everyone in a negotiation wants to believe he or she has made a difference and added value for his or her clients – the other party may not believe it has added value if you do not give yourself the flexibility to compromise</a:t>
            </a:r>
          </a:p>
          <a:p>
            <a:pPr>
              <a:spcAft>
                <a:spcPts val="600"/>
              </a:spcAft>
              <a:defRPr/>
            </a:pPr>
            <a:r>
              <a:rPr lang="en-US" sz="1800" dirty="0">
                <a:latin typeface="Arial" pitchFamily="34" charset="0"/>
                <a:cs typeface="Arial" pitchFamily="34" charset="0"/>
              </a:rPr>
              <a:t>Giving yourself this leeway also provides you with the flexibility to make compromises on one provision to obtain a better result with respect to another provision</a:t>
            </a:r>
          </a:p>
          <a:p>
            <a:pPr>
              <a:spcAft>
                <a:spcPts val="600"/>
              </a:spcAft>
              <a:defRPr/>
            </a:pPr>
            <a:r>
              <a:rPr lang="en-US" sz="1800" dirty="0">
                <a:latin typeface="Arial" pitchFamily="34" charset="0"/>
                <a:cs typeface="Arial" pitchFamily="34" charset="0"/>
              </a:rPr>
              <a:t>By not starting with your bottom line position on a number of issues, you also will likely get a better result on some of those issues</a:t>
            </a:r>
          </a:p>
          <a:p>
            <a:endParaRPr lang="en-US" sz="1800" dirty="0"/>
          </a:p>
        </p:txBody>
      </p:sp>
      <p:sp>
        <p:nvSpPr>
          <p:cNvPr id="3" name="Title 2">
            <a:extLst>
              <a:ext uri="{FF2B5EF4-FFF2-40B4-BE49-F238E27FC236}">
                <a16:creationId xmlns:a16="http://schemas.microsoft.com/office/drawing/2014/main" id="{45BA1271-0358-714E-AEB4-F155AE6FBFD9}"/>
              </a:ext>
            </a:extLst>
          </p:cNvPr>
          <p:cNvSpPr>
            <a:spLocks noGrp="1"/>
          </p:cNvSpPr>
          <p:nvPr>
            <p:ph type="title"/>
          </p:nvPr>
        </p:nvSpPr>
        <p:spPr/>
        <p:txBody>
          <a:bodyPr/>
          <a:lstStyle/>
          <a:p>
            <a:r>
              <a:rPr lang="en-US" sz="3600" dirty="0"/>
              <a:t>Failing to Ensure Your Opening Position Gives You Sufficient Room to Negotiate</a:t>
            </a:r>
          </a:p>
        </p:txBody>
      </p:sp>
    </p:spTree>
    <p:extLst>
      <p:ext uri="{BB962C8B-B14F-4D97-AF65-F5344CB8AC3E}">
        <p14:creationId xmlns:p14="http://schemas.microsoft.com/office/powerpoint/2010/main" val="27885605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A8737E-AAFA-6540-A8A8-F4DF9C30FCA4}"/>
              </a:ext>
            </a:extLst>
          </p:cNvPr>
          <p:cNvSpPr>
            <a:spLocks noGrp="1"/>
          </p:cNvSpPr>
          <p:nvPr>
            <p:ph type="body" sz="quarter" idx="10"/>
          </p:nvPr>
        </p:nvSpPr>
        <p:spPr>
          <a:xfrm>
            <a:off x="497305" y="1689463"/>
            <a:ext cx="8157411" cy="2744174"/>
          </a:xfrm>
        </p:spPr>
        <p:txBody>
          <a:bodyPr/>
          <a:lstStyle/>
          <a:p>
            <a:pPr marL="45720" indent="0">
              <a:spcAft>
                <a:spcPts val="600"/>
              </a:spcAft>
              <a:buNone/>
            </a:pPr>
            <a:r>
              <a:rPr lang="en-US" sz="1800" dirty="0"/>
              <a:t>Examples:</a:t>
            </a:r>
          </a:p>
          <a:p>
            <a:pPr>
              <a:spcAft>
                <a:spcPts val="600"/>
              </a:spcAft>
            </a:pPr>
            <a:r>
              <a:rPr lang="en-US" sz="1800" dirty="0"/>
              <a:t>Telling the other side that, no matter what, the deal must be completed by the end of the week, the end of the month, or some other fixed period of time in the very near future</a:t>
            </a:r>
          </a:p>
          <a:p>
            <a:pPr>
              <a:spcAft>
                <a:spcPts val="600"/>
              </a:spcAft>
            </a:pPr>
            <a:r>
              <a:rPr lang="en-US" sz="1800" dirty="0"/>
              <a:t>Telling the other side that while there are many outstanding issues right now, you are certain that the parties will reach an agreement</a:t>
            </a:r>
          </a:p>
          <a:p>
            <a:pPr>
              <a:spcAft>
                <a:spcPts val="600"/>
              </a:spcAft>
            </a:pPr>
            <a:r>
              <a:rPr lang="en-US" sz="1800" dirty="0"/>
              <a:t>Telling the other party that your institution has no other viable option but to use the other party’s services</a:t>
            </a:r>
          </a:p>
          <a:p>
            <a:endParaRPr lang="en-US" sz="1800" dirty="0"/>
          </a:p>
        </p:txBody>
      </p:sp>
      <p:sp>
        <p:nvSpPr>
          <p:cNvPr id="3" name="Title 2">
            <a:extLst>
              <a:ext uri="{FF2B5EF4-FFF2-40B4-BE49-F238E27FC236}">
                <a16:creationId xmlns:a16="http://schemas.microsoft.com/office/drawing/2014/main" id="{A3B486A7-E5A4-634D-891D-2AAA4507DAC4}"/>
              </a:ext>
            </a:extLst>
          </p:cNvPr>
          <p:cNvSpPr>
            <a:spLocks noGrp="1"/>
          </p:cNvSpPr>
          <p:nvPr>
            <p:ph type="title"/>
          </p:nvPr>
        </p:nvSpPr>
        <p:spPr/>
        <p:txBody>
          <a:bodyPr/>
          <a:lstStyle/>
          <a:p>
            <a:r>
              <a:rPr lang="en-US" dirty="0"/>
              <a:t>Admitting Your Eagerness to Complete the Deal Very Quickly</a:t>
            </a:r>
          </a:p>
        </p:txBody>
      </p:sp>
    </p:spTree>
    <p:extLst>
      <p:ext uri="{BB962C8B-B14F-4D97-AF65-F5344CB8AC3E}">
        <p14:creationId xmlns:p14="http://schemas.microsoft.com/office/powerpoint/2010/main" val="3374072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27BB38-27B9-9649-9081-22A66B2D2955}"/>
              </a:ext>
            </a:extLst>
          </p:cNvPr>
          <p:cNvSpPr>
            <a:spLocks noGrp="1"/>
          </p:cNvSpPr>
          <p:nvPr>
            <p:ph type="body" sz="quarter" idx="10"/>
          </p:nvPr>
        </p:nvSpPr>
        <p:spPr>
          <a:xfrm>
            <a:off x="497305" y="1785257"/>
            <a:ext cx="8157411" cy="2648380"/>
          </a:xfrm>
        </p:spPr>
        <p:txBody>
          <a:bodyPr/>
          <a:lstStyle/>
          <a:p>
            <a:pPr>
              <a:spcAft>
                <a:spcPts val="600"/>
              </a:spcAft>
            </a:pPr>
            <a:r>
              <a:rPr lang="en-US" sz="2000" dirty="0"/>
              <a:t>You can make brilliant arguments as to why certain issues should be resolved in a certain way, but if the other side knows that if, no matter how it responds to your requests, your institution will execute the agreement anyway, the other party generally has no incentive to compromise on anything of significance</a:t>
            </a:r>
          </a:p>
          <a:p>
            <a:pPr>
              <a:spcAft>
                <a:spcPts val="600"/>
              </a:spcAft>
            </a:pPr>
            <a:r>
              <a:rPr lang="en-US" sz="2000" dirty="0"/>
              <a:t>Your admission that the deal must get done very quickly may lead to a fast deal, but not a fair deal</a:t>
            </a:r>
          </a:p>
          <a:p>
            <a:endParaRPr lang="en-US" sz="2000" dirty="0"/>
          </a:p>
        </p:txBody>
      </p:sp>
      <p:sp>
        <p:nvSpPr>
          <p:cNvPr id="3" name="Title 2">
            <a:extLst>
              <a:ext uri="{FF2B5EF4-FFF2-40B4-BE49-F238E27FC236}">
                <a16:creationId xmlns:a16="http://schemas.microsoft.com/office/drawing/2014/main" id="{27E4F1FF-A78B-904C-84FC-D410CF587895}"/>
              </a:ext>
            </a:extLst>
          </p:cNvPr>
          <p:cNvSpPr>
            <a:spLocks noGrp="1"/>
          </p:cNvSpPr>
          <p:nvPr>
            <p:ph type="title"/>
          </p:nvPr>
        </p:nvSpPr>
        <p:spPr/>
        <p:txBody>
          <a:bodyPr/>
          <a:lstStyle/>
          <a:p>
            <a:r>
              <a:rPr lang="en-US" dirty="0"/>
              <a:t>Admitting Your Eagerness to Complete the Deal Very Quickly (cont’d)</a:t>
            </a:r>
          </a:p>
        </p:txBody>
      </p:sp>
    </p:spTree>
    <p:extLst>
      <p:ext uri="{BB962C8B-B14F-4D97-AF65-F5344CB8AC3E}">
        <p14:creationId xmlns:p14="http://schemas.microsoft.com/office/powerpoint/2010/main" val="1660424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479BC6-B67F-474B-B5EB-B9A327728B85}"/>
              </a:ext>
            </a:extLst>
          </p:cNvPr>
          <p:cNvSpPr>
            <a:spLocks noGrp="1"/>
          </p:cNvSpPr>
          <p:nvPr>
            <p:ph type="body" sz="quarter" idx="10"/>
          </p:nvPr>
        </p:nvSpPr>
        <p:spPr>
          <a:xfrm>
            <a:off x="497305" y="1576251"/>
            <a:ext cx="8157411" cy="2857386"/>
          </a:xfrm>
        </p:spPr>
        <p:txBody>
          <a:bodyPr/>
          <a:lstStyle/>
          <a:p>
            <a:pPr>
              <a:spcAft>
                <a:spcPts val="600"/>
              </a:spcAft>
            </a:pPr>
            <a:r>
              <a:rPr lang="en-US" sz="2400" dirty="0"/>
              <a:t>Whatever methods a person uses to try to persuade you on issues are generally extremely effective methods to use on that person when you are trying to persuade him or her</a:t>
            </a:r>
          </a:p>
          <a:p>
            <a:pPr>
              <a:spcAft>
                <a:spcPts val="600"/>
              </a:spcAft>
            </a:pPr>
            <a:r>
              <a:rPr lang="en-US" sz="2400" dirty="0"/>
              <a:t>Just as a coach in sports needs to base his or her strategy in part on whom they are playing in a game, an effective negotiator must do the same thing</a:t>
            </a:r>
          </a:p>
          <a:p>
            <a:endParaRPr lang="en-US" sz="2400" dirty="0"/>
          </a:p>
        </p:txBody>
      </p:sp>
      <p:sp>
        <p:nvSpPr>
          <p:cNvPr id="3" name="Title 2">
            <a:extLst>
              <a:ext uri="{FF2B5EF4-FFF2-40B4-BE49-F238E27FC236}">
                <a16:creationId xmlns:a16="http://schemas.microsoft.com/office/drawing/2014/main" id="{E6B84E84-A2AD-9E4C-96BE-2F520F48284B}"/>
              </a:ext>
            </a:extLst>
          </p:cNvPr>
          <p:cNvSpPr>
            <a:spLocks noGrp="1"/>
          </p:cNvSpPr>
          <p:nvPr>
            <p:ph type="title"/>
          </p:nvPr>
        </p:nvSpPr>
        <p:spPr/>
        <p:txBody>
          <a:bodyPr/>
          <a:lstStyle/>
          <a:p>
            <a:r>
              <a:rPr lang="en-US" sz="3600" dirty="0"/>
              <a:t>Failing to Use the Other Party’s Reasoning to Persuade Him or Her on Issues</a:t>
            </a:r>
          </a:p>
        </p:txBody>
      </p:sp>
    </p:spTree>
    <p:extLst>
      <p:ext uri="{BB962C8B-B14F-4D97-AF65-F5344CB8AC3E}">
        <p14:creationId xmlns:p14="http://schemas.microsoft.com/office/powerpoint/2010/main" val="20572299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2C099-F618-8D41-A337-3D097A3302FD}"/>
              </a:ext>
            </a:extLst>
          </p:cNvPr>
          <p:cNvSpPr>
            <a:spLocks noGrp="1"/>
          </p:cNvSpPr>
          <p:nvPr>
            <p:ph type="title"/>
          </p:nvPr>
        </p:nvSpPr>
        <p:spPr/>
        <p:txBody>
          <a:bodyPr/>
          <a:lstStyle/>
          <a:p>
            <a:r>
              <a:rPr lang="en-US" dirty="0"/>
              <a:t>Responding to Negotiating Lines</a:t>
            </a:r>
          </a:p>
        </p:txBody>
      </p:sp>
    </p:spTree>
    <p:extLst>
      <p:ext uri="{BB962C8B-B14F-4D97-AF65-F5344CB8AC3E}">
        <p14:creationId xmlns:p14="http://schemas.microsoft.com/office/powerpoint/2010/main" val="35133941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B35953-EA1A-BD46-B052-FEA49BB9E619}"/>
              </a:ext>
            </a:extLst>
          </p:cNvPr>
          <p:cNvSpPr>
            <a:spLocks noGrp="1"/>
          </p:cNvSpPr>
          <p:nvPr>
            <p:ph type="body" sz="quarter" idx="10"/>
          </p:nvPr>
        </p:nvSpPr>
        <p:spPr>
          <a:xfrm>
            <a:off x="497305" y="1410789"/>
            <a:ext cx="8157411" cy="3022847"/>
          </a:xfrm>
        </p:spPr>
        <p:txBody>
          <a:bodyPr/>
          <a:lstStyle/>
          <a:p>
            <a:pPr marL="45720" indent="0">
              <a:spcAft>
                <a:spcPts val="600"/>
              </a:spcAft>
              <a:buNone/>
            </a:pPr>
            <a:r>
              <a:rPr lang="en-US" sz="2000" dirty="0"/>
              <a:t>The QELEC™ method involves the following:</a:t>
            </a:r>
          </a:p>
          <a:p>
            <a:pPr>
              <a:spcAft>
                <a:spcPts val="600"/>
              </a:spcAft>
            </a:pPr>
            <a:r>
              <a:rPr lang="en-US" sz="2000" dirty="0"/>
              <a:t>Questions</a:t>
            </a:r>
          </a:p>
          <a:p>
            <a:pPr>
              <a:spcAft>
                <a:spcPts val="600"/>
              </a:spcAft>
            </a:pPr>
            <a:r>
              <a:rPr lang="en-US" sz="2000" dirty="0"/>
              <a:t>Experience</a:t>
            </a:r>
          </a:p>
          <a:p>
            <a:pPr>
              <a:spcAft>
                <a:spcPts val="600"/>
              </a:spcAft>
            </a:pPr>
            <a:r>
              <a:rPr lang="en-US" sz="2000" dirty="0"/>
              <a:t>Logic</a:t>
            </a:r>
          </a:p>
          <a:p>
            <a:pPr>
              <a:spcAft>
                <a:spcPts val="600"/>
              </a:spcAft>
            </a:pPr>
            <a:r>
              <a:rPr lang="en-US" sz="2000" dirty="0"/>
              <a:t>Examples</a:t>
            </a:r>
          </a:p>
          <a:p>
            <a:pPr>
              <a:spcAft>
                <a:spcPts val="600"/>
              </a:spcAft>
            </a:pPr>
            <a:r>
              <a:rPr lang="en-US" sz="2000" dirty="0"/>
              <a:t>Compromise if necessary</a:t>
            </a:r>
          </a:p>
          <a:p>
            <a:endParaRPr lang="en-US" sz="2000" dirty="0"/>
          </a:p>
        </p:txBody>
      </p:sp>
      <p:sp>
        <p:nvSpPr>
          <p:cNvPr id="3" name="Title 2">
            <a:extLst>
              <a:ext uri="{FF2B5EF4-FFF2-40B4-BE49-F238E27FC236}">
                <a16:creationId xmlns:a16="http://schemas.microsoft.com/office/drawing/2014/main" id="{20F25251-437B-4D48-B508-C46050EE4D27}"/>
              </a:ext>
            </a:extLst>
          </p:cNvPr>
          <p:cNvSpPr>
            <a:spLocks noGrp="1"/>
          </p:cNvSpPr>
          <p:nvPr>
            <p:ph type="title"/>
          </p:nvPr>
        </p:nvSpPr>
        <p:spPr/>
        <p:txBody>
          <a:bodyPr/>
          <a:lstStyle/>
          <a:p>
            <a:r>
              <a:rPr lang="en-US" sz="2400" dirty="0"/>
              <a:t>In Many Instances, Responding to Negotiating Lines May Require Using the QELEC™ Method to Resolve Issues</a:t>
            </a:r>
          </a:p>
        </p:txBody>
      </p:sp>
    </p:spTree>
    <p:extLst>
      <p:ext uri="{BB962C8B-B14F-4D97-AF65-F5344CB8AC3E}">
        <p14:creationId xmlns:p14="http://schemas.microsoft.com/office/powerpoint/2010/main" val="31859434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23AB5A-B9AE-0C47-8F62-EF2D8056A755}"/>
              </a:ext>
            </a:extLst>
          </p:cNvPr>
          <p:cNvSpPr>
            <a:spLocks noGrp="1"/>
          </p:cNvSpPr>
          <p:nvPr>
            <p:ph type="body" sz="quarter" idx="10"/>
          </p:nvPr>
        </p:nvSpPr>
        <p:spPr/>
        <p:txBody>
          <a:bodyPr/>
          <a:lstStyle/>
          <a:p>
            <a:pPr marL="45720" indent="0">
              <a:spcAft>
                <a:spcPts val="600"/>
              </a:spcAft>
              <a:buNone/>
            </a:pPr>
            <a:r>
              <a:rPr lang="en-US" sz="2800" dirty="0"/>
              <a:t>There are countless negotiating lines that a party may use to try to convince you to immediately concede an issue.</a:t>
            </a:r>
          </a:p>
          <a:p>
            <a:pPr marL="45720" indent="0">
              <a:spcAft>
                <a:spcPts val="600"/>
              </a:spcAft>
              <a:buNone/>
            </a:pPr>
            <a:endParaRPr lang="en-US" sz="2800" dirty="0">
              <a:latin typeface="Arial" pitchFamily="34" charset="0"/>
              <a:cs typeface="Arial" pitchFamily="34" charset="0"/>
            </a:endParaRPr>
          </a:p>
          <a:p>
            <a:pPr marL="45720" indent="0">
              <a:spcAft>
                <a:spcPts val="600"/>
              </a:spcAft>
              <a:buNone/>
            </a:pPr>
            <a:r>
              <a:rPr lang="en-US" sz="2800" dirty="0">
                <a:latin typeface="Arial" pitchFamily="34" charset="0"/>
                <a:cs typeface="Arial" pitchFamily="34" charset="0"/>
              </a:rPr>
              <a:t>A few of our favorites are listed in the upcoming pages.</a:t>
            </a:r>
          </a:p>
          <a:p>
            <a:endParaRPr lang="en-US" sz="2800" dirty="0"/>
          </a:p>
        </p:txBody>
      </p:sp>
      <p:sp>
        <p:nvSpPr>
          <p:cNvPr id="3" name="Title 2">
            <a:extLst>
              <a:ext uri="{FF2B5EF4-FFF2-40B4-BE49-F238E27FC236}">
                <a16:creationId xmlns:a16="http://schemas.microsoft.com/office/drawing/2014/main" id="{EC773874-47F7-4240-A211-DAB693B530C0}"/>
              </a:ext>
            </a:extLst>
          </p:cNvPr>
          <p:cNvSpPr>
            <a:spLocks noGrp="1"/>
          </p:cNvSpPr>
          <p:nvPr>
            <p:ph type="title"/>
          </p:nvPr>
        </p:nvSpPr>
        <p:spPr/>
        <p:txBody>
          <a:bodyPr/>
          <a:lstStyle/>
          <a:p>
            <a:r>
              <a:rPr lang="en-US" dirty="0"/>
              <a:t>Negotiating Lines</a:t>
            </a:r>
          </a:p>
        </p:txBody>
      </p:sp>
    </p:spTree>
    <p:extLst>
      <p:ext uri="{BB962C8B-B14F-4D97-AF65-F5344CB8AC3E}">
        <p14:creationId xmlns:p14="http://schemas.microsoft.com/office/powerpoint/2010/main" val="1639130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6F6892-6B88-C146-90D7-EA39EEEC0224}"/>
              </a:ext>
            </a:extLst>
          </p:cNvPr>
          <p:cNvSpPr>
            <a:spLocks noGrp="1"/>
          </p:cNvSpPr>
          <p:nvPr>
            <p:ph type="body" sz="quarter" idx="10"/>
          </p:nvPr>
        </p:nvSpPr>
        <p:spPr>
          <a:xfrm>
            <a:off x="497305" y="1663337"/>
            <a:ext cx="8157411" cy="2770299"/>
          </a:xfrm>
        </p:spPr>
        <p:txBody>
          <a:bodyPr/>
          <a:lstStyle/>
          <a:p>
            <a:r>
              <a:rPr lang="en-US"/>
              <a:t>New policies and procedures</a:t>
            </a:r>
          </a:p>
          <a:p>
            <a:r>
              <a:rPr lang="en-US"/>
              <a:t>New systems</a:t>
            </a:r>
          </a:p>
          <a:p>
            <a:r>
              <a:rPr lang="en-US"/>
              <a:t>Totally new approaches</a:t>
            </a:r>
          </a:p>
          <a:p>
            <a:r>
              <a:rPr lang="en-US"/>
              <a:t>New/retrained people</a:t>
            </a:r>
          </a:p>
        </p:txBody>
      </p:sp>
      <p:sp>
        <p:nvSpPr>
          <p:cNvPr id="3" name="Title 2">
            <a:extLst>
              <a:ext uri="{FF2B5EF4-FFF2-40B4-BE49-F238E27FC236}">
                <a16:creationId xmlns:a16="http://schemas.microsoft.com/office/drawing/2014/main" id="{076E441E-F748-E74B-8573-1F4EADFA912E}"/>
              </a:ext>
            </a:extLst>
          </p:cNvPr>
          <p:cNvSpPr>
            <a:spLocks noGrp="1"/>
          </p:cNvSpPr>
          <p:nvPr>
            <p:ph type="title"/>
          </p:nvPr>
        </p:nvSpPr>
        <p:spPr>
          <a:xfrm>
            <a:off x="497304" y="451182"/>
            <a:ext cx="8157412" cy="1212155"/>
          </a:xfrm>
        </p:spPr>
        <p:txBody>
          <a:bodyPr/>
          <a:lstStyle/>
          <a:p>
            <a:r>
              <a:rPr lang="en-US" sz="3200"/>
              <a:t>So you want a “Cloud Strategy”</a:t>
            </a:r>
            <a:br>
              <a:rPr lang="en-US" sz="3200"/>
            </a:br>
            <a:r>
              <a:rPr lang="en-US" sz="3200"/>
              <a:t>	- What does that mean for IT/other </a:t>
            </a:r>
            <a:r>
              <a:rPr lang="en-US" sz="3200" err="1"/>
              <a:t>depts</a:t>
            </a:r>
            <a:r>
              <a:rPr lang="en-US" sz="3200"/>
              <a:t>?</a:t>
            </a:r>
          </a:p>
        </p:txBody>
      </p:sp>
    </p:spTree>
    <p:extLst>
      <p:ext uri="{BB962C8B-B14F-4D97-AF65-F5344CB8AC3E}">
        <p14:creationId xmlns:p14="http://schemas.microsoft.com/office/powerpoint/2010/main" val="28533881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23AB5A-B9AE-0C47-8F62-EF2D8056A755}"/>
              </a:ext>
            </a:extLst>
          </p:cNvPr>
          <p:cNvSpPr>
            <a:spLocks noGrp="1"/>
          </p:cNvSpPr>
          <p:nvPr>
            <p:ph type="body" sz="quarter" idx="10"/>
          </p:nvPr>
        </p:nvSpPr>
        <p:spPr/>
        <p:txBody>
          <a:bodyPr/>
          <a:lstStyle/>
          <a:p>
            <a:pPr marL="0" lvl="0" indent="0" algn="ctr" defTabSz="914400">
              <a:buClrTx/>
              <a:buNone/>
              <a:defRPr/>
            </a:pPr>
            <a:endParaRPr lang="en-US" sz="2800" dirty="0">
              <a:latin typeface="Arial" pitchFamily="34" charset="0"/>
              <a:cs typeface="Arial" pitchFamily="34" charset="0"/>
            </a:endParaRPr>
          </a:p>
          <a:p>
            <a:pPr marL="0" lvl="0" indent="0" algn="ctr" defTabSz="914400">
              <a:buClrTx/>
              <a:buNone/>
              <a:defRPr/>
            </a:pPr>
            <a:r>
              <a:rPr lang="en-US" sz="2800" dirty="0">
                <a:latin typeface="Arial" pitchFamily="34" charset="0"/>
                <a:cs typeface="Arial" pitchFamily="34" charset="0"/>
              </a:rPr>
              <a:t>This provision is standard in the industry.  </a:t>
            </a:r>
          </a:p>
          <a:p>
            <a:pPr marL="0" lvl="0" indent="0" algn="ctr" defTabSz="914400">
              <a:buClrTx/>
              <a:buNone/>
              <a:defRPr/>
            </a:pPr>
            <a:r>
              <a:rPr lang="en-US" sz="2800" dirty="0">
                <a:latin typeface="Arial" pitchFamily="34" charset="0"/>
                <a:cs typeface="Arial" pitchFamily="34" charset="0"/>
              </a:rPr>
              <a:t>Therefore, there is no reason to change it.</a:t>
            </a:r>
          </a:p>
        </p:txBody>
      </p:sp>
      <p:sp>
        <p:nvSpPr>
          <p:cNvPr id="3" name="Title 2">
            <a:extLst>
              <a:ext uri="{FF2B5EF4-FFF2-40B4-BE49-F238E27FC236}">
                <a16:creationId xmlns:a16="http://schemas.microsoft.com/office/drawing/2014/main" id="{EC773874-47F7-4240-A211-DAB693B530C0}"/>
              </a:ext>
            </a:extLst>
          </p:cNvPr>
          <p:cNvSpPr>
            <a:spLocks noGrp="1"/>
          </p:cNvSpPr>
          <p:nvPr>
            <p:ph type="title"/>
          </p:nvPr>
        </p:nvSpPr>
        <p:spPr/>
        <p:txBody>
          <a:bodyPr/>
          <a:lstStyle/>
          <a:p>
            <a:r>
              <a:rPr lang="en-US" dirty="0"/>
              <a:t>Negotiating Lines</a:t>
            </a:r>
          </a:p>
        </p:txBody>
      </p:sp>
    </p:spTree>
    <p:extLst>
      <p:ext uri="{BB962C8B-B14F-4D97-AF65-F5344CB8AC3E}">
        <p14:creationId xmlns:p14="http://schemas.microsoft.com/office/powerpoint/2010/main" val="32005102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23AB5A-B9AE-0C47-8F62-EF2D8056A755}"/>
              </a:ext>
            </a:extLst>
          </p:cNvPr>
          <p:cNvSpPr>
            <a:spLocks noGrp="1"/>
          </p:cNvSpPr>
          <p:nvPr>
            <p:ph type="body" sz="quarter" idx="10"/>
          </p:nvPr>
        </p:nvSpPr>
        <p:spPr/>
        <p:txBody>
          <a:bodyPr/>
          <a:lstStyle/>
          <a:p>
            <a:pPr marL="0" lvl="0" indent="0" algn="ctr" defTabSz="914400">
              <a:buClrTx/>
              <a:buNone/>
              <a:defRPr/>
            </a:pPr>
            <a:endParaRPr lang="en-US" sz="2800" dirty="0">
              <a:latin typeface="Arial" pitchFamily="34" charset="0"/>
              <a:cs typeface="Arial" pitchFamily="34" charset="0"/>
            </a:endParaRPr>
          </a:p>
          <a:p>
            <a:pPr marL="0" lvl="0" indent="0" algn="ctr" defTabSz="914400">
              <a:buClrTx/>
              <a:buNone/>
              <a:defRPr/>
            </a:pPr>
            <a:endParaRPr lang="en-US" sz="2800" dirty="0">
              <a:latin typeface="Arial" pitchFamily="34" charset="0"/>
              <a:cs typeface="Arial" pitchFamily="34" charset="0"/>
            </a:endParaRPr>
          </a:p>
          <a:p>
            <a:pPr marL="0" lvl="0" indent="0" algn="ctr" defTabSz="914400">
              <a:buClrTx/>
              <a:buNone/>
              <a:defRPr/>
            </a:pPr>
            <a:r>
              <a:rPr lang="en-US" sz="2800" dirty="0">
                <a:latin typeface="Arial" pitchFamily="34" charset="0"/>
                <a:cs typeface="Arial" pitchFamily="34" charset="0"/>
              </a:rPr>
              <a:t>Your requested change is a non-starter.</a:t>
            </a:r>
          </a:p>
        </p:txBody>
      </p:sp>
      <p:sp>
        <p:nvSpPr>
          <p:cNvPr id="3" name="Title 2">
            <a:extLst>
              <a:ext uri="{FF2B5EF4-FFF2-40B4-BE49-F238E27FC236}">
                <a16:creationId xmlns:a16="http://schemas.microsoft.com/office/drawing/2014/main" id="{EC773874-47F7-4240-A211-DAB693B530C0}"/>
              </a:ext>
            </a:extLst>
          </p:cNvPr>
          <p:cNvSpPr>
            <a:spLocks noGrp="1"/>
          </p:cNvSpPr>
          <p:nvPr>
            <p:ph type="title"/>
          </p:nvPr>
        </p:nvSpPr>
        <p:spPr/>
        <p:txBody>
          <a:bodyPr/>
          <a:lstStyle/>
          <a:p>
            <a:r>
              <a:rPr lang="en-US" dirty="0"/>
              <a:t>Negotiating Lines</a:t>
            </a:r>
          </a:p>
        </p:txBody>
      </p:sp>
    </p:spTree>
    <p:extLst>
      <p:ext uri="{BB962C8B-B14F-4D97-AF65-F5344CB8AC3E}">
        <p14:creationId xmlns:p14="http://schemas.microsoft.com/office/powerpoint/2010/main" val="21758171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23AB5A-B9AE-0C47-8F62-EF2D8056A755}"/>
              </a:ext>
            </a:extLst>
          </p:cNvPr>
          <p:cNvSpPr>
            <a:spLocks noGrp="1"/>
          </p:cNvSpPr>
          <p:nvPr>
            <p:ph type="body" sz="quarter" idx="10"/>
          </p:nvPr>
        </p:nvSpPr>
        <p:spPr/>
        <p:txBody>
          <a:bodyPr/>
          <a:lstStyle/>
          <a:p>
            <a:pPr marL="0" lvl="0" indent="0" defTabSz="914400">
              <a:buClrTx/>
              <a:buNone/>
              <a:defRPr/>
            </a:pPr>
            <a:r>
              <a:rPr lang="en-US" sz="2800" dirty="0">
                <a:latin typeface="Arial" pitchFamily="34" charset="0"/>
                <a:cs typeface="Arial" pitchFamily="34" charset="0"/>
              </a:rPr>
              <a:t>The issue you raise involves a scenario that will never happen.  </a:t>
            </a:r>
          </a:p>
          <a:p>
            <a:pPr marL="0" lvl="0" indent="0" defTabSz="914400">
              <a:buClrTx/>
              <a:buNone/>
              <a:defRPr/>
            </a:pPr>
            <a:endParaRPr lang="en-US" sz="2800" dirty="0">
              <a:latin typeface="Arial" pitchFamily="34" charset="0"/>
              <a:cs typeface="Arial" pitchFamily="34" charset="0"/>
            </a:endParaRPr>
          </a:p>
          <a:p>
            <a:pPr marL="0" indent="0" defTabSz="914400">
              <a:buClrTx/>
              <a:buNone/>
              <a:defRPr/>
            </a:pPr>
            <a:r>
              <a:rPr lang="en-US" sz="2800" dirty="0">
                <a:latin typeface="Arial" pitchFamily="34" charset="0"/>
                <a:cs typeface="Arial" pitchFamily="34" charset="0"/>
              </a:rPr>
              <a:t>You don’t need to worry about that at all, and therefore we don’t need to address it in the agreement. It simply won’t happen.</a:t>
            </a:r>
          </a:p>
        </p:txBody>
      </p:sp>
      <p:sp>
        <p:nvSpPr>
          <p:cNvPr id="3" name="Title 2">
            <a:extLst>
              <a:ext uri="{FF2B5EF4-FFF2-40B4-BE49-F238E27FC236}">
                <a16:creationId xmlns:a16="http://schemas.microsoft.com/office/drawing/2014/main" id="{EC773874-47F7-4240-A211-DAB693B530C0}"/>
              </a:ext>
            </a:extLst>
          </p:cNvPr>
          <p:cNvSpPr>
            <a:spLocks noGrp="1"/>
          </p:cNvSpPr>
          <p:nvPr>
            <p:ph type="title"/>
          </p:nvPr>
        </p:nvSpPr>
        <p:spPr/>
        <p:txBody>
          <a:bodyPr/>
          <a:lstStyle/>
          <a:p>
            <a:r>
              <a:rPr lang="en-US" dirty="0"/>
              <a:t>Negotiating Lines</a:t>
            </a:r>
          </a:p>
        </p:txBody>
      </p:sp>
    </p:spTree>
    <p:extLst>
      <p:ext uri="{BB962C8B-B14F-4D97-AF65-F5344CB8AC3E}">
        <p14:creationId xmlns:p14="http://schemas.microsoft.com/office/powerpoint/2010/main" val="40685648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23AB5A-B9AE-0C47-8F62-EF2D8056A755}"/>
              </a:ext>
            </a:extLst>
          </p:cNvPr>
          <p:cNvSpPr>
            <a:spLocks noGrp="1"/>
          </p:cNvSpPr>
          <p:nvPr>
            <p:ph type="body" sz="quarter" idx="10"/>
          </p:nvPr>
        </p:nvSpPr>
        <p:spPr/>
        <p:txBody>
          <a:bodyPr/>
          <a:lstStyle/>
          <a:p>
            <a:pPr marL="0" lvl="0" indent="0" algn="ctr" defTabSz="914400">
              <a:buClrTx/>
              <a:buNone/>
              <a:defRPr/>
            </a:pPr>
            <a:endParaRPr lang="en-US" sz="2800" dirty="0">
              <a:latin typeface="Arial" pitchFamily="34" charset="0"/>
              <a:cs typeface="Arial" pitchFamily="34" charset="0"/>
            </a:endParaRPr>
          </a:p>
          <a:p>
            <a:pPr marL="0" lvl="0" indent="0" algn="ctr" defTabSz="914400">
              <a:buClrTx/>
              <a:buNone/>
              <a:defRPr/>
            </a:pPr>
            <a:r>
              <a:rPr lang="en-US" sz="2800" dirty="0">
                <a:latin typeface="Arial" pitchFamily="34" charset="0"/>
                <a:cs typeface="Arial" pitchFamily="34" charset="0"/>
              </a:rPr>
              <a:t>These are our standard terms and conditions.  Our T’s and C’s. </a:t>
            </a:r>
          </a:p>
          <a:p>
            <a:pPr marL="0" lvl="0" indent="0" algn="ctr" defTabSz="914400">
              <a:buClrTx/>
              <a:buNone/>
              <a:defRPr/>
            </a:pPr>
            <a:r>
              <a:rPr lang="en-US" sz="2800" dirty="0">
                <a:latin typeface="Arial" pitchFamily="34" charset="0"/>
                <a:cs typeface="Arial" pitchFamily="34" charset="0"/>
              </a:rPr>
              <a:t>We simply can’t change them.</a:t>
            </a:r>
          </a:p>
        </p:txBody>
      </p:sp>
      <p:sp>
        <p:nvSpPr>
          <p:cNvPr id="3" name="Title 2">
            <a:extLst>
              <a:ext uri="{FF2B5EF4-FFF2-40B4-BE49-F238E27FC236}">
                <a16:creationId xmlns:a16="http://schemas.microsoft.com/office/drawing/2014/main" id="{EC773874-47F7-4240-A211-DAB693B530C0}"/>
              </a:ext>
            </a:extLst>
          </p:cNvPr>
          <p:cNvSpPr>
            <a:spLocks noGrp="1"/>
          </p:cNvSpPr>
          <p:nvPr>
            <p:ph type="title"/>
          </p:nvPr>
        </p:nvSpPr>
        <p:spPr/>
        <p:txBody>
          <a:bodyPr/>
          <a:lstStyle/>
          <a:p>
            <a:r>
              <a:rPr lang="en-US" dirty="0"/>
              <a:t>Negotiating Lines</a:t>
            </a:r>
          </a:p>
        </p:txBody>
      </p:sp>
    </p:spTree>
    <p:extLst>
      <p:ext uri="{BB962C8B-B14F-4D97-AF65-F5344CB8AC3E}">
        <p14:creationId xmlns:p14="http://schemas.microsoft.com/office/powerpoint/2010/main" val="18772116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23AB5A-B9AE-0C47-8F62-EF2D8056A755}"/>
              </a:ext>
            </a:extLst>
          </p:cNvPr>
          <p:cNvSpPr>
            <a:spLocks noGrp="1"/>
          </p:cNvSpPr>
          <p:nvPr>
            <p:ph type="body" sz="quarter" idx="10"/>
          </p:nvPr>
        </p:nvSpPr>
        <p:spPr/>
        <p:txBody>
          <a:bodyPr/>
          <a:lstStyle/>
          <a:p>
            <a:pPr marL="0" lvl="0" indent="0" algn="ctr" defTabSz="914400">
              <a:buClrTx/>
              <a:buNone/>
              <a:defRPr/>
            </a:pPr>
            <a:endParaRPr lang="en-US" sz="2800" dirty="0">
              <a:latin typeface="Arial" pitchFamily="34" charset="0"/>
              <a:cs typeface="Arial" pitchFamily="34" charset="0"/>
            </a:endParaRPr>
          </a:p>
          <a:p>
            <a:pPr marL="0" lvl="0" indent="0" algn="ctr" defTabSz="914400">
              <a:buClrTx/>
              <a:buNone/>
              <a:defRPr/>
            </a:pPr>
            <a:endParaRPr lang="en-US" sz="2800" dirty="0">
              <a:latin typeface="Arial" pitchFamily="34" charset="0"/>
              <a:cs typeface="Arial" pitchFamily="34" charset="0"/>
            </a:endParaRPr>
          </a:p>
          <a:p>
            <a:pPr marL="0" lvl="0" indent="0" algn="ctr" defTabSz="914400">
              <a:buClrTx/>
              <a:buNone/>
              <a:defRPr/>
            </a:pPr>
            <a:r>
              <a:rPr lang="en-US" sz="2800" dirty="0">
                <a:latin typeface="Arial" pitchFamily="34" charset="0"/>
                <a:cs typeface="Arial" pitchFamily="34" charset="0"/>
              </a:rPr>
              <a:t>You are the first person to ever raise that issue.</a:t>
            </a:r>
          </a:p>
        </p:txBody>
      </p:sp>
      <p:sp>
        <p:nvSpPr>
          <p:cNvPr id="3" name="Title 2">
            <a:extLst>
              <a:ext uri="{FF2B5EF4-FFF2-40B4-BE49-F238E27FC236}">
                <a16:creationId xmlns:a16="http://schemas.microsoft.com/office/drawing/2014/main" id="{EC773874-47F7-4240-A211-DAB693B530C0}"/>
              </a:ext>
            </a:extLst>
          </p:cNvPr>
          <p:cNvSpPr>
            <a:spLocks noGrp="1"/>
          </p:cNvSpPr>
          <p:nvPr>
            <p:ph type="title"/>
          </p:nvPr>
        </p:nvSpPr>
        <p:spPr/>
        <p:txBody>
          <a:bodyPr/>
          <a:lstStyle/>
          <a:p>
            <a:r>
              <a:rPr lang="en-US" dirty="0"/>
              <a:t>Negotiating Lines</a:t>
            </a:r>
          </a:p>
        </p:txBody>
      </p:sp>
    </p:spTree>
    <p:extLst>
      <p:ext uri="{BB962C8B-B14F-4D97-AF65-F5344CB8AC3E}">
        <p14:creationId xmlns:p14="http://schemas.microsoft.com/office/powerpoint/2010/main" val="42725407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23AB5A-B9AE-0C47-8F62-EF2D8056A755}"/>
              </a:ext>
            </a:extLst>
          </p:cNvPr>
          <p:cNvSpPr>
            <a:spLocks noGrp="1"/>
          </p:cNvSpPr>
          <p:nvPr>
            <p:ph type="body" sz="quarter" idx="10"/>
          </p:nvPr>
        </p:nvSpPr>
        <p:spPr/>
        <p:txBody>
          <a:bodyPr/>
          <a:lstStyle/>
          <a:p>
            <a:pPr marL="0" lvl="0" indent="0" algn="ctr" defTabSz="914400">
              <a:buClrTx/>
              <a:buNone/>
              <a:defRPr/>
            </a:pPr>
            <a:endParaRPr lang="en-US" sz="2800" dirty="0">
              <a:latin typeface="Arial" pitchFamily="34" charset="0"/>
              <a:cs typeface="Arial" pitchFamily="34" charset="0"/>
            </a:endParaRPr>
          </a:p>
          <a:p>
            <a:pPr marL="0" lvl="0" indent="0" defTabSz="914400">
              <a:buClrTx/>
              <a:buNone/>
              <a:defRPr/>
            </a:pPr>
            <a:r>
              <a:rPr lang="en-US" sz="2800" dirty="0">
                <a:latin typeface="Arial" pitchFamily="34" charset="0"/>
                <a:cs typeface="Arial" pitchFamily="34" charset="0"/>
              </a:rPr>
              <a:t>Your request is a deal-breaker.  </a:t>
            </a:r>
          </a:p>
          <a:p>
            <a:pPr marL="0" lvl="0" indent="0" defTabSz="914400">
              <a:buClrTx/>
              <a:buNone/>
              <a:defRPr/>
            </a:pPr>
            <a:r>
              <a:rPr lang="en-US" sz="2800" dirty="0">
                <a:latin typeface="Arial" pitchFamily="34" charset="0"/>
                <a:cs typeface="Arial" pitchFamily="34" charset="0"/>
              </a:rPr>
              <a:t>If that is your position, then I think we are done here.</a:t>
            </a:r>
          </a:p>
        </p:txBody>
      </p:sp>
      <p:sp>
        <p:nvSpPr>
          <p:cNvPr id="3" name="Title 2">
            <a:extLst>
              <a:ext uri="{FF2B5EF4-FFF2-40B4-BE49-F238E27FC236}">
                <a16:creationId xmlns:a16="http://schemas.microsoft.com/office/drawing/2014/main" id="{EC773874-47F7-4240-A211-DAB693B530C0}"/>
              </a:ext>
            </a:extLst>
          </p:cNvPr>
          <p:cNvSpPr>
            <a:spLocks noGrp="1"/>
          </p:cNvSpPr>
          <p:nvPr>
            <p:ph type="title"/>
          </p:nvPr>
        </p:nvSpPr>
        <p:spPr/>
        <p:txBody>
          <a:bodyPr/>
          <a:lstStyle/>
          <a:p>
            <a:r>
              <a:rPr lang="en-US" dirty="0"/>
              <a:t>Negotiating Lines</a:t>
            </a:r>
          </a:p>
        </p:txBody>
      </p:sp>
    </p:spTree>
    <p:extLst>
      <p:ext uri="{BB962C8B-B14F-4D97-AF65-F5344CB8AC3E}">
        <p14:creationId xmlns:p14="http://schemas.microsoft.com/office/powerpoint/2010/main" val="9711103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925CE-0E1D-7842-89DA-84675C0F04E8}"/>
              </a:ext>
            </a:extLst>
          </p:cNvPr>
          <p:cNvSpPr>
            <a:spLocks noGrp="1"/>
          </p:cNvSpPr>
          <p:nvPr>
            <p:ph type="title"/>
          </p:nvPr>
        </p:nvSpPr>
        <p:spPr/>
        <p:txBody>
          <a:bodyPr/>
          <a:lstStyle/>
          <a:p>
            <a:r>
              <a:rPr lang="en-US" dirty="0"/>
              <a:t>General Information Security Issues in the Cloud</a:t>
            </a:r>
          </a:p>
        </p:txBody>
      </p:sp>
    </p:spTree>
    <p:extLst>
      <p:ext uri="{BB962C8B-B14F-4D97-AF65-F5344CB8AC3E}">
        <p14:creationId xmlns:p14="http://schemas.microsoft.com/office/powerpoint/2010/main" val="37565964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CC4458-6FCA-344E-9136-A6A2F243AE56}"/>
              </a:ext>
            </a:extLst>
          </p:cNvPr>
          <p:cNvSpPr>
            <a:spLocks noGrp="1"/>
          </p:cNvSpPr>
          <p:nvPr>
            <p:ph type="body" sz="quarter" idx="10"/>
          </p:nvPr>
        </p:nvSpPr>
        <p:spPr>
          <a:xfrm>
            <a:off x="497305" y="1779563"/>
            <a:ext cx="8034749" cy="2654074"/>
          </a:xfrm>
        </p:spPr>
        <p:txBody>
          <a:bodyPr/>
          <a:lstStyle/>
          <a:p>
            <a:r>
              <a:rPr lang="en-US" dirty="0"/>
              <a:t>Privacy</a:t>
            </a:r>
          </a:p>
          <a:p>
            <a:r>
              <a:rPr lang="en-US" dirty="0"/>
              <a:t>Policy</a:t>
            </a:r>
          </a:p>
          <a:p>
            <a:r>
              <a:rPr lang="en-US" dirty="0"/>
              <a:t>Backups and BCDRP</a:t>
            </a:r>
          </a:p>
          <a:p>
            <a:r>
              <a:rPr lang="en-US" dirty="0"/>
              <a:t>IT GRC</a:t>
            </a:r>
          </a:p>
          <a:p>
            <a:r>
              <a:rPr lang="en-US" dirty="0"/>
              <a:t>Incident Response</a:t>
            </a:r>
          </a:p>
        </p:txBody>
      </p:sp>
      <p:sp>
        <p:nvSpPr>
          <p:cNvPr id="3" name="Title 2">
            <a:extLst>
              <a:ext uri="{FF2B5EF4-FFF2-40B4-BE49-F238E27FC236}">
                <a16:creationId xmlns:a16="http://schemas.microsoft.com/office/drawing/2014/main" id="{86CC0B7B-D6A4-4541-A0B4-0DC114296EC6}"/>
              </a:ext>
            </a:extLst>
          </p:cNvPr>
          <p:cNvSpPr>
            <a:spLocks noGrp="1"/>
          </p:cNvSpPr>
          <p:nvPr>
            <p:ph type="title"/>
          </p:nvPr>
        </p:nvSpPr>
        <p:spPr>
          <a:xfrm>
            <a:off x="497304" y="451182"/>
            <a:ext cx="8157412" cy="1187703"/>
          </a:xfrm>
        </p:spPr>
        <p:txBody>
          <a:bodyPr/>
          <a:lstStyle/>
          <a:p>
            <a:r>
              <a:rPr lang="en-US" dirty="0"/>
              <a:t>How to apply general information security principles to the cloud</a:t>
            </a:r>
          </a:p>
        </p:txBody>
      </p:sp>
    </p:spTree>
    <p:extLst>
      <p:ext uri="{BB962C8B-B14F-4D97-AF65-F5344CB8AC3E}">
        <p14:creationId xmlns:p14="http://schemas.microsoft.com/office/powerpoint/2010/main" val="10774518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EE3315-BB44-574C-AC0C-DF33E347578C}"/>
              </a:ext>
            </a:extLst>
          </p:cNvPr>
          <p:cNvSpPr>
            <a:spLocks noGrp="1"/>
          </p:cNvSpPr>
          <p:nvPr>
            <p:ph type="body" sz="quarter" idx="10"/>
          </p:nvPr>
        </p:nvSpPr>
        <p:spPr/>
        <p:txBody>
          <a:bodyPr/>
          <a:lstStyle/>
          <a:p>
            <a:r>
              <a:rPr lang="en-US" dirty="0"/>
              <a:t>Be aware of who owns the data</a:t>
            </a:r>
          </a:p>
          <a:p>
            <a:r>
              <a:rPr lang="en-US" dirty="0"/>
              <a:t>Metadata is important as well!</a:t>
            </a:r>
          </a:p>
          <a:p>
            <a:r>
              <a:rPr lang="en-US" dirty="0"/>
              <a:t>What parties the SP shares the data with</a:t>
            </a:r>
          </a:p>
          <a:p>
            <a:r>
              <a:rPr lang="en-US" dirty="0"/>
              <a:t>Look for a term in your agreements about Customer Data can only be used in conjunction with the service.</a:t>
            </a:r>
          </a:p>
          <a:p>
            <a:endParaRPr lang="en-US" dirty="0"/>
          </a:p>
        </p:txBody>
      </p:sp>
      <p:sp>
        <p:nvSpPr>
          <p:cNvPr id="3" name="Title 2">
            <a:extLst>
              <a:ext uri="{FF2B5EF4-FFF2-40B4-BE49-F238E27FC236}">
                <a16:creationId xmlns:a16="http://schemas.microsoft.com/office/drawing/2014/main" id="{1A906995-56A7-2749-BEC6-C7C43BEEAE1C}"/>
              </a:ext>
            </a:extLst>
          </p:cNvPr>
          <p:cNvSpPr>
            <a:spLocks noGrp="1"/>
          </p:cNvSpPr>
          <p:nvPr>
            <p:ph type="title"/>
          </p:nvPr>
        </p:nvSpPr>
        <p:spPr/>
        <p:txBody>
          <a:bodyPr/>
          <a:lstStyle/>
          <a:p>
            <a:r>
              <a:rPr lang="en-US" dirty="0"/>
              <a:t>Privacy in the Cloud</a:t>
            </a:r>
          </a:p>
        </p:txBody>
      </p:sp>
    </p:spTree>
    <p:extLst>
      <p:ext uri="{BB962C8B-B14F-4D97-AF65-F5344CB8AC3E}">
        <p14:creationId xmlns:p14="http://schemas.microsoft.com/office/powerpoint/2010/main" val="1692383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87966D-F4DB-7F40-A9C5-6B351531BFCD}"/>
              </a:ext>
            </a:extLst>
          </p:cNvPr>
          <p:cNvSpPr>
            <a:spLocks noGrp="1"/>
          </p:cNvSpPr>
          <p:nvPr>
            <p:ph type="body" sz="quarter" idx="10"/>
          </p:nvPr>
        </p:nvSpPr>
        <p:spPr/>
        <p:txBody>
          <a:bodyPr/>
          <a:lstStyle/>
          <a:p>
            <a:r>
              <a:rPr lang="en-US" dirty="0"/>
              <a:t>What do your policies say about cloud services?</a:t>
            </a:r>
          </a:p>
          <a:p>
            <a:r>
              <a:rPr lang="en-US" dirty="0"/>
              <a:t>What kind of data can be stored in cloud services?</a:t>
            </a:r>
          </a:p>
          <a:p>
            <a:r>
              <a:rPr lang="en-US" dirty="0"/>
              <a:t>Do you need a cloud policy?</a:t>
            </a:r>
          </a:p>
        </p:txBody>
      </p:sp>
      <p:sp>
        <p:nvSpPr>
          <p:cNvPr id="3" name="Title 2">
            <a:extLst>
              <a:ext uri="{FF2B5EF4-FFF2-40B4-BE49-F238E27FC236}">
                <a16:creationId xmlns:a16="http://schemas.microsoft.com/office/drawing/2014/main" id="{78F10761-A143-9248-89FF-04B5A5AEBD37}"/>
              </a:ext>
            </a:extLst>
          </p:cNvPr>
          <p:cNvSpPr>
            <a:spLocks noGrp="1"/>
          </p:cNvSpPr>
          <p:nvPr>
            <p:ph type="title"/>
          </p:nvPr>
        </p:nvSpPr>
        <p:spPr/>
        <p:txBody>
          <a:bodyPr/>
          <a:lstStyle/>
          <a:p>
            <a:r>
              <a:rPr lang="en-US" dirty="0"/>
              <a:t>Policy in the Cloud</a:t>
            </a:r>
          </a:p>
        </p:txBody>
      </p:sp>
    </p:spTree>
    <p:extLst>
      <p:ext uri="{BB962C8B-B14F-4D97-AF65-F5344CB8AC3E}">
        <p14:creationId xmlns:p14="http://schemas.microsoft.com/office/powerpoint/2010/main" val="72990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73956D-1D46-1F42-911E-E9F5C68413C4}"/>
              </a:ext>
            </a:extLst>
          </p:cNvPr>
          <p:cNvSpPr>
            <a:spLocks noGrp="1"/>
          </p:cNvSpPr>
          <p:nvPr>
            <p:ph type="body" sz="quarter" idx="10"/>
          </p:nvPr>
        </p:nvSpPr>
        <p:spPr>
          <a:xfrm>
            <a:off x="497305" y="1846217"/>
            <a:ext cx="8157411" cy="2587420"/>
          </a:xfrm>
        </p:spPr>
        <p:txBody>
          <a:bodyPr/>
          <a:lstStyle/>
          <a:p>
            <a:r>
              <a:rPr lang="en-US" dirty="0"/>
              <a:t>Opportunity!</a:t>
            </a:r>
          </a:p>
          <a:p>
            <a:r>
              <a:rPr lang="en-US" dirty="0"/>
              <a:t>Updating processes to include </a:t>
            </a:r>
            <a:r>
              <a:rPr lang="en-US" dirty="0" err="1"/>
              <a:t>infosec</a:t>
            </a:r>
            <a:endParaRPr lang="en-US" dirty="0"/>
          </a:p>
          <a:p>
            <a:r>
              <a:rPr lang="en-US" dirty="0"/>
              <a:t>Focusing on data, integrations, and ITGRC</a:t>
            </a:r>
          </a:p>
          <a:p>
            <a:r>
              <a:rPr lang="en-US" dirty="0"/>
              <a:t>Lots of new projects and assessments</a:t>
            </a:r>
          </a:p>
        </p:txBody>
      </p:sp>
      <p:sp>
        <p:nvSpPr>
          <p:cNvPr id="3" name="Title 2">
            <a:extLst>
              <a:ext uri="{FF2B5EF4-FFF2-40B4-BE49-F238E27FC236}">
                <a16:creationId xmlns:a16="http://schemas.microsoft.com/office/drawing/2014/main" id="{02FC1958-2006-3F4A-8749-F81B4DBC73A0}"/>
              </a:ext>
            </a:extLst>
          </p:cNvPr>
          <p:cNvSpPr>
            <a:spLocks noGrp="1"/>
          </p:cNvSpPr>
          <p:nvPr>
            <p:ph type="title"/>
          </p:nvPr>
        </p:nvSpPr>
        <p:spPr/>
        <p:txBody>
          <a:bodyPr/>
          <a:lstStyle/>
          <a:p>
            <a:r>
              <a:rPr lang="en-US" sz="3200"/>
              <a:t>So you want a “Cloud Strategy”</a:t>
            </a:r>
            <a:br>
              <a:rPr lang="en-US" sz="3200"/>
            </a:br>
            <a:r>
              <a:rPr lang="en-US" sz="3200"/>
              <a:t>	- What does that mean for </a:t>
            </a:r>
            <a:r>
              <a:rPr lang="en-US" sz="3200" err="1"/>
              <a:t>infosec</a:t>
            </a:r>
            <a:r>
              <a:rPr lang="en-US" sz="3200"/>
              <a:t>?</a:t>
            </a:r>
          </a:p>
        </p:txBody>
      </p:sp>
    </p:spTree>
    <p:extLst>
      <p:ext uri="{BB962C8B-B14F-4D97-AF65-F5344CB8AC3E}">
        <p14:creationId xmlns:p14="http://schemas.microsoft.com/office/powerpoint/2010/main" val="11962224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9C0F82-6D3C-CE44-82D4-C0041DB75D05}"/>
              </a:ext>
            </a:extLst>
          </p:cNvPr>
          <p:cNvSpPr>
            <a:spLocks noGrp="1"/>
          </p:cNvSpPr>
          <p:nvPr>
            <p:ph type="body" sz="quarter" idx="10"/>
          </p:nvPr>
        </p:nvSpPr>
        <p:spPr/>
        <p:txBody>
          <a:bodyPr/>
          <a:lstStyle/>
          <a:p>
            <a:r>
              <a:rPr lang="en-US" dirty="0"/>
              <a:t>We don’t need no </a:t>
            </a:r>
            <a:r>
              <a:rPr lang="en-US" dirty="0" err="1"/>
              <a:t>stinkin</a:t>
            </a:r>
            <a:r>
              <a:rPr lang="en-US" dirty="0"/>
              <a:t> backups in the cloud!</a:t>
            </a:r>
          </a:p>
          <a:p>
            <a:r>
              <a:rPr lang="en-US" dirty="0"/>
              <a:t>The cloud never goes down</a:t>
            </a:r>
          </a:p>
          <a:p>
            <a:r>
              <a:rPr lang="en-US" dirty="0"/>
              <a:t>Having a plan is a good idea</a:t>
            </a:r>
          </a:p>
        </p:txBody>
      </p:sp>
      <p:sp>
        <p:nvSpPr>
          <p:cNvPr id="3" name="Title 2">
            <a:extLst>
              <a:ext uri="{FF2B5EF4-FFF2-40B4-BE49-F238E27FC236}">
                <a16:creationId xmlns:a16="http://schemas.microsoft.com/office/drawing/2014/main" id="{46FF499C-1A2A-0D45-ADF7-D51AE02FFB71}"/>
              </a:ext>
            </a:extLst>
          </p:cNvPr>
          <p:cNvSpPr>
            <a:spLocks noGrp="1"/>
          </p:cNvSpPr>
          <p:nvPr>
            <p:ph type="title"/>
          </p:nvPr>
        </p:nvSpPr>
        <p:spPr/>
        <p:txBody>
          <a:bodyPr/>
          <a:lstStyle/>
          <a:p>
            <a:r>
              <a:rPr lang="en-US" dirty="0"/>
              <a:t>Backups and BCDRP in the Cloud</a:t>
            </a:r>
          </a:p>
        </p:txBody>
      </p:sp>
    </p:spTree>
    <p:extLst>
      <p:ext uri="{BB962C8B-B14F-4D97-AF65-F5344CB8AC3E}">
        <p14:creationId xmlns:p14="http://schemas.microsoft.com/office/powerpoint/2010/main" val="24533162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2F8DBF-8768-D04A-B831-64D3959FAC94}"/>
              </a:ext>
            </a:extLst>
          </p:cNvPr>
          <p:cNvSpPr>
            <a:spLocks noGrp="1"/>
          </p:cNvSpPr>
          <p:nvPr>
            <p:ph type="body" sz="quarter" idx="10"/>
          </p:nvPr>
        </p:nvSpPr>
        <p:spPr/>
        <p:txBody>
          <a:bodyPr/>
          <a:lstStyle/>
          <a:p>
            <a:r>
              <a:rPr lang="en-US" dirty="0"/>
              <a:t>How do you plan to handle compliance in the cloud?</a:t>
            </a:r>
          </a:p>
          <a:p>
            <a:r>
              <a:rPr lang="en-US" dirty="0"/>
              <a:t>Governance may be more difficult with everyone wanting their service</a:t>
            </a:r>
          </a:p>
          <a:p>
            <a:r>
              <a:rPr lang="en-US" dirty="0"/>
              <a:t>Extension of existing programs</a:t>
            </a:r>
          </a:p>
        </p:txBody>
      </p:sp>
      <p:sp>
        <p:nvSpPr>
          <p:cNvPr id="3" name="Title 2">
            <a:extLst>
              <a:ext uri="{FF2B5EF4-FFF2-40B4-BE49-F238E27FC236}">
                <a16:creationId xmlns:a16="http://schemas.microsoft.com/office/drawing/2014/main" id="{4A6F1C05-8EB9-7B48-8B22-D51F6B29341E}"/>
              </a:ext>
            </a:extLst>
          </p:cNvPr>
          <p:cNvSpPr>
            <a:spLocks noGrp="1"/>
          </p:cNvSpPr>
          <p:nvPr>
            <p:ph type="title"/>
          </p:nvPr>
        </p:nvSpPr>
        <p:spPr/>
        <p:txBody>
          <a:bodyPr/>
          <a:lstStyle/>
          <a:p>
            <a:r>
              <a:rPr lang="en-US" dirty="0"/>
              <a:t>IT GRC in the Cloud</a:t>
            </a:r>
          </a:p>
        </p:txBody>
      </p:sp>
    </p:spTree>
    <p:extLst>
      <p:ext uri="{BB962C8B-B14F-4D97-AF65-F5344CB8AC3E}">
        <p14:creationId xmlns:p14="http://schemas.microsoft.com/office/powerpoint/2010/main" val="26028221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D0106E-1D08-5C43-BCA9-F477DF2CA35D}"/>
              </a:ext>
            </a:extLst>
          </p:cNvPr>
          <p:cNvSpPr>
            <a:spLocks noGrp="1"/>
          </p:cNvSpPr>
          <p:nvPr>
            <p:ph type="body" sz="quarter" idx="10"/>
          </p:nvPr>
        </p:nvSpPr>
        <p:spPr/>
        <p:txBody>
          <a:bodyPr/>
          <a:lstStyle/>
          <a:p>
            <a:r>
              <a:rPr lang="en-US" dirty="0"/>
              <a:t>Yes, you are going to have to respond to incidents in the cloud</a:t>
            </a:r>
          </a:p>
          <a:p>
            <a:r>
              <a:rPr lang="en-US" dirty="0"/>
              <a:t>Compromised accounts</a:t>
            </a:r>
          </a:p>
          <a:p>
            <a:r>
              <a:rPr lang="en-US" dirty="0"/>
              <a:t>Do you have access to sufficient log data?</a:t>
            </a:r>
          </a:p>
          <a:p>
            <a:r>
              <a:rPr lang="en-US" dirty="0"/>
              <a:t>Notifications from SPs</a:t>
            </a:r>
          </a:p>
        </p:txBody>
      </p:sp>
      <p:sp>
        <p:nvSpPr>
          <p:cNvPr id="3" name="Title 2">
            <a:extLst>
              <a:ext uri="{FF2B5EF4-FFF2-40B4-BE49-F238E27FC236}">
                <a16:creationId xmlns:a16="http://schemas.microsoft.com/office/drawing/2014/main" id="{36E13DB2-011C-BE48-8B34-57230F117FE8}"/>
              </a:ext>
            </a:extLst>
          </p:cNvPr>
          <p:cNvSpPr>
            <a:spLocks noGrp="1"/>
          </p:cNvSpPr>
          <p:nvPr>
            <p:ph type="title"/>
          </p:nvPr>
        </p:nvSpPr>
        <p:spPr/>
        <p:txBody>
          <a:bodyPr/>
          <a:lstStyle/>
          <a:p>
            <a:r>
              <a:rPr lang="en-US" dirty="0"/>
              <a:t>Incident Response in the cloud</a:t>
            </a:r>
          </a:p>
        </p:txBody>
      </p:sp>
    </p:spTree>
    <p:extLst>
      <p:ext uri="{BB962C8B-B14F-4D97-AF65-F5344CB8AC3E}">
        <p14:creationId xmlns:p14="http://schemas.microsoft.com/office/powerpoint/2010/main" val="42787526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632C1-B582-D740-93BC-A2AB56693DA4}"/>
              </a:ext>
            </a:extLst>
          </p:cNvPr>
          <p:cNvSpPr>
            <a:spLocks noGrp="1"/>
          </p:cNvSpPr>
          <p:nvPr>
            <p:ph type="title"/>
          </p:nvPr>
        </p:nvSpPr>
        <p:spPr/>
        <p:txBody>
          <a:bodyPr/>
          <a:lstStyle/>
          <a:p>
            <a:r>
              <a:rPr lang="en-US" dirty="0"/>
              <a:t>How the Following Sections Fit Together</a:t>
            </a:r>
          </a:p>
        </p:txBody>
      </p:sp>
    </p:spTree>
    <p:extLst>
      <p:ext uri="{BB962C8B-B14F-4D97-AF65-F5344CB8AC3E}">
        <p14:creationId xmlns:p14="http://schemas.microsoft.com/office/powerpoint/2010/main" val="10487343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3927FF1-9328-1045-B19C-5829CD531D50}"/>
              </a:ext>
            </a:extLst>
          </p:cNvPr>
          <p:cNvGraphicFramePr/>
          <p:nvPr>
            <p:extLst>
              <p:ext uri="{D42A27DB-BD31-4B8C-83A1-F6EECF244321}">
                <p14:modId xmlns:p14="http://schemas.microsoft.com/office/powerpoint/2010/main" val="339642930"/>
              </p:ext>
            </p:extLst>
          </p:nvPr>
        </p:nvGraphicFramePr>
        <p:xfrm>
          <a:off x="1524000" y="374469"/>
          <a:ext cx="6000206" cy="4110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3447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8F407-F6BD-7A4F-838F-240827130999}"/>
              </a:ext>
            </a:extLst>
          </p:cNvPr>
          <p:cNvSpPr>
            <a:spLocks noGrp="1"/>
          </p:cNvSpPr>
          <p:nvPr>
            <p:ph type="title"/>
          </p:nvPr>
        </p:nvSpPr>
        <p:spPr/>
        <p:txBody>
          <a:bodyPr/>
          <a:lstStyle/>
          <a:p>
            <a:r>
              <a:rPr lang="en-US" dirty="0"/>
              <a:t>Shared Cloud Security Assessments / HECVAT</a:t>
            </a:r>
          </a:p>
        </p:txBody>
      </p:sp>
    </p:spTree>
    <p:extLst>
      <p:ext uri="{BB962C8B-B14F-4D97-AF65-F5344CB8AC3E}">
        <p14:creationId xmlns:p14="http://schemas.microsoft.com/office/powerpoint/2010/main" val="15027920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D7D3D-E4B0-F24F-8ED9-1DF4386072F7}"/>
              </a:ext>
            </a:extLst>
          </p:cNvPr>
          <p:cNvSpPr>
            <a:spLocks noGrp="1"/>
          </p:cNvSpPr>
          <p:nvPr>
            <p:ph type="title"/>
          </p:nvPr>
        </p:nvSpPr>
        <p:spPr/>
        <p:txBody>
          <a:bodyPr/>
          <a:lstStyle/>
          <a:p>
            <a:r>
              <a:rPr lang="en-US" dirty="0"/>
              <a:t>HECVAT Presentation</a:t>
            </a:r>
            <a:br>
              <a:rPr lang="en-US" dirty="0"/>
            </a:br>
            <a:r>
              <a:rPr lang="en-US" dirty="0"/>
              <a:t>Thursday, April 12 2:20pm  Maryland Ballroom F, Fifth Floor</a:t>
            </a:r>
            <a:br>
              <a:rPr lang="en-US" dirty="0"/>
            </a:br>
            <a:r>
              <a:rPr lang="en-US" sz="1600" dirty="0"/>
              <a:t>https://</a:t>
            </a:r>
            <a:r>
              <a:rPr lang="en-US" sz="1600" dirty="0" err="1"/>
              <a:t>events.educause.edu</a:t>
            </a:r>
            <a:r>
              <a:rPr lang="en-US" sz="1600" dirty="0"/>
              <a:t>/special-topic-events/security-professionals-conference/2018/agenda/leveraging-the-</a:t>
            </a:r>
            <a:r>
              <a:rPr lang="en-US" sz="1600" dirty="0" err="1"/>
              <a:t>hecvat</a:t>
            </a:r>
            <a:r>
              <a:rPr lang="en-US" sz="1600" dirty="0"/>
              <a:t>-for-cloud-vendor-assessments</a:t>
            </a:r>
            <a:endParaRPr lang="en-US" dirty="0"/>
          </a:p>
        </p:txBody>
      </p:sp>
    </p:spTree>
    <p:extLst>
      <p:ext uri="{BB962C8B-B14F-4D97-AF65-F5344CB8AC3E}">
        <p14:creationId xmlns:p14="http://schemas.microsoft.com/office/powerpoint/2010/main" val="26728540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5FB6F2-E740-0243-B9E9-4C596653277E}"/>
              </a:ext>
            </a:extLst>
          </p:cNvPr>
          <p:cNvSpPr>
            <a:spLocks noGrp="1"/>
          </p:cNvSpPr>
          <p:nvPr>
            <p:ph type="body" sz="quarter" idx="10"/>
          </p:nvPr>
        </p:nvSpPr>
        <p:spPr/>
        <p:txBody>
          <a:bodyPr/>
          <a:lstStyle/>
          <a:p>
            <a:pPr marL="571500" lvl="0">
              <a:spcBef>
                <a:spcPts val="0"/>
              </a:spcBef>
              <a:buClr>
                <a:srgbClr val="000000"/>
              </a:buClr>
              <a:buFont typeface="Arial" charset="0"/>
              <a:buChar char="•"/>
            </a:pPr>
            <a:r>
              <a:rPr lang="en" sz="2300" dirty="0">
                <a:solidFill>
                  <a:srgbClr val="000000"/>
                </a:solidFill>
              </a:rPr>
              <a:t>Campuses are rapidly adopting cloud services and deploying software systems</a:t>
            </a:r>
          </a:p>
          <a:p>
            <a:pPr marL="571500" lvl="0">
              <a:spcBef>
                <a:spcPts val="0"/>
              </a:spcBef>
              <a:buClr>
                <a:srgbClr val="000000"/>
              </a:buClr>
              <a:buFont typeface="Arial" charset="0"/>
              <a:buChar char="•"/>
            </a:pPr>
            <a:r>
              <a:rPr lang="en" sz="2300" dirty="0">
                <a:solidFill>
                  <a:srgbClr val="000000"/>
                </a:solidFill>
              </a:rPr>
              <a:t>Assessing the risk for cloud services and software systems as quickly as possible</a:t>
            </a:r>
          </a:p>
          <a:p>
            <a:pPr marL="571500" lvl="0">
              <a:spcBef>
                <a:spcPts val="0"/>
              </a:spcBef>
              <a:buClr>
                <a:srgbClr val="000000"/>
              </a:buClr>
              <a:buFont typeface="Arial" charset="0"/>
              <a:buChar char="•"/>
            </a:pPr>
            <a:r>
              <a:rPr lang="en" sz="2300" dirty="0">
                <a:solidFill>
                  <a:srgbClr val="000000"/>
                </a:solidFill>
              </a:rPr>
              <a:t>Developing vendor risk management programs</a:t>
            </a:r>
          </a:p>
          <a:p>
            <a:pPr marL="571500" lvl="0">
              <a:spcBef>
                <a:spcPts val="0"/>
              </a:spcBef>
              <a:buClr>
                <a:srgbClr val="000000"/>
              </a:buClr>
              <a:buFont typeface="Arial" charset="0"/>
              <a:buChar char="•"/>
            </a:pPr>
            <a:r>
              <a:rPr lang="en" sz="2300" dirty="0">
                <a:solidFill>
                  <a:srgbClr val="000000"/>
                </a:solidFill>
              </a:rPr>
              <a:t>Developing enterprise risk </a:t>
            </a:r>
            <a:r>
              <a:rPr lang="en" sz="2300" dirty="0">
                <a:solidFill>
                  <a:schemeClr val="dk1"/>
                </a:solidFill>
              </a:rPr>
              <a:t>management </a:t>
            </a:r>
            <a:r>
              <a:rPr lang="en" sz="2300" dirty="0">
                <a:solidFill>
                  <a:srgbClr val="000000"/>
                </a:solidFill>
              </a:rPr>
              <a:t>programs</a:t>
            </a:r>
          </a:p>
          <a:p>
            <a:pPr marL="571500" lvl="0">
              <a:spcBef>
                <a:spcPts val="0"/>
              </a:spcBef>
              <a:buClr>
                <a:srgbClr val="000000"/>
              </a:buClr>
              <a:buFont typeface="Arial" charset="0"/>
              <a:buChar char="•"/>
            </a:pPr>
            <a:r>
              <a:rPr lang="en" sz="2300" dirty="0">
                <a:solidFill>
                  <a:srgbClr val="000000"/>
                </a:solidFill>
              </a:rPr>
              <a:t>Evolving information security programs as quickly as possible</a:t>
            </a:r>
          </a:p>
          <a:p>
            <a:pPr marL="571500" lvl="0">
              <a:spcBef>
                <a:spcPts val="0"/>
              </a:spcBef>
              <a:buClr>
                <a:srgbClr val="000000"/>
              </a:buClr>
              <a:buFont typeface="Arial" charset="0"/>
              <a:buChar char="•"/>
            </a:pPr>
            <a:r>
              <a:rPr lang="en" sz="2300" dirty="0">
                <a:solidFill>
                  <a:srgbClr val="000000"/>
                </a:solidFill>
              </a:rPr>
              <a:t>Too much to do to effectively do it all!</a:t>
            </a:r>
            <a:endParaRPr lang="en" sz="2300" dirty="0"/>
          </a:p>
        </p:txBody>
      </p:sp>
      <p:sp>
        <p:nvSpPr>
          <p:cNvPr id="3" name="Title 2">
            <a:extLst>
              <a:ext uri="{FF2B5EF4-FFF2-40B4-BE49-F238E27FC236}">
                <a16:creationId xmlns:a16="http://schemas.microsoft.com/office/drawing/2014/main" id="{F1659F05-2A44-C743-A478-4C5296A55FC3}"/>
              </a:ext>
            </a:extLst>
          </p:cNvPr>
          <p:cNvSpPr>
            <a:spLocks noGrp="1"/>
          </p:cNvSpPr>
          <p:nvPr>
            <p:ph type="title"/>
          </p:nvPr>
        </p:nvSpPr>
        <p:spPr/>
        <p:txBody>
          <a:bodyPr/>
          <a:lstStyle/>
          <a:p>
            <a:r>
              <a:rPr lang="en" dirty="0"/>
              <a:t>Project Inspiration</a:t>
            </a:r>
          </a:p>
        </p:txBody>
      </p:sp>
    </p:spTree>
    <p:extLst>
      <p:ext uri="{BB962C8B-B14F-4D97-AF65-F5344CB8AC3E}">
        <p14:creationId xmlns:p14="http://schemas.microsoft.com/office/powerpoint/2010/main" val="31982778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28C836-CE7B-6648-B45E-D166443913A7}"/>
              </a:ext>
            </a:extLst>
          </p:cNvPr>
          <p:cNvSpPr>
            <a:spLocks noGrp="1"/>
          </p:cNvSpPr>
          <p:nvPr>
            <p:ph type="body" sz="quarter" idx="10"/>
          </p:nvPr>
        </p:nvSpPr>
        <p:spPr/>
        <p:txBody>
          <a:bodyPr/>
          <a:lstStyle/>
          <a:p>
            <a:pPr marL="514350" lvl="0" indent="-285750">
              <a:spcBef>
                <a:spcPts val="0"/>
              </a:spcBef>
              <a:buClr>
                <a:srgbClr val="000000"/>
              </a:buClr>
              <a:buFont typeface="Arial" charset="0"/>
              <a:buChar char="•"/>
            </a:pPr>
            <a:r>
              <a:rPr lang="en" sz="2000" dirty="0">
                <a:solidFill>
                  <a:srgbClr val="000000"/>
                </a:solidFill>
              </a:rPr>
              <a:t>How to as easily and quickly as reasonably possible share work done at one campus with other campuses</a:t>
            </a:r>
          </a:p>
          <a:p>
            <a:pPr marL="514350" lvl="0" indent="-285750">
              <a:spcBef>
                <a:spcPts val="0"/>
              </a:spcBef>
              <a:buClr>
                <a:srgbClr val="000000"/>
              </a:buClr>
              <a:buFont typeface="Arial" charset="0"/>
              <a:buChar char="•"/>
            </a:pPr>
            <a:r>
              <a:rPr lang="en" sz="2000" dirty="0">
                <a:solidFill>
                  <a:srgbClr val="000000"/>
                </a:solidFill>
              </a:rPr>
              <a:t>Freeing up time &amp; resources to dedicate back to critical information security functions </a:t>
            </a:r>
          </a:p>
          <a:p>
            <a:pPr marL="514350" lvl="0" indent="-285750">
              <a:spcBef>
                <a:spcPts val="0"/>
              </a:spcBef>
              <a:buClr>
                <a:srgbClr val="000000"/>
              </a:buClr>
              <a:buFont typeface="Arial" charset="0"/>
              <a:buChar char="•"/>
            </a:pPr>
            <a:r>
              <a:rPr lang="en" sz="2000" dirty="0">
                <a:solidFill>
                  <a:srgbClr val="000000"/>
                </a:solidFill>
              </a:rPr>
              <a:t>Create a forum/space to share and find existing shared assessments</a:t>
            </a:r>
          </a:p>
          <a:p>
            <a:pPr marL="514350" lvl="0" indent="-285750">
              <a:spcBef>
                <a:spcPts val="0"/>
              </a:spcBef>
              <a:buClr>
                <a:srgbClr val="000000"/>
              </a:buClr>
              <a:buFont typeface="Arial" charset="0"/>
              <a:buChar char="•"/>
            </a:pPr>
            <a:r>
              <a:rPr lang="en" sz="2000" dirty="0">
                <a:solidFill>
                  <a:srgbClr val="000000"/>
                </a:solidFill>
              </a:rPr>
              <a:t>Build on the existing higher education information security community sharing</a:t>
            </a:r>
          </a:p>
          <a:p>
            <a:pPr marL="514350" lvl="0" indent="-285750">
              <a:spcBef>
                <a:spcPts val="0"/>
              </a:spcBef>
              <a:buClr>
                <a:srgbClr val="000000"/>
              </a:buClr>
              <a:buFont typeface="Arial" charset="0"/>
              <a:buChar char="•"/>
            </a:pPr>
            <a:r>
              <a:rPr lang="en" sz="2000" dirty="0">
                <a:solidFill>
                  <a:srgbClr val="000000"/>
                </a:solidFill>
              </a:rPr>
              <a:t>Ease vendor burden in responding to security and privacy product assessment requests</a:t>
            </a:r>
          </a:p>
          <a:p>
            <a:pPr marL="285750" lvl="0" indent="-285750" algn="ctr">
              <a:spcBef>
                <a:spcPts val="0"/>
              </a:spcBef>
              <a:buFont typeface="Arial" charset="0"/>
              <a:buChar char="•"/>
            </a:pPr>
            <a:r>
              <a:rPr lang="en" sz="2000" i="1" dirty="0">
                <a:solidFill>
                  <a:srgbClr val="000000"/>
                </a:solidFill>
              </a:rPr>
              <a:t>This is a big project--so it was divided into multiple phases.</a:t>
            </a:r>
            <a:endParaRPr lang="en" sz="2000" dirty="0"/>
          </a:p>
        </p:txBody>
      </p:sp>
      <p:sp>
        <p:nvSpPr>
          <p:cNvPr id="3" name="Title 2">
            <a:extLst>
              <a:ext uri="{FF2B5EF4-FFF2-40B4-BE49-F238E27FC236}">
                <a16:creationId xmlns:a16="http://schemas.microsoft.com/office/drawing/2014/main" id="{E09E4672-AC1D-374A-958B-2FCEF874F47E}"/>
              </a:ext>
            </a:extLst>
          </p:cNvPr>
          <p:cNvSpPr>
            <a:spLocks noGrp="1"/>
          </p:cNvSpPr>
          <p:nvPr>
            <p:ph type="title"/>
          </p:nvPr>
        </p:nvSpPr>
        <p:spPr/>
        <p:txBody>
          <a:bodyPr/>
          <a:lstStyle/>
          <a:p>
            <a:r>
              <a:rPr lang="en" dirty="0"/>
              <a:t>The Job to Be Done</a:t>
            </a:r>
            <a:endParaRPr lang="en-US" dirty="0"/>
          </a:p>
        </p:txBody>
      </p:sp>
    </p:spTree>
    <p:extLst>
      <p:ext uri="{BB962C8B-B14F-4D97-AF65-F5344CB8AC3E}">
        <p14:creationId xmlns:p14="http://schemas.microsoft.com/office/powerpoint/2010/main" val="3566081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B5AD1D-389D-634F-9128-1D2F9080E64E}"/>
              </a:ext>
            </a:extLst>
          </p:cNvPr>
          <p:cNvSpPr>
            <a:spLocks noGrp="1"/>
          </p:cNvSpPr>
          <p:nvPr>
            <p:ph type="body" sz="quarter" idx="10"/>
          </p:nvPr>
        </p:nvSpPr>
        <p:spPr/>
        <p:txBody>
          <a:bodyPr/>
          <a:lstStyle/>
          <a:p>
            <a:pPr marL="514350" lvl="0" indent="-285750">
              <a:spcBef>
                <a:spcPts val="0"/>
              </a:spcBef>
              <a:buClr>
                <a:srgbClr val="000000"/>
              </a:buClr>
              <a:buFont typeface="Arial" charset="0"/>
              <a:buChar char="•"/>
            </a:pPr>
            <a:r>
              <a:rPr lang="en" sz="2400" dirty="0">
                <a:solidFill>
                  <a:srgbClr val="000000"/>
                </a:solidFill>
              </a:rPr>
              <a:t>Created a cloud services assessment questionnaire/template that can be used to surface a short executive summary for review &amp; sharing.</a:t>
            </a:r>
          </a:p>
          <a:p>
            <a:pPr marL="914400" lvl="1">
              <a:spcBef>
                <a:spcPts val="0"/>
              </a:spcBef>
              <a:buClr>
                <a:srgbClr val="000000"/>
              </a:buClr>
              <a:buFont typeface="Arial" charset="0"/>
              <a:buChar char="•"/>
            </a:pPr>
            <a:r>
              <a:rPr lang="en" sz="2000" dirty="0">
                <a:solidFill>
                  <a:srgbClr val="000000"/>
                </a:solidFill>
              </a:rPr>
              <a:t>Also a Lite version</a:t>
            </a:r>
          </a:p>
          <a:p>
            <a:pPr marL="914400" lvl="1">
              <a:spcBef>
                <a:spcPts val="0"/>
              </a:spcBef>
              <a:buClr>
                <a:srgbClr val="000000"/>
              </a:buClr>
              <a:buFont typeface="Arial" charset="0"/>
              <a:buChar char="•"/>
            </a:pPr>
            <a:r>
              <a:rPr lang="en" sz="2000" dirty="0">
                <a:solidFill>
                  <a:srgbClr val="000000"/>
                </a:solidFill>
              </a:rPr>
              <a:t>Cross-walk to standards</a:t>
            </a:r>
          </a:p>
          <a:p>
            <a:pPr marL="514350" lvl="0" indent="-285750">
              <a:spcBef>
                <a:spcPts val="0"/>
              </a:spcBef>
              <a:buClr>
                <a:srgbClr val="000000"/>
              </a:buClr>
              <a:buFont typeface="Arial" charset="0"/>
              <a:buChar char="•"/>
            </a:pPr>
            <a:r>
              <a:rPr lang="en" sz="2400" dirty="0">
                <a:solidFill>
                  <a:srgbClr val="000000"/>
                </a:solidFill>
              </a:rPr>
              <a:t>Collaboration between Internet2, EDUCAUSE, REN-ISAC and its members.</a:t>
            </a:r>
          </a:p>
          <a:p>
            <a:pPr lvl="0">
              <a:spcBef>
                <a:spcPts val="0"/>
              </a:spcBef>
              <a:buNone/>
            </a:pPr>
            <a:r>
              <a:rPr lang="en" sz="2400" dirty="0">
                <a:solidFill>
                  <a:srgbClr val="000000"/>
                </a:solidFill>
              </a:rPr>
              <a:t>The Higher Education Cloud Vendor Assessment Tool (“</a:t>
            </a:r>
            <a:r>
              <a:rPr lang="en" sz="2400" i="1" dirty="0">
                <a:solidFill>
                  <a:srgbClr val="000000"/>
                </a:solidFill>
              </a:rPr>
              <a:t>HECVAT” if you are cool</a:t>
            </a:r>
            <a:r>
              <a:rPr lang="en-US" sz="2400" dirty="0">
                <a:solidFill>
                  <a:srgbClr val="000000"/>
                </a:solidFill>
              </a:rPr>
              <a:t>)</a:t>
            </a:r>
            <a:endParaRPr lang="en" sz="2400" dirty="0">
              <a:solidFill>
                <a:srgbClr val="000000"/>
              </a:solidFill>
            </a:endParaRPr>
          </a:p>
        </p:txBody>
      </p:sp>
      <p:sp>
        <p:nvSpPr>
          <p:cNvPr id="3" name="Title 2">
            <a:extLst>
              <a:ext uri="{FF2B5EF4-FFF2-40B4-BE49-F238E27FC236}">
                <a16:creationId xmlns:a16="http://schemas.microsoft.com/office/drawing/2014/main" id="{853061EE-EAFA-634E-945B-7EB6C8E384CB}"/>
              </a:ext>
            </a:extLst>
          </p:cNvPr>
          <p:cNvSpPr>
            <a:spLocks noGrp="1"/>
          </p:cNvSpPr>
          <p:nvPr>
            <p:ph type="title"/>
          </p:nvPr>
        </p:nvSpPr>
        <p:spPr/>
        <p:txBody>
          <a:bodyPr/>
          <a:lstStyle/>
          <a:p>
            <a:r>
              <a:rPr lang="en-US" dirty="0"/>
              <a:t>Deliverables</a:t>
            </a:r>
          </a:p>
        </p:txBody>
      </p:sp>
    </p:spTree>
    <p:extLst>
      <p:ext uri="{BB962C8B-B14F-4D97-AF65-F5344CB8AC3E}">
        <p14:creationId xmlns:p14="http://schemas.microsoft.com/office/powerpoint/2010/main" val="108995479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524F4F"/>
      </a:dk2>
      <a:lt2>
        <a:srgbClr val="EEECE1"/>
      </a:lt2>
      <a:accent1>
        <a:srgbClr val="417CA5"/>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32884</TotalTime>
  <Words>5689</Words>
  <Application>Microsoft Macintosh PowerPoint</Application>
  <PresentationFormat>On-screen Show (16:9)</PresentationFormat>
  <Paragraphs>593</Paragraphs>
  <Slides>131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131</vt:i4>
      </vt:variant>
    </vt:vector>
  </HeadingPairs>
  <TitlesOfParts>
    <vt:vector size="135" baseType="lpstr">
      <vt:lpstr>ＭＳ Ｐゴシック</vt:lpstr>
      <vt:lpstr>Arial</vt:lpstr>
      <vt:lpstr>Calibri</vt:lpstr>
      <vt:lpstr>Office Theme</vt:lpstr>
      <vt:lpstr>Cloud 101 – For the Security Team Nick Lewis, Internet2</vt:lpstr>
      <vt:lpstr>“Cloud 101” Workshop</vt:lpstr>
      <vt:lpstr>Objectives</vt:lpstr>
      <vt:lpstr>Introductions</vt:lpstr>
      <vt:lpstr>So you want a “Cloud Strategy”?</vt:lpstr>
      <vt:lpstr>So you want a “Cloud Strategy”  - What does that mean?</vt:lpstr>
      <vt:lpstr>So you want a “Cloud Strategy”  - Why?</vt:lpstr>
      <vt:lpstr>So you want a “Cloud Strategy”  - What does that mean for IT/other depts?</vt:lpstr>
      <vt:lpstr>So you want a “Cloud Strategy”  - What does that mean for infosec?</vt:lpstr>
      <vt:lpstr>So you want a “Cloud Strategy”  - So now what do I do?</vt:lpstr>
      <vt:lpstr>So you want a “Cloud Strategy”  - So now what does infosec do?</vt:lpstr>
      <vt:lpstr>PowerPoint Presentation</vt:lpstr>
      <vt:lpstr>Preparing for Cloud</vt:lpstr>
      <vt:lpstr>Preparing for Cloud</vt:lpstr>
      <vt:lpstr>What do we mean by “cloud”?</vt:lpstr>
      <vt:lpstr>What do we mean by “cloud”?</vt:lpstr>
      <vt:lpstr>What do we mean by “cloud”?</vt:lpstr>
      <vt:lpstr>What do we mean by “cloud”?</vt:lpstr>
      <vt:lpstr>What do we mean by “cloud”?</vt:lpstr>
      <vt:lpstr>What do we mean by “cloud”?</vt:lpstr>
      <vt:lpstr>What do we mean by “cloud”? (NIST)</vt:lpstr>
      <vt:lpstr>What do we mean by “cloud security”?</vt:lpstr>
      <vt:lpstr>What drives us to cloud services?</vt:lpstr>
      <vt:lpstr>Aging Infrastructure &amp; Replacement</vt:lpstr>
      <vt:lpstr>Aging Infrastructure &amp; Replacement     -Infosec style</vt:lpstr>
      <vt:lpstr>What drives infosec to cloud services?</vt:lpstr>
      <vt:lpstr>Insufficient Resources and Skills</vt:lpstr>
      <vt:lpstr>Requests (Demands?) from End Users</vt:lpstr>
      <vt:lpstr>PowerPoint Presentation</vt:lpstr>
      <vt:lpstr>PowerPoint Presentation</vt:lpstr>
      <vt:lpstr>Cloud Scale: Growth</vt:lpstr>
      <vt:lpstr>Cloud Scale: Growth</vt:lpstr>
      <vt:lpstr>Cloud Scale: Pace of Innovation</vt:lpstr>
      <vt:lpstr>Change Management</vt:lpstr>
      <vt:lpstr>Change Management – Security teams</vt:lpstr>
      <vt:lpstr>Staffing Considerations</vt:lpstr>
      <vt:lpstr>Preparing for Cloud</vt:lpstr>
      <vt:lpstr>In the world of cloud, “contract is king”</vt:lpstr>
      <vt:lpstr>In the world of cloud, “contract is king”</vt:lpstr>
      <vt:lpstr>Procuring and Contracting  for Cloud Services</vt:lpstr>
      <vt:lpstr>Challenges of Procuring Cloud Services</vt:lpstr>
      <vt:lpstr>Opportunities for Infosec in Procurement</vt:lpstr>
      <vt:lpstr>Procurement Timeline</vt:lpstr>
      <vt:lpstr>Procurement Approaches Used in Higher Ed</vt:lpstr>
      <vt:lpstr>Buying Consortium RFP Process</vt:lpstr>
      <vt:lpstr>The Procurement Challenge</vt:lpstr>
      <vt:lpstr>Internet2 Aims to Help Supplier Management</vt:lpstr>
      <vt:lpstr>PowerPoint Presentation</vt:lpstr>
      <vt:lpstr>Break</vt:lpstr>
      <vt:lpstr>Cloud Contracts &amp; Negotiation</vt:lpstr>
      <vt:lpstr>Interactive Workshop  Find the Problems within the Provisions</vt:lpstr>
      <vt:lpstr>Legal slides are included for reference only! Please consult with your campus counsel on legal matters.</vt:lpstr>
      <vt:lpstr>Exercise 1:  Data Privacy</vt:lpstr>
      <vt:lpstr>Exercise 2:  Payment</vt:lpstr>
      <vt:lpstr>Exercise 3:  Security Breach</vt:lpstr>
      <vt:lpstr>Exercise 4: Service Levels and Credits</vt:lpstr>
      <vt:lpstr>Exercise 5: Termination</vt:lpstr>
      <vt:lpstr>A Few Provisions in Technology Agreements (for reference)</vt:lpstr>
      <vt:lpstr>Limitation of Liability</vt:lpstr>
      <vt:lpstr>Limitation of Liability (cont’d)</vt:lpstr>
      <vt:lpstr>Limitation of Liability (cont’d)</vt:lpstr>
      <vt:lpstr>Exclusions from Liability</vt:lpstr>
      <vt:lpstr>Indemnification</vt:lpstr>
      <vt:lpstr>Indemnification</vt:lpstr>
      <vt:lpstr>Indemnification (cont’d)</vt:lpstr>
      <vt:lpstr>Indemnification (cont’d)</vt:lpstr>
      <vt:lpstr>Indemnification (cont’d)</vt:lpstr>
      <vt:lpstr>Indemnification (cont’d)</vt:lpstr>
      <vt:lpstr>Indemnification (cont’d)</vt:lpstr>
      <vt:lpstr>Terms of Use, EULA’s, Privacy Policy, etc.</vt:lpstr>
      <vt:lpstr>Common Mistakes to  Avoid in Negotiations</vt:lpstr>
      <vt:lpstr>Assuming that the Business and Technical Terms of the Deal are Accurately Reflected in the Agreement</vt:lpstr>
      <vt:lpstr>Failing to Ensure Your Opening Position Gives You Sufficient Room to Negotiate</vt:lpstr>
      <vt:lpstr>Admitting Your Eagerness to Complete the Deal Very Quickly</vt:lpstr>
      <vt:lpstr>Admitting Your Eagerness to Complete the Deal Very Quickly (cont’d)</vt:lpstr>
      <vt:lpstr>Failing to Use the Other Party’s Reasoning to Persuade Him or Her on Issues</vt:lpstr>
      <vt:lpstr>Responding to Negotiating Lines</vt:lpstr>
      <vt:lpstr>In Many Instances, Responding to Negotiating Lines May Require Using the QELEC™ Method to Resolve Issues</vt:lpstr>
      <vt:lpstr>Negotiating Lines</vt:lpstr>
      <vt:lpstr>Negotiating Lines</vt:lpstr>
      <vt:lpstr>Negotiating Lines</vt:lpstr>
      <vt:lpstr>Negotiating Lines</vt:lpstr>
      <vt:lpstr>Negotiating Lines</vt:lpstr>
      <vt:lpstr>Negotiating Lines</vt:lpstr>
      <vt:lpstr>Negotiating Lines</vt:lpstr>
      <vt:lpstr>General Information Security Issues in the Cloud</vt:lpstr>
      <vt:lpstr>How to apply general information security principles to the cloud</vt:lpstr>
      <vt:lpstr>Privacy in the Cloud</vt:lpstr>
      <vt:lpstr>Policy in the Cloud</vt:lpstr>
      <vt:lpstr>Backups and BCDRP in the Cloud</vt:lpstr>
      <vt:lpstr>IT GRC in the Cloud</vt:lpstr>
      <vt:lpstr>Incident Response in the cloud</vt:lpstr>
      <vt:lpstr>How the Following Sections Fit Together</vt:lpstr>
      <vt:lpstr>PowerPoint Presentation</vt:lpstr>
      <vt:lpstr>Shared Cloud Security Assessments / HECVAT</vt:lpstr>
      <vt:lpstr>HECVAT Presentation Thursday, April 12 2:20pm  Maryland Ballroom F, Fifth Floor https://events.educause.edu/special-topic-events/security-professionals-conference/2018/agenda/leveraging-the-hecvat-for-cloud-vendor-assessments</vt:lpstr>
      <vt:lpstr>Project Inspiration</vt:lpstr>
      <vt:lpstr>The Job to Be Done</vt:lpstr>
      <vt:lpstr>Deliverables</vt:lpstr>
      <vt:lpstr>HECVAT and How We [want to] Share It</vt:lpstr>
      <vt:lpstr>How can the HECVAT be used?</vt:lpstr>
      <vt:lpstr>REN-ISAC Cloud Broker Index</vt:lpstr>
      <vt:lpstr>REN-ISAC Cloud Broker Index</vt:lpstr>
      <vt:lpstr>Implementing Your Cloud Strategy with InCommon and NET+</vt:lpstr>
      <vt:lpstr>InCommon Federation and the Cloud</vt:lpstr>
      <vt:lpstr>InCommon Baseline Expectations</vt:lpstr>
      <vt:lpstr>InCommon Contract Language</vt:lpstr>
      <vt:lpstr>Implementing Your Cloud Strategy with NET+</vt:lpstr>
      <vt:lpstr>What it means to be an NET+ Service</vt:lpstr>
      <vt:lpstr>What it means to be a NET+ Service</vt:lpstr>
      <vt:lpstr>What is available for each service?</vt:lpstr>
      <vt:lpstr>Benefitting from Legal Agreements</vt:lpstr>
      <vt:lpstr>Benefitting from Legal Agreements</vt:lpstr>
      <vt:lpstr>Procurement and Purchasing</vt:lpstr>
      <vt:lpstr>Technical Assessment</vt:lpstr>
      <vt:lpstr>Technical Assessment cont.</vt:lpstr>
      <vt:lpstr>Security Assessments</vt:lpstr>
      <vt:lpstr>Advisory Board and Ongoing Relationship</vt:lpstr>
      <vt:lpstr>Summary: Using NET+ Services for your Campus</vt:lpstr>
      <vt:lpstr>Sample Services</vt:lpstr>
      <vt:lpstr>Enterprise File Sync &amp; Share  Selection Roleplay</vt:lpstr>
      <vt:lpstr>Setting the Scene</vt:lpstr>
      <vt:lpstr>Scenario Detail</vt:lpstr>
      <vt:lpstr>Your role at your Campus</vt:lpstr>
      <vt:lpstr>What product do you choose?</vt:lpstr>
      <vt:lpstr>Oh those pesky users…</vt:lpstr>
      <vt:lpstr>Lessons Learned</vt:lpstr>
      <vt:lpstr>Revisiting Our Objectives</vt:lpstr>
      <vt:lpstr>Feedback &amp; Questions</vt:lpstr>
      <vt:lpstr>Please complete the session feedback!</vt:lpstr>
      <vt:lpstr>Contact…</vt:lpstr>
    </vt:vector>
  </TitlesOfParts>
  <Company>EDUCAUSE</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Nick Lewis</cp:lastModifiedBy>
  <cp:revision>219</cp:revision>
  <cp:lastPrinted>2018-04-10T12:01:43Z</cp:lastPrinted>
  <dcterms:created xsi:type="dcterms:W3CDTF">2013-06-12T15:30:12Z</dcterms:created>
  <dcterms:modified xsi:type="dcterms:W3CDTF">2018-04-10T12:11:40Z</dcterms:modified>
</cp:coreProperties>
</file>