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4"/>
  </p:notesMasterIdLst>
  <p:sldIdLst>
    <p:sldId id="256" r:id="rId2"/>
    <p:sldId id="355" r:id="rId3"/>
    <p:sldId id="261" r:id="rId4"/>
    <p:sldId id="391" r:id="rId5"/>
    <p:sldId id="392" r:id="rId6"/>
    <p:sldId id="393" r:id="rId7"/>
    <p:sldId id="394" r:id="rId8"/>
    <p:sldId id="395" r:id="rId9"/>
    <p:sldId id="396" r:id="rId10"/>
    <p:sldId id="397" r:id="rId11"/>
    <p:sldId id="258" r:id="rId12"/>
    <p:sldId id="298" r:id="rId13"/>
    <p:sldId id="318" r:id="rId14"/>
    <p:sldId id="296" r:id="rId15"/>
    <p:sldId id="257" r:id="rId16"/>
    <p:sldId id="337" r:id="rId17"/>
    <p:sldId id="338" r:id="rId18"/>
    <p:sldId id="390" r:id="rId19"/>
    <p:sldId id="306" r:id="rId20"/>
    <p:sldId id="294" r:id="rId21"/>
    <p:sldId id="304" r:id="rId22"/>
    <p:sldId id="317" r:id="rId23"/>
    <p:sldId id="389" r:id="rId24"/>
    <p:sldId id="307" r:id="rId25"/>
    <p:sldId id="319" r:id="rId26"/>
    <p:sldId id="308" r:id="rId27"/>
    <p:sldId id="320" r:id="rId28"/>
    <p:sldId id="321" r:id="rId29"/>
    <p:sldId id="322" r:id="rId30"/>
    <p:sldId id="324" r:id="rId31"/>
    <p:sldId id="305" r:id="rId32"/>
    <p:sldId id="314" r:id="rId33"/>
    <p:sldId id="344" r:id="rId34"/>
    <p:sldId id="345" r:id="rId35"/>
    <p:sldId id="346" r:id="rId36"/>
    <p:sldId id="388" r:id="rId37"/>
    <p:sldId id="334" r:id="rId38"/>
    <p:sldId id="341" r:id="rId39"/>
    <p:sldId id="342" r:id="rId40"/>
    <p:sldId id="387" r:id="rId41"/>
    <p:sldId id="386" r:id="rId42"/>
    <p:sldId id="325" r:id="rId43"/>
    <p:sldId id="339" r:id="rId44"/>
    <p:sldId id="331" r:id="rId45"/>
    <p:sldId id="315" r:id="rId46"/>
    <p:sldId id="348" r:id="rId47"/>
    <p:sldId id="349" r:id="rId48"/>
    <p:sldId id="350" r:id="rId49"/>
    <p:sldId id="351" r:id="rId50"/>
    <p:sldId id="371" r:id="rId51"/>
    <p:sldId id="278" r:id="rId52"/>
    <p:sldId id="328" r:id="rId53"/>
    <p:sldId id="310" r:id="rId54"/>
    <p:sldId id="336" r:id="rId55"/>
    <p:sldId id="352" r:id="rId56"/>
    <p:sldId id="353" r:id="rId57"/>
    <p:sldId id="354" r:id="rId58"/>
    <p:sldId id="295" r:id="rId59"/>
    <p:sldId id="266" r:id="rId60"/>
    <p:sldId id="311" r:id="rId61"/>
    <p:sldId id="329" r:id="rId62"/>
    <p:sldId id="330"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5" autoAdjust="0"/>
    <p:restoredTop sz="70993" autoAdjust="0"/>
  </p:normalViewPr>
  <p:slideViewPr>
    <p:cSldViewPr snapToGrid="0">
      <p:cViewPr>
        <p:scale>
          <a:sx n="40" d="100"/>
          <a:sy n="40" d="100"/>
        </p:scale>
        <p:origin x="7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63DF3-6E2E-4DE1-8682-31C4A8CB39AA}" type="doc">
      <dgm:prSet loTypeId="urn:microsoft.com/office/officeart/2008/layout/LinedList" loCatId="list" qsTypeId="urn:microsoft.com/office/officeart/2005/8/quickstyle/simple2" qsCatId="simple" csTypeId="urn:microsoft.com/office/officeart/2005/8/colors/accent4_3" csCatId="accent4" phldr="1"/>
      <dgm:spPr/>
      <dgm:t>
        <a:bodyPr/>
        <a:lstStyle/>
        <a:p>
          <a:endParaRPr lang="en-US"/>
        </a:p>
      </dgm:t>
    </dgm:pt>
    <dgm:pt modelId="{2A9B5BFD-F733-4343-876D-8C84B9134E33}">
      <dgm:prSet/>
      <dgm:spPr/>
      <dgm:t>
        <a:bodyPr/>
        <a:lstStyle/>
        <a:p>
          <a:r>
            <a:rPr lang="en-US" b="1" dirty="0"/>
            <a:t>Cathy Bates</a:t>
          </a:r>
          <a:r>
            <a:rPr lang="en-US" dirty="0"/>
            <a:t>, Senior IT Consultant, Vantage Technology Consulting Group</a:t>
          </a:r>
        </a:p>
      </dgm:t>
    </dgm:pt>
    <dgm:pt modelId="{89418DCB-BF43-4C18-B5BA-43AC4F755D17}" type="parTrans" cxnId="{1AE4DFDF-0917-4C3C-93B3-8FCE26E7B189}">
      <dgm:prSet/>
      <dgm:spPr/>
      <dgm:t>
        <a:bodyPr/>
        <a:lstStyle/>
        <a:p>
          <a:endParaRPr lang="en-US"/>
        </a:p>
      </dgm:t>
    </dgm:pt>
    <dgm:pt modelId="{1A6B2D32-D470-4732-BB04-D1A8B93A871B}" type="sibTrans" cxnId="{1AE4DFDF-0917-4C3C-93B3-8FCE26E7B189}">
      <dgm:prSet/>
      <dgm:spPr/>
      <dgm:t>
        <a:bodyPr/>
        <a:lstStyle/>
        <a:p>
          <a:endParaRPr lang="en-US"/>
        </a:p>
      </dgm:t>
    </dgm:pt>
    <dgm:pt modelId="{2205C622-8417-48B3-93BE-F661CFA97D42}">
      <dgm:prSet/>
      <dgm:spPr/>
      <dgm:t>
        <a:bodyPr/>
        <a:lstStyle/>
        <a:p>
          <a:r>
            <a:rPr lang="en-US" b="1" dirty="0"/>
            <a:t>Jon Young</a:t>
          </a:r>
          <a:r>
            <a:rPr lang="en-US" dirty="0"/>
            <a:t>, Senior IT Consultant, Vantage Technology Consulting Group</a:t>
          </a:r>
        </a:p>
      </dgm:t>
    </dgm:pt>
    <dgm:pt modelId="{B274EFCA-F1B6-4462-922C-33966CF65AEF}" type="parTrans" cxnId="{3F46D538-3785-40A9-9BCA-F0F1E2CD2689}">
      <dgm:prSet/>
      <dgm:spPr/>
      <dgm:t>
        <a:bodyPr/>
        <a:lstStyle/>
        <a:p>
          <a:endParaRPr lang="en-US"/>
        </a:p>
      </dgm:t>
    </dgm:pt>
    <dgm:pt modelId="{A0A0C1AD-B63A-4FD2-AD6D-1C1F0353743B}" type="sibTrans" cxnId="{3F46D538-3785-40A9-9BCA-F0F1E2CD2689}">
      <dgm:prSet/>
      <dgm:spPr/>
      <dgm:t>
        <a:bodyPr/>
        <a:lstStyle/>
        <a:p>
          <a:endParaRPr lang="en-US"/>
        </a:p>
      </dgm:t>
    </dgm:pt>
    <dgm:pt modelId="{826E366F-02AE-406A-B5C3-8AA6CEE10176}">
      <dgm:prSet/>
      <dgm:spPr/>
      <dgm:t>
        <a:bodyPr/>
        <a:lstStyle/>
        <a:p>
          <a:r>
            <a:rPr lang="en-US" b="1" dirty="0"/>
            <a:t>Josh Beeman</a:t>
          </a:r>
          <a:r>
            <a:rPr lang="en-US" dirty="0"/>
            <a:t>, Chief Information Security Officer, University of Pennsylvania</a:t>
          </a:r>
        </a:p>
      </dgm:t>
    </dgm:pt>
    <dgm:pt modelId="{414BAE17-4C16-4290-8CDD-BFF4B5126D55}" type="parTrans" cxnId="{DB71273B-9E91-4B05-A4A7-F1CB598181C8}">
      <dgm:prSet/>
      <dgm:spPr/>
      <dgm:t>
        <a:bodyPr/>
        <a:lstStyle/>
        <a:p>
          <a:endParaRPr lang="en-US"/>
        </a:p>
      </dgm:t>
    </dgm:pt>
    <dgm:pt modelId="{12FC44F5-FEF6-4601-858C-2BCACBDEB51B}" type="sibTrans" cxnId="{DB71273B-9E91-4B05-A4A7-F1CB598181C8}">
      <dgm:prSet/>
      <dgm:spPr/>
      <dgm:t>
        <a:bodyPr/>
        <a:lstStyle/>
        <a:p>
          <a:endParaRPr lang="en-US"/>
        </a:p>
      </dgm:t>
    </dgm:pt>
    <dgm:pt modelId="{F7FD871F-CC98-4CE2-8646-FFAB5E2E01BC}">
      <dgm:prSet/>
      <dgm:spPr/>
      <dgm:t>
        <a:bodyPr/>
        <a:lstStyle/>
        <a:p>
          <a:r>
            <a:rPr lang="en-US" b="1" dirty="0"/>
            <a:t>Theresa Semmens</a:t>
          </a:r>
          <a:r>
            <a:rPr lang="en-US" dirty="0"/>
            <a:t>, AVP and Chief Information Security Officer, University of Miami</a:t>
          </a:r>
        </a:p>
      </dgm:t>
    </dgm:pt>
    <dgm:pt modelId="{AF20D250-68E8-4FF0-8E56-C6DDF0A3A300}" type="parTrans" cxnId="{306BF296-AC83-4312-8DAC-C46D0D4E285F}">
      <dgm:prSet/>
      <dgm:spPr/>
      <dgm:t>
        <a:bodyPr/>
        <a:lstStyle/>
        <a:p>
          <a:endParaRPr lang="en-US"/>
        </a:p>
      </dgm:t>
    </dgm:pt>
    <dgm:pt modelId="{CA3C511F-716B-4583-9CDB-29C1FD3F78F3}" type="sibTrans" cxnId="{306BF296-AC83-4312-8DAC-C46D0D4E285F}">
      <dgm:prSet/>
      <dgm:spPr/>
      <dgm:t>
        <a:bodyPr/>
        <a:lstStyle/>
        <a:p>
          <a:endParaRPr lang="en-US"/>
        </a:p>
      </dgm:t>
    </dgm:pt>
    <dgm:pt modelId="{15B3430B-F5F1-4715-9D1E-9D00A492D219}">
      <dgm:prSet/>
      <dgm:spPr/>
      <dgm:t>
        <a:bodyPr/>
        <a:lstStyle/>
        <a:p>
          <a:r>
            <a:rPr lang="en-US" b="1" dirty="0"/>
            <a:t>Lisa Warren</a:t>
          </a:r>
          <a:r>
            <a:rPr lang="en-US" dirty="0"/>
            <a:t>, Director of Information Security Services, North Carolina Agricultural and Technical State University</a:t>
          </a:r>
        </a:p>
      </dgm:t>
    </dgm:pt>
    <dgm:pt modelId="{19FE2455-1983-48FC-8602-5CBB5D47D3A0}" type="parTrans" cxnId="{1658493E-DD86-4CAD-BDC9-3B4355B89139}">
      <dgm:prSet/>
      <dgm:spPr/>
    </dgm:pt>
    <dgm:pt modelId="{2D3C7A22-1D26-4937-8134-96DE8A7DC9B5}" type="sibTrans" cxnId="{1658493E-DD86-4CAD-BDC9-3B4355B89139}">
      <dgm:prSet/>
      <dgm:spPr/>
    </dgm:pt>
    <dgm:pt modelId="{295F5B40-1A86-41BE-8D95-1A0C0B7F826B}" type="pres">
      <dgm:prSet presAssocID="{69263DF3-6E2E-4DE1-8682-31C4A8CB39AA}" presName="vert0" presStyleCnt="0">
        <dgm:presLayoutVars>
          <dgm:dir/>
          <dgm:animOne val="branch"/>
          <dgm:animLvl val="lvl"/>
        </dgm:presLayoutVars>
      </dgm:prSet>
      <dgm:spPr/>
    </dgm:pt>
    <dgm:pt modelId="{F023C087-6CAA-4CE7-9E11-D6EE88F8A5A5}" type="pres">
      <dgm:prSet presAssocID="{2A9B5BFD-F733-4343-876D-8C84B9134E33}" presName="thickLine" presStyleLbl="alignNode1" presStyleIdx="0" presStyleCnt="5"/>
      <dgm:spPr/>
    </dgm:pt>
    <dgm:pt modelId="{FCCA2DF6-8753-45FB-9B80-4485D48392C0}" type="pres">
      <dgm:prSet presAssocID="{2A9B5BFD-F733-4343-876D-8C84B9134E33}" presName="horz1" presStyleCnt="0"/>
      <dgm:spPr/>
    </dgm:pt>
    <dgm:pt modelId="{F533F9CE-38A5-43FF-A197-99DA320529A7}" type="pres">
      <dgm:prSet presAssocID="{2A9B5BFD-F733-4343-876D-8C84B9134E33}" presName="tx1" presStyleLbl="revTx" presStyleIdx="0" presStyleCnt="5"/>
      <dgm:spPr/>
    </dgm:pt>
    <dgm:pt modelId="{65BDAEE5-387D-495F-BABF-2F021D36E638}" type="pres">
      <dgm:prSet presAssocID="{2A9B5BFD-F733-4343-876D-8C84B9134E33}" presName="vert1" presStyleCnt="0"/>
      <dgm:spPr/>
    </dgm:pt>
    <dgm:pt modelId="{FC7547A6-4E55-47A3-BFF0-03C1CA57B1CA}" type="pres">
      <dgm:prSet presAssocID="{2205C622-8417-48B3-93BE-F661CFA97D42}" presName="thickLine" presStyleLbl="alignNode1" presStyleIdx="1" presStyleCnt="5"/>
      <dgm:spPr/>
    </dgm:pt>
    <dgm:pt modelId="{0960339E-CC2E-426E-A1DF-F9F876FC6648}" type="pres">
      <dgm:prSet presAssocID="{2205C622-8417-48B3-93BE-F661CFA97D42}" presName="horz1" presStyleCnt="0"/>
      <dgm:spPr/>
    </dgm:pt>
    <dgm:pt modelId="{13C2B943-B8E7-4291-81B2-AE1AB425BA0C}" type="pres">
      <dgm:prSet presAssocID="{2205C622-8417-48B3-93BE-F661CFA97D42}" presName="tx1" presStyleLbl="revTx" presStyleIdx="1" presStyleCnt="5"/>
      <dgm:spPr/>
    </dgm:pt>
    <dgm:pt modelId="{624650F8-1106-407D-84FF-503291A074B9}" type="pres">
      <dgm:prSet presAssocID="{2205C622-8417-48B3-93BE-F661CFA97D42}" presName="vert1" presStyleCnt="0"/>
      <dgm:spPr/>
    </dgm:pt>
    <dgm:pt modelId="{8F87166A-F0AC-4672-BAB1-30D1A1BADA8C}" type="pres">
      <dgm:prSet presAssocID="{15B3430B-F5F1-4715-9D1E-9D00A492D219}" presName="thickLine" presStyleLbl="alignNode1" presStyleIdx="2" presStyleCnt="5"/>
      <dgm:spPr/>
    </dgm:pt>
    <dgm:pt modelId="{6D031FEF-DFE2-45F2-A95E-7882A76F6215}" type="pres">
      <dgm:prSet presAssocID="{15B3430B-F5F1-4715-9D1E-9D00A492D219}" presName="horz1" presStyleCnt="0"/>
      <dgm:spPr/>
    </dgm:pt>
    <dgm:pt modelId="{3BA5E763-BB95-446B-BB8F-0790F7CE299B}" type="pres">
      <dgm:prSet presAssocID="{15B3430B-F5F1-4715-9D1E-9D00A492D219}" presName="tx1" presStyleLbl="revTx" presStyleIdx="2" presStyleCnt="5"/>
      <dgm:spPr/>
    </dgm:pt>
    <dgm:pt modelId="{08459601-FDDE-435C-B332-FB2F36239676}" type="pres">
      <dgm:prSet presAssocID="{15B3430B-F5F1-4715-9D1E-9D00A492D219}" presName="vert1" presStyleCnt="0"/>
      <dgm:spPr/>
    </dgm:pt>
    <dgm:pt modelId="{12F18F8C-0614-4D5D-AF63-7404B3FA3567}" type="pres">
      <dgm:prSet presAssocID="{826E366F-02AE-406A-B5C3-8AA6CEE10176}" presName="thickLine" presStyleLbl="alignNode1" presStyleIdx="3" presStyleCnt="5"/>
      <dgm:spPr/>
    </dgm:pt>
    <dgm:pt modelId="{48A62517-2B8D-4AF9-91D5-AA5771193299}" type="pres">
      <dgm:prSet presAssocID="{826E366F-02AE-406A-B5C3-8AA6CEE10176}" presName="horz1" presStyleCnt="0"/>
      <dgm:spPr/>
    </dgm:pt>
    <dgm:pt modelId="{3A8E810B-3797-4573-B266-208CA2E50799}" type="pres">
      <dgm:prSet presAssocID="{826E366F-02AE-406A-B5C3-8AA6CEE10176}" presName="tx1" presStyleLbl="revTx" presStyleIdx="3" presStyleCnt="5"/>
      <dgm:spPr/>
    </dgm:pt>
    <dgm:pt modelId="{3DA006BB-3C8E-45A4-8FF3-6636B1283757}" type="pres">
      <dgm:prSet presAssocID="{826E366F-02AE-406A-B5C3-8AA6CEE10176}" presName="vert1" presStyleCnt="0"/>
      <dgm:spPr/>
    </dgm:pt>
    <dgm:pt modelId="{D570B836-7896-413B-AF2B-CECE9EFEE13F}" type="pres">
      <dgm:prSet presAssocID="{F7FD871F-CC98-4CE2-8646-FFAB5E2E01BC}" presName="thickLine" presStyleLbl="alignNode1" presStyleIdx="4" presStyleCnt="5"/>
      <dgm:spPr/>
    </dgm:pt>
    <dgm:pt modelId="{B02B2B48-395F-4CA3-AF4A-DBBE60FB2D2D}" type="pres">
      <dgm:prSet presAssocID="{F7FD871F-CC98-4CE2-8646-FFAB5E2E01BC}" presName="horz1" presStyleCnt="0"/>
      <dgm:spPr/>
    </dgm:pt>
    <dgm:pt modelId="{2DC96413-3A46-4307-891A-64FB99782AB5}" type="pres">
      <dgm:prSet presAssocID="{F7FD871F-CC98-4CE2-8646-FFAB5E2E01BC}" presName="tx1" presStyleLbl="revTx" presStyleIdx="4" presStyleCnt="5"/>
      <dgm:spPr/>
    </dgm:pt>
    <dgm:pt modelId="{1BB6EB58-ED2F-4773-8AF4-6E2C2A8F5CFB}" type="pres">
      <dgm:prSet presAssocID="{F7FD871F-CC98-4CE2-8646-FFAB5E2E01BC}" presName="vert1" presStyleCnt="0"/>
      <dgm:spPr/>
    </dgm:pt>
  </dgm:ptLst>
  <dgm:cxnLst>
    <dgm:cxn modelId="{6A465126-8BB8-464E-85A1-7850673E943C}" type="presOf" srcId="{69263DF3-6E2E-4DE1-8682-31C4A8CB39AA}" destId="{295F5B40-1A86-41BE-8D95-1A0C0B7F826B}" srcOrd="0" destOrd="0" presId="urn:microsoft.com/office/officeart/2008/layout/LinedList"/>
    <dgm:cxn modelId="{3F46D538-3785-40A9-9BCA-F0F1E2CD2689}" srcId="{69263DF3-6E2E-4DE1-8682-31C4A8CB39AA}" destId="{2205C622-8417-48B3-93BE-F661CFA97D42}" srcOrd="1" destOrd="0" parTransId="{B274EFCA-F1B6-4462-922C-33966CF65AEF}" sibTransId="{A0A0C1AD-B63A-4FD2-AD6D-1C1F0353743B}"/>
    <dgm:cxn modelId="{DB71273B-9E91-4B05-A4A7-F1CB598181C8}" srcId="{69263DF3-6E2E-4DE1-8682-31C4A8CB39AA}" destId="{826E366F-02AE-406A-B5C3-8AA6CEE10176}" srcOrd="3" destOrd="0" parTransId="{414BAE17-4C16-4290-8CDD-BFF4B5126D55}" sibTransId="{12FC44F5-FEF6-4601-858C-2BCACBDEB51B}"/>
    <dgm:cxn modelId="{1658493E-DD86-4CAD-BDC9-3B4355B89139}" srcId="{69263DF3-6E2E-4DE1-8682-31C4A8CB39AA}" destId="{15B3430B-F5F1-4715-9D1E-9D00A492D219}" srcOrd="2" destOrd="0" parTransId="{19FE2455-1983-48FC-8602-5CBB5D47D3A0}" sibTransId="{2D3C7A22-1D26-4937-8134-96DE8A7DC9B5}"/>
    <dgm:cxn modelId="{AE67EB52-82FD-45BA-9F08-0B06DCDEEDDF}" type="presOf" srcId="{2205C622-8417-48B3-93BE-F661CFA97D42}" destId="{13C2B943-B8E7-4291-81B2-AE1AB425BA0C}" srcOrd="0" destOrd="0" presId="urn:microsoft.com/office/officeart/2008/layout/LinedList"/>
    <dgm:cxn modelId="{306BF296-AC83-4312-8DAC-C46D0D4E285F}" srcId="{69263DF3-6E2E-4DE1-8682-31C4A8CB39AA}" destId="{F7FD871F-CC98-4CE2-8646-FFAB5E2E01BC}" srcOrd="4" destOrd="0" parTransId="{AF20D250-68E8-4FF0-8E56-C6DDF0A3A300}" sibTransId="{CA3C511F-716B-4583-9CDB-29C1FD3F78F3}"/>
    <dgm:cxn modelId="{1A20A599-C901-4793-B41F-F78397FC2472}" type="presOf" srcId="{15B3430B-F5F1-4715-9D1E-9D00A492D219}" destId="{3BA5E763-BB95-446B-BB8F-0790F7CE299B}" srcOrd="0" destOrd="0" presId="urn:microsoft.com/office/officeart/2008/layout/LinedList"/>
    <dgm:cxn modelId="{E676D59E-42C2-42BF-8F85-2E14E6BC22D4}" type="presOf" srcId="{826E366F-02AE-406A-B5C3-8AA6CEE10176}" destId="{3A8E810B-3797-4573-B266-208CA2E50799}" srcOrd="0" destOrd="0" presId="urn:microsoft.com/office/officeart/2008/layout/LinedList"/>
    <dgm:cxn modelId="{30EDBAA3-6C1B-4BB7-AC17-E5D257BE666B}" type="presOf" srcId="{2A9B5BFD-F733-4343-876D-8C84B9134E33}" destId="{F533F9CE-38A5-43FF-A197-99DA320529A7}" srcOrd="0" destOrd="0" presId="urn:microsoft.com/office/officeart/2008/layout/LinedList"/>
    <dgm:cxn modelId="{1AE4DFDF-0917-4C3C-93B3-8FCE26E7B189}" srcId="{69263DF3-6E2E-4DE1-8682-31C4A8CB39AA}" destId="{2A9B5BFD-F733-4343-876D-8C84B9134E33}" srcOrd="0" destOrd="0" parTransId="{89418DCB-BF43-4C18-B5BA-43AC4F755D17}" sibTransId="{1A6B2D32-D470-4732-BB04-D1A8B93A871B}"/>
    <dgm:cxn modelId="{94B623FD-6611-42B8-8383-93838528034D}" type="presOf" srcId="{F7FD871F-CC98-4CE2-8646-FFAB5E2E01BC}" destId="{2DC96413-3A46-4307-891A-64FB99782AB5}" srcOrd="0" destOrd="0" presId="urn:microsoft.com/office/officeart/2008/layout/LinedList"/>
    <dgm:cxn modelId="{4C8D87D8-2C40-4B3D-9022-F18CEA241D68}" type="presParOf" srcId="{295F5B40-1A86-41BE-8D95-1A0C0B7F826B}" destId="{F023C087-6CAA-4CE7-9E11-D6EE88F8A5A5}" srcOrd="0" destOrd="0" presId="urn:microsoft.com/office/officeart/2008/layout/LinedList"/>
    <dgm:cxn modelId="{86471A74-00F9-43A1-97FF-95F529A451DB}" type="presParOf" srcId="{295F5B40-1A86-41BE-8D95-1A0C0B7F826B}" destId="{FCCA2DF6-8753-45FB-9B80-4485D48392C0}" srcOrd="1" destOrd="0" presId="urn:microsoft.com/office/officeart/2008/layout/LinedList"/>
    <dgm:cxn modelId="{A9A710AB-D028-49EE-8798-EE630FE58E89}" type="presParOf" srcId="{FCCA2DF6-8753-45FB-9B80-4485D48392C0}" destId="{F533F9CE-38A5-43FF-A197-99DA320529A7}" srcOrd="0" destOrd="0" presId="urn:microsoft.com/office/officeart/2008/layout/LinedList"/>
    <dgm:cxn modelId="{837F5BB4-9D10-4062-A08D-71E524DE1868}" type="presParOf" srcId="{FCCA2DF6-8753-45FB-9B80-4485D48392C0}" destId="{65BDAEE5-387D-495F-BABF-2F021D36E638}" srcOrd="1" destOrd="0" presId="urn:microsoft.com/office/officeart/2008/layout/LinedList"/>
    <dgm:cxn modelId="{DAE78CAE-B71E-4C87-B229-E60BF5655779}" type="presParOf" srcId="{295F5B40-1A86-41BE-8D95-1A0C0B7F826B}" destId="{FC7547A6-4E55-47A3-BFF0-03C1CA57B1CA}" srcOrd="2" destOrd="0" presId="urn:microsoft.com/office/officeart/2008/layout/LinedList"/>
    <dgm:cxn modelId="{BF6D031B-06A7-4839-883D-92F34A52D6CF}" type="presParOf" srcId="{295F5B40-1A86-41BE-8D95-1A0C0B7F826B}" destId="{0960339E-CC2E-426E-A1DF-F9F876FC6648}" srcOrd="3" destOrd="0" presId="urn:microsoft.com/office/officeart/2008/layout/LinedList"/>
    <dgm:cxn modelId="{A27884E7-4048-44C0-A1BF-CFBE0C1C4552}" type="presParOf" srcId="{0960339E-CC2E-426E-A1DF-F9F876FC6648}" destId="{13C2B943-B8E7-4291-81B2-AE1AB425BA0C}" srcOrd="0" destOrd="0" presId="urn:microsoft.com/office/officeart/2008/layout/LinedList"/>
    <dgm:cxn modelId="{5018E7C6-ECE2-4C26-9330-7D75B9BB6670}" type="presParOf" srcId="{0960339E-CC2E-426E-A1DF-F9F876FC6648}" destId="{624650F8-1106-407D-84FF-503291A074B9}" srcOrd="1" destOrd="0" presId="urn:microsoft.com/office/officeart/2008/layout/LinedList"/>
    <dgm:cxn modelId="{A77676EB-8DC4-4AFF-9D5C-733FE04D04FA}" type="presParOf" srcId="{295F5B40-1A86-41BE-8D95-1A0C0B7F826B}" destId="{8F87166A-F0AC-4672-BAB1-30D1A1BADA8C}" srcOrd="4" destOrd="0" presId="urn:microsoft.com/office/officeart/2008/layout/LinedList"/>
    <dgm:cxn modelId="{AFC10BE7-86A6-4214-8AE4-B805C8C9A0F2}" type="presParOf" srcId="{295F5B40-1A86-41BE-8D95-1A0C0B7F826B}" destId="{6D031FEF-DFE2-45F2-A95E-7882A76F6215}" srcOrd="5" destOrd="0" presId="urn:microsoft.com/office/officeart/2008/layout/LinedList"/>
    <dgm:cxn modelId="{1F1E65EC-3FE0-45B4-B6FF-2CEA5A13D525}" type="presParOf" srcId="{6D031FEF-DFE2-45F2-A95E-7882A76F6215}" destId="{3BA5E763-BB95-446B-BB8F-0790F7CE299B}" srcOrd="0" destOrd="0" presId="urn:microsoft.com/office/officeart/2008/layout/LinedList"/>
    <dgm:cxn modelId="{7A8F356A-9A3F-42CB-AE9F-AFC90F001C42}" type="presParOf" srcId="{6D031FEF-DFE2-45F2-A95E-7882A76F6215}" destId="{08459601-FDDE-435C-B332-FB2F36239676}" srcOrd="1" destOrd="0" presId="urn:microsoft.com/office/officeart/2008/layout/LinedList"/>
    <dgm:cxn modelId="{8A37BD03-CD2C-4C41-9B4D-0187202939A4}" type="presParOf" srcId="{295F5B40-1A86-41BE-8D95-1A0C0B7F826B}" destId="{12F18F8C-0614-4D5D-AF63-7404B3FA3567}" srcOrd="6" destOrd="0" presId="urn:microsoft.com/office/officeart/2008/layout/LinedList"/>
    <dgm:cxn modelId="{10646D2D-65E9-4671-98DC-ABB70ADC27CB}" type="presParOf" srcId="{295F5B40-1A86-41BE-8D95-1A0C0B7F826B}" destId="{48A62517-2B8D-4AF9-91D5-AA5771193299}" srcOrd="7" destOrd="0" presId="urn:microsoft.com/office/officeart/2008/layout/LinedList"/>
    <dgm:cxn modelId="{5724CE95-85D1-4EE1-B0BC-6C9156DD071B}" type="presParOf" srcId="{48A62517-2B8D-4AF9-91D5-AA5771193299}" destId="{3A8E810B-3797-4573-B266-208CA2E50799}" srcOrd="0" destOrd="0" presId="urn:microsoft.com/office/officeart/2008/layout/LinedList"/>
    <dgm:cxn modelId="{2A0B38A0-8128-404E-8B48-6AF0B3649477}" type="presParOf" srcId="{48A62517-2B8D-4AF9-91D5-AA5771193299}" destId="{3DA006BB-3C8E-45A4-8FF3-6636B1283757}" srcOrd="1" destOrd="0" presId="urn:microsoft.com/office/officeart/2008/layout/LinedList"/>
    <dgm:cxn modelId="{45F886B1-7013-49C5-A049-CE95638A57D4}" type="presParOf" srcId="{295F5B40-1A86-41BE-8D95-1A0C0B7F826B}" destId="{D570B836-7896-413B-AF2B-CECE9EFEE13F}" srcOrd="8" destOrd="0" presId="urn:microsoft.com/office/officeart/2008/layout/LinedList"/>
    <dgm:cxn modelId="{58B0CAB0-524A-46C0-BCBD-BB878BCBB832}" type="presParOf" srcId="{295F5B40-1A86-41BE-8D95-1A0C0B7F826B}" destId="{B02B2B48-395F-4CA3-AF4A-DBBE60FB2D2D}" srcOrd="9" destOrd="0" presId="urn:microsoft.com/office/officeart/2008/layout/LinedList"/>
    <dgm:cxn modelId="{BE51CE2A-24EB-49B4-AD24-A4EB66C2B3A9}" type="presParOf" srcId="{B02B2B48-395F-4CA3-AF4A-DBBE60FB2D2D}" destId="{2DC96413-3A46-4307-891A-64FB99782AB5}" srcOrd="0" destOrd="0" presId="urn:microsoft.com/office/officeart/2008/layout/LinedList"/>
    <dgm:cxn modelId="{83BF20BD-8872-4225-8B9E-934225647A80}" type="presParOf" srcId="{B02B2B48-395F-4CA3-AF4A-DBBE60FB2D2D}" destId="{1BB6EB58-ED2F-4773-8AF4-6E2C2A8F5C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F360C6-C144-4DD7-B4A6-00C18BD38BD9}" type="doc">
      <dgm:prSet loTypeId="urn:microsoft.com/office/officeart/2005/8/layout/chart3" loCatId="cycle" qsTypeId="urn:microsoft.com/office/officeart/2005/8/quickstyle/simple4" qsCatId="simple" csTypeId="urn:microsoft.com/office/officeart/2005/8/colors/colorful1" csCatId="colorful" phldr="1"/>
      <dgm:spPr/>
      <dgm:t>
        <a:bodyPr/>
        <a:lstStyle/>
        <a:p>
          <a:endParaRPr lang="en-US"/>
        </a:p>
      </dgm:t>
    </dgm:pt>
    <dgm:pt modelId="{988641B5-9489-4120-AD68-10B3A6A0CD99}">
      <dgm:prSet custT="1"/>
      <dgm:spPr/>
      <dgm:t>
        <a:bodyPr/>
        <a:lstStyle/>
        <a:p>
          <a:r>
            <a:rPr lang="en-US" sz="1800" dirty="0"/>
            <a:t>Percentage of technology budget spent on Information Security</a:t>
          </a:r>
        </a:p>
      </dgm:t>
    </dgm:pt>
    <dgm:pt modelId="{45EC1C7D-0B2D-43A3-A864-EF0ED8894386}" type="parTrans" cxnId="{517AE382-ECE0-463B-8119-ECFC833998DC}">
      <dgm:prSet/>
      <dgm:spPr/>
      <dgm:t>
        <a:bodyPr/>
        <a:lstStyle/>
        <a:p>
          <a:endParaRPr lang="en-US"/>
        </a:p>
      </dgm:t>
    </dgm:pt>
    <dgm:pt modelId="{A2CD3A58-7140-482C-B85C-E01D1C6BAFE2}" type="sibTrans" cxnId="{517AE382-ECE0-463B-8119-ECFC833998DC}">
      <dgm:prSet/>
      <dgm:spPr/>
      <dgm:t>
        <a:bodyPr/>
        <a:lstStyle/>
        <a:p>
          <a:endParaRPr lang="en-US"/>
        </a:p>
      </dgm:t>
    </dgm:pt>
    <dgm:pt modelId="{8F5EC135-2B39-4323-B9AD-34BF0EF51D63}">
      <dgm:prSet custT="1"/>
      <dgm:spPr/>
      <dgm:t>
        <a:bodyPr/>
        <a:lstStyle/>
        <a:p>
          <a:r>
            <a:rPr lang="en-US" sz="1800" dirty="0"/>
            <a:t>CDS InfoSec questions – peer comparison and trends over time</a:t>
          </a:r>
        </a:p>
      </dgm:t>
    </dgm:pt>
    <dgm:pt modelId="{9699BA58-FD00-46D2-8CF6-0EE1FF71A790}" type="parTrans" cxnId="{82AAA3F8-E18D-4ADF-ABE2-BCB26F7D3E98}">
      <dgm:prSet/>
      <dgm:spPr/>
      <dgm:t>
        <a:bodyPr/>
        <a:lstStyle/>
        <a:p>
          <a:endParaRPr lang="en-US"/>
        </a:p>
      </dgm:t>
    </dgm:pt>
    <dgm:pt modelId="{5C9B39C4-7CCE-40E4-9292-5A75DB704E0A}" type="sibTrans" cxnId="{82AAA3F8-E18D-4ADF-ABE2-BCB26F7D3E98}">
      <dgm:prSet/>
      <dgm:spPr/>
      <dgm:t>
        <a:bodyPr/>
        <a:lstStyle/>
        <a:p>
          <a:endParaRPr lang="en-US"/>
        </a:p>
      </dgm:t>
    </dgm:pt>
    <dgm:pt modelId="{9C324D3B-651F-47DD-A7CD-B7B40F2BFE2B}">
      <dgm:prSet custT="1"/>
      <dgm:spPr/>
      <dgm:t>
        <a:bodyPr/>
        <a:lstStyle/>
        <a:p>
          <a:r>
            <a:rPr lang="en-US" sz="1800" dirty="0"/>
            <a:t>Percentage of employees participating in education and awareness training</a:t>
          </a:r>
        </a:p>
      </dgm:t>
    </dgm:pt>
    <dgm:pt modelId="{BC2E6238-E501-4E99-B6D1-B5F5F7744A4F}" type="parTrans" cxnId="{3F1448BB-6234-4DFD-A013-254B4B008AA7}">
      <dgm:prSet/>
      <dgm:spPr/>
      <dgm:t>
        <a:bodyPr/>
        <a:lstStyle/>
        <a:p>
          <a:endParaRPr lang="en-US"/>
        </a:p>
      </dgm:t>
    </dgm:pt>
    <dgm:pt modelId="{98F1FF8F-BAB7-46CD-BD4A-A603171CA4CB}" type="sibTrans" cxnId="{3F1448BB-6234-4DFD-A013-254B4B008AA7}">
      <dgm:prSet/>
      <dgm:spPr/>
      <dgm:t>
        <a:bodyPr/>
        <a:lstStyle/>
        <a:p>
          <a:endParaRPr lang="en-US"/>
        </a:p>
      </dgm:t>
    </dgm:pt>
    <dgm:pt modelId="{8BD8A38C-DEAB-4E01-87A8-3339E4EB946F}">
      <dgm:prSet custT="1"/>
      <dgm:spPr/>
      <dgm:t>
        <a:bodyPr/>
        <a:lstStyle/>
        <a:p>
          <a:r>
            <a:rPr lang="en-US" sz="1800" dirty="0"/>
            <a:t>Number of departments completing information security risk assessments</a:t>
          </a:r>
        </a:p>
      </dgm:t>
    </dgm:pt>
    <dgm:pt modelId="{D2D526FB-B074-4826-A86E-7083076434CC}" type="parTrans" cxnId="{110D0E0E-2061-4D4B-B6B7-D502581A56BF}">
      <dgm:prSet/>
      <dgm:spPr/>
      <dgm:t>
        <a:bodyPr/>
        <a:lstStyle/>
        <a:p>
          <a:endParaRPr lang="en-US"/>
        </a:p>
      </dgm:t>
    </dgm:pt>
    <dgm:pt modelId="{2E6AC457-B79E-4190-A172-FEF54DA277E7}" type="sibTrans" cxnId="{110D0E0E-2061-4D4B-B6B7-D502581A56BF}">
      <dgm:prSet/>
      <dgm:spPr/>
      <dgm:t>
        <a:bodyPr/>
        <a:lstStyle/>
        <a:p>
          <a:endParaRPr lang="en-US"/>
        </a:p>
      </dgm:t>
    </dgm:pt>
    <dgm:pt modelId="{8EF516E5-0816-4F99-88D2-D04E903C5B75}">
      <dgm:prSet custT="1"/>
      <dgm:spPr/>
      <dgm:t>
        <a:bodyPr/>
        <a:lstStyle/>
        <a:p>
          <a:r>
            <a:rPr lang="en-US" sz="1800" dirty="0"/>
            <a:t>Percentage remediation plans accomplished for information security risk assessments</a:t>
          </a:r>
        </a:p>
      </dgm:t>
    </dgm:pt>
    <dgm:pt modelId="{FD6E2259-C628-4EAD-897C-AE55B70F9BA7}" type="parTrans" cxnId="{541393D2-6A82-4E25-8598-379AFFB64EE8}">
      <dgm:prSet/>
      <dgm:spPr/>
      <dgm:t>
        <a:bodyPr/>
        <a:lstStyle/>
        <a:p>
          <a:endParaRPr lang="en-US"/>
        </a:p>
      </dgm:t>
    </dgm:pt>
    <dgm:pt modelId="{C49123DD-1177-47C4-AB4A-603EE793A29D}" type="sibTrans" cxnId="{541393D2-6A82-4E25-8598-379AFFB64EE8}">
      <dgm:prSet/>
      <dgm:spPr/>
      <dgm:t>
        <a:bodyPr/>
        <a:lstStyle/>
        <a:p>
          <a:endParaRPr lang="en-US"/>
        </a:p>
      </dgm:t>
    </dgm:pt>
    <dgm:pt modelId="{A0E6696F-C4EF-4B61-A4A0-DA7665B3DDEF}" type="pres">
      <dgm:prSet presAssocID="{33F360C6-C144-4DD7-B4A6-00C18BD38BD9}" presName="compositeShape" presStyleCnt="0">
        <dgm:presLayoutVars>
          <dgm:chMax val="7"/>
          <dgm:dir/>
          <dgm:resizeHandles val="exact"/>
        </dgm:presLayoutVars>
      </dgm:prSet>
      <dgm:spPr/>
    </dgm:pt>
    <dgm:pt modelId="{6C4CF457-6378-4EF2-9AC8-B3FDDDDCB168}" type="pres">
      <dgm:prSet presAssocID="{33F360C6-C144-4DD7-B4A6-00C18BD38BD9}" presName="wedge1" presStyleLbl="node1" presStyleIdx="0" presStyleCnt="5" custScaleX="114219" custScaleY="109995"/>
      <dgm:spPr/>
    </dgm:pt>
    <dgm:pt modelId="{8D506702-A41B-4CE1-A776-370B701CF2CF}" type="pres">
      <dgm:prSet presAssocID="{33F360C6-C144-4DD7-B4A6-00C18BD38BD9}" presName="wedge1Tx" presStyleLbl="node1" presStyleIdx="0" presStyleCnt="5">
        <dgm:presLayoutVars>
          <dgm:chMax val="0"/>
          <dgm:chPref val="0"/>
          <dgm:bulletEnabled val="1"/>
        </dgm:presLayoutVars>
      </dgm:prSet>
      <dgm:spPr/>
    </dgm:pt>
    <dgm:pt modelId="{2334956C-63B3-45A6-B60F-83536FDE70A0}" type="pres">
      <dgm:prSet presAssocID="{33F360C6-C144-4DD7-B4A6-00C18BD38BD9}" presName="wedge2" presStyleLbl="node1" presStyleIdx="1" presStyleCnt="5" custScaleX="114219" custScaleY="109995"/>
      <dgm:spPr/>
    </dgm:pt>
    <dgm:pt modelId="{99F09324-0FBA-443A-9290-5873045688FD}" type="pres">
      <dgm:prSet presAssocID="{33F360C6-C144-4DD7-B4A6-00C18BD38BD9}" presName="wedge2Tx" presStyleLbl="node1" presStyleIdx="1" presStyleCnt="5">
        <dgm:presLayoutVars>
          <dgm:chMax val="0"/>
          <dgm:chPref val="0"/>
          <dgm:bulletEnabled val="1"/>
        </dgm:presLayoutVars>
      </dgm:prSet>
      <dgm:spPr/>
    </dgm:pt>
    <dgm:pt modelId="{51D22939-026E-45C4-ACB0-055425B16EA0}" type="pres">
      <dgm:prSet presAssocID="{33F360C6-C144-4DD7-B4A6-00C18BD38BD9}" presName="wedge3" presStyleLbl="node1" presStyleIdx="2" presStyleCnt="5" custScaleX="114219" custScaleY="109995"/>
      <dgm:spPr/>
    </dgm:pt>
    <dgm:pt modelId="{506A9FAA-E419-473C-B22E-F595CD91B1BF}" type="pres">
      <dgm:prSet presAssocID="{33F360C6-C144-4DD7-B4A6-00C18BD38BD9}" presName="wedge3Tx" presStyleLbl="node1" presStyleIdx="2" presStyleCnt="5">
        <dgm:presLayoutVars>
          <dgm:chMax val="0"/>
          <dgm:chPref val="0"/>
          <dgm:bulletEnabled val="1"/>
        </dgm:presLayoutVars>
      </dgm:prSet>
      <dgm:spPr/>
    </dgm:pt>
    <dgm:pt modelId="{35913A12-4609-409B-ACBC-B7D05E47839A}" type="pres">
      <dgm:prSet presAssocID="{33F360C6-C144-4DD7-B4A6-00C18BD38BD9}" presName="wedge4" presStyleLbl="node1" presStyleIdx="3" presStyleCnt="5" custScaleX="114219" custScaleY="109995"/>
      <dgm:spPr/>
    </dgm:pt>
    <dgm:pt modelId="{C51618F3-6864-42D7-82C8-F128A7D99521}" type="pres">
      <dgm:prSet presAssocID="{33F360C6-C144-4DD7-B4A6-00C18BD38BD9}" presName="wedge4Tx" presStyleLbl="node1" presStyleIdx="3" presStyleCnt="5">
        <dgm:presLayoutVars>
          <dgm:chMax val="0"/>
          <dgm:chPref val="0"/>
          <dgm:bulletEnabled val="1"/>
        </dgm:presLayoutVars>
      </dgm:prSet>
      <dgm:spPr/>
    </dgm:pt>
    <dgm:pt modelId="{7819367E-3CB0-448E-920D-3C5CAE13AD6F}" type="pres">
      <dgm:prSet presAssocID="{33F360C6-C144-4DD7-B4A6-00C18BD38BD9}" presName="wedge5" presStyleLbl="node1" presStyleIdx="4" presStyleCnt="5" custScaleX="114219" custScaleY="109995"/>
      <dgm:spPr/>
    </dgm:pt>
    <dgm:pt modelId="{EB0FBB6C-8409-4573-AAC2-DFD4B075D772}" type="pres">
      <dgm:prSet presAssocID="{33F360C6-C144-4DD7-B4A6-00C18BD38BD9}" presName="wedge5Tx" presStyleLbl="node1" presStyleIdx="4" presStyleCnt="5">
        <dgm:presLayoutVars>
          <dgm:chMax val="0"/>
          <dgm:chPref val="0"/>
          <dgm:bulletEnabled val="1"/>
        </dgm:presLayoutVars>
      </dgm:prSet>
      <dgm:spPr/>
    </dgm:pt>
  </dgm:ptLst>
  <dgm:cxnLst>
    <dgm:cxn modelId="{4CB2C00A-AA78-4A27-B800-BEACDAC99383}" type="presOf" srcId="{8EF516E5-0816-4F99-88D2-D04E903C5B75}" destId="{EB0FBB6C-8409-4573-AAC2-DFD4B075D772}" srcOrd="1" destOrd="0" presId="urn:microsoft.com/office/officeart/2005/8/layout/chart3"/>
    <dgm:cxn modelId="{110D0E0E-2061-4D4B-B6B7-D502581A56BF}" srcId="{33F360C6-C144-4DD7-B4A6-00C18BD38BD9}" destId="{8BD8A38C-DEAB-4E01-87A8-3339E4EB946F}" srcOrd="3" destOrd="0" parTransId="{D2D526FB-B074-4826-A86E-7083076434CC}" sibTransId="{2E6AC457-B79E-4190-A172-FEF54DA277E7}"/>
    <dgm:cxn modelId="{0FB77C1A-1792-4CE4-AB6E-BF76F79F6920}" type="presOf" srcId="{988641B5-9489-4120-AD68-10B3A6A0CD99}" destId="{6C4CF457-6378-4EF2-9AC8-B3FDDDDCB168}" srcOrd="0" destOrd="0" presId="urn:microsoft.com/office/officeart/2005/8/layout/chart3"/>
    <dgm:cxn modelId="{4453A52D-0031-4A7C-9498-FF80E81E9ADC}" type="presOf" srcId="{8F5EC135-2B39-4323-B9AD-34BF0EF51D63}" destId="{2334956C-63B3-45A6-B60F-83536FDE70A0}" srcOrd="0" destOrd="0" presId="urn:microsoft.com/office/officeart/2005/8/layout/chart3"/>
    <dgm:cxn modelId="{13E8D135-847B-4637-B177-F58636650B16}" type="presOf" srcId="{9C324D3B-651F-47DD-A7CD-B7B40F2BFE2B}" destId="{506A9FAA-E419-473C-B22E-F595CD91B1BF}" srcOrd="1" destOrd="0" presId="urn:microsoft.com/office/officeart/2005/8/layout/chart3"/>
    <dgm:cxn modelId="{68A7255D-1DFD-4BC8-B1FD-BEFAA8185900}" type="presOf" srcId="{8BD8A38C-DEAB-4E01-87A8-3339E4EB946F}" destId="{C51618F3-6864-42D7-82C8-F128A7D99521}" srcOrd="1" destOrd="0" presId="urn:microsoft.com/office/officeart/2005/8/layout/chart3"/>
    <dgm:cxn modelId="{418F1D80-759A-4EF6-8434-7E443C248026}" type="presOf" srcId="{8BD8A38C-DEAB-4E01-87A8-3339E4EB946F}" destId="{35913A12-4609-409B-ACBC-B7D05E47839A}" srcOrd="0" destOrd="0" presId="urn:microsoft.com/office/officeart/2005/8/layout/chart3"/>
    <dgm:cxn modelId="{816E5582-52B0-4AB5-808A-0072AE0C0FFC}" type="presOf" srcId="{9C324D3B-651F-47DD-A7CD-B7B40F2BFE2B}" destId="{51D22939-026E-45C4-ACB0-055425B16EA0}" srcOrd="0" destOrd="0" presId="urn:microsoft.com/office/officeart/2005/8/layout/chart3"/>
    <dgm:cxn modelId="{517AE382-ECE0-463B-8119-ECFC833998DC}" srcId="{33F360C6-C144-4DD7-B4A6-00C18BD38BD9}" destId="{988641B5-9489-4120-AD68-10B3A6A0CD99}" srcOrd="0" destOrd="0" parTransId="{45EC1C7D-0B2D-43A3-A864-EF0ED8894386}" sibTransId="{A2CD3A58-7140-482C-B85C-E01D1C6BAFE2}"/>
    <dgm:cxn modelId="{58C2FF82-3ADD-4D0D-8545-BFE64A811691}" type="presOf" srcId="{988641B5-9489-4120-AD68-10B3A6A0CD99}" destId="{8D506702-A41B-4CE1-A776-370B701CF2CF}" srcOrd="1" destOrd="0" presId="urn:microsoft.com/office/officeart/2005/8/layout/chart3"/>
    <dgm:cxn modelId="{3A195488-1621-4721-B3FA-07FA2D796E1B}" type="presOf" srcId="{8EF516E5-0816-4F99-88D2-D04E903C5B75}" destId="{7819367E-3CB0-448E-920D-3C5CAE13AD6F}" srcOrd="0" destOrd="0" presId="urn:microsoft.com/office/officeart/2005/8/layout/chart3"/>
    <dgm:cxn modelId="{3F1448BB-6234-4DFD-A013-254B4B008AA7}" srcId="{33F360C6-C144-4DD7-B4A6-00C18BD38BD9}" destId="{9C324D3B-651F-47DD-A7CD-B7B40F2BFE2B}" srcOrd="2" destOrd="0" parTransId="{BC2E6238-E501-4E99-B6D1-B5F5F7744A4F}" sibTransId="{98F1FF8F-BAB7-46CD-BD4A-A603171CA4CB}"/>
    <dgm:cxn modelId="{8C5946D1-ED58-445C-A510-F3DF4D7092DB}" type="presOf" srcId="{8F5EC135-2B39-4323-B9AD-34BF0EF51D63}" destId="{99F09324-0FBA-443A-9290-5873045688FD}" srcOrd="1" destOrd="0" presId="urn:microsoft.com/office/officeart/2005/8/layout/chart3"/>
    <dgm:cxn modelId="{541393D2-6A82-4E25-8598-379AFFB64EE8}" srcId="{33F360C6-C144-4DD7-B4A6-00C18BD38BD9}" destId="{8EF516E5-0816-4F99-88D2-D04E903C5B75}" srcOrd="4" destOrd="0" parTransId="{FD6E2259-C628-4EAD-897C-AE55B70F9BA7}" sibTransId="{C49123DD-1177-47C4-AB4A-603EE793A29D}"/>
    <dgm:cxn modelId="{C6BCF3D5-FEC1-4E9D-A541-0432583D063E}" type="presOf" srcId="{33F360C6-C144-4DD7-B4A6-00C18BD38BD9}" destId="{A0E6696F-C4EF-4B61-A4A0-DA7665B3DDEF}" srcOrd="0" destOrd="0" presId="urn:microsoft.com/office/officeart/2005/8/layout/chart3"/>
    <dgm:cxn modelId="{82AAA3F8-E18D-4ADF-ABE2-BCB26F7D3E98}" srcId="{33F360C6-C144-4DD7-B4A6-00C18BD38BD9}" destId="{8F5EC135-2B39-4323-B9AD-34BF0EF51D63}" srcOrd="1" destOrd="0" parTransId="{9699BA58-FD00-46D2-8CF6-0EE1FF71A790}" sibTransId="{5C9B39C4-7CCE-40E4-9292-5A75DB704E0A}"/>
    <dgm:cxn modelId="{35C5F0E6-4F2B-4A10-B03C-94157959357F}" type="presParOf" srcId="{A0E6696F-C4EF-4B61-A4A0-DA7665B3DDEF}" destId="{6C4CF457-6378-4EF2-9AC8-B3FDDDDCB168}" srcOrd="0" destOrd="0" presId="urn:microsoft.com/office/officeart/2005/8/layout/chart3"/>
    <dgm:cxn modelId="{91C02FB4-01AB-4385-B9BC-371DE331558F}" type="presParOf" srcId="{A0E6696F-C4EF-4B61-A4A0-DA7665B3DDEF}" destId="{8D506702-A41B-4CE1-A776-370B701CF2CF}" srcOrd="1" destOrd="0" presId="urn:microsoft.com/office/officeart/2005/8/layout/chart3"/>
    <dgm:cxn modelId="{5CC3FA02-4BC3-4620-9069-E87545F3C367}" type="presParOf" srcId="{A0E6696F-C4EF-4B61-A4A0-DA7665B3DDEF}" destId="{2334956C-63B3-45A6-B60F-83536FDE70A0}" srcOrd="2" destOrd="0" presId="urn:microsoft.com/office/officeart/2005/8/layout/chart3"/>
    <dgm:cxn modelId="{8073A112-A051-408A-88CA-51C8ED9FACA2}" type="presParOf" srcId="{A0E6696F-C4EF-4B61-A4A0-DA7665B3DDEF}" destId="{99F09324-0FBA-443A-9290-5873045688FD}" srcOrd="3" destOrd="0" presId="urn:microsoft.com/office/officeart/2005/8/layout/chart3"/>
    <dgm:cxn modelId="{AF23EED5-57CB-42CD-B23A-EB65A50AB5CC}" type="presParOf" srcId="{A0E6696F-C4EF-4B61-A4A0-DA7665B3DDEF}" destId="{51D22939-026E-45C4-ACB0-055425B16EA0}" srcOrd="4" destOrd="0" presId="urn:microsoft.com/office/officeart/2005/8/layout/chart3"/>
    <dgm:cxn modelId="{973BF83A-CBFD-4B36-84C9-9946C88969B3}" type="presParOf" srcId="{A0E6696F-C4EF-4B61-A4A0-DA7665B3DDEF}" destId="{506A9FAA-E419-473C-B22E-F595CD91B1BF}" srcOrd="5" destOrd="0" presId="urn:microsoft.com/office/officeart/2005/8/layout/chart3"/>
    <dgm:cxn modelId="{339A0FEC-DA84-4FDF-A41B-60DABE0AC617}" type="presParOf" srcId="{A0E6696F-C4EF-4B61-A4A0-DA7665B3DDEF}" destId="{35913A12-4609-409B-ACBC-B7D05E47839A}" srcOrd="6" destOrd="0" presId="urn:microsoft.com/office/officeart/2005/8/layout/chart3"/>
    <dgm:cxn modelId="{7202DE78-FFB1-41D5-A2E7-804A1282E57E}" type="presParOf" srcId="{A0E6696F-C4EF-4B61-A4A0-DA7665B3DDEF}" destId="{C51618F3-6864-42D7-82C8-F128A7D99521}" srcOrd="7" destOrd="0" presId="urn:microsoft.com/office/officeart/2005/8/layout/chart3"/>
    <dgm:cxn modelId="{BF7856FA-69E6-44B0-9134-B574B9C75B88}" type="presParOf" srcId="{A0E6696F-C4EF-4B61-A4A0-DA7665B3DDEF}" destId="{7819367E-3CB0-448E-920D-3C5CAE13AD6F}" srcOrd="8" destOrd="0" presId="urn:microsoft.com/office/officeart/2005/8/layout/chart3"/>
    <dgm:cxn modelId="{A2B818A7-AAD6-452D-AB8F-5D8EA5BCAA27}" type="presParOf" srcId="{A0E6696F-C4EF-4B61-A4A0-DA7665B3DDEF}" destId="{EB0FBB6C-8409-4573-AAC2-DFD4B075D772}"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89B497-1B14-4522-B338-378A81E44300}" type="doc">
      <dgm:prSet loTypeId="urn:microsoft.com/office/officeart/2005/8/layout/hProcess9" loCatId="process" qsTypeId="urn:microsoft.com/office/officeart/2005/8/quickstyle/simple3" qsCatId="simple" csTypeId="urn:microsoft.com/office/officeart/2005/8/colors/accent6_3" csCatId="accent6" phldr="1"/>
      <dgm:spPr/>
      <dgm:t>
        <a:bodyPr/>
        <a:lstStyle/>
        <a:p>
          <a:endParaRPr lang="en-US"/>
        </a:p>
      </dgm:t>
    </dgm:pt>
    <dgm:pt modelId="{647810BC-1F94-4112-8157-E25D0DA13CB8}">
      <dgm:prSet/>
      <dgm:spPr>
        <a:gradFill rotWithShape="0">
          <a:gsLst>
            <a:gs pos="0">
              <a:schemeClr val="accent1">
                <a:lumMod val="60000"/>
                <a:lumOff val="40000"/>
              </a:schemeClr>
            </a:gs>
            <a:gs pos="50000">
              <a:schemeClr val="accent1">
                <a:lumMod val="60000"/>
                <a:lumOff val="40000"/>
              </a:schemeClr>
            </a:gs>
            <a:gs pos="100000">
              <a:schemeClr val="accent1">
                <a:lumMod val="60000"/>
                <a:lumOff val="40000"/>
              </a:schemeClr>
            </a:gs>
          </a:gsLst>
        </a:gradFill>
      </dgm:spPr>
      <dgm:t>
        <a:bodyPr/>
        <a:lstStyle/>
        <a:p>
          <a:r>
            <a:rPr lang="en-US" dirty="0"/>
            <a:t>Short term projects with small immediate goals</a:t>
          </a:r>
        </a:p>
      </dgm:t>
    </dgm:pt>
    <dgm:pt modelId="{7DCA1015-C813-4B8E-AA30-AA526450B46C}" type="parTrans" cxnId="{E517A105-6A07-48FE-BE66-7979784D5CF7}">
      <dgm:prSet/>
      <dgm:spPr/>
      <dgm:t>
        <a:bodyPr/>
        <a:lstStyle/>
        <a:p>
          <a:endParaRPr lang="en-US"/>
        </a:p>
      </dgm:t>
    </dgm:pt>
    <dgm:pt modelId="{682D1D8E-9079-4A9A-8C63-600FC1ECB424}" type="sibTrans" cxnId="{E517A105-6A07-48FE-BE66-7979784D5CF7}">
      <dgm:prSet/>
      <dgm:spPr/>
      <dgm:t>
        <a:bodyPr/>
        <a:lstStyle/>
        <a:p>
          <a:endParaRPr lang="en-US"/>
        </a:p>
      </dgm:t>
    </dgm:pt>
    <dgm:pt modelId="{EC73B393-5869-4A9D-B57F-5894C973BB78}">
      <dgm:prSet/>
      <dgm:spPr>
        <a:gradFill rotWithShape="0">
          <a:gsLst>
            <a:gs pos="50000">
              <a:schemeClr val="accent1">
                <a:lumMod val="40000"/>
                <a:lumOff val="60000"/>
              </a:schemeClr>
            </a:gs>
            <a:gs pos="100000">
              <a:schemeClr val="accent1">
                <a:lumMod val="40000"/>
                <a:lumOff val="60000"/>
              </a:schemeClr>
            </a:gs>
          </a:gsLst>
        </a:gradFill>
      </dgm:spPr>
      <dgm:t>
        <a:bodyPr/>
        <a:lstStyle/>
        <a:p>
          <a:r>
            <a:rPr lang="en-US" dirty="0"/>
            <a:t>A strategy to improve the security posture of the organization </a:t>
          </a:r>
        </a:p>
      </dgm:t>
    </dgm:pt>
    <dgm:pt modelId="{650EF731-889B-44FE-9C6F-8040ACC1EB50}" type="parTrans" cxnId="{8B1ADAA3-1E23-4DF0-9F36-0AA8635845EA}">
      <dgm:prSet/>
      <dgm:spPr/>
      <dgm:t>
        <a:bodyPr/>
        <a:lstStyle/>
        <a:p>
          <a:endParaRPr lang="en-US"/>
        </a:p>
      </dgm:t>
    </dgm:pt>
    <dgm:pt modelId="{6F662610-85F4-4A29-8F36-84398A431BDD}" type="sibTrans" cxnId="{8B1ADAA3-1E23-4DF0-9F36-0AA8635845EA}">
      <dgm:prSet/>
      <dgm:spPr/>
      <dgm:t>
        <a:bodyPr/>
        <a:lstStyle/>
        <a:p>
          <a:endParaRPr lang="en-US"/>
        </a:p>
      </dgm:t>
    </dgm:pt>
    <dgm:pt modelId="{B1ECB0C9-269F-45FB-9311-24517CD3A29E}">
      <dgm:prSet/>
      <dgm:spPr>
        <a:gradFill rotWithShape="0">
          <a:gsLst>
            <a:gs pos="0">
              <a:schemeClr val="accent1">
                <a:lumMod val="20000"/>
                <a:lumOff val="80000"/>
              </a:schemeClr>
            </a:gs>
            <a:gs pos="100000">
              <a:schemeClr val="accent1">
                <a:lumMod val="20000"/>
                <a:lumOff val="80000"/>
              </a:schemeClr>
            </a:gs>
          </a:gsLst>
        </a:gradFill>
      </dgm:spPr>
      <dgm:t>
        <a:bodyPr/>
        <a:lstStyle/>
        <a:p>
          <a:r>
            <a:rPr lang="en-US" dirty="0"/>
            <a:t>Coordinated program services support the mission of the institution in a way that is understood and leveraged by users  </a:t>
          </a:r>
        </a:p>
      </dgm:t>
    </dgm:pt>
    <dgm:pt modelId="{CC19EF20-6786-4FCC-9961-21D96F683A1F}" type="parTrans" cxnId="{5CC9082C-8CE7-45C4-A226-1D9698EF92B5}">
      <dgm:prSet/>
      <dgm:spPr/>
      <dgm:t>
        <a:bodyPr/>
        <a:lstStyle/>
        <a:p>
          <a:endParaRPr lang="en-US"/>
        </a:p>
      </dgm:t>
    </dgm:pt>
    <dgm:pt modelId="{84D0023E-D78A-49C6-B200-2882A91705D7}" type="sibTrans" cxnId="{5CC9082C-8CE7-45C4-A226-1D9698EF92B5}">
      <dgm:prSet/>
      <dgm:spPr/>
      <dgm:t>
        <a:bodyPr/>
        <a:lstStyle/>
        <a:p>
          <a:endParaRPr lang="en-US"/>
        </a:p>
      </dgm:t>
    </dgm:pt>
    <dgm:pt modelId="{3025430A-CAC6-422E-BB57-248CBB01EA68}" type="pres">
      <dgm:prSet presAssocID="{1F89B497-1B14-4522-B338-378A81E44300}" presName="CompostProcess" presStyleCnt="0">
        <dgm:presLayoutVars>
          <dgm:dir/>
          <dgm:resizeHandles val="exact"/>
        </dgm:presLayoutVars>
      </dgm:prSet>
      <dgm:spPr/>
    </dgm:pt>
    <dgm:pt modelId="{DC16E257-ACA9-4248-86E4-AC79D6A101A6}" type="pres">
      <dgm:prSet presAssocID="{1F89B497-1B14-4522-B338-378A81E44300}" presName="arrow" presStyleLbl="bgShp" presStyleIdx="0" presStyleCnt="1" custScaleX="117647"/>
      <dgm:spPr>
        <a:solidFill>
          <a:schemeClr val="accent1"/>
        </a:solidFill>
      </dgm:spPr>
    </dgm:pt>
    <dgm:pt modelId="{9AB19ADE-61DD-43EF-9225-2CDC29A0E52F}" type="pres">
      <dgm:prSet presAssocID="{1F89B497-1B14-4522-B338-378A81E44300}" presName="linearProcess" presStyleCnt="0"/>
      <dgm:spPr/>
    </dgm:pt>
    <dgm:pt modelId="{55DAD533-2842-439B-AEA5-5677A3B39F99}" type="pres">
      <dgm:prSet presAssocID="{647810BC-1F94-4112-8157-E25D0DA13CB8}" presName="textNode" presStyleLbl="node1" presStyleIdx="0" presStyleCnt="3">
        <dgm:presLayoutVars>
          <dgm:bulletEnabled val="1"/>
        </dgm:presLayoutVars>
      </dgm:prSet>
      <dgm:spPr/>
    </dgm:pt>
    <dgm:pt modelId="{060F3BE5-BB25-43D9-88A3-0674EFC04F64}" type="pres">
      <dgm:prSet presAssocID="{682D1D8E-9079-4A9A-8C63-600FC1ECB424}" presName="sibTrans" presStyleCnt="0"/>
      <dgm:spPr/>
    </dgm:pt>
    <dgm:pt modelId="{F488988E-23A6-4DA9-A9C0-C1DB14ACA10D}" type="pres">
      <dgm:prSet presAssocID="{EC73B393-5869-4A9D-B57F-5894C973BB78}" presName="textNode" presStyleLbl="node1" presStyleIdx="1" presStyleCnt="3">
        <dgm:presLayoutVars>
          <dgm:bulletEnabled val="1"/>
        </dgm:presLayoutVars>
      </dgm:prSet>
      <dgm:spPr/>
    </dgm:pt>
    <dgm:pt modelId="{89E25218-4C1A-4B6E-9320-BBCAEE4DA2EF}" type="pres">
      <dgm:prSet presAssocID="{6F662610-85F4-4A29-8F36-84398A431BDD}" presName="sibTrans" presStyleCnt="0"/>
      <dgm:spPr/>
    </dgm:pt>
    <dgm:pt modelId="{B5C77F56-57BA-4AC1-A45E-3DD33ADC723F}" type="pres">
      <dgm:prSet presAssocID="{B1ECB0C9-269F-45FB-9311-24517CD3A29E}" presName="textNode" presStyleLbl="node1" presStyleIdx="2" presStyleCnt="3">
        <dgm:presLayoutVars>
          <dgm:bulletEnabled val="1"/>
        </dgm:presLayoutVars>
      </dgm:prSet>
      <dgm:spPr/>
    </dgm:pt>
  </dgm:ptLst>
  <dgm:cxnLst>
    <dgm:cxn modelId="{E517A105-6A07-48FE-BE66-7979784D5CF7}" srcId="{1F89B497-1B14-4522-B338-378A81E44300}" destId="{647810BC-1F94-4112-8157-E25D0DA13CB8}" srcOrd="0" destOrd="0" parTransId="{7DCA1015-C813-4B8E-AA30-AA526450B46C}" sibTransId="{682D1D8E-9079-4A9A-8C63-600FC1ECB424}"/>
    <dgm:cxn modelId="{D5C1B226-5053-48B2-82B8-96C6E74F76DA}" type="presOf" srcId="{EC73B393-5869-4A9D-B57F-5894C973BB78}" destId="{F488988E-23A6-4DA9-A9C0-C1DB14ACA10D}" srcOrd="0" destOrd="0" presId="urn:microsoft.com/office/officeart/2005/8/layout/hProcess9"/>
    <dgm:cxn modelId="{5CC9082C-8CE7-45C4-A226-1D9698EF92B5}" srcId="{1F89B497-1B14-4522-B338-378A81E44300}" destId="{B1ECB0C9-269F-45FB-9311-24517CD3A29E}" srcOrd="2" destOrd="0" parTransId="{CC19EF20-6786-4FCC-9961-21D96F683A1F}" sibTransId="{84D0023E-D78A-49C6-B200-2882A91705D7}"/>
    <dgm:cxn modelId="{D802FC3E-28BF-489A-812B-11C2D53E8C7C}" type="presOf" srcId="{B1ECB0C9-269F-45FB-9311-24517CD3A29E}" destId="{B5C77F56-57BA-4AC1-A45E-3DD33ADC723F}" srcOrd="0" destOrd="0" presId="urn:microsoft.com/office/officeart/2005/8/layout/hProcess9"/>
    <dgm:cxn modelId="{CAF88A77-D4CA-48DA-BABD-03FE4817F262}" type="presOf" srcId="{647810BC-1F94-4112-8157-E25D0DA13CB8}" destId="{55DAD533-2842-439B-AEA5-5677A3B39F99}" srcOrd="0" destOrd="0" presId="urn:microsoft.com/office/officeart/2005/8/layout/hProcess9"/>
    <dgm:cxn modelId="{F578C67E-16BA-418B-8C25-49DED33686BC}" type="presOf" srcId="{1F89B497-1B14-4522-B338-378A81E44300}" destId="{3025430A-CAC6-422E-BB57-248CBB01EA68}" srcOrd="0" destOrd="0" presId="urn:microsoft.com/office/officeart/2005/8/layout/hProcess9"/>
    <dgm:cxn modelId="{8B1ADAA3-1E23-4DF0-9F36-0AA8635845EA}" srcId="{1F89B497-1B14-4522-B338-378A81E44300}" destId="{EC73B393-5869-4A9D-B57F-5894C973BB78}" srcOrd="1" destOrd="0" parTransId="{650EF731-889B-44FE-9C6F-8040ACC1EB50}" sibTransId="{6F662610-85F4-4A29-8F36-84398A431BDD}"/>
    <dgm:cxn modelId="{5415BDEE-0C52-4DB3-A68C-CE3AB51F381E}" type="presParOf" srcId="{3025430A-CAC6-422E-BB57-248CBB01EA68}" destId="{DC16E257-ACA9-4248-86E4-AC79D6A101A6}" srcOrd="0" destOrd="0" presId="urn:microsoft.com/office/officeart/2005/8/layout/hProcess9"/>
    <dgm:cxn modelId="{E2A97E79-D73E-4375-852E-6F983A6C36BD}" type="presParOf" srcId="{3025430A-CAC6-422E-BB57-248CBB01EA68}" destId="{9AB19ADE-61DD-43EF-9225-2CDC29A0E52F}" srcOrd="1" destOrd="0" presId="urn:microsoft.com/office/officeart/2005/8/layout/hProcess9"/>
    <dgm:cxn modelId="{8BA942F9-E5F9-48B4-BB2F-9C3D8EDF1AA6}" type="presParOf" srcId="{9AB19ADE-61DD-43EF-9225-2CDC29A0E52F}" destId="{55DAD533-2842-439B-AEA5-5677A3B39F99}" srcOrd="0" destOrd="0" presId="urn:microsoft.com/office/officeart/2005/8/layout/hProcess9"/>
    <dgm:cxn modelId="{7A773418-396B-48BB-9E4F-2A7E5393D5F8}" type="presParOf" srcId="{9AB19ADE-61DD-43EF-9225-2CDC29A0E52F}" destId="{060F3BE5-BB25-43D9-88A3-0674EFC04F64}" srcOrd="1" destOrd="0" presId="urn:microsoft.com/office/officeart/2005/8/layout/hProcess9"/>
    <dgm:cxn modelId="{165AEA26-6AED-414A-BE19-C9A281A9BCB5}" type="presParOf" srcId="{9AB19ADE-61DD-43EF-9225-2CDC29A0E52F}" destId="{F488988E-23A6-4DA9-A9C0-C1DB14ACA10D}" srcOrd="2" destOrd="0" presId="urn:microsoft.com/office/officeart/2005/8/layout/hProcess9"/>
    <dgm:cxn modelId="{1343307E-21AA-461E-A37A-401A52150BB2}" type="presParOf" srcId="{9AB19ADE-61DD-43EF-9225-2CDC29A0E52F}" destId="{89E25218-4C1A-4B6E-9320-BBCAEE4DA2EF}" srcOrd="3" destOrd="0" presId="urn:microsoft.com/office/officeart/2005/8/layout/hProcess9"/>
    <dgm:cxn modelId="{B65075D7-35BA-431A-995D-5AE1E927E571}" type="presParOf" srcId="{9AB19ADE-61DD-43EF-9225-2CDC29A0E52F}" destId="{B5C77F56-57BA-4AC1-A45E-3DD33ADC723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453065-D872-4180-96F0-41411B0D0184}" type="doc">
      <dgm:prSet loTypeId="urn:microsoft.com/office/officeart/2005/8/layout/arrow5" loCatId="relationship" qsTypeId="urn:microsoft.com/office/officeart/2005/8/quickstyle/simple5" qsCatId="simple" csTypeId="urn:microsoft.com/office/officeart/2005/8/colors/accent1_3" csCatId="accent1" phldr="1"/>
      <dgm:spPr/>
    </dgm:pt>
    <dgm:pt modelId="{FCAAE790-50CE-430F-85F2-3ADB59600E1B}">
      <dgm:prSet phldrT="[Text]" custT="1"/>
      <dgm:spPr/>
      <dgm:t>
        <a:bodyPr/>
        <a:lstStyle/>
        <a:p>
          <a:r>
            <a:rPr lang="en-US" sz="2200" dirty="0">
              <a:solidFill>
                <a:schemeClr val="tx1"/>
              </a:solidFill>
            </a:rPr>
            <a:t>Data Centric</a:t>
          </a:r>
        </a:p>
      </dgm:t>
    </dgm:pt>
    <dgm:pt modelId="{E2C8B6F8-CE40-4CFD-8C7E-4311AA4432A1}" type="parTrans" cxnId="{597FF622-61CB-4702-A332-2344A2F4A090}">
      <dgm:prSet/>
      <dgm:spPr/>
      <dgm:t>
        <a:bodyPr/>
        <a:lstStyle/>
        <a:p>
          <a:endParaRPr lang="en-US"/>
        </a:p>
      </dgm:t>
    </dgm:pt>
    <dgm:pt modelId="{5BE509EA-2B1F-4B5F-B14A-80B097591E06}" type="sibTrans" cxnId="{597FF622-61CB-4702-A332-2344A2F4A090}">
      <dgm:prSet/>
      <dgm:spPr/>
      <dgm:t>
        <a:bodyPr/>
        <a:lstStyle/>
        <a:p>
          <a:endParaRPr lang="en-US"/>
        </a:p>
      </dgm:t>
    </dgm:pt>
    <dgm:pt modelId="{9857539D-6EA8-402A-A8DC-7470B78682D6}">
      <dgm:prSet phldrT="[Text]" custT="1"/>
      <dgm:spPr/>
      <dgm:t>
        <a:bodyPr/>
        <a:lstStyle/>
        <a:p>
          <a:r>
            <a:rPr lang="en-US" sz="2200" dirty="0">
              <a:solidFill>
                <a:schemeClr val="tx1"/>
              </a:solidFill>
            </a:rPr>
            <a:t>Help Yourself</a:t>
          </a:r>
        </a:p>
      </dgm:t>
    </dgm:pt>
    <dgm:pt modelId="{93587AE6-1732-4771-A3A3-519BFB45F897}" type="parTrans" cxnId="{33EFD6DD-558C-4D9C-BA4F-DEF635BB382E}">
      <dgm:prSet/>
      <dgm:spPr/>
      <dgm:t>
        <a:bodyPr/>
        <a:lstStyle/>
        <a:p>
          <a:endParaRPr lang="en-US"/>
        </a:p>
      </dgm:t>
    </dgm:pt>
    <dgm:pt modelId="{937CB72F-443C-4338-9A0C-E327D0761E76}" type="sibTrans" cxnId="{33EFD6DD-558C-4D9C-BA4F-DEF635BB382E}">
      <dgm:prSet/>
      <dgm:spPr/>
      <dgm:t>
        <a:bodyPr/>
        <a:lstStyle/>
        <a:p>
          <a:endParaRPr lang="en-US"/>
        </a:p>
      </dgm:t>
    </dgm:pt>
    <dgm:pt modelId="{F3993B8A-B17E-4697-B50C-E792D1ACBC5A}">
      <dgm:prSet phldrT="[Text]" custT="1"/>
      <dgm:spPr/>
      <dgm:t>
        <a:bodyPr/>
        <a:lstStyle/>
        <a:p>
          <a:r>
            <a:rPr lang="en-US" sz="2200" dirty="0">
              <a:solidFill>
                <a:schemeClr val="tx1"/>
              </a:solidFill>
            </a:rPr>
            <a:t>Campus Partnerships</a:t>
          </a:r>
        </a:p>
      </dgm:t>
    </dgm:pt>
    <dgm:pt modelId="{5E9F9490-E4CE-4187-A575-EBF758AB27E8}" type="parTrans" cxnId="{29285E5B-9605-4714-B64D-7923A1EBC75E}">
      <dgm:prSet/>
      <dgm:spPr/>
      <dgm:t>
        <a:bodyPr/>
        <a:lstStyle/>
        <a:p>
          <a:endParaRPr lang="en-US"/>
        </a:p>
      </dgm:t>
    </dgm:pt>
    <dgm:pt modelId="{A390B5B0-D273-469C-A475-5C7B2C1C33FB}" type="sibTrans" cxnId="{29285E5B-9605-4714-B64D-7923A1EBC75E}">
      <dgm:prSet/>
      <dgm:spPr/>
      <dgm:t>
        <a:bodyPr/>
        <a:lstStyle/>
        <a:p>
          <a:endParaRPr lang="en-US"/>
        </a:p>
      </dgm:t>
    </dgm:pt>
    <dgm:pt modelId="{8C506168-3EA2-4292-9A97-459F26665F3E}">
      <dgm:prSet phldrT="[Text]" custT="1"/>
      <dgm:spPr/>
      <dgm:t>
        <a:bodyPr/>
        <a:lstStyle/>
        <a:p>
          <a:r>
            <a:rPr lang="en-US" sz="2200" dirty="0">
              <a:solidFill>
                <a:schemeClr val="tx1"/>
              </a:solidFill>
            </a:rPr>
            <a:t>Trusted Advisor</a:t>
          </a:r>
        </a:p>
      </dgm:t>
    </dgm:pt>
    <dgm:pt modelId="{9C6C03F2-8F5D-4A02-B8CB-C6DECA6783E2}" type="parTrans" cxnId="{D6366C4B-38A8-403D-86E9-9600B4AD5C1A}">
      <dgm:prSet/>
      <dgm:spPr/>
      <dgm:t>
        <a:bodyPr/>
        <a:lstStyle/>
        <a:p>
          <a:endParaRPr lang="en-US"/>
        </a:p>
      </dgm:t>
    </dgm:pt>
    <dgm:pt modelId="{4684D1D2-6C90-4252-AB64-9FC7FC093674}" type="sibTrans" cxnId="{D6366C4B-38A8-403D-86E9-9600B4AD5C1A}">
      <dgm:prSet/>
      <dgm:spPr/>
      <dgm:t>
        <a:bodyPr/>
        <a:lstStyle/>
        <a:p>
          <a:endParaRPr lang="en-US"/>
        </a:p>
      </dgm:t>
    </dgm:pt>
    <dgm:pt modelId="{E85ABB06-2125-4FC6-AE03-B7A0F3CB771B}">
      <dgm:prSet phldrT="[Text]" custT="1"/>
      <dgm:spPr/>
      <dgm:t>
        <a:bodyPr/>
        <a:lstStyle/>
        <a:p>
          <a:r>
            <a:rPr lang="en-US" sz="2200" dirty="0">
              <a:solidFill>
                <a:schemeClr val="tx1"/>
              </a:solidFill>
            </a:rPr>
            <a:t>Unified Com-</a:t>
          </a:r>
          <a:r>
            <a:rPr lang="en-US" sz="2200" dirty="0" err="1">
              <a:solidFill>
                <a:schemeClr val="tx1"/>
              </a:solidFill>
            </a:rPr>
            <a:t>pliance</a:t>
          </a:r>
          <a:endParaRPr lang="en-US" sz="2200" dirty="0">
            <a:solidFill>
              <a:schemeClr val="tx1"/>
            </a:solidFill>
          </a:endParaRPr>
        </a:p>
      </dgm:t>
    </dgm:pt>
    <dgm:pt modelId="{C5DEA840-F391-42E7-B4F7-7FC1E6DCB48A}" type="parTrans" cxnId="{090E1677-3E4D-4EDD-A092-84498FD89B14}">
      <dgm:prSet/>
      <dgm:spPr/>
      <dgm:t>
        <a:bodyPr/>
        <a:lstStyle/>
        <a:p>
          <a:endParaRPr lang="en-US"/>
        </a:p>
      </dgm:t>
    </dgm:pt>
    <dgm:pt modelId="{C40D4673-7405-4C14-BD89-2819AADBF883}" type="sibTrans" cxnId="{090E1677-3E4D-4EDD-A092-84498FD89B14}">
      <dgm:prSet/>
      <dgm:spPr/>
      <dgm:t>
        <a:bodyPr/>
        <a:lstStyle/>
        <a:p>
          <a:endParaRPr lang="en-US"/>
        </a:p>
      </dgm:t>
    </dgm:pt>
    <dgm:pt modelId="{91F1C959-08CF-4697-A71B-BBADFADE24C4}" type="pres">
      <dgm:prSet presAssocID="{C4453065-D872-4180-96F0-41411B0D0184}" presName="diagram" presStyleCnt="0">
        <dgm:presLayoutVars>
          <dgm:dir/>
          <dgm:resizeHandles val="exact"/>
        </dgm:presLayoutVars>
      </dgm:prSet>
      <dgm:spPr/>
    </dgm:pt>
    <dgm:pt modelId="{76795E23-EE6F-4A36-89CD-9F0D8E411636}" type="pres">
      <dgm:prSet presAssocID="{FCAAE790-50CE-430F-85F2-3ADB59600E1B}" presName="arrow" presStyleLbl="node1" presStyleIdx="0" presStyleCnt="5">
        <dgm:presLayoutVars>
          <dgm:bulletEnabled val="1"/>
        </dgm:presLayoutVars>
      </dgm:prSet>
      <dgm:spPr/>
    </dgm:pt>
    <dgm:pt modelId="{7CA60C01-EB71-4FFF-988C-D6852F550EB4}" type="pres">
      <dgm:prSet presAssocID="{9857539D-6EA8-402A-A8DC-7470B78682D6}" presName="arrow" presStyleLbl="node1" presStyleIdx="1" presStyleCnt="5">
        <dgm:presLayoutVars>
          <dgm:bulletEnabled val="1"/>
        </dgm:presLayoutVars>
      </dgm:prSet>
      <dgm:spPr/>
    </dgm:pt>
    <dgm:pt modelId="{1D4F9EC0-110C-4842-9A53-BC22D2D7143C}" type="pres">
      <dgm:prSet presAssocID="{8C506168-3EA2-4292-9A97-459F26665F3E}" presName="arrow" presStyleLbl="node1" presStyleIdx="2" presStyleCnt="5">
        <dgm:presLayoutVars>
          <dgm:bulletEnabled val="1"/>
        </dgm:presLayoutVars>
      </dgm:prSet>
      <dgm:spPr/>
    </dgm:pt>
    <dgm:pt modelId="{AFBAB22C-F487-48C0-AA31-2CF274FF44E8}" type="pres">
      <dgm:prSet presAssocID="{E85ABB06-2125-4FC6-AE03-B7A0F3CB771B}" presName="arrow" presStyleLbl="node1" presStyleIdx="3" presStyleCnt="5">
        <dgm:presLayoutVars>
          <dgm:bulletEnabled val="1"/>
        </dgm:presLayoutVars>
      </dgm:prSet>
      <dgm:spPr/>
    </dgm:pt>
    <dgm:pt modelId="{159A369B-F02E-4C47-B679-501074CC85AF}" type="pres">
      <dgm:prSet presAssocID="{F3993B8A-B17E-4697-B50C-E792D1ACBC5A}" presName="arrow" presStyleLbl="node1" presStyleIdx="4" presStyleCnt="5">
        <dgm:presLayoutVars>
          <dgm:bulletEnabled val="1"/>
        </dgm:presLayoutVars>
      </dgm:prSet>
      <dgm:spPr/>
    </dgm:pt>
  </dgm:ptLst>
  <dgm:cxnLst>
    <dgm:cxn modelId="{4CBF4302-1A6E-44C1-843A-AD00B8B9C051}" type="presOf" srcId="{C4453065-D872-4180-96F0-41411B0D0184}" destId="{91F1C959-08CF-4697-A71B-BBADFADE24C4}" srcOrd="0" destOrd="0" presId="urn:microsoft.com/office/officeart/2005/8/layout/arrow5"/>
    <dgm:cxn modelId="{597FF622-61CB-4702-A332-2344A2F4A090}" srcId="{C4453065-D872-4180-96F0-41411B0D0184}" destId="{FCAAE790-50CE-430F-85F2-3ADB59600E1B}" srcOrd="0" destOrd="0" parTransId="{E2C8B6F8-CE40-4CFD-8C7E-4311AA4432A1}" sibTransId="{5BE509EA-2B1F-4B5F-B14A-80B097591E06}"/>
    <dgm:cxn modelId="{67255C5B-B6A7-499D-B34C-3722F60851FE}" type="presOf" srcId="{FCAAE790-50CE-430F-85F2-3ADB59600E1B}" destId="{76795E23-EE6F-4A36-89CD-9F0D8E411636}" srcOrd="0" destOrd="0" presId="urn:microsoft.com/office/officeart/2005/8/layout/arrow5"/>
    <dgm:cxn modelId="{29285E5B-9605-4714-B64D-7923A1EBC75E}" srcId="{C4453065-D872-4180-96F0-41411B0D0184}" destId="{F3993B8A-B17E-4697-B50C-E792D1ACBC5A}" srcOrd="4" destOrd="0" parTransId="{5E9F9490-E4CE-4187-A575-EBF758AB27E8}" sibTransId="{A390B5B0-D273-469C-A475-5C7B2C1C33FB}"/>
    <dgm:cxn modelId="{927D3343-B1AB-4B65-86DE-1379482F2B36}" type="presOf" srcId="{F3993B8A-B17E-4697-B50C-E792D1ACBC5A}" destId="{159A369B-F02E-4C47-B679-501074CC85AF}" srcOrd="0" destOrd="0" presId="urn:microsoft.com/office/officeart/2005/8/layout/arrow5"/>
    <dgm:cxn modelId="{35284844-87C5-4B58-92E2-33FBCE0A259D}" type="presOf" srcId="{8C506168-3EA2-4292-9A97-459F26665F3E}" destId="{1D4F9EC0-110C-4842-9A53-BC22D2D7143C}" srcOrd="0" destOrd="0" presId="urn:microsoft.com/office/officeart/2005/8/layout/arrow5"/>
    <dgm:cxn modelId="{D6366C4B-38A8-403D-86E9-9600B4AD5C1A}" srcId="{C4453065-D872-4180-96F0-41411B0D0184}" destId="{8C506168-3EA2-4292-9A97-459F26665F3E}" srcOrd="2" destOrd="0" parTransId="{9C6C03F2-8F5D-4A02-B8CB-C6DECA6783E2}" sibTransId="{4684D1D2-6C90-4252-AB64-9FC7FC093674}"/>
    <dgm:cxn modelId="{93C02072-81F0-45E1-AC42-88F735E6ED8C}" type="presOf" srcId="{9857539D-6EA8-402A-A8DC-7470B78682D6}" destId="{7CA60C01-EB71-4FFF-988C-D6852F550EB4}" srcOrd="0" destOrd="0" presId="urn:microsoft.com/office/officeart/2005/8/layout/arrow5"/>
    <dgm:cxn modelId="{090E1677-3E4D-4EDD-A092-84498FD89B14}" srcId="{C4453065-D872-4180-96F0-41411B0D0184}" destId="{E85ABB06-2125-4FC6-AE03-B7A0F3CB771B}" srcOrd="3" destOrd="0" parTransId="{C5DEA840-F391-42E7-B4F7-7FC1E6DCB48A}" sibTransId="{C40D4673-7405-4C14-BD89-2819AADBF883}"/>
    <dgm:cxn modelId="{167E1EA3-0F41-4E4C-A6D3-6F7F1BA12834}" type="presOf" srcId="{E85ABB06-2125-4FC6-AE03-B7A0F3CB771B}" destId="{AFBAB22C-F487-48C0-AA31-2CF274FF44E8}" srcOrd="0" destOrd="0" presId="urn:microsoft.com/office/officeart/2005/8/layout/arrow5"/>
    <dgm:cxn modelId="{33EFD6DD-558C-4D9C-BA4F-DEF635BB382E}" srcId="{C4453065-D872-4180-96F0-41411B0D0184}" destId="{9857539D-6EA8-402A-A8DC-7470B78682D6}" srcOrd="1" destOrd="0" parTransId="{93587AE6-1732-4771-A3A3-519BFB45F897}" sibTransId="{937CB72F-443C-4338-9A0C-E327D0761E76}"/>
    <dgm:cxn modelId="{4DDCB232-01D2-4715-8EC1-858811C86161}" type="presParOf" srcId="{91F1C959-08CF-4697-A71B-BBADFADE24C4}" destId="{76795E23-EE6F-4A36-89CD-9F0D8E411636}" srcOrd="0" destOrd="0" presId="urn:microsoft.com/office/officeart/2005/8/layout/arrow5"/>
    <dgm:cxn modelId="{B9CFDB62-0C29-4023-B27B-E0D105F64967}" type="presParOf" srcId="{91F1C959-08CF-4697-A71B-BBADFADE24C4}" destId="{7CA60C01-EB71-4FFF-988C-D6852F550EB4}" srcOrd="1" destOrd="0" presId="urn:microsoft.com/office/officeart/2005/8/layout/arrow5"/>
    <dgm:cxn modelId="{2FAD7297-79A6-4686-A54A-879C6E407A21}" type="presParOf" srcId="{91F1C959-08CF-4697-A71B-BBADFADE24C4}" destId="{1D4F9EC0-110C-4842-9A53-BC22D2D7143C}" srcOrd="2" destOrd="0" presId="urn:microsoft.com/office/officeart/2005/8/layout/arrow5"/>
    <dgm:cxn modelId="{A19F4EBB-D8BD-4517-B9E0-9533FF12D30D}" type="presParOf" srcId="{91F1C959-08CF-4697-A71B-BBADFADE24C4}" destId="{AFBAB22C-F487-48C0-AA31-2CF274FF44E8}" srcOrd="3" destOrd="0" presId="urn:microsoft.com/office/officeart/2005/8/layout/arrow5"/>
    <dgm:cxn modelId="{2E820A0C-F8DF-4D71-8662-3BB9FE3AA1F4}" type="presParOf" srcId="{91F1C959-08CF-4697-A71B-BBADFADE24C4}" destId="{159A369B-F02E-4C47-B679-501074CC85AF}"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2AF34-88D2-4ECA-9671-8D544987A04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449F24A-A024-4922-ABA5-1BB0FC2A2FD1}">
      <dgm:prSet phldrT="[Text]"/>
      <dgm:spPr/>
      <dgm:t>
        <a:bodyPr/>
        <a:lstStyle/>
        <a:p>
          <a:r>
            <a:rPr lang="en-US" b="1" dirty="0"/>
            <a:t>Initial</a:t>
          </a:r>
        </a:p>
      </dgm:t>
    </dgm:pt>
    <dgm:pt modelId="{21BB0162-2DE4-4D74-8C5B-BCC5514F76CC}" type="parTrans" cxnId="{70F9BA6C-06ED-4166-8592-9759CEA2D38A}">
      <dgm:prSet/>
      <dgm:spPr/>
      <dgm:t>
        <a:bodyPr/>
        <a:lstStyle/>
        <a:p>
          <a:endParaRPr lang="en-US"/>
        </a:p>
      </dgm:t>
    </dgm:pt>
    <dgm:pt modelId="{4E1BF158-E249-48B1-A2E8-86A94FD93488}" type="sibTrans" cxnId="{70F9BA6C-06ED-4166-8592-9759CEA2D38A}">
      <dgm:prSet/>
      <dgm:spPr/>
      <dgm:t>
        <a:bodyPr/>
        <a:lstStyle/>
        <a:p>
          <a:endParaRPr lang="en-US"/>
        </a:p>
      </dgm:t>
    </dgm:pt>
    <dgm:pt modelId="{7D2E38EB-DF06-4EEF-92FB-0075BA4E3140}">
      <dgm:prSet/>
      <dgm:spPr/>
      <dgm:t>
        <a:bodyPr/>
        <a:lstStyle/>
        <a:p>
          <a:r>
            <a:rPr lang="en-US" b="1" dirty="0"/>
            <a:t>Managed</a:t>
          </a:r>
        </a:p>
      </dgm:t>
    </dgm:pt>
    <dgm:pt modelId="{EEC8852B-8CB6-4C2D-B21E-C30119DEB323}" type="parTrans" cxnId="{C2419EEF-47BD-40F4-ADF0-C01E9C33F1A5}">
      <dgm:prSet/>
      <dgm:spPr/>
      <dgm:t>
        <a:bodyPr/>
        <a:lstStyle/>
        <a:p>
          <a:endParaRPr lang="en-US"/>
        </a:p>
      </dgm:t>
    </dgm:pt>
    <dgm:pt modelId="{C0106EC1-FA3D-44D2-8A9B-68B3738948BD}" type="sibTrans" cxnId="{C2419EEF-47BD-40F4-ADF0-C01E9C33F1A5}">
      <dgm:prSet/>
      <dgm:spPr/>
      <dgm:t>
        <a:bodyPr/>
        <a:lstStyle/>
        <a:p>
          <a:endParaRPr lang="en-US"/>
        </a:p>
      </dgm:t>
    </dgm:pt>
    <dgm:pt modelId="{E8DE838C-9E3E-459E-B93C-D9E2F8BBFFA8}">
      <dgm:prSet/>
      <dgm:spPr/>
      <dgm:t>
        <a:bodyPr/>
        <a:lstStyle/>
        <a:p>
          <a:r>
            <a:rPr lang="en-US" b="1" dirty="0"/>
            <a:t>Defined</a:t>
          </a:r>
        </a:p>
      </dgm:t>
    </dgm:pt>
    <dgm:pt modelId="{406951B2-DBD2-4F63-A599-D56485670319}" type="parTrans" cxnId="{64F8EF27-35F0-4192-ABEF-6611EBC95E9B}">
      <dgm:prSet/>
      <dgm:spPr/>
      <dgm:t>
        <a:bodyPr/>
        <a:lstStyle/>
        <a:p>
          <a:endParaRPr lang="en-US"/>
        </a:p>
      </dgm:t>
    </dgm:pt>
    <dgm:pt modelId="{3D49CDE0-A85C-40E7-AA1E-4E6DA8AE624C}" type="sibTrans" cxnId="{64F8EF27-35F0-4192-ABEF-6611EBC95E9B}">
      <dgm:prSet/>
      <dgm:spPr/>
      <dgm:t>
        <a:bodyPr/>
        <a:lstStyle/>
        <a:p>
          <a:endParaRPr lang="en-US"/>
        </a:p>
      </dgm:t>
    </dgm:pt>
    <dgm:pt modelId="{25E2F29E-ECE0-46C5-AFE1-D8C22600DA38}">
      <dgm:prSet/>
      <dgm:spPr/>
      <dgm:t>
        <a:bodyPr/>
        <a:lstStyle/>
        <a:p>
          <a:r>
            <a:rPr lang="en-US" b="1" dirty="0"/>
            <a:t>Quantitatively managed</a:t>
          </a:r>
        </a:p>
      </dgm:t>
    </dgm:pt>
    <dgm:pt modelId="{44CC8932-14DF-484C-AAFB-7C1D2243373B}" type="parTrans" cxnId="{50FB50A5-2373-4973-918B-10A3B759A3FD}">
      <dgm:prSet/>
      <dgm:spPr/>
      <dgm:t>
        <a:bodyPr/>
        <a:lstStyle/>
        <a:p>
          <a:endParaRPr lang="en-US"/>
        </a:p>
      </dgm:t>
    </dgm:pt>
    <dgm:pt modelId="{ADC17678-B1B7-4AEB-8F04-456AA6C5FFCA}" type="sibTrans" cxnId="{50FB50A5-2373-4973-918B-10A3B759A3FD}">
      <dgm:prSet/>
      <dgm:spPr/>
      <dgm:t>
        <a:bodyPr/>
        <a:lstStyle/>
        <a:p>
          <a:endParaRPr lang="en-US"/>
        </a:p>
      </dgm:t>
    </dgm:pt>
    <dgm:pt modelId="{3201AE3B-9B87-4E37-BC1C-A6EC04A8A13B}">
      <dgm:prSet/>
      <dgm:spPr/>
      <dgm:t>
        <a:bodyPr/>
        <a:lstStyle/>
        <a:p>
          <a:r>
            <a:rPr lang="en-US" b="1" dirty="0"/>
            <a:t>Optimized</a:t>
          </a:r>
        </a:p>
      </dgm:t>
    </dgm:pt>
    <dgm:pt modelId="{C8D5A799-D021-4D10-B549-A4F9652564DF}" type="parTrans" cxnId="{7158B83A-3B63-438F-826E-B8AE80E836CB}">
      <dgm:prSet/>
      <dgm:spPr/>
      <dgm:t>
        <a:bodyPr/>
        <a:lstStyle/>
        <a:p>
          <a:endParaRPr lang="en-US"/>
        </a:p>
      </dgm:t>
    </dgm:pt>
    <dgm:pt modelId="{59B50ECB-AFFA-43B0-B0DF-3AEFF11195C5}" type="sibTrans" cxnId="{7158B83A-3B63-438F-826E-B8AE80E836CB}">
      <dgm:prSet/>
      <dgm:spPr/>
      <dgm:t>
        <a:bodyPr/>
        <a:lstStyle/>
        <a:p>
          <a:endParaRPr lang="en-US"/>
        </a:p>
      </dgm:t>
    </dgm:pt>
    <dgm:pt modelId="{5730E0E3-1AF2-453C-976F-C4072DCD07A2}" type="pres">
      <dgm:prSet presAssocID="{80D2AF34-88D2-4ECA-9671-8D544987A043}" presName="rootnode" presStyleCnt="0">
        <dgm:presLayoutVars>
          <dgm:chMax/>
          <dgm:chPref/>
          <dgm:dir/>
          <dgm:animLvl val="lvl"/>
        </dgm:presLayoutVars>
      </dgm:prSet>
      <dgm:spPr/>
    </dgm:pt>
    <dgm:pt modelId="{6340B630-9551-4A00-B7C9-ADEACD8D74B7}" type="pres">
      <dgm:prSet presAssocID="{6449F24A-A024-4922-ABA5-1BB0FC2A2FD1}" presName="composite" presStyleCnt="0"/>
      <dgm:spPr/>
    </dgm:pt>
    <dgm:pt modelId="{F32877D7-A885-4ACD-843C-2415FAC55D9B}" type="pres">
      <dgm:prSet presAssocID="{6449F24A-A024-4922-ABA5-1BB0FC2A2FD1}" presName="LShape" presStyleLbl="alignNode1" presStyleIdx="0" presStyleCnt="9"/>
      <dgm:spPr>
        <a:solidFill>
          <a:schemeClr val="accent2">
            <a:lumMod val="20000"/>
            <a:lumOff val="80000"/>
          </a:schemeClr>
        </a:solidFill>
      </dgm:spPr>
    </dgm:pt>
    <dgm:pt modelId="{8D487525-8DF8-4AF3-AC0E-8ACF783C1618}" type="pres">
      <dgm:prSet presAssocID="{6449F24A-A024-4922-ABA5-1BB0FC2A2FD1}" presName="ParentText" presStyleLbl="revTx" presStyleIdx="0" presStyleCnt="5">
        <dgm:presLayoutVars>
          <dgm:chMax val="0"/>
          <dgm:chPref val="0"/>
          <dgm:bulletEnabled val="1"/>
        </dgm:presLayoutVars>
      </dgm:prSet>
      <dgm:spPr/>
    </dgm:pt>
    <dgm:pt modelId="{ED8F8942-3F3F-4C74-BE38-AD7392ADC5FD}" type="pres">
      <dgm:prSet presAssocID="{6449F24A-A024-4922-ABA5-1BB0FC2A2FD1}" presName="Triangle" presStyleLbl="alignNode1" presStyleIdx="1" presStyleCnt="9"/>
      <dgm:spPr>
        <a:solidFill>
          <a:schemeClr val="accent3">
            <a:lumMod val="75000"/>
          </a:schemeClr>
        </a:solidFill>
      </dgm:spPr>
    </dgm:pt>
    <dgm:pt modelId="{875C83FC-918B-4D7B-BD4B-A01EB6C1D2FE}" type="pres">
      <dgm:prSet presAssocID="{4E1BF158-E249-48B1-A2E8-86A94FD93488}" presName="sibTrans" presStyleCnt="0"/>
      <dgm:spPr/>
    </dgm:pt>
    <dgm:pt modelId="{E6322A32-D711-4602-ABB2-4209BFA0E3BA}" type="pres">
      <dgm:prSet presAssocID="{4E1BF158-E249-48B1-A2E8-86A94FD93488}" presName="space" presStyleCnt="0"/>
      <dgm:spPr/>
    </dgm:pt>
    <dgm:pt modelId="{174E2F9F-9026-4344-B5A1-683951DB6EFE}" type="pres">
      <dgm:prSet presAssocID="{7D2E38EB-DF06-4EEF-92FB-0075BA4E3140}" presName="composite" presStyleCnt="0"/>
      <dgm:spPr/>
    </dgm:pt>
    <dgm:pt modelId="{5768FE21-64BB-4760-B503-D022779D0033}" type="pres">
      <dgm:prSet presAssocID="{7D2E38EB-DF06-4EEF-92FB-0075BA4E3140}" presName="LShape" presStyleLbl="alignNode1" presStyleIdx="2" presStyleCnt="9"/>
      <dgm:spPr>
        <a:solidFill>
          <a:schemeClr val="accent2">
            <a:lumMod val="40000"/>
            <a:lumOff val="60000"/>
          </a:schemeClr>
        </a:solidFill>
      </dgm:spPr>
    </dgm:pt>
    <dgm:pt modelId="{90953CD5-3405-4B5F-A284-FD1663B3246C}" type="pres">
      <dgm:prSet presAssocID="{7D2E38EB-DF06-4EEF-92FB-0075BA4E3140}" presName="ParentText" presStyleLbl="revTx" presStyleIdx="1" presStyleCnt="5">
        <dgm:presLayoutVars>
          <dgm:chMax val="0"/>
          <dgm:chPref val="0"/>
          <dgm:bulletEnabled val="1"/>
        </dgm:presLayoutVars>
      </dgm:prSet>
      <dgm:spPr/>
    </dgm:pt>
    <dgm:pt modelId="{046A7623-43F0-4E87-814A-42148AE36D2C}" type="pres">
      <dgm:prSet presAssocID="{7D2E38EB-DF06-4EEF-92FB-0075BA4E3140}" presName="Triangle" presStyleLbl="alignNode1" presStyleIdx="3" presStyleCnt="9"/>
      <dgm:spPr>
        <a:solidFill>
          <a:schemeClr val="accent3">
            <a:lumMod val="75000"/>
          </a:schemeClr>
        </a:solidFill>
      </dgm:spPr>
    </dgm:pt>
    <dgm:pt modelId="{305494AC-0530-469F-89A2-4DFE5DAB3913}" type="pres">
      <dgm:prSet presAssocID="{C0106EC1-FA3D-44D2-8A9B-68B3738948BD}" presName="sibTrans" presStyleCnt="0"/>
      <dgm:spPr/>
    </dgm:pt>
    <dgm:pt modelId="{AF6C5BAF-1EA5-4E05-A570-850ABD706CF0}" type="pres">
      <dgm:prSet presAssocID="{C0106EC1-FA3D-44D2-8A9B-68B3738948BD}" presName="space" presStyleCnt="0"/>
      <dgm:spPr/>
    </dgm:pt>
    <dgm:pt modelId="{3F3D094A-ED66-4CA7-A35F-4C907270CB24}" type="pres">
      <dgm:prSet presAssocID="{E8DE838C-9E3E-459E-B93C-D9E2F8BBFFA8}" presName="composite" presStyleCnt="0"/>
      <dgm:spPr/>
    </dgm:pt>
    <dgm:pt modelId="{BBEDA456-9FB5-44E5-B345-ADB2CDEFFCC8}" type="pres">
      <dgm:prSet presAssocID="{E8DE838C-9E3E-459E-B93C-D9E2F8BBFFA8}" presName="LShape" presStyleLbl="alignNode1" presStyleIdx="4" presStyleCnt="9"/>
      <dgm:spPr>
        <a:solidFill>
          <a:schemeClr val="accent2">
            <a:lumMod val="60000"/>
            <a:lumOff val="40000"/>
          </a:schemeClr>
        </a:solidFill>
      </dgm:spPr>
    </dgm:pt>
    <dgm:pt modelId="{89971E3A-DCBB-4B35-B544-BF7E1290C2A4}" type="pres">
      <dgm:prSet presAssocID="{E8DE838C-9E3E-459E-B93C-D9E2F8BBFFA8}" presName="ParentText" presStyleLbl="revTx" presStyleIdx="2" presStyleCnt="5">
        <dgm:presLayoutVars>
          <dgm:chMax val="0"/>
          <dgm:chPref val="0"/>
          <dgm:bulletEnabled val="1"/>
        </dgm:presLayoutVars>
      </dgm:prSet>
      <dgm:spPr/>
    </dgm:pt>
    <dgm:pt modelId="{8180E188-B276-458A-8F8C-B982B6FCD337}" type="pres">
      <dgm:prSet presAssocID="{E8DE838C-9E3E-459E-B93C-D9E2F8BBFFA8}" presName="Triangle" presStyleLbl="alignNode1" presStyleIdx="5" presStyleCnt="9"/>
      <dgm:spPr>
        <a:solidFill>
          <a:schemeClr val="accent3">
            <a:lumMod val="75000"/>
          </a:schemeClr>
        </a:solidFill>
      </dgm:spPr>
    </dgm:pt>
    <dgm:pt modelId="{8A625852-4B60-4D57-8049-BCC0DBE513A6}" type="pres">
      <dgm:prSet presAssocID="{3D49CDE0-A85C-40E7-AA1E-4E6DA8AE624C}" presName="sibTrans" presStyleCnt="0"/>
      <dgm:spPr/>
    </dgm:pt>
    <dgm:pt modelId="{5996BFED-D171-4365-A4CC-4B0C8ABC1ECC}" type="pres">
      <dgm:prSet presAssocID="{3D49CDE0-A85C-40E7-AA1E-4E6DA8AE624C}" presName="space" presStyleCnt="0"/>
      <dgm:spPr/>
    </dgm:pt>
    <dgm:pt modelId="{D26B87F8-61EA-4690-BF2B-6109016BB5F9}" type="pres">
      <dgm:prSet presAssocID="{25E2F29E-ECE0-46C5-AFE1-D8C22600DA38}" presName="composite" presStyleCnt="0"/>
      <dgm:spPr/>
    </dgm:pt>
    <dgm:pt modelId="{C5076F8D-A24C-4337-9DE4-D075FC6BF8C2}" type="pres">
      <dgm:prSet presAssocID="{25E2F29E-ECE0-46C5-AFE1-D8C22600DA38}" presName="LShape" presStyleLbl="alignNode1" presStyleIdx="6" presStyleCnt="9"/>
      <dgm:spPr>
        <a:solidFill>
          <a:schemeClr val="accent2">
            <a:lumMod val="75000"/>
          </a:schemeClr>
        </a:solidFill>
      </dgm:spPr>
    </dgm:pt>
    <dgm:pt modelId="{56825820-49E4-40C0-B4FE-A2D3F8CDD8F8}" type="pres">
      <dgm:prSet presAssocID="{25E2F29E-ECE0-46C5-AFE1-D8C22600DA38}" presName="ParentText" presStyleLbl="revTx" presStyleIdx="3" presStyleCnt="5">
        <dgm:presLayoutVars>
          <dgm:chMax val="0"/>
          <dgm:chPref val="0"/>
          <dgm:bulletEnabled val="1"/>
        </dgm:presLayoutVars>
      </dgm:prSet>
      <dgm:spPr/>
    </dgm:pt>
    <dgm:pt modelId="{412D353E-5DB0-4F82-88C6-E22D024612B3}" type="pres">
      <dgm:prSet presAssocID="{25E2F29E-ECE0-46C5-AFE1-D8C22600DA38}" presName="Triangle" presStyleLbl="alignNode1" presStyleIdx="7" presStyleCnt="9"/>
      <dgm:spPr>
        <a:solidFill>
          <a:schemeClr val="accent3">
            <a:lumMod val="75000"/>
          </a:schemeClr>
        </a:solidFill>
      </dgm:spPr>
    </dgm:pt>
    <dgm:pt modelId="{EE29FFE0-16DE-4699-9F69-6A1806367D52}" type="pres">
      <dgm:prSet presAssocID="{ADC17678-B1B7-4AEB-8F04-456AA6C5FFCA}" presName="sibTrans" presStyleCnt="0"/>
      <dgm:spPr/>
    </dgm:pt>
    <dgm:pt modelId="{DF8A7374-5A20-479F-B34B-D2E4019D400F}" type="pres">
      <dgm:prSet presAssocID="{ADC17678-B1B7-4AEB-8F04-456AA6C5FFCA}" presName="space" presStyleCnt="0"/>
      <dgm:spPr/>
    </dgm:pt>
    <dgm:pt modelId="{7BC077D1-7749-4EC5-8052-297F523B08A8}" type="pres">
      <dgm:prSet presAssocID="{3201AE3B-9B87-4E37-BC1C-A6EC04A8A13B}" presName="composite" presStyleCnt="0"/>
      <dgm:spPr/>
    </dgm:pt>
    <dgm:pt modelId="{A9E031D2-E8CE-486C-8961-4DF6E1398EE5}" type="pres">
      <dgm:prSet presAssocID="{3201AE3B-9B87-4E37-BC1C-A6EC04A8A13B}" presName="LShape" presStyleLbl="alignNode1" presStyleIdx="8" presStyleCnt="9"/>
      <dgm:spPr>
        <a:solidFill>
          <a:schemeClr val="accent2">
            <a:lumMod val="50000"/>
          </a:schemeClr>
        </a:solidFill>
      </dgm:spPr>
    </dgm:pt>
    <dgm:pt modelId="{BCE08C85-4E53-48B5-ACA9-897763664109}" type="pres">
      <dgm:prSet presAssocID="{3201AE3B-9B87-4E37-BC1C-A6EC04A8A13B}" presName="ParentText" presStyleLbl="revTx" presStyleIdx="4" presStyleCnt="5">
        <dgm:presLayoutVars>
          <dgm:chMax val="0"/>
          <dgm:chPref val="0"/>
          <dgm:bulletEnabled val="1"/>
        </dgm:presLayoutVars>
      </dgm:prSet>
      <dgm:spPr/>
    </dgm:pt>
  </dgm:ptLst>
  <dgm:cxnLst>
    <dgm:cxn modelId="{FAA3BF00-4F3A-42F1-9EAE-50570F463C06}" type="presOf" srcId="{7D2E38EB-DF06-4EEF-92FB-0075BA4E3140}" destId="{90953CD5-3405-4B5F-A284-FD1663B3246C}" srcOrd="0" destOrd="0" presId="urn:microsoft.com/office/officeart/2009/3/layout/StepUpProcess"/>
    <dgm:cxn modelId="{64F8EF27-35F0-4192-ABEF-6611EBC95E9B}" srcId="{80D2AF34-88D2-4ECA-9671-8D544987A043}" destId="{E8DE838C-9E3E-459E-B93C-D9E2F8BBFFA8}" srcOrd="2" destOrd="0" parTransId="{406951B2-DBD2-4F63-A599-D56485670319}" sibTransId="{3D49CDE0-A85C-40E7-AA1E-4E6DA8AE624C}"/>
    <dgm:cxn modelId="{7158B83A-3B63-438F-826E-B8AE80E836CB}" srcId="{80D2AF34-88D2-4ECA-9671-8D544987A043}" destId="{3201AE3B-9B87-4E37-BC1C-A6EC04A8A13B}" srcOrd="4" destOrd="0" parTransId="{C8D5A799-D021-4D10-B549-A4F9652564DF}" sibTransId="{59B50ECB-AFFA-43B0-B0DF-3AEFF11195C5}"/>
    <dgm:cxn modelId="{70F9BA6C-06ED-4166-8592-9759CEA2D38A}" srcId="{80D2AF34-88D2-4ECA-9671-8D544987A043}" destId="{6449F24A-A024-4922-ABA5-1BB0FC2A2FD1}" srcOrd="0" destOrd="0" parTransId="{21BB0162-2DE4-4D74-8C5B-BCC5514F76CC}" sibTransId="{4E1BF158-E249-48B1-A2E8-86A94FD93488}"/>
    <dgm:cxn modelId="{2AB5726F-8DB0-42B9-A352-157D05602DD6}" type="presOf" srcId="{6449F24A-A024-4922-ABA5-1BB0FC2A2FD1}" destId="{8D487525-8DF8-4AF3-AC0E-8ACF783C1618}" srcOrd="0" destOrd="0" presId="urn:microsoft.com/office/officeart/2009/3/layout/StepUpProcess"/>
    <dgm:cxn modelId="{2C790556-1DAD-4E23-852F-684D9BAE12F1}" type="presOf" srcId="{25E2F29E-ECE0-46C5-AFE1-D8C22600DA38}" destId="{56825820-49E4-40C0-B4FE-A2D3F8CDD8F8}" srcOrd="0" destOrd="0" presId="urn:microsoft.com/office/officeart/2009/3/layout/StepUpProcess"/>
    <dgm:cxn modelId="{532C019D-1821-4418-98E8-0691E29CFADA}" type="presOf" srcId="{3201AE3B-9B87-4E37-BC1C-A6EC04A8A13B}" destId="{BCE08C85-4E53-48B5-ACA9-897763664109}" srcOrd="0" destOrd="0" presId="urn:microsoft.com/office/officeart/2009/3/layout/StepUpProcess"/>
    <dgm:cxn modelId="{50FB50A5-2373-4973-918B-10A3B759A3FD}" srcId="{80D2AF34-88D2-4ECA-9671-8D544987A043}" destId="{25E2F29E-ECE0-46C5-AFE1-D8C22600DA38}" srcOrd="3" destOrd="0" parTransId="{44CC8932-14DF-484C-AAFB-7C1D2243373B}" sibTransId="{ADC17678-B1B7-4AEB-8F04-456AA6C5FFCA}"/>
    <dgm:cxn modelId="{92A0A0E5-FA0E-4A8B-8B3F-3AB0C9BFFD73}" type="presOf" srcId="{E8DE838C-9E3E-459E-B93C-D9E2F8BBFFA8}" destId="{89971E3A-DCBB-4B35-B544-BF7E1290C2A4}" srcOrd="0" destOrd="0" presId="urn:microsoft.com/office/officeart/2009/3/layout/StepUpProcess"/>
    <dgm:cxn modelId="{C2419EEF-47BD-40F4-ADF0-C01E9C33F1A5}" srcId="{80D2AF34-88D2-4ECA-9671-8D544987A043}" destId="{7D2E38EB-DF06-4EEF-92FB-0075BA4E3140}" srcOrd="1" destOrd="0" parTransId="{EEC8852B-8CB6-4C2D-B21E-C30119DEB323}" sibTransId="{C0106EC1-FA3D-44D2-8A9B-68B3738948BD}"/>
    <dgm:cxn modelId="{93EA8DFB-F0BF-41D3-B440-1F1901E5B486}" type="presOf" srcId="{80D2AF34-88D2-4ECA-9671-8D544987A043}" destId="{5730E0E3-1AF2-453C-976F-C4072DCD07A2}" srcOrd="0" destOrd="0" presId="urn:microsoft.com/office/officeart/2009/3/layout/StepUpProcess"/>
    <dgm:cxn modelId="{02A8E491-D8DB-4663-B1D2-AD84183CE9C4}" type="presParOf" srcId="{5730E0E3-1AF2-453C-976F-C4072DCD07A2}" destId="{6340B630-9551-4A00-B7C9-ADEACD8D74B7}" srcOrd="0" destOrd="0" presId="urn:microsoft.com/office/officeart/2009/3/layout/StepUpProcess"/>
    <dgm:cxn modelId="{070BB320-A8AC-4BBF-9A0B-CD05F17BC116}" type="presParOf" srcId="{6340B630-9551-4A00-B7C9-ADEACD8D74B7}" destId="{F32877D7-A885-4ACD-843C-2415FAC55D9B}" srcOrd="0" destOrd="0" presId="urn:microsoft.com/office/officeart/2009/3/layout/StepUpProcess"/>
    <dgm:cxn modelId="{A7DE4E38-F854-4930-B425-5F4E2A45F7F0}" type="presParOf" srcId="{6340B630-9551-4A00-B7C9-ADEACD8D74B7}" destId="{8D487525-8DF8-4AF3-AC0E-8ACF783C1618}" srcOrd="1" destOrd="0" presId="urn:microsoft.com/office/officeart/2009/3/layout/StepUpProcess"/>
    <dgm:cxn modelId="{AD9D8631-B7B6-4E4A-9A96-301E66475B4E}" type="presParOf" srcId="{6340B630-9551-4A00-B7C9-ADEACD8D74B7}" destId="{ED8F8942-3F3F-4C74-BE38-AD7392ADC5FD}" srcOrd="2" destOrd="0" presId="urn:microsoft.com/office/officeart/2009/3/layout/StepUpProcess"/>
    <dgm:cxn modelId="{8FD908AD-9066-46BB-AB32-A9D6EF9A3EE7}" type="presParOf" srcId="{5730E0E3-1AF2-453C-976F-C4072DCD07A2}" destId="{875C83FC-918B-4D7B-BD4B-A01EB6C1D2FE}" srcOrd="1" destOrd="0" presId="urn:microsoft.com/office/officeart/2009/3/layout/StepUpProcess"/>
    <dgm:cxn modelId="{2AE988A6-3CBC-4503-8262-78249B66395C}" type="presParOf" srcId="{875C83FC-918B-4D7B-BD4B-A01EB6C1D2FE}" destId="{E6322A32-D711-4602-ABB2-4209BFA0E3BA}" srcOrd="0" destOrd="0" presId="urn:microsoft.com/office/officeart/2009/3/layout/StepUpProcess"/>
    <dgm:cxn modelId="{ED822560-EEC4-479C-8AF7-5147B5C1499B}" type="presParOf" srcId="{5730E0E3-1AF2-453C-976F-C4072DCD07A2}" destId="{174E2F9F-9026-4344-B5A1-683951DB6EFE}" srcOrd="2" destOrd="0" presId="urn:microsoft.com/office/officeart/2009/3/layout/StepUpProcess"/>
    <dgm:cxn modelId="{4D5AAC73-B732-47FD-A6B4-0B661712DF9C}" type="presParOf" srcId="{174E2F9F-9026-4344-B5A1-683951DB6EFE}" destId="{5768FE21-64BB-4760-B503-D022779D0033}" srcOrd="0" destOrd="0" presId="urn:microsoft.com/office/officeart/2009/3/layout/StepUpProcess"/>
    <dgm:cxn modelId="{5BE488FD-06AE-4EB3-96BE-E1C25E3BD1BF}" type="presParOf" srcId="{174E2F9F-9026-4344-B5A1-683951DB6EFE}" destId="{90953CD5-3405-4B5F-A284-FD1663B3246C}" srcOrd="1" destOrd="0" presId="urn:microsoft.com/office/officeart/2009/3/layout/StepUpProcess"/>
    <dgm:cxn modelId="{CEB1F838-FD48-40B1-BF21-D57538EF226B}" type="presParOf" srcId="{174E2F9F-9026-4344-B5A1-683951DB6EFE}" destId="{046A7623-43F0-4E87-814A-42148AE36D2C}" srcOrd="2" destOrd="0" presId="urn:microsoft.com/office/officeart/2009/3/layout/StepUpProcess"/>
    <dgm:cxn modelId="{525674B8-56E6-484B-8B37-1598355CC050}" type="presParOf" srcId="{5730E0E3-1AF2-453C-976F-C4072DCD07A2}" destId="{305494AC-0530-469F-89A2-4DFE5DAB3913}" srcOrd="3" destOrd="0" presId="urn:microsoft.com/office/officeart/2009/3/layout/StepUpProcess"/>
    <dgm:cxn modelId="{2795140A-69E0-4A61-B0FD-794CCBC0E5FF}" type="presParOf" srcId="{305494AC-0530-469F-89A2-4DFE5DAB3913}" destId="{AF6C5BAF-1EA5-4E05-A570-850ABD706CF0}" srcOrd="0" destOrd="0" presId="urn:microsoft.com/office/officeart/2009/3/layout/StepUpProcess"/>
    <dgm:cxn modelId="{5673B8F3-72E2-4E21-92A9-703D5D7A7D68}" type="presParOf" srcId="{5730E0E3-1AF2-453C-976F-C4072DCD07A2}" destId="{3F3D094A-ED66-4CA7-A35F-4C907270CB24}" srcOrd="4" destOrd="0" presId="urn:microsoft.com/office/officeart/2009/3/layout/StepUpProcess"/>
    <dgm:cxn modelId="{137CAC27-2181-42E5-8ED1-4D2AD4354611}" type="presParOf" srcId="{3F3D094A-ED66-4CA7-A35F-4C907270CB24}" destId="{BBEDA456-9FB5-44E5-B345-ADB2CDEFFCC8}" srcOrd="0" destOrd="0" presId="urn:microsoft.com/office/officeart/2009/3/layout/StepUpProcess"/>
    <dgm:cxn modelId="{45368B97-023E-4B1D-8F94-FD657F056FFC}" type="presParOf" srcId="{3F3D094A-ED66-4CA7-A35F-4C907270CB24}" destId="{89971E3A-DCBB-4B35-B544-BF7E1290C2A4}" srcOrd="1" destOrd="0" presId="urn:microsoft.com/office/officeart/2009/3/layout/StepUpProcess"/>
    <dgm:cxn modelId="{08A70F14-6BCF-4C2C-9BE8-21F30C5E74BB}" type="presParOf" srcId="{3F3D094A-ED66-4CA7-A35F-4C907270CB24}" destId="{8180E188-B276-458A-8F8C-B982B6FCD337}" srcOrd="2" destOrd="0" presId="urn:microsoft.com/office/officeart/2009/3/layout/StepUpProcess"/>
    <dgm:cxn modelId="{89219A58-2300-4877-BC19-E220DCEEDB4B}" type="presParOf" srcId="{5730E0E3-1AF2-453C-976F-C4072DCD07A2}" destId="{8A625852-4B60-4D57-8049-BCC0DBE513A6}" srcOrd="5" destOrd="0" presId="urn:microsoft.com/office/officeart/2009/3/layout/StepUpProcess"/>
    <dgm:cxn modelId="{67165A3D-E20E-4870-AE2A-1F686C3C02EF}" type="presParOf" srcId="{8A625852-4B60-4D57-8049-BCC0DBE513A6}" destId="{5996BFED-D171-4365-A4CC-4B0C8ABC1ECC}" srcOrd="0" destOrd="0" presId="urn:microsoft.com/office/officeart/2009/3/layout/StepUpProcess"/>
    <dgm:cxn modelId="{3E0FB84E-9EFE-49E0-AD28-A62043CF6AC7}" type="presParOf" srcId="{5730E0E3-1AF2-453C-976F-C4072DCD07A2}" destId="{D26B87F8-61EA-4690-BF2B-6109016BB5F9}" srcOrd="6" destOrd="0" presId="urn:microsoft.com/office/officeart/2009/3/layout/StepUpProcess"/>
    <dgm:cxn modelId="{4CBDB92D-94D0-4D5D-8727-A7062A8084EF}" type="presParOf" srcId="{D26B87F8-61EA-4690-BF2B-6109016BB5F9}" destId="{C5076F8D-A24C-4337-9DE4-D075FC6BF8C2}" srcOrd="0" destOrd="0" presId="urn:microsoft.com/office/officeart/2009/3/layout/StepUpProcess"/>
    <dgm:cxn modelId="{22DDBB4B-F749-4755-976D-5E51408A531A}" type="presParOf" srcId="{D26B87F8-61EA-4690-BF2B-6109016BB5F9}" destId="{56825820-49E4-40C0-B4FE-A2D3F8CDD8F8}" srcOrd="1" destOrd="0" presId="urn:microsoft.com/office/officeart/2009/3/layout/StepUpProcess"/>
    <dgm:cxn modelId="{285D2436-2978-4764-9311-3299850A8621}" type="presParOf" srcId="{D26B87F8-61EA-4690-BF2B-6109016BB5F9}" destId="{412D353E-5DB0-4F82-88C6-E22D024612B3}" srcOrd="2" destOrd="0" presId="urn:microsoft.com/office/officeart/2009/3/layout/StepUpProcess"/>
    <dgm:cxn modelId="{EED180B6-CB30-46A2-A371-1D133374CD3C}" type="presParOf" srcId="{5730E0E3-1AF2-453C-976F-C4072DCD07A2}" destId="{EE29FFE0-16DE-4699-9F69-6A1806367D52}" srcOrd="7" destOrd="0" presId="urn:microsoft.com/office/officeart/2009/3/layout/StepUpProcess"/>
    <dgm:cxn modelId="{A099DEC5-A9DF-4ECB-BBDD-1372019E5CC2}" type="presParOf" srcId="{EE29FFE0-16DE-4699-9F69-6A1806367D52}" destId="{DF8A7374-5A20-479F-B34B-D2E4019D400F}" srcOrd="0" destOrd="0" presId="urn:microsoft.com/office/officeart/2009/3/layout/StepUpProcess"/>
    <dgm:cxn modelId="{4EF70B36-F6CC-4173-AC47-D5CCB6274E52}" type="presParOf" srcId="{5730E0E3-1AF2-453C-976F-C4072DCD07A2}" destId="{7BC077D1-7749-4EC5-8052-297F523B08A8}" srcOrd="8" destOrd="0" presId="urn:microsoft.com/office/officeart/2009/3/layout/StepUpProcess"/>
    <dgm:cxn modelId="{9FB1BC94-A6AE-4673-9EDC-03FB0EFCC81E}" type="presParOf" srcId="{7BC077D1-7749-4EC5-8052-297F523B08A8}" destId="{A9E031D2-E8CE-486C-8961-4DF6E1398EE5}" srcOrd="0" destOrd="0" presId="urn:microsoft.com/office/officeart/2009/3/layout/StepUpProcess"/>
    <dgm:cxn modelId="{9ED299FF-4122-4F06-ADF1-94C333F79741}" type="presParOf" srcId="{7BC077D1-7749-4EC5-8052-297F523B08A8}" destId="{BCE08C85-4E53-48B5-ACA9-897763664109}" srcOrd="1" destOrd="0" presId="urn:microsoft.com/office/officeart/2009/3/layout/StepUpProcess"/>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E140F6-A46B-4422-8DF6-27BB54288075}"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n-US"/>
        </a:p>
      </dgm:t>
    </dgm:pt>
    <dgm:pt modelId="{45B72D46-7973-4D80-85C0-EA6E962E6C0A}">
      <dgm:prSet custT="1"/>
      <dgm:spPr>
        <a:solidFill>
          <a:schemeClr val="accent1">
            <a:lumMod val="75000"/>
          </a:schemeClr>
        </a:solidFill>
      </dgm:spPr>
      <dgm:t>
        <a:bodyPr/>
        <a:lstStyle/>
        <a:p>
          <a:pPr algn="l"/>
          <a:r>
            <a:rPr lang="en-US" sz="2200" b="0" i="0" dirty="0"/>
            <a:t>Penn's ISC Office of Information Security coordinates security services and projects across campus to help safeguard the University's information assets against unauthorized use, disclosure, modification, damage, or loss. </a:t>
          </a:r>
        </a:p>
        <a:p>
          <a:pPr algn="l"/>
          <a:endParaRPr lang="en-US" sz="2200" dirty="0"/>
        </a:p>
      </dgm:t>
    </dgm:pt>
    <dgm:pt modelId="{B5AC5DC7-98A9-4CBB-AD20-76D63F659247}" type="parTrans" cxnId="{FE67620A-67E6-4B1F-A90A-B9B214749558}">
      <dgm:prSet/>
      <dgm:spPr/>
      <dgm:t>
        <a:bodyPr/>
        <a:lstStyle/>
        <a:p>
          <a:endParaRPr lang="en-US"/>
        </a:p>
      </dgm:t>
    </dgm:pt>
    <dgm:pt modelId="{B58D3E62-9769-4036-A189-CEDABBF533A8}" type="sibTrans" cxnId="{FE67620A-67E6-4B1F-A90A-B9B214749558}">
      <dgm:prSet/>
      <dgm:spPr/>
      <dgm:t>
        <a:bodyPr/>
        <a:lstStyle/>
        <a:p>
          <a:endParaRPr lang="en-US"/>
        </a:p>
      </dgm:t>
    </dgm:pt>
    <dgm:pt modelId="{910DF106-F2EE-41D6-A406-FB5727360236}" type="pres">
      <dgm:prSet presAssocID="{93E140F6-A46B-4422-8DF6-27BB54288075}" presName="Name0" presStyleCnt="0">
        <dgm:presLayoutVars>
          <dgm:dir/>
          <dgm:resizeHandles val="exact"/>
        </dgm:presLayoutVars>
      </dgm:prSet>
      <dgm:spPr/>
    </dgm:pt>
    <dgm:pt modelId="{23E1609D-FE0B-4AA9-A8E9-00982B491F06}" type="pres">
      <dgm:prSet presAssocID="{45B72D46-7973-4D80-85C0-EA6E962E6C0A}" presName="node" presStyleLbl="node1" presStyleIdx="0" presStyleCnt="1">
        <dgm:presLayoutVars>
          <dgm:bulletEnabled val="1"/>
        </dgm:presLayoutVars>
      </dgm:prSet>
      <dgm:spPr/>
    </dgm:pt>
  </dgm:ptLst>
  <dgm:cxnLst>
    <dgm:cxn modelId="{FE67620A-67E6-4B1F-A90A-B9B214749558}" srcId="{93E140F6-A46B-4422-8DF6-27BB54288075}" destId="{45B72D46-7973-4D80-85C0-EA6E962E6C0A}" srcOrd="0" destOrd="0" parTransId="{B5AC5DC7-98A9-4CBB-AD20-76D63F659247}" sibTransId="{B58D3E62-9769-4036-A189-CEDABBF533A8}"/>
    <dgm:cxn modelId="{E0952862-E91B-4769-AD02-9CA515C515CB}" type="presOf" srcId="{93E140F6-A46B-4422-8DF6-27BB54288075}" destId="{910DF106-F2EE-41D6-A406-FB5727360236}" srcOrd="0" destOrd="0" presId="urn:microsoft.com/office/officeart/2005/8/layout/process1"/>
    <dgm:cxn modelId="{DCC694F6-B2EF-42EA-BBE7-A8EB2559B3FC}" type="presOf" srcId="{45B72D46-7973-4D80-85C0-EA6E962E6C0A}" destId="{23E1609D-FE0B-4AA9-A8E9-00982B491F06}" srcOrd="0" destOrd="0" presId="urn:microsoft.com/office/officeart/2005/8/layout/process1"/>
    <dgm:cxn modelId="{FC26485C-49AD-47C6-B6AA-E4BB469A5CAA}" type="presParOf" srcId="{910DF106-F2EE-41D6-A406-FB5727360236}" destId="{23E1609D-FE0B-4AA9-A8E9-00982B491F0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E140F6-A46B-4422-8DF6-27BB54288075}"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n-US"/>
        </a:p>
      </dgm:t>
    </dgm:pt>
    <dgm:pt modelId="{45B72D46-7973-4D80-85C0-EA6E962E6C0A}">
      <dgm:prSet custT="1"/>
      <dgm:spPr>
        <a:solidFill>
          <a:schemeClr val="accent1">
            <a:lumMod val="75000"/>
          </a:schemeClr>
        </a:solidFill>
      </dgm:spPr>
      <dgm:t>
        <a:bodyPr/>
        <a:lstStyle/>
        <a:p>
          <a:pPr algn="l"/>
          <a:r>
            <a:rPr lang="en-US" sz="2200" dirty="0">
              <a:solidFill>
                <a:srgbClr val="FFFFFF"/>
              </a:solidFill>
            </a:rPr>
            <a:t>The Office of Information Security supports Appalachian State University by improving the identification and management of risks related to University information resources, and fostering resilient, safe computing environments for our community. We achieve our mission through vision, innovation, strong partnerships, broad collaboration, and outstanding program services.</a:t>
          </a:r>
          <a:endParaRPr lang="en-US" sz="2200" dirty="0"/>
        </a:p>
      </dgm:t>
    </dgm:pt>
    <dgm:pt modelId="{B5AC5DC7-98A9-4CBB-AD20-76D63F659247}" type="parTrans" cxnId="{FE67620A-67E6-4B1F-A90A-B9B214749558}">
      <dgm:prSet/>
      <dgm:spPr/>
      <dgm:t>
        <a:bodyPr/>
        <a:lstStyle/>
        <a:p>
          <a:endParaRPr lang="en-US"/>
        </a:p>
      </dgm:t>
    </dgm:pt>
    <dgm:pt modelId="{B58D3E62-9769-4036-A189-CEDABBF533A8}" type="sibTrans" cxnId="{FE67620A-67E6-4B1F-A90A-B9B214749558}">
      <dgm:prSet/>
      <dgm:spPr/>
      <dgm:t>
        <a:bodyPr/>
        <a:lstStyle/>
        <a:p>
          <a:endParaRPr lang="en-US"/>
        </a:p>
      </dgm:t>
    </dgm:pt>
    <dgm:pt modelId="{910DF106-F2EE-41D6-A406-FB5727360236}" type="pres">
      <dgm:prSet presAssocID="{93E140F6-A46B-4422-8DF6-27BB54288075}" presName="Name0" presStyleCnt="0">
        <dgm:presLayoutVars>
          <dgm:dir/>
          <dgm:resizeHandles val="exact"/>
        </dgm:presLayoutVars>
      </dgm:prSet>
      <dgm:spPr/>
    </dgm:pt>
    <dgm:pt modelId="{23E1609D-FE0B-4AA9-A8E9-00982B491F06}" type="pres">
      <dgm:prSet presAssocID="{45B72D46-7973-4D80-85C0-EA6E962E6C0A}" presName="node" presStyleLbl="node1" presStyleIdx="0" presStyleCnt="1">
        <dgm:presLayoutVars>
          <dgm:bulletEnabled val="1"/>
        </dgm:presLayoutVars>
      </dgm:prSet>
      <dgm:spPr/>
    </dgm:pt>
  </dgm:ptLst>
  <dgm:cxnLst>
    <dgm:cxn modelId="{FE67620A-67E6-4B1F-A90A-B9B214749558}" srcId="{93E140F6-A46B-4422-8DF6-27BB54288075}" destId="{45B72D46-7973-4D80-85C0-EA6E962E6C0A}" srcOrd="0" destOrd="0" parTransId="{B5AC5DC7-98A9-4CBB-AD20-76D63F659247}" sibTransId="{B58D3E62-9769-4036-A189-CEDABBF533A8}"/>
    <dgm:cxn modelId="{E0952862-E91B-4769-AD02-9CA515C515CB}" type="presOf" srcId="{93E140F6-A46B-4422-8DF6-27BB54288075}" destId="{910DF106-F2EE-41D6-A406-FB5727360236}" srcOrd="0" destOrd="0" presId="urn:microsoft.com/office/officeart/2005/8/layout/process1"/>
    <dgm:cxn modelId="{DCC694F6-B2EF-42EA-BBE7-A8EB2559B3FC}" type="presOf" srcId="{45B72D46-7973-4D80-85C0-EA6E962E6C0A}" destId="{23E1609D-FE0B-4AA9-A8E9-00982B491F06}" srcOrd="0" destOrd="0" presId="urn:microsoft.com/office/officeart/2005/8/layout/process1"/>
    <dgm:cxn modelId="{FC26485C-49AD-47C6-B6AA-E4BB469A5CAA}" type="presParOf" srcId="{910DF106-F2EE-41D6-A406-FB5727360236}" destId="{23E1609D-FE0B-4AA9-A8E9-00982B491F0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140F6-A46B-4422-8DF6-27BB54288075}" type="doc">
      <dgm:prSet loTypeId="urn:microsoft.com/office/officeart/2005/8/layout/process1" loCatId="process" qsTypeId="urn:microsoft.com/office/officeart/2005/8/quickstyle/simple5" qsCatId="simple" csTypeId="urn:microsoft.com/office/officeart/2005/8/colors/accent2_4" csCatId="accent2" phldr="1"/>
      <dgm:spPr/>
      <dgm:t>
        <a:bodyPr/>
        <a:lstStyle/>
        <a:p>
          <a:endParaRPr lang="en-US"/>
        </a:p>
      </dgm:t>
    </dgm:pt>
    <dgm:pt modelId="{45B72D46-7973-4D80-85C0-EA6E962E6C0A}">
      <dgm:prSet/>
      <dgm:spPr>
        <a:solidFill>
          <a:schemeClr val="accent1"/>
        </a:solidFill>
      </dgm:spPr>
      <dgm:t>
        <a:bodyPr/>
        <a:lstStyle/>
        <a:p>
          <a:r>
            <a:rPr lang="en-US" dirty="0"/>
            <a:t>List some words or phrases that should be in your mission statement.</a:t>
          </a:r>
        </a:p>
      </dgm:t>
    </dgm:pt>
    <dgm:pt modelId="{B5AC5DC7-98A9-4CBB-AD20-76D63F659247}" type="parTrans" cxnId="{FE67620A-67E6-4B1F-A90A-B9B214749558}">
      <dgm:prSet/>
      <dgm:spPr/>
      <dgm:t>
        <a:bodyPr/>
        <a:lstStyle/>
        <a:p>
          <a:endParaRPr lang="en-US"/>
        </a:p>
      </dgm:t>
    </dgm:pt>
    <dgm:pt modelId="{B58D3E62-9769-4036-A189-CEDABBF533A8}" type="sibTrans" cxnId="{FE67620A-67E6-4B1F-A90A-B9B214749558}">
      <dgm:prSet/>
      <dgm:spPr/>
      <dgm:t>
        <a:bodyPr/>
        <a:lstStyle/>
        <a:p>
          <a:endParaRPr lang="en-US"/>
        </a:p>
      </dgm:t>
    </dgm:pt>
    <dgm:pt modelId="{E961C6B4-277C-48E6-BB11-BE553C0ED66F}" type="pres">
      <dgm:prSet presAssocID="{93E140F6-A46B-4422-8DF6-27BB54288075}" presName="Name0" presStyleCnt="0">
        <dgm:presLayoutVars>
          <dgm:dir/>
          <dgm:resizeHandles val="exact"/>
        </dgm:presLayoutVars>
      </dgm:prSet>
      <dgm:spPr/>
    </dgm:pt>
    <dgm:pt modelId="{C428BCE3-4084-492B-BA49-2C7E3A29DAA0}" type="pres">
      <dgm:prSet presAssocID="{45B72D46-7973-4D80-85C0-EA6E962E6C0A}" presName="node" presStyleLbl="node1" presStyleIdx="0" presStyleCnt="1">
        <dgm:presLayoutVars>
          <dgm:bulletEnabled val="1"/>
        </dgm:presLayoutVars>
      </dgm:prSet>
      <dgm:spPr/>
    </dgm:pt>
  </dgm:ptLst>
  <dgm:cxnLst>
    <dgm:cxn modelId="{FE67620A-67E6-4B1F-A90A-B9B214749558}" srcId="{93E140F6-A46B-4422-8DF6-27BB54288075}" destId="{45B72D46-7973-4D80-85C0-EA6E962E6C0A}" srcOrd="0" destOrd="0" parTransId="{B5AC5DC7-98A9-4CBB-AD20-76D63F659247}" sibTransId="{B58D3E62-9769-4036-A189-CEDABBF533A8}"/>
    <dgm:cxn modelId="{BEF57E20-0000-4DD3-8A32-682534CF2CEA}" type="presOf" srcId="{45B72D46-7973-4D80-85C0-EA6E962E6C0A}" destId="{C428BCE3-4084-492B-BA49-2C7E3A29DAA0}" srcOrd="0" destOrd="0" presId="urn:microsoft.com/office/officeart/2005/8/layout/process1"/>
    <dgm:cxn modelId="{DDEBDC4D-9E44-4E2B-B8F7-C16E62B81346}" type="presOf" srcId="{93E140F6-A46B-4422-8DF6-27BB54288075}" destId="{E961C6B4-277C-48E6-BB11-BE553C0ED66F}" srcOrd="0" destOrd="0" presId="urn:microsoft.com/office/officeart/2005/8/layout/process1"/>
    <dgm:cxn modelId="{FD27BE82-5C96-4911-A466-CD9108117C6B}" type="presParOf" srcId="{E961C6B4-277C-48E6-BB11-BE553C0ED66F}" destId="{C428BCE3-4084-492B-BA49-2C7E3A29DAA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E140F6-A46B-4422-8DF6-27BB54288075}" type="doc">
      <dgm:prSet loTypeId="urn:microsoft.com/office/officeart/2005/8/layout/process1" loCatId="process" qsTypeId="urn:microsoft.com/office/officeart/2005/8/quickstyle/simple5" qsCatId="simple" csTypeId="urn:microsoft.com/office/officeart/2005/8/colors/accent2_4" csCatId="accent2" phldr="1"/>
      <dgm:spPr/>
      <dgm:t>
        <a:bodyPr/>
        <a:lstStyle/>
        <a:p>
          <a:endParaRPr lang="en-US"/>
        </a:p>
      </dgm:t>
    </dgm:pt>
    <dgm:pt modelId="{45B72D46-7973-4D80-85C0-EA6E962E6C0A}">
      <dgm:prSet custT="1"/>
      <dgm:spPr>
        <a:solidFill>
          <a:schemeClr val="accent1"/>
        </a:solidFill>
      </dgm:spPr>
      <dgm:t>
        <a:bodyPr/>
        <a:lstStyle/>
        <a:p>
          <a:r>
            <a:rPr lang="en-US" sz="2800" dirty="0"/>
            <a:t>Governance Groups</a:t>
          </a:r>
        </a:p>
        <a:p>
          <a:r>
            <a:rPr lang="en-US" sz="2800" dirty="0"/>
            <a:t>Charge and Responsibilities</a:t>
          </a:r>
        </a:p>
        <a:p>
          <a:r>
            <a:rPr lang="en-US" sz="2800" dirty="0"/>
            <a:t>Membership</a:t>
          </a:r>
        </a:p>
      </dgm:t>
    </dgm:pt>
    <dgm:pt modelId="{B5AC5DC7-98A9-4CBB-AD20-76D63F659247}" type="parTrans" cxnId="{FE67620A-67E6-4B1F-A90A-B9B214749558}">
      <dgm:prSet/>
      <dgm:spPr/>
      <dgm:t>
        <a:bodyPr/>
        <a:lstStyle/>
        <a:p>
          <a:endParaRPr lang="en-US"/>
        </a:p>
      </dgm:t>
    </dgm:pt>
    <dgm:pt modelId="{B58D3E62-9769-4036-A189-CEDABBF533A8}" type="sibTrans" cxnId="{FE67620A-67E6-4B1F-A90A-B9B214749558}">
      <dgm:prSet/>
      <dgm:spPr/>
      <dgm:t>
        <a:bodyPr/>
        <a:lstStyle/>
        <a:p>
          <a:endParaRPr lang="en-US"/>
        </a:p>
      </dgm:t>
    </dgm:pt>
    <dgm:pt modelId="{E961C6B4-277C-48E6-BB11-BE553C0ED66F}" type="pres">
      <dgm:prSet presAssocID="{93E140F6-A46B-4422-8DF6-27BB54288075}" presName="Name0" presStyleCnt="0">
        <dgm:presLayoutVars>
          <dgm:dir/>
          <dgm:resizeHandles val="exact"/>
        </dgm:presLayoutVars>
      </dgm:prSet>
      <dgm:spPr/>
    </dgm:pt>
    <dgm:pt modelId="{C428BCE3-4084-492B-BA49-2C7E3A29DAA0}" type="pres">
      <dgm:prSet presAssocID="{45B72D46-7973-4D80-85C0-EA6E962E6C0A}" presName="node" presStyleLbl="node1" presStyleIdx="0" presStyleCnt="1">
        <dgm:presLayoutVars>
          <dgm:bulletEnabled val="1"/>
        </dgm:presLayoutVars>
      </dgm:prSet>
      <dgm:spPr/>
    </dgm:pt>
  </dgm:ptLst>
  <dgm:cxnLst>
    <dgm:cxn modelId="{FE67620A-67E6-4B1F-A90A-B9B214749558}" srcId="{93E140F6-A46B-4422-8DF6-27BB54288075}" destId="{45B72D46-7973-4D80-85C0-EA6E962E6C0A}" srcOrd="0" destOrd="0" parTransId="{B5AC5DC7-98A9-4CBB-AD20-76D63F659247}" sibTransId="{B58D3E62-9769-4036-A189-CEDABBF533A8}"/>
    <dgm:cxn modelId="{BEF57E20-0000-4DD3-8A32-682534CF2CEA}" type="presOf" srcId="{45B72D46-7973-4D80-85C0-EA6E962E6C0A}" destId="{C428BCE3-4084-492B-BA49-2C7E3A29DAA0}" srcOrd="0" destOrd="0" presId="urn:microsoft.com/office/officeart/2005/8/layout/process1"/>
    <dgm:cxn modelId="{DDEBDC4D-9E44-4E2B-B8F7-C16E62B81346}" type="presOf" srcId="{93E140F6-A46B-4422-8DF6-27BB54288075}" destId="{E961C6B4-277C-48E6-BB11-BE553C0ED66F}" srcOrd="0" destOrd="0" presId="urn:microsoft.com/office/officeart/2005/8/layout/process1"/>
    <dgm:cxn modelId="{FD27BE82-5C96-4911-A466-CD9108117C6B}" type="presParOf" srcId="{E961C6B4-277C-48E6-BB11-BE553C0ED66F}" destId="{C428BCE3-4084-492B-BA49-2C7E3A29DAA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797437-B393-CD4F-8836-A94D56DBB27C}" type="doc">
      <dgm:prSet loTypeId="urn:microsoft.com/office/officeart/2005/8/layout/hList3" loCatId="" qsTypeId="urn:microsoft.com/office/officeart/2005/8/quickstyle/simple1" qsCatId="simple" csTypeId="urn:microsoft.com/office/officeart/2005/8/colors/accent1_2" csCatId="accent1" phldr="1"/>
      <dgm:spPr/>
      <dgm:t>
        <a:bodyPr/>
        <a:lstStyle/>
        <a:p>
          <a:endParaRPr lang="en-US"/>
        </a:p>
      </dgm:t>
    </dgm:pt>
    <dgm:pt modelId="{0E6BE4FB-A573-E740-8D08-3E087285FC12}">
      <dgm:prSet phldrT="[Text]"/>
      <dgm:spPr/>
      <dgm:t>
        <a:bodyPr/>
        <a:lstStyle/>
        <a:p>
          <a:r>
            <a:rPr lang="en-US" dirty="0"/>
            <a:t>Quantitative vs Qualitative Risk Assessments</a:t>
          </a:r>
        </a:p>
      </dgm:t>
    </dgm:pt>
    <dgm:pt modelId="{9F60D3AF-9042-B94D-835A-D039D0FB47B0}" type="parTrans" cxnId="{5A5C54AF-AB60-DC41-A431-863390A152FB}">
      <dgm:prSet/>
      <dgm:spPr/>
      <dgm:t>
        <a:bodyPr/>
        <a:lstStyle/>
        <a:p>
          <a:endParaRPr lang="en-US"/>
        </a:p>
      </dgm:t>
    </dgm:pt>
    <dgm:pt modelId="{B84A3740-3447-3E42-9BA6-314B0271FBC9}" type="sibTrans" cxnId="{5A5C54AF-AB60-DC41-A431-863390A152FB}">
      <dgm:prSet/>
      <dgm:spPr/>
      <dgm:t>
        <a:bodyPr/>
        <a:lstStyle/>
        <a:p>
          <a:endParaRPr lang="en-US"/>
        </a:p>
      </dgm:t>
    </dgm:pt>
    <dgm:pt modelId="{0765955F-FC49-DB41-89C9-B1566073A4CB}">
      <dgm:prSet phldrT="[Text]" custT="1"/>
      <dgm:spPr>
        <a:solidFill>
          <a:schemeClr val="accent1">
            <a:lumMod val="40000"/>
            <a:lumOff val="60000"/>
          </a:schemeClr>
        </a:solidFill>
      </dgm:spPr>
      <dgm:t>
        <a:bodyPr/>
        <a:lstStyle/>
        <a:p>
          <a:pPr marL="0"/>
          <a:r>
            <a:rPr lang="en-US" sz="2800" dirty="0">
              <a:solidFill>
                <a:sysClr val="windowText" lastClr="000000"/>
              </a:solidFill>
            </a:rPr>
            <a:t>Quantitative</a:t>
          </a:r>
        </a:p>
      </dgm:t>
    </dgm:pt>
    <dgm:pt modelId="{0244A464-FCF8-0841-9DF0-D768D177CDA3}" type="parTrans" cxnId="{6B0B071D-7416-414B-A9EE-10532856173C}">
      <dgm:prSet/>
      <dgm:spPr/>
      <dgm:t>
        <a:bodyPr/>
        <a:lstStyle/>
        <a:p>
          <a:endParaRPr lang="en-US"/>
        </a:p>
      </dgm:t>
    </dgm:pt>
    <dgm:pt modelId="{88816213-A6E9-8240-B0DD-9F415E57549D}" type="sibTrans" cxnId="{6B0B071D-7416-414B-A9EE-10532856173C}">
      <dgm:prSet/>
      <dgm:spPr/>
      <dgm:t>
        <a:bodyPr/>
        <a:lstStyle/>
        <a:p>
          <a:endParaRPr lang="en-US"/>
        </a:p>
      </dgm:t>
    </dgm:pt>
    <dgm:pt modelId="{4BE9BA38-3DD4-C048-A04D-3F94F209E0FD}">
      <dgm:prSet phldrT="[Text]"/>
      <dgm:spPr>
        <a:solidFill>
          <a:schemeClr val="accent1">
            <a:lumMod val="40000"/>
            <a:lumOff val="60000"/>
          </a:schemeClr>
        </a:solidFill>
      </dgm:spPr>
      <dgm:t>
        <a:bodyPr/>
        <a:lstStyle/>
        <a:p>
          <a:pPr marL="0"/>
          <a:r>
            <a:rPr lang="en-US" sz="3200" dirty="0">
              <a:solidFill>
                <a:sysClr val="windowText" lastClr="000000"/>
              </a:solidFill>
            </a:rPr>
            <a:t>Qualitative</a:t>
          </a:r>
        </a:p>
      </dgm:t>
    </dgm:pt>
    <dgm:pt modelId="{031BBA00-3C9C-3949-93D4-4F496D03CC7C}" type="parTrans" cxnId="{4A98F6FC-6B53-BB46-B421-0A6924DB92BA}">
      <dgm:prSet/>
      <dgm:spPr/>
      <dgm:t>
        <a:bodyPr/>
        <a:lstStyle/>
        <a:p>
          <a:endParaRPr lang="en-US"/>
        </a:p>
      </dgm:t>
    </dgm:pt>
    <dgm:pt modelId="{EA85A380-D332-A846-B5B2-3EAB6DB021FB}" type="sibTrans" cxnId="{4A98F6FC-6B53-BB46-B421-0A6924DB92BA}">
      <dgm:prSet/>
      <dgm:spPr/>
      <dgm:t>
        <a:bodyPr/>
        <a:lstStyle/>
        <a:p>
          <a:endParaRPr lang="en-US"/>
        </a:p>
      </dgm:t>
    </dgm:pt>
    <dgm:pt modelId="{E431A55E-7E9C-9C49-8B55-76E0FCA73ED4}">
      <dgm:prSet phldrT="[Text]" custT="1"/>
      <dgm:spPr>
        <a:solidFill>
          <a:schemeClr val="accent1">
            <a:lumMod val="40000"/>
            <a:lumOff val="60000"/>
          </a:schemeClr>
        </a:solidFill>
      </dgm:spPr>
      <dgm:t>
        <a:bodyPr/>
        <a:lstStyle/>
        <a:p>
          <a:pPr marL="274320"/>
          <a:r>
            <a:rPr lang="en-US" sz="2200" dirty="0">
              <a:solidFill>
                <a:sysClr val="windowText" lastClr="000000"/>
              </a:solidFill>
            </a:rPr>
            <a:t>Takes more time</a:t>
          </a:r>
        </a:p>
      </dgm:t>
    </dgm:pt>
    <dgm:pt modelId="{75527484-86B9-0048-90F7-0CB175F91F68}" type="sibTrans" cxnId="{C0B8009D-9A52-2E47-91BD-9DAE1D61B5E9}">
      <dgm:prSet/>
      <dgm:spPr/>
      <dgm:t>
        <a:bodyPr/>
        <a:lstStyle/>
        <a:p>
          <a:endParaRPr lang="en-US"/>
        </a:p>
      </dgm:t>
    </dgm:pt>
    <dgm:pt modelId="{1B1E71A7-4B76-DD45-A24D-3503DD9B88C5}" type="parTrans" cxnId="{C0B8009D-9A52-2E47-91BD-9DAE1D61B5E9}">
      <dgm:prSet/>
      <dgm:spPr/>
      <dgm:t>
        <a:bodyPr/>
        <a:lstStyle/>
        <a:p>
          <a:endParaRPr lang="en-US"/>
        </a:p>
      </dgm:t>
    </dgm:pt>
    <dgm:pt modelId="{AC7D9AAE-8879-7049-8E08-994161DAE2A1}">
      <dgm:prSet phldrT="[Text]"/>
      <dgm:spPr>
        <a:solidFill>
          <a:schemeClr val="accent1">
            <a:lumMod val="40000"/>
            <a:lumOff val="60000"/>
          </a:schemeClr>
        </a:solidFill>
      </dgm:spPr>
      <dgm:t>
        <a:bodyPr/>
        <a:lstStyle/>
        <a:p>
          <a:pPr marL="171450"/>
          <a:endParaRPr lang="en-US" sz="1900" dirty="0">
            <a:solidFill>
              <a:sysClr val="windowText" lastClr="000000"/>
            </a:solidFill>
          </a:endParaRPr>
        </a:p>
      </dgm:t>
    </dgm:pt>
    <dgm:pt modelId="{54A6CA62-3C78-0147-B01C-EB3E57F53085}" type="sibTrans" cxnId="{9EFC80F6-2C88-0B47-8C6F-25331C5DBE79}">
      <dgm:prSet/>
      <dgm:spPr/>
      <dgm:t>
        <a:bodyPr/>
        <a:lstStyle/>
        <a:p>
          <a:endParaRPr lang="en-US"/>
        </a:p>
      </dgm:t>
    </dgm:pt>
    <dgm:pt modelId="{E8139044-BEBA-5441-9240-3DB4906A1FCF}" type="parTrans" cxnId="{9EFC80F6-2C88-0B47-8C6F-25331C5DBE79}">
      <dgm:prSet/>
      <dgm:spPr/>
      <dgm:t>
        <a:bodyPr/>
        <a:lstStyle/>
        <a:p>
          <a:endParaRPr lang="en-US"/>
        </a:p>
      </dgm:t>
    </dgm:pt>
    <dgm:pt modelId="{D038BC62-B7A5-5C40-892A-359CB2C4CB63}">
      <dgm:prSet phldrT="[Text]" custT="1"/>
      <dgm:spPr>
        <a:solidFill>
          <a:schemeClr val="accent1">
            <a:lumMod val="40000"/>
            <a:lumOff val="60000"/>
          </a:schemeClr>
        </a:solidFill>
      </dgm:spPr>
      <dgm:t>
        <a:bodyPr/>
        <a:lstStyle/>
        <a:p>
          <a:pPr marL="274320"/>
          <a:r>
            <a:rPr lang="en-US" sz="2200" dirty="0">
              <a:solidFill>
                <a:sysClr val="windowText" lastClr="000000"/>
              </a:solidFill>
            </a:rPr>
            <a:t>Faster</a:t>
          </a:r>
        </a:p>
      </dgm:t>
    </dgm:pt>
    <dgm:pt modelId="{AE43E276-45E3-FA44-AAAC-E9D2D9B6A28B}" type="sibTrans" cxnId="{0A1F270B-03DF-9642-9B42-0F08B10D137B}">
      <dgm:prSet/>
      <dgm:spPr/>
      <dgm:t>
        <a:bodyPr/>
        <a:lstStyle/>
        <a:p>
          <a:endParaRPr lang="en-US"/>
        </a:p>
      </dgm:t>
    </dgm:pt>
    <dgm:pt modelId="{1EA83BF3-0EAE-F541-8B05-FD4ED9B42D93}" type="parTrans" cxnId="{0A1F270B-03DF-9642-9B42-0F08B10D137B}">
      <dgm:prSet/>
      <dgm:spPr/>
      <dgm:t>
        <a:bodyPr/>
        <a:lstStyle/>
        <a:p>
          <a:endParaRPr lang="en-US"/>
        </a:p>
      </dgm:t>
    </dgm:pt>
    <dgm:pt modelId="{5C21CFF9-9A82-488C-B8A4-4C26B3D355CC}">
      <dgm:prSet phldrT="[Text]" custT="1"/>
      <dgm:spPr>
        <a:solidFill>
          <a:schemeClr val="accent1">
            <a:lumMod val="40000"/>
            <a:lumOff val="60000"/>
          </a:schemeClr>
        </a:solidFill>
      </dgm:spPr>
      <dgm:t>
        <a:bodyPr/>
        <a:lstStyle/>
        <a:p>
          <a:pPr marL="274320"/>
          <a:r>
            <a:rPr lang="en-US" sz="2200" dirty="0">
              <a:solidFill>
                <a:sysClr val="windowText" lastClr="000000"/>
              </a:solidFill>
            </a:rPr>
            <a:t>Formulas/calculations</a:t>
          </a:r>
        </a:p>
      </dgm:t>
    </dgm:pt>
    <dgm:pt modelId="{43A91339-BE9D-4A95-B11A-4AC22D6679C3}" type="parTrans" cxnId="{AA741173-8E5D-456E-9A66-799AB4FB0AC2}">
      <dgm:prSet/>
      <dgm:spPr/>
      <dgm:t>
        <a:bodyPr/>
        <a:lstStyle/>
        <a:p>
          <a:endParaRPr lang="en-US"/>
        </a:p>
      </dgm:t>
    </dgm:pt>
    <dgm:pt modelId="{B71F0A59-0D3D-428B-AAFD-CFE707B913B8}" type="sibTrans" cxnId="{AA741173-8E5D-456E-9A66-799AB4FB0AC2}">
      <dgm:prSet/>
      <dgm:spPr/>
      <dgm:t>
        <a:bodyPr/>
        <a:lstStyle/>
        <a:p>
          <a:endParaRPr lang="en-US"/>
        </a:p>
      </dgm:t>
    </dgm:pt>
    <dgm:pt modelId="{0B7D5AB3-723E-447C-BB47-EE3C6AF7DDD1}">
      <dgm:prSet phldrT="[Text]" custT="1"/>
      <dgm:spPr>
        <a:solidFill>
          <a:schemeClr val="accent1">
            <a:lumMod val="40000"/>
            <a:lumOff val="60000"/>
          </a:schemeClr>
        </a:solidFill>
      </dgm:spPr>
      <dgm:t>
        <a:bodyPr/>
        <a:lstStyle/>
        <a:p>
          <a:pPr marL="274320"/>
          <a:r>
            <a:rPr lang="en-US" sz="2200" dirty="0">
              <a:solidFill>
                <a:sysClr val="windowText" lastClr="000000"/>
              </a:solidFill>
            </a:rPr>
            <a:t>Attempts to be more objective/reproducible</a:t>
          </a:r>
        </a:p>
      </dgm:t>
    </dgm:pt>
    <dgm:pt modelId="{77A75576-2B50-4187-BDA5-0700EB13C459}" type="parTrans" cxnId="{35D9642E-2E7A-4173-822C-C88BF9FEE623}">
      <dgm:prSet/>
      <dgm:spPr/>
      <dgm:t>
        <a:bodyPr/>
        <a:lstStyle/>
        <a:p>
          <a:endParaRPr lang="en-US"/>
        </a:p>
      </dgm:t>
    </dgm:pt>
    <dgm:pt modelId="{D158E0D1-0302-4AB7-A898-631575D4E5A2}" type="sibTrans" cxnId="{35D9642E-2E7A-4173-822C-C88BF9FEE623}">
      <dgm:prSet/>
      <dgm:spPr/>
      <dgm:t>
        <a:bodyPr/>
        <a:lstStyle/>
        <a:p>
          <a:endParaRPr lang="en-US"/>
        </a:p>
      </dgm:t>
    </dgm:pt>
    <dgm:pt modelId="{B3A706FA-B666-4D89-BAA2-4BC7140FF10B}">
      <dgm:prSet phldrT="[Text]" custT="1"/>
      <dgm:spPr>
        <a:solidFill>
          <a:schemeClr val="accent1">
            <a:lumMod val="40000"/>
            <a:lumOff val="60000"/>
          </a:schemeClr>
        </a:solidFill>
      </dgm:spPr>
      <dgm:t>
        <a:bodyPr/>
        <a:lstStyle/>
        <a:p>
          <a:pPr marL="274320"/>
          <a:r>
            <a:rPr lang="en-US" sz="2200" dirty="0">
              <a:solidFill>
                <a:sysClr val="windowText" lastClr="000000"/>
              </a:solidFill>
            </a:rPr>
            <a:t>Best if participants are trained in methodology</a:t>
          </a:r>
        </a:p>
      </dgm:t>
    </dgm:pt>
    <dgm:pt modelId="{B3860AF5-801D-44E6-86EB-B9C523A052E9}" type="parTrans" cxnId="{6D59C77E-EF73-4B7A-9E21-D26280C5BBD3}">
      <dgm:prSet/>
      <dgm:spPr/>
      <dgm:t>
        <a:bodyPr/>
        <a:lstStyle/>
        <a:p>
          <a:endParaRPr lang="en-US"/>
        </a:p>
      </dgm:t>
    </dgm:pt>
    <dgm:pt modelId="{6AB7E7F0-8E20-43F5-BE52-AC4CBB6F5177}" type="sibTrans" cxnId="{6D59C77E-EF73-4B7A-9E21-D26280C5BBD3}">
      <dgm:prSet/>
      <dgm:spPr/>
      <dgm:t>
        <a:bodyPr/>
        <a:lstStyle/>
        <a:p>
          <a:endParaRPr lang="en-US"/>
        </a:p>
      </dgm:t>
    </dgm:pt>
    <dgm:pt modelId="{A37E1ADF-FC54-4D83-85FC-63333A825357}">
      <dgm:prSet phldrT="[Text]" custT="1"/>
      <dgm:spPr>
        <a:solidFill>
          <a:schemeClr val="accent1">
            <a:lumMod val="40000"/>
            <a:lumOff val="60000"/>
          </a:schemeClr>
        </a:solidFill>
      </dgm:spPr>
      <dgm:t>
        <a:bodyPr/>
        <a:lstStyle/>
        <a:p>
          <a:pPr marL="274320"/>
          <a:r>
            <a:rPr lang="en-US" sz="2200" dirty="0">
              <a:solidFill>
                <a:sysClr val="windowText" lastClr="000000"/>
              </a:solidFill>
            </a:rPr>
            <a:t>No/simple calculations</a:t>
          </a:r>
        </a:p>
      </dgm:t>
    </dgm:pt>
    <dgm:pt modelId="{6DEDCCF1-A70A-43C0-A6A5-D45A0E560476}" type="parTrans" cxnId="{39B7C84F-9BB0-4ABA-A00B-469AD0BB27BE}">
      <dgm:prSet/>
      <dgm:spPr/>
      <dgm:t>
        <a:bodyPr/>
        <a:lstStyle/>
        <a:p>
          <a:endParaRPr lang="en-US"/>
        </a:p>
      </dgm:t>
    </dgm:pt>
    <dgm:pt modelId="{0D1ABBD6-D9D3-4660-A03D-155B78AB45E8}" type="sibTrans" cxnId="{39B7C84F-9BB0-4ABA-A00B-469AD0BB27BE}">
      <dgm:prSet/>
      <dgm:spPr/>
      <dgm:t>
        <a:bodyPr/>
        <a:lstStyle/>
        <a:p>
          <a:endParaRPr lang="en-US"/>
        </a:p>
      </dgm:t>
    </dgm:pt>
    <dgm:pt modelId="{4F0DF099-835C-419C-AA91-743CB8B49626}">
      <dgm:prSet phldrT="[Text]" custT="1"/>
      <dgm:spPr>
        <a:solidFill>
          <a:schemeClr val="accent1">
            <a:lumMod val="40000"/>
            <a:lumOff val="60000"/>
          </a:schemeClr>
        </a:solidFill>
      </dgm:spPr>
      <dgm:t>
        <a:bodyPr/>
        <a:lstStyle/>
        <a:p>
          <a:pPr marL="274320"/>
          <a:r>
            <a:rPr lang="en-US" sz="2200" dirty="0">
              <a:solidFill>
                <a:sysClr val="windowText" lastClr="000000"/>
              </a:solidFill>
            </a:rPr>
            <a:t>Subjective</a:t>
          </a:r>
        </a:p>
      </dgm:t>
    </dgm:pt>
    <dgm:pt modelId="{4F89C0CD-6AB1-4960-B89C-082D1207FADE}" type="parTrans" cxnId="{031CBCD8-8D80-403A-9C79-3B8F755A0550}">
      <dgm:prSet/>
      <dgm:spPr/>
      <dgm:t>
        <a:bodyPr/>
        <a:lstStyle/>
        <a:p>
          <a:endParaRPr lang="en-US"/>
        </a:p>
      </dgm:t>
    </dgm:pt>
    <dgm:pt modelId="{DFE70449-2844-4610-8101-FECD09936C31}" type="sibTrans" cxnId="{031CBCD8-8D80-403A-9C79-3B8F755A0550}">
      <dgm:prSet/>
      <dgm:spPr/>
      <dgm:t>
        <a:bodyPr/>
        <a:lstStyle/>
        <a:p>
          <a:endParaRPr lang="en-US"/>
        </a:p>
      </dgm:t>
    </dgm:pt>
    <dgm:pt modelId="{B3E02B85-68A9-4E43-810D-9845E04EF84E}">
      <dgm:prSet phldrT="[Text]" custT="1"/>
      <dgm:spPr>
        <a:solidFill>
          <a:schemeClr val="accent1">
            <a:lumMod val="40000"/>
            <a:lumOff val="60000"/>
          </a:schemeClr>
        </a:solidFill>
      </dgm:spPr>
      <dgm:t>
        <a:bodyPr/>
        <a:lstStyle/>
        <a:p>
          <a:pPr marL="274320"/>
          <a:r>
            <a:rPr lang="en-US" sz="2200" dirty="0">
              <a:solidFill>
                <a:sysClr val="windowText" lastClr="000000"/>
              </a:solidFill>
            </a:rPr>
            <a:t>Requires less training/explanation</a:t>
          </a:r>
          <a:endParaRPr lang="en-US" sz="2200" dirty="0"/>
        </a:p>
      </dgm:t>
    </dgm:pt>
    <dgm:pt modelId="{D457381E-68FC-4E68-B313-590E7F6F8227}" type="parTrans" cxnId="{BE254984-A395-41A6-8012-65128D911183}">
      <dgm:prSet/>
      <dgm:spPr/>
      <dgm:t>
        <a:bodyPr/>
        <a:lstStyle/>
        <a:p>
          <a:endParaRPr lang="en-US"/>
        </a:p>
      </dgm:t>
    </dgm:pt>
    <dgm:pt modelId="{FB57E659-9C72-4D60-BD83-67A5BDF6F387}" type="sibTrans" cxnId="{BE254984-A395-41A6-8012-65128D911183}">
      <dgm:prSet/>
      <dgm:spPr/>
      <dgm:t>
        <a:bodyPr/>
        <a:lstStyle/>
        <a:p>
          <a:endParaRPr lang="en-US"/>
        </a:p>
      </dgm:t>
    </dgm:pt>
    <dgm:pt modelId="{BA82C4EE-B539-BE4A-B5C5-4993A1B853C6}" type="pres">
      <dgm:prSet presAssocID="{22797437-B393-CD4F-8836-A94D56DBB27C}" presName="composite" presStyleCnt="0">
        <dgm:presLayoutVars>
          <dgm:chMax val="1"/>
          <dgm:dir/>
          <dgm:resizeHandles val="exact"/>
        </dgm:presLayoutVars>
      </dgm:prSet>
      <dgm:spPr/>
    </dgm:pt>
    <dgm:pt modelId="{EF6F178E-9E15-1844-BC6B-63B52814E392}" type="pres">
      <dgm:prSet presAssocID="{0E6BE4FB-A573-E740-8D08-3E087285FC12}" presName="roof" presStyleLbl="dkBgShp" presStyleIdx="0" presStyleCnt="2"/>
      <dgm:spPr/>
    </dgm:pt>
    <dgm:pt modelId="{0D67AF52-9A4D-B641-8D5D-7156212EC4B4}" type="pres">
      <dgm:prSet presAssocID="{0E6BE4FB-A573-E740-8D08-3E087285FC12}" presName="pillars" presStyleCnt="0"/>
      <dgm:spPr/>
    </dgm:pt>
    <dgm:pt modelId="{885909EB-7BC0-8D40-A681-29209AE99FB9}" type="pres">
      <dgm:prSet presAssocID="{0E6BE4FB-A573-E740-8D08-3E087285FC12}" presName="pillar1" presStyleLbl="node1" presStyleIdx="0" presStyleCnt="2">
        <dgm:presLayoutVars>
          <dgm:bulletEnabled val="1"/>
        </dgm:presLayoutVars>
      </dgm:prSet>
      <dgm:spPr/>
    </dgm:pt>
    <dgm:pt modelId="{534D0C50-BF92-5545-870B-13A8D992D094}" type="pres">
      <dgm:prSet presAssocID="{4BE9BA38-3DD4-C048-A04D-3F94F209E0FD}" presName="pillarX" presStyleLbl="node1" presStyleIdx="1" presStyleCnt="2">
        <dgm:presLayoutVars>
          <dgm:bulletEnabled val="1"/>
        </dgm:presLayoutVars>
      </dgm:prSet>
      <dgm:spPr/>
    </dgm:pt>
    <dgm:pt modelId="{2E009A91-E112-584B-AFD6-774A98E707A3}" type="pres">
      <dgm:prSet presAssocID="{0E6BE4FB-A573-E740-8D08-3E087285FC12}" presName="base" presStyleLbl="dkBgShp" presStyleIdx="1" presStyleCnt="2"/>
      <dgm:spPr/>
    </dgm:pt>
  </dgm:ptLst>
  <dgm:cxnLst>
    <dgm:cxn modelId="{B1902503-F43D-BC4F-9F40-EEFFBC02F4E9}" type="presOf" srcId="{4BE9BA38-3DD4-C048-A04D-3F94F209E0FD}" destId="{534D0C50-BF92-5545-870B-13A8D992D094}" srcOrd="0" destOrd="0" presId="urn:microsoft.com/office/officeart/2005/8/layout/hList3"/>
    <dgm:cxn modelId="{0A1F270B-03DF-9642-9B42-0F08B10D137B}" srcId="{4BE9BA38-3DD4-C048-A04D-3F94F209E0FD}" destId="{D038BC62-B7A5-5C40-892A-359CB2C4CB63}" srcOrd="0" destOrd="0" parTransId="{1EA83BF3-0EAE-F541-8B05-FD4ED9B42D93}" sibTransId="{AE43E276-45E3-FA44-AAAC-E9D2D9B6A28B}"/>
    <dgm:cxn modelId="{6B0B071D-7416-414B-A9EE-10532856173C}" srcId="{0E6BE4FB-A573-E740-8D08-3E087285FC12}" destId="{0765955F-FC49-DB41-89C9-B1566073A4CB}" srcOrd="0" destOrd="0" parTransId="{0244A464-FCF8-0841-9DF0-D768D177CDA3}" sibTransId="{88816213-A6E9-8240-B0DD-9F415E57549D}"/>
    <dgm:cxn modelId="{8C42B71D-1146-194B-A84F-EE30D6D36D07}" type="presOf" srcId="{0E6BE4FB-A573-E740-8D08-3E087285FC12}" destId="{EF6F178E-9E15-1844-BC6B-63B52814E392}" srcOrd="0" destOrd="0" presId="urn:microsoft.com/office/officeart/2005/8/layout/hList3"/>
    <dgm:cxn modelId="{35D9642E-2E7A-4173-822C-C88BF9FEE623}" srcId="{0765955F-FC49-DB41-89C9-B1566073A4CB}" destId="{0B7D5AB3-723E-447C-BB47-EE3C6AF7DDD1}" srcOrd="2" destOrd="0" parTransId="{77A75576-2B50-4187-BDA5-0700EB13C459}" sibTransId="{D158E0D1-0302-4AB7-A898-631575D4E5A2}"/>
    <dgm:cxn modelId="{D7D2CC5B-6532-8C43-B425-D90E1BADCA65}" type="presOf" srcId="{E431A55E-7E9C-9C49-8B55-76E0FCA73ED4}" destId="{885909EB-7BC0-8D40-A681-29209AE99FB9}" srcOrd="0" destOrd="1" presId="urn:microsoft.com/office/officeart/2005/8/layout/hList3"/>
    <dgm:cxn modelId="{77C85D61-E4CF-4D7F-9989-ABCA77070A9A}" type="presOf" srcId="{0B7D5AB3-723E-447C-BB47-EE3C6AF7DDD1}" destId="{885909EB-7BC0-8D40-A681-29209AE99FB9}" srcOrd="0" destOrd="3" presId="urn:microsoft.com/office/officeart/2005/8/layout/hList3"/>
    <dgm:cxn modelId="{5A6C7841-9B17-4F06-AACB-2B721D2AB833}" type="presOf" srcId="{A37E1ADF-FC54-4D83-85FC-63333A825357}" destId="{534D0C50-BF92-5545-870B-13A8D992D094}" srcOrd="0" destOrd="2" presId="urn:microsoft.com/office/officeart/2005/8/layout/hList3"/>
    <dgm:cxn modelId="{28BF0F44-B8FF-4FED-A785-6805D2B10738}" type="presOf" srcId="{5C21CFF9-9A82-488C-B8A4-4C26B3D355CC}" destId="{885909EB-7BC0-8D40-A681-29209AE99FB9}" srcOrd="0" destOrd="2" presId="urn:microsoft.com/office/officeart/2005/8/layout/hList3"/>
    <dgm:cxn modelId="{60AA594F-FCB9-47F6-A5BD-9C05E8FC72A8}" type="presOf" srcId="{B3E02B85-68A9-4E43-810D-9845E04EF84E}" destId="{534D0C50-BF92-5545-870B-13A8D992D094}" srcOrd="0" destOrd="4" presId="urn:microsoft.com/office/officeart/2005/8/layout/hList3"/>
    <dgm:cxn modelId="{39B7C84F-9BB0-4ABA-A00B-469AD0BB27BE}" srcId="{4BE9BA38-3DD4-C048-A04D-3F94F209E0FD}" destId="{A37E1ADF-FC54-4D83-85FC-63333A825357}" srcOrd="1" destOrd="0" parTransId="{6DEDCCF1-A70A-43C0-A6A5-D45A0E560476}" sibTransId="{0D1ABBD6-D9D3-4660-A03D-155B78AB45E8}"/>
    <dgm:cxn modelId="{AA741173-8E5D-456E-9A66-799AB4FB0AC2}" srcId="{0765955F-FC49-DB41-89C9-B1566073A4CB}" destId="{5C21CFF9-9A82-488C-B8A4-4C26B3D355CC}" srcOrd="1" destOrd="0" parTransId="{43A91339-BE9D-4A95-B11A-4AC22D6679C3}" sibTransId="{B71F0A59-0D3D-428B-AAFD-CFE707B913B8}"/>
    <dgm:cxn modelId="{9D2D7C73-31A5-47EF-891F-BA699B7F81D6}" type="presOf" srcId="{B3A706FA-B666-4D89-BAA2-4BC7140FF10B}" destId="{885909EB-7BC0-8D40-A681-29209AE99FB9}" srcOrd="0" destOrd="4" presId="urn:microsoft.com/office/officeart/2005/8/layout/hList3"/>
    <dgm:cxn modelId="{487F9A59-8BFD-A84C-9DE8-1D74538B815B}" type="presOf" srcId="{0765955F-FC49-DB41-89C9-B1566073A4CB}" destId="{885909EB-7BC0-8D40-A681-29209AE99FB9}" srcOrd="0" destOrd="0" presId="urn:microsoft.com/office/officeart/2005/8/layout/hList3"/>
    <dgm:cxn modelId="{6D59C77E-EF73-4B7A-9E21-D26280C5BBD3}" srcId="{0765955F-FC49-DB41-89C9-B1566073A4CB}" destId="{B3A706FA-B666-4D89-BAA2-4BC7140FF10B}" srcOrd="3" destOrd="0" parTransId="{B3860AF5-801D-44E6-86EB-B9C523A052E9}" sibTransId="{6AB7E7F0-8E20-43F5-BE52-AC4CBB6F5177}"/>
    <dgm:cxn modelId="{BE254984-A395-41A6-8012-65128D911183}" srcId="{4BE9BA38-3DD4-C048-A04D-3F94F209E0FD}" destId="{B3E02B85-68A9-4E43-810D-9845E04EF84E}" srcOrd="3" destOrd="0" parTransId="{D457381E-68FC-4E68-B313-590E7F6F8227}" sibTransId="{FB57E659-9C72-4D60-BD83-67A5BDF6F387}"/>
    <dgm:cxn modelId="{C0B8009D-9A52-2E47-91BD-9DAE1D61B5E9}" srcId="{0765955F-FC49-DB41-89C9-B1566073A4CB}" destId="{E431A55E-7E9C-9C49-8B55-76E0FCA73ED4}" srcOrd="0" destOrd="0" parTransId="{1B1E71A7-4B76-DD45-A24D-3503DD9B88C5}" sibTransId="{75527484-86B9-0048-90F7-0CB175F91F68}"/>
    <dgm:cxn modelId="{5A5C54AF-AB60-DC41-A431-863390A152FB}" srcId="{22797437-B393-CD4F-8836-A94D56DBB27C}" destId="{0E6BE4FB-A573-E740-8D08-3E087285FC12}" srcOrd="0" destOrd="0" parTransId="{9F60D3AF-9042-B94D-835A-D039D0FB47B0}" sibTransId="{B84A3740-3447-3E42-9BA6-314B0271FBC9}"/>
    <dgm:cxn modelId="{487D76C6-1B92-834D-8067-26D17994D952}" type="presOf" srcId="{D038BC62-B7A5-5C40-892A-359CB2C4CB63}" destId="{534D0C50-BF92-5545-870B-13A8D992D094}" srcOrd="0" destOrd="1" presId="urn:microsoft.com/office/officeart/2005/8/layout/hList3"/>
    <dgm:cxn modelId="{031CBCD8-8D80-403A-9C79-3B8F755A0550}" srcId="{4BE9BA38-3DD4-C048-A04D-3F94F209E0FD}" destId="{4F0DF099-835C-419C-AA91-743CB8B49626}" srcOrd="2" destOrd="0" parTransId="{4F89C0CD-6AB1-4960-B89C-082D1207FADE}" sibTransId="{DFE70449-2844-4610-8101-FECD09936C31}"/>
    <dgm:cxn modelId="{2938F9E0-9F04-B643-882F-C2C2C5776BF1}" type="presOf" srcId="{22797437-B393-CD4F-8836-A94D56DBB27C}" destId="{BA82C4EE-B539-BE4A-B5C5-4993A1B853C6}" srcOrd="0" destOrd="0" presId="urn:microsoft.com/office/officeart/2005/8/layout/hList3"/>
    <dgm:cxn modelId="{9275C5F3-57CA-1048-81E4-A04655D44B0D}" type="presOf" srcId="{AC7D9AAE-8879-7049-8E08-994161DAE2A1}" destId="{885909EB-7BC0-8D40-A681-29209AE99FB9}" srcOrd="0" destOrd="5" presId="urn:microsoft.com/office/officeart/2005/8/layout/hList3"/>
    <dgm:cxn modelId="{9EFC80F6-2C88-0B47-8C6F-25331C5DBE79}" srcId="{0765955F-FC49-DB41-89C9-B1566073A4CB}" destId="{AC7D9AAE-8879-7049-8E08-994161DAE2A1}" srcOrd="4" destOrd="0" parTransId="{E8139044-BEBA-5441-9240-3DB4906A1FCF}" sibTransId="{54A6CA62-3C78-0147-B01C-EB3E57F53085}"/>
    <dgm:cxn modelId="{6C2F68F9-DF7D-45D2-98D2-88BF0482EE08}" type="presOf" srcId="{4F0DF099-835C-419C-AA91-743CB8B49626}" destId="{534D0C50-BF92-5545-870B-13A8D992D094}" srcOrd="0" destOrd="3" presId="urn:microsoft.com/office/officeart/2005/8/layout/hList3"/>
    <dgm:cxn modelId="{4A98F6FC-6B53-BB46-B421-0A6924DB92BA}" srcId="{0E6BE4FB-A573-E740-8D08-3E087285FC12}" destId="{4BE9BA38-3DD4-C048-A04D-3F94F209E0FD}" srcOrd="1" destOrd="0" parTransId="{031BBA00-3C9C-3949-93D4-4F496D03CC7C}" sibTransId="{EA85A380-D332-A846-B5B2-3EAB6DB021FB}"/>
    <dgm:cxn modelId="{51892777-3EAD-A447-AB1E-F9F630AA75B5}" type="presParOf" srcId="{BA82C4EE-B539-BE4A-B5C5-4993A1B853C6}" destId="{EF6F178E-9E15-1844-BC6B-63B52814E392}" srcOrd="0" destOrd="0" presId="urn:microsoft.com/office/officeart/2005/8/layout/hList3"/>
    <dgm:cxn modelId="{C263F486-8CA5-DE43-B1B4-A7D7D565CCFF}" type="presParOf" srcId="{BA82C4EE-B539-BE4A-B5C5-4993A1B853C6}" destId="{0D67AF52-9A4D-B641-8D5D-7156212EC4B4}" srcOrd="1" destOrd="0" presId="urn:microsoft.com/office/officeart/2005/8/layout/hList3"/>
    <dgm:cxn modelId="{2BACA52F-A170-7E4B-8F93-BBAA641B2CE5}" type="presParOf" srcId="{0D67AF52-9A4D-B641-8D5D-7156212EC4B4}" destId="{885909EB-7BC0-8D40-A681-29209AE99FB9}" srcOrd="0" destOrd="0" presId="urn:microsoft.com/office/officeart/2005/8/layout/hList3"/>
    <dgm:cxn modelId="{38CCA757-098D-D64E-976D-EEF49B23A0FF}" type="presParOf" srcId="{0D67AF52-9A4D-B641-8D5D-7156212EC4B4}" destId="{534D0C50-BF92-5545-870B-13A8D992D094}" srcOrd="1" destOrd="0" presId="urn:microsoft.com/office/officeart/2005/8/layout/hList3"/>
    <dgm:cxn modelId="{CEA5B1BA-7D5D-9043-8963-7D944799C4AF}" type="presParOf" srcId="{BA82C4EE-B539-BE4A-B5C5-4993A1B853C6}" destId="{2E009A91-E112-584B-AFD6-774A98E707A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3C087-6CAA-4CE7-9E11-D6EE88F8A5A5}">
      <dsp:nvSpPr>
        <dsp:cNvPr id="0" name=""/>
        <dsp:cNvSpPr/>
      </dsp:nvSpPr>
      <dsp:spPr>
        <a:xfrm>
          <a:off x="0" y="680"/>
          <a:ext cx="6089650" cy="0"/>
        </a:xfrm>
        <a:prstGeom prst="line">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33F9CE-38A5-43FF-A197-99DA320529A7}">
      <dsp:nvSpPr>
        <dsp:cNvPr id="0" name=""/>
        <dsp:cNvSpPr/>
      </dsp:nvSpPr>
      <dsp:spPr>
        <a:xfrm>
          <a:off x="0" y="680"/>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Cathy Bates</a:t>
          </a:r>
          <a:r>
            <a:rPr lang="en-US" sz="2200" kern="1200" dirty="0"/>
            <a:t>, Senior IT Consultant, Vantage Technology Consulting Group</a:t>
          </a:r>
        </a:p>
      </dsp:txBody>
      <dsp:txXfrm>
        <a:off x="0" y="680"/>
        <a:ext cx="6089650" cy="1114152"/>
      </dsp:txXfrm>
    </dsp:sp>
    <dsp:sp modelId="{FC7547A6-4E55-47A3-BFF0-03C1CA57B1CA}">
      <dsp:nvSpPr>
        <dsp:cNvPr id="0" name=""/>
        <dsp:cNvSpPr/>
      </dsp:nvSpPr>
      <dsp:spPr>
        <a:xfrm>
          <a:off x="0" y="1114833"/>
          <a:ext cx="6089650" cy="0"/>
        </a:xfrm>
        <a:prstGeom prst="line">
          <a:avLst/>
        </a:prstGeom>
        <a:solidFill>
          <a:schemeClr val="accent4">
            <a:shade val="80000"/>
            <a:hueOff val="143961"/>
            <a:satOff val="-10194"/>
            <a:lumOff val="8475"/>
            <a:alphaOff val="0"/>
          </a:schemeClr>
        </a:solidFill>
        <a:ln w="12700" cap="flat" cmpd="sng" algn="ctr">
          <a:solidFill>
            <a:schemeClr val="accent4">
              <a:shade val="80000"/>
              <a:hueOff val="143961"/>
              <a:satOff val="-10194"/>
              <a:lumOff val="847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C2B943-B8E7-4291-81B2-AE1AB425BA0C}">
      <dsp:nvSpPr>
        <dsp:cNvPr id="0" name=""/>
        <dsp:cNvSpPr/>
      </dsp:nvSpPr>
      <dsp:spPr>
        <a:xfrm>
          <a:off x="0" y="1114833"/>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Jon Young</a:t>
          </a:r>
          <a:r>
            <a:rPr lang="en-US" sz="2200" kern="1200" dirty="0"/>
            <a:t>, Senior IT Consultant, Vantage Technology Consulting Group</a:t>
          </a:r>
        </a:p>
      </dsp:txBody>
      <dsp:txXfrm>
        <a:off x="0" y="1114833"/>
        <a:ext cx="6089650" cy="1114152"/>
      </dsp:txXfrm>
    </dsp:sp>
    <dsp:sp modelId="{8F87166A-F0AC-4672-BAB1-30D1A1BADA8C}">
      <dsp:nvSpPr>
        <dsp:cNvPr id="0" name=""/>
        <dsp:cNvSpPr/>
      </dsp:nvSpPr>
      <dsp:spPr>
        <a:xfrm>
          <a:off x="0" y="2228986"/>
          <a:ext cx="6089650" cy="0"/>
        </a:xfrm>
        <a:prstGeom prst="line">
          <a:avLst/>
        </a:prstGeom>
        <a:solidFill>
          <a:schemeClr val="accent4">
            <a:shade val="80000"/>
            <a:hueOff val="287922"/>
            <a:satOff val="-20388"/>
            <a:lumOff val="16951"/>
            <a:alphaOff val="0"/>
          </a:schemeClr>
        </a:solidFill>
        <a:ln w="12700" cap="flat" cmpd="sng" algn="ctr">
          <a:solidFill>
            <a:schemeClr val="accent4">
              <a:shade val="80000"/>
              <a:hueOff val="287922"/>
              <a:satOff val="-20388"/>
              <a:lumOff val="1695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BA5E763-BB95-446B-BB8F-0790F7CE299B}">
      <dsp:nvSpPr>
        <dsp:cNvPr id="0" name=""/>
        <dsp:cNvSpPr/>
      </dsp:nvSpPr>
      <dsp:spPr>
        <a:xfrm>
          <a:off x="0" y="2228986"/>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Lisa Warren</a:t>
          </a:r>
          <a:r>
            <a:rPr lang="en-US" sz="2200" kern="1200" dirty="0"/>
            <a:t>, Director of Information Security Services, North Carolina Agricultural and Technical State University</a:t>
          </a:r>
        </a:p>
      </dsp:txBody>
      <dsp:txXfrm>
        <a:off x="0" y="2228986"/>
        <a:ext cx="6089650" cy="1114152"/>
      </dsp:txXfrm>
    </dsp:sp>
    <dsp:sp modelId="{12F18F8C-0614-4D5D-AF63-7404B3FA3567}">
      <dsp:nvSpPr>
        <dsp:cNvPr id="0" name=""/>
        <dsp:cNvSpPr/>
      </dsp:nvSpPr>
      <dsp:spPr>
        <a:xfrm>
          <a:off x="0" y="3343138"/>
          <a:ext cx="6089650" cy="0"/>
        </a:xfrm>
        <a:prstGeom prst="line">
          <a:avLst/>
        </a:prstGeom>
        <a:solidFill>
          <a:schemeClr val="accent4">
            <a:shade val="80000"/>
            <a:hueOff val="431884"/>
            <a:satOff val="-30581"/>
            <a:lumOff val="25426"/>
            <a:alphaOff val="0"/>
          </a:schemeClr>
        </a:solidFill>
        <a:ln w="12700" cap="flat" cmpd="sng" algn="ctr">
          <a:solidFill>
            <a:schemeClr val="accent4">
              <a:shade val="80000"/>
              <a:hueOff val="431884"/>
              <a:satOff val="-30581"/>
              <a:lumOff val="2542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A8E810B-3797-4573-B266-208CA2E50799}">
      <dsp:nvSpPr>
        <dsp:cNvPr id="0" name=""/>
        <dsp:cNvSpPr/>
      </dsp:nvSpPr>
      <dsp:spPr>
        <a:xfrm>
          <a:off x="0" y="3343138"/>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Josh Beeman</a:t>
          </a:r>
          <a:r>
            <a:rPr lang="en-US" sz="2200" kern="1200" dirty="0"/>
            <a:t>, Chief Information Security Officer, University of Pennsylvania</a:t>
          </a:r>
        </a:p>
      </dsp:txBody>
      <dsp:txXfrm>
        <a:off x="0" y="3343138"/>
        <a:ext cx="6089650" cy="1114152"/>
      </dsp:txXfrm>
    </dsp:sp>
    <dsp:sp modelId="{D570B836-7896-413B-AF2B-CECE9EFEE13F}">
      <dsp:nvSpPr>
        <dsp:cNvPr id="0" name=""/>
        <dsp:cNvSpPr/>
      </dsp:nvSpPr>
      <dsp:spPr>
        <a:xfrm>
          <a:off x="0" y="4457291"/>
          <a:ext cx="6089650" cy="0"/>
        </a:xfrm>
        <a:prstGeom prst="line">
          <a:avLst/>
        </a:prstGeom>
        <a:solidFill>
          <a:schemeClr val="accent4">
            <a:shade val="80000"/>
            <a:hueOff val="575845"/>
            <a:satOff val="-40775"/>
            <a:lumOff val="33901"/>
            <a:alphaOff val="0"/>
          </a:schemeClr>
        </a:solidFill>
        <a:ln w="12700" cap="flat" cmpd="sng" algn="ctr">
          <a:solidFill>
            <a:schemeClr val="accent4">
              <a:shade val="80000"/>
              <a:hueOff val="575845"/>
              <a:satOff val="-40775"/>
              <a:lumOff val="339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DC96413-3A46-4307-891A-64FB99782AB5}">
      <dsp:nvSpPr>
        <dsp:cNvPr id="0" name=""/>
        <dsp:cNvSpPr/>
      </dsp:nvSpPr>
      <dsp:spPr>
        <a:xfrm>
          <a:off x="0" y="4457291"/>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Theresa Semmens</a:t>
          </a:r>
          <a:r>
            <a:rPr lang="en-US" sz="2200" kern="1200" dirty="0"/>
            <a:t>, AVP and Chief Information Security Officer, University of Miami</a:t>
          </a:r>
        </a:p>
      </dsp:txBody>
      <dsp:txXfrm>
        <a:off x="0" y="4457291"/>
        <a:ext cx="6089650" cy="11141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CF457-6378-4EF2-9AC8-B3FDDDDCB168}">
      <dsp:nvSpPr>
        <dsp:cNvPr id="0" name=""/>
        <dsp:cNvSpPr/>
      </dsp:nvSpPr>
      <dsp:spPr>
        <a:xfrm>
          <a:off x="548827" y="106872"/>
          <a:ext cx="5769969" cy="5556586"/>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Percentage of technology budget spent on Information Security</a:t>
          </a:r>
        </a:p>
      </dsp:txBody>
      <dsp:txXfrm>
        <a:off x="3506623" y="937053"/>
        <a:ext cx="1957668" cy="1289921"/>
      </dsp:txXfrm>
    </dsp:sp>
    <dsp:sp modelId="{2334956C-63B3-45A6-B60F-83536FDE70A0}">
      <dsp:nvSpPr>
        <dsp:cNvPr id="0" name=""/>
        <dsp:cNvSpPr/>
      </dsp:nvSpPr>
      <dsp:spPr>
        <a:xfrm>
          <a:off x="372019" y="350435"/>
          <a:ext cx="5769969" cy="5556586"/>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CDS InfoSec questions – peer comparison and trends over time</a:t>
          </a:r>
        </a:p>
      </dsp:txBody>
      <dsp:txXfrm>
        <a:off x="4143106" y="2864129"/>
        <a:ext cx="1717252" cy="1395761"/>
      </dsp:txXfrm>
    </dsp:sp>
    <dsp:sp modelId="{51D22939-026E-45C4-ACB0-055425B16EA0}">
      <dsp:nvSpPr>
        <dsp:cNvPr id="0" name=""/>
        <dsp:cNvSpPr/>
      </dsp:nvSpPr>
      <dsp:spPr>
        <a:xfrm>
          <a:off x="372019" y="350435"/>
          <a:ext cx="5769969" cy="5556586"/>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Percentage of employees participating in education and awareness training</a:t>
          </a:r>
        </a:p>
      </dsp:txBody>
      <dsp:txXfrm>
        <a:off x="2226652" y="4517875"/>
        <a:ext cx="2060703" cy="1190697"/>
      </dsp:txXfrm>
    </dsp:sp>
    <dsp:sp modelId="{35913A12-4609-409B-ACBC-B7D05E47839A}">
      <dsp:nvSpPr>
        <dsp:cNvPr id="0" name=""/>
        <dsp:cNvSpPr/>
      </dsp:nvSpPr>
      <dsp:spPr>
        <a:xfrm>
          <a:off x="372019" y="350435"/>
          <a:ext cx="5769969" cy="5556586"/>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Number of departments completing information security risk assessments</a:t>
          </a:r>
        </a:p>
      </dsp:txBody>
      <dsp:txXfrm>
        <a:off x="646779" y="2864129"/>
        <a:ext cx="1717252" cy="1395761"/>
      </dsp:txXfrm>
    </dsp:sp>
    <dsp:sp modelId="{7819367E-3CB0-448E-920D-3C5CAE13AD6F}">
      <dsp:nvSpPr>
        <dsp:cNvPr id="0" name=""/>
        <dsp:cNvSpPr/>
      </dsp:nvSpPr>
      <dsp:spPr>
        <a:xfrm>
          <a:off x="372019" y="350435"/>
          <a:ext cx="5769969" cy="5556586"/>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Percentage remediation plans accomplished for information security risk assessments</a:t>
          </a:r>
        </a:p>
      </dsp:txBody>
      <dsp:txXfrm>
        <a:off x="1213473" y="1197153"/>
        <a:ext cx="1957668" cy="1289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6E257-ACA9-4248-86E4-AC79D6A101A6}">
      <dsp:nvSpPr>
        <dsp:cNvPr id="0" name=""/>
        <dsp:cNvSpPr/>
      </dsp:nvSpPr>
      <dsp:spPr>
        <a:xfrm>
          <a:off x="1" y="0"/>
          <a:ext cx="7555988" cy="6858000"/>
        </a:xfrm>
        <a:prstGeom prst="rightArrow">
          <a:avLst/>
        </a:prstGeom>
        <a:solidFill>
          <a:schemeClr val="accent1"/>
        </a:solidFill>
        <a:ln>
          <a:noFill/>
        </a:ln>
        <a:effectLst/>
      </dsp:spPr>
      <dsp:style>
        <a:lnRef idx="0">
          <a:scrgbClr r="0" g="0" b="0"/>
        </a:lnRef>
        <a:fillRef idx="1">
          <a:scrgbClr r="0" g="0" b="0"/>
        </a:fillRef>
        <a:effectRef idx="1">
          <a:scrgbClr r="0" g="0" b="0"/>
        </a:effectRef>
        <a:fontRef idx="minor"/>
      </dsp:style>
    </dsp:sp>
    <dsp:sp modelId="{55DAD533-2842-439B-AEA5-5677A3B39F99}">
      <dsp:nvSpPr>
        <dsp:cNvPr id="0" name=""/>
        <dsp:cNvSpPr/>
      </dsp:nvSpPr>
      <dsp:spPr>
        <a:xfrm>
          <a:off x="8116" y="2057400"/>
          <a:ext cx="2432084" cy="2743200"/>
        </a:xfrm>
        <a:prstGeom prst="roundRect">
          <a:avLst/>
        </a:prstGeom>
        <a:gradFill rotWithShape="0">
          <a:gsLst>
            <a:gs pos="0">
              <a:schemeClr val="accent1">
                <a:lumMod val="60000"/>
                <a:lumOff val="40000"/>
              </a:schemeClr>
            </a:gs>
            <a:gs pos="50000">
              <a:schemeClr val="accent1">
                <a:lumMod val="60000"/>
                <a:lumOff val="40000"/>
              </a:schemeClr>
            </a:gs>
            <a:gs pos="100000">
              <a:schemeClr val="accent1">
                <a:lumMod val="60000"/>
                <a:lumOff val="4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Short term projects with small immediate goals</a:t>
          </a:r>
        </a:p>
      </dsp:txBody>
      <dsp:txXfrm>
        <a:off x="126841" y="2176125"/>
        <a:ext cx="2194634" cy="2505750"/>
      </dsp:txXfrm>
    </dsp:sp>
    <dsp:sp modelId="{F488988E-23A6-4DA9-A9C0-C1DB14ACA10D}">
      <dsp:nvSpPr>
        <dsp:cNvPr id="0" name=""/>
        <dsp:cNvSpPr/>
      </dsp:nvSpPr>
      <dsp:spPr>
        <a:xfrm>
          <a:off x="2561953" y="2057400"/>
          <a:ext cx="2432084" cy="2743200"/>
        </a:xfrm>
        <a:prstGeom prst="roundRect">
          <a:avLst/>
        </a:prstGeom>
        <a:gradFill rotWithShape="0">
          <a:gsLst>
            <a:gs pos="50000">
              <a:schemeClr val="accent1">
                <a:lumMod val="40000"/>
                <a:lumOff val="60000"/>
              </a:schemeClr>
            </a:gs>
            <a:gs pos="100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 strategy to improve the security posture of the organization </a:t>
          </a:r>
        </a:p>
      </dsp:txBody>
      <dsp:txXfrm>
        <a:off x="2680678" y="2176125"/>
        <a:ext cx="2194634" cy="2505750"/>
      </dsp:txXfrm>
    </dsp:sp>
    <dsp:sp modelId="{B5C77F56-57BA-4AC1-A45E-3DD33ADC723F}">
      <dsp:nvSpPr>
        <dsp:cNvPr id="0" name=""/>
        <dsp:cNvSpPr/>
      </dsp:nvSpPr>
      <dsp:spPr>
        <a:xfrm>
          <a:off x="5115790" y="2057400"/>
          <a:ext cx="2432084" cy="2743200"/>
        </a:xfrm>
        <a:prstGeom prst="roundRect">
          <a:avLst/>
        </a:prstGeom>
        <a:gradFill rotWithShape="0">
          <a:gsLst>
            <a:gs pos="0">
              <a:schemeClr val="accent1">
                <a:lumMod val="20000"/>
                <a:lumOff val="80000"/>
              </a:schemeClr>
            </a:gs>
            <a:gs pos="100000">
              <a:schemeClr val="accent1">
                <a:lumMod val="20000"/>
                <a:lumOff val="8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Coordinated program services support the mission of the institution in a way that is understood and leveraged by users  </a:t>
          </a:r>
        </a:p>
      </dsp:txBody>
      <dsp:txXfrm>
        <a:off x="5234515" y="2176125"/>
        <a:ext cx="2194634" cy="2505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95E23-EE6F-4A36-89CD-9F0D8E411636}">
      <dsp:nvSpPr>
        <dsp:cNvPr id="0" name=""/>
        <dsp:cNvSpPr/>
      </dsp:nvSpPr>
      <dsp:spPr>
        <a:xfrm>
          <a:off x="2465938" y="1692"/>
          <a:ext cx="2392621" cy="2392621"/>
        </a:xfrm>
        <a:prstGeom prst="downArrow">
          <a:avLst>
            <a:gd name="adj1" fmla="val 50000"/>
            <a:gd name="adj2" fmla="val 35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Data Centric</a:t>
          </a:r>
        </a:p>
      </dsp:txBody>
      <dsp:txXfrm>
        <a:off x="3064093" y="1692"/>
        <a:ext cx="1196311" cy="1973912"/>
      </dsp:txXfrm>
    </dsp:sp>
    <dsp:sp modelId="{7CA60C01-EB71-4FFF-988C-D6852F550EB4}">
      <dsp:nvSpPr>
        <dsp:cNvPr id="0" name=""/>
        <dsp:cNvSpPr/>
      </dsp:nvSpPr>
      <dsp:spPr>
        <a:xfrm rot="4320000">
          <a:off x="4476238" y="1462261"/>
          <a:ext cx="2392621" cy="2392621"/>
        </a:xfrm>
        <a:prstGeom prst="downArrow">
          <a:avLst>
            <a:gd name="adj1" fmla="val 50000"/>
            <a:gd name="adj2" fmla="val 35000"/>
          </a:avLst>
        </a:prstGeom>
        <a:gradFill rotWithShape="0">
          <a:gsLst>
            <a:gs pos="0">
              <a:schemeClr val="accent1">
                <a:shade val="80000"/>
                <a:hueOff val="-113536"/>
                <a:satOff val="-11203"/>
                <a:lumOff val="8745"/>
                <a:alphaOff val="0"/>
                <a:satMod val="103000"/>
                <a:lumMod val="102000"/>
                <a:tint val="94000"/>
              </a:schemeClr>
            </a:gs>
            <a:gs pos="50000">
              <a:schemeClr val="accent1">
                <a:shade val="80000"/>
                <a:hueOff val="-113536"/>
                <a:satOff val="-11203"/>
                <a:lumOff val="8745"/>
                <a:alphaOff val="0"/>
                <a:satMod val="110000"/>
                <a:lumMod val="100000"/>
                <a:shade val="100000"/>
              </a:schemeClr>
            </a:gs>
            <a:gs pos="100000">
              <a:schemeClr val="accent1">
                <a:shade val="80000"/>
                <a:hueOff val="-113536"/>
                <a:satOff val="-11203"/>
                <a:lumOff val="87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Help Yourself</a:t>
          </a:r>
        </a:p>
      </dsp:txBody>
      <dsp:txXfrm rot="-5400000">
        <a:off x="4884701" y="1995721"/>
        <a:ext cx="1973912" cy="1196311"/>
      </dsp:txXfrm>
    </dsp:sp>
    <dsp:sp modelId="{1D4F9EC0-110C-4842-9A53-BC22D2D7143C}">
      <dsp:nvSpPr>
        <dsp:cNvPr id="0" name=""/>
        <dsp:cNvSpPr/>
      </dsp:nvSpPr>
      <dsp:spPr>
        <a:xfrm rot="8640000">
          <a:off x="3708372" y="3825511"/>
          <a:ext cx="2392621" cy="2392621"/>
        </a:xfrm>
        <a:prstGeom prst="downArrow">
          <a:avLst>
            <a:gd name="adj1" fmla="val 50000"/>
            <a:gd name="adj2" fmla="val 35000"/>
          </a:avLst>
        </a:prstGeom>
        <a:gradFill rotWithShape="0">
          <a:gsLst>
            <a:gs pos="0">
              <a:schemeClr val="accent1">
                <a:shade val="80000"/>
                <a:hueOff val="-227073"/>
                <a:satOff val="-22407"/>
                <a:lumOff val="17490"/>
                <a:alphaOff val="0"/>
                <a:satMod val="103000"/>
                <a:lumMod val="102000"/>
                <a:tint val="94000"/>
              </a:schemeClr>
            </a:gs>
            <a:gs pos="50000">
              <a:schemeClr val="accent1">
                <a:shade val="80000"/>
                <a:hueOff val="-227073"/>
                <a:satOff val="-22407"/>
                <a:lumOff val="17490"/>
                <a:alphaOff val="0"/>
                <a:satMod val="110000"/>
                <a:lumMod val="100000"/>
                <a:shade val="100000"/>
              </a:schemeClr>
            </a:gs>
            <a:gs pos="100000">
              <a:schemeClr val="accent1">
                <a:shade val="80000"/>
                <a:hueOff val="-227073"/>
                <a:satOff val="-22407"/>
                <a:lumOff val="174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Trusted Advisor</a:t>
          </a:r>
        </a:p>
      </dsp:txBody>
      <dsp:txXfrm rot="10800000">
        <a:off x="4429582" y="4204237"/>
        <a:ext cx="1196311" cy="1973912"/>
      </dsp:txXfrm>
    </dsp:sp>
    <dsp:sp modelId="{AFBAB22C-F487-48C0-AA31-2CF274FF44E8}">
      <dsp:nvSpPr>
        <dsp:cNvPr id="0" name=""/>
        <dsp:cNvSpPr/>
      </dsp:nvSpPr>
      <dsp:spPr>
        <a:xfrm rot="12960000">
          <a:off x="1223504" y="3825511"/>
          <a:ext cx="2392621" cy="2392621"/>
        </a:xfrm>
        <a:prstGeom prst="downArrow">
          <a:avLst>
            <a:gd name="adj1" fmla="val 50000"/>
            <a:gd name="adj2" fmla="val 35000"/>
          </a:avLst>
        </a:prstGeom>
        <a:gradFill rotWithShape="0">
          <a:gsLst>
            <a:gs pos="0">
              <a:schemeClr val="accent1">
                <a:shade val="80000"/>
                <a:hueOff val="-340609"/>
                <a:satOff val="-33610"/>
                <a:lumOff val="26235"/>
                <a:alphaOff val="0"/>
                <a:satMod val="103000"/>
                <a:lumMod val="102000"/>
                <a:tint val="94000"/>
              </a:schemeClr>
            </a:gs>
            <a:gs pos="50000">
              <a:schemeClr val="accent1">
                <a:shade val="80000"/>
                <a:hueOff val="-340609"/>
                <a:satOff val="-33610"/>
                <a:lumOff val="26235"/>
                <a:alphaOff val="0"/>
                <a:satMod val="110000"/>
                <a:lumMod val="100000"/>
                <a:shade val="100000"/>
              </a:schemeClr>
            </a:gs>
            <a:gs pos="100000">
              <a:schemeClr val="accent1">
                <a:shade val="80000"/>
                <a:hueOff val="-340609"/>
                <a:satOff val="-33610"/>
                <a:lumOff val="26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Unified Com-</a:t>
          </a:r>
          <a:r>
            <a:rPr lang="en-US" sz="2200" kern="1200" dirty="0" err="1">
              <a:solidFill>
                <a:schemeClr val="tx1"/>
              </a:solidFill>
            </a:rPr>
            <a:t>pliance</a:t>
          </a:r>
          <a:endParaRPr lang="en-US" sz="2200" kern="1200" dirty="0">
            <a:solidFill>
              <a:schemeClr val="tx1"/>
            </a:solidFill>
          </a:endParaRPr>
        </a:p>
      </dsp:txBody>
      <dsp:txXfrm rot="10800000">
        <a:off x="1698604" y="4204237"/>
        <a:ext cx="1196311" cy="1973912"/>
      </dsp:txXfrm>
    </dsp:sp>
    <dsp:sp modelId="{159A369B-F02E-4C47-B679-501074CC85AF}">
      <dsp:nvSpPr>
        <dsp:cNvPr id="0" name=""/>
        <dsp:cNvSpPr/>
      </dsp:nvSpPr>
      <dsp:spPr>
        <a:xfrm rot="17280000">
          <a:off x="455637" y="1462261"/>
          <a:ext cx="2392621" cy="2392621"/>
        </a:xfrm>
        <a:prstGeom prst="downArrow">
          <a:avLst>
            <a:gd name="adj1" fmla="val 50000"/>
            <a:gd name="adj2" fmla="val 35000"/>
          </a:avLst>
        </a:prstGeom>
        <a:gradFill rotWithShape="0">
          <a:gsLst>
            <a:gs pos="0">
              <a:schemeClr val="accent1">
                <a:shade val="80000"/>
                <a:hueOff val="-454146"/>
                <a:satOff val="-44813"/>
                <a:lumOff val="34980"/>
                <a:alphaOff val="0"/>
                <a:satMod val="103000"/>
                <a:lumMod val="102000"/>
                <a:tint val="94000"/>
              </a:schemeClr>
            </a:gs>
            <a:gs pos="50000">
              <a:schemeClr val="accent1">
                <a:shade val="80000"/>
                <a:hueOff val="-454146"/>
                <a:satOff val="-44813"/>
                <a:lumOff val="34980"/>
                <a:alphaOff val="0"/>
                <a:satMod val="110000"/>
                <a:lumMod val="100000"/>
                <a:shade val="100000"/>
              </a:schemeClr>
            </a:gs>
            <a:gs pos="100000">
              <a:schemeClr val="accent1">
                <a:shade val="80000"/>
                <a:hueOff val="-454146"/>
                <a:satOff val="-44813"/>
                <a:lumOff val="3498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Campus Partnerships</a:t>
          </a:r>
        </a:p>
      </dsp:txBody>
      <dsp:txXfrm rot="5400000">
        <a:off x="465884" y="1995721"/>
        <a:ext cx="1973912" cy="1196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877D7-A885-4ACD-843C-2415FAC55D9B}">
      <dsp:nvSpPr>
        <dsp:cNvPr id="0" name=""/>
        <dsp:cNvSpPr/>
      </dsp:nvSpPr>
      <dsp:spPr>
        <a:xfrm rot="5400000">
          <a:off x="389740" y="2143178"/>
          <a:ext cx="1164674" cy="1937993"/>
        </a:xfrm>
        <a:prstGeom prst="corner">
          <a:avLst>
            <a:gd name="adj1" fmla="val 16120"/>
            <a:gd name="adj2" fmla="val 16110"/>
          </a:avLst>
        </a:prstGeom>
        <a:solidFill>
          <a:schemeClr val="accent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87525-8DF8-4AF3-AC0E-8ACF783C1618}">
      <dsp:nvSpPr>
        <dsp:cNvPr id="0" name=""/>
        <dsp:cNvSpPr/>
      </dsp:nvSpPr>
      <dsp:spPr>
        <a:xfrm>
          <a:off x="195327" y="2722221"/>
          <a:ext cx="1749630" cy="153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Initial</a:t>
          </a:r>
        </a:p>
      </dsp:txBody>
      <dsp:txXfrm>
        <a:off x="195327" y="2722221"/>
        <a:ext cx="1749630" cy="1533654"/>
      </dsp:txXfrm>
    </dsp:sp>
    <dsp:sp modelId="{ED8F8942-3F3F-4C74-BE38-AD7392ADC5FD}">
      <dsp:nvSpPr>
        <dsp:cNvPr id="0" name=""/>
        <dsp:cNvSpPr/>
      </dsp:nvSpPr>
      <dsp:spPr>
        <a:xfrm>
          <a:off x="1614839" y="2000501"/>
          <a:ext cx="330119" cy="330119"/>
        </a:xfrm>
        <a:prstGeom prst="triangle">
          <a:avLst>
            <a:gd name="adj" fmla="val 100000"/>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8FE21-64BB-4760-B503-D022779D0033}">
      <dsp:nvSpPr>
        <dsp:cNvPr id="0" name=""/>
        <dsp:cNvSpPr/>
      </dsp:nvSpPr>
      <dsp:spPr>
        <a:xfrm rot="5400000">
          <a:off x="2531630" y="1613166"/>
          <a:ext cx="1164674" cy="1937993"/>
        </a:xfrm>
        <a:prstGeom prst="corner">
          <a:avLst>
            <a:gd name="adj1" fmla="val 16120"/>
            <a:gd name="adj2" fmla="val 16110"/>
          </a:avLst>
        </a:prstGeom>
        <a:solidFill>
          <a:schemeClr val="accent2">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53CD5-3405-4B5F-A284-FD1663B3246C}">
      <dsp:nvSpPr>
        <dsp:cNvPr id="0" name=""/>
        <dsp:cNvSpPr/>
      </dsp:nvSpPr>
      <dsp:spPr>
        <a:xfrm>
          <a:off x="2337217" y="2192208"/>
          <a:ext cx="1749630" cy="153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Managed</a:t>
          </a:r>
        </a:p>
      </dsp:txBody>
      <dsp:txXfrm>
        <a:off x="2337217" y="2192208"/>
        <a:ext cx="1749630" cy="1533654"/>
      </dsp:txXfrm>
    </dsp:sp>
    <dsp:sp modelId="{046A7623-43F0-4E87-814A-42148AE36D2C}">
      <dsp:nvSpPr>
        <dsp:cNvPr id="0" name=""/>
        <dsp:cNvSpPr/>
      </dsp:nvSpPr>
      <dsp:spPr>
        <a:xfrm>
          <a:off x="3756729" y="1470488"/>
          <a:ext cx="330119" cy="330119"/>
        </a:xfrm>
        <a:prstGeom prst="triangle">
          <a:avLst>
            <a:gd name="adj" fmla="val 100000"/>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DA456-9FB5-44E5-B345-ADB2CDEFFCC8}">
      <dsp:nvSpPr>
        <dsp:cNvPr id="0" name=""/>
        <dsp:cNvSpPr/>
      </dsp:nvSpPr>
      <dsp:spPr>
        <a:xfrm rot="5400000">
          <a:off x="4673520" y="1083153"/>
          <a:ext cx="1164674" cy="1937993"/>
        </a:xfrm>
        <a:prstGeom prst="corner">
          <a:avLst>
            <a:gd name="adj1" fmla="val 16120"/>
            <a:gd name="adj2" fmla="val 16110"/>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971E3A-DCBB-4B35-B544-BF7E1290C2A4}">
      <dsp:nvSpPr>
        <dsp:cNvPr id="0" name=""/>
        <dsp:cNvSpPr/>
      </dsp:nvSpPr>
      <dsp:spPr>
        <a:xfrm>
          <a:off x="4479107" y="1662195"/>
          <a:ext cx="1749630" cy="153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Defined</a:t>
          </a:r>
        </a:p>
      </dsp:txBody>
      <dsp:txXfrm>
        <a:off x="4479107" y="1662195"/>
        <a:ext cx="1749630" cy="1533654"/>
      </dsp:txXfrm>
    </dsp:sp>
    <dsp:sp modelId="{8180E188-B276-458A-8F8C-B982B6FCD337}">
      <dsp:nvSpPr>
        <dsp:cNvPr id="0" name=""/>
        <dsp:cNvSpPr/>
      </dsp:nvSpPr>
      <dsp:spPr>
        <a:xfrm>
          <a:off x="5898619" y="940476"/>
          <a:ext cx="330119" cy="330119"/>
        </a:xfrm>
        <a:prstGeom prst="triangle">
          <a:avLst>
            <a:gd name="adj" fmla="val 100000"/>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76F8D-A24C-4337-9DE4-D075FC6BF8C2}">
      <dsp:nvSpPr>
        <dsp:cNvPr id="0" name=""/>
        <dsp:cNvSpPr/>
      </dsp:nvSpPr>
      <dsp:spPr>
        <a:xfrm rot="5400000">
          <a:off x="6815410" y="553140"/>
          <a:ext cx="1164674" cy="1937993"/>
        </a:xfrm>
        <a:prstGeom prst="corner">
          <a:avLst>
            <a:gd name="adj1" fmla="val 16120"/>
            <a:gd name="adj2" fmla="val 1611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25820-49E4-40C0-B4FE-A2D3F8CDD8F8}">
      <dsp:nvSpPr>
        <dsp:cNvPr id="0" name=""/>
        <dsp:cNvSpPr/>
      </dsp:nvSpPr>
      <dsp:spPr>
        <a:xfrm>
          <a:off x="6620997" y="1132182"/>
          <a:ext cx="1749630" cy="153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Quantitatively managed</a:t>
          </a:r>
        </a:p>
      </dsp:txBody>
      <dsp:txXfrm>
        <a:off x="6620997" y="1132182"/>
        <a:ext cx="1749630" cy="1533654"/>
      </dsp:txXfrm>
    </dsp:sp>
    <dsp:sp modelId="{412D353E-5DB0-4F82-88C6-E22D024612B3}">
      <dsp:nvSpPr>
        <dsp:cNvPr id="0" name=""/>
        <dsp:cNvSpPr/>
      </dsp:nvSpPr>
      <dsp:spPr>
        <a:xfrm>
          <a:off x="8040509" y="410463"/>
          <a:ext cx="330119" cy="330119"/>
        </a:xfrm>
        <a:prstGeom prst="triangle">
          <a:avLst>
            <a:gd name="adj" fmla="val 100000"/>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031D2-E8CE-486C-8961-4DF6E1398EE5}">
      <dsp:nvSpPr>
        <dsp:cNvPr id="0" name=""/>
        <dsp:cNvSpPr/>
      </dsp:nvSpPr>
      <dsp:spPr>
        <a:xfrm rot="5400000">
          <a:off x="8957300" y="23127"/>
          <a:ext cx="1164674" cy="1937993"/>
        </a:xfrm>
        <a:prstGeom prst="corner">
          <a:avLst>
            <a:gd name="adj1" fmla="val 16120"/>
            <a:gd name="adj2" fmla="val 1611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08C85-4E53-48B5-ACA9-897763664109}">
      <dsp:nvSpPr>
        <dsp:cNvPr id="0" name=""/>
        <dsp:cNvSpPr/>
      </dsp:nvSpPr>
      <dsp:spPr>
        <a:xfrm>
          <a:off x="8762887" y="602169"/>
          <a:ext cx="1749630" cy="153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Optimized</a:t>
          </a:r>
        </a:p>
      </dsp:txBody>
      <dsp:txXfrm>
        <a:off x="8762887" y="602169"/>
        <a:ext cx="1749630" cy="1533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1609D-FE0B-4AA9-A8E9-00982B491F06}">
      <dsp:nvSpPr>
        <dsp:cNvPr id="0" name=""/>
        <dsp:cNvSpPr/>
      </dsp:nvSpPr>
      <dsp:spPr>
        <a:xfrm>
          <a:off x="0" y="905351"/>
          <a:ext cx="6269037" cy="376142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Penn's ISC Office of Information Security coordinates security services and projects across campus to help safeguard the University's information assets against unauthorized use, disclosure, modification, damage, or loss. </a:t>
          </a:r>
        </a:p>
        <a:p>
          <a:pPr marL="0" lvl="0" indent="0" algn="l" defTabSz="977900">
            <a:lnSpc>
              <a:spcPct val="90000"/>
            </a:lnSpc>
            <a:spcBef>
              <a:spcPct val="0"/>
            </a:spcBef>
            <a:spcAft>
              <a:spcPct val="35000"/>
            </a:spcAft>
            <a:buNone/>
          </a:pPr>
          <a:endParaRPr lang="en-US" sz="2200" kern="1200" dirty="0"/>
        </a:p>
      </dsp:txBody>
      <dsp:txXfrm>
        <a:off x="110168" y="1015519"/>
        <a:ext cx="6048701" cy="3541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1609D-FE0B-4AA9-A8E9-00982B491F06}">
      <dsp:nvSpPr>
        <dsp:cNvPr id="0" name=""/>
        <dsp:cNvSpPr/>
      </dsp:nvSpPr>
      <dsp:spPr>
        <a:xfrm>
          <a:off x="0" y="905351"/>
          <a:ext cx="6269037" cy="376142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rPr>
            <a:t>The Office of Information Security supports Appalachian State University by improving the identification and management of risks related to University information resources, and fostering resilient, safe computing environments for our community. We achieve our mission through vision, innovation, strong partnerships, broad collaboration, and outstanding program services.</a:t>
          </a:r>
          <a:endParaRPr lang="en-US" sz="2200" kern="1200" dirty="0"/>
        </a:p>
      </dsp:txBody>
      <dsp:txXfrm>
        <a:off x="110168" y="1015519"/>
        <a:ext cx="6048701" cy="35410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8BCE3-4084-492B-BA49-2C7E3A29DAA0}">
      <dsp:nvSpPr>
        <dsp:cNvPr id="0" name=""/>
        <dsp:cNvSpPr/>
      </dsp:nvSpPr>
      <dsp:spPr>
        <a:xfrm>
          <a:off x="5134" y="0"/>
          <a:ext cx="10505330" cy="4154488"/>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List some words or phrases that should be in your mission statement.</a:t>
          </a:r>
        </a:p>
      </dsp:txBody>
      <dsp:txXfrm>
        <a:off x="126815" y="121681"/>
        <a:ext cx="10261968" cy="3911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8BCE3-4084-492B-BA49-2C7E3A29DAA0}">
      <dsp:nvSpPr>
        <dsp:cNvPr id="0" name=""/>
        <dsp:cNvSpPr/>
      </dsp:nvSpPr>
      <dsp:spPr>
        <a:xfrm>
          <a:off x="5134" y="0"/>
          <a:ext cx="10505330" cy="4154488"/>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Governance Groups</a:t>
          </a:r>
        </a:p>
        <a:p>
          <a:pPr marL="0" lvl="0" indent="0" algn="ctr" defTabSz="1244600">
            <a:lnSpc>
              <a:spcPct val="90000"/>
            </a:lnSpc>
            <a:spcBef>
              <a:spcPct val="0"/>
            </a:spcBef>
            <a:spcAft>
              <a:spcPct val="35000"/>
            </a:spcAft>
            <a:buNone/>
          </a:pPr>
          <a:r>
            <a:rPr lang="en-US" sz="2800" kern="1200" dirty="0"/>
            <a:t>Charge and Responsibilities</a:t>
          </a:r>
        </a:p>
        <a:p>
          <a:pPr marL="0" lvl="0" indent="0" algn="ctr" defTabSz="1244600">
            <a:lnSpc>
              <a:spcPct val="90000"/>
            </a:lnSpc>
            <a:spcBef>
              <a:spcPct val="0"/>
            </a:spcBef>
            <a:spcAft>
              <a:spcPct val="35000"/>
            </a:spcAft>
            <a:buNone/>
          </a:pPr>
          <a:r>
            <a:rPr lang="en-US" sz="2800" kern="1200" dirty="0"/>
            <a:t>Membership</a:t>
          </a:r>
        </a:p>
      </dsp:txBody>
      <dsp:txXfrm>
        <a:off x="126815" y="121681"/>
        <a:ext cx="10261968" cy="39111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F178E-9E15-1844-BC6B-63B52814E392}">
      <dsp:nvSpPr>
        <dsp:cNvPr id="0" name=""/>
        <dsp:cNvSpPr/>
      </dsp:nvSpPr>
      <dsp:spPr>
        <a:xfrm>
          <a:off x="0" y="0"/>
          <a:ext cx="8950178" cy="13342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Quantitative vs Qualitative Risk Assessments</a:t>
          </a:r>
        </a:p>
      </dsp:txBody>
      <dsp:txXfrm>
        <a:off x="0" y="0"/>
        <a:ext cx="8950178" cy="1334293"/>
      </dsp:txXfrm>
    </dsp:sp>
    <dsp:sp modelId="{885909EB-7BC0-8D40-A681-29209AE99FB9}">
      <dsp:nvSpPr>
        <dsp:cNvPr id="0" name=""/>
        <dsp:cNvSpPr/>
      </dsp:nvSpPr>
      <dsp:spPr>
        <a:xfrm>
          <a:off x="0" y="1334293"/>
          <a:ext cx="4475088" cy="280201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ysClr val="windowText" lastClr="000000"/>
              </a:solidFill>
            </a:rPr>
            <a:t>Quantitative</a:t>
          </a:r>
        </a:p>
        <a:p>
          <a:pPr marL="274320" lvl="1" indent="-228600" algn="l" defTabSz="977900">
            <a:lnSpc>
              <a:spcPct val="90000"/>
            </a:lnSpc>
            <a:spcBef>
              <a:spcPct val="0"/>
            </a:spcBef>
            <a:spcAft>
              <a:spcPct val="15000"/>
            </a:spcAft>
            <a:buChar char="•"/>
          </a:pPr>
          <a:r>
            <a:rPr lang="en-US" sz="2200" kern="1200" dirty="0">
              <a:solidFill>
                <a:sysClr val="windowText" lastClr="000000"/>
              </a:solidFill>
            </a:rPr>
            <a:t>Takes more time</a:t>
          </a:r>
        </a:p>
        <a:p>
          <a:pPr marL="274320" lvl="1" indent="-228600" algn="l" defTabSz="977900">
            <a:lnSpc>
              <a:spcPct val="90000"/>
            </a:lnSpc>
            <a:spcBef>
              <a:spcPct val="0"/>
            </a:spcBef>
            <a:spcAft>
              <a:spcPct val="15000"/>
            </a:spcAft>
            <a:buChar char="•"/>
          </a:pPr>
          <a:r>
            <a:rPr lang="en-US" sz="2200" kern="1200" dirty="0">
              <a:solidFill>
                <a:sysClr val="windowText" lastClr="000000"/>
              </a:solidFill>
            </a:rPr>
            <a:t>Formulas/calculations</a:t>
          </a:r>
        </a:p>
        <a:p>
          <a:pPr marL="274320" lvl="1" indent="-228600" algn="l" defTabSz="977900">
            <a:lnSpc>
              <a:spcPct val="90000"/>
            </a:lnSpc>
            <a:spcBef>
              <a:spcPct val="0"/>
            </a:spcBef>
            <a:spcAft>
              <a:spcPct val="15000"/>
            </a:spcAft>
            <a:buChar char="•"/>
          </a:pPr>
          <a:r>
            <a:rPr lang="en-US" sz="2200" kern="1200" dirty="0">
              <a:solidFill>
                <a:sysClr val="windowText" lastClr="000000"/>
              </a:solidFill>
            </a:rPr>
            <a:t>Attempts to be more objective/reproducible</a:t>
          </a:r>
        </a:p>
        <a:p>
          <a:pPr marL="274320" lvl="1" indent="-228600" algn="l" defTabSz="977900">
            <a:lnSpc>
              <a:spcPct val="90000"/>
            </a:lnSpc>
            <a:spcBef>
              <a:spcPct val="0"/>
            </a:spcBef>
            <a:spcAft>
              <a:spcPct val="15000"/>
            </a:spcAft>
            <a:buChar char="•"/>
          </a:pPr>
          <a:r>
            <a:rPr lang="en-US" sz="2200" kern="1200" dirty="0">
              <a:solidFill>
                <a:sysClr val="windowText" lastClr="000000"/>
              </a:solidFill>
            </a:rPr>
            <a:t>Best if participants are trained in methodology</a:t>
          </a:r>
        </a:p>
        <a:p>
          <a:pPr marL="171450" lvl="1" indent="-171450" algn="l" defTabSz="844550">
            <a:lnSpc>
              <a:spcPct val="90000"/>
            </a:lnSpc>
            <a:spcBef>
              <a:spcPct val="0"/>
            </a:spcBef>
            <a:spcAft>
              <a:spcPct val="15000"/>
            </a:spcAft>
            <a:buChar char="•"/>
          </a:pPr>
          <a:endParaRPr lang="en-US" sz="1900" kern="1200" dirty="0">
            <a:solidFill>
              <a:sysClr val="windowText" lastClr="000000"/>
            </a:solidFill>
          </a:endParaRPr>
        </a:p>
      </dsp:txBody>
      <dsp:txXfrm>
        <a:off x="0" y="1334293"/>
        <a:ext cx="4475088" cy="2802016"/>
      </dsp:txXfrm>
    </dsp:sp>
    <dsp:sp modelId="{534D0C50-BF92-5545-870B-13A8D992D094}">
      <dsp:nvSpPr>
        <dsp:cNvPr id="0" name=""/>
        <dsp:cNvSpPr/>
      </dsp:nvSpPr>
      <dsp:spPr>
        <a:xfrm>
          <a:off x="4475089" y="1334293"/>
          <a:ext cx="4475088" cy="280201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1422400">
            <a:lnSpc>
              <a:spcPct val="90000"/>
            </a:lnSpc>
            <a:spcBef>
              <a:spcPct val="0"/>
            </a:spcBef>
            <a:spcAft>
              <a:spcPct val="35000"/>
            </a:spcAft>
            <a:buNone/>
          </a:pPr>
          <a:r>
            <a:rPr lang="en-US" sz="3200" kern="1200" dirty="0">
              <a:solidFill>
                <a:sysClr val="windowText" lastClr="000000"/>
              </a:solidFill>
            </a:rPr>
            <a:t>Qualitative</a:t>
          </a:r>
        </a:p>
        <a:p>
          <a:pPr marL="274320" lvl="1" indent="-228600" algn="l" defTabSz="977900">
            <a:lnSpc>
              <a:spcPct val="90000"/>
            </a:lnSpc>
            <a:spcBef>
              <a:spcPct val="0"/>
            </a:spcBef>
            <a:spcAft>
              <a:spcPct val="15000"/>
            </a:spcAft>
            <a:buChar char="•"/>
          </a:pPr>
          <a:r>
            <a:rPr lang="en-US" sz="2200" kern="1200" dirty="0">
              <a:solidFill>
                <a:sysClr val="windowText" lastClr="000000"/>
              </a:solidFill>
            </a:rPr>
            <a:t>Faster</a:t>
          </a:r>
        </a:p>
        <a:p>
          <a:pPr marL="274320" lvl="1" indent="-228600" algn="l" defTabSz="977900">
            <a:lnSpc>
              <a:spcPct val="90000"/>
            </a:lnSpc>
            <a:spcBef>
              <a:spcPct val="0"/>
            </a:spcBef>
            <a:spcAft>
              <a:spcPct val="15000"/>
            </a:spcAft>
            <a:buChar char="•"/>
          </a:pPr>
          <a:r>
            <a:rPr lang="en-US" sz="2200" kern="1200" dirty="0">
              <a:solidFill>
                <a:sysClr val="windowText" lastClr="000000"/>
              </a:solidFill>
            </a:rPr>
            <a:t>No/simple calculations</a:t>
          </a:r>
        </a:p>
        <a:p>
          <a:pPr marL="274320" lvl="1" indent="-228600" algn="l" defTabSz="977900">
            <a:lnSpc>
              <a:spcPct val="90000"/>
            </a:lnSpc>
            <a:spcBef>
              <a:spcPct val="0"/>
            </a:spcBef>
            <a:spcAft>
              <a:spcPct val="15000"/>
            </a:spcAft>
            <a:buChar char="•"/>
          </a:pPr>
          <a:r>
            <a:rPr lang="en-US" sz="2200" kern="1200" dirty="0">
              <a:solidFill>
                <a:sysClr val="windowText" lastClr="000000"/>
              </a:solidFill>
            </a:rPr>
            <a:t>Subjective</a:t>
          </a:r>
        </a:p>
        <a:p>
          <a:pPr marL="274320" lvl="1" indent="-228600" algn="l" defTabSz="977900">
            <a:lnSpc>
              <a:spcPct val="90000"/>
            </a:lnSpc>
            <a:spcBef>
              <a:spcPct val="0"/>
            </a:spcBef>
            <a:spcAft>
              <a:spcPct val="15000"/>
            </a:spcAft>
            <a:buChar char="•"/>
          </a:pPr>
          <a:r>
            <a:rPr lang="en-US" sz="2200" kern="1200" dirty="0">
              <a:solidFill>
                <a:sysClr val="windowText" lastClr="000000"/>
              </a:solidFill>
            </a:rPr>
            <a:t>Requires less training/explanation</a:t>
          </a:r>
          <a:endParaRPr lang="en-US" sz="2200" kern="1200" dirty="0"/>
        </a:p>
      </dsp:txBody>
      <dsp:txXfrm>
        <a:off x="4475089" y="1334293"/>
        <a:ext cx="4475088" cy="2802016"/>
      </dsp:txXfrm>
    </dsp:sp>
    <dsp:sp modelId="{2E009A91-E112-584B-AFD6-774A98E707A3}">
      <dsp:nvSpPr>
        <dsp:cNvPr id="0" name=""/>
        <dsp:cNvSpPr/>
      </dsp:nvSpPr>
      <dsp:spPr>
        <a:xfrm>
          <a:off x="0" y="4136309"/>
          <a:ext cx="8950178" cy="31133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BDF6F-1979-43E7-8AC4-1B5B231FED5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832A2-7357-4C79-8E29-D11CB3EB5165}" type="slidenum">
              <a:rPr lang="en-US" smtClean="0"/>
              <a:t>‹#›</a:t>
            </a:fld>
            <a:endParaRPr lang="en-US"/>
          </a:p>
        </p:txBody>
      </p:sp>
    </p:spTree>
    <p:extLst>
      <p:ext uri="{BB962C8B-B14F-4D97-AF65-F5344CB8AC3E}">
        <p14:creationId xmlns:p14="http://schemas.microsoft.com/office/powerpoint/2010/main" val="326325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1</a:t>
            </a:fld>
            <a:endParaRPr lang="en-US"/>
          </a:p>
        </p:txBody>
      </p:sp>
    </p:spTree>
    <p:extLst>
      <p:ext uri="{BB962C8B-B14F-4D97-AF65-F5344CB8AC3E}">
        <p14:creationId xmlns:p14="http://schemas.microsoft.com/office/powerpoint/2010/main" val="161097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10</a:t>
            </a:fld>
            <a:endParaRPr lang="en-US"/>
          </a:p>
        </p:txBody>
      </p:sp>
    </p:spTree>
    <p:extLst>
      <p:ext uri="{BB962C8B-B14F-4D97-AF65-F5344CB8AC3E}">
        <p14:creationId xmlns:p14="http://schemas.microsoft.com/office/powerpoint/2010/main" val="292912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11</a:t>
            </a:fld>
            <a:endParaRPr lang="en-US"/>
          </a:p>
        </p:txBody>
      </p:sp>
    </p:spTree>
    <p:extLst>
      <p:ext uri="{BB962C8B-B14F-4D97-AF65-F5344CB8AC3E}">
        <p14:creationId xmlns:p14="http://schemas.microsoft.com/office/powerpoint/2010/main" val="150631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12</a:t>
            </a:fld>
            <a:endParaRPr lang="en-US"/>
          </a:p>
        </p:txBody>
      </p:sp>
    </p:spTree>
    <p:extLst>
      <p:ext uri="{BB962C8B-B14F-4D97-AF65-F5344CB8AC3E}">
        <p14:creationId xmlns:p14="http://schemas.microsoft.com/office/powerpoint/2010/main" val="422933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13</a:t>
            </a:fld>
            <a:endParaRPr lang="en-US"/>
          </a:p>
        </p:txBody>
      </p:sp>
    </p:spTree>
    <p:extLst>
      <p:ext uri="{BB962C8B-B14F-4D97-AF65-F5344CB8AC3E}">
        <p14:creationId xmlns:p14="http://schemas.microsoft.com/office/powerpoint/2010/main" val="107162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14</a:t>
            </a:fld>
            <a:endParaRPr lang="en-US"/>
          </a:p>
        </p:txBody>
      </p:sp>
    </p:spTree>
    <p:extLst>
      <p:ext uri="{BB962C8B-B14F-4D97-AF65-F5344CB8AC3E}">
        <p14:creationId xmlns:p14="http://schemas.microsoft.com/office/powerpoint/2010/main" val="20930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15</a:t>
            </a:fld>
            <a:endParaRPr lang="en-US"/>
          </a:p>
        </p:txBody>
      </p:sp>
    </p:spTree>
    <p:extLst>
      <p:ext uri="{BB962C8B-B14F-4D97-AF65-F5344CB8AC3E}">
        <p14:creationId xmlns:p14="http://schemas.microsoft.com/office/powerpoint/2010/main" val="59227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a:t>
            </a:r>
          </a:p>
        </p:txBody>
      </p:sp>
      <p:sp>
        <p:nvSpPr>
          <p:cNvPr id="4" name="Slide Number Placeholder 3"/>
          <p:cNvSpPr>
            <a:spLocks noGrp="1"/>
          </p:cNvSpPr>
          <p:nvPr>
            <p:ph type="sldNum" sz="quarter" idx="10"/>
          </p:nvPr>
        </p:nvSpPr>
        <p:spPr/>
        <p:txBody>
          <a:bodyPr/>
          <a:lstStyle/>
          <a:p>
            <a:fld id="{F24832A2-7357-4C79-8E29-D11CB3EB5165}" type="slidenum">
              <a:rPr lang="en-US" smtClean="0"/>
              <a:t>16</a:t>
            </a:fld>
            <a:endParaRPr lang="en-US"/>
          </a:p>
        </p:txBody>
      </p:sp>
    </p:spTree>
    <p:extLst>
      <p:ext uri="{BB962C8B-B14F-4D97-AF65-F5344CB8AC3E}">
        <p14:creationId xmlns:p14="http://schemas.microsoft.com/office/powerpoint/2010/main" val="3135651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4832A2-7357-4C79-8E29-D11CB3EB5165}" type="slidenum">
              <a:rPr lang="en-US" smtClean="0"/>
              <a:t>17</a:t>
            </a:fld>
            <a:endParaRPr lang="en-US"/>
          </a:p>
        </p:txBody>
      </p:sp>
    </p:spTree>
    <p:extLst>
      <p:ext uri="{BB962C8B-B14F-4D97-AF65-F5344CB8AC3E}">
        <p14:creationId xmlns:p14="http://schemas.microsoft.com/office/powerpoint/2010/main" val="137915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18</a:t>
            </a:fld>
            <a:endParaRPr lang="en-US"/>
          </a:p>
        </p:txBody>
      </p:sp>
    </p:spTree>
    <p:extLst>
      <p:ext uri="{BB962C8B-B14F-4D97-AF65-F5344CB8AC3E}">
        <p14:creationId xmlns:p14="http://schemas.microsoft.com/office/powerpoint/2010/main" val="1182012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19</a:t>
            </a:fld>
            <a:endParaRPr lang="en-US"/>
          </a:p>
        </p:txBody>
      </p:sp>
    </p:spTree>
    <p:extLst>
      <p:ext uri="{BB962C8B-B14F-4D97-AF65-F5344CB8AC3E}">
        <p14:creationId xmlns:p14="http://schemas.microsoft.com/office/powerpoint/2010/main" val="184715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a:t>
            </a:fld>
            <a:endParaRPr lang="en-US"/>
          </a:p>
        </p:txBody>
      </p:sp>
    </p:spTree>
    <p:extLst>
      <p:ext uri="{BB962C8B-B14F-4D97-AF65-F5344CB8AC3E}">
        <p14:creationId xmlns:p14="http://schemas.microsoft.com/office/powerpoint/2010/main" val="3138296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Josh’s charter</a:t>
            </a:r>
          </a:p>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20</a:t>
            </a:fld>
            <a:endParaRPr lang="en-US"/>
          </a:p>
        </p:txBody>
      </p:sp>
    </p:spTree>
    <p:extLst>
      <p:ext uri="{BB962C8B-B14F-4D97-AF65-F5344CB8AC3E}">
        <p14:creationId xmlns:p14="http://schemas.microsoft.com/office/powerpoint/2010/main" val="1093606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21</a:t>
            </a:fld>
            <a:endParaRPr lang="en-US"/>
          </a:p>
        </p:txBody>
      </p:sp>
    </p:spTree>
    <p:extLst>
      <p:ext uri="{BB962C8B-B14F-4D97-AF65-F5344CB8AC3E}">
        <p14:creationId xmlns:p14="http://schemas.microsoft.com/office/powerpoint/2010/main" val="757799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22</a:t>
            </a:fld>
            <a:endParaRPr lang="en-US"/>
          </a:p>
        </p:txBody>
      </p:sp>
    </p:spTree>
    <p:extLst>
      <p:ext uri="{BB962C8B-B14F-4D97-AF65-F5344CB8AC3E}">
        <p14:creationId xmlns:p14="http://schemas.microsoft.com/office/powerpoint/2010/main" val="2689374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23</a:t>
            </a:fld>
            <a:endParaRPr lang="en-US"/>
          </a:p>
        </p:txBody>
      </p:sp>
    </p:spTree>
    <p:extLst>
      <p:ext uri="{BB962C8B-B14F-4D97-AF65-F5344CB8AC3E}">
        <p14:creationId xmlns:p14="http://schemas.microsoft.com/office/powerpoint/2010/main" val="437210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24</a:t>
            </a:fld>
            <a:endParaRPr lang="en-US"/>
          </a:p>
        </p:txBody>
      </p:sp>
    </p:spTree>
    <p:extLst>
      <p:ext uri="{BB962C8B-B14F-4D97-AF65-F5344CB8AC3E}">
        <p14:creationId xmlns:p14="http://schemas.microsoft.com/office/powerpoint/2010/main" val="2613020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25</a:t>
            </a:fld>
            <a:endParaRPr lang="en-US"/>
          </a:p>
        </p:txBody>
      </p:sp>
    </p:spTree>
    <p:extLst>
      <p:ext uri="{BB962C8B-B14F-4D97-AF65-F5344CB8AC3E}">
        <p14:creationId xmlns:p14="http://schemas.microsoft.com/office/powerpoint/2010/main" val="2655953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26</a:t>
            </a:fld>
            <a:endParaRPr lang="en-US"/>
          </a:p>
        </p:txBody>
      </p:sp>
    </p:spTree>
    <p:extLst>
      <p:ext uri="{BB962C8B-B14F-4D97-AF65-F5344CB8AC3E}">
        <p14:creationId xmlns:p14="http://schemas.microsoft.com/office/powerpoint/2010/main" val="408881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27</a:t>
            </a:fld>
            <a:endParaRPr lang="en-US"/>
          </a:p>
        </p:txBody>
      </p:sp>
    </p:spTree>
    <p:extLst>
      <p:ext uri="{BB962C8B-B14F-4D97-AF65-F5344CB8AC3E}">
        <p14:creationId xmlns:p14="http://schemas.microsoft.com/office/powerpoint/2010/main" val="27560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28</a:t>
            </a:fld>
            <a:endParaRPr lang="en-US"/>
          </a:p>
        </p:txBody>
      </p:sp>
    </p:spTree>
    <p:extLst>
      <p:ext uri="{BB962C8B-B14F-4D97-AF65-F5344CB8AC3E}">
        <p14:creationId xmlns:p14="http://schemas.microsoft.com/office/powerpoint/2010/main" val="23449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29</a:t>
            </a:fld>
            <a:endParaRPr lang="en-US"/>
          </a:p>
        </p:txBody>
      </p:sp>
    </p:spTree>
    <p:extLst>
      <p:ext uri="{BB962C8B-B14F-4D97-AF65-F5344CB8AC3E}">
        <p14:creationId xmlns:p14="http://schemas.microsoft.com/office/powerpoint/2010/main" val="368436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3</a:t>
            </a:fld>
            <a:endParaRPr lang="en-US"/>
          </a:p>
        </p:txBody>
      </p:sp>
    </p:spTree>
    <p:extLst>
      <p:ext uri="{BB962C8B-B14F-4D97-AF65-F5344CB8AC3E}">
        <p14:creationId xmlns:p14="http://schemas.microsoft.com/office/powerpoint/2010/main" val="3066604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30</a:t>
            </a:fld>
            <a:endParaRPr lang="en-US"/>
          </a:p>
        </p:txBody>
      </p:sp>
    </p:spTree>
    <p:extLst>
      <p:ext uri="{BB962C8B-B14F-4D97-AF65-F5344CB8AC3E}">
        <p14:creationId xmlns:p14="http://schemas.microsoft.com/office/powerpoint/2010/main" val="660214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31</a:t>
            </a:fld>
            <a:endParaRPr lang="en-US"/>
          </a:p>
        </p:txBody>
      </p:sp>
    </p:spTree>
    <p:extLst>
      <p:ext uri="{BB962C8B-B14F-4D97-AF65-F5344CB8AC3E}">
        <p14:creationId xmlns:p14="http://schemas.microsoft.com/office/powerpoint/2010/main" val="3008334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32</a:t>
            </a:fld>
            <a:endParaRPr lang="en-US"/>
          </a:p>
        </p:txBody>
      </p:sp>
    </p:spTree>
    <p:extLst>
      <p:ext uri="{BB962C8B-B14F-4D97-AF65-F5344CB8AC3E}">
        <p14:creationId xmlns:p14="http://schemas.microsoft.com/office/powerpoint/2010/main" val="3360723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includes mapping tools and links describing different frameworks</a:t>
            </a:r>
          </a:p>
        </p:txBody>
      </p:sp>
      <p:sp>
        <p:nvSpPr>
          <p:cNvPr id="4" name="Slide Number Placeholder 3"/>
          <p:cNvSpPr>
            <a:spLocks noGrp="1"/>
          </p:cNvSpPr>
          <p:nvPr>
            <p:ph type="sldNum" sz="quarter" idx="10"/>
          </p:nvPr>
        </p:nvSpPr>
        <p:spPr/>
        <p:txBody>
          <a:bodyPr/>
          <a:lstStyle/>
          <a:p>
            <a:fld id="{F24832A2-7357-4C79-8E29-D11CB3EB5165}" type="slidenum">
              <a:rPr lang="en-US" smtClean="0"/>
              <a:t>33</a:t>
            </a:fld>
            <a:endParaRPr lang="en-US"/>
          </a:p>
        </p:txBody>
      </p:sp>
    </p:spTree>
    <p:extLst>
      <p:ext uri="{BB962C8B-B14F-4D97-AF65-F5344CB8AC3E}">
        <p14:creationId xmlns:p14="http://schemas.microsoft.com/office/powerpoint/2010/main" val="1698567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Boring – until they are not.  They are amazing when they work.  They are ignored when they are not relevant.  Faculty email searches.  Law enforcement requests.  Incident handling responsibilities.  </a:t>
            </a:r>
          </a:p>
          <a:p>
            <a:br>
              <a:rPr lang="en-US" dirty="0"/>
            </a:br>
            <a:r>
              <a:rPr lang="en-US" dirty="0"/>
              <a:t>The best policy takes time, which is why people associate it with being boring.  </a:t>
            </a:r>
          </a:p>
          <a:p>
            <a:endParaRPr lang="en-US" dirty="0"/>
          </a:p>
          <a:p>
            <a:r>
              <a:rPr lang="en-US" dirty="0"/>
              <a:t>Time spent: Writing/publishing policy (very high), ensuring governance of policy is in place/works (medium), communicating policy (low).  </a:t>
            </a:r>
          </a:p>
        </p:txBody>
      </p:sp>
      <p:sp>
        <p:nvSpPr>
          <p:cNvPr id="4" name="Slide Number Placeholder 3"/>
          <p:cNvSpPr>
            <a:spLocks noGrp="1"/>
          </p:cNvSpPr>
          <p:nvPr>
            <p:ph type="sldNum" sz="quarter" idx="10"/>
          </p:nvPr>
        </p:nvSpPr>
        <p:spPr/>
        <p:txBody>
          <a:bodyPr/>
          <a:lstStyle/>
          <a:p>
            <a:fld id="{F24832A2-7357-4C79-8E29-D11CB3EB5165}" type="slidenum">
              <a:rPr lang="en-US" smtClean="0"/>
              <a:t>34</a:t>
            </a:fld>
            <a:endParaRPr lang="en-US"/>
          </a:p>
        </p:txBody>
      </p:sp>
    </p:spTree>
    <p:extLst>
      <p:ext uri="{BB962C8B-B14F-4D97-AF65-F5344CB8AC3E}">
        <p14:creationId xmlns:p14="http://schemas.microsoft.com/office/powerpoint/2010/main" val="106419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35</a:t>
            </a:fld>
            <a:endParaRPr lang="en-US"/>
          </a:p>
        </p:txBody>
      </p:sp>
    </p:spTree>
    <p:extLst>
      <p:ext uri="{BB962C8B-B14F-4D97-AF65-F5344CB8AC3E}">
        <p14:creationId xmlns:p14="http://schemas.microsoft.com/office/powerpoint/2010/main" val="3845811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36</a:t>
            </a:fld>
            <a:endParaRPr lang="en-US"/>
          </a:p>
        </p:txBody>
      </p:sp>
    </p:spTree>
    <p:extLst>
      <p:ext uri="{BB962C8B-B14F-4D97-AF65-F5344CB8AC3E}">
        <p14:creationId xmlns:p14="http://schemas.microsoft.com/office/powerpoint/2010/main" val="301532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37</a:t>
            </a:fld>
            <a:endParaRPr lang="en-US"/>
          </a:p>
        </p:txBody>
      </p:sp>
    </p:spTree>
    <p:extLst>
      <p:ext uri="{BB962C8B-B14F-4D97-AF65-F5344CB8AC3E}">
        <p14:creationId xmlns:p14="http://schemas.microsoft.com/office/powerpoint/2010/main" val="1139047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38</a:t>
            </a:fld>
            <a:endParaRPr lang="en-US"/>
          </a:p>
        </p:txBody>
      </p:sp>
    </p:spTree>
    <p:extLst>
      <p:ext uri="{BB962C8B-B14F-4D97-AF65-F5344CB8AC3E}">
        <p14:creationId xmlns:p14="http://schemas.microsoft.com/office/powerpoint/2010/main" val="347988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39</a:t>
            </a:fld>
            <a:endParaRPr lang="en-US"/>
          </a:p>
        </p:txBody>
      </p:sp>
    </p:spTree>
    <p:extLst>
      <p:ext uri="{BB962C8B-B14F-4D97-AF65-F5344CB8AC3E}">
        <p14:creationId xmlns:p14="http://schemas.microsoft.com/office/powerpoint/2010/main" val="41862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4</a:t>
            </a:fld>
            <a:endParaRPr lang="en-US"/>
          </a:p>
        </p:txBody>
      </p:sp>
    </p:spTree>
    <p:extLst>
      <p:ext uri="{BB962C8B-B14F-4D97-AF65-F5344CB8AC3E}">
        <p14:creationId xmlns:p14="http://schemas.microsoft.com/office/powerpoint/2010/main" val="3529425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40</a:t>
            </a:fld>
            <a:endParaRPr lang="en-US"/>
          </a:p>
        </p:txBody>
      </p:sp>
    </p:spTree>
    <p:extLst>
      <p:ext uri="{BB962C8B-B14F-4D97-AF65-F5344CB8AC3E}">
        <p14:creationId xmlns:p14="http://schemas.microsoft.com/office/powerpoint/2010/main" val="3326010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41</a:t>
            </a:fld>
            <a:endParaRPr lang="en-US"/>
          </a:p>
        </p:txBody>
      </p:sp>
    </p:spTree>
    <p:extLst>
      <p:ext uri="{BB962C8B-B14F-4D97-AF65-F5344CB8AC3E}">
        <p14:creationId xmlns:p14="http://schemas.microsoft.com/office/powerpoint/2010/main" val="2924137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42</a:t>
            </a:fld>
            <a:endParaRPr lang="en-US"/>
          </a:p>
        </p:txBody>
      </p:sp>
    </p:spTree>
    <p:extLst>
      <p:ext uri="{BB962C8B-B14F-4D97-AF65-F5344CB8AC3E}">
        <p14:creationId xmlns:p14="http://schemas.microsoft.com/office/powerpoint/2010/main" val="2773396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43</a:t>
            </a:fld>
            <a:endParaRPr lang="en-US"/>
          </a:p>
        </p:txBody>
      </p:sp>
    </p:spTree>
    <p:extLst>
      <p:ext uri="{BB962C8B-B14F-4D97-AF65-F5344CB8AC3E}">
        <p14:creationId xmlns:p14="http://schemas.microsoft.com/office/powerpoint/2010/main" val="2078264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44</a:t>
            </a:fld>
            <a:endParaRPr lang="en-US"/>
          </a:p>
        </p:txBody>
      </p:sp>
    </p:spTree>
    <p:extLst>
      <p:ext uri="{BB962C8B-B14F-4D97-AF65-F5344CB8AC3E}">
        <p14:creationId xmlns:p14="http://schemas.microsoft.com/office/powerpoint/2010/main" val="310540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45</a:t>
            </a:fld>
            <a:endParaRPr lang="en-US"/>
          </a:p>
        </p:txBody>
      </p:sp>
    </p:spTree>
    <p:extLst>
      <p:ext uri="{BB962C8B-B14F-4D97-AF65-F5344CB8AC3E}">
        <p14:creationId xmlns:p14="http://schemas.microsoft.com/office/powerpoint/2010/main" val="1150193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46</a:t>
            </a:fld>
            <a:endParaRPr lang="en-US"/>
          </a:p>
        </p:txBody>
      </p:sp>
    </p:spTree>
    <p:extLst>
      <p:ext uri="{BB962C8B-B14F-4D97-AF65-F5344CB8AC3E}">
        <p14:creationId xmlns:p14="http://schemas.microsoft.com/office/powerpoint/2010/main" val="29242804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47</a:t>
            </a:fld>
            <a:endParaRPr lang="en-US"/>
          </a:p>
        </p:txBody>
      </p:sp>
    </p:spTree>
    <p:extLst>
      <p:ext uri="{BB962C8B-B14F-4D97-AF65-F5344CB8AC3E}">
        <p14:creationId xmlns:p14="http://schemas.microsoft.com/office/powerpoint/2010/main" val="439641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48</a:t>
            </a:fld>
            <a:endParaRPr lang="en-US"/>
          </a:p>
        </p:txBody>
      </p:sp>
    </p:spTree>
    <p:extLst>
      <p:ext uri="{BB962C8B-B14F-4D97-AF65-F5344CB8AC3E}">
        <p14:creationId xmlns:p14="http://schemas.microsoft.com/office/powerpoint/2010/main" val="3187806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49</a:t>
            </a:fld>
            <a:endParaRPr lang="en-US"/>
          </a:p>
        </p:txBody>
      </p:sp>
    </p:spTree>
    <p:extLst>
      <p:ext uri="{BB962C8B-B14F-4D97-AF65-F5344CB8AC3E}">
        <p14:creationId xmlns:p14="http://schemas.microsoft.com/office/powerpoint/2010/main" val="351098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a:t>
            </a:fld>
            <a:endParaRPr lang="en-US"/>
          </a:p>
        </p:txBody>
      </p:sp>
    </p:spTree>
    <p:extLst>
      <p:ext uri="{BB962C8B-B14F-4D97-AF65-F5344CB8AC3E}">
        <p14:creationId xmlns:p14="http://schemas.microsoft.com/office/powerpoint/2010/main" val="4619615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50</a:t>
            </a:fld>
            <a:endParaRPr lang="en-US"/>
          </a:p>
        </p:txBody>
      </p:sp>
    </p:spTree>
    <p:extLst>
      <p:ext uri="{BB962C8B-B14F-4D97-AF65-F5344CB8AC3E}">
        <p14:creationId xmlns:p14="http://schemas.microsoft.com/office/powerpoint/2010/main" val="521908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51</a:t>
            </a:fld>
            <a:endParaRPr lang="en-US"/>
          </a:p>
        </p:txBody>
      </p:sp>
    </p:spTree>
    <p:extLst>
      <p:ext uri="{BB962C8B-B14F-4D97-AF65-F5344CB8AC3E}">
        <p14:creationId xmlns:p14="http://schemas.microsoft.com/office/powerpoint/2010/main" val="407589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52</a:t>
            </a:fld>
            <a:endParaRPr lang="en-US"/>
          </a:p>
        </p:txBody>
      </p:sp>
    </p:spTree>
    <p:extLst>
      <p:ext uri="{BB962C8B-B14F-4D97-AF65-F5344CB8AC3E}">
        <p14:creationId xmlns:p14="http://schemas.microsoft.com/office/powerpoint/2010/main" val="3085744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53</a:t>
            </a:fld>
            <a:endParaRPr lang="en-US"/>
          </a:p>
        </p:txBody>
      </p:sp>
    </p:spTree>
    <p:extLst>
      <p:ext uri="{BB962C8B-B14F-4D97-AF65-F5344CB8AC3E}">
        <p14:creationId xmlns:p14="http://schemas.microsoft.com/office/powerpoint/2010/main" val="1830000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54</a:t>
            </a:fld>
            <a:endParaRPr lang="en-US"/>
          </a:p>
        </p:txBody>
      </p:sp>
    </p:spTree>
    <p:extLst>
      <p:ext uri="{BB962C8B-B14F-4D97-AF65-F5344CB8AC3E}">
        <p14:creationId xmlns:p14="http://schemas.microsoft.com/office/powerpoint/2010/main" val="3809202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55</a:t>
            </a:fld>
            <a:endParaRPr lang="en-US"/>
          </a:p>
        </p:txBody>
      </p:sp>
    </p:spTree>
    <p:extLst>
      <p:ext uri="{BB962C8B-B14F-4D97-AF65-F5344CB8AC3E}">
        <p14:creationId xmlns:p14="http://schemas.microsoft.com/office/powerpoint/2010/main" val="750042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56</a:t>
            </a:fld>
            <a:endParaRPr lang="en-US"/>
          </a:p>
        </p:txBody>
      </p:sp>
    </p:spTree>
    <p:extLst>
      <p:ext uri="{BB962C8B-B14F-4D97-AF65-F5344CB8AC3E}">
        <p14:creationId xmlns:p14="http://schemas.microsoft.com/office/powerpoint/2010/main" val="745062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57</a:t>
            </a:fld>
            <a:endParaRPr lang="en-US"/>
          </a:p>
        </p:txBody>
      </p:sp>
    </p:spTree>
    <p:extLst>
      <p:ext uri="{BB962C8B-B14F-4D97-AF65-F5344CB8AC3E}">
        <p14:creationId xmlns:p14="http://schemas.microsoft.com/office/powerpoint/2010/main" val="1809057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58</a:t>
            </a:fld>
            <a:endParaRPr lang="en-US"/>
          </a:p>
        </p:txBody>
      </p:sp>
    </p:spTree>
    <p:extLst>
      <p:ext uri="{BB962C8B-B14F-4D97-AF65-F5344CB8AC3E}">
        <p14:creationId xmlns:p14="http://schemas.microsoft.com/office/powerpoint/2010/main" val="3972779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59</a:t>
            </a:fld>
            <a:endParaRPr lang="en-US"/>
          </a:p>
        </p:txBody>
      </p:sp>
    </p:spTree>
    <p:extLst>
      <p:ext uri="{BB962C8B-B14F-4D97-AF65-F5344CB8AC3E}">
        <p14:creationId xmlns:p14="http://schemas.microsoft.com/office/powerpoint/2010/main" val="326368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6</a:t>
            </a:fld>
            <a:endParaRPr lang="en-US"/>
          </a:p>
        </p:txBody>
      </p:sp>
    </p:spTree>
    <p:extLst>
      <p:ext uri="{BB962C8B-B14F-4D97-AF65-F5344CB8AC3E}">
        <p14:creationId xmlns:p14="http://schemas.microsoft.com/office/powerpoint/2010/main" val="2557929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60</a:t>
            </a:fld>
            <a:endParaRPr lang="en-US"/>
          </a:p>
        </p:txBody>
      </p:sp>
    </p:spTree>
    <p:extLst>
      <p:ext uri="{BB962C8B-B14F-4D97-AF65-F5344CB8AC3E}">
        <p14:creationId xmlns:p14="http://schemas.microsoft.com/office/powerpoint/2010/main" val="3891158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832A2-7357-4C79-8E29-D11CB3EB5165}" type="slidenum">
              <a:rPr lang="en-US" smtClean="0"/>
              <a:t>61</a:t>
            </a:fld>
            <a:endParaRPr lang="en-US"/>
          </a:p>
        </p:txBody>
      </p:sp>
    </p:spTree>
    <p:extLst>
      <p:ext uri="{BB962C8B-B14F-4D97-AF65-F5344CB8AC3E}">
        <p14:creationId xmlns:p14="http://schemas.microsoft.com/office/powerpoint/2010/main" val="3586897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62</a:t>
            </a:fld>
            <a:endParaRPr lang="en-US"/>
          </a:p>
        </p:txBody>
      </p:sp>
    </p:spTree>
    <p:extLst>
      <p:ext uri="{BB962C8B-B14F-4D97-AF65-F5344CB8AC3E}">
        <p14:creationId xmlns:p14="http://schemas.microsoft.com/office/powerpoint/2010/main" val="362069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7</a:t>
            </a:fld>
            <a:endParaRPr lang="en-US"/>
          </a:p>
        </p:txBody>
      </p:sp>
    </p:spTree>
    <p:extLst>
      <p:ext uri="{BB962C8B-B14F-4D97-AF65-F5344CB8AC3E}">
        <p14:creationId xmlns:p14="http://schemas.microsoft.com/office/powerpoint/2010/main" val="9926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8</a:t>
            </a:fld>
            <a:endParaRPr lang="en-US"/>
          </a:p>
        </p:txBody>
      </p:sp>
    </p:spTree>
    <p:extLst>
      <p:ext uri="{BB962C8B-B14F-4D97-AF65-F5344CB8AC3E}">
        <p14:creationId xmlns:p14="http://schemas.microsoft.com/office/powerpoint/2010/main" val="204965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832A2-7357-4C79-8E29-D11CB3EB5165}" type="slidenum">
              <a:rPr lang="en-US" smtClean="0"/>
              <a:t>9</a:t>
            </a:fld>
            <a:endParaRPr lang="en-US"/>
          </a:p>
        </p:txBody>
      </p:sp>
    </p:spTree>
    <p:extLst>
      <p:ext uri="{BB962C8B-B14F-4D97-AF65-F5344CB8AC3E}">
        <p14:creationId xmlns:p14="http://schemas.microsoft.com/office/powerpoint/2010/main" val="59076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0BA57D-B52A-4F63-B6B3-B80174C7ED91}" type="datetime1">
              <a:rPr lang="en-US" smtClean="0"/>
              <a:t>4/21/2018</a:t>
            </a:fld>
            <a:endParaRPr lang="en-US"/>
          </a:p>
        </p:txBody>
      </p:sp>
      <p:sp>
        <p:nvSpPr>
          <p:cNvPr id="5" name="Footer Placeholder 4"/>
          <p:cNvSpPr>
            <a:spLocks noGrp="1"/>
          </p:cNvSpPr>
          <p:nvPr>
            <p:ph type="ftr" sz="quarter" idx="11"/>
          </p:nvPr>
        </p:nvSpPr>
        <p:spPr/>
        <p:txBody>
          <a:bodyPr/>
          <a:lstStyle/>
          <a:p>
            <a:r>
              <a:rPr lang="en-US"/>
              <a:t>Vantage Technology Consulting Group</a:t>
            </a:r>
          </a:p>
        </p:txBody>
      </p:sp>
      <p:sp>
        <p:nvSpPr>
          <p:cNvPr id="6" name="Slide Number Placeholder 5"/>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194773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AE95D-A71F-4850-BD37-DA3BE0729C4F}" type="datetime1">
              <a:rPr lang="en-US" smtClean="0"/>
              <a:t>4/21/2018</a:t>
            </a:fld>
            <a:endParaRPr lang="en-US"/>
          </a:p>
        </p:txBody>
      </p:sp>
      <p:sp>
        <p:nvSpPr>
          <p:cNvPr id="5" name="Footer Placeholder 4"/>
          <p:cNvSpPr>
            <a:spLocks noGrp="1"/>
          </p:cNvSpPr>
          <p:nvPr>
            <p:ph type="ftr" sz="quarter" idx="11"/>
          </p:nvPr>
        </p:nvSpPr>
        <p:spPr/>
        <p:txBody>
          <a:bodyPr/>
          <a:lstStyle/>
          <a:p>
            <a:r>
              <a:rPr lang="en-US"/>
              <a:t>Vantage Technology Consulting Group</a:t>
            </a:r>
          </a:p>
        </p:txBody>
      </p:sp>
      <p:sp>
        <p:nvSpPr>
          <p:cNvPr id="6" name="Slide Number Placeholder 5"/>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54094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183FF-BFDC-45E4-BB7A-9C2545E1B8B8}" type="datetime1">
              <a:rPr lang="en-US" smtClean="0"/>
              <a:t>4/21/2018</a:t>
            </a:fld>
            <a:endParaRPr lang="en-US"/>
          </a:p>
        </p:txBody>
      </p:sp>
      <p:sp>
        <p:nvSpPr>
          <p:cNvPr id="5" name="Footer Placeholder 4"/>
          <p:cNvSpPr>
            <a:spLocks noGrp="1"/>
          </p:cNvSpPr>
          <p:nvPr>
            <p:ph type="ftr" sz="quarter" idx="11"/>
          </p:nvPr>
        </p:nvSpPr>
        <p:spPr/>
        <p:txBody>
          <a:bodyPr/>
          <a:lstStyle/>
          <a:p>
            <a:r>
              <a:rPr lang="en-US"/>
              <a:t>Vantage Technology Consulting Group</a:t>
            </a:r>
          </a:p>
        </p:txBody>
      </p:sp>
      <p:sp>
        <p:nvSpPr>
          <p:cNvPr id="6" name="Slide Number Placeholder 5"/>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32728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C8932-7A92-4FE6-A6AA-BCC582A9F0A2}" type="datetime1">
              <a:rPr lang="en-US" smtClean="0"/>
              <a:t>4/21/2018</a:t>
            </a:fld>
            <a:endParaRPr lang="en-US"/>
          </a:p>
        </p:txBody>
      </p:sp>
      <p:sp>
        <p:nvSpPr>
          <p:cNvPr id="5" name="Footer Placeholder 4"/>
          <p:cNvSpPr>
            <a:spLocks noGrp="1"/>
          </p:cNvSpPr>
          <p:nvPr>
            <p:ph type="ftr" sz="quarter" idx="11"/>
          </p:nvPr>
        </p:nvSpPr>
        <p:spPr/>
        <p:txBody>
          <a:bodyPr/>
          <a:lstStyle/>
          <a:p>
            <a:r>
              <a:rPr lang="en-US"/>
              <a:t>Vantage Technology Consulting Group</a:t>
            </a:r>
          </a:p>
        </p:txBody>
      </p:sp>
      <p:sp>
        <p:nvSpPr>
          <p:cNvPr id="6" name="Slide Number Placeholder 5"/>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211433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2C8366-8031-4864-A435-026EACDDE738}" type="datetime1">
              <a:rPr lang="en-US" smtClean="0"/>
              <a:t>4/21/2018</a:t>
            </a:fld>
            <a:endParaRPr lang="en-US"/>
          </a:p>
        </p:txBody>
      </p:sp>
      <p:sp>
        <p:nvSpPr>
          <p:cNvPr id="5" name="Footer Placeholder 4"/>
          <p:cNvSpPr>
            <a:spLocks noGrp="1"/>
          </p:cNvSpPr>
          <p:nvPr>
            <p:ph type="ftr" sz="quarter" idx="11"/>
          </p:nvPr>
        </p:nvSpPr>
        <p:spPr/>
        <p:txBody>
          <a:bodyPr/>
          <a:lstStyle/>
          <a:p>
            <a:r>
              <a:rPr lang="en-US"/>
              <a:t>Vantage Technology Consulting Group</a:t>
            </a:r>
          </a:p>
        </p:txBody>
      </p:sp>
      <p:sp>
        <p:nvSpPr>
          <p:cNvPr id="6" name="Slide Number Placeholder 5"/>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23740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5655CB-94D4-4629-81C6-7607ABBEBF0F}" type="datetime1">
              <a:rPr lang="en-US" smtClean="0"/>
              <a:t>4/21/2018</a:t>
            </a:fld>
            <a:endParaRPr lang="en-US"/>
          </a:p>
        </p:txBody>
      </p:sp>
      <p:sp>
        <p:nvSpPr>
          <p:cNvPr id="6" name="Footer Placeholder 5"/>
          <p:cNvSpPr>
            <a:spLocks noGrp="1"/>
          </p:cNvSpPr>
          <p:nvPr>
            <p:ph type="ftr" sz="quarter" idx="11"/>
          </p:nvPr>
        </p:nvSpPr>
        <p:spPr/>
        <p:txBody>
          <a:bodyPr/>
          <a:lstStyle/>
          <a:p>
            <a:r>
              <a:rPr lang="en-US"/>
              <a:t>Vantage Technology Consulting Group</a:t>
            </a:r>
          </a:p>
        </p:txBody>
      </p:sp>
      <p:sp>
        <p:nvSpPr>
          <p:cNvPr id="7" name="Slide Number Placeholder 6"/>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307504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6ACDD0-2D23-4913-BDD9-24BEB259D21C}" type="datetime1">
              <a:rPr lang="en-US" smtClean="0"/>
              <a:t>4/21/2018</a:t>
            </a:fld>
            <a:endParaRPr lang="en-US"/>
          </a:p>
        </p:txBody>
      </p:sp>
      <p:sp>
        <p:nvSpPr>
          <p:cNvPr id="8" name="Footer Placeholder 7"/>
          <p:cNvSpPr>
            <a:spLocks noGrp="1"/>
          </p:cNvSpPr>
          <p:nvPr>
            <p:ph type="ftr" sz="quarter" idx="11"/>
          </p:nvPr>
        </p:nvSpPr>
        <p:spPr/>
        <p:txBody>
          <a:bodyPr/>
          <a:lstStyle/>
          <a:p>
            <a:r>
              <a:rPr lang="en-US"/>
              <a:t>Vantage Technology Consulting Group</a:t>
            </a:r>
          </a:p>
        </p:txBody>
      </p:sp>
      <p:sp>
        <p:nvSpPr>
          <p:cNvPr id="9" name="Slide Number Placeholder 8"/>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136850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57DA5-7C59-47C4-BEC0-7491F5E69DB1}" type="datetime1">
              <a:rPr lang="en-US" smtClean="0"/>
              <a:t>4/21/2018</a:t>
            </a:fld>
            <a:endParaRPr lang="en-US"/>
          </a:p>
        </p:txBody>
      </p:sp>
      <p:sp>
        <p:nvSpPr>
          <p:cNvPr id="4" name="Footer Placeholder 3"/>
          <p:cNvSpPr>
            <a:spLocks noGrp="1"/>
          </p:cNvSpPr>
          <p:nvPr>
            <p:ph type="ftr" sz="quarter" idx="11"/>
          </p:nvPr>
        </p:nvSpPr>
        <p:spPr/>
        <p:txBody>
          <a:bodyPr/>
          <a:lstStyle/>
          <a:p>
            <a:r>
              <a:rPr lang="en-US"/>
              <a:t>Vantage Technology Consulting Group</a:t>
            </a:r>
          </a:p>
        </p:txBody>
      </p:sp>
      <p:sp>
        <p:nvSpPr>
          <p:cNvPr id="5" name="Slide Number Placeholder 4"/>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238708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BBF5E-3622-4C47-A0D6-3F679CFC499C}" type="datetime1">
              <a:rPr lang="en-US" smtClean="0"/>
              <a:t>4/21/2018</a:t>
            </a:fld>
            <a:endParaRPr lang="en-US"/>
          </a:p>
        </p:txBody>
      </p:sp>
      <p:sp>
        <p:nvSpPr>
          <p:cNvPr id="3" name="Footer Placeholder 2"/>
          <p:cNvSpPr>
            <a:spLocks noGrp="1"/>
          </p:cNvSpPr>
          <p:nvPr>
            <p:ph type="ftr" sz="quarter" idx="11"/>
          </p:nvPr>
        </p:nvSpPr>
        <p:spPr/>
        <p:txBody>
          <a:bodyPr/>
          <a:lstStyle/>
          <a:p>
            <a:r>
              <a:rPr lang="en-US"/>
              <a:t>Vantage Technology Consulting Group</a:t>
            </a:r>
          </a:p>
        </p:txBody>
      </p:sp>
      <p:sp>
        <p:nvSpPr>
          <p:cNvPr id="4" name="Slide Number Placeholder 3"/>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387264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141EE3-4697-4B1D-852F-563390D81A62}" type="datetime1">
              <a:rPr lang="en-US" smtClean="0"/>
              <a:t>4/21/2018</a:t>
            </a:fld>
            <a:endParaRPr lang="en-US"/>
          </a:p>
        </p:txBody>
      </p:sp>
      <p:sp>
        <p:nvSpPr>
          <p:cNvPr id="6" name="Footer Placeholder 5"/>
          <p:cNvSpPr>
            <a:spLocks noGrp="1"/>
          </p:cNvSpPr>
          <p:nvPr>
            <p:ph type="ftr" sz="quarter" idx="11"/>
          </p:nvPr>
        </p:nvSpPr>
        <p:spPr/>
        <p:txBody>
          <a:bodyPr/>
          <a:lstStyle/>
          <a:p>
            <a:r>
              <a:rPr lang="en-US"/>
              <a:t>Vantage Technology Consulting Group</a:t>
            </a:r>
          </a:p>
        </p:txBody>
      </p:sp>
      <p:sp>
        <p:nvSpPr>
          <p:cNvPr id="7" name="Slide Number Placeholder 6"/>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58019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940514-F667-45C1-A2B5-A98D310EC183}" type="datetime1">
              <a:rPr lang="en-US" smtClean="0"/>
              <a:t>4/21/2018</a:t>
            </a:fld>
            <a:endParaRPr lang="en-US"/>
          </a:p>
        </p:txBody>
      </p:sp>
      <p:sp>
        <p:nvSpPr>
          <p:cNvPr id="6" name="Footer Placeholder 5"/>
          <p:cNvSpPr>
            <a:spLocks noGrp="1"/>
          </p:cNvSpPr>
          <p:nvPr>
            <p:ph type="ftr" sz="quarter" idx="11"/>
          </p:nvPr>
        </p:nvSpPr>
        <p:spPr/>
        <p:txBody>
          <a:bodyPr/>
          <a:lstStyle/>
          <a:p>
            <a:r>
              <a:rPr lang="en-US"/>
              <a:t>Vantage Technology Consulting Group</a:t>
            </a:r>
          </a:p>
        </p:txBody>
      </p:sp>
      <p:sp>
        <p:nvSpPr>
          <p:cNvPr id="7" name="Slide Number Placeholder 6"/>
          <p:cNvSpPr>
            <a:spLocks noGrp="1"/>
          </p:cNvSpPr>
          <p:nvPr>
            <p:ph type="sldNum" sz="quarter" idx="12"/>
          </p:nvPr>
        </p:nvSpPr>
        <p:spPr/>
        <p:txBody>
          <a:bodyPr/>
          <a:lstStyle/>
          <a:p>
            <a:fld id="{90A3305A-00E3-49F0-ACAB-AF9633484037}" type="slidenum">
              <a:rPr lang="en-US" smtClean="0"/>
              <a:t>‹#›</a:t>
            </a:fld>
            <a:endParaRPr lang="en-US"/>
          </a:p>
        </p:txBody>
      </p:sp>
    </p:spTree>
    <p:extLst>
      <p:ext uri="{BB962C8B-B14F-4D97-AF65-F5344CB8AC3E}">
        <p14:creationId xmlns:p14="http://schemas.microsoft.com/office/powerpoint/2010/main" val="282061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4607D-7EE0-4491-9129-A4D6D73FA2D4}" type="datetime1">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Vantage Technology Consulting Group</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3305A-00E3-49F0-ACAB-AF9633484037}" type="slidenum">
              <a:rPr lang="en-US" smtClean="0"/>
              <a:t>‹#›</a:t>
            </a:fld>
            <a:endParaRPr lang="en-US"/>
          </a:p>
        </p:txBody>
      </p:sp>
    </p:spTree>
    <p:extLst>
      <p:ext uri="{BB962C8B-B14F-4D97-AF65-F5344CB8AC3E}">
        <p14:creationId xmlns:p14="http://schemas.microsoft.com/office/powerpoint/2010/main" val="3282448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ibrary.educause.edu/resources/2016/3/technology-in-higher-education-information-security-leadership" TargetMode="External"/><Relationship Id="rId5" Type="http://schemas.openxmlformats.org/officeDocument/2006/relationships/hyperlink" Target="https://spaces.internet2.edu/display/2014infosecurityguide/CISO+Job+Description+Template" TargetMode="Externa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spaces.internet2.edu/display/2014infosecurityguide/Developing+Your+Campus+Information+Security+Websit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paces.internet2.edu/display/2014infosecurityguide/Security+Program+Development" TargetMode="External"/><Relationship Id="rId5" Type="http://schemas.openxmlformats.org/officeDocument/2006/relationships/hyperlink" Target="https://spaces.internet2.edu/display/2014infosecurityguide/Toolkit+for+New+CISOs" TargetMode="Externa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hyperlink" Target="https://library.educause.edu/~/media/files/library/2017/12/itgovernancetoolkit2017.pdf" TargetMode="External"/><Relationship Id="rId4" Type="http://schemas.openxmlformats.org/officeDocument/2006/relationships/hyperlink" Target="https://spaces.internet2.edu/display/2014infosecurityguide/Information+Security+Governanc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ts.appstate.edu/it-governance/information-security-advisory-counci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security.arizona.edu/information-security-steering-committe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ecurity.appstate.edu/teams/csirt/"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ts.tulane.edu/computer-incident-response-pla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ecurity.appstate.edu/teams/is_liaisons"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spaces.internet2.edu/display/2014infosecurityguide/Cybersecurity+Awareness+Resource+Library" TargetMode="External"/><Relationship Id="rId3" Type="http://schemas.openxmlformats.org/officeDocument/2006/relationships/image" Target="../media/image24.png"/><Relationship Id="rId7" Type="http://schemas.openxmlformats.org/officeDocument/2006/relationships/hyperlink" Target="http://www.sans.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educause.edu/" TargetMode="External"/><Relationship Id="rId5" Type="http://schemas.openxmlformats.org/officeDocument/2006/relationships/hyperlink" Target="https://staysafeonline.org/" TargetMode="External"/><Relationship Id="rId10" Type="http://schemas.openxmlformats.org/officeDocument/2006/relationships/hyperlink" Target="https://teachprivacy.com/privacy-and-security-training-games/" TargetMode="External"/><Relationship Id="rId4" Type="http://schemas.openxmlformats.org/officeDocument/2006/relationships/hyperlink" Target="https://nvlpubs.nist.gov/nistpubs/legacy/sp/nistspecialpublication800-50.pdf" TargetMode="External"/><Relationship Id="rId9" Type="http://schemas.openxmlformats.org/officeDocument/2006/relationships/hyperlink" Target="https://getgophish.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mailto:jbeeman@isc.upenn.edu" TargetMode="External"/><Relationship Id="rId3" Type="http://schemas.openxmlformats.org/officeDocument/2006/relationships/image" Target="../media/image39.png"/><Relationship Id="rId7" Type="http://schemas.openxmlformats.org/officeDocument/2006/relationships/hyperlink" Target="mailto:lewisl@ncat.edu"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mailto:Jonathan.Young@VantageTCG.com" TargetMode="External"/><Relationship Id="rId5" Type="http://schemas.openxmlformats.org/officeDocument/2006/relationships/hyperlink" Target="mailto:Cathy.Bates@VantageTCG.com" TargetMode="External"/><Relationship Id="rId4" Type="http://schemas.openxmlformats.org/officeDocument/2006/relationships/image" Target="../media/image40.svg"/><Relationship Id="rId9" Type="http://schemas.openxmlformats.org/officeDocument/2006/relationships/hyperlink" Target="mailto:theresa.semmens@miami.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952594-B0B6-4085-A601-EB3AD1B4B955}"/>
              </a:ext>
            </a:extLst>
          </p:cNvPr>
          <p:cNvSpPr/>
          <p:nvPr/>
        </p:nvSpPr>
        <p:spPr>
          <a:xfrm>
            <a:off x="198783" y="4439906"/>
            <a:ext cx="742121" cy="703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
            <a:extLst>
              <a:ext uri="{FF2B5EF4-FFF2-40B4-BE49-F238E27FC236}">
                <a16:creationId xmlns:a16="http://schemas.microsoft.com/office/drawing/2014/main" id="{FE5A9C08-3C66-4677-AE79-53C27D830BAD}"/>
              </a:ext>
            </a:extLst>
          </p:cNvPr>
          <p:cNvGrpSpPr>
            <a:grpSpLocks/>
          </p:cNvGrpSpPr>
          <p:nvPr/>
        </p:nvGrpSpPr>
        <p:grpSpPr bwMode="auto">
          <a:xfrm>
            <a:off x="-203202" y="-215904"/>
            <a:ext cx="7054377" cy="5620599"/>
            <a:chOff x="-383483" y="-370337"/>
            <a:chExt cx="9591651" cy="7651560"/>
          </a:xfrm>
        </p:grpSpPr>
        <p:pic>
          <p:nvPicPr>
            <p:cNvPr id="6" name="Picture 5" descr="V-logo white-trans">
              <a:extLst>
                <a:ext uri="{FF2B5EF4-FFF2-40B4-BE49-F238E27FC236}">
                  <a16:creationId xmlns:a16="http://schemas.microsoft.com/office/drawing/2014/main" id="{372FCA13-E5A6-417F-AC4B-AD5023605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5628"/>
            <a:stretch>
              <a:fillRect/>
            </a:stretch>
          </p:blipFill>
          <p:spPr bwMode="auto">
            <a:xfrm>
              <a:off x="-383483" y="-370337"/>
              <a:ext cx="7939313" cy="765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4A0F9C2-1682-4DCC-B265-38C6AF5AD8FA}"/>
                </a:ext>
              </a:extLst>
            </p:cNvPr>
            <p:cNvSpPr/>
            <p:nvPr/>
          </p:nvSpPr>
          <p:spPr>
            <a:xfrm>
              <a:off x="7026948" y="3625301"/>
              <a:ext cx="2181220" cy="1492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72"/>
            </a:p>
          </p:txBody>
        </p:sp>
      </p:grpSp>
      <p:sp>
        <p:nvSpPr>
          <p:cNvPr id="8" name="Rectangle 7">
            <a:extLst>
              <a:ext uri="{FF2B5EF4-FFF2-40B4-BE49-F238E27FC236}">
                <a16:creationId xmlns:a16="http://schemas.microsoft.com/office/drawing/2014/main" id="{04AB544F-F320-4BEF-8D10-46167F5E1373}"/>
              </a:ext>
            </a:extLst>
          </p:cNvPr>
          <p:cNvSpPr/>
          <p:nvPr/>
        </p:nvSpPr>
        <p:spPr>
          <a:xfrm>
            <a:off x="-1" y="0"/>
            <a:ext cx="6012545" cy="5266683"/>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72"/>
          </a:p>
        </p:txBody>
      </p:sp>
      <p:sp>
        <p:nvSpPr>
          <p:cNvPr id="9" name="Rectangle 6">
            <a:extLst>
              <a:ext uri="{FF2B5EF4-FFF2-40B4-BE49-F238E27FC236}">
                <a16:creationId xmlns:a16="http://schemas.microsoft.com/office/drawing/2014/main" id="{ABB3697D-7ECD-4F3B-BF6A-B0CF0849031F}"/>
              </a:ext>
            </a:extLst>
          </p:cNvPr>
          <p:cNvSpPr>
            <a:spLocks noChangeArrowheads="1"/>
          </p:cNvSpPr>
          <p:nvPr/>
        </p:nvSpPr>
        <p:spPr bwMode="auto">
          <a:xfrm>
            <a:off x="393508" y="5639945"/>
            <a:ext cx="4167070" cy="687252"/>
          </a:xfrm>
          <a:prstGeom prst="rect">
            <a:avLst/>
          </a:prstGeom>
          <a:noFill/>
          <a:ln>
            <a:noFill/>
          </a:ln>
          <a:effectLst/>
          <a:extLst/>
        </p:spPr>
        <p:txBody>
          <a:bodyPr anchor="ctr"/>
          <a:lstStyle/>
          <a:p>
            <a:pPr>
              <a:defRPr/>
            </a:pPr>
            <a:r>
              <a:rPr lang="en-US" sz="1372" dirty="0">
                <a:solidFill>
                  <a:schemeClr val="tx1">
                    <a:lumMod val="50000"/>
                    <a:lumOff val="50000"/>
                  </a:schemeClr>
                </a:solidFill>
                <a:latin typeface="Century Gothic" pitchFamily="34" charset="0"/>
              </a:rPr>
              <a:t>T e c h n o l o g y  C o n s u l t i n g  G r o u p</a:t>
            </a:r>
          </a:p>
        </p:txBody>
      </p:sp>
      <p:sp>
        <p:nvSpPr>
          <p:cNvPr id="10" name="Text Box 7">
            <a:extLst>
              <a:ext uri="{FF2B5EF4-FFF2-40B4-BE49-F238E27FC236}">
                <a16:creationId xmlns:a16="http://schemas.microsoft.com/office/drawing/2014/main" id="{75D240B5-9791-49DD-9714-72A8C0395851}"/>
              </a:ext>
            </a:extLst>
          </p:cNvPr>
          <p:cNvSpPr txBox="1">
            <a:spLocks noChangeArrowheads="1"/>
          </p:cNvSpPr>
          <p:nvPr/>
        </p:nvSpPr>
        <p:spPr bwMode="auto">
          <a:xfrm>
            <a:off x="376418" y="6210626"/>
            <a:ext cx="4060727" cy="23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915" dirty="0"/>
              <a:t>N e w  Y o r k  </a:t>
            </a:r>
            <a:r>
              <a:rPr lang="en-US" altLang="en-US" sz="915" dirty="0">
                <a:cs typeface="Arial" panose="020B0604020202020204" pitchFamily="34" charset="0"/>
              </a:rPr>
              <a:t>●</a:t>
            </a:r>
            <a:r>
              <a:rPr lang="en-US" altLang="en-US" sz="915" dirty="0"/>
              <a:t>  S a n  F r a n c I s c o  </a:t>
            </a:r>
            <a:r>
              <a:rPr lang="en-US" altLang="en-US" sz="915" dirty="0">
                <a:cs typeface="Arial" panose="020B0604020202020204" pitchFamily="34" charset="0"/>
              </a:rPr>
              <a:t>●</a:t>
            </a:r>
            <a:r>
              <a:rPr lang="en-US" altLang="en-US" sz="915" dirty="0"/>
              <a:t>  B o s t o n  </a:t>
            </a:r>
            <a:r>
              <a:rPr lang="en-US" altLang="en-US" sz="915" dirty="0">
                <a:cs typeface="Arial" panose="020B0604020202020204" pitchFamily="34" charset="0"/>
              </a:rPr>
              <a:t>●</a:t>
            </a:r>
            <a:r>
              <a:rPr lang="en-US" altLang="en-US" sz="915" dirty="0"/>
              <a:t>  L o s  A n g e l e s </a:t>
            </a:r>
          </a:p>
        </p:txBody>
      </p:sp>
      <p:pic>
        <p:nvPicPr>
          <p:cNvPr id="11" name="Picture 14" descr="V-logo white-trans">
            <a:extLst>
              <a:ext uri="{FF2B5EF4-FFF2-40B4-BE49-F238E27FC236}">
                <a16:creationId xmlns:a16="http://schemas.microsoft.com/office/drawing/2014/main" id="{E70CDDCE-F289-4CAC-B1DA-9562102B4686}"/>
              </a:ext>
            </a:extLst>
          </p:cNvPr>
          <p:cNvPicPr>
            <a:picLocks noChangeAspect="1" noChangeArrowheads="1"/>
          </p:cNvPicPr>
          <p:nvPr/>
        </p:nvPicPr>
        <p:blipFill rotWithShape="1">
          <a:blip r:embed="rId4" cstate="print">
            <a:duotone>
              <a:prstClr val="black"/>
              <a:schemeClr val="tx1">
                <a:tint val="45000"/>
                <a:satMod val="400000"/>
              </a:schemeClr>
            </a:duotone>
            <a:extLst>
              <a:ext uri="{28A0092B-C50C-407E-A947-70E740481C1C}">
                <a14:useLocalDpi xmlns:a14="http://schemas.microsoft.com/office/drawing/2010/main" val="0"/>
              </a:ext>
            </a:extLst>
          </a:blip>
          <a:srcRect l="31007" t="41403"/>
          <a:stretch/>
        </p:blipFill>
        <p:spPr bwMode="auto">
          <a:xfrm>
            <a:off x="376418" y="5404696"/>
            <a:ext cx="2304357" cy="73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207990B-3CE8-4363-A816-F225BA670E68}"/>
              </a:ext>
            </a:extLst>
          </p:cNvPr>
          <p:cNvSpPr>
            <a:spLocks noGrp="1"/>
          </p:cNvSpPr>
          <p:nvPr>
            <p:ph type="ctrTitle"/>
          </p:nvPr>
        </p:nvSpPr>
        <p:spPr>
          <a:xfrm>
            <a:off x="5834713" y="2213786"/>
            <a:ext cx="5863988" cy="2387600"/>
          </a:xfrm>
        </p:spPr>
        <p:txBody>
          <a:bodyPr>
            <a:normAutofit fontScale="90000"/>
          </a:bodyPr>
          <a:lstStyle/>
          <a:p>
            <a:r>
              <a:rPr lang="en-US" b="1" dirty="0"/>
              <a:t>Creating A Campus Information Security Program</a:t>
            </a:r>
            <a:endParaRPr lang="en-US" dirty="0"/>
          </a:p>
        </p:txBody>
      </p:sp>
    </p:spTree>
    <p:extLst>
      <p:ext uri="{BB962C8B-B14F-4D97-AF65-F5344CB8AC3E}">
        <p14:creationId xmlns:p14="http://schemas.microsoft.com/office/powerpoint/2010/main" val="207050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Pre-Workshop Program Maturity Survey</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10</a:t>
            </a:fld>
            <a:endParaRPr lang="en-US">
              <a:solidFill>
                <a:srgbClr val="898989"/>
              </a:solidFill>
            </a:endParaRPr>
          </a:p>
        </p:txBody>
      </p:sp>
      <p:pic>
        <p:nvPicPr>
          <p:cNvPr id="3" name="Picture 2">
            <a:extLst>
              <a:ext uri="{FF2B5EF4-FFF2-40B4-BE49-F238E27FC236}">
                <a16:creationId xmlns:a16="http://schemas.microsoft.com/office/drawing/2014/main" id="{DAD6365B-05B0-4BF8-B03B-78C2B43E9A61}"/>
              </a:ext>
            </a:extLst>
          </p:cNvPr>
          <p:cNvPicPr>
            <a:picLocks noChangeAspect="1"/>
          </p:cNvPicPr>
          <p:nvPr/>
        </p:nvPicPr>
        <p:blipFill>
          <a:blip r:embed="rId3"/>
          <a:stretch>
            <a:fillRect/>
          </a:stretch>
        </p:blipFill>
        <p:spPr>
          <a:xfrm>
            <a:off x="3588102" y="1021354"/>
            <a:ext cx="8603897" cy="4414023"/>
          </a:xfrm>
          <a:prstGeom prst="rect">
            <a:avLst/>
          </a:prstGeom>
        </p:spPr>
      </p:pic>
    </p:spTree>
    <p:extLst>
      <p:ext uri="{BB962C8B-B14F-4D97-AF65-F5344CB8AC3E}">
        <p14:creationId xmlns:p14="http://schemas.microsoft.com/office/powerpoint/2010/main" val="196635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812D85-1A73-4B3F-9942-EA3421A289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235ADA5-5364-456A-A990-E53F604378F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CA36376-A222-465D-BC66-44777DE120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43E19-958A-44C5-A4ED-7C5D9B76F61F}"/>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a:solidFill>
                  <a:srgbClr val="FFFFFF"/>
                </a:solidFill>
              </a:rPr>
              <a:t>Defining a Program</a:t>
            </a:r>
          </a:p>
        </p:txBody>
      </p:sp>
      <p:sp>
        <p:nvSpPr>
          <p:cNvPr id="3" name="Footer Placeholder 2">
            <a:extLst>
              <a:ext uri="{FF2B5EF4-FFF2-40B4-BE49-F238E27FC236}">
                <a16:creationId xmlns:a16="http://schemas.microsoft.com/office/drawing/2014/main" id="{BEF4C352-3A20-4406-87D0-0C82F19C68B2}"/>
              </a:ext>
            </a:extLst>
          </p:cNvPr>
          <p:cNvSpPr>
            <a:spLocks noGrp="1"/>
          </p:cNvSpPr>
          <p:nvPr>
            <p:ph type="ftr" sz="quarter" idx="11"/>
          </p:nvPr>
        </p:nvSpPr>
        <p:spPr>
          <a:xfrm>
            <a:off x="478135" y="6397431"/>
            <a:ext cx="6879176" cy="365125"/>
          </a:xfrm>
        </p:spPr>
        <p:txBody>
          <a:bodyPr vert="horz" lIns="91440" tIns="45720" rIns="91440" bIns="45720" rtlCol="0" anchor="ctr">
            <a:normAutofit/>
          </a:bodyPr>
          <a:lstStyle/>
          <a:p>
            <a:pPr>
              <a:spcAft>
                <a:spcPts val="600"/>
              </a:spcAft>
            </a:pPr>
            <a:r>
              <a:rPr lang="en-US" sz="1050" kern="1200" dirty="0">
                <a:solidFill>
                  <a:schemeClr val="tx1">
                    <a:tint val="75000"/>
                  </a:schemeClr>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A6EFE5D3-6962-48DC-9E3F-9A789DCD4E09}"/>
              </a:ext>
            </a:extLst>
          </p:cNvPr>
          <p:cNvSpPr>
            <a:spLocks noGrp="1"/>
          </p:cNvSpPr>
          <p:nvPr>
            <p:ph type="sldNum" sz="quarter" idx="12"/>
          </p:nvPr>
        </p:nvSpPr>
        <p:spPr>
          <a:xfrm>
            <a:off x="10864515" y="6397431"/>
            <a:ext cx="729916" cy="365125"/>
          </a:xfrm>
        </p:spPr>
        <p:txBody>
          <a:bodyPr vert="horz" lIns="91440" tIns="45720" rIns="91440" bIns="45720" rtlCol="0" anchor="ctr">
            <a:normAutofit/>
          </a:bodyPr>
          <a:lstStyle/>
          <a:p>
            <a:pPr>
              <a:spcAft>
                <a:spcPts val="600"/>
              </a:spcAft>
            </a:pPr>
            <a:fld id="{90A3305A-00E3-49F0-ACAB-AF9633484037}" type="slidenum">
              <a:rPr lang="en-US" sz="1050"/>
              <a:pPr>
                <a:spcAft>
                  <a:spcPts val="600"/>
                </a:spcAft>
              </a:pPr>
              <a:t>11</a:t>
            </a:fld>
            <a:endParaRPr lang="en-US" sz="1050"/>
          </a:p>
        </p:txBody>
      </p:sp>
    </p:spTree>
    <p:extLst>
      <p:ext uri="{BB962C8B-B14F-4D97-AF65-F5344CB8AC3E}">
        <p14:creationId xmlns:p14="http://schemas.microsoft.com/office/powerpoint/2010/main" val="211761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CC5E1D7-A67C-4F47-8132-3A5474363C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 y="2"/>
            <a:ext cx="7556686" cy="68579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16" name="Graphic 15">
            <a:extLst>
              <a:ext uri="{FF2B5EF4-FFF2-40B4-BE49-F238E27FC236}">
                <a16:creationId xmlns:a16="http://schemas.microsoft.com/office/drawing/2014/main" id="{92B65F70-787D-4E47-8C56-3FE304B68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6407" y="136525"/>
            <a:ext cx="3995152" cy="4041936"/>
          </a:xfrm>
          <a:prstGeom prst="rect">
            <a:avLst/>
          </a:prstGeom>
        </p:spPr>
      </p:pic>
      <p:sp>
        <p:nvSpPr>
          <p:cNvPr id="2" name="Title 1">
            <a:extLst>
              <a:ext uri="{FF2B5EF4-FFF2-40B4-BE49-F238E27FC236}">
                <a16:creationId xmlns:a16="http://schemas.microsoft.com/office/drawing/2014/main" id="{A4F7C199-5CE4-4372-B873-24F757CC1BA0}"/>
              </a:ext>
            </a:extLst>
          </p:cNvPr>
          <p:cNvSpPr>
            <a:spLocks noGrp="1"/>
          </p:cNvSpPr>
          <p:nvPr>
            <p:ph type="title"/>
          </p:nvPr>
        </p:nvSpPr>
        <p:spPr>
          <a:xfrm>
            <a:off x="838200" y="365125"/>
            <a:ext cx="6250663" cy="1828800"/>
          </a:xfrm>
        </p:spPr>
        <p:txBody>
          <a:bodyPr>
            <a:normAutofit/>
          </a:bodyPr>
          <a:lstStyle/>
          <a:p>
            <a:pPr algn="ctr"/>
            <a:r>
              <a:rPr lang="en-US" dirty="0"/>
              <a:t>InfoSec Program Leadership</a:t>
            </a:r>
          </a:p>
        </p:txBody>
      </p:sp>
      <p:sp>
        <p:nvSpPr>
          <p:cNvPr id="3" name="Content Placeholder 2">
            <a:extLst>
              <a:ext uri="{FF2B5EF4-FFF2-40B4-BE49-F238E27FC236}">
                <a16:creationId xmlns:a16="http://schemas.microsoft.com/office/drawing/2014/main" id="{412622D8-DE79-4DF9-B4C5-8D307162D41D}"/>
              </a:ext>
            </a:extLst>
          </p:cNvPr>
          <p:cNvSpPr>
            <a:spLocks noGrp="1"/>
          </p:cNvSpPr>
          <p:nvPr>
            <p:ph idx="1"/>
          </p:nvPr>
        </p:nvSpPr>
        <p:spPr>
          <a:xfrm>
            <a:off x="838200" y="2317687"/>
            <a:ext cx="6248213" cy="3859276"/>
          </a:xfrm>
        </p:spPr>
        <p:txBody>
          <a:bodyPr>
            <a:normAutofit fontScale="92500" lnSpcReduction="20000"/>
          </a:bodyPr>
          <a:lstStyle/>
          <a:p>
            <a:pPr marL="285750" lvl="0" indent="-285750">
              <a:defRPr/>
            </a:pPr>
            <a:r>
              <a:rPr lang="en-US" dirty="0"/>
              <a:t>Advises senior leadership on security direction and resource investments</a:t>
            </a:r>
          </a:p>
          <a:p>
            <a:pPr marL="285750" lvl="0" indent="-285750">
              <a:defRPr/>
            </a:pPr>
            <a:r>
              <a:rPr lang="en-US" dirty="0"/>
              <a:t>Designs appropriate policies to manage information security risk </a:t>
            </a:r>
          </a:p>
          <a:p>
            <a:pPr marL="285750" lvl="0" indent="-285750">
              <a:defRPr/>
            </a:pPr>
            <a:r>
              <a:rPr lang="en-US" dirty="0"/>
              <a:t>Leverages collaborations and campus-wide resources</a:t>
            </a:r>
          </a:p>
          <a:p>
            <a:pPr marL="285750" lvl="0" indent="-285750">
              <a:defRPr/>
            </a:pPr>
            <a:r>
              <a:rPr lang="en-US" dirty="0"/>
              <a:t>Facilitates information security governance</a:t>
            </a:r>
          </a:p>
          <a:p>
            <a:pPr marL="0" lvl="0" indent="0">
              <a:buNone/>
              <a:defRPr/>
            </a:pPr>
            <a:endParaRPr lang="en-US" sz="1200" dirty="0">
              <a:hlinkClick r:id="rId5"/>
            </a:endParaRPr>
          </a:p>
          <a:p>
            <a:pPr marL="0" lvl="0" indent="0">
              <a:buNone/>
              <a:defRPr/>
            </a:pPr>
            <a:endParaRPr lang="en-US" sz="1200" dirty="0">
              <a:hlinkClick r:id="rId5"/>
            </a:endParaRPr>
          </a:p>
          <a:p>
            <a:pPr marL="0" lvl="0" indent="0">
              <a:buNone/>
              <a:defRPr/>
            </a:pPr>
            <a:r>
              <a:rPr lang="en-US" sz="1500" dirty="0">
                <a:hlinkClick r:id="rId5"/>
              </a:rPr>
              <a:t>https://spaces.internet2.edu/display/2014infosecurityguide/CISO+Job+Description+Template</a:t>
            </a:r>
            <a:endParaRPr lang="en-US" sz="1500" dirty="0"/>
          </a:p>
          <a:p>
            <a:pPr marL="0" lvl="0" indent="0">
              <a:buNone/>
              <a:defRPr/>
            </a:pPr>
            <a:r>
              <a:rPr lang="en-US" sz="1500" dirty="0">
                <a:hlinkClick r:id="rId6"/>
              </a:rPr>
              <a:t>https://library.educause.edu/resources/2016/3/technology-in-higher-education-information-security-leadership</a:t>
            </a:r>
            <a:endParaRPr lang="en-US" sz="1500" dirty="0"/>
          </a:p>
        </p:txBody>
      </p:sp>
      <p:sp>
        <p:nvSpPr>
          <p:cNvPr id="4" name="Footer Placeholder 3">
            <a:extLst>
              <a:ext uri="{FF2B5EF4-FFF2-40B4-BE49-F238E27FC236}">
                <a16:creationId xmlns:a16="http://schemas.microsoft.com/office/drawing/2014/main" id="{18C32B1D-7388-4000-8D0A-278E1222E258}"/>
              </a:ext>
            </a:extLst>
          </p:cNvPr>
          <p:cNvSpPr>
            <a:spLocks noGrp="1"/>
          </p:cNvSpPr>
          <p:nvPr>
            <p:ph type="ftr" sz="quarter" idx="11"/>
          </p:nvPr>
        </p:nvSpPr>
        <p:spPr>
          <a:xfrm>
            <a:off x="2620652" y="6356350"/>
            <a:ext cx="4531586" cy="365125"/>
          </a:xfrm>
        </p:spPr>
        <p:txBody>
          <a:bodyPr>
            <a:normAutofit/>
          </a:bodyPr>
          <a:lstStyle/>
          <a:p>
            <a:pPr>
              <a:spcAft>
                <a:spcPts val="600"/>
              </a:spcAft>
            </a:pPr>
            <a:r>
              <a:rPr lang="en-US" dirty="0">
                <a:solidFill>
                  <a:schemeClr val="tx1"/>
                </a:solidFill>
              </a:rPr>
              <a:t>Vantage Technology Consulting Group</a:t>
            </a:r>
          </a:p>
        </p:txBody>
      </p:sp>
      <p:sp>
        <p:nvSpPr>
          <p:cNvPr id="5" name="Slide Number Placeholder 4">
            <a:extLst>
              <a:ext uri="{FF2B5EF4-FFF2-40B4-BE49-F238E27FC236}">
                <a16:creationId xmlns:a16="http://schemas.microsoft.com/office/drawing/2014/main" id="{D2DFDB61-BF70-4781-88E2-4E125370C4AA}"/>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pPr>
                <a:spcAft>
                  <a:spcPts val="600"/>
                </a:spcAft>
              </a:pPr>
              <a:t>12</a:t>
            </a:fld>
            <a:endParaRPr lang="en-US"/>
          </a:p>
        </p:txBody>
      </p:sp>
      <p:sp>
        <p:nvSpPr>
          <p:cNvPr id="6" name="Rectangle 5">
            <a:extLst>
              <a:ext uri="{FF2B5EF4-FFF2-40B4-BE49-F238E27FC236}">
                <a16:creationId xmlns:a16="http://schemas.microsoft.com/office/drawing/2014/main" id="{25B66C0B-43CA-47C0-A2C9-BCAAE05FFC4D}"/>
              </a:ext>
            </a:extLst>
          </p:cNvPr>
          <p:cNvSpPr/>
          <p:nvPr/>
        </p:nvSpPr>
        <p:spPr>
          <a:xfrm>
            <a:off x="7642986" y="3674487"/>
            <a:ext cx="4134218" cy="3046988"/>
          </a:xfrm>
          <a:prstGeom prst="rect">
            <a:avLst/>
          </a:prstGeom>
        </p:spPr>
        <p:txBody>
          <a:bodyPr wrap="square">
            <a:spAutoFit/>
          </a:bodyPr>
          <a:lstStyle/>
          <a:p>
            <a:pPr algn="ctr"/>
            <a:r>
              <a:rPr lang="en-US" sz="2800" dirty="0">
                <a:solidFill>
                  <a:schemeClr val="accent1">
                    <a:lumMod val="50000"/>
                  </a:schemeClr>
                </a:solidFill>
              </a:rPr>
              <a:t>Strategist</a:t>
            </a:r>
          </a:p>
          <a:p>
            <a:pPr algn="ctr"/>
            <a:r>
              <a:rPr lang="en-US" sz="2800" dirty="0">
                <a:solidFill>
                  <a:schemeClr val="accent1">
                    <a:lumMod val="50000"/>
                  </a:schemeClr>
                </a:solidFill>
              </a:rPr>
              <a:t>Technologist</a:t>
            </a:r>
          </a:p>
          <a:p>
            <a:pPr algn="ctr"/>
            <a:r>
              <a:rPr lang="en-US" sz="2800" dirty="0">
                <a:solidFill>
                  <a:schemeClr val="accent1">
                    <a:lumMod val="50000"/>
                  </a:schemeClr>
                </a:solidFill>
              </a:rPr>
              <a:t>Trusted Advisor</a:t>
            </a:r>
          </a:p>
          <a:p>
            <a:pPr algn="ctr"/>
            <a:r>
              <a:rPr lang="en-US" sz="2800" dirty="0">
                <a:solidFill>
                  <a:schemeClr val="accent1">
                    <a:lumMod val="50000"/>
                  </a:schemeClr>
                </a:solidFill>
              </a:rPr>
              <a:t>Visionary</a:t>
            </a:r>
          </a:p>
          <a:p>
            <a:pPr algn="ctr"/>
            <a:r>
              <a:rPr lang="en-US" sz="2800" dirty="0">
                <a:solidFill>
                  <a:schemeClr val="accent1">
                    <a:lumMod val="50000"/>
                  </a:schemeClr>
                </a:solidFill>
              </a:rPr>
              <a:t>Promoter/Persuader Relationship Builder</a:t>
            </a:r>
          </a:p>
          <a:p>
            <a:endParaRPr lang="en-US" sz="2400" dirty="0">
              <a:solidFill>
                <a:schemeClr val="accent1">
                  <a:lumMod val="50000"/>
                </a:schemeClr>
              </a:solidFill>
            </a:endParaRPr>
          </a:p>
        </p:txBody>
      </p:sp>
    </p:spTree>
    <p:extLst>
      <p:ext uri="{BB962C8B-B14F-4D97-AF65-F5344CB8AC3E}">
        <p14:creationId xmlns:p14="http://schemas.microsoft.com/office/powerpoint/2010/main" val="246723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CC5E1D7-A67C-4F47-8132-3A5474363C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 y="2"/>
            <a:ext cx="7556686" cy="68579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16" name="Graphic 15">
            <a:extLst>
              <a:ext uri="{FF2B5EF4-FFF2-40B4-BE49-F238E27FC236}">
                <a16:creationId xmlns:a16="http://schemas.microsoft.com/office/drawing/2014/main" id="{92B65F70-787D-4E47-8C56-3FE304B68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8762" y="365125"/>
            <a:ext cx="3995152" cy="3995152"/>
          </a:xfrm>
          <a:prstGeom prst="rect">
            <a:avLst/>
          </a:prstGeom>
        </p:spPr>
      </p:pic>
      <p:sp>
        <p:nvSpPr>
          <p:cNvPr id="2" name="Title 1">
            <a:extLst>
              <a:ext uri="{FF2B5EF4-FFF2-40B4-BE49-F238E27FC236}">
                <a16:creationId xmlns:a16="http://schemas.microsoft.com/office/drawing/2014/main" id="{A4F7C199-5CE4-4372-B873-24F757CC1BA0}"/>
              </a:ext>
            </a:extLst>
          </p:cNvPr>
          <p:cNvSpPr>
            <a:spLocks noGrp="1"/>
          </p:cNvSpPr>
          <p:nvPr>
            <p:ph type="title"/>
          </p:nvPr>
        </p:nvSpPr>
        <p:spPr>
          <a:xfrm>
            <a:off x="838200" y="365125"/>
            <a:ext cx="6250663" cy="1828800"/>
          </a:xfrm>
        </p:spPr>
        <p:txBody>
          <a:bodyPr>
            <a:normAutofit/>
          </a:bodyPr>
          <a:lstStyle/>
          <a:p>
            <a:pPr algn="ctr"/>
            <a:r>
              <a:rPr lang="en-US" dirty="0"/>
              <a:t>InfoSec Program Organization</a:t>
            </a:r>
          </a:p>
        </p:txBody>
      </p:sp>
      <p:sp>
        <p:nvSpPr>
          <p:cNvPr id="3" name="Content Placeholder 2">
            <a:extLst>
              <a:ext uri="{FF2B5EF4-FFF2-40B4-BE49-F238E27FC236}">
                <a16:creationId xmlns:a16="http://schemas.microsoft.com/office/drawing/2014/main" id="{412622D8-DE79-4DF9-B4C5-8D307162D41D}"/>
              </a:ext>
            </a:extLst>
          </p:cNvPr>
          <p:cNvSpPr>
            <a:spLocks noGrp="1"/>
          </p:cNvSpPr>
          <p:nvPr>
            <p:ph idx="1"/>
          </p:nvPr>
        </p:nvSpPr>
        <p:spPr>
          <a:xfrm>
            <a:off x="838200" y="2317687"/>
            <a:ext cx="6248213" cy="3859276"/>
          </a:xfrm>
        </p:spPr>
        <p:txBody>
          <a:bodyPr>
            <a:normAutofit lnSpcReduction="10000"/>
          </a:bodyPr>
          <a:lstStyle/>
          <a:p>
            <a:pPr>
              <a:defRPr/>
            </a:pPr>
            <a:r>
              <a:rPr lang="en-US" dirty="0"/>
              <a:t>Team development – roles and capabilities</a:t>
            </a:r>
          </a:p>
          <a:p>
            <a:pPr>
              <a:defRPr/>
            </a:pPr>
            <a:r>
              <a:rPr lang="en-US" dirty="0"/>
              <a:t>Online presence - website/social media</a:t>
            </a:r>
          </a:p>
          <a:p>
            <a:pPr>
              <a:defRPr/>
            </a:pPr>
            <a:r>
              <a:rPr lang="en-US" dirty="0"/>
              <a:t>Relationships across campus</a:t>
            </a:r>
          </a:p>
          <a:p>
            <a:pPr>
              <a:defRPr/>
            </a:pPr>
            <a:r>
              <a:rPr lang="en-US" dirty="0"/>
              <a:t>Contacts/membership in state, REN-ISAC, InfraGard, FBI, EDUCAUSE, etc.</a:t>
            </a:r>
          </a:p>
          <a:p>
            <a:pPr marL="0" lvl="0" indent="0">
              <a:buNone/>
              <a:defRPr/>
            </a:pPr>
            <a:endParaRPr lang="en-US" sz="2400" dirty="0"/>
          </a:p>
          <a:p>
            <a:pPr marL="0" lvl="0" indent="0">
              <a:lnSpc>
                <a:spcPct val="100000"/>
              </a:lnSpc>
              <a:spcBef>
                <a:spcPts val="0"/>
              </a:spcBef>
              <a:buNone/>
              <a:defRPr/>
            </a:pPr>
            <a:r>
              <a:rPr lang="en-US" sz="1200" dirty="0">
                <a:hlinkClick r:id="rId5"/>
              </a:rPr>
              <a:t>https://spaces.internet2.edu/display/2014infosecurityguide/Toolkit+for+New+CISOs</a:t>
            </a:r>
            <a:endParaRPr lang="en-US" sz="1200" dirty="0"/>
          </a:p>
          <a:p>
            <a:pPr marL="0" lvl="0" indent="0">
              <a:lnSpc>
                <a:spcPct val="100000"/>
              </a:lnSpc>
              <a:spcBef>
                <a:spcPts val="0"/>
              </a:spcBef>
              <a:buNone/>
              <a:defRPr/>
            </a:pPr>
            <a:r>
              <a:rPr lang="en-US" sz="1200" dirty="0">
                <a:hlinkClick r:id="rId6"/>
              </a:rPr>
              <a:t>https://spaces.internet2.edu/display/2014infosecurityguide/Security+Program+Development</a:t>
            </a:r>
            <a:endParaRPr lang="en-US" sz="1200" dirty="0"/>
          </a:p>
          <a:p>
            <a:pPr marL="0" lvl="0" indent="0">
              <a:lnSpc>
                <a:spcPct val="100000"/>
              </a:lnSpc>
              <a:spcBef>
                <a:spcPts val="0"/>
              </a:spcBef>
              <a:buNone/>
              <a:defRPr/>
            </a:pPr>
            <a:r>
              <a:rPr lang="en-US" sz="1200" dirty="0">
                <a:hlinkClick r:id="rId7"/>
              </a:rPr>
              <a:t>https://spaces.internet2.edu/display/2014infosecurityguide/Developing+Your+Campus+Information+Security+Website</a:t>
            </a:r>
            <a:endParaRPr lang="en-US" sz="1200" dirty="0"/>
          </a:p>
        </p:txBody>
      </p:sp>
      <p:sp>
        <p:nvSpPr>
          <p:cNvPr id="4" name="Footer Placeholder 3">
            <a:extLst>
              <a:ext uri="{FF2B5EF4-FFF2-40B4-BE49-F238E27FC236}">
                <a16:creationId xmlns:a16="http://schemas.microsoft.com/office/drawing/2014/main" id="{18C32B1D-7388-4000-8D0A-278E1222E258}"/>
              </a:ext>
            </a:extLst>
          </p:cNvPr>
          <p:cNvSpPr>
            <a:spLocks noGrp="1"/>
          </p:cNvSpPr>
          <p:nvPr>
            <p:ph type="ftr" sz="quarter" idx="11"/>
          </p:nvPr>
        </p:nvSpPr>
        <p:spPr>
          <a:xfrm>
            <a:off x="2620652" y="6356350"/>
            <a:ext cx="4531586" cy="365125"/>
          </a:xfrm>
        </p:spPr>
        <p:txBody>
          <a:bodyPr>
            <a:normAutofit/>
          </a:bodyPr>
          <a:lstStyle/>
          <a:p>
            <a:pPr>
              <a:spcAft>
                <a:spcPts val="600"/>
              </a:spcAft>
            </a:pPr>
            <a:r>
              <a:rPr lang="en-US" dirty="0">
                <a:solidFill>
                  <a:schemeClr val="tx1"/>
                </a:solidFill>
              </a:rPr>
              <a:t>Vantage Technology Consulting Group</a:t>
            </a:r>
          </a:p>
        </p:txBody>
      </p:sp>
      <p:sp>
        <p:nvSpPr>
          <p:cNvPr id="5" name="Slide Number Placeholder 4">
            <a:extLst>
              <a:ext uri="{FF2B5EF4-FFF2-40B4-BE49-F238E27FC236}">
                <a16:creationId xmlns:a16="http://schemas.microsoft.com/office/drawing/2014/main" id="{D2DFDB61-BF70-4781-88E2-4E125370C4AA}"/>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pPr>
                <a:spcAft>
                  <a:spcPts val="600"/>
                </a:spcAft>
              </a:pPr>
              <a:t>13</a:t>
            </a:fld>
            <a:endParaRPr lang="en-US"/>
          </a:p>
        </p:txBody>
      </p:sp>
      <p:sp>
        <p:nvSpPr>
          <p:cNvPr id="6" name="Rectangle 5">
            <a:extLst>
              <a:ext uri="{FF2B5EF4-FFF2-40B4-BE49-F238E27FC236}">
                <a16:creationId xmlns:a16="http://schemas.microsoft.com/office/drawing/2014/main" id="{0F2B34EB-BF61-48EE-AB8D-A555E7EF7DA9}"/>
              </a:ext>
            </a:extLst>
          </p:cNvPr>
          <p:cNvSpPr/>
          <p:nvPr/>
        </p:nvSpPr>
        <p:spPr>
          <a:xfrm>
            <a:off x="7728762" y="4360277"/>
            <a:ext cx="4300047" cy="1569660"/>
          </a:xfrm>
          <a:prstGeom prst="rect">
            <a:avLst/>
          </a:prstGeom>
        </p:spPr>
        <p:txBody>
          <a:bodyPr wrap="square">
            <a:spAutoFit/>
          </a:bodyPr>
          <a:lstStyle/>
          <a:p>
            <a:pPr algn="ctr"/>
            <a:r>
              <a:rPr lang="en-US" sz="2400" dirty="0">
                <a:solidFill>
                  <a:schemeClr val="accent1">
                    <a:lumMod val="50000"/>
                  </a:schemeClr>
                </a:solidFill>
              </a:rPr>
              <a:t>Team Professional Development Annual Tabletop Exercises </a:t>
            </a:r>
          </a:p>
          <a:p>
            <a:pPr algn="ctr"/>
            <a:r>
              <a:rPr lang="en-US" sz="2400" dirty="0">
                <a:solidFill>
                  <a:schemeClr val="accent1">
                    <a:lumMod val="50000"/>
                  </a:schemeClr>
                </a:solidFill>
              </a:rPr>
              <a:t>Continuous Process Improvement</a:t>
            </a:r>
          </a:p>
        </p:txBody>
      </p:sp>
    </p:spTree>
    <p:extLst>
      <p:ext uri="{BB962C8B-B14F-4D97-AF65-F5344CB8AC3E}">
        <p14:creationId xmlns:p14="http://schemas.microsoft.com/office/powerpoint/2010/main" val="250783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D52827-C3C7-4F60-AE79-0DFD9F13F2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3290C-F549-456C-A2EE-B33CC30AFFB6}"/>
              </a:ext>
            </a:extLst>
          </p:cNvPr>
          <p:cNvSpPr>
            <a:spLocks noGrp="1"/>
          </p:cNvSpPr>
          <p:nvPr>
            <p:ph type="title"/>
          </p:nvPr>
        </p:nvSpPr>
        <p:spPr>
          <a:xfrm>
            <a:off x="8199459" y="642938"/>
            <a:ext cx="3670808" cy="5502264"/>
          </a:xfrm>
        </p:spPr>
        <p:txBody>
          <a:bodyPr>
            <a:normAutofit/>
          </a:bodyPr>
          <a:lstStyle/>
          <a:p>
            <a:r>
              <a:rPr lang="en-US" dirty="0">
                <a:solidFill>
                  <a:srgbClr val="FFFFFF"/>
                </a:solidFill>
              </a:rPr>
              <a:t>Evolving InfoSec into a Program</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214672370"/>
              </p:ext>
            </p:extLst>
          </p:nvPr>
        </p:nvGraphicFramePr>
        <p:xfrm>
          <a:off x="0" y="0"/>
          <a:ext cx="755599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ABED7D6-59D2-4B6A-A639-351DE79D5DD1}"/>
              </a:ext>
            </a:extLst>
          </p:cNvPr>
          <p:cNvSpPr>
            <a:spLocks noGrp="1"/>
          </p:cNvSpPr>
          <p:nvPr>
            <p:ph type="ftr" sz="quarter" idx="11"/>
          </p:nvPr>
        </p:nvSpPr>
        <p:spPr>
          <a:xfrm>
            <a:off x="6252298" y="6344036"/>
            <a:ext cx="2873375" cy="365125"/>
          </a:xfrm>
        </p:spPr>
        <p:txBody>
          <a:bodyPr>
            <a:normAutofit/>
          </a:bodyPr>
          <a:lstStyle/>
          <a:p>
            <a:pPr algn="l">
              <a:spcAft>
                <a:spcPts val="600"/>
              </a:spcAft>
            </a:pPr>
            <a:r>
              <a:rPr lang="en-US" dirty="0">
                <a:solidFill>
                  <a:schemeClr val="tx1"/>
                </a:solidFill>
              </a:rPr>
              <a:t>Vantage Technology </a:t>
            </a:r>
            <a:r>
              <a:rPr lang="en-US" dirty="0">
                <a:solidFill>
                  <a:schemeClr val="bg1"/>
                </a:solidFill>
              </a:rPr>
              <a:t>Consulting Group</a:t>
            </a:r>
          </a:p>
        </p:txBody>
      </p:sp>
      <p:sp>
        <p:nvSpPr>
          <p:cNvPr id="5" name="Slide Number Placeholder 4">
            <a:extLst>
              <a:ext uri="{FF2B5EF4-FFF2-40B4-BE49-F238E27FC236}">
                <a16:creationId xmlns:a16="http://schemas.microsoft.com/office/drawing/2014/main" id="{D50E62D5-BCD7-42DC-A605-A3794D475289}"/>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chemeClr val="bg1"/>
                </a:solidFill>
              </a:rPr>
              <a:pPr>
                <a:spcAft>
                  <a:spcPts val="600"/>
                </a:spcAft>
              </a:pPr>
              <a:t>14</a:t>
            </a:fld>
            <a:endParaRPr lang="en-US" dirty="0">
              <a:solidFill>
                <a:schemeClr val="bg1"/>
              </a:solidFill>
            </a:endParaRPr>
          </a:p>
        </p:txBody>
      </p:sp>
    </p:spTree>
    <p:extLst>
      <p:ext uri="{BB962C8B-B14F-4D97-AF65-F5344CB8AC3E}">
        <p14:creationId xmlns:p14="http://schemas.microsoft.com/office/powerpoint/2010/main" val="240321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CC5E1D7-A67C-4F47-8132-3A5474363C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 y="2"/>
            <a:ext cx="7556686" cy="68579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16" name="Graphic 15">
            <a:extLst>
              <a:ext uri="{FF2B5EF4-FFF2-40B4-BE49-F238E27FC236}">
                <a16:creationId xmlns:a16="http://schemas.microsoft.com/office/drawing/2014/main" id="{92B65F70-787D-4E47-8C56-3FE304B68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3697" y="1271670"/>
            <a:ext cx="3995152" cy="3995152"/>
          </a:xfrm>
          <a:prstGeom prst="rect">
            <a:avLst/>
          </a:prstGeom>
        </p:spPr>
      </p:pic>
      <p:sp>
        <p:nvSpPr>
          <p:cNvPr id="2" name="Title 1">
            <a:extLst>
              <a:ext uri="{FF2B5EF4-FFF2-40B4-BE49-F238E27FC236}">
                <a16:creationId xmlns:a16="http://schemas.microsoft.com/office/drawing/2014/main" id="{A4F7C199-5CE4-4372-B873-24F757CC1BA0}"/>
              </a:ext>
            </a:extLst>
          </p:cNvPr>
          <p:cNvSpPr>
            <a:spLocks noGrp="1"/>
          </p:cNvSpPr>
          <p:nvPr>
            <p:ph type="title"/>
          </p:nvPr>
        </p:nvSpPr>
        <p:spPr>
          <a:xfrm>
            <a:off x="838200" y="365125"/>
            <a:ext cx="6250663" cy="1828800"/>
          </a:xfrm>
        </p:spPr>
        <p:txBody>
          <a:bodyPr>
            <a:normAutofit/>
          </a:bodyPr>
          <a:lstStyle/>
          <a:p>
            <a:pPr algn="ctr"/>
            <a:r>
              <a:rPr lang="en-US" dirty="0"/>
              <a:t>What else needs to be defined in a Program?</a:t>
            </a:r>
          </a:p>
        </p:txBody>
      </p:sp>
      <p:sp>
        <p:nvSpPr>
          <p:cNvPr id="3" name="Content Placeholder 2">
            <a:extLst>
              <a:ext uri="{FF2B5EF4-FFF2-40B4-BE49-F238E27FC236}">
                <a16:creationId xmlns:a16="http://schemas.microsoft.com/office/drawing/2014/main" id="{412622D8-DE79-4DF9-B4C5-8D307162D41D}"/>
              </a:ext>
            </a:extLst>
          </p:cNvPr>
          <p:cNvSpPr>
            <a:spLocks noGrp="1"/>
          </p:cNvSpPr>
          <p:nvPr>
            <p:ph idx="1"/>
          </p:nvPr>
        </p:nvSpPr>
        <p:spPr>
          <a:xfrm>
            <a:off x="838200" y="2317687"/>
            <a:ext cx="6248213" cy="3859276"/>
          </a:xfrm>
        </p:spPr>
        <p:txBody>
          <a:bodyPr>
            <a:normAutofit/>
          </a:bodyPr>
          <a:lstStyle/>
          <a:p>
            <a:pPr marL="182880" indent="0">
              <a:buNone/>
            </a:pPr>
            <a:r>
              <a:rPr lang="en-US" dirty="0"/>
              <a:t>A program is an organizational effort defined to meet an overarching goal.  </a:t>
            </a:r>
          </a:p>
          <a:p>
            <a:pPr marL="182880" indent="0">
              <a:buNone/>
            </a:pPr>
            <a:endParaRPr lang="en-US" dirty="0"/>
          </a:p>
          <a:p>
            <a:pPr marL="182880" indent="0">
              <a:buNone/>
            </a:pPr>
            <a:r>
              <a:rPr lang="en-US" dirty="0"/>
              <a:t>A program includes all the collective:</a:t>
            </a:r>
          </a:p>
          <a:p>
            <a:pPr marL="1097280" lvl="1" indent="-457200">
              <a:spcBef>
                <a:spcPts val="0"/>
              </a:spcBef>
            </a:pPr>
            <a:r>
              <a:rPr lang="en-US" i="1" dirty="0"/>
              <a:t>Vision, Goals, Strategy, Governance</a:t>
            </a:r>
          </a:p>
          <a:p>
            <a:pPr marL="1097280" lvl="1" indent="-457200">
              <a:spcBef>
                <a:spcPts val="0"/>
              </a:spcBef>
            </a:pPr>
            <a:r>
              <a:rPr lang="en-US" i="1" dirty="0"/>
              <a:t>Services, Planning, Projects and </a:t>
            </a:r>
          </a:p>
          <a:p>
            <a:pPr marL="1097280" lvl="1" indent="-457200">
              <a:spcBef>
                <a:spcPts val="0"/>
              </a:spcBef>
            </a:pPr>
            <a:r>
              <a:rPr lang="en-US" i="1" dirty="0"/>
              <a:t>Daily Operations </a:t>
            </a:r>
          </a:p>
          <a:p>
            <a:pPr marL="182880" indent="0">
              <a:spcBef>
                <a:spcPts val="600"/>
              </a:spcBef>
              <a:buNone/>
            </a:pPr>
            <a:r>
              <a:rPr lang="en-US" dirty="0"/>
              <a:t>necessary to meet the program mission.  </a:t>
            </a:r>
          </a:p>
        </p:txBody>
      </p:sp>
      <p:sp>
        <p:nvSpPr>
          <p:cNvPr id="4" name="Footer Placeholder 3">
            <a:extLst>
              <a:ext uri="{FF2B5EF4-FFF2-40B4-BE49-F238E27FC236}">
                <a16:creationId xmlns:a16="http://schemas.microsoft.com/office/drawing/2014/main" id="{18C32B1D-7388-4000-8D0A-278E1222E258}"/>
              </a:ext>
            </a:extLst>
          </p:cNvPr>
          <p:cNvSpPr>
            <a:spLocks noGrp="1"/>
          </p:cNvSpPr>
          <p:nvPr>
            <p:ph type="ftr" sz="quarter" idx="11"/>
          </p:nvPr>
        </p:nvSpPr>
        <p:spPr>
          <a:xfrm>
            <a:off x="2620652" y="6356350"/>
            <a:ext cx="4531586" cy="365125"/>
          </a:xfrm>
        </p:spPr>
        <p:txBody>
          <a:bodyPr>
            <a:normAutofit/>
          </a:bodyPr>
          <a:lstStyle/>
          <a:p>
            <a:pPr>
              <a:spcAft>
                <a:spcPts val="600"/>
              </a:spcAft>
            </a:pPr>
            <a:r>
              <a:rPr lang="en-US">
                <a:solidFill>
                  <a:schemeClr val="tx1"/>
                </a:solidFill>
              </a:rPr>
              <a:t>Vantage Technology Consulting Group</a:t>
            </a:r>
          </a:p>
        </p:txBody>
      </p:sp>
      <p:sp>
        <p:nvSpPr>
          <p:cNvPr id="5" name="Slide Number Placeholder 4">
            <a:extLst>
              <a:ext uri="{FF2B5EF4-FFF2-40B4-BE49-F238E27FC236}">
                <a16:creationId xmlns:a16="http://schemas.microsoft.com/office/drawing/2014/main" id="{D2DFDB61-BF70-4781-88E2-4E125370C4AA}"/>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pPr>
                <a:spcAft>
                  <a:spcPts val="600"/>
                </a:spcAft>
              </a:pPr>
              <a:t>15</a:t>
            </a:fld>
            <a:endParaRPr lang="en-US"/>
          </a:p>
        </p:txBody>
      </p:sp>
    </p:spTree>
    <p:extLst>
      <p:ext uri="{BB962C8B-B14F-4D97-AF65-F5344CB8AC3E}">
        <p14:creationId xmlns:p14="http://schemas.microsoft.com/office/powerpoint/2010/main" val="144388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FD52827-C3C7-4F60-AE79-0DFD9F13F2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0F061-97EF-47AB-9360-506E648856A1}"/>
              </a:ext>
            </a:extLst>
          </p:cNvPr>
          <p:cNvSpPr>
            <a:spLocks noGrp="1"/>
          </p:cNvSpPr>
          <p:nvPr>
            <p:ph type="title"/>
          </p:nvPr>
        </p:nvSpPr>
        <p:spPr>
          <a:xfrm>
            <a:off x="8199459" y="642938"/>
            <a:ext cx="3670808" cy="5502264"/>
          </a:xfrm>
        </p:spPr>
        <p:txBody>
          <a:bodyPr>
            <a:normAutofit/>
          </a:bodyPr>
          <a:lstStyle/>
          <a:p>
            <a:r>
              <a:rPr lang="en-US">
                <a:solidFill>
                  <a:srgbClr val="FFFFFF"/>
                </a:solidFill>
              </a:rPr>
              <a:t>Information Security Strategy</a:t>
            </a:r>
          </a:p>
        </p:txBody>
      </p:sp>
      <p:sp>
        <p:nvSpPr>
          <p:cNvPr id="4" name="Footer Placeholder 3">
            <a:extLst>
              <a:ext uri="{FF2B5EF4-FFF2-40B4-BE49-F238E27FC236}">
                <a16:creationId xmlns:a16="http://schemas.microsoft.com/office/drawing/2014/main" id="{DD663658-DCCD-4814-8C44-2833C6DB3D63}"/>
              </a:ext>
            </a:extLst>
          </p:cNvPr>
          <p:cNvSpPr>
            <a:spLocks noGrp="1"/>
          </p:cNvSpPr>
          <p:nvPr>
            <p:ph type="ftr" sz="quarter" idx="11"/>
          </p:nvPr>
        </p:nvSpPr>
        <p:spPr>
          <a:xfrm>
            <a:off x="6252297" y="6346624"/>
            <a:ext cx="2873375" cy="365125"/>
          </a:xfrm>
        </p:spPr>
        <p:txBody>
          <a:bodyPr>
            <a:normAutofit/>
          </a:bodyPr>
          <a:lstStyle/>
          <a:p>
            <a:pPr algn="l">
              <a:spcAft>
                <a:spcPts val="600"/>
              </a:spcAft>
            </a:pPr>
            <a:r>
              <a:rPr lang="en-US" dirty="0">
                <a:solidFill>
                  <a:schemeClr val="tx1"/>
                </a:solidFill>
              </a:rPr>
              <a:t>Vantage Technology </a:t>
            </a:r>
            <a:r>
              <a:rPr lang="en-US" dirty="0">
                <a:solidFill>
                  <a:schemeClr val="bg1"/>
                </a:solidFill>
              </a:rPr>
              <a:t>Consulting Group</a:t>
            </a:r>
          </a:p>
        </p:txBody>
      </p:sp>
      <p:sp>
        <p:nvSpPr>
          <p:cNvPr id="5" name="Slide Number Placeholder 4">
            <a:extLst>
              <a:ext uri="{FF2B5EF4-FFF2-40B4-BE49-F238E27FC236}">
                <a16:creationId xmlns:a16="http://schemas.microsoft.com/office/drawing/2014/main" id="{06310A96-7ED9-4AAD-A009-14D3D22CA359}"/>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90A3305A-00E3-49F0-ACAB-AF9633484037}" type="slidenum">
              <a:rPr lang="en-US">
                <a:solidFill>
                  <a:schemeClr val="bg1"/>
                </a:solidFill>
              </a:rPr>
              <a:pPr>
                <a:lnSpc>
                  <a:spcPct val="90000"/>
                </a:lnSpc>
                <a:spcAft>
                  <a:spcPts val="600"/>
                </a:spcAft>
              </a:pPr>
              <a:t>16</a:t>
            </a:fld>
            <a:endParaRPr lang="en-US">
              <a:solidFill>
                <a:schemeClr val="bg1"/>
              </a:solidFill>
            </a:endParaRPr>
          </a:p>
        </p:txBody>
      </p:sp>
      <p:graphicFrame>
        <p:nvGraphicFramePr>
          <p:cNvPr id="6" name="Diagram 5">
            <a:extLst>
              <a:ext uri="{FF2B5EF4-FFF2-40B4-BE49-F238E27FC236}">
                <a16:creationId xmlns:a16="http://schemas.microsoft.com/office/drawing/2014/main" id="{E415CF1F-D596-41EB-913B-BA2360699AE1}"/>
              </a:ext>
            </a:extLst>
          </p:cNvPr>
          <p:cNvGraphicFramePr/>
          <p:nvPr>
            <p:extLst>
              <p:ext uri="{D42A27DB-BD31-4B8C-83A1-F6EECF244321}">
                <p14:modId xmlns:p14="http://schemas.microsoft.com/office/powerpoint/2010/main" val="1249748718"/>
              </p:ext>
            </p:extLst>
          </p:nvPr>
        </p:nvGraphicFramePr>
        <p:xfrm>
          <a:off x="231494" y="136525"/>
          <a:ext cx="7324498" cy="621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166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D14C-DBA2-4A5B-977D-828FA042E332}"/>
              </a:ext>
            </a:extLst>
          </p:cNvPr>
          <p:cNvSpPr>
            <a:spLocks noGrp="1"/>
          </p:cNvSpPr>
          <p:nvPr>
            <p:ph type="title"/>
          </p:nvPr>
        </p:nvSpPr>
        <p:spPr>
          <a:solidFill>
            <a:schemeClr val="bg1">
              <a:lumMod val="50000"/>
            </a:schemeClr>
          </a:solidFill>
        </p:spPr>
        <p:txBody>
          <a:bodyPr/>
          <a:lstStyle/>
          <a:p>
            <a:pPr algn="ctr"/>
            <a:r>
              <a:rPr lang="en-US" dirty="0">
                <a:solidFill>
                  <a:schemeClr val="bg1"/>
                </a:solidFill>
              </a:rPr>
              <a:t>CMMI Maturity Levels</a:t>
            </a:r>
          </a:p>
        </p:txBody>
      </p:sp>
      <p:sp>
        <p:nvSpPr>
          <p:cNvPr id="4" name="Footer Placeholder 3">
            <a:extLst>
              <a:ext uri="{FF2B5EF4-FFF2-40B4-BE49-F238E27FC236}">
                <a16:creationId xmlns:a16="http://schemas.microsoft.com/office/drawing/2014/main" id="{F568D414-BBE9-4833-A1C8-8FE532E104C5}"/>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A169630A-B7BA-4772-8234-B8384218C749}"/>
              </a:ext>
            </a:extLst>
          </p:cNvPr>
          <p:cNvSpPr>
            <a:spLocks noGrp="1"/>
          </p:cNvSpPr>
          <p:nvPr>
            <p:ph type="sldNum" sz="quarter" idx="12"/>
          </p:nvPr>
        </p:nvSpPr>
        <p:spPr/>
        <p:txBody>
          <a:bodyPr/>
          <a:lstStyle/>
          <a:p>
            <a:fld id="{90A3305A-00E3-49F0-ACAB-AF9633484037}" type="slidenum">
              <a:rPr lang="en-US" smtClean="0"/>
              <a:t>17</a:t>
            </a:fld>
            <a:endParaRPr lang="en-US"/>
          </a:p>
        </p:txBody>
      </p:sp>
      <p:graphicFrame>
        <p:nvGraphicFramePr>
          <p:cNvPr id="6" name="Diagram 5">
            <a:extLst>
              <a:ext uri="{FF2B5EF4-FFF2-40B4-BE49-F238E27FC236}">
                <a16:creationId xmlns:a16="http://schemas.microsoft.com/office/drawing/2014/main" id="{1BB5E211-DFE6-4F73-873E-ACF824DFCCAF}"/>
              </a:ext>
            </a:extLst>
          </p:cNvPr>
          <p:cNvGraphicFramePr/>
          <p:nvPr>
            <p:extLst>
              <p:ext uri="{D42A27DB-BD31-4B8C-83A1-F6EECF244321}">
                <p14:modId xmlns:p14="http://schemas.microsoft.com/office/powerpoint/2010/main" val="2529036996"/>
              </p:ext>
            </p:extLst>
          </p:nvPr>
        </p:nvGraphicFramePr>
        <p:xfrm>
          <a:off x="838200" y="1690688"/>
          <a:ext cx="10515600"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316FBFA-3F52-4988-AD16-5E84D6F7B666}"/>
              </a:ext>
            </a:extLst>
          </p:cNvPr>
          <p:cNvSpPr txBox="1"/>
          <p:nvPr/>
        </p:nvSpPr>
        <p:spPr>
          <a:xfrm>
            <a:off x="3090439" y="5333060"/>
            <a:ext cx="2465408" cy="923330"/>
          </a:xfrm>
          <a:prstGeom prst="rect">
            <a:avLst/>
          </a:prstGeom>
          <a:noFill/>
        </p:spPr>
        <p:txBody>
          <a:bodyPr wrap="square" rtlCol="0">
            <a:spAutoFit/>
          </a:bodyPr>
          <a:lstStyle/>
          <a:p>
            <a:r>
              <a:rPr lang="en-US" b="1" dirty="0"/>
              <a:t>Disciplined: </a:t>
            </a:r>
            <a:r>
              <a:rPr lang="en-US" dirty="0"/>
              <a:t>Basic project management and control</a:t>
            </a:r>
          </a:p>
        </p:txBody>
      </p:sp>
      <p:sp>
        <p:nvSpPr>
          <p:cNvPr id="8" name="TextBox 7">
            <a:extLst>
              <a:ext uri="{FF2B5EF4-FFF2-40B4-BE49-F238E27FC236}">
                <a16:creationId xmlns:a16="http://schemas.microsoft.com/office/drawing/2014/main" id="{DB9478E7-82AB-467A-81EE-D341F5595F8C}"/>
              </a:ext>
            </a:extLst>
          </p:cNvPr>
          <p:cNvSpPr txBox="1"/>
          <p:nvPr/>
        </p:nvSpPr>
        <p:spPr>
          <a:xfrm>
            <a:off x="5342435" y="4686582"/>
            <a:ext cx="1851950" cy="646331"/>
          </a:xfrm>
          <a:prstGeom prst="rect">
            <a:avLst/>
          </a:prstGeom>
          <a:noFill/>
        </p:spPr>
        <p:txBody>
          <a:bodyPr wrap="square" rtlCol="0">
            <a:spAutoFit/>
          </a:bodyPr>
          <a:lstStyle/>
          <a:p>
            <a:r>
              <a:rPr lang="en-US" b="1" dirty="0"/>
              <a:t>Consistent:</a:t>
            </a:r>
            <a:r>
              <a:rPr lang="en-US" dirty="0"/>
              <a:t> Process definition</a:t>
            </a:r>
          </a:p>
        </p:txBody>
      </p:sp>
      <p:sp>
        <p:nvSpPr>
          <p:cNvPr id="9" name="TextBox 8">
            <a:extLst>
              <a:ext uri="{FF2B5EF4-FFF2-40B4-BE49-F238E27FC236}">
                <a16:creationId xmlns:a16="http://schemas.microsoft.com/office/drawing/2014/main" id="{698285E5-BD97-4899-A163-82635840492E}"/>
              </a:ext>
            </a:extLst>
          </p:cNvPr>
          <p:cNvSpPr txBox="1"/>
          <p:nvPr/>
        </p:nvSpPr>
        <p:spPr>
          <a:xfrm>
            <a:off x="7257802" y="4223271"/>
            <a:ext cx="2368957" cy="923330"/>
          </a:xfrm>
          <a:prstGeom prst="rect">
            <a:avLst/>
          </a:prstGeom>
          <a:noFill/>
        </p:spPr>
        <p:txBody>
          <a:bodyPr wrap="square" rtlCol="0">
            <a:spAutoFit/>
          </a:bodyPr>
          <a:lstStyle/>
          <a:p>
            <a:r>
              <a:rPr lang="en-US" b="1" dirty="0"/>
              <a:t>Predictable:</a:t>
            </a:r>
            <a:r>
              <a:rPr lang="en-US" dirty="0"/>
              <a:t> Quantitative process management</a:t>
            </a:r>
          </a:p>
        </p:txBody>
      </p:sp>
      <p:sp>
        <p:nvSpPr>
          <p:cNvPr id="10" name="TextBox 9">
            <a:extLst>
              <a:ext uri="{FF2B5EF4-FFF2-40B4-BE49-F238E27FC236}">
                <a16:creationId xmlns:a16="http://schemas.microsoft.com/office/drawing/2014/main" id="{07E50B3D-D1B3-410E-9489-44CC80F0B2C1}"/>
              </a:ext>
            </a:extLst>
          </p:cNvPr>
          <p:cNvSpPr txBox="1"/>
          <p:nvPr/>
        </p:nvSpPr>
        <p:spPr>
          <a:xfrm>
            <a:off x="9480387" y="3707057"/>
            <a:ext cx="1936830" cy="923330"/>
          </a:xfrm>
          <a:prstGeom prst="rect">
            <a:avLst/>
          </a:prstGeom>
          <a:noFill/>
        </p:spPr>
        <p:txBody>
          <a:bodyPr wrap="square" rtlCol="0">
            <a:spAutoFit/>
          </a:bodyPr>
          <a:lstStyle/>
          <a:p>
            <a:r>
              <a:rPr lang="en-US" b="1" dirty="0"/>
              <a:t>Continuously Improving:</a:t>
            </a:r>
            <a:r>
              <a:rPr lang="en-US" dirty="0"/>
              <a:t> Process control</a:t>
            </a:r>
          </a:p>
        </p:txBody>
      </p:sp>
      <p:cxnSp>
        <p:nvCxnSpPr>
          <p:cNvPr id="17" name="Straight Arrow Connector 16">
            <a:extLst>
              <a:ext uri="{FF2B5EF4-FFF2-40B4-BE49-F238E27FC236}">
                <a16:creationId xmlns:a16="http://schemas.microsoft.com/office/drawing/2014/main" id="{B470E885-FB1E-491F-BC93-A645AD0C2138}"/>
              </a:ext>
            </a:extLst>
          </p:cNvPr>
          <p:cNvCxnSpPr>
            <a:cxnSpLocks/>
          </p:cNvCxnSpPr>
          <p:nvPr/>
        </p:nvCxnSpPr>
        <p:spPr>
          <a:xfrm flipV="1">
            <a:off x="1252959" y="3054958"/>
            <a:ext cx="10017886" cy="2594744"/>
          </a:xfrm>
          <a:prstGeom prst="straightConnector1">
            <a:avLst/>
          </a:prstGeom>
          <a:ln w="10160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25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449179" y="1764633"/>
            <a:ext cx="2943255" cy="3019006"/>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200" kern="1200" dirty="0">
                <a:solidFill>
                  <a:srgbClr val="FFFFFF"/>
                </a:solidFill>
                <a:latin typeface="+mj-lt"/>
                <a:ea typeface="+mj-ea"/>
                <a:cs typeface="+mj-cs"/>
              </a:rPr>
              <a:t>Workshop Poll:</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18</a:t>
            </a:fld>
            <a:endParaRPr lang="en-US">
              <a:solidFill>
                <a:srgbClr val="898989"/>
              </a:solidFill>
            </a:endParaRPr>
          </a:p>
        </p:txBody>
      </p:sp>
      <p:pic>
        <p:nvPicPr>
          <p:cNvPr id="17" name="Picture 16">
            <a:extLst>
              <a:ext uri="{FF2B5EF4-FFF2-40B4-BE49-F238E27FC236}">
                <a16:creationId xmlns:a16="http://schemas.microsoft.com/office/drawing/2014/main" id="{498BA2D5-FDF0-4EF0-AC67-C398FE8C84B4}"/>
              </a:ext>
            </a:extLst>
          </p:cNvPr>
          <p:cNvPicPr>
            <a:picLocks noChangeAspect="1"/>
          </p:cNvPicPr>
          <p:nvPr/>
        </p:nvPicPr>
        <p:blipFill>
          <a:blip r:embed="rId3"/>
          <a:stretch>
            <a:fillRect/>
          </a:stretch>
        </p:blipFill>
        <p:spPr>
          <a:xfrm>
            <a:off x="3655722" y="852350"/>
            <a:ext cx="8272989" cy="4651651"/>
          </a:xfrm>
          <a:prstGeom prst="rect">
            <a:avLst/>
          </a:prstGeom>
        </p:spPr>
      </p:pic>
    </p:spTree>
    <p:extLst>
      <p:ext uri="{BB962C8B-B14F-4D97-AF65-F5344CB8AC3E}">
        <p14:creationId xmlns:p14="http://schemas.microsoft.com/office/powerpoint/2010/main" val="418286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812D85-1A73-4B3F-9942-EA3421A289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235ADA5-5364-456A-A990-E53F604378F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CA36376-A222-465D-BC66-44777DE120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43E19-958A-44C5-A4ED-7C5D9B76F61F}"/>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a:solidFill>
                  <a:srgbClr val="FFFFFF"/>
                </a:solidFill>
              </a:rPr>
              <a:t>Mission</a:t>
            </a:r>
          </a:p>
        </p:txBody>
      </p:sp>
      <p:sp>
        <p:nvSpPr>
          <p:cNvPr id="3" name="Footer Placeholder 2">
            <a:extLst>
              <a:ext uri="{FF2B5EF4-FFF2-40B4-BE49-F238E27FC236}">
                <a16:creationId xmlns:a16="http://schemas.microsoft.com/office/drawing/2014/main" id="{BEF4C352-3A20-4406-87D0-0C82F19C68B2}"/>
              </a:ext>
            </a:extLst>
          </p:cNvPr>
          <p:cNvSpPr>
            <a:spLocks noGrp="1"/>
          </p:cNvSpPr>
          <p:nvPr>
            <p:ph type="ftr" sz="quarter" idx="11"/>
          </p:nvPr>
        </p:nvSpPr>
        <p:spPr>
          <a:xfrm>
            <a:off x="478135" y="6397431"/>
            <a:ext cx="6879176" cy="365125"/>
          </a:xfrm>
        </p:spPr>
        <p:txBody>
          <a:bodyPr vert="horz" lIns="91440" tIns="45720" rIns="91440" bIns="45720" rtlCol="0" anchor="ctr">
            <a:normAutofit/>
          </a:bodyPr>
          <a:lstStyle/>
          <a:p>
            <a:pPr>
              <a:spcAft>
                <a:spcPts val="600"/>
              </a:spcAft>
            </a:pPr>
            <a:r>
              <a:rPr lang="en-US" sz="1050" kern="1200" dirty="0">
                <a:solidFill>
                  <a:schemeClr val="tx1">
                    <a:tint val="75000"/>
                  </a:schemeClr>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A6EFE5D3-6962-48DC-9E3F-9A789DCD4E09}"/>
              </a:ext>
            </a:extLst>
          </p:cNvPr>
          <p:cNvSpPr>
            <a:spLocks noGrp="1"/>
          </p:cNvSpPr>
          <p:nvPr>
            <p:ph type="sldNum" sz="quarter" idx="12"/>
          </p:nvPr>
        </p:nvSpPr>
        <p:spPr>
          <a:xfrm>
            <a:off x="10864515" y="6397431"/>
            <a:ext cx="729916" cy="365125"/>
          </a:xfrm>
        </p:spPr>
        <p:txBody>
          <a:bodyPr vert="horz" lIns="91440" tIns="45720" rIns="91440" bIns="45720" rtlCol="0" anchor="ctr">
            <a:normAutofit/>
          </a:bodyPr>
          <a:lstStyle/>
          <a:p>
            <a:pPr>
              <a:spcAft>
                <a:spcPts val="600"/>
              </a:spcAft>
            </a:pPr>
            <a:fld id="{90A3305A-00E3-49F0-ACAB-AF9633484037}" type="slidenum">
              <a:rPr lang="en-US" sz="1050"/>
              <a:pPr>
                <a:spcAft>
                  <a:spcPts val="600"/>
                </a:spcAft>
              </a:pPr>
              <a:t>19</a:t>
            </a:fld>
            <a:endParaRPr lang="en-US" sz="1050"/>
          </a:p>
        </p:txBody>
      </p:sp>
    </p:spTree>
    <p:extLst>
      <p:ext uri="{BB962C8B-B14F-4D97-AF65-F5344CB8AC3E}">
        <p14:creationId xmlns:p14="http://schemas.microsoft.com/office/powerpoint/2010/main" val="65436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B27B60-E107-4F1F-ACBC-EABF615A224D}"/>
              </a:ext>
            </a:extLst>
          </p:cNvPr>
          <p:cNvSpPr>
            <a:spLocks noGrp="1"/>
          </p:cNvSpPr>
          <p:nvPr>
            <p:ph type="title"/>
          </p:nvPr>
        </p:nvSpPr>
        <p:spPr>
          <a:xfrm>
            <a:off x="838200" y="811161"/>
            <a:ext cx="3335594" cy="5403370"/>
          </a:xfrm>
        </p:spPr>
        <p:txBody>
          <a:bodyPr>
            <a:normAutofit/>
          </a:bodyPr>
          <a:lstStyle/>
          <a:p>
            <a:r>
              <a:rPr lang="en-US">
                <a:solidFill>
                  <a:schemeClr val="bg1"/>
                </a:solidFill>
              </a:rPr>
              <a:t>Workshop Presenters</a:t>
            </a:r>
          </a:p>
        </p:txBody>
      </p:sp>
      <p:graphicFrame>
        <p:nvGraphicFramePr>
          <p:cNvPr id="7" name="Content Placeholder 2">
            <a:extLst>
              <a:ext uri="{FF2B5EF4-FFF2-40B4-BE49-F238E27FC236}">
                <a16:creationId xmlns:a16="http://schemas.microsoft.com/office/drawing/2014/main" id="{DC69F62F-681C-4E0F-800D-55A7B535C0B5}"/>
              </a:ext>
            </a:extLst>
          </p:cNvPr>
          <p:cNvGraphicFramePr>
            <a:graphicFrameLocks noGrp="1"/>
          </p:cNvGraphicFramePr>
          <p:nvPr>
            <p:ph idx="1"/>
            <p:extLst>
              <p:ext uri="{D42A27DB-BD31-4B8C-83A1-F6EECF244321}">
                <p14:modId xmlns:p14="http://schemas.microsoft.com/office/powerpoint/2010/main" val="98563855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FBE3C54F-205E-4D75-A2BB-B59A8E55DA76}"/>
              </a:ext>
            </a:extLst>
          </p:cNvPr>
          <p:cNvSpPr>
            <a:spLocks noGrp="1"/>
          </p:cNvSpPr>
          <p:nvPr>
            <p:ph type="ftr" sz="quarter" idx="11"/>
          </p:nvPr>
        </p:nvSpPr>
        <p:spPr>
          <a:xfrm>
            <a:off x="938671" y="6046839"/>
            <a:ext cx="2377764" cy="457200"/>
          </a:xfrm>
        </p:spPr>
        <p:txBody>
          <a:bodyPr>
            <a:normAutofit/>
          </a:bodyPr>
          <a:lstStyle/>
          <a:p>
            <a:pPr algn="r">
              <a:spcAft>
                <a:spcPts val="600"/>
              </a:spcAft>
            </a:pPr>
            <a:r>
              <a:rPr lang="en-US" sz="1100">
                <a:solidFill>
                  <a:schemeClr val="bg1">
                    <a:alpha val="80000"/>
                  </a:schemeClr>
                </a:solidFill>
              </a:rPr>
              <a:t>Vantage Technology Consulting Group</a:t>
            </a:r>
          </a:p>
        </p:txBody>
      </p:sp>
      <p:sp>
        <p:nvSpPr>
          <p:cNvPr id="5" name="Slide Number Placeholder 4">
            <a:extLst>
              <a:ext uri="{FF2B5EF4-FFF2-40B4-BE49-F238E27FC236}">
                <a16:creationId xmlns:a16="http://schemas.microsoft.com/office/drawing/2014/main" id="{90766981-066B-4EAB-B4F2-A47CB51CC0F5}"/>
              </a:ext>
            </a:extLst>
          </p:cNvPr>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lgn="ctr">
              <a:spcAft>
                <a:spcPts val="600"/>
              </a:spcAft>
            </a:pPr>
            <a:fld id="{90A3305A-00E3-49F0-ACAB-AF9633484037}" type="slidenum">
              <a:rPr lang="en-US" sz="1500">
                <a:solidFill>
                  <a:srgbClr val="FFFFFF">
                    <a:alpha val="80000"/>
                  </a:srgbClr>
                </a:solidFill>
              </a:rPr>
              <a:pPr algn="ctr">
                <a:spcAft>
                  <a:spcPts val="600"/>
                </a:spcAft>
              </a:pPr>
              <a:t>2</a:t>
            </a:fld>
            <a:endParaRPr lang="en-US" sz="1500">
              <a:solidFill>
                <a:srgbClr val="FFFFFF">
                  <a:alpha val="80000"/>
                </a:srgbClr>
              </a:solidFill>
            </a:endParaRPr>
          </a:p>
        </p:txBody>
      </p:sp>
      <p:sp>
        <p:nvSpPr>
          <p:cNvPr id="6" name="TextBox 5">
            <a:extLst>
              <a:ext uri="{FF2B5EF4-FFF2-40B4-BE49-F238E27FC236}">
                <a16:creationId xmlns:a16="http://schemas.microsoft.com/office/drawing/2014/main" id="{AB312218-FCA2-4973-AD28-FAEFDFC68527}"/>
              </a:ext>
            </a:extLst>
          </p:cNvPr>
          <p:cNvSpPr txBox="1"/>
          <p:nvPr/>
        </p:nvSpPr>
        <p:spPr>
          <a:xfrm>
            <a:off x="4853474" y="6318278"/>
            <a:ext cx="6089650" cy="553998"/>
          </a:xfrm>
          <a:prstGeom prst="rect">
            <a:avLst/>
          </a:prstGeom>
          <a:noFill/>
        </p:spPr>
        <p:txBody>
          <a:bodyPr wrap="square" rtlCol="0">
            <a:spAutoFit/>
          </a:bodyPr>
          <a:lstStyle/>
          <a:p>
            <a:r>
              <a:rPr lang="en-US" sz="1000" dirty="0"/>
              <a:t>This presentation leaves copyright of the content to the presenter. Unless otherwise noted in the materials, uploaded content carries the Creative Commons Attribution-</a:t>
            </a:r>
            <a:r>
              <a:rPr lang="en-US" sz="1000" dirty="0" err="1"/>
              <a:t>NonCommercial</a:t>
            </a:r>
            <a:r>
              <a:rPr lang="en-US" sz="1000" dirty="0"/>
              <a:t>-</a:t>
            </a:r>
            <a:r>
              <a:rPr lang="en-US" sz="1000" dirty="0" err="1"/>
              <a:t>ShareAlike</a:t>
            </a:r>
            <a:r>
              <a:rPr lang="en-US" sz="1000" dirty="0"/>
              <a:t> license, which grants usage to the general public with the stipulated criteria.</a:t>
            </a:r>
          </a:p>
        </p:txBody>
      </p:sp>
    </p:spTree>
    <p:extLst>
      <p:ext uri="{BB962C8B-B14F-4D97-AF65-F5344CB8AC3E}">
        <p14:creationId xmlns:p14="http://schemas.microsoft.com/office/powerpoint/2010/main" val="263079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FD52827-C3C7-4F60-AE79-0DFD9F13F2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7C199-5CE4-4372-B873-24F757CC1BA0}"/>
              </a:ext>
            </a:extLst>
          </p:cNvPr>
          <p:cNvSpPr>
            <a:spLocks noGrp="1"/>
          </p:cNvSpPr>
          <p:nvPr>
            <p:ph type="title"/>
          </p:nvPr>
        </p:nvSpPr>
        <p:spPr>
          <a:xfrm>
            <a:off x="8199459" y="642938"/>
            <a:ext cx="3670808" cy="5502264"/>
          </a:xfrm>
        </p:spPr>
        <p:txBody>
          <a:bodyPr>
            <a:normAutofit/>
          </a:bodyPr>
          <a:lstStyle/>
          <a:p>
            <a:r>
              <a:rPr lang="en-US">
                <a:solidFill>
                  <a:srgbClr val="FFFFFF"/>
                </a:solidFill>
              </a:rPr>
              <a:t>Mission</a:t>
            </a:r>
          </a:p>
        </p:txBody>
      </p:sp>
      <p:graphicFrame>
        <p:nvGraphicFramePr>
          <p:cNvPr id="22" name="Content Placeholder 2"/>
          <p:cNvGraphicFramePr>
            <a:graphicFrameLocks noGrp="1"/>
          </p:cNvGraphicFramePr>
          <p:nvPr>
            <p:ph idx="1"/>
            <p:extLst>
              <p:ext uri="{D42A27DB-BD31-4B8C-83A1-F6EECF244321}">
                <p14:modId xmlns:p14="http://schemas.microsoft.com/office/powerpoint/2010/main" val="859915764"/>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8C32B1D-7388-4000-8D0A-278E1222E258}"/>
              </a:ext>
            </a:extLst>
          </p:cNvPr>
          <p:cNvSpPr>
            <a:spLocks noGrp="1"/>
          </p:cNvSpPr>
          <p:nvPr>
            <p:ph type="ftr" sz="quarter" idx="11"/>
          </p:nvPr>
        </p:nvSpPr>
        <p:spPr>
          <a:xfrm>
            <a:off x="5280024" y="6356350"/>
            <a:ext cx="2873375" cy="365125"/>
          </a:xfrm>
        </p:spPr>
        <p:txBody>
          <a:bodyPr>
            <a:normAutofit/>
          </a:bodyPr>
          <a:lstStyle/>
          <a:p>
            <a:pPr algn="l">
              <a:spcAft>
                <a:spcPts val="600"/>
              </a:spcAft>
            </a:pPr>
            <a:r>
              <a:rPr lang="en-US">
                <a:solidFill>
                  <a:schemeClr val="tx1"/>
                </a:solidFill>
              </a:rPr>
              <a:t>Vantage Technology Consulting Group</a:t>
            </a:r>
          </a:p>
        </p:txBody>
      </p:sp>
      <p:sp>
        <p:nvSpPr>
          <p:cNvPr id="5" name="Slide Number Placeholder 4">
            <a:extLst>
              <a:ext uri="{FF2B5EF4-FFF2-40B4-BE49-F238E27FC236}">
                <a16:creationId xmlns:a16="http://schemas.microsoft.com/office/drawing/2014/main" id="{D2DFDB61-BF70-4781-88E2-4E125370C4AA}"/>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chemeClr val="bg1"/>
                </a:solidFill>
              </a:rPr>
              <a:pPr>
                <a:spcAft>
                  <a:spcPts val="600"/>
                </a:spcAft>
              </a:pPr>
              <a:t>20</a:t>
            </a:fld>
            <a:endParaRPr lang="en-US">
              <a:solidFill>
                <a:schemeClr val="bg1"/>
              </a:solidFill>
            </a:endParaRPr>
          </a:p>
        </p:txBody>
      </p:sp>
    </p:spTree>
    <p:extLst>
      <p:ext uri="{BB962C8B-B14F-4D97-AF65-F5344CB8AC3E}">
        <p14:creationId xmlns:p14="http://schemas.microsoft.com/office/powerpoint/2010/main" val="85690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FD52827-C3C7-4F60-AE79-0DFD9F13F2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7C199-5CE4-4372-B873-24F757CC1BA0}"/>
              </a:ext>
            </a:extLst>
          </p:cNvPr>
          <p:cNvSpPr>
            <a:spLocks noGrp="1"/>
          </p:cNvSpPr>
          <p:nvPr>
            <p:ph type="title"/>
          </p:nvPr>
        </p:nvSpPr>
        <p:spPr>
          <a:xfrm>
            <a:off x="8199459" y="642938"/>
            <a:ext cx="3670808" cy="5502264"/>
          </a:xfrm>
        </p:spPr>
        <p:txBody>
          <a:bodyPr>
            <a:normAutofit/>
          </a:bodyPr>
          <a:lstStyle/>
          <a:p>
            <a:r>
              <a:rPr lang="en-US">
                <a:solidFill>
                  <a:srgbClr val="FFFFFF"/>
                </a:solidFill>
              </a:rPr>
              <a:t>Mission</a:t>
            </a:r>
          </a:p>
        </p:txBody>
      </p:sp>
      <p:graphicFrame>
        <p:nvGraphicFramePr>
          <p:cNvPr id="22" name="Content Placeholder 2"/>
          <p:cNvGraphicFramePr>
            <a:graphicFrameLocks noGrp="1"/>
          </p:cNvGraphicFramePr>
          <p:nvPr>
            <p:ph idx="1"/>
            <p:extLst>
              <p:ext uri="{D42A27DB-BD31-4B8C-83A1-F6EECF244321}">
                <p14:modId xmlns:p14="http://schemas.microsoft.com/office/powerpoint/2010/main" val="3094681682"/>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8C32B1D-7388-4000-8D0A-278E1222E258}"/>
              </a:ext>
            </a:extLst>
          </p:cNvPr>
          <p:cNvSpPr>
            <a:spLocks noGrp="1"/>
          </p:cNvSpPr>
          <p:nvPr>
            <p:ph type="ftr" sz="quarter" idx="11"/>
          </p:nvPr>
        </p:nvSpPr>
        <p:spPr>
          <a:xfrm>
            <a:off x="5280024" y="6356350"/>
            <a:ext cx="2873375" cy="365125"/>
          </a:xfrm>
        </p:spPr>
        <p:txBody>
          <a:bodyPr>
            <a:normAutofit/>
          </a:bodyPr>
          <a:lstStyle/>
          <a:p>
            <a:pPr algn="l">
              <a:spcAft>
                <a:spcPts val="600"/>
              </a:spcAft>
            </a:pPr>
            <a:r>
              <a:rPr lang="en-US">
                <a:solidFill>
                  <a:schemeClr val="tx1"/>
                </a:solidFill>
              </a:rPr>
              <a:t>Vantage Technology Consulting Group</a:t>
            </a:r>
          </a:p>
        </p:txBody>
      </p:sp>
      <p:sp>
        <p:nvSpPr>
          <p:cNvPr id="5" name="Slide Number Placeholder 4">
            <a:extLst>
              <a:ext uri="{FF2B5EF4-FFF2-40B4-BE49-F238E27FC236}">
                <a16:creationId xmlns:a16="http://schemas.microsoft.com/office/drawing/2014/main" id="{D2DFDB61-BF70-4781-88E2-4E125370C4AA}"/>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chemeClr val="bg1"/>
                </a:solidFill>
              </a:rPr>
              <a:pPr>
                <a:spcAft>
                  <a:spcPts val="600"/>
                </a:spcAft>
              </a:pPr>
              <a:t>21</a:t>
            </a:fld>
            <a:endParaRPr lang="en-US">
              <a:solidFill>
                <a:schemeClr val="bg1"/>
              </a:solidFill>
            </a:endParaRPr>
          </a:p>
        </p:txBody>
      </p:sp>
    </p:spTree>
    <p:extLst>
      <p:ext uri="{BB962C8B-B14F-4D97-AF65-F5344CB8AC3E}">
        <p14:creationId xmlns:p14="http://schemas.microsoft.com/office/powerpoint/2010/main" val="74785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A87B9B6-96B0-4C54-A43B-5E866BD75D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a:extLst>
              <a:ext uri="{FF2B5EF4-FFF2-40B4-BE49-F238E27FC236}">
                <a16:creationId xmlns:a16="http://schemas.microsoft.com/office/drawing/2014/main" id="{2A1214E9-1287-40BD-A2B1-92E4B1491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1">
            <a:extLst>
              <a:ext uri="{FF2B5EF4-FFF2-40B4-BE49-F238E27FC236}">
                <a16:creationId xmlns:a16="http://schemas.microsoft.com/office/drawing/2014/main" id="{1E733794-386B-4021-8DFF-E99AFB32DC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F7C199-5CE4-4372-B873-24F757CC1BA0}"/>
              </a:ext>
            </a:extLst>
          </p:cNvPr>
          <p:cNvSpPr>
            <a:spLocks noGrp="1"/>
          </p:cNvSpPr>
          <p:nvPr>
            <p:ph type="title"/>
          </p:nvPr>
        </p:nvSpPr>
        <p:spPr>
          <a:xfrm>
            <a:off x="833002" y="365125"/>
            <a:ext cx="10520702" cy="1325563"/>
          </a:xfrm>
        </p:spPr>
        <p:txBody>
          <a:bodyPr>
            <a:normAutofit/>
          </a:bodyPr>
          <a:lstStyle/>
          <a:p>
            <a:r>
              <a:rPr lang="en-US"/>
              <a:t>Draft your Mission</a:t>
            </a:r>
          </a:p>
        </p:txBody>
      </p:sp>
      <p:graphicFrame>
        <p:nvGraphicFramePr>
          <p:cNvPr id="22" name="Content Placeholder 2"/>
          <p:cNvGraphicFramePr>
            <a:graphicFrameLocks noGrp="1"/>
          </p:cNvGraphicFramePr>
          <p:nvPr>
            <p:ph idx="1"/>
            <p:extLst>
              <p:ext uri="{D42A27DB-BD31-4B8C-83A1-F6EECF244321}">
                <p14:modId xmlns:p14="http://schemas.microsoft.com/office/powerpoint/2010/main" val="3080890410"/>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8C32B1D-7388-4000-8D0A-278E1222E258}"/>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solidFill>
                  <a:schemeClr val="tx1">
                    <a:alpha val="80000"/>
                  </a:schemeClr>
                </a:solidFill>
              </a:rPr>
              <a:t>Vantage Technology Consulting Group</a:t>
            </a:r>
          </a:p>
        </p:txBody>
      </p:sp>
      <p:sp>
        <p:nvSpPr>
          <p:cNvPr id="5" name="Slide Number Placeholder 4">
            <a:extLst>
              <a:ext uri="{FF2B5EF4-FFF2-40B4-BE49-F238E27FC236}">
                <a16:creationId xmlns:a16="http://schemas.microsoft.com/office/drawing/2014/main" id="{D2DFDB61-BF70-4781-88E2-4E125370C4A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0A3305A-00E3-49F0-ACAB-AF9633484037}" type="slidenum">
              <a:rPr lang="en-US">
                <a:solidFill>
                  <a:schemeClr val="tx1">
                    <a:alpha val="80000"/>
                  </a:schemeClr>
                </a:solidFill>
              </a:rPr>
              <a:pPr>
                <a:spcAft>
                  <a:spcPts val="600"/>
                </a:spcAft>
              </a:pPr>
              <a:t>22</a:t>
            </a:fld>
            <a:endParaRPr lang="en-US">
              <a:solidFill>
                <a:schemeClr val="tx1">
                  <a:alpha val="80000"/>
                </a:schemeClr>
              </a:solidFill>
            </a:endParaRPr>
          </a:p>
        </p:txBody>
      </p:sp>
    </p:spTree>
    <p:extLst>
      <p:ext uri="{BB962C8B-B14F-4D97-AF65-F5344CB8AC3E}">
        <p14:creationId xmlns:p14="http://schemas.microsoft.com/office/powerpoint/2010/main" val="179820801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449179" y="1764633"/>
            <a:ext cx="2943255" cy="3019006"/>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200" kern="1200" dirty="0">
                <a:solidFill>
                  <a:srgbClr val="FFFFFF"/>
                </a:solidFill>
                <a:latin typeface="+mj-lt"/>
                <a:ea typeface="+mj-ea"/>
                <a:cs typeface="+mj-cs"/>
              </a:rPr>
              <a:t>Workshop Poll:</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23</a:t>
            </a:fld>
            <a:endParaRPr lang="en-US">
              <a:solidFill>
                <a:srgbClr val="898989"/>
              </a:solidFill>
            </a:endParaRPr>
          </a:p>
        </p:txBody>
      </p:sp>
      <p:pic>
        <p:nvPicPr>
          <p:cNvPr id="14" name="Content Placeholder 6" descr="A screenshot of a cell phone&#10;&#10;Description generated with very high confidence">
            <a:extLst>
              <a:ext uri="{FF2B5EF4-FFF2-40B4-BE49-F238E27FC236}">
                <a16:creationId xmlns:a16="http://schemas.microsoft.com/office/drawing/2014/main" id="{67E4A468-15C2-4D89-94B0-D7458C823A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433"/>
          <a:stretch/>
        </p:blipFill>
        <p:spPr>
          <a:xfrm>
            <a:off x="3557122" y="795923"/>
            <a:ext cx="8470189" cy="4764505"/>
          </a:xfrm>
          <a:prstGeom prst="rect">
            <a:avLst/>
          </a:prstGeom>
        </p:spPr>
      </p:pic>
    </p:spTree>
    <p:extLst>
      <p:ext uri="{BB962C8B-B14F-4D97-AF65-F5344CB8AC3E}">
        <p14:creationId xmlns:p14="http://schemas.microsoft.com/office/powerpoint/2010/main" val="335585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812D85-1A73-4B3F-9942-EA3421A289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235ADA5-5364-456A-A990-E53F604378F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CA36376-A222-465D-BC66-44777DE120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43E19-958A-44C5-A4ED-7C5D9B76F61F}"/>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a:solidFill>
                  <a:srgbClr val="FFFFFF"/>
                </a:solidFill>
              </a:rPr>
              <a:t>Governance</a:t>
            </a:r>
          </a:p>
        </p:txBody>
      </p:sp>
      <p:sp>
        <p:nvSpPr>
          <p:cNvPr id="3" name="Footer Placeholder 2">
            <a:extLst>
              <a:ext uri="{FF2B5EF4-FFF2-40B4-BE49-F238E27FC236}">
                <a16:creationId xmlns:a16="http://schemas.microsoft.com/office/drawing/2014/main" id="{BEF4C352-3A20-4406-87D0-0C82F19C68B2}"/>
              </a:ext>
            </a:extLst>
          </p:cNvPr>
          <p:cNvSpPr>
            <a:spLocks noGrp="1"/>
          </p:cNvSpPr>
          <p:nvPr>
            <p:ph type="ftr" sz="quarter" idx="11"/>
          </p:nvPr>
        </p:nvSpPr>
        <p:spPr>
          <a:xfrm>
            <a:off x="478135" y="6397431"/>
            <a:ext cx="6879176" cy="365125"/>
          </a:xfrm>
        </p:spPr>
        <p:txBody>
          <a:bodyPr vert="horz" lIns="91440" tIns="45720" rIns="91440" bIns="45720" rtlCol="0" anchor="ctr">
            <a:normAutofit/>
          </a:bodyPr>
          <a:lstStyle/>
          <a:p>
            <a:pPr algn="l">
              <a:spcAft>
                <a:spcPts val="600"/>
              </a:spcAft>
            </a:pPr>
            <a:r>
              <a:rPr lang="en-US" sz="1050" kern="1200">
                <a:solidFill>
                  <a:schemeClr val="tx1">
                    <a:tint val="75000"/>
                  </a:schemeClr>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A6EFE5D3-6962-48DC-9E3F-9A789DCD4E09}"/>
              </a:ext>
            </a:extLst>
          </p:cNvPr>
          <p:cNvSpPr>
            <a:spLocks noGrp="1"/>
          </p:cNvSpPr>
          <p:nvPr>
            <p:ph type="sldNum" sz="quarter" idx="12"/>
          </p:nvPr>
        </p:nvSpPr>
        <p:spPr>
          <a:xfrm>
            <a:off x="10864515" y="6397431"/>
            <a:ext cx="729916" cy="365125"/>
          </a:xfrm>
        </p:spPr>
        <p:txBody>
          <a:bodyPr vert="horz" lIns="91440" tIns="45720" rIns="91440" bIns="45720" rtlCol="0" anchor="ctr">
            <a:normAutofit/>
          </a:bodyPr>
          <a:lstStyle/>
          <a:p>
            <a:pPr>
              <a:spcAft>
                <a:spcPts val="600"/>
              </a:spcAft>
            </a:pPr>
            <a:fld id="{90A3305A-00E3-49F0-ACAB-AF9633484037}" type="slidenum">
              <a:rPr lang="en-US" sz="1050"/>
              <a:pPr>
                <a:spcAft>
                  <a:spcPts val="600"/>
                </a:spcAft>
              </a:pPr>
              <a:t>24</a:t>
            </a:fld>
            <a:endParaRPr lang="en-US" sz="1050"/>
          </a:p>
        </p:txBody>
      </p:sp>
    </p:spTree>
    <p:extLst>
      <p:ext uri="{BB962C8B-B14F-4D97-AF65-F5344CB8AC3E}">
        <p14:creationId xmlns:p14="http://schemas.microsoft.com/office/powerpoint/2010/main" val="2230846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Placeholder 12" descr="A screenshot of a cell phone&#10;&#10;Description generated with very high confidence">
            <a:extLst>
              <a:ext uri="{FF2B5EF4-FFF2-40B4-BE49-F238E27FC236}">
                <a16:creationId xmlns:a16="http://schemas.microsoft.com/office/drawing/2014/main" id="{BAE22C2A-9AC5-4C7C-A1C8-3529795410A8}"/>
              </a:ext>
            </a:extLst>
          </p:cNvPr>
          <p:cNvPicPr>
            <a:picLocks noGrp="1" noChangeAspect="1"/>
          </p:cNvPicPr>
          <p:nvPr>
            <p:ph type="pic" idx="1"/>
          </p:nvPr>
        </p:nvPicPr>
        <p:blipFill rotWithShape="1">
          <a:blip r:embed="rId3"/>
          <a:srcRect/>
          <a:stretch/>
        </p:blipFill>
        <p:spPr>
          <a:xfrm>
            <a:off x="6368142" y="2450987"/>
            <a:ext cx="5597014" cy="3646713"/>
          </a:xfrm>
          <a:prstGeom prst="rect">
            <a:avLst/>
          </a:prstGeom>
        </p:spPr>
      </p:pic>
      <p:sp>
        <p:nvSpPr>
          <p:cNvPr id="28" name="Freeform: Shape 21">
            <a:extLst>
              <a:ext uri="{FF2B5EF4-FFF2-40B4-BE49-F238E27FC236}">
                <a16:creationId xmlns:a16="http://schemas.microsoft.com/office/drawing/2014/main" id="{199100FC-1567-4285-9883-2E600976E7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3">
            <a:extLst>
              <a:ext uri="{FF2B5EF4-FFF2-40B4-BE49-F238E27FC236}">
                <a16:creationId xmlns:a16="http://schemas.microsoft.com/office/drawing/2014/main" id="{35F407EC-8EA1-4454-9B61-1FC0B650F3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26B9D6-16C3-4EB3-9771-49744FA5D345}"/>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sz="4400">
                <a:solidFill>
                  <a:schemeClr val="bg1"/>
                </a:solidFill>
              </a:rPr>
              <a:t>Governance versus Management</a:t>
            </a:r>
          </a:p>
        </p:txBody>
      </p:sp>
      <p:sp>
        <p:nvSpPr>
          <p:cNvPr id="10" name="Text Placeholder 9">
            <a:extLst>
              <a:ext uri="{FF2B5EF4-FFF2-40B4-BE49-F238E27FC236}">
                <a16:creationId xmlns:a16="http://schemas.microsoft.com/office/drawing/2014/main" id="{3563CEE5-BE38-4A02-A0EB-80D41CEDE412}"/>
              </a:ext>
            </a:extLst>
          </p:cNvPr>
          <p:cNvSpPr>
            <a:spLocks noGrp="1"/>
          </p:cNvSpPr>
          <p:nvPr>
            <p:ph type="body" sz="half" idx="2"/>
          </p:nvPr>
        </p:nvSpPr>
        <p:spPr>
          <a:xfrm>
            <a:off x="838199" y="1825625"/>
            <a:ext cx="4128169" cy="3399518"/>
          </a:xfrm>
        </p:spPr>
        <p:txBody>
          <a:bodyPr vert="horz" lIns="91440" tIns="45720" rIns="91440" bIns="45720" rtlCol="0">
            <a:normAutofit/>
          </a:bodyPr>
          <a:lstStyle/>
          <a:p>
            <a:pPr marL="274320" indent="-228600">
              <a:buFont typeface="Arial" panose="020B0604020202020204" pitchFamily="34" charset="0"/>
              <a:buChar char="•"/>
            </a:pPr>
            <a:endParaRPr lang="en-US" sz="2000" dirty="0">
              <a:solidFill>
                <a:schemeClr val="bg1"/>
              </a:solidFill>
            </a:endParaRPr>
          </a:p>
          <a:p>
            <a:pPr indent="-228600">
              <a:buFont typeface="Arial" panose="020B0604020202020204" pitchFamily="34" charset="0"/>
              <a:buChar char="•"/>
            </a:pPr>
            <a:r>
              <a:rPr lang="en-US" sz="2000" b="1" dirty="0">
                <a:solidFill>
                  <a:schemeClr val="bg1"/>
                </a:solidFill>
              </a:rPr>
              <a:t>Governance: </a:t>
            </a:r>
            <a:r>
              <a:rPr lang="en-US" sz="2000" dirty="0">
                <a:solidFill>
                  <a:schemeClr val="bg1"/>
                </a:solidFill>
              </a:rPr>
              <a:t>doing the right thing.</a:t>
            </a:r>
          </a:p>
          <a:p>
            <a:pPr indent="-228600">
              <a:buFont typeface="Arial" panose="020B0604020202020204" pitchFamily="34" charset="0"/>
              <a:buChar char="•"/>
            </a:pPr>
            <a:endParaRPr lang="en-US" sz="2000" dirty="0">
              <a:solidFill>
                <a:schemeClr val="bg1"/>
              </a:solidFill>
            </a:endParaRPr>
          </a:p>
          <a:p>
            <a:pPr indent="-228600">
              <a:buFont typeface="Arial" panose="020B0604020202020204" pitchFamily="34" charset="0"/>
              <a:buChar char="•"/>
            </a:pPr>
            <a:r>
              <a:rPr lang="en-US" sz="2000" b="1" dirty="0">
                <a:solidFill>
                  <a:schemeClr val="bg1"/>
                </a:solidFill>
              </a:rPr>
              <a:t>Management: </a:t>
            </a:r>
            <a:r>
              <a:rPr lang="en-US" sz="2000" dirty="0">
                <a:solidFill>
                  <a:schemeClr val="bg1"/>
                </a:solidFill>
              </a:rPr>
              <a:t>doing things right.</a:t>
            </a:r>
          </a:p>
          <a:p>
            <a:pPr indent="-228600">
              <a:buFont typeface="Arial" panose="020B0604020202020204" pitchFamily="34" charset="0"/>
              <a:buChar char="•"/>
            </a:pPr>
            <a:endParaRPr lang="en-US" sz="2000" dirty="0">
              <a:solidFill>
                <a:schemeClr val="bg1"/>
              </a:solidFill>
            </a:endParaRPr>
          </a:p>
        </p:txBody>
      </p:sp>
      <p:sp>
        <p:nvSpPr>
          <p:cNvPr id="4" name="Footer Placeholder 3">
            <a:extLst>
              <a:ext uri="{FF2B5EF4-FFF2-40B4-BE49-F238E27FC236}">
                <a16:creationId xmlns:a16="http://schemas.microsoft.com/office/drawing/2014/main" id="{8964B90E-3686-4FEA-9790-24C02B8BAAB0}"/>
              </a:ext>
            </a:extLst>
          </p:cNvPr>
          <p:cNvSpPr>
            <a:spLocks noGrp="1"/>
          </p:cNvSpPr>
          <p:nvPr>
            <p:ph type="ftr" sz="quarter" idx="11"/>
          </p:nvPr>
        </p:nvSpPr>
        <p:spPr>
          <a:xfrm>
            <a:off x="5116286" y="6356350"/>
            <a:ext cx="4550228"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EAF2BDA0-2EAB-41EE-9ECE-410FBF3710C3}"/>
              </a:ext>
            </a:extLst>
          </p:cNvPr>
          <p:cNvSpPr>
            <a:spLocks noGrp="1"/>
          </p:cNvSpPr>
          <p:nvPr>
            <p:ph type="sldNum" sz="quarter" idx="12"/>
          </p:nvPr>
        </p:nvSpPr>
        <p:spPr>
          <a:xfrm>
            <a:off x="10243456" y="6356350"/>
            <a:ext cx="1110343" cy="365125"/>
          </a:xfrm>
        </p:spPr>
        <p:txBody>
          <a:bodyPr vert="horz" lIns="91440" tIns="45720" rIns="91440" bIns="45720" rtlCol="0" anchor="ctr">
            <a:normAutofit/>
          </a:bodyPr>
          <a:lstStyle/>
          <a:p>
            <a:pPr>
              <a:spcAft>
                <a:spcPts val="600"/>
              </a:spcAft>
            </a:pPr>
            <a:fld id="{90A3305A-00E3-49F0-ACAB-AF9633484037}" type="slidenum">
              <a:rPr lang="en-US" smtClean="0"/>
              <a:pPr>
                <a:spcAft>
                  <a:spcPts val="600"/>
                </a:spcAft>
              </a:pPr>
              <a:t>25</a:t>
            </a:fld>
            <a:endParaRPr lang="en-US"/>
          </a:p>
        </p:txBody>
      </p:sp>
      <p:sp>
        <p:nvSpPr>
          <p:cNvPr id="14" name="Rectangle 13">
            <a:extLst>
              <a:ext uri="{FF2B5EF4-FFF2-40B4-BE49-F238E27FC236}">
                <a16:creationId xmlns:a16="http://schemas.microsoft.com/office/drawing/2014/main" id="{1747A8E0-9E1C-4854-B936-B0959CDDB274}"/>
              </a:ext>
            </a:extLst>
          </p:cNvPr>
          <p:cNvSpPr/>
          <p:nvPr/>
        </p:nvSpPr>
        <p:spPr>
          <a:xfrm>
            <a:off x="6644058" y="6075771"/>
            <a:ext cx="5323115" cy="553998"/>
          </a:xfrm>
          <a:prstGeom prst="rect">
            <a:avLst/>
          </a:prstGeom>
        </p:spPr>
        <p:txBody>
          <a:bodyPr wrap="square">
            <a:spAutoFit/>
          </a:bodyPr>
          <a:lstStyle/>
          <a:p>
            <a:pPr lvl="0" defTabSz="914400">
              <a:defRPr/>
            </a:pPr>
            <a:r>
              <a:rPr lang="en-US" sz="1000" dirty="0">
                <a:hlinkClick r:id="rId4"/>
              </a:rPr>
              <a:t>https://spaces.internet2.edu/display/2014infosecurityguide/Information+Security+Governance</a:t>
            </a:r>
            <a:endParaRPr lang="en-US" sz="1000" dirty="0"/>
          </a:p>
          <a:p>
            <a:pPr lvl="0" defTabSz="914400">
              <a:defRPr/>
            </a:pPr>
            <a:r>
              <a:rPr lang="en-US" sz="1000" dirty="0">
                <a:hlinkClick r:id="rId5"/>
              </a:rPr>
              <a:t>https://library.educause.edu/~/media/files/library/2017/12/itgovernancetoolkit2017.pdf</a:t>
            </a:r>
            <a:endParaRPr lang="en-US" sz="1000" dirty="0"/>
          </a:p>
          <a:p>
            <a:pPr lvl="0" defTabSz="914400">
              <a:defRPr/>
            </a:pPr>
            <a:endParaRPr lang="en-US" sz="1000" dirty="0"/>
          </a:p>
        </p:txBody>
      </p:sp>
    </p:spTree>
    <p:extLst>
      <p:ext uri="{BB962C8B-B14F-4D97-AF65-F5344CB8AC3E}">
        <p14:creationId xmlns:p14="http://schemas.microsoft.com/office/powerpoint/2010/main" val="1564612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3D2FA2-3CB1-4ECF-A2D3-39DD9C7FA4A4}"/>
              </a:ext>
            </a:extLst>
          </p:cNvPr>
          <p:cNvSpPr>
            <a:spLocks noGrp="1"/>
          </p:cNvSpPr>
          <p:nvPr>
            <p:ph type="title"/>
          </p:nvPr>
        </p:nvSpPr>
        <p:spPr/>
        <p:txBody>
          <a:bodyPr/>
          <a:lstStyle/>
          <a:p>
            <a:pPr algn="ctr"/>
            <a:r>
              <a:rPr lang="en-US" dirty="0"/>
              <a:t>Advisory Council</a:t>
            </a:r>
          </a:p>
        </p:txBody>
      </p:sp>
      <p:sp>
        <p:nvSpPr>
          <p:cNvPr id="14" name="Text Placeholder 13">
            <a:extLst>
              <a:ext uri="{FF2B5EF4-FFF2-40B4-BE49-F238E27FC236}">
                <a16:creationId xmlns:a16="http://schemas.microsoft.com/office/drawing/2014/main" id="{B4A4579B-51EA-4926-B8D2-1E1B55501DBC}"/>
              </a:ext>
            </a:extLst>
          </p:cNvPr>
          <p:cNvSpPr>
            <a:spLocks noGrp="1"/>
          </p:cNvSpPr>
          <p:nvPr>
            <p:ph type="body" idx="1"/>
          </p:nvPr>
        </p:nvSpPr>
        <p:spPr>
          <a:solidFill>
            <a:schemeClr val="bg1">
              <a:lumMod val="75000"/>
            </a:schemeClr>
          </a:solidFill>
        </p:spPr>
        <p:txBody>
          <a:bodyPr>
            <a:normAutofit/>
          </a:bodyPr>
          <a:lstStyle/>
          <a:p>
            <a:pPr algn="ctr"/>
            <a:r>
              <a:rPr lang="en-US" sz="2800" dirty="0"/>
              <a:t>Charge and Scope</a:t>
            </a:r>
          </a:p>
        </p:txBody>
      </p:sp>
      <p:sp>
        <p:nvSpPr>
          <p:cNvPr id="12" name="Content Placeholder 11">
            <a:extLst>
              <a:ext uri="{FF2B5EF4-FFF2-40B4-BE49-F238E27FC236}">
                <a16:creationId xmlns:a16="http://schemas.microsoft.com/office/drawing/2014/main" id="{EAD0D87B-5EF5-43DD-9610-65870238F67D}"/>
              </a:ext>
            </a:extLst>
          </p:cNvPr>
          <p:cNvSpPr>
            <a:spLocks noGrp="1"/>
          </p:cNvSpPr>
          <p:nvPr>
            <p:ph sz="half" idx="2"/>
          </p:nvPr>
        </p:nvSpPr>
        <p:spPr>
          <a:solidFill>
            <a:schemeClr val="accent1">
              <a:lumMod val="20000"/>
              <a:lumOff val="80000"/>
            </a:schemeClr>
          </a:solidFill>
        </p:spPr>
        <p:txBody>
          <a:bodyPr>
            <a:normAutofit fontScale="40000" lnSpcReduction="20000"/>
          </a:bodyPr>
          <a:lstStyle/>
          <a:p>
            <a:endParaRPr lang="en-US" dirty="0"/>
          </a:p>
          <a:p>
            <a:endParaRPr lang="en-US" sz="5100" dirty="0"/>
          </a:p>
          <a:p>
            <a:pPr>
              <a:lnSpc>
                <a:spcPct val="120000"/>
              </a:lnSpc>
            </a:pPr>
            <a:r>
              <a:rPr lang="en-US" sz="6000" dirty="0"/>
              <a:t>Develop information security plan, including policies and standards, initiatives and services</a:t>
            </a:r>
          </a:p>
          <a:p>
            <a:pPr>
              <a:lnSpc>
                <a:spcPct val="120000"/>
              </a:lnSpc>
            </a:pPr>
            <a:r>
              <a:rPr lang="en-US" sz="6000" dirty="0"/>
              <a:t>Evaluate and advise on risks</a:t>
            </a:r>
          </a:p>
          <a:p>
            <a:pPr>
              <a:lnSpc>
                <a:spcPct val="120000"/>
              </a:lnSpc>
            </a:pPr>
            <a:r>
              <a:rPr lang="en-US" sz="6000" dirty="0"/>
              <a:t>Identify awareness and training needs</a:t>
            </a:r>
          </a:p>
          <a:p>
            <a:pPr marL="0" indent="0">
              <a:buNone/>
            </a:pPr>
            <a:endParaRPr lang="en-US" sz="4500" dirty="0"/>
          </a:p>
          <a:p>
            <a:pPr marL="0" indent="0">
              <a:buNone/>
            </a:pPr>
            <a:r>
              <a:rPr lang="en-US" sz="2500" dirty="0">
                <a:hlinkClick r:id="rId3"/>
              </a:rPr>
              <a:t>https://its.appstate.edu/it-governance/information-security-advisory-council</a:t>
            </a:r>
            <a:endParaRPr lang="en-US" sz="2500" dirty="0"/>
          </a:p>
          <a:p>
            <a:pPr marL="0" indent="0">
              <a:buNone/>
            </a:pPr>
            <a:r>
              <a:rPr lang="en-US" sz="2500" dirty="0">
                <a:hlinkClick r:id="rId4"/>
              </a:rPr>
              <a:t>https://security.arizona.edu/information-security-steering-committee</a:t>
            </a:r>
            <a:endParaRPr lang="en-US" sz="4500" dirty="0"/>
          </a:p>
          <a:p>
            <a:endParaRPr lang="en-US" sz="4500" dirty="0"/>
          </a:p>
          <a:p>
            <a:endParaRPr lang="en-US" dirty="0"/>
          </a:p>
        </p:txBody>
      </p:sp>
      <p:sp>
        <p:nvSpPr>
          <p:cNvPr id="15" name="Text Placeholder 14">
            <a:extLst>
              <a:ext uri="{FF2B5EF4-FFF2-40B4-BE49-F238E27FC236}">
                <a16:creationId xmlns:a16="http://schemas.microsoft.com/office/drawing/2014/main" id="{444AC92F-795D-408B-A427-EF9011F01BA6}"/>
              </a:ext>
            </a:extLst>
          </p:cNvPr>
          <p:cNvSpPr>
            <a:spLocks noGrp="1"/>
          </p:cNvSpPr>
          <p:nvPr>
            <p:ph type="body" sz="quarter" idx="3"/>
          </p:nvPr>
        </p:nvSpPr>
        <p:spPr>
          <a:solidFill>
            <a:schemeClr val="accent1">
              <a:lumMod val="20000"/>
              <a:lumOff val="80000"/>
            </a:schemeClr>
          </a:solidFill>
        </p:spPr>
        <p:txBody>
          <a:bodyPr>
            <a:normAutofit/>
          </a:bodyPr>
          <a:lstStyle/>
          <a:p>
            <a:pPr algn="ctr"/>
            <a:r>
              <a:rPr lang="en-US" sz="2800" dirty="0"/>
              <a:t>Membership</a:t>
            </a:r>
          </a:p>
        </p:txBody>
      </p:sp>
      <p:sp>
        <p:nvSpPr>
          <p:cNvPr id="13" name="Content Placeholder 12">
            <a:extLst>
              <a:ext uri="{FF2B5EF4-FFF2-40B4-BE49-F238E27FC236}">
                <a16:creationId xmlns:a16="http://schemas.microsoft.com/office/drawing/2014/main" id="{E618CD50-9B0A-4B78-A379-2737F2B6AC0E}"/>
              </a:ext>
            </a:extLst>
          </p:cNvPr>
          <p:cNvSpPr>
            <a:spLocks noGrp="1"/>
          </p:cNvSpPr>
          <p:nvPr>
            <p:ph sz="quarter" idx="4"/>
          </p:nvPr>
        </p:nvSpPr>
        <p:spPr>
          <a:solidFill>
            <a:schemeClr val="bg1">
              <a:lumMod val="75000"/>
            </a:schemeClr>
          </a:solidFill>
        </p:spPr>
        <p:txBody>
          <a:bodyPr>
            <a:normAutofit fontScale="40000" lnSpcReduction="20000"/>
          </a:bodyPr>
          <a:lstStyle/>
          <a:p>
            <a:endParaRPr lang="en-US" dirty="0"/>
          </a:p>
          <a:p>
            <a:pPr marL="0" indent="0">
              <a:buNone/>
            </a:pPr>
            <a:endParaRPr lang="en-US" sz="3800" dirty="0"/>
          </a:p>
          <a:p>
            <a:pPr marL="0" indent="0">
              <a:buNone/>
            </a:pPr>
            <a:r>
              <a:rPr lang="en-US" sz="4500" dirty="0"/>
              <a:t>General Counsel		Controller</a:t>
            </a:r>
          </a:p>
          <a:p>
            <a:pPr marL="0" indent="0">
              <a:buNone/>
            </a:pPr>
            <a:r>
              <a:rPr lang="en-US" sz="4500" dirty="0"/>
              <a:t>Registrar			Campus Police</a:t>
            </a:r>
          </a:p>
          <a:p>
            <a:pPr marL="0" indent="0">
              <a:buNone/>
            </a:pPr>
            <a:r>
              <a:rPr lang="en-US" sz="4500" dirty="0"/>
              <a:t>Human Resources		Research Control / IRB</a:t>
            </a:r>
          </a:p>
          <a:p>
            <a:pPr marL="0" indent="0">
              <a:buNone/>
            </a:pPr>
            <a:r>
              <a:rPr lang="en-US" sz="4500" dirty="0"/>
              <a:t>Record Retention		Data Analytics</a:t>
            </a:r>
          </a:p>
          <a:p>
            <a:pPr marL="0" indent="0">
              <a:buNone/>
            </a:pPr>
            <a:r>
              <a:rPr lang="en-US" sz="4500" dirty="0"/>
              <a:t>Student Life		Advancement</a:t>
            </a:r>
          </a:p>
          <a:p>
            <a:pPr marL="0" indent="0">
              <a:buNone/>
            </a:pPr>
            <a:r>
              <a:rPr lang="en-US" sz="4500" dirty="0"/>
              <a:t>Risk Management		Internal Audit (perhaps)</a:t>
            </a:r>
          </a:p>
          <a:p>
            <a:pPr marL="0" indent="0">
              <a:buNone/>
            </a:pPr>
            <a:r>
              <a:rPr lang="en-US" sz="4500" dirty="0"/>
              <a:t>Faculty Senate		Academic leadership</a:t>
            </a:r>
          </a:p>
          <a:p>
            <a:pPr marL="0" indent="0">
              <a:buNone/>
            </a:pPr>
            <a:r>
              <a:rPr lang="en-US" sz="4500" dirty="0"/>
              <a:t>Student Senate Rep.	Staff Senate Rep.</a:t>
            </a:r>
          </a:p>
        </p:txBody>
      </p:sp>
      <p:sp>
        <p:nvSpPr>
          <p:cNvPr id="4" name="Footer Placeholder 3">
            <a:extLst>
              <a:ext uri="{FF2B5EF4-FFF2-40B4-BE49-F238E27FC236}">
                <a16:creationId xmlns:a16="http://schemas.microsoft.com/office/drawing/2014/main" id="{682F8F72-7207-42F1-818F-6DD3C9828519}"/>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22ACDABD-9124-4271-A23E-297D3AF3ED28}"/>
              </a:ext>
            </a:extLst>
          </p:cNvPr>
          <p:cNvSpPr>
            <a:spLocks noGrp="1"/>
          </p:cNvSpPr>
          <p:nvPr>
            <p:ph type="sldNum" sz="quarter" idx="12"/>
          </p:nvPr>
        </p:nvSpPr>
        <p:spPr/>
        <p:txBody>
          <a:bodyPr/>
          <a:lstStyle/>
          <a:p>
            <a:fld id="{90A3305A-00E3-49F0-ACAB-AF9633484037}" type="slidenum">
              <a:rPr lang="en-US" smtClean="0"/>
              <a:t>26</a:t>
            </a:fld>
            <a:endParaRPr lang="en-US"/>
          </a:p>
        </p:txBody>
      </p:sp>
    </p:spTree>
    <p:extLst>
      <p:ext uri="{BB962C8B-B14F-4D97-AF65-F5344CB8AC3E}">
        <p14:creationId xmlns:p14="http://schemas.microsoft.com/office/powerpoint/2010/main" val="3287580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3D2FA2-3CB1-4ECF-A2D3-39DD9C7FA4A4}"/>
              </a:ext>
            </a:extLst>
          </p:cNvPr>
          <p:cNvSpPr>
            <a:spLocks noGrp="1"/>
          </p:cNvSpPr>
          <p:nvPr>
            <p:ph type="title"/>
          </p:nvPr>
        </p:nvSpPr>
        <p:spPr/>
        <p:txBody>
          <a:bodyPr/>
          <a:lstStyle/>
          <a:p>
            <a:pPr algn="ctr"/>
            <a:r>
              <a:rPr lang="en-US" dirty="0"/>
              <a:t>Security Incident Response Team</a:t>
            </a:r>
          </a:p>
        </p:txBody>
      </p:sp>
      <p:sp>
        <p:nvSpPr>
          <p:cNvPr id="14" name="Text Placeholder 13">
            <a:extLst>
              <a:ext uri="{FF2B5EF4-FFF2-40B4-BE49-F238E27FC236}">
                <a16:creationId xmlns:a16="http://schemas.microsoft.com/office/drawing/2014/main" id="{B4A4579B-51EA-4926-B8D2-1E1B55501DBC}"/>
              </a:ext>
            </a:extLst>
          </p:cNvPr>
          <p:cNvSpPr>
            <a:spLocks noGrp="1"/>
          </p:cNvSpPr>
          <p:nvPr>
            <p:ph type="body" idx="1"/>
          </p:nvPr>
        </p:nvSpPr>
        <p:spPr>
          <a:solidFill>
            <a:schemeClr val="bg1">
              <a:lumMod val="75000"/>
            </a:schemeClr>
          </a:solidFill>
        </p:spPr>
        <p:txBody>
          <a:bodyPr>
            <a:normAutofit/>
          </a:bodyPr>
          <a:lstStyle/>
          <a:p>
            <a:pPr algn="ctr"/>
            <a:r>
              <a:rPr lang="en-US" sz="2800" dirty="0"/>
              <a:t>Charge and Scope</a:t>
            </a:r>
          </a:p>
        </p:txBody>
      </p:sp>
      <p:sp>
        <p:nvSpPr>
          <p:cNvPr id="12" name="Content Placeholder 11">
            <a:extLst>
              <a:ext uri="{FF2B5EF4-FFF2-40B4-BE49-F238E27FC236}">
                <a16:creationId xmlns:a16="http://schemas.microsoft.com/office/drawing/2014/main" id="{EAD0D87B-5EF5-43DD-9610-65870238F67D}"/>
              </a:ext>
            </a:extLst>
          </p:cNvPr>
          <p:cNvSpPr>
            <a:spLocks noGrp="1"/>
          </p:cNvSpPr>
          <p:nvPr>
            <p:ph sz="half" idx="2"/>
          </p:nvPr>
        </p:nvSpPr>
        <p:spPr>
          <a:solidFill>
            <a:schemeClr val="accent1">
              <a:lumMod val="20000"/>
              <a:lumOff val="80000"/>
            </a:schemeClr>
          </a:solidFill>
        </p:spPr>
        <p:txBody>
          <a:bodyPr>
            <a:normAutofit fontScale="40000" lnSpcReduction="20000"/>
          </a:bodyPr>
          <a:lstStyle/>
          <a:p>
            <a:endParaRPr lang="en-US" dirty="0"/>
          </a:p>
          <a:p>
            <a:endParaRPr lang="en-US" sz="5100" dirty="0"/>
          </a:p>
          <a:p>
            <a:pPr>
              <a:lnSpc>
                <a:spcPct val="120000"/>
              </a:lnSpc>
            </a:pPr>
            <a:r>
              <a:rPr lang="en-US" sz="6000" dirty="0"/>
              <a:t>Central response and management of incidents</a:t>
            </a:r>
          </a:p>
          <a:p>
            <a:pPr>
              <a:lnSpc>
                <a:spcPct val="120000"/>
              </a:lnSpc>
            </a:pPr>
            <a:r>
              <a:rPr lang="en-US" sz="6000" dirty="0"/>
              <a:t>Security advisory distribution and information sharing</a:t>
            </a:r>
          </a:p>
          <a:p>
            <a:pPr>
              <a:lnSpc>
                <a:spcPct val="120000"/>
              </a:lnSpc>
            </a:pPr>
            <a:r>
              <a:rPr lang="en-US" sz="6000" dirty="0"/>
              <a:t>Technical consulting</a:t>
            </a:r>
          </a:p>
          <a:p>
            <a:pPr marL="0" indent="0">
              <a:buNone/>
            </a:pPr>
            <a:endParaRPr lang="en-US" sz="2100" dirty="0">
              <a:hlinkClick r:id="rId3"/>
            </a:endParaRPr>
          </a:p>
          <a:p>
            <a:pPr marL="0" indent="0">
              <a:buNone/>
            </a:pPr>
            <a:endParaRPr lang="en-US" sz="2100" dirty="0">
              <a:hlinkClick r:id="rId3"/>
            </a:endParaRPr>
          </a:p>
          <a:p>
            <a:pPr marL="0" indent="0">
              <a:buNone/>
            </a:pPr>
            <a:r>
              <a:rPr lang="en-US" sz="2100" dirty="0">
                <a:hlinkClick r:id="rId3"/>
              </a:rPr>
              <a:t>https://security.appstate.edu/teams/csirt/</a:t>
            </a:r>
            <a:endParaRPr lang="en-US" sz="2100" dirty="0"/>
          </a:p>
          <a:p>
            <a:pPr marL="0" indent="0">
              <a:buNone/>
            </a:pPr>
            <a:r>
              <a:rPr lang="en-US" sz="2100" dirty="0">
                <a:hlinkClick r:id="rId4"/>
              </a:rPr>
              <a:t>https://ts.tulane.edu/computer-incident-response-plan</a:t>
            </a:r>
            <a:endParaRPr lang="en-US" sz="4500" dirty="0"/>
          </a:p>
        </p:txBody>
      </p:sp>
      <p:sp>
        <p:nvSpPr>
          <p:cNvPr id="15" name="Text Placeholder 14">
            <a:extLst>
              <a:ext uri="{FF2B5EF4-FFF2-40B4-BE49-F238E27FC236}">
                <a16:creationId xmlns:a16="http://schemas.microsoft.com/office/drawing/2014/main" id="{444AC92F-795D-408B-A427-EF9011F01BA6}"/>
              </a:ext>
            </a:extLst>
          </p:cNvPr>
          <p:cNvSpPr>
            <a:spLocks noGrp="1"/>
          </p:cNvSpPr>
          <p:nvPr>
            <p:ph type="body" sz="quarter" idx="3"/>
          </p:nvPr>
        </p:nvSpPr>
        <p:spPr>
          <a:solidFill>
            <a:schemeClr val="accent1">
              <a:lumMod val="20000"/>
              <a:lumOff val="80000"/>
            </a:schemeClr>
          </a:solidFill>
        </p:spPr>
        <p:txBody>
          <a:bodyPr>
            <a:normAutofit/>
          </a:bodyPr>
          <a:lstStyle/>
          <a:p>
            <a:pPr algn="ctr"/>
            <a:r>
              <a:rPr lang="en-US" sz="2800" dirty="0"/>
              <a:t>Membership</a:t>
            </a:r>
          </a:p>
        </p:txBody>
      </p:sp>
      <p:sp>
        <p:nvSpPr>
          <p:cNvPr id="13" name="Content Placeholder 12">
            <a:extLst>
              <a:ext uri="{FF2B5EF4-FFF2-40B4-BE49-F238E27FC236}">
                <a16:creationId xmlns:a16="http://schemas.microsoft.com/office/drawing/2014/main" id="{E618CD50-9B0A-4B78-A379-2737F2B6AC0E}"/>
              </a:ext>
            </a:extLst>
          </p:cNvPr>
          <p:cNvSpPr>
            <a:spLocks noGrp="1"/>
          </p:cNvSpPr>
          <p:nvPr>
            <p:ph sz="quarter" idx="4"/>
          </p:nvPr>
        </p:nvSpPr>
        <p:spPr>
          <a:solidFill>
            <a:schemeClr val="bg1">
              <a:lumMod val="75000"/>
            </a:schemeClr>
          </a:solidFill>
        </p:spPr>
        <p:txBody>
          <a:bodyPr>
            <a:normAutofit fontScale="40000" lnSpcReduction="20000"/>
          </a:bodyPr>
          <a:lstStyle/>
          <a:p>
            <a:endParaRPr lang="en-US" dirty="0"/>
          </a:p>
          <a:p>
            <a:pPr marL="0" indent="0" algn="ctr">
              <a:buNone/>
            </a:pPr>
            <a:r>
              <a:rPr lang="en-US" sz="4000" dirty="0"/>
              <a:t>Specialized skills (standing or </a:t>
            </a:r>
            <a:r>
              <a:rPr lang="en-US" sz="4000" dirty="0" err="1"/>
              <a:t>adhoc</a:t>
            </a:r>
            <a:r>
              <a:rPr lang="en-US" sz="4000" dirty="0"/>
              <a:t>)</a:t>
            </a:r>
          </a:p>
          <a:p>
            <a:pPr marL="0" indent="0">
              <a:buNone/>
            </a:pPr>
            <a:endParaRPr lang="en-US" sz="3800" dirty="0"/>
          </a:p>
          <a:p>
            <a:pPr marL="0" indent="0">
              <a:buNone/>
            </a:pPr>
            <a:r>
              <a:rPr lang="en-US" sz="4500" dirty="0"/>
              <a:t>Network Admins		System Admins</a:t>
            </a:r>
          </a:p>
          <a:p>
            <a:pPr marL="0" indent="0">
              <a:buNone/>
            </a:pPr>
            <a:r>
              <a:rPr lang="en-US" sz="4500" dirty="0"/>
              <a:t>Desktop Support		Security Specialists</a:t>
            </a:r>
          </a:p>
          <a:p>
            <a:pPr marL="0" indent="0">
              <a:buNone/>
            </a:pPr>
            <a:r>
              <a:rPr lang="en-US" sz="4500" dirty="0"/>
              <a:t>Database Specialists	Application Specialists</a:t>
            </a:r>
          </a:p>
          <a:p>
            <a:pPr marL="0" indent="0">
              <a:buNone/>
            </a:pPr>
            <a:r>
              <a:rPr lang="en-US" sz="4500" dirty="0"/>
              <a:t>Web Developers		IDM Specialists</a:t>
            </a:r>
          </a:p>
          <a:p>
            <a:pPr marL="0" indent="0">
              <a:buNone/>
            </a:pPr>
            <a:r>
              <a:rPr lang="en-US" sz="4500" dirty="0"/>
              <a:t>Middleware Admins	Data Center Admins</a:t>
            </a:r>
          </a:p>
        </p:txBody>
      </p:sp>
      <p:sp>
        <p:nvSpPr>
          <p:cNvPr id="4" name="Footer Placeholder 3">
            <a:extLst>
              <a:ext uri="{FF2B5EF4-FFF2-40B4-BE49-F238E27FC236}">
                <a16:creationId xmlns:a16="http://schemas.microsoft.com/office/drawing/2014/main" id="{682F8F72-7207-42F1-818F-6DD3C9828519}"/>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22ACDABD-9124-4271-A23E-297D3AF3ED28}"/>
              </a:ext>
            </a:extLst>
          </p:cNvPr>
          <p:cNvSpPr>
            <a:spLocks noGrp="1"/>
          </p:cNvSpPr>
          <p:nvPr>
            <p:ph type="sldNum" sz="quarter" idx="12"/>
          </p:nvPr>
        </p:nvSpPr>
        <p:spPr/>
        <p:txBody>
          <a:bodyPr/>
          <a:lstStyle/>
          <a:p>
            <a:fld id="{90A3305A-00E3-49F0-ACAB-AF9633484037}" type="slidenum">
              <a:rPr lang="en-US" smtClean="0"/>
              <a:t>27</a:t>
            </a:fld>
            <a:endParaRPr lang="en-US"/>
          </a:p>
        </p:txBody>
      </p:sp>
    </p:spTree>
    <p:extLst>
      <p:ext uri="{BB962C8B-B14F-4D97-AF65-F5344CB8AC3E}">
        <p14:creationId xmlns:p14="http://schemas.microsoft.com/office/powerpoint/2010/main" val="183392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3D2FA2-3CB1-4ECF-A2D3-39DD9C7FA4A4}"/>
              </a:ext>
            </a:extLst>
          </p:cNvPr>
          <p:cNvSpPr>
            <a:spLocks noGrp="1"/>
          </p:cNvSpPr>
          <p:nvPr>
            <p:ph type="title"/>
          </p:nvPr>
        </p:nvSpPr>
        <p:spPr/>
        <p:txBody>
          <a:bodyPr/>
          <a:lstStyle/>
          <a:p>
            <a:pPr algn="ctr"/>
            <a:r>
              <a:rPr lang="en-US" dirty="0"/>
              <a:t>Information Security Liaisons</a:t>
            </a:r>
          </a:p>
        </p:txBody>
      </p:sp>
      <p:sp>
        <p:nvSpPr>
          <p:cNvPr id="14" name="Text Placeholder 13">
            <a:extLst>
              <a:ext uri="{FF2B5EF4-FFF2-40B4-BE49-F238E27FC236}">
                <a16:creationId xmlns:a16="http://schemas.microsoft.com/office/drawing/2014/main" id="{B4A4579B-51EA-4926-B8D2-1E1B55501DBC}"/>
              </a:ext>
            </a:extLst>
          </p:cNvPr>
          <p:cNvSpPr>
            <a:spLocks noGrp="1"/>
          </p:cNvSpPr>
          <p:nvPr>
            <p:ph type="body" idx="1"/>
          </p:nvPr>
        </p:nvSpPr>
        <p:spPr>
          <a:solidFill>
            <a:schemeClr val="bg1">
              <a:lumMod val="75000"/>
            </a:schemeClr>
          </a:solidFill>
        </p:spPr>
        <p:txBody>
          <a:bodyPr>
            <a:normAutofit/>
          </a:bodyPr>
          <a:lstStyle/>
          <a:p>
            <a:pPr algn="ctr"/>
            <a:r>
              <a:rPr lang="en-US" sz="2800" dirty="0"/>
              <a:t>Charge and Scope</a:t>
            </a:r>
          </a:p>
        </p:txBody>
      </p:sp>
      <p:sp>
        <p:nvSpPr>
          <p:cNvPr id="12" name="Content Placeholder 11">
            <a:extLst>
              <a:ext uri="{FF2B5EF4-FFF2-40B4-BE49-F238E27FC236}">
                <a16:creationId xmlns:a16="http://schemas.microsoft.com/office/drawing/2014/main" id="{EAD0D87B-5EF5-43DD-9610-65870238F67D}"/>
              </a:ext>
            </a:extLst>
          </p:cNvPr>
          <p:cNvSpPr>
            <a:spLocks noGrp="1"/>
          </p:cNvSpPr>
          <p:nvPr>
            <p:ph sz="half" idx="2"/>
          </p:nvPr>
        </p:nvSpPr>
        <p:spPr>
          <a:solidFill>
            <a:schemeClr val="accent1">
              <a:lumMod val="20000"/>
              <a:lumOff val="80000"/>
            </a:schemeClr>
          </a:solidFill>
        </p:spPr>
        <p:txBody>
          <a:bodyPr>
            <a:normAutofit fontScale="25000" lnSpcReduction="20000"/>
          </a:bodyPr>
          <a:lstStyle/>
          <a:p>
            <a:endParaRPr lang="en-US" dirty="0"/>
          </a:p>
          <a:p>
            <a:endParaRPr lang="en-US" sz="5100" dirty="0"/>
          </a:p>
          <a:p>
            <a:pPr>
              <a:lnSpc>
                <a:spcPct val="120000"/>
              </a:lnSpc>
            </a:pPr>
            <a:r>
              <a:rPr lang="en-US" sz="8800" dirty="0"/>
              <a:t>Central point of contact for department relationships</a:t>
            </a:r>
          </a:p>
          <a:p>
            <a:pPr>
              <a:lnSpc>
                <a:spcPct val="120000"/>
              </a:lnSpc>
            </a:pPr>
            <a:r>
              <a:rPr lang="en-US" sz="8800" dirty="0"/>
              <a:t>Assist in awareness efforts and/or developing standards</a:t>
            </a:r>
          </a:p>
          <a:p>
            <a:pPr>
              <a:lnSpc>
                <a:spcPct val="120000"/>
              </a:lnSpc>
            </a:pPr>
            <a:r>
              <a:rPr lang="en-US" sz="8800" dirty="0"/>
              <a:t>Periodically report unit security compliance</a:t>
            </a:r>
          </a:p>
          <a:p>
            <a:pPr>
              <a:lnSpc>
                <a:spcPct val="120000"/>
              </a:lnSpc>
            </a:pPr>
            <a:r>
              <a:rPr lang="en-US" sz="8800" dirty="0"/>
              <a:t>Participate in selecting and developing security solutions and services</a:t>
            </a:r>
          </a:p>
          <a:p>
            <a:pPr marL="0" indent="0">
              <a:buNone/>
            </a:pPr>
            <a:endParaRPr lang="en-US" sz="2100" dirty="0"/>
          </a:p>
          <a:p>
            <a:pPr marL="0" indent="0">
              <a:buNone/>
            </a:pPr>
            <a:r>
              <a:rPr lang="en-US" sz="4000" dirty="0">
                <a:hlinkClick r:id="rId3"/>
              </a:rPr>
              <a:t>https://security.appstate.edu/teams/is_liaisons</a:t>
            </a:r>
            <a:endParaRPr lang="en-US" sz="4000" dirty="0"/>
          </a:p>
          <a:p>
            <a:pPr marL="0" indent="0">
              <a:buNone/>
            </a:pPr>
            <a:endParaRPr lang="en-US" sz="4000" dirty="0"/>
          </a:p>
          <a:p>
            <a:pPr marL="0" indent="0">
              <a:buNone/>
            </a:pPr>
            <a:endParaRPr lang="en-US" sz="4800" dirty="0"/>
          </a:p>
        </p:txBody>
      </p:sp>
      <p:sp>
        <p:nvSpPr>
          <p:cNvPr id="15" name="Text Placeholder 14">
            <a:extLst>
              <a:ext uri="{FF2B5EF4-FFF2-40B4-BE49-F238E27FC236}">
                <a16:creationId xmlns:a16="http://schemas.microsoft.com/office/drawing/2014/main" id="{444AC92F-795D-408B-A427-EF9011F01BA6}"/>
              </a:ext>
            </a:extLst>
          </p:cNvPr>
          <p:cNvSpPr>
            <a:spLocks noGrp="1"/>
          </p:cNvSpPr>
          <p:nvPr>
            <p:ph type="body" sz="quarter" idx="3"/>
          </p:nvPr>
        </p:nvSpPr>
        <p:spPr>
          <a:solidFill>
            <a:schemeClr val="accent1">
              <a:lumMod val="20000"/>
              <a:lumOff val="80000"/>
            </a:schemeClr>
          </a:solidFill>
        </p:spPr>
        <p:txBody>
          <a:bodyPr>
            <a:normAutofit/>
          </a:bodyPr>
          <a:lstStyle/>
          <a:p>
            <a:pPr algn="ctr"/>
            <a:r>
              <a:rPr lang="en-US" sz="2800" dirty="0"/>
              <a:t>Membership</a:t>
            </a:r>
          </a:p>
        </p:txBody>
      </p:sp>
      <p:sp>
        <p:nvSpPr>
          <p:cNvPr id="13" name="Content Placeholder 12">
            <a:extLst>
              <a:ext uri="{FF2B5EF4-FFF2-40B4-BE49-F238E27FC236}">
                <a16:creationId xmlns:a16="http://schemas.microsoft.com/office/drawing/2014/main" id="{E618CD50-9B0A-4B78-A379-2737F2B6AC0E}"/>
              </a:ext>
            </a:extLst>
          </p:cNvPr>
          <p:cNvSpPr>
            <a:spLocks noGrp="1"/>
          </p:cNvSpPr>
          <p:nvPr>
            <p:ph sz="quarter" idx="4"/>
          </p:nvPr>
        </p:nvSpPr>
        <p:spPr>
          <a:solidFill>
            <a:schemeClr val="bg1">
              <a:lumMod val="75000"/>
            </a:schemeClr>
          </a:solidFill>
        </p:spPr>
        <p:txBody>
          <a:bodyPr>
            <a:normAutofit fontScale="25000" lnSpcReduction="20000"/>
          </a:bodyPr>
          <a:lstStyle/>
          <a:p>
            <a:endParaRPr lang="en-US" dirty="0"/>
          </a:p>
          <a:p>
            <a:pPr marL="0" indent="0">
              <a:buNone/>
            </a:pPr>
            <a:endParaRPr lang="en-US" sz="9600" dirty="0"/>
          </a:p>
          <a:p>
            <a:pPr marL="0" indent="0">
              <a:buNone/>
            </a:pPr>
            <a:endParaRPr lang="en-US" sz="9600" dirty="0"/>
          </a:p>
          <a:p>
            <a:pPr marL="365760" indent="0">
              <a:buNone/>
            </a:pPr>
            <a:r>
              <a:rPr lang="en-US" sz="9600" dirty="0"/>
              <a:t>Administrative Departments</a:t>
            </a:r>
          </a:p>
          <a:p>
            <a:pPr marL="365760" indent="0">
              <a:buNone/>
            </a:pPr>
            <a:r>
              <a:rPr lang="en-US" sz="9600" dirty="0"/>
              <a:t>Academic Departments</a:t>
            </a:r>
          </a:p>
          <a:p>
            <a:pPr marL="365760" indent="0">
              <a:buNone/>
            </a:pPr>
            <a:r>
              <a:rPr lang="en-US" sz="9600" dirty="0"/>
              <a:t>Research Offices / Departments</a:t>
            </a:r>
          </a:p>
          <a:p>
            <a:pPr marL="365760" indent="0">
              <a:buNone/>
            </a:pPr>
            <a:r>
              <a:rPr lang="en-US" sz="9600" dirty="0"/>
              <a:t>Student Senate Representatives</a:t>
            </a:r>
          </a:p>
        </p:txBody>
      </p:sp>
      <p:sp>
        <p:nvSpPr>
          <p:cNvPr id="4" name="Footer Placeholder 3">
            <a:extLst>
              <a:ext uri="{FF2B5EF4-FFF2-40B4-BE49-F238E27FC236}">
                <a16:creationId xmlns:a16="http://schemas.microsoft.com/office/drawing/2014/main" id="{682F8F72-7207-42F1-818F-6DD3C9828519}"/>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22ACDABD-9124-4271-A23E-297D3AF3ED28}"/>
              </a:ext>
            </a:extLst>
          </p:cNvPr>
          <p:cNvSpPr>
            <a:spLocks noGrp="1"/>
          </p:cNvSpPr>
          <p:nvPr>
            <p:ph type="sldNum" sz="quarter" idx="12"/>
          </p:nvPr>
        </p:nvSpPr>
        <p:spPr/>
        <p:txBody>
          <a:bodyPr/>
          <a:lstStyle/>
          <a:p>
            <a:fld id="{90A3305A-00E3-49F0-ACAB-AF9633484037}" type="slidenum">
              <a:rPr lang="en-US" smtClean="0"/>
              <a:t>28</a:t>
            </a:fld>
            <a:endParaRPr lang="en-US"/>
          </a:p>
        </p:txBody>
      </p:sp>
    </p:spTree>
    <p:extLst>
      <p:ext uri="{BB962C8B-B14F-4D97-AF65-F5344CB8AC3E}">
        <p14:creationId xmlns:p14="http://schemas.microsoft.com/office/powerpoint/2010/main" val="73432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10">
            <a:extLst>
              <a:ext uri="{FF2B5EF4-FFF2-40B4-BE49-F238E27FC236}">
                <a16:creationId xmlns:a16="http://schemas.microsoft.com/office/drawing/2014/main" id="{20618E8B-A1B1-4D3D-B9E3-756F15833411}"/>
              </a:ext>
            </a:extLst>
          </p:cNvPr>
          <p:cNvPicPr>
            <a:picLocks noChangeAspect="1"/>
          </p:cNvPicPr>
          <p:nvPr/>
        </p:nvPicPr>
        <p:blipFill rotWithShape="1">
          <a:blip r:embed="rId3"/>
          <a:srcRect t="3541" r="-1" b="3558"/>
          <a:stretch/>
        </p:blipFill>
        <p:spPr>
          <a:xfrm>
            <a:off x="4639056" y="10"/>
            <a:ext cx="7552944" cy="6857990"/>
          </a:xfrm>
          <a:prstGeom prst="rect">
            <a:avLst/>
          </a:prstGeom>
          <a:effectLst/>
        </p:spPr>
      </p:pic>
      <p:sp>
        <p:nvSpPr>
          <p:cNvPr id="9" name="Title 8">
            <a:extLst>
              <a:ext uri="{FF2B5EF4-FFF2-40B4-BE49-F238E27FC236}">
                <a16:creationId xmlns:a16="http://schemas.microsoft.com/office/drawing/2014/main" id="{EE809576-50A0-4F0B-A368-DACF6AD64155}"/>
              </a:ext>
            </a:extLst>
          </p:cNvPr>
          <p:cNvSpPr>
            <a:spLocks noGrp="1"/>
          </p:cNvSpPr>
          <p:nvPr>
            <p:ph type="title"/>
          </p:nvPr>
        </p:nvSpPr>
        <p:spPr>
          <a:xfrm>
            <a:off x="648929" y="629266"/>
            <a:ext cx="3651467" cy="1676603"/>
          </a:xfrm>
        </p:spPr>
        <p:txBody>
          <a:bodyPr>
            <a:normAutofit/>
          </a:bodyPr>
          <a:lstStyle/>
          <a:p>
            <a:pPr algn="ctr"/>
            <a:r>
              <a:rPr lang="en-US" dirty="0"/>
              <a:t>People and Process</a:t>
            </a:r>
          </a:p>
        </p:txBody>
      </p:sp>
      <p:sp>
        <p:nvSpPr>
          <p:cNvPr id="7" name="Footer Placeholder 6">
            <a:extLst>
              <a:ext uri="{FF2B5EF4-FFF2-40B4-BE49-F238E27FC236}">
                <a16:creationId xmlns:a16="http://schemas.microsoft.com/office/drawing/2014/main" id="{599DD71D-593E-42A0-9491-1F47D494B129}"/>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Vantage Technology Consulting Group</a:t>
            </a:r>
          </a:p>
        </p:txBody>
      </p:sp>
      <p:sp>
        <p:nvSpPr>
          <p:cNvPr id="8" name="Slide Number Placeholder 7">
            <a:extLst>
              <a:ext uri="{FF2B5EF4-FFF2-40B4-BE49-F238E27FC236}">
                <a16:creationId xmlns:a16="http://schemas.microsoft.com/office/drawing/2014/main" id="{C8B3C683-6C2C-4377-9D7F-E941B695B552}"/>
              </a:ext>
            </a:extLst>
          </p:cNvPr>
          <p:cNvSpPr>
            <a:spLocks noGrp="1"/>
          </p:cNvSpPr>
          <p:nvPr>
            <p:ph type="sldNum" sz="quarter" idx="12"/>
          </p:nvPr>
        </p:nvSpPr>
        <p:spPr>
          <a:xfrm>
            <a:off x="10853928" y="6356350"/>
            <a:ext cx="685800" cy="365125"/>
          </a:xfrm>
        </p:spPr>
        <p:txBody>
          <a:bodyPr>
            <a:normAutofit/>
          </a:bodyPr>
          <a:lstStyle/>
          <a:p>
            <a:pPr algn="l">
              <a:spcAft>
                <a:spcPts val="600"/>
              </a:spcAft>
            </a:pPr>
            <a:fld id="{90A3305A-00E3-49F0-ACAB-AF9633484037}" type="slidenum">
              <a:rPr lang="en-US">
                <a:solidFill>
                  <a:srgbClr val="FFFFFF"/>
                </a:solidFill>
              </a:rPr>
              <a:pPr algn="l">
                <a:spcAft>
                  <a:spcPts val="600"/>
                </a:spcAft>
              </a:pPr>
              <a:t>29</a:t>
            </a:fld>
            <a:endParaRPr lang="en-US">
              <a:solidFill>
                <a:srgbClr val="FFFFFF"/>
              </a:solidFill>
            </a:endParaRPr>
          </a:p>
        </p:txBody>
      </p:sp>
      <p:sp>
        <p:nvSpPr>
          <p:cNvPr id="16" name="Content Placeholder 15"/>
          <p:cNvSpPr>
            <a:spLocks noGrp="1"/>
          </p:cNvSpPr>
          <p:nvPr>
            <p:ph idx="1"/>
          </p:nvPr>
        </p:nvSpPr>
        <p:spPr>
          <a:xfrm>
            <a:off x="648931" y="2438400"/>
            <a:ext cx="3651466" cy="3785419"/>
          </a:xfrm>
        </p:spPr>
        <p:txBody>
          <a:bodyPr>
            <a:normAutofit/>
          </a:bodyPr>
          <a:lstStyle/>
          <a:p>
            <a:endParaRPr lang="en-US" dirty="0"/>
          </a:p>
          <a:p>
            <a:r>
              <a:rPr lang="en-US" dirty="0"/>
              <a:t>ISAC – Strategy - PC</a:t>
            </a:r>
          </a:p>
          <a:p>
            <a:r>
              <a:rPr lang="en-US" dirty="0"/>
              <a:t>SIRT – Logistics - RM</a:t>
            </a:r>
          </a:p>
          <a:p>
            <a:r>
              <a:rPr lang="en-US" dirty="0"/>
              <a:t>ISL – Partnerships - EA</a:t>
            </a:r>
          </a:p>
        </p:txBody>
      </p:sp>
    </p:spTree>
    <p:extLst>
      <p:ext uri="{BB962C8B-B14F-4D97-AF65-F5344CB8AC3E}">
        <p14:creationId xmlns:p14="http://schemas.microsoft.com/office/powerpoint/2010/main" val="7125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descr="A close up of a logo&#10;&#10;Description generated with high confidence">
            <a:extLst>
              <a:ext uri="{FF2B5EF4-FFF2-40B4-BE49-F238E27FC236}">
                <a16:creationId xmlns:a16="http://schemas.microsoft.com/office/drawing/2014/main" id="{09F1FFCF-25EC-4EFD-AD4A-D302447F343B}"/>
              </a:ext>
            </a:extLst>
          </p:cNvPr>
          <p:cNvPicPr>
            <a:picLocks noGrp="1" noChangeAspect="1"/>
          </p:cNvPicPr>
          <p:nvPr>
            <p:ph idx="1"/>
          </p:nvPr>
        </p:nvPicPr>
        <p:blipFill>
          <a:blip r:embed="rId3"/>
          <a:stretch>
            <a:fillRect/>
          </a:stretch>
        </p:blipFill>
        <p:spPr>
          <a:xfrm>
            <a:off x="6912430" y="822312"/>
            <a:ext cx="5038038" cy="5213376"/>
          </a:xfrm>
          <a:prstGeom prst="rect">
            <a:avLst/>
          </a:prstGeom>
        </p:spPr>
      </p:pic>
      <p:sp>
        <p:nvSpPr>
          <p:cNvPr id="15" name="Freeform: Shape 14">
            <a:extLst>
              <a:ext uri="{FF2B5EF4-FFF2-40B4-BE49-F238E27FC236}">
                <a16:creationId xmlns:a16="http://schemas.microsoft.com/office/drawing/2014/main" id="{199100FC-1567-4285-9883-2E600976E7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5F407EC-8EA1-4454-9B61-1FC0B650F3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B80DAC-4527-468D-9C1D-F4047413970B}"/>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sz="4400">
                <a:solidFill>
                  <a:schemeClr val="bg1"/>
                </a:solidFill>
              </a:rPr>
              <a:t>Workshop Topics</a:t>
            </a:r>
          </a:p>
        </p:txBody>
      </p:sp>
      <p:sp>
        <p:nvSpPr>
          <p:cNvPr id="5" name="Text Placeholder 4">
            <a:extLst>
              <a:ext uri="{FF2B5EF4-FFF2-40B4-BE49-F238E27FC236}">
                <a16:creationId xmlns:a16="http://schemas.microsoft.com/office/drawing/2014/main" id="{CD170BC2-2A85-4311-A945-1F9B415AADDA}"/>
              </a:ext>
            </a:extLst>
          </p:cNvPr>
          <p:cNvSpPr>
            <a:spLocks noGrp="1"/>
          </p:cNvSpPr>
          <p:nvPr>
            <p:ph type="body" sz="half" idx="2"/>
          </p:nvPr>
        </p:nvSpPr>
        <p:spPr>
          <a:xfrm>
            <a:off x="838199" y="1825624"/>
            <a:ext cx="4128169" cy="4117976"/>
          </a:xfrm>
        </p:spPr>
        <p:txBody>
          <a:bodyPr vert="horz" lIns="91440" tIns="45720" rIns="91440" bIns="45720" rtlCol="0">
            <a:normAutofit/>
          </a:bodyPr>
          <a:lstStyle/>
          <a:p>
            <a:pPr marL="342900" indent="-228600">
              <a:buFont typeface="Arial" panose="020B0604020202020204" pitchFamily="34" charset="0"/>
              <a:buChar char="•"/>
            </a:pPr>
            <a:r>
              <a:rPr lang="en-US" sz="2400" dirty="0">
                <a:solidFill>
                  <a:schemeClr val="bg1"/>
                </a:solidFill>
              </a:rPr>
              <a:t>Defining an InfoSec Program</a:t>
            </a:r>
          </a:p>
          <a:p>
            <a:pPr marL="342900" indent="-228600">
              <a:buFont typeface="Arial" panose="020B0604020202020204" pitchFamily="34" charset="0"/>
              <a:buChar char="•"/>
            </a:pPr>
            <a:r>
              <a:rPr lang="en-US" sz="2400" dirty="0">
                <a:solidFill>
                  <a:schemeClr val="bg1"/>
                </a:solidFill>
              </a:rPr>
              <a:t>Mission</a:t>
            </a:r>
          </a:p>
          <a:p>
            <a:pPr marL="342900" indent="-228600">
              <a:buFont typeface="Arial" panose="020B0604020202020204" pitchFamily="34" charset="0"/>
              <a:buChar char="•"/>
            </a:pPr>
            <a:r>
              <a:rPr lang="en-US" sz="2400" dirty="0">
                <a:solidFill>
                  <a:schemeClr val="bg1"/>
                </a:solidFill>
              </a:rPr>
              <a:t>Governance</a:t>
            </a:r>
          </a:p>
          <a:p>
            <a:pPr marL="342900" indent="-228600">
              <a:buFont typeface="Arial" panose="020B0604020202020204" pitchFamily="34" charset="0"/>
              <a:buChar char="•"/>
            </a:pPr>
            <a:r>
              <a:rPr lang="en-US" sz="2400" dirty="0">
                <a:solidFill>
                  <a:schemeClr val="bg1"/>
                </a:solidFill>
              </a:rPr>
              <a:t>Program elements</a:t>
            </a:r>
          </a:p>
          <a:p>
            <a:pPr marL="342900" indent="-228600">
              <a:buFont typeface="Arial" panose="020B0604020202020204" pitchFamily="34" charset="0"/>
              <a:buChar char="•"/>
            </a:pPr>
            <a:r>
              <a:rPr lang="en-US" sz="2400" dirty="0">
                <a:solidFill>
                  <a:schemeClr val="bg1"/>
                </a:solidFill>
              </a:rPr>
              <a:t>Assessment and Continuous Improvement</a:t>
            </a:r>
          </a:p>
          <a:p>
            <a:pPr marL="342900" indent="-228600">
              <a:buFont typeface="Arial" panose="020B0604020202020204" pitchFamily="34" charset="0"/>
              <a:buChar char="•"/>
            </a:pPr>
            <a:r>
              <a:rPr lang="en-US" sz="2400" dirty="0">
                <a:solidFill>
                  <a:schemeClr val="bg1"/>
                </a:solidFill>
              </a:rPr>
              <a:t>Annual Plans / Roadmaps</a:t>
            </a:r>
          </a:p>
        </p:txBody>
      </p:sp>
      <p:sp>
        <p:nvSpPr>
          <p:cNvPr id="3" name="Footer Placeholder 2">
            <a:extLst>
              <a:ext uri="{FF2B5EF4-FFF2-40B4-BE49-F238E27FC236}">
                <a16:creationId xmlns:a16="http://schemas.microsoft.com/office/drawing/2014/main" id="{37F2B390-261D-491D-95B8-274D92AF37DC}"/>
              </a:ext>
            </a:extLst>
          </p:cNvPr>
          <p:cNvSpPr>
            <a:spLocks noGrp="1"/>
          </p:cNvSpPr>
          <p:nvPr>
            <p:ph type="ftr" sz="quarter" idx="11"/>
          </p:nvPr>
        </p:nvSpPr>
        <p:spPr>
          <a:xfrm>
            <a:off x="5116286" y="6356350"/>
            <a:ext cx="4550228"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Vantage Technology Consulting Group</a:t>
            </a:r>
          </a:p>
        </p:txBody>
      </p:sp>
      <p:sp>
        <p:nvSpPr>
          <p:cNvPr id="6" name="Slide Number Placeholder 5">
            <a:extLst>
              <a:ext uri="{FF2B5EF4-FFF2-40B4-BE49-F238E27FC236}">
                <a16:creationId xmlns:a16="http://schemas.microsoft.com/office/drawing/2014/main" id="{619B0B49-4E90-46B1-80C8-16D105E1992F}"/>
              </a:ext>
            </a:extLst>
          </p:cNvPr>
          <p:cNvSpPr>
            <a:spLocks noGrp="1"/>
          </p:cNvSpPr>
          <p:nvPr>
            <p:ph type="sldNum" sz="quarter" idx="12"/>
          </p:nvPr>
        </p:nvSpPr>
        <p:spPr>
          <a:xfrm>
            <a:off x="10243456" y="6356350"/>
            <a:ext cx="1110343" cy="365125"/>
          </a:xfrm>
        </p:spPr>
        <p:txBody>
          <a:bodyPr vert="horz" lIns="91440" tIns="45720" rIns="91440" bIns="45720" rtlCol="0" anchor="ctr">
            <a:normAutofit/>
          </a:bodyPr>
          <a:lstStyle/>
          <a:p>
            <a:pPr>
              <a:spcAft>
                <a:spcPts val="600"/>
              </a:spcAft>
            </a:pPr>
            <a:fld id="{90A3305A-00E3-49F0-ACAB-AF9633484037}" type="slidenum">
              <a:rPr lang="en-US" smtClean="0"/>
              <a:pPr>
                <a:spcAft>
                  <a:spcPts val="600"/>
                </a:spcAft>
              </a:pPr>
              <a:t>3</a:t>
            </a:fld>
            <a:endParaRPr lang="en-US"/>
          </a:p>
        </p:txBody>
      </p:sp>
    </p:spTree>
    <p:extLst>
      <p:ext uri="{BB962C8B-B14F-4D97-AF65-F5344CB8AC3E}">
        <p14:creationId xmlns:p14="http://schemas.microsoft.com/office/powerpoint/2010/main" val="904359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A87B9B6-96B0-4C54-A43B-5E866BD75D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a:extLst>
              <a:ext uri="{FF2B5EF4-FFF2-40B4-BE49-F238E27FC236}">
                <a16:creationId xmlns:a16="http://schemas.microsoft.com/office/drawing/2014/main" id="{2A1214E9-1287-40BD-A2B1-92E4B1491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1">
            <a:extLst>
              <a:ext uri="{FF2B5EF4-FFF2-40B4-BE49-F238E27FC236}">
                <a16:creationId xmlns:a16="http://schemas.microsoft.com/office/drawing/2014/main" id="{1E733794-386B-4021-8DFF-E99AFB32DC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F7C199-5CE4-4372-B873-24F757CC1BA0}"/>
              </a:ext>
            </a:extLst>
          </p:cNvPr>
          <p:cNvSpPr>
            <a:spLocks noGrp="1"/>
          </p:cNvSpPr>
          <p:nvPr>
            <p:ph type="title"/>
          </p:nvPr>
        </p:nvSpPr>
        <p:spPr>
          <a:xfrm>
            <a:off x="833002" y="365125"/>
            <a:ext cx="10520702" cy="1325563"/>
          </a:xfrm>
        </p:spPr>
        <p:txBody>
          <a:bodyPr>
            <a:normAutofit/>
          </a:bodyPr>
          <a:lstStyle/>
          <a:p>
            <a:r>
              <a:rPr lang="en-US" dirty="0"/>
              <a:t>Draft your Governance</a:t>
            </a:r>
          </a:p>
        </p:txBody>
      </p:sp>
      <p:graphicFrame>
        <p:nvGraphicFramePr>
          <p:cNvPr id="22" name="Content Placeholder 2"/>
          <p:cNvGraphicFramePr>
            <a:graphicFrameLocks noGrp="1"/>
          </p:cNvGraphicFramePr>
          <p:nvPr>
            <p:ph idx="1"/>
            <p:extLst>
              <p:ext uri="{D42A27DB-BD31-4B8C-83A1-F6EECF244321}">
                <p14:modId xmlns:p14="http://schemas.microsoft.com/office/powerpoint/2010/main" val="1294389112"/>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8C32B1D-7388-4000-8D0A-278E1222E258}"/>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solidFill>
                  <a:schemeClr val="tx1">
                    <a:alpha val="80000"/>
                  </a:schemeClr>
                </a:solidFill>
              </a:rPr>
              <a:t>Vantage Technology Consulting Group</a:t>
            </a:r>
          </a:p>
        </p:txBody>
      </p:sp>
      <p:sp>
        <p:nvSpPr>
          <p:cNvPr id="5" name="Slide Number Placeholder 4">
            <a:extLst>
              <a:ext uri="{FF2B5EF4-FFF2-40B4-BE49-F238E27FC236}">
                <a16:creationId xmlns:a16="http://schemas.microsoft.com/office/drawing/2014/main" id="{D2DFDB61-BF70-4781-88E2-4E125370C4A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0A3305A-00E3-49F0-ACAB-AF9633484037}" type="slidenum">
              <a:rPr lang="en-US">
                <a:solidFill>
                  <a:schemeClr val="tx1">
                    <a:alpha val="80000"/>
                  </a:schemeClr>
                </a:solidFill>
              </a:rPr>
              <a:pPr>
                <a:spcAft>
                  <a:spcPts val="600"/>
                </a:spcAft>
              </a:pPr>
              <a:t>30</a:t>
            </a:fld>
            <a:endParaRPr lang="en-US">
              <a:solidFill>
                <a:schemeClr val="tx1">
                  <a:alpha val="80000"/>
                </a:schemeClr>
              </a:solidFill>
            </a:endParaRPr>
          </a:p>
        </p:txBody>
      </p:sp>
    </p:spTree>
    <p:extLst>
      <p:ext uri="{BB962C8B-B14F-4D97-AF65-F5344CB8AC3E}">
        <p14:creationId xmlns:p14="http://schemas.microsoft.com/office/powerpoint/2010/main" val="284654543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812D85-1A73-4B3F-9942-EA3421A289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235ADA5-5364-456A-A990-E53F604378F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CA36376-A222-465D-BC66-44777DE120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43E19-958A-44C5-A4ED-7C5D9B76F61F}"/>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a:solidFill>
                  <a:srgbClr val="FFFFFF"/>
                </a:solidFill>
              </a:rPr>
              <a:t>Program Elements</a:t>
            </a:r>
          </a:p>
        </p:txBody>
      </p:sp>
      <p:sp>
        <p:nvSpPr>
          <p:cNvPr id="3" name="Footer Placeholder 2">
            <a:extLst>
              <a:ext uri="{FF2B5EF4-FFF2-40B4-BE49-F238E27FC236}">
                <a16:creationId xmlns:a16="http://schemas.microsoft.com/office/drawing/2014/main" id="{BEF4C352-3A20-4406-87D0-0C82F19C68B2}"/>
              </a:ext>
            </a:extLst>
          </p:cNvPr>
          <p:cNvSpPr>
            <a:spLocks noGrp="1"/>
          </p:cNvSpPr>
          <p:nvPr>
            <p:ph type="ftr" sz="quarter" idx="11"/>
          </p:nvPr>
        </p:nvSpPr>
        <p:spPr>
          <a:xfrm>
            <a:off x="478135" y="6397431"/>
            <a:ext cx="6879176" cy="365125"/>
          </a:xfrm>
        </p:spPr>
        <p:txBody>
          <a:bodyPr vert="horz" lIns="91440" tIns="45720" rIns="91440" bIns="45720" rtlCol="0" anchor="ctr">
            <a:normAutofit/>
          </a:bodyPr>
          <a:lstStyle/>
          <a:p>
            <a:pPr algn="l">
              <a:spcAft>
                <a:spcPts val="600"/>
              </a:spcAft>
            </a:pPr>
            <a:r>
              <a:rPr lang="en-US" sz="1050" kern="1200">
                <a:solidFill>
                  <a:schemeClr val="tx1">
                    <a:tint val="75000"/>
                  </a:schemeClr>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A6EFE5D3-6962-48DC-9E3F-9A789DCD4E09}"/>
              </a:ext>
            </a:extLst>
          </p:cNvPr>
          <p:cNvSpPr>
            <a:spLocks noGrp="1"/>
          </p:cNvSpPr>
          <p:nvPr>
            <p:ph type="sldNum" sz="quarter" idx="12"/>
          </p:nvPr>
        </p:nvSpPr>
        <p:spPr>
          <a:xfrm>
            <a:off x="10864515" y="6397431"/>
            <a:ext cx="729916" cy="365125"/>
          </a:xfrm>
        </p:spPr>
        <p:txBody>
          <a:bodyPr vert="horz" lIns="91440" tIns="45720" rIns="91440" bIns="45720" rtlCol="0" anchor="ctr">
            <a:normAutofit/>
          </a:bodyPr>
          <a:lstStyle/>
          <a:p>
            <a:pPr>
              <a:spcAft>
                <a:spcPts val="600"/>
              </a:spcAft>
            </a:pPr>
            <a:fld id="{90A3305A-00E3-49F0-ACAB-AF9633484037}" type="slidenum">
              <a:rPr lang="en-US" sz="1050"/>
              <a:pPr>
                <a:spcAft>
                  <a:spcPts val="600"/>
                </a:spcAft>
              </a:pPr>
              <a:t>31</a:t>
            </a:fld>
            <a:endParaRPr lang="en-US" sz="1050"/>
          </a:p>
        </p:txBody>
      </p:sp>
    </p:spTree>
    <p:extLst>
      <p:ext uri="{BB962C8B-B14F-4D97-AF65-F5344CB8AC3E}">
        <p14:creationId xmlns:p14="http://schemas.microsoft.com/office/powerpoint/2010/main" val="32883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7">
            <a:extLst>
              <a:ext uri="{FF2B5EF4-FFF2-40B4-BE49-F238E27FC236}">
                <a16:creationId xmlns:a16="http://schemas.microsoft.com/office/drawing/2014/main" id="{61F32116-A894-4F11-A257-0E035CE2A05A}"/>
              </a:ext>
            </a:extLst>
          </p:cNvPr>
          <p:cNvPicPr>
            <a:picLocks noChangeAspect="1"/>
          </p:cNvPicPr>
          <p:nvPr/>
        </p:nvPicPr>
        <p:blipFill rotWithShape="1">
          <a:blip r:embed="rId3"/>
          <a:srcRect l="12543" r="17185" b="1"/>
          <a:stretch/>
        </p:blipFill>
        <p:spPr>
          <a:xfrm rot="16200000">
            <a:off x="6445203" y="1111204"/>
            <a:ext cx="6858000" cy="4635591"/>
          </a:xfrm>
          <a:prstGeom prst="rect">
            <a:avLst/>
          </a:prstGeom>
          <a:effectLst/>
        </p:spPr>
      </p:pic>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648929" y="629266"/>
            <a:ext cx="6586491" cy="1676603"/>
          </a:xfrm>
        </p:spPr>
        <p:txBody>
          <a:bodyPr>
            <a:normAutofit/>
          </a:bodyPr>
          <a:lstStyle/>
          <a:p>
            <a:pPr algn="ctr"/>
            <a:r>
              <a:rPr lang="en-US" dirty="0"/>
              <a:t>Policy and Compliance </a:t>
            </a:r>
            <a:r>
              <a:rPr lang="en-US" sz="3600" dirty="0"/>
              <a:t>Service Catalog</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a:xfrm>
            <a:off x="3096285" y="6356350"/>
            <a:ext cx="4139134" cy="365125"/>
          </a:xfrm>
        </p:spPr>
        <p:txBody>
          <a:bodyPr>
            <a:normAutofit/>
          </a:bodyPr>
          <a:lstStyle/>
          <a:p>
            <a:pPr algn="r">
              <a:spcAft>
                <a:spcPts val="600"/>
              </a:spcAft>
            </a:pPr>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rgbClr val="FFFFFF"/>
                </a:solidFill>
              </a:rPr>
              <a:pPr>
                <a:spcAft>
                  <a:spcPts val="600"/>
                </a:spcAft>
              </a:pPr>
              <a:t>32</a:t>
            </a:fld>
            <a:endParaRPr lang="en-US">
              <a:solidFill>
                <a:srgbClr val="FFFFFF"/>
              </a:solidFill>
            </a:endParaRPr>
          </a:p>
        </p:txBody>
      </p:sp>
      <p:graphicFrame>
        <p:nvGraphicFramePr>
          <p:cNvPr id="2" name="Content Placeholder 1">
            <a:extLst>
              <a:ext uri="{FF2B5EF4-FFF2-40B4-BE49-F238E27FC236}">
                <a16:creationId xmlns:a16="http://schemas.microsoft.com/office/drawing/2014/main" id="{568A9261-66C8-43A3-B379-5C424BFA696D}"/>
              </a:ext>
            </a:extLst>
          </p:cNvPr>
          <p:cNvGraphicFramePr>
            <a:graphicFrameLocks noGrp="1"/>
          </p:cNvGraphicFramePr>
          <p:nvPr>
            <p:ph idx="1"/>
            <p:extLst>
              <p:ext uri="{D42A27DB-BD31-4B8C-83A1-F6EECF244321}">
                <p14:modId xmlns:p14="http://schemas.microsoft.com/office/powerpoint/2010/main" val="537503319"/>
              </p:ext>
            </p:extLst>
          </p:nvPr>
        </p:nvGraphicFramePr>
        <p:xfrm>
          <a:off x="649288" y="2438400"/>
          <a:ext cx="6586538" cy="3337560"/>
        </p:xfrm>
        <a:graphic>
          <a:graphicData uri="http://schemas.openxmlformats.org/drawingml/2006/table">
            <a:tbl>
              <a:tblPr firstRow="1" bandRow="1">
                <a:tableStyleId>{69CF1AB2-1976-4502-BF36-3FF5EA218861}</a:tableStyleId>
              </a:tblPr>
              <a:tblGrid>
                <a:gridCol w="3293269">
                  <a:extLst>
                    <a:ext uri="{9D8B030D-6E8A-4147-A177-3AD203B41FA5}">
                      <a16:colId xmlns:a16="http://schemas.microsoft.com/office/drawing/2014/main" val="2527789900"/>
                    </a:ext>
                  </a:extLst>
                </a:gridCol>
                <a:gridCol w="3293269">
                  <a:extLst>
                    <a:ext uri="{9D8B030D-6E8A-4147-A177-3AD203B41FA5}">
                      <a16:colId xmlns:a16="http://schemas.microsoft.com/office/drawing/2014/main" val="702010460"/>
                    </a:ext>
                  </a:extLst>
                </a:gridCol>
              </a:tblGrid>
              <a:tr h="370840">
                <a:tc>
                  <a:txBody>
                    <a:bodyPr/>
                    <a:lstStyle/>
                    <a:p>
                      <a:r>
                        <a:rPr lang="en-US" sz="1800" b="0" dirty="0"/>
                        <a:t>Security Frameworks</a:t>
                      </a:r>
                    </a:p>
                  </a:txBody>
                  <a:tcPr/>
                </a:tc>
                <a:tc>
                  <a:txBody>
                    <a:bodyPr/>
                    <a:lstStyle/>
                    <a:p>
                      <a:r>
                        <a:rPr lang="en-US" sz="1800" b="0" dirty="0"/>
                        <a:t>Research Security Plans</a:t>
                      </a:r>
                    </a:p>
                  </a:txBody>
                  <a:tcPr/>
                </a:tc>
                <a:extLst>
                  <a:ext uri="{0D108BD9-81ED-4DB2-BD59-A6C34878D82A}">
                    <a16:rowId xmlns:a16="http://schemas.microsoft.com/office/drawing/2014/main" val="509851593"/>
                  </a:ext>
                </a:extLst>
              </a:tr>
              <a:tr h="370840">
                <a:tc>
                  <a:txBody>
                    <a:bodyPr/>
                    <a:lstStyle/>
                    <a:p>
                      <a:r>
                        <a:rPr lang="en-US" sz="1800" dirty="0"/>
                        <a:t>Policies</a:t>
                      </a:r>
                    </a:p>
                  </a:txBody>
                  <a:tcPr/>
                </a:tc>
                <a:tc>
                  <a:txBody>
                    <a:bodyPr/>
                    <a:lstStyle/>
                    <a:p>
                      <a:r>
                        <a:rPr lang="en-US" sz="1800" dirty="0"/>
                        <a:t>Research Security Assessments</a:t>
                      </a:r>
                    </a:p>
                  </a:txBody>
                  <a:tcPr/>
                </a:tc>
                <a:extLst>
                  <a:ext uri="{0D108BD9-81ED-4DB2-BD59-A6C34878D82A}">
                    <a16:rowId xmlns:a16="http://schemas.microsoft.com/office/drawing/2014/main" val="849168428"/>
                  </a:ext>
                </a:extLst>
              </a:tr>
              <a:tr h="370840">
                <a:tc>
                  <a:txBody>
                    <a:bodyPr/>
                    <a:lstStyle/>
                    <a:p>
                      <a:r>
                        <a:rPr lang="en-US" sz="1800" dirty="0"/>
                        <a:t>Standards</a:t>
                      </a:r>
                    </a:p>
                  </a:txBody>
                  <a:tcPr/>
                </a:tc>
                <a:tc>
                  <a:txBody>
                    <a:bodyPr/>
                    <a:lstStyle/>
                    <a:p>
                      <a:r>
                        <a:rPr lang="en-US" sz="1800" dirty="0"/>
                        <a:t>HIPAA Compliance</a:t>
                      </a:r>
                    </a:p>
                  </a:txBody>
                  <a:tcPr/>
                </a:tc>
                <a:extLst>
                  <a:ext uri="{0D108BD9-81ED-4DB2-BD59-A6C34878D82A}">
                    <a16:rowId xmlns:a16="http://schemas.microsoft.com/office/drawing/2014/main" val="534738398"/>
                  </a:ext>
                </a:extLst>
              </a:tr>
              <a:tr h="370840">
                <a:tc>
                  <a:txBody>
                    <a:bodyPr/>
                    <a:lstStyle/>
                    <a:p>
                      <a:r>
                        <a:rPr lang="en-US" sz="1800" dirty="0"/>
                        <a:t>Procedures</a:t>
                      </a:r>
                    </a:p>
                  </a:txBody>
                  <a:tcPr/>
                </a:tc>
                <a:tc>
                  <a:txBody>
                    <a:bodyPr/>
                    <a:lstStyle/>
                    <a:p>
                      <a:r>
                        <a:rPr lang="en-US" sz="1800" dirty="0"/>
                        <a:t>IRB Consulting</a:t>
                      </a:r>
                    </a:p>
                  </a:txBody>
                  <a:tcPr/>
                </a:tc>
                <a:extLst>
                  <a:ext uri="{0D108BD9-81ED-4DB2-BD59-A6C34878D82A}">
                    <a16:rowId xmlns:a16="http://schemas.microsoft.com/office/drawing/2014/main" val="2338402798"/>
                  </a:ext>
                </a:extLst>
              </a:tr>
              <a:tr h="370840">
                <a:tc>
                  <a:txBody>
                    <a:bodyPr/>
                    <a:lstStyle/>
                    <a:p>
                      <a:r>
                        <a:rPr lang="en-US" sz="1800" dirty="0"/>
                        <a:t>Data Classification Program</a:t>
                      </a:r>
                    </a:p>
                  </a:txBody>
                  <a:tcPr/>
                </a:tc>
                <a:tc>
                  <a:txBody>
                    <a:bodyPr/>
                    <a:lstStyle/>
                    <a:p>
                      <a:r>
                        <a:rPr lang="en-US" sz="1800" dirty="0"/>
                        <a:t>Data Management Program</a:t>
                      </a:r>
                    </a:p>
                  </a:txBody>
                  <a:tcPr/>
                </a:tc>
                <a:extLst>
                  <a:ext uri="{0D108BD9-81ED-4DB2-BD59-A6C34878D82A}">
                    <a16:rowId xmlns:a16="http://schemas.microsoft.com/office/drawing/2014/main" val="266158836"/>
                  </a:ext>
                </a:extLst>
              </a:tr>
              <a:tr h="370840">
                <a:tc>
                  <a:txBody>
                    <a:bodyPr/>
                    <a:lstStyle/>
                    <a:p>
                      <a:r>
                        <a:rPr lang="en-US" sz="1800" dirty="0"/>
                        <a:t>Financial Audits</a:t>
                      </a:r>
                    </a:p>
                  </a:txBody>
                  <a:tcPr/>
                </a:tc>
                <a:tc>
                  <a:txBody>
                    <a:bodyPr/>
                    <a:lstStyle/>
                    <a:p>
                      <a:r>
                        <a:rPr lang="en-US" sz="1800" dirty="0"/>
                        <a:t>Breach Notification</a:t>
                      </a:r>
                    </a:p>
                  </a:txBody>
                  <a:tcPr/>
                </a:tc>
                <a:extLst>
                  <a:ext uri="{0D108BD9-81ED-4DB2-BD59-A6C34878D82A}">
                    <a16:rowId xmlns:a16="http://schemas.microsoft.com/office/drawing/2014/main" val="636373364"/>
                  </a:ext>
                </a:extLst>
              </a:tr>
              <a:tr h="370840">
                <a:tc>
                  <a:txBody>
                    <a:bodyPr/>
                    <a:lstStyle/>
                    <a:p>
                      <a:r>
                        <a:rPr lang="en-US" sz="1800" dirty="0"/>
                        <a:t>IT Controls Audits</a:t>
                      </a:r>
                    </a:p>
                  </a:txBody>
                  <a:tcPr/>
                </a:tc>
                <a:tc>
                  <a:txBody>
                    <a:bodyPr/>
                    <a:lstStyle/>
                    <a:p>
                      <a:r>
                        <a:rPr lang="en-US" sz="1800" dirty="0"/>
                        <a:t>Digital Copyright Compliance</a:t>
                      </a:r>
                    </a:p>
                  </a:txBody>
                  <a:tcPr/>
                </a:tc>
                <a:extLst>
                  <a:ext uri="{0D108BD9-81ED-4DB2-BD59-A6C34878D82A}">
                    <a16:rowId xmlns:a16="http://schemas.microsoft.com/office/drawing/2014/main" val="437020137"/>
                  </a:ext>
                </a:extLst>
              </a:tr>
              <a:tr h="370840">
                <a:tc>
                  <a:txBody>
                    <a:bodyPr/>
                    <a:lstStyle/>
                    <a:p>
                      <a:r>
                        <a:rPr lang="en-US" sz="1800" dirty="0"/>
                        <a:t>PCI SAQs</a:t>
                      </a:r>
                    </a:p>
                  </a:txBody>
                  <a:tcPr/>
                </a:tc>
                <a:tc>
                  <a:txBody>
                    <a:bodyPr/>
                    <a:lstStyle/>
                    <a:p>
                      <a:r>
                        <a:rPr lang="en-US" sz="1800" dirty="0"/>
                        <a:t>E-Discovery</a:t>
                      </a:r>
                    </a:p>
                  </a:txBody>
                  <a:tcPr/>
                </a:tc>
                <a:extLst>
                  <a:ext uri="{0D108BD9-81ED-4DB2-BD59-A6C34878D82A}">
                    <a16:rowId xmlns:a16="http://schemas.microsoft.com/office/drawing/2014/main" val="352440244"/>
                  </a:ext>
                </a:extLst>
              </a:tr>
              <a:tr h="370840">
                <a:tc>
                  <a:txBody>
                    <a:bodyPr/>
                    <a:lstStyle/>
                    <a:p>
                      <a:r>
                        <a:rPr lang="en-US" sz="1800" dirty="0"/>
                        <a:t>Internal Audit(s)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547001769"/>
                  </a:ext>
                </a:extLst>
              </a:tr>
            </a:tbl>
          </a:graphicData>
        </a:graphic>
      </p:graphicFrame>
    </p:spTree>
    <p:extLst>
      <p:ext uri="{BB962C8B-B14F-4D97-AF65-F5344CB8AC3E}">
        <p14:creationId xmlns:p14="http://schemas.microsoft.com/office/powerpoint/2010/main" val="328652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C96D54-6904-894C-9623-D0792E95A49D}"/>
              </a:ext>
            </a:extLst>
          </p:cNvPr>
          <p:cNvSpPr/>
          <p:nvPr/>
        </p:nvSpPr>
        <p:spPr>
          <a:xfrm>
            <a:off x="838200" y="1460319"/>
            <a:ext cx="5748338" cy="45759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1394D0-B5F2-D741-89FE-7B0CB0AD6CDB}"/>
              </a:ext>
            </a:extLst>
          </p:cNvPr>
          <p:cNvSpPr/>
          <p:nvPr/>
        </p:nvSpPr>
        <p:spPr>
          <a:xfrm>
            <a:off x="6738425" y="717454"/>
            <a:ext cx="5036234" cy="531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AFF8A-5BC8-D64B-941C-37C2292F20D7}"/>
              </a:ext>
            </a:extLst>
          </p:cNvPr>
          <p:cNvSpPr>
            <a:spLocks noGrp="1"/>
          </p:cNvSpPr>
          <p:nvPr>
            <p:ph type="title"/>
          </p:nvPr>
        </p:nvSpPr>
        <p:spPr>
          <a:xfrm>
            <a:off x="838200" y="717454"/>
            <a:ext cx="5748338" cy="742866"/>
          </a:xfrm>
          <a:solidFill>
            <a:schemeClr val="bg1">
              <a:lumMod val="75000"/>
            </a:schemeClr>
          </a:solidFill>
        </p:spPr>
        <p:txBody>
          <a:bodyPr/>
          <a:lstStyle/>
          <a:p>
            <a:r>
              <a:rPr lang="en-US" dirty="0"/>
              <a:t>Security Frameworks</a:t>
            </a:r>
          </a:p>
        </p:txBody>
      </p:sp>
      <p:sp>
        <p:nvSpPr>
          <p:cNvPr id="3" name="Content Placeholder 2">
            <a:extLst>
              <a:ext uri="{FF2B5EF4-FFF2-40B4-BE49-F238E27FC236}">
                <a16:creationId xmlns:a16="http://schemas.microsoft.com/office/drawing/2014/main" id="{554D078D-78D7-E442-BF4E-4541BC30228B}"/>
              </a:ext>
            </a:extLst>
          </p:cNvPr>
          <p:cNvSpPr>
            <a:spLocks noGrp="1"/>
          </p:cNvSpPr>
          <p:nvPr>
            <p:ph idx="1"/>
          </p:nvPr>
        </p:nvSpPr>
        <p:spPr>
          <a:xfrm>
            <a:off x="838200" y="1825625"/>
            <a:ext cx="5748338" cy="4351338"/>
          </a:xfrm>
        </p:spPr>
        <p:txBody>
          <a:bodyPr>
            <a:normAutofit lnSpcReduction="10000"/>
          </a:bodyPr>
          <a:lstStyle/>
          <a:p>
            <a:r>
              <a:rPr lang="en-US" dirty="0"/>
              <a:t>Your Program “Kickstarter” Kit</a:t>
            </a:r>
          </a:p>
          <a:p>
            <a:endParaRPr lang="en-US" dirty="0"/>
          </a:p>
          <a:p>
            <a:r>
              <a:rPr lang="en-US" dirty="0"/>
              <a:t>Elements are common between frameworks, and can be mapped from one to the other</a:t>
            </a:r>
          </a:p>
          <a:p>
            <a:endParaRPr lang="en-US" dirty="0"/>
          </a:p>
          <a:p>
            <a:r>
              <a:rPr lang="en-US" dirty="0"/>
              <a:t>Culture, budget, staffing, regulatory environment and oversight, personal preference may all influence decision.</a:t>
            </a:r>
          </a:p>
        </p:txBody>
      </p:sp>
      <p:sp>
        <p:nvSpPr>
          <p:cNvPr id="4" name="Footer Placeholder 3">
            <a:extLst>
              <a:ext uri="{FF2B5EF4-FFF2-40B4-BE49-F238E27FC236}">
                <a16:creationId xmlns:a16="http://schemas.microsoft.com/office/drawing/2014/main" id="{1A1A943D-01A7-BC43-842E-9890A35F1CAC}"/>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970808E9-0BBF-FB46-BE9E-C77A150C23AD}"/>
              </a:ext>
            </a:extLst>
          </p:cNvPr>
          <p:cNvSpPr>
            <a:spLocks noGrp="1"/>
          </p:cNvSpPr>
          <p:nvPr>
            <p:ph type="sldNum" sz="quarter" idx="12"/>
          </p:nvPr>
        </p:nvSpPr>
        <p:spPr/>
        <p:txBody>
          <a:bodyPr/>
          <a:lstStyle/>
          <a:p>
            <a:fld id="{90A3305A-00E3-49F0-ACAB-AF9633484037}" type="slidenum">
              <a:rPr lang="en-US" smtClean="0"/>
              <a:t>33</a:t>
            </a:fld>
            <a:endParaRPr lang="en-US"/>
          </a:p>
        </p:txBody>
      </p:sp>
      <p:pic>
        <p:nvPicPr>
          <p:cNvPr id="1026" name="Picture 2" descr="Related image">
            <a:extLst>
              <a:ext uri="{FF2B5EF4-FFF2-40B4-BE49-F238E27FC236}">
                <a16:creationId xmlns:a16="http://schemas.microsoft.com/office/drawing/2014/main" id="{2662C98A-01C0-CF4F-A006-BED098880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796" y="912604"/>
            <a:ext cx="4466433" cy="2956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54401861-2989-2B45-98E4-BB26E9ACD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278" y="4029290"/>
            <a:ext cx="2799468" cy="191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7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06C14376-BF6D-4845-B3C2-DE6D9002B72A}"/>
              </a:ext>
            </a:extLst>
          </p:cNvPr>
          <p:cNvSpPr txBox="1">
            <a:spLocks/>
          </p:cNvSpPr>
          <p:nvPr/>
        </p:nvSpPr>
        <p:spPr>
          <a:xfrm>
            <a:off x="839788" y="1681163"/>
            <a:ext cx="5157787" cy="823912"/>
          </a:xfrm>
          <a:prstGeom prst="rect">
            <a:avLst/>
          </a:prstGeom>
          <a:solidFill>
            <a:schemeClr val="bg1">
              <a:lumMod val="7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t>Administrivia</a:t>
            </a:r>
            <a:endParaRPr lang="en-US" dirty="0"/>
          </a:p>
        </p:txBody>
      </p:sp>
      <p:sp>
        <p:nvSpPr>
          <p:cNvPr id="9" name="Content Placeholder 11">
            <a:extLst>
              <a:ext uri="{FF2B5EF4-FFF2-40B4-BE49-F238E27FC236}">
                <a16:creationId xmlns:a16="http://schemas.microsoft.com/office/drawing/2014/main" id="{226FFDB0-0421-1C43-81B6-8ABEA6B6A682}"/>
              </a:ext>
            </a:extLst>
          </p:cNvPr>
          <p:cNvSpPr txBox="1">
            <a:spLocks/>
          </p:cNvSpPr>
          <p:nvPr/>
        </p:nvSpPr>
        <p:spPr>
          <a:xfrm>
            <a:off x="839788" y="2505075"/>
            <a:ext cx="5157787" cy="3684588"/>
          </a:xfrm>
          <a:prstGeom prst="rect">
            <a:avLst/>
          </a:prstGeom>
          <a:solidFill>
            <a:schemeClr val="accent1">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sz="5100" dirty="0"/>
          </a:p>
          <a:p>
            <a:pPr>
              <a:lnSpc>
                <a:spcPct val="120000"/>
              </a:lnSpc>
            </a:pPr>
            <a:endParaRPr lang="en-US" sz="8800" dirty="0"/>
          </a:p>
        </p:txBody>
      </p:sp>
      <p:sp>
        <p:nvSpPr>
          <p:cNvPr id="10" name="Text Placeholder 14">
            <a:extLst>
              <a:ext uri="{FF2B5EF4-FFF2-40B4-BE49-F238E27FC236}">
                <a16:creationId xmlns:a16="http://schemas.microsoft.com/office/drawing/2014/main" id="{58D2A25C-0384-3E41-A77B-BE6D4F86263C}"/>
              </a:ext>
            </a:extLst>
          </p:cNvPr>
          <p:cNvSpPr txBox="1">
            <a:spLocks/>
          </p:cNvSpPr>
          <p:nvPr/>
        </p:nvSpPr>
        <p:spPr>
          <a:xfrm>
            <a:off x="6172200" y="1681163"/>
            <a:ext cx="5183188" cy="823912"/>
          </a:xfrm>
          <a:prstGeom prst="rect">
            <a:avLst/>
          </a:prstGeom>
          <a:solidFill>
            <a:schemeClr val="accent1">
              <a:lumMod val="20000"/>
              <a:lumOff val="80000"/>
            </a:schemeClr>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Guard-rails</a:t>
            </a:r>
          </a:p>
        </p:txBody>
      </p:sp>
      <p:sp>
        <p:nvSpPr>
          <p:cNvPr id="11" name="Content Placeholder 12">
            <a:extLst>
              <a:ext uri="{FF2B5EF4-FFF2-40B4-BE49-F238E27FC236}">
                <a16:creationId xmlns:a16="http://schemas.microsoft.com/office/drawing/2014/main" id="{4A42F98B-3893-C74E-A11F-F24ECC880309}"/>
              </a:ext>
            </a:extLst>
          </p:cNvPr>
          <p:cNvSpPr txBox="1">
            <a:spLocks/>
          </p:cNvSpPr>
          <p:nvPr/>
        </p:nvSpPr>
        <p:spPr>
          <a:xfrm>
            <a:off x="6172200" y="2505075"/>
            <a:ext cx="5183188" cy="3684588"/>
          </a:xfrm>
          <a:prstGeom prst="rect">
            <a:avLst/>
          </a:prstGeom>
          <a:solidFill>
            <a:schemeClr val="bg1">
              <a:lumMod val="7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Arial" panose="020B0604020202020204" pitchFamily="34" charset="0"/>
              <a:buNone/>
            </a:pPr>
            <a:endParaRPr lang="en-US" sz="9600" dirty="0"/>
          </a:p>
          <a:p>
            <a:pPr marL="0" indent="0">
              <a:buFont typeface="Arial" panose="020B0604020202020204" pitchFamily="34" charset="0"/>
              <a:buNone/>
            </a:pPr>
            <a:endParaRPr lang="en-US" sz="9600" dirty="0"/>
          </a:p>
        </p:txBody>
      </p:sp>
      <p:sp>
        <p:nvSpPr>
          <p:cNvPr id="2" name="Title 1">
            <a:extLst>
              <a:ext uri="{FF2B5EF4-FFF2-40B4-BE49-F238E27FC236}">
                <a16:creationId xmlns:a16="http://schemas.microsoft.com/office/drawing/2014/main" id="{C34E506E-6533-D64D-86A9-ED3D445F81CC}"/>
              </a:ext>
            </a:extLst>
          </p:cNvPr>
          <p:cNvSpPr>
            <a:spLocks noGrp="1"/>
          </p:cNvSpPr>
          <p:nvPr>
            <p:ph type="title"/>
          </p:nvPr>
        </p:nvSpPr>
        <p:spPr/>
        <p:txBody>
          <a:bodyPr/>
          <a:lstStyle/>
          <a:p>
            <a:r>
              <a:rPr lang="en-US" dirty="0"/>
              <a:t>Policies and Standards</a:t>
            </a:r>
          </a:p>
        </p:txBody>
      </p:sp>
      <p:sp>
        <p:nvSpPr>
          <p:cNvPr id="4" name="Footer Placeholder 3">
            <a:extLst>
              <a:ext uri="{FF2B5EF4-FFF2-40B4-BE49-F238E27FC236}">
                <a16:creationId xmlns:a16="http://schemas.microsoft.com/office/drawing/2014/main" id="{FB3C727A-1AAF-5D45-8FB6-69B4E5DEB072}"/>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5544BE34-0B65-4045-9990-662B393C8193}"/>
              </a:ext>
            </a:extLst>
          </p:cNvPr>
          <p:cNvSpPr>
            <a:spLocks noGrp="1"/>
          </p:cNvSpPr>
          <p:nvPr>
            <p:ph type="sldNum" sz="quarter" idx="12"/>
          </p:nvPr>
        </p:nvSpPr>
        <p:spPr/>
        <p:txBody>
          <a:bodyPr/>
          <a:lstStyle/>
          <a:p>
            <a:fld id="{90A3305A-00E3-49F0-ACAB-AF9633484037}" type="slidenum">
              <a:rPr lang="en-US" smtClean="0"/>
              <a:t>34</a:t>
            </a:fld>
            <a:endParaRPr lang="en-US"/>
          </a:p>
        </p:txBody>
      </p:sp>
      <p:pic>
        <p:nvPicPr>
          <p:cNvPr id="2050" name="Picture 2" descr="Image result for paperwork accountant">
            <a:extLst>
              <a:ext uri="{FF2B5EF4-FFF2-40B4-BE49-F238E27FC236}">
                <a16:creationId xmlns:a16="http://schemas.microsoft.com/office/drawing/2014/main" id="{B4054634-E6D5-7443-BCAA-49B8347F4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818" y="2671762"/>
            <a:ext cx="3387725" cy="3387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uardrails">
            <a:extLst>
              <a:ext uri="{FF2B5EF4-FFF2-40B4-BE49-F238E27FC236}">
                <a16:creationId xmlns:a16="http://schemas.microsoft.com/office/drawing/2014/main" id="{E528FE14-EE21-3F49-9996-A14E0BCF1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995" y="3179761"/>
            <a:ext cx="4213597" cy="2371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CDC0A4-0D16-3646-A49F-1B692F0A3D49}"/>
              </a:ext>
            </a:extLst>
          </p:cNvPr>
          <p:cNvSpPr txBox="1"/>
          <p:nvPr/>
        </p:nvSpPr>
        <p:spPr>
          <a:xfrm>
            <a:off x="5669499" y="3345904"/>
            <a:ext cx="761619" cy="769441"/>
          </a:xfrm>
          <a:prstGeom prst="rect">
            <a:avLst/>
          </a:prstGeom>
          <a:noFill/>
        </p:spPr>
        <p:txBody>
          <a:bodyPr wrap="none" rtlCol="0">
            <a:spAutoFit/>
          </a:bodyPr>
          <a:lstStyle/>
          <a:p>
            <a:r>
              <a:rPr lang="en-US" sz="4400" dirty="0"/>
              <a:t>VS</a:t>
            </a:r>
          </a:p>
        </p:txBody>
      </p:sp>
    </p:spTree>
    <p:extLst>
      <p:ext uri="{BB962C8B-B14F-4D97-AF65-F5344CB8AC3E}">
        <p14:creationId xmlns:p14="http://schemas.microsoft.com/office/powerpoint/2010/main" val="2744560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8D38F5-9FBE-644D-824B-761224D1A756}"/>
              </a:ext>
            </a:extLst>
          </p:cNvPr>
          <p:cNvSpPr/>
          <p:nvPr/>
        </p:nvSpPr>
        <p:spPr>
          <a:xfrm>
            <a:off x="6201507" y="1516839"/>
            <a:ext cx="5748338" cy="45759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538F5-E4E5-4A48-B9F6-1FBE00221550}"/>
              </a:ext>
            </a:extLst>
          </p:cNvPr>
          <p:cNvSpPr>
            <a:spLocks noGrp="1"/>
          </p:cNvSpPr>
          <p:nvPr>
            <p:ph type="title"/>
          </p:nvPr>
        </p:nvSpPr>
        <p:spPr>
          <a:xfrm>
            <a:off x="614948" y="365126"/>
            <a:ext cx="5375545" cy="1151714"/>
          </a:xfrm>
          <a:solidFill>
            <a:schemeClr val="bg1">
              <a:lumMod val="75000"/>
            </a:schemeClr>
          </a:solidFill>
        </p:spPr>
        <p:txBody>
          <a:bodyPr/>
          <a:lstStyle/>
          <a:p>
            <a:r>
              <a:rPr lang="en-US" dirty="0"/>
              <a:t>Compliance</a:t>
            </a:r>
          </a:p>
        </p:txBody>
      </p:sp>
      <p:sp>
        <p:nvSpPr>
          <p:cNvPr id="4" name="Footer Placeholder 3">
            <a:extLst>
              <a:ext uri="{FF2B5EF4-FFF2-40B4-BE49-F238E27FC236}">
                <a16:creationId xmlns:a16="http://schemas.microsoft.com/office/drawing/2014/main" id="{783DA63B-F99C-BC43-821B-319475460C7C}"/>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EC314899-F25C-2244-884F-F01DF270E373}"/>
              </a:ext>
            </a:extLst>
          </p:cNvPr>
          <p:cNvSpPr>
            <a:spLocks noGrp="1"/>
          </p:cNvSpPr>
          <p:nvPr>
            <p:ph type="sldNum" sz="quarter" idx="12"/>
          </p:nvPr>
        </p:nvSpPr>
        <p:spPr/>
        <p:txBody>
          <a:bodyPr/>
          <a:lstStyle/>
          <a:p>
            <a:fld id="{90A3305A-00E3-49F0-ACAB-AF9633484037}" type="slidenum">
              <a:rPr lang="en-US" smtClean="0"/>
              <a:t>35</a:t>
            </a:fld>
            <a:endParaRPr lang="en-US"/>
          </a:p>
        </p:txBody>
      </p:sp>
      <p:sp>
        <p:nvSpPr>
          <p:cNvPr id="8" name="Content Placeholder 2">
            <a:extLst>
              <a:ext uri="{FF2B5EF4-FFF2-40B4-BE49-F238E27FC236}">
                <a16:creationId xmlns:a16="http://schemas.microsoft.com/office/drawing/2014/main" id="{BCEE7B58-EB60-1349-BC0A-B5E6FFBD349E}"/>
              </a:ext>
            </a:extLst>
          </p:cNvPr>
          <p:cNvSpPr>
            <a:spLocks noGrp="1"/>
          </p:cNvSpPr>
          <p:nvPr>
            <p:ph idx="1"/>
          </p:nvPr>
        </p:nvSpPr>
        <p:spPr>
          <a:xfrm>
            <a:off x="614948" y="1516839"/>
            <a:ext cx="5375545" cy="4575969"/>
          </a:xfrm>
          <a:solidFill>
            <a:schemeClr val="accent1">
              <a:lumMod val="40000"/>
              <a:lumOff val="60000"/>
            </a:schemeClr>
          </a:solidFill>
        </p:spPr>
        <p:txBody>
          <a:bodyPr>
            <a:normAutofit/>
          </a:bodyPr>
          <a:lstStyle/>
          <a:p>
            <a:r>
              <a:rPr lang="en-US" dirty="0"/>
              <a:t>Witness the power of partnerships! </a:t>
            </a:r>
          </a:p>
          <a:p>
            <a:endParaRPr lang="en-US" dirty="0"/>
          </a:p>
          <a:p>
            <a:r>
              <a:rPr lang="en-US" dirty="0"/>
              <a:t>The “E” Word:  enforcement does not always live in InfoSec office.  </a:t>
            </a:r>
          </a:p>
          <a:p>
            <a:pPr lvl="1"/>
            <a:r>
              <a:rPr lang="en-US" dirty="0"/>
              <a:t>But technical controls – that enforce things automatically – typically do. </a:t>
            </a:r>
          </a:p>
          <a:p>
            <a:endParaRPr lang="en-US" dirty="0"/>
          </a:p>
          <a:p>
            <a:r>
              <a:rPr lang="en-US" dirty="0"/>
              <a:t>“Compliance is Not Security” </a:t>
            </a:r>
          </a:p>
          <a:p>
            <a:endParaRPr lang="en-US" dirty="0"/>
          </a:p>
        </p:txBody>
      </p:sp>
      <p:pic>
        <p:nvPicPr>
          <p:cNvPr id="3076" name="Picture 4" descr="Related image">
            <a:extLst>
              <a:ext uri="{FF2B5EF4-FFF2-40B4-BE49-F238E27FC236}">
                <a16:creationId xmlns:a16="http://schemas.microsoft.com/office/drawing/2014/main" id="{3219C2BD-21C2-D742-BD7D-188636886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538" y="1868733"/>
            <a:ext cx="5006412" cy="375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92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449179" y="1764633"/>
            <a:ext cx="2943255" cy="3019006"/>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200" kern="1200" dirty="0">
                <a:solidFill>
                  <a:srgbClr val="FFFFFF"/>
                </a:solidFill>
                <a:latin typeface="+mj-lt"/>
                <a:ea typeface="+mj-ea"/>
                <a:cs typeface="+mj-cs"/>
              </a:rPr>
              <a:t>Workshop Poll:</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36</a:t>
            </a:fld>
            <a:endParaRPr lang="en-US">
              <a:solidFill>
                <a:srgbClr val="898989"/>
              </a:solidFill>
            </a:endParaRPr>
          </a:p>
        </p:txBody>
      </p:sp>
      <p:pic>
        <p:nvPicPr>
          <p:cNvPr id="11" name="Picture 10">
            <a:extLst>
              <a:ext uri="{FF2B5EF4-FFF2-40B4-BE49-F238E27FC236}">
                <a16:creationId xmlns:a16="http://schemas.microsoft.com/office/drawing/2014/main" id="{25FD950D-A40B-490C-B1E5-645E8E11331F}"/>
              </a:ext>
            </a:extLst>
          </p:cNvPr>
          <p:cNvPicPr>
            <a:picLocks noChangeAspect="1"/>
          </p:cNvPicPr>
          <p:nvPr/>
        </p:nvPicPr>
        <p:blipFill>
          <a:blip r:embed="rId3"/>
          <a:stretch>
            <a:fillRect/>
          </a:stretch>
        </p:blipFill>
        <p:spPr>
          <a:xfrm>
            <a:off x="3613047" y="660309"/>
            <a:ext cx="8358340" cy="5035732"/>
          </a:xfrm>
          <a:prstGeom prst="rect">
            <a:avLst/>
          </a:prstGeom>
        </p:spPr>
      </p:pic>
    </p:spTree>
    <p:extLst>
      <p:ext uri="{BB962C8B-B14F-4D97-AF65-F5344CB8AC3E}">
        <p14:creationId xmlns:p14="http://schemas.microsoft.com/office/powerpoint/2010/main" val="1096249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
            <a:extLst>
              <a:ext uri="{FF2B5EF4-FFF2-40B4-BE49-F238E27FC236}">
                <a16:creationId xmlns:a16="http://schemas.microsoft.com/office/drawing/2014/main" id="{252F6919-1269-4DB5-BAB5-BBD801338E91}"/>
              </a:ext>
            </a:extLst>
          </p:cNvPr>
          <p:cNvPicPr>
            <a:picLocks noChangeAspect="1"/>
          </p:cNvPicPr>
          <p:nvPr/>
        </p:nvPicPr>
        <p:blipFill rotWithShape="1">
          <a:blip r:embed="rId3"/>
          <a:srcRect l="4037" r="760"/>
          <a:stretch/>
        </p:blipFill>
        <p:spPr>
          <a:xfrm>
            <a:off x="7556408" y="10"/>
            <a:ext cx="4635591" cy="6857990"/>
          </a:xfrm>
          <a:prstGeom prst="rect">
            <a:avLst/>
          </a:prstGeom>
          <a:effectLst/>
        </p:spPr>
      </p:pic>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648929" y="629266"/>
            <a:ext cx="6586491" cy="1676603"/>
          </a:xfrm>
        </p:spPr>
        <p:txBody>
          <a:bodyPr>
            <a:normAutofit/>
          </a:bodyPr>
          <a:lstStyle/>
          <a:p>
            <a:pPr algn="ctr"/>
            <a:r>
              <a:rPr lang="en-US" dirty="0"/>
              <a:t>Education and Awareness</a:t>
            </a:r>
            <a:br>
              <a:rPr lang="en-US" dirty="0"/>
            </a:br>
            <a:r>
              <a:rPr lang="en-US" sz="3600" dirty="0"/>
              <a:t>Strategic Frame Work</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a:xfrm>
            <a:off x="3096285" y="6356350"/>
            <a:ext cx="4139134" cy="365125"/>
          </a:xfrm>
        </p:spPr>
        <p:txBody>
          <a:bodyPr>
            <a:normAutofit/>
          </a:bodyPr>
          <a:lstStyle/>
          <a:p>
            <a:pPr algn="r">
              <a:spcAft>
                <a:spcPts val="600"/>
              </a:spcAft>
            </a:pPr>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rgbClr val="FFFFFF"/>
                </a:solidFill>
              </a:rPr>
              <a:pPr>
                <a:spcAft>
                  <a:spcPts val="600"/>
                </a:spcAft>
              </a:pPr>
              <a:t>37</a:t>
            </a:fld>
            <a:endParaRPr lang="en-US">
              <a:solidFill>
                <a:srgbClr val="FFFFFF"/>
              </a:solidFill>
            </a:endParaRPr>
          </a:p>
        </p:txBody>
      </p:sp>
      <p:sp>
        <p:nvSpPr>
          <p:cNvPr id="2" name="Content Placeholder 1"/>
          <p:cNvSpPr>
            <a:spLocks noGrp="1"/>
          </p:cNvSpPr>
          <p:nvPr>
            <p:ph idx="1"/>
          </p:nvPr>
        </p:nvSpPr>
        <p:spPr>
          <a:xfrm>
            <a:off x="838200" y="2417735"/>
            <a:ext cx="6058546" cy="3759227"/>
          </a:xfrm>
        </p:spPr>
        <p:txBody>
          <a:bodyPr>
            <a:normAutofit lnSpcReduction="10000"/>
          </a:bodyPr>
          <a:lstStyle/>
          <a:p>
            <a:r>
              <a:rPr lang="en-US" dirty="0"/>
              <a:t>Align with Strategic Plan Objectives</a:t>
            </a:r>
          </a:p>
          <a:p>
            <a:r>
              <a:rPr lang="en-US" dirty="0"/>
              <a:t>Scope and content – building blocks</a:t>
            </a:r>
          </a:p>
          <a:p>
            <a:r>
              <a:rPr lang="en-US" dirty="0"/>
              <a:t>Responsibility</a:t>
            </a:r>
          </a:p>
          <a:p>
            <a:r>
              <a:rPr lang="en-US" dirty="0"/>
              <a:t>Elements</a:t>
            </a:r>
          </a:p>
          <a:p>
            <a:pPr lvl="1"/>
            <a:r>
              <a:rPr lang="en-US" dirty="0"/>
              <a:t>Design</a:t>
            </a:r>
          </a:p>
          <a:p>
            <a:pPr lvl="1"/>
            <a:r>
              <a:rPr lang="en-US" dirty="0"/>
              <a:t>Program Components – Service Catalog</a:t>
            </a:r>
          </a:p>
          <a:p>
            <a:pPr lvl="1"/>
            <a:r>
              <a:rPr lang="en-US" dirty="0"/>
              <a:t>Material Development</a:t>
            </a:r>
          </a:p>
          <a:p>
            <a:pPr lvl="1"/>
            <a:r>
              <a:rPr lang="en-US" dirty="0"/>
              <a:t>Implementation</a:t>
            </a:r>
          </a:p>
          <a:p>
            <a:pPr lvl="1"/>
            <a:r>
              <a:rPr lang="en-US" dirty="0"/>
              <a:t>Continuum</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92943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
            <a:extLst>
              <a:ext uri="{FF2B5EF4-FFF2-40B4-BE49-F238E27FC236}">
                <a16:creationId xmlns:a16="http://schemas.microsoft.com/office/drawing/2014/main" id="{252F6919-1269-4DB5-BAB5-BBD801338E91}"/>
              </a:ext>
            </a:extLst>
          </p:cNvPr>
          <p:cNvPicPr>
            <a:picLocks noChangeAspect="1"/>
          </p:cNvPicPr>
          <p:nvPr/>
        </p:nvPicPr>
        <p:blipFill rotWithShape="1">
          <a:blip r:embed="rId3"/>
          <a:srcRect l="4037" r="760"/>
          <a:stretch/>
        </p:blipFill>
        <p:spPr>
          <a:xfrm>
            <a:off x="7556408" y="10"/>
            <a:ext cx="4635591" cy="6857990"/>
          </a:xfrm>
          <a:prstGeom prst="rect">
            <a:avLst/>
          </a:prstGeom>
          <a:effectLst/>
        </p:spPr>
      </p:pic>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648929" y="629266"/>
            <a:ext cx="6586491" cy="1609081"/>
          </a:xfrm>
        </p:spPr>
        <p:txBody>
          <a:bodyPr>
            <a:normAutofit/>
          </a:bodyPr>
          <a:lstStyle/>
          <a:p>
            <a:pPr algn="ctr"/>
            <a:r>
              <a:rPr lang="en-US" dirty="0"/>
              <a:t>Education and Awareness</a:t>
            </a:r>
            <a:br>
              <a:rPr lang="en-US" dirty="0"/>
            </a:br>
            <a:r>
              <a:rPr lang="en-US" sz="3600" dirty="0"/>
              <a:t>Content/Material Objectives</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a:xfrm>
            <a:off x="3096285" y="6356350"/>
            <a:ext cx="4139134" cy="365125"/>
          </a:xfrm>
        </p:spPr>
        <p:txBody>
          <a:bodyPr>
            <a:normAutofit/>
          </a:bodyPr>
          <a:lstStyle/>
          <a:p>
            <a:pPr algn="r">
              <a:spcAft>
                <a:spcPts val="600"/>
              </a:spcAft>
            </a:pPr>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rgbClr val="FFFFFF"/>
                </a:solidFill>
              </a:rPr>
              <a:pPr>
                <a:spcAft>
                  <a:spcPts val="600"/>
                </a:spcAft>
              </a:pPr>
              <a:t>38</a:t>
            </a:fld>
            <a:endParaRPr lang="en-US">
              <a:solidFill>
                <a:srgbClr val="FFFFFF"/>
              </a:solidFill>
            </a:endParaRPr>
          </a:p>
        </p:txBody>
      </p:sp>
      <p:sp>
        <p:nvSpPr>
          <p:cNvPr id="2" name="Content Placeholder 1"/>
          <p:cNvSpPr>
            <a:spLocks noGrp="1"/>
          </p:cNvSpPr>
          <p:nvPr>
            <p:ph idx="1"/>
          </p:nvPr>
        </p:nvSpPr>
        <p:spPr>
          <a:xfrm>
            <a:off x="838200" y="2417735"/>
            <a:ext cx="6058546" cy="3759227"/>
          </a:xfrm>
        </p:spPr>
        <p:txBody>
          <a:bodyPr>
            <a:normAutofit lnSpcReduction="10000"/>
          </a:bodyPr>
          <a:lstStyle/>
          <a:p>
            <a:r>
              <a:rPr lang="en-US" dirty="0"/>
              <a:t>Who is your audience?</a:t>
            </a:r>
          </a:p>
          <a:p>
            <a:r>
              <a:rPr lang="en-US" dirty="0"/>
              <a:t>Behaviors and skill sets to enforce</a:t>
            </a:r>
          </a:p>
          <a:p>
            <a:r>
              <a:rPr lang="en-US" dirty="0"/>
              <a:t>Mandatory/Optional?</a:t>
            </a:r>
          </a:p>
          <a:p>
            <a:r>
              <a:rPr lang="en-US" dirty="0"/>
              <a:t>Deployment method?</a:t>
            </a:r>
          </a:p>
          <a:p>
            <a:r>
              <a:rPr lang="en-US" dirty="0"/>
              <a:t>Documentation, feedback, &amp; evidence of understanding and application</a:t>
            </a:r>
          </a:p>
          <a:p>
            <a:r>
              <a:rPr lang="en-US" dirty="0"/>
              <a:t>Frequency of exposure</a:t>
            </a:r>
          </a:p>
          <a:p>
            <a:r>
              <a:rPr lang="en-US" dirty="0"/>
              <a:t>Evaluate &amp; update</a:t>
            </a:r>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84299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
            <a:extLst>
              <a:ext uri="{FF2B5EF4-FFF2-40B4-BE49-F238E27FC236}">
                <a16:creationId xmlns:a16="http://schemas.microsoft.com/office/drawing/2014/main" id="{252F6919-1269-4DB5-BAB5-BBD801338E91}"/>
              </a:ext>
            </a:extLst>
          </p:cNvPr>
          <p:cNvPicPr>
            <a:picLocks noChangeAspect="1"/>
          </p:cNvPicPr>
          <p:nvPr/>
        </p:nvPicPr>
        <p:blipFill rotWithShape="1">
          <a:blip r:embed="rId3"/>
          <a:srcRect l="4037" r="760"/>
          <a:stretch/>
        </p:blipFill>
        <p:spPr>
          <a:xfrm>
            <a:off x="7556408" y="10"/>
            <a:ext cx="4635591" cy="6857990"/>
          </a:xfrm>
          <a:prstGeom prst="rect">
            <a:avLst/>
          </a:prstGeom>
          <a:effectLst/>
        </p:spPr>
      </p:pic>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648929" y="629266"/>
            <a:ext cx="6586491" cy="1609081"/>
          </a:xfrm>
        </p:spPr>
        <p:txBody>
          <a:bodyPr>
            <a:normAutofit/>
          </a:bodyPr>
          <a:lstStyle/>
          <a:p>
            <a:pPr algn="ctr"/>
            <a:r>
              <a:rPr lang="en-US" dirty="0"/>
              <a:t>Education and Awareness</a:t>
            </a:r>
            <a:br>
              <a:rPr lang="en-US" dirty="0"/>
            </a:br>
            <a:r>
              <a:rPr lang="en-US" sz="3600" dirty="0"/>
              <a:t>Challenge Questions</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a:xfrm>
            <a:off x="3096285" y="6356350"/>
            <a:ext cx="4139134" cy="365125"/>
          </a:xfrm>
        </p:spPr>
        <p:txBody>
          <a:bodyPr>
            <a:normAutofit/>
          </a:bodyPr>
          <a:lstStyle/>
          <a:p>
            <a:pPr algn="r">
              <a:spcAft>
                <a:spcPts val="600"/>
              </a:spcAft>
            </a:pPr>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rgbClr val="FFFFFF"/>
                </a:solidFill>
              </a:rPr>
              <a:pPr>
                <a:spcAft>
                  <a:spcPts val="600"/>
                </a:spcAft>
              </a:pPr>
              <a:t>39</a:t>
            </a:fld>
            <a:endParaRPr lang="en-US">
              <a:solidFill>
                <a:srgbClr val="FFFFFF"/>
              </a:solidFill>
            </a:endParaRPr>
          </a:p>
        </p:txBody>
      </p:sp>
      <p:sp>
        <p:nvSpPr>
          <p:cNvPr id="2" name="Content Placeholder 1"/>
          <p:cNvSpPr>
            <a:spLocks noGrp="1"/>
          </p:cNvSpPr>
          <p:nvPr>
            <p:ph idx="1"/>
          </p:nvPr>
        </p:nvSpPr>
        <p:spPr>
          <a:xfrm>
            <a:off x="838200" y="2417735"/>
            <a:ext cx="6058546" cy="3759227"/>
          </a:xfrm>
        </p:spPr>
        <p:txBody>
          <a:bodyPr>
            <a:normAutofit lnSpcReduction="10000"/>
          </a:bodyPr>
          <a:lstStyle/>
          <a:p>
            <a:pPr marL="0" indent="0">
              <a:buNone/>
            </a:pPr>
            <a:r>
              <a:rPr lang="en-US" dirty="0"/>
              <a:t>How many topics/issues/concerns does your office currently offer awareness and training on? </a:t>
            </a:r>
          </a:p>
          <a:p>
            <a:pPr marL="0" indent="0">
              <a:buNone/>
            </a:pPr>
            <a:endParaRPr lang="en-US" sz="1100" dirty="0"/>
          </a:p>
          <a:p>
            <a:pPr marL="0" indent="0">
              <a:buNone/>
            </a:pPr>
            <a:r>
              <a:rPr lang="en-US" dirty="0"/>
              <a:t>What audiences does your program focus on?</a:t>
            </a:r>
          </a:p>
          <a:p>
            <a:pPr marL="0" indent="0">
              <a:buNone/>
            </a:pPr>
            <a:endParaRPr lang="en-US" sz="1100" dirty="0"/>
          </a:p>
          <a:p>
            <a:pPr marL="0" indent="0">
              <a:buNone/>
            </a:pPr>
            <a:r>
              <a:rPr lang="en-US" dirty="0"/>
              <a:t>What do you consider to be evolving considerations/topics to add to your awareness and education program?</a:t>
            </a:r>
          </a:p>
          <a:p>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4843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Pre-Workshop Program Maturity Survey</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4</a:t>
            </a:fld>
            <a:endParaRPr lang="en-US">
              <a:solidFill>
                <a:srgbClr val="898989"/>
              </a:solidFill>
            </a:endParaRPr>
          </a:p>
        </p:txBody>
      </p:sp>
      <p:pic>
        <p:nvPicPr>
          <p:cNvPr id="6" name="Picture 5">
            <a:extLst>
              <a:ext uri="{FF2B5EF4-FFF2-40B4-BE49-F238E27FC236}">
                <a16:creationId xmlns:a16="http://schemas.microsoft.com/office/drawing/2014/main" id="{43BBC3A7-CC89-4C9E-911C-9818EDF09578}"/>
              </a:ext>
            </a:extLst>
          </p:cNvPr>
          <p:cNvPicPr>
            <a:picLocks noChangeAspect="1"/>
          </p:cNvPicPr>
          <p:nvPr/>
        </p:nvPicPr>
        <p:blipFill>
          <a:blip r:embed="rId3"/>
          <a:stretch>
            <a:fillRect/>
          </a:stretch>
        </p:blipFill>
        <p:spPr>
          <a:xfrm>
            <a:off x="3602893" y="838724"/>
            <a:ext cx="8589107" cy="5178153"/>
          </a:xfrm>
          <a:prstGeom prst="rect">
            <a:avLst/>
          </a:prstGeom>
        </p:spPr>
      </p:pic>
    </p:spTree>
    <p:extLst>
      <p:ext uri="{BB962C8B-B14F-4D97-AF65-F5344CB8AC3E}">
        <p14:creationId xmlns:p14="http://schemas.microsoft.com/office/powerpoint/2010/main" val="1410712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449179" y="1764633"/>
            <a:ext cx="2943255" cy="3019006"/>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200" kern="1200" dirty="0">
                <a:solidFill>
                  <a:srgbClr val="FFFFFF"/>
                </a:solidFill>
                <a:latin typeface="+mj-lt"/>
                <a:ea typeface="+mj-ea"/>
                <a:cs typeface="+mj-cs"/>
              </a:rPr>
              <a:t>Workshop Poll:</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40</a:t>
            </a:fld>
            <a:endParaRPr lang="en-US">
              <a:solidFill>
                <a:srgbClr val="898989"/>
              </a:solidFill>
            </a:endParaRPr>
          </a:p>
        </p:txBody>
      </p:sp>
      <p:pic>
        <p:nvPicPr>
          <p:cNvPr id="10" name="Picture 9">
            <a:extLst>
              <a:ext uri="{FF2B5EF4-FFF2-40B4-BE49-F238E27FC236}">
                <a16:creationId xmlns:a16="http://schemas.microsoft.com/office/drawing/2014/main" id="{85DBEC94-300E-4FC2-9E1B-0F5010101D9A}"/>
              </a:ext>
            </a:extLst>
          </p:cNvPr>
          <p:cNvPicPr>
            <a:picLocks noChangeAspect="1"/>
          </p:cNvPicPr>
          <p:nvPr/>
        </p:nvPicPr>
        <p:blipFill>
          <a:blip r:embed="rId3"/>
          <a:stretch>
            <a:fillRect/>
          </a:stretch>
        </p:blipFill>
        <p:spPr>
          <a:xfrm>
            <a:off x="3753680" y="726741"/>
            <a:ext cx="8178736" cy="4599238"/>
          </a:xfrm>
          <a:prstGeom prst="rect">
            <a:avLst/>
          </a:prstGeom>
        </p:spPr>
      </p:pic>
    </p:spTree>
    <p:extLst>
      <p:ext uri="{BB962C8B-B14F-4D97-AF65-F5344CB8AC3E}">
        <p14:creationId xmlns:p14="http://schemas.microsoft.com/office/powerpoint/2010/main" val="4029062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449179" y="1764633"/>
            <a:ext cx="2943255" cy="3019006"/>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200" kern="1200" dirty="0">
                <a:solidFill>
                  <a:srgbClr val="FFFFFF"/>
                </a:solidFill>
                <a:latin typeface="+mj-lt"/>
                <a:ea typeface="+mj-ea"/>
                <a:cs typeface="+mj-cs"/>
              </a:rPr>
              <a:t>Workshop Poll:</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41</a:t>
            </a:fld>
            <a:endParaRPr lang="en-US">
              <a:solidFill>
                <a:srgbClr val="898989"/>
              </a:solidFill>
            </a:endParaRPr>
          </a:p>
        </p:txBody>
      </p:sp>
      <p:pic>
        <p:nvPicPr>
          <p:cNvPr id="7" name="Picture 6">
            <a:extLst>
              <a:ext uri="{FF2B5EF4-FFF2-40B4-BE49-F238E27FC236}">
                <a16:creationId xmlns:a16="http://schemas.microsoft.com/office/drawing/2014/main" id="{BBE51934-8208-449E-A253-EBE4E5C68617}"/>
              </a:ext>
            </a:extLst>
          </p:cNvPr>
          <p:cNvPicPr>
            <a:picLocks noChangeAspect="1"/>
          </p:cNvPicPr>
          <p:nvPr/>
        </p:nvPicPr>
        <p:blipFill>
          <a:blip r:embed="rId3"/>
          <a:stretch>
            <a:fillRect/>
          </a:stretch>
        </p:blipFill>
        <p:spPr>
          <a:xfrm>
            <a:off x="3593680" y="594394"/>
            <a:ext cx="8392391" cy="4719385"/>
          </a:xfrm>
          <a:prstGeom prst="rect">
            <a:avLst/>
          </a:prstGeom>
        </p:spPr>
      </p:pic>
    </p:spTree>
    <p:extLst>
      <p:ext uri="{BB962C8B-B14F-4D97-AF65-F5344CB8AC3E}">
        <p14:creationId xmlns:p14="http://schemas.microsoft.com/office/powerpoint/2010/main" val="2271016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1">
            <a:extLst>
              <a:ext uri="{FF2B5EF4-FFF2-40B4-BE49-F238E27FC236}">
                <a16:creationId xmlns:a16="http://schemas.microsoft.com/office/drawing/2014/main" id="{252F6919-1269-4DB5-BAB5-BBD801338E91}"/>
              </a:ext>
            </a:extLst>
          </p:cNvPr>
          <p:cNvPicPr>
            <a:picLocks noChangeAspect="1"/>
          </p:cNvPicPr>
          <p:nvPr/>
        </p:nvPicPr>
        <p:blipFill rotWithShape="1">
          <a:blip r:embed="rId3"/>
          <a:srcRect l="4037" r="760"/>
          <a:stretch/>
        </p:blipFill>
        <p:spPr>
          <a:xfrm>
            <a:off x="7556408" y="10"/>
            <a:ext cx="4635591" cy="6857990"/>
          </a:xfrm>
          <a:prstGeom prst="rect">
            <a:avLst/>
          </a:prstGeom>
          <a:effectLst/>
        </p:spPr>
      </p:pic>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648929" y="629266"/>
            <a:ext cx="6586491" cy="1676603"/>
          </a:xfrm>
        </p:spPr>
        <p:txBody>
          <a:bodyPr>
            <a:normAutofit/>
          </a:bodyPr>
          <a:lstStyle/>
          <a:p>
            <a:pPr algn="ctr"/>
            <a:r>
              <a:rPr lang="en-US" dirty="0"/>
              <a:t>Education and Awareness</a:t>
            </a:r>
            <a:br>
              <a:rPr lang="en-US" dirty="0"/>
            </a:br>
            <a:r>
              <a:rPr lang="en-US" sz="3600" dirty="0"/>
              <a:t>Service Catalog</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a:xfrm>
            <a:off x="3096285" y="6356350"/>
            <a:ext cx="4139134" cy="365125"/>
          </a:xfrm>
        </p:spPr>
        <p:txBody>
          <a:bodyPr>
            <a:normAutofit/>
          </a:bodyPr>
          <a:lstStyle/>
          <a:p>
            <a:pPr algn="r">
              <a:spcAft>
                <a:spcPts val="600"/>
              </a:spcAft>
            </a:pPr>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rgbClr val="FFFFFF"/>
                </a:solidFill>
              </a:rPr>
              <a:pPr>
                <a:spcAft>
                  <a:spcPts val="600"/>
                </a:spcAft>
              </a:pPr>
              <a:t>42</a:t>
            </a:fld>
            <a:endParaRPr lang="en-US">
              <a:solidFill>
                <a:srgbClr val="FFFFFF"/>
              </a:solidFill>
            </a:endParaRPr>
          </a:p>
        </p:txBody>
      </p:sp>
      <p:graphicFrame>
        <p:nvGraphicFramePr>
          <p:cNvPr id="8" name="Content Placeholder 7">
            <a:extLst>
              <a:ext uri="{FF2B5EF4-FFF2-40B4-BE49-F238E27FC236}">
                <a16:creationId xmlns:a16="http://schemas.microsoft.com/office/drawing/2014/main" id="{2F921DEF-D56D-41E7-AD09-4E32B0F9C001}"/>
              </a:ext>
            </a:extLst>
          </p:cNvPr>
          <p:cNvGraphicFramePr>
            <a:graphicFrameLocks noGrp="1"/>
          </p:cNvGraphicFramePr>
          <p:nvPr>
            <p:ph idx="1"/>
            <p:extLst>
              <p:ext uri="{D42A27DB-BD31-4B8C-83A1-F6EECF244321}">
                <p14:modId xmlns:p14="http://schemas.microsoft.com/office/powerpoint/2010/main" val="818425517"/>
              </p:ext>
            </p:extLst>
          </p:nvPr>
        </p:nvGraphicFramePr>
        <p:xfrm>
          <a:off x="648929" y="2661920"/>
          <a:ext cx="6586490" cy="2966720"/>
        </p:xfrm>
        <a:graphic>
          <a:graphicData uri="http://schemas.openxmlformats.org/drawingml/2006/table">
            <a:tbl>
              <a:tblPr firstRow="1" bandRow="1">
                <a:tableStyleId>{69CF1AB2-1976-4502-BF36-3FF5EA218861}</a:tableStyleId>
              </a:tblPr>
              <a:tblGrid>
                <a:gridCol w="3293245">
                  <a:extLst>
                    <a:ext uri="{9D8B030D-6E8A-4147-A177-3AD203B41FA5}">
                      <a16:colId xmlns:a16="http://schemas.microsoft.com/office/drawing/2014/main" val="3827553218"/>
                    </a:ext>
                  </a:extLst>
                </a:gridCol>
                <a:gridCol w="3293245">
                  <a:extLst>
                    <a:ext uri="{9D8B030D-6E8A-4147-A177-3AD203B41FA5}">
                      <a16:colId xmlns:a16="http://schemas.microsoft.com/office/drawing/2014/main" val="2022624936"/>
                    </a:ext>
                  </a:extLst>
                </a:gridCol>
              </a:tblGrid>
              <a:tr h="370840">
                <a:tc>
                  <a:txBody>
                    <a:bodyPr/>
                    <a:lstStyle/>
                    <a:p>
                      <a:r>
                        <a:rPr lang="en-US" b="0" dirty="0"/>
                        <a:t>Faculty &amp; Staff Training</a:t>
                      </a:r>
                    </a:p>
                  </a:txBody>
                  <a:tcPr/>
                </a:tc>
                <a:tc>
                  <a:txBody>
                    <a:bodyPr/>
                    <a:lstStyle/>
                    <a:p>
                      <a:r>
                        <a:rPr lang="en-US" b="0" dirty="0"/>
                        <a:t>Phishing Alerts</a:t>
                      </a:r>
                    </a:p>
                  </a:txBody>
                  <a:tcPr/>
                </a:tc>
                <a:extLst>
                  <a:ext uri="{0D108BD9-81ED-4DB2-BD59-A6C34878D82A}">
                    <a16:rowId xmlns:a16="http://schemas.microsoft.com/office/drawing/2014/main" val="3100454571"/>
                  </a:ext>
                </a:extLst>
              </a:tr>
              <a:tr h="370840">
                <a:tc>
                  <a:txBody>
                    <a:bodyPr/>
                    <a:lstStyle/>
                    <a:p>
                      <a:r>
                        <a:rPr lang="en-US" dirty="0"/>
                        <a:t>Student Training</a:t>
                      </a:r>
                    </a:p>
                  </a:txBody>
                  <a:tcPr/>
                </a:tc>
                <a:tc>
                  <a:txBody>
                    <a:bodyPr/>
                    <a:lstStyle/>
                    <a:p>
                      <a:r>
                        <a:rPr lang="en-US" dirty="0"/>
                        <a:t>Identity Theft</a:t>
                      </a:r>
                    </a:p>
                  </a:txBody>
                  <a:tcPr/>
                </a:tc>
                <a:extLst>
                  <a:ext uri="{0D108BD9-81ED-4DB2-BD59-A6C34878D82A}">
                    <a16:rowId xmlns:a16="http://schemas.microsoft.com/office/drawing/2014/main" val="1667686453"/>
                  </a:ext>
                </a:extLst>
              </a:tr>
              <a:tr h="370840">
                <a:tc>
                  <a:txBody>
                    <a:bodyPr/>
                    <a:lstStyle/>
                    <a:p>
                      <a:r>
                        <a:rPr lang="en-US" dirty="0"/>
                        <a:t>Web &amp; Print Publications</a:t>
                      </a:r>
                    </a:p>
                  </a:txBody>
                  <a:tcPr/>
                </a:tc>
                <a:tc>
                  <a:txBody>
                    <a:bodyPr/>
                    <a:lstStyle/>
                    <a:p>
                      <a:r>
                        <a:rPr lang="en-US" dirty="0"/>
                        <a:t>International Travel</a:t>
                      </a:r>
                    </a:p>
                  </a:txBody>
                  <a:tcPr/>
                </a:tc>
                <a:extLst>
                  <a:ext uri="{0D108BD9-81ED-4DB2-BD59-A6C34878D82A}">
                    <a16:rowId xmlns:a16="http://schemas.microsoft.com/office/drawing/2014/main" val="166484611"/>
                  </a:ext>
                </a:extLst>
              </a:tr>
              <a:tr h="370840">
                <a:tc>
                  <a:txBody>
                    <a:bodyPr/>
                    <a:lstStyle/>
                    <a:p>
                      <a:r>
                        <a:rPr lang="en-US" dirty="0"/>
                        <a:t>Awareness Programs</a:t>
                      </a:r>
                    </a:p>
                  </a:txBody>
                  <a:tcPr/>
                </a:tc>
                <a:tc>
                  <a:txBody>
                    <a:bodyPr/>
                    <a:lstStyle/>
                    <a:p>
                      <a:r>
                        <a:rPr lang="en-US" dirty="0"/>
                        <a:t>Social Networking Security</a:t>
                      </a:r>
                    </a:p>
                  </a:txBody>
                  <a:tcPr/>
                </a:tc>
                <a:extLst>
                  <a:ext uri="{0D108BD9-81ED-4DB2-BD59-A6C34878D82A}">
                    <a16:rowId xmlns:a16="http://schemas.microsoft.com/office/drawing/2014/main" val="2623519845"/>
                  </a:ext>
                </a:extLst>
              </a:tr>
              <a:tr h="370840">
                <a:tc>
                  <a:txBody>
                    <a:bodyPr/>
                    <a:lstStyle/>
                    <a:p>
                      <a:r>
                        <a:rPr lang="en-US" dirty="0"/>
                        <a:t>Technical Roles Training</a:t>
                      </a:r>
                    </a:p>
                  </a:txBody>
                  <a:tcPr/>
                </a:tc>
                <a:tc>
                  <a:txBody>
                    <a:bodyPr/>
                    <a:lstStyle/>
                    <a:p>
                      <a:r>
                        <a:rPr lang="en-US" dirty="0"/>
                        <a:t>Online Reputation</a:t>
                      </a:r>
                    </a:p>
                  </a:txBody>
                  <a:tcPr/>
                </a:tc>
                <a:extLst>
                  <a:ext uri="{0D108BD9-81ED-4DB2-BD59-A6C34878D82A}">
                    <a16:rowId xmlns:a16="http://schemas.microsoft.com/office/drawing/2014/main" val="4071605565"/>
                  </a:ext>
                </a:extLst>
              </a:tr>
              <a:tr h="370840">
                <a:tc>
                  <a:txBody>
                    <a:bodyPr/>
                    <a:lstStyle/>
                    <a:p>
                      <a:r>
                        <a:rPr lang="en-US" dirty="0"/>
                        <a:t>Specialized User Role Training</a:t>
                      </a:r>
                    </a:p>
                  </a:txBody>
                  <a:tcPr/>
                </a:tc>
                <a:tc>
                  <a:txBody>
                    <a:bodyPr/>
                    <a:lstStyle/>
                    <a:p>
                      <a:r>
                        <a:rPr lang="en-US" dirty="0"/>
                        <a:t>Security Games, Videos</a:t>
                      </a:r>
                    </a:p>
                  </a:txBody>
                  <a:tcPr/>
                </a:tc>
                <a:extLst>
                  <a:ext uri="{0D108BD9-81ED-4DB2-BD59-A6C34878D82A}">
                    <a16:rowId xmlns:a16="http://schemas.microsoft.com/office/drawing/2014/main" val="807298425"/>
                  </a:ext>
                </a:extLst>
              </a:tr>
              <a:tr h="370840">
                <a:tc>
                  <a:txBody>
                    <a:bodyPr/>
                    <a:lstStyle/>
                    <a:p>
                      <a:r>
                        <a:rPr lang="en-US" dirty="0"/>
                        <a:t>Train the Trainer Programs</a:t>
                      </a:r>
                    </a:p>
                  </a:txBody>
                  <a:tcPr/>
                </a:tc>
                <a:tc>
                  <a:txBody>
                    <a:bodyPr/>
                    <a:lstStyle/>
                    <a:p>
                      <a:r>
                        <a:rPr lang="en-US" dirty="0"/>
                        <a:t>Wireless Security</a:t>
                      </a:r>
                    </a:p>
                  </a:txBody>
                  <a:tcPr/>
                </a:tc>
                <a:extLst>
                  <a:ext uri="{0D108BD9-81ED-4DB2-BD59-A6C34878D82A}">
                    <a16:rowId xmlns:a16="http://schemas.microsoft.com/office/drawing/2014/main" val="42531968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Compliance Based Training</a:t>
                      </a:r>
                    </a:p>
                  </a:txBody>
                  <a:tcPr/>
                </a:tc>
                <a:tc>
                  <a:txBody>
                    <a:bodyPr/>
                    <a:lstStyle/>
                    <a:p>
                      <a:r>
                        <a:rPr lang="en-US" dirty="0"/>
                        <a:t>Outreach </a:t>
                      </a:r>
                    </a:p>
                  </a:txBody>
                  <a:tcPr/>
                </a:tc>
                <a:extLst>
                  <a:ext uri="{0D108BD9-81ED-4DB2-BD59-A6C34878D82A}">
                    <a16:rowId xmlns:a16="http://schemas.microsoft.com/office/drawing/2014/main" val="639640037"/>
                  </a:ext>
                </a:extLst>
              </a:tr>
            </a:tbl>
          </a:graphicData>
        </a:graphic>
      </p:graphicFrame>
    </p:spTree>
    <p:extLst>
      <p:ext uri="{BB962C8B-B14F-4D97-AF65-F5344CB8AC3E}">
        <p14:creationId xmlns:p14="http://schemas.microsoft.com/office/powerpoint/2010/main" val="3589609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
            <a:extLst>
              <a:ext uri="{FF2B5EF4-FFF2-40B4-BE49-F238E27FC236}">
                <a16:creationId xmlns:a16="http://schemas.microsoft.com/office/drawing/2014/main" id="{252F6919-1269-4DB5-BAB5-BBD801338E91}"/>
              </a:ext>
            </a:extLst>
          </p:cNvPr>
          <p:cNvPicPr>
            <a:picLocks noChangeAspect="1"/>
          </p:cNvPicPr>
          <p:nvPr/>
        </p:nvPicPr>
        <p:blipFill rotWithShape="1">
          <a:blip r:embed="rId3"/>
          <a:srcRect l="4037" r="760"/>
          <a:stretch/>
        </p:blipFill>
        <p:spPr>
          <a:xfrm>
            <a:off x="7556408" y="10"/>
            <a:ext cx="4635591" cy="6857990"/>
          </a:xfrm>
          <a:prstGeom prst="rect">
            <a:avLst/>
          </a:prstGeom>
          <a:effectLst/>
        </p:spPr>
      </p:pic>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648929" y="629266"/>
            <a:ext cx="6586491" cy="1609081"/>
          </a:xfrm>
        </p:spPr>
        <p:txBody>
          <a:bodyPr>
            <a:normAutofit/>
          </a:bodyPr>
          <a:lstStyle/>
          <a:p>
            <a:pPr algn="ctr"/>
            <a:r>
              <a:rPr lang="en-US" dirty="0"/>
              <a:t>Education and Awareness</a:t>
            </a:r>
            <a:br>
              <a:rPr lang="en-US" dirty="0"/>
            </a:br>
            <a:r>
              <a:rPr lang="en-US" sz="3600" dirty="0"/>
              <a:t>Resources</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a:xfrm>
            <a:off x="3096285" y="6356350"/>
            <a:ext cx="4139134" cy="365125"/>
          </a:xfrm>
        </p:spPr>
        <p:txBody>
          <a:bodyPr>
            <a:normAutofit/>
          </a:bodyPr>
          <a:lstStyle/>
          <a:p>
            <a:pPr algn="r">
              <a:spcAft>
                <a:spcPts val="600"/>
              </a:spcAft>
            </a:pPr>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rgbClr val="FFFFFF"/>
                </a:solidFill>
              </a:rPr>
              <a:pPr>
                <a:spcAft>
                  <a:spcPts val="600"/>
                </a:spcAft>
              </a:pPr>
              <a:t>43</a:t>
            </a:fld>
            <a:endParaRPr lang="en-US">
              <a:solidFill>
                <a:srgbClr val="FFFFFF"/>
              </a:solidFill>
            </a:endParaRPr>
          </a:p>
        </p:txBody>
      </p:sp>
      <p:sp>
        <p:nvSpPr>
          <p:cNvPr id="2" name="Content Placeholder 1"/>
          <p:cNvSpPr>
            <a:spLocks noGrp="1"/>
          </p:cNvSpPr>
          <p:nvPr>
            <p:ph idx="1"/>
          </p:nvPr>
        </p:nvSpPr>
        <p:spPr>
          <a:xfrm>
            <a:off x="912901" y="2045776"/>
            <a:ext cx="6058546" cy="4200041"/>
          </a:xfrm>
        </p:spPr>
        <p:txBody>
          <a:bodyPr>
            <a:normAutofit fontScale="92500" lnSpcReduction="20000"/>
          </a:bodyPr>
          <a:lstStyle/>
          <a:p>
            <a:r>
              <a:rPr lang="en-US" dirty="0">
                <a:hlinkClick r:id="rId4"/>
              </a:rPr>
              <a:t>https://nvlpubs.nist.gov/nistpubs/legacy/sp/nistspecialpublication800-50.pdf</a:t>
            </a:r>
            <a:r>
              <a:rPr lang="en-US" dirty="0"/>
              <a:t> </a:t>
            </a:r>
            <a:endParaRPr lang="en-US" sz="1100" dirty="0"/>
          </a:p>
          <a:p>
            <a:r>
              <a:rPr lang="en-US" dirty="0">
                <a:hlinkClick r:id="rId5"/>
              </a:rPr>
              <a:t>https://staysafeonline.org/</a:t>
            </a:r>
            <a:endParaRPr lang="en-US" dirty="0"/>
          </a:p>
          <a:p>
            <a:r>
              <a:rPr lang="en-US" dirty="0">
                <a:hlinkClick r:id="rId6"/>
              </a:rPr>
              <a:t>www.educause.edu</a:t>
            </a:r>
            <a:endParaRPr lang="en-US" dirty="0"/>
          </a:p>
          <a:p>
            <a:r>
              <a:rPr lang="en-US" dirty="0">
                <a:hlinkClick r:id="rId7"/>
              </a:rPr>
              <a:t>www.sans.org</a:t>
            </a:r>
            <a:endParaRPr lang="en-US" dirty="0"/>
          </a:p>
          <a:p>
            <a:r>
              <a:rPr lang="en-US" dirty="0">
                <a:hlinkClick r:id="rId8"/>
              </a:rPr>
              <a:t>https://spaces.internet2.edu/display/2014infosecurityguide/Cybersecurity+Awareness+Resource+Library</a:t>
            </a:r>
            <a:r>
              <a:rPr lang="en-US" dirty="0"/>
              <a:t> </a:t>
            </a:r>
          </a:p>
          <a:p>
            <a:r>
              <a:rPr lang="en-US" dirty="0">
                <a:hlinkClick r:id="rId9"/>
              </a:rPr>
              <a:t>https://getgophish.com/</a:t>
            </a:r>
            <a:r>
              <a:rPr lang="en-US" dirty="0"/>
              <a:t> </a:t>
            </a:r>
          </a:p>
          <a:p>
            <a:r>
              <a:rPr lang="en-US" dirty="0">
                <a:hlinkClick r:id="rId10"/>
              </a:rPr>
              <a:t>https://teachprivacy.com/privacy-and-security-training-games/</a:t>
            </a:r>
            <a:r>
              <a:rPr lang="en-US" dirty="0"/>
              <a:t> </a:t>
            </a:r>
          </a:p>
          <a:p>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51492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657A-626D-4CED-8F40-D1C519C0287D}"/>
              </a:ext>
            </a:extLst>
          </p:cNvPr>
          <p:cNvSpPr>
            <a:spLocks noGrp="1"/>
          </p:cNvSpPr>
          <p:nvPr>
            <p:ph type="title"/>
          </p:nvPr>
        </p:nvSpPr>
        <p:spPr/>
        <p:txBody>
          <a:bodyPr/>
          <a:lstStyle/>
          <a:p>
            <a:r>
              <a:rPr lang="en-US" dirty="0"/>
              <a:t>Identifying and Managing Risk</a:t>
            </a:r>
          </a:p>
        </p:txBody>
      </p:sp>
      <p:sp>
        <p:nvSpPr>
          <p:cNvPr id="3" name="Content Placeholder 2">
            <a:extLst>
              <a:ext uri="{FF2B5EF4-FFF2-40B4-BE49-F238E27FC236}">
                <a16:creationId xmlns:a16="http://schemas.microsoft.com/office/drawing/2014/main" id="{E4C4B21B-164C-474F-865A-9696928A5A16}"/>
              </a:ext>
            </a:extLst>
          </p:cNvPr>
          <p:cNvSpPr>
            <a:spLocks noGrp="1"/>
          </p:cNvSpPr>
          <p:nvPr>
            <p:ph idx="1"/>
          </p:nvPr>
        </p:nvSpPr>
        <p:spPr>
          <a:xfrm>
            <a:off x="838200" y="1825625"/>
            <a:ext cx="3200400" cy="4351338"/>
          </a:xfrm>
        </p:spPr>
        <p:txBody>
          <a:bodyPr/>
          <a:lstStyle/>
          <a:p>
            <a:pPr marL="0" indent="0">
              <a:buNone/>
            </a:pPr>
            <a:endParaRPr lang="en-US" dirty="0"/>
          </a:p>
          <a:p>
            <a:pPr marL="0" indent="0">
              <a:buNone/>
            </a:pPr>
            <a:r>
              <a:rPr lang="en-US" dirty="0"/>
              <a:t>Higher levels risks require action:</a:t>
            </a:r>
          </a:p>
          <a:p>
            <a:pPr lvl="1"/>
            <a:r>
              <a:rPr lang="en-US" dirty="0">
                <a:solidFill>
                  <a:schemeClr val="accent1"/>
                </a:solidFill>
              </a:rPr>
              <a:t>Reduce to acceptable level (mitigation)</a:t>
            </a:r>
          </a:p>
          <a:p>
            <a:pPr lvl="1"/>
            <a:r>
              <a:rPr lang="en-US" dirty="0">
                <a:solidFill>
                  <a:schemeClr val="accent1"/>
                </a:solidFill>
              </a:rPr>
              <a:t>Transfer the risk</a:t>
            </a:r>
          </a:p>
          <a:p>
            <a:pPr lvl="1"/>
            <a:r>
              <a:rPr lang="en-US" dirty="0">
                <a:solidFill>
                  <a:schemeClr val="accent1"/>
                </a:solidFill>
              </a:rPr>
              <a:t>Assume (accept) the risk</a:t>
            </a:r>
          </a:p>
          <a:p>
            <a:endParaRPr lang="en-US" dirty="0"/>
          </a:p>
        </p:txBody>
      </p:sp>
      <p:sp>
        <p:nvSpPr>
          <p:cNvPr id="4" name="Footer Placeholder 3">
            <a:extLst>
              <a:ext uri="{FF2B5EF4-FFF2-40B4-BE49-F238E27FC236}">
                <a16:creationId xmlns:a16="http://schemas.microsoft.com/office/drawing/2014/main" id="{01ABA9CA-A2CD-4738-9BE1-01E57B4DD1C1}"/>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DB070DB4-65C8-42A8-BA38-AD1833AD4A42}"/>
              </a:ext>
            </a:extLst>
          </p:cNvPr>
          <p:cNvSpPr>
            <a:spLocks noGrp="1"/>
          </p:cNvSpPr>
          <p:nvPr>
            <p:ph type="sldNum" sz="quarter" idx="12"/>
          </p:nvPr>
        </p:nvSpPr>
        <p:spPr/>
        <p:txBody>
          <a:bodyPr/>
          <a:lstStyle/>
          <a:p>
            <a:fld id="{90A3305A-00E3-49F0-ACAB-AF9633484037}" type="slidenum">
              <a:rPr lang="en-US" smtClean="0"/>
              <a:t>44</a:t>
            </a:fld>
            <a:endParaRPr lang="en-US"/>
          </a:p>
        </p:txBody>
      </p:sp>
      <p:pic>
        <p:nvPicPr>
          <p:cNvPr id="6" name="Picture 5">
            <a:extLst>
              <a:ext uri="{FF2B5EF4-FFF2-40B4-BE49-F238E27FC236}">
                <a16:creationId xmlns:a16="http://schemas.microsoft.com/office/drawing/2014/main" id="{DCD14553-D39F-4E56-9BBC-EB8BBC6A2CD0}"/>
              </a:ext>
            </a:extLst>
          </p:cNvPr>
          <p:cNvPicPr>
            <a:picLocks noChangeAspect="1"/>
          </p:cNvPicPr>
          <p:nvPr/>
        </p:nvPicPr>
        <p:blipFill>
          <a:blip r:embed="rId3"/>
          <a:stretch>
            <a:fillRect/>
          </a:stretch>
        </p:blipFill>
        <p:spPr>
          <a:xfrm>
            <a:off x="4038600" y="1690688"/>
            <a:ext cx="7315200" cy="4398624"/>
          </a:xfrm>
          <a:prstGeom prst="rect">
            <a:avLst/>
          </a:prstGeom>
        </p:spPr>
      </p:pic>
    </p:spTree>
    <p:extLst>
      <p:ext uri="{BB962C8B-B14F-4D97-AF65-F5344CB8AC3E}">
        <p14:creationId xmlns:p14="http://schemas.microsoft.com/office/powerpoint/2010/main" val="2309963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1">
            <a:extLst>
              <a:ext uri="{FF2B5EF4-FFF2-40B4-BE49-F238E27FC236}">
                <a16:creationId xmlns:a16="http://schemas.microsoft.com/office/drawing/2014/main" id="{7A04A2A2-32C8-447B-97FB-18DB678BE174}"/>
              </a:ext>
            </a:extLst>
          </p:cNvPr>
          <p:cNvPicPr>
            <a:picLocks noChangeAspect="1"/>
          </p:cNvPicPr>
          <p:nvPr/>
        </p:nvPicPr>
        <p:blipFill rotWithShape="1">
          <a:blip r:embed="rId3"/>
          <a:srcRect l="597"/>
          <a:stretch/>
        </p:blipFill>
        <p:spPr>
          <a:xfrm>
            <a:off x="7424058" y="10"/>
            <a:ext cx="4767942" cy="6857990"/>
          </a:xfrm>
          <a:prstGeom prst="rect">
            <a:avLst/>
          </a:prstGeom>
          <a:effectLst/>
        </p:spPr>
      </p:pic>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648929" y="629266"/>
            <a:ext cx="6586491" cy="1676603"/>
          </a:xfrm>
        </p:spPr>
        <p:txBody>
          <a:bodyPr>
            <a:normAutofit/>
          </a:bodyPr>
          <a:lstStyle/>
          <a:p>
            <a:pPr algn="ctr"/>
            <a:r>
              <a:rPr lang="en-US" dirty="0"/>
              <a:t>Risk Management</a:t>
            </a:r>
            <a:br>
              <a:rPr lang="en-US" dirty="0"/>
            </a:br>
            <a:r>
              <a:rPr lang="en-US" sz="3600" dirty="0"/>
              <a:t>Service Catalog</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a:xfrm>
            <a:off x="3096285" y="6356350"/>
            <a:ext cx="4139134" cy="365125"/>
          </a:xfrm>
        </p:spPr>
        <p:txBody>
          <a:bodyPr>
            <a:normAutofit/>
          </a:bodyPr>
          <a:lstStyle/>
          <a:p>
            <a:pPr algn="r">
              <a:spcAft>
                <a:spcPts val="600"/>
              </a:spcAft>
            </a:pPr>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a:xfrm>
            <a:off x="8610600" y="6356350"/>
            <a:ext cx="2743200" cy="365125"/>
          </a:xfrm>
        </p:spPr>
        <p:txBody>
          <a:bodyPr>
            <a:normAutofit/>
          </a:bodyPr>
          <a:lstStyle/>
          <a:p>
            <a:pPr>
              <a:spcAft>
                <a:spcPts val="600"/>
              </a:spcAft>
            </a:pPr>
            <a:fld id="{90A3305A-00E3-49F0-ACAB-AF9633484037}" type="slidenum">
              <a:rPr lang="en-US">
                <a:solidFill>
                  <a:srgbClr val="FFFFFF"/>
                </a:solidFill>
              </a:rPr>
              <a:pPr>
                <a:spcAft>
                  <a:spcPts val="600"/>
                </a:spcAft>
              </a:pPr>
              <a:t>45</a:t>
            </a:fld>
            <a:endParaRPr lang="en-US">
              <a:solidFill>
                <a:srgbClr val="FFFFFF"/>
              </a:solidFill>
            </a:endParaRPr>
          </a:p>
        </p:txBody>
      </p:sp>
      <p:graphicFrame>
        <p:nvGraphicFramePr>
          <p:cNvPr id="2" name="Content Placeholder 1">
            <a:extLst>
              <a:ext uri="{FF2B5EF4-FFF2-40B4-BE49-F238E27FC236}">
                <a16:creationId xmlns:a16="http://schemas.microsoft.com/office/drawing/2014/main" id="{6754A7E7-AABC-4689-91A9-29B7ADF00EF2}"/>
              </a:ext>
            </a:extLst>
          </p:cNvPr>
          <p:cNvGraphicFramePr>
            <a:graphicFrameLocks noGrp="1"/>
          </p:cNvGraphicFramePr>
          <p:nvPr>
            <p:ph idx="1"/>
            <p:extLst>
              <p:ext uri="{D42A27DB-BD31-4B8C-83A1-F6EECF244321}">
                <p14:modId xmlns:p14="http://schemas.microsoft.com/office/powerpoint/2010/main" val="1772739696"/>
              </p:ext>
            </p:extLst>
          </p:nvPr>
        </p:nvGraphicFramePr>
        <p:xfrm>
          <a:off x="649288" y="2438400"/>
          <a:ext cx="6586538" cy="3708400"/>
        </p:xfrm>
        <a:graphic>
          <a:graphicData uri="http://schemas.openxmlformats.org/drawingml/2006/table">
            <a:tbl>
              <a:tblPr firstRow="1" bandRow="1">
                <a:tableStyleId>{69CF1AB2-1976-4502-BF36-3FF5EA218861}</a:tableStyleId>
              </a:tblPr>
              <a:tblGrid>
                <a:gridCol w="3293269">
                  <a:extLst>
                    <a:ext uri="{9D8B030D-6E8A-4147-A177-3AD203B41FA5}">
                      <a16:colId xmlns:a16="http://schemas.microsoft.com/office/drawing/2014/main" val="3141711057"/>
                    </a:ext>
                  </a:extLst>
                </a:gridCol>
                <a:gridCol w="3293269">
                  <a:extLst>
                    <a:ext uri="{9D8B030D-6E8A-4147-A177-3AD203B41FA5}">
                      <a16:colId xmlns:a16="http://schemas.microsoft.com/office/drawing/2014/main" val="2567743119"/>
                    </a:ext>
                  </a:extLst>
                </a:gridCol>
              </a:tblGrid>
              <a:tr h="370840">
                <a:tc>
                  <a:txBody>
                    <a:bodyPr/>
                    <a:lstStyle/>
                    <a:p>
                      <a:r>
                        <a:rPr lang="en-US" b="0" dirty="0"/>
                        <a:t>Incident Response</a:t>
                      </a:r>
                    </a:p>
                  </a:txBody>
                  <a:tcPr/>
                </a:tc>
                <a:tc>
                  <a:txBody>
                    <a:bodyPr/>
                    <a:lstStyle/>
                    <a:p>
                      <a:r>
                        <a:rPr lang="en-US" b="0" dirty="0"/>
                        <a:t>Secure File Transfer</a:t>
                      </a:r>
                    </a:p>
                  </a:txBody>
                  <a:tcPr/>
                </a:tc>
                <a:extLst>
                  <a:ext uri="{0D108BD9-81ED-4DB2-BD59-A6C34878D82A}">
                    <a16:rowId xmlns:a16="http://schemas.microsoft.com/office/drawing/2014/main" val="4277817670"/>
                  </a:ext>
                </a:extLst>
              </a:tr>
              <a:tr h="370840">
                <a:tc>
                  <a:txBody>
                    <a:bodyPr/>
                    <a:lstStyle/>
                    <a:p>
                      <a:r>
                        <a:rPr lang="en-US" dirty="0"/>
                        <a:t>Security Event Monitoring (SIEM)</a:t>
                      </a:r>
                    </a:p>
                  </a:txBody>
                  <a:tcPr/>
                </a:tc>
                <a:tc>
                  <a:txBody>
                    <a:bodyPr/>
                    <a:lstStyle/>
                    <a:p>
                      <a:r>
                        <a:rPr lang="en-US" dirty="0"/>
                        <a:t>Data Loss Prevention Tools</a:t>
                      </a:r>
                    </a:p>
                  </a:txBody>
                  <a:tcPr/>
                </a:tc>
                <a:extLst>
                  <a:ext uri="{0D108BD9-81ED-4DB2-BD59-A6C34878D82A}">
                    <a16:rowId xmlns:a16="http://schemas.microsoft.com/office/drawing/2014/main" val="1197022200"/>
                  </a:ext>
                </a:extLst>
              </a:tr>
              <a:tr h="370840">
                <a:tc>
                  <a:txBody>
                    <a:bodyPr/>
                    <a:lstStyle/>
                    <a:p>
                      <a:r>
                        <a:rPr lang="en-US" dirty="0"/>
                        <a:t>Penetration Testing</a:t>
                      </a:r>
                    </a:p>
                  </a:txBody>
                  <a:tcPr/>
                </a:tc>
                <a:tc>
                  <a:txBody>
                    <a:bodyPr/>
                    <a:lstStyle/>
                    <a:p>
                      <a:r>
                        <a:rPr lang="en-US" dirty="0"/>
                        <a:t>Vulnerability Scanning</a:t>
                      </a:r>
                    </a:p>
                  </a:txBody>
                  <a:tcPr/>
                </a:tc>
                <a:extLst>
                  <a:ext uri="{0D108BD9-81ED-4DB2-BD59-A6C34878D82A}">
                    <a16:rowId xmlns:a16="http://schemas.microsoft.com/office/drawing/2014/main" val="1964255008"/>
                  </a:ext>
                </a:extLst>
              </a:tr>
              <a:tr h="370840">
                <a:tc>
                  <a:txBody>
                    <a:bodyPr/>
                    <a:lstStyle/>
                    <a:p>
                      <a:r>
                        <a:rPr lang="en-US" dirty="0"/>
                        <a:t>Disaster Recovery</a:t>
                      </a:r>
                    </a:p>
                  </a:txBody>
                  <a:tcPr/>
                </a:tc>
                <a:tc>
                  <a:txBody>
                    <a:bodyPr/>
                    <a:lstStyle/>
                    <a:p>
                      <a:r>
                        <a:rPr lang="en-US" dirty="0"/>
                        <a:t>Software Testing</a:t>
                      </a:r>
                    </a:p>
                  </a:txBody>
                  <a:tcPr/>
                </a:tc>
                <a:extLst>
                  <a:ext uri="{0D108BD9-81ED-4DB2-BD59-A6C34878D82A}">
                    <a16:rowId xmlns:a16="http://schemas.microsoft.com/office/drawing/2014/main" val="563489391"/>
                  </a:ext>
                </a:extLst>
              </a:tr>
              <a:tr h="370840">
                <a:tc>
                  <a:txBody>
                    <a:bodyPr/>
                    <a:lstStyle/>
                    <a:p>
                      <a:r>
                        <a:rPr lang="en-US" dirty="0"/>
                        <a:t>Security Consulting</a:t>
                      </a:r>
                    </a:p>
                  </a:txBody>
                  <a:tcPr/>
                </a:tc>
                <a:tc>
                  <a:txBody>
                    <a:bodyPr/>
                    <a:lstStyle/>
                    <a:p>
                      <a:r>
                        <a:rPr lang="en-US" dirty="0"/>
                        <a:t>Data Recovery</a:t>
                      </a:r>
                    </a:p>
                  </a:txBody>
                  <a:tcPr/>
                </a:tc>
                <a:extLst>
                  <a:ext uri="{0D108BD9-81ED-4DB2-BD59-A6C34878D82A}">
                    <a16:rowId xmlns:a16="http://schemas.microsoft.com/office/drawing/2014/main" val="2756215350"/>
                  </a:ext>
                </a:extLst>
              </a:tr>
              <a:tr h="370840">
                <a:tc>
                  <a:txBody>
                    <a:bodyPr/>
                    <a:lstStyle/>
                    <a:p>
                      <a:r>
                        <a:rPr lang="en-US" dirty="0"/>
                        <a:t>VPN Services</a:t>
                      </a:r>
                    </a:p>
                  </a:txBody>
                  <a:tcPr/>
                </a:tc>
                <a:tc>
                  <a:txBody>
                    <a:bodyPr/>
                    <a:lstStyle/>
                    <a:p>
                      <a:r>
                        <a:rPr lang="en-US" dirty="0"/>
                        <a:t>Forensic Analysis</a:t>
                      </a:r>
                    </a:p>
                  </a:txBody>
                  <a:tcPr/>
                </a:tc>
                <a:extLst>
                  <a:ext uri="{0D108BD9-81ED-4DB2-BD59-A6C34878D82A}">
                    <a16:rowId xmlns:a16="http://schemas.microsoft.com/office/drawing/2014/main" val="3321087081"/>
                  </a:ext>
                </a:extLst>
              </a:tr>
              <a:tr h="370840">
                <a:tc>
                  <a:txBody>
                    <a:bodyPr/>
                    <a:lstStyle/>
                    <a:p>
                      <a:r>
                        <a:rPr lang="en-US" dirty="0"/>
                        <a:t>2-Factor Authentication</a:t>
                      </a:r>
                    </a:p>
                  </a:txBody>
                  <a:tcPr/>
                </a:tc>
                <a:tc>
                  <a:txBody>
                    <a:bodyPr/>
                    <a:lstStyle/>
                    <a:p>
                      <a:r>
                        <a:rPr lang="en-US" dirty="0"/>
                        <a:t>Intrusion Detection/Prevention</a:t>
                      </a:r>
                    </a:p>
                  </a:txBody>
                  <a:tcPr/>
                </a:tc>
                <a:extLst>
                  <a:ext uri="{0D108BD9-81ED-4DB2-BD59-A6C34878D82A}">
                    <a16:rowId xmlns:a16="http://schemas.microsoft.com/office/drawing/2014/main" val="717777892"/>
                  </a:ext>
                </a:extLst>
              </a:tr>
              <a:tr h="370840">
                <a:tc>
                  <a:txBody>
                    <a:bodyPr/>
                    <a:lstStyle/>
                    <a:p>
                      <a:r>
                        <a:rPr lang="en-US" dirty="0"/>
                        <a:t>Mobile Device Security</a:t>
                      </a:r>
                    </a:p>
                  </a:txBody>
                  <a:tcPr/>
                </a:tc>
                <a:tc>
                  <a:txBody>
                    <a:bodyPr/>
                    <a:lstStyle/>
                    <a:p>
                      <a:r>
                        <a:rPr lang="en-US" dirty="0"/>
                        <a:t>Identity &amp; Access Management</a:t>
                      </a:r>
                    </a:p>
                  </a:txBody>
                  <a:tcPr/>
                </a:tc>
                <a:extLst>
                  <a:ext uri="{0D108BD9-81ED-4DB2-BD59-A6C34878D82A}">
                    <a16:rowId xmlns:a16="http://schemas.microsoft.com/office/drawing/2014/main" val="2252267169"/>
                  </a:ext>
                </a:extLst>
              </a:tr>
              <a:tr h="370840">
                <a:tc>
                  <a:txBody>
                    <a:bodyPr/>
                    <a:lstStyle/>
                    <a:p>
                      <a:r>
                        <a:rPr lang="en-US" dirty="0"/>
                        <a:t>Data Encryption Solutions</a:t>
                      </a:r>
                    </a:p>
                  </a:txBody>
                  <a:tcPr/>
                </a:tc>
                <a:tc>
                  <a:txBody>
                    <a:bodyPr/>
                    <a:lstStyle/>
                    <a:p>
                      <a:r>
                        <a:rPr lang="en-US" dirty="0"/>
                        <a:t>Virus Remediation / Removal</a:t>
                      </a:r>
                    </a:p>
                  </a:txBody>
                  <a:tcPr/>
                </a:tc>
                <a:extLst>
                  <a:ext uri="{0D108BD9-81ED-4DB2-BD59-A6C34878D82A}">
                    <a16:rowId xmlns:a16="http://schemas.microsoft.com/office/drawing/2014/main" val="3992527981"/>
                  </a:ext>
                </a:extLst>
              </a:tr>
              <a:tr h="370840">
                <a:tc>
                  <a:txBody>
                    <a:bodyPr/>
                    <a:lstStyle/>
                    <a:p>
                      <a:r>
                        <a:rPr lang="en-US" dirty="0"/>
                        <a:t>Firewalls</a:t>
                      </a:r>
                    </a:p>
                  </a:txBody>
                  <a:tcPr/>
                </a:tc>
                <a:tc>
                  <a:txBody>
                    <a:bodyPr/>
                    <a:lstStyle/>
                    <a:p>
                      <a:r>
                        <a:rPr lang="en-US" dirty="0"/>
                        <a:t>Secure email</a:t>
                      </a:r>
                    </a:p>
                  </a:txBody>
                  <a:tcPr/>
                </a:tc>
                <a:extLst>
                  <a:ext uri="{0D108BD9-81ED-4DB2-BD59-A6C34878D82A}">
                    <a16:rowId xmlns:a16="http://schemas.microsoft.com/office/drawing/2014/main" val="2425256369"/>
                  </a:ext>
                </a:extLst>
              </a:tr>
            </a:tbl>
          </a:graphicData>
        </a:graphic>
      </p:graphicFrame>
    </p:spTree>
    <p:extLst>
      <p:ext uri="{BB962C8B-B14F-4D97-AF65-F5344CB8AC3E}">
        <p14:creationId xmlns:p14="http://schemas.microsoft.com/office/powerpoint/2010/main" val="3161188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1">
            <a:extLst>
              <a:ext uri="{FF2B5EF4-FFF2-40B4-BE49-F238E27FC236}">
                <a16:creationId xmlns:a16="http://schemas.microsoft.com/office/drawing/2014/main" id="{CF48E93E-BF50-664F-B5B0-9A72B7576CB8}"/>
              </a:ext>
            </a:extLst>
          </p:cNvPr>
          <p:cNvSpPr txBox="1">
            <a:spLocks/>
          </p:cNvSpPr>
          <p:nvPr/>
        </p:nvSpPr>
        <p:spPr>
          <a:xfrm>
            <a:off x="839788" y="1690688"/>
            <a:ext cx="5157787" cy="4498975"/>
          </a:xfrm>
          <a:prstGeom prst="rect">
            <a:avLst/>
          </a:prstGeom>
          <a:solidFill>
            <a:schemeClr val="accent1">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sz="5100" dirty="0"/>
          </a:p>
          <a:p>
            <a:pPr>
              <a:lnSpc>
                <a:spcPct val="120000"/>
              </a:lnSpc>
            </a:pPr>
            <a:endParaRPr lang="en-US" sz="8800" dirty="0"/>
          </a:p>
        </p:txBody>
      </p:sp>
      <p:sp>
        <p:nvSpPr>
          <p:cNvPr id="2" name="Title 1">
            <a:extLst>
              <a:ext uri="{FF2B5EF4-FFF2-40B4-BE49-F238E27FC236}">
                <a16:creationId xmlns:a16="http://schemas.microsoft.com/office/drawing/2014/main" id="{FC35CF49-585E-2340-AF09-7C2C7235C4AE}"/>
              </a:ext>
            </a:extLst>
          </p:cNvPr>
          <p:cNvSpPr>
            <a:spLocks noGrp="1"/>
          </p:cNvSpPr>
          <p:nvPr>
            <p:ph type="title"/>
          </p:nvPr>
        </p:nvSpPr>
        <p:spPr>
          <a:xfrm>
            <a:off x="838200" y="365125"/>
            <a:ext cx="5159375" cy="1325563"/>
          </a:xfrm>
          <a:solidFill>
            <a:schemeClr val="bg1">
              <a:lumMod val="75000"/>
            </a:schemeClr>
          </a:solidFill>
        </p:spPr>
        <p:txBody>
          <a:bodyPr/>
          <a:lstStyle/>
          <a:p>
            <a:r>
              <a:rPr lang="en-US" dirty="0"/>
              <a:t>Tools, glorious tools</a:t>
            </a:r>
          </a:p>
        </p:txBody>
      </p:sp>
      <p:sp>
        <p:nvSpPr>
          <p:cNvPr id="4" name="Footer Placeholder 3">
            <a:extLst>
              <a:ext uri="{FF2B5EF4-FFF2-40B4-BE49-F238E27FC236}">
                <a16:creationId xmlns:a16="http://schemas.microsoft.com/office/drawing/2014/main" id="{623A579D-B576-BF4F-9C35-9F2F30BFB2BC}"/>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FB73FE66-A438-5749-BF9E-E2F3876D1B29}"/>
              </a:ext>
            </a:extLst>
          </p:cNvPr>
          <p:cNvSpPr>
            <a:spLocks noGrp="1"/>
          </p:cNvSpPr>
          <p:nvPr>
            <p:ph type="sldNum" sz="quarter" idx="12"/>
          </p:nvPr>
        </p:nvSpPr>
        <p:spPr/>
        <p:txBody>
          <a:bodyPr/>
          <a:lstStyle/>
          <a:p>
            <a:fld id="{90A3305A-00E3-49F0-ACAB-AF9633484037}" type="slidenum">
              <a:rPr lang="en-US" smtClean="0"/>
              <a:t>46</a:t>
            </a:fld>
            <a:endParaRPr lang="en-US"/>
          </a:p>
        </p:txBody>
      </p:sp>
      <p:pic>
        <p:nvPicPr>
          <p:cNvPr id="13" name="Picture 12">
            <a:extLst>
              <a:ext uri="{FF2B5EF4-FFF2-40B4-BE49-F238E27FC236}">
                <a16:creationId xmlns:a16="http://schemas.microsoft.com/office/drawing/2014/main" id="{EBDB91DA-C4C8-6646-9CEA-C58CC7602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394" y="590843"/>
            <a:ext cx="5529856" cy="5176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a:extLst>
              <a:ext uri="{FF2B5EF4-FFF2-40B4-BE49-F238E27FC236}">
                <a16:creationId xmlns:a16="http://schemas.microsoft.com/office/drawing/2014/main" id="{481C4307-684E-934B-9A43-EE5F831B6A57}"/>
              </a:ext>
            </a:extLst>
          </p:cNvPr>
          <p:cNvSpPr>
            <a:spLocks noGrp="1"/>
          </p:cNvSpPr>
          <p:nvPr>
            <p:ph idx="1"/>
          </p:nvPr>
        </p:nvSpPr>
        <p:spPr>
          <a:xfrm>
            <a:off x="838200" y="1825625"/>
            <a:ext cx="4845148" cy="4351338"/>
          </a:xfrm>
        </p:spPr>
        <p:txBody>
          <a:bodyPr>
            <a:normAutofit fontScale="85000" lnSpcReduction="20000"/>
          </a:bodyPr>
          <a:lstStyle/>
          <a:p>
            <a:r>
              <a:rPr lang="en-US" dirty="0"/>
              <a:t>There are a lot of common options for security tools and processes to help with prevention, detection and response.</a:t>
            </a:r>
          </a:p>
          <a:p>
            <a:endParaRPr lang="en-US" dirty="0"/>
          </a:p>
          <a:p>
            <a:r>
              <a:rPr lang="en-US" dirty="0"/>
              <a:t>At right, an example of how frameworks can help you organize and conceptualize tools.</a:t>
            </a:r>
          </a:p>
          <a:p>
            <a:endParaRPr lang="en-US" dirty="0"/>
          </a:p>
          <a:p>
            <a:r>
              <a:rPr lang="en-US" dirty="0"/>
              <a:t>Helps you more clearly identify gaps and management understand why you need a Firewall </a:t>
            </a:r>
            <a:r>
              <a:rPr lang="en-US" b="1" i="1" dirty="0"/>
              <a:t>and </a:t>
            </a:r>
            <a:r>
              <a:rPr lang="en-US" dirty="0"/>
              <a:t>Vulnerability Scanning.</a:t>
            </a:r>
          </a:p>
          <a:p>
            <a:endParaRPr lang="en-US" dirty="0"/>
          </a:p>
          <a:p>
            <a:endParaRPr lang="en-US" dirty="0"/>
          </a:p>
        </p:txBody>
      </p:sp>
    </p:spTree>
    <p:extLst>
      <p:ext uri="{BB962C8B-B14F-4D97-AF65-F5344CB8AC3E}">
        <p14:creationId xmlns:p14="http://schemas.microsoft.com/office/powerpoint/2010/main" val="2145483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B09C7A-7D18-3D47-A117-836D06A0CE2A}"/>
              </a:ext>
            </a:extLst>
          </p:cNvPr>
          <p:cNvSpPr/>
          <p:nvPr/>
        </p:nvSpPr>
        <p:spPr>
          <a:xfrm>
            <a:off x="618978" y="1463040"/>
            <a:ext cx="11113477" cy="4220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2" name="Title 1">
            <a:extLst>
              <a:ext uri="{FF2B5EF4-FFF2-40B4-BE49-F238E27FC236}">
                <a16:creationId xmlns:a16="http://schemas.microsoft.com/office/drawing/2014/main" id="{48CAE452-7696-A047-B8A2-4764B61E8216}"/>
              </a:ext>
            </a:extLst>
          </p:cNvPr>
          <p:cNvSpPr>
            <a:spLocks noGrp="1"/>
          </p:cNvSpPr>
          <p:nvPr>
            <p:ph type="title"/>
          </p:nvPr>
        </p:nvSpPr>
        <p:spPr/>
        <p:txBody>
          <a:bodyPr/>
          <a:lstStyle/>
          <a:p>
            <a:r>
              <a:rPr lang="en-US" dirty="0"/>
              <a:t>Incident Response</a:t>
            </a:r>
          </a:p>
        </p:txBody>
      </p:sp>
      <p:sp>
        <p:nvSpPr>
          <p:cNvPr id="4" name="Footer Placeholder 3">
            <a:extLst>
              <a:ext uri="{FF2B5EF4-FFF2-40B4-BE49-F238E27FC236}">
                <a16:creationId xmlns:a16="http://schemas.microsoft.com/office/drawing/2014/main" id="{785EA1CE-F97C-384E-9CEB-CF4A541836FF}"/>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2D57F1C1-4604-CB4A-A031-F5F3A2FB6F60}"/>
              </a:ext>
            </a:extLst>
          </p:cNvPr>
          <p:cNvSpPr>
            <a:spLocks noGrp="1"/>
          </p:cNvSpPr>
          <p:nvPr>
            <p:ph type="sldNum" sz="quarter" idx="12"/>
          </p:nvPr>
        </p:nvSpPr>
        <p:spPr/>
        <p:txBody>
          <a:bodyPr/>
          <a:lstStyle/>
          <a:p>
            <a:fld id="{90A3305A-00E3-49F0-ACAB-AF9633484037}" type="slidenum">
              <a:rPr lang="en-US" smtClean="0"/>
              <a:t>47</a:t>
            </a:fld>
            <a:endParaRPr lang="en-US"/>
          </a:p>
        </p:txBody>
      </p:sp>
      <p:pic>
        <p:nvPicPr>
          <p:cNvPr id="1026" name="Picture 2" descr="Image result for equifax">
            <a:extLst>
              <a:ext uri="{FF2B5EF4-FFF2-40B4-BE49-F238E27FC236}">
                <a16:creationId xmlns:a16="http://schemas.microsoft.com/office/drawing/2014/main" id="{B83F6DBD-79B2-0341-8555-EB3820366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66" y="2588944"/>
            <a:ext cx="10528300" cy="1968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29896A-1778-8C4B-A8CD-1229071DD966}"/>
              </a:ext>
            </a:extLst>
          </p:cNvPr>
          <p:cNvSpPr txBox="1"/>
          <p:nvPr/>
        </p:nvSpPr>
        <p:spPr>
          <a:xfrm>
            <a:off x="911566" y="1770484"/>
            <a:ext cx="1141082" cy="646331"/>
          </a:xfrm>
          <a:prstGeom prst="rect">
            <a:avLst/>
          </a:prstGeom>
          <a:noFill/>
        </p:spPr>
        <p:txBody>
          <a:bodyPr wrap="none" rtlCol="0">
            <a:spAutoFit/>
          </a:bodyPr>
          <a:lstStyle/>
          <a:p>
            <a:r>
              <a:rPr lang="en-US" sz="3600" dirty="0">
                <a:solidFill>
                  <a:schemeClr val="bg1"/>
                </a:solidFill>
              </a:rPr>
              <a:t>Why </a:t>
            </a:r>
          </a:p>
        </p:txBody>
      </p:sp>
      <p:sp>
        <p:nvSpPr>
          <p:cNvPr id="9" name="TextBox 8">
            <a:extLst>
              <a:ext uri="{FF2B5EF4-FFF2-40B4-BE49-F238E27FC236}">
                <a16:creationId xmlns:a16="http://schemas.microsoft.com/office/drawing/2014/main" id="{8FFB0BEE-148A-E748-AEA1-067936377E75}"/>
              </a:ext>
            </a:extLst>
          </p:cNvPr>
          <p:cNvSpPr txBox="1"/>
          <p:nvPr/>
        </p:nvSpPr>
        <p:spPr>
          <a:xfrm>
            <a:off x="9411659" y="4718705"/>
            <a:ext cx="2110258" cy="646331"/>
          </a:xfrm>
          <a:prstGeom prst="rect">
            <a:avLst/>
          </a:prstGeom>
          <a:noFill/>
        </p:spPr>
        <p:txBody>
          <a:bodyPr wrap="none" rtlCol="0">
            <a:spAutoFit/>
          </a:bodyPr>
          <a:lstStyle/>
          <a:p>
            <a:r>
              <a:rPr lang="en-US" sz="3600" dirty="0">
                <a:solidFill>
                  <a:schemeClr val="bg1"/>
                </a:solidFill>
              </a:rPr>
              <a:t>Matters… </a:t>
            </a:r>
          </a:p>
        </p:txBody>
      </p:sp>
    </p:spTree>
    <p:extLst>
      <p:ext uri="{BB962C8B-B14F-4D97-AF65-F5344CB8AC3E}">
        <p14:creationId xmlns:p14="http://schemas.microsoft.com/office/powerpoint/2010/main" val="1467353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E516-0176-0549-AE63-645580AA3782}"/>
              </a:ext>
            </a:extLst>
          </p:cNvPr>
          <p:cNvSpPr>
            <a:spLocks noGrp="1"/>
          </p:cNvSpPr>
          <p:nvPr>
            <p:ph type="title"/>
          </p:nvPr>
        </p:nvSpPr>
        <p:spPr/>
        <p:txBody>
          <a:bodyPr/>
          <a:lstStyle/>
          <a:p>
            <a:r>
              <a:rPr lang="en-US" dirty="0"/>
              <a:t>Risk Assessment</a:t>
            </a:r>
          </a:p>
        </p:txBody>
      </p:sp>
      <p:sp>
        <p:nvSpPr>
          <p:cNvPr id="4" name="Footer Placeholder 3">
            <a:extLst>
              <a:ext uri="{FF2B5EF4-FFF2-40B4-BE49-F238E27FC236}">
                <a16:creationId xmlns:a16="http://schemas.microsoft.com/office/drawing/2014/main" id="{DF89BA3C-7264-8047-9F2B-807D93A28B19}"/>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57630266-B0F4-A94E-8C76-2F196D3ED9EE}"/>
              </a:ext>
            </a:extLst>
          </p:cNvPr>
          <p:cNvSpPr>
            <a:spLocks noGrp="1"/>
          </p:cNvSpPr>
          <p:nvPr>
            <p:ph type="sldNum" sz="quarter" idx="12"/>
          </p:nvPr>
        </p:nvSpPr>
        <p:spPr/>
        <p:txBody>
          <a:bodyPr/>
          <a:lstStyle/>
          <a:p>
            <a:fld id="{90A3305A-00E3-49F0-ACAB-AF9633484037}" type="slidenum">
              <a:rPr lang="en-US" smtClean="0"/>
              <a:t>48</a:t>
            </a:fld>
            <a:endParaRPr lang="en-US"/>
          </a:p>
        </p:txBody>
      </p:sp>
      <p:graphicFrame>
        <p:nvGraphicFramePr>
          <p:cNvPr id="6" name="Diagram 5">
            <a:extLst>
              <a:ext uri="{FF2B5EF4-FFF2-40B4-BE49-F238E27FC236}">
                <a16:creationId xmlns:a16="http://schemas.microsoft.com/office/drawing/2014/main" id="{E39CDA0D-A8B8-E14D-9755-D867B0849471}"/>
              </a:ext>
            </a:extLst>
          </p:cNvPr>
          <p:cNvGraphicFramePr/>
          <p:nvPr>
            <p:extLst>
              <p:ext uri="{D42A27DB-BD31-4B8C-83A1-F6EECF244321}">
                <p14:modId xmlns:p14="http://schemas.microsoft.com/office/powerpoint/2010/main" val="1947949513"/>
              </p:ext>
            </p:extLst>
          </p:nvPr>
        </p:nvGraphicFramePr>
        <p:xfrm>
          <a:off x="1209822" y="1690688"/>
          <a:ext cx="8950178"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655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9741-1558-5748-BB16-6BF206E61B5B}"/>
              </a:ext>
            </a:extLst>
          </p:cNvPr>
          <p:cNvSpPr>
            <a:spLocks noGrp="1"/>
          </p:cNvSpPr>
          <p:nvPr>
            <p:ph type="title"/>
          </p:nvPr>
        </p:nvSpPr>
        <p:spPr/>
        <p:txBody>
          <a:bodyPr/>
          <a:lstStyle/>
          <a:p>
            <a:r>
              <a:rPr lang="en-US" dirty="0"/>
              <a:t>Security Consultancy</a:t>
            </a:r>
          </a:p>
        </p:txBody>
      </p:sp>
      <p:sp>
        <p:nvSpPr>
          <p:cNvPr id="3" name="Content Placeholder 2">
            <a:extLst>
              <a:ext uri="{FF2B5EF4-FFF2-40B4-BE49-F238E27FC236}">
                <a16:creationId xmlns:a16="http://schemas.microsoft.com/office/drawing/2014/main" id="{38DA3AD9-5143-B945-94CC-63D8F705B045}"/>
              </a:ext>
            </a:extLst>
          </p:cNvPr>
          <p:cNvSpPr>
            <a:spLocks noGrp="1"/>
          </p:cNvSpPr>
          <p:nvPr>
            <p:ph idx="1"/>
          </p:nvPr>
        </p:nvSpPr>
        <p:spPr>
          <a:solidFill>
            <a:schemeClr val="accent1">
              <a:lumMod val="40000"/>
              <a:lumOff val="60000"/>
            </a:schemeClr>
          </a:solidFill>
        </p:spPr>
        <p:txBody>
          <a:bodyPr/>
          <a:lstStyle/>
          <a:p>
            <a:pPr marL="0" indent="0">
              <a:buNone/>
            </a:pPr>
            <a:r>
              <a:rPr lang="en-US" sz="5500" dirty="0"/>
              <a:t>consultant</a:t>
            </a:r>
          </a:p>
          <a:p>
            <a:pPr marL="0" indent="0">
              <a:buNone/>
            </a:pPr>
            <a:r>
              <a:rPr lang="en-US" dirty="0" err="1"/>
              <a:t>kənˈsəltnt</a:t>
            </a:r>
            <a:r>
              <a:rPr lang="en-US" dirty="0"/>
              <a:t>/ </a:t>
            </a:r>
          </a:p>
          <a:p>
            <a:pPr marL="0" indent="0">
              <a:buNone/>
            </a:pPr>
            <a:r>
              <a:rPr lang="en-US" dirty="0"/>
              <a:t>noun: </a:t>
            </a:r>
            <a:r>
              <a:rPr lang="en-US" b="1" dirty="0">
                <a:solidFill>
                  <a:schemeClr val="bg1">
                    <a:lumMod val="50000"/>
                  </a:schemeClr>
                </a:solidFill>
              </a:rPr>
              <a:t>consultant</a:t>
            </a:r>
            <a:r>
              <a:rPr lang="en-US" dirty="0">
                <a:solidFill>
                  <a:schemeClr val="bg1">
                    <a:lumMod val="50000"/>
                  </a:schemeClr>
                </a:solidFill>
              </a:rPr>
              <a:t>; </a:t>
            </a:r>
            <a:r>
              <a:rPr lang="en-US" dirty="0"/>
              <a:t>plural noun: </a:t>
            </a:r>
            <a:r>
              <a:rPr lang="en-US" b="1" dirty="0">
                <a:solidFill>
                  <a:schemeClr val="bg1">
                    <a:lumMod val="50000"/>
                  </a:schemeClr>
                </a:solidFill>
              </a:rPr>
              <a:t>consultants</a:t>
            </a:r>
            <a:endParaRPr lang="en-US" dirty="0">
              <a:solidFill>
                <a:schemeClr val="bg1">
                  <a:lumMod val="50000"/>
                </a:schemeClr>
              </a:solidFill>
            </a:endParaRPr>
          </a:p>
          <a:p>
            <a:pPr marL="0" indent="0">
              <a:buNone/>
            </a:pPr>
            <a:endParaRPr lang="en-US" b="1" dirty="0"/>
          </a:p>
          <a:p>
            <a:pPr marL="0" indent="0">
              <a:buNone/>
            </a:pPr>
            <a:r>
              <a:rPr lang="en-US" b="1" dirty="0"/>
              <a:t>	</a:t>
            </a:r>
            <a:r>
              <a:rPr lang="en-US" dirty="0"/>
              <a:t> a person who provides expert advice professionally.</a:t>
            </a:r>
          </a:p>
          <a:p>
            <a:endParaRPr lang="en-US" dirty="0"/>
          </a:p>
        </p:txBody>
      </p:sp>
      <p:sp>
        <p:nvSpPr>
          <p:cNvPr id="4" name="Footer Placeholder 3">
            <a:extLst>
              <a:ext uri="{FF2B5EF4-FFF2-40B4-BE49-F238E27FC236}">
                <a16:creationId xmlns:a16="http://schemas.microsoft.com/office/drawing/2014/main" id="{A4FED565-DBD2-DE44-B3BE-641444FEDEA7}"/>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B5F4FE5B-90F0-CC47-AFDE-66A5516F0902}"/>
              </a:ext>
            </a:extLst>
          </p:cNvPr>
          <p:cNvSpPr>
            <a:spLocks noGrp="1"/>
          </p:cNvSpPr>
          <p:nvPr>
            <p:ph type="sldNum" sz="quarter" idx="12"/>
          </p:nvPr>
        </p:nvSpPr>
        <p:spPr/>
        <p:txBody>
          <a:bodyPr/>
          <a:lstStyle/>
          <a:p>
            <a:fld id="{90A3305A-00E3-49F0-ACAB-AF9633484037}" type="slidenum">
              <a:rPr lang="en-US" smtClean="0"/>
              <a:t>49</a:t>
            </a:fld>
            <a:endParaRPr lang="en-US"/>
          </a:p>
        </p:txBody>
      </p:sp>
    </p:spTree>
    <p:extLst>
      <p:ext uri="{BB962C8B-B14F-4D97-AF65-F5344CB8AC3E}">
        <p14:creationId xmlns:p14="http://schemas.microsoft.com/office/powerpoint/2010/main" val="25295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26FEB5-B251-4022-8870-4BFB0810A6C3}"/>
              </a:ext>
            </a:extLst>
          </p:cNvPr>
          <p:cNvPicPr>
            <a:picLocks noChangeAspect="1"/>
          </p:cNvPicPr>
          <p:nvPr/>
        </p:nvPicPr>
        <p:blipFill>
          <a:blip r:embed="rId3"/>
          <a:stretch>
            <a:fillRect/>
          </a:stretch>
        </p:blipFill>
        <p:spPr>
          <a:xfrm>
            <a:off x="4038600" y="1172007"/>
            <a:ext cx="7188199" cy="4510596"/>
          </a:xfrm>
          <a:prstGeom prst="rect">
            <a:avLst/>
          </a:prstGeom>
        </p:spPr>
      </p:pic>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Pre-Workshop Program Maturity Survey</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5</a:t>
            </a:fld>
            <a:endParaRPr lang="en-US">
              <a:solidFill>
                <a:srgbClr val="898989"/>
              </a:solidFill>
            </a:endParaRPr>
          </a:p>
        </p:txBody>
      </p:sp>
    </p:spTree>
    <p:extLst>
      <p:ext uri="{BB962C8B-B14F-4D97-AF65-F5344CB8AC3E}">
        <p14:creationId xmlns:p14="http://schemas.microsoft.com/office/powerpoint/2010/main" val="608500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E6CEAAD0-8440-4AC1-A898-AF999A117813}"/>
              </a:ext>
            </a:extLst>
          </p:cNvPr>
          <p:cNvPicPr>
            <a:picLocks noGrp="1" noChangeAspect="1"/>
          </p:cNvPicPr>
          <p:nvPr>
            <p:ph idx="1"/>
          </p:nvPr>
        </p:nvPicPr>
        <p:blipFill>
          <a:blip r:embed="rId3"/>
          <a:stretch>
            <a:fillRect/>
          </a:stretch>
        </p:blipFill>
        <p:spPr>
          <a:xfrm>
            <a:off x="3242699" y="1106904"/>
            <a:ext cx="8949301" cy="5249445"/>
          </a:xfrm>
          <a:prstGeom prst="rect">
            <a:avLst/>
          </a:prstGeom>
        </p:spPr>
      </p:pic>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449179" y="1764633"/>
            <a:ext cx="2943255" cy="3019006"/>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200" kern="1200" dirty="0">
                <a:solidFill>
                  <a:srgbClr val="FFFFFF"/>
                </a:solidFill>
                <a:latin typeface="+mj-lt"/>
                <a:ea typeface="+mj-ea"/>
                <a:cs typeface="+mj-cs"/>
              </a:rPr>
              <a:t>Workshop Poll:</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50</a:t>
            </a:fld>
            <a:endParaRPr lang="en-US">
              <a:solidFill>
                <a:srgbClr val="898989"/>
              </a:solidFill>
            </a:endParaRPr>
          </a:p>
        </p:txBody>
      </p:sp>
      <p:sp>
        <p:nvSpPr>
          <p:cNvPr id="9" name="Rectangle 8">
            <a:extLst>
              <a:ext uri="{FF2B5EF4-FFF2-40B4-BE49-F238E27FC236}">
                <a16:creationId xmlns:a16="http://schemas.microsoft.com/office/drawing/2014/main" id="{AC40B4F8-7327-48D7-98C7-F7AA862FFCE2}"/>
              </a:ext>
            </a:extLst>
          </p:cNvPr>
          <p:cNvSpPr/>
          <p:nvPr/>
        </p:nvSpPr>
        <p:spPr>
          <a:xfrm>
            <a:off x="3662570" y="91787"/>
            <a:ext cx="7935871" cy="646331"/>
          </a:xfrm>
          <a:prstGeom prst="rect">
            <a:avLst/>
          </a:prstGeom>
        </p:spPr>
        <p:txBody>
          <a:bodyPr wrap="square">
            <a:spAutoFit/>
          </a:bodyPr>
          <a:lstStyle/>
          <a:p>
            <a:r>
              <a:rPr lang="en-US" b="1" dirty="0"/>
              <a:t>What examples of "quick-wins" (or other low-effort, high-impact outcomes) have you implemented based on a risk review?</a:t>
            </a:r>
            <a:endParaRPr lang="en-US" dirty="0"/>
          </a:p>
        </p:txBody>
      </p:sp>
    </p:spTree>
    <p:extLst>
      <p:ext uri="{BB962C8B-B14F-4D97-AF65-F5344CB8AC3E}">
        <p14:creationId xmlns:p14="http://schemas.microsoft.com/office/powerpoint/2010/main" val="3386707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812D85-1A73-4B3F-9942-EA3421A289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235ADA5-5364-456A-A990-E53F604378F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CA36376-A222-465D-BC66-44777DE120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89406-837E-4FBD-9D9D-88DD8A3E8E5F}"/>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a:solidFill>
                  <a:srgbClr val="FFFFFF"/>
                </a:solidFill>
              </a:rPr>
              <a:t>Assessments and Continuous Improvements</a:t>
            </a:r>
          </a:p>
        </p:txBody>
      </p:sp>
      <p:sp>
        <p:nvSpPr>
          <p:cNvPr id="4" name="Footer Placeholder 3">
            <a:extLst>
              <a:ext uri="{FF2B5EF4-FFF2-40B4-BE49-F238E27FC236}">
                <a16:creationId xmlns:a16="http://schemas.microsoft.com/office/drawing/2014/main" id="{B20DC918-0324-479E-971F-09B1F1C0F948}"/>
              </a:ext>
            </a:extLst>
          </p:cNvPr>
          <p:cNvSpPr>
            <a:spLocks noGrp="1"/>
          </p:cNvSpPr>
          <p:nvPr>
            <p:ph type="ftr" sz="quarter" idx="11"/>
          </p:nvPr>
        </p:nvSpPr>
        <p:spPr>
          <a:xfrm>
            <a:off x="478135" y="6397431"/>
            <a:ext cx="6879176" cy="365125"/>
          </a:xfrm>
        </p:spPr>
        <p:txBody>
          <a:bodyPr vert="horz" lIns="91440" tIns="45720" rIns="91440" bIns="45720" rtlCol="0" anchor="ctr">
            <a:normAutofit/>
          </a:bodyPr>
          <a:lstStyle/>
          <a:p>
            <a:pPr algn="l">
              <a:spcAft>
                <a:spcPts val="600"/>
              </a:spcAft>
            </a:pPr>
            <a:r>
              <a:rPr lang="en-US" sz="1050" kern="1200">
                <a:solidFill>
                  <a:schemeClr val="tx1">
                    <a:tint val="75000"/>
                  </a:schemeClr>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83205AE2-90D8-4AC3-8824-CB3BB80F08FE}"/>
              </a:ext>
            </a:extLst>
          </p:cNvPr>
          <p:cNvSpPr>
            <a:spLocks noGrp="1"/>
          </p:cNvSpPr>
          <p:nvPr>
            <p:ph type="sldNum" sz="quarter" idx="12"/>
          </p:nvPr>
        </p:nvSpPr>
        <p:spPr>
          <a:xfrm>
            <a:off x="10864515" y="6397431"/>
            <a:ext cx="729916" cy="365125"/>
          </a:xfrm>
        </p:spPr>
        <p:txBody>
          <a:bodyPr vert="horz" lIns="91440" tIns="45720" rIns="91440" bIns="45720" rtlCol="0" anchor="ctr">
            <a:normAutofit/>
          </a:bodyPr>
          <a:lstStyle/>
          <a:p>
            <a:pPr>
              <a:spcAft>
                <a:spcPts val="600"/>
              </a:spcAft>
            </a:pPr>
            <a:fld id="{90A3305A-00E3-49F0-ACAB-AF9633484037}" type="slidenum">
              <a:rPr lang="en-US" sz="1050"/>
              <a:pPr>
                <a:spcAft>
                  <a:spcPts val="600"/>
                </a:spcAft>
              </a:pPr>
              <a:t>51</a:t>
            </a:fld>
            <a:endParaRPr lang="en-US" sz="1050"/>
          </a:p>
        </p:txBody>
      </p:sp>
    </p:spTree>
    <p:extLst>
      <p:ext uri="{BB962C8B-B14F-4D97-AF65-F5344CB8AC3E}">
        <p14:creationId xmlns:p14="http://schemas.microsoft.com/office/powerpoint/2010/main" val="99445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device&#10;&#10;Description generated with high confidence">
            <a:extLst>
              <a:ext uri="{FF2B5EF4-FFF2-40B4-BE49-F238E27FC236}">
                <a16:creationId xmlns:a16="http://schemas.microsoft.com/office/drawing/2014/main" id="{D81E6DB5-08A4-48BF-9D1E-578147B09721}"/>
              </a:ext>
            </a:extLst>
          </p:cNvPr>
          <p:cNvPicPr>
            <a:picLocks noChangeAspect="1"/>
          </p:cNvPicPr>
          <p:nvPr/>
        </p:nvPicPr>
        <p:blipFill rotWithShape="1">
          <a:blip r:embed="rId3"/>
          <a:srcRect/>
          <a:stretch/>
        </p:blipFill>
        <p:spPr>
          <a:xfrm>
            <a:off x="5490196" y="492573"/>
            <a:ext cx="5880796" cy="5880796"/>
          </a:xfrm>
          <a:prstGeom prst="rect">
            <a:avLst/>
          </a:prstGeom>
        </p:spPr>
      </p:pic>
      <p:sp>
        <p:nvSpPr>
          <p:cNvPr id="21" name="Rectangle 20">
            <a:extLst>
              <a:ext uri="{FF2B5EF4-FFF2-40B4-BE49-F238E27FC236}">
                <a16:creationId xmlns:a16="http://schemas.microsoft.com/office/drawing/2014/main" id="{05432C56-2C92-4D92-A6EF-71FD57ED8F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83323141-567E-47C0-AAD1-37729003108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23B88FF7-A370-45B2-858D-F2ABED9DC7E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dirty="0">
                <a:solidFill>
                  <a:schemeClr val="bg1"/>
                </a:solidFill>
              </a:rPr>
              <a:t>Continual Improvement</a:t>
            </a:r>
          </a:p>
        </p:txBody>
      </p:sp>
      <p:sp>
        <p:nvSpPr>
          <p:cNvPr id="9" name="Text Placeholder 8">
            <a:extLst>
              <a:ext uri="{FF2B5EF4-FFF2-40B4-BE49-F238E27FC236}">
                <a16:creationId xmlns:a16="http://schemas.microsoft.com/office/drawing/2014/main" id="{4E31019F-2449-4914-BCBE-2154A65B327B}"/>
              </a:ext>
            </a:extLst>
          </p:cNvPr>
          <p:cNvSpPr>
            <a:spLocks noGrp="1"/>
          </p:cNvSpPr>
          <p:nvPr>
            <p:ph type="body" sz="half" idx="2"/>
          </p:nvPr>
        </p:nvSpPr>
        <p:spPr>
          <a:xfrm>
            <a:off x="648931" y="2438400"/>
            <a:ext cx="3651466" cy="3785419"/>
          </a:xfrm>
        </p:spPr>
        <p:txBody>
          <a:bodyPr vert="horz" lIns="91440" tIns="45720" rIns="91440" bIns="45720" rtlCol="0">
            <a:normAutofit/>
          </a:bodyPr>
          <a:lstStyle/>
          <a:p>
            <a:endParaRPr lang="en-US" dirty="0"/>
          </a:p>
        </p:txBody>
      </p:sp>
      <p:sp>
        <p:nvSpPr>
          <p:cNvPr id="4" name="Footer Placeholder 3">
            <a:extLst>
              <a:ext uri="{FF2B5EF4-FFF2-40B4-BE49-F238E27FC236}">
                <a16:creationId xmlns:a16="http://schemas.microsoft.com/office/drawing/2014/main" id="{8A4EB419-98B4-43E9-B57A-087EADA67BEC}"/>
              </a:ext>
            </a:extLst>
          </p:cNvPr>
          <p:cNvSpPr>
            <a:spLocks noGrp="1"/>
          </p:cNvSpPr>
          <p:nvPr>
            <p:ph type="ftr" sz="quarter" idx="11"/>
          </p:nvPr>
        </p:nvSpPr>
        <p:spPr>
          <a:xfrm>
            <a:off x="5153822" y="6356350"/>
            <a:ext cx="4615820" cy="365125"/>
          </a:xfrm>
        </p:spPr>
        <p:txBody>
          <a:bodyPr vert="horz" lIns="91440" tIns="45720" rIns="91440" bIns="45720" rtlCol="0" anchor="ctr">
            <a:normAutofit/>
          </a:bodyPr>
          <a:lstStyle/>
          <a:p>
            <a:pPr algn="l">
              <a:spcAft>
                <a:spcPts val="600"/>
              </a:spcAft>
              <a:defRPr/>
            </a:pPr>
            <a:r>
              <a:rPr lang="en-US" kern="1200">
                <a:solidFill>
                  <a:schemeClr val="tx1">
                    <a:tint val="75000"/>
                  </a:schemeClr>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AB58F2ED-DEDE-4BB1-B699-D5B420AA0649}"/>
              </a:ext>
            </a:extLst>
          </p:cNvPr>
          <p:cNvSpPr>
            <a:spLocks noGrp="1"/>
          </p:cNvSpPr>
          <p:nvPr>
            <p:ph type="sldNum" sz="quarter" idx="12"/>
          </p:nvPr>
        </p:nvSpPr>
        <p:spPr>
          <a:xfrm>
            <a:off x="9991022" y="6356350"/>
            <a:ext cx="1362777" cy="365125"/>
          </a:xfrm>
        </p:spPr>
        <p:txBody>
          <a:bodyPr vert="horz" lIns="91440" tIns="45720" rIns="91440" bIns="45720" rtlCol="0" anchor="ctr">
            <a:normAutofit/>
          </a:bodyPr>
          <a:lstStyle/>
          <a:p>
            <a:pPr>
              <a:spcAft>
                <a:spcPts val="600"/>
              </a:spcAft>
              <a:defRPr/>
            </a:pPr>
            <a:fld id="{90A3305A-00E3-49F0-ACAB-AF9633484037}" type="slidenum">
              <a:rPr lang="en-US"/>
              <a:pPr>
                <a:spcAft>
                  <a:spcPts val="600"/>
                </a:spcAft>
                <a:defRPr/>
              </a:pPr>
              <a:t>52</a:t>
            </a:fld>
            <a:endParaRPr lang="en-US"/>
          </a:p>
        </p:txBody>
      </p:sp>
    </p:spTree>
    <p:extLst>
      <p:ext uri="{BB962C8B-B14F-4D97-AF65-F5344CB8AC3E}">
        <p14:creationId xmlns:p14="http://schemas.microsoft.com/office/powerpoint/2010/main" val="2214775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15">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3" name="Rectangle 17">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19">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5" name="Graphic 10">
            <a:extLst>
              <a:ext uri="{FF2B5EF4-FFF2-40B4-BE49-F238E27FC236}">
                <a16:creationId xmlns:a16="http://schemas.microsoft.com/office/drawing/2014/main" id="{84FC0BD8-2B7A-433D-A9EF-6520D41634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243078" y="2576514"/>
            <a:ext cx="1705848" cy="1705848"/>
          </a:xfrm>
          <a:prstGeom prst="rect">
            <a:avLst/>
          </a:prstGeom>
        </p:spPr>
      </p:pic>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774700" y="762000"/>
            <a:ext cx="3759200" cy="3340100"/>
          </a:xfrm>
        </p:spPr>
        <p:txBody>
          <a:bodyPr>
            <a:normAutofit/>
          </a:bodyPr>
          <a:lstStyle/>
          <a:p>
            <a:r>
              <a:rPr lang="en-US">
                <a:solidFill>
                  <a:srgbClr val="FFFFFF"/>
                </a:solidFill>
              </a:rPr>
              <a:t>Program Assessments</a:t>
            </a:r>
          </a:p>
        </p:txBody>
      </p:sp>
      <p:sp>
        <p:nvSpPr>
          <p:cNvPr id="7" name="Content Placeholder 6">
            <a:extLst>
              <a:ext uri="{FF2B5EF4-FFF2-40B4-BE49-F238E27FC236}">
                <a16:creationId xmlns:a16="http://schemas.microsoft.com/office/drawing/2014/main" id="{80A545FF-E133-494A-AD9A-FF69DECBFBEA}"/>
              </a:ext>
            </a:extLst>
          </p:cNvPr>
          <p:cNvSpPr>
            <a:spLocks noGrp="1"/>
          </p:cNvSpPr>
          <p:nvPr>
            <p:ph idx="1"/>
          </p:nvPr>
        </p:nvSpPr>
        <p:spPr>
          <a:xfrm>
            <a:off x="7658103" y="795548"/>
            <a:ext cx="3759198" cy="5275603"/>
          </a:xfrm>
        </p:spPr>
        <p:txBody>
          <a:bodyPr anchor="ctr">
            <a:normAutofit/>
          </a:bodyPr>
          <a:lstStyle/>
          <a:p>
            <a:pPr marL="0" indent="0">
              <a:buNone/>
            </a:pPr>
            <a:r>
              <a:rPr lang="en-US" sz="2200" b="1" dirty="0"/>
              <a:t>Maturity Assessment Process:</a:t>
            </a:r>
          </a:p>
          <a:p>
            <a:r>
              <a:rPr lang="en-US" sz="2200" dirty="0"/>
              <a:t>Use the HEISC tool for:</a:t>
            </a:r>
          </a:p>
          <a:p>
            <a:pPr lvl="1"/>
            <a:r>
              <a:rPr lang="en-US" sz="2000" dirty="0"/>
              <a:t>ISO Program Maturity</a:t>
            </a:r>
          </a:p>
          <a:p>
            <a:pPr lvl="1"/>
            <a:r>
              <a:rPr lang="en-US" sz="2000" dirty="0"/>
              <a:t>Central IT Security Assessment</a:t>
            </a:r>
          </a:p>
          <a:p>
            <a:pPr lvl="1"/>
            <a:r>
              <a:rPr lang="en-US" sz="2000" dirty="0"/>
              <a:t>Departmental Security Assessments</a:t>
            </a:r>
          </a:p>
          <a:p>
            <a:r>
              <a:rPr lang="en-US" sz="2200" dirty="0"/>
              <a:t>Prioritize results and use as input to annual work plans</a:t>
            </a:r>
          </a:p>
          <a:p>
            <a:r>
              <a:rPr lang="en-US" sz="2200" dirty="0"/>
              <a:t>Create new program goals appropriate for maturity level</a:t>
            </a:r>
          </a:p>
          <a:p>
            <a:r>
              <a:rPr lang="en-US" sz="2200" dirty="0"/>
              <a:t>Note improvement over time</a:t>
            </a:r>
          </a:p>
          <a:p>
            <a:r>
              <a:rPr lang="en-US" sz="2200" dirty="0"/>
              <a:t>Repeat annually</a:t>
            </a:r>
          </a:p>
          <a:p>
            <a:endParaRPr lang="en-US" sz="2000" dirty="0"/>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a:xfrm>
            <a:off x="462058" y="6407779"/>
            <a:ext cx="6675120" cy="365125"/>
          </a:xfrm>
        </p:spPr>
        <p:txBody>
          <a:bodyPr>
            <a:normAutofit/>
          </a:bodyPr>
          <a:lstStyle/>
          <a:p>
            <a:pPr algn="l">
              <a:spcAft>
                <a:spcPts val="600"/>
              </a:spcAft>
            </a:pPr>
            <a:r>
              <a:rPr lang="en-US" sz="1050">
                <a:solidFill>
                  <a:schemeClr val="tx1">
                    <a:lumMod val="75000"/>
                    <a:lumOff val="25000"/>
                  </a:schemeClr>
                </a:solidFill>
              </a:rPr>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a:xfrm>
            <a:off x="5354953" y="786849"/>
            <a:ext cx="1465945" cy="1234345"/>
          </a:xfrm>
        </p:spPr>
        <p:txBody>
          <a:bodyPr>
            <a:normAutofit/>
          </a:bodyPr>
          <a:lstStyle/>
          <a:p>
            <a:pPr algn="ctr">
              <a:spcAft>
                <a:spcPts val="600"/>
              </a:spcAft>
            </a:pPr>
            <a:fld id="{90A3305A-00E3-49F0-ACAB-AF9633484037}" type="slidenum">
              <a:rPr lang="en-US" sz="4400">
                <a:solidFill>
                  <a:srgbClr val="FFFFFF"/>
                </a:solidFill>
              </a:rPr>
              <a:pPr algn="ctr">
                <a:spcAft>
                  <a:spcPts val="600"/>
                </a:spcAft>
              </a:pPr>
              <a:t>53</a:t>
            </a:fld>
            <a:endParaRPr lang="en-US" sz="4400" dirty="0">
              <a:solidFill>
                <a:srgbClr val="FFFFFF"/>
              </a:solidFill>
            </a:endParaRPr>
          </a:p>
        </p:txBody>
      </p:sp>
      <p:sp>
        <p:nvSpPr>
          <p:cNvPr id="2" name="TextBox 1">
            <a:extLst>
              <a:ext uri="{FF2B5EF4-FFF2-40B4-BE49-F238E27FC236}">
                <a16:creationId xmlns:a16="http://schemas.microsoft.com/office/drawing/2014/main" id="{38B58463-76C2-4278-B29B-7D0D674A39EA}"/>
              </a:ext>
            </a:extLst>
          </p:cNvPr>
          <p:cNvSpPr txBox="1"/>
          <p:nvPr/>
        </p:nvSpPr>
        <p:spPr>
          <a:xfrm>
            <a:off x="1025718" y="4818490"/>
            <a:ext cx="5438692" cy="1384995"/>
          </a:xfrm>
          <a:prstGeom prst="rect">
            <a:avLst/>
          </a:prstGeom>
          <a:noFill/>
        </p:spPr>
        <p:txBody>
          <a:bodyPr wrap="square" rtlCol="0">
            <a:spAutoFit/>
          </a:bodyPr>
          <a:lstStyle/>
          <a:p>
            <a:r>
              <a:rPr lang="en-US" sz="2800" b="1" dirty="0">
                <a:solidFill>
                  <a:schemeClr val="bg1"/>
                </a:solidFill>
              </a:rPr>
              <a:t>HEISC maturity assessment tool (based on ISO standard)</a:t>
            </a:r>
          </a:p>
          <a:p>
            <a:endParaRPr lang="en-US" sz="2800" dirty="0"/>
          </a:p>
        </p:txBody>
      </p:sp>
    </p:spTree>
    <p:extLst>
      <p:ext uri="{BB962C8B-B14F-4D97-AF65-F5344CB8AC3E}">
        <p14:creationId xmlns:p14="http://schemas.microsoft.com/office/powerpoint/2010/main" val="894223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657A-626D-4CED-8F40-D1C519C0287D}"/>
              </a:ext>
            </a:extLst>
          </p:cNvPr>
          <p:cNvSpPr>
            <a:spLocks noGrp="1"/>
          </p:cNvSpPr>
          <p:nvPr>
            <p:ph type="title"/>
          </p:nvPr>
        </p:nvSpPr>
        <p:spPr/>
        <p:txBody>
          <a:bodyPr/>
          <a:lstStyle/>
          <a:p>
            <a:r>
              <a:rPr lang="en-US" dirty="0"/>
              <a:t>Program Assessments</a:t>
            </a:r>
          </a:p>
        </p:txBody>
      </p:sp>
      <p:sp>
        <p:nvSpPr>
          <p:cNvPr id="3" name="Content Placeholder 2">
            <a:extLst>
              <a:ext uri="{FF2B5EF4-FFF2-40B4-BE49-F238E27FC236}">
                <a16:creationId xmlns:a16="http://schemas.microsoft.com/office/drawing/2014/main" id="{E4C4B21B-164C-474F-865A-9696928A5A16}"/>
              </a:ext>
            </a:extLst>
          </p:cNvPr>
          <p:cNvSpPr>
            <a:spLocks noGrp="1"/>
          </p:cNvSpPr>
          <p:nvPr>
            <p:ph idx="1"/>
          </p:nvPr>
        </p:nvSpPr>
        <p:spPr>
          <a:xfrm>
            <a:off x="838200" y="1825625"/>
            <a:ext cx="3200400" cy="4351338"/>
          </a:xfrm>
        </p:spPr>
        <p:txBody>
          <a:bodyPr/>
          <a:lstStyle/>
          <a:p>
            <a:pPr marL="0" indent="0">
              <a:buNone/>
            </a:pPr>
            <a:endParaRPr lang="en-US" dirty="0"/>
          </a:p>
          <a:p>
            <a:pPr marL="0" indent="0">
              <a:buNone/>
            </a:pPr>
            <a:r>
              <a:rPr lang="en-US" dirty="0"/>
              <a:t>Higher levels risks require action:</a:t>
            </a:r>
          </a:p>
          <a:p>
            <a:pPr lvl="1"/>
            <a:r>
              <a:rPr lang="en-US" dirty="0">
                <a:solidFill>
                  <a:schemeClr val="accent1"/>
                </a:solidFill>
              </a:rPr>
              <a:t>Reduce to acceptable level (mitigation)</a:t>
            </a:r>
          </a:p>
          <a:p>
            <a:pPr lvl="1"/>
            <a:r>
              <a:rPr lang="en-US" dirty="0">
                <a:solidFill>
                  <a:schemeClr val="accent1"/>
                </a:solidFill>
              </a:rPr>
              <a:t>Transfer the risk</a:t>
            </a:r>
          </a:p>
          <a:p>
            <a:pPr lvl="1"/>
            <a:r>
              <a:rPr lang="en-US" dirty="0">
                <a:solidFill>
                  <a:schemeClr val="accent1"/>
                </a:solidFill>
              </a:rPr>
              <a:t>Assume (accept) the risk</a:t>
            </a:r>
          </a:p>
          <a:p>
            <a:endParaRPr lang="en-US" dirty="0"/>
          </a:p>
        </p:txBody>
      </p:sp>
      <p:sp>
        <p:nvSpPr>
          <p:cNvPr id="4" name="Footer Placeholder 3">
            <a:extLst>
              <a:ext uri="{FF2B5EF4-FFF2-40B4-BE49-F238E27FC236}">
                <a16:creationId xmlns:a16="http://schemas.microsoft.com/office/drawing/2014/main" id="{01ABA9CA-A2CD-4738-9BE1-01E57B4DD1C1}"/>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DB070DB4-65C8-42A8-BA38-AD1833AD4A42}"/>
              </a:ext>
            </a:extLst>
          </p:cNvPr>
          <p:cNvSpPr>
            <a:spLocks noGrp="1"/>
          </p:cNvSpPr>
          <p:nvPr>
            <p:ph type="sldNum" sz="quarter" idx="12"/>
          </p:nvPr>
        </p:nvSpPr>
        <p:spPr/>
        <p:txBody>
          <a:bodyPr/>
          <a:lstStyle/>
          <a:p>
            <a:fld id="{90A3305A-00E3-49F0-ACAB-AF9633484037}" type="slidenum">
              <a:rPr lang="en-US" smtClean="0"/>
              <a:t>54</a:t>
            </a:fld>
            <a:endParaRPr lang="en-US"/>
          </a:p>
        </p:txBody>
      </p:sp>
      <p:pic>
        <p:nvPicPr>
          <p:cNvPr id="6" name="Picture 5">
            <a:extLst>
              <a:ext uri="{FF2B5EF4-FFF2-40B4-BE49-F238E27FC236}">
                <a16:creationId xmlns:a16="http://schemas.microsoft.com/office/drawing/2014/main" id="{DCD14553-D39F-4E56-9BBC-EB8BBC6A2CD0}"/>
              </a:ext>
            </a:extLst>
          </p:cNvPr>
          <p:cNvPicPr>
            <a:picLocks noChangeAspect="1"/>
          </p:cNvPicPr>
          <p:nvPr/>
        </p:nvPicPr>
        <p:blipFill>
          <a:blip r:embed="rId3"/>
          <a:stretch>
            <a:fillRect/>
          </a:stretch>
        </p:blipFill>
        <p:spPr>
          <a:xfrm>
            <a:off x="4038600" y="1690688"/>
            <a:ext cx="7315200" cy="4398624"/>
          </a:xfrm>
          <a:prstGeom prst="rect">
            <a:avLst/>
          </a:prstGeom>
        </p:spPr>
      </p:pic>
    </p:spTree>
    <p:extLst>
      <p:ext uri="{BB962C8B-B14F-4D97-AF65-F5344CB8AC3E}">
        <p14:creationId xmlns:p14="http://schemas.microsoft.com/office/powerpoint/2010/main" val="3046286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86C699-519A-4C2D-96EB-0FDA80497831}"/>
              </a:ext>
            </a:extLst>
          </p:cNvPr>
          <p:cNvSpPr>
            <a:spLocks noGrp="1"/>
          </p:cNvSpPr>
          <p:nvPr>
            <p:ph type="title"/>
          </p:nvPr>
        </p:nvSpPr>
        <p:spPr>
          <a:xfrm>
            <a:off x="640079" y="4526280"/>
            <a:ext cx="7410681" cy="1737360"/>
          </a:xfrm>
        </p:spPr>
        <p:txBody>
          <a:bodyPr>
            <a:normAutofit/>
          </a:bodyPr>
          <a:lstStyle/>
          <a:p>
            <a:r>
              <a:rPr lang="en-US" sz="4800" dirty="0"/>
              <a:t>Metrics</a:t>
            </a:r>
          </a:p>
        </p:txBody>
      </p:sp>
      <p:sp>
        <p:nvSpPr>
          <p:cNvPr id="3" name="Content Placeholder 2">
            <a:extLst>
              <a:ext uri="{FF2B5EF4-FFF2-40B4-BE49-F238E27FC236}">
                <a16:creationId xmlns:a16="http://schemas.microsoft.com/office/drawing/2014/main" id="{615B2DC1-99A7-412B-B5D8-102E95B61983}"/>
              </a:ext>
            </a:extLst>
          </p:cNvPr>
          <p:cNvSpPr>
            <a:spLocks noGrp="1"/>
          </p:cNvSpPr>
          <p:nvPr>
            <p:ph idx="1"/>
          </p:nvPr>
        </p:nvSpPr>
        <p:spPr>
          <a:xfrm>
            <a:off x="640080" y="595293"/>
            <a:ext cx="5676637" cy="3463951"/>
          </a:xfrm>
        </p:spPr>
        <p:txBody>
          <a:bodyPr anchor="ctr">
            <a:normAutofit/>
          </a:bodyPr>
          <a:lstStyle/>
          <a:p>
            <a:pPr marL="0" indent="0">
              <a:buNone/>
            </a:pPr>
            <a:r>
              <a:rPr lang="en-US" sz="3200" dirty="0"/>
              <a:t>How do we know that our work is ACTUALLY improving the institution’s security program and security posture?</a:t>
            </a:r>
          </a:p>
        </p:txBody>
      </p:sp>
      <p:sp>
        <p:nvSpPr>
          <p:cNvPr id="4" name="Footer Placeholder 3">
            <a:extLst>
              <a:ext uri="{FF2B5EF4-FFF2-40B4-BE49-F238E27FC236}">
                <a16:creationId xmlns:a16="http://schemas.microsoft.com/office/drawing/2014/main" id="{1B795D60-09BC-4BFA-AC5F-06D520FA370E}"/>
              </a:ext>
            </a:extLst>
          </p:cNvPr>
          <p:cNvSpPr>
            <a:spLocks noGrp="1"/>
          </p:cNvSpPr>
          <p:nvPr>
            <p:ph type="ftr" sz="quarter" idx="11"/>
          </p:nvPr>
        </p:nvSpPr>
        <p:spPr>
          <a:xfrm>
            <a:off x="640079" y="6350238"/>
            <a:ext cx="6758941" cy="365125"/>
          </a:xfrm>
        </p:spPr>
        <p:txBody>
          <a:bodyPr>
            <a:normAutofit/>
          </a:bodyPr>
          <a:lstStyle/>
          <a:p>
            <a:pPr algn="l">
              <a:spcAft>
                <a:spcPts val="600"/>
              </a:spcAft>
            </a:pPr>
            <a:r>
              <a:rPr lang="en-US">
                <a:solidFill>
                  <a:prstClr val="black">
                    <a:tint val="75000"/>
                  </a:prstClr>
                </a:solidFill>
              </a:rPr>
              <a:t>Vantage Technology Consulting Group</a:t>
            </a:r>
          </a:p>
        </p:txBody>
      </p:sp>
      <p:sp>
        <p:nvSpPr>
          <p:cNvPr id="5" name="Slide Number Placeholder 4">
            <a:extLst>
              <a:ext uri="{FF2B5EF4-FFF2-40B4-BE49-F238E27FC236}">
                <a16:creationId xmlns:a16="http://schemas.microsoft.com/office/drawing/2014/main" id="{56C74413-00E6-44BE-B5CE-06BED9E0D0FB}"/>
              </a:ext>
            </a:extLst>
          </p:cNvPr>
          <p:cNvSpPr>
            <a:spLocks noGrp="1"/>
          </p:cNvSpPr>
          <p:nvPr>
            <p:ph type="sldNum" sz="quarter" idx="12"/>
          </p:nvPr>
        </p:nvSpPr>
        <p:spPr>
          <a:xfrm>
            <a:off x="11084767" y="6350238"/>
            <a:ext cx="365760" cy="365125"/>
          </a:xfrm>
          <a:prstGeom prst="ellipse">
            <a:avLst/>
          </a:prstGeom>
          <a:solidFill>
            <a:srgbClr val="595959"/>
          </a:solidFill>
        </p:spPr>
        <p:txBody>
          <a:bodyPr>
            <a:normAutofit fontScale="55000" lnSpcReduction="20000"/>
          </a:bodyPr>
          <a:lstStyle/>
          <a:p>
            <a:pPr algn="ctr">
              <a:spcAft>
                <a:spcPts val="600"/>
              </a:spcAft>
            </a:pPr>
            <a:fld id="{90A3305A-00E3-49F0-ACAB-AF9633484037}" type="slidenum">
              <a:rPr lang="en-US" sz="1050">
                <a:solidFill>
                  <a:srgbClr val="FFFFFF"/>
                </a:solidFill>
              </a:rPr>
              <a:pPr algn="ctr">
                <a:spcAft>
                  <a:spcPts val="600"/>
                </a:spcAft>
              </a:pPr>
              <a:t>55</a:t>
            </a:fld>
            <a:endParaRPr lang="en-US" sz="1050">
              <a:solidFill>
                <a:srgbClr val="FFFFFF"/>
              </a:solidFill>
            </a:endParaRPr>
          </a:p>
        </p:txBody>
      </p:sp>
    </p:spTree>
    <p:extLst>
      <p:ext uri="{BB962C8B-B14F-4D97-AF65-F5344CB8AC3E}">
        <p14:creationId xmlns:p14="http://schemas.microsoft.com/office/powerpoint/2010/main" val="2021087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42746EB9-90EF-4B05-A108-ACFB3FC608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060" y="1715781"/>
            <a:ext cx="3425957" cy="3425957"/>
          </a:xfrm>
          <a:prstGeom prst="rect">
            <a:avLst/>
          </a:prstGeom>
        </p:spPr>
      </p:pic>
      <p:sp>
        <p:nvSpPr>
          <p:cNvPr id="2" name="Title 1">
            <a:extLst>
              <a:ext uri="{FF2B5EF4-FFF2-40B4-BE49-F238E27FC236}">
                <a16:creationId xmlns:a16="http://schemas.microsoft.com/office/drawing/2014/main" id="{BB0E29FB-8793-491B-9FC0-C5F07D6FD89A}"/>
              </a:ext>
            </a:extLst>
          </p:cNvPr>
          <p:cNvSpPr>
            <a:spLocks noGrp="1"/>
          </p:cNvSpPr>
          <p:nvPr>
            <p:ph type="title"/>
          </p:nvPr>
        </p:nvSpPr>
        <p:spPr>
          <a:xfrm>
            <a:off x="4384039" y="365125"/>
            <a:ext cx="7164493" cy="1325563"/>
          </a:xfrm>
        </p:spPr>
        <p:txBody>
          <a:bodyPr>
            <a:normAutofit/>
          </a:bodyPr>
          <a:lstStyle/>
          <a:p>
            <a:r>
              <a:rPr lang="en-US" dirty="0"/>
              <a:t>Measuring Program Value</a:t>
            </a:r>
            <a:endParaRPr lang="en-US"/>
          </a:p>
        </p:txBody>
      </p:sp>
      <p:sp>
        <p:nvSpPr>
          <p:cNvPr id="3" name="Content Placeholder 2">
            <a:extLst>
              <a:ext uri="{FF2B5EF4-FFF2-40B4-BE49-F238E27FC236}">
                <a16:creationId xmlns:a16="http://schemas.microsoft.com/office/drawing/2014/main" id="{3D4EBE3B-36D6-44A9-B9FB-B759EDFFEE30}"/>
              </a:ext>
            </a:extLst>
          </p:cNvPr>
          <p:cNvSpPr>
            <a:spLocks noGrp="1"/>
          </p:cNvSpPr>
          <p:nvPr>
            <p:ph idx="1"/>
          </p:nvPr>
        </p:nvSpPr>
        <p:spPr>
          <a:xfrm>
            <a:off x="4387515" y="2022601"/>
            <a:ext cx="7161017" cy="4154361"/>
          </a:xfrm>
        </p:spPr>
        <p:txBody>
          <a:bodyPr>
            <a:normAutofit/>
          </a:bodyPr>
          <a:lstStyle/>
          <a:p>
            <a:r>
              <a:rPr lang="en-US" sz="2000" dirty="0"/>
              <a:t>Users agree they have been given the awareness and knowledge to protect institutional data and meet compliance obligations</a:t>
            </a:r>
          </a:p>
          <a:p>
            <a:r>
              <a:rPr lang="en-US" sz="2000" dirty="0"/>
              <a:t>Evidence that users leverage program tools and services to protect institutional resources and meet compliance obligations</a:t>
            </a:r>
          </a:p>
          <a:p>
            <a:r>
              <a:rPr lang="en-US" sz="2000" dirty="0"/>
              <a:t>Evidence that Information Security leadership serves as a trusted advisor/expert for institutional leadership</a:t>
            </a:r>
          </a:p>
          <a:p>
            <a:r>
              <a:rPr lang="en-US" sz="2000" dirty="0"/>
              <a:t>Funding and people resources support a robust security operations that addresses high-medium risk areas</a:t>
            </a:r>
          </a:p>
        </p:txBody>
      </p:sp>
      <p:sp>
        <p:nvSpPr>
          <p:cNvPr id="4" name="Footer Placeholder 3">
            <a:extLst>
              <a:ext uri="{FF2B5EF4-FFF2-40B4-BE49-F238E27FC236}">
                <a16:creationId xmlns:a16="http://schemas.microsoft.com/office/drawing/2014/main" id="{98C87B86-9641-40AE-8E74-5A7EDE25B7C7}"/>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solidFill>
                  <a:schemeClr val="tx1">
                    <a:alpha val="80000"/>
                  </a:schemeClr>
                </a:solidFill>
              </a:rPr>
              <a:t>Vantage Technology Consulting Group</a:t>
            </a:r>
          </a:p>
        </p:txBody>
      </p:sp>
      <p:sp>
        <p:nvSpPr>
          <p:cNvPr id="5" name="Slide Number Placeholder 4">
            <a:extLst>
              <a:ext uri="{FF2B5EF4-FFF2-40B4-BE49-F238E27FC236}">
                <a16:creationId xmlns:a16="http://schemas.microsoft.com/office/drawing/2014/main" id="{E5CDD3A2-2603-4805-8C5F-910C6D6A038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0A3305A-00E3-49F0-ACAB-AF9633484037}" type="slidenum">
              <a:rPr lang="en-US">
                <a:solidFill>
                  <a:schemeClr val="tx1">
                    <a:alpha val="80000"/>
                  </a:schemeClr>
                </a:solidFill>
              </a:rPr>
              <a:pPr>
                <a:spcAft>
                  <a:spcPts val="600"/>
                </a:spcAft>
              </a:pPr>
              <a:t>56</a:t>
            </a:fld>
            <a:endParaRPr lang="en-US">
              <a:solidFill>
                <a:schemeClr val="tx1">
                  <a:alpha val="80000"/>
                </a:schemeClr>
              </a:solidFill>
            </a:endParaRPr>
          </a:p>
        </p:txBody>
      </p:sp>
    </p:spTree>
    <p:extLst>
      <p:ext uri="{BB962C8B-B14F-4D97-AF65-F5344CB8AC3E}">
        <p14:creationId xmlns:p14="http://schemas.microsoft.com/office/powerpoint/2010/main" val="3038188260"/>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168D67-2FE5-46B3-82DF-88337E02322D}"/>
              </a:ext>
            </a:extLst>
          </p:cNvPr>
          <p:cNvSpPr>
            <a:spLocks noGrp="1"/>
          </p:cNvSpPr>
          <p:nvPr>
            <p:ph type="title"/>
          </p:nvPr>
        </p:nvSpPr>
        <p:spPr>
          <a:xfrm>
            <a:off x="838200" y="811161"/>
            <a:ext cx="3335594" cy="5403370"/>
          </a:xfrm>
        </p:spPr>
        <p:txBody>
          <a:bodyPr>
            <a:normAutofit/>
          </a:bodyPr>
          <a:lstStyle/>
          <a:p>
            <a:r>
              <a:rPr lang="en-US" dirty="0">
                <a:solidFill>
                  <a:schemeClr val="bg1"/>
                </a:solidFill>
              </a:rPr>
              <a:t>Executive Metrics </a:t>
            </a:r>
          </a:p>
        </p:txBody>
      </p:sp>
      <p:graphicFrame>
        <p:nvGraphicFramePr>
          <p:cNvPr id="19" name="Content Placeholder 2">
            <a:extLst>
              <a:ext uri="{FF2B5EF4-FFF2-40B4-BE49-F238E27FC236}">
                <a16:creationId xmlns:a16="http://schemas.microsoft.com/office/drawing/2014/main" id="{592F584B-6039-455E-83BE-86ECFDD78A1D}"/>
              </a:ext>
            </a:extLst>
          </p:cNvPr>
          <p:cNvGraphicFramePr>
            <a:graphicFrameLocks noGrp="1"/>
          </p:cNvGraphicFramePr>
          <p:nvPr>
            <p:ph idx="1"/>
            <p:extLst>
              <p:ext uri="{D42A27DB-BD31-4B8C-83A1-F6EECF244321}">
                <p14:modId xmlns:p14="http://schemas.microsoft.com/office/powerpoint/2010/main" val="544924365"/>
              </p:ext>
            </p:extLst>
          </p:nvPr>
        </p:nvGraphicFramePr>
        <p:xfrm>
          <a:off x="4858247" y="201168"/>
          <a:ext cx="6690816" cy="6013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8F43184-BFFF-4389-9685-67CE5DAEAE53}"/>
              </a:ext>
            </a:extLst>
          </p:cNvPr>
          <p:cNvSpPr>
            <a:spLocks noGrp="1"/>
          </p:cNvSpPr>
          <p:nvPr>
            <p:ph type="ftr" sz="quarter" idx="11"/>
          </p:nvPr>
        </p:nvSpPr>
        <p:spPr>
          <a:xfrm>
            <a:off x="5459413" y="6199632"/>
            <a:ext cx="5365665" cy="365125"/>
          </a:xfrm>
        </p:spPr>
        <p:txBody>
          <a:bodyPr>
            <a:normAutofit/>
          </a:bodyPr>
          <a:lstStyle/>
          <a:p>
            <a:pPr algn="r">
              <a:spcAft>
                <a:spcPts val="600"/>
              </a:spcAft>
            </a:pPr>
            <a:r>
              <a:rPr lang="en-US" sz="1100">
                <a:solidFill>
                  <a:prstClr val="black">
                    <a:alpha val="80000"/>
                  </a:prstClr>
                </a:solidFill>
              </a:rPr>
              <a:t>Vantage Technology Consulting Group</a:t>
            </a:r>
          </a:p>
        </p:txBody>
      </p:sp>
      <p:sp>
        <p:nvSpPr>
          <p:cNvPr id="5" name="Slide Number Placeholder 4">
            <a:extLst>
              <a:ext uri="{FF2B5EF4-FFF2-40B4-BE49-F238E27FC236}">
                <a16:creationId xmlns:a16="http://schemas.microsoft.com/office/drawing/2014/main" id="{AA183004-EFD4-4B4F-AF41-00512C666299}"/>
              </a:ext>
            </a:extLst>
          </p:cNvPr>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lgn="ctr">
              <a:spcAft>
                <a:spcPts val="600"/>
              </a:spcAft>
            </a:pPr>
            <a:fld id="{90A3305A-00E3-49F0-ACAB-AF9633484037}" type="slidenum">
              <a:rPr lang="en-US" sz="1500">
                <a:solidFill>
                  <a:srgbClr val="FFFFFF">
                    <a:alpha val="80000"/>
                  </a:srgbClr>
                </a:solidFill>
              </a:rPr>
              <a:pPr algn="ctr">
                <a:spcAft>
                  <a:spcPts val="600"/>
                </a:spcAft>
              </a:pPr>
              <a:t>57</a:t>
            </a:fld>
            <a:endParaRPr lang="en-US" sz="1500">
              <a:solidFill>
                <a:srgbClr val="FFFFFF">
                  <a:alpha val="80000"/>
                </a:srgbClr>
              </a:solidFill>
            </a:endParaRPr>
          </a:p>
        </p:txBody>
      </p:sp>
      <p:sp>
        <p:nvSpPr>
          <p:cNvPr id="3" name="TextBox 2">
            <a:extLst>
              <a:ext uri="{FF2B5EF4-FFF2-40B4-BE49-F238E27FC236}">
                <a16:creationId xmlns:a16="http://schemas.microsoft.com/office/drawing/2014/main" id="{61E56428-0F02-49E4-8FB3-59965736EDBA}"/>
              </a:ext>
            </a:extLst>
          </p:cNvPr>
          <p:cNvSpPr txBox="1"/>
          <p:nvPr/>
        </p:nvSpPr>
        <p:spPr>
          <a:xfrm>
            <a:off x="409903" y="5980386"/>
            <a:ext cx="3763891" cy="738664"/>
          </a:xfrm>
          <a:prstGeom prst="rect">
            <a:avLst/>
          </a:prstGeom>
          <a:noFill/>
        </p:spPr>
        <p:txBody>
          <a:bodyPr wrap="square" rtlCol="0">
            <a:spAutoFit/>
          </a:bodyPr>
          <a:lstStyle/>
          <a:p>
            <a:r>
              <a:rPr lang="en-US" sz="1400" dirty="0">
                <a:solidFill>
                  <a:schemeClr val="bg1"/>
                </a:solidFill>
              </a:rPr>
              <a:t>https://library.educause.edu/~/media/files/library/2015/6/erb1514-pdf.pdf</a:t>
            </a:r>
          </a:p>
          <a:p>
            <a:endParaRPr lang="en-US" sz="1400" dirty="0">
              <a:solidFill>
                <a:schemeClr val="bg1"/>
              </a:solidFill>
            </a:endParaRPr>
          </a:p>
        </p:txBody>
      </p:sp>
    </p:spTree>
    <p:extLst>
      <p:ext uri="{BB962C8B-B14F-4D97-AF65-F5344CB8AC3E}">
        <p14:creationId xmlns:p14="http://schemas.microsoft.com/office/powerpoint/2010/main" val="1310844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812D85-1A73-4B3F-9942-EA3421A289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235ADA5-5364-456A-A990-E53F604378F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CA36376-A222-465D-BC66-44777DE120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E854E-C613-4880-90A7-41115176E429}"/>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dirty="0">
                <a:solidFill>
                  <a:srgbClr val="FFFFFF"/>
                </a:solidFill>
              </a:rPr>
              <a:t>Annual Plans and Roadmaps</a:t>
            </a:r>
          </a:p>
        </p:txBody>
      </p:sp>
      <p:sp>
        <p:nvSpPr>
          <p:cNvPr id="3" name="Footer Placeholder 2">
            <a:extLst>
              <a:ext uri="{FF2B5EF4-FFF2-40B4-BE49-F238E27FC236}">
                <a16:creationId xmlns:a16="http://schemas.microsoft.com/office/drawing/2014/main" id="{63C74091-F0AB-42A9-BF8D-57590FB9F5CD}"/>
              </a:ext>
            </a:extLst>
          </p:cNvPr>
          <p:cNvSpPr>
            <a:spLocks noGrp="1"/>
          </p:cNvSpPr>
          <p:nvPr>
            <p:ph type="ftr" sz="quarter" idx="11"/>
          </p:nvPr>
        </p:nvSpPr>
        <p:spPr>
          <a:xfrm>
            <a:off x="478135" y="6397431"/>
            <a:ext cx="6879176" cy="365125"/>
          </a:xfrm>
        </p:spPr>
        <p:txBody>
          <a:bodyPr vert="horz" lIns="91440" tIns="45720" rIns="91440" bIns="45720" rtlCol="0" anchor="ctr">
            <a:normAutofit/>
          </a:bodyPr>
          <a:lstStyle/>
          <a:p>
            <a:pPr algn="l">
              <a:spcAft>
                <a:spcPts val="600"/>
              </a:spcAft>
            </a:pPr>
            <a:r>
              <a:rPr lang="en-US" sz="1050" kern="1200">
                <a:solidFill>
                  <a:schemeClr val="tx1">
                    <a:tint val="75000"/>
                  </a:schemeClr>
                </a:solidFill>
                <a:latin typeface="+mn-lt"/>
                <a:ea typeface="+mn-ea"/>
                <a:cs typeface="+mn-cs"/>
              </a:rPr>
              <a:t>Vantage Technology Consulting Group</a:t>
            </a:r>
          </a:p>
        </p:txBody>
      </p:sp>
      <p:sp>
        <p:nvSpPr>
          <p:cNvPr id="6" name="Slide Number Placeholder 5">
            <a:extLst>
              <a:ext uri="{FF2B5EF4-FFF2-40B4-BE49-F238E27FC236}">
                <a16:creationId xmlns:a16="http://schemas.microsoft.com/office/drawing/2014/main" id="{D9560FEC-11B1-4F37-8422-074CFB48CCC8}"/>
              </a:ext>
            </a:extLst>
          </p:cNvPr>
          <p:cNvSpPr>
            <a:spLocks noGrp="1"/>
          </p:cNvSpPr>
          <p:nvPr>
            <p:ph type="sldNum" sz="quarter" idx="12"/>
          </p:nvPr>
        </p:nvSpPr>
        <p:spPr>
          <a:xfrm>
            <a:off x="10864515" y="6397431"/>
            <a:ext cx="729916" cy="365125"/>
          </a:xfrm>
        </p:spPr>
        <p:txBody>
          <a:bodyPr vert="horz" lIns="91440" tIns="45720" rIns="91440" bIns="45720" rtlCol="0" anchor="ctr">
            <a:normAutofit/>
          </a:bodyPr>
          <a:lstStyle/>
          <a:p>
            <a:pPr>
              <a:spcAft>
                <a:spcPts val="600"/>
              </a:spcAft>
            </a:pPr>
            <a:fld id="{90A3305A-00E3-49F0-ACAB-AF9633484037}" type="slidenum">
              <a:rPr lang="en-US" sz="1050"/>
              <a:pPr>
                <a:spcAft>
                  <a:spcPts val="600"/>
                </a:spcAft>
              </a:pPr>
              <a:t>58</a:t>
            </a:fld>
            <a:endParaRPr lang="en-US" sz="1050"/>
          </a:p>
        </p:txBody>
      </p:sp>
    </p:spTree>
    <p:extLst>
      <p:ext uri="{BB962C8B-B14F-4D97-AF65-F5344CB8AC3E}">
        <p14:creationId xmlns:p14="http://schemas.microsoft.com/office/powerpoint/2010/main" val="3238494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14" y="376873"/>
            <a:ext cx="10515600" cy="1325563"/>
          </a:xfrm>
        </p:spPr>
        <p:txBody>
          <a:bodyPr/>
          <a:lstStyle/>
          <a:p>
            <a:r>
              <a:rPr lang="en-US" dirty="0"/>
              <a:t>Essential Intent &amp; Prioritization</a:t>
            </a:r>
          </a:p>
        </p:txBody>
      </p:sp>
      <p:sp>
        <p:nvSpPr>
          <p:cNvPr id="3" name="Content Placeholder 2"/>
          <p:cNvSpPr>
            <a:spLocks noGrp="1"/>
          </p:cNvSpPr>
          <p:nvPr>
            <p:ph idx="1"/>
          </p:nvPr>
        </p:nvSpPr>
        <p:spPr>
          <a:xfrm>
            <a:off x="838200" y="3612039"/>
            <a:ext cx="6327371" cy="1677194"/>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ctr">
              <a:buNone/>
            </a:pPr>
            <a:r>
              <a:rPr lang="en-US" sz="2400" b="1" dirty="0"/>
              <a:t>Example: </a:t>
            </a:r>
            <a:r>
              <a:rPr lang="en-US" sz="2400" dirty="0"/>
              <a:t>Proactively identify all reported security events by 2017. Eliminate all avoidable events by 2018. </a:t>
            </a:r>
          </a:p>
        </p:txBody>
      </p:sp>
      <p:graphicFrame>
        <p:nvGraphicFramePr>
          <p:cNvPr id="4" name="Table 3"/>
          <p:cNvGraphicFramePr>
            <a:graphicFrameLocks noGrp="1"/>
          </p:cNvGraphicFramePr>
          <p:nvPr>
            <p:extLst/>
          </p:nvPr>
        </p:nvGraphicFramePr>
        <p:xfrm>
          <a:off x="7775171" y="1072674"/>
          <a:ext cx="3779520" cy="2539365"/>
        </p:xfrm>
        <a:graphic>
          <a:graphicData uri="http://schemas.openxmlformats.org/drawingml/2006/table">
            <a:tbl>
              <a:tblPr firstRow="1" firstCol="1" bandRow="1">
                <a:tableStyleId>{5C22544A-7EE6-4342-B048-85BDC9FD1C3A}</a:tableStyleId>
              </a:tblPr>
              <a:tblGrid>
                <a:gridCol w="473075">
                  <a:extLst>
                    <a:ext uri="{9D8B030D-6E8A-4147-A177-3AD203B41FA5}">
                      <a16:colId xmlns:a16="http://schemas.microsoft.com/office/drawing/2014/main" val="20000"/>
                    </a:ext>
                  </a:extLst>
                </a:gridCol>
                <a:gridCol w="1595755">
                  <a:extLst>
                    <a:ext uri="{9D8B030D-6E8A-4147-A177-3AD203B41FA5}">
                      <a16:colId xmlns:a16="http://schemas.microsoft.com/office/drawing/2014/main" val="20001"/>
                    </a:ext>
                  </a:extLst>
                </a:gridCol>
                <a:gridCol w="1710690">
                  <a:extLst>
                    <a:ext uri="{9D8B030D-6E8A-4147-A177-3AD203B41FA5}">
                      <a16:colId xmlns:a16="http://schemas.microsoft.com/office/drawing/2014/main" val="20002"/>
                    </a:ext>
                  </a:extLst>
                </a:gridCol>
              </a:tblGrid>
              <a:tr h="208915">
                <a:tc>
                  <a:txBody>
                    <a:bodyPr/>
                    <a:lstStyle/>
                    <a:p>
                      <a:pPr marL="0" marR="0">
                        <a:spcBef>
                          <a:spcPts val="0"/>
                        </a:spcBef>
                        <a:spcAft>
                          <a:spcPts val="0"/>
                        </a:spcAft>
                      </a:pPr>
                      <a:r>
                        <a:rPr lang="en-US" sz="1200">
                          <a:effectLst/>
                        </a:rPr>
                        <a:t> </a:t>
                      </a:r>
                      <a:endParaRPr lang="en-US" sz="1200">
                        <a:effectLst/>
                        <a:latin typeface="Calibri"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200">
                          <a:effectLst/>
                        </a:rPr>
                        <a:t>General</a:t>
                      </a:r>
                      <a:endParaRPr lang="en-US" sz="1200">
                        <a:effectLst/>
                        <a:latin typeface="Calibri"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200">
                          <a:effectLst/>
                        </a:rPr>
                        <a:t>Concrete</a:t>
                      </a:r>
                      <a:endParaRPr lang="en-US" sz="12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1085215">
                <a:tc>
                  <a:txBody>
                    <a:bodyPr/>
                    <a:lstStyle/>
                    <a:p>
                      <a:pPr marL="71755" marR="71755" algn="ctr">
                        <a:spcBef>
                          <a:spcPts val="0"/>
                        </a:spcBef>
                        <a:spcAft>
                          <a:spcPts val="0"/>
                        </a:spcAft>
                      </a:pPr>
                      <a:r>
                        <a:rPr lang="en-US" sz="1200">
                          <a:effectLst/>
                        </a:rPr>
                        <a:t>Inspirational</a:t>
                      </a:r>
                      <a:endParaRPr lang="en-US" sz="1200">
                        <a:effectLst/>
                        <a:latin typeface="Calibri" charset="0"/>
                        <a:ea typeface="Times New Roman" charset="0"/>
                        <a:cs typeface="Times New Roman" charset="0"/>
                      </a:endParaRPr>
                    </a:p>
                  </a:txBody>
                  <a:tcPr marL="68580" marR="68580" marT="0" marB="0" vert="vert27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Vision/Mission</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endParaRPr lang="en-US" sz="1200">
                        <a:effectLst/>
                        <a:latin typeface="Calibri" charset="0"/>
                        <a:ea typeface="Times New Roman" charset="0"/>
                        <a:cs typeface="Times New Roman" charset="0"/>
                      </a:endParaRPr>
                    </a:p>
                  </a:txBody>
                  <a:tcPr marL="68580" marR="68580" marT="0" marB="0" anchor="ctr"/>
                </a:tc>
                <a:tc>
                  <a:txBody>
                    <a:bodyPr/>
                    <a:lstStyle/>
                    <a:p>
                      <a:pPr marL="0" marR="0" algn="ctr">
                        <a:spcBef>
                          <a:spcPts val="0"/>
                        </a:spcBef>
                        <a:spcAft>
                          <a:spcPts val="0"/>
                        </a:spcAft>
                      </a:pPr>
                      <a:r>
                        <a:rPr lang="en-US" sz="1200">
                          <a:effectLst/>
                        </a:rPr>
                        <a:t>Essential Intent</a:t>
                      </a:r>
                      <a:endParaRPr lang="en-US" sz="120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1245235">
                <a:tc>
                  <a:txBody>
                    <a:bodyPr/>
                    <a:lstStyle/>
                    <a:p>
                      <a:pPr marL="71755" marR="71755" algn="ctr">
                        <a:spcBef>
                          <a:spcPts val="0"/>
                        </a:spcBef>
                        <a:spcAft>
                          <a:spcPts val="0"/>
                        </a:spcAft>
                      </a:pPr>
                      <a:r>
                        <a:rPr lang="en-US" sz="1200">
                          <a:effectLst/>
                        </a:rPr>
                        <a:t>“Everyday”</a:t>
                      </a:r>
                      <a:endParaRPr lang="en-US" sz="1200">
                        <a:effectLst/>
                        <a:latin typeface="Calibri" charset="0"/>
                        <a:ea typeface="Times New Roman" charset="0"/>
                        <a:cs typeface="Times New Roman" charset="0"/>
                      </a:endParaRPr>
                    </a:p>
                  </a:txBody>
                  <a:tcPr marL="68580" marR="68580" marT="0" marB="0" vert="vert27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Values</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endParaRPr lang="en-US" sz="1200">
                        <a:effectLst/>
                        <a:latin typeface="Calibri" charset="0"/>
                        <a:ea typeface="Times New Roman" charset="0"/>
                        <a:cs typeface="Times New Roman" charset="0"/>
                      </a:endParaRPr>
                    </a:p>
                  </a:txBody>
                  <a:tcPr marL="68580" marR="68580" marT="0" marB="0" anchor="ctr"/>
                </a:tc>
                <a:tc>
                  <a:txBody>
                    <a:bodyPr/>
                    <a:lstStyle/>
                    <a:p>
                      <a:pPr marL="0" marR="0">
                        <a:spcBef>
                          <a:spcPts val="0"/>
                        </a:spcBef>
                        <a:spcAft>
                          <a:spcPts val="0"/>
                        </a:spcAft>
                      </a:pPr>
                      <a:r>
                        <a:rPr lang="en-US" sz="1200" dirty="0">
                          <a:effectLst/>
                        </a:rPr>
                        <a:t>Quarterly Objective</a:t>
                      </a:r>
                    </a:p>
                    <a:p>
                      <a:pPr marL="0" marR="0">
                        <a:spcBef>
                          <a:spcPts val="0"/>
                        </a:spcBef>
                        <a:spcAft>
                          <a:spcPts val="0"/>
                        </a:spcAft>
                      </a:pPr>
                      <a:r>
                        <a:rPr lang="en-US" sz="1200" dirty="0">
                          <a:effectLst/>
                        </a:rPr>
                        <a:t> </a:t>
                      </a:r>
                      <a:endParaRPr lang="en-US" sz="1200" dirty="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Rectangle 4"/>
          <p:cNvSpPr/>
          <p:nvPr/>
        </p:nvSpPr>
        <p:spPr>
          <a:xfrm>
            <a:off x="7775171" y="3940233"/>
            <a:ext cx="3779520" cy="1477328"/>
          </a:xfrm>
          <a:prstGeom prst="rect">
            <a:avLst/>
          </a:prstGeom>
        </p:spPr>
        <p:txBody>
          <a:bodyPr wrap="square">
            <a:spAutoFit/>
          </a:bodyPr>
          <a:lstStyle/>
          <a:p>
            <a:r>
              <a:rPr lang="en-US" b="1" dirty="0">
                <a:solidFill>
                  <a:srgbClr val="FF0000"/>
                </a:solidFill>
              </a:rPr>
              <a:t>Essential Intent:</a:t>
            </a:r>
            <a:r>
              <a:rPr lang="en-US" dirty="0">
                <a:solidFill>
                  <a:srgbClr val="FF0000"/>
                </a:solidFill>
              </a:rPr>
              <a:t>  </a:t>
            </a:r>
            <a:r>
              <a:rPr lang="en-US" dirty="0"/>
              <a:t>inspirational and concrete, both meaningful and measurable.  Done right, an essential intent is one decision that settles one thousand later decisions.</a:t>
            </a:r>
            <a:r>
              <a:rPr lang="en-US" dirty="0">
                <a:effectLst/>
              </a:rPr>
              <a:t> </a:t>
            </a:r>
            <a:endParaRPr lang="en-US" dirty="0"/>
          </a:p>
        </p:txBody>
      </p:sp>
      <p:sp>
        <p:nvSpPr>
          <p:cNvPr id="6" name="TextBox 5"/>
          <p:cNvSpPr txBox="1"/>
          <p:nvPr/>
        </p:nvSpPr>
        <p:spPr>
          <a:xfrm>
            <a:off x="3291840" y="5885411"/>
            <a:ext cx="8558818" cy="646331"/>
          </a:xfrm>
          <a:prstGeom prst="rect">
            <a:avLst/>
          </a:prstGeom>
          <a:noFill/>
        </p:spPr>
        <p:txBody>
          <a:bodyPr wrap="none" rtlCol="0">
            <a:spAutoFit/>
          </a:bodyPr>
          <a:lstStyle/>
          <a:p>
            <a:r>
              <a:rPr lang="en-US" dirty="0"/>
              <a:t>From </a:t>
            </a:r>
            <a:r>
              <a:rPr lang="en-US" dirty="0" err="1"/>
              <a:t>Mckeown</a:t>
            </a:r>
            <a:r>
              <a:rPr lang="en-US" dirty="0"/>
              <a:t>, Greg (2014-04-15). Essentialism: The Disciplined Pursuit of Less (p. 128). </a:t>
            </a:r>
          </a:p>
          <a:p>
            <a:endParaRPr lang="en-US" dirty="0"/>
          </a:p>
        </p:txBody>
      </p:sp>
      <p:sp>
        <p:nvSpPr>
          <p:cNvPr id="7" name="TextBox 6">
            <a:extLst>
              <a:ext uri="{FF2B5EF4-FFF2-40B4-BE49-F238E27FC236}">
                <a16:creationId xmlns:a16="http://schemas.microsoft.com/office/drawing/2014/main" id="{0B2FB19A-7A96-4649-AAF3-AF364AC686F8}"/>
              </a:ext>
            </a:extLst>
          </p:cNvPr>
          <p:cNvSpPr txBox="1"/>
          <p:nvPr/>
        </p:nvSpPr>
        <p:spPr>
          <a:xfrm>
            <a:off x="838200" y="2030630"/>
            <a:ext cx="6327371" cy="1569660"/>
          </a:xfrm>
          <a:prstGeom prst="rect">
            <a:avLst/>
          </a:prstGeom>
          <a:solidFill>
            <a:schemeClr val="bg1">
              <a:lumMod val="75000"/>
            </a:schemeClr>
          </a:solidFill>
        </p:spPr>
        <p:txBody>
          <a:bodyPr wrap="square" rtlCol="0">
            <a:spAutoFit/>
          </a:bodyPr>
          <a:lstStyle/>
          <a:p>
            <a:r>
              <a:rPr lang="en-US" sz="3000" dirty="0"/>
              <a:t>“The main thing is keeping the main thing the main thing” </a:t>
            </a:r>
          </a:p>
          <a:p>
            <a:r>
              <a:rPr lang="en-US" sz="3600" dirty="0"/>
              <a:t>							</a:t>
            </a:r>
            <a:r>
              <a:rPr lang="en-US" sz="2200" dirty="0"/>
              <a:t>- S. Covey</a:t>
            </a:r>
          </a:p>
        </p:txBody>
      </p:sp>
    </p:spTree>
    <p:extLst>
      <p:ext uri="{BB962C8B-B14F-4D97-AF65-F5344CB8AC3E}">
        <p14:creationId xmlns:p14="http://schemas.microsoft.com/office/powerpoint/2010/main" val="63142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Pre-Workshop Program Maturity Survey</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6</a:t>
            </a:fld>
            <a:endParaRPr lang="en-US">
              <a:solidFill>
                <a:srgbClr val="898989"/>
              </a:solidFill>
            </a:endParaRPr>
          </a:p>
        </p:txBody>
      </p:sp>
      <p:pic>
        <p:nvPicPr>
          <p:cNvPr id="6" name="Picture 5">
            <a:extLst>
              <a:ext uri="{FF2B5EF4-FFF2-40B4-BE49-F238E27FC236}">
                <a16:creationId xmlns:a16="http://schemas.microsoft.com/office/drawing/2014/main" id="{DC5E3ABD-5293-4E02-9B60-C27F77447B75}"/>
              </a:ext>
            </a:extLst>
          </p:cNvPr>
          <p:cNvPicPr>
            <a:picLocks noChangeAspect="1"/>
          </p:cNvPicPr>
          <p:nvPr/>
        </p:nvPicPr>
        <p:blipFill>
          <a:blip r:embed="rId3"/>
          <a:stretch>
            <a:fillRect/>
          </a:stretch>
        </p:blipFill>
        <p:spPr>
          <a:xfrm>
            <a:off x="3737670" y="875118"/>
            <a:ext cx="8454330" cy="5107763"/>
          </a:xfrm>
          <a:prstGeom prst="rect">
            <a:avLst/>
          </a:prstGeom>
        </p:spPr>
      </p:pic>
    </p:spTree>
    <p:extLst>
      <p:ext uri="{BB962C8B-B14F-4D97-AF65-F5344CB8AC3E}">
        <p14:creationId xmlns:p14="http://schemas.microsoft.com/office/powerpoint/2010/main" val="1692781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p:txBody>
          <a:bodyPr/>
          <a:lstStyle/>
          <a:p>
            <a:r>
              <a:rPr lang="en-US" dirty="0"/>
              <a:t>Annual Plans</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p:txBody>
          <a:bodyPr/>
          <a:lstStyle/>
          <a:p>
            <a:fld id="{90A3305A-00E3-49F0-ACAB-AF9633484037}" type="slidenum">
              <a:rPr lang="en-US" smtClean="0"/>
              <a:t>60</a:t>
            </a:fld>
            <a:endParaRPr lang="en-US"/>
          </a:p>
        </p:txBody>
      </p:sp>
      <p:pic>
        <p:nvPicPr>
          <p:cNvPr id="2" name="Picture 1">
            <a:extLst>
              <a:ext uri="{FF2B5EF4-FFF2-40B4-BE49-F238E27FC236}">
                <a16:creationId xmlns:a16="http://schemas.microsoft.com/office/drawing/2014/main" id="{A10B8DED-AA9F-4158-A4F7-065AE9508551}"/>
              </a:ext>
            </a:extLst>
          </p:cNvPr>
          <p:cNvPicPr>
            <a:picLocks noChangeAspect="1"/>
          </p:cNvPicPr>
          <p:nvPr/>
        </p:nvPicPr>
        <p:blipFill>
          <a:blip r:embed="rId3"/>
          <a:stretch>
            <a:fillRect/>
          </a:stretch>
        </p:blipFill>
        <p:spPr>
          <a:xfrm>
            <a:off x="838200" y="1605776"/>
            <a:ext cx="10755281" cy="4215161"/>
          </a:xfrm>
          <a:prstGeom prst="rect">
            <a:avLst/>
          </a:prstGeom>
        </p:spPr>
      </p:pic>
    </p:spTree>
    <p:extLst>
      <p:ext uri="{BB962C8B-B14F-4D97-AF65-F5344CB8AC3E}">
        <p14:creationId xmlns:p14="http://schemas.microsoft.com/office/powerpoint/2010/main" val="943009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FD7A9-9ABC-464B-B470-7AC5A77C4D03}"/>
              </a:ext>
            </a:extLst>
          </p:cNvPr>
          <p:cNvSpPr>
            <a:spLocks noGrp="1"/>
          </p:cNvSpPr>
          <p:nvPr>
            <p:ph type="title"/>
          </p:nvPr>
        </p:nvSpPr>
        <p:spPr>
          <a:xfrm>
            <a:off x="838200" y="365125"/>
            <a:ext cx="2953215" cy="1325563"/>
          </a:xfrm>
        </p:spPr>
        <p:txBody>
          <a:bodyPr/>
          <a:lstStyle/>
          <a:p>
            <a:r>
              <a:rPr lang="en-US" dirty="0"/>
              <a:t>Roadmap</a:t>
            </a:r>
          </a:p>
        </p:txBody>
      </p:sp>
      <p:sp>
        <p:nvSpPr>
          <p:cNvPr id="4" name="Footer Placeholder 3">
            <a:extLst>
              <a:ext uri="{FF2B5EF4-FFF2-40B4-BE49-F238E27FC236}">
                <a16:creationId xmlns:a16="http://schemas.microsoft.com/office/drawing/2014/main" id="{F446D6F6-B677-4FB0-9E1F-C99EFBF20983}"/>
              </a:ext>
            </a:extLst>
          </p:cNvPr>
          <p:cNvSpPr>
            <a:spLocks noGrp="1"/>
          </p:cNvSpPr>
          <p:nvPr>
            <p:ph type="ftr" sz="quarter" idx="11"/>
          </p:nvPr>
        </p:nvSpPr>
        <p:spPr/>
        <p:txBody>
          <a:bodyPr/>
          <a:lstStyle/>
          <a:p>
            <a:r>
              <a:rPr lang="en-US"/>
              <a:t>Vantage Technology Consulting Group</a:t>
            </a:r>
          </a:p>
        </p:txBody>
      </p:sp>
      <p:sp>
        <p:nvSpPr>
          <p:cNvPr id="5" name="Slide Number Placeholder 4">
            <a:extLst>
              <a:ext uri="{FF2B5EF4-FFF2-40B4-BE49-F238E27FC236}">
                <a16:creationId xmlns:a16="http://schemas.microsoft.com/office/drawing/2014/main" id="{AE370A77-DEA4-41B2-A261-F6C5DDD8FD92}"/>
              </a:ext>
            </a:extLst>
          </p:cNvPr>
          <p:cNvSpPr>
            <a:spLocks noGrp="1"/>
          </p:cNvSpPr>
          <p:nvPr>
            <p:ph type="sldNum" sz="quarter" idx="12"/>
          </p:nvPr>
        </p:nvSpPr>
        <p:spPr/>
        <p:txBody>
          <a:bodyPr/>
          <a:lstStyle/>
          <a:p>
            <a:fld id="{90A3305A-00E3-49F0-ACAB-AF9633484037}" type="slidenum">
              <a:rPr lang="en-US" smtClean="0"/>
              <a:t>61</a:t>
            </a:fld>
            <a:endParaRPr lang="en-US"/>
          </a:p>
        </p:txBody>
      </p:sp>
      <p:pic>
        <p:nvPicPr>
          <p:cNvPr id="2" name="Picture 1">
            <a:extLst>
              <a:ext uri="{FF2B5EF4-FFF2-40B4-BE49-F238E27FC236}">
                <a16:creationId xmlns:a16="http://schemas.microsoft.com/office/drawing/2014/main" id="{BB6D624D-CAC9-414C-8216-5BB1E91C5138}"/>
              </a:ext>
            </a:extLst>
          </p:cNvPr>
          <p:cNvPicPr>
            <a:picLocks noChangeAspect="1"/>
          </p:cNvPicPr>
          <p:nvPr/>
        </p:nvPicPr>
        <p:blipFill>
          <a:blip r:embed="rId3"/>
          <a:stretch>
            <a:fillRect/>
          </a:stretch>
        </p:blipFill>
        <p:spPr>
          <a:xfrm>
            <a:off x="4314825" y="757237"/>
            <a:ext cx="7038975" cy="5343525"/>
          </a:xfrm>
          <a:prstGeom prst="rect">
            <a:avLst/>
          </a:prstGeom>
        </p:spPr>
      </p:pic>
    </p:spTree>
    <p:extLst>
      <p:ext uri="{BB962C8B-B14F-4D97-AF65-F5344CB8AC3E}">
        <p14:creationId xmlns:p14="http://schemas.microsoft.com/office/powerpoint/2010/main" val="1303572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 name="Rectangle 15">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Graphic 8">
            <a:extLst>
              <a:ext uri="{FF2B5EF4-FFF2-40B4-BE49-F238E27FC236}">
                <a16:creationId xmlns:a16="http://schemas.microsoft.com/office/drawing/2014/main" id="{6125CA9C-619E-4859-B3B1-FD12DC9483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078" y="2576514"/>
            <a:ext cx="1705848" cy="1705848"/>
          </a:xfrm>
          <a:prstGeom prst="rect">
            <a:avLst/>
          </a:prstGeom>
        </p:spPr>
      </p:pic>
      <p:sp>
        <p:nvSpPr>
          <p:cNvPr id="2" name="Title 1">
            <a:extLst>
              <a:ext uri="{FF2B5EF4-FFF2-40B4-BE49-F238E27FC236}">
                <a16:creationId xmlns:a16="http://schemas.microsoft.com/office/drawing/2014/main" id="{2CC3928B-6130-467C-965D-842D2C90FF47}"/>
              </a:ext>
            </a:extLst>
          </p:cNvPr>
          <p:cNvSpPr>
            <a:spLocks noGrp="1"/>
          </p:cNvSpPr>
          <p:nvPr>
            <p:ph type="title"/>
          </p:nvPr>
        </p:nvSpPr>
        <p:spPr>
          <a:xfrm>
            <a:off x="774700" y="762000"/>
            <a:ext cx="3759200" cy="3340100"/>
          </a:xfrm>
        </p:spPr>
        <p:txBody>
          <a:bodyPr>
            <a:normAutofit/>
          </a:bodyPr>
          <a:lstStyle/>
          <a:p>
            <a:r>
              <a:rPr lang="en-US">
                <a:solidFill>
                  <a:srgbClr val="FFFFFF"/>
                </a:solidFill>
              </a:rPr>
              <a:t>Questions and Contact Info</a:t>
            </a:r>
          </a:p>
        </p:txBody>
      </p:sp>
      <p:sp>
        <p:nvSpPr>
          <p:cNvPr id="3" name="Content Placeholder 2">
            <a:extLst>
              <a:ext uri="{FF2B5EF4-FFF2-40B4-BE49-F238E27FC236}">
                <a16:creationId xmlns:a16="http://schemas.microsoft.com/office/drawing/2014/main" id="{F28B4DBF-60D1-4EBD-9327-74354A84CA4E}"/>
              </a:ext>
            </a:extLst>
          </p:cNvPr>
          <p:cNvSpPr>
            <a:spLocks noGrp="1"/>
          </p:cNvSpPr>
          <p:nvPr>
            <p:ph idx="1"/>
          </p:nvPr>
        </p:nvSpPr>
        <p:spPr>
          <a:xfrm>
            <a:off x="7658103" y="795548"/>
            <a:ext cx="3759198" cy="5275603"/>
          </a:xfrm>
        </p:spPr>
        <p:txBody>
          <a:bodyPr anchor="ctr">
            <a:normAutofit/>
          </a:bodyPr>
          <a:lstStyle/>
          <a:p>
            <a:pPr marL="0" indent="0">
              <a:buNone/>
            </a:pPr>
            <a:r>
              <a:rPr lang="en-US" sz="1800" dirty="0"/>
              <a:t>Cathy Bates – </a:t>
            </a:r>
            <a:r>
              <a:rPr lang="en-US" sz="1800" dirty="0">
                <a:hlinkClick r:id="rId5"/>
              </a:rPr>
              <a:t>Cathy.Bates@VantageTCG.com</a:t>
            </a:r>
            <a:endParaRPr lang="en-US" sz="1800" dirty="0"/>
          </a:p>
          <a:p>
            <a:pPr marL="0" indent="0">
              <a:buNone/>
            </a:pPr>
            <a:endParaRPr lang="en-US" sz="1800" dirty="0"/>
          </a:p>
          <a:p>
            <a:pPr marL="0" indent="0">
              <a:buNone/>
            </a:pPr>
            <a:r>
              <a:rPr lang="en-US" sz="1800" dirty="0"/>
              <a:t>Jon Young – </a:t>
            </a:r>
            <a:r>
              <a:rPr lang="en-US" sz="1800" dirty="0">
                <a:hlinkClick r:id="rId6"/>
              </a:rPr>
              <a:t>Jonathan.Young@VantageTCG.com</a:t>
            </a:r>
            <a:endParaRPr lang="en-US" sz="1800" dirty="0"/>
          </a:p>
          <a:p>
            <a:pPr marL="0" indent="0">
              <a:buNone/>
            </a:pPr>
            <a:endParaRPr lang="en-US" sz="1800" dirty="0"/>
          </a:p>
          <a:p>
            <a:pPr marL="0" indent="0">
              <a:buNone/>
            </a:pPr>
            <a:r>
              <a:rPr lang="en-US" sz="1800" dirty="0"/>
              <a:t>Lisa Warren - </a:t>
            </a:r>
            <a:r>
              <a:rPr lang="en-US" sz="1800" dirty="0">
                <a:hlinkClick r:id="rId7"/>
              </a:rPr>
              <a:t>lewisl@ncat.edu</a:t>
            </a:r>
            <a:endParaRPr lang="en-US" sz="1800" dirty="0"/>
          </a:p>
          <a:p>
            <a:pPr marL="0" indent="0">
              <a:buNone/>
            </a:pPr>
            <a:endParaRPr lang="en-US" sz="1800" dirty="0"/>
          </a:p>
          <a:p>
            <a:pPr marL="0" indent="0">
              <a:buNone/>
            </a:pPr>
            <a:r>
              <a:rPr lang="en-US" sz="1800" dirty="0"/>
              <a:t>Josh Beeman - </a:t>
            </a:r>
            <a:r>
              <a:rPr lang="fi-FI" sz="1800" dirty="0">
                <a:hlinkClick r:id="rId8"/>
              </a:rPr>
              <a:t>jbeeman@isc.upenn.edu</a:t>
            </a:r>
            <a:endParaRPr lang="fi-FI" sz="1800" dirty="0"/>
          </a:p>
          <a:p>
            <a:pPr marL="0" indent="0">
              <a:buNone/>
            </a:pPr>
            <a:endParaRPr lang="fi-FI" sz="1800" dirty="0"/>
          </a:p>
          <a:p>
            <a:pPr marL="0" indent="0">
              <a:buNone/>
            </a:pPr>
            <a:r>
              <a:rPr lang="fi-FI" sz="1800" dirty="0"/>
              <a:t>Theresa Semmens - </a:t>
            </a:r>
            <a:r>
              <a:rPr lang="nb-NO" sz="1800" dirty="0">
                <a:hlinkClick r:id="rId9"/>
              </a:rPr>
              <a:t>theresa.semmens@miami.edu</a:t>
            </a:r>
            <a:endParaRPr lang="nb-NO" sz="1800" dirty="0"/>
          </a:p>
        </p:txBody>
      </p:sp>
      <p:sp>
        <p:nvSpPr>
          <p:cNvPr id="4" name="Footer Placeholder 3">
            <a:extLst>
              <a:ext uri="{FF2B5EF4-FFF2-40B4-BE49-F238E27FC236}">
                <a16:creationId xmlns:a16="http://schemas.microsoft.com/office/drawing/2014/main" id="{08BFA57C-97E1-4509-BF0D-84BCE8DE860C}"/>
              </a:ext>
            </a:extLst>
          </p:cNvPr>
          <p:cNvSpPr>
            <a:spLocks noGrp="1"/>
          </p:cNvSpPr>
          <p:nvPr>
            <p:ph type="ftr" sz="quarter" idx="11"/>
          </p:nvPr>
        </p:nvSpPr>
        <p:spPr>
          <a:xfrm>
            <a:off x="462058" y="6407779"/>
            <a:ext cx="6675120" cy="365125"/>
          </a:xfrm>
        </p:spPr>
        <p:txBody>
          <a:bodyPr>
            <a:normAutofit/>
          </a:bodyPr>
          <a:lstStyle/>
          <a:p>
            <a:pPr algn="l">
              <a:spcAft>
                <a:spcPts val="600"/>
              </a:spcAft>
            </a:pPr>
            <a:r>
              <a:rPr lang="en-US" sz="1050">
                <a:solidFill>
                  <a:schemeClr val="tx1">
                    <a:lumMod val="75000"/>
                    <a:lumOff val="25000"/>
                  </a:schemeClr>
                </a:solidFill>
              </a:rPr>
              <a:t>Vantage Technology Consulting Group</a:t>
            </a:r>
          </a:p>
        </p:txBody>
      </p:sp>
      <p:sp>
        <p:nvSpPr>
          <p:cNvPr id="5" name="Slide Number Placeholder 4">
            <a:extLst>
              <a:ext uri="{FF2B5EF4-FFF2-40B4-BE49-F238E27FC236}">
                <a16:creationId xmlns:a16="http://schemas.microsoft.com/office/drawing/2014/main" id="{C6406E6C-F3E2-450C-81D1-72091A388E77}"/>
              </a:ext>
            </a:extLst>
          </p:cNvPr>
          <p:cNvSpPr>
            <a:spLocks noGrp="1"/>
          </p:cNvSpPr>
          <p:nvPr>
            <p:ph type="sldNum" sz="quarter" idx="12"/>
          </p:nvPr>
        </p:nvSpPr>
        <p:spPr>
          <a:xfrm>
            <a:off x="5354953" y="786849"/>
            <a:ext cx="1465945" cy="1234345"/>
          </a:xfrm>
        </p:spPr>
        <p:txBody>
          <a:bodyPr>
            <a:normAutofit/>
          </a:bodyPr>
          <a:lstStyle/>
          <a:p>
            <a:pPr algn="ctr">
              <a:spcAft>
                <a:spcPts val="600"/>
              </a:spcAft>
            </a:pPr>
            <a:fld id="{90A3305A-00E3-49F0-ACAB-AF9633484037}" type="slidenum">
              <a:rPr lang="en-US" sz="4400">
                <a:solidFill>
                  <a:srgbClr val="FFFFFF"/>
                </a:solidFill>
              </a:rPr>
              <a:pPr algn="ctr">
                <a:spcAft>
                  <a:spcPts val="600"/>
                </a:spcAft>
              </a:pPr>
              <a:t>62</a:t>
            </a:fld>
            <a:endParaRPr lang="en-US" sz="4400">
              <a:solidFill>
                <a:srgbClr val="FFFFFF"/>
              </a:solidFill>
            </a:endParaRPr>
          </a:p>
        </p:txBody>
      </p:sp>
      <p:sp>
        <p:nvSpPr>
          <p:cNvPr id="6" name="TextBox 5">
            <a:extLst>
              <a:ext uri="{FF2B5EF4-FFF2-40B4-BE49-F238E27FC236}">
                <a16:creationId xmlns:a16="http://schemas.microsoft.com/office/drawing/2014/main" id="{F917F5DC-2A76-4761-8FAE-B09996A10AF7}"/>
              </a:ext>
            </a:extLst>
          </p:cNvPr>
          <p:cNvSpPr txBox="1"/>
          <p:nvPr/>
        </p:nvSpPr>
        <p:spPr>
          <a:xfrm>
            <a:off x="774700" y="5121662"/>
            <a:ext cx="5930900" cy="707886"/>
          </a:xfrm>
          <a:prstGeom prst="rect">
            <a:avLst/>
          </a:prstGeom>
          <a:noFill/>
        </p:spPr>
        <p:txBody>
          <a:bodyPr wrap="square" rtlCol="0">
            <a:spAutoFit/>
          </a:bodyPr>
          <a:lstStyle/>
          <a:p>
            <a:r>
              <a:rPr lang="en-US" sz="2000" dirty="0"/>
              <a:t>Don’t forget to fill in the session evaluation form using the mobile app or online.</a:t>
            </a:r>
          </a:p>
        </p:txBody>
      </p:sp>
    </p:spTree>
    <p:extLst>
      <p:ext uri="{BB962C8B-B14F-4D97-AF65-F5344CB8AC3E}">
        <p14:creationId xmlns:p14="http://schemas.microsoft.com/office/powerpoint/2010/main" val="104711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Pre-Workshop Program Maturity Survey</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7</a:t>
            </a:fld>
            <a:endParaRPr lang="en-US">
              <a:solidFill>
                <a:srgbClr val="898989"/>
              </a:solidFill>
            </a:endParaRPr>
          </a:p>
        </p:txBody>
      </p:sp>
      <p:pic>
        <p:nvPicPr>
          <p:cNvPr id="8" name="Picture 7">
            <a:extLst>
              <a:ext uri="{FF2B5EF4-FFF2-40B4-BE49-F238E27FC236}">
                <a16:creationId xmlns:a16="http://schemas.microsoft.com/office/drawing/2014/main" id="{31711F43-DF0D-46BD-A255-785C1626E557}"/>
              </a:ext>
            </a:extLst>
          </p:cNvPr>
          <p:cNvPicPr>
            <a:picLocks noChangeAspect="1"/>
          </p:cNvPicPr>
          <p:nvPr/>
        </p:nvPicPr>
        <p:blipFill>
          <a:blip r:embed="rId3"/>
          <a:stretch>
            <a:fillRect/>
          </a:stretch>
        </p:blipFill>
        <p:spPr>
          <a:xfrm>
            <a:off x="3555256" y="1015874"/>
            <a:ext cx="8473921" cy="4826251"/>
          </a:xfrm>
          <a:prstGeom prst="rect">
            <a:avLst/>
          </a:prstGeom>
        </p:spPr>
      </p:pic>
    </p:spTree>
    <p:extLst>
      <p:ext uri="{BB962C8B-B14F-4D97-AF65-F5344CB8AC3E}">
        <p14:creationId xmlns:p14="http://schemas.microsoft.com/office/powerpoint/2010/main" val="376065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Pre-Workshop Program Maturity Survey</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8</a:t>
            </a:fld>
            <a:endParaRPr lang="en-US">
              <a:solidFill>
                <a:srgbClr val="898989"/>
              </a:solidFill>
            </a:endParaRPr>
          </a:p>
        </p:txBody>
      </p:sp>
      <p:pic>
        <p:nvPicPr>
          <p:cNvPr id="3" name="Picture 2">
            <a:extLst>
              <a:ext uri="{FF2B5EF4-FFF2-40B4-BE49-F238E27FC236}">
                <a16:creationId xmlns:a16="http://schemas.microsoft.com/office/drawing/2014/main" id="{465E2F3E-2B47-4272-B5FF-6C0219455BB4}"/>
              </a:ext>
            </a:extLst>
          </p:cNvPr>
          <p:cNvPicPr>
            <a:picLocks noChangeAspect="1"/>
          </p:cNvPicPr>
          <p:nvPr/>
        </p:nvPicPr>
        <p:blipFill>
          <a:blip r:embed="rId3"/>
          <a:stretch>
            <a:fillRect/>
          </a:stretch>
        </p:blipFill>
        <p:spPr>
          <a:xfrm>
            <a:off x="3503497" y="887570"/>
            <a:ext cx="8688503" cy="4581211"/>
          </a:xfrm>
          <a:prstGeom prst="rect">
            <a:avLst/>
          </a:prstGeom>
        </p:spPr>
      </p:pic>
    </p:spTree>
    <p:extLst>
      <p:ext uri="{BB962C8B-B14F-4D97-AF65-F5344CB8AC3E}">
        <p14:creationId xmlns:p14="http://schemas.microsoft.com/office/powerpoint/2010/main" val="282840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7760-79D8-4AD5-83E3-31CE2D0B8D2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Pre-Workshop Program Maturity Survey</a:t>
            </a:r>
          </a:p>
        </p:txBody>
      </p:sp>
      <p:sp>
        <p:nvSpPr>
          <p:cNvPr id="4" name="Footer Placeholder 3">
            <a:extLst>
              <a:ext uri="{FF2B5EF4-FFF2-40B4-BE49-F238E27FC236}">
                <a16:creationId xmlns:a16="http://schemas.microsoft.com/office/drawing/2014/main" id="{F9B40D64-4BD1-4B0F-9936-6FCE49DC84C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Vantage Technology Consulting Group</a:t>
            </a:r>
          </a:p>
        </p:txBody>
      </p:sp>
      <p:sp>
        <p:nvSpPr>
          <p:cNvPr id="5" name="Slide Number Placeholder 4">
            <a:extLst>
              <a:ext uri="{FF2B5EF4-FFF2-40B4-BE49-F238E27FC236}">
                <a16:creationId xmlns:a16="http://schemas.microsoft.com/office/drawing/2014/main" id="{DB42288E-D4E4-4040-B73F-3A1357F5011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90A3305A-00E3-49F0-ACAB-AF9633484037}" type="slidenum">
              <a:rPr lang="en-US">
                <a:solidFill>
                  <a:srgbClr val="898989"/>
                </a:solidFill>
              </a:rPr>
              <a:pPr defTabSz="914400">
                <a:spcAft>
                  <a:spcPts val="600"/>
                </a:spcAft>
              </a:pPr>
              <a:t>9</a:t>
            </a:fld>
            <a:endParaRPr lang="en-US">
              <a:solidFill>
                <a:srgbClr val="898989"/>
              </a:solidFill>
            </a:endParaRPr>
          </a:p>
        </p:txBody>
      </p:sp>
      <p:pic>
        <p:nvPicPr>
          <p:cNvPr id="8" name="Picture 7">
            <a:extLst>
              <a:ext uri="{FF2B5EF4-FFF2-40B4-BE49-F238E27FC236}">
                <a16:creationId xmlns:a16="http://schemas.microsoft.com/office/drawing/2014/main" id="{FDF5AF46-4B30-4B2F-98C9-C819309C4C24}"/>
              </a:ext>
            </a:extLst>
          </p:cNvPr>
          <p:cNvPicPr>
            <a:picLocks noChangeAspect="1"/>
          </p:cNvPicPr>
          <p:nvPr/>
        </p:nvPicPr>
        <p:blipFill>
          <a:blip r:embed="rId3"/>
          <a:stretch>
            <a:fillRect/>
          </a:stretch>
        </p:blipFill>
        <p:spPr>
          <a:xfrm>
            <a:off x="3553925" y="878305"/>
            <a:ext cx="8492615" cy="5101389"/>
          </a:xfrm>
          <a:prstGeom prst="rect">
            <a:avLst/>
          </a:prstGeom>
        </p:spPr>
      </p:pic>
    </p:spTree>
    <p:extLst>
      <p:ext uri="{BB962C8B-B14F-4D97-AF65-F5344CB8AC3E}">
        <p14:creationId xmlns:p14="http://schemas.microsoft.com/office/powerpoint/2010/main" val="27754164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5708</TotalTime>
  <Words>2260</Words>
  <Application>Microsoft Office PowerPoint</Application>
  <PresentationFormat>Widescreen</PresentationFormat>
  <Paragraphs>588</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Calibri Light</vt:lpstr>
      <vt:lpstr>Century Gothic</vt:lpstr>
      <vt:lpstr>Times New Roman</vt:lpstr>
      <vt:lpstr>Office Theme</vt:lpstr>
      <vt:lpstr>Creating A Campus Information Security Program</vt:lpstr>
      <vt:lpstr>Workshop Presenters</vt:lpstr>
      <vt:lpstr>Workshop Topics</vt:lpstr>
      <vt:lpstr>Pre-Workshop Program Maturity Survey</vt:lpstr>
      <vt:lpstr>Pre-Workshop Program Maturity Survey</vt:lpstr>
      <vt:lpstr>Pre-Workshop Program Maturity Survey</vt:lpstr>
      <vt:lpstr>Pre-Workshop Program Maturity Survey</vt:lpstr>
      <vt:lpstr>Pre-Workshop Program Maturity Survey</vt:lpstr>
      <vt:lpstr>Pre-Workshop Program Maturity Survey</vt:lpstr>
      <vt:lpstr>Pre-Workshop Program Maturity Survey</vt:lpstr>
      <vt:lpstr>Defining a Program</vt:lpstr>
      <vt:lpstr>InfoSec Program Leadership</vt:lpstr>
      <vt:lpstr>InfoSec Program Organization</vt:lpstr>
      <vt:lpstr>Evolving InfoSec into a Program</vt:lpstr>
      <vt:lpstr>What else needs to be defined in a Program?</vt:lpstr>
      <vt:lpstr>Information Security Strategy</vt:lpstr>
      <vt:lpstr>CMMI Maturity Levels</vt:lpstr>
      <vt:lpstr>Workshop Poll:</vt:lpstr>
      <vt:lpstr>Mission</vt:lpstr>
      <vt:lpstr>Mission</vt:lpstr>
      <vt:lpstr>Mission</vt:lpstr>
      <vt:lpstr>Draft your Mission</vt:lpstr>
      <vt:lpstr>Workshop Poll:</vt:lpstr>
      <vt:lpstr>Governance</vt:lpstr>
      <vt:lpstr>Governance versus Management</vt:lpstr>
      <vt:lpstr>Advisory Council</vt:lpstr>
      <vt:lpstr>Security Incident Response Team</vt:lpstr>
      <vt:lpstr>Information Security Liaisons</vt:lpstr>
      <vt:lpstr>People and Process</vt:lpstr>
      <vt:lpstr>Draft your Governance</vt:lpstr>
      <vt:lpstr>Program Elements</vt:lpstr>
      <vt:lpstr>Policy and Compliance Service Catalog</vt:lpstr>
      <vt:lpstr>Security Frameworks</vt:lpstr>
      <vt:lpstr>Policies and Standards</vt:lpstr>
      <vt:lpstr>Compliance</vt:lpstr>
      <vt:lpstr>Workshop Poll:</vt:lpstr>
      <vt:lpstr>Education and Awareness Strategic Frame Work</vt:lpstr>
      <vt:lpstr>Education and Awareness Content/Material Objectives</vt:lpstr>
      <vt:lpstr>Education and Awareness Challenge Questions</vt:lpstr>
      <vt:lpstr>Workshop Poll:</vt:lpstr>
      <vt:lpstr>Workshop Poll:</vt:lpstr>
      <vt:lpstr>Education and Awareness Service Catalog</vt:lpstr>
      <vt:lpstr>Education and Awareness Resources</vt:lpstr>
      <vt:lpstr>Identifying and Managing Risk</vt:lpstr>
      <vt:lpstr>Risk Management Service Catalog</vt:lpstr>
      <vt:lpstr>Tools, glorious tools</vt:lpstr>
      <vt:lpstr>Incident Response</vt:lpstr>
      <vt:lpstr>Risk Assessment</vt:lpstr>
      <vt:lpstr>Security Consultancy</vt:lpstr>
      <vt:lpstr>Workshop Poll:</vt:lpstr>
      <vt:lpstr>Assessments and Continuous Improvements</vt:lpstr>
      <vt:lpstr>Continual Improvement</vt:lpstr>
      <vt:lpstr>Program Assessments</vt:lpstr>
      <vt:lpstr>Program Assessments</vt:lpstr>
      <vt:lpstr>Metrics</vt:lpstr>
      <vt:lpstr>Measuring Program Value</vt:lpstr>
      <vt:lpstr>Executive Metrics </vt:lpstr>
      <vt:lpstr>Annual Plans and Roadmaps</vt:lpstr>
      <vt:lpstr>Essential Intent &amp; Prioritization</vt:lpstr>
      <vt:lpstr>Annual Plans</vt:lpstr>
      <vt:lpstr>Roadmap</vt:lpstr>
      <vt:lpstr>Questions and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For Business Schools</dc:title>
  <dc:creator>Parke Rhoads</dc:creator>
  <cp:lastModifiedBy>Cathy Bates</cp:lastModifiedBy>
  <cp:revision>181</cp:revision>
  <dcterms:created xsi:type="dcterms:W3CDTF">2017-11-29T02:50:11Z</dcterms:created>
  <dcterms:modified xsi:type="dcterms:W3CDTF">2018-04-21T17:26:50Z</dcterms:modified>
</cp:coreProperties>
</file>