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4"/>
  </p:sldMasterIdLst>
  <p:notesMasterIdLst>
    <p:notesMasterId r:id="rId27"/>
  </p:notesMasterIdLst>
  <p:handoutMasterIdLst>
    <p:handoutMasterId r:id="rId28"/>
  </p:handoutMasterIdLst>
  <p:sldIdLst>
    <p:sldId id="267" r:id="rId5"/>
    <p:sldId id="274" r:id="rId6"/>
    <p:sldId id="279" r:id="rId7"/>
    <p:sldId id="275" r:id="rId8"/>
    <p:sldId id="287" r:id="rId9"/>
    <p:sldId id="286" r:id="rId10"/>
    <p:sldId id="285" r:id="rId11"/>
    <p:sldId id="289" r:id="rId12"/>
    <p:sldId id="278" r:id="rId13"/>
    <p:sldId id="288" r:id="rId14"/>
    <p:sldId id="280" r:id="rId15"/>
    <p:sldId id="291" r:id="rId16"/>
    <p:sldId id="276" r:id="rId17"/>
    <p:sldId id="292" r:id="rId18"/>
    <p:sldId id="281" r:id="rId19"/>
    <p:sldId id="282" r:id="rId20"/>
    <p:sldId id="283" r:id="rId21"/>
    <p:sldId id="284" r:id="rId22"/>
    <p:sldId id="277" r:id="rId23"/>
    <p:sldId id="290" r:id="rId24"/>
    <p:sldId id="293" r:id="rId25"/>
    <p:sldId id="27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2D3F50"/>
    <a:srgbClr val="2A81BA"/>
    <a:srgbClr val="006699"/>
    <a:srgbClr val="3366CC"/>
    <a:srgbClr val="0038A8"/>
    <a:srgbClr val="B2B2B2"/>
    <a:srgbClr val="C1C1C1"/>
    <a:srgbClr val="1124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0" autoAdjust="0"/>
    <p:restoredTop sz="94622" autoAdjust="0"/>
  </p:normalViewPr>
  <p:slideViewPr>
    <p:cSldViewPr>
      <p:cViewPr varScale="1">
        <p:scale>
          <a:sx n="113" d="100"/>
          <a:sy n="113" d="100"/>
        </p:scale>
        <p:origin x="13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2232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5A5A-8FCE-3A47-B37D-0D4B773D59FB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5E715-FAFA-1E40-AF09-359D41FA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96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8A3F8-8B6A-4FC4-9432-80C344BB0980}" type="datetimeFigureOut">
              <a:rPr lang="en-US" smtClean="0"/>
              <a:t>4/5/18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8DDCA-6036-47B8-A7CA-EA9F3D83B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87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Encouragement to develop a cybersecurity program including career advancement.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8DDCA-6036-47B8-A7CA-EA9F3D83B4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0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00" y="2597219"/>
            <a:ext cx="8991600" cy="41781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6201"/>
            <a:ext cx="33528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76200"/>
            <a:ext cx="5486400" cy="2438400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01" y="2590800"/>
            <a:ext cx="6781799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6781800" y="2590800"/>
            <a:ext cx="2286000" cy="16764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858000" y="2667000"/>
            <a:ext cx="2133600" cy="15240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152400" y="3505200"/>
            <a:ext cx="6553200" cy="609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67000"/>
            <a:ext cx="6553200" cy="762000"/>
          </a:xfrm>
          <a:noFill/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631412"/>
            <a:ext cx="4038600" cy="10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2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5891393"/>
            <a:ext cx="1066800" cy="825634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  <a:prstGeom prst="rect">
            <a:avLst/>
          </a:prstGeom>
          <a:solidFill>
            <a:srgbClr val="2A81BA"/>
          </a:solidFill>
        </p:spPr>
        <p:txBody>
          <a:bodyPr vert="horz" lIns="91440" tIns="45720" rIns="365760" bIns="45720" rtlCol="0" anchor="ctr">
            <a:noAutofit/>
          </a:bodyPr>
          <a:lstStyle/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85800" y="1732098"/>
            <a:ext cx="8153400" cy="4505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28600" y="274638"/>
            <a:ext cx="0" cy="6354763"/>
          </a:xfrm>
          <a:prstGeom prst="line">
            <a:avLst/>
          </a:prstGeom>
          <a:ln w="38100">
            <a:solidFill>
              <a:srgbClr val="2D3F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" y="6629400"/>
            <a:ext cx="7464048" cy="0"/>
          </a:xfrm>
          <a:prstGeom prst="line">
            <a:avLst/>
          </a:prstGeom>
          <a:ln w="38100">
            <a:solidFill>
              <a:srgbClr val="2D3F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8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716" y="2700455"/>
            <a:ext cx="8174483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64715" y="4220236"/>
            <a:ext cx="8174483" cy="1470025"/>
          </a:xfrm>
          <a:prstGeom prst="rect">
            <a:avLst/>
          </a:prstGeom>
          <a:solidFill>
            <a:srgbClr val="2A81BA"/>
          </a:solidFill>
        </p:spPr>
        <p:txBody>
          <a:bodyPr vert="horz" lIns="91440" tIns="45720" rIns="365760" bIns="45720" rtlCol="0" anchor="ctr">
            <a:noAutofit/>
          </a:bodyPr>
          <a:lstStyle>
            <a:lvl1pPr marL="0"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197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00200"/>
            <a:ext cx="3810000" cy="4343400"/>
          </a:xfrm>
        </p:spPr>
        <p:txBody>
          <a:bodyPr/>
          <a:lstStyle>
            <a:lvl1pPr>
              <a:defRPr sz="2800">
                <a:latin typeface="Century Gothic"/>
                <a:cs typeface="Century Gothic"/>
              </a:defRPr>
            </a:lvl1pPr>
            <a:lvl2pPr>
              <a:defRPr sz="2400">
                <a:latin typeface="Century Gothic"/>
                <a:cs typeface="Century Gothic"/>
              </a:defRPr>
            </a:lvl2pPr>
            <a:lvl3pPr>
              <a:defRPr sz="20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  <a:prstGeom prst="rect">
            <a:avLst/>
          </a:prstGeom>
          <a:solidFill>
            <a:srgbClr val="2A81BA"/>
          </a:solidFill>
        </p:spPr>
        <p:txBody>
          <a:bodyPr vert="horz" lIns="91440" tIns="45720" rIns="365760" bIns="45720" rtlCol="0" anchor="ctr">
            <a:noAutofit/>
          </a:bodyPr>
          <a:lstStyle/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87977" y="1600200"/>
            <a:ext cx="3810000" cy="4343400"/>
          </a:xfrm>
        </p:spPr>
        <p:txBody>
          <a:bodyPr/>
          <a:lstStyle>
            <a:lvl1pPr>
              <a:defRPr sz="2800">
                <a:latin typeface="Century Gothic"/>
                <a:cs typeface="Century Gothic"/>
              </a:defRPr>
            </a:lvl1pPr>
            <a:lvl2pPr>
              <a:defRPr sz="2400">
                <a:latin typeface="Century Gothic"/>
                <a:cs typeface="Century Gothic"/>
              </a:defRPr>
            </a:lvl2pPr>
            <a:lvl3pPr>
              <a:defRPr sz="20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85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11" y="1535113"/>
            <a:ext cx="37338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2811" y="2174875"/>
            <a:ext cx="3733800" cy="3692525"/>
          </a:xfrm>
        </p:spPr>
        <p:txBody>
          <a:bodyPr/>
          <a:lstStyle>
            <a:lvl1pPr>
              <a:defRPr sz="2400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600">
                <a:latin typeface="Century Gothic"/>
                <a:cs typeface="Century Gothic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535113"/>
            <a:ext cx="3810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174875"/>
            <a:ext cx="3810000" cy="3692525"/>
          </a:xfrm>
        </p:spPr>
        <p:txBody>
          <a:bodyPr/>
          <a:lstStyle>
            <a:lvl1pPr>
              <a:defRPr sz="2400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600">
                <a:latin typeface="Century Gothic"/>
                <a:cs typeface="Century Gothic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  <a:prstGeom prst="rect">
            <a:avLst/>
          </a:prstGeom>
          <a:solidFill>
            <a:srgbClr val="2A81BA"/>
          </a:solidFill>
        </p:spPr>
        <p:txBody>
          <a:bodyPr vert="horz" lIns="91440" tIns="45720" rIns="365760" bIns="45720" rtlCol="0" anchor="ctr">
            <a:noAutofit/>
          </a:bodyPr>
          <a:lstStyle/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55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  <a:prstGeom prst="rect">
            <a:avLst/>
          </a:prstGeom>
          <a:solidFill>
            <a:srgbClr val="2A81BA"/>
          </a:solidFill>
        </p:spPr>
        <p:txBody>
          <a:bodyPr vert="horz" lIns="91440" tIns="45720" rIns="365760" bIns="45720" rtlCol="0" anchor="ctr">
            <a:noAutofit/>
          </a:bodyPr>
          <a:lstStyle/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196" y="273050"/>
            <a:ext cx="3008313" cy="1162050"/>
          </a:xfrm>
          <a:solidFill>
            <a:srgbClr val="2A81BA"/>
          </a:solidFill>
        </p:spPr>
        <p:txBody>
          <a:bodyPr anchor="b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73051"/>
            <a:ext cx="4876800" cy="5594349"/>
          </a:xfrm>
        </p:spPr>
        <p:txBody>
          <a:bodyPr/>
          <a:lstStyle>
            <a:lvl1pPr>
              <a:defRPr sz="3200">
                <a:latin typeface="Century Gothic"/>
                <a:cs typeface="Century Gothic"/>
              </a:defRPr>
            </a:lvl1pPr>
            <a:lvl2pPr>
              <a:defRPr sz="2800">
                <a:latin typeface="Century Gothic"/>
                <a:cs typeface="Century Gothic"/>
              </a:defRPr>
            </a:lvl2pPr>
            <a:lvl3pPr>
              <a:defRPr sz="2400">
                <a:latin typeface="Century Gothic"/>
                <a:cs typeface="Century Gothic"/>
              </a:defRPr>
            </a:lvl3pPr>
            <a:lvl4pPr>
              <a:defRPr sz="2000">
                <a:latin typeface="Century Gothic"/>
                <a:cs typeface="Century Gothic"/>
              </a:defRPr>
            </a:lvl4pPr>
            <a:lvl5pPr>
              <a:defRPr sz="2000">
                <a:latin typeface="Century Gothic"/>
                <a:cs typeface="Century Gothic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5197" y="1435100"/>
            <a:ext cx="3008313" cy="4432300"/>
          </a:xfrm>
        </p:spPr>
        <p:txBody>
          <a:bodyPr/>
          <a:lstStyle>
            <a:lvl1pPr marL="0" indent="0">
              <a:buNone/>
              <a:defRPr sz="1400">
                <a:latin typeface="Century Gothic"/>
                <a:cs typeface="Century Goth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82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716" y="4451440"/>
            <a:ext cx="8174484" cy="566738"/>
          </a:xfrm>
        </p:spPr>
        <p:txBody>
          <a:bodyPr anchor="ctr"/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16" y="304800"/>
            <a:ext cx="8174484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716" y="5040151"/>
            <a:ext cx="8174484" cy="652462"/>
          </a:xfrm>
        </p:spPr>
        <p:txBody>
          <a:bodyPr/>
          <a:lstStyle>
            <a:lvl1pPr marL="0" indent="0" algn="ctr">
              <a:buNone/>
              <a:defRPr sz="1400">
                <a:latin typeface="Century Gothic"/>
                <a:cs typeface="Century Goth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326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4716" y="2130425"/>
            <a:ext cx="8022084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35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48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4800" y="5891393"/>
            <a:ext cx="1066800" cy="82563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458200" cy="1143000"/>
          </a:xfrm>
          <a:prstGeom prst="rect">
            <a:avLst/>
          </a:prstGeom>
          <a:solidFill>
            <a:srgbClr val="2A81BA"/>
          </a:solidFill>
        </p:spPr>
        <p:txBody>
          <a:bodyPr vert="horz" lIns="91440" tIns="45720" rIns="365760" bIns="45720" rtlCol="0" anchor="ctr">
            <a:noAutofit/>
          </a:bodyPr>
          <a:lstStyle/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32098"/>
            <a:ext cx="8153400" cy="4505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228600" y="274638"/>
            <a:ext cx="0" cy="6354763"/>
          </a:xfrm>
          <a:prstGeom prst="line">
            <a:avLst/>
          </a:prstGeom>
          <a:ln w="38100">
            <a:solidFill>
              <a:srgbClr val="2D3F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217284" y="6629400"/>
            <a:ext cx="7464048" cy="0"/>
          </a:xfrm>
          <a:prstGeom prst="line">
            <a:avLst/>
          </a:prstGeom>
          <a:ln w="38100">
            <a:solidFill>
              <a:srgbClr val="2D3F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56789" y="6304210"/>
            <a:ext cx="407927" cy="299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</a:lstStyle>
          <a:p>
            <a:fld id="{1CE4956D-515A-0A42-9701-32492B03E7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7" r:id="rId7"/>
    <p:sldLayoutId id="2147483708" r:id="rId8"/>
    <p:sldLayoutId id="2147483712" r:id="rId9"/>
  </p:sldLayoutIdLst>
  <p:hf hdr="0" ftr="0" dt="0"/>
  <p:txStyles>
    <p:titleStyle>
      <a:lvl1pPr marL="0" algn="r" defTabSz="914400" rtl="0" eaLnBrk="1" latinLnBrk="0" hangingPunct="1">
        <a:spcBef>
          <a:spcPct val="0"/>
        </a:spcBef>
        <a:buNone/>
        <a:defRPr lang="en-US" sz="3600" b="0" kern="1200" dirty="0">
          <a:solidFill>
            <a:schemeClr val="bg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Leveraging NICE in Higher Education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It Is NICE to Have a Cybersecurity Staffing Program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CD22D1-349E-F840-A12C-E172989C5EEC}"/>
              </a:ext>
            </a:extLst>
          </p:cNvPr>
          <p:cNvSpPr txBox="1"/>
          <p:nvPr/>
        </p:nvSpPr>
        <p:spPr>
          <a:xfrm>
            <a:off x="6705600" y="2650067"/>
            <a:ext cx="2548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W. Todd Watson</a:t>
            </a:r>
          </a:p>
          <a:p>
            <a:r>
              <a:rPr lang="en-US" dirty="0"/>
              <a:t>EDUCAUSE Security Professionals </a:t>
            </a:r>
          </a:p>
          <a:p>
            <a:r>
              <a:rPr lang="en-US" dirty="0"/>
              <a:t>Conference - April 2018</a:t>
            </a:r>
          </a:p>
          <a:p>
            <a:r>
              <a:rPr lang="en-US" dirty="0" err="1"/>
              <a:t>todd@usg.edu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261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6DAF-BEC9-3644-BF32-89087CEC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73C83-A7C6-6A47-B055-024BCA9E6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8C2EF43-AA97-4449-A57E-B970D29CD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3" y="1600200"/>
            <a:ext cx="8081227" cy="4365774"/>
          </a:xfrm>
        </p:spPr>
      </p:pic>
    </p:spTree>
    <p:extLst>
      <p:ext uri="{BB962C8B-B14F-4D97-AF65-F5344CB8AC3E}">
        <p14:creationId xmlns:p14="http://schemas.microsoft.com/office/powerpoint/2010/main" val="260565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932F-5B4B-9247-BCF6-B2C5012B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17883-4949-2E41-94E9-F92E743EC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Categorizes cybersecurity into seven high-level functions</a:t>
            </a:r>
          </a:p>
          <a:p>
            <a:r>
              <a:rPr lang="en-US" dirty="0"/>
              <a:t>Describes 31 specialty areas of cybersecurity work</a:t>
            </a:r>
          </a:p>
          <a:p>
            <a:r>
              <a:rPr lang="en-US" dirty="0"/>
              <a:t>Defines 52 work roles in four dimensions:</a:t>
            </a:r>
          </a:p>
          <a:p>
            <a:pPr lvl="1"/>
            <a:r>
              <a:rPr lang="en-US" dirty="0"/>
              <a:t>Knowledge</a:t>
            </a:r>
          </a:p>
          <a:p>
            <a:pPr lvl="1"/>
            <a:r>
              <a:rPr lang="en-US" dirty="0"/>
              <a:t>Skills</a:t>
            </a:r>
          </a:p>
          <a:p>
            <a:pPr lvl="1"/>
            <a:r>
              <a:rPr lang="en-US" dirty="0"/>
              <a:t>Abilities</a:t>
            </a:r>
          </a:p>
          <a:p>
            <a:pPr lvl="1"/>
            <a:r>
              <a:rPr lang="en-US" dirty="0"/>
              <a:t>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D65E2-BFCC-2443-9610-B4EEB335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70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2AE3-0C1A-D744-B2B2-388951DB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Jobs Pyramid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14CC5A-BFB9-904B-8B1F-ABE37E458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30935"/>
            <a:ext cx="7848600" cy="51063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9B56-98AF-6040-9271-4DD3E4072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43E31-4655-8E4F-B02B-2E24730F2238}"/>
              </a:ext>
            </a:extLst>
          </p:cNvPr>
          <p:cNvSpPr txBox="1"/>
          <p:nvPr/>
        </p:nvSpPr>
        <p:spPr>
          <a:xfrm>
            <a:off x="2347642" y="5904100"/>
            <a:ext cx="1101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OPERATE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0D9CD-F42F-6040-A187-31F0655CDE26}"/>
              </a:ext>
            </a:extLst>
          </p:cNvPr>
          <p:cNvSpPr txBox="1"/>
          <p:nvPr/>
        </p:nvSpPr>
        <p:spPr>
          <a:xfrm>
            <a:off x="4059147" y="5904100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RESPOND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36018-80B8-374E-AB3C-54971E5DFA67}"/>
              </a:ext>
            </a:extLst>
          </p:cNvPr>
          <p:cNvSpPr txBox="1"/>
          <p:nvPr/>
        </p:nvSpPr>
        <p:spPr>
          <a:xfrm>
            <a:off x="5745820" y="5904100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ASSESS</a:t>
            </a:r>
          </a:p>
        </p:txBody>
      </p:sp>
    </p:spTree>
    <p:extLst>
      <p:ext uri="{BB962C8B-B14F-4D97-AF65-F5344CB8AC3E}">
        <p14:creationId xmlns:p14="http://schemas.microsoft.com/office/powerpoint/2010/main" val="249629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932F-5B4B-9247-BCF6-B2C5012B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NICE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17883-4949-2E41-94E9-F92E743EC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Categorizes cybersecurity into seven high-level functions: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D65E2-BFCC-2443-9610-B4EEB335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6572D9-A762-F94A-9930-78CC720D5C88}"/>
              </a:ext>
            </a:extLst>
          </p:cNvPr>
          <p:cNvSpPr/>
          <p:nvPr/>
        </p:nvSpPr>
        <p:spPr>
          <a:xfrm>
            <a:off x="914400" y="2895600"/>
            <a:ext cx="3429000" cy="6858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Securely Provision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01A20DF-1C34-5849-ABA3-463107BBC20B}"/>
              </a:ext>
            </a:extLst>
          </p:cNvPr>
          <p:cNvSpPr/>
          <p:nvPr/>
        </p:nvSpPr>
        <p:spPr>
          <a:xfrm>
            <a:off x="4940300" y="2895600"/>
            <a:ext cx="3429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Operate and Maintain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4B3671-D6A9-DE4E-9923-B3F945F98E51}"/>
              </a:ext>
            </a:extLst>
          </p:cNvPr>
          <p:cNvSpPr/>
          <p:nvPr/>
        </p:nvSpPr>
        <p:spPr>
          <a:xfrm>
            <a:off x="911578" y="3733800"/>
            <a:ext cx="3429000" cy="685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Oversee &amp; Govern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FB1BFB-6E18-6046-8806-055DFB2ADBF8}"/>
              </a:ext>
            </a:extLst>
          </p:cNvPr>
          <p:cNvSpPr/>
          <p:nvPr/>
        </p:nvSpPr>
        <p:spPr>
          <a:xfrm>
            <a:off x="4940300" y="3733800"/>
            <a:ext cx="3429000" cy="6858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Protect &amp; Defend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70242C-26B4-064E-BBC3-66A3CA4486BE}"/>
              </a:ext>
            </a:extLst>
          </p:cNvPr>
          <p:cNvSpPr/>
          <p:nvPr/>
        </p:nvSpPr>
        <p:spPr>
          <a:xfrm>
            <a:off x="911578" y="4642779"/>
            <a:ext cx="3429000" cy="6858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Analyze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A08F7A7-BCA4-064A-810D-A35287AF0997}"/>
              </a:ext>
            </a:extLst>
          </p:cNvPr>
          <p:cNvSpPr/>
          <p:nvPr/>
        </p:nvSpPr>
        <p:spPr>
          <a:xfrm>
            <a:off x="4940300" y="4642779"/>
            <a:ext cx="34290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Collect &amp; Operate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871F981-DE31-904E-8112-25BC5843275D}"/>
              </a:ext>
            </a:extLst>
          </p:cNvPr>
          <p:cNvSpPr/>
          <p:nvPr/>
        </p:nvSpPr>
        <p:spPr>
          <a:xfrm>
            <a:off x="3048000" y="5569021"/>
            <a:ext cx="3429000" cy="685800"/>
          </a:xfrm>
          <a:prstGeom prst="round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Investigate</a:t>
            </a:r>
          </a:p>
        </p:txBody>
      </p:sp>
    </p:spTree>
    <p:extLst>
      <p:ext uri="{BB962C8B-B14F-4D97-AF65-F5344CB8AC3E}">
        <p14:creationId xmlns:p14="http://schemas.microsoft.com/office/powerpoint/2010/main" val="388099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BFA1-F103-1149-86F4-796B400F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by Workforce Segment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1EEE615-0007-7E4D-9C16-40E814C8D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8153400" cy="4876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63FF-E3BC-0E4F-AA69-C84305482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597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33A3-5BBB-2D4A-BD60-AFDCE12F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0736-16D0-BA4E-B3F2-AAC1E6BE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Knowledge</a:t>
            </a:r>
            <a:r>
              <a:rPr lang="en-US" dirty="0"/>
              <a:t> – Body of information used to perform a certain role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4DDDE-D916-1545-B1ED-E3AC5B1AA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62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33A3-5BBB-2D4A-BD60-AFDCE12F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0736-16D0-BA4E-B3F2-AAC1E6BE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Knowledge</a:t>
            </a:r>
            <a:r>
              <a:rPr lang="en-US" dirty="0"/>
              <a:t> – Body of information used to perform a certain role</a:t>
            </a:r>
          </a:p>
          <a:p>
            <a:r>
              <a:rPr lang="en-US" dirty="0">
                <a:solidFill>
                  <a:srgbClr val="FF0000"/>
                </a:solidFill>
              </a:rPr>
              <a:t>Skill</a:t>
            </a:r>
            <a:r>
              <a:rPr lang="en-US" dirty="0"/>
              <a:t> – Expertise using tools, frameworks, controls and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4DDDE-D916-1545-B1ED-E3AC5B1AA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13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33A3-5BBB-2D4A-BD60-AFDCE12F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0736-16D0-BA4E-B3F2-AAC1E6BE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Knowledge</a:t>
            </a:r>
            <a:r>
              <a:rPr lang="en-US" dirty="0"/>
              <a:t> – Body of information used to perform a certain role</a:t>
            </a:r>
          </a:p>
          <a:p>
            <a:r>
              <a:rPr lang="en-US" dirty="0">
                <a:solidFill>
                  <a:srgbClr val="FF0000"/>
                </a:solidFill>
              </a:rPr>
              <a:t>Skill</a:t>
            </a:r>
            <a:r>
              <a:rPr lang="en-US" dirty="0"/>
              <a:t> – Expertise using tools, frameworks, controls and processes</a:t>
            </a:r>
          </a:p>
          <a:p>
            <a:r>
              <a:rPr lang="en-US" dirty="0">
                <a:solidFill>
                  <a:srgbClr val="FF0000"/>
                </a:solidFill>
              </a:rPr>
              <a:t>Ability</a:t>
            </a:r>
            <a:r>
              <a:rPr lang="en-US" dirty="0"/>
              <a:t> – Capacity to do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4DDDE-D916-1545-B1ED-E3AC5B1AA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3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33A3-5BBB-2D4A-BD60-AFDCE12F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D0736-16D0-BA4E-B3F2-AAC1E6BE2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Knowledge</a:t>
            </a:r>
            <a:r>
              <a:rPr lang="en-US" dirty="0"/>
              <a:t> – Body of information used to perform a certain role</a:t>
            </a:r>
          </a:p>
          <a:p>
            <a:r>
              <a:rPr lang="en-US" dirty="0">
                <a:solidFill>
                  <a:srgbClr val="FF0000"/>
                </a:solidFill>
              </a:rPr>
              <a:t>Skill</a:t>
            </a:r>
            <a:r>
              <a:rPr lang="en-US" dirty="0"/>
              <a:t> – Expertise using tools, frameworks, controls and processes</a:t>
            </a:r>
          </a:p>
          <a:p>
            <a:r>
              <a:rPr lang="en-US" dirty="0">
                <a:solidFill>
                  <a:srgbClr val="FF0000"/>
                </a:solidFill>
              </a:rPr>
              <a:t>Ability</a:t>
            </a:r>
            <a:r>
              <a:rPr lang="en-US" dirty="0"/>
              <a:t> – Capacity to do something</a:t>
            </a:r>
          </a:p>
          <a:p>
            <a:r>
              <a:rPr lang="en-US" dirty="0">
                <a:solidFill>
                  <a:srgbClr val="FF0000"/>
                </a:solidFill>
              </a:rPr>
              <a:t>Tasks</a:t>
            </a:r>
            <a:r>
              <a:rPr lang="en-US" dirty="0"/>
              <a:t> – Individual duties of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34DDDE-D916-1545-B1ED-E3AC5B1AA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62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D833-1570-754A-8272-58C80505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Functional Cybersecurity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DA20A-2DCF-C149-AA9A-1FB513BC6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BF59EC-209E-EE48-82F9-C74CF7273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0201"/>
            <a:ext cx="7924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0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  <a:p>
            <a:pPr lvl="1"/>
            <a:r>
              <a:rPr lang="en-US" dirty="0"/>
              <a:t>Oh my, this is not very nice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Why is it a NICE idea?</a:t>
            </a:r>
          </a:p>
          <a:p>
            <a:pPr lvl="1"/>
            <a:r>
              <a:rPr lang="en-US" dirty="0"/>
              <a:t>It doesn’t look very nice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How can NICE benefit institutions?</a:t>
            </a:r>
          </a:p>
          <a:p>
            <a:r>
              <a:rPr lang="en-US" dirty="0"/>
              <a:t>How can we operationalize NICE?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1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A1D83-474A-EC4C-9522-59E90DEAE6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Systems Architecture</a:t>
            </a:r>
          </a:p>
          <a:p>
            <a:r>
              <a:rPr lang="en-US" dirty="0"/>
              <a:t>Software Development </a:t>
            </a:r>
          </a:p>
          <a:p>
            <a:r>
              <a:rPr lang="en-US" dirty="0"/>
              <a:t>Risk Management</a:t>
            </a:r>
          </a:p>
          <a:p>
            <a:r>
              <a:rPr lang="en-US" dirty="0"/>
              <a:t>Systems Development</a:t>
            </a:r>
          </a:p>
          <a:p>
            <a:r>
              <a:rPr lang="en-US" dirty="0"/>
              <a:t>Technology R&amp;D</a:t>
            </a:r>
          </a:p>
          <a:p>
            <a:r>
              <a:rPr lang="en-US" dirty="0"/>
              <a:t>Test &amp; </a:t>
            </a:r>
            <a:r>
              <a:rPr lang="en-US" dirty="0" err="1"/>
              <a:t>Eval</a:t>
            </a:r>
            <a:endParaRPr lang="en-US" dirty="0"/>
          </a:p>
          <a:p>
            <a:r>
              <a:rPr lang="en-US" dirty="0"/>
              <a:t>Systems Requirements Planning</a:t>
            </a:r>
          </a:p>
          <a:p>
            <a:r>
              <a:rPr lang="en-US" dirty="0"/>
              <a:t>Database Administration</a:t>
            </a:r>
          </a:p>
          <a:p>
            <a:r>
              <a:rPr lang="en-US" dirty="0"/>
              <a:t>Knowledge Management</a:t>
            </a:r>
          </a:p>
          <a:p>
            <a:r>
              <a:rPr lang="en-US" dirty="0"/>
              <a:t>Customer Service/Tech Support</a:t>
            </a:r>
          </a:p>
          <a:p>
            <a:r>
              <a:rPr lang="en-US" dirty="0"/>
              <a:t>Network Services</a:t>
            </a:r>
          </a:p>
          <a:p>
            <a:r>
              <a:rPr lang="en-US" dirty="0"/>
              <a:t>Systems Administration</a:t>
            </a:r>
          </a:p>
          <a:p>
            <a:r>
              <a:rPr lang="en-US" dirty="0"/>
              <a:t>Systems Analysis</a:t>
            </a:r>
          </a:p>
          <a:p>
            <a:r>
              <a:rPr lang="en-US" dirty="0"/>
              <a:t>Forensics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7CBD7-C995-CE46-B274-1C1BAB0583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8E3396-B4B6-B244-8270-BE47AC42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Specialty Areas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66C6C0-25D9-2346-B1D5-EA8DB8C81EAC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Acquisition &amp; Program Mgmt.</a:t>
            </a:r>
          </a:p>
          <a:p>
            <a:r>
              <a:rPr lang="en-US" dirty="0"/>
              <a:t>Training, Education, Awareness</a:t>
            </a:r>
          </a:p>
          <a:p>
            <a:r>
              <a:rPr lang="en-US" dirty="0"/>
              <a:t>Operational Management</a:t>
            </a:r>
          </a:p>
          <a:p>
            <a:r>
              <a:rPr lang="en-US" dirty="0"/>
              <a:t>Strategic Planning</a:t>
            </a:r>
          </a:p>
          <a:p>
            <a:r>
              <a:rPr lang="en-US" dirty="0"/>
              <a:t>Legal Advice</a:t>
            </a:r>
          </a:p>
          <a:p>
            <a:r>
              <a:rPr lang="en-US" dirty="0"/>
              <a:t>Executive Management</a:t>
            </a:r>
          </a:p>
          <a:p>
            <a:r>
              <a:rPr lang="en-US" dirty="0"/>
              <a:t>Cyber Defense Analysis</a:t>
            </a:r>
          </a:p>
          <a:p>
            <a:r>
              <a:rPr lang="en-US" dirty="0"/>
              <a:t>Cyber Defense Infrastructure</a:t>
            </a:r>
          </a:p>
          <a:p>
            <a:r>
              <a:rPr lang="en-US" dirty="0"/>
              <a:t>Incident Response</a:t>
            </a:r>
          </a:p>
          <a:p>
            <a:r>
              <a:rPr lang="en-US" dirty="0"/>
              <a:t>Vulnerability Mgmt.</a:t>
            </a:r>
          </a:p>
          <a:p>
            <a:r>
              <a:rPr lang="en-US" dirty="0"/>
              <a:t>Threat Analysis</a:t>
            </a:r>
          </a:p>
          <a:p>
            <a:r>
              <a:rPr lang="en-US" dirty="0"/>
              <a:t>Language Analysis</a:t>
            </a:r>
          </a:p>
          <a:p>
            <a:r>
              <a:rPr lang="en-US" dirty="0"/>
              <a:t>All-source Analysis</a:t>
            </a:r>
          </a:p>
          <a:p>
            <a:r>
              <a:rPr lang="en-US" dirty="0"/>
              <a:t>Collection Operations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0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832FB7-D723-7741-AAA4-1C32AAEB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NICE Tool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6A2AF4-7961-AA48-B11B-046DADF62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examine one way of expressing the NICE framework in an actionable way</a:t>
            </a:r>
          </a:p>
          <a:p>
            <a:r>
              <a:rPr lang="en-US" dirty="0"/>
              <a:t>New tools have recently been introduced to operationalize NICE</a:t>
            </a:r>
          </a:p>
          <a:p>
            <a:pPr lvl="1"/>
            <a:r>
              <a:rPr lang="en-US" dirty="0"/>
              <a:t>Mostly apply to OPM application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07DEF-7648-7144-87DC-8556F6BEE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04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r="41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14600"/>
            <a:ext cx="8433335" cy="2117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1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5"/>
    </mc:Choice>
    <mc:Fallback xmlns="">
      <p:transition spd="slow" advTm="5805"/>
    </mc:Fallback>
  </mc:AlternateContent>
  <p:extLst mod="1">
    <p:ext uri="{E180D4A7-C9FB-4DFB-919C-405C955672EB}">
      <p14:showEvtLst xmlns:p14="http://schemas.microsoft.com/office/powerpoint/2010/main">
        <p14:playEvt time="316" objId="6"/>
        <p14:stopEvt time="5805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752E6-EF56-394D-BE2A-D5ECEE0A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D519-4E6A-8041-86F4-8C910023D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NICE: </a:t>
            </a:r>
            <a:r>
              <a:rPr lang="en-US" u="sng" dirty="0"/>
              <a:t>N</a:t>
            </a:r>
            <a:r>
              <a:rPr lang="en-US" dirty="0"/>
              <a:t>ational </a:t>
            </a:r>
            <a:r>
              <a:rPr lang="en-US" u="sng" dirty="0"/>
              <a:t>I</a:t>
            </a:r>
            <a:r>
              <a:rPr lang="en-US" dirty="0"/>
              <a:t>nitiative for </a:t>
            </a:r>
            <a:r>
              <a:rPr lang="en-US" u="sng" dirty="0"/>
              <a:t>C</a:t>
            </a:r>
            <a:r>
              <a:rPr lang="en-US" dirty="0"/>
              <a:t>ybersecurity </a:t>
            </a:r>
            <a:r>
              <a:rPr lang="en-US" u="sng" dirty="0"/>
              <a:t>E</a:t>
            </a:r>
            <a:r>
              <a:rPr lang="en-US" dirty="0"/>
              <a:t>ducation</a:t>
            </a:r>
          </a:p>
          <a:p>
            <a:r>
              <a:rPr lang="en-US" dirty="0"/>
              <a:t>NIST SP 800-181</a:t>
            </a:r>
          </a:p>
          <a:p>
            <a:r>
              <a:rPr lang="en-US" dirty="0"/>
              <a:t>Categorizes and describes Cybersecurity work</a:t>
            </a:r>
          </a:p>
          <a:p>
            <a:r>
              <a:rPr lang="en-US" dirty="0"/>
              <a:t>Standardizes terminology describing cybersecurity work</a:t>
            </a:r>
          </a:p>
          <a:p>
            <a:r>
              <a:rPr lang="en-US" dirty="0"/>
              <a:t>Applicable across business sectors; government, military, industry, academic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216F3-530F-AC43-8302-B0582F5F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1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CDEC5-03C2-EE42-8212-D162F36D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NICE?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A9EA82-66DB-A94C-AA0E-5FB2668B1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9" y="1731963"/>
            <a:ext cx="7228621" cy="432900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4AF2F-FDB3-A844-8877-30597196B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01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51A21D-F358-8F45-84E2-03BE2F58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that Job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06A64D7-6802-4C4D-83C2-D8FB6738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Inconsistent job titles &amp; responsibilities </a:t>
            </a:r>
          </a:p>
          <a:p>
            <a:r>
              <a:rPr lang="en-US" dirty="0"/>
              <a:t>Almost 7,700 different cybersecurity-related job titles were represented in recent searches of advertisements</a:t>
            </a:r>
          </a:p>
          <a:p>
            <a:r>
              <a:rPr lang="en-US" dirty="0"/>
              <a:t>822 variations on thematic titles</a:t>
            </a:r>
          </a:p>
          <a:p>
            <a:r>
              <a:rPr lang="en-US" dirty="0"/>
              <a:t>How do these map to your job titles?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009B3-8213-3C40-A9D5-FFF1253AE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28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2A348C-B457-1B48-A68E-63708FB6A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38500" cy="4343400"/>
          </a:xfrm>
        </p:spPr>
        <p:txBody>
          <a:bodyPr>
            <a:noAutofit/>
          </a:bodyPr>
          <a:lstStyle/>
          <a:p>
            <a:r>
              <a:rPr lang="en-US" sz="1800" dirty="0"/>
              <a:t>Chief Information Security Officer</a:t>
            </a:r>
          </a:p>
          <a:p>
            <a:r>
              <a:rPr lang="en-US" sz="1800" dirty="0"/>
              <a:t>Chief Security Advisor</a:t>
            </a:r>
          </a:p>
          <a:p>
            <a:r>
              <a:rPr lang="en-US" sz="1800" dirty="0"/>
              <a:t>Cyber Security Advisor</a:t>
            </a:r>
          </a:p>
          <a:p>
            <a:r>
              <a:rPr lang="en-US" sz="1800" dirty="0"/>
              <a:t>Cyber Security Specialist</a:t>
            </a:r>
          </a:p>
          <a:p>
            <a:r>
              <a:rPr lang="en-US" sz="1800" dirty="0"/>
              <a:t>Data Auditor</a:t>
            </a:r>
          </a:p>
          <a:p>
            <a:r>
              <a:rPr lang="en-US" sz="1800" dirty="0"/>
              <a:t>Data Investigator</a:t>
            </a:r>
          </a:p>
          <a:p>
            <a:r>
              <a:rPr lang="en-US" sz="1800" dirty="0"/>
              <a:t>Data Security Administrator</a:t>
            </a:r>
          </a:p>
          <a:p>
            <a:r>
              <a:rPr lang="en-US" sz="1800" dirty="0"/>
              <a:t>Information Assurance Analyst</a:t>
            </a:r>
          </a:p>
          <a:p>
            <a:r>
              <a:rPr lang="en-US" sz="1800" dirty="0"/>
              <a:t>Information Security Architect</a:t>
            </a:r>
          </a:p>
          <a:p>
            <a:r>
              <a:rPr lang="en-US" sz="1800" dirty="0"/>
              <a:t>Information Security Auditor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91844-B41E-AE46-8CFB-F6432C4A1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CAF25-5E9F-994C-8327-7826B716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That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03EFF-D1B9-BB47-B642-03F6D7E6DC3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7976" y="1600200"/>
            <a:ext cx="4569823" cy="4343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Senior Information Security Assurance Consultant</a:t>
            </a:r>
          </a:p>
          <a:p>
            <a:r>
              <a:rPr lang="en-US" dirty="0"/>
              <a:t>Senior IT Security Operations Specialist</a:t>
            </a:r>
          </a:p>
          <a:p>
            <a:r>
              <a:rPr lang="en-US" dirty="0"/>
              <a:t>Regional Information Security Analyst</a:t>
            </a:r>
          </a:p>
          <a:p>
            <a:r>
              <a:rPr lang="en-US" dirty="0"/>
              <a:t>Principal Cyber Security Manager</a:t>
            </a:r>
          </a:p>
          <a:p>
            <a:r>
              <a:rPr lang="en-US" dirty="0"/>
              <a:t>Chief Information Security Consultant</a:t>
            </a:r>
          </a:p>
          <a:p>
            <a:r>
              <a:rPr lang="en-US" dirty="0"/>
              <a:t>Principal Information Assurance Officer</a:t>
            </a:r>
          </a:p>
          <a:p>
            <a:r>
              <a:rPr lang="en-US" dirty="0"/>
              <a:t>Senior Information Security Risk Officer</a:t>
            </a:r>
          </a:p>
          <a:p>
            <a:r>
              <a:rPr lang="en-US" dirty="0"/>
              <a:t>Information Security Assurance Analyst</a:t>
            </a:r>
          </a:p>
          <a:p>
            <a:r>
              <a:rPr lang="en-US" dirty="0"/>
              <a:t>Senior Security Operations Advisor</a:t>
            </a:r>
          </a:p>
          <a:p>
            <a:r>
              <a:rPr lang="en-US" dirty="0"/>
              <a:t>Senior Security Risk Officer</a:t>
            </a:r>
          </a:p>
        </p:txBody>
      </p:sp>
    </p:spTree>
    <p:extLst>
      <p:ext uri="{BB962C8B-B14F-4D97-AF65-F5344CB8AC3E}">
        <p14:creationId xmlns:p14="http://schemas.microsoft.com/office/powerpoint/2010/main" val="259556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3AC4-DBCD-B345-B76D-A5976872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Cybersecurity Bingo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FD0D9-6835-0749-9F62-E9A1C58E4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https://cdn.zeltser.com/wp-content/uploads/2011/04/tumblr_ljlk82Eq331qd9o7r.png">
            <a:extLst>
              <a:ext uri="{FF2B5EF4-FFF2-40B4-BE49-F238E27FC236}">
                <a16:creationId xmlns:a16="http://schemas.microsoft.com/office/drawing/2014/main" id="{D86C07DA-29BE-5046-B8BA-4B18348AE0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799"/>
            <a:ext cx="7162800" cy="432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73B751-ECFA-4544-9CEB-5CFB1D55DE7F}"/>
              </a:ext>
            </a:extLst>
          </p:cNvPr>
          <p:cNvSpPr txBox="1"/>
          <p:nvPr/>
        </p:nvSpPr>
        <p:spPr>
          <a:xfrm>
            <a:off x="990600" y="6304210"/>
            <a:ext cx="2481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Hoyt and </a:t>
            </a:r>
            <a:r>
              <a:rPr lang="en-US" sz="1100" dirty="0" err="1"/>
              <a:t>Zeltser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8953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58D3-B093-DF48-A337-7935DB99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54BFA-41B0-4F42-9D14-7093FDDA2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Career progression based on several factors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Experience</a:t>
            </a:r>
          </a:p>
          <a:p>
            <a:pPr lvl="1"/>
            <a:r>
              <a:rPr lang="en-US" dirty="0"/>
              <a:t>Expertise</a:t>
            </a:r>
          </a:p>
          <a:p>
            <a:pPr lvl="1"/>
            <a:r>
              <a:rPr lang="en-US" dirty="0"/>
              <a:t>Certifications</a:t>
            </a:r>
          </a:p>
          <a:p>
            <a:pPr lvl="1"/>
            <a:r>
              <a:rPr lang="en-US" dirty="0"/>
              <a:t>Interest/Aptitude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8354F-4610-6046-A223-A56AAD0FA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1E30C-EB24-F94F-8857-A6CA43EBC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6082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3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CA4A3-1715-E642-A34D-690D41D9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Alternative to…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62F3CD-B079-FF4C-8D3F-4D721EFB0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81200"/>
            <a:ext cx="6229350" cy="31146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3F676-8226-D54F-87C2-7065C2C20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CE4956D-515A-0A42-9701-32492B03E73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0D029-D6CC-4142-A49A-C1D86E6C0221}"/>
              </a:ext>
            </a:extLst>
          </p:cNvPr>
          <p:cNvSpPr txBox="1"/>
          <p:nvPr/>
        </p:nvSpPr>
        <p:spPr>
          <a:xfrm>
            <a:off x="694267" y="5095875"/>
            <a:ext cx="1401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Source: Getty Images</a:t>
            </a:r>
          </a:p>
        </p:txBody>
      </p:sp>
    </p:spTree>
    <p:extLst>
      <p:ext uri="{BB962C8B-B14F-4D97-AF65-F5344CB8AC3E}">
        <p14:creationId xmlns:p14="http://schemas.microsoft.com/office/powerpoint/2010/main" val="4149869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2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TS_Presentation_PPT_Template (4x3)-white-Updated June 2016-1" id="{F00D1354-00F2-E944-B5B5-E575B4153161}" vid="{6A434F0C-8B28-974D-AF7F-53F7987DDA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92223F3C92024883FBF874E8F4C902" ma:contentTypeVersion="" ma:contentTypeDescription="Create a new document." ma:contentTypeScope="" ma:versionID="b2771d81522327247aa3be7aa544e9e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0dfa3a37f45b259322daf90cd70d3c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B93E2D-6AC3-407C-9475-0E1617AAF6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54B5F-116E-4F3F-95D1-4524914320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1D074DA-8F72-428C-80CC-204F15A8BA9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ITS_Presentation_PPT_Template (4x3)-white-Updated June 2016-1</Template>
  <TotalTime>45814</TotalTime>
  <Words>566</Words>
  <Application>Microsoft Macintosh PowerPoint</Application>
  <PresentationFormat>On-screen Show (4:3)</PresentationFormat>
  <Paragraphs>150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Century Gothic</vt:lpstr>
      <vt:lpstr>Georgia</vt:lpstr>
      <vt:lpstr>Helvetica Neue Condensed</vt:lpstr>
      <vt:lpstr>Office Theme</vt:lpstr>
      <vt:lpstr>It Is NICE to Have a Cybersecurity Staffing Program</vt:lpstr>
      <vt:lpstr>Agenda</vt:lpstr>
      <vt:lpstr>What is NICE?</vt:lpstr>
      <vt:lpstr>What is NICE?</vt:lpstr>
      <vt:lpstr>Name that Job</vt:lpstr>
      <vt:lpstr>Name That Job</vt:lpstr>
      <vt:lpstr>Cybersecurity Bingo</vt:lpstr>
      <vt:lpstr>Career Path</vt:lpstr>
      <vt:lpstr>An Alternative to…</vt:lpstr>
      <vt:lpstr>Alternates?</vt:lpstr>
      <vt:lpstr>NICE Details</vt:lpstr>
      <vt:lpstr>Cyber Jobs Pyramid</vt:lpstr>
      <vt:lpstr>The NICE Approach</vt:lpstr>
      <vt:lpstr>Classification by Workforce Segment</vt:lpstr>
      <vt:lpstr>What is NICE?</vt:lpstr>
      <vt:lpstr>What is NICE?</vt:lpstr>
      <vt:lpstr>What is NICE?</vt:lpstr>
      <vt:lpstr>What is NICE?</vt:lpstr>
      <vt:lpstr>Seven Functional Cybersecurity Areas</vt:lpstr>
      <vt:lpstr>Some Specialty Areas</vt:lpstr>
      <vt:lpstr>A NICE Tool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Is NICE to Have a Cybersecurity Staffing Program</dc:title>
  <dc:creator>Todd Watson</dc:creator>
  <cp:keywords/>
  <cp:lastModifiedBy>Todd Watson</cp:lastModifiedBy>
  <cp:revision>45</cp:revision>
  <cp:lastPrinted>2014-12-05T13:59:43Z</cp:lastPrinted>
  <dcterms:created xsi:type="dcterms:W3CDTF">2018-03-05T13:45:33Z</dcterms:created>
  <dcterms:modified xsi:type="dcterms:W3CDTF">2018-04-12T17:28:40Z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0x010100C292223F3C92024883FBF874E8F4C902</vt:lpwstr>
  </property>
</Properties>
</file>