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95" r:id="rId3"/>
    <p:sldId id="297" r:id="rId4"/>
    <p:sldId id="263" r:id="rId5"/>
    <p:sldId id="313" r:id="rId6"/>
    <p:sldId id="348" r:id="rId7"/>
    <p:sldId id="349" r:id="rId8"/>
    <p:sldId id="350" r:id="rId9"/>
    <p:sldId id="352" r:id="rId10"/>
    <p:sldId id="351" r:id="rId11"/>
    <p:sldId id="353" r:id="rId12"/>
    <p:sldId id="354" r:id="rId13"/>
    <p:sldId id="372" r:id="rId14"/>
    <p:sldId id="373" r:id="rId15"/>
    <p:sldId id="347" r:id="rId16"/>
    <p:sldId id="374" r:id="rId17"/>
    <p:sldId id="376" r:id="rId18"/>
    <p:sldId id="355" r:id="rId19"/>
    <p:sldId id="369" r:id="rId20"/>
    <p:sldId id="365" r:id="rId21"/>
    <p:sldId id="366" r:id="rId22"/>
    <p:sldId id="367" r:id="rId23"/>
    <p:sldId id="357" r:id="rId24"/>
    <p:sldId id="356" r:id="rId25"/>
    <p:sldId id="368" r:id="rId26"/>
    <p:sldId id="377" r:id="rId27"/>
    <p:sldId id="378" r:id="rId28"/>
    <p:sldId id="358" r:id="rId29"/>
    <p:sldId id="359" r:id="rId30"/>
    <p:sldId id="379" r:id="rId31"/>
    <p:sldId id="360" r:id="rId32"/>
    <p:sldId id="361" r:id="rId33"/>
    <p:sldId id="362" r:id="rId34"/>
    <p:sldId id="370" r:id="rId35"/>
    <p:sldId id="371" r:id="rId36"/>
    <p:sldId id="380" r:id="rId37"/>
    <p:sldId id="381" r:id="rId38"/>
    <p:sldId id="382" r:id="rId39"/>
    <p:sldId id="267" r:id="rId40"/>
    <p:sldId id="385"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Croad" initials="CC" lastIdx="2" clrIdx="0"/>
  <p:cmAuthor id="2" name="Christopher Croad" initials="CC [2]" lastIdx="1" clrIdx="1"/>
  <p:cmAuthor id="3" name="Daniel J Cohen" initials="DJC" lastIdx="7"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D3C"/>
    <a:srgbClr val="D44500"/>
    <a:srgbClr val="6F777D"/>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3" autoAdjust="0"/>
    <p:restoredTop sz="81477" autoAdjust="0"/>
  </p:normalViewPr>
  <p:slideViewPr>
    <p:cSldViewPr snapToGrid="0" showGuides="1">
      <p:cViewPr varScale="1">
        <p:scale>
          <a:sx n="156" d="100"/>
          <a:sy n="156" d="100"/>
        </p:scale>
        <p:origin x="352" y="16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18T09:38:00.321" idx="1">
    <p:pos x="4828" y="3236"/>
    <p:text/>
    <p:extLst>
      <p:ext uri="{C676402C-5697-4E1C-873F-D02D1690AC5C}">
        <p15:threadingInfo xmlns:p15="http://schemas.microsoft.com/office/powerpoint/2012/main" timeZoneBias="240"/>
      </p:ext>
    </p:extLst>
  </p:cm>
  <p:cm authorId="2" dt="2017-08-18T09:38:12.577" idx="1">
    <p:pos x="10" y="10"/>
    <p:text>Should I add the maturity model numbers?</p:text>
    <p:extLst>
      <p:ext uri="{C676402C-5697-4E1C-873F-D02D1690AC5C}">
        <p15:threadingInfo xmlns:p15="http://schemas.microsoft.com/office/powerpoint/2012/main" timeZoneBias="240"/>
      </p:ext>
    </p:extLst>
  </p:cm>
  <p:cm authorId="3" dt="2017-08-18T12:19:21.785" idx="1">
    <p:pos x="3817" y="2451"/>
    <p:text>this bullet may come out... CC to consider</p:text>
    <p:extLst>
      <p:ext uri="{C676402C-5697-4E1C-873F-D02D1690AC5C}">
        <p15:threadingInfo xmlns:p15="http://schemas.microsoft.com/office/powerpoint/2012/main" timeZoneBias="240"/>
      </p:ext>
    </p:extLst>
  </p:cm>
  <p:cm authorId="1" dt="2017-09-08T09:20:12.346" idx="2">
    <p:pos x="3817" y="2547"/>
    <p:text>Took out the "works in infrastructure building" bullet</p:text>
    <p:extLst>
      <p:ext uri="{C676402C-5697-4E1C-873F-D02D1690AC5C}">
        <p15:threadingInfo xmlns:p15="http://schemas.microsoft.com/office/powerpoint/2012/main" timeZoneBias="240">
          <p15:parentCm authorId="3"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33D07-E61E-4372-9B01-AC66657C6DC7}" type="datetimeFigureOut">
              <a:rPr lang="en-US" smtClean="0"/>
              <a:t>4/11/18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9B896-F9A3-4A4D-8680-207A44A9ABAC}" type="slidenum">
              <a:rPr lang="en-US" smtClean="0"/>
              <a:t>‹#›</a:t>
            </a:fld>
            <a:endParaRPr lang="en-US" dirty="0"/>
          </a:p>
        </p:txBody>
      </p:sp>
    </p:spTree>
    <p:extLst>
      <p:ext uri="{BB962C8B-B14F-4D97-AF65-F5344CB8AC3E}">
        <p14:creationId xmlns:p14="http://schemas.microsoft.com/office/powerpoint/2010/main" val="1697857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 and Dan</a:t>
            </a:r>
          </a:p>
        </p:txBody>
      </p:sp>
      <p:sp>
        <p:nvSpPr>
          <p:cNvPr id="4" name="Slide Number Placeholder 3"/>
          <p:cNvSpPr>
            <a:spLocks noGrp="1"/>
          </p:cNvSpPr>
          <p:nvPr>
            <p:ph type="sldNum" sz="quarter" idx="10"/>
          </p:nvPr>
        </p:nvSpPr>
        <p:spPr/>
        <p:txBody>
          <a:bodyPr/>
          <a:lstStyle/>
          <a:p>
            <a:fld id="{4149B896-F9A3-4A4D-8680-207A44A9ABAC}" type="slidenum">
              <a:rPr lang="en-US" smtClean="0"/>
              <a:t>3</a:t>
            </a:fld>
            <a:endParaRPr lang="en-US" dirty="0"/>
          </a:p>
        </p:txBody>
      </p:sp>
    </p:spTree>
    <p:extLst>
      <p:ext uri="{BB962C8B-B14F-4D97-AF65-F5344CB8AC3E}">
        <p14:creationId xmlns:p14="http://schemas.microsoft.com/office/powerpoint/2010/main" val="72981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SU</a:t>
            </a:r>
            <a:r>
              <a:rPr lang="en-US" baseline="0" dirty="0"/>
              <a:t> was founded in 1870, and is a private Research 1 institution. We host about 20,000 students, and employ about 5200 faculty and staff. The University’s technology is primarily located in Syracuse, but SU also operates facilities and equipment in New York City, Washington DC, Los Angeles, Florence, London, China, and countless military installations around the United States. </a:t>
            </a:r>
            <a:endParaRPr lang="en-US" dirty="0"/>
          </a:p>
        </p:txBody>
      </p:sp>
      <p:sp>
        <p:nvSpPr>
          <p:cNvPr id="4" name="Slide Number Placeholder 3"/>
          <p:cNvSpPr>
            <a:spLocks noGrp="1"/>
          </p:cNvSpPr>
          <p:nvPr>
            <p:ph type="sldNum" sz="quarter" idx="10"/>
          </p:nvPr>
        </p:nvSpPr>
        <p:spPr/>
        <p:txBody>
          <a:bodyPr/>
          <a:lstStyle/>
          <a:p>
            <a:fld id="{4149B896-F9A3-4A4D-8680-207A44A9ABAC}" type="slidenum">
              <a:rPr lang="en-US" smtClean="0"/>
              <a:t>4</a:t>
            </a:fld>
            <a:endParaRPr lang="en-US" dirty="0"/>
          </a:p>
        </p:txBody>
      </p:sp>
    </p:spTree>
    <p:extLst>
      <p:ext uri="{BB962C8B-B14F-4D97-AF65-F5344CB8AC3E}">
        <p14:creationId xmlns:p14="http://schemas.microsoft.com/office/powerpoint/2010/main" val="148909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Chris</a:t>
            </a:r>
          </a:p>
          <a:p>
            <a:endParaRPr lang="en-US" dirty="0"/>
          </a:p>
          <a:p>
            <a:r>
              <a:rPr lang="en-US" dirty="0"/>
              <a:t>The InfoSec</a:t>
            </a:r>
            <a:r>
              <a:rPr lang="en-US" baseline="0" dirty="0"/>
              <a:t> department at SU falls under Information Technology Services, or ITS.  I head up the department as the ISO, and reports directly to the CIO.  Including myself, there are 5 full time staff members, a number that’s remained constant for the past 9 years (neglecting the occasional turnover periods).</a:t>
            </a:r>
          </a:p>
          <a:p>
            <a:endParaRPr lang="en-US" baseline="0" dirty="0"/>
          </a:p>
          <a:p>
            <a:r>
              <a:rPr lang="en-US" baseline="0" dirty="0"/>
              <a:t>We supplement the full time staff with SU students in our SOC.  These students focus on day-to-day operational tasks, while the full time staff focuses on more </a:t>
            </a:r>
            <a:r>
              <a:rPr lang="en-US" baseline="0" dirty="0" err="1"/>
              <a:t>bsuiness</a:t>
            </a:r>
            <a:r>
              <a:rPr lang="en-US" baseline="0" dirty="0"/>
              <a:t> oriented issues.</a:t>
            </a:r>
          </a:p>
          <a:p>
            <a:endParaRPr lang="en-US" baseline="0" dirty="0"/>
          </a:p>
          <a:p>
            <a:r>
              <a:rPr lang="en-US" baseline="0" dirty="0"/>
              <a:t>Our total budget is right around 5% of the overall ITS budget</a:t>
            </a:r>
            <a:r>
              <a:rPr lang="mr-IN" baseline="0" dirty="0"/>
              <a:t>…</a:t>
            </a:r>
            <a:r>
              <a:rPr lang="en-US" baseline="0" dirty="0"/>
              <a:t>again a number that has remained relatively constant.</a:t>
            </a:r>
          </a:p>
          <a:p>
            <a:endParaRPr lang="en-US" baseline="0" dirty="0"/>
          </a:p>
          <a:p>
            <a:r>
              <a:rPr lang="en-US" baseline="0" dirty="0"/>
              <a:t>IT at SU is a </a:t>
            </a:r>
            <a:r>
              <a:rPr lang="en-US" baseline="0" dirty="0" err="1"/>
              <a:t>huberdized</a:t>
            </a:r>
            <a:r>
              <a:rPr lang="en-US" baseline="0" dirty="0"/>
              <a:t> model.  ITS provides central </a:t>
            </a:r>
            <a:r>
              <a:rPr lang="en-US" baseline="0" dirty="0" err="1"/>
              <a:t>serivces</a:t>
            </a:r>
            <a:r>
              <a:rPr lang="en-US" baseline="0" dirty="0"/>
              <a:t> (email, web, AD, Blackboard, PeopleSoft, </a:t>
            </a:r>
            <a:r>
              <a:rPr lang="en-US" baseline="0" dirty="0" err="1"/>
              <a:t>etc</a:t>
            </a:r>
            <a:r>
              <a:rPr lang="en-US" baseline="0" dirty="0"/>
              <a:t>), while the individual schools and units may hire their own IT staffers to support school level needs.  ITS still has “pull” in this area as we cost share the salary of many of those staff members.  It works, and it works well.  In general though, there is no distributed security model.  While the unit staffers may implement actual security measures, they look to InfoSec for policy and guidance.</a:t>
            </a:r>
            <a:endParaRPr lang="en-US" dirty="0"/>
          </a:p>
          <a:p>
            <a:endParaRPr lang="en-US" dirty="0"/>
          </a:p>
        </p:txBody>
      </p:sp>
      <p:sp>
        <p:nvSpPr>
          <p:cNvPr id="4" name="Slide Number Placeholder 3"/>
          <p:cNvSpPr>
            <a:spLocks noGrp="1"/>
          </p:cNvSpPr>
          <p:nvPr>
            <p:ph type="sldNum" sz="quarter" idx="10"/>
          </p:nvPr>
        </p:nvSpPr>
        <p:spPr/>
        <p:txBody>
          <a:bodyPr/>
          <a:lstStyle/>
          <a:p>
            <a:fld id="{4149B896-F9A3-4A4D-8680-207A44A9ABAC}" type="slidenum">
              <a:rPr lang="en-US" smtClean="0"/>
              <a:t>5</a:t>
            </a:fld>
            <a:endParaRPr lang="en-US" dirty="0"/>
          </a:p>
        </p:txBody>
      </p:sp>
    </p:spTree>
    <p:extLst>
      <p:ext uri="{BB962C8B-B14F-4D97-AF65-F5344CB8AC3E}">
        <p14:creationId xmlns:p14="http://schemas.microsoft.com/office/powerpoint/2010/main" val="329582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9B896-F9A3-4A4D-8680-207A44A9ABAC}" type="slidenum">
              <a:rPr lang="en-US" smtClean="0"/>
              <a:t>21</a:t>
            </a:fld>
            <a:endParaRPr lang="en-US" dirty="0"/>
          </a:p>
        </p:txBody>
      </p:sp>
    </p:spTree>
    <p:extLst>
      <p:ext uri="{BB962C8B-B14F-4D97-AF65-F5344CB8AC3E}">
        <p14:creationId xmlns:p14="http://schemas.microsoft.com/office/powerpoint/2010/main" val="943417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9B896-F9A3-4A4D-8680-207A44A9ABAC}" type="slidenum">
              <a:rPr lang="en-US" smtClean="0"/>
              <a:t>25</a:t>
            </a:fld>
            <a:endParaRPr lang="en-US" dirty="0"/>
          </a:p>
        </p:txBody>
      </p:sp>
    </p:spTree>
    <p:extLst>
      <p:ext uri="{BB962C8B-B14F-4D97-AF65-F5344CB8AC3E}">
        <p14:creationId xmlns:p14="http://schemas.microsoft.com/office/powerpoint/2010/main" val="177907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3375">
                <a:solidFill>
                  <a:srgbClr val="D44500"/>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5" name="Footer Placeholder 4"/>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74591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6" name="Footer Placeholder 5"/>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320312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5" name="Footer Placeholder 4"/>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149362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5" name="Footer Placeholder 4"/>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34721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5" name="Footer Placeholder 4"/>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377954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23888" y="3442100"/>
            <a:ext cx="7886700"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5" name="Footer Placeholder 4"/>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140172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6" name="Footer Placeholder 5"/>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7" name="Slide Number Placeholder 6"/>
          <p:cNvSpPr>
            <a:spLocks noGrp="1"/>
          </p:cNvSpPr>
          <p:nvPr>
            <p:ph type="sldNum" sz="quarter" idx="12"/>
          </p:nvPr>
        </p:nvSpPr>
        <p:spPr/>
        <p:txBody>
          <a:bodyPr/>
          <a:lstStyle>
            <a:lvl1pPr>
              <a:defRPr sz="675">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97112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6" name="Footer Placeholder 5"/>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7" name="Slide Number Placeholder 6"/>
          <p:cNvSpPr>
            <a:spLocks noGrp="1"/>
          </p:cNvSpPr>
          <p:nvPr>
            <p:ph type="sldNum" sz="quarter" idx="12"/>
          </p:nvPr>
        </p:nvSpPr>
        <p:spPr/>
        <p:txBody>
          <a:bodyPr/>
          <a:lstStyle>
            <a:lvl1pPr>
              <a:defRPr sz="675">
                <a:latin typeface="Sherman Sans Book" charset="0"/>
                <a:ea typeface="Sherman Sans Book" charset="0"/>
              </a:defRPr>
            </a:lvl1pPr>
          </a:lstStyle>
          <a:p>
            <a:fld id="{086A3A50-4C18-4DA1-9097-5822E4C2F82F}" type="slidenum">
              <a:rPr lang="en-US" smtClean="0"/>
              <a:pPr/>
              <a:t>‹#›</a:t>
            </a:fld>
            <a:endParaRPr lang="en-US" dirty="0"/>
          </a:p>
        </p:txBody>
      </p:sp>
      <p:sp>
        <p:nvSpPr>
          <p:cNvPr id="9" name="Content Placeholder 5"/>
          <p:cNvSpPr>
            <a:spLocks noGrp="1"/>
          </p:cNvSpPr>
          <p:nvPr>
            <p:ph sz="half" idx="14"/>
          </p:nvPr>
        </p:nvSpPr>
        <p:spPr>
          <a:xfrm>
            <a:off x="5776110" y="3004750"/>
            <a:ext cx="2739240" cy="15980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p:cNvSpPr>
            <a:spLocks noGrp="1"/>
          </p:cNvSpPr>
          <p:nvPr>
            <p:ph sz="half" idx="13"/>
          </p:nvPr>
        </p:nvSpPr>
        <p:spPr>
          <a:xfrm>
            <a:off x="5776111" y="1369220"/>
            <a:ext cx="2739239" cy="16355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628649" y="3004750"/>
            <a:ext cx="2739240" cy="15980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half" idx="1"/>
          </p:nvPr>
        </p:nvSpPr>
        <p:spPr>
          <a:xfrm>
            <a:off x="628652" y="1369220"/>
            <a:ext cx="2739239" cy="16355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5"/>
          </p:nvPr>
        </p:nvSpPr>
        <p:spPr>
          <a:xfrm>
            <a:off x="3375812" y="1368105"/>
            <a:ext cx="2400299" cy="3234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0615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57A182-2281-4D23-BF0E-777CAA71A805}" type="datetimeFigureOut">
              <a:rPr lang="en-US" smtClean="0"/>
              <a:t>4/11/18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A3A50-4C18-4DA1-9097-5822E4C2F82F}" type="slidenum">
              <a:rPr lang="en-US" smtClean="0"/>
              <a:t>‹#›</a:t>
            </a:fld>
            <a:endParaRPr lang="en-US" dirty="0"/>
          </a:p>
        </p:txBody>
      </p:sp>
    </p:spTree>
    <p:extLst>
      <p:ext uri="{BB962C8B-B14F-4D97-AF65-F5344CB8AC3E}">
        <p14:creationId xmlns:p14="http://schemas.microsoft.com/office/powerpoint/2010/main" val="236229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4" name="Footer Placeholder 3"/>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69828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3" name="Footer Placeholder 2"/>
          <p:cNvSpPr>
            <a:spLocks noGrp="1"/>
          </p:cNvSpPr>
          <p:nvPr>
            <p:ph type="ftr" sz="quarter" idx="11"/>
          </p:nvPr>
        </p:nvSpPr>
        <p:spPr/>
        <p:txBody>
          <a:bodyPr/>
          <a:lstStyle>
            <a:lvl1pPr>
              <a:defRPr>
                <a:latin typeface="Sherman Sans Book" charset="0"/>
                <a:ea typeface="Sherman Sans Book"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44617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Sherman Sans Book" charset="0"/>
                <a:ea typeface="Sherman Sans Book" charset="0"/>
              </a:defRPr>
            </a:lvl1pPr>
          </a:lstStyle>
          <a:p>
            <a:fld id="{AA57A182-2281-4D23-BF0E-777CAA71A805}" type="datetimeFigureOut">
              <a:rPr lang="en-US" smtClean="0"/>
              <a:pPr/>
              <a:t>4/11/18</a:t>
            </a:fld>
            <a:endParaRPr lang="en-US" dirty="0"/>
          </a:p>
        </p:txBody>
      </p:sp>
      <p:sp>
        <p:nvSpPr>
          <p:cNvPr id="6" name="Footer Placeholder 5"/>
          <p:cNvSpPr>
            <a:spLocks noGrp="1"/>
          </p:cNvSpPr>
          <p:nvPr>
            <p:ph type="ftr" sz="quarter" idx="11"/>
          </p:nvPr>
        </p:nvSpPr>
        <p:spPr/>
        <p:txBody>
          <a:bodyPr/>
          <a:lstStyle>
            <a:lvl1pPr>
              <a:defRPr sz="675">
                <a:latin typeface="Sherman Sans Book" charset="0"/>
                <a:ea typeface="Sherman Sans Book"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Sherman Sans Book" charset="0"/>
                <a:ea typeface="Sherman Sans Book" charset="0"/>
              </a:defRPr>
            </a:lvl1pPr>
          </a:lstStyle>
          <a:p>
            <a:fld id="{086A3A50-4C18-4DA1-9097-5822E4C2F82F}" type="slidenum">
              <a:rPr lang="en-US" smtClean="0"/>
              <a:pPr/>
              <a:t>‹#›</a:t>
            </a:fld>
            <a:endParaRPr lang="en-US" dirty="0"/>
          </a:p>
        </p:txBody>
      </p:sp>
    </p:spTree>
    <p:extLst>
      <p:ext uri="{BB962C8B-B14F-4D97-AF65-F5344CB8AC3E}">
        <p14:creationId xmlns:p14="http://schemas.microsoft.com/office/powerpoint/2010/main" val="197323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A57A182-2281-4D23-BF0E-777CAA71A805}" type="datetimeFigureOut">
              <a:rPr lang="en-US" smtClean="0"/>
              <a:t>4/11/18</a:t>
            </a:fld>
            <a:endParaRPr lang="en-US" dirty="0"/>
          </a:p>
        </p:txBody>
      </p:sp>
      <p:sp>
        <p:nvSpPr>
          <p:cNvPr id="5" name="Footer Placeholder 4"/>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086A3A50-4C18-4DA1-9097-5822E4C2F82F}" type="slidenum">
              <a:rPr lang="en-US" smtClean="0"/>
              <a:t>‹#›</a:t>
            </a:fld>
            <a:endParaRPr lang="en-US" dirty="0"/>
          </a:p>
        </p:txBody>
      </p:sp>
    </p:spTree>
    <p:extLst>
      <p:ext uri="{BB962C8B-B14F-4D97-AF65-F5344CB8AC3E}">
        <p14:creationId xmlns:p14="http://schemas.microsoft.com/office/powerpoint/2010/main" val="412638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514350" rtl="0" eaLnBrk="1" latinLnBrk="0" hangingPunct="1">
        <a:lnSpc>
          <a:spcPct val="90000"/>
        </a:lnSpc>
        <a:spcBef>
          <a:spcPct val="0"/>
        </a:spcBef>
        <a:buNone/>
        <a:defRPr sz="2700" kern="1200">
          <a:solidFill>
            <a:srgbClr val="D44500"/>
          </a:solidFill>
          <a:latin typeface="Sherman Serif Book" charset="0"/>
          <a:ea typeface="Sherman Serif Book" charset="0"/>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350" b="1" kern="1200">
          <a:solidFill>
            <a:schemeClr val="tx1"/>
          </a:solidFill>
          <a:latin typeface="Sherman Serif Book" charset="0"/>
          <a:ea typeface="Sherman Serif Book" charset="0"/>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Sherman Sans Book" charset="0"/>
          <a:ea typeface="Sherman Sans Book" charset="0"/>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Sherman Sans Book" charset="0"/>
          <a:ea typeface="Sherman Sans Book" charset="0"/>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Sherman Sans Book" charset="0"/>
          <a:ea typeface="Sherman Sans Book" charset="0"/>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Sherman Sans Book" charset="0"/>
          <a:ea typeface="Sherman Sans Book" charset="0"/>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Syracuse University</a:t>
            </a:r>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1143000" y="642938"/>
            <a:ext cx="6858000" cy="3857625"/>
          </a:xfrm>
          <a:prstGeom prst="rect">
            <a:avLst/>
          </a:prstGeom>
          <a:solidFill>
            <a:srgbClr val="D44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1160" y="2242840"/>
            <a:ext cx="3661683" cy="452354"/>
          </a:xfrm>
          <a:prstGeom prst="rect">
            <a:avLst/>
          </a:prstGeom>
        </p:spPr>
      </p:pic>
    </p:spTree>
    <p:extLst>
      <p:ext uri="{BB962C8B-B14F-4D97-AF65-F5344CB8AC3E}">
        <p14:creationId xmlns:p14="http://schemas.microsoft.com/office/powerpoint/2010/main" val="1683728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I go on walkabout</a:t>
            </a:r>
          </a:p>
        </p:txBody>
      </p:sp>
      <p:sp>
        <p:nvSpPr>
          <p:cNvPr id="3" name="Content Placeholder 2"/>
          <p:cNvSpPr>
            <a:spLocks noGrp="1"/>
          </p:cNvSpPr>
          <p:nvPr>
            <p:ph idx="1"/>
          </p:nvPr>
        </p:nvSpPr>
        <p:spPr>
          <a:xfrm>
            <a:off x="4859431" y="1677416"/>
            <a:ext cx="2962556" cy="2447628"/>
          </a:xfrm>
        </p:spPr>
        <p:txBody>
          <a:bodyPr/>
          <a:lstStyle/>
          <a:p>
            <a:r>
              <a:rPr lang="en-US" dirty="0"/>
              <a:t>My peers must be dealing with this too</a:t>
            </a:r>
          </a:p>
          <a:p>
            <a:r>
              <a:rPr lang="en-US" dirty="0"/>
              <a:t>So what are they doing?</a:t>
            </a:r>
          </a:p>
          <a:p>
            <a:r>
              <a:rPr lang="en-US" dirty="0"/>
              <a:t>A visit to RIT starts me on the path to student employees</a:t>
            </a:r>
          </a:p>
          <a:p>
            <a:endParaRPr lang="en-US" dirty="0"/>
          </a:p>
        </p:txBody>
      </p:sp>
      <p:pic>
        <p:nvPicPr>
          <p:cNvPr id="4098" name="Picture 2" descr="mage result for rit ti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829667"/>
            <a:ext cx="3750469"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00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Hired two RIT Co-ops</a:t>
            </a:r>
          </a:p>
        </p:txBody>
      </p:sp>
      <p:sp>
        <p:nvSpPr>
          <p:cNvPr id="3" name="Content Placeholder 2"/>
          <p:cNvSpPr>
            <a:spLocks noGrp="1"/>
          </p:cNvSpPr>
          <p:nvPr>
            <p:ph idx="1"/>
          </p:nvPr>
        </p:nvSpPr>
        <p:spPr>
          <a:xfrm>
            <a:off x="4778749" y="1593951"/>
            <a:ext cx="2750764" cy="1749064"/>
          </a:xfrm>
        </p:spPr>
        <p:txBody>
          <a:bodyPr/>
          <a:lstStyle/>
          <a:p>
            <a:r>
              <a:rPr lang="en-US" dirty="0"/>
              <a:t>Secured funds</a:t>
            </a:r>
          </a:p>
          <a:p>
            <a:r>
              <a:rPr lang="en-US" dirty="0"/>
              <a:t>Found a “room” for them</a:t>
            </a:r>
          </a:p>
          <a:p>
            <a:r>
              <a:rPr lang="en-US" dirty="0"/>
              <a:t>Dug up equipment</a:t>
            </a:r>
          </a:p>
          <a:p>
            <a:r>
              <a:rPr lang="en-US" dirty="0"/>
              <a:t>Found things for them to do</a:t>
            </a:r>
          </a:p>
          <a:p>
            <a:r>
              <a:rPr lang="en-US" dirty="0"/>
              <a:t>...but we were still trying to figure it all out</a:t>
            </a:r>
          </a:p>
        </p:txBody>
      </p:sp>
      <p:pic>
        <p:nvPicPr>
          <p:cNvPr id="5122" name="Picture 2" descr="Image result for hammocks tall ship">
            <a:extLst>
              <a:ext uri="{FF2B5EF4-FFF2-40B4-BE49-F238E27FC236}">
                <a16:creationId xmlns:a16="http://schemas.microsoft.com/office/drawing/2014/main" id="{FBBD8B63-B596-4141-9EEC-2077FF1C0564}"/>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369816" y="1757363"/>
            <a:ext cx="3300157" cy="219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45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435" y="861659"/>
            <a:ext cx="5915025" cy="745629"/>
          </a:xfrm>
        </p:spPr>
        <p:txBody>
          <a:bodyPr/>
          <a:lstStyle/>
          <a:p>
            <a:r>
              <a:rPr lang="en-US" dirty="0"/>
              <a:t>Over the next 2 years</a:t>
            </a:r>
          </a:p>
        </p:txBody>
      </p:sp>
      <p:sp>
        <p:nvSpPr>
          <p:cNvPr id="3" name="Content Placeholder 2"/>
          <p:cNvSpPr>
            <a:spLocks noGrp="1"/>
          </p:cNvSpPr>
          <p:nvPr>
            <p:ph idx="1"/>
          </p:nvPr>
        </p:nvSpPr>
        <p:spPr>
          <a:xfrm>
            <a:off x="1614488" y="1875236"/>
            <a:ext cx="5915025" cy="2447628"/>
          </a:xfrm>
        </p:spPr>
        <p:txBody>
          <a:bodyPr/>
          <a:lstStyle/>
          <a:p>
            <a:r>
              <a:rPr lang="en-US" dirty="0"/>
              <a:t>We started finding Syracuse University students who could work part time</a:t>
            </a:r>
          </a:p>
          <a:p>
            <a:r>
              <a:rPr lang="en-US" dirty="0"/>
              <a:t>We even found a few who could intern</a:t>
            </a:r>
          </a:p>
          <a:p>
            <a:r>
              <a:rPr lang="en-US" dirty="0"/>
              <a:t>Best students were out of School of Engineering, </a:t>
            </a:r>
            <a:r>
              <a:rPr lang="en-US" dirty="0" err="1"/>
              <a:t>CompSci</a:t>
            </a:r>
            <a:r>
              <a:rPr lang="en-US" dirty="0"/>
              <a:t> Masters Program</a:t>
            </a:r>
          </a:p>
          <a:p>
            <a:r>
              <a:rPr lang="en-US" dirty="0"/>
              <a:t>We could find unique students from the </a:t>
            </a:r>
            <a:r>
              <a:rPr lang="en-US" dirty="0" err="1"/>
              <a:t>iSchool</a:t>
            </a:r>
            <a:endParaRPr lang="en-US" dirty="0"/>
          </a:p>
          <a:p>
            <a:r>
              <a:rPr lang="en-US" dirty="0"/>
              <a:t>RIT moved to a semester system, we stopped hiring them</a:t>
            </a:r>
          </a:p>
          <a:p>
            <a:r>
              <a:rPr lang="en-US" dirty="0"/>
              <a:t>We were all SU!  Go Orange!</a:t>
            </a:r>
          </a:p>
        </p:txBody>
      </p:sp>
      <p:pic>
        <p:nvPicPr>
          <p:cNvPr id="6146" name="Picture 2" descr="ogos-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6287" y="3831846"/>
            <a:ext cx="3867710" cy="49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4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0813-35D9-0A47-8AA2-97C871206021}"/>
              </a:ext>
            </a:extLst>
          </p:cNvPr>
          <p:cNvSpPr>
            <a:spLocks noGrp="1"/>
          </p:cNvSpPr>
          <p:nvPr>
            <p:ph type="title"/>
          </p:nvPr>
        </p:nvSpPr>
        <p:spPr/>
        <p:txBody>
          <a:bodyPr/>
          <a:lstStyle/>
          <a:p>
            <a:r>
              <a:rPr lang="en-US" dirty="0"/>
              <a:t>Step #1 Funding : Show the Need</a:t>
            </a:r>
          </a:p>
        </p:txBody>
      </p:sp>
      <p:sp>
        <p:nvSpPr>
          <p:cNvPr id="3" name="Content Placeholder 2">
            <a:extLst>
              <a:ext uri="{FF2B5EF4-FFF2-40B4-BE49-F238E27FC236}">
                <a16:creationId xmlns:a16="http://schemas.microsoft.com/office/drawing/2014/main" id="{EEBB4F43-1AE6-0348-B1ED-61C8B9E24536}"/>
              </a:ext>
            </a:extLst>
          </p:cNvPr>
          <p:cNvSpPr>
            <a:spLocks noGrp="1"/>
          </p:cNvSpPr>
          <p:nvPr>
            <p:ph idx="1"/>
          </p:nvPr>
        </p:nvSpPr>
        <p:spPr>
          <a:xfrm>
            <a:off x="1614488" y="1369219"/>
            <a:ext cx="5763058" cy="3263504"/>
          </a:xfrm>
        </p:spPr>
        <p:txBody>
          <a:bodyPr>
            <a:normAutofit/>
          </a:bodyPr>
          <a:lstStyle/>
          <a:p>
            <a:r>
              <a:rPr lang="en-US" sz="1800" dirty="0"/>
              <a:t>Help management see the need</a:t>
            </a:r>
          </a:p>
          <a:p>
            <a:pPr lvl="1"/>
            <a:r>
              <a:rPr lang="en-US" sz="1800" dirty="0"/>
              <a:t>If your organization is “mature”, you may have metrics</a:t>
            </a:r>
          </a:p>
          <a:p>
            <a:pPr lvl="1"/>
            <a:r>
              <a:rPr lang="en-US" sz="1800" dirty="0"/>
              <a:t>If not, just show ‘</a:t>
            </a:r>
            <a:r>
              <a:rPr lang="en-US" sz="1800" dirty="0" err="1"/>
              <a:t>em</a:t>
            </a:r>
            <a:r>
              <a:rPr lang="en-US" sz="1800" dirty="0"/>
              <a:t> a list.</a:t>
            </a:r>
          </a:p>
          <a:p>
            <a:pPr lvl="1"/>
            <a:r>
              <a:rPr lang="en-US" sz="1800" dirty="0"/>
              <a:t>…and tell the story of how students will give you time to GET mature.</a:t>
            </a:r>
          </a:p>
        </p:txBody>
      </p:sp>
      <p:pic>
        <p:nvPicPr>
          <p:cNvPr id="4" name="Picture 3">
            <a:extLst>
              <a:ext uri="{FF2B5EF4-FFF2-40B4-BE49-F238E27FC236}">
                <a16:creationId xmlns:a16="http://schemas.microsoft.com/office/drawing/2014/main" id="{B5157B63-BEB6-A54C-B07E-AA4B0362F860}"/>
              </a:ext>
            </a:extLst>
          </p:cNvPr>
          <p:cNvPicPr>
            <a:picLocks noChangeAspect="1"/>
          </p:cNvPicPr>
          <p:nvPr/>
        </p:nvPicPr>
        <p:blipFill>
          <a:blip r:embed="rId2"/>
          <a:stretch>
            <a:fillRect/>
          </a:stretch>
        </p:blipFill>
        <p:spPr>
          <a:xfrm>
            <a:off x="4403334" y="2649803"/>
            <a:ext cx="3126179" cy="2084120"/>
          </a:xfrm>
          <a:prstGeom prst="rect">
            <a:avLst/>
          </a:prstGeom>
        </p:spPr>
      </p:pic>
    </p:spTree>
    <p:extLst>
      <p:ext uri="{BB962C8B-B14F-4D97-AF65-F5344CB8AC3E}">
        <p14:creationId xmlns:p14="http://schemas.microsoft.com/office/powerpoint/2010/main" val="2970769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D8451E-5A87-3D45-B4E2-5BC3541DC3D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3C2FC4-05F8-E34D-A0A9-4A571DCA5505}"/>
              </a:ext>
            </a:extLst>
          </p:cNvPr>
          <p:cNvPicPr>
            <a:picLocks noChangeAspect="1"/>
          </p:cNvPicPr>
          <p:nvPr/>
        </p:nvPicPr>
        <p:blipFill>
          <a:blip r:embed="rId2"/>
          <a:stretch>
            <a:fillRect/>
          </a:stretch>
        </p:blipFill>
        <p:spPr>
          <a:xfrm>
            <a:off x="1292630" y="792052"/>
            <a:ext cx="6467895" cy="3840671"/>
          </a:xfrm>
          <a:prstGeom prst="rect">
            <a:avLst/>
          </a:prstGeom>
        </p:spPr>
      </p:pic>
    </p:spTree>
    <p:extLst>
      <p:ext uri="{BB962C8B-B14F-4D97-AF65-F5344CB8AC3E}">
        <p14:creationId xmlns:p14="http://schemas.microsoft.com/office/powerpoint/2010/main" val="8689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Funding : Identify Sources	</a:t>
            </a:r>
          </a:p>
        </p:txBody>
      </p:sp>
      <p:sp>
        <p:nvSpPr>
          <p:cNvPr id="3" name="Content Placeholder 2"/>
          <p:cNvSpPr>
            <a:spLocks noGrp="1"/>
          </p:cNvSpPr>
          <p:nvPr>
            <p:ph idx="1"/>
          </p:nvPr>
        </p:nvSpPr>
        <p:spPr>
          <a:xfrm>
            <a:off x="4323731" y="1679570"/>
            <a:ext cx="3000375" cy="2447628"/>
          </a:xfrm>
        </p:spPr>
        <p:txBody>
          <a:bodyPr/>
          <a:lstStyle/>
          <a:p>
            <a:r>
              <a:rPr lang="en-US" sz="1800" dirty="0"/>
              <a:t>Find “non-staff” dollars</a:t>
            </a:r>
          </a:p>
          <a:p>
            <a:pPr lvl="1"/>
            <a:r>
              <a:rPr lang="en-US" sz="1800" dirty="0"/>
              <a:t>Work Study</a:t>
            </a:r>
          </a:p>
          <a:p>
            <a:pPr lvl="1"/>
            <a:r>
              <a:rPr lang="en-US" sz="1800" dirty="0"/>
              <a:t>Graduate Assistantships</a:t>
            </a:r>
          </a:p>
          <a:p>
            <a:pPr lvl="1"/>
            <a:r>
              <a:rPr lang="en-US" sz="1800" dirty="0"/>
              <a:t>”Stuff” money</a:t>
            </a:r>
          </a:p>
          <a:p>
            <a:pPr lvl="1"/>
            <a:r>
              <a:rPr lang="en-US" sz="1800" dirty="0"/>
              <a:t>Slush fund</a:t>
            </a:r>
          </a:p>
          <a:p>
            <a:endParaRPr lang="en-US" dirty="0"/>
          </a:p>
          <a:p>
            <a:endParaRPr lang="en-US" dirty="0"/>
          </a:p>
        </p:txBody>
      </p:sp>
      <p:pic>
        <p:nvPicPr>
          <p:cNvPr id="1026" name="Picture 2" descr="https://encrypted-tbn0.gstatic.com/images?q=tbn:ANd9GcRBMBOlNj4mRV5qZwzZuR3KTDxnGx5d0NIxchLzOHTrnVW-SrRnYQ">
            <a:extLst>
              <a:ext uri="{FF2B5EF4-FFF2-40B4-BE49-F238E27FC236}">
                <a16:creationId xmlns:a16="http://schemas.microsoft.com/office/drawing/2014/main" id="{070DB29C-D4F2-B244-BC70-7520A0720C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9101" y="1800522"/>
            <a:ext cx="2659058" cy="232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1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Funding : Do the Math	</a:t>
            </a:r>
          </a:p>
        </p:txBody>
      </p:sp>
      <p:sp>
        <p:nvSpPr>
          <p:cNvPr id="3" name="Content Placeholder 2"/>
          <p:cNvSpPr>
            <a:spLocks noGrp="1"/>
          </p:cNvSpPr>
          <p:nvPr>
            <p:ph idx="1"/>
          </p:nvPr>
        </p:nvSpPr>
        <p:spPr>
          <a:xfrm>
            <a:off x="1571625" y="1403469"/>
            <a:ext cx="5485287" cy="1624739"/>
          </a:xfrm>
        </p:spPr>
        <p:txBody>
          <a:bodyPr>
            <a:normAutofit/>
          </a:bodyPr>
          <a:lstStyle/>
          <a:p>
            <a:r>
              <a:rPr lang="en-US" sz="1500" dirty="0"/>
              <a:t>How many student hours can you buy for 1 FTE?</a:t>
            </a:r>
          </a:p>
          <a:p>
            <a:pPr lvl="1"/>
            <a:r>
              <a:rPr lang="en-US" sz="1500" dirty="0"/>
              <a:t>What can you pay and be competitive with the rest of your institution?</a:t>
            </a:r>
          </a:p>
          <a:p>
            <a:r>
              <a:rPr lang="en-US" sz="1500" dirty="0"/>
              <a:t>For SU, 1x FTE dollars = 2 full time and 6 part time students for 1 year.</a:t>
            </a:r>
          </a:p>
          <a:p>
            <a:r>
              <a:rPr lang="en-US" sz="1500" dirty="0"/>
              <a:t>Those students do the work of 2-4 FTE’s.</a:t>
            </a:r>
          </a:p>
          <a:p>
            <a:endParaRPr lang="en-US" dirty="0"/>
          </a:p>
        </p:txBody>
      </p:sp>
      <p:pic>
        <p:nvPicPr>
          <p:cNvPr id="5" name="Picture 4">
            <a:extLst>
              <a:ext uri="{FF2B5EF4-FFF2-40B4-BE49-F238E27FC236}">
                <a16:creationId xmlns:a16="http://schemas.microsoft.com/office/drawing/2014/main" id="{5AD0C798-48BF-7E4D-8824-6C082C312C4C}"/>
              </a:ext>
            </a:extLst>
          </p:cNvPr>
          <p:cNvPicPr>
            <a:picLocks noChangeAspect="1"/>
          </p:cNvPicPr>
          <p:nvPr/>
        </p:nvPicPr>
        <p:blipFill>
          <a:blip r:embed="rId2"/>
          <a:stretch>
            <a:fillRect/>
          </a:stretch>
        </p:blipFill>
        <p:spPr>
          <a:xfrm>
            <a:off x="2905125" y="2955657"/>
            <a:ext cx="3333750" cy="2028825"/>
          </a:xfrm>
          <a:prstGeom prst="rect">
            <a:avLst/>
          </a:prstGeom>
        </p:spPr>
      </p:pic>
    </p:spTree>
    <p:extLst>
      <p:ext uri="{BB962C8B-B14F-4D97-AF65-F5344CB8AC3E}">
        <p14:creationId xmlns:p14="http://schemas.microsoft.com/office/powerpoint/2010/main" val="5990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Funding : Stress Student Experience	</a:t>
            </a:r>
          </a:p>
        </p:txBody>
      </p:sp>
      <p:sp>
        <p:nvSpPr>
          <p:cNvPr id="3" name="Content Placeholder 2"/>
          <p:cNvSpPr>
            <a:spLocks noGrp="1"/>
          </p:cNvSpPr>
          <p:nvPr>
            <p:ph idx="1"/>
          </p:nvPr>
        </p:nvSpPr>
        <p:spPr>
          <a:xfrm>
            <a:off x="1571625" y="1403469"/>
            <a:ext cx="5485287" cy="2078971"/>
          </a:xfrm>
        </p:spPr>
        <p:txBody>
          <a:bodyPr>
            <a:normAutofit/>
          </a:bodyPr>
          <a:lstStyle/>
          <a:p>
            <a:r>
              <a:rPr lang="en-US" sz="1800" dirty="0"/>
              <a:t>You get to engage in student learning activities</a:t>
            </a:r>
          </a:p>
          <a:p>
            <a:r>
              <a:rPr lang="en-US" sz="1800" dirty="0"/>
              <a:t>Students get REAL work experience they can use</a:t>
            </a:r>
          </a:p>
          <a:p>
            <a:r>
              <a:rPr lang="en-US" sz="1800" dirty="0"/>
              <a:t>BIG political win at SU</a:t>
            </a:r>
          </a:p>
          <a:p>
            <a:r>
              <a:rPr lang="en-US" sz="1800" dirty="0"/>
              <a:t>Our students have gone on to Google, </a:t>
            </a:r>
            <a:r>
              <a:rPr lang="en-US" sz="1800" dirty="0" err="1"/>
              <a:t>Mandiant</a:t>
            </a:r>
            <a:r>
              <a:rPr lang="en-US" sz="1800" dirty="0"/>
              <a:t>, JPMC, Indeed, Microsoft and various Three Letter Orgs.</a:t>
            </a:r>
          </a:p>
          <a:p>
            <a:endParaRPr lang="en-US" dirty="0"/>
          </a:p>
        </p:txBody>
      </p:sp>
      <p:pic>
        <p:nvPicPr>
          <p:cNvPr id="7172" name="Picture 4" descr="mage result for syracuse university students"/>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825771" y="3215245"/>
            <a:ext cx="3678903" cy="14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800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Identify Work</a:t>
            </a:r>
          </a:p>
        </p:txBody>
      </p:sp>
      <p:sp>
        <p:nvSpPr>
          <p:cNvPr id="3" name="Content Placeholder 2"/>
          <p:cNvSpPr>
            <a:spLocks noGrp="1"/>
          </p:cNvSpPr>
          <p:nvPr>
            <p:ph idx="1"/>
          </p:nvPr>
        </p:nvSpPr>
        <p:spPr>
          <a:xfrm>
            <a:off x="4173395" y="1184564"/>
            <a:ext cx="3542598" cy="3578398"/>
          </a:xfrm>
        </p:spPr>
        <p:txBody>
          <a:bodyPr>
            <a:normAutofit/>
          </a:bodyPr>
          <a:lstStyle/>
          <a:p>
            <a:r>
              <a:rPr lang="en-US" sz="1500" dirty="0"/>
              <a:t>Define what you want them to do</a:t>
            </a:r>
          </a:p>
          <a:p>
            <a:r>
              <a:rPr lang="en-US" sz="1500" dirty="0"/>
              <a:t>Focus on day to day operations</a:t>
            </a:r>
          </a:p>
          <a:p>
            <a:r>
              <a:rPr lang="en-US" sz="1500" dirty="0"/>
              <a:t>Procedural, step by step work</a:t>
            </a:r>
          </a:p>
          <a:p>
            <a:pPr lvl="1"/>
            <a:r>
              <a:rPr lang="en-US" sz="1500" dirty="0"/>
              <a:t>Vulnerability Assessment</a:t>
            </a:r>
          </a:p>
          <a:p>
            <a:pPr lvl="1"/>
            <a:r>
              <a:rPr lang="en-US" sz="1500" dirty="0"/>
              <a:t>IDS</a:t>
            </a:r>
          </a:p>
          <a:p>
            <a:pPr lvl="1"/>
            <a:r>
              <a:rPr lang="en-US" sz="1500" dirty="0"/>
              <a:t>Threat Hunting</a:t>
            </a:r>
          </a:p>
          <a:p>
            <a:pPr lvl="1"/>
            <a:r>
              <a:rPr lang="en-US" sz="1500" dirty="0"/>
              <a:t>Phishing response</a:t>
            </a:r>
          </a:p>
          <a:p>
            <a:pPr lvl="1"/>
            <a:r>
              <a:rPr lang="en-US" sz="1500" dirty="0"/>
              <a:t>DMCA violations</a:t>
            </a:r>
          </a:p>
          <a:p>
            <a:pPr lvl="1"/>
            <a:r>
              <a:rPr lang="en-US" sz="1500" dirty="0"/>
              <a:t>Ticket Management</a:t>
            </a:r>
          </a:p>
          <a:p>
            <a:pPr lvl="1"/>
            <a:r>
              <a:rPr lang="en-US" sz="1500" dirty="0"/>
              <a:t>Customer Support</a:t>
            </a:r>
          </a:p>
          <a:p>
            <a:pPr lvl="1"/>
            <a:r>
              <a:rPr lang="en-US" sz="1500" dirty="0"/>
              <a:t>Code Development</a:t>
            </a:r>
          </a:p>
          <a:p>
            <a:r>
              <a:rPr lang="en-US" sz="1500" dirty="0"/>
              <a:t>Be patient</a:t>
            </a:r>
            <a:r>
              <a:rPr lang="mr-IN" sz="1500" dirty="0"/>
              <a:t>…</a:t>
            </a:r>
            <a:r>
              <a:rPr lang="en-US" sz="1500" dirty="0"/>
              <a:t> build SOC capabilities over time</a:t>
            </a:r>
          </a:p>
        </p:txBody>
      </p:sp>
      <p:pic>
        <p:nvPicPr>
          <p:cNvPr id="8194" name="Picture 2" descr="mage result for security operations cente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23683" y="1871901"/>
            <a:ext cx="2949712" cy="131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15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1C09F6-B8E3-8944-841C-CE466C59DB91}"/>
              </a:ext>
            </a:extLst>
          </p:cNvPr>
          <p:cNvPicPr>
            <a:picLocks noChangeAspect="1"/>
          </p:cNvPicPr>
          <p:nvPr/>
        </p:nvPicPr>
        <p:blipFill>
          <a:blip r:embed="rId2"/>
          <a:stretch>
            <a:fillRect/>
          </a:stretch>
        </p:blipFill>
        <p:spPr>
          <a:xfrm>
            <a:off x="1485901" y="820562"/>
            <a:ext cx="6130181" cy="3558557"/>
          </a:xfrm>
          <a:prstGeom prst="rect">
            <a:avLst/>
          </a:prstGeom>
        </p:spPr>
      </p:pic>
    </p:spTree>
    <p:extLst>
      <p:ext uri="{BB962C8B-B14F-4D97-AF65-F5344CB8AC3E}">
        <p14:creationId xmlns:p14="http://schemas.microsoft.com/office/powerpoint/2010/main" val="415579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Muster Your Students Aboard!</a:t>
            </a:r>
          </a:p>
        </p:txBody>
      </p:sp>
      <p:sp>
        <p:nvSpPr>
          <p:cNvPr id="3" name="Subtitle 2"/>
          <p:cNvSpPr>
            <a:spLocks noGrp="1"/>
          </p:cNvSpPr>
          <p:nvPr>
            <p:ph type="subTitle" idx="1"/>
          </p:nvPr>
        </p:nvSpPr>
        <p:spPr/>
        <p:txBody>
          <a:bodyPr/>
          <a:lstStyle/>
          <a:p>
            <a:r>
              <a:rPr lang="en-US" dirty="0"/>
              <a:t>Building and Operating a Student-Staffed SOC</a:t>
            </a:r>
          </a:p>
          <a:p>
            <a:endParaRPr lang="en-US" dirty="0"/>
          </a:p>
          <a:p>
            <a:r>
              <a:rPr lang="en-US" dirty="0">
                <a:solidFill>
                  <a:schemeClr val="bg1">
                    <a:lumMod val="75000"/>
                  </a:schemeClr>
                </a:solidFill>
              </a:rPr>
              <a:t>2018 Educause Security Professionals Conference</a:t>
            </a:r>
          </a:p>
        </p:txBody>
      </p:sp>
      <p:sp>
        <p:nvSpPr>
          <p:cNvPr id="4" name="Rectangle 3"/>
          <p:cNvSpPr/>
          <p:nvPr/>
        </p:nvSpPr>
        <p:spPr>
          <a:xfrm>
            <a:off x="1143001" y="642938"/>
            <a:ext cx="128588" cy="3857625"/>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99407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D478C9-4BA1-C940-B345-3A68558130B1}"/>
              </a:ext>
            </a:extLst>
          </p:cNvPr>
          <p:cNvPicPr>
            <a:picLocks noChangeAspect="1"/>
          </p:cNvPicPr>
          <p:nvPr/>
        </p:nvPicPr>
        <p:blipFill>
          <a:blip r:embed="rId2"/>
          <a:stretch>
            <a:fillRect/>
          </a:stretch>
        </p:blipFill>
        <p:spPr>
          <a:xfrm>
            <a:off x="1446562" y="837697"/>
            <a:ext cx="6364619" cy="3411815"/>
          </a:xfrm>
          <a:prstGeom prst="rect">
            <a:avLst/>
          </a:prstGeom>
        </p:spPr>
      </p:pic>
    </p:spTree>
    <p:extLst>
      <p:ext uri="{BB962C8B-B14F-4D97-AF65-F5344CB8AC3E}">
        <p14:creationId xmlns:p14="http://schemas.microsoft.com/office/powerpoint/2010/main" val="7613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28073A-1B79-9340-98CB-0AAFDC7A1B16}"/>
              </a:ext>
            </a:extLst>
          </p:cNvPr>
          <p:cNvPicPr>
            <a:picLocks noGrp="1" noChangeAspect="1"/>
          </p:cNvPicPr>
          <p:nvPr>
            <p:ph idx="1"/>
          </p:nvPr>
        </p:nvPicPr>
        <p:blipFill>
          <a:blip r:embed="rId3"/>
          <a:stretch>
            <a:fillRect/>
          </a:stretch>
        </p:blipFill>
        <p:spPr>
          <a:xfrm>
            <a:off x="1492024" y="925744"/>
            <a:ext cx="6169158" cy="3283584"/>
          </a:xfrm>
          <a:prstGeom prst="rect">
            <a:avLst/>
          </a:prstGeom>
        </p:spPr>
      </p:pic>
    </p:spTree>
    <p:extLst>
      <p:ext uri="{BB962C8B-B14F-4D97-AF65-F5344CB8AC3E}">
        <p14:creationId xmlns:p14="http://schemas.microsoft.com/office/powerpoint/2010/main" val="318493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7D4-F319-084F-9CBB-C22B0DD72ECA}"/>
              </a:ext>
            </a:extLst>
          </p:cNvPr>
          <p:cNvSpPr>
            <a:spLocks noGrp="1"/>
          </p:cNvSpPr>
          <p:nvPr>
            <p:ph type="title"/>
          </p:nvPr>
        </p:nvSpPr>
        <p:spPr/>
        <p:txBody>
          <a:bodyPr>
            <a:normAutofit/>
          </a:bodyPr>
          <a:lstStyle/>
          <a:p>
            <a:r>
              <a:rPr lang="en-US" dirty="0"/>
              <a:t>Step #2: Identify Work</a:t>
            </a:r>
            <a:br>
              <a:rPr lang="en-US" dirty="0"/>
            </a:br>
            <a:r>
              <a:rPr lang="en-US" dirty="0"/>
              <a:t>Things to NOT have students access/work on</a:t>
            </a:r>
          </a:p>
        </p:txBody>
      </p:sp>
      <p:sp>
        <p:nvSpPr>
          <p:cNvPr id="3" name="Content Placeholder 2">
            <a:extLst>
              <a:ext uri="{FF2B5EF4-FFF2-40B4-BE49-F238E27FC236}">
                <a16:creationId xmlns:a16="http://schemas.microsoft.com/office/drawing/2014/main" id="{E5533517-5095-7F41-98E2-196DFEA28F6D}"/>
              </a:ext>
            </a:extLst>
          </p:cNvPr>
          <p:cNvSpPr>
            <a:spLocks noGrp="1"/>
          </p:cNvSpPr>
          <p:nvPr>
            <p:ph idx="1"/>
          </p:nvPr>
        </p:nvSpPr>
        <p:spPr>
          <a:xfrm>
            <a:off x="1534329" y="1367031"/>
            <a:ext cx="6154944" cy="2447628"/>
          </a:xfrm>
        </p:spPr>
        <p:txBody>
          <a:bodyPr/>
          <a:lstStyle/>
          <a:p>
            <a:r>
              <a:rPr lang="en-US" sz="1800" dirty="0"/>
              <a:t>Anything that would allow them to access personal data </a:t>
            </a:r>
            <a:r>
              <a:rPr lang="en-US" sz="1800" i="1" dirty="0"/>
              <a:t> or behavior </a:t>
            </a:r>
            <a:r>
              <a:rPr lang="en-US" sz="1800" dirty="0"/>
              <a:t>of individuals.</a:t>
            </a:r>
          </a:p>
          <a:p>
            <a:r>
              <a:rPr lang="en-US" sz="1800" dirty="0"/>
              <a:t>This can be a fine line to walk.</a:t>
            </a:r>
          </a:p>
          <a:p>
            <a:r>
              <a:rPr lang="en-US" sz="1800" dirty="0"/>
              <a:t>We do formal background checks of ALL student employees as well as have them sign a non-disclosure document.</a:t>
            </a:r>
          </a:p>
          <a:p>
            <a:r>
              <a:rPr lang="en-US" sz="1800" dirty="0"/>
              <a:t>I have a serious discussion with them on hire date RE: honesty, integrity, and consequences should they break our trust.</a:t>
            </a:r>
          </a:p>
          <a:p>
            <a:pPr marL="0" indent="0">
              <a:buNone/>
            </a:pPr>
            <a:endParaRPr lang="en-US" dirty="0"/>
          </a:p>
          <a:p>
            <a:pPr marL="0" indent="0">
              <a:buNone/>
            </a:pPr>
            <a:endParaRPr lang="en-US" dirty="0"/>
          </a:p>
        </p:txBody>
      </p:sp>
      <p:pic>
        <p:nvPicPr>
          <p:cNvPr id="7170" name="Picture 2" descr="Image result for here there be dragons">
            <a:extLst>
              <a:ext uri="{FF2B5EF4-FFF2-40B4-BE49-F238E27FC236}">
                <a16:creationId xmlns:a16="http://schemas.microsoft.com/office/drawing/2014/main" id="{0E3E80C7-B8B7-4E41-8821-C7DF1F4878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3681" y="3682446"/>
            <a:ext cx="3378581" cy="121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75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Identify Needed Skills</a:t>
            </a:r>
          </a:p>
        </p:txBody>
      </p:sp>
      <p:sp>
        <p:nvSpPr>
          <p:cNvPr id="3" name="Content Placeholder 2"/>
          <p:cNvSpPr>
            <a:spLocks noGrp="1"/>
          </p:cNvSpPr>
          <p:nvPr>
            <p:ph idx="1"/>
          </p:nvPr>
        </p:nvSpPr>
        <p:spPr>
          <a:xfrm>
            <a:off x="4213972" y="1593950"/>
            <a:ext cx="3663483" cy="2447628"/>
          </a:xfrm>
        </p:spPr>
        <p:txBody>
          <a:bodyPr>
            <a:normAutofit fontScale="85000" lnSpcReduction="20000"/>
          </a:bodyPr>
          <a:lstStyle/>
          <a:p>
            <a:pPr>
              <a:lnSpc>
                <a:spcPct val="100000"/>
              </a:lnSpc>
            </a:pPr>
            <a:r>
              <a:rPr lang="en-US" sz="1800" dirty="0"/>
              <a:t>We look for students with following tangible skills</a:t>
            </a:r>
          </a:p>
          <a:p>
            <a:pPr lvl="1"/>
            <a:r>
              <a:rPr lang="en-US" sz="1800" dirty="0"/>
              <a:t>Network Fundamentals</a:t>
            </a:r>
          </a:p>
          <a:p>
            <a:pPr lvl="1"/>
            <a:r>
              <a:rPr lang="en-US" sz="1800" dirty="0"/>
              <a:t>Information Security course work/interest</a:t>
            </a:r>
          </a:p>
          <a:p>
            <a:pPr lvl="1"/>
            <a:r>
              <a:rPr lang="en-US" sz="1800" dirty="0"/>
              <a:t>Scripting  (python, bash)</a:t>
            </a:r>
          </a:p>
          <a:p>
            <a:pPr lvl="1"/>
            <a:r>
              <a:rPr lang="en-US" sz="1800" dirty="0"/>
              <a:t>Linux background</a:t>
            </a:r>
          </a:p>
          <a:p>
            <a:pPr>
              <a:lnSpc>
                <a:spcPct val="100000"/>
              </a:lnSpc>
            </a:pPr>
            <a:r>
              <a:rPr lang="en-US" sz="1800" dirty="0"/>
              <a:t>Don’t forget the intangibles</a:t>
            </a:r>
          </a:p>
          <a:p>
            <a:pPr lvl="1"/>
            <a:r>
              <a:rPr lang="en-US" sz="1800" dirty="0"/>
              <a:t>Passion for technology</a:t>
            </a:r>
          </a:p>
          <a:p>
            <a:pPr lvl="1"/>
            <a:r>
              <a:rPr lang="en-US" sz="1800" dirty="0"/>
              <a:t>Maturity</a:t>
            </a:r>
          </a:p>
          <a:p>
            <a:pPr lvl="1"/>
            <a:r>
              <a:rPr lang="en-US" sz="1800" dirty="0"/>
              <a:t>Learning ability</a:t>
            </a:r>
          </a:p>
        </p:txBody>
      </p:sp>
      <p:pic>
        <p:nvPicPr>
          <p:cNvPr id="4" name="Picture 3">
            <a:extLst>
              <a:ext uri="{FF2B5EF4-FFF2-40B4-BE49-F238E27FC236}">
                <a16:creationId xmlns:a16="http://schemas.microsoft.com/office/drawing/2014/main" id="{BBDF4A02-F974-634E-BA62-ABB27AFDE841}"/>
              </a:ext>
            </a:extLst>
          </p:cNvPr>
          <p:cNvPicPr>
            <a:picLocks noChangeAspect="1"/>
          </p:cNvPicPr>
          <p:nvPr/>
        </p:nvPicPr>
        <p:blipFill>
          <a:blip r:embed="rId2"/>
          <a:stretch>
            <a:fillRect/>
          </a:stretch>
        </p:blipFill>
        <p:spPr>
          <a:xfrm>
            <a:off x="1438380" y="1914525"/>
            <a:ext cx="2775592" cy="2000250"/>
          </a:xfrm>
          <a:prstGeom prst="rect">
            <a:avLst/>
          </a:prstGeom>
        </p:spPr>
      </p:pic>
    </p:spTree>
    <p:extLst>
      <p:ext uri="{BB962C8B-B14F-4D97-AF65-F5344CB8AC3E}">
        <p14:creationId xmlns:p14="http://schemas.microsoft.com/office/powerpoint/2010/main" val="426907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Identify Mangers/Mentors</a:t>
            </a:r>
          </a:p>
        </p:txBody>
      </p:sp>
      <p:sp>
        <p:nvSpPr>
          <p:cNvPr id="3" name="Content Placeholder 2"/>
          <p:cNvSpPr>
            <a:spLocks noGrp="1"/>
          </p:cNvSpPr>
          <p:nvPr>
            <p:ph idx="1"/>
          </p:nvPr>
        </p:nvSpPr>
        <p:spPr>
          <a:xfrm>
            <a:off x="1614488" y="1669852"/>
            <a:ext cx="3363446" cy="2447628"/>
          </a:xfrm>
        </p:spPr>
        <p:txBody>
          <a:bodyPr>
            <a:normAutofit/>
          </a:bodyPr>
          <a:lstStyle/>
          <a:p>
            <a:r>
              <a:rPr lang="en-US" sz="1800" dirty="0"/>
              <a:t>Who will manage the students</a:t>
            </a:r>
          </a:p>
          <a:p>
            <a:pPr lvl="1"/>
            <a:r>
              <a:rPr lang="en-US" sz="1800" dirty="0"/>
              <a:t>Make it an official part of their job description</a:t>
            </a:r>
          </a:p>
          <a:p>
            <a:r>
              <a:rPr lang="en-US" sz="1800" dirty="0"/>
              <a:t>Don’t let them have too many masters</a:t>
            </a:r>
          </a:p>
          <a:p>
            <a:r>
              <a:rPr lang="en-US" sz="1800" dirty="0"/>
              <a:t>Let the more advanced students do mentoring and managing</a:t>
            </a:r>
          </a:p>
        </p:txBody>
      </p:sp>
      <p:pic>
        <p:nvPicPr>
          <p:cNvPr id="6146" name="Picture 2" descr="Image result for yachting mentors">
            <a:extLst>
              <a:ext uri="{FF2B5EF4-FFF2-40B4-BE49-F238E27FC236}">
                <a16:creationId xmlns:a16="http://schemas.microsoft.com/office/drawing/2014/main" id="{338AF3FE-B756-0E45-86D6-C321AA2615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8366" y="1666333"/>
            <a:ext cx="2451147" cy="2451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2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4D03-3A65-A049-8D91-25CCBD3CBF72}"/>
              </a:ext>
            </a:extLst>
          </p:cNvPr>
          <p:cNvSpPr>
            <a:spLocks noGrp="1"/>
          </p:cNvSpPr>
          <p:nvPr>
            <p:ph type="title"/>
          </p:nvPr>
        </p:nvSpPr>
        <p:spPr/>
        <p:txBody>
          <a:bodyPr/>
          <a:lstStyle/>
          <a:p>
            <a:r>
              <a:rPr lang="en-US" dirty="0"/>
              <a:t>The Mentoring Cycle</a:t>
            </a:r>
          </a:p>
        </p:txBody>
      </p:sp>
      <p:pic>
        <p:nvPicPr>
          <p:cNvPr id="12" name="Untitled_Artwork.mp4">
            <a:hlinkClick r:id="" action="ppaction://media"/>
            <a:extLst>
              <a:ext uri="{FF2B5EF4-FFF2-40B4-BE49-F238E27FC236}">
                <a16:creationId xmlns:a16="http://schemas.microsoft.com/office/drawing/2014/main" id="{DED2A2E4-71E7-6B4A-A463-D5289FCB6C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8657" y="1268019"/>
            <a:ext cx="4684816" cy="3513611"/>
          </a:xfrm>
          <a:prstGeom prst="rect">
            <a:avLst/>
          </a:prstGeom>
        </p:spPr>
      </p:pic>
      <p:sp>
        <p:nvSpPr>
          <p:cNvPr id="13" name="Rectangle 12">
            <a:extLst>
              <a:ext uri="{FF2B5EF4-FFF2-40B4-BE49-F238E27FC236}">
                <a16:creationId xmlns:a16="http://schemas.microsoft.com/office/drawing/2014/main" id="{5A734D75-B026-8E4E-B0D5-C5ED30A115F2}"/>
              </a:ext>
            </a:extLst>
          </p:cNvPr>
          <p:cNvSpPr/>
          <p:nvPr/>
        </p:nvSpPr>
        <p:spPr>
          <a:xfrm>
            <a:off x="1923901" y="1614380"/>
            <a:ext cx="5296198" cy="282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5016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 fill="hold"/>
                                        <p:tgtEl>
                                          <p:spTgt spid="12"/>
                                        </p:tgtEl>
                                      </p:cBhvr>
                                    </p:cmd>
                                  </p:childTnLst>
                                </p:cTn>
                              </p:par>
                            </p:childTnLst>
                          </p:cTn>
                        </p:par>
                        <p:par>
                          <p:cTn id="7" fill="hold">
                            <p:stCondLst>
                              <p:cond delay="0"/>
                            </p:stCondLst>
                            <p:childTnLst>
                              <p:par>
                                <p:cTn id="8" presetID="1" presetClass="exit" presetSubtype="0" fill="hold" grpId="0" nodeType="afterEffect">
                                  <p:stCondLst>
                                    <p:cond delay="150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E282-4A5D-0648-A95A-0170BA52BE90}"/>
              </a:ext>
            </a:extLst>
          </p:cNvPr>
          <p:cNvSpPr>
            <a:spLocks noGrp="1"/>
          </p:cNvSpPr>
          <p:nvPr>
            <p:ph type="title"/>
          </p:nvPr>
        </p:nvSpPr>
        <p:spPr/>
        <p:txBody>
          <a:bodyPr/>
          <a:lstStyle/>
          <a:p>
            <a:r>
              <a:rPr lang="en-US" dirty="0"/>
              <a:t>Step #5: Find a room and equipment</a:t>
            </a:r>
          </a:p>
        </p:txBody>
      </p:sp>
      <p:sp>
        <p:nvSpPr>
          <p:cNvPr id="3" name="Content Placeholder 2">
            <a:extLst>
              <a:ext uri="{FF2B5EF4-FFF2-40B4-BE49-F238E27FC236}">
                <a16:creationId xmlns:a16="http://schemas.microsoft.com/office/drawing/2014/main" id="{B0429CBF-D332-2E4C-8BA0-8628F9220B41}"/>
              </a:ext>
            </a:extLst>
          </p:cNvPr>
          <p:cNvSpPr>
            <a:spLocks noGrp="1"/>
          </p:cNvSpPr>
          <p:nvPr>
            <p:ph idx="1"/>
          </p:nvPr>
        </p:nvSpPr>
        <p:spPr/>
        <p:txBody>
          <a:bodyPr>
            <a:normAutofit/>
          </a:bodyPr>
          <a:lstStyle/>
          <a:p>
            <a:r>
              <a:rPr lang="en-US" sz="2100" dirty="0"/>
              <a:t>You don’t need this….</a:t>
            </a:r>
          </a:p>
        </p:txBody>
      </p:sp>
      <p:pic>
        <p:nvPicPr>
          <p:cNvPr id="4" name="Picture 3">
            <a:extLst>
              <a:ext uri="{FF2B5EF4-FFF2-40B4-BE49-F238E27FC236}">
                <a16:creationId xmlns:a16="http://schemas.microsoft.com/office/drawing/2014/main" id="{8834E3DA-781F-024E-BE49-84BF6AF56F7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85059" y="1741220"/>
            <a:ext cx="4889665" cy="3259777"/>
          </a:xfrm>
          <a:prstGeom prst="rect">
            <a:avLst/>
          </a:prstGeom>
        </p:spPr>
      </p:pic>
    </p:spTree>
    <p:extLst>
      <p:ext uri="{BB962C8B-B14F-4D97-AF65-F5344CB8AC3E}">
        <p14:creationId xmlns:p14="http://schemas.microsoft.com/office/powerpoint/2010/main" val="3286290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E282-4A5D-0648-A95A-0170BA52BE90}"/>
              </a:ext>
            </a:extLst>
          </p:cNvPr>
          <p:cNvSpPr>
            <a:spLocks noGrp="1"/>
          </p:cNvSpPr>
          <p:nvPr>
            <p:ph type="title"/>
          </p:nvPr>
        </p:nvSpPr>
        <p:spPr/>
        <p:txBody>
          <a:bodyPr/>
          <a:lstStyle/>
          <a:p>
            <a:r>
              <a:rPr lang="en-US" dirty="0"/>
              <a:t>Step #5: Find a room and equipment</a:t>
            </a:r>
          </a:p>
        </p:txBody>
      </p:sp>
      <p:sp>
        <p:nvSpPr>
          <p:cNvPr id="3" name="Content Placeholder 2">
            <a:extLst>
              <a:ext uri="{FF2B5EF4-FFF2-40B4-BE49-F238E27FC236}">
                <a16:creationId xmlns:a16="http://schemas.microsoft.com/office/drawing/2014/main" id="{B0429CBF-D332-2E4C-8BA0-8628F9220B41}"/>
              </a:ext>
            </a:extLst>
          </p:cNvPr>
          <p:cNvSpPr>
            <a:spLocks noGrp="1"/>
          </p:cNvSpPr>
          <p:nvPr>
            <p:ph idx="1"/>
          </p:nvPr>
        </p:nvSpPr>
        <p:spPr/>
        <p:txBody>
          <a:bodyPr>
            <a:normAutofit/>
          </a:bodyPr>
          <a:lstStyle/>
          <a:p>
            <a:r>
              <a:rPr lang="en-US" sz="2100" dirty="0"/>
              <a:t>All you really need is this…</a:t>
            </a:r>
          </a:p>
        </p:txBody>
      </p:sp>
      <p:pic>
        <p:nvPicPr>
          <p:cNvPr id="5" name="Picture 4">
            <a:extLst>
              <a:ext uri="{FF2B5EF4-FFF2-40B4-BE49-F238E27FC236}">
                <a16:creationId xmlns:a16="http://schemas.microsoft.com/office/drawing/2014/main" id="{11A7F0E8-07B3-DF43-9A35-ABECD01936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87485" y="1794010"/>
            <a:ext cx="4569031" cy="3034655"/>
          </a:xfrm>
          <a:prstGeom prst="rect">
            <a:avLst/>
          </a:prstGeom>
        </p:spPr>
      </p:pic>
    </p:spTree>
    <p:extLst>
      <p:ext uri="{BB962C8B-B14F-4D97-AF65-F5344CB8AC3E}">
        <p14:creationId xmlns:p14="http://schemas.microsoft.com/office/powerpoint/2010/main" val="392555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Find a room and equipment</a:t>
            </a:r>
          </a:p>
        </p:txBody>
      </p:sp>
      <p:sp>
        <p:nvSpPr>
          <p:cNvPr id="3" name="Content Placeholder 2"/>
          <p:cNvSpPr>
            <a:spLocks noGrp="1"/>
          </p:cNvSpPr>
          <p:nvPr>
            <p:ph idx="1"/>
          </p:nvPr>
        </p:nvSpPr>
        <p:spPr/>
        <p:txBody>
          <a:bodyPr>
            <a:normAutofit/>
          </a:bodyPr>
          <a:lstStyle/>
          <a:p>
            <a:r>
              <a:rPr lang="en-US" sz="2100" dirty="0"/>
              <a:t>Want the students to be comfortable, especially if they are full time interns.</a:t>
            </a:r>
          </a:p>
          <a:p>
            <a:r>
              <a:rPr lang="en-US" sz="2100" dirty="0"/>
              <a:t>Each workstation needs a PC and two monitors, and some drawer space</a:t>
            </a:r>
          </a:p>
          <a:p>
            <a:r>
              <a:rPr lang="en-US" sz="2100" dirty="0"/>
              <a:t>Big monitors on wall for dashboards (maybe)</a:t>
            </a:r>
          </a:p>
          <a:p>
            <a:r>
              <a:rPr lang="en-US" sz="2100" dirty="0"/>
              <a:t>Whiteboards!!</a:t>
            </a:r>
          </a:p>
          <a:p>
            <a:r>
              <a:rPr lang="en-US" sz="2100" dirty="0"/>
              <a:t>Collaborative space</a:t>
            </a:r>
          </a:p>
          <a:p>
            <a:r>
              <a:rPr lang="en-US" sz="2100" dirty="0"/>
              <a:t>Let students make it their own, but keep it professional</a:t>
            </a:r>
          </a:p>
        </p:txBody>
      </p:sp>
    </p:spTree>
    <p:extLst>
      <p:ext uri="{BB962C8B-B14F-4D97-AF65-F5344CB8AC3E}">
        <p14:creationId xmlns:p14="http://schemas.microsoft.com/office/powerpoint/2010/main" val="256205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Acquire talent</a:t>
            </a:r>
          </a:p>
        </p:txBody>
      </p:sp>
      <p:sp>
        <p:nvSpPr>
          <p:cNvPr id="3" name="Content Placeholder 2"/>
          <p:cNvSpPr>
            <a:spLocks noGrp="1"/>
          </p:cNvSpPr>
          <p:nvPr>
            <p:ph idx="1"/>
          </p:nvPr>
        </p:nvSpPr>
        <p:spPr>
          <a:xfrm>
            <a:off x="1350694" y="1268018"/>
            <a:ext cx="3514725" cy="3755244"/>
          </a:xfrm>
        </p:spPr>
        <p:txBody>
          <a:bodyPr>
            <a:normAutofit fontScale="92500"/>
          </a:bodyPr>
          <a:lstStyle/>
          <a:p>
            <a:r>
              <a:rPr lang="en-US" sz="1800" dirty="0"/>
              <a:t>You do not NEED InfoSec students</a:t>
            </a:r>
          </a:p>
          <a:p>
            <a:pPr lvl="1"/>
            <a:r>
              <a:rPr lang="en-US" sz="1800" dirty="0" err="1"/>
              <a:t>CompSci</a:t>
            </a:r>
            <a:r>
              <a:rPr lang="en-US" sz="1800" dirty="0"/>
              <a:t>, Engineering, Information Management, IT</a:t>
            </a:r>
          </a:p>
          <a:p>
            <a:r>
              <a:rPr lang="en-US" sz="1800" dirty="0"/>
              <a:t>Build relationships with key faculty</a:t>
            </a:r>
          </a:p>
          <a:p>
            <a:r>
              <a:rPr lang="en-US" sz="1800" dirty="0"/>
              <a:t>Build relationships with school placement offices</a:t>
            </a:r>
          </a:p>
          <a:p>
            <a:r>
              <a:rPr lang="en-US" sz="1800" dirty="0"/>
              <a:t>Post on student job boards</a:t>
            </a:r>
          </a:p>
          <a:p>
            <a:r>
              <a:rPr lang="en-US" sz="1800" dirty="0"/>
              <a:t>Interview</a:t>
            </a:r>
            <a:r>
              <a:rPr lang="mr-IN" sz="1800" dirty="0"/>
              <a:t>…</a:t>
            </a:r>
            <a:r>
              <a:rPr lang="en-US" sz="1800" dirty="0"/>
              <a:t>make them challenging</a:t>
            </a:r>
          </a:p>
          <a:p>
            <a:r>
              <a:rPr lang="en-US" sz="1800" dirty="0"/>
              <a:t>The target is 2 years of employment</a:t>
            </a:r>
          </a:p>
          <a:p>
            <a:r>
              <a:rPr lang="en-US" sz="1800" dirty="0"/>
              <a:t>Never stop looking and hiring</a:t>
            </a:r>
          </a:p>
          <a:p>
            <a:r>
              <a:rPr lang="en-US" sz="1800" dirty="0"/>
              <a:t>Don</a:t>
            </a:r>
            <a:r>
              <a:rPr lang="mr-IN" sz="1800" dirty="0"/>
              <a:t>’</a:t>
            </a:r>
            <a:r>
              <a:rPr lang="en-US" sz="1800" dirty="0"/>
              <a:t>t forget background checks, NDA’s </a:t>
            </a:r>
            <a:r>
              <a:rPr lang="en-US" sz="1800" dirty="0" err="1"/>
              <a:t>etc</a:t>
            </a:r>
            <a:r>
              <a:rPr lang="mr-IN" sz="1800" dirty="0"/>
              <a:t>…</a:t>
            </a:r>
            <a:endParaRPr lang="en-US" sz="1800" dirty="0"/>
          </a:p>
          <a:p>
            <a:endParaRPr lang="en-US" sz="1800" dirty="0"/>
          </a:p>
          <a:p>
            <a:endParaRPr lang="en-US" sz="1800" dirty="0"/>
          </a:p>
        </p:txBody>
      </p:sp>
      <p:pic>
        <p:nvPicPr>
          <p:cNvPr id="4" name="Picture 3">
            <a:extLst>
              <a:ext uri="{FF2B5EF4-FFF2-40B4-BE49-F238E27FC236}">
                <a16:creationId xmlns:a16="http://schemas.microsoft.com/office/drawing/2014/main" id="{706D07D7-B039-8546-9B9E-6170B703C929}"/>
              </a:ext>
            </a:extLst>
          </p:cNvPr>
          <p:cNvPicPr>
            <a:picLocks noChangeAspect="1"/>
          </p:cNvPicPr>
          <p:nvPr/>
        </p:nvPicPr>
        <p:blipFill>
          <a:blip r:embed="rId2"/>
          <a:stretch>
            <a:fillRect/>
          </a:stretch>
        </p:blipFill>
        <p:spPr>
          <a:xfrm>
            <a:off x="4943475" y="1758257"/>
            <a:ext cx="2664094" cy="1758707"/>
          </a:xfrm>
          <a:prstGeom prst="rect">
            <a:avLst/>
          </a:prstGeom>
        </p:spPr>
      </p:pic>
    </p:spTree>
    <p:extLst>
      <p:ext uri="{BB962C8B-B14F-4D97-AF65-F5344CB8AC3E}">
        <p14:creationId xmlns:p14="http://schemas.microsoft.com/office/powerpoint/2010/main" val="50654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whoami</a:t>
            </a:r>
            <a:endParaRPr lang="en-US" dirty="0"/>
          </a:p>
        </p:txBody>
      </p:sp>
      <p:sp>
        <p:nvSpPr>
          <p:cNvPr id="4" name="Content Placeholder 3"/>
          <p:cNvSpPr>
            <a:spLocks noGrp="1"/>
          </p:cNvSpPr>
          <p:nvPr>
            <p:ph sz="half" idx="1"/>
          </p:nvPr>
        </p:nvSpPr>
        <p:spPr>
          <a:xfrm>
            <a:off x="1271589" y="1393712"/>
            <a:ext cx="3886200" cy="3263504"/>
          </a:xfrm>
        </p:spPr>
        <p:txBody>
          <a:bodyPr>
            <a:normAutofit/>
          </a:bodyPr>
          <a:lstStyle/>
          <a:p>
            <a:pPr marL="0" indent="0">
              <a:buNone/>
            </a:pPr>
            <a:r>
              <a:rPr lang="en-US" sz="1800" dirty="0"/>
              <a:t>Christopher Croad</a:t>
            </a:r>
          </a:p>
          <a:p>
            <a:r>
              <a:rPr lang="en-US" dirty="0"/>
              <a:t>SU’s ISO for 10 years</a:t>
            </a:r>
          </a:p>
          <a:p>
            <a:r>
              <a:rPr lang="en-US" dirty="0"/>
              <a:t>Been doing InfoSec for 20+ years; started as DoD contractor</a:t>
            </a:r>
          </a:p>
          <a:p>
            <a:r>
              <a:rPr lang="en-US" dirty="0"/>
              <a:t>Teaches as an adjunct at SU’s </a:t>
            </a:r>
            <a:r>
              <a:rPr lang="en-US" dirty="0" err="1"/>
              <a:t>iSchool</a:t>
            </a:r>
            <a:endParaRPr lang="en-US" dirty="0"/>
          </a:p>
          <a:p>
            <a:r>
              <a:rPr lang="en-US" dirty="0"/>
              <a:t>Random Fact: I just moved into a new house</a:t>
            </a:r>
          </a:p>
          <a:p>
            <a:pPr marL="0" indent="0">
              <a:buNone/>
            </a:pPr>
            <a:endParaRPr lang="en-US" dirty="0"/>
          </a:p>
          <a:p>
            <a:pPr marL="0" indent="0" algn="ctr">
              <a:buNone/>
            </a:pPr>
            <a:r>
              <a:rPr lang="en-US" i="1" dirty="0"/>
              <a:t>ccroad@syr.edu</a:t>
            </a:r>
          </a:p>
          <a:p>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03580" y="1225364"/>
            <a:ext cx="1622882" cy="2949948"/>
          </a:xfrm>
          <a:prstGeom prst="rect">
            <a:avLst/>
          </a:prstGeom>
        </p:spPr>
      </p:pic>
    </p:spTree>
    <p:extLst>
      <p:ext uri="{BB962C8B-B14F-4D97-AF65-F5344CB8AC3E}">
        <p14:creationId xmlns:p14="http://schemas.microsoft.com/office/powerpoint/2010/main" val="11340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2E61-E61B-5443-99D7-EC113CB7ACB9}"/>
              </a:ext>
            </a:extLst>
          </p:cNvPr>
          <p:cNvSpPr>
            <a:spLocks noGrp="1"/>
          </p:cNvSpPr>
          <p:nvPr>
            <p:ph type="title"/>
          </p:nvPr>
        </p:nvSpPr>
        <p:spPr/>
        <p:txBody>
          <a:bodyPr/>
          <a:lstStyle/>
          <a:p>
            <a:r>
              <a:rPr lang="en-US" dirty="0"/>
              <a:t>Step #6: Acquire Talent</a:t>
            </a:r>
          </a:p>
        </p:txBody>
      </p:sp>
      <p:sp>
        <p:nvSpPr>
          <p:cNvPr id="3" name="Content Placeholder 2">
            <a:extLst>
              <a:ext uri="{FF2B5EF4-FFF2-40B4-BE49-F238E27FC236}">
                <a16:creationId xmlns:a16="http://schemas.microsoft.com/office/drawing/2014/main" id="{294E5892-54A3-B74E-880D-DE675DBC33AA}"/>
              </a:ext>
            </a:extLst>
          </p:cNvPr>
          <p:cNvSpPr>
            <a:spLocks noGrp="1"/>
          </p:cNvSpPr>
          <p:nvPr>
            <p:ph idx="1"/>
          </p:nvPr>
        </p:nvSpPr>
        <p:spPr>
          <a:xfrm>
            <a:off x="1614487" y="1369219"/>
            <a:ext cx="3269240" cy="3263504"/>
          </a:xfrm>
        </p:spPr>
        <p:txBody>
          <a:bodyPr>
            <a:normAutofit/>
          </a:bodyPr>
          <a:lstStyle/>
          <a:p>
            <a:r>
              <a:rPr lang="en-US" sz="2100" dirty="0"/>
              <a:t>Don’t settle for students who don’t meet your hiring goals!</a:t>
            </a:r>
          </a:p>
          <a:p>
            <a:r>
              <a:rPr lang="en-US" sz="2100" dirty="0"/>
              <a:t>Sometimes, this means you ‘ll be short staffed.</a:t>
            </a:r>
          </a:p>
          <a:p>
            <a:r>
              <a:rPr lang="en-US" sz="2100" dirty="0"/>
              <a:t>Short staffed is less work than trying to manage staff that are not capable.</a:t>
            </a:r>
          </a:p>
        </p:txBody>
      </p:sp>
      <p:pic>
        <p:nvPicPr>
          <p:cNvPr id="4" name="Picture 3">
            <a:extLst>
              <a:ext uri="{FF2B5EF4-FFF2-40B4-BE49-F238E27FC236}">
                <a16:creationId xmlns:a16="http://schemas.microsoft.com/office/drawing/2014/main" id="{2E342121-E3F0-7446-B80B-ED1DDF8BAF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89754" y="1629889"/>
            <a:ext cx="2339759" cy="2164277"/>
          </a:xfrm>
          <a:prstGeom prst="rect">
            <a:avLst/>
          </a:prstGeom>
        </p:spPr>
      </p:pic>
    </p:spTree>
    <p:extLst>
      <p:ext uri="{BB962C8B-B14F-4D97-AF65-F5344CB8AC3E}">
        <p14:creationId xmlns:p14="http://schemas.microsoft.com/office/powerpoint/2010/main" val="3809979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 Start Working</a:t>
            </a:r>
          </a:p>
        </p:txBody>
      </p:sp>
      <p:sp>
        <p:nvSpPr>
          <p:cNvPr id="3" name="Content Placeholder 2"/>
          <p:cNvSpPr>
            <a:spLocks noGrp="1"/>
          </p:cNvSpPr>
          <p:nvPr>
            <p:ph idx="1"/>
          </p:nvPr>
        </p:nvSpPr>
        <p:spPr>
          <a:xfrm>
            <a:off x="4665290" y="1268018"/>
            <a:ext cx="3237739" cy="3630554"/>
          </a:xfrm>
        </p:spPr>
        <p:txBody>
          <a:bodyPr>
            <a:normAutofit/>
          </a:bodyPr>
          <a:lstStyle/>
          <a:p>
            <a:r>
              <a:rPr lang="en-US" sz="2100" dirty="0"/>
              <a:t>Start mentoring your students with a few tasks.</a:t>
            </a:r>
          </a:p>
          <a:p>
            <a:r>
              <a:rPr lang="en-US" sz="2100" dirty="0"/>
              <a:t>Have them document the procedures you teach</a:t>
            </a:r>
          </a:p>
          <a:p>
            <a:r>
              <a:rPr lang="en-US" sz="2100" dirty="0"/>
              <a:t>Listen to their suggestions</a:t>
            </a:r>
          </a:p>
          <a:p>
            <a:r>
              <a:rPr lang="en-US" sz="2100" dirty="0"/>
              <a:t>Add more work as they can handle it, but not to capacity</a:t>
            </a:r>
          </a:p>
          <a:p>
            <a:r>
              <a:rPr lang="en-US" sz="2100" dirty="0"/>
              <a:t>If hiring in a staggered manner, veteran students can train new students.</a:t>
            </a:r>
          </a:p>
        </p:txBody>
      </p:sp>
      <p:pic>
        <p:nvPicPr>
          <p:cNvPr id="12290" name="Picture 2" descr="mage result for get to wor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4269" y="1677417"/>
            <a:ext cx="2185092" cy="259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9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#8: Make Their Experience Positive</a:t>
            </a:r>
          </a:p>
        </p:txBody>
      </p:sp>
      <p:sp>
        <p:nvSpPr>
          <p:cNvPr id="3" name="Content Placeholder 2"/>
          <p:cNvSpPr>
            <a:spLocks noGrp="1"/>
          </p:cNvSpPr>
          <p:nvPr>
            <p:ph idx="1"/>
          </p:nvPr>
        </p:nvSpPr>
        <p:spPr>
          <a:xfrm>
            <a:off x="5167033" y="1416133"/>
            <a:ext cx="2609570" cy="3473532"/>
          </a:xfrm>
        </p:spPr>
        <p:txBody>
          <a:bodyPr/>
          <a:lstStyle/>
          <a:p>
            <a:r>
              <a:rPr lang="en-US" sz="1800" dirty="0"/>
              <a:t>Real work that they can put on their resumes</a:t>
            </a:r>
          </a:p>
          <a:p>
            <a:r>
              <a:rPr lang="en-US" sz="1800" dirty="0"/>
              <a:t>Reviews and raises</a:t>
            </a:r>
          </a:p>
          <a:p>
            <a:r>
              <a:rPr lang="en-US" sz="1800" dirty="0"/>
              <a:t>Appreciation events</a:t>
            </a:r>
          </a:p>
          <a:p>
            <a:r>
              <a:rPr lang="en-US" sz="1800" dirty="0"/>
              <a:t>Introduce them to your vendors</a:t>
            </a:r>
          </a:p>
          <a:p>
            <a:endParaRPr lang="en-US" dirty="0"/>
          </a:p>
        </p:txBody>
      </p:sp>
      <p:pic>
        <p:nvPicPr>
          <p:cNvPr id="4" name="Picture 3">
            <a:extLst>
              <a:ext uri="{FF2B5EF4-FFF2-40B4-BE49-F238E27FC236}">
                <a16:creationId xmlns:a16="http://schemas.microsoft.com/office/drawing/2014/main" id="{5D38B564-07B4-1A44-9D20-0C421453BE61}"/>
              </a:ext>
            </a:extLst>
          </p:cNvPr>
          <p:cNvPicPr>
            <a:picLocks noChangeAspect="1"/>
          </p:cNvPicPr>
          <p:nvPr/>
        </p:nvPicPr>
        <p:blipFill>
          <a:blip r:embed="rId2"/>
          <a:stretch>
            <a:fillRect/>
          </a:stretch>
        </p:blipFill>
        <p:spPr>
          <a:xfrm>
            <a:off x="1475185" y="1593952"/>
            <a:ext cx="3558760" cy="2336006"/>
          </a:xfrm>
          <a:prstGeom prst="rect">
            <a:avLst/>
          </a:prstGeom>
        </p:spPr>
      </p:pic>
    </p:spTree>
    <p:extLst>
      <p:ext uri="{BB962C8B-B14F-4D97-AF65-F5344CB8AC3E}">
        <p14:creationId xmlns:p14="http://schemas.microsoft.com/office/powerpoint/2010/main" val="202196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863450"/>
            <a:ext cx="5915025" cy="745629"/>
          </a:xfrm>
        </p:spPr>
        <p:txBody>
          <a:bodyPr/>
          <a:lstStyle/>
          <a:p>
            <a:r>
              <a:rPr lang="en-US" dirty="0"/>
              <a:t>Wins and Loses</a:t>
            </a:r>
          </a:p>
        </p:txBody>
      </p:sp>
      <p:sp>
        <p:nvSpPr>
          <p:cNvPr id="3" name="Content Placeholder 2"/>
          <p:cNvSpPr>
            <a:spLocks noGrp="1"/>
          </p:cNvSpPr>
          <p:nvPr>
            <p:ph idx="1"/>
          </p:nvPr>
        </p:nvSpPr>
        <p:spPr>
          <a:xfrm>
            <a:off x="1614489" y="1669851"/>
            <a:ext cx="2879351" cy="3264346"/>
          </a:xfrm>
        </p:spPr>
        <p:txBody>
          <a:bodyPr>
            <a:normAutofit fontScale="92500" lnSpcReduction="10000"/>
          </a:bodyPr>
          <a:lstStyle/>
          <a:p>
            <a:r>
              <a:rPr lang="en-US" sz="2100" dirty="0"/>
              <a:t>Wins!</a:t>
            </a:r>
          </a:p>
          <a:p>
            <a:pPr lvl="1"/>
            <a:r>
              <a:rPr lang="en-US" sz="2100" dirty="0"/>
              <a:t>Workforce is</a:t>
            </a:r>
          </a:p>
          <a:p>
            <a:pPr lvl="2"/>
            <a:r>
              <a:rPr lang="en-US" sz="1500" dirty="0"/>
              <a:t>Eager</a:t>
            </a:r>
          </a:p>
          <a:p>
            <a:pPr lvl="2"/>
            <a:r>
              <a:rPr lang="en-US" sz="1500" dirty="0"/>
              <a:t>Quick to learn</a:t>
            </a:r>
          </a:p>
          <a:p>
            <a:pPr lvl="2"/>
            <a:r>
              <a:rPr lang="en-US" sz="1500" dirty="0"/>
              <a:t>Moldable</a:t>
            </a:r>
          </a:p>
          <a:p>
            <a:pPr lvl="2"/>
            <a:r>
              <a:rPr lang="en-US" sz="1500" dirty="0"/>
              <a:t>Cost effective</a:t>
            </a:r>
          </a:p>
          <a:p>
            <a:pPr lvl="1"/>
            <a:r>
              <a:rPr lang="en-US" sz="2100" dirty="0"/>
              <a:t>Students train students</a:t>
            </a:r>
          </a:p>
          <a:p>
            <a:pPr lvl="1"/>
            <a:r>
              <a:rPr lang="en-US" sz="2100" dirty="0"/>
              <a:t>FTS has time for other work</a:t>
            </a:r>
          </a:p>
          <a:p>
            <a:pPr lvl="1"/>
            <a:r>
              <a:rPr lang="en-US" sz="2100" dirty="0"/>
              <a:t>Ability to mentor</a:t>
            </a:r>
          </a:p>
          <a:p>
            <a:pPr lvl="1"/>
            <a:r>
              <a:rPr lang="en-US" sz="2100" dirty="0"/>
              <a:t>Direct impact in student experience</a:t>
            </a:r>
          </a:p>
        </p:txBody>
      </p:sp>
      <p:sp>
        <p:nvSpPr>
          <p:cNvPr id="4" name="TextBox 3"/>
          <p:cNvSpPr txBox="1"/>
          <p:nvPr/>
        </p:nvSpPr>
        <p:spPr>
          <a:xfrm>
            <a:off x="4872038" y="1669852"/>
            <a:ext cx="2919692" cy="3017749"/>
          </a:xfrm>
          <a:prstGeom prst="rect">
            <a:avLst/>
          </a:prstGeom>
          <a:noFill/>
        </p:spPr>
        <p:txBody>
          <a:bodyPr wrap="square" rtlCol="0">
            <a:spAutoFit/>
          </a:bodyPr>
          <a:lstStyle/>
          <a:p>
            <a:pPr marL="128588" indent="-128588">
              <a:lnSpc>
                <a:spcPct val="90000"/>
              </a:lnSpc>
              <a:spcBef>
                <a:spcPts val="563"/>
              </a:spcBef>
              <a:buFont typeface="Arial" panose="020B0604020202020204" pitchFamily="34" charset="0"/>
              <a:buChar char="•"/>
            </a:pPr>
            <a:r>
              <a:rPr lang="en-US" sz="2100" b="1" dirty="0">
                <a:latin typeface="Sherman Serif Book" charset="0"/>
                <a:ea typeface="Sherman Serif Book" charset="0"/>
              </a:rPr>
              <a:t>Losses</a:t>
            </a:r>
          </a:p>
          <a:p>
            <a:pPr marL="385763" lvl="1" indent="-128588">
              <a:lnSpc>
                <a:spcPct val="90000"/>
              </a:lnSpc>
              <a:spcBef>
                <a:spcPts val="281"/>
              </a:spcBef>
              <a:buFont typeface="Arial" panose="020B0604020202020204" pitchFamily="34" charset="0"/>
              <a:buChar char="•"/>
            </a:pPr>
            <a:r>
              <a:rPr lang="en-US" sz="2100" dirty="0">
                <a:latin typeface="Sherman Sans Book" charset="0"/>
                <a:ea typeface="Sherman Sans Book" charset="0"/>
              </a:rPr>
              <a:t>Still human, human problems</a:t>
            </a:r>
          </a:p>
          <a:p>
            <a:pPr marL="642938" lvl="2" indent="-128588">
              <a:lnSpc>
                <a:spcPct val="90000"/>
              </a:lnSpc>
              <a:spcBef>
                <a:spcPts val="281"/>
              </a:spcBef>
              <a:buFont typeface="Arial" panose="020B0604020202020204" pitchFamily="34" charset="0"/>
              <a:buChar char="•"/>
            </a:pPr>
            <a:r>
              <a:rPr lang="en-US" sz="1500" dirty="0">
                <a:latin typeface="Sherman Sans Book" charset="0"/>
                <a:ea typeface="Sherman Sans Book" charset="0"/>
              </a:rPr>
              <a:t>Document performance issues</a:t>
            </a:r>
          </a:p>
          <a:p>
            <a:pPr marL="385763" lvl="1" indent="-128588">
              <a:lnSpc>
                <a:spcPct val="90000"/>
              </a:lnSpc>
              <a:spcBef>
                <a:spcPts val="281"/>
              </a:spcBef>
              <a:buFont typeface="Arial" panose="020B0604020202020204" pitchFamily="34" charset="0"/>
              <a:buChar char="•"/>
            </a:pPr>
            <a:r>
              <a:rPr lang="en-US" sz="2100" dirty="0">
                <a:latin typeface="Sherman Sans Book" charset="0"/>
                <a:ea typeface="Sherman Sans Book" charset="0"/>
              </a:rPr>
              <a:t>Short notice turnover (but manageable)</a:t>
            </a:r>
          </a:p>
          <a:p>
            <a:pPr marL="385763" lvl="1" indent="-128588">
              <a:lnSpc>
                <a:spcPct val="90000"/>
              </a:lnSpc>
              <a:spcBef>
                <a:spcPts val="281"/>
              </a:spcBef>
              <a:buFont typeface="Arial" panose="020B0604020202020204" pitchFamily="34" charset="0"/>
              <a:buChar char="•"/>
            </a:pPr>
            <a:endParaRPr lang="en-US" sz="1350" dirty="0">
              <a:latin typeface="Sherman Sans Book" charset="0"/>
              <a:ea typeface="Sherman Sans Book" charset="0"/>
            </a:endParaRPr>
          </a:p>
          <a:p>
            <a:pPr marL="385763" lvl="1" indent="-128588">
              <a:lnSpc>
                <a:spcPct val="90000"/>
              </a:lnSpc>
              <a:spcBef>
                <a:spcPts val="281"/>
              </a:spcBef>
              <a:buFont typeface="Arial" panose="020B0604020202020204" pitchFamily="34" charset="0"/>
              <a:buChar char="•"/>
            </a:pPr>
            <a:endParaRPr lang="en-US" sz="1350" dirty="0">
              <a:latin typeface="Sherman Sans Book" charset="0"/>
              <a:ea typeface="Sherman Sans Book" charset="0"/>
            </a:endParaRPr>
          </a:p>
          <a:p>
            <a:pPr marL="385763" lvl="1" indent="-128588">
              <a:lnSpc>
                <a:spcPct val="90000"/>
              </a:lnSpc>
              <a:spcBef>
                <a:spcPts val="281"/>
              </a:spcBef>
              <a:buFont typeface="Arial" panose="020B0604020202020204" pitchFamily="34" charset="0"/>
              <a:buChar char="•"/>
            </a:pPr>
            <a:endParaRPr lang="en-US" sz="1350" dirty="0">
              <a:latin typeface="Sherman Sans Book" charset="0"/>
              <a:ea typeface="Sherman Sans Book" charset="0"/>
            </a:endParaRPr>
          </a:p>
          <a:p>
            <a:pPr marL="385763" lvl="1" indent="-128588">
              <a:lnSpc>
                <a:spcPct val="90000"/>
              </a:lnSpc>
              <a:spcBef>
                <a:spcPts val="563"/>
              </a:spcBef>
              <a:buFont typeface="Arial" panose="020B0604020202020204" pitchFamily="34" charset="0"/>
              <a:buChar char="•"/>
            </a:pPr>
            <a:endParaRPr lang="en-US" sz="1350" b="1" dirty="0">
              <a:latin typeface="Sherman Serif Book" charset="0"/>
              <a:ea typeface="Sherman Serif Book" charset="0"/>
            </a:endParaRPr>
          </a:p>
        </p:txBody>
      </p:sp>
    </p:spTree>
    <p:extLst>
      <p:ext uri="{BB962C8B-B14F-4D97-AF65-F5344CB8AC3E}">
        <p14:creationId xmlns:p14="http://schemas.microsoft.com/office/powerpoint/2010/main" val="22081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7470-85F4-FF4C-BF88-693740C07CBC}"/>
              </a:ext>
            </a:extLst>
          </p:cNvPr>
          <p:cNvSpPr>
            <a:spLocks noGrp="1"/>
          </p:cNvSpPr>
          <p:nvPr>
            <p:ph type="title"/>
          </p:nvPr>
        </p:nvSpPr>
        <p:spPr/>
        <p:txBody>
          <a:bodyPr/>
          <a:lstStyle/>
          <a:p>
            <a:r>
              <a:rPr lang="en-US" dirty="0"/>
              <a:t>Some Detail: Vulnerability Assessment</a:t>
            </a:r>
          </a:p>
        </p:txBody>
      </p:sp>
      <p:pic>
        <p:nvPicPr>
          <p:cNvPr id="4" name="Untitled_Artwork 2.mp4">
            <a:hlinkClick r:id="" action="ppaction://media"/>
            <a:extLst>
              <a:ext uri="{FF2B5EF4-FFF2-40B4-BE49-F238E27FC236}">
                <a16:creationId xmlns:a16="http://schemas.microsoft.com/office/drawing/2014/main" id="{06B64215-3678-9143-B232-4BDE8643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86038" y="1669852"/>
            <a:ext cx="3617417" cy="2712815"/>
          </a:xfrm>
        </p:spPr>
      </p:pic>
      <p:sp>
        <p:nvSpPr>
          <p:cNvPr id="5" name="Rectangle 4">
            <a:extLst>
              <a:ext uri="{FF2B5EF4-FFF2-40B4-BE49-F238E27FC236}">
                <a16:creationId xmlns:a16="http://schemas.microsoft.com/office/drawing/2014/main" id="{6F1BA0F4-E268-104B-A34A-D5AF5481C34D}"/>
              </a:ext>
            </a:extLst>
          </p:cNvPr>
          <p:cNvSpPr/>
          <p:nvPr/>
        </p:nvSpPr>
        <p:spPr>
          <a:xfrm>
            <a:off x="2293144" y="1543051"/>
            <a:ext cx="4393406" cy="283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186765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 fill="hold"/>
                                        <p:tgtEl>
                                          <p:spTgt spid="4"/>
                                        </p:tgtEl>
                                      </p:cBhvr>
                                    </p:cmd>
                                  </p:childTnLst>
                                </p:cTn>
                              </p:par>
                              <p:par>
                                <p:cTn id="7" presetID="1" presetClass="exit" presetSubtype="0" fill="hold" grpId="0" nodeType="withEffect">
                                  <p:stCondLst>
                                    <p:cond delay="150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88DF-6415-AD49-A74E-D5FE936E6710}"/>
              </a:ext>
            </a:extLst>
          </p:cNvPr>
          <p:cNvSpPr>
            <a:spLocks noGrp="1"/>
          </p:cNvSpPr>
          <p:nvPr>
            <p:ph type="title"/>
          </p:nvPr>
        </p:nvSpPr>
        <p:spPr/>
        <p:txBody>
          <a:bodyPr/>
          <a:lstStyle/>
          <a:p>
            <a:r>
              <a:rPr lang="en-US" dirty="0"/>
              <a:t>Scanmaster Metrics</a:t>
            </a:r>
          </a:p>
        </p:txBody>
      </p:sp>
      <p:pic>
        <p:nvPicPr>
          <p:cNvPr id="4" name="Picture 3">
            <a:extLst>
              <a:ext uri="{FF2B5EF4-FFF2-40B4-BE49-F238E27FC236}">
                <a16:creationId xmlns:a16="http://schemas.microsoft.com/office/drawing/2014/main" id="{FAB5B86E-EA2C-8A45-901A-4CB61A7AF02D}"/>
              </a:ext>
            </a:extLst>
          </p:cNvPr>
          <p:cNvPicPr>
            <a:picLocks noChangeAspect="1"/>
          </p:cNvPicPr>
          <p:nvPr/>
        </p:nvPicPr>
        <p:blipFill>
          <a:blip r:embed="rId2"/>
          <a:stretch>
            <a:fillRect/>
          </a:stretch>
        </p:blipFill>
        <p:spPr>
          <a:xfrm>
            <a:off x="1238724" y="1691040"/>
            <a:ext cx="6666553" cy="2309460"/>
          </a:xfrm>
          <a:prstGeom prst="rect">
            <a:avLst/>
          </a:prstGeom>
        </p:spPr>
      </p:pic>
    </p:spTree>
    <p:extLst>
      <p:ext uri="{BB962C8B-B14F-4D97-AF65-F5344CB8AC3E}">
        <p14:creationId xmlns:p14="http://schemas.microsoft.com/office/powerpoint/2010/main" val="1838405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1C20-0D3D-DD4D-A194-7D8C52624B39}"/>
              </a:ext>
            </a:extLst>
          </p:cNvPr>
          <p:cNvSpPr>
            <a:spLocks noGrp="1"/>
          </p:cNvSpPr>
          <p:nvPr>
            <p:ph type="title"/>
          </p:nvPr>
        </p:nvSpPr>
        <p:spPr/>
        <p:txBody>
          <a:bodyPr/>
          <a:lstStyle/>
          <a:p>
            <a:r>
              <a:rPr lang="en-US" dirty="0"/>
              <a:t>Some Detail: Intrusion Detection</a:t>
            </a:r>
          </a:p>
        </p:txBody>
      </p:sp>
      <p:sp>
        <p:nvSpPr>
          <p:cNvPr id="4" name="Rectangle 3">
            <a:extLst>
              <a:ext uri="{FF2B5EF4-FFF2-40B4-BE49-F238E27FC236}">
                <a16:creationId xmlns:a16="http://schemas.microsoft.com/office/drawing/2014/main" id="{09C09D07-47C0-9B45-A7C5-F72767EB1B3F}"/>
              </a:ext>
            </a:extLst>
          </p:cNvPr>
          <p:cNvSpPr/>
          <p:nvPr/>
        </p:nvSpPr>
        <p:spPr>
          <a:xfrm>
            <a:off x="2354284" y="1184564"/>
            <a:ext cx="1656608" cy="846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Traditional IDS</a:t>
            </a:r>
          </a:p>
          <a:p>
            <a:pPr algn="ctr"/>
            <a:r>
              <a:rPr lang="en-US" sz="1350" dirty="0"/>
              <a:t>(</a:t>
            </a:r>
            <a:r>
              <a:rPr lang="en-US" sz="1350" dirty="0" err="1"/>
              <a:t>SourceFire</a:t>
            </a:r>
            <a:r>
              <a:rPr lang="en-US" sz="1350" dirty="0"/>
              <a:t> and Bro)</a:t>
            </a:r>
          </a:p>
        </p:txBody>
      </p:sp>
      <p:sp>
        <p:nvSpPr>
          <p:cNvPr id="5" name="Oval 4">
            <a:extLst>
              <a:ext uri="{FF2B5EF4-FFF2-40B4-BE49-F238E27FC236}">
                <a16:creationId xmlns:a16="http://schemas.microsoft.com/office/drawing/2014/main" id="{0FB1E730-9AF4-E74C-87FB-E1EDCEA3E6DC}"/>
              </a:ext>
            </a:extLst>
          </p:cNvPr>
          <p:cNvSpPr/>
          <p:nvPr/>
        </p:nvSpPr>
        <p:spPr>
          <a:xfrm>
            <a:off x="1267134" y="3404536"/>
            <a:ext cx="1087149" cy="10865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Threat </a:t>
            </a:r>
          </a:p>
          <a:p>
            <a:pPr algn="ctr"/>
            <a:r>
              <a:rPr lang="en-US" sz="1350" dirty="0"/>
              <a:t>Feeds</a:t>
            </a:r>
          </a:p>
        </p:txBody>
      </p:sp>
      <p:sp>
        <p:nvSpPr>
          <p:cNvPr id="6" name="Oval 5">
            <a:extLst>
              <a:ext uri="{FF2B5EF4-FFF2-40B4-BE49-F238E27FC236}">
                <a16:creationId xmlns:a16="http://schemas.microsoft.com/office/drawing/2014/main" id="{3A0A606C-0A06-A84A-B3E1-82DE565E2B7D}"/>
              </a:ext>
            </a:extLst>
          </p:cNvPr>
          <p:cNvSpPr/>
          <p:nvPr/>
        </p:nvSpPr>
        <p:spPr>
          <a:xfrm>
            <a:off x="2532414" y="3404536"/>
            <a:ext cx="1113311" cy="1153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Honey-Pi’s</a:t>
            </a:r>
          </a:p>
        </p:txBody>
      </p:sp>
      <p:sp>
        <p:nvSpPr>
          <p:cNvPr id="7" name="Oval 6">
            <a:extLst>
              <a:ext uri="{FF2B5EF4-FFF2-40B4-BE49-F238E27FC236}">
                <a16:creationId xmlns:a16="http://schemas.microsoft.com/office/drawing/2014/main" id="{67F7C88F-1B2B-5948-89B4-AE946AE15D96}"/>
              </a:ext>
            </a:extLst>
          </p:cNvPr>
          <p:cNvSpPr/>
          <p:nvPr/>
        </p:nvSpPr>
        <p:spPr>
          <a:xfrm>
            <a:off x="5524995" y="1508536"/>
            <a:ext cx="2271713" cy="119234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SOC</a:t>
            </a:r>
          </a:p>
        </p:txBody>
      </p:sp>
      <p:sp>
        <p:nvSpPr>
          <p:cNvPr id="9" name="Right Arrow 8">
            <a:extLst>
              <a:ext uri="{FF2B5EF4-FFF2-40B4-BE49-F238E27FC236}">
                <a16:creationId xmlns:a16="http://schemas.microsoft.com/office/drawing/2014/main" id="{721A22EC-EF42-CB41-8FA0-A9DC870B8C5B}"/>
              </a:ext>
            </a:extLst>
          </p:cNvPr>
          <p:cNvSpPr/>
          <p:nvPr/>
        </p:nvSpPr>
        <p:spPr>
          <a:xfrm rot="16200000">
            <a:off x="2234566" y="2390874"/>
            <a:ext cx="1017350" cy="421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87E2CCF-394E-D44B-98C6-44C5FDCCD862}"/>
              </a:ext>
            </a:extLst>
          </p:cNvPr>
          <p:cNvSpPr/>
          <p:nvPr/>
        </p:nvSpPr>
        <p:spPr>
          <a:xfrm>
            <a:off x="3899560" y="2941398"/>
            <a:ext cx="1509651"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t>IPBlocker</a:t>
            </a:r>
            <a:endParaRPr lang="en-US" sz="1350" dirty="0"/>
          </a:p>
          <a:p>
            <a:pPr algn="ctr"/>
            <a:r>
              <a:rPr lang="en-US" sz="1350" dirty="0"/>
              <a:t>(Blocks at Border)</a:t>
            </a:r>
          </a:p>
        </p:txBody>
      </p:sp>
      <p:sp>
        <p:nvSpPr>
          <p:cNvPr id="11" name="Bent Arrow 10">
            <a:extLst>
              <a:ext uri="{FF2B5EF4-FFF2-40B4-BE49-F238E27FC236}">
                <a16:creationId xmlns:a16="http://schemas.microsoft.com/office/drawing/2014/main" id="{40AA3F33-D9DC-B84E-BDA0-09CD42432E8E}"/>
              </a:ext>
            </a:extLst>
          </p:cNvPr>
          <p:cNvSpPr/>
          <p:nvPr/>
        </p:nvSpPr>
        <p:spPr>
          <a:xfrm>
            <a:off x="1810709" y="3028208"/>
            <a:ext cx="2036926" cy="37632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 name="Right Arrow 11">
            <a:extLst>
              <a:ext uri="{FF2B5EF4-FFF2-40B4-BE49-F238E27FC236}">
                <a16:creationId xmlns:a16="http://schemas.microsoft.com/office/drawing/2014/main" id="{6CDC1A95-DF57-3642-9FB9-D78D670FD8A8}"/>
              </a:ext>
            </a:extLst>
          </p:cNvPr>
          <p:cNvSpPr/>
          <p:nvPr/>
        </p:nvSpPr>
        <p:spPr>
          <a:xfrm rot="16200000">
            <a:off x="2950981" y="3221951"/>
            <a:ext cx="264656" cy="124694"/>
          </a:xfrm>
          <a:prstGeom prst="rightArrow">
            <a:avLst>
              <a:gd name="adj1" fmla="val 7310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Curved Connector 13">
            <a:extLst>
              <a:ext uri="{FF2B5EF4-FFF2-40B4-BE49-F238E27FC236}">
                <a16:creationId xmlns:a16="http://schemas.microsoft.com/office/drawing/2014/main" id="{3868A699-3ABB-2644-875F-6F94B5C84267}"/>
              </a:ext>
            </a:extLst>
          </p:cNvPr>
          <p:cNvCxnSpPr/>
          <p:nvPr/>
        </p:nvCxnSpPr>
        <p:spPr>
          <a:xfrm rot="10800000">
            <a:off x="4144488" y="1442852"/>
            <a:ext cx="1380507" cy="3918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27C8AC1D-8A65-674E-8F80-FFFEAC30353A}"/>
              </a:ext>
            </a:extLst>
          </p:cNvPr>
          <p:cNvCxnSpPr>
            <a:cxnSpLocks/>
          </p:cNvCxnSpPr>
          <p:nvPr/>
        </p:nvCxnSpPr>
        <p:spPr>
          <a:xfrm rot="10800000" flipV="1">
            <a:off x="3635419" y="2700879"/>
            <a:ext cx="3172112" cy="1733857"/>
          </a:xfrm>
          <a:prstGeom prst="curvedConnector3">
            <a:avLst>
              <a:gd name="adj1" fmla="val -19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F1EC01F9-0C80-AE4A-BA85-B3430BD80952}"/>
              </a:ext>
            </a:extLst>
          </p:cNvPr>
          <p:cNvCxnSpPr>
            <a:cxnSpLocks/>
          </p:cNvCxnSpPr>
          <p:nvPr/>
        </p:nvCxnSpPr>
        <p:spPr>
          <a:xfrm rot="10800000" flipV="1">
            <a:off x="4834743" y="2299412"/>
            <a:ext cx="751831" cy="577385"/>
          </a:xfrm>
          <a:prstGeom prst="curvedConnector3">
            <a:avLst>
              <a:gd name="adj1" fmla="val 9264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518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143B-D062-C54A-99C3-DC71A0E613FD}"/>
              </a:ext>
            </a:extLst>
          </p:cNvPr>
          <p:cNvSpPr>
            <a:spLocks noGrp="1"/>
          </p:cNvSpPr>
          <p:nvPr>
            <p:ph type="title"/>
          </p:nvPr>
        </p:nvSpPr>
        <p:spPr/>
        <p:txBody>
          <a:bodyPr/>
          <a:lstStyle/>
          <a:p>
            <a:r>
              <a:rPr lang="en-US" dirty="0"/>
              <a:t>Some Detail: The Flight Manuals</a:t>
            </a:r>
          </a:p>
        </p:txBody>
      </p:sp>
      <p:pic>
        <p:nvPicPr>
          <p:cNvPr id="4" name="Picture 3">
            <a:extLst>
              <a:ext uri="{FF2B5EF4-FFF2-40B4-BE49-F238E27FC236}">
                <a16:creationId xmlns:a16="http://schemas.microsoft.com/office/drawing/2014/main" id="{730A9045-1B71-1244-9EB3-30D6A4750E41}"/>
              </a:ext>
            </a:extLst>
          </p:cNvPr>
          <p:cNvPicPr>
            <a:picLocks noChangeAspect="1"/>
          </p:cNvPicPr>
          <p:nvPr/>
        </p:nvPicPr>
        <p:blipFill>
          <a:blip r:embed="rId2"/>
          <a:stretch>
            <a:fillRect/>
          </a:stretch>
        </p:blipFill>
        <p:spPr>
          <a:xfrm>
            <a:off x="2258325" y="946110"/>
            <a:ext cx="4803783" cy="4107583"/>
          </a:xfrm>
          <a:prstGeom prst="rect">
            <a:avLst/>
          </a:prstGeom>
        </p:spPr>
      </p:pic>
    </p:spTree>
    <p:extLst>
      <p:ext uri="{BB962C8B-B14F-4D97-AF65-F5344CB8AC3E}">
        <p14:creationId xmlns:p14="http://schemas.microsoft.com/office/powerpoint/2010/main" val="1145329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DBDA-6196-0F40-9820-5F4547667039}"/>
              </a:ext>
            </a:extLst>
          </p:cNvPr>
          <p:cNvSpPr>
            <a:spLocks noGrp="1"/>
          </p:cNvSpPr>
          <p:nvPr>
            <p:ph type="title"/>
          </p:nvPr>
        </p:nvSpPr>
        <p:spPr/>
        <p:txBody>
          <a:bodyPr/>
          <a:lstStyle/>
          <a:p>
            <a:r>
              <a:rPr lang="en-US" dirty="0"/>
              <a:t>Some Detail: Flight Manuals</a:t>
            </a:r>
          </a:p>
        </p:txBody>
      </p:sp>
      <p:sp>
        <p:nvSpPr>
          <p:cNvPr id="3" name="Content Placeholder 2">
            <a:extLst>
              <a:ext uri="{FF2B5EF4-FFF2-40B4-BE49-F238E27FC236}">
                <a16:creationId xmlns:a16="http://schemas.microsoft.com/office/drawing/2014/main" id="{5E96DBB4-A364-DC44-9126-6700C997F0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C0C88BA-B878-F64B-BBCC-89890BA5EFF0}"/>
              </a:ext>
            </a:extLst>
          </p:cNvPr>
          <p:cNvPicPr>
            <a:picLocks noChangeAspect="1"/>
          </p:cNvPicPr>
          <p:nvPr/>
        </p:nvPicPr>
        <p:blipFill>
          <a:blip r:embed="rId2"/>
          <a:stretch>
            <a:fillRect/>
          </a:stretch>
        </p:blipFill>
        <p:spPr>
          <a:xfrm>
            <a:off x="1836965" y="954419"/>
            <a:ext cx="4898303" cy="4093103"/>
          </a:xfrm>
          <a:prstGeom prst="rect">
            <a:avLst/>
          </a:prstGeom>
        </p:spPr>
      </p:pic>
    </p:spTree>
    <p:extLst>
      <p:ext uri="{BB962C8B-B14F-4D97-AF65-F5344CB8AC3E}">
        <p14:creationId xmlns:p14="http://schemas.microsoft.com/office/powerpoint/2010/main" val="130378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42938"/>
            <a:ext cx="6858000" cy="3857625"/>
          </a:xfrm>
          <a:prstGeom prst="rect">
            <a:avLst/>
          </a:prstGeom>
          <a:solidFill>
            <a:srgbClr val="D44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itle 2"/>
          <p:cNvSpPr>
            <a:spLocks noGrp="1"/>
          </p:cNvSpPr>
          <p:nvPr>
            <p:ph type="title" idx="4294967295"/>
          </p:nvPr>
        </p:nvSpPr>
        <p:spPr>
          <a:xfrm>
            <a:off x="3718038" y="1751729"/>
            <a:ext cx="1962265" cy="1812453"/>
          </a:xfrm>
        </p:spPr>
        <p:txBody>
          <a:bodyPr>
            <a:normAutofit/>
          </a:bodyPr>
          <a:lstStyle/>
          <a:p>
            <a:pPr rtl="0" eaLnBrk="1" latinLnBrk="0" hangingPunct="1"/>
            <a:r>
              <a:rPr lang="en-US" spc="62" dirty="0">
                <a:solidFill>
                  <a:srgbClr val="FFFFFF"/>
                </a:solidFill>
                <a:cs typeface="+mn-cs"/>
              </a:rPr>
              <a:t>Questions?</a:t>
            </a:r>
            <a:endParaRPr lang="en-US" dirty="0">
              <a:effectLst/>
            </a:endParaRPr>
          </a:p>
        </p:txBody>
      </p:sp>
    </p:spTree>
    <p:extLst>
      <p:ext uri="{BB962C8B-B14F-4D97-AF65-F5344CB8AC3E}">
        <p14:creationId xmlns:p14="http://schemas.microsoft.com/office/powerpoint/2010/main" val="230312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Syracuse University</a:t>
            </a:r>
          </a:p>
        </p:txBody>
      </p:sp>
      <p:sp>
        <p:nvSpPr>
          <p:cNvPr id="4" name="Content Placeholder 3"/>
          <p:cNvSpPr>
            <a:spLocks noGrp="1"/>
          </p:cNvSpPr>
          <p:nvPr>
            <p:ph sz="half" idx="1"/>
          </p:nvPr>
        </p:nvSpPr>
        <p:spPr>
          <a:xfrm>
            <a:off x="1614489" y="1669852"/>
            <a:ext cx="1799230" cy="2447628"/>
          </a:xfrm>
        </p:spPr>
        <p:txBody>
          <a:bodyPr>
            <a:normAutofit fontScale="92500" lnSpcReduction="20000"/>
          </a:bodyPr>
          <a:lstStyle/>
          <a:p>
            <a:pPr marL="0" indent="0">
              <a:buNone/>
            </a:pPr>
            <a:r>
              <a:rPr lang="en-US" b="0" dirty="0"/>
              <a:t>Founded in 1870, Syracuse University is a private Research I university  offering over 200 majors and 100 minors. The University has over 15,000 undergraduate and 5,000 graduate students in attendance, and over 250,000 alumni in all 50 states and 162 countries. The University also has a rich research profile that utilizes its network resources. The University employs 5,281 faculty and staff. </a:t>
            </a:r>
          </a:p>
        </p:txBody>
      </p:sp>
      <p:sp>
        <p:nvSpPr>
          <p:cNvPr id="8" name="Content Placeholder 7"/>
          <p:cNvSpPr>
            <a:spLocks noGrp="1"/>
          </p:cNvSpPr>
          <p:nvPr>
            <p:ph sz="half" idx="2"/>
          </p:nvPr>
        </p:nvSpPr>
        <p:spPr>
          <a:xfrm>
            <a:off x="3852309" y="1669852"/>
            <a:ext cx="3677204" cy="2447628"/>
          </a:xfrm>
        </p:spPr>
        <p:txBody>
          <a:bodyPr>
            <a:normAutofit fontScale="92500" lnSpcReduction="20000"/>
          </a:bodyPr>
          <a:lstStyle/>
          <a:p>
            <a:pPr marL="0" indent="0">
              <a:buNone/>
            </a:pPr>
            <a:r>
              <a:rPr lang="en-US" b="0" dirty="0"/>
              <a:t>Syracuse University’s main campus is located in Syracuse, New York , but the University operates a number of facilities around the globe including: </a:t>
            </a:r>
          </a:p>
          <a:p>
            <a:r>
              <a:rPr lang="en-US" b="0" dirty="0"/>
              <a:t>Los Angeles, California (Syracuse University Los Angeles) </a:t>
            </a:r>
          </a:p>
          <a:p>
            <a:r>
              <a:rPr lang="en-US" b="0" dirty="0"/>
              <a:t>New York, New York (Lubin House) </a:t>
            </a:r>
          </a:p>
          <a:p>
            <a:r>
              <a:rPr lang="en-US" b="0" dirty="0"/>
              <a:t>Washington, D.C. (Greenberg House) </a:t>
            </a:r>
          </a:p>
          <a:p>
            <a:r>
              <a:rPr lang="en-US" b="0" dirty="0"/>
              <a:t>London, England (Faraday House) </a:t>
            </a:r>
          </a:p>
          <a:p>
            <a:r>
              <a:rPr lang="en-US" b="0" dirty="0"/>
              <a:t>Florence, Italy (Syracuse University Florence) </a:t>
            </a:r>
          </a:p>
          <a:p>
            <a:pPr marL="0" indent="0">
              <a:buNone/>
            </a:pPr>
            <a:r>
              <a:rPr lang="en-US" b="0" dirty="0"/>
              <a:t>The University also has students, faculty, and staff with technology needs located on various campuses, and military installations  all over the world. </a:t>
            </a:r>
          </a:p>
        </p:txBody>
      </p:sp>
      <p:cxnSp>
        <p:nvCxnSpPr>
          <p:cNvPr id="5" name="Straight Connector 4"/>
          <p:cNvCxnSpPr/>
          <p:nvPr/>
        </p:nvCxnSpPr>
        <p:spPr>
          <a:xfrm flipH="1">
            <a:off x="3756616" y="1490103"/>
            <a:ext cx="494" cy="2886411"/>
          </a:xfrm>
          <a:prstGeom prst="line">
            <a:avLst/>
          </a:prstGeom>
          <a:ln w="19050">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342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95D-C0BC-B34B-AE8D-5717155E3CFB}"/>
              </a:ext>
            </a:extLst>
          </p:cNvPr>
          <p:cNvSpPr>
            <a:spLocks noGrp="1"/>
          </p:cNvSpPr>
          <p:nvPr>
            <p:ph type="title"/>
          </p:nvPr>
        </p:nvSpPr>
        <p:spPr/>
        <p:txBody>
          <a:bodyPr/>
          <a:lstStyle/>
          <a:p>
            <a:r>
              <a:rPr lang="en-US" dirty="0"/>
              <a:t>Thank You! </a:t>
            </a:r>
            <a:br>
              <a:rPr lang="en-US" dirty="0"/>
            </a:br>
            <a:r>
              <a:rPr lang="en-US" dirty="0"/>
              <a:t>Let’s go get some shawarma</a:t>
            </a:r>
          </a:p>
        </p:txBody>
      </p:sp>
      <p:pic>
        <p:nvPicPr>
          <p:cNvPr id="4" name="Picture 3">
            <a:extLst>
              <a:ext uri="{FF2B5EF4-FFF2-40B4-BE49-F238E27FC236}">
                <a16:creationId xmlns:a16="http://schemas.microsoft.com/office/drawing/2014/main" id="{4612B7C7-DCFA-D147-B1BA-6ECD4772D67A}"/>
              </a:ext>
            </a:extLst>
          </p:cNvPr>
          <p:cNvPicPr>
            <a:picLocks noChangeAspect="1"/>
          </p:cNvPicPr>
          <p:nvPr/>
        </p:nvPicPr>
        <p:blipFill>
          <a:blip r:embed="rId2"/>
          <a:stretch>
            <a:fillRect/>
          </a:stretch>
        </p:blipFill>
        <p:spPr>
          <a:xfrm>
            <a:off x="1566863" y="1634898"/>
            <a:ext cx="6010275" cy="3000375"/>
          </a:xfrm>
          <a:prstGeom prst="rect">
            <a:avLst/>
          </a:prstGeom>
        </p:spPr>
      </p:pic>
    </p:spTree>
    <p:extLst>
      <p:ext uri="{BB962C8B-B14F-4D97-AF65-F5344CB8AC3E}">
        <p14:creationId xmlns:p14="http://schemas.microsoft.com/office/powerpoint/2010/main" val="48599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Security at Syracuse University</a:t>
            </a:r>
          </a:p>
        </p:txBody>
      </p:sp>
      <p:sp>
        <p:nvSpPr>
          <p:cNvPr id="3" name="Content Placeholder 2"/>
          <p:cNvSpPr>
            <a:spLocks noGrp="1"/>
          </p:cNvSpPr>
          <p:nvPr>
            <p:ph idx="1"/>
          </p:nvPr>
        </p:nvSpPr>
        <p:spPr>
          <a:xfrm>
            <a:off x="1614488" y="1669852"/>
            <a:ext cx="3291389" cy="2618655"/>
          </a:xfrm>
        </p:spPr>
        <p:txBody>
          <a:bodyPr>
            <a:normAutofit lnSpcReduction="10000"/>
          </a:bodyPr>
          <a:lstStyle/>
          <a:p>
            <a:r>
              <a:rPr lang="en-US" dirty="0"/>
              <a:t>Part of Information Technology Services (ITS) </a:t>
            </a:r>
          </a:p>
          <a:p>
            <a:r>
              <a:rPr lang="en-US" dirty="0"/>
              <a:t>Headed by ISO, reports to CIO</a:t>
            </a:r>
          </a:p>
          <a:p>
            <a:r>
              <a:rPr lang="en-US" dirty="0"/>
              <a:t>5 Full time staff</a:t>
            </a:r>
          </a:p>
          <a:p>
            <a:r>
              <a:rPr lang="en-US" dirty="0"/>
              <a:t>Usually 4-8 part time/ full time intern students who perform SOC operations</a:t>
            </a:r>
          </a:p>
          <a:p>
            <a:r>
              <a:rPr lang="en-US" dirty="0"/>
              <a:t>InfoSec’s budget is 5% of overall  ITS budget</a:t>
            </a:r>
          </a:p>
          <a:p>
            <a:r>
              <a:rPr lang="en-US" dirty="0"/>
              <a:t>IT at SU </a:t>
            </a:r>
            <a:r>
              <a:rPr lang="mr-IN" dirty="0"/>
              <a:t>–</a:t>
            </a:r>
            <a:r>
              <a:rPr lang="en-US" dirty="0"/>
              <a:t> Hybrid of centralized/decentralized</a:t>
            </a:r>
          </a:p>
          <a:p>
            <a:pPr lvl="1"/>
            <a:r>
              <a:rPr lang="en-US" dirty="0"/>
              <a:t>But in general, all look to InfoSec for policy, direction and guidance</a:t>
            </a:r>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31469" y="1669852"/>
            <a:ext cx="2562727" cy="1922045"/>
          </a:xfrm>
          <a:prstGeom prst="rect">
            <a:avLst/>
          </a:prstGeom>
        </p:spPr>
      </p:pic>
    </p:spTree>
    <p:extLst>
      <p:ext uri="{BB962C8B-B14F-4D97-AF65-F5344CB8AC3E}">
        <p14:creationId xmlns:p14="http://schemas.microsoft.com/office/powerpoint/2010/main" val="278462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Page History of InfoSec</a:t>
            </a:r>
          </a:p>
        </p:txBody>
      </p:sp>
      <p:sp>
        <p:nvSpPr>
          <p:cNvPr id="3" name="Content Placeholder 2"/>
          <p:cNvSpPr>
            <a:spLocks noGrp="1"/>
          </p:cNvSpPr>
          <p:nvPr>
            <p:ph idx="1"/>
          </p:nvPr>
        </p:nvSpPr>
        <p:spPr>
          <a:xfrm>
            <a:off x="4115641" y="1511009"/>
            <a:ext cx="3746687" cy="2447628"/>
          </a:xfrm>
        </p:spPr>
        <p:txBody>
          <a:bodyPr>
            <a:normAutofit fontScale="92500"/>
          </a:bodyPr>
          <a:lstStyle/>
          <a:p>
            <a:r>
              <a:rPr lang="en-US" dirty="0"/>
              <a:t>Computers got popular, connected to the Internet</a:t>
            </a:r>
          </a:p>
          <a:p>
            <a:r>
              <a:rPr lang="en-US" dirty="0"/>
              <a:t>Bad guys got in</a:t>
            </a:r>
          </a:p>
          <a:p>
            <a:r>
              <a:rPr lang="en-US" dirty="0"/>
              <a:t>We started finding ways to stop them</a:t>
            </a:r>
          </a:p>
          <a:p>
            <a:r>
              <a:rPr lang="en-US" dirty="0"/>
              <a:t>Wash-Rinse-Repeat for many years</a:t>
            </a:r>
          </a:p>
          <a:p>
            <a:r>
              <a:rPr lang="en-US" dirty="0"/>
              <a:t>Regulation</a:t>
            </a:r>
          </a:p>
          <a:p>
            <a:r>
              <a:rPr lang="en-US" dirty="0"/>
              <a:t>We did what we always did, plus some more stuff, (even if it didn’t make sense)</a:t>
            </a:r>
          </a:p>
          <a:p>
            <a:r>
              <a:rPr lang="en-US" dirty="0"/>
              <a:t>Bad guys still got in</a:t>
            </a:r>
          </a:p>
          <a:p>
            <a:r>
              <a:rPr lang="en-US" dirty="0"/>
              <a:t>We kept fighting ‘</a:t>
            </a:r>
            <a:r>
              <a:rPr lang="en-US" dirty="0" err="1"/>
              <a:t>em</a:t>
            </a:r>
            <a:r>
              <a:rPr lang="en-US" dirty="0"/>
              <a:t> off</a:t>
            </a:r>
          </a:p>
          <a:p>
            <a:r>
              <a:rPr lang="en-US" dirty="0"/>
              <a:t>Wash-Rinse-Repeat</a:t>
            </a:r>
          </a:p>
        </p:txBody>
      </p:sp>
      <p:pic>
        <p:nvPicPr>
          <p:cNvPr id="3074" name="Picture 2" descr="Image result for admiral portrait john paul jones">
            <a:extLst>
              <a:ext uri="{FF2B5EF4-FFF2-40B4-BE49-F238E27FC236}">
                <a16:creationId xmlns:a16="http://schemas.microsoft.com/office/drawing/2014/main" id="{FC7F97F7-DF86-DC44-865E-43ED14B7076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461407" y="1720624"/>
            <a:ext cx="2357438"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1614488" y="1669852"/>
            <a:ext cx="2417949" cy="2447628"/>
          </a:xfrm>
        </p:spPr>
        <p:txBody>
          <a:bodyPr/>
          <a:lstStyle/>
          <a:p>
            <a:r>
              <a:rPr lang="en-US" dirty="0"/>
              <a:t>Technology use grew</a:t>
            </a:r>
          </a:p>
          <a:p>
            <a:r>
              <a:rPr lang="en-US" dirty="0"/>
              <a:t>Data spread</a:t>
            </a:r>
          </a:p>
          <a:p>
            <a:r>
              <a:rPr lang="en-US" dirty="0"/>
              <a:t>Compliance requirements grew</a:t>
            </a:r>
          </a:p>
          <a:p>
            <a:r>
              <a:rPr lang="en-US" dirty="0"/>
              <a:t>InfoSec’s job grew</a:t>
            </a:r>
          </a:p>
          <a:p>
            <a:r>
              <a:rPr lang="en-US" dirty="0"/>
              <a:t>Budgets did NOT kept pace</a:t>
            </a:r>
          </a:p>
          <a:p>
            <a:r>
              <a:rPr lang="en-US" dirty="0"/>
              <a:t>More full time staff positions are not forthcoming</a:t>
            </a:r>
          </a:p>
        </p:txBody>
      </p:sp>
      <p:pic>
        <p:nvPicPr>
          <p:cNvPr id="2050" name="Picture 2" descr="Image result for overloaded ship">
            <a:extLst>
              <a:ext uri="{FF2B5EF4-FFF2-40B4-BE49-F238E27FC236}">
                <a16:creationId xmlns:a16="http://schemas.microsoft.com/office/drawing/2014/main" id="{1C8CDB0F-2611-2E4A-A8BC-ACBF6F3DB6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2438" y="1383847"/>
            <a:ext cx="3696101" cy="228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896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let’s not forget the skills gap</a:t>
            </a:r>
          </a:p>
        </p:txBody>
      </p:sp>
      <p:sp>
        <p:nvSpPr>
          <p:cNvPr id="3" name="Content Placeholder 2"/>
          <p:cNvSpPr>
            <a:spLocks noGrp="1"/>
          </p:cNvSpPr>
          <p:nvPr>
            <p:ph idx="1"/>
          </p:nvPr>
        </p:nvSpPr>
        <p:spPr>
          <a:xfrm>
            <a:off x="1614488" y="1669852"/>
            <a:ext cx="2833968" cy="2447628"/>
          </a:xfrm>
        </p:spPr>
        <p:txBody>
          <a:bodyPr>
            <a:normAutofit fontScale="92500" lnSpcReduction="20000"/>
          </a:bodyPr>
          <a:lstStyle/>
          <a:p>
            <a:r>
              <a:rPr lang="en-US" dirty="0"/>
              <a:t>Lots of studies, lots of numbers</a:t>
            </a:r>
          </a:p>
          <a:p>
            <a:r>
              <a:rPr lang="en-US" dirty="0"/>
              <a:t>Lets just say there are tens of thousands of unfilled InfoSec jobs out there</a:t>
            </a:r>
          </a:p>
          <a:p>
            <a:r>
              <a:rPr lang="en-US" dirty="0"/>
              <a:t>Salaries are high</a:t>
            </a:r>
          </a:p>
          <a:p>
            <a:r>
              <a:rPr lang="en-US" dirty="0"/>
              <a:t>And Higher Ed isn’t keeping pace</a:t>
            </a:r>
          </a:p>
          <a:p>
            <a:r>
              <a:rPr lang="en-US" dirty="0"/>
              <a:t>So even if we COULD hire more employees, can we find and retain them?</a:t>
            </a:r>
          </a:p>
          <a:p>
            <a:r>
              <a:rPr lang="en-US" dirty="0"/>
              <a:t>Geography can make it even more challenging</a:t>
            </a:r>
          </a:p>
          <a:p>
            <a:r>
              <a:rPr lang="en-US" i="1" dirty="0"/>
              <a:t>(My last staff replacement took 10 months to find)</a:t>
            </a:r>
          </a:p>
          <a:p>
            <a:pPr lvl="1"/>
            <a:endParaRPr lang="en-US" dirty="0"/>
          </a:p>
        </p:txBody>
      </p:sp>
      <p:pic>
        <p:nvPicPr>
          <p:cNvPr id="4098" name="Picture 2" descr="Image result for ship bridge">
            <a:extLst>
              <a:ext uri="{FF2B5EF4-FFF2-40B4-BE49-F238E27FC236}">
                <a16:creationId xmlns:a16="http://schemas.microsoft.com/office/drawing/2014/main" id="{9027E17A-5762-5649-9390-0F76C52292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76737" y="1769609"/>
            <a:ext cx="3442608" cy="193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1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r>
              <a:rPr lang="mr-IN" dirty="0"/>
              <a:t>…</a:t>
            </a:r>
            <a:r>
              <a:rPr lang="en-US" dirty="0"/>
              <a:t> in summary</a:t>
            </a:r>
          </a:p>
        </p:txBody>
      </p:sp>
      <p:sp>
        <p:nvSpPr>
          <p:cNvPr id="3" name="Content Placeholder 2"/>
          <p:cNvSpPr>
            <a:spLocks noGrp="1"/>
          </p:cNvSpPr>
          <p:nvPr>
            <p:ph idx="1"/>
          </p:nvPr>
        </p:nvSpPr>
        <p:spPr>
          <a:xfrm>
            <a:off x="1614488" y="1669852"/>
            <a:ext cx="2743200" cy="2447628"/>
          </a:xfrm>
        </p:spPr>
        <p:txBody>
          <a:bodyPr/>
          <a:lstStyle/>
          <a:p>
            <a:r>
              <a:rPr lang="en-US" dirty="0"/>
              <a:t>Not enough resources</a:t>
            </a:r>
          </a:p>
          <a:p>
            <a:r>
              <a:rPr lang="en-US" dirty="0"/>
              <a:t>More work</a:t>
            </a:r>
          </a:p>
          <a:p>
            <a:r>
              <a:rPr lang="en-US" dirty="0"/>
              <a:t>Increasing expectations</a:t>
            </a:r>
          </a:p>
          <a:p>
            <a:r>
              <a:rPr lang="en-US" dirty="0"/>
              <a:t>Have to figure something else out</a:t>
            </a:r>
          </a:p>
        </p:txBody>
      </p:sp>
      <p:pic>
        <p:nvPicPr>
          <p:cNvPr id="3074" name="Picture 2" descr="https://memegenerator.net/img-preview/Instance/PreviewInstanceData?instanceDataJson=%7B%22instanceElements%22%3A%5B%7B%22instancePicture%22%3A%7B%22imageID%22%3A557252%7D%2C%22instanceTexts%22%3A%5B%7B%22text%22%3A%22Stop%20Whining%22%2C%22placeholder%22%3A%22top%20text%22%2C%22horizontalAlign%22%3A%22center%22%2C%22verticalAlign%22%3A%22near%22%2C%22color%22%3A%22%23ffffff%22%7D%2C%7B%22text%22%3A%22Time%20to%20get%20creative%2C%20son.%22%2C%22placeholder%22%3A%22bottom%20text%22%2C%22horizontalAlign%22%3A%22center%22%2C%22verticalAlign%22%3A%22far%22%2C%22color%22%3A%22%23ffffff%22%7D%5D%7D%5D%7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7689" y="1669852"/>
            <a:ext cx="2518802" cy="251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T653 Final Project Presentation Bercaw Cohen DiFalco 20170425" id="{FF64F93C-CA36-493E-AB68-F3F31A4DCDA8}" vid="{6EC3765D-F475-47D7-87D3-47C4E5A11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IST653 Final Project Presentation Bercaw Cohen DiFalco 20170425</Template>
  <TotalTime>21644</TotalTime>
  <Words>1636</Words>
  <Application>Microsoft Macintosh PowerPoint</Application>
  <PresentationFormat>On-screen Show (16:9)</PresentationFormat>
  <Paragraphs>216</Paragraphs>
  <Slides>40</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Mangal</vt:lpstr>
      <vt:lpstr>Sherman Sans Book</vt:lpstr>
      <vt:lpstr>Sherman Serif Book</vt:lpstr>
      <vt:lpstr>Office Theme</vt:lpstr>
      <vt:lpstr>Syracuse University</vt:lpstr>
      <vt:lpstr>Muster Your Students Aboard!</vt:lpstr>
      <vt:lpstr>$whoami</vt:lpstr>
      <vt:lpstr>Overview of Syracuse University</vt:lpstr>
      <vt:lpstr>Information Security at Syracuse University</vt:lpstr>
      <vt:lpstr>One Page History of InfoSec</vt:lpstr>
      <vt:lpstr>The Problem</vt:lpstr>
      <vt:lpstr>…and let’s not forget the skills gap</vt:lpstr>
      <vt:lpstr>So… in summary</vt:lpstr>
      <vt:lpstr>So I go on walkabout</vt:lpstr>
      <vt:lpstr>Hired two RIT Co-ops</vt:lpstr>
      <vt:lpstr>Over the next 2 years</vt:lpstr>
      <vt:lpstr>Step #1 Funding : Show the Need</vt:lpstr>
      <vt:lpstr>PowerPoint Presentation</vt:lpstr>
      <vt:lpstr>Step #1: Funding : Identify Sources </vt:lpstr>
      <vt:lpstr>Step #1: Funding : Do the Math </vt:lpstr>
      <vt:lpstr>Step #1: Funding : Stress Student Experience </vt:lpstr>
      <vt:lpstr>Step #2: Identify Work</vt:lpstr>
      <vt:lpstr>PowerPoint Presentation</vt:lpstr>
      <vt:lpstr>PowerPoint Presentation</vt:lpstr>
      <vt:lpstr>PowerPoint Presentation</vt:lpstr>
      <vt:lpstr>Step #2: Identify Work Things to NOT have students access/work on</vt:lpstr>
      <vt:lpstr>Step #3: Identify Needed Skills</vt:lpstr>
      <vt:lpstr>Step #4: Identify Mangers/Mentors</vt:lpstr>
      <vt:lpstr>The Mentoring Cycle</vt:lpstr>
      <vt:lpstr>Step #5: Find a room and equipment</vt:lpstr>
      <vt:lpstr>Step #5: Find a room and equipment</vt:lpstr>
      <vt:lpstr>Step #5: Find a room and equipment</vt:lpstr>
      <vt:lpstr>Step #6: Acquire talent</vt:lpstr>
      <vt:lpstr>Step #6: Acquire Talent</vt:lpstr>
      <vt:lpstr>Step #7: Start Working</vt:lpstr>
      <vt:lpstr>Step #8: Make Their Experience Positive</vt:lpstr>
      <vt:lpstr>Wins and Loses</vt:lpstr>
      <vt:lpstr>Some Detail: Vulnerability Assessment</vt:lpstr>
      <vt:lpstr>Scanmaster Metrics</vt:lpstr>
      <vt:lpstr>Some Detail: Intrusion Detection</vt:lpstr>
      <vt:lpstr>Some Detail: The Flight Manuals</vt:lpstr>
      <vt:lpstr>Some Detail: Flight Manuals</vt:lpstr>
      <vt:lpstr>Questions?</vt:lpstr>
      <vt:lpstr>Thank You!  Let’s go get some shawarma</vt:lpstr>
    </vt:vector>
  </TitlesOfParts>
  <Company>Syracuse University</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Syracuse University</dc:title>
  <dc:creator>Daniel J Cohen</dc:creator>
  <cp:lastModifiedBy>Christopher Croad</cp:lastModifiedBy>
  <cp:revision>357</cp:revision>
  <dcterms:created xsi:type="dcterms:W3CDTF">2017-04-25T16:33:22Z</dcterms:created>
  <dcterms:modified xsi:type="dcterms:W3CDTF">2018-04-11T21:27:55Z</dcterms:modified>
</cp:coreProperties>
</file>