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5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57" r:id="rId3"/>
    <p:sldId id="284" r:id="rId4"/>
    <p:sldId id="285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83" r:id="rId24"/>
    <p:sldId id="287" r:id="rId25"/>
    <p:sldId id="282" r:id="rId26"/>
    <p:sldId id="281" r:id="rId27"/>
  </p:sldIdLst>
  <p:sldSz cx="9144000" cy="5143500" type="screen16x9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63" y="41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083C-5519-4343-81EA-E0F16F261C9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F18F-3B7E-401C-AA03-43B95EAE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F18F-3B7E-401C-AA03-43B95EAE30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4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09825" y="671200"/>
            <a:ext cx="4234174" cy="4004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376990" y="2652963"/>
            <a:ext cx="8442455" cy="998621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rgbClr val="2C51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7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925" y="1422794"/>
            <a:ext cx="6850149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925" y="1422794"/>
            <a:ext cx="6850149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hyperlink" Target="http://www.ut.edu/okta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barone@ut.edu" TargetMode="External"/><Relationship Id="rId2" Type="http://schemas.openxmlformats.org/officeDocument/2006/relationships/hyperlink" Target="mailto:tclark@ut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n-isac.net/public-resources/hecva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urldefense.proofpoint.com/v2/url?u=https-3A__creativecommons.org_licenses_by-2Dnc-2Dsa_4.0_&amp;amp;d=DwMFAg&amp;amp;c=XGugQOAYZ1dlZ6_YqmoVS7m-wN0lOUpZuda4oPsMe_0&amp;amp;r=ohP1yvqMZ_mIxultVYr0QQ&amp;amp;m=zkqsFk8nXXBwcrHn_ocz18xRSP3BQnw-ie-3OMLtAbY&amp;amp;s=B3PlkfExXaMgdSB6GUJQJw34LSBEIhWIPX48dCSidFA&amp;amp;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90" y="2659831"/>
            <a:ext cx="8442455" cy="984885"/>
          </a:xfrm>
        </p:spPr>
        <p:txBody>
          <a:bodyPr/>
          <a:lstStyle/>
          <a:p>
            <a:r>
              <a:rPr lang="en-US" dirty="0" smtClean="0"/>
              <a:t>Casting a Wide Net in a Sea of Identities</a:t>
            </a:r>
            <a:br>
              <a:rPr lang="en-US" dirty="0" smtClean="0"/>
            </a:br>
            <a:r>
              <a:rPr lang="en-US" dirty="0" smtClean="0"/>
              <a:t>April 12,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00" y="806546"/>
            <a:ext cx="4398645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Identity</a:t>
            </a:r>
            <a:r>
              <a:rPr sz="3600" b="0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Management  Business</a:t>
            </a:r>
            <a:r>
              <a:rPr sz="3600" b="0" spc="-4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Challenges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756" y="2150235"/>
            <a:ext cx="4498975" cy="222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254000" indent="-318135">
              <a:lnSpc>
                <a:spcPct val="100699"/>
              </a:lnSpc>
              <a:buChar char="•"/>
              <a:tabLst>
                <a:tab pos="330835" algn="l"/>
                <a:tab pos="331470" algn="l"/>
              </a:tabLst>
            </a:pPr>
            <a:r>
              <a:rPr sz="1800" spc="-5" dirty="0">
                <a:latin typeface="Georgia"/>
                <a:cs typeface="Georgia"/>
              </a:rPr>
              <a:t>New hires do not receive access to core  business systems day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one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30835" marR="5080" indent="-318135">
              <a:lnSpc>
                <a:spcPct val="100699"/>
              </a:lnSpc>
              <a:buChar char="•"/>
              <a:tabLst>
                <a:tab pos="330835" algn="l"/>
                <a:tab pos="331470" algn="l"/>
              </a:tabLst>
            </a:pPr>
            <a:r>
              <a:rPr sz="1800" spc="-5" dirty="0">
                <a:latin typeface="Georgia"/>
                <a:cs typeface="Georgia"/>
              </a:rPr>
              <a:t>Terminated users may still have access to  core University business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systems.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30835" marR="544195" indent="-318135">
              <a:lnSpc>
                <a:spcPct val="100699"/>
              </a:lnSpc>
              <a:buChar char="•"/>
              <a:tabLst>
                <a:tab pos="330835" algn="l"/>
                <a:tab pos="331470" algn="l"/>
              </a:tabLst>
            </a:pPr>
            <a:r>
              <a:rPr sz="1800" spc="-5" dirty="0">
                <a:latin typeface="Georgia"/>
                <a:cs typeface="Georgia"/>
              </a:rPr>
              <a:t>Challenges with compliance, license  management and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reporting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6575" y="713175"/>
            <a:ext cx="3887424" cy="396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00" y="810386"/>
            <a:ext cx="8036559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Identity Lifecycle Management</a:t>
            </a:r>
            <a:r>
              <a:rPr sz="36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Benefits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100" y="1611733"/>
            <a:ext cx="4412615" cy="271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5" dirty="0">
                <a:latin typeface="Georgia"/>
                <a:cs typeface="Georgia"/>
              </a:rPr>
              <a:t>Identity</a:t>
            </a:r>
            <a:r>
              <a:rPr sz="1400" b="1" i="1" spc="-30" dirty="0">
                <a:latin typeface="Georgia"/>
                <a:cs typeface="Georgia"/>
              </a:rPr>
              <a:t> </a:t>
            </a:r>
            <a:r>
              <a:rPr sz="1400" b="1" i="1" spc="-5" dirty="0">
                <a:latin typeface="Georgia"/>
                <a:cs typeface="Georgia"/>
              </a:rPr>
              <a:t>Management</a:t>
            </a:r>
            <a:endParaRPr sz="1400" dirty="0">
              <a:latin typeface="Georgia"/>
              <a:cs typeface="Georgia"/>
            </a:endParaRPr>
          </a:p>
          <a:p>
            <a:pPr marL="469900" indent="-29083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400" b="1" spc="-5" dirty="0">
                <a:solidFill>
                  <a:srgbClr val="85200C"/>
                </a:solidFill>
                <a:latin typeface="Georgia"/>
                <a:cs typeface="Georgia"/>
              </a:rPr>
              <a:t>Automate </a:t>
            </a:r>
            <a:r>
              <a:rPr sz="1400" spc="-5" dirty="0">
                <a:latin typeface="Georgia"/>
                <a:cs typeface="Georgia"/>
              </a:rPr>
              <a:t>identity management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lifecycle</a:t>
            </a:r>
            <a:endParaRPr sz="1400" dirty="0">
              <a:latin typeface="Georgia"/>
              <a:cs typeface="Georgia"/>
            </a:endParaRPr>
          </a:p>
          <a:p>
            <a:pPr marL="469900" indent="-29845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Georgia"/>
              <a:buChar char="•"/>
              <a:tabLst>
                <a:tab pos="469265" algn="l"/>
                <a:tab pos="469900" algn="l"/>
              </a:tabLst>
            </a:pPr>
            <a:r>
              <a:rPr sz="1400" b="1" spc="-5" dirty="0">
                <a:solidFill>
                  <a:srgbClr val="85200C"/>
                </a:solidFill>
                <a:latin typeface="Georgia"/>
                <a:cs typeface="Georgia"/>
              </a:rPr>
              <a:t>Centrally </a:t>
            </a:r>
            <a:r>
              <a:rPr sz="1400" spc="-5" dirty="0">
                <a:latin typeface="Georgia"/>
                <a:cs typeface="Georgia"/>
              </a:rPr>
              <a:t>manage all university related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identities</a:t>
            </a:r>
            <a:endParaRPr sz="1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b="1" i="1" spc="-5" dirty="0">
                <a:latin typeface="Georgia"/>
                <a:cs typeface="Georgia"/>
              </a:rPr>
              <a:t>Access</a:t>
            </a:r>
            <a:r>
              <a:rPr sz="1400" b="1" i="1" spc="-35" dirty="0">
                <a:latin typeface="Georgia"/>
                <a:cs typeface="Georgia"/>
              </a:rPr>
              <a:t> </a:t>
            </a:r>
            <a:r>
              <a:rPr sz="1400" b="1" i="1" spc="-5" dirty="0">
                <a:latin typeface="Georgia"/>
                <a:cs typeface="Georgia"/>
              </a:rPr>
              <a:t>Management</a:t>
            </a:r>
            <a:endParaRPr sz="1400" dirty="0">
              <a:latin typeface="Georgia"/>
              <a:cs typeface="Georgia"/>
            </a:endParaRPr>
          </a:p>
          <a:p>
            <a:pPr marL="469900" indent="-29083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400" b="1" spc="-5" dirty="0">
                <a:latin typeface="Georgia"/>
                <a:cs typeface="Georgia"/>
              </a:rPr>
              <a:t>Protect Data </a:t>
            </a:r>
            <a:r>
              <a:rPr sz="1400" spc="-5" dirty="0">
                <a:latin typeface="Georgia"/>
                <a:cs typeface="Georgia"/>
              </a:rPr>
              <a:t>through </a:t>
            </a:r>
            <a:r>
              <a:rPr sz="1400" b="1" spc="-5" dirty="0">
                <a:latin typeface="Georgia"/>
                <a:cs typeface="Georgia"/>
              </a:rPr>
              <a:t>User validation</a:t>
            </a:r>
            <a:r>
              <a:rPr sz="1400" b="1" spc="9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beyond</a:t>
            </a:r>
            <a:endParaRPr sz="1400" dirty="0">
              <a:latin typeface="Georgia"/>
              <a:cs typeface="Georgia"/>
            </a:endParaRPr>
          </a:p>
          <a:p>
            <a:pPr marR="2492375" algn="ctr">
              <a:lnSpc>
                <a:spcPts val="1664"/>
              </a:lnSpc>
              <a:spcBef>
                <a:spcPts val="10"/>
              </a:spcBef>
            </a:pPr>
            <a:r>
              <a:rPr sz="1400" b="1" spc="-5" dirty="0">
                <a:latin typeface="Georgia"/>
                <a:cs typeface="Georgia"/>
              </a:rPr>
              <a:t>passwords</a:t>
            </a:r>
            <a:endParaRPr sz="1400" dirty="0">
              <a:latin typeface="Georgia"/>
              <a:cs typeface="Georgia"/>
            </a:endParaRPr>
          </a:p>
          <a:p>
            <a:pPr marL="469900" indent="-306705">
              <a:lnSpc>
                <a:spcPts val="1664"/>
              </a:lnSpc>
              <a:buChar char="•"/>
              <a:tabLst>
                <a:tab pos="469265" algn="l"/>
                <a:tab pos="469900" algn="l"/>
              </a:tabLst>
            </a:pPr>
            <a:r>
              <a:rPr sz="1400" b="1" spc="-5" dirty="0">
                <a:latin typeface="Georgia"/>
                <a:cs typeface="Georgia"/>
              </a:rPr>
              <a:t>Gain </a:t>
            </a:r>
            <a:r>
              <a:rPr sz="1400" spc="-5" dirty="0">
                <a:latin typeface="Georgia"/>
                <a:cs typeface="Georgia"/>
              </a:rPr>
              <a:t>better </a:t>
            </a:r>
            <a:r>
              <a:rPr sz="1400" b="1" spc="-5" dirty="0">
                <a:latin typeface="Georgia"/>
                <a:cs typeface="Georgia"/>
              </a:rPr>
              <a:t>visibility, control </a:t>
            </a:r>
            <a:r>
              <a:rPr sz="1400" spc="-5" dirty="0">
                <a:latin typeface="Georgia"/>
                <a:cs typeface="Georgia"/>
              </a:rPr>
              <a:t>and</a:t>
            </a:r>
            <a:r>
              <a:rPr sz="1400" spc="8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oversight</a:t>
            </a:r>
            <a:endParaRPr sz="1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b="1" i="1" spc="-5" dirty="0">
                <a:latin typeface="Georgia"/>
                <a:cs typeface="Georgia"/>
              </a:rPr>
              <a:t>Directory</a:t>
            </a:r>
            <a:r>
              <a:rPr sz="1400" b="1" i="1" spc="-35" dirty="0">
                <a:latin typeface="Georgia"/>
                <a:cs typeface="Georgia"/>
              </a:rPr>
              <a:t> </a:t>
            </a:r>
            <a:r>
              <a:rPr sz="1400" b="1" i="1" spc="-5" dirty="0">
                <a:latin typeface="Georgia"/>
                <a:cs typeface="Georgia"/>
              </a:rPr>
              <a:t>Services</a:t>
            </a:r>
            <a:endParaRPr sz="1400" dirty="0">
              <a:latin typeface="Georgia"/>
              <a:cs typeface="Georgia"/>
            </a:endParaRPr>
          </a:p>
          <a:p>
            <a:pPr marL="469900" indent="-298450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Font typeface="Georgia"/>
              <a:buChar char="•"/>
              <a:tabLst>
                <a:tab pos="469265" algn="l"/>
                <a:tab pos="469900" algn="l"/>
              </a:tabLst>
            </a:pPr>
            <a:r>
              <a:rPr sz="1400" b="1" spc="-5" dirty="0">
                <a:solidFill>
                  <a:srgbClr val="85200C"/>
                </a:solidFill>
                <a:latin typeface="Georgia"/>
                <a:cs typeface="Georgia"/>
              </a:rPr>
              <a:t>Improv</a:t>
            </a:r>
            <a:r>
              <a:rPr sz="1400" spc="-5" dirty="0">
                <a:latin typeface="Georgia"/>
                <a:cs typeface="Georgia"/>
              </a:rPr>
              <a:t>e user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85200C"/>
                </a:solidFill>
                <a:latin typeface="Georgia"/>
                <a:cs typeface="Georgia"/>
              </a:rPr>
              <a:t>experience</a:t>
            </a:r>
            <a:endParaRPr sz="1400" dirty="0">
              <a:latin typeface="Georgia"/>
              <a:cs typeface="Georgia"/>
            </a:endParaRPr>
          </a:p>
          <a:p>
            <a:pPr marL="469900" marR="370205" indent="-306705">
              <a:lnSpc>
                <a:spcPts val="1650"/>
              </a:lnSpc>
              <a:spcBef>
                <a:spcPts val="90"/>
              </a:spcBef>
              <a:buChar char="•"/>
              <a:tabLst>
                <a:tab pos="469265" algn="l"/>
                <a:tab pos="469900" algn="l"/>
              </a:tabLst>
            </a:pPr>
            <a:r>
              <a:rPr sz="1400" b="1" spc="-5" dirty="0">
                <a:solidFill>
                  <a:srgbClr val="85200C"/>
                </a:solidFill>
                <a:latin typeface="Georgia"/>
                <a:cs typeface="Georgia"/>
              </a:rPr>
              <a:t>Reduce </a:t>
            </a:r>
            <a:r>
              <a:rPr sz="1400" spc="-5" dirty="0">
                <a:latin typeface="Georgia"/>
                <a:cs typeface="Georgia"/>
              </a:rPr>
              <a:t>number of </a:t>
            </a:r>
            <a:r>
              <a:rPr sz="1400" b="1" spc="-5" dirty="0">
                <a:solidFill>
                  <a:srgbClr val="85200C"/>
                </a:solidFill>
                <a:latin typeface="Georgia"/>
                <a:cs typeface="Georgia"/>
              </a:rPr>
              <a:t>ID’s and Passwords </a:t>
            </a:r>
            <a:r>
              <a:rPr sz="1400" spc="-5" dirty="0">
                <a:latin typeface="Georgia"/>
                <a:cs typeface="Georgia"/>
              </a:rPr>
              <a:t>to  remember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7950" y="1563174"/>
            <a:ext cx="3809999" cy="30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00" y="810386"/>
            <a:ext cx="66103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0" spc="-5" dirty="0" smtClean="0">
                <a:solidFill>
                  <a:srgbClr val="000000"/>
                </a:solidFill>
                <a:latin typeface="Georgia"/>
                <a:cs typeface="Georgia"/>
              </a:rPr>
              <a:t>How we chose Okta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833" y="1501223"/>
            <a:ext cx="8879167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Representatives from ITS, HR, Financial Management, Provost, and Admissions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Had presentations from 6 vendors 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Invited 2 vendors back for a deeper dive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One requirement was integration with Workday (Implementing HCM/Payroll)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Okta has over 4,000 built in connectors for Single Sign On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Provided option for Multi-Factor Authentication  (Was investigating DUO)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Workday uses Okta as their </a:t>
            </a:r>
            <a:r>
              <a:rPr lang="en-US" sz="2000" spc="-5" dirty="0" err="1" smtClean="0">
                <a:latin typeface="Georgia"/>
                <a:cs typeface="Georgia"/>
              </a:rPr>
              <a:t>IdM</a:t>
            </a:r>
            <a:endParaRPr lang="en-US" sz="2000" spc="-5" dirty="0" smtClean="0">
              <a:latin typeface="Georgia"/>
              <a:cs typeface="Georgia"/>
            </a:endParaRP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endParaRPr lang="en-US" spc="-5" dirty="0" smtClean="0">
              <a:latin typeface="Georgia"/>
              <a:cs typeface="Georgia"/>
            </a:endParaRP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endParaRPr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08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00" y="810386"/>
            <a:ext cx="66103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Our Experience with Okta</a:t>
            </a:r>
            <a:r>
              <a:rPr sz="3600" b="0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IDaaS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833" y="1501223"/>
            <a:ext cx="423100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pc="-5" dirty="0" smtClean="0">
                <a:latin typeface="Georgia"/>
                <a:cs typeface="Georgia"/>
              </a:rPr>
              <a:t>Choosing Okta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spc="-5" dirty="0" smtClean="0">
                <a:latin typeface="Georgia"/>
                <a:cs typeface="Georgia"/>
              </a:rPr>
              <a:t>Expert Professional Services</a:t>
            </a: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lang="en-US" dirty="0" smtClean="0">
                <a:latin typeface="Georgia"/>
                <a:cs typeface="Georgia"/>
              </a:rPr>
              <a:t>Password Reset</a:t>
            </a:r>
            <a:endParaRPr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   Automate Onboarding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   MFA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   </a:t>
            </a:r>
            <a:r>
              <a:rPr spc="-5" dirty="0" smtClean="0">
                <a:latin typeface="Georgia"/>
                <a:cs typeface="Georgia"/>
              </a:rPr>
              <a:t>Integration </a:t>
            </a:r>
            <a:r>
              <a:rPr spc="-5" dirty="0">
                <a:latin typeface="Georgia"/>
                <a:cs typeface="Georgia"/>
              </a:rPr>
              <a:t>with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spc="-5" dirty="0" smtClean="0">
                <a:latin typeface="Georgia"/>
                <a:cs typeface="Georgia"/>
              </a:rPr>
              <a:t>Workday</a:t>
            </a:r>
            <a:endParaRPr lang="en-US" spc="-5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r>
              <a:rPr lang="en-US" spc="-5" dirty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   What is next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7275" y="1777950"/>
            <a:ext cx="2132849" cy="240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300" y="835021"/>
            <a:ext cx="4272915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Rollout with Okta  Professional</a:t>
            </a:r>
            <a:r>
              <a:rPr sz="3600" b="0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Services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147" y="2103879"/>
            <a:ext cx="3947795" cy="1742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675" marR="199390" indent="-307975">
              <a:lnSpc>
                <a:spcPct val="100000"/>
              </a:lnSpc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Georgia"/>
                <a:cs typeface="Georgia"/>
              </a:rPr>
              <a:t>Okta Professional Services helping UT  implement a phased approach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20675" marR="96520" indent="-307975">
              <a:lnSpc>
                <a:spcPct val="101600"/>
              </a:lnSpc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Georgia"/>
                <a:cs typeface="Georgia"/>
              </a:rPr>
              <a:t>Staff and faculty rolled out first, getting  buy-in, working out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kinks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20675" indent="-307975">
              <a:lnSpc>
                <a:spcPct val="100000"/>
              </a:lnSpc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Georgia"/>
                <a:cs typeface="Georgia"/>
              </a:rPr>
              <a:t>Student rollout follows a successful</a:t>
            </a:r>
            <a:r>
              <a:rPr sz="1600" spc="6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pilot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28199" y="695225"/>
            <a:ext cx="4315799" cy="396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241" y="851808"/>
            <a:ext cx="52698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Improved and Secure End User</a:t>
            </a:r>
            <a:r>
              <a:rPr sz="24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06" y="1200150"/>
            <a:ext cx="373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300" y="838861"/>
            <a:ext cx="320675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SSO</a:t>
            </a:r>
            <a:r>
              <a:rPr sz="36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Dashboard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7049" y="1419849"/>
            <a:ext cx="5865374" cy="3157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6338" y="-566738"/>
            <a:ext cx="11496675" cy="627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300" y="838861"/>
            <a:ext cx="453263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Single Source of</a:t>
            </a:r>
            <a:r>
              <a:rPr sz="3600" b="0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Truth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6250" y="1508950"/>
            <a:ext cx="5911500" cy="3083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300" y="835021"/>
            <a:ext cx="4453890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Automate</a:t>
            </a:r>
            <a:r>
              <a:rPr sz="3600" b="0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onboarding  and</a:t>
            </a:r>
            <a:r>
              <a:rPr sz="36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offboarding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4387" y="1975474"/>
            <a:ext cx="6615224" cy="265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810386"/>
            <a:ext cx="739775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Okta WD Integration Leverages WD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RTS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5" y="1894713"/>
            <a:ext cx="3832860" cy="214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160">
              <a:lnSpc>
                <a:spcPts val="1500"/>
              </a:lnSpc>
            </a:pPr>
            <a:r>
              <a:rPr sz="1400" b="1" spc="-5" dirty="0">
                <a:solidFill>
                  <a:srgbClr val="5D5D5D"/>
                </a:solidFill>
                <a:latin typeface="Arial"/>
                <a:cs typeface="Arial"/>
              </a:rPr>
              <a:t>Workday Real Time Sync (RTS) 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allows Okta to  receive user creation, update, and termination  events from Workday on a real-time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basis.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80"/>
              </a:lnSpc>
            </a:pP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Improvements include the following</a:t>
            </a:r>
            <a:r>
              <a:rPr sz="14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features:</a:t>
            </a:r>
            <a:endParaRPr sz="1400">
              <a:latin typeface="Arial"/>
              <a:cs typeface="Arial"/>
            </a:endParaRPr>
          </a:p>
          <a:p>
            <a:pPr marL="12700" marR="117475">
              <a:lnSpc>
                <a:spcPts val="1500"/>
              </a:lnSpc>
              <a:spcBef>
                <a:spcPts val="620"/>
              </a:spcBef>
            </a:pP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IP developed in conjunction with Workday and  Okta</a:t>
            </a:r>
            <a:endParaRPr sz="1400">
              <a:latin typeface="Arial"/>
              <a:cs typeface="Arial"/>
            </a:endParaRPr>
          </a:p>
          <a:p>
            <a:pPr marL="12700" marR="187960">
              <a:lnSpc>
                <a:spcPts val="15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Okta is the only Identity Provider for Workday  that is investing in this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capability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Investing in Okta-&gt;Workday write-back together  in the</a:t>
            </a:r>
            <a:r>
              <a:rPr sz="14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future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827141"/>
            <a:ext cx="3366206" cy="272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300" y="838861"/>
            <a:ext cx="263271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Speaker</a:t>
            </a:r>
            <a:r>
              <a:rPr sz="3600" b="0" spc="-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Bios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3350" y="1876740"/>
            <a:ext cx="6891655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i="1" spc="-5" dirty="0" smtClean="0">
                <a:latin typeface="Georgia"/>
                <a:cs typeface="Georgia"/>
              </a:rPr>
              <a:t>Bill Arnold, </a:t>
            </a:r>
            <a:r>
              <a:rPr lang="en-US" sz="1400" b="1" i="1" spc="-5" dirty="0" err="1" smtClean="0">
                <a:latin typeface="Georgia"/>
                <a:cs typeface="Georgia"/>
              </a:rPr>
              <a:t>Sr</a:t>
            </a:r>
            <a:r>
              <a:rPr lang="en-US" sz="1400" b="1" i="1" spc="-5" dirty="0" smtClean="0">
                <a:latin typeface="Georgia"/>
                <a:cs typeface="Georgia"/>
              </a:rPr>
              <a:t> Information Security Analyst</a:t>
            </a:r>
            <a:r>
              <a:rPr sz="1400" b="1" i="1" spc="-5" dirty="0" smtClean="0">
                <a:latin typeface="Georgia"/>
                <a:cs typeface="Georgia"/>
              </a:rPr>
              <a:t> </a:t>
            </a:r>
            <a:r>
              <a:rPr sz="1400" spc="-5" dirty="0" smtClean="0">
                <a:solidFill>
                  <a:srgbClr val="E30023"/>
                </a:solidFill>
                <a:latin typeface="Georgia"/>
                <a:cs typeface="Georgia"/>
              </a:rPr>
              <a:t>@ The University of</a:t>
            </a:r>
            <a:r>
              <a:rPr sz="1400" spc="55" dirty="0" smtClean="0">
                <a:solidFill>
                  <a:srgbClr val="E30023"/>
                </a:solidFill>
                <a:latin typeface="Georgia"/>
                <a:cs typeface="Georgia"/>
              </a:rPr>
              <a:t> </a:t>
            </a:r>
            <a:r>
              <a:rPr sz="1400" spc="-5" dirty="0" smtClean="0">
                <a:solidFill>
                  <a:srgbClr val="E30023"/>
                </a:solidFill>
                <a:latin typeface="Georgia"/>
                <a:cs typeface="Georgia"/>
              </a:rPr>
              <a:t>Tampa</a:t>
            </a:r>
            <a:endParaRPr sz="14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15 years working for the University of Tampa in multiple technology and security</a:t>
            </a:r>
            <a:r>
              <a:rPr lang="en-US" sz="1100" spc="229" dirty="0" smtClean="0">
                <a:solidFill>
                  <a:srgbClr val="666666"/>
                </a:solidFill>
                <a:latin typeface="Georgia"/>
                <a:cs typeface="Georgia"/>
              </a:rPr>
              <a:t> </a:t>
            </a: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roles.</a:t>
            </a:r>
            <a:endParaRPr lang="en-US" sz="1100" dirty="0" smtClean="0">
              <a:latin typeface="Georgia"/>
              <a:cs typeface="Georgia"/>
            </a:endParaRPr>
          </a:p>
          <a:p>
            <a:pPr marL="12700" marR="5080">
              <a:lnSpc>
                <a:spcPts val="1310"/>
              </a:lnSpc>
              <a:spcBef>
                <a:spcPts val="680"/>
              </a:spcBef>
            </a:pP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Expertise in network security, providing security awareness training to diverse audiences, ID management &amp;  Workday</a:t>
            </a:r>
            <a:r>
              <a:rPr lang="en-US" sz="1100" spc="-40" dirty="0" smtClean="0">
                <a:solidFill>
                  <a:srgbClr val="666666"/>
                </a:solidFill>
                <a:latin typeface="Georgia"/>
                <a:cs typeface="Georgia"/>
              </a:rPr>
              <a:t> </a:t>
            </a: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security</a:t>
            </a:r>
            <a:endParaRPr lang="en-US" sz="11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987" y="1681654"/>
            <a:ext cx="1246359" cy="1252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30822" y="3369577"/>
            <a:ext cx="6696709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i="1" spc="-5" dirty="0" smtClean="0">
                <a:latin typeface="Georgia"/>
                <a:cs typeface="Georgia"/>
              </a:rPr>
              <a:t>Jay Barone</a:t>
            </a:r>
            <a:r>
              <a:rPr sz="1400" b="1" i="1" spc="-5" dirty="0" smtClean="0">
                <a:latin typeface="Georgia"/>
                <a:cs typeface="Georgia"/>
              </a:rPr>
              <a:t> Information Security Analyst </a:t>
            </a:r>
            <a:r>
              <a:rPr sz="1400" spc="-5" dirty="0" smtClean="0">
                <a:solidFill>
                  <a:srgbClr val="E30023"/>
                </a:solidFill>
                <a:latin typeface="Georgia"/>
                <a:cs typeface="Georgia"/>
              </a:rPr>
              <a:t>@ The University of</a:t>
            </a:r>
            <a:r>
              <a:rPr sz="1400" spc="170" dirty="0" smtClean="0">
                <a:solidFill>
                  <a:srgbClr val="E30023"/>
                </a:solidFill>
                <a:latin typeface="Georgia"/>
                <a:cs typeface="Georgia"/>
              </a:rPr>
              <a:t> </a:t>
            </a:r>
            <a:r>
              <a:rPr sz="1400" spc="-5" dirty="0" smtClean="0">
                <a:solidFill>
                  <a:srgbClr val="E30023"/>
                </a:solidFill>
                <a:latin typeface="Georgia"/>
                <a:cs typeface="Georgia"/>
              </a:rPr>
              <a:t>Tampa</a:t>
            </a:r>
            <a:endParaRPr sz="14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3</a:t>
            </a:r>
            <a:r>
              <a:rPr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 years working for the University of Tampa in </a:t>
            </a: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a</a:t>
            </a:r>
            <a:r>
              <a:rPr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 security</a:t>
            </a:r>
            <a:r>
              <a:rPr sz="1100" spc="229" dirty="0" smtClean="0">
                <a:solidFill>
                  <a:srgbClr val="666666"/>
                </a:solidFill>
                <a:latin typeface="Georgia"/>
                <a:cs typeface="Georgia"/>
              </a:rPr>
              <a:t> </a:t>
            </a:r>
            <a:r>
              <a:rPr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role.</a:t>
            </a:r>
            <a:endParaRPr sz="1100" dirty="0" smtClean="0">
              <a:latin typeface="Georgia"/>
              <a:cs typeface="Georgia"/>
            </a:endParaRPr>
          </a:p>
          <a:p>
            <a:pPr marL="12700" marR="5080">
              <a:lnSpc>
                <a:spcPts val="1310"/>
              </a:lnSpc>
              <a:spcBef>
                <a:spcPts val="680"/>
              </a:spcBef>
            </a:pPr>
            <a:r>
              <a:rPr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Expertise in </a:t>
            </a: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Vulnerability management</a:t>
            </a:r>
            <a:r>
              <a:rPr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, </a:t>
            </a:r>
            <a:r>
              <a:rPr lang="en-US" sz="1100" spc="-5" dirty="0" smtClean="0">
                <a:solidFill>
                  <a:srgbClr val="666666"/>
                </a:solidFill>
                <a:latin typeface="Georgia"/>
                <a:cs typeface="Georgia"/>
              </a:rPr>
              <a:t>ID management &amp; Network Access.</a:t>
            </a:r>
            <a:endParaRPr sz="11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675" y="1656750"/>
            <a:ext cx="1276985" cy="1276985"/>
          </a:xfrm>
          <a:custGeom>
            <a:avLst/>
            <a:gdLst/>
            <a:ahLst/>
            <a:cxnLst/>
            <a:rect l="l" t="t" r="r" b="b"/>
            <a:pathLst>
              <a:path w="1276985" h="1276985">
                <a:moveTo>
                  <a:pt x="0" y="0"/>
                </a:moveTo>
                <a:lnTo>
                  <a:pt x="1276499" y="0"/>
                </a:lnTo>
                <a:lnTo>
                  <a:pt x="1276499" y="1276499"/>
                </a:lnTo>
                <a:lnTo>
                  <a:pt x="0" y="1276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675" y="3178125"/>
            <a:ext cx="1276985" cy="1276985"/>
          </a:xfrm>
          <a:custGeom>
            <a:avLst/>
            <a:gdLst/>
            <a:ahLst/>
            <a:cxnLst/>
            <a:rect l="l" t="t" r="r" b="b"/>
            <a:pathLst>
              <a:path w="1276985" h="1276985">
                <a:moveTo>
                  <a:pt x="0" y="0"/>
                </a:moveTo>
                <a:lnTo>
                  <a:pt x="1276499" y="0"/>
                </a:lnTo>
                <a:lnTo>
                  <a:pt x="1276499" y="1276499"/>
                </a:lnTo>
                <a:lnTo>
                  <a:pt x="0" y="1276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ams.educause.edu/eweb/upload/60275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5" y="3102242"/>
            <a:ext cx="1285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00" y="806546"/>
            <a:ext cx="4453890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Automate</a:t>
            </a:r>
            <a:r>
              <a:rPr sz="3600" b="0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onboarding  and</a:t>
            </a:r>
            <a:r>
              <a:rPr sz="36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offboarding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547" y="2110078"/>
            <a:ext cx="4553585" cy="199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675" marR="86360" indent="-307975">
              <a:lnSpc>
                <a:spcPct val="101000"/>
              </a:lnSpc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Georgia"/>
                <a:cs typeface="Georgia"/>
              </a:rPr>
              <a:t>Workday as a Master automatically provisions  and de-provisions staff and faculty with  necessary access based on assigned status and  roles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20675" marR="5080" indent="-307975">
              <a:lnSpc>
                <a:spcPct val="101600"/>
              </a:lnSpc>
              <a:buChar char="•"/>
              <a:tabLst>
                <a:tab pos="320675" algn="l"/>
                <a:tab pos="321310" algn="l"/>
              </a:tabLst>
            </a:pPr>
            <a:r>
              <a:rPr sz="1600" spc="-5" dirty="0">
                <a:latin typeface="Georgia"/>
                <a:cs typeface="Georgia"/>
              </a:rPr>
              <a:t>Once we are on Workday for our SIS,  automation of provisioning and deprovisioning  of Student Accounts will be through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Okta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3425" y="1902249"/>
            <a:ext cx="3267074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300" y="838861"/>
            <a:ext cx="573786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Multi-Factor</a:t>
            </a:r>
            <a:r>
              <a:rPr sz="3600" b="0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Authentication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0812" y="1634425"/>
            <a:ext cx="6048374" cy="288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300" y="838861"/>
            <a:ext cx="3114675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What’s</a:t>
            </a:r>
            <a:r>
              <a:rPr sz="36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ahead...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224" y="1677921"/>
            <a:ext cx="3511550" cy="175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sz="2000" spc="-5" dirty="0">
                <a:latin typeface="Georgia"/>
                <a:cs typeface="Georgia"/>
              </a:rPr>
              <a:t>Using Okta to facilitate  Business or Academic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needs</a:t>
            </a:r>
            <a:endParaRPr sz="2000" dirty="0">
              <a:latin typeface="Georgia"/>
              <a:cs typeface="Georgia"/>
            </a:endParaRPr>
          </a:p>
          <a:p>
            <a:pPr marL="340360" marR="89535" indent="-327660">
              <a:lnSpc>
                <a:spcPct val="100000"/>
              </a:lnSpc>
              <a:spcBef>
                <a:spcPts val="1950"/>
              </a:spcBef>
              <a:buChar char="•"/>
              <a:tabLst>
                <a:tab pos="340360" algn="l"/>
                <a:tab pos="340995" algn="l"/>
              </a:tabLst>
            </a:pPr>
            <a:r>
              <a:rPr sz="2000" spc="-5" dirty="0">
                <a:latin typeface="Georgia"/>
                <a:cs typeface="Georgia"/>
              </a:rPr>
              <a:t>Inclusion of additional SSO  applications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2375" y="694200"/>
            <a:ext cx="4761624" cy="3983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99" y="838861"/>
            <a:ext cx="40620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Georgia"/>
                <a:cs typeface="Georgia"/>
              </a:rPr>
              <a:t>What’s</a:t>
            </a:r>
            <a:r>
              <a:rPr sz="36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2800" b="0" spc="-60" dirty="0" smtClean="0">
                <a:solidFill>
                  <a:srgbClr val="000000"/>
                </a:solidFill>
                <a:latin typeface="Georgia"/>
                <a:cs typeface="Georgia"/>
              </a:rPr>
              <a:t>Next for Students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224" y="1677921"/>
            <a:ext cx="3894176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Medicat (Student Health Portal)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Everfi (Health Center Videos)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err="1" smtClean="0">
                <a:latin typeface="Georgia"/>
                <a:cs typeface="Georgia"/>
              </a:rPr>
              <a:t>Papercut</a:t>
            </a:r>
            <a:r>
              <a:rPr lang="en-US" sz="1600" spc="-5" dirty="0" smtClean="0">
                <a:latin typeface="Georgia"/>
                <a:cs typeface="Georgia"/>
              </a:rPr>
              <a:t> (Student Printing)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Office 365 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Atomic Learning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Residence (Housing)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Blackboard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Front Rush (Athletics Compliance)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Advantage Design (Online Orientation)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Neo Post (Post Office)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endParaRPr lang="en-US" sz="1600" spc="-5" dirty="0" smtClean="0">
              <a:latin typeface="Georgia"/>
              <a:cs typeface="Georgia"/>
            </a:endParaRP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endParaRPr lang="en-US" sz="1600" spc="-5" dirty="0" smtClean="0">
              <a:latin typeface="Georgia"/>
              <a:cs typeface="Georgia"/>
            </a:endParaRP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endParaRPr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eorgia"/>
              <a:buChar char="•"/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2375" y="694200"/>
            <a:ext cx="4761624" cy="3983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69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99" y="838861"/>
            <a:ext cx="40620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What’s</a:t>
            </a:r>
            <a:r>
              <a:rPr sz="24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2400" b="0" spc="-60" dirty="0" smtClean="0">
                <a:solidFill>
                  <a:srgbClr val="000000"/>
                </a:solidFill>
                <a:latin typeface="Georgia"/>
                <a:cs typeface="Georgia"/>
              </a:rPr>
              <a:t>Next for Staff/Faculty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224" y="1677921"/>
            <a:ext cx="3894176" cy="2731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Blackboard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Citrix </a:t>
            </a:r>
            <a:r>
              <a:rPr lang="en-US" sz="1600" spc="-5" dirty="0" err="1" smtClean="0">
                <a:latin typeface="Georgia"/>
                <a:cs typeface="Georgia"/>
              </a:rPr>
              <a:t>Sharefile</a:t>
            </a:r>
            <a:endParaRPr lang="en-US" sz="1600" spc="-5" dirty="0" smtClean="0">
              <a:latin typeface="Georgia"/>
              <a:cs typeface="Georgia"/>
            </a:endParaRP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Raiser Edge (Development)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SAMANAGE (Asset Tracking)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Ad Astra (Room Scheduling)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r>
              <a:rPr lang="en-US" sz="1600" spc="-5" dirty="0" smtClean="0">
                <a:latin typeface="Georgia"/>
                <a:cs typeface="Georgia"/>
              </a:rPr>
              <a:t>Office365 (Project)</a:t>
            </a:r>
          </a:p>
          <a:p>
            <a:pPr marL="340360" marR="5080" indent="-327660">
              <a:lnSpc>
                <a:spcPts val="2360"/>
              </a:lnSpc>
              <a:buChar char="•"/>
              <a:tabLst>
                <a:tab pos="340360" algn="l"/>
                <a:tab pos="340995" algn="l"/>
              </a:tabLst>
            </a:pPr>
            <a:endParaRPr lang="en-US" sz="1600" spc="-5" dirty="0" smtClean="0">
              <a:latin typeface="Georgia"/>
              <a:cs typeface="Georgia"/>
            </a:endParaRPr>
          </a:p>
          <a:p>
            <a:pPr marL="12700" marR="5080">
              <a:lnSpc>
                <a:spcPts val="2360"/>
              </a:lnSpc>
              <a:tabLst>
                <a:tab pos="340360" algn="l"/>
                <a:tab pos="340995" algn="l"/>
              </a:tabLst>
            </a:pPr>
            <a:endParaRPr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eorgia"/>
              <a:buChar char="•"/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2375" y="694200"/>
            <a:ext cx="4761624" cy="3983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274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300" y="841909"/>
            <a:ext cx="21507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spc="-575" dirty="0">
                <a:solidFill>
                  <a:srgbClr val="000000"/>
                </a:solidFill>
                <a:latin typeface="Georgia"/>
                <a:cs typeface="Georgia"/>
              </a:rPr>
              <a:t>O</a:t>
            </a:r>
            <a:r>
              <a:rPr sz="2700" b="0" spc="-862" baseline="23148" dirty="0">
                <a:solidFill>
                  <a:srgbClr val="000000"/>
                </a:solidFill>
                <a:latin typeface="Georgia"/>
                <a:cs typeface="Georgia"/>
              </a:rPr>
              <a:t>•</a:t>
            </a:r>
            <a:r>
              <a:rPr sz="2700" b="0" spc="-44" baseline="23148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Georgia"/>
                <a:cs typeface="Georgia"/>
              </a:rPr>
              <a:t>ur</a:t>
            </a:r>
            <a:r>
              <a:rPr sz="3000" b="0" spc="-4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Georgia"/>
                <a:cs typeface="Georgia"/>
              </a:rPr>
              <a:t>advice…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299" y="1429380"/>
            <a:ext cx="5776595" cy="316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31877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Georgia"/>
                <a:cs typeface="Georgia"/>
              </a:rPr>
              <a:t>Set up a dedicated website </a:t>
            </a:r>
            <a:r>
              <a:rPr sz="1800" dirty="0">
                <a:latin typeface="Georgia"/>
                <a:cs typeface="Georgia"/>
              </a:rPr>
              <a:t>-- </a:t>
            </a:r>
            <a:r>
              <a:rPr sz="1800" spc="-5" dirty="0">
                <a:latin typeface="Georgia"/>
                <a:cs typeface="Georgia"/>
              </a:rPr>
              <a:t>see ours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at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Georgia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u="heavy" spc="-4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u="heavy" spc="-5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The University of Tampa </a:t>
            </a:r>
            <a:r>
              <a:rPr sz="1800" u="heavy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- </a:t>
            </a:r>
            <a:r>
              <a:rPr sz="1800" u="heavy" spc="-5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Information Technology</a:t>
            </a:r>
            <a:r>
              <a:rPr sz="1800" u="heavy" spc="60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 </a:t>
            </a:r>
            <a:r>
              <a:rPr sz="1800" u="heavy" spc="35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-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u="heavy" spc="-45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800" u="heavy" spc="-5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Okta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469900" indent="-31877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Georgia"/>
                <a:cs typeface="Georgia"/>
              </a:rPr>
              <a:t>You need a comprehensive comm and training</a:t>
            </a:r>
            <a:r>
              <a:rPr sz="1800" spc="5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plan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eorgia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469900" indent="-31877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Georgia"/>
                <a:cs typeface="Georgia"/>
              </a:rPr>
              <a:t>Test Test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Test!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Georgia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469900" indent="-31877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Georgia"/>
                <a:cs typeface="Georgia"/>
              </a:rPr>
              <a:t>Partner with Campus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Departments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eorgia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469900" indent="-31877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Georgia"/>
                <a:cs typeface="Georgia"/>
              </a:rPr>
              <a:t>Consider ‘incremental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implementations’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0400" y="1181725"/>
            <a:ext cx="2580274" cy="3075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771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806546"/>
            <a:ext cx="422465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  <a:tabLst>
                <a:tab pos="2477770" algn="l"/>
              </a:tabLst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Questions?	Feel</a:t>
            </a:r>
            <a:r>
              <a:rPr sz="3600" b="0" spc="-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free  to contact</a:t>
            </a:r>
            <a:r>
              <a:rPr sz="36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us: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2220228"/>
            <a:ext cx="2279015" cy="2544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570"/>
              </a:spcBef>
            </a:pPr>
            <a:r>
              <a:rPr lang="en-US" sz="2400" b="1" spc="-5" dirty="0" smtClean="0">
                <a:latin typeface="Georgia"/>
                <a:cs typeface="Georgia"/>
              </a:rPr>
              <a:t>Bill</a:t>
            </a:r>
            <a:r>
              <a:rPr lang="en-US" sz="2400" b="1" spc="-65" dirty="0" smtClean="0">
                <a:latin typeface="Georgia"/>
                <a:cs typeface="Georgia"/>
              </a:rPr>
              <a:t> </a:t>
            </a:r>
            <a:r>
              <a:rPr lang="en-US" sz="2400" b="1" spc="-5" dirty="0" smtClean="0">
                <a:latin typeface="Georgia"/>
                <a:cs typeface="Georgia"/>
              </a:rPr>
              <a:t>Arnold</a:t>
            </a:r>
            <a:endParaRPr lang="en-US" sz="24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en-US" sz="2400" u="heavy" spc="-5" dirty="0" smtClean="0">
                <a:latin typeface="Georgia"/>
                <a:cs typeface="Georgia"/>
                <a:hlinkClick r:id="rId2"/>
              </a:rPr>
              <a:t>warnold@ut.edu</a:t>
            </a:r>
            <a:endParaRPr lang="en-US" sz="2400" u="heavy" spc="-5" dirty="0">
              <a:latin typeface="Georgia"/>
              <a:cs typeface="Georgia"/>
              <a:hlinkClick r:id="rId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 smtClean="0">
                <a:latin typeface="Georgia"/>
                <a:cs typeface="Georgia"/>
              </a:rPr>
              <a:t>Jay Barone</a:t>
            </a:r>
          </a:p>
          <a:p>
            <a:pPr marL="12700">
              <a:lnSpc>
                <a:spcPct val="100000"/>
              </a:lnSpc>
            </a:pPr>
            <a:r>
              <a:rPr lang="en-US" sz="2400" dirty="0" smtClean="0">
                <a:latin typeface="Georgia"/>
                <a:cs typeface="Georgia"/>
                <a:hlinkClick r:id="rId3"/>
              </a:rPr>
              <a:t>jbarone@ut.edu</a:t>
            </a:r>
            <a:endParaRPr lang="en-US" sz="24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500" y="1220528"/>
            <a:ext cx="2569845" cy="1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5080" indent="-165100">
              <a:lnSpc>
                <a:spcPct val="100400"/>
              </a:lnSpc>
            </a:pPr>
            <a:r>
              <a:rPr sz="1800" b="1" spc="-5" dirty="0">
                <a:solidFill>
                  <a:srgbClr val="85200C"/>
                </a:solidFill>
                <a:latin typeface="Georgia"/>
                <a:cs typeface="Georgia"/>
              </a:rPr>
              <a:t>In addition to ID</a:t>
            </a:r>
            <a:r>
              <a:rPr sz="1800" b="1" spc="-35" dirty="0">
                <a:solidFill>
                  <a:srgbClr val="85200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85200C"/>
                </a:solidFill>
                <a:latin typeface="Georgia"/>
                <a:cs typeface="Georgia"/>
              </a:rPr>
              <a:t>Mgt,  you’ll want to  carefully review  your third party  service providers’  security</a:t>
            </a:r>
            <a:r>
              <a:rPr sz="1800" b="1" spc="-40" dirty="0">
                <a:solidFill>
                  <a:srgbClr val="85200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85200C"/>
                </a:solidFill>
                <a:latin typeface="Georgia"/>
                <a:cs typeface="Georgia"/>
              </a:rPr>
              <a:t>posture.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0500" y="3286518"/>
            <a:ext cx="2543810" cy="130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Visit:</a:t>
            </a:r>
            <a:r>
              <a:rPr sz="1800" spc="395" dirty="0">
                <a:latin typeface="Georgia"/>
                <a:cs typeface="Georgia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REN-ISAC</a:t>
            </a:r>
            <a:endParaRPr sz="22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25"/>
              </a:spcBef>
            </a:pPr>
            <a:r>
              <a:rPr sz="2200" u="heavy" spc="-55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HECVAT</a:t>
            </a:r>
            <a:endParaRPr sz="2200">
              <a:latin typeface="Arial"/>
              <a:cs typeface="Arial"/>
            </a:endParaRPr>
          </a:p>
          <a:p>
            <a:pPr marL="177800" marR="5080" indent="-165100">
              <a:lnSpc>
                <a:spcPts val="2140"/>
              </a:lnSpc>
              <a:spcBef>
                <a:spcPts val="650"/>
              </a:spcBef>
            </a:pPr>
            <a:r>
              <a:rPr sz="1800" spc="-5" dirty="0">
                <a:latin typeface="Georgia"/>
                <a:cs typeface="Georgia"/>
              </a:rPr>
              <a:t>to obtain a </a:t>
            </a:r>
            <a:r>
              <a:rPr sz="1800" b="1" spc="-5" dirty="0">
                <a:latin typeface="Georgia"/>
                <a:cs typeface="Georgia"/>
              </a:rPr>
              <a:t>free </a:t>
            </a:r>
            <a:r>
              <a:rPr sz="1800" spc="-5" dirty="0">
                <a:latin typeface="Georgia"/>
                <a:cs typeface="Georgia"/>
              </a:rPr>
              <a:t>cloud  vendor assessment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tool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572" y="1237031"/>
            <a:ext cx="65282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5125" algn="l"/>
              </a:tabLst>
            </a:pPr>
            <a:r>
              <a:rPr lang="en-US" sz="2400" spc="-5" dirty="0" smtClean="0">
                <a:solidFill>
                  <a:srgbClr val="000000"/>
                </a:solidFill>
              </a:rPr>
              <a:t>About The University of Tampa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733550"/>
            <a:ext cx="3205480" cy="268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dirty="0" smtClean="0">
                <a:latin typeface="Times New Roman"/>
                <a:cs typeface="Times New Roman"/>
              </a:rPr>
              <a:t>Private University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dirty="0" smtClean="0">
                <a:latin typeface="Times New Roman"/>
                <a:cs typeface="Times New Roman"/>
              </a:rPr>
              <a:t>9000 Students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dirty="0" smtClean="0">
                <a:latin typeface="Times New Roman"/>
                <a:cs typeface="Times New Roman"/>
              </a:rPr>
              <a:t>1500 Staff/Faculty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dirty="0" smtClean="0">
                <a:latin typeface="Times New Roman"/>
                <a:cs typeface="Times New Roman"/>
              </a:rPr>
              <a:t>1400 Students Employed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dirty="0" smtClean="0">
                <a:latin typeface="Times New Roman"/>
                <a:cs typeface="Times New Roman"/>
              </a:rPr>
              <a:t>30 ITS Staff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dirty="0" smtClean="0">
                <a:latin typeface="Times New Roman"/>
                <a:cs typeface="Times New Roman"/>
              </a:rPr>
              <a:t>3Information Security Analysts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525" y="4255535"/>
            <a:ext cx="565404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 smtClean="0">
                <a:solidFill>
                  <a:srgbClr val="2E2E2E"/>
                </a:solidFill>
                <a:latin typeface="Calibri"/>
                <a:cs typeface="Calibri"/>
              </a:rPr>
              <a:t>"</a:t>
            </a:r>
            <a:endParaRPr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8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572" y="1237031"/>
            <a:ext cx="27182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5125" algn="l"/>
              </a:tabLst>
            </a:pPr>
            <a:r>
              <a:rPr sz="1400" b="0" spc="-5" dirty="0" smtClean="0">
                <a:solidFill>
                  <a:srgbClr val="000000"/>
                </a:solidFill>
                <a:latin typeface="Georgia"/>
                <a:cs typeface="Georgia"/>
              </a:rPr>
              <a:t>1.	</a:t>
            </a:r>
            <a:r>
              <a:rPr lang="en-US" sz="1400" b="0" spc="-5" dirty="0" smtClean="0">
                <a:solidFill>
                  <a:srgbClr val="000000"/>
                </a:solidFill>
                <a:latin typeface="Georgia"/>
                <a:cs typeface="Georgia"/>
              </a:rPr>
              <a:t>Cyber-Security Implications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365" y="1642162"/>
            <a:ext cx="3205480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255" indent="-375285">
              <a:lnSpc>
                <a:spcPct val="100000"/>
              </a:lnSpc>
              <a:buAutoNum type="arabicPeriod" startAt="2"/>
              <a:tabLst>
                <a:tab pos="389255" algn="l"/>
                <a:tab pos="389890" algn="l"/>
              </a:tabLst>
            </a:pPr>
            <a:r>
              <a:rPr lang="en-US" sz="1400" spc="-5" dirty="0" smtClean="0">
                <a:latin typeface="Georgia"/>
                <a:cs typeface="Georgia"/>
              </a:rPr>
              <a:t>Identities Don’t Live Here Anymore</a:t>
            </a:r>
            <a:endParaRPr sz="1400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AutoNum type="arabicPeriod" startAt="2"/>
            </a:pPr>
            <a:endParaRPr sz="1250" dirty="0">
              <a:latin typeface="Times New Roman"/>
              <a:cs typeface="Times New Roman"/>
            </a:endParaRPr>
          </a:p>
          <a:p>
            <a:pPr marL="389255" indent="-374650">
              <a:lnSpc>
                <a:spcPct val="100000"/>
              </a:lnSpc>
              <a:buAutoNum type="arabicPeriod" startAt="2"/>
              <a:tabLst>
                <a:tab pos="389255" algn="l"/>
                <a:tab pos="389890" algn="l"/>
              </a:tabLst>
            </a:pPr>
            <a:r>
              <a:rPr lang="en-US" sz="1400" spc="-5" dirty="0" smtClean="0">
                <a:latin typeface="Georgia"/>
                <a:cs typeface="Georgia"/>
              </a:rPr>
              <a:t>Identity Management Challenges</a:t>
            </a:r>
            <a:endParaRPr sz="1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AutoNum type="arabicPeriod" startAt="2"/>
            </a:pPr>
            <a:endParaRPr sz="1250" dirty="0">
              <a:latin typeface="Times New Roman"/>
              <a:cs typeface="Times New Roman"/>
            </a:endParaRPr>
          </a:p>
          <a:p>
            <a:pPr marL="389255" indent="-376555">
              <a:lnSpc>
                <a:spcPct val="100000"/>
              </a:lnSpc>
              <a:buAutoNum type="arabicPeriod" startAt="2"/>
              <a:tabLst>
                <a:tab pos="389255" algn="l"/>
                <a:tab pos="389890" algn="l"/>
              </a:tabLst>
            </a:pPr>
            <a:r>
              <a:rPr lang="en-US" sz="1400" spc="-5" dirty="0" smtClean="0">
                <a:latin typeface="Georgia"/>
                <a:cs typeface="Georgia"/>
              </a:rPr>
              <a:t>Benefits of Identity Management</a:t>
            </a:r>
            <a:endParaRPr sz="1400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AutoNum type="arabicPeriod" startAt="2"/>
            </a:pPr>
            <a:endParaRPr sz="1250" dirty="0" smtClean="0">
              <a:latin typeface="Times New Roman"/>
              <a:cs typeface="Times New Roman"/>
            </a:endParaRPr>
          </a:p>
          <a:p>
            <a:pPr marL="389255" indent="-370205">
              <a:lnSpc>
                <a:spcPct val="100000"/>
              </a:lnSpc>
              <a:buAutoNum type="arabicPeriod" startAt="2"/>
              <a:tabLst>
                <a:tab pos="389255" algn="l"/>
                <a:tab pos="389890" algn="l"/>
              </a:tabLst>
            </a:pPr>
            <a:r>
              <a:rPr lang="en-US" sz="1400" spc="-5" dirty="0" smtClean="0">
                <a:latin typeface="Georgia"/>
                <a:cs typeface="Georgia"/>
              </a:rPr>
              <a:t>Our Experience with Okta </a:t>
            </a:r>
            <a:r>
              <a:rPr lang="en-US" sz="1400" spc="-5" dirty="0" err="1" smtClean="0">
                <a:latin typeface="Georgia"/>
                <a:cs typeface="Georgia"/>
              </a:rPr>
              <a:t>IDaaS</a:t>
            </a:r>
            <a:endParaRPr sz="1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525" y="4255535"/>
            <a:ext cx="5654040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"This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presentation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leaves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copyright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of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content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to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presenter.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Unless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otherwise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noted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in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materials,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uploaded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content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carries</a:t>
            </a:r>
            <a:r>
              <a:rPr sz="800" i="1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the</a:t>
            </a:r>
            <a:endParaRPr sz="800">
              <a:latin typeface="Calibri"/>
              <a:cs typeface="Calibri"/>
            </a:endParaRPr>
          </a:p>
          <a:p>
            <a:pPr marL="12700" marR="347980">
              <a:lnSpc>
                <a:spcPct val="101600"/>
              </a:lnSpc>
            </a:pPr>
            <a:r>
              <a:rPr sz="800" u="sng" spc="-200" dirty="0">
                <a:solidFill>
                  <a:srgbClr val="9F083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800" b="1" i="1" u="sng" spc="-5" dirty="0">
                <a:solidFill>
                  <a:srgbClr val="9F0830"/>
                </a:solidFill>
                <a:latin typeface="Calibri"/>
                <a:cs typeface="Calibri"/>
                <a:hlinkClick r:id="rId2"/>
              </a:rPr>
              <a:t>Creative Commons Attribution-NonCommercial-ShareAlike license</a:t>
            </a:r>
            <a:r>
              <a:rPr sz="800" i="1" spc="-5" dirty="0">
                <a:solidFill>
                  <a:srgbClr val="2E2E2E"/>
                </a:solidFill>
                <a:latin typeface="Calibri"/>
                <a:cs typeface="Calibri"/>
              </a:rPr>
              <a:t>, which grants usage to the general public with the stipulated  criteria."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0250" y="939662"/>
            <a:ext cx="2857499" cy="294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313" y="1600256"/>
            <a:ext cx="3721735" cy="208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marR="5080" indent="-297815">
              <a:lnSpc>
                <a:spcPct val="99400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On many campuses faculty, staff and  students need 5 or more identities to utilize  academic or business technology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services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Georgia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310515" marR="83820" indent="-297815">
              <a:lnSpc>
                <a:spcPts val="1650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Off campus, many of them use their  university email address to represent their  identity in 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cloud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eorgia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310515" marR="5080" indent="-297815">
              <a:lnSpc>
                <a:spcPts val="1650"/>
              </a:lnSpc>
              <a:buChar char="•"/>
              <a:tabLst>
                <a:tab pos="353695" algn="l"/>
                <a:tab pos="354330" algn="l"/>
              </a:tabLst>
            </a:pPr>
            <a:r>
              <a:rPr sz="1400" spc="-5" dirty="0">
                <a:latin typeface="Georgia"/>
                <a:cs typeface="Georgia"/>
              </a:rPr>
              <a:t>They may use their univ email password as  well!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75584"/>
            <a:ext cx="9143999" cy="467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330" y="2128245"/>
            <a:ext cx="3476625" cy="235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har char="•"/>
              <a:tabLst>
                <a:tab pos="318770" algn="l"/>
                <a:tab pos="319405" algn="l"/>
              </a:tabLst>
            </a:pPr>
            <a:r>
              <a:rPr sz="1400" b="1" spc="-5" dirty="0">
                <a:latin typeface="Georgia"/>
                <a:cs typeface="Georgia"/>
              </a:rPr>
              <a:t>Phishing.</a:t>
            </a:r>
            <a:endParaRPr sz="1400">
              <a:latin typeface="Georgia"/>
              <a:cs typeface="Georgia"/>
            </a:endParaRPr>
          </a:p>
          <a:p>
            <a:pPr marL="318770" indent="-306070">
              <a:lnSpc>
                <a:spcPct val="100000"/>
              </a:lnSpc>
              <a:spcBef>
                <a:spcPts val="985"/>
              </a:spcBef>
              <a:buChar char="•"/>
              <a:tabLst>
                <a:tab pos="318770" algn="l"/>
                <a:tab pos="319405" algn="l"/>
              </a:tabLst>
            </a:pPr>
            <a:r>
              <a:rPr sz="1400" b="1" spc="-5" dirty="0">
                <a:solidFill>
                  <a:srgbClr val="E30023"/>
                </a:solidFill>
                <a:latin typeface="Georgia"/>
                <a:cs typeface="Georgia"/>
              </a:rPr>
              <a:t>Ubiquitous</a:t>
            </a:r>
            <a:r>
              <a:rPr sz="1400" b="1" spc="-25" dirty="0">
                <a:solidFill>
                  <a:srgbClr val="E30023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E30023"/>
                </a:solidFill>
                <a:latin typeface="Georgia"/>
                <a:cs typeface="Georgia"/>
              </a:rPr>
              <a:t>identities</a:t>
            </a:r>
            <a:endParaRPr sz="1400">
              <a:latin typeface="Georgia"/>
              <a:cs typeface="Georgia"/>
            </a:endParaRPr>
          </a:p>
          <a:p>
            <a:pPr marL="318770" indent="-306070">
              <a:lnSpc>
                <a:spcPct val="100000"/>
              </a:lnSpc>
              <a:spcBef>
                <a:spcPts val="1020"/>
              </a:spcBef>
              <a:buChar char="•"/>
              <a:tabLst>
                <a:tab pos="318770" algn="l"/>
                <a:tab pos="319405" algn="l"/>
              </a:tabLst>
            </a:pPr>
            <a:r>
              <a:rPr sz="1400" b="1" spc="-5" dirty="0">
                <a:latin typeface="Georgia"/>
                <a:cs typeface="Georgia"/>
              </a:rPr>
              <a:t>Authentication is</a:t>
            </a:r>
            <a:r>
              <a:rPr sz="1400" b="1" spc="1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inconsistent</a:t>
            </a:r>
            <a:endParaRPr sz="1400">
              <a:latin typeface="Georgia"/>
              <a:cs typeface="Georgia"/>
            </a:endParaRPr>
          </a:p>
          <a:p>
            <a:pPr marL="318770" indent="-306070">
              <a:lnSpc>
                <a:spcPct val="100000"/>
              </a:lnSpc>
              <a:spcBef>
                <a:spcPts val="1019"/>
              </a:spcBef>
              <a:buChar char="•"/>
              <a:tabLst>
                <a:tab pos="318770" algn="l"/>
                <a:tab pos="319405" algn="l"/>
              </a:tabLst>
            </a:pPr>
            <a:r>
              <a:rPr sz="1400" b="1" spc="-5" dirty="0">
                <a:solidFill>
                  <a:srgbClr val="E30023"/>
                </a:solidFill>
                <a:latin typeface="Georgia"/>
                <a:cs typeface="Georgia"/>
              </a:rPr>
              <a:t>Impersonation is too</a:t>
            </a:r>
            <a:r>
              <a:rPr sz="1400" b="1" spc="-15" dirty="0">
                <a:solidFill>
                  <a:srgbClr val="E30023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E30023"/>
                </a:solidFill>
                <a:latin typeface="Georgia"/>
                <a:cs typeface="Georgia"/>
              </a:rPr>
              <a:t>easy</a:t>
            </a:r>
            <a:endParaRPr sz="1400">
              <a:latin typeface="Georgia"/>
              <a:cs typeface="Georgia"/>
            </a:endParaRPr>
          </a:p>
          <a:p>
            <a:pPr marL="318770" marR="5080" indent="-306070">
              <a:lnSpc>
                <a:spcPts val="1650"/>
              </a:lnSpc>
              <a:spcBef>
                <a:spcPts val="1100"/>
              </a:spcBef>
              <a:buChar char="•"/>
              <a:tabLst>
                <a:tab pos="318770" algn="l"/>
                <a:tab pos="319405" algn="l"/>
              </a:tabLst>
            </a:pPr>
            <a:r>
              <a:rPr sz="1400" b="1" spc="-5" dirty="0">
                <a:latin typeface="Georgia"/>
                <a:cs typeface="Georgia"/>
              </a:rPr>
              <a:t>Users want ease and convenience  and we’re not giving it to them fast  enough</a:t>
            </a:r>
            <a:endParaRPr sz="1400">
              <a:latin typeface="Georgia"/>
              <a:cs typeface="Georgia"/>
            </a:endParaRPr>
          </a:p>
          <a:p>
            <a:pPr marL="318770" indent="-306070">
              <a:lnSpc>
                <a:spcPct val="100000"/>
              </a:lnSpc>
              <a:spcBef>
                <a:spcPts val="969"/>
              </a:spcBef>
              <a:buChar char="•"/>
              <a:tabLst>
                <a:tab pos="318770" algn="l"/>
                <a:tab pos="319405" algn="l"/>
              </a:tabLst>
            </a:pPr>
            <a:r>
              <a:rPr sz="1400" b="1" spc="-5" dirty="0">
                <a:solidFill>
                  <a:srgbClr val="E30023"/>
                </a:solidFill>
                <a:latin typeface="Georgia"/>
                <a:cs typeface="Georgia"/>
              </a:rPr>
              <a:t>Password</a:t>
            </a:r>
            <a:r>
              <a:rPr sz="1400" b="1" spc="-30" dirty="0">
                <a:solidFill>
                  <a:srgbClr val="E30023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E30023"/>
                </a:solidFill>
                <a:latin typeface="Georgia"/>
                <a:cs typeface="Georgia"/>
              </a:rPr>
              <a:t>repetition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300" y="835021"/>
            <a:ext cx="3030220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Cyber-Security  Implications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9850" y="694199"/>
            <a:ext cx="4534149" cy="397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138" y="2135677"/>
            <a:ext cx="3620770" cy="86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indent="-297815">
              <a:lnSpc>
                <a:spcPts val="1660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Through 2013 on prem and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hosted</a:t>
            </a:r>
            <a:endParaRPr sz="1400" dirty="0">
              <a:latin typeface="Georgia"/>
              <a:cs typeface="Georgia"/>
            </a:endParaRPr>
          </a:p>
          <a:p>
            <a:pPr marL="310515" marR="5080">
              <a:lnSpc>
                <a:spcPts val="1650"/>
              </a:lnSpc>
              <a:spcBef>
                <a:spcPts val="85"/>
              </a:spcBef>
            </a:pPr>
            <a:r>
              <a:rPr sz="1400" spc="-5" dirty="0">
                <a:latin typeface="Georgia"/>
                <a:cs typeface="Georgia"/>
              </a:rPr>
              <a:t>solutions comprised &gt;85% of our  enterprise apps portfolio, including legacy  ERP/SIS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138" y="3233150"/>
            <a:ext cx="332232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indent="-297815">
              <a:lnSpc>
                <a:spcPts val="1664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As of 2017 cloud solutions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comprise</a:t>
            </a:r>
            <a:endParaRPr sz="1400" dirty="0">
              <a:latin typeface="Georgia"/>
              <a:cs typeface="Georgia"/>
            </a:endParaRPr>
          </a:p>
          <a:p>
            <a:pPr marL="310515" marR="5080">
              <a:lnSpc>
                <a:spcPts val="1650"/>
              </a:lnSpc>
              <a:spcBef>
                <a:spcPts val="65"/>
              </a:spcBef>
            </a:pPr>
            <a:r>
              <a:rPr sz="1400" spc="-5" dirty="0">
                <a:latin typeface="Georgia"/>
                <a:cs typeface="Georgia"/>
              </a:rPr>
              <a:t>&gt;85% of our enterprise apps portfolio,  including new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ERP/SIS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300" y="838861"/>
            <a:ext cx="760222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Identities Don’t Live Here Anymore...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5433" y="2233373"/>
            <a:ext cx="2022648" cy="2090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2479" y="2107775"/>
            <a:ext cx="2123553" cy="2090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92462" y="1742666"/>
            <a:ext cx="81280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On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Premise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2637" y="1742666"/>
            <a:ext cx="87058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Cloud-based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8931" y="4212963"/>
            <a:ext cx="5067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latin typeface="Georgia"/>
                <a:cs typeface="Georgia"/>
              </a:rPr>
              <a:t>20</a:t>
            </a:r>
            <a:r>
              <a:rPr lang="en-US" sz="1400" b="1" spc="-5" dirty="0" smtClean="0">
                <a:latin typeface="Georgia"/>
                <a:cs typeface="Georgia"/>
              </a:rPr>
              <a:t>13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8952" y="4212963"/>
            <a:ext cx="4641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latin typeface="Georgia"/>
                <a:cs typeface="Georgia"/>
              </a:rPr>
              <a:t>201</a:t>
            </a:r>
            <a:r>
              <a:rPr lang="en-US" sz="1400" b="1" spc="-5" dirty="0" smtClean="0">
                <a:latin typeface="Georgia"/>
                <a:cs typeface="Georgia"/>
              </a:rPr>
              <a:t>7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7227" y="2338570"/>
            <a:ext cx="27876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Georgia"/>
                <a:cs typeface="Georgia"/>
              </a:rPr>
              <a:t>12%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4301" y="2338570"/>
            <a:ext cx="27876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Georgia"/>
                <a:cs typeface="Georgia"/>
              </a:rPr>
              <a:t>13%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6326" y="3686395"/>
            <a:ext cx="30924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Georgia"/>
                <a:cs typeface="Georgia"/>
              </a:rPr>
              <a:t>88%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2624" y="3686395"/>
            <a:ext cx="2933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Georgia"/>
                <a:cs typeface="Georgia"/>
              </a:rPr>
              <a:t>87%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9825" y="694200"/>
            <a:ext cx="4234174" cy="398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638" y="2180320"/>
            <a:ext cx="4173854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indent="-297815">
              <a:lnSpc>
                <a:spcPct val="100000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Don’t always integrate with campus ID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systems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10515" marR="5080" indent="-297815">
              <a:lnSpc>
                <a:spcPts val="1650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Use a variety of authentication standards good or  bad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10515" indent="-297815">
              <a:lnSpc>
                <a:spcPct val="100000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Provide IT/Sec orgs limited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visibility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Georgia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10515" indent="-297815">
              <a:lnSpc>
                <a:spcPct val="100000"/>
              </a:lnSpc>
              <a:buChar char="•"/>
              <a:tabLst>
                <a:tab pos="310515" algn="l"/>
                <a:tab pos="311150" algn="l"/>
              </a:tabLst>
            </a:pPr>
            <a:r>
              <a:rPr sz="1400" spc="-5" dirty="0">
                <a:latin typeface="Georgia"/>
                <a:cs typeface="Georgia"/>
              </a:rPr>
              <a:t>May not adequately validate</a:t>
            </a:r>
            <a:r>
              <a:rPr sz="1400" spc="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users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Georgia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10515" indent="-297815">
              <a:lnSpc>
                <a:spcPct val="100000"/>
              </a:lnSpc>
              <a:buClr>
                <a:srgbClr val="000000"/>
              </a:buClr>
              <a:buFont typeface="Georgia"/>
              <a:buChar char="•"/>
              <a:tabLst>
                <a:tab pos="310515" algn="l"/>
                <a:tab pos="311150" algn="l"/>
              </a:tabLst>
            </a:pPr>
            <a:r>
              <a:rPr sz="1400" b="1" spc="-5" dirty="0">
                <a:solidFill>
                  <a:srgbClr val="A61B00"/>
                </a:solidFill>
                <a:latin typeface="Georgia"/>
                <a:cs typeface="Georgia"/>
              </a:rPr>
              <a:t>Always </a:t>
            </a:r>
            <a:r>
              <a:rPr sz="1400" spc="-5" dirty="0">
                <a:latin typeface="Georgia"/>
                <a:cs typeface="Georgia"/>
              </a:rPr>
              <a:t>impact the user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experience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075" y="835021"/>
            <a:ext cx="3465829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Enterprise</a:t>
            </a:r>
            <a:r>
              <a:rPr sz="3600" b="0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Cloud  Apps </a:t>
            </a:r>
            <a:r>
              <a:rPr sz="3600" b="0" dirty="0">
                <a:solidFill>
                  <a:srgbClr val="000000"/>
                </a:solidFill>
                <a:latin typeface="Georgia"/>
                <a:cs typeface="Georgia"/>
              </a:rPr>
              <a:t>-</a:t>
            </a:r>
            <a:r>
              <a:rPr sz="36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Identities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6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00" y="806546"/>
            <a:ext cx="3405504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IDM</a:t>
            </a:r>
            <a:r>
              <a:rPr sz="3600" b="0" spc="-5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Georgia"/>
                <a:cs typeface="Georgia"/>
              </a:rPr>
              <a:t>IT/Security  Challenges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756" y="2157810"/>
            <a:ext cx="4471670" cy="250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13970" indent="-318135" algn="just">
              <a:lnSpc>
                <a:spcPct val="100699"/>
              </a:lnSpc>
              <a:buChar char="•"/>
              <a:tabLst>
                <a:tab pos="331470" algn="l"/>
              </a:tabLst>
            </a:pPr>
            <a:r>
              <a:rPr sz="1800" spc="-5" dirty="0">
                <a:latin typeface="Georgia"/>
                <a:cs typeface="Georgia"/>
              </a:rPr>
              <a:t>Users are expected to maintain too many  usernames and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passwords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330835" marR="11430" indent="-318135" algn="just">
              <a:lnSpc>
                <a:spcPct val="100699"/>
              </a:lnSpc>
              <a:buChar char="•"/>
              <a:tabLst>
                <a:tab pos="331470" algn="l"/>
              </a:tabLst>
            </a:pPr>
            <a:r>
              <a:rPr sz="1800" spc="-5" dirty="0">
                <a:latin typeface="Georgia"/>
                <a:cs typeface="Georgia"/>
              </a:rPr>
              <a:t>Shell scripts and hard coded integrations  maintained to keep HR, Active Directory  and business systems in sync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330835" marR="5080" indent="-318135" algn="just">
              <a:lnSpc>
                <a:spcPct val="100699"/>
              </a:lnSpc>
              <a:buChar char="•"/>
              <a:tabLst>
                <a:tab pos="331470" algn="l"/>
              </a:tabLst>
            </a:pPr>
            <a:r>
              <a:rPr sz="1800" spc="-5" dirty="0">
                <a:latin typeface="Georgia"/>
                <a:cs typeface="Georgia"/>
              </a:rPr>
              <a:t>Ineffective tools for self service password  reset or account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unlock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1974" y="1795499"/>
            <a:ext cx="3598174" cy="2810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905</Words>
  <Application>Microsoft Office PowerPoint</Application>
  <PresentationFormat>On-screen Show (16:9)</PresentationFormat>
  <Paragraphs>173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Office Theme</vt:lpstr>
      <vt:lpstr>Casting a Wide Net in a Sea of Identities April 12, 2018</vt:lpstr>
      <vt:lpstr>Speaker Bios</vt:lpstr>
      <vt:lpstr>About The University of Tampa</vt:lpstr>
      <vt:lpstr>1. Cyber-Security Implications</vt:lpstr>
      <vt:lpstr>PowerPoint Presentation</vt:lpstr>
      <vt:lpstr>Cyber-Security  Implications</vt:lpstr>
      <vt:lpstr>Identities Don’t Live Here Anymore...</vt:lpstr>
      <vt:lpstr>Enterprise Cloud  Apps - Identities</vt:lpstr>
      <vt:lpstr>IDM IT/Security  Challenges</vt:lpstr>
      <vt:lpstr>Identity Management  Business Challenges</vt:lpstr>
      <vt:lpstr>Identity Lifecycle Management Benefits</vt:lpstr>
      <vt:lpstr>How we chose Okta</vt:lpstr>
      <vt:lpstr>Our Experience with Okta IDaaS</vt:lpstr>
      <vt:lpstr>Rollout with Okta  Professional Services</vt:lpstr>
      <vt:lpstr>Improved and Secure End User Experience</vt:lpstr>
      <vt:lpstr>SSO Dashboard</vt:lpstr>
      <vt:lpstr>Single Source of Truth</vt:lpstr>
      <vt:lpstr>Automate onboarding  and offboarding</vt:lpstr>
      <vt:lpstr>Okta WD Integration Leverages WD RTS</vt:lpstr>
      <vt:lpstr>Automate onboarding  and offboarding</vt:lpstr>
      <vt:lpstr>Multi-Factor Authentication</vt:lpstr>
      <vt:lpstr>What’s ahead...</vt:lpstr>
      <vt:lpstr>What’s Next for Students</vt:lpstr>
      <vt:lpstr>What’s Next for Staff/Faculty</vt:lpstr>
      <vt:lpstr>O• ur advice…</vt:lpstr>
      <vt:lpstr>Questions? Feel free  to 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WILLIAM I ARNOLD</cp:lastModifiedBy>
  <cp:revision>21</cp:revision>
  <cp:lastPrinted>2018-02-16T15:55:48Z</cp:lastPrinted>
  <dcterms:created xsi:type="dcterms:W3CDTF">2018-02-16T10:30:32Z</dcterms:created>
  <dcterms:modified xsi:type="dcterms:W3CDTF">2018-04-12T14:47:55Z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