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845" r:id="rId1"/>
  </p:sldMasterIdLst>
  <p:notesMasterIdLst>
    <p:notesMasterId r:id="rId29"/>
  </p:notesMasterIdLst>
  <p:sldIdLst>
    <p:sldId id="274" r:id="rId2"/>
    <p:sldId id="276" r:id="rId3"/>
    <p:sldId id="275" r:id="rId4"/>
    <p:sldId id="277" r:id="rId5"/>
    <p:sldId id="280" r:id="rId6"/>
    <p:sldId id="283" r:id="rId7"/>
    <p:sldId id="279" r:id="rId8"/>
    <p:sldId id="284" r:id="rId9"/>
    <p:sldId id="285" r:id="rId10"/>
    <p:sldId id="278" r:id="rId11"/>
    <p:sldId id="286" r:id="rId12"/>
    <p:sldId id="287" r:id="rId13"/>
    <p:sldId id="288" r:id="rId14"/>
    <p:sldId id="289" r:id="rId15"/>
    <p:sldId id="290" r:id="rId16"/>
    <p:sldId id="291" r:id="rId17"/>
    <p:sldId id="292" r:id="rId18"/>
    <p:sldId id="293" r:id="rId19"/>
    <p:sldId id="294" r:id="rId20"/>
    <p:sldId id="295" r:id="rId21"/>
    <p:sldId id="296" r:id="rId22"/>
    <p:sldId id="297" r:id="rId23"/>
    <p:sldId id="301" r:id="rId24"/>
    <p:sldId id="299" r:id="rId25"/>
    <p:sldId id="300" r:id="rId26"/>
    <p:sldId id="302" r:id="rId27"/>
    <p:sldId id="282" r:id="rId28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Covers" id="{C57C5F1B-280B-444B-AA0D-9CEE6BE1BBA5}">
          <p14:sldIdLst>
            <p14:sldId id="274"/>
          </p14:sldIdLst>
        </p14:section>
        <p14:section name="Divider" id="{4D810FCF-0ADD-0345-AFBF-9AC0BF5CA536}">
          <p14:sldIdLst>
            <p14:sldId id="276"/>
            <p14:sldId id="275"/>
          </p14:sldIdLst>
        </p14:section>
        <p14:section name="Content" id="{6D2F19DD-4CA8-6F4E-9292-A7C41B87577C}">
          <p14:sldIdLst>
            <p14:sldId id="277"/>
            <p14:sldId id="280"/>
            <p14:sldId id="283"/>
            <p14:sldId id="279"/>
            <p14:sldId id="284"/>
            <p14:sldId id="285"/>
            <p14:sldId id="278"/>
            <p14:sldId id="286"/>
            <p14:sldId id="287"/>
            <p14:sldId id="288"/>
            <p14:sldId id="289"/>
            <p14:sldId id="290"/>
            <p14:sldId id="291"/>
            <p14:sldId id="292"/>
            <p14:sldId id="293"/>
            <p14:sldId id="294"/>
            <p14:sldId id="295"/>
            <p14:sldId id="296"/>
            <p14:sldId id="297"/>
            <p14:sldId id="301"/>
            <p14:sldId id="299"/>
            <p14:sldId id="300"/>
            <p14:sldId id="302"/>
          </p14:sldIdLst>
        </p14:section>
        <p14:section name="Interaction" id="{F2C0CFF2-7594-C04A-9910-F1426A27AF3C}">
          <p14:sldIdLst>
            <p14:sldId id="282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Patti Czarnecki" initials="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07C7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6470" autoAdjust="0"/>
    <p:restoredTop sz="94687" autoAdjust="0"/>
  </p:normalViewPr>
  <p:slideViewPr>
    <p:cSldViewPr>
      <p:cViewPr varScale="1">
        <p:scale>
          <a:sx n="112" d="100"/>
          <a:sy n="112" d="100"/>
        </p:scale>
        <p:origin x="192" y="880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commentAuthors" Target="commentAuthors.xml"/><Relationship Id="rId8" Type="http://schemas.openxmlformats.org/officeDocument/2006/relationships/slide" Target="slides/slide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506FAE6-5375-274B-A802-9369C5D4DC17}" type="doc">
      <dgm:prSet loTypeId="urn:microsoft.com/office/officeart/2005/8/layout/cycle5" loCatId="" qsTypeId="urn:microsoft.com/office/officeart/2005/8/quickstyle/simple2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870547CE-F39E-854A-B9DC-B5B4CCB34F38}">
      <dgm:prSet phldrT="[Text]"/>
      <dgm:spPr/>
      <dgm:t>
        <a:bodyPr/>
        <a:lstStyle/>
        <a:p>
          <a:r>
            <a:rPr lang="en-US" dirty="0"/>
            <a:t>Baseline</a:t>
          </a:r>
        </a:p>
        <a:p>
          <a:r>
            <a:rPr lang="en-US" dirty="0"/>
            <a:t>Requirements</a:t>
          </a:r>
        </a:p>
      </dgm:t>
    </dgm:pt>
    <dgm:pt modelId="{6BC2CC3A-A444-8F46-A0B9-DE00274A70DA}" type="parTrans" cxnId="{7F7B0E62-6D6D-AC40-87CA-ACE0143DD71B}">
      <dgm:prSet/>
      <dgm:spPr/>
      <dgm:t>
        <a:bodyPr/>
        <a:lstStyle/>
        <a:p>
          <a:endParaRPr lang="en-US"/>
        </a:p>
      </dgm:t>
    </dgm:pt>
    <dgm:pt modelId="{1D8D1EF2-1AA0-344F-B8B6-8C69F1053CE0}" type="sibTrans" cxnId="{7F7B0E62-6D6D-AC40-87CA-ACE0143DD71B}">
      <dgm:prSet/>
      <dgm:spPr/>
      <dgm:t>
        <a:bodyPr/>
        <a:lstStyle/>
        <a:p>
          <a:endParaRPr lang="en-US"/>
        </a:p>
      </dgm:t>
    </dgm:pt>
    <dgm:pt modelId="{ABCA44B1-59F3-C046-8AB8-64C7060276B5}">
      <dgm:prSet phldrT="[Text]"/>
      <dgm:spPr/>
      <dgm:t>
        <a:bodyPr/>
        <a:lstStyle/>
        <a:p>
          <a:r>
            <a:rPr lang="en-US" dirty="0"/>
            <a:t>Assessment</a:t>
          </a:r>
        </a:p>
      </dgm:t>
    </dgm:pt>
    <dgm:pt modelId="{093A0400-1192-4B43-B497-004D0F240CCC}" type="parTrans" cxnId="{EF7EE991-3DF0-5845-A2E7-B77CF2BE49B4}">
      <dgm:prSet/>
      <dgm:spPr/>
      <dgm:t>
        <a:bodyPr/>
        <a:lstStyle/>
        <a:p>
          <a:endParaRPr lang="en-US"/>
        </a:p>
      </dgm:t>
    </dgm:pt>
    <dgm:pt modelId="{C7249386-3CB8-F34B-9222-025656156C7D}" type="sibTrans" cxnId="{EF7EE991-3DF0-5845-A2E7-B77CF2BE49B4}">
      <dgm:prSet/>
      <dgm:spPr/>
      <dgm:t>
        <a:bodyPr/>
        <a:lstStyle/>
        <a:p>
          <a:endParaRPr lang="en-US"/>
        </a:p>
      </dgm:t>
    </dgm:pt>
    <dgm:pt modelId="{42F14A4E-018C-9A4A-BDF7-8FC3C51D2B24}">
      <dgm:prSet phldrT="[Text]"/>
      <dgm:spPr/>
      <dgm:t>
        <a:bodyPr/>
        <a:lstStyle/>
        <a:p>
          <a:r>
            <a:rPr lang="en-US" dirty="0"/>
            <a:t>Prevention</a:t>
          </a:r>
        </a:p>
      </dgm:t>
    </dgm:pt>
    <dgm:pt modelId="{C60BA6C7-0112-9543-8880-56AEB1DD1F26}" type="parTrans" cxnId="{7F3BC4C0-F78B-FF4B-B041-1FB21DA69AF8}">
      <dgm:prSet/>
      <dgm:spPr/>
      <dgm:t>
        <a:bodyPr/>
        <a:lstStyle/>
        <a:p>
          <a:endParaRPr lang="en-US"/>
        </a:p>
      </dgm:t>
    </dgm:pt>
    <dgm:pt modelId="{3E07467B-5692-C74B-8CC1-E2355531F107}" type="sibTrans" cxnId="{7F3BC4C0-F78B-FF4B-B041-1FB21DA69AF8}">
      <dgm:prSet/>
      <dgm:spPr/>
      <dgm:t>
        <a:bodyPr/>
        <a:lstStyle/>
        <a:p>
          <a:endParaRPr lang="en-US"/>
        </a:p>
      </dgm:t>
    </dgm:pt>
    <dgm:pt modelId="{8F77F959-AECB-514D-AE80-15E553549188}">
      <dgm:prSet phldrT="[Text]"/>
      <dgm:spPr/>
      <dgm:t>
        <a:bodyPr/>
        <a:lstStyle/>
        <a:p>
          <a:r>
            <a:rPr lang="en-US" dirty="0"/>
            <a:t>Detection</a:t>
          </a:r>
        </a:p>
      </dgm:t>
    </dgm:pt>
    <dgm:pt modelId="{BC7C3ABE-E09D-AE4B-873E-2553BCA36297}" type="parTrans" cxnId="{BC37BF8B-FA47-9B44-AA7A-839F03565C72}">
      <dgm:prSet/>
      <dgm:spPr/>
      <dgm:t>
        <a:bodyPr/>
        <a:lstStyle/>
        <a:p>
          <a:endParaRPr lang="en-US"/>
        </a:p>
      </dgm:t>
    </dgm:pt>
    <dgm:pt modelId="{4FDFC632-81B1-B04C-A726-73140821219A}" type="sibTrans" cxnId="{BC37BF8B-FA47-9B44-AA7A-839F03565C72}">
      <dgm:prSet/>
      <dgm:spPr/>
      <dgm:t>
        <a:bodyPr/>
        <a:lstStyle/>
        <a:p>
          <a:endParaRPr lang="en-US"/>
        </a:p>
      </dgm:t>
    </dgm:pt>
    <dgm:pt modelId="{69884AE0-59D6-F54E-AB0E-8F073A771728}" type="pres">
      <dgm:prSet presAssocID="{4506FAE6-5375-274B-A802-9369C5D4DC17}" presName="cycle" presStyleCnt="0">
        <dgm:presLayoutVars>
          <dgm:dir/>
          <dgm:resizeHandles val="exact"/>
        </dgm:presLayoutVars>
      </dgm:prSet>
      <dgm:spPr/>
    </dgm:pt>
    <dgm:pt modelId="{F5DD265A-1145-224B-88B2-BB80F6502E41}" type="pres">
      <dgm:prSet presAssocID="{870547CE-F39E-854A-B9DC-B5B4CCB34F38}" presName="node" presStyleLbl="node1" presStyleIdx="0" presStyleCnt="4">
        <dgm:presLayoutVars>
          <dgm:bulletEnabled val="1"/>
        </dgm:presLayoutVars>
      </dgm:prSet>
      <dgm:spPr/>
    </dgm:pt>
    <dgm:pt modelId="{AD34710A-BDC2-9E41-BB25-FB66C99F87A5}" type="pres">
      <dgm:prSet presAssocID="{870547CE-F39E-854A-B9DC-B5B4CCB34F38}" presName="spNode" presStyleCnt="0"/>
      <dgm:spPr/>
    </dgm:pt>
    <dgm:pt modelId="{6A7BEEC4-DC41-E045-876E-8B49F4FE88E5}" type="pres">
      <dgm:prSet presAssocID="{1D8D1EF2-1AA0-344F-B8B6-8C69F1053CE0}" presName="sibTrans" presStyleLbl="sibTrans1D1" presStyleIdx="0" presStyleCnt="4"/>
      <dgm:spPr/>
    </dgm:pt>
    <dgm:pt modelId="{542A044A-7D28-0E44-8E85-78DA979C2397}" type="pres">
      <dgm:prSet presAssocID="{ABCA44B1-59F3-C046-8AB8-64C7060276B5}" presName="node" presStyleLbl="node1" presStyleIdx="1" presStyleCnt="4">
        <dgm:presLayoutVars>
          <dgm:bulletEnabled val="1"/>
        </dgm:presLayoutVars>
      </dgm:prSet>
      <dgm:spPr/>
    </dgm:pt>
    <dgm:pt modelId="{E63938D8-93C9-2D4C-8860-25957BA9D5FF}" type="pres">
      <dgm:prSet presAssocID="{ABCA44B1-59F3-C046-8AB8-64C7060276B5}" presName="spNode" presStyleCnt="0"/>
      <dgm:spPr/>
    </dgm:pt>
    <dgm:pt modelId="{EA386878-A53B-0340-AA3B-293CDB374BE5}" type="pres">
      <dgm:prSet presAssocID="{C7249386-3CB8-F34B-9222-025656156C7D}" presName="sibTrans" presStyleLbl="sibTrans1D1" presStyleIdx="1" presStyleCnt="4"/>
      <dgm:spPr/>
    </dgm:pt>
    <dgm:pt modelId="{7DD04953-02AC-A347-B74A-60DAF945DB93}" type="pres">
      <dgm:prSet presAssocID="{42F14A4E-018C-9A4A-BDF7-8FC3C51D2B24}" presName="node" presStyleLbl="node1" presStyleIdx="2" presStyleCnt="4">
        <dgm:presLayoutVars>
          <dgm:bulletEnabled val="1"/>
        </dgm:presLayoutVars>
      </dgm:prSet>
      <dgm:spPr/>
    </dgm:pt>
    <dgm:pt modelId="{3A9E938A-FE4E-B742-B174-CF544E206A5E}" type="pres">
      <dgm:prSet presAssocID="{42F14A4E-018C-9A4A-BDF7-8FC3C51D2B24}" presName="spNode" presStyleCnt="0"/>
      <dgm:spPr/>
    </dgm:pt>
    <dgm:pt modelId="{D7E5CC04-E734-8E4E-B3CF-C3DF80FA05F3}" type="pres">
      <dgm:prSet presAssocID="{3E07467B-5692-C74B-8CC1-E2355531F107}" presName="sibTrans" presStyleLbl="sibTrans1D1" presStyleIdx="2" presStyleCnt="4"/>
      <dgm:spPr/>
    </dgm:pt>
    <dgm:pt modelId="{142A9AFF-81A2-A74C-9005-3305DF4766B8}" type="pres">
      <dgm:prSet presAssocID="{8F77F959-AECB-514D-AE80-15E553549188}" presName="node" presStyleLbl="node1" presStyleIdx="3" presStyleCnt="4">
        <dgm:presLayoutVars>
          <dgm:bulletEnabled val="1"/>
        </dgm:presLayoutVars>
      </dgm:prSet>
      <dgm:spPr/>
    </dgm:pt>
    <dgm:pt modelId="{CCD63F4B-D2B6-0C4D-8E15-8F706FCDE09F}" type="pres">
      <dgm:prSet presAssocID="{8F77F959-AECB-514D-AE80-15E553549188}" presName="spNode" presStyleCnt="0"/>
      <dgm:spPr/>
    </dgm:pt>
    <dgm:pt modelId="{53F3E0CB-BBBE-DA43-8A2C-08D775F92912}" type="pres">
      <dgm:prSet presAssocID="{4FDFC632-81B1-B04C-A726-73140821219A}" presName="sibTrans" presStyleLbl="sibTrans1D1" presStyleIdx="3" presStyleCnt="4"/>
      <dgm:spPr/>
    </dgm:pt>
  </dgm:ptLst>
  <dgm:cxnLst>
    <dgm:cxn modelId="{A3643200-9DC2-B245-9C63-FF3C2B54FFC5}" type="presOf" srcId="{ABCA44B1-59F3-C046-8AB8-64C7060276B5}" destId="{542A044A-7D28-0E44-8E85-78DA979C2397}" srcOrd="0" destOrd="0" presId="urn:microsoft.com/office/officeart/2005/8/layout/cycle5"/>
    <dgm:cxn modelId="{10F6F905-DED2-E647-95C6-C5FE4D586148}" type="presOf" srcId="{42F14A4E-018C-9A4A-BDF7-8FC3C51D2B24}" destId="{7DD04953-02AC-A347-B74A-60DAF945DB93}" srcOrd="0" destOrd="0" presId="urn:microsoft.com/office/officeart/2005/8/layout/cycle5"/>
    <dgm:cxn modelId="{EE00BF09-F755-6149-8EC4-AFDCE4D87378}" type="presOf" srcId="{4FDFC632-81B1-B04C-A726-73140821219A}" destId="{53F3E0CB-BBBE-DA43-8A2C-08D775F92912}" srcOrd="0" destOrd="0" presId="urn:microsoft.com/office/officeart/2005/8/layout/cycle5"/>
    <dgm:cxn modelId="{A15D0A11-9CE7-9543-B8E8-5E15E5BE491B}" type="presOf" srcId="{C7249386-3CB8-F34B-9222-025656156C7D}" destId="{EA386878-A53B-0340-AA3B-293CDB374BE5}" srcOrd="0" destOrd="0" presId="urn:microsoft.com/office/officeart/2005/8/layout/cycle5"/>
    <dgm:cxn modelId="{D0267115-06A3-3049-B079-7C4A4463EEDC}" type="presOf" srcId="{1D8D1EF2-1AA0-344F-B8B6-8C69F1053CE0}" destId="{6A7BEEC4-DC41-E045-876E-8B49F4FE88E5}" srcOrd="0" destOrd="0" presId="urn:microsoft.com/office/officeart/2005/8/layout/cycle5"/>
    <dgm:cxn modelId="{7F7B0E62-6D6D-AC40-87CA-ACE0143DD71B}" srcId="{4506FAE6-5375-274B-A802-9369C5D4DC17}" destId="{870547CE-F39E-854A-B9DC-B5B4CCB34F38}" srcOrd="0" destOrd="0" parTransId="{6BC2CC3A-A444-8F46-A0B9-DE00274A70DA}" sibTransId="{1D8D1EF2-1AA0-344F-B8B6-8C69F1053CE0}"/>
    <dgm:cxn modelId="{CB921288-DA06-DD44-8DED-95C5F1C8055F}" type="presOf" srcId="{3E07467B-5692-C74B-8CC1-E2355531F107}" destId="{D7E5CC04-E734-8E4E-B3CF-C3DF80FA05F3}" srcOrd="0" destOrd="0" presId="urn:microsoft.com/office/officeart/2005/8/layout/cycle5"/>
    <dgm:cxn modelId="{BC37BF8B-FA47-9B44-AA7A-839F03565C72}" srcId="{4506FAE6-5375-274B-A802-9369C5D4DC17}" destId="{8F77F959-AECB-514D-AE80-15E553549188}" srcOrd="3" destOrd="0" parTransId="{BC7C3ABE-E09D-AE4B-873E-2553BCA36297}" sibTransId="{4FDFC632-81B1-B04C-A726-73140821219A}"/>
    <dgm:cxn modelId="{EF7EE991-3DF0-5845-A2E7-B77CF2BE49B4}" srcId="{4506FAE6-5375-274B-A802-9369C5D4DC17}" destId="{ABCA44B1-59F3-C046-8AB8-64C7060276B5}" srcOrd="1" destOrd="0" parTransId="{093A0400-1192-4B43-B497-004D0F240CCC}" sibTransId="{C7249386-3CB8-F34B-9222-025656156C7D}"/>
    <dgm:cxn modelId="{7F3BC4C0-F78B-FF4B-B041-1FB21DA69AF8}" srcId="{4506FAE6-5375-274B-A802-9369C5D4DC17}" destId="{42F14A4E-018C-9A4A-BDF7-8FC3C51D2B24}" srcOrd="2" destOrd="0" parTransId="{C60BA6C7-0112-9543-8880-56AEB1DD1F26}" sibTransId="{3E07467B-5692-C74B-8CC1-E2355531F107}"/>
    <dgm:cxn modelId="{39E486C2-3796-2343-A16C-97669C834425}" type="presOf" srcId="{870547CE-F39E-854A-B9DC-B5B4CCB34F38}" destId="{F5DD265A-1145-224B-88B2-BB80F6502E41}" srcOrd="0" destOrd="0" presId="urn:microsoft.com/office/officeart/2005/8/layout/cycle5"/>
    <dgm:cxn modelId="{E88F5AF1-86CB-904B-B85F-1FC9BF08FB7F}" type="presOf" srcId="{4506FAE6-5375-274B-A802-9369C5D4DC17}" destId="{69884AE0-59D6-F54E-AB0E-8F073A771728}" srcOrd="0" destOrd="0" presId="urn:microsoft.com/office/officeart/2005/8/layout/cycle5"/>
    <dgm:cxn modelId="{1C19E0F9-3E29-E74C-BA19-ADD5636406A2}" type="presOf" srcId="{8F77F959-AECB-514D-AE80-15E553549188}" destId="{142A9AFF-81A2-A74C-9005-3305DF4766B8}" srcOrd="0" destOrd="0" presId="urn:microsoft.com/office/officeart/2005/8/layout/cycle5"/>
    <dgm:cxn modelId="{27AA0C8F-3D1F-B845-A7A1-9C2107318D8F}" type="presParOf" srcId="{69884AE0-59D6-F54E-AB0E-8F073A771728}" destId="{F5DD265A-1145-224B-88B2-BB80F6502E41}" srcOrd="0" destOrd="0" presId="urn:microsoft.com/office/officeart/2005/8/layout/cycle5"/>
    <dgm:cxn modelId="{C4E7CF5A-207A-D346-A391-3F93C824B667}" type="presParOf" srcId="{69884AE0-59D6-F54E-AB0E-8F073A771728}" destId="{AD34710A-BDC2-9E41-BB25-FB66C99F87A5}" srcOrd="1" destOrd="0" presId="urn:microsoft.com/office/officeart/2005/8/layout/cycle5"/>
    <dgm:cxn modelId="{4BD5F204-4985-CC4A-8FAE-DB738B792803}" type="presParOf" srcId="{69884AE0-59D6-F54E-AB0E-8F073A771728}" destId="{6A7BEEC4-DC41-E045-876E-8B49F4FE88E5}" srcOrd="2" destOrd="0" presId="urn:microsoft.com/office/officeart/2005/8/layout/cycle5"/>
    <dgm:cxn modelId="{9D5FBBFD-8A53-0347-B917-6DCF5C858933}" type="presParOf" srcId="{69884AE0-59D6-F54E-AB0E-8F073A771728}" destId="{542A044A-7D28-0E44-8E85-78DA979C2397}" srcOrd="3" destOrd="0" presId="urn:microsoft.com/office/officeart/2005/8/layout/cycle5"/>
    <dgm:cxn modelId="{EDC8C2D0-EB82-1849-AB2E-5E373898AC33}" type="presParOf" srcId="{69884AE0-59D6-F54E-AB0E-8F073A771728}" destId="{E63938D8-93C9-2D4C-8860-25957BA9D5FF}" srcOrd="4" destOrd="0" presId="urn:microsoft.com/office/officeart/2005/8/layout/cycle5"/>
    <dgm:cxn modelId="{3BD1695B-86CA-A54B-8545-26A627FCE981}" type="presParOf" srcId="{69884AE0-59D6-F54E-AB0E-8F073A771728}" destId="{EA386878-A53B-0340-AA3B-293CDB374BE5}" srcOrd="5" destOrd="0" presId="urn:microsoft.com/office/officeart/2005/8/layout/cycle5"/>
    <dgm:cxn modelId="{D0CEB5B4-59AC-8B4F-87A9-CEB3946BE577}" type="presParOf" srcId="{69884AE0-59D6-F54E-AB0E-8F073A771728}" destId="{7DD04953-02AC-A347-B74A-60DAF945DB93}" srcOrd="6" destOrd="0" presId="urn:microsoft.com/office/officeart/2005/8/layout/cycle5"/>
    <dgm:cxn modelId="{6C49DBC3-1769-6640-96DF-259E3F720273}" type="presParOf" srcId="{69884AE0-59D6-F54E-AB0E-8F073A771728}" destId="{3A9E938A-FE4E-B742-B174-CF544E206A5E}" srcOrd="7" destOrd="0" presId="urn:microsoft.com/office/officeart/2005/8/layout/cycle5"/>
    <dgm:cxn modelId="{D230DBEF-F7D7-DF4B-B62E-A3320AEED0AA}" type="presParOf" srcId="{69884AE0-59D6-F54E-AB0E-8F073A771728}" destId="{D7E5CC04-E734-8E4E-B3CF-C3DF80FA05F3}" srcOrd="8" destOrd="0" presId="urn:microsoft.com/office/officeart/2005/8/layout/cycle5"/>
    <dgm:cxn modelId="{CE6674B2-210A-2B4D-8379-C2A78159BB60}" type="presParOf" srcId="{69884AE0-59D6-F54E-AB0E-8F073A771728}" destId="{142A9AFF-81A2-A74C-9005-3305DF4766B8}" srcOrd="9" destOrd="0" presId="urn:microsoft.com/office/officeart/2005/8/layout/cycle5"/>
    <dgm:cxn modelId="{523D84FA-85CA-EB40-B2E5-8F30D60BED18}" type="presParOf" srcId="{69884AE0-59D6-F54E-AB0E-8F073A771728}" destId="{CCD63F4B-D2B6-0C4D-8E15-8F706FCDE09F}" srcOrd="10" destOrd="0" presId="urn:microsoft.com/office/officeart/2005/8/layout/cycle5"/>
    <dgm:cxn modelId="{0A548533-7F07-F648-85C3-4ED73D824225}" type="presParOf" srcId="{69884AE0-59D6-F54E-AB0E-8F073A771728}" destId="{53F3E0CB-BBBE-DA43-8A2C-08D775F92912}" srcOrd="11" destOrd="0" presId="urn:microsoft.com/office/officeart/2005/8/layout/cycle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5DD265A-1145-224B-88B2-BB80F6502E41}">
      <dsp:nvSpPr>
        <dsp:cNvPr id="0" name=""/>
        <dsp:cNvSpPr/>
      </dsp:nvSpPr>
      <dsp:spPr>
        <a:xfrm>
          <a:off x="2940397" y="289"/>
          <a:ext cx="1129605" cy="734243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Baseline</a:t>
          </a:r>
        </a:p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Requirements</a:t>
          </a:r>
        </a:p>
      </dsp:txBody>
      <dsp:txXfrm>
        <a:off x="2976240" y="36132"/>
        <a:ext cx="1057919" cy="662557"/>
      </dsp:txXfrm>
    </dsp:sp>
    <dsp:sp modelId="{6A7BEEC4-DC41-E045-876E-8B49F4FE88E5}">
      <dsp:nvSpPr>
        <dsp:cNvPr id="0" name=""/>
        <dsp:cNvSpPr/>
      </dsp:nvSpPr>
      <dsp:spPr>
        <a:xfrm>
          <a:off x="2290774" y="367411"/>
          <a:ext cx="2428852" cy="2428852"/>
        </a:xfrm>
        <a:custGeom>
          <a:avLst/>
          <a:gdLst/>
          <a:ahLst/>
          <a:cxnLst/>
          <a:rect l="0" t="0" r="0" b="0"/>
          <a:pathLst>
            <a:path>
              <a:moveTo>
                <a:pt x="1935571" y="237296"/>
              </a:moveTo>
              <a:arcTo wR="1214426" hR="1214426" stAng="18385692" swAng="1635781"/>
            </a:path>
          </a:pathLst>
        </a:custGeom>
        <a:noFill/>
        <a:ln w="952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42A044A-7D28-0E44-8E85-78DA979C2397}">
      <dsp:nvSpPr>
        <dsp:cNvPr id="0" name=""/>
        <dsp:cNvSpPr/>
      </dsp:nvSpPr>
      <dsp:spPr>
        <a:xfrm>
          <a:off x="4154824" y="1214715"/>
          <a:ext cx="1129605" cy="734243"/>
        </a:xfrm>
        <a:prstGeom prst="roundRect">
          <a:avLst/>
        </a:prstGeom>
        <a:solidFill>
          <a:schemeClr val="accent5">
            <a:hueOff val="-3311292"/>
            <a:satOff val="13270"/>
            <a:lumOff val="2876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Assessment</a:t>
          </a:r>
        </a:p>
      </dsp:txBody>
      <dsp:txXfrm>
        <a:off x="4190667" y="1250558"/>
        <a:ext cx="1057919" cy="662557"/>
      </dsp:txXfrm>
    </dsp:sp>
    <dsp:sp modelId="{EA386878-A53B-0340-AA3B-293CDB374BE5}">
      <dsp:nvSpPr>
        <dsp:cNvPr id="0" name=""/>
        <dsp:cNvSpPr/>
      </dsp:nvSpPr>
      <dsp:spPr>
        <a:xfrm>
          <a:off x="2290774" y="367411"/>
          <a:ext cx="2428852" cy="2428852"/>
        </a:xfrm>
        <a:custGeom>
          <a:avLst/>
          <a:gdLst/>
          <a:ahLst/>
          <a:cxnLst/>
          <a:rect l="0" t="0" r="0" b="0"/>
          <a:pathLst>
            <a:path>
              <a:moveTo>
                <a:pt x="2303060" y="1752670"/>
              </a:moveTo>
              <a:arcTo wR="1214426" hR="1214426" stAng="1578527" swAng="1635781"/>
            </a:path>
          </a:pathLst>
        </a:custGeom>
        <a:noFill/>
        <a:ln w="9525" cap="flat" cmpd="sng" algn="ctr">
          <a:solidFill>
            <a:schemeClr val="accent5">
              <a:hueOff val="-3311292"/>
              <a:satOff val="13270"/>
              <a:lumOff val="2876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DD04953-02AC-A347-B74A-60DAF945DB93}">
      <dsp:nvSpPr>
        <dsp:cNvPr id="0" name=""/>
        <dsp:cNvSpPr/>
      </dsp:nvSpPr>
      <dsp:spPr>
        <a:xfrm>
          <a:off x="2940397" y="2429142"/>
          <a:ext cx="1129605" cy="734243"/>
        </a:xfrm>
        <a:prstGeom prst="roundRect">
          <a:avLst/>
        </a:prstGeom>
        <a:solidFill>
          <a:schemeClr val="accent5">
            <a:hueOff val="-6622584"/>
            <a:satOff val="26541"/>
            <a:lumOff val="5752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Prevention</a:t>
          </a:r>
        </a:p>
      </dsp:txBody>
      <dsp:txXfrm>
        <a:off x="2976240" y="2464985"/>
        <a:ext cx="1057919" cy="662557"/>
      </dsp:txXfrm>
    </dsp:sp>
    <dsp:sp modelId="{D7E5CC04-E734-8E4E-B3CF-C3DF80FA05F3}">
      <dsp:nvSpPr>
        <dsp:cNvPr id="0" name=""/>
        <dsp:cNvSpPr/>
      </dsp:nvSpPr>
      <dsp:spPr>
        <a:xfrm>
          <a:off x="2290774" y="367411"/>
          <a:ext cx="2428852" cy="2428852"/>
        </a:xfrm>
        <a:custGeom>
          <a:avLst/>
          <a:gdLst/>
          <a:ahLst/>
          <a:cxnLst/>
          <a:rect l="0" t="0" r="0" b="0"/>
          <a:pathLst>
            <a:path>
              <a:moveTo>
                <a:pt x="493281" y="2191555"/>
              </a:moveTo>
              <a:arcTo wR="1214426" hR="1214426" stAng="7585692" swAng="1635781"/>
            </a:path>
          </a:pathLst>
        </a:custGeom>
        <a:noFill/>
        <a:ln w="9525" cap="flat" cmpd="sng" algn="ctr">
          <a:solidFill>
            <a:schemeClr val="accent5">
              <a:hueOff val="-6622584"/>
              <a:satOff val="26541"/>
              <a:lumOff val="5752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42A9AFF-81A2-A74C-9005-3305DF4766B8}">
      <dsp:nvSpPr>
        <dsp:cNvPr id="0" name=""/>
        <dsp:cNvSpPr/>
      </dsp:nvSpPr>
      <dsp:spPr>
        <a:xfrm>
          <a:off x="1725971" y="1214715"/>
          <a:ext cx="1129605" cy="734243"/>
        </a:xfrm>
        <a:prstGeom prst="roundRect">
          <a:avLst/>
        </a:prstGeom>
        <a:solidFill>
          <a:schemeClr val="accent5">
            <a:hueOff val="-9933876"/>
            <a:satOff val="39811"/>
            <a:lumOff val="8628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Detection</a:t>
          </a:r>
        </a:p>
      </dsp:txBody>
      <dsp:txXfrm>
        <a:off x="1761814" y="1250558"/>
        <a:ext cx="1057919" cy="662557"/>
      </dsp:txXfrm>
    </dsp:sp>
    <dsp:sp modelId="{53F3E0CB-BBBE-DA43-8A2C-08D775F92912}">
      <dsp:nvSpPr>
        <dsp:cNvPr id="0" name=""/>
        <dsp:cNvSpPr/>
      </dsp:nvSpPr>
      <dsp:spPr>
        <a:xfrm>
          <a:off x="2290774" y="367411"/>
          <a:ext cx="2428852" cy="2428852"/>
        </a:xfrm>
        <a:custGeom>
          <a:avLst/>
          <a:gdLst/>
          <a:ahLst/>
          <a:cxnLst/>
          <a:rect l="0" t="0" r="0" b="0"/>
          <a:pathLst>
            <a:path>
              <a:moveTo>
                <a:pt x="125792" y="676182"/>
              </a:moveTo>
              <a:arcTo wR="1214426" hR="1214426" stAng="12378527" swAng="1635781"/>
            </a:path>
          </a:pathLst>
        </a:custGeom>
        <a:noFill/>
        <a:ln w="9525" cap="flat" cmpd="sng" algn="ctr">
          <a:solidFill>
            <a:schemeClr val="accent5">
              <a:hueOff val="-9933876"/>
              <a:satOff val="39811"/>
              <a:lumOff val="8628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5">
  <dgm:title val=""/>
  <dgm:desc val=""/>
  <dgm:catLst>
    <dgm:cat type="cycle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fact="-1"/>
          <dgm:constr type="diam" for="ch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2"/>
                <dgm:constr type="endPad" refType="connDist" fact="0.2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A9E0E4D-C2F1-B544-9DE2-BBECDFB45BB2}" type="datetimeFigureOut">
              <a:rPr lang="en-US" smtClean="0"/>
              <a:t>10/31/18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7087D51-52A1-EF40-B672-9B4EC85007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16043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E17 Cover Opt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333957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E17 Cover Opt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171503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17 Divi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1" descr="Section Divider" title="Section Divider"/>
          <p:cNvSpPr>
            <a:spLocks noGrp="1"/>
          </p:cNvSpPr>
          <p:nvPr>
            <p:ph type="body" idx="13"/>
          </p:nvPr>
        </p:nvSpPr>
        <p:spPr>
          <a:xfrm>
            <a:off x="1143000" y="1504950"/>
            <a:ext cx="6781800" cy="20002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ctr"/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37405255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17 Content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5"/>
          <p:cNvSpPr>
            <a:spLocks noGrp="1"/>
          </p:cNvSpPr>
          <p:nvPr>
            <p:ph type="title"/>
          </p:nvPr>
        </p:nvSpPr>
        <p:spPr>
          <a:xfrm>
            <a:off x="457200" y="438150"/>
            <a:ext cx="7620000" cy="548879"/>
          </a:xfrm>
          <a:prstGeom prst="rect">
            <a:avLst/>
          </a:prstGeom>
        </p:spPr>
        <p:txBody>
          <a:bodyPr/>
          <a:lstStyle>
            <a:lvl1pPr algn="l">
              <a:defRPr sz="2800" b="1">
                <a:solidFill>
                  <a:srgbClr val="707C7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0" name="Content Placeholder 6"/>
          <p:cNvSpPr>
            <a:spLocks noGrp="1"/>
          </p:cNvSpPr>
          <p:nvPr>
            <p:ph idx="1" hasCustomPrompt="1"/>
          </p:nvPr>
        </p:nvSpPr>
        <p:spPr>
          <a:xfrm>
            <a:off x="457200" y="1123951"/>
            <a:ext cx="7620000" cy="3124199"/>
          </a:xfrm>
          <a:prstGeom prst="rect">
            <a:avLst/>
          </a:prstGeom>
        </p:spPr>
        <p:txBody>
          <a:bodyPr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here to add text</a:t>
            </a:r>
          </a:p>
        </p:txBody>
      </p:sp>
    </p:spTree>
    <p:extLst>
      <p:ext uri="{BB962C8B-B14F-4D97-AF65-F5344CB8AC3E}">
        <p14:creationId xmlns:p14="http://schemas.microsoft.com/office/powerpoint/2010/main" val="6079244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17 Content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5"/>
          <p:cNvSpPr>
            <a:spLocks noGrp="1"/>
          </p:cNvSpPr>
          <p:nvPr>
            <p:ph type="title"/>
          </p:nvPr>
        </p:nvSpPr>
        <p:spPr>
          <a:xfrm>
            <a:off x="457200" y="438150"/>
            <a:ext cx="8077200" cy="548879"/>
          </a:xfrm>
          <a:prstGeom prst="rect">
            <a:avLst/>
          </a:prstGeom>
        </p:spPr>
        <p:txBody>
          <a:bodyPr/>
          <a:lstStyle>
            <a:lvl1pPr algn="l">
              <a:defRPr sz="2800" b="1">
                <a:solidFill>
                  <a:srgbClr val="707C7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0" name="Content Placeholder 6"/>
          <p:cNvSpPr>
            <a:spLocks noGrp="1"/>
          </p:cNvSpPr>
          <p:nvPr>
            <p:ph idx="1" hasCustomPrompt="1"/>
          </p:nvPr>
        </p:nvSpPr>
        <p:spPr>
          <a:xfrm>
            <a:off x="457200" y="1123951"/>
            <a:ext cx="8077200" cy="3124199"/>
          </a:xfrm>
          <a:prstGeom prst="rect">
            <a:avLst/>
          </a:prstGeom>
        </p:spPr>
        <p:txBody>
          <a:bodyPr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here to add text</a:t>
            </a:r>
          </a:p>
        </p:txBody>
      </p:sp>
    </p:spTree>
    <p:extLst>
      <p:ext uri="{BB962C8B-B14F-4D97-AF65-F5344CB8AC3E}">
        <p14:creationId xmlns:p14="http://schemas.microsoft.com/office/powerpoint/2010/main" val="37713981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17 Content Grey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5"/>
          <p:cNvSpPr>
            <a:spLocks noGrp="1"/>
          </p:cNvSpPr>
          <p:nvPr>
            <p:ph type="title"/>
          </p:nvPr>
        </p:nvSpPr>
        <p:spPr>
          <a:xfrm>
            <a:off x="457200" y="438150"/>
            <a:ext cx="8077200" cy="548879"/>
          </a:xfrm>
          <a:prstGeom prst="rect">
            <a:avLst/>
          </a:prstGeom>
        </p:spPr>
        <p:txBody>
          <a:bodyPr/>
          <a:lstStyle>
            <a:lvl1pPr algn="l">
              <a:defRPr sz="2800" b="1">
                <a:solidFill>
                  <a:srgbClr val="707C7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3" name="Content Placeholder 6"/>
          <p:cNvSpPr>
            <a:spLocks noGrp="1"/>
          </p:cNvSpPr>
          <p:nvPr>
            <p:ph idx="1" hasCustomPrompt="1"/>
          </p:nvPr>
        </p:nvSpPr>
        <p:spPr>
          <a:xfrm>
            <a:off x="457200" y="1123951"/>
            <a:ext cx="8077200" cy="3124199"/>
          </a:xfrm>
          <a:prstGeom prst="rect">
            <a:avLst/>
          </a:prstGeom>
        </p:spPr>
        <p:txBody>
          <a:bodyPr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here to add text</a:t>
            </a:r>
          </a:p>
        </p:txBody>
      </p:sp>
    </p:spTree>
    <p:extLst>
      <p:ext uri="{BB962C8B-B14F-4D97-AF65-F5344CB8AC3E}">
        <p14:creationId xmlns:p14="http://schemas.microsoft.com/office/powerpoint/2010/main" val="5290237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17 Content Grey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5"/>
          <p:cNvSpPr>
            <a:spLocks noGrp="1"/>
          </p:cNvSpPr>
          <p:nvPr>
            <p:ph type="title"/>
          </p:nvPr>
        </p:nvSpPr>
        <p:spPr>
          <a:xfrm>
            <a:off x="457200" y="438150"/>
            <a:ext cx="8077200" cy="548879"/>
          </a:xfrm>
          <a:prstGeom prst="rect">
            <a:avLst/>
          </a:prstGeom>
        </p:spPr>
        <p:txBody>
          <a:bodyPr/>
          <a:lstStyle>
            <a:lvl1pPr algn="l">
              <a:defRPr sz="2800" b="1">
                <a:solidFill>
                  <a:srgbClr val="707C7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1" name="Content Placeholder 6"/>
          <p:cNvSpPr>
            <a:spLocks noGrp="1"/>
          </p:cNvSpPr>
          <p:nvPr>
            <p:ph idx="1" hasCustomPrompt="1"/>
          </p:nvPr>
        </p:nvSpPr>
        <p:spPr>
          <a:xfrm>
            <a:off x="457200" y="1123951"/>
            <a:ext cx="8077200" cy="3124199"/>
          </a:xfrm>
          <a:prstGeom prst="rect">
            <a:avLst/>
          </a:prstGeom>
        </p:spPr>
        <p:txBody>
          <a:bodyPr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here to add text</a:t>
            </a:r>
          </a:p>
        </p:txBody>
      </p:sp>
    </p:spTree>
    <p:extLst>
      <p:ext uri="{BB962C8B-B14F-4D97-AF65-F5344CB8AC3E}">
        <p14:creationId xmlns:p14="http://schemas.microsoft.com/office/powerpoint/2010/main" val="15456259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17 Content Grey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5"/>
          <p:cNvSpPr>
            <a:spLocks noGrp="1"/>
          </p:cNvSpPr>
          <p:nvPr>
            <p:ph type="title"/>
          </p:nvPr>
        </p:nvSpPr>
        <p:spPr>
          <a:xfrm>
            <a:off x="457200" y="438150"/>
            <a:ext cx="7620000" cy="548879"/>
          </a:xfrm>
          <a:prstGeom prst="rect">
            <a:avLst/>
          </a:prstGeom>
        </p:spPr>
        <p:txBody>
          <a:bodyPr/>
          <a:lstStyle>
            <a:lvl1pPr algn="l">
              <a:defRPr sz="2800" b="1">
                <a:solidFill>
                  <a:srgbClr val="707C7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Content Placeholder 6"/>
          <p:cNvSpPr>
            <a:spLocks noGrp="1"/>
          </p:cNvSpPr>
          <p:nvPr>
            <p:ph idx="1" hasCustomPrompt="1"/>
          </p:nvPr>
        </p:nvSpPr>
        <p:spPr>
          <a:xfrm>
            <a:off x="457200" y="1123951"/>
            <a:ext cx="7620000" cy="3124199"/>
          </a:xfrm>
          <a:prstGeom prst="rect">
            <a:avLst/>
          </a:prstGeom>
        </p:spPr>
        <p:txBody>
          <a:bodyPr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here to add text</a:t>
            </a:r>
          </a:p>
        </p:txBody>
      </p:sp>
    </p:spTree>
    <p:extLst>
      <p:ext uri="{BB962C8B-B14F-4D97-AF65-F5344CB8AC3E}">
        <p14:creationId xmlns:p14="http://schemas.microsoft.com/office/powerpoint/2010/main" val="8503733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17 Content Bulleted Lis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457200" y="1123950"/>
            <a:ext cx="7543800" cy="3200400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400">
                <a:solidFill>
                  <a:schemeClr val="tx1"/>
                </a:solidFill>
              </a:defRPr>
            </a:lvl2pPr>
            <a:lvl3pPr>
              <a:defRPr sz="2000">
                <a:solidFill>
                  <a:schemeClr val="tx1"/>
                </a:solidFill>
              </a:defRPr>
            </a:lvl3pPr>
            <a:lvl4pPr>
              <a:defRPr sz="1800">
                <a:solidFill>
                  <a:schemeClr val="tx1"/>
                </a:solidFill>
              </a:defRPr>
            </a:lvl4pPr>
          </a:lstStyle>
          <a:p>
            <a:pPr>
              <a:buClr>
                <a:srgbClr val="C00000"/>
              </a:buClr>
              <a:buSzPct val="80000"/>
              <a:buFont typeface="Wingdings" panose="05000000000000000000" pitchFamily="2" charset="2"/>
              <a:buChar char="§"/>
            </a:pP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Level 1</a:t>
            </a:r>
          </a:p>
          <a:p>
            <a:pPr lvl="1">
              <a:buClr>
                <a:srgbClr val="DD8423"/>
              </a:buClr>
              <a:buSzPct val="65000"/>
              <a:buFont typeface="Courier New" panose="02070309020205020404" pitchFamily="49" charset="0"/>
              <a:buChar char="o"/>
            </a:pP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Level 2</a:t>
            </a:r>
          </a:p>
          <a:p>
            <a:pPr lvl="2">
              <a:buClr>
                <a:srgbClr val="0070C0"/>
              </a:buClr>
              <a:buSzPct val="70000"/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Level 3</a:t>
            </a:r>
          </a:p>
          <a:p>
            <a:pPr lvl="3">
              <a:buClr>
                <a:schemeClr val="accent3">
                  <a:lumMod val="75000"/>
                </a:schemeClr>
              </a:buClr>
              <a:buSzPct val="70000"/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Level 4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0" y="438150"/>
            <a:ext cx="7543800" cy="548879"/>
          </a:xfrm>
          <a:prstGeom prst="rect">
            <a:avLst/>
          </a:prstGeom>
        </p:spPr>
        <p:txBody>
          <a:bodyPr/>
          <a:lstStyle>
            <a:lvl1pPr algn="l">
              <a:defRPr sz="2800" b="1">
                <a:solidFill>
                  <a:srgbClr val="707C7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45470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jp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205792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846" r:id="rId1"/>
    <p:sldLayoutId id="2147484847" r:id="rId2"/>
    <p:sldLayoutId id="2147484848" r:id="rId3"/>
    <p:sldLayoutId id="2147484849" r:id="rId4"/>
    <p:sldLayoutId id="2147484850" r:id="rId5"/>
    <p:sldLayoutId id="2147484851" r:id="rId6"/>
    <p:sldLayoutId id="2147484852" r:id="rId7"/>
    <p:sldLayoutId id="2147484853" r:id="rId8"/>
    <p:sldLayoutId id="2147484855" r:id="rId9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tif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8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8600" y="2647950"/>
            <a:ext cx="853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PeopleSoft and Data Compliance: Adapting to New Regulations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6200" y="3638550"/>
            <a:ext cx="8991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solidFill>
                  <a:srgbClr val="707C7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PRESENTED BY:</a:t>
            </a:r>
          </a:p>
          <a:p>
            <a:pPr algn="ctr"/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Greg Wendt – Executive Director of Security Solutions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Appsian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683862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California Consumer Privacy Act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3124200" y="1123951"/>
            <a:ext cx="4953000" cy="3124199"/>
          </a:xfrm>
        </p:spPr>
        <p:txBody>
          <a:bodyPr/>
          <a:lstStyle/>
          <a:p>
            <a:r>
              <a:rPr lang="en-US" sz="2400" dirty="0"/>
              <a:t>The Act mandates that consumers: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/>
              <a:t>Have the right to know what information is being collected about them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/>
              <a:t>Have the right to know why that information is being collected: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/>
              <a:t>Have the right to know who that information is being shared with or sold to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/>
              <a:t>Under the age of 16 have even more stringent controls on the selling or sharing of their data</a:t>
            </a:r>
            <a:endParaRPr lang="en-US" sz="18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E6C5E58-D7C9-E844-B529-0A5B0883CB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500" y="1352550"/>
            <a:ext cx="1333500" cy="15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77688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 Department of Education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123951"/>
            <a:ext cx="5486400" cy="3124199"/>
          </a:xfrm>
        </p:spPr>
        <p:txBody>
          <a:bodyPr/>
          <a:lstStyle/>
          <a:p>
            <a:r>
              <a:rPr lang="en-US" dirty="0">
                <a:latin typeface="Arial" charset="0"/>
                <a:ea typeface="DejaVu Sans" charset="0"/>
                <a:cs typeface="DejaVu Sans" charset="0"/>
              </a:rPr>
              <a:t>Change in reporting</a:t>
            </a:r>
          </a:p>
          <a:p>
            <a:pPr lvl="1"/>
            <a:r>
              <a:rPr lang="en-US" sz="2000" dirty="0">
                <a:latin typeface="Arial" charset="0"/>
                <a:ea typeface="DejaVu Sans" charset="0"/>
                <a:cs typeface="DejaVu Sans" charset="0"/>
              </a:rPr>
              <a:t>FERPA does not contain a breach reporting obligation</a:t>
            </a:r>
          </a:p>
          <a:p>
            <a:r>
              <a:rPr lang="en-US" dirty="0">
                <a:latin typeface="Arial" charset="0"/>
                <a:ea typeface="DejaVu Sans" charset="0"/>
                <a:cs typeface="DejaVu Sans" charset="0"/>
              </a:rPr>
              <a:t>Informal Notification</a:t>
            </a:r>
          </a:p>
          <a:p>
            <a:pPr lvl="1"/>
            <a:r>
              <a:rPr lang="en-US" sz="2000" dirty="0">
                <a:latin typeface="Arial" charset="0"/>
                <a:ea typeface="DejaVu Sans" charset="0"/>
                <a:cs typeface="DejaVu Sans" charset="0"/>
              </a:rPr>
              <a:t>Via webinars</a:t>
            </a:r>
          </a:p>
          <a:p>
            <a:r>
              <a:rPr lang="en-US" dirty="0">
                <a:latin typeface="Arial" charset="0"/>
                <a:ea typeface="DejaVu Sans" charset="0"/>
                <a:cs typeface="DejaVu Sans" charset="0"/>
              </a:rPr>
              <a:t>Must report any “suspected” data breach on day it was detected</a:t>
            </a:r>
          </a:p>
          <a:p>
            <a:pPr lvl="1"/>
            <a:r>
              <a:rPr lang="en-US" sz="2000" dirty="0">
                <a:latin typeface="Arial" charset="0"/>
                <a:ea typeface="DejaVu Sans" charset="0"/>
                <a:cs typeface="DejaVu Sans" charset="0"/>
              </a:rPr>
              <a:t>Live topic –changes likely</a:t>
            </a:r>
          </a:p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F23E7BB-9A9A-D246-AAB9-E95829771C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43600" y="438150"/>
            <a:ext cx="2994598" cy="3638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359428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Fines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304799" y="1123951"/>
            <a:ext cx="6823939" cy="3124199"/>
          </a:xfrm>
        </p:spPr>
        <p:txBody>
          <a:bodyPr/>
          <a:lstStyle/>
          <a:p>
            <a:r>
              <a:rPr lang="en-US" sz="1600" b="1" dirty="0"/>
              <a:t>GDPR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ea typeface="DejaVu Sans" charset="0"/>
                <a:cs typeface="DejaVu Sans" charset="0"/>
              </a:rPr>
              <a:t>Fines up to 4% of global annual revenue or 20 Million Euro whichever greater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Arial" charset="0"/>
                <a:ea typeface="DejaVu Sans" charset="0"/>
                <a:cs typeface="DejaVu Sans" charset="0"/>
              </a:rPr>
              <a:t>Breaches at 29 of the FTSE 100 in the last 8 years would’ve incurred penalties</a:t>
            </a:r>
            <a:br>
              <a:rPr lang="en-US" sz="1400" dirty="0">
                <a:latin typeface="Arial" charset="0"/>
                <a:ea typeface="DejaVu Sans" charset="0"/>
                <a:cs typeface="DejaVu Sans" charset="0"/>
              </a:rPr>
            </a:br>
            <a:r>
              <a:rPr lang="en-US" sz="1400" dirty="0">
                <a:latin typeface="Arial" charset="0"/>
                <a:ea typeface="DejaVu Sans" charset="0"/>
                <a:cs typeface="DejaVu Sans" charset="0"/>
              </a:rPr>
              <a:t>Of the FTSE 100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400" dirty="0">
                <a:latin typeface="Arial" charset="0"/>
                <a:ea typeface="DejaVu Sans" charset="0"/>
                <a:cs typeface="DejaVu Sans" charset="0"/>
              </a:rPr>
              <a:t>A 4% fine would wipe out the profits of 34 companies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400" dirty="0">
                <a:latin typeface="Arial" charset="0"/>
                <a:ea typeface="DejaVu Sans" charset="0"/>
                <a:cs typeface="DejaVu Sans" charset="0"/>
              </a:rPr>
              <a:t>A 2% fine would wipe out the profits of 19 companies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400" dirty="0">
                <a:latin typeface="Arial" charset="0"/>
                <a:ea typeface="DejaVu Sans" charset="0"/>
                <a:cs typeface="DejaVu Sans" charset="0"/>
              </a:rPr>
              <a:t>A 1% fine would wipe out the profits of 15 companies</a:t>
            </a:r>
          </a:p>
          <a:p>
            <a:r>
              <a:rPr lang="en-US" sz="1600" b="1" dirty="0">
                <a:latin typeface="Arial" charset="0"/>
                <a:ea typeface="DejaVu Sans" charset="0"/>
                <a:cs typeface="DejaVu Sans" charset="0"/>
              </a:rPr>
              <a:t>U.S. Department of Education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Arial" charset="0"/>
                <a:ea typeface="DejaVu Sans" charset="0"/>
                <a:cs typeface="DejaVu Sans" charset="0"/>
              </a:rPr>
              <a:t>Levying </a:t>
            </a:r>
            <a:r>
              <a:rPr lang="en-US" sz="1400" dirty="0" err="1">
                <a:latin typeface="Arial" charset="0"/>
                <a:ea typeface="DejaVu Sans" charset="0"/>
                <a:cs typeface="DejaVu Sans" charset="0"/>
              </a:rPr>
              <a:t>Cleryesque</a:t>
            </a:r>
            <a:r>
              <a:rPr lang="en-US" sz="1400" dirty="0">
                <a:latin typeface="Arial" charset="0"/>
                <a:ea typeface="DejaVu Sans" charset="0"/>
                <a:cs typeface="DejaVu Sans" charset="0"/>
              </a:rPr>
              <a:t> fines up to $56,789 per violation</a:t>
            </a:r>
          </a:p>
          <a:p>
            <a:r>
              <a:rPr lang="en-US" sz="1600" b="1" dirty="0">
                <a:latin typeface="Arial" charset="0"/>
                <a:ea typeface="DejaVu Sans" charset="0"/>
                <a:cs typeface="DejaVu Sans" charset="0"/>
              </a:rPr>
              <a:t>California Consumer Privacy Act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Arial" charset="0"/>
                <a:ea typeface="DejaVu Sans" charset="0"/>
                <a:cs typeface="DejaVu Sans" charset="0"/>
              </a:rPr>
              <a:t>???????</a:t>
            </a:r>
          </a:p>
          <a:p>
            <a:endParaRPr lang="en-US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9F5ED306-9042-204A-A2B4-6F2047D8C0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8739" y="819150"/>
            <a:ext cx="1710461" cy="160142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9DCE941-52E6-814C-9C99-1A56FB6B3802}"/>
              </a:ext>
            </a:extLst>
          </p:cNvPr>
          <p:cNvSpPr txBox="1"/>
          <p:nvPr/>
        </p:nvSpPr>
        <p:spPr>
          <a:xfrm>
            <a:off x="7239000" y="2686050"/>
            <a:ext cx="1600200" cy="1477328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800" dirty="0">
                <a:solidFill>
                  <a:schemeClr val="tx1"/>
                </a:solidFill>
                <a:latin typeface="+mn-lt"/>
              </a:rPr>
              <a:t>More states will be implementing stringent privacy laws</a:t>
            </a:r>
          </a:p>
        </p:txBody>
      </p:sp>
    </p:spTree>
    <p:extLst>
      <p:ext uri="{BB962C8B-B14F-4D97-AF65-F5344CB8AC3E}">
        <p14:creationId xmlns:p14="http://schemas.microsoft.com/office/powerpoint/2010/main" val="245264430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Causes of Malicious Data Leakage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304799" y="1123951"/>
            <a:ext cx="6823939" cy="3124199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72A4081-E1BA-7549-9A36-6DE1FAF5F0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1123951"/>
            <a:ext cx="7638629" cy="3124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576431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Insider Misuse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304800" y="1123951"/>
            <a:ext cx="3841752" cy="3124199"/>
          </a:xfrm>
        </p:spPr>
        <p:txBody>
          <a:bodyPr/>
          <a:lstStyle/>
          <a:p>
            <a:pPr marL="342900" indent="-342900">
              <a:buFont typeface="Arial" charset="0"/>
              <a:buChar char="•"/>
            </a:pPr>
            <a:r>
              <a:rPr lang="en-US" sz="1800" dirty="0"/>
              <a:t>Security controls to catch hackers also catch insiders</a:t>
            </a:r>
          </a:p>
          <a:p>
            <a:pPr marL="342900" indent="-342900">
              <a:buFont typeface="Arial" charset="0"/>
              <a:buChar char="•"/>
            </a:pPr>
            <a:r>
              <a:rPr lang="en-US" sz="1800" dirty="0"/>
              <a:t>Average of months to </a:t>
            </a:r>
            <a:r>
              <a:rPr lang="en-US" sz="1800" b="1" i="1" dirty="0"/>
              <a:t>YEARS</a:t>
            </a:r>
            <a:r>
              <a:rPr lang="en-US" sz="1800" dirty="0"/>
              <a:t> to discover</a:t>
            </a:r>
          </a:p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C52294F-8753-624F-8A85-5ED6AF529F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46551" y="1107008"/>
            <a:ext cx="4673600" cy="2904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07274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 Finish Line in Compliance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3124200" y="1123951"/>
            <a:ext cx="4953000" cy="3124199"/>
          </a:xfrm>
        </p:spPr>
        <p:txBody>
          <a:bodyPr/>
          <a:lstStyle/>
          <a:p>
            <a:endParaRPr lang="en-US" sz="1800" dirty="0"/>
          </a:p>
        </p:txBody>
      </p:sp>
      <p:graphicFrame>
        <p:nvGraphicFramePr>
          <p:cNvPr id="6" name="Content Placeholder 3">
            <a:extLst>
              <a:ext uri="{FF2B5EF4-FFF2-40B4-BE49-F238E27FC236}">
                <a16:creationId xmlns:a16="http://schemas.microsoft.com/office/drawing/2014/main" id="{A271BB5B-62EC-6D4E-939E-693436AC6D6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01254629"/>
              </p:ext>
            </p:extLst>
          </p:nvPr>
        </p:nvGraphicFramePr>
        <p:xfrm>
          <a:off x="685800" y="1061643"/>
          <a:ext cx="7010401" cy="31636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54367981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Challenges of Existing Security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Content Placeholder 6">
            <a:extLst>
              <a:ext uri="{FF2B5EF4-FFF2-40B4-BE49-F238E27FC236}">
                <a16:creationId xmlns:a16="http://schemas.microsoft.com/office/drawing/2014/main" id="{532CE769-E04E-1447-A09E-C40F4291C1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5052" y="971550"/>
            <a:ext cx="5155348" cy="3435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999937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Cisco Annual Cybersecurity Report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123951"/>
            <a:ext cx="8229600" cy="3124199"/>
          </a:xfrm>
        </p:spPr>
        <p:txBody>
          <a:bodyPr/>
          <a:lstStyle/>
          <a:p>
            <a:r>
              <a:rPr lang="en-US" sz="2400" dirty="0"/>
              <a:t>56% of security alerts are investigated</a:t>
            </a:r>
          </a:p>
          <a:p>
            <a:pPr lvl="1"/>
            <a:r>
              <a:rPr lang="en-US" sz="2000" dirty="0"/>
              <a:t>Less than half are legitimate</a:t>
            </a:r>
          </a:p>
          <a:p>
            <a:r>
              <a:rPr lang="en-US" dirty="0"/>
              <a:t>Criminals use organizations lack of response time against them</a:t>
            </a:r>
          </a:p>
          <a:p>
            <a:r>
              <a:rPr lang="en-US" dirty="0"/>
              <a:t>Leveraging classic attacks spam and adware</a:t>
            </a:r>
          </a:p>
          <a:p>
            <a:r>
              <a:rPr lang="en-US" dirty="0"/>
              <a:t>CSO’s cite budget constraints, compatibility issues, and lack of trained talent as their biggest barriers</a:t>
            </a:r>
            <a:endParaRPr lang="en-US" sz="1300" dirty="0"/>
          </a:p>
          <a:p>
            <a:pPr lvl="1"/>
            <a:r>
              <a:rPr lang="en-US" sz="2000" dirty="0"/>
              <a:t>66% of organizations use more than 6 security products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04880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Challenges of Existing </a:t>
            </a:r>
            <a:r>
              <a:rPr lang="en-US" dirty="0" err="1"/>
              <a:t>Secrurity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123951"/>
            <a:ext cx="8229600" cy="3124199"/>
          </a:xfrm>
        </p:spPr>
        <p:txBody>
          <a:bodyPr/>
          <a:lstStyle/>
          <a:p>
            <a:r>
              <a:rPr lang="en-US" sz="2400" dirty="0"/>
              <a:t>Implementing MFA effectively</a:t>
            </a:r>
          </a:p>
          <a:p>
            <a:pPr lvl="1"/>
            <a:r>
              <a:rPr lang="en-US" sz="2000" dirty="0"/>
              <a:t>End-user security engagement</a:t>
            </a:r>
          </a:p>
          <a:p>
            <a:r>
              <a:rPr lang="en-US" dirty="0"/>
              <a:t>Enterprise Firewalls are challenged by ERP Applications</a:t>
            </a:r>
          </a:p>
          <a:p>
            <a:r>
              <a:rPr lang="en-US" dirty="0"/>
              <a:t>Stolen credentials</a:t>
            </a:r>
          </a:p>
          <a:p>
            <a:pPr lvl="1"/>
            <a:r>
              <a:rPr lang="en-US" sz="2000" dirty="0"/>
              <a:t>Effects on security</a:t>
            </a:r>
          </a:p>
          <a:p>
            <a:r>
              <a:rPr lang="en-US" dirty="0"/>
              <a:t>Patching and Maintenance</a:t>
            </a:r>
          </a:p>
          <a:p>
            <a:r>
              <a:rPr lang="en-US" dirty="0"/>
              <a:t>Policies and Procedures</a:t>
            </a:r>
            <a:endParaRPr lang="en-US" sz="1300" dirty="0"/>
          </a:p>
          <a:p>
            <a:pPr lvl="1"/>
            <a:r>
              <a:rPr lang="en-US" sz="2000" dirty="0"/>
              <a:t>Verifying process are done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639834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Layered Security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" name="Content Placeholder 3">
            <a:extLst>
              <a:ext uri="{FF2B5EF4-FFF2-40B4-BE49-F238E27FC236}">
                <a16:creationId xmlns:a16="http://schemas.microsoft.com/office/drawing/2014/main" id="{57F31462-0690-2C44-AC24-8945613254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2782" y="1123951"/>
            <a:ext cx="4228836" cy="3171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60889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Formally GreyHeller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C4BFF9B-B5CC-BC4A-81BB-0D28E8BB74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428750"/>
            <a:ext cx="8110330" cy="259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72344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CIS 20 - Controls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9D6680E-7601-DA47-9E8E-A32743C452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2650" y="1543050"/>
            <a:ext cx="6769100" cy="205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097109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CIS 20 - Controls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317B9C3-0ECC-9447-BBF7-7CA2277D2D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2600" y="1047750"/>
            <a:ext cx="5334000" cy="3346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508633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CIS 20 – </a:t>
            </a:r>
            <a:r>
              <a:rPr lang="en-US" dirty="0" err="1"/>
              <a:t>Appsian</a:t>
            </a:r>
            <a:r>
              <a:rPr lang="en-US" dirty="0"/>
              <a:t> Controls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graphicFrame>
        <p:nvGraphicFramePr>
          <p:cNvPr id="7" name="Content Placeholder 5">
            <a:extLst>
              <a:ext uri="{FF2B5EF4-FFF2-40B4-BE49-F238E27FC236}">
                <a16:creationId xmlns:a16="http://schemas.microsoft.com/office/drawing/2014/main" id="{6669EEB5-D710-1744-B553-83DA8B0094B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00546448"/>
              </p:ext>
            </p:extLst>
          </p:nvPr>
        </p:nvGraphicFramePr>
        <p:xfrm>
          <a:off x="609600" y="1219038"/>
          <a:ext cx="7467600" cy="3029112"/>
        </p:xfrm>
        <a:graphic>
          <a:graphicData uri="http://schemas.openxmlformats.org/drawingml/2006/table">
            <a:tbl>
              <a:tblPr bandRow="1">
                <a:tableStyleId>{0E3FDE45-AF77-4B5C-9715-49D594BDF05E}</a:tableStyleId>
              </a:tblPr>
              <a:tblGrid>
                <a:gridCol w="48410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22220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6128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36568">
                <a:tc>
                  <a:txBody>
                    <a:bodyPr/>
                    <a:lstStyle/>
                    <a:p>
                      <a:r>
                        <a:rPr lang="en-US" sz="1600" dirty="0"/>
                        <a:t>3</a:t>
                      </a:r>
                    </a:p>
                  </a:txBody>
                  <a:tcPr marL="82989" marR="82989" marT="41495" marB="41495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Continuous Vulnerability Management</a:t>
                      </a:r>
                    </a:p>
                  </a:txBody>
                  <a:tcPr marL="82989" marR="82989" marT="41495" marB="4149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002060"/>
                          </a:solidFill>
                          <a:latin typeface="Wingdings" pitchFamily="2" charset="2"/>
                        </a:rPr>
                        <a:t>☑</a:t>
                      </a:r>
                    </a:p>
                  </a:txBody>
                  <a:tcPr marL="82989" marR="82989" marT="41495" marB="4149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6568">
                <a:tc>
                  <a:txBody>
                    <a:bodyPr/>
                    <a:lstStyle/>
                    <a:p>
                      <a:r>
                        <a:rPr lang="en-US" sz="1600" dirty="0"/>
                        <a:t>4</a:t>
                      </a:r>
                    </a:p>
                  </a:txBody>
                  <a:tcPr marL="82989" marR="82989" marT="41495" marB="41495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Controlled Use of Administrative Privileges</a:t>
                      </a:r>
                    </a:p>
                  </a:txBody>
                  <a:tcPr marL="82989" marR="82989" marT="41495" marB="41495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>
                          <a:solidFill>
                            <a:srgbClr val="002060"/>
                          </a:solidFill>
                          <a:latin typeface="Wingdings" pitchFamily="2" charset="2"/>
                        </a:rPr>
                        <a:t>☑</a:t>
                      </a:r>
                    </a:p>
                  </a:txBody>
                  <a:tcPr marL="82989" marR="82989" marT="41495" marB="4149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6568">
                <a:tc>
                  <a:txBody>
                    <a:bodyPr/>
                    <a:lstStyle/>
                    <a:p>
                      <a:r>
                        <a:rPr lang="en-US" sz="1600" dirty="0"/>
                        <a:t>6</a:t>
                      </a:r>
                    </a:p>
                  </a:txBody>
                  <a:tcPr marL="82989" marR="82989" marT="41495" marB="41495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Maintenance, Monitoring, and Analysis of Audit Logs</a:t>
                      </a:r>
                    </a:p>
                  </a:txBody>
                  <a:tcPr marL="82989" marR="82989" marT="41495" marB="41495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>
                          <a:solidFill>
                            <a:srgbClr val="002060"/>
                          </a:solidFill>
                          <a:latin typeface="Wingdings" pitchFamily="2" charset="2"/>
                        </a:rPr>
                        <a:t>☑</a:t>
                      </a:r>
                    </a:p>
                  </a:txBody>
                  <a:tcPr marL="82989" marR="82989" marT="41495" marB="4149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6568">
                <a:tc>
                  <a:txBody>
                    <a:bodyPr/>
                    <a:lstStyle/>
                    <a:p>
                      <a:r>
                        <a:rPr lang="en-US" sz="1600" dirty="0"/>
                        <a:t>12</a:t>
                      </a:r>
                    </a:p>
                  </a:txBody>
                  <a:tcPr marL="82989" marR="82989" marT="41495" marB="41495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Boundary Defense</a:t>
                      </a:r>
                    </a:p>
                  </a:txBody>
                  <a:tcPr marL="82989" marR="82989" marT="41495" marB="41495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>
                          <a:solidFill>
                            <a:srgbClr val="002060"/>
                          </a:solidFill>
                          <a:latin typeface="Wingdings" pitchFamily="2" charset="2"/>
                        </a:rPr>
                        <a:t>☑</a:t>
                      </a:r>
                    </a:p>
                  </a:txBody>
                  <a:tcPr marL="82989" marR="82989" marT="41495" marB="41495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36568">
                <a:tc>
                  <a:txBody>
                    <a:bodyPr/>
                    <a:lstStyle/>
                    <a:p>
                      <a:r>
                        <a:rPr lang="en-US" sz="1600" dirty="0"/>
                        <a:t>13</a:t>
                      </a:r>
                    </a:p>
                  </a:txBody>
                  <a:tcPr marL="82989" marR="82989" marT="41495" marB="41495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Data Protection</a:t>
                      </a:r>
                    </a:p>
                  </a:txBody>
                  <a:tcPr marL="82989" marR="82989" marT="41495" marB="41495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>
                          <a:solidFill>
                            <a:srgbClr val="002060"/>
                          </a:solidFill>
                          <a:latin typeface="Wingdings" pitchFamily="2" charset="2"/>
                        </a:rPr>
                        <a:t>☑</a:t>
                      </a:r>
                    </a:p>
                  </a:txBody>
                  <a:tcPr marL="82989" marR="82989" marT="41495" marB="41495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36568">
                <a:tc>
                  <a:txBody>
                    <a:bodyPr/>
                    <a:lstStyle/>
                    <a:p>
                      <a:r>
                        <a:rPr lang="en-US" sz="1600" dirty="0"/>
                        <a:t>14</a:t>
                      </a:r>
                    </a:p>
                  </a:txBody>
                  <a:tcPr marL="82989" marR="82989" marT="41495" marB="41495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Controlled Access based on the need to know</a:t>
                      </a:r>
                    </a:p>
                  </a:txBody>
                  <a:tcPr marL="82989" marR="82989" marT="41495" marB="41495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>
                          <a:solidFill>
                            <a:srgbClr val="002060"/>
                          </a:solidFill>
                          <a:latin typeface="Wingdings" pitchFamily="2" charset="2"/>
                        </a:rPr>
                        <a:t>☑</a:t>
                      </a:r>
                    </a:p>
                  </a:txBody>
                  <a:tcPr marL="82989" marR="82989" marT="41495" marB="41495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36568">
                <a:tc>
                  <a:txBody>
                    <a:bodyPr/>
                    <a:lstStyle/>
                    <a:p>
                      <a:r>
                        <a:rPr lang="en-US" sz="1600" dirty="0"/>
                        <a:t>16</a:t>
                      </a:r>
                    </a:p>
                  </a:txBody>
                  <a:tcPr marL="82989" marR="82989" marT="41495" marB="41495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Account Monitoring and Control</a:t>
                      </a:r>
                    </a:p>
                  </a:txBody>
                  <a:tcPr marL="82989" marR="82989" marT="41495" marB="41495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>
                          <a:solidFill>
                            <a:srgbClr val="002060"/>
                          </a:solidFill>
                          <a:latin typeface="Wingdings" pitchFamily="2" charset="2"/>
                        </a:rPr>
                        <a:t>☑</a:t>
                      </a:r>
                    </a:p>
                  </a:txBody>
                  <a:tcPr marL="82989" marR="82989" marT="41495" marB="41495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36568">
                <a:tc>
                  <a:txBody>
                    <a:bodyPr/>
                    <a:lstStyle/>
                    <a:p>
                      <a:r>
                        <a:rPr lang="en-US" sz="1600" dirty="0"/>
                        <a:t>18</a:t>
                      </a:r>
                    </a:p>
                  </a:txBody>
                  <a:tcPr marL="82989" marR="82989" marT="41495" marB="41495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Application Software Security</a:t>
                      </a:r>
                    </a:p>
                  </a:txBody>
                  <a:tcPr marL="82989" marR="82989" marT="41495" marB="41495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>
                          <a:solidFill>
                            <a:srgbClr val="002060"/>
                          </a:solidFill>
                          <a:latin typeface="Wingdings" pitchFamily="2" charset="2"/>
                        </a:rPr>
                        <a:t>☑</a:t>
                      </a:r>
                    </a:p>
                  </a:txBody>
                  <a:tcPr marL="82989" marR="82989" marT="41495" marB="41495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36568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19</a:t>
                      </a:r>
                    </a:p>
                  </a:txBody>
                  <a:tcPr marL="82989" marR="82989" marT="41495" marB="41495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Incident Response and Management</a:t>
                      </a:r>
                    </a:p>
                  </a:txBody>
                  <a:tcPr marL="82989" marR="82989" marT="41495" marB="41495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>
                          <a:solidFill>
                            <a:srgbClr val="002060"/>
                          </a:solidFill>
                          <a:latin typeface="Wingdings" pitchFamily="2" charset="2"/>
                        </a:rPr>
                        <a:t>☑</a:t>
                      </a:r>
                    </a:p>
                  </a:txBody>
                  <a:tcPr marL="82989" marR="82989" marT="41495" marB="41495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290135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Appsian’s</a:t>
            </a:r>
            <a:r>
              <a:rPr lang="en-US" dirty="0"/>
              <a:t> Application Security Platform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123951"/>
            <a:ext cx="8229600" cy="3124199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6" name="Content Placeholder 6">
            <a:extLst>
              <a:ext uri="{FF2B5EF4-FFF2-40B4-BE49-F238E27FC236}">
                <a16:creationId xmlns:a16="http://schemas.microsoft.com/office/drawing/2014/main" id="{EFB169F4-D7AC-7544-9E3F-BE2ED5E339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1047750"/>
            <a:ext cx="6750552" cy="3581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930170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ASP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1F42129-E12C-7749-AFB4-6F89A74492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2600" y="465812"/>
            <a:ext cx="5021656" cy="3934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182418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Demo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1" descr="Picture 1">
            <a:extLst>
              <a:ext uri="{FF2B5EF4-FFF2-40B4-BE49-F238E27FC236}">
                <a16:creationId xmlns:a16="http://schemas.microsoft.com/office/drawing/2014/main" id="{368ECB17-7F0F-9E4F-A584-D2F38D8BF5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/>
          </a:blip>
          <a:srcRect b="12271"/>
          <a:stretch>
            <a:fillRect/>
          </a:stretch>
        </p:blipFill>
        <p:spPr>
          <a:xfrm>
            <a:off x="1219200" y="1147953"/>
            <a:ext cx="6213933" cy="3062096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72777084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3892A26-D0B0-614E-BBDA-8E6D2F573C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7129" y="1058470"/>
            <a:ext cx="4880142" cy="3255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868282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>
                <a:solidFill>
                  <a:schemeClr val="tx1"/>
                </a:solidFill>
              </a:rPr>
              <a:t>Please take a moment to evaluate this session</a:t>
            </a:r>
            <a:br>
              <a:rPr lang="en-US" sz="2400" dirty="0">
                <a:solidFill>
                  <a:schemeClr val="tx1"/>
                </a:solidFill>
              </a:rPr>
            </a:br>
            <a:r>
              <a:rPr lang="en-US" sz="1600" b="0" dirty="0">
                <a:solidFill>
                  <a:schemeClr val="tx1"/>
                </a:solidFill>
              </a:rPr>
              <a:t>There are two ways to access the session and presenter evaluations </a:t>
            </a:r>
          </a:p>
        </p:txBody>
      </p:sp>
      <p:sp>
        <p:nvSpPr>
          <p:cNvPr id="6" name="Text Placeholder 2"/>
          <p:cNvSpPr txBox="1">
            <a:spLocks/>
          </p:cNvSpPr>
          <p:nvPr/>
        </p:nvSpPr>
        <p:spPr>
          <a:xfrm>
            <a:off x="381000" y="1428750"/>
            <a:ext cx="8320503" cy="2720591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sz="4000" dirty="0"/>
              <a:t>1</a:t>
            </a:r>
          </a:p>
          <a:p>
            <a:pPr marL="0" indent="0">
              <a:buFont typeface="Arial"/>
              <a:buNone/>
            </a:pPr>
            <a:endParaRPr lang="en-US" sz="2000" dirty="0"/>
          </a:p>
          <a:p>
            <a:pPr marL="0" indent="0">
              <a:buFont typeface="Arial"/>
              <a:buNone/>
            </a:pPr>
            <a:r>
              <a:rPr lang="en-US" sz="4000" dirty="0"/>
              <a:t>2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58952" y="1714032"/>
            <a:ext cx="27717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In the online agenda, click on the “</a:t>
            </a:r>
            <a:r>
              <a:rPr lang="en-US" sz="1600" dirty="0">
                <a:solidFill>
                  <a:srgbClr val="B7002B"/>
                </a:solidFill>
              </a:rPr>
              <a:t>Evaluate Session</a:t>
            </a:r>
            <a:r>
              <a:rPr lang="en-US" sz="1600" dirty="0"/>
              <a:t>” link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58952" y="2809900"/>
            <a:ext cx="281635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From the mobile app, click on the session you want from the schedule &gt; then click the associated resources &gt; and the </a:t>
            </a:r>
            <a:r>
              <a:rPr lang="en-US" sz="1600" dirty="0">
                <a:solidFill>
                  <a:srgbClr val="B7002B"/>
                </a:solidFill>
              </a:rPr>
              <a:t>evaluation</a:t>
            </a:r>
            <a:r>
              <a:rPr lang="en-US" sz="1600" dirty="0"/>
              <a:t> will pop up in the list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02464" y="1751370"/>
            <a:ext cx="3891032" cy="99931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94728" y="2750680"/>
            <a:ext cx="3898768" cy="1576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31242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Content Placeholder 6">
            <a:extLst>
              <a:ext uri="{FF2B5EF4-FFF2-40B4-BE49-F238E27FC236}">
                <a16:creationId xmlns:a16="http://schemas.microsoft.com/office/drawing/2014/main" id="{DE0BA866-906C-2F47-90F6-712FFBDA39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0025" y="900000"/>
            <a:ext cx="6503949" cy="3210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46146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Agenda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Introduction</a:t>
            </a:r>
          </a:p>
          <a:p>
            <a:r>
              <a:rPr lang="en-US" dirty="0"/>
              <a:t>Compliance – Where We Are / How We Got Here</a:t>
            </a:r>
          </a:p>
          <a:p>
            <a:r>
              <a:rPr lang="en-US" dirty="0"/>
              <a:t>Challenges of Existing Security </a:t>
            </a:r>
          </a:p>
          <a:p>
            <a:r>
              <a:rPr lang="en-US" dirty="0"/>
              <a:t>Layered Security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25777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Appsian</a:t>
            </a:r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BD7C10B-22DA-A947-AD98-FC2FA0961C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71550"/>
            <a:ext cx="9144000" cy="3252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40608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Evolution of a Regulatory Environment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6">
            <a:extLst>
              <a:ext uri="{FF2B5EF4-FFF2-40B4-BE49-F238E27FC236}">
                <a16:creationId xmlns:a16="http://schemas.microsoft.com/office/drawing/2014/main" id="{C274FDEF-B7E7-4840-B4B4-412D6A7534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1428750"/>
            <a:ext cx="8228013" cy="2541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906804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Payment Card Industry (PCI)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3505200" y="1123951"/>
            <a:ext cx="5410200" cy="3124199"/>
          </a:xfrm>
        </p:spPr>
        <p:txBody>
          <a:bodyPr/>
          <a:lstStyle/>
          <a:p>
            <a:r>
              <a:rPr lang="en-US" sz="1800" b="1" dirty="0"/>
              <a:t>PCI Data Security Standard</a:t>
            </a:r>
            <a:endParaRPr lang="en-US" dirty="0"/>
          </a:p>
          <a:p>
            <a:r>
              <a:rPr lang="en-US" dirty="0"/>
              <a:t>Version 1: 2004 / Current Version: 3.2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000" dirty="0"/>
              <a:t>Build &amp; Maintain a Secure Network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000" dirty="0"/>
              <a:t>Protect Cardholder Data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000" dirty="0"/>
              <a:t>Maintain a Vulnerability </a:t>
            </a:r>
            <a:r>
              <a:rPr lang="en-US" sz="2000" dirty="0" err="1"/>
              <a:t>Mgt</a:t>
            </a:r>
            <a:r>
              <a:rPr lang="en-US" sz="2000" dirty="0"/>
              <a:t> Program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000" dirty="0"/>
              <a:t>Implement Strong Access Controls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000" dirty="0"/>
              <a:t>Regularly Monitor &amp; Test Networks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000" dirty="0"/>
              <a:t>Maintain an Information Security Policy </a:t>
            </a:r>
          </a:p>
          <a:p>
            <a:endParaRPr lang="en-US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48DA9C89-BF9B-D64D-B178-38940C36A3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097281"/>
            <a:ext cx="3124200" cy="20828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6789BCB-7DC1-9F4C-86D9-D4978851D83B}"/>
              </a:ext>
            </a:extLst>
          </p:cNvPr>
          <p:cNvSpPr txBox="1"/>
          <p:nvPr/>
        </p:nvSpPr>
        <p:spPr>
          <a:xfrm>
            <a:off x="247650" y="3290333"/>
            <a:ext cx="31051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>
                <a:solidFill>
                  <a:srgbClr val="C00000"/>
                </a:solidFill>
                <a:latin typeface="+mn-lt"/>
              </a:rPr>
              <a:t>Applies to all entities that store, process or transmit cardholder data</a:t>
            </a:r>
          </a:p>
        </p:txBody>
      </p:sp>
    </p:spTree>
    <p:extLst>
      <p:ext uri="{BB962C8B-B14F-4D97-AF65-F5344CB8AC3E}">
        <p14:creationId xmlns:p14="http://schemas.microsoft.com/office/powerpoint/2010/main" val="192014770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HIPAA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3505200" y="1123951"/>
            <a:ext cx="5638800" cy="3124199"/>
          </a:xfrm>
        </p:spPr>
        <p:txBody>
          <a:bodyPr/>
          <a:lstStyle/>
          <a:p>
            <a:r>
              <a:rPr lang="en-US" sz="1800" b="1" dirty="0"/>
              <a:t>Health Insurance Portability &amp; Accountability Act</a:t>
            </a:r>
          </a:p>
          <a:p>
            <a:r>
              <a:rPr lang="en-US" dirty="0"/>
              <a:t>Signed: 1996 / Phased In: 2003-2005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000" dirty="0"/>
              <a:t>Privacy Rule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000" dirty="0"/>
              <a:t>Security Rule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000" dirty="0"/>
              <a:t>Enforcement Rule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000" dirty="0"/>
              <a:t>Breach Notification Rule</a:t>
            </a:r>
            <a:endParaRPr lang="en-US" dirty="0"/>
          </a:p>
          <a:p>
            <a:endParaRPr lang="en-US" b="1" dirty="0">
              <a:solidFill>
                <a:srgbClr val="0070C0"/>
              </a:solidFill>
            </a:endParaRPr>
          </a:p>
          <a:p>
            <a:r>
              <a:rPr lang="en-US" b="1" dirty="0">
                <a:solidFill>
                  <a:srgbClr val="0070C0"/>
                </a:solidFill>
              </a:rPr>
              <a:t>Big focus on Electronic Data Interchange (EDI)</a:t>
            </a:r>
          </a:p>
          <a:p>
            <a:endParaRPr lang="en-US" dirty="0"/>
          </a:p>
        </p:txBody>
      </p:sp>
      <p:pic>
        <p:nvPicPr>
          <p:cNvPr id="8" name="Content Placeholder 6">
            <a:extLst>
              <a:ext uri="{FF2B5EF4-FFF2-40B4-BE49-F238E27FC236}">
                <a16:creationId xmlns:a16="http://schemas.microsoft.com/office/drawing/2014/main" id="{67BF36F5-74D5-2646-B408-F4337A116A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30" y="1047750"/>
            <a:ext cx="2951235" cy="213113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057B989-A47F-EA45-AE95-093C3C94C6BE}"/>
              </a:ext>
            </a:extLst>
          </p:cNvPr>
          <p:cNvSpPr txBox="1"/>
          <p:nvPr/>
        </p:nvSpPr>
        <p:spPr>
          <a:xfrm>
            <a:off x="76200" y="3333750"/>
            <a:ext cx="3048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>
                <a:solidFill>
                  <a:srgbClr val="C00000"/>
                </a:solidFill>
                <a:latin typeface="+mn-lt"/>
              </a:rPr>
              <a:t>Applies to all entities that store, process or transmit private health information</a:t>
            </a:r>
          </a:p>
        </p:txBody>
      </p:sp>
    </p:spTree>
    <p:extLst>
      <p:ext uri="{BB962C8B-B14F-4D97-AF65-F5344CB8AC3E}">
        <p14:creationId xmlns:p14="http://schemas.microsoft.com/office/powerpoint/2010/main" val="247538570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GDPR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3124200" y="1123951"/>
            <a:ext cx="4953000" cy="3124199"/>
          </a:xfrm>
        </p:spPr>
        <p:txBody>
          <a:bodyPr/>
          <a:lstStyle/>
          <a:p>
            <a:r>
              <a:rPr lang="en-US" sz="1800" b="1" dirty="0"/>
              <a:t>General Data Protection Regulation</a:t>
            </a:r>
          </a:p>
          <a:p>
            <a:r>
              <a:rPr lang="en-US" dirty="0"/>
              <a:t>Implemented May, 2018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/>
              <a:t>EU law mandating data protection &amp; privacy for all individuals in the EU and EEA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/>
              <a:t>Addresses the export of data to non-EU entities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/>
              <a:t>Requires a new role: Data Protection Officer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/>
              <a:t>Substantial revenue-based penalties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/>
              <a:t>Still evolving: what data is covered? </a:t>
            </a:r>
          </a:p>
          <a:p>
            <a:endParaRPr lang="en-US" dirty="0"/>
          </a:p>
          <a:p>
            <a:r>
              <a:rPr lang="en-US" b="1" dirty="0">
                <a:solidFill>
                  <a:srgbClr val="0070C0"/>
                </a:solidFill>
              </a:rPr>
              <a:t>U.S. based companies are not exempt based on location alone</a:t>
            </a:r>
          </a:p>
          <a:p>
            <a:endParaRPr lang="en-US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0D1AC7DD-A0A2-554E-A354-25A684B798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091107"/>
            <a:ext cx="2808886" cy="140444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88B9D5D-FE2E-EE43-9436-D40A59BA6E6A}"/>
              </a:ext>
            </a:extLst>
          </p:cNvPr>
          <p:cNvSpPr txBox="1"/>
          <p:nvPr/>
        </p:nvSpPr>
        <p:spPr>
          <a:xfrm>
            <a:off x="152400" y="2821169"/>
            <a:ext cx="280888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C00000"/>
                </a:solidFill>
                <a:latin typeface="+mn-lt"/>
              </a:rPr>
              <a:t>"personal data is any information relating to an individual, whether it relates to his or her private, professional or public life”</a:t>
            </a:r>
            <a:endParaRPr lang="en-US" sz="1200" b="1" dirty="0">
              <a:solidFill>
                <a:srgbClr val="C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13376976"/>
      </p:ext>
    </p:extLst>
  </p:cSld>
  <p:clrMapOvr>
    <a:masterClrMapping/>
  </p:clrMapOvr>
</p:sld>
</file>

<file path=ppt/theme/theme1.xml><?xml version="1.0" encoding="utf-8"?>
<a:theme xmlns:a="http://schemas.openxmlformats.org/drawingml/2006/main" name="9_Default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6922</TotalTime>
  <Words>644</Words>
  <Application>Microsoft Macintosh PowerPoint</Application>
  <PresentationFormat>On-screen Show (16:9)</PresentationFormat>
  <Paragraphs>135</Paragraphs>
  <Slides>27</Slides>
  <Notes>0</Notes>
  <HiddenSlides>1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3" baseType="lpstr">
      <vt:lpstr>Arial</vt:lpstr>
      <vt:lpstr>Calibri</vt:lpstr>
      <vt:lpstr>Courier New</vt:lpstr>
      <vt:lpstr>DejaVu Sans</vt:lpstr>
      <vt:lpstr>Wingdings</vt:lpstr>
      <vt:lpstr>9_Default Theme</vt:lpstr>
      <vt:lpstr>PowerPoint Presentation</vt:lpstr>
      <vt:lpstr>Formally GreyHeller</vt:lpstr>
      <vt:lpstr>PowerPoint Presentation</vt:lpstr>
      <vt:lpstr>Agenda</vt:lpstr>
      <vt:lpstr>Appsian</vt:lpstr>
      <vt:lpstr>Evolution of a Regulatory Environment</vt:lpstr>
      <vt:lpstr>Payment Card Industry (PCI)</vt:lpstr>
      <vt:lpstr>HIPAA</vt:lpstr>
      <vt:lpstr>GDPR</vt:lpstr>
      <vt:lpstr>California Consumer Privacy Act</vt:lpstr>
      <vt:lpstr>US Department of Education</vt:lpstr>
      <vt:lpstr>Fines</vt:lpstr>
      <vt:lpstr>Causes of Malicious Data Leakage</vt:lpstr>
      <vt:lpstr>Insider Misuse</vt:lpstr>
      <vt:lpstr>No Finish Line in Compliance</vt:lpstr>
      <vt:lpstr>Challenges of Existing Security</vt:lpstr>
      <vt:lpstr>Cisco Annual Cybersecurity Report</vt:lpstr>
      <vt:lpstr>Challenges of Existing Secrurity</vt:lpstr>
      <vt:lpstr>Layered Security</vt:lpstr>
      <vt:lpstr>CIS 20 - Controls</vt:lpstr>
      <vt:lpstr>CIS 20 - Controls</vt:lpstr>
      <vt:lpstr>CIS 20 – Appsian Controls</vt:lpstr>
      <vt:lpstr>Appsian’s Application Security Platform</vt:lpstr>
      <vt:lpstr>ASP</vt:lpstr>
      <vt:lpstr>Demo</vt:lpstr>
      <vt:lpstr>Questions</vt:lpstr>
      <vt:lpstr>Please take a moment to evaluate this session There are two ways to access the session and presenter evaluations </vt:lpstr>
    </vt:vector>
  </TitlesOfParts>
  <Company>EDUCAUSE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Emily Burrows</dc:creator>
  <cp:lastModifiedBy>Greg Wendt</cp:lastModifiedBy>
  <cp:revision>126</cp:revision>
  <dcterms:created xsi:type="dcterms:W3CDTF">2012-08-08T18:23:13Z</dcterms:created>
  <dcterms:modified xsi:type="dcterms:W3CDTF">2018-10-31T17:12:29Z</dcterms:modified>
</cp:coreProperties>
</file>