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28"/>
  </p:notesMasterIdLst>
  <p:handoutMasterIdLst>
    <p:handoutMasterId r:id="rId29"/>
  </p:handoutMasterIdLst>
  <p:sldIdLst>
    <p:sldId id="256" r:id="rId6"/>
    <p:sldId id="288" r:id="rId7"/>
    <p:sldId id="293" r:id="rId8"/>
    <p:sldId id="294" r:id="rId9"/>
    <p:sldId id="295" r:id="rId10"/>
    <p:sldId id="296" r:id="rId11"/>
    <p:sldId id="297" r:id="rId12"/>
    <p:sldId id="299" r:id="rId13"/>
    <p:sldId id="298" r:id="rId14"/>
    <p:sldId id="356" r:id="rId15"/>
    <p:sldId id="359" r:id="rId16"/>
    <p:sldId id="363" r:id="rId17"/>
    <p:sldId id="357" r:id="rId18"/>
    <p:sldId id="362" r:id="rId19"/>
    <p:sldId id="360" r:id="rId20"/>
    <p:sldId id="278" r:id="rId21"/>
    <p:sldId id="264" r:id="rId22"/>
    <p:sldId id="1661" r:id="rId23"/>
    <p:sldId id="1648" r:id="rId24"/>
    <p:sldId id="1642" r:id="rId25"/>
    <p:sldId id="281" r:id="rId26"/>
    <p:sldId id="28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lar, Tinamarie Helen" initials="ITH" lastIdx="2" clrIdx="0">
    <p:extLst/>
  </p:cmAuthor>
  <p:cmAuthor id="2" name="Illar, Tinamarie Helen" initials="ITH [2]" lastIdx="1" clrIdx="1">
    <p:extLst/>
  </p:cmAuthor>
  <p:cmAuthor id="3" name="Illar, Tinamarie Helen" initials="ITH [3]" lastIdx="1" clrIdx="2">
    <p:extLst/>
  </p:cmAuthor>
  <p:cmAuthor id="4" name="Illar, Tinamarie Helen" initials="ITH [4]" lastIdx="1" clrIdx="3">
    <p:extLst/>
  </p:cmAuthor>
  <p:cmAuthor id="5" name="Illar, Tinamarie Helen" initials="ITH [5]" lastIdx="1" clrIdx="4">
    <p:extLst/>
  </p:cmAuthor>
  <p:cmAuthor id="6" name="Illar, Tinamarie Helen" initials="ITH [6]" lastIdx="1" clrIdx="5">
    <p:extLst/>
  </p:cmAuthor>
  <p:cmAuthor id="7" name="Illar, Tinamarie Helen" initials="ITH [7]" lastIdx="1" clrIdx="6">
    <p:extLst/>
  </p:cmAuthor>
  <p:cmAuthor id="8" name="Illar, Tinamarie Helen" initials="ITH [8]" lastIdx="1" clrIdx="7">
    <p:extLst/>
  </p:cmAuthor>
  <p:cmAuthor id="9" name="Illar, Tinamarie Helen" initials="ITH [6] [2]" lastIdx="1" clrIdx="8">
    <p:extLst/>
  </p:cmAuthor>
  <p:cmAuthor id="10" name="Illar, Tinamarie Helen" initials="ITH [9]" lastIdx="1" clrIdx="9">
    <p:extLst/>
  </p:cmAuthor>
  <p:cmAuthor id="11" name="Illar, Tinamarie Helen" initials="ITH [10]" lastIdx="1" clrIdx="10">
    <p:extLst/>
  </p:cmAuthor>
  <p:cmAuthor id="12" name="Illar, Tinamarie Helen" initials="ITH [11]" lastIdx="1" clrIdx="11">
    <p:extLst/>
  </p:cmAuthor>
  <p:cmAuthor id="13" name="Naga Surendran" initials="NS" lastIdx="4" clrIdx="12">
    <p:extLst>
      <p:ext uri="{19B8F6BF-5375-455C-9EA6-DF929625EA0E}">
        <p15:presenceInfo xmlns:p15="http://schemas.microsoft.com/office/powerpoint/2012/main" userId="S::nasurend@microsoft.com::c505db41-f5b0-4f48-8cbe-08c5c92b54a1" providerId="AD"/>
      </p:ext>
    </p:extLst>
  </p:cmAuthor>
  <p:cmAuthor id="14" name="Paul Wilcox" initials="PW" lastIdx="48" clrIdx="13">
    <p:extLst>
      <p:ext uri="{19B8F6BF-5375-455C-9EA6-DF929625EA0E}">
        <p15:presenceInfo xmlns:p15="http://schemas.microsoft.com/office/powerpoint/2012/main" userId="be6daff017ddb4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159"/>
    <a:srgbClr val="3DACFF"/>
    <a:srgbClr val="7A46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61B341-B39F-4533-9957-7BE89985415A}" v="14" dt="2018-10-26T18:55:45.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68"/>
    <p:restoredTop sz="79602" autoAdjust="0"/>
  </p:normalViewPr>
  <p:slideViewPr>
    <p:cSldViewPr snapToGrid="0" snapToObjects="1">
      <p:cViewPr varScale="1">
        <p:scale>
          <a:sx n="107" d="100"/>
          <a:sy n="107" d="100"/>
        </p:scale>
        <p:origin x="171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96" d="100"/>
          <a:sy n="96" d="100"/>
        </p:scale>
        <p:origin x="364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Langford" userId="1a71f4f7-f67d-4bc7-b4eb-a1b10129d665" providerId="ADAL" clId="{5061B341-B39F-4533-9957-7BE89985415A}"/>
    <pc:docChg chg="custSel delSld modSld sldOrd">
      <pc:chgData name="Richard Langford" userId="1a71f4f7-f67d-4bc7-b4eb-a1b10129d665" providerId="ADAL" clId="{5061B341-B39F-4533-9957-7BE89985415A}" dt="2018-10-26T18:57:38.876" v="11" actId="2696"/>
      <pc:docMkLst>
        <pc:docMk/>
      </pc:docMkLst>
      <pc:sldChg chg="del">
        <pc:chgData name="Richard Langford" userId="1a71f4f7-f67d-4bc7-b4eb-a1b10129d665" providerId="ADAL" clId="{5061B341-B39F-4533-9957-7BE89985415A}" dt="2018-10-26T18:57:38.876" v="11" actId="2696"/>
        <pc:sldMkLst>
          <pc:docMk/>
          <pc:sldMk cId="3477081065" sldId="1567"/>
        </pc:sldMkLst>
      </pc:sldChg>
      <pc:sldChg chg="del">
        <pc:chgData name="Richard Langford" userId="1a71f4f7-f67d-4bc7-b4eb-a1b10129d665" providerId="ADAL" clId="{5061B341-B39F-4533-9957-7BE89985415A}" dt="2018-10-25T18:45:56.174" v="2" actId="2696"/>
        <pc:sldMkLst>
          <pc:docMk/>
          <pc:sldMk cId="460962797" sldId="1633"/>
        </pc:sldMkLst>
      </pc:sldChg>
      <pc:sldChg chg="del">
        <pc:chgData name="Richard Langford" userId="1a71f4f7-f67d-4bc7-b4eb-a1b10129d665" providerId="ADAL" clId="{5061B341-B39F-4533-9957-7BE89985415A}" dt="2018-10-25T18:47:20.538" v="5" actId="2696"/>
        <pc:sldMkLst>
          <pc:docMk/>
          <pc:sldMk cId="4087399922" sldId="1643"/>
        </pc:sldMkLst>
      </pc:sldChg>
      <pc:sldChg chg="ord modNotes">
        <pc:chgData name="Richard Langford" userId="1a71f4f7-f67d-4bc7-b4eb-a1b10129d665" providerId="ADAL" clId="{5061B341-B39F-4533-9957-7BE89985415A}" dt="2018-10-25T18:46:17.042" v="3"/>
        <pc:sldMkLst>
          <pc:docMk/>
          <pc:sldMk cId="1812601186" sldId="1648"/>
        </pc:sldMkLst>
      </pc:sldChg>
      <pc:sldChg chg="del">
        <pc:chgData name="Richard Langford" userId="1a71f4f7-f67d-4bc7-b4eb-a1b10129d665" providerId="ADAL" clId="{5061B341-B39F-4533-9957-7BE89985415A}" dt="2018-10-25T18:47:21.793" v="6" actId="2696"/>
        <pc:sldMkLst>
          <pc:docMk/>
          <pc:sldMk cId="2138538959" sldId="1669"/>
        </pc:sldMkLst>
      </pc:sldChg>
      <pc:sldChg chg="del">
        <pc:chgData name="Richard Langford" userId="1a71f4f7-f67d-4bc7-b4eb-a1b10129d665" providerId="ADAL" clId="{5061B341-B39F-4533-9957-7BE89985415A}" dt="2018-10-26T18:57:18.143" v="10" actId="2696"/>
        <pc:sldMkLst>
          <pc:docMk/>
          <pc:sldMk cId="2595681642" sldId="1672"/>
        </pc:sldMkLst>
      </pc:sldChg>
      <pc:sldChg chg="del">
        <pc:chgData name="Richard Langford" userId="1a71f4f7-f67d-4bc7-b4eb-a1b10129d665" providerId="ADAL" clId="{5061B341-B39F-4533-9957-7BE89985415A}" dt="2018-10-25T18:51:05.649" v="7" actId="2696"/>
        <pc:sldMkLst>
          <pc:docMk/>
          <pc:sldMk cId="843240702" sldId="1689"/>
        </pc:sldMkLst>
      </pc:sldChg>
      <pc:sldChg chg="modSp del ord modTransition">
        <pc:chgData name="Richard Langford" userId="1a71f4f7-f67d-4bc7-b4eb-a1b10129d665" providerId="ADAL" clId="{5061B341-B39F-4533-9957-7BE89985415A}" dt="2018-10-26T18:56:54.536" v="9" actId="2696"/>
        <pc:sldMkLst>
          <pc:docMk/>
          <pc:sldMk cId="824347257" sldId="1691"/>
        </pc:sldMkLst>
        <pc:spChg chg="mod">
          <ac:chgData name="Richard Langford" userId="1a71f4f7-f67d-4bc7-b4eb-a1b10129d665" providerId="ADAL" clId="{5061B341-B39F-4533-9957-7BE89985415A}" dt="2018-10-25T18:42:13.091" v="1" actId="13822"/>
          <ac:spMkLst>
            <pc:docMk/>
            <pc:sldMk cId="824347257" sldId="1691"/>
            <ac:spMk id="22" creationId="{010F1C2C-A316-6F4A-B7E9-E2463F254BD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z="1050">
                <a:solidFill>
                  <a:schemeClr val="tx1">
                    <a:lumMod val="75000"/>
                    <a:lumOff val="25000"/>
                  </a:schemeClr>
                </a:solidFill>
              </a:rPr>
              <a:t>Three Years of LionPATH</a:t>
            </a:r>
            <a:endParaRPr lang="en-US" sz="1050" dirty="0">
              <a:solidFill>
                <a:schemeClr val="tx1">
                  <a:lumMod val="75000"/>
                  <a:lumOff val="25000"/>
                </a:schemeClr>
              </a:solidFill>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A35B14-3175-FA4A-9398-4792F23900A3}" type="datetimeFigureOut">
              <a:rPr lang="en-US" sz="1050" smtClean="0">
                <a:solidFill>
                  <a:schemeClr val="tx1">
                    <a:lumMod val="75000"/>
                    <a:lumOff val="25000"/>
                  </a:schemeClr>
                </a:solidFill>
              </a:rPr>
              <a:t>10/25/2018</a:t>
            </a:fld>
            <a:endParaRPr lang="en-US" sz="1050" dirty="0">
              <a:solidFill>
                <a:schemeClr val="tx1">
                  <a:lumMod val="75000"/>
                  <a:lumOff val="25000"/>
                </a:schemeClr>
              </a:solidFill>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z="1050" dirty="0">
                <a:solidFill>
                  <a:schemeClr val="tx1">
                    <a:lumMod val="75000"/>
                    <a:lumOff val="25000"/>
                  </a:schemeClr>
                </a:solidFill>
              </a:rPr>
              <a:t>Enterprise </a:t>
            </a:r>
            <a:r>
              <a:rPr lang="en-US" sz="1050">
                <a:solidFill>
                  <a:schemeClr val="tx1">
                    <a:lumMod val="75000"/>
                    <a:lumOff val="25000"/>
                  </a:schemeClr>
                </a:solidFill>
              </a:rPr>
              <a:t>Project Management Office</a:t>
            </a:r>
            <a:endParaRPr lang="en-US" sz="1050" dirty="0">
              <a:solidFill>
                <a:schemeClr val="tx1">
                  <a:lumMod val="75000"/>
                  <a:lumOff val="25000"/>
                </a:schemeClr>
              </a:solidFill>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FE5324-ACA8-A445-885B-0E12E1756E57}" type="slidenum">
              <a:rPr lang="en-US" sz="1050" smtClean="0">
                <a:solidFill>
                  <a:schemeClr val="tx1">
                    <a:lumMod val="75000"/>
                    <a:lumOff val="25000"/>
                  </a:schemeClr>
                </a:solidFill>
              </a:rPr>
              <a:t>‹#›</a:t>
            </a:fld>
            <a:endParaRPr lang="en-US" sz="1050" dirty="0">
              <a:solidFill>
                <a:schemeClr val="tx1">
                  <a:lumMod val="75000"/>
                  <a:lumOff val="25000"/>
                </a:schemeClr>
              </a:solidFill>
            </a:endParaRPr>
          </a:p>
        </p:txBody>
      </p:sp>
    </p:spTree>
    <p:extLst>
      <p:ext uri="{BB962C8B-B14F-4D97-AF65-F5344CB8AC3E}">
        <p14:creationId xmlns:p14="http://schemas.microsoft.com/office/powerpoint/2010/main" val="136968981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Three Years of LionPATH</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AAB98-F0B7-7A49-8AD8-996661957282}" type="datetimeFigureOut">
              <a:rPr lang="en-US" smtClean="0"/>
              <a:t>10/25/2018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Enterprise Project Management Office</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9BAF7-535A-6242-BE23-F02C7AEAA439}" type="slidenum">
              <a:rPr lang="en-US" smtClean="0"/>
              <a:t>‹#›</a:t>
            </a:fld>
            <a:endParaRPr lang="en-US" dirty="0"/>
          </a:p>
        </p:txBody>
      </p:sp>
    </p:spTree>
    <p:extLst>
      <p:ext uri="{BB962C8B-B14F-4D97-AF65-F5344CB8AC3E}">
        <p14:creationId xmlns:p14="http://schemas.microsoft.com/office/powerpoint/2010/main" val="281620160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DC9BAF7-535A-6242-BE23-F02C7AEAA439}" type="slidenum">
              <a:rPr lang="en-US" smtClean="0"/>
              <a:t>1</a:t>
            </a:fld>
            <a:endParaRPr lang="en-US" dirty="0"/>
          </a:p>
        </p:txBody>
      </p:sp>
      <p:sp>
        <p:nvSpPr>
          <p:cNvPr id="5" name="Footer Placeholder 4"/>
          <p:cNvSpPr>
            <a:spLocks noGrp="1"/>
          </p:cNvSpPr>
          <p:nvPr>
            <p:ph type="ftr" sz="quarter" idx="11"/>
          </p:nvPr>
        </p:nvSpPr>
        <p:spPr/>
        <p:txBody>
          <a:bodyPr/>
          <a:lstStyle/>
          <a:p>
            <a:r>
              <a:rPr lang="en-US"/>
              <a:t>Enterprise Project Management Office</a:t>
            </a:r>
            <a:endParaRPr lang="en-US" dirty="0"/>
          </a:p>
        </p:txBody>
      </p:sp>
      <p:sp>
        <p:nvSpPr>
          <p:cNvPr id="6" name="Header Placeholder 5"/>
          <p:cNvSpPr>
            <a:spLocks noGrp="1"/>
          </p:cNvSpPr>
          <p:nvPr>
            <p:ph type="hdr" sz="quarter" idx="12"/>
          </p:nvPr>
        </p:nvSpPr>
        <p:spPr/>
        <p:txBody>
          <a:bodyPr/>
          <a:lstStyle/>
          <a:p>
            <a:r>
              <a:rPr lang="en-US"/>
              <a:t>Three Years of LionPATH</a:t>
            </a:r>
            <a:endParaRPr lang="en-US" dirty="0"/>
          </a:p>
        </p:txBody>
      </p:sp>
    </p:spTree>
    <p:extLst>
      <p:ext uri="{BB962C8B-B14F-4D97-AF65-F5344CB8AC3E}">
        <p14:creationId xmlns:p14="http://schemas.microsoft.com/office/powerpoint/2010/main" val="931868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Three Years of LionPATH</a:t>
            </a:r>
            <a:endParaRPr lang="en-US" dirty="0"/>
          </a:p>
        </p:txBody>
      </p:sp>
      <p:sp>
        <p:nvSpPr>
          <p:cNvPr id="5" name="Footer Placeholder 4"/>
          <p:cNvSpPr>
            <a:spLocks noGrp="1"/>
          </p:cNvSpPr>
          <p:nvPr>
            <p:ph type="ftr" sz="quarter" idx="4"/>
          </p:nvPr>
        </p:nvSpPr>
        <p:spPr/>
        <p:txBody>
          <a:bodyPr/>
          <a:lstStyle/>
          <a:p>
            <a:r>
              <a:rPr lang="en-US"/>
              <a:t>Enterprise Project Management Office</a:t>
            </a:r>
            <a:endParaRPr lang="en-US" dirty="0"/>
          </a:p>
        </p:txBody>
      </p:sp>
      <p:sp>
        <p:nvSpPr>
          <p:cNvPr id="6" name="Slide Number Placeholder 5"/>
          <p:cNvSpPr>
            <a:spLocks noGrp="1"/>
          </p:cNvSpPr>
          <p:nvPr>
            <p:ph type="sldNum" sz="quarter" idx="5"/>
          </p:nvPr>
        </p:nvSpPr>
        <p:spPr/>
        <p:txBody>
          <a:bodyPr/>
          <a:lstStyle/>
          <a:p>
            <a:fld id="{6DC9BAF7-535A-6242-BE23-F02C7AEAA439}" type="slidenum">
              <a:rPr lang="en-US" smtClean="0"/>
              <a:t>15</a:t>
            </a:fld>
            <a:endParaRPr lang="en-US" dirty="0"/>
          </a:p>
        </p:txBody>
      </p:sp>
    </p:spTree>
    <p:extLst>
      <p:ext uri="{BB962C8B-B14F-4D97-AF65-F5344CB8AC3E}">
        <p14:creationId xmlns:p14="http://schemas.microsoft.com/office/powerpoint/2010/main" val="248946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C9BAF7-535A-6242-BE23-F02C7AEAA439}" type="slidenum">
              <a:rPr lang="en-US" smtClean="0"/>
              <a:t>16</a:t>
            </a:fld>
            <a:endParaRPr lang="en-US" dirty="0"/>
          </a:p>
        </p:txBody>
      </p:sp>
      <p:sp>
        <p:nvSpPr>
          <p:cNvPr id="5" name="Footer Placeholder 4"/>
          <p:cNvSpPr>
            <a:spLocks noGrp="1"/>
          </p:cNvSpPr>
          <p:nvPr>
            <p:ph type="ftr" sz="quarter" idx="11"/>
          </p:nvPr>
        </p:nvSpPr>
        <p:spPr/>
        <p:txBody>
          <a:bodyPr/>
          <a:lstStyle/>
          <a:p>
            <a:r>
              <a:rPr lang="en-US"/>
              <a:t>Enterprise Project Management Office</a:t>
            </a:r>
            <a:endParaRPr lang="en-US" dirty="0"/>
          </a:p>
        </p:txBody>
      </p:sp>
      <p:sp>
        <p:nvSpPr>
          <p:cNvPr id="6" name="Header Placeholder 5"/>
          <p:cNvSpPr>
            <a:spLocks noGrp="1"/>
          </p:cNvSpPr>
          <p:nvPr>
            <p:ph type="hdr" sz="quarter" idx="12"/>
          </p:nvPr>
        </p:nvSpPr>
        <p:spPr/>
        <p:txBody>
          <a:bodyPr/>
          <a:lstStyle/>
          <a:p>
            <a:r>
              <a:rPr lang="en-US"/>
              <a:t>Three Years of LionPATH</a:t>
            </a:r>
            <a:endParaRPr lang="en-US" dirty="0"/>
          </a:p>
        </p:txBody>
      </p:sp>
    </p:spTree>
    <p:extLst>
      <p:ext uri="{BB962C8B-B14F-4D97-AF65-F5344CB8AC3E}">
        <p14:creationId xmlns:p14="http://schemas.microsoft.com/office/powerpoint/2010/main" val="965798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The Microsoft Education Transformation Framework shows you how emerging technologies, such as artificial intelligence, support new approaches to managing student success and student lifecycle; modernizing teaching, learning and research; and building efficient and effective physical and digital infrastructure. </a:t>
            </a:r>
          </a:p>
          <a:p>
            <a:endParaRPr lang="en-US" sz="1200" dirty="0">
              <a:solidFill>
                <a:schemeClr val="bg1"/>
              </a:solidFill>
            </a:endParaRPr>
          </a:p>
          <a:p>
            <a:r>
              <a:rPr lang="en-US" sz="1200" dirty="0">
                <a:solidFill>
                  <a:schemeClr val="bg1"/>
                </a:solidFill>
              </a:rPr>
              <a:t>It provides practical advice to help you develop a strategy for digital transformation with a holistic, long-term view implemented in discrete phases that you can begin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43541-9B96-44E9-940D-90803BCC7A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82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2BF7EA1-2EE9-444E-84BA-5848112E59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57245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SAP and Microsoft’s partnership has a deep history -- and is now being taken to the next level – with a shared commitment to empowering the digital transformation of our customers.</a:t>
            </a:r>
          </a:p>
          <a:p>
            <a:endParaRPr lang="en-US" dirty="0"/>
          </a:p>
          <a:p>
            <a:r>
              <a:rPr lang="en-US" dirty="0"/>
              <a:t>The relationship between our two companies is:</a:t>
            </a:r>
          </a:p>
          <a:p>
            <a:endParaRPr lang="en-US" dirty="0"/>
          </a:p>
          <a:p>
            <a:r>
              <a:rPr lang="en-US" b="1" dirty="0"/>
              <a:t>TRUSTED</a:t>
            </a:r>
          </a:p>
          <a:p>
            <a:r>
              <a:rPr lang="en-US" dirty="0"/>
              <a:t>We have a 20+ year alliance partnering together for the benefit of our mutual customers with</a:t>
            </a:r>
          </a:p>
          <a:p>
            <a:r>
              <a:rPr lang="en-US" dirty="0"/>
              <a:t>85% of Fortune 500 using SAP &amp; Microsoft Cloud </a:t>
            </a:r>
          </a:p>
          <a:p>
            <a:endParaRPr lang="en-US" sz="900" dirty="0"/>
          </a:p>
          <a:p>
            <a:pPr>
              <a:spcBef>
                <a:spcPts val="200"/>
              </a:spcBef>
            </a:pPr>
            <a:r>
              <a:rPr lang="en-US" sz="900" b="0" dirty="0">
                <a:cs typeface="Segoe UI Light" panose="020B0502040204020203" pitchFamily="34" charset="0"/>
              </a:rPr>
              <a:t>Microsoft runs on SAP S/4HANA. SAP runs on Azure.</a:t>
            </a:r>
          </a:p>
          <a:p>
            <a:pPr marL="171301" indent="-171301">
              <a:spcBef>
                <a:spcPts val="200"/>
              </a:spcBef>
              <a:buFont typeface="Arial" panose="020B0604020202020204" pitchFamily="34" charset="0"/>
              <a:buChar char="•"/>
            </a:pPr>
            <a:r>
              <a:rPr lang="en-US" sz="900" dirty="0">
                <a:cs typeface="Segoe UI Light" panose="020B0502040204020203" pitchFamily="34" charset="0"/>
              </a:rPr>
              <a:t>We are both running our businesses on our new joint solutions, so customers can invest in the cloud with confidence</a:t>
            </a:r>
          </a:p>
          <a:p>
            <a:endParaRPr lang="en-US" dirty="0"/>
          </a:p>
          <a:p>
            <a:endParaRPr lang="en-US" dirty="0"/>
          </a:p>
          <a:p>
            <a:r>
              <a:rPr lang="en-US" b="1" dirty="0"/>
              <a:t>OPTIMIZED</a:t>
            </a:r>
          </a:p>
          <a:p>
            <a:r>
              <a:rPr lang="en-US" dirty="0">
                <a:cs typeface="Segoe UI" panose="020B0502040204020203" pitchFamily="34" charset="0"/>
              </a:rPr>
              <a:t>Together we have unique capabilities, roadmaps, and experience to support SAP HANA &amp; enterprise workloads from on premise to the Azure cloud</a:t>
            </a:r>
          </a:p>
          <a:p>
            <a:pPr marL="285501" indent="-285501">
              <a:spcBef>
                <a:spcPts val="200"/>
              </a:spcBef>
              <a:buFont typeface="Arial" panose="020B0604020202020204" pitchFamily="34" charset="0"/>
              <a:buChar char="•"/>
            </a:pPr>
            <a:r>
              <a:rPr lang="en-US" sz="900" dirty="0">
                <a:cs typeface="Segoe UI Light" panose="020B0502040204020203" pitchFamily="34" charset="0"/>
              </a:rPr>
              <a:t>Azure has unique capability to support SAP-specific enterprise workloads due to our joint development agreement </a:t>
            </a:r>
          </a:p>
          <a:p>
            <a:pPr marL="285501" indent="-285501">
              <a:spcBef>
                <a:spcPts val="200"/>
              </a:spcBef>
              <a:buFont typeface="Arial" panose="020B0604020202020204" pitchFamily="34" charset="0"/>
              <a:buChar char="•"/>
            </a:pPr>
            <a:r>
              <a:rPr lang="en-US" sz="900" dirty="0">
                <a:cs typeface="Segoe UI Light" panose="020B0502040204020203" pitchFamily="34" charset="0"/>
              </a:rPr>
              <a:t>SAP has a level of influence in the Azure roadmap to better support SAP customers</a:t>
            </a:r>
          </a:p>
          <a:p>
            <a:pPr marL="285501" indent="-285501">
              <a:spcBef>
                <a:spcPts val="200"/>
              </a:spcBef>
              <a:buFont typeface="Arial" panose="020B0604020202020204" pitchFamily="34" charset="0"/>
              <a:buChar char="•"/>
            </a:pPr>
            <a:r>
              <a:rPr lang="en-US" sz="900" dirty="0">
                <a:cs typeface="Segoe UI Light" panose="020B0502040204020203" pitchFamily="34" charset="0"/>
              </a:rPr>
              <a:t>Extensive work has gone into running hybrid SAP landscapes (across on-premise, private and public cloud).  </a:t>
            </a:r>
          </a:p>
          <a:p>
            <a:endParaRPr lang="en-US" dirty="0"/>
          </a:p>
          <a:p>
            <a:endParaRPr lang="en-US" dirty="0"/>
          </a:p>
          <a:p>
            <a:r>
              <a:rPr lang="en-US" b="1" dirty="0"/>
              <a:t>SEAMLESS</a:t>
            </a:r>
          </a:p>
          <a:p>
            <a:r>
              <a:rPr lang="en-US" dirty="0">
                <a:cs typeface="Segoe UI" panose="020B0502040204020203" pitchFamily="34" charset="0"/>
              </a:rPr>
              <a:t>Co-located engineering resources -- and aligned sales and marketing teams -- provide a seamless customer experience</a:t>
            </a:r>
          </a:p>
          <a:p>
            <a:pPr marL="171301" indent="-171301">
              <a:spcBef>
                <a:spcPts val="200"/>
              </a:spcBef>
              <a:buFont typeface="Arial" panose="020B0604020202020204" pitchFamily="34" charset="0"/>
              <a:buChar char="•"/>
            </a:pPr>
            <a:r>
              <a:rPr lang="en-US" sz="900" dirty="0">
                <a:cs typeface="Segoe UI Light" panose="020B0502040204020203" pitchFamily="34" charset="0"/>
              </a:rPr>
              <a:t>Sales, marketing, engineering and support organizations are aligned and incentivized to work together</a:t>
            </a:r>
          </a:p>
          <a:p>
            <a:pPr marL="171301" indent="-171301">
              <a:spcBef>
                <a:spcPts val="200"/>
              </a:spcBef>
              <a:buFont typeface="Arial" panose="020B0604020202020204" pitchFamily="34" charset="0"/>
              <a:buChar char="•"/>
            </a:pPr>
            <a:r>
              <a:rPr lang="en-US" sz="900" dirty="0">
                <a:cs typeface="Segoe UI Light" panose="020B0502040204020203" pitchFamily="34" charset="0"/>
              </a:rPr>
              <a:t>Microsoft provides scale in geographies where SAP customers have the greatest coverage requirements</a:t>
            </a:r>
          </a:p>
          <a:p>
            <a:endParaRPr lang="en-US" dirty="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59733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spc="0" dirty="0">
                <a:gradFill>
                  <a:gsLst>
                    <a:gs pos="7576">
                      <a:schemeClr val="bg1"/>
                    </a:gs>
                    <a:gs pos="51000">
                      <a:schemeClr val="bg1"/>
                    </a:gs>
                  </a:gsLst>
                  <a:lin ang="5400000" scaled="0"/>
                </a:gradFill>
              </a:rPr>
              <a:t>Azure has a full set of services to meet all your security and management needs</a:t>
            </a:r>
          </a:p>
          <a:p>
            <a:endParaRPr lang="en-US" sz="900" b="1" spc="0" dirty="0">
              <a:gradFill>
                <a:gsLst>
                  <a:gs pos="7576">
                    <a:schemeClr val="bg1"/>
                  </a:gs>
                  <a:gs pos="51000">
                    <a:schemeClr val="bg1"/>
                  </a:gs>
                </a:gsLst>
                <a:lin ang="5400000" scaled="0"/>
              </a:gradFill>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I just walked you through the three services that get you started to easily to secure and manage your Azure resources. </a:t>
            </a: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However, I understand there is a lot more you need to manage and secure in your IT environment, both in the cloud and on-premises. Your job is complex and challenging.</a:t>
            </a: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We have a whole set of tools natively in Azure to help you manage the full lifecycle of security and management.</a:t>
            </a: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We covered Security capabilities protecting your data – besides Azure Backup we also discussed how Azure Site Recovery helps in disaster recovery.</a:t>
            </a: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In Monitoring, we are bringing all the monitoring capabilities together in Azure Monitor, including Application Insights, Log Analytics, Network Watcher, and other monitoring tools.</a:t>
            </a: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We also have tools for configuration, patching, automation, and PowerShell scripting.</a:t>
            </a: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We have new exciting tools in the Governance area. Azure Policy, in limited preview, helps you centrally manage your policies. Azure Cost Management, previously known as Cloudyn, helps organizations manage and optimize cloud spend across a multi-cloud environment.</a:t>
            </a: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Plus, they’re all built in to our platform so you don’t have to worry about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integration. The services are intelligent – gathering rich intelligence about your cloud infrastructure and resources with advanced analytics and machine learning algorithms, and are hybrid—extending security and management capabilities from cloud to your on-premises environment.</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BA5C779-C7A8-4D8F-8CF3-533D36856DB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10/25/2018 2:39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23327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8163" y="233363"/>
            <a:ext cx="3243262" cy="1825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1258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53538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Three Years of LionPATH</a:t>
            </a:r>
            <a:endParaRPr lang="en-US" dirty="0"/>
          </a:p>
        </p:txBody>
      </p:sp>
      <p:sp>
        <p:nvSpPr>
          <p:cNvPr id="5" name="Footer Placeholder 4"/>
          <p:cNvSpPr>
            <a:spLocks noGrp="1"/>
          </p:cNvSpPr>
          <p:nvPr>
            <p:ph type="ftr" sz="quarter" idx="11"/>
          </p:nvPr>
        </p:nvSpPr>
        <p:spPr/>
        <p:txBody>
          <a:bodyPr/>
          <a:lstStyle/>
          <a:p>
            <a:r>
              <a:rPr lang="en-US"/>
              <a:t>Enterprise Project Management Office</a:t>
            </a:r>
            <a:endParaRPr lang="en-US" dirty="0"/>
          </a:p>
        </p:txBody>
      </p:sp>
      <p:sp>
        <p:nvSpPr>
          <p:cNvPr id="6" name="Slide Number Placeholder 5"/>
          <p:cNvSpPr>
            <a:spLocks noGrp="1"/>
          </p:cNvSpPr>
          <p:nvPr>
            <p:ph type="sldNum" sz="quarter" idx="12"/>
          </p:nvPr>
        </p:nvSpPr>
        <p:spPr/>
        <p:txBody>
          <a:bodyPr/>
          <a:lstStyle/>
          <a:p>
            <a:fld id="{6DC9BAF7-535A-6242-BE23-F02C7AEAA439}" type="slidenum">
              <a:rPr lang="en-US" smtClean="0"/>
              <a:t>2</a:t>
            </a:fld>
            <a:endParaRPr lang="en-US" dirty="0"/>
          </a:p>
        </p:txBody>
      </p:sp>
    </p:spTree>
    <p:extLst>
      <p:ext uri="{BB962C8B-B14F-4D97-AF65-F5344CB8AC3E}">
        <p14:creationId xmlns:p14="http://schemas.microsoft.com/office/powerpoint/2010/main" val="145937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Three Years of LionPATH</a:t>
            </a:r>
            <a:endParaRPr lang="en-US" dirty="0"/>
          </a:p>
        </p:txBody>
      </p:sp>
      <p:sp>
        <p:nvSpPr>
          <p:cNvPr id="5" name="Footer Placeholder 4"/>
          <p:cNvSpPr>
            <a:spLocks noGrp="1"/>
          </p:cNvSpPr>
          <p:nvPr>
            <p:ph type="ftr" sz="quarter" idx="11"/>
          </p:nvPr>
        </p:nvSpPr>
        <p:spPr/>
        <p:txBody>
          <a:bodyPr/>
          <a:lstStyle/>
          <a:p>
            <a:r>
              <a:rPr lang="en-US"/>
              <a:t>Enterprise Project Management Office</a:t>
            </a:r>
            <a:endParaRPr lang="en-US" dirty="0"/>
          </a:p>
        </p:txBody>
      </p:sp>
      <p:sp>
        <p:nvSpPr>
          <p:cNvPr id="6" name="Slide Number Placeholder 5"/>
          <p:cNvSpPr>
            <a:spLocks noGrp="1"/>
          </p:cNvSpPr>
          <p:nvPr>
            <p:ph type="sldNum" sz="quarter" idx="12"/>
          </p:nvPr>
        </p:nvSpPr>
        <p:spPr/>
        <p:txBody>
          <a:bodyPr/>
          <a:lstStyle/>
          <a:p>
            <a:fld id="{6DC9BAF7-535A-6242-BE23-F02C7AEAA439}" type="slidenum">
              <a:rPr lang="en-US" smtClean="0"/>
              <a:t>3</a:t>
            </a:fld>
            <a:endParaRPr lang="en-US" dirty="0"/>
          </a:p>
        </p:txBody>
      </p:sp>
    </p:spTree>
    <p:extLst>
      <p:ext uri="{BB962C8B-B14F-4D97-AF65-F5344CB8AC3E}">
        <p14:creationId xmlns:p14="http://schemas.microsoft.com/office/powerpoint/2010/main" val="439264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Three Years of LionPATH</a:t>
            </a:r>
            <a:endParaRPr lang="en-US" dirty="0"/>
          </a:p>
        </p:txBody>
      </p:sp>
      <p:sp>
        <p:nvSpPr>
          <p:cNvPr id="5" name="Footer Placeholder 4"/>
          <p:cNvSpPr>
            <a:spLocks noGrp="1"/>
          </p:cNvSpPr>
          <p:nvPr>
            <p:ph type="ftr" sz="quarter" idx="11"/>
          </p:nvPr>
        </p:nvSpPr>
        <p:spPr/>
        <p:txBody>
          <a:bodyPr/>
          <a:lstStyle/>
          <a:p>
            <a:r>
              <a:rPr lang="en-US"/>
              <a:t>Enterprise Project Management Office</a:t>
            </a:r>
            <a:endParaRPr lang="en-US" dirty="0"/>
          </a:p>
        </p:txBody>
      </p:sp>
      <p:sp>
        <p:nvSpPr>
          <p:cNvPr id="6" name="Slide Number Placeholder 5"/>
          <p:cNvSpPr>
            <a:spLocks noGrp="1"/>
          </p:cNvSpPr>
          <p:nvPr>
            <p:ph type="sldNum" sz="quarter" idx="12"/>
          </p:nvPr>
        </p:nvSpPr>
        <p:spPr/>
        <p:txBody>
          <a:bodyPr/>
          <a:lstStyle/>
          <a:p>
            <a:fld id="{6DC9BAF7-535A-6242-BE23-F02C7AEAA439}" type="slidenum">
              <a:rPr lang="en-US" smtClean="0"/>
              <a:t>5</a:t>
            </a:fld>
            <a:endParaRPr lang="en-US" dirty="0"/>
          </a:p>
        </p:txBody>
      </p:sp>
    </p:spTree>
    <p:extLst>
      <p:ext uri="{BB962C8B-B14F-4D97-AF65-F5344CB8AC3E}">
        <p14:creationId xmlns:p14="http://schemas.microsoft.com/office/powerpoint/2010/main" val="130405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Three Years of LionPATH</a:t>
            </a:r>
            <a:endParaRPr lang="en-US" dirty="0"/>
          </a:p>
        </p:txBody>
      </p:sp>
      <p:sp>
        <p:nvSpPr>
          <p:cNvPr id="5" name="Footer Placeholder 4"/>
          <p:cNvSpPr>
            <a:spLocks noGrp="1"/>
          </p:cNvSpPr>
          <p:nvPr>
            <p:ph type="ftr" sz="quarter" idx="11"/>
          </p:nvPr>
        </p:nvSpPr>
        <p:spPr/>
        <p:txBody>
          <a:bodyPr/>
          <a:lstStyle/>
          <a:p>
            <a:r>
              <a:rPr lang="en-US"/>
              <a:t>Enterprise Project Management Office</a:t>
            </a:r>
            <a:endParaRPr lang="en-US" dirty="0"/>
          </a:p>
        </p:txBody>
      </p:sp>
      <p:sp>
        <p:nvSpPr>
          <p:cNvPr id="6" name="Slide Number Placeholder 5"/>
          <p:cNvSpPr>
            <a:spLocks noGrp="1"/>
          </p:cNvSpPr>
          <p:nvPr>
            <p:ph type="sldNum" sz="quarter" idx="12"/>
          </p:nvPr>
        </p:nvSpPr>
        <p:spPr/>
        <p:txBody>
          <a:bodyPr/>
          <a:lstStyle/>
          <a:p>
            <a:fld id="{6DC9BAF7-535A-6242-BE23-F02C7AEAA439}" type="slidenum">
              <a:rPr lang="en-US" smtClean="0"/>
              <a:t>6</a:t>
            </a:fld>
            <a:endParaRPr lang="en-US" dirty="0"/>
          </a:p>
        </p:txBody>
      </p:sp>
    </p:spTree>
    <p:extLst>
      <p:ext uri="{BB962C8B-B14F-4D97-AF65-F5344CB8AC3E}">
        <p14:creationId xmlns:p14="http://schemas.microsoft.com/office/powerpoint/2010/main" val="207353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Enterprise Project Management Office</a:t>
            </a:r>
            <a:endParaRPr lang="en-US" dirty="0"/>
          </a:p>
        </p:txBody>
      </p:sp>
      <p:sp>
        <p:nvSpPr>
          <p:cNvPr id="6" name="Slide Number Placeholder 5"/>
          <p:cNvSpPr>
            <a:spLocks noGrp="1"/>
          </p:cNvSpPr>
          <p:nvPr>
            <p:ph type="sldNum" sz="quarter" idx="12"/>
          </p:nvPr>
        </p:nvSpPr>
        <p:spPr/>
        <p:txBody>
          <a:bodyPr/>
          <a:lstStyle/>
          <a:p>
            <a:fld id="{6DC9BAF7-535A-6242-BE23-F02C7AEAA439}" type="slidenum">
              <a:rPr lang="en-US" smtClean="0"/>
              <a:t>7</a:t>
            </a:fld>
            <a:endParaRPr lang="en-US" dirty="0"/>
          </a:p>
        </p:txBody>
      </p:sp>
    </p:spTree>
    <p:extLst>
      <p:ext uri="{BB962C8B-B14F-4D97-AF65-F5344CB8AC3E}">
        <p14:creationId xmlns:p14="http://schemas.microsoft.com/office/powerpoint/2010/main" val="571822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5252" y="4400550"/>
            <a:ext cx="5486400" cy="3600450"/>
          </a:xfrm>
        </p:spPr>
        <p:txBody>
          <a:bodyPr/>
          <a:lstStyle/>
          <a:p>
            <a:r>
              <a:rPr lang="en-US" dirty="0"/>
              <a:t> </a:t>
            </a:r>
            <a:r>
              <a:rPr lang="en-US" sz="1100" baseline="0" dirty="0"/>
              <a:t>WHY SAP</a:t>
            </a:r>
          </a:p>
          <a:p>
            <a:pPr rtl="0"/>
            <a:r>
              <a:rPr lang="en-US" sz="1100" kern="1200" dirty="0">
                <a:solidFill>
                  <a:schemeClr val="tx1"/>
                </a:solidFill>
                <a:effectLst/>
                <a:latin typeface="+mn-lt"/>
                <a:ea typeface="+mn-ea"/>
                <a:cs typeface="+mn-cs"/>
              </a:rPr>
              <a:t>Functionality</a:t>
            </a:r>
          </a:p>
          <a:p>
            <a:pPr rtl="0"/>
            <a:r>
              <a:rPr lang="en-US" sz="1100" kern="1200" dirty="0">
                <a:solidFill>
                  <a:schemeClr val="tx1"/>
                </a:solidFill>
                <a:effectLst/>
                <a:latin typeface="+mn-lt"/>
                <a:ea typeface="+mn-ea"/>
                <a:cs typeface="+mn-cs"/>
              </a:rPr>
              <a:t>1.      Chart of Accounts depth and breadth to meet Penn State requirements, including integrated posting between ledgers</a:t>
            </a:r>
          </a:p>
          <a:p>
            <a:pPr rtl="0"/>
            <a:r>
              <a:rPr lang="en-US" sz="1100" kern="1200" dirty="0">
                <a:solidFill>
                  <a:schemeClr val="tx1"/>
                </a:solidFill>
                <a:effectLst/>
                <a:latin typeface="+mn-lt"/>
                <a:ea typeface="+mn-ea"/>
                <a:cs typeface="+mn-cs"/>
              </a:rPr>
              <a:t>2.      Strongest functionality for Sponsored Awards/Grant/Contract management, especially for our Applied Research Lab (DoD Federal Contractor)</a:t>
            </a:r>
          </a:p>
          <a:p>
            <a:pPr rtl="0"/>
            <a:r>
              <a:rPr lang="en-US" sz="1100" kern="1200" dirty="0">
                <a:solidFill>
                  <a:schemeClr val="tx1"/>
                </a:solidFill>
                <a:effectLst/>
                <a:latin typeface="+mn-lt"/>
                <a:ea typeface="+mn-ea"/>
                <a:cs typeface="+mn-cs"/>
              </a:rPr>
              <a:t>3.      Natural integration to Concur, which we have been using for over a decade as our Travel system</a:t>
            </a:r>
          </a:p>
          <a:p>
            <a:pPr rtl="0"/>
            <a:r>
              <a:rPr lang="en-US" sz="1100" kern="1200" dirty="0">
                <a:solidFill>
                  <a:schemeClr val="tx1"/>
                </a:solidFill>
                <a:effectLst/>
                <a:latin typeface="+mn-lt"/>
                <a:ea typeface="+mn-ea"/>
                <a:cs typeface="+mn-cs"/>
              </a:rPr>
              <a:t>4.      Treasury-Cash Management modules provided functionality not available from other vendors</a:t>
            </a:r>
          </a:p>
          <a:p>
            <a:pPr rtl="0"/>
            <a:r>
              <a:rPr lang="en-US" sz="1100" kern="1200" dirty="0">
                <a:solidFill>
                  <a:schemeClr val="tx1"/>
                </a:solidFill>
                <a:effectLst/>
                <a:latin typeface="+mn-lt"/>
                <a:ea typeface="+mn-ea"/>
                <a:cs typeface="+mn-cs"/>
              </a:rPr>
              <a:t>5.      Strongest functionality for budget management and planning</a:t>
            </a:r>
          </a:p>
          <a:p>
            <a:pPr rtl="0"/>
            <a:r>
              <a:rPr lang="en-US" sz="1100" kern="1200" dirty="0">
                <a:solidFill>
                  <a:schemeClr val="tx1"/>
                </a:solidFill>
                <a:effectLst/>
                <a:latin typeface="+mn-lt"/>
                <a:ea typeface="+mn-ea"/>
                <a:cs typeface="+mn-cs"/>
              </a:rPr>
              <a:t> </a:t>
            </a:r>
          </a:p>
          <a:p>
            <a:pPr rtl="0"/>
            <a:r>
              <a:rPr lang="en-US" sz="1100" kern="1200" dirty="0">
                <a:solidFill>
                  <a:schemeClr val="tx1"/>
                </a:solidFill>
                <a:effectLst/>
                <a:latin typeface="+mn-lt"/>
                <a:ea typeface="+mn-ea"/>
                <a:cs typeface="+mn-cs"/>
              </a:rPr>
              <a:t>Technical</a:t>
            </a:r>
            <a:r>
              <a:rPr lang="en-US" sz="1100" kern="1200" baseline="0" dirty="0">
                <a:solidFill>
                  <a:schemeClr val="tx1"/>
                </a:solidFill>
                <a:effectLst/>
                <a:latin typeface="+mn-lt"/>
                <a:ea typeface="+mn-ea"/>
                <a:cs typeface="+mn-cs"/>
              </a:rPr>
              <a:t> -- </a:t>
            </a:r>
            <a:r>
              <a:rPr lang="en-US" sz="1100" kern="1200" dirty="0">
                <a:solidFill>
                  <a:schemeClr val="tx1"/>
                </a:solidFill>
                <a:effectLst/>
                <a:latin typeface="+mn-lt"/>
                <a:ea typeface="+mn-ea"/>
                <a:cs typeface="+mn-cs"/>
              </a:rPr>
              <a:t>SAP was evaluated as the strongest vendor for security, integration, workflow and general technical requirements </a:t>
            </a:r>
          </a:p>
          <a:p>
            <a:pPr rtl="0"/>
            <a:r>
              <a:rPr lang="en-US" sz="1100" kern="1200" dirty="0">
                <a:solidFill>
                  <a:schemeClr val="tx1"/>
                </a:solidFill>
                <a:effectLst/>
                <a:latin typeface="+mn-lt"/>
                <a:ea typeface="+mn-ea"/>
                <a:cs typeface="+mn-cs"/>
              </a:rPr>
              <a:t> </a:t>
            </a:r>
          </a:p>
          <a:p>
            <a:pPr rtl="0"/>
            <a:r>
              <a:rPr lang="en-US" sz="1100" kern="1200" dirty="0">
                <a:solidFill>
                  <a:schemeClr val="tx1"/>
                </a:solidFill>
                <a:effectLst/>
                <a:latin typeface="+mn-lt"/>
                <a:ea typeface="+mn-ea"/>
                <a:cs typeface="+mn-cs"/>
              </a:rPr>
              <a:t>Compliance</a:t>
            </a:r>
            <a:r>
              <a:rPr lang="en-US" sz="1100" kern="1200" baseline="0" dirty="0">
                <a:solidFill>
                  <a:schemeClr val="tx1"/>
                </a:solidFill>
                <a:effectLst/>
                <a:latin typeface="+mn-lt"/>
                <a:ea typeface="+mn-ea"/>
                <a:cs typeface="+mn-cs"/>
              </a:rPr>
              <a:t> -- </a:t>
            </a:r>
            <a:r>
              <a:rPr lang="en-US" sz="1100" kern="1200" dirty="0">
                <a:solidFill>
                  <a:schemeClr val="tx1"/>
                </a:solidFill>
                <a:effectLst/>
                <a:latin typeface="+mn-lt"/>
                <a:ea typeface="+mn-ea"/>
                <a:cs typeface="+mn-cs"/>
              </a:rPr>
              <a:t>Met </a:t>
            </a:r>
            <a:r>
              <a:rPr lang="en-US" sz="1100" kern="1200" dirty="0" err="1">
                <a:solidFill>
                  <a:schemeClr val="tx1"/>
                </a:solidFill>
                <a:effectLst/>
                <a:latin typeface="+mn-lt"/>
                <a:ea typeface="+mn-ea"/>
                <a:cs typeface="+mn-cs"/>
              </a:rPr>
              <a:t>FedRAMP</a:t>
            </a:r>
            <a:r>
              <a:rPr lang="en-US" sz="1100" kern="1200" dirty="0">
                <a:solidFill>
                  <a:schemeClr val="tx1"/>
                </a:solidFill>
                <a:effectLst/>
                <a:latin typeface="+mn-lt"/>
                <a:ea typeface="+mn-ea"/>
                <a:cs typeface="+mn-cs"/>
              </a:rPr>
              <a:t> and Accessibility requirements more completely than other vendors </a:t>
            </a:r>
          </a:p>
          <a:p>
            <a:pPr rtl="0"/>
            <a:r>
              <a:rPr lang="en-US" sz="1100" kern="1200" dirty="0">
                <a:solidFill>
                  <a:schemeClr val="tx1"/>
                </a:solidFill>
                <a:effectLst/>
                <a:latin typeface="+mn-lt"/>
                <a:ea typeface="+mn-ea"/>
                <a:cs typeface="+mn-cs"/>
              </a:rPr>
              <a:t> </a:t>
            </a:r>
          </a:p>
          <a:p>
            <a:r>
              <a:rPr lang="en-US" sz="1100" b="1" dirty="0"/>
              <a:t>(transition</a:t>
            </a:r>
            <a:r>
              <a:rPr lang="en-US" sz="1100" b="1" baseline="0" dirty="0"/>
              <a:t> to Bill)</a:t>
            </a:r>
          </a:p>
          <a:p>
            <a:r>
              <a:rPr lang="en-US" sz="1100" baseline="0" dirty="0"/>
              <a:t>We had conversations about going to a SAS solution with the third project as well. On functionality, SAP won out. It was a business decision. We negotiated with SAP to also host, but those discussions broke down. So, we pivoted to looking to a could provider.</a:t>
            </a:r>
          </a:p>
          <a:p>
            <a:endParaRPr lang="en-US" sz="1100" dirty="0"/>
          </a:p>
          <a:p>
            <a:endParaRPr lang="en-US" dirty="0"/>
          </a:p>
        </p:txBody>
      </p:sp>
      <p:sp>
        <p:nvSpPr>
          <p:cNvPr id="4" name="Header Placeholder 3"/>
          <p:cNvSpPr>
            <a:spLocks noGrp="1"/>
          </p:cNvSpPr>
          <p:nvPr>
            <p:ph type="hdr" sz="quarter" idx="10"/>
          </p:nvPr>
        </p:nvSpPr>
        <p:spPr/>
        <p:txBody>
          <a:bodyPr/>
          <a:lstStyle/>
          <a:p>
            <a:r>
              <a:rPr lang="en-US" dirty="0"/>
              <a:t>Three Years of </a:t>
            </a:r>
            <a:r>
              <a:rPr lang="en-US" dirty="0" err="1"/>
              <a:t>LionPATH</a:t>
            </a:r>
            <a:endParaRPr lang="en-US" dirty="0"/>
          </a:p>
        </p:txBody>
      </p:sp>
      <p:sp>
        <p:nvSpPr>
          <p:cNvPr id="5" name="Footer Placeholder 4"/>
          <p:cNvSpPr>
            <a:spLocks noGrp="1"/>
          </p:cNvSpPr>
          <p:nvPr>
            <p:ph type="ftr" sz="quarter" idx="11"/>
          </p:nvPr>
        </p:nvSpPr>
        <p:spPr/>
        <p:txBody>
          <a:bodyPr/>
          <a:lstStyle/>
          <a:p>
            <a:r>
              <a:rPr lang="en-US"/>
              <a:t>Enterprise Project Management Office</a:t>
            </a:r>
            <a:endParaRPr lang="en-US" dirty="0"/>
          </a:p>
        </p:txBody>
      </p:sp>
      <p:sp>
        <p:nvSpPr>
          <p:cNvPr id="6" name="Slide Number Placeholder 5"/>
          <p:cNvSpPr>
            <a:spLocks noGrp="1"/>
          </p:cNvSpPr>
          <p:nvPr>
            <p:ph type="sldNum" sz="quarter" idx="12"/>
          </p:nvPr>
        </p:nvSpPr>
        <p:spPr/>
        <p:txBody>
          <a:bodyPr/>
          <a:lstStyle/>
          <a:p>
            <a:fld id="{6DC9BAF7-535A-6242-BE23-F02C7AEAA439}" type="slidenum">
              <a:rPr lang="en-US" smtClean="0"/>
              <a:t>8</a:t>
            </a:fld>
            <a:endParaRPr lang="en-US" dirty="0"/>
          </a:p>
        </p:txBody>
      </p:sp>
    </p:spTree>
    <p:extLst>
      <p:ext uri="{BB962C8B-B14F-4D97-AF65-F5344CB8AC3E}">
        <p14:creationId xmlns:p14="http://schemas.microsoft.com/office/powerpoint/2010/main" val="2288091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http://</a:t>
            </a:r>
            <a:r>
              <a:rPr lang="en-US" dirty="0" err="1"/>
              <a:t>www.maxkade.la.psu.edu</a:t>
            </a:r>
            <a:r>
              <a:rPr lang="en-US" dirty="0"/>
              <a:t>/</a:t>
            </a:r>
            <a:r>
              <a:rPr lang="en-US" dirty="0" err="1"/>
              <a:t>resources.html</a:t>
            </a:r>
            <a:endParaRPr lang="en-US" dirty="0"/>
          </a:p>
        </p:txBody>
      </p:sp>
      <p:sp>
        <p:nvSpPr>
          <p:cNvPr id="4" name="Header Placeholder 3"/>
          <p:cNvSpPr>
            <a:spLocks noGrp="1"/>
          </p:cNvSpPr>
          <p:nvPr>
            <p:ph type="hdr" sz="quarter" idx="10"/>
          </p:nvPr>
        </p:nvSpPr>
        <p:spPr/>
        <p:txBody>
          <a:bodyPr/>
          <a:lstStyle/>
          <a:p>
            <a:r>
              <a:rPr lang="en-US"/>
              <a:t>Three Years of LionPATH</a:t>
            </a:r>
            <a:endParaRPr lang="en-US" dirty="0"/>
          </a:p>
        </p:txBody>
      </p:sp>
      <p:sp>
        <p:nvSpPr>
          <p:cNvPr id="5" name="Footer Placeholder 4"/>
          <p:cNvSpPr>
            <a:spLocks noGrp="1"/>
          </p:cNvSpPr>
          <p:nvPr>
            <p:ph type="ftr" sz="quarter" idx="11"/>
          </p:nvPr>
        </p:nvSpPr>
        <p:spPr/>
        <p:txBody>
          <a:bodyPr/>
          <a:lstStyle/>
          <a:p>
            <a:r>
              <a:rPr lang="en-US"/>
              <a:t>Enterprise Project Management Office</a:t>
            </a:r>
            <a:endParaRPr lang="en-US" dirty="0"/>
          </a:p>
        </p:txBody>
      </p:sp>
      <p:sp>
        <p:nvSpPr>
          <p:cNvPr id="6" name="Slide Number Placeholder 5"/>
          <p:cNvSpPr>
            <a:spLocks noGrp="1"/>
          </p:cNvSpPr>
          <p:nvPr>
            <p:ph type="sldNum" sz="quarter" idx="12"/>
          </p:nvPr>
        </p:nvSpPr>
        <p:spPr/>
        <p:txBody>
          <a:bodyPr/>
          <a:lstStyle/>
          <a:p>
            <a:fld id="{6DC9BAF7-535A-6242-BE23-F02C7AEAA439}" type="slidenum">
              <a:rPr lang="en-US" smtClean="0"/>
              <a:t>9</a:t>
            </a:fld>
            <a:endParaRPr lang="en-US" dirty="0"/>
          </a:p>
        </p:txBody>
      </p:sp>
    </p:spTree>
    <p:extLst>
      <p:ext uri="{BB962C8B-B14F-4D97-AF65-F5344CB8AC3E}">
        <p14:creationId xmlns:p14="http://schemas.microsoft.com/office/powerpoint/2010/main" val="769544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Three Years of LionPATH</a:t>
            </a:r>
            <a:endParaRPr lang="en-US" dirty="0"/>
          </a:p>
        </p:txBody>
      </p:sp>
      <p:sp>
        <p:nvSpPr>
          <p:cNvPr id="5" name="Footer Placeholder 4"/>
          <p:cNvSpPr>
            <a:spLocks noGrp="1"/>
          </p:cNvSpPr>
          <p:nvPr>
            <p:ph type="ftr" sz="quarter" idx="4"/>
          </p:nvPr>
        </p:nvSpPr>
        <p:spPr/>
        <p:txBody>
          <a:bodyPr/>
          <a:lstStyle/>
          <a:p>
            <a:r>
              <a:rPr lang="en-US"/>
              <a:t>Enterprise Project Management Office</a:t>
            </a:r>
            <a:endParaRPr lang="en-US" dirty="0"/>
          </a:p>
        </p:txBody>
      </p:sp>
      <p:sp>
        <p:nvSpPr>
          <p:cNvPr id="6" name="Slide Number Placeholder 5"/>
          <p:cNvSpPr>
            <a:spLocks noGrp="1"/>
          </p:cNvSpPr>
          <p:nvPr>
            <p:ph type="sldNum" sz="quarter" idx="5"/>
          </p:nvPr>
        </p:nvSpPr>
        <p:spPr/>
        <p:txBody>
          <a:bodyPr/>
          <a:lstStyle/>
          <a:p>
            <a:fld id="{6DC9BAF7-535A-6242-BE23-F02C7AEAA439}" type="slidenum">
              <a:rPr lang="en-US" smtClean="0"/>
              <a:t>11</a:t>
            </a:fld>
            <a:endParaRPr lang="en-US" dirty="0"/>
          </a:p>
        </p:txBody>
      </p:sp>
    </p:spTree>
    <p:extLst>
      <p:ext uri="{BB962C8B-B14F-4D97-AF65-F5344CB8AC3E}">
        <p14:creationId xmlns:p14="http://schemas.microsoft.com/office/powerpoint/2010/main" val="1907538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ED0D74-55C7-1748-8798-D301534DB5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p:nvPr>
        </p:nvSpPr>
        <p:spPr>
          <a:xfrm>
            <a:off x="630936" y="1124712"/>
            <a:ext cx="4777693" cy="1307403"/>
          </a:xfrm>
          <a:prstGeom prst="rect">
            <a:avLst/>
          </a:prstGeom>
        </p:spPr>
        <p:txBody>
          <a:bodyPr anchor="b">
            <a:normAutofit/>
          </a:bodyPr>
          <a:lstStyle>
            <a:lvl1pPr algn="l">
              <a:defRPr sz="30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p:nvPr>
        </p:nvSpPr>
        <p:spPr>
          <a:xfrm>
            <a:off x="630936" y="2596291"/>
            <a:ext cx="4777693" cy="1249844"/>
          </a:xfrm>
        </p:spPr>
        <p:txBody>
          <a:bodyPr>
            <a:normAutofit/>
          </a:bodyPr>
          <a:lstStyle>
            <a:lvl1pPr marL="0" indent="0" algn="l">
              <a:buNone/>
              <a:defRPr sz="2250" baseline="0">
                <a:solidFill>
                  <a:schemeClr val="bg2">
                    <a:lumMod val="9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70D21693-2D97-B341-9A10-A738BFB4E999}"/>
              </a:ext>
            </a:extLst>
          </p:cNvPr>
          <p:cNvSpPr/>
          <p:nvPr userDrawn="1"/>
        </p:nvSpPr>
        <p:spPr>
          <a:xfrm>
            <a:off x="0" y="5517932"/>
            <a:ext cx="9144000" cy="13400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a:extLst>
              <a:ext uri="{FF2B5EF4-FFF2-40B4-BE49-F238E27FC236}">
                <a16:creationId xmlns:a16="http://schemas.microsoft.com/office/drawing/2014/main" id="{04498341-1D02-9849-9164-B79B204437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5588" y="5517931"/>
            <a:ext cx="2858516" cy="1321308"/>
          </a:xfrm>
          <a:prstGeom prst="rect">
            <a:avLst/>
          </a:prstGeom>
        </p:spPr>
      </p:pic>
    </p:spTree>
    <p:extLst>
      <p:ext uri="{BB962C8B-B14F-4D97-AF65-F5344CB8AC3E}">
        <p14:creationId xmlns:p14="http://schemas.microsoft.com/office/powerpoint/2010/main" val="3329549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01930" y="6099190"/>
            <a:ext cx="3361593" cy="350807"/>
          </a:xfrm>
          <a:prstGeom prst="rect">
            <a:avLst/>
          </a:prstGeom>
          <a:noFill/>
          <a:ln w="12700">
            <a:noFill/>
            <a:miter lim="800000"/>
            <a:headEnd type="none" w="sm" len="sm"/>
            <a:tailEnd type="none" w="sm" len="sm"/>
          </a:ln>
          <a:effectLst/>
        </p:spPr>
        <p:txBody>
          <a:bodyPr vert="horz" wrap="square" lIns="134464" tIns="134464" rIns="134464" bIns="134464" numCol="1" anchor="t" anchorCtr="0" compatLnSpc="1">
            <a:prstTxWarp prst="textNoShape">
              <a:avLst/>
            </a:prstTxWarp>
            <a:spAutoFit/>
          </a:bodyPr>
          <a:lstStyle/>
          <a:p>
            <a:pPr defTabSz="685443" eaLnBrk="0" hangingPunct="0"/>
            <a:r>
              <a:rPr lang="en-US" sz="515">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338725" y="3302732"/>
            <a:ext cx="1067477" cy="304828"/>
          </a:xfrm>
          <a:prstGeom prst="rect">
            <a:avLst/>
          </a:prstGeom>
        </p:spPr>
      </p:pic>
    </p:spTree>
    <p:extLst>
      <p:ext uri="{BB962C8B-B14F-4D97-AF65-F5344CB8AC3E}">
        <p14:creationId xmlns:p14="http://schemas.microsoft.com/office/powerpoint/2010/main" val="1771933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7F126-70F1-4BE2-A02E-F2796AFFB667}"/>
              </a:ext>
            </a:extLst>
          </p:cNvPr>
          <p:cNvSpPr>
            <a:spLocks noGrp="1"/>
          </p:cNvSpPr>
          <p:nvPr>
            <p:ph type="dt" sz="half" idx="10"/>
          </p:nvPr>
        </p:nvSpPr>
        <p:spPr/>
        <p:txBody>
          <a:bodyPr/>
          <a:lstStyle/>
          <a:p>
            <a:fld id="{28D2A22A-A31A-4B05-B198-DF21FF124FBF}" type="datetimeFigureOut">
              <a:rPr lang="en-US" smtClean="0"/>
              <a:t>10/25/2018</a:t>
            </a:fld>
            <a:endParaRPr lang="en-US"/>
          </a:p>
        </p:txBody>
      </p:sp>
      <p:sp>
        <p:nvSpPr>
          <p:cNvPr id="3" name="Footer Placeholder 2">
            <a:extLst>
              <a:ext uri="{FF2B5EF4-FFF2-40B4-BE49-F238E27FC236}">
                <a16:creationId xmlns:a16="http://schemas.microsoft.com/office/drawing/2014/main" id="{61ADE529-5D7B-4D1C-A18D-DB0771A228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B3C7FF-9D79-4713-98E9-D09D69142132}"/>
              </a:ext>
            </a:extLst>
          </p:cNvPr>
          <p:cNvSpPr>
            <a:spLocks noGrp="1"/>
          </p:cNvSpPr>
          <p:nvPr>
            <p:ph type="sldNum" sz="quarter" idx="12"/>
          </p:nvPr>
        </p:nvSpPr>
        <p:spPr/>
        <p:txBody>
          <a:bodyPr/>
          <a:lstStyle/>
          <a:p>
            <a:fld id="{8183331D-1EE0-48DA-BBA5-039912780D3C}" type="slidenum">
              <a:rPr lang="en-US" smtClean="0"/>
              <a:t>‹#›</a:t>
            </a:fld>
            <a:endParaRPr lang="en-US"/>
          </a:p>
        </p:txBody>
      </p:sp>
    </p:spTree>
    <p:extLst>
      <p:ext uri="{BB962C8B-B14F-4D97-AF65-F5344CB8AC3E}">
        <p14:creationId xmlns:p14="http://schemas.microsoft.com/office/powerpoint/2010/main" val="1865675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7908535" y="6368603"/>
            <a:ext cx="863991" cy="246807"/>
          </a:xfrm>
          <a:prstGeom prst="rect">
            <a:avLst/>
          </a:prstGeom>
        </p:spPr>
      </p:pic>
    </p:spTree>
    <p:extLst>
      <p:ext uri="{BB962C8B-B14F-4D97-AF65-F5344CB8AC3E}">
        <p14:creationId xmlns:p14="http://schemas.microsoft.com/office/powerpoint/2010/main" val="2865732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Texture slide">
    <p:spTree>
      <p:nvGrpSpPr>
        <p:cNvPr id="1" name=""/>
        <p:cNvGrpSpPr/>
        <p:nvPr/>
      </p:nvGrpSpPr>
      <p:grpSpPr>
        <a:xfrm>
          <a:off x="0" y="0"/>
          <a:ext cx="0" cy="0"/>
          <a:chOff x="0" y="0"/>
          <a:chExt cx="0" cy="0"/>
        </a:xfrm>
      </p:grpSpPr>
      <p:sp>
        <p:nvSpPr>
          <p:cNvPr id="2" name="bk object 16"/>
          <p:cNvSpPr/>
          <p:nvPr userDrawn="1"/>
        </p:nvSpPr>
        <p:spPr>
          <a:xfrm>
            <a:off x="1486145" y="0"/>
            <a:ext cx="7657855" cy="6858000"/>
          </a:xfrm>
          <a:prstGeom prst="rect">
            <a:avLst/>
          </a:prstGeom>
          <a:blipFill>
            <a:blip r:embed="rId2" cstate="print"/>
            <a:stretch>
              <a:fillRect/>
            </a:stretch>
          </a:blipFill>
        </p:spPr>
        <p:txBody>
          <a:bodyPr wrap="square" lIns="0" tIns="0" rIns="0" bIns="0" rtlCol="0"/>
          <a:lstStyle/>
          <a:p>
            <a:endParaRPr sz="1377"/>
          </a:p>
        </p:txBody>
      </p:sp>
    </p:spTree>
    <p:extLst>
      <p:ext uri="{BB962C8B-B14F-4D97-AF65-F5344CB8AC3E}">
        <p14:creationId xmlns:p14="http://schemas.microsoft.com/office/powerpoint/2010/main" val="19638529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FD31D194-C927-40DA-84EF-73CE03E4935B}"/>
              </a:ext>
            </a:extLst>
          </p:cNvPr>
          <p:cNvSpPr>
            <a:spLocks noGrp="1"/>
          </p:cNvSpPr>
          <p:nvPr>
            <p:ph type="body" sz="quarter" idx="10" hasCustomPrompt="1"/>
          </p:nvPr>
        </p:nvSpPr>
        <p:spPr>
          <a:xfrm>
            <a:off x="201930" y="1847271"/>
            <a:ext cx="8740142" cy="2488337"/>
          </a:xfrm>
          <a:prstGeom prst="rect">
            <a:avLst/>
          </a:prstGeom>
        </p:spPr>
        <p:txBody>
          <a:bodyPr lIns="146304" tIns="91440" rIns="146304" bIns="91440"/>
          <a:lstStyle>
            <a:lvl1pPr marL="0" indent="0">
              <a:spcBef>
                <a:spcPts val="0"/>
              </a:spcBef>
              <a:spcAft>
                <a:spcPts val="882"/>
              </a:spcAft>
              <a:buNone/>
              <a:defRPr lang="en-US" sz="1765" kern="1200" smtClean="0">
                <a:gradFill>
                  <a:gsLst>
                    <a:gs pos="0">
                      <a:schemeClr val="tx1"/>
                    </a:gs>
                    <a:gs pos="74000">
                      <a:schemeClr val="tx1"/>
                    </a:gs>
                  </a:gsLst>
                  <a:lin ang="5400000" scaled="1"/>
                </a:gradFill>
                <a:latin typeface="+mj-lt"/>
                <a:ea typeface="+mn-ea"/>
                <a:cs typeface="Segoe UI"/>
              </a:defRPr>
            </a:lvl1pPr>
            <a:lvl2pPr marL="0" indent="0">
              <a:spcBef>
                <a:spcPts val="0"/>
              </a:spcBef>
              <a:spcAft>
                <a:spcPts val="882"/>
              </a:spcAft>
              <a:buNone/>
              <a:defRPr lang="en-US" sz="1176" kern="1200" dirty="0" smtClean="0">
                <a:gradFill>
                  <a:gsLst>
                    <a:gs pos="0">
                      <a:schemeClr val="tx1"/>
                    </a:gs>
                    <a:gs pos="74000">
                      <a:schemeClr val="tx1"/>
                    </a:gs>
                  </a:gsLst>
                  <a:lin ang="5400000" scaled="1"/>
                </a:gradFill>
                <a:latin typeface="+mj-lt"/>
                <a:ea typeface="+mn-ea"/>
                <a:cs typeface="Segoe UI"/>
              </a:defRPr>
            </a:lvl2pPr>
          </a:lstStyle>
          <a:p>
            <a:pPr lvl="0"/>
            <a:r>
              <a:rPr lang="en-US"/>
              <a:t>Click to edit Master text styles</a:t>
            </a:r>
          </a:p>
          <a:p>
            <a:pPr lvl="1"/>
            <a:r>
              <a:rPr lang="en-US"/>
              <a:t>Second level</a:t>
            </a:r>
          </a:p>
        </p:txBody>
      </p:sp>
      <p:sp>
        <p:nvSpPr>
          <p:cNvPr id="4" name="Title 1">
            <a:extLst>
              <a:ext uri="{FF2B5EF4-FFF2-40B4-BE49-F238E27FC236}">
                <a16:creationId xmlns:a16="http://schemas.microsoft.com/office/drawing/2014/main" id="{F365A8CB-7547-4F0C-885E-DFAD0A87529E}"/>
              </a:ext>
            </a:extLst>
          </p:cNvPr>
          <p:cNvSpPr>
            <a:spLocks noGrp="1"/>
          </p:cNvSpPr>
          <p:nvPr>
            <p:ph type="title"/>
          </p:nvPr>
        </p:nvSpPr>
        <p:spPr>
          <a:xfrm>
            <a:off x="201930" y="291069"/>
            <a:ext cx="8740142" cy="733562"/>
          </a:xfrm>
          <a:prstGeom prst="rect">
            <a:avLst/>
          </a:prstGeom>
        </p:spPr>
        <p:txBody>
          <a:bodyPr lIns="146304" tIns="91440" rIns="146304" bIns="91440"/>
          <a:lstStyle>
            <a:lvl1pPr>
              <a:defRPr lang="en-US" sz="2941" b="0" kern="1200" cap="none" spc="-74" baseline="0" dirty="0">
                <a:ln w="3175">
                  <a:noFill/>
                </a:ln>
                <a:gradFill>
                  <a:gsLst>
                    <a:gs pos="0">
                      <a:schemeClr val="tx1"/>
                    </a:gs>
                    <a:gs pos="74000">
                      <a:schemeClr val="tx1"/>
                    </a:gs>
                  </a:gsLst>
                  <a:lin ang="54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11159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211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D9EF-9A42-45A4-BEE4-4B18FB3A6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42C088-5789-40DE-BFA3-E4A3D60FC1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0344C-E881-4B70-AFFC-8C2CF42F8993}"/>
              </a:ext>
            </a:extLst>
          </p:cNvPr>
          <p:cNvSpPr>
            <a:spLocks noGrp="1"/>
          </p:cNvSpPr>
          <p:nvPr>
            <p:ph type="dt" sz="half" idx="10"/>
          </p:nvPr>
        </p:nvSpPr>
        <p:spPr/>
        <p:txBody>
          <a:bodyPr/>
          <a:lstStyle/>
          <a:p>
            <a:fld id="{28D2A22A-A31A-4B05-B198-DF21FF124FBF}" type="datetimeFigureOut">
              <a:rPr lang="en-US" smtClean="0"/>
              <a:t>10/25/2018</a:t>
            </a:fld>
            <a:endParaRPr lang="en-US"/>
          </a:p>
        </p:txBody>
      </p:sp>
      <p:sp>
        <p:nvSpPr>
          <p:cNvPr id="5" name="Footer Placeholder 4">
            <a:extLst>
              <a:ext uri="{FF2B5EF4-FFF2-40B4-BE49-F238E27FC236}">
                <a16:creationId xmlns:a16="http://schemas.microsoft.com/office/drawing/2014/main" id="{4AE89689-1F05-4A72-9DCB-AF5FCBDC0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30E22-8989-4823-86CE-D19614BD89FE}"/>
              </a:ext>
            </a:extLst>
          </p:cNvPr>
          <p:cNvSpPr>
            <a:spLocks noGrp="1"/>
          </p:cNvSpPr>
          <p:nvPr>
            <p:ph type="sldNum" sz="quarter" idx="12"/>
          </p:nvPr>
        </p:nvSpPr>
        <p:spPr/>
        <p:txBody>
          <a:bodyPr/>
          <a:lstStyle/>
          <a:p>
            <a:fld id="{8183331D-1EE0-48DA-BBA5-039912780D3C}" type="slidenum">
              <a:rPr lang="en-US" smtClean="0"/>
              <a:t>‹#›</a:t>
            </a:fld>
            <a:endParaRPr lang="en-US"/>
          </a:p>
        </p:txBody>
      </p:sp>
    </p:spTree>
    <p:extLst>
      <p:ext uri="{BB962C8B-B14F-4D97-AF65-F5344CB8AC3E}">
        <p14:creationId xmlns:p14="http://schemas.microsoft.com/office/powerpoint/2010/main" val="1064671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llustration B">
    <p:spTree>
      <p:nvGrpSpPr>
        <p:cNvPr id="1" name=""/>
        <p:cNvGrpSpPr/>
        <p:nvPr/>
      </p:nvGrpSpPr>
      <p:grpSpPr>
        <a:xfrm>
          <a:off x="0" y="0"/>
          <a:ext cx="0" cy="0"/>
          <a:chOff x="0" y="0"/>
          <a:chExt cx="0" cy="0"/>
        </a:xfrm>
      </p:grpSpPr>
      <p:sp>
        <p:nvSpPr>
          <p:cNvPr id="2" name="Title 1"/>
          <p:cNvSpPr>
            <a:spLocks noGrp="1"/>
          </p:cNvSpPr>
          <p:nvPr>
            <p:ph type="title"/>
          </p:nvPr>
        </p:nvSpPr>
        <p:spPr>
          <a:xfrm>
            <a:off x="3159899" y="814403"/>
            <a:ext cx="5714708" cy="409215"/>
          </a:xfrm>
        </p:spPr>
        <p:txBody>
          <a:bodyPr>
            <a:spAutoFit/>
          </a:bodyPr>
          <a:lstStyle>
            <a:lvl1pPr algn="r">
              <a:lnSpc>
                <a:spcPct val="100000"/>
              </a:lnSpc>
              <a:defRPr sz="2059" spc="-22" baseline="0">
                <a:solidFill>
                  <a:schemeClr val="tx1">
                    <a:lumMod val="50000"/>
                  </a:schemeClr>
                </a:solidFill>
                <a:latin typeface="+mj-lt"/>
              </a:defRPr>
            </a:lvl1pPr>
          </a:lstStyle>
          <a:p>
            <a:r>
              <a:rPr lang="en-US"/>
              <a:t>Click to edit Master title style</a:t>
            </a:r>
          </a:p>
        </p:txBody>
      </p:sp>
    </p:spTree>
    <p:extLst>
      <p:ext uri="{BB962C8B-B14F-4D97-AF65-F5344CB8AC3E}">
        <p14:creationId xmlns:p14="http://schemas.microsoft.com/office/powerpoint/2010/main" val="47351569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1995-DB40-464C-964F-7EB630B12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A75926-7679-4C5B-8674-6E1B5DBEA1E0}"/>
              </a:ext>
            </a:extLst>
          </p:cNvPr>
          <p:cNvSpPr>
            <a:spLocks noGrp="1"/>
          </p:cNvSpPr>
          <p:nvPr>
            <p:ph type="dt" sz="half" idx="10"/>
          </p:nvPr>
        </p:nvSpPr>
        <p:spPr/>
        <p:txBody>
          <a:bodyPr/>
          <a:lstStyle/>
          <a:p>
            <a:fld id="{28D2A22A-A31A-4B05-B198-DF21FF124FBF}" type="datetimeFigureOut">
              <a:rPr lang="en-US" smtClean="0"/>
              <a:t>10/25/2018</a:t>
            </a:fld>
            <a:endParaRPr lang="en-US"/>
          </a:p>
        </p:txBody>
      </p:sp>
      <p:sp>
        <p:nvSpPr>
          <p:cNvPr id="4" name="Footer Placeholder 3">
            <a:extLst>
              <a:ext uri="{FF2B5EF4-FFF2-40B4-BE49-F238E27FC236}">
                <a16:creationId xmlns:a16="http://schemas.microsoft.com/office/drawing/2014/main" id="{94E5BC94-776E-4025-8AF9-DECE8F553F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B889C9-E864-428E-B94B-E487ED4991E8}"/>
              </a:ext>
            </a:extLst>
          </p:cNvPr>
          <p:cNvSpPr>
            <a:spLocks noGrp="1"/>
          </p:cNvSpPr>
          <p:nvPr>
            <p:ph type="sldNum" sz="quarter" idx="12"/>
          </p:nvPr>
        </p:nvSpPr>
        <p:spPr/>
        <p:txBody>
          <a:bodyPr/>
          <a:lstStyle/>
          <a:p>
            <a:fld id="{8183331D-1EE0-48DA-BBA5-039912780D3C}" type="slidenum">
              <a:rPr lang="en-US" smtClean="0"/>
              <a:t>‹#›</a:t>
            </a:fld>
            <a:endParaRPr lang="en-US"/>
          </a:p>
        </p:txBody>
      </p:sp>
    </p:spTree>
    <p:extLst>
      <p:ext uri="{BB962C8B-B14F-4D97-AF65-F5344CB8AC3E}">
        <p14:creationId xmlns:p14="http://schemas.microsoft.com/office/powerpoint/2010/main" val="4143229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58749" cy="6858000"/>
          </a:xfrm>
          <a:prstGeom prst="rect">
            <a:avLst/>
          </a:prstGeom>
        </p:spPr>
      </p:pic>
      <p:sp>
        <p:nvSpPr>
          <p:cNvPr id="17" name="Rectangle 16"/>
          <p:cNvSpPr/>
          <p:nvPr userDrawn="1"/>
        </p:nvSpPr>
        <p:spPr bwMode="gray">
          <a:xfrm>
            <a:off x="203097" y="2113936"/>
            <a:ext cx="4818730" cy="3556445"/>
          </a:xfrm>
          <a:prstGeom prst="rect">
            <a:avLst/>
          </a:prstGeom>
          <a:solidFill>
            <a:schemeClr val="bg1">
              <a:alpha val="8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p:nvPr>
        </p:nvSpPr>
        <p:spPr bwMode="ltGray">
          <a:xfrm>
            <a:off x="213013" y="2220120"/>
            <a:ext cx="4445533" cy="2324015"/>
          </a:xfrm>
          <a:prstGeom prst="rect">
            <a:avLst/>
          </a:prstGeom>
          <a:noFill/>
        </p:spPr>
        <p:txBody>
          <a:bodyPr lIns="146304" tIns="91440" rIns="146304" bIns="91440" anchor="t" anchorCtr="0"/>
          <a:lstStyle>
            <a:lvl1pPr>
              <a:defRPr sz="3970" spc="-74" baseline="0">
                <a:solidFill>
                  <a:schemeClr val="bg1">
                    <a:lumMod val="50000"/>
                  </a:schemeClr>
                </a:solidFill>
                <a:latin typeface="+mj-lt"/>
              </a:defRPr>
            </a:lvl1pPr>
          </a:lstStyle>
          <a:p>
            <a:endParaRPr lang="en-US"/>
          </a:p>
        </p:txBody>
      </p:sp>
      <p:sp>
        <p:nvSpPr>
          <p:cNvPr id="3" name="Text Placeholder 2"/>
          <p:cNvSpPr>
            <a:spLocks noGrp="1"/>
          </p:cNvSpPr>
          <p:nvPr>
            <p:ph type="body" sz="quarter" idx="14" hasCustomPrompt="1"/>
          </p:nvPr>
        </p:nvSpPr>
        <p:spPr bwMode="ltGray">
          <a:xfrm>
            <a:off x="213013" y="4650659"/>
            <a:ext cx="4445533" cy="913199"/>
          </a:xfrm>
          <a:prstGeom prst="rect">
            <a:avLst/>
          </a:prstGeom>
          <a:noFill/>
        </p:spPr>
        <p:txBody>
          <a:bodyPr tIns="109728" bIns="109728">
            <a:noAutofit/>
          </a:bodyPr>
          <a:lstStyle>
            <a:lvl1pPr marL="0" indent="0">
              <a:spcBef>
                <a:spcPts val="0"/>
              </a:spcBef>
              <a:buNone/>
              <a:defRPr sz="1800">
                <a:solidFill>
                  <a:schemeClr val="bg1">
                    <a:lumMod val="50000"/>
                  </a:schemeClr>
                </a:solidFill>
              </a:defRPr>
            </a:lvl1pPr>
          </a:lstStyle>
          <a:p>
            <a:pPr lvl="0"/>
            <a:r>
              <a:rPr lang="en-US"/>
              <a:t>Speaker Name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invGray">
          <a:xfrm>
            <a:off x="203097" y="6300316"/>
            <a:ext cx="923959" cy="263937"/>
          </a:xfrm>
          <a:prstGeom prst="rect">
            <a:avLst/>
          </a:prstGeom>
        </p:spPr>
      </p:pic>
    </p:spTree>
    <p:extLst>
      <p:ext uri="{BB962C8B-B14F-4D97-AF65-F5344CB8AC3E}">
        <p14:creationId xmlns:p14="http://schemas.microsoft.com/office/powerpoint/2010/main" val="350796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628650" y="507472"/>
            <a:ext cx="7886700" cy="620202"/>
          </a:xfrm>
          <a:prstGeom prst="rect">
            <a:avLst/>
          </a:prstGeom>
        </p:spPr>
        <p:txBody>
          <a:bodyPr>
            <a:normAutofit/>
          </a:bodyPr>
          <a:lstStyle>
            <a:lvl1pPr algn="ctr">
              <a:defRPr sz="2800" baseline="0">
                <a:solidFill>
                  <a:schemeClr val="bg2">
                    <a:lumMod val="25000"/>
                  </a:schemeClr>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628650" y="1247467"/>
            <a:ext cx="7886700" cy="4157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23728"/>
            <a:ext cx="9144000" cy="83427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id="{10202506-E198-D743-98C7-84C599116F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3361" y="6052733"/>
            <a:ext cx="1723517" cy="796671"/>
          </a:xfrm>
          <a:prstGeom prst="rect">
            <a:avLst/>
          </a:prstGeom>
        </p:spPr>
      </p:pic>
    </p:spTree>
    <p:extLst>
      <p:ext uri="{BB962C8B-B14F-4D97-AF65-F5344CB8AC3E}">
        <p14:creationId xmlns:p14="http://schemas.microsoft.com/office/powerpoint/2010/main" val="2111383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319819" y="222583"/>
            <a:ext cx="8502029" cy="758022"/>
          </a:xfrm>
          <a:prstGeom prst="rect">
            <a:avLst/>
          </a:prstGeom>
        </p:spPr>
        <p:txBody>
          <a:bodyPr vert="horz" wrap="square" lIns="0" tIns="164592" rIns="0" bIns="0" rtlCol="0" anchor="t">
            <a:noAutofit/>
          </a:bodyPr>
          <a:lstStyle>
            <a:lvl1pPr>
              <a:defRPr>
                <a:solidFill>
                  <a:schemeClr val="tx2"/>
                </a:solidFill>
              </a:defRPr>
            </a:lvl1pPr>
          </a:lstStyle>
          <a:p>
            <a:r>
              <a:rPr lang="en-US" dirty="0"/>
              <a:t>Title</a:t>
            </a:r>
          </a:p>
        </p:txBody>
      </p:sp>
      <p:grpSp>
        <p:nvGrpSpPr>
          <p:cNvPr id="7" name="Group 6">
            <a:extLst>
              <a:ext uri="{FF2B5EF4-FFF2-40B4-BE49-F238E27FC236}">
                <a16:creationId xmlns:a16="http://schemas.microsoft.com/office/drawing/2014/main" id="{D93F0F27-6B90-4485-A3C5-1C1E05E189E8}"/>
              </a:ext>
            </a:extLst>
          </p:cNvPr>
          <p:cNvGrpSpPr/>
          <p:nvPr userDrawn="1"/>
        </p:nvGrpSpPr>
        <p:grpSpPr>
          <a:xfrm>
            <a:off x="327285" y="6431004"/>
            <a:ext cx="8494564" cy="74372"/>
            <a:chOff x="445128" y="6559056"/>
            <a:chExt cx="11553197" cy="75853"/>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09143" cy="72722"/>
            </a:xfrm>
            <a:prstGeom prst="rect">
              <a:avLst/>
            </a:prstGeom>
            <a:noFill/>
          </p:spPr>
          <p:txBody>
            <a:bodyPr wrap="none" lIns="0" tIns="0" rIns="0" bIns="0" rtlCol="0">
              <a:spAutoFit/>
            </a:bodyPr>
            <a:lstStyle/>
            <a:p>
              <a:pPr>
                <a:lnSpc>
                  <a:spcPct val="90000"/>
                </a:lnSpc>
                <a:spcAft>
                  <a:spcPts val="441"/>
                </a:spcAft>
              </a:pPr>
              <a:r>
                <a:rPr lang="en-US" sz="515" dirty="0">
                  <a:solidFill>
                    <a:schemeClr val="bg1">
                      <a:lumMod val="65000"/>
                    </a:schemeClr>
                  </a:solidFill>
                </a:rPr>
                <a:t>© Microsoft Corporation</a:t>
              </a:r>
              <a:endParaRPr lang="en-US" sz="588" dirty="0">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2228487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628650" y="539746"/>
            <a:ext cx="7886700" cy="620202"/>
          </a:xfrm>
          <a:prstGeom prst="rect">
            <a:avLst/>
          </a:prstGeom>
        </p:spPr>
        <p:txBody>
          <a:bodyPr/>
          <a:lstStyle>
            <a:lvl1pPr>
              <a:defRPr baseline="0">
                <a:solidFill>
                  <a:schemeClr val="bg2">
                    <a:lumMod val="50000"/>
                  </a:schemeClr>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628650" y="1279741"/>
            <a:ext cx="3733604" cy="4157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23728"/>
            <a:ext cx="9144000" cy="83427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id="{10202506-E198-D743-98C7-84C599116F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3361" y="6052733"/>
            <a:ext cx="1723517" cy="796671"/>
          </a:xfrm>
          <a:prstGeom prst="rect">
            <a:avLst/>
          </a:prstGeom>
        </p:spPr>
      </p:pic>
      <p:sp>
        <p:nvSpPr>
          <p:cNvPr id="5" name="Content Placeholder 4">
            <a:extLst>
              <a:ext uri="{FF2B5EF4-FFF2-40B4-BE49-F238E27FC236}">
                <a16:creationId xmlns:a16="http://schemas.microsoft.com/office/drawing/2014/main" id="{11D5BA00-8839-D74D-BF23-18ABB194A759}"/>
              </a:ext>
            </a:extLst>
          </p:cNvPr>
          <p:cNvSpPr>
            <a:spLocks noGrp="1"/>
          </p:cNvSpPr>
          <p:nvPr>
            <p:ph sz="quarter" idx="13"/>
          </p:nvPr>
        </p:nvSpPr>
        <p:spPr>
          <a:xfrm>
            <a:off x="4482446" y="1279742"/>
            <a:ext cx="4032905" cy="4157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90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628650" y="787180"/>
            <a:ext cx="7886700" cy="620202"/>
          </a:xfrm>
          <a:prstGeom prst="rect">
            <a:avLst/>
          </a:prstGeom>
        </p:spPr>
        <p:txBody>
          <a:bodyPr/>
          <a:lstStyle>
            <a:lvl1pPr>
              <a:defRPr baseline="0">
                <a:solidFill>
                  <a:schemeClr val="bg2">
                    <a:lumMod val="50000"/>
                  </a:schemeClr>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628650" y="1527175"/>
            <a:ext cx="7886700" cy="15742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23728"/>
            <a:ext cx="9144000" cy="83427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id="{10202506-E198-D743-98C7-84C599116F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3361" y="6052733"/>
            <a:ext cx="1723517" cy="796671"/>
          </a:xfrm>
          <a:prstGeom prst="rect">
            <a:avLst/>
          </a:prstGeom>
        </p:spPr>
      </p:pic>
      <p:sp>
        <p:nvSpPr>
          <p:cNvPr id="5" name="Content Placeholder 4">
            <a:extLst>
              <a:ext uri="{FF2B5EF4-FFF2-40B4-BE49-F238E27FC236}">
                <a16:creationId xmlns:a16="http://schemas.microsoft.com/office/drawing/2014/main" id="{11D5BA00-8839-D74D-BF23-18ABB194A759}"/>
              </a:ext>
            </a:extLst>
          </p:cNvPr>
          <p:cNvSpPr>
            <a:spLocks noGrp="1"/>
          </p:cNvSpPr>
          <p:nvPr>
            <p:ph sz="quarter" idx="13"/>
          </p:nvPr>
        </p:nvSpPr>
        <p:spPr>
          <a:xfrm>
            <a:off x="628650" y="3264410"/>
            <a:ext cx="7886701" cy="2759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62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9F03D-96E1-EA4A-A5CA-D7B7B64573DE}"/>
              </a:ext>
            </a:extLst>
          </p:cNvPr>
          <p:cNvSpPr>
            <a:spLocks noGrp="1"/>
          </p:cNvSpPr>
          <p:nvPr>
            <p:ph type="title"/>
          </p:nvPr>
        </p:nvSpPr>
        <p:spPr>
          <a:xfrm>
            <a:off x="628650" y="787180"/>
            <a:ext cx="7886700" cy="62020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C30111-36C8-C24F-9621-6339CD04F1B2}"/>
              </a:ext>
            </a:extLst>
          </p:cNvPr>
          <p:cNvSpPr>
            <a:spLocks noGrp="1"/>
          </p:cNvSpPr>
          <p:nvPr>
            <p:ph idx="1"/>
          </p:nvPr>
        </p:nvSpPr>
        <p:spPr/>
        <p:txBody>
          <a:bodyPr/>
          <a:lstStyle>
            <a:lvl1pP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defRPr baseline="0">
                <a:solidFill>
                  <a:schemeClr val="tx2">
                    <a:lumMod val="50000"/>
                  </a:schemeClr>
                </a:solidFill>
              </a:defRPr>
            </a:lvl4pPr>
            <a:lvl5pPr>
              <a:defRPr baseline="0">
                <a:solidFill>
                  <a:schemeClr val="tx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EF5FCF1-62D6-0849-8705-3D4455A3B5BF}"/>
              </a:ext>
            </a:extLst>
          </p:cNvPr>
          <p:cNvSpPr/>
          <p:nvPr userDrawn="1"/>
        </p:nvSpPr>
        <p:spPr>
          <a:xfrm>
            <a:off x="0" y="6023728"/>
            <a:ext cx="9144000" cy="83427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2A7E018F-3B31-194A-8158-5204614E27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3361" y="6052733"/>
            <a:ext cx="1723517" cy="796671"/>
          </a:xfrm>
          <a:prstGeom prst="rect">
            <a:avLst/>
          </a:prstGeom>
        </p:spPr>
      </p:pic>
    </p:spTree>
    <p:extLst>
      <p:ext uri="{BB962C8B-B14F-4D97-AF65-F5344CB8AC3E}">
        <p14:creationId xmlns:p14="http://schemas.microsoft.com/office/powerpoint/2010/main" val="60280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L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60D7-B473-B940-BB52-4F215DBE26C4}"/>
              </a:ext>
            </a:extLst>
          </p:cNvPr>
          <p:cNvSpPr>
            <a:spLocks noGrp="1"/>
          </p:cNvSpPr>
          <p:nvPr>
            <p:ph type="title"/>
          </p:nvPr>
        </p:nvSpPr>
        <p:spPr>
          <a:xfrm>
            <a:off x="623888" y="1709739"/>
            <a:ext cx="7886700" cy="540481"/>
          </a:xfrm>
          <a:prstGeom prst="rect">
            <a:avLst/>
          </a:prstGeom>
        </p:spPr>
        <p:txBody>
          <a:bodyPr anchor="b">
            <a:normAutofit/>
          </a:bodyPr>
          <a:lstStyle>
            <a:lvl1pPr>
              <a:defRPr sz="2400" baseline="0">
                <a:solidFill>
                  <a:schemeClr val="bg2">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171C3E-21D7-0345-9EE2-9CE1F3CF0195}"/>
              </a:ext>
            </a:extLst>
          </p:cNvPr>
          <p:cNvSpPr>
            <a:spLocks noGrp="1"/>
          </p:cNvSpPr>
          <p:nvPr>
            <p:ph type="body" idx="1"/>
          </p:nvPr>
        </p:nvSpPr>
        <p:spPr>
          <a:xfrm>
            <a:off x="623888" y="2250220"/>
            <a:ext cx="7886700" cy="1717482"/>
          </a:xfrm>
        </p:spPr>
        <p:txBody>
          <a:bodyPr>
            <a:normAutofit/>
          </a:bodyPr>
          <a:lstStyle>
            <a:lvl1pPr marL="0" indent="0">
              <a:buNone/>
              <a:defRPr sz="2700" baseline="0">
                <a:solidFill>
                  <a:schemeClr val="accent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pic>
        <p:nvPicPr>
          <p:cNvPr id="8" name="Picture 7">
            <a:extLst>
              <a:ext uri="{FF2B5EF4-FFF2-40B4-BE49-F238E27FC236}">
                <a16:creationId xmlns:a16="http://schemas.microsoft.com/office/drawing/2014/main" id="{48D1772B-3267-9341-A866-A720819393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4218"/>
            <a:ext cx="9144000" cy="3600152"/>
          </a:xfrm>
          <a:prstGeom prst="rect">
            <a:avLst/>
          </a:prstGeom>
        </p:spPr>
      </p:pic>
      <p:pic>
        <p:nvPicPr>
          <p:cNvPr id="10" name="Picture 9">
            <a:extLst>
              <a:ext uri="{FF2B5EF4-FFF2-40B4-BE49-F238E27FC236}">
                <a16:creationId xmlns:a16="http://schemas.microsoft.com/office/drawing/2014/main" id="{12C25ECF-4EC7-234A-96B2-FD1BB006E0F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4725" y="405517"/>
            <a:ext cx="2011680" cy="712470"/>
          </a:xfrm>
          <a:prstGeom prst="rect">
            <a:avLst/>
          </a:prstGeom>
        </p:spPr>
      </p:pic>
    </p:spTree>
    <p:extLst>
      <p:ext uri="{BB962C8B-B14F-4D97-AF65-F5344CB8AC3E}">
        <p14:creationId xmlns:p14="http://schemas.microsoft.com/office/powerpoint/2010/main" val="1650644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You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60D7-B473-B940-BB52-4F215DBE26C4}"/>
              </a:ext>
            </a:extLst>
          </p:cNvPr>
          <p:cNvSpPr>
            <a:spLocks noGrp="1"/>
          </p:cNvSpPr>
          <p:nvPr>
            <p:ph type="title"/>
          </p:nvPr>
        </p:nvSpPr>
        <p:spPr>
          <a:xfrm>
            <a:off x="623888" y="1434436"/>
            <a:ext cx="7886700" cy="540481"/>
          </a:xfrm>
          <a:prstGeom prst="rect">
            <a:avLst/>
          </a:prstGeom>
        </p:spPr>
        <p:txBody>
          <a:bodyPr anchor="b">
            <a:normAutofit/>
          </a:bodyPr>
          <a:lstStyle>
            <a:lvl1pPr>
              <a:defRPr sz="2400" baseline="0">
                <a:solidFill>
                  <a:schemeClr val="bg2">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171C3E-21D7-0345-9EE2-9CE1F3CF0195}"/>
              </a:ext>
            </a:extLst>
          </p:cNvPr>
          <p:cNvSpPr>
            <a:spLocks noGrp="1"/>
          </p:cNvSpPr>
          <p:nvPr>
            <p:ph type="body" idx="1"/>
          </p:nvPr>
        </p:nvSpPr>
        <p:spPr>
          <a:xfrm>
            <a:off x="623888" y="1993213"/>
            <a:ext cx="7886700" cy="945264"/>
          </a:xfrm>
        </p:spPr>
        <p:txBody>
          <a:bodyPr>
            <a:normAutofit/>
          </a:bodyPr>
          <a:lstStyle>
            <a:lvl1pPr marL="0" indent="0">
              <a:buNone/>
              <a:defRPr sz="2700" baseline="0">
                <a:solidFill>
                  <a:schemeClr val="accent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pic>
        <p:nvPicPr>
          <p:cNvPr id="10" name="Picture 9">
            <a:extLst>
              <a:ext uri="{FF2B5EF4-FFF2-40B4-BE49-F238E27FC236}">
                <a16:creationId xmlns:a16="http://schemas.microsoft.com/office/drawing/2014/main" id="{12C25ECF-4EC7-234A-96B2-FD1BB006E0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4725" y="405517"/>
            <a:ext cx="2011680" cy="712470"/>
          </a:xfrm>
          <a:prstGeom prst="rect">
            <a:avLst/>
          </a:prstGeom>
        </p:spPr>
      </p:pic>
      <p:sp>
        <p:nvSpPr>
          <p:cNvPr id="5" name="Picture Placeholder 4">
            <a:extLst>
              <a:ext uri="{FF2B5EF4-FFF2-40B4-BE49-F238E27FC236}">
                <a16:creationId xmlns:a16="http://schemas.microsoft.com/office/drawing/2014/main" id="{C25836B3-8827-BE44-B710-51D85012FE9B}"/>
              </a:ext>
            </a:extLst>
          </p:cNvPr>
          <p:cNvSpPr>
            <a:spLocks noGrp="1"/>
          </p:cNvSpPr>
          <p:nvPr>
            <p:ph type="pic" sz="quarter" idx="10"/>
          </p:nvPr>
        </p:nvSpPr>
        <p:spPr>
          <a:xfrm>
            <a:off x="0" y="3264311"/>
            <a:ext cx="9144000" cy="3593689"/>
          </a:xfrm>
          <a:solidFill>
            <a:schemeClr val="bg2"/>
          </a:solidFill>
        </p:spPr>
        <p:txBody>
          <a:bodyPr/>
          <a:lstStyle>
            <a:lvl1pPr>
              <a:defRPr/>
            </a:lvl1pPr>
          </a:lstStyle>
          <a:p>
            <a:r>
              <a:rPr lang="en-US" dirty="0"/>
              <a:t>Click icon to add picture</a:t>
            </a:r>
          </a:p>
        </p:txBody>
      </p:sp>
    </p:spTree>
    <p:extLst>
      <p:ext uri="{BB962C8B-B14F-4D97-AF65-F5344CB8AC3E}">
        <p14:creationId xmlns:p14="http://schemas.microsoft.com/office/powerpoint/2010/main" val="114557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60D7-B473-B940-BB52-4F215DBE26C4}"/>
              </a:ext>
            </a:extLst>
          </p:cNvPr>
          <p:cNvSpPr>
            <a:spLocks noGrp="1"/>
          </p:cNvSpPr>
          <p:nvPr>
            <p:ph type="title"/>
          </p:nvPr>
        </p:nvSpPr>
        <p:spPr>
          <a:xfrm>
            <a:off x="623888" y="1434436"/>
            <a:ext cx="7886700" cy="540481"/>
          </a:xfrm>
          <a:prstGeom prst="rect">
            <a:avLst/>
          </a:prstGeom>
        </p:spPr>
        <p:txBody>
          <a:bodyPr anchor="b">
            <a:normAutofit/>
          </a:bodyPr>
          <a:lstStyle>
            <a:lvl1pPr>
              <a:defRPr sz="2400" baseline="0">
                <a:solidFill>
                  <a:schemeClr val="bg2">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171C3E-21D7-0345-9EE2-9CE1F3CF0195}"/>
              </a:ext>
            </a:extLst>
          </p:cNvPr>
          <p:cNvSpPr>
            <a:spLocks noGrp="1"/>
          </p:cNvSpPr>
          <p:nvPr>
            <p:ph type="body" idx="1"/>
          </p:nvPr>
        </p:nvSpPr>
        <p:spPr>
          <a:xfrm>
            <a:off x="623888" y="1993213"/>
            <a:ext cx="7886700" cy="945264"/>
          </a:xfrm>
        </p:spPr>
        <p:txBody>
          <a:bodyPr>
            <a:normAutofit/>
          </a:bodyPr>
          <a:lstStyle>
            <a:lvl1pPr marL="0" indent="0">
              <a:buNone/>
              <a:defRPr sz="2700" baseline="0">
                <a:solidFill>
                  <a:schemeClr val="accent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pic>
        <p:nvPicPr>
          <p:cNvPr id="10" name="Picture 9">
            <a:extLst>
              <a:ext uri="{FF2B5EF4-FFF2-40B4-BE49-F238E27FC236}">
                <a16:creationId xmlns:a16="http://schemas.microsoft.com/office/drawing/2014/main" id="{12C25ECF-4EC7-234A-96B2-FD1BB006E0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4725" y="405517"/>
            <a:ext cx="2011680" cy="712470"/>
          </a:xfrm>
          <a:prstGeom prst="rect">
            <a:avLst/>
          </a:prstGeom>
        </p:spPr>
      </p:pic>
      <p:sp>
        <p:nvSpPr>
          <p:cNvPr id="4" name="Rectangle 3">
            <a:extLst>
              <a:ext uri="{FF2B5EF4-FFF2-40B4-BE49-F238E27FC236}">
                <a16:creationId xmlns:a16="http://schemas.microsoft.com/office/drawing/2014/main" id="{C4D92BDD-D388-874A-90F8-43BCD6BEAD2E}"/>
              </a:ext>
            </a:extLst>
          </p:cNvPr>
          <p:cNvSpPr/>
          <p:nvPr userDrawn="1"/>
        </p:nvSpPr>
        <p:spPr>
          <a:xfrm>
            <a:off x="0" y="3254478"/>
            <a:ext cx="9144000" cy="360352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0829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003291-F91B-4F4D-8A8C-823A0673F8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630936" y="1124713"/>
            <a:ext cx="4833693" cy="651573"/>
          </a:xfrm>
          <a:prstGeom prst="rect">
            <a:avLst/>
          </a:prstGeom>
        </p:spPr>
        <p:txBody>
          <a:bodyPr anchor="b">
            <a:normAutofit/>
          </a:bodyPr>
          <a:lstStyle>
            <a:lvl1pPr algn="l">
              <a:defRPr sz="3000" baseline="0">
                <a:solidFill>
                  <a:schemeClr val="bg1"/>
                </a:solidFill>
              </a:defRPr>
            </a:lvl1pPr>
          </a:lstStyle>
          <a:p>
            <a:r>
              <a:rPr lang="en-US" dirty="0"/>
              <a:t>Thank you.</a:t>
            </a:r>
          </a:p>
        </p:txBody>
      </p:sp>
      <p:sp>
        <p:nvSpPr>
          <p:cNvPr id="9" name="Rectangle 8">
            <a:extLst>
              <a:ext uri="{FF2B5EF4-FFF2-40B4-BE49-F238E27FC236}">
                <a16:creationId xmlns:a16="http://schemas.microsoft.com/office/drawing/2014/main" id="{70D21693-2D97-B341-9A10-A738BFB4E999}"/>
              </a:ext>
            </a:extLst>
          </p:cNvPr>
          <p:cNvSpPr/>
          <p:nvPr userDrawn="1"/>
        </p:nvSpPr>
        <p:spPr>
          <a:xfrm>
            <a:off x="0" y="5517932"/>
            <a:ext cx="9144000" cy="13400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a:extLst>
              <a:ext uri="{FF2B5EF4-FFF2-40B4-BE49-F238E27FC236}">
                <a16:creationId xmlns:a16="http://schemas.microsoft.com/office/drawing/2014/main" id="{04498341-1D02-9849-9164-B79B204437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5588" y="5517931"/>
            <a:ext cx="2858516" cy="1321308"/>
          </a:xfrm>
          <a:prstGeom prst="rect">
            <a:avLst/>
          </a:prstGeom>
        </p:spPr>
      </p:pic>
      <p:sp>
        <p:nvSpPr>
          <p:cNvPr id="6" name="Subtitle 2">
            <a:extLst>
              <a:ext uri="{FF2B5EF4-FFF2-40B4-BE49-F238E27FC236}">
                <a16:creationId xmlns:a16="http://schemas.microsoft.com/office/drawing/2014/main" id="{4B33E297-530C-2042-A3CF-8DDF5EB75B8D}"/>
              </a:ext>
            </a:extLst>
          </p:cNvPr>
          <p:cNvSpPr>
            <a:spLocks noGrp="1"/>
          </p:cNvSpPr>
          <p:nvPr>
            <p:ph type="subTitle" idx="1" hasCustomPrompt="1"/>
          </p:nvPr>
        </p:nvSpPr>
        <p:spPr>
          <a:xfrm>
            <a:off x="630937" y="3939521"/>
            <a:ext cx="4833692" cy="1249844"/>
          </a:xfrm>
        </p:spPr>
        <p:txBody>
          <a:bodyPr>
            <a:normAutofit/>
          </a:bodyPr>
          <a:lstStyle>
            <a:lvl1pPr marL="0" indent="0" algn="l">
              <a:buNone/>
              <a:defRPr sz="2400" baseline="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a:t>
            </a:r>
          </a:p>
        </p:txBody>
      </p:sp>
    </p:spTree>
    <p:extLst>
      <p:ext uri="{BB962C8B-B14F-4D97-AF65-F5344CB8AC3E}">
        <p14:creationId xmlns:p14="http://schemas.microsoft.com/office/powerpoint/2010/main" val="244861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F017E7-E765-2E4C-B8EA-6A761B6C4482}"/>
              </a:ext>
            </a:extLst>
          </p:cNvPr>
          <p:cNvSpPr>
            <a:spLocks noGrp="1"/>
          </p:cNvSpPr>
          <p:nvPr>
            <p:ph type="body" idx="1"/>
          </p:nvPr>
        </p:nvSpPr>
        <p:spPr>
          <a:xfrm>
            <a:off x="628650" y="1140311"/>
            <a:ext cx="7886700" cy="46503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101787-F2F1-A240-95DB-6E922CB6F8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3DD7C2-780A-6E4B-9105-FD8A4728EC8C}" type="datetimeFigureOut">
              <a:rPr lang="en-US" smtClean="0"/>
              <a:t>10/25/2018</a:t>
            </a:fld>
            <a:endParaRPr lang="en-US" dirty="0"/>
          </a:p>
        </p:txBody>
      </p:sp>
      <p:sp>
        <p:nvSpPr>
          <p:cNvPr id="6" name="Slide Number Placeholder 5">
            <a:extLst>
              <a:ext uri="{FF2B5EF4-FFF2-40B4-BE49-F238E27FC236}">
                <a16:creationId xmlns:a16="http://schemas.microsoft.com/office/drawing/2014/main" id="{2EBA55D7-F7D2-3D45-AE69-9E630A59094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7494AF-7A60-5941-B7EE-EAEF4DC6AE40}" type="slidenum">
              <a:rPr lang="en-US" smtClean="0"/>
              <a:t>‹#›</a:t>
            </a:fld>
            <a:endParaRPr lang="en-US" dirty="0"/>
          </a:p>
        </p:txBody>
      </p:sp>
      <p:sp>
        <p:nvSpPr>
          <p:cNvPr id="7" name="Title Placeholder 6">
            <a:extLst>
              <a:ext uri="{FF2B5EF4-FFF2-40B4-BE49-F238E27FC236}">
                <a16:creationId xmlns:a16="http://schemas.microsoft.com/office/drawing/2014/main" id="{2E68AEDA-2005-BA41-942E-1472FDD75571}"/>
              </a:ext>
            </a:extLst>
          </p:cNvPr>
          <p:cNvSpPr>
            <a:spLocks noGrp="1"/>
          </p:cNvSpPr>
          <p:nvPr>
            <p:ph type="title"/>
          </p:nvPr>
        </p:nvSpPr>
        <p:spPr>
          <a:xfrm>
            <a:off x="628650" y="365126"/>
            <a:ext cx="7886700" cy="77518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2408940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64" r:id="rId4"/>
    <p:sldLayoutId id="2147483650" r:id="rId5"/>
    <p:sldLayoutId id="2147483651" r:id="rId6"/>
    <p:sldLayoutId id="2147483661" r:id="rId7"/>
    <p:sldLayoutId id="2147483662" r:id="rId8"/>
    <p:sldLayoutId id="2147483665" r:id="rId9"/>
  </p:sldLayoutIdLst>
  <p:txStyles>
    <p:titleStyle>
      <a:lvl1pPr algn="l" defTabSz="685800" rtl="0" eaLnBrk="1" latinLnBrk="0" hangingPunct="1">
        <a:lnSpc>
          <a:spcPct val="90000"/>
        </a:lnSpc>
        <a:spcBef>
          <a:spcPct val="0"/>
        </a:spcBef>
        <a:buNone/>
        <a:defRPr sz="2400" kern="1200" baseline="0">
          <a:solidFill>
            <a:schemeClr val="bg2">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accent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accent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accent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accent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accent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C6A171-0B9A-4B9D-BB8E-56D33F25B52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E8009-402D-4ADF-9D98-253EA7A15D0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C83AA-2077-44D9-8387-BEFEEAAFC7A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869B80-B304-4FED-9CD6-19CA32412089}" type="datetimeFigureOut">
              <a:rPr lang="en-US" smtClean="0"/>
              <a:t>10/25/2018</a:t>
            </a:fld>
            <a:endParaRPr lang="en-US"/>
          </a:p>
        </p:txBody>
      </p:sp>
      <p:sp>
        <p:nvSpPr>
          <p:cNvPr id="5" name="Footer Placeholder 4">
            <a:extLst>
              <a:ext uri="{FF2B5EF4-FFF2-40B4-BE49-F238E27FC236}">
                <a16:creationId xmlns:a16="http://schemas.microsoft.com/office/drawing/2014/main" id="{7A40FCDC-2124-456C-8081-2A0A02C44D9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912422-18AF-41DB-AF98-221CA0DDDA1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9CC551-1957-41A9-B2F9-9DFD1BA25BA7}" type="slidenum">
              <a:rPr lang="en-US" smtClean="0"/>
              <a:t>‹#›</a:t>
            </a:fld>
            <a:endParaRPr lang="en-US"/>
          </a:p>
        </p:txBody>
      </p:sp>
    </p:spTree>
    <p:extLst>
      <p:ext uri="{BB962C8B-B14F-4D97-AF65-F5344CB8AC3E}">
        <p14:creationId xmlns:p14="http://schemas.microsoft.com/office/powerpoint/2010/main" val="37360292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936" y="1124712"/>
            <a:ext cx="4741164" cy="1307403"/>
          </a:xfrm>
        </p:spPr>
        <p:txBody>
          <a:bodyPr>
            <a:normAutofit/>
          </a:bodyPr>
          <a:lstStyle/>
          <a:p>
            <a:r>
              <a:rPr lang="en-US" dirty="0"/>
              <a:t>ERP on Azure: </a:t>
            </a:r>
            <a:br>
              <a:rPr lang="en-US" dirty="0"/>
            </a:br>
            <a:r>
              <a:rPr lang="en-US" dirty="0"/>
              <a:t>Penn State’s Journey</a:t>
            </a:r>
          </a:p>
        </p:txBody>
      </p:sp>
      <p:sp>
        <p:nvSpPr>
          <p:cNvPr id="3" name="Subtitle 2"/>
          <p:cNvSpPr>
            <a:spLocks noGrp="1"/>
          </p:cNvSpPr>
          <p:nvPr>
            <p:ph type="subTitle" idx="1"/>
          </p:nvPr>
        </p:nvSpPr>
        <p:spPr>
          <a:xfrm>
            <a:off x="630936" y="2832100"/>
            <a:ext cx="7427214" cy="2652719"/>
          </a:xfrm>
        </p:spPr>
        <p:txBody>
          <a:bodyPr>
            <a:normAutofit lnSpcReduction="10000"/>
          </a:bodyPr>
          <a:lstStyle/>
          <a:p>
            <a:r>
              <a:rPr lang="en-US" dirty="0"/>
              <a:t>EDUCAUSE 2018</a:t>
            </a:r>
          </a:p>
          <a:p>
            <a:endParaRPr lang="en-US" dirty="0"/>
          </a:p>
          <a:p>
            <a:pPr>
              <a:spcBef>
                <a:spcPts val="1200"/>
              </a:spcBef>
            </a:pPr>
            <a:r>
              <a:rPr lang="en-US" sz="1800" dirty="0"/>
              <a:t>Michael </a:t>
            </a:r>
            <a:r>
              <a:rPr lang="en-US" sz="1800" dirty="0" err="1"/>
              <a:t>Büsges</a:t>
            </a:r>
            <a:br>
              <a:rPr lang="en-US" sz="1800" dirty="0"/>
            </a:br>
            <a:r>
              <a:rPr lang="en-US" sz="1800" dirty="0"/>
              <a:t>Director, Penn State Enterprise Project Management Office</a:t>
            </a:r>
          </a:p>
          <a:p>
            <a:pPr>
              <a:spcBef>
                <a:spcPts val="1200"/>
              </a:spcBef>
            </a:pPr>
            <a:r>
              <a:rPr lang="en-US" sz="1800" dirty="0"/>
              <a:t>Bill Wrobleski</a:t>
            </a:r>
            <a:br>
              <a:rPr lang="en-US" sz="1800" dirty="0"/>
            </a:br>
            <a:r>
              <a:rPr lang="en-US" sz="1800" dirty="0"/>
              <a:t>Senior Director for Infrastructure, Penn State Information Technology </a:t>
            </a:r>
          </a:p>
          <a:p>
            <a:pPr>
              <a:spcBef>
                <a:spcPts val="1200"/>
              </a:spcBef>
            </a:pPr>
            <a:r>
              <a:rPr lang="en-US" sz="1800" dirty="0"/>
              <a:t>Rich Langford</a:t>
            </a:r>
            <a:br>
              <a:rPr lang="en-US" sz="1800" dirty="0"/>
            </a:br>
            <a:r>
              <a:rPr lang="en-US" sz="1800" dirty="0"/>
              <a:t>Director, US Education Partner Team, Microsoft Corporation</a:t>
            </a:r>
          </a:p>
          <a:p>
            <a:pPr>
              <a:spcBef>
                <a:spcPts val="1200"/>
              </a:spcBef>
            </a:pPr>
            <a:endParaRPr lang="en-US" sz="1800" dirty="0"/>
          </a:p>
        </p:txBody>
      </p:sp>
    </p:spTree>
    <p:extLst>
      <p:ext uri="{BB962C8B-B14F-4D97-AF65-F5344CB8AC3E}">
        <p14:creationId xmlns:p14="http://schemas.microsoft.com/office/powerpoint/2010/main" val="1402837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A00575-8F26-2E40-81ED-7023125149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1" cy="6056768"/>
          </a:xfrm>
          <a:prstGeom prst="rect">
            <a:avLst/>
          </a:prstGeom>
        </p:spPr>
      </p:pic>
      <p:sp>
        <p:nvSpPr>
          <p:cNvPr id="8" name="Title 1">
            <a:extLst>
              <a:ext uri="{FF2B5EF4-FFF2-40B4-BE49-F238E27FC236}">
                <a16:creationId xmlns:a16="http://schemas.microsoft.com/office/drawing/2014/main" id="{4527E548-26AA-2748-B300-5DA369FCADA2}"/>
              </a:ext>
            </a:extLst>
          </p:cNvPr>
          <p:cNvSpPr txBox="1">
            <a:spLocks/>
          </p:cNvSpPr>
          <p:nvPr/>
        </p:nvSpPr>
        <p:spPr>
          <a:xfrm>
            <a:off x="277775" y="321481"/>
            <a:ext cx="8588450" cy="1181394"/>
          </a:xfrm>
          <a:prstGeom prst="rect">
            <a:avLst/>
          </a:prstGeom>
          <a:ln w="38100">
            <a:noFill/>
          </a:ln>
          <a:effectLst/>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Why put our ERP on a</a:t>
            </a:r>
          </a:p>
          <a:p>
            <a:pPr algn="ctr"/>
            <a:r>
              <a:rPr lang="en-US" sz="36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public cloud platform?</a:t>
            </a:r>
          </a:p>
        </p:txBody>
      </p:sp>
    </p:spTree>
    <p:extLst>
      <p:ext uri="{BB962C8B-B14F-4D97-AF65-F5344CB8AC3E}">
        <p14:creationId xmlns:p14="http://schemas.microsoft.com/office/powerpoint/2010/main" val="137619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075FC7-9080-F346-B2DF-4E126F522F04}"/>
              </a:ext>
            </a:extLst>
          </p:cNvPr>
          <p:cNvSpPr/>
          <p:nvPr/>
        </p:nvSpPr>
        <p:spPr>
          <a:xfrm>
            <a:off x="0" y="0"/>
            <a:ext cx="9144000" cy="60870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A168674-97BE-2544-9766-013CFDBB3830}"/>
              </a:ext>
            </a:extLst>
          </p:cNvPr>
          <p:cNvPicPr>
            <a:picLocks noChangeAspect="1"/>
          </p:cNvPicPr>
          <p:nvPr/>
        </p:nvPicPr>
        <p:blipFill>
          <a:blip r:embed="rId3" cstate="print">
            <a:alphaModFix amt="50000"/>
            <a:extLst>
              <a:ext uri="{28A0092B-C50C-407E-A947-70E740481C1C}">
                <a14:useLocalDpi xmlns:a14="http://schemas.microsoft.com/office/drawing/2010/main"/>
              </a:ext>
            </a:extLst>
          </a:blip>
          <a:stretch>
            <a:fillRect/>
          </a:stretch>
        </p:blipFill>
        <p:spPr>
          <a:xfrm>
            <a:off x="0" y="0"/>
            <a:ext cx="9144000" cy="6087062"/>
          </a:xfrm>
          <a:prstGeom prst="rect">
            <a:avLst/>
          </a:prstGeom>
        </p:spPr>
      </p:pic>
      <p:sp>
        <p:nvSpPr>
          <p:cNvPr id="8" name="Title 1">
            <a:extLst>
              <a:ext uri="{FF2B5EF4-FFF2-40B4-BE49-F238E27FC236}">
                <a16:creationId xmlns:a16="http://schemas.microsoft.com/office/drawing/2014/main" id="{4527E548-26AA-2748-B300-5DA369FCADA2}"/>
              </a:ext>
            </a:extLst>
          </p:cNvPr>
          <p:cNvSpPr txBox="1">
            <a:spLocks/>
          </p:cNvSpPr>
          <p:nvPr/>
        </p:nvSpPr>
        <p:spPr>
          <a:xfrm>
            <a:off x="288436" y="108641"/>
            <a:ext cx="5713466" cy="1328273"/>
          </a:xfrm>
          <a:prstGeom prst="rect">
            <a:avLst/>
          </a:prstGeom>
          <a:ln w="38100">
            <a:noFill/>
          </a:ln>
          <a:effectLst/>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Penn State’s Technical Principles</a:t>
            </a:r>
          </a:p>
        </p:txBody>
      </p:sp>
      <p:sp>
        <p:nvSpPr>
          <p:cNvPr id="4" name="Title 1">
            <a:extLst>
              <a:ext uri="{FF2B5EF4-FFF2-40B4-BE49-F238E27FC236}">
                <a16:creationId xmlns:a16="http://schemas.microsoft.com/office/drawing/2014/main" id="{F17F7DAB-75A8-574E-A07A-ABF57DBDC1C1}"/>
              </a:ext>
            </a:extLst>
          </p:cNvPr>
          <p:cNvSpPr txBox="1">
            <a:spLocks/>
          </p:cNvSpPr>
          <p:nvPr/>
        </p:nvSpPr>
        <p:spPr>
          <a:xfrm>
            <a:off x="288435" y="1672046"/>
            <a:ext cx="8502867" cy="4108926"/>
          </a:xfrm>
          <a:prstGeom prst="rect">
            <a:avLst/>
          </a:prstGeom>
          <a:ln w="38100">
            <a:noFill/>
          </a:ln>
          <a:effectLst/>
        </p:spPr>
        <p:txBody>
          <a:bodyPr vert="horz" lIns="68580" tIns="34290" rIns="68580" bIns="3429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2500"/>
              </a:spcAft>
              <a:buFont typeface="Arial" panose="020B0604020202020204" pitchFamily="34" charset="0"/>
              <a:buChar char="•"/>
            </a:pPr>
            <a:r>
              <a:rPr lang="en-US" sz="2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We will spend less time managing infrastructure</a:t>
            </a:r>
          </a:p>
          <a:p>
            <a:pPr marL="342900" indent="-342900">
              <a:spcAft>
                <a:spcPts val="2500"/>
              </a:spcAft>
              <a:buFont typeface="Arial" panose="020B0604020202020204" pitchFamily="34" charset="0"/>
              <a:buChar char="•"/>
            </a:pPr>
            <a:r>
              <a:rPr lang="en-US" sz="2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We will relentlessly pursue automation</a:t>
            </a:r>
          </a:p>
          <a:p>
            <a:pPr marL="342900" indent="-342900">
              <a:spcAft>
                <a:spcPts val="2500"/>
              </a:spcAft>
              <a:buFont typeface="Arial" panose="020B0604020202020204" pitchFamily="34" charset="0"/>
              <a:buChar char="•"/>
            </a:pPr>
            <a:r>
              <a:rPr lang="en-US" sz="2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We are “cloud first” for the selection of applications and infrastructure</a:t>
            </a:r>
          </a:p>
          <a:p>
            <a:pPr marL="342900" indent="-342900">
              <a:spcAft>
                <a:spcPts val="2500"/>
              </a:spcAft>
              <a:buFont typeface="Arial" panose="020B0604020202020204" pitchFamily="34" charset="0"/>
              <a:buChar char="•"/>
            </a:pPr>
            <a:r>
              <a:rPr lang="en-US" sz="2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We will buy solutions rather than develop them ourselves</a:t>
            </a:r>
          </a:p>
          <a:p>
            <a:pPr marL="342900" indent="-342900">
              <a:spcAft>
                <a:spcPts val="2500"/>
              </a:spcAft>
              <a:buFont typeface="Arial" panose="020B0604020202020204" pitchFamily="34" charset="0"/>
              <a:buChar char="•"/>
            </a:pPr>
            <a:r>
              <a:rPr lang="en-US" sz="2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We will become integration experts</a:t>
            </a:r>
          </a:p>
          <a:p>
            <a:pPr marL="342900" indent="-342900">
              <a:spcAft>
                <a:spcPts val="2500"/>
              </a:spcAft>
              <a:buFont typeface="Arial" panose="020B0604020202020204" pitchFamily="34" charset="0"/>
              <a:buChar char="•"/>
            </a:pPr>
            <a:r>
              <a:rPr lang="en-US" sz="2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We will avoid the proliferation of functionally-redundant technology</a:t>
            </a:r>
          </a:p>
          <a:p>
            <a:pPr marL="342900" indent="-342900">
              <a:spcAft>
                <a:spcPts val="2500"/>
              </a:spcAft>
              <a:buFont typeface="Arial" panose="020B0604020202020204" pitchFamily="34" charset="0"/>
              <a:buChar char="•"/>
            </a:pPr>
            <a:r>
              <a:rPr lang="en-US" sz="2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(And more)</a:t>
            </a:r>
          </a:p>
          <a:p>
            <a:pPr marL="342900" indent="-342900">
              <a:spcAft>
                <a:spcPts val="2500"/>
              </a:spcAft>
              <a:buFont typeface="Arial" panose="020B0604020202020204" pitchFamily="34" charset="0"/>
              <a:buChar char="•"/>
            </a:pPr>
            <a:endParaRPr lang="en-US" sz="2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endParaRPr>
          </a:p>
          <a:p>
            <a:pPr>
              <a:spcAft>
                <a:spcPts val="2500"/>
              </a:spcAft>
            </a:pPr>
            <a:endParaRPr lang="en-US" sz="20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33408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27E548-26AA-2748-B300-5DA369FCADA2}"/>
              </a:ext>
            </a:extLst>
          </p:cNvPr>
          <p:cNvSpPr txBox="1">
            <a:spLocks/>
          </p:cNvSpPr>
          <p:nvPr/>
        </p:nvSpPr>
        <p:spPr>
          <a:xfrm>
            <a:off x="277775" y="321481"/>
            <a:ext cx="8588450" cy="1181394"/>
          </a:xfrm>
          <a:prstGeom prst="rect">
            <a:avLst/>
          </a:prstGeom>
          <a:ln w="38100">
            <a:noFill/>
          </a:ln>
          <a:effectLst/>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Why put our ERP on a</a:t>
            </a:r>
          </a:p>
          <a:p>
            <a:pPr algn="ctr"/>
            <a:r>
              <a:rPr lang="en-US" sz="36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public cloud platform?</a:t>
            </a:r>
          </a:p>
        </p:txBody>
      </p:sp>
      <p:pic>
        <p:nvPicPr>
          <p:cNvPr id="3" name="Picture 2">
            <a:extLst>
              <a:ext uri="{FF2B5EF4-FFF2-40B4-BE49-F238E27FC236}">
                <a16:creationId xmlns:a16="http://schemas.microsoft.com/office/drawing/2014/main" id="{26F671D6-A963-0B44-BA6B-FE4DFEF4B2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44000" cy="6029739"/>
          </a:xfrm>
          <a:prstGeom prst="rect">
            <a:avLst/>
          </a:prstGeom>
        </p:spPr>
      </p:pic>
    </p:spTree>
    <p:extLst>
      <p:ext uri="{BB962C8B-B14F-4D97-AF65-F5344CB8AC3E}">
        <p14:creationId xmlns:p14="http://schemas.microsoft.com/office/powerpoint/2010/main" val="1668187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69C01-D8D9-6147-B6BB-B258CBACCB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056473"/>
          </a:xfrm>
          <a:prstGeom prst="rect">
            <a:avLst/>
          </a:prstGeom>
        </p:spPr>
      </p:pic>
      <p:sp>
        <p:nvSpPr>
          <p:cNvPr id="8" name="Title 1">
            <a:extLst>
              <a:ext uri="{FF2B5EF4-FFF2-40B4-BE49-F238E27FC236}">
                <a16:creationId xmlns:a16="http://schemas.microsoft.com/office/drawing/2014/main" id="{4527E548-26AA-2748-B300-5DA369FCADA2}"/>
              </a:ext>
            </a:extLst>
          </p:cNvPr>
          <p:cNvSpPr txBox="1">
            <a:spLocks/>
          </p:cNvSpPr>
          <p:nvPr/>
        </p:nvSpPr>
        <p:spPr>
          <a:xfrm>
            <a:off x="3268299" y="529711"/>
            <a:ext cx="5046249" cy="1443945"/>
          </a:xfrm>
          <a:prstGeom prst="rect">
            <a:avLst/>
          </a:prstGeom>
          <a:ln w="38100">
            <a:noFill/>
          </a:ln>
          <a:effectLst/>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latin typeface="Franklin Gothic Medium" panose="020B0603020102020204" pitchFamily="34" charset="0"/>
                <a:ea typeface="Open Sans" panose="020B0606030504020204" pitchFamily="34" charset="0"/>
                <a:cs typeface="Open Sans" panose="020B0606030504020204" pitchFamily="34" charset="0"/>
              </a:rPr>
              <a:t>Why Azure?</a:t>
            </a:r>
          </a:p>
        </p:txBody>
      </p:sp>
    </p:spTree>
    <p:extLst>
      <p:ext uri="{BB962C8B-B14F-4D97-AF65-F5344CB8AC3E}">
        <p14:creationId xmlns:p14="http://schemas.microsoft.com/office/powerpoint/2010/main" val="1149046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F0189-DB65-154B-BB75-C4592140E6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6002383"/>
          </a:xfrm>
          <a:prstGeom prst="rect">
            <a:avLst/>
          </a:prstGeom>
        </p:spPr>
      </p:pic>
      <p:sp>
        <p:nvSpPr>
          <p:cNvPr id="5" name="Title 1">
            <a:extLst>
              <a:ext uri="{FF2B5EF4-FFF2-40B4-BE49-F238E27FC236}">
                <a16:creationId xmlns:a16="http://schemas.microsoft.com/office/drawing/2014/main" id="{31810658-4BC3-2C49-8E0C-5D6667A63FEF}"/>
              </a:ext>
            </a:extLst>
          </p:cNvPr>
          <p:cNvSpPr txBox="1">
            <a:spLocks/>
          </p:cNvSpPr>
          <p:nvPr/>
        </p:nvSpPr>
        <p:spPr>
          <a:xfrm>
            <a:off x="288436" y="108641"/>
            <a:ext cx="5713466" cy="1328273"/>
          </a:xfrm>
          <a:prstGeom prst="rect">
            <a:avLst/>
          </a:prstGeom>
          <a:ln w="38100">
            <a:noFill/>
          </a:ln>
          <a:effectLst/>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Franklin Gothic Medium" panose="020B0603020102020204" pitchFamily="34" charset="0"/>
                <a:ea typeface="Open Sans" panose="020B0606030504020204" pitchFamily="34" charset="0"/>
                <a:cs typeface="Open Sans" panose="020B0606030504020204" pitchFamily="34" charset="0"/>
              </a:rPr>
              <a:t>Penn State’s Implementation</a:t>
            </a:r>
          </a:p>
        </p:txBody>
      </p:sp>
      <p:sp>
        <p:nvSpPr>
          <p:cNvPr id="6" name="Title 1">
            <a:extLst>
              <a:ext uri="{FF2B5EF4-FFF2-40B4-BE49-F238E27FC236}">
                <a16:creationId xmlns:a16="http://schemas.microsoft.com/office/drawing/2014/main" id="{37E1D455-8555-F541-8864-E41FF54F746D}"/>
              </a:ext>
            </a:extLst>
          </p:cNvPr>
          <p:cNvSpPr txBox="1">
            <a:spLocks/>
          </p:cNvSpPr>
          <p:nvPr/>
        </p:nvSpPr>
        <p:spPr>
          <a:xfrm>
            <a:off x="288435" y="1436914"/>
            <a:ext cx="8502867" cy="4344058"/>
          </a:xfrm>
          <a:prstGeom prst="rect">
            <a:avLst/>
          </a:prstGeom>
          <a:ln w="38100">
            <a:noFill/>
          </a:ln>
          <a:effectLst/>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2500"/>
              </a:spcAft>
              <a:buFont typeface="Arial" panose="020B0604020202020204" pitchFamily="34" charset="0"/>
              <a:buChar char="•"/>
            </a:pPr>
            <a:r>
              <a:rPr lang="en-US" sz="2000" b="1" dirty="0">
                <a:solidFill>
                  <a:srgbClr val="0070C0"/>
                </a:solidFill>
                <a:latin typeface="Franklin Gothic Medium" panose="020B0603020102020204" pitchFamily="34" charset="0"/>
                <a:ea typeface="Open Sans" panose="020B0606030504020204" pitchFamily="34" charset="0"/>
                <a:cs typeface="Open Sans" panose="020B0606030504020204" pitchFamily="34" charset="0"/>
              </a:rPr>
              <a:t>Automate, automate, automate.</a:t>
            </a:r>
          </a:p>
          <a:p>
            <a:pPr marL="342900" indent="-342900">
              <a:spcBef>
                <a:spcPts val="1000"/>
              </a:spcBef>
              <a:spcAft>
                <a:spcPts val="1500"/>
              </a:spcAft>
              <a:buFont typeface="Arial" panose="020B0604020202020204" pitchFamily="34" charset="0"/>
              <a:buChar char="•"/>
            </a:pPr>
            <a:r>
              <a:rPr lang="en-US" sz="2000" b="1" dirty="0">
                <a:solidFill>
                  <a:srgbClr val="0070C0"/>
                </a:solidFill>
                <a:latin typeface="Franklin Gothic Medium" panose="020B0603020102020204" pitchFamily="34" charset="0"/>
                <a:ea typeface="Open Sans" panose="020B0606030504020204" pitchFamily="34" charset="0"/>
                <a:cs typeface="Open Sans" panose="020B0606030504020204" pitchFamily="34" charset="0"/>
              </a:rPr>
              <a:t>Integrate with Penn State technologies/infrastructure</a:t>
            </a:r>
            <a:endParaRPr lang="en-US" sz="100" b="1" dirty="0">
              <a:solidFill>
                <a:srgbClr val="0070C0"/>
              </a:solidFill>
              <a:latin typeface="Franklin Gothic Medium" panose="020B0603020102020204" pitchFamily="34" charset="0"/>
              <a:ea typeface="Open Sans" panose="020B0606030504020204" pitchFamily="34" charset="0"/>
              <a:cs typeface="Open Sans" panose="020B0606030504020204" pitchFamily="34" charset="0"/>
            </a:endParaRPr>
          </a:p>
          <a:p>
            <a:pPr marL="800100" lvl="1" indent="-342900">
              <a:spcAft>
                <a:spcPts val="2500"/>
              </a:spcAft>
              <a:buFont typeface="Arial" panose="020B0604020202020204" pitchFamily="34" charset="0"/>
              <a:buChar char="•"/>
            </a:pPr>
            <a:r>
              <a:rPr lang="en-US" b="1" dirty="0">
                <a:latin typeface="Franklin Gothic Book" panose="020B0503020102020204" pitchFamily="34" charset="0"/>
                <a:ea typeface="Open Sans" panose="020B0606030504020204" pitchFamily="34" charset="0"/>
                <a:cs typeface="Open Sans" panose="020B0606030504020204" pitchFamily="34" charset="0"/>
              </a:rPr>
              <a:t>Splunk, Palo Alto, </a:t>
            </a:r>
            <a:r>
              <a:rPr lang="en-US" b="1" dirty="0" err="1">
                <a:latin typeface="Franklin Gothic Book" panose="020B0503020102020204" pitchFamily="34" charset="0"/>
                <a:ea typeface="Open Sans" panose="020B0606030504020204" pitchFamily="34" charset="0"/>
                <a:cs typeface="Open Sans" panose="020B0606030504020204" pitchFamily="34" charset="0"/>
              </a:rPr>
              <a:t>CloudChekr</a:t>
            </a:r>
            <a:r>
              <a:rPr lang="en-US" b="1" dirty="0">
                <a:latin typeface="Franklin Gothic Book" panose="020B0503020102020204" pitchFamily="34" charset="0"/>
                <a:ea typeface="Open Sans" panose="020B0606030504020204" pitchFamily="34" charset="0"/>
                <a:cs typeface="Open Sans" panose="020B0606030504020204" pitchFamily="34" charset="0"/>
              </a:rPr>
              <a:t>, Active Directory, more…</a:t>
            </a:r>
          </a:p>
          <a:p>
            <a:pPr marL="342900" indent="-342900">
              <a:spcBef>
                <a:spcPts val="1000"/>
              </a:spcBef>
              <a:spcAft>
                <a:spcPts val="1500"/>
              </a:spcAft>
              <a:buFont typeface="Arial" panose="020B0604020202020204" pitchFamily="34" charset="0"/>
              <a:buChar char="•"/>
            </a:pPr>
            <a:r>
              <a:rPr lang="en-US" sz="2000" b="1" dirty="0">
                <a:solidFill>
                  <a:srgbClr val="0070C0"/>
                </a:solidFill>
                <a:latin typeface="Franklin Gothic Medium" panose="020B0603020102020204" pitchFamily="34" charset="0"/>
                <a:ea typeface="Open Sans" panose="020B0606030504020204" pitchFamily="34" charset="0"/>
                <a:cs typeface="Open Sans" panose="020B0606030504020204" pitchFamily="34" charset="0"/>
              </a:rPr>
              <a:t>Meet compliance standards</a:t>
            </a:r>
          </a:p>
          <a:p>
            <a:pPr marL="800100" lvl="1" indent="-342900">
              <a:spcAft>
                <a:spcPts val="2500"/>
              </a:spcAft>
              <a:buFont typeface="Arial" panose="020B0604020202020204" pitchFamily="34" charset="0"/>
              <a:buChar char="•"/>
            </a:pPr>
            <a:r>
              <a:rPr lang="en-US" sz="2000" b="1" dirty="0">
                <a:latin typeface="Franklin Gothic Book" panose="020B0503020102020204" pitchFamily="34" charset="0"/>
                <a:ea typeface="Open Sans" panose="020B0606030504020204" pitchFamily="34" charset="0"/>
                <a:cs typeface="Open Sans" panose="020B0606030504020204" pitchFamily="34" charset="0"/>
              </a:rPr>
              <a:t>NIST 800-171</a:t>
            </a:r>
          </a:p>
          <a:p>
            <a:pPr marL="342900" indent="-342900">
              <a:spcBef>
                <a:spcPts val="1000"/>
              </a:spcBef>
              <a:spcAft>
                <a:spcPts val="1500"/>
              </a:spcAft>
              <a:buFont typeface="Arial" panose="020B0604020202020204" pitchFamily="34" charset="0"/>
              <a:buChar char="•"/>
            </a:pPr>
            <a:r>
              <a:rPr lang="en-US" sz="2000" b="1" dirty="0">
                <a:solidFill>
                  <a:srgbClr val="0070C0"/>
                </a:solidFill>
                <a:latin typeface="Franklin Gothic Medium" panose="020B0603020102020204" pitchFamily="34" charset="0"/>
                <a:ea typeface="Open Sans" panose="020B0606030504020204" pitchFamily="34" charset="0"/>
                <a:cs typeface="Open Sans" panose="020B0606030504020204" pitchFamily="34" charset="0"/>
              </a:rPr>
              <a:t>Timely delivery of infrastructure to application team</a:t>
            </a:r>
            <a:endParaRPr lang="en-US" sz="100" b="1" dirty="0">
              <a:latin typeface="Franklin Gothic Medium" panose="020B0603020102020204" pitchFamily="34" charset="0"/>
              <a:ea typeface="Open Sans" panose="020B0606030504020204" pitchFamily="34" charset="0"/>
              <a:cs typeface="Open Sans" panose="020B0606030504020204" pitchFamily="34" charset="0"/>
            </a:endParaRPr>
          </a:p>
          <a:p>
            <a:pPr marL="342900" indent="-342900">
              <a:spcAft>
                <a:spcPts val="2500"/>
              </a:spcAft>
              <a:buFont typeface="Arial" panose="020B0604020202020204" pitchFamily="34" charset="0"/>
              <a:buChar char="•"/>
            </a:pPr>
            <a:endParaRPr lang="en-US" sz="2000" b="1" dirty="0">
              <a:latin typeface="Franklin Gothic Medium" panose="020B0603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083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D24C08-21CA-C947-AD73-EEBCFCCAB2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6019800"/>
          </a:xfrm>
          <a:prstGeom prst="rect">
            <a:avLst/>
          </a:prstGeom>
        </p:spPr>
      </p:pic>
      <p:sp>
        <p:nvSpPr>
          <p:cNvPr id="8" name="Title 1">
            <a:extLst>
              <a:ext uri="{FF2B5EF4-FFF2-40B4-BE49-F238E27FC236}">
                <a16:creationId xmlns:a16="http://schemas.microsoft.com/office/drawing/2014/main" id="{4527E548-26AA-2748-B300-5DA369FCADA2}"/>
              </a:ext>
            </a:extLst>
          </p:cNvPr>
          <p:cNvSpPr txBox="1">
            <a:spLocks/>
          </p:cNvSpPr>
          <p:nvPr/>
        </p:nvSpPr>
        <p:spPr>
          <a:xfrm>
            <a:off x="56789" y="1702310"/>
            <a:ext cx="5046249" cy="1235715"/>
          </a:xfrm>
          <a:prstGeom prst="rect">
            <a:avLst/>
          </a:prstGeom>
          <a:ln w="38100">
            <a:noFill/>
          </a:ln>
          <a:effectLst/>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latin typeface="Franklin Gothic Medium" panose="020B0603020102020204" pitchFamily="34" charset="0"/>
                <a:ea typeface="Open Sans" panose="020B0606030504020204" pitchFamily="34" charset="0"/>
                <a:cs typeface="Open Sans" panose="020B0606030504020204" pitchFamily="34" charset="0"/>
              </a:rPr>
              <a:t>Lessons</a:t>
            </a:r>
          </a:p>
          <a:p>
            <a:pPr algn="ctr"/>
            <a:r>
              <a:rPr lang="en-US" sz="4500" b="1" dirty="0">
                <a:latin typeface="Franklin Gothic Medium" panose="020B0603020102020204" pitchFamily="34" charset="0"/>
                <a:ea typeface="Open Sans" panose="020B0606030504020204" pitchFamily="34" charset="0"/>
                <a:cs typeface="Open Sans" panose="020B0606030504020204" pitchFamily="34" charset="0"/>
              </a:rPr>
              <a:t>Learned</a:t>
            </a:r>
          </a:p>
        </p:txBody>
      </p:sp>
    </p:spTree>
    <p:extLst>
      <p:ext uri="{BB962C8B-B14F-4D97-AF65-F5344CB8AC3E}">
        <p14:creationId xmlns:p14="http://schemas.microsoft.com/office/powerpoint/2010/main" val="2583267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4636" y="2890012"/>
            <a:ext cx="4777693" cy="1307403"/>
          </a:xfrm>
        </p:spPr>
        <p:txBody>
          <a:bodyPr>
            <a:normAutofit/>
          </a:bodyPr>
          <a:lstStyle/>
          <a:p>
            <a:r>
              <a:rPr lang="en-US" sz="5400" dirty="0"/>
              <a:t>THANK YOU</a:t>
            </a:r>
          </a:p>
        </p:txBody>
      </p:sp>
    </p:spTree>
    <p:extLst>
      <p:ext uri="{BB962C8B-B14F-4D97-AF65-F5344CB8AC3E}">
        <p14:creationId xmlns:p14="http://schemas.microsoft.com/office/powerpoint/2010/main" val="1986243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C8CC3878-7459-4C1A-9E29-86557CF577ED}"/>
              </a:ext>
            </a:extLst>
          </p:cNvPr>
          <p:cNvGrpSpPr/>
          <p:nvPr/>
        </p:nvGrpSpPr>
        <p:grpSpPr>
          <a:xfrm>
            <a:off x="3177847" y="1377907"/>
            <a:ext cx="5545211" cy="4322808"/>
            <a:chOff x="4237128" y="694209"/>
            <a:chExt cx="7393615" cy="5763744"/>
          </a:xfrm>
        </p:grpSpPr>
        <p:sp>
          <p:nvSpPr>
            <p:cNvPr id="53" name="Pentagon 29">
              <a:extLst>
                <a:ext uri="{FF2B5EF4-FFF2-40B4-BE49-F238E27FC236}">
                  <a16:creationId xmlns:a16="http://schemas.microsoft.com/office/drawing/2014/main" id="{8E134369-3DE9-47FC-888E-ACC02DC0558A}"/>
                </a:ext>
              </a:extLst>
            </p:cNvPr>
            <p:cNvSpPr/>
            <p:nvPr/>
          </p:nvSpPr>
          <p:spPr bwMode="auto">
            <a:xfrm rot="5400000">
              <a:off x="5101219" y="-70255"/>
              <a:ext cx="5681485" cy="7374931"/>
            </a:xfrm>
            <a:prstGeom prst="homePlate">
              <a:avLst>
                <a:gd name="adj" fmla="val 37618"/>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54" name="bk object 27">
              <a:hlinkClick r:id="" action="ppaction://noaction"/>
              <a:extLst>
                <a:ext uri="{FF2B5EF4-FFF2-40B4-BE49-F238E27FC236}">
                  <a16:creationId xmlns:a16="http://schemas.microsoft.com/office/drawing/2014/main" id="{03F0D2A1-1379-4386-A194-2AB0B7FE1D43}"/>
                </a:ext>
              </a:extLst>
            </p:cNvPr>
            <p:cNvSpPr/>
            <p:nvPr/>
          </p:nvSpPr>
          <p:spPr>
            <a:xfrm>
              <a:off x="6701447" y="3601388"/>
              <a:ext cx="2466684" cy="1427161"/>
            </a:xfrm>
            <a:custGeom>
              <a:avLst/>
              <a:gdLst/>
              <a:ahLst/>
              <a:cxnLst/>
              <a:rect l="l" t="t" r="r" b="b"/>
              <a:pathLst>
                <a:path w="2780029" h="1608455">
                  <a:moveTo>
                    <a:pt x="1389926" y="0"/>
                  </a:moveTo>
                  <a:lnTo>
                    <a:pt x="0" y="802487"/>
                  </a:lnTo>
                  <a:lnTo>
                    <a:pt x="1392135" y="1607947"/>
                  </a:lnTo>
                  <a:lnTo>
                    <a:pt x="2779852" y="802487"/>
                  </a:lnTo>
                  <a:lnTo>
                    <a:pt x="1389926" y="0"/>
                  </a:lnTo>
                  <a:close/>
                </a:path>
              </a:pathLst>
            </a:custGeom>
            <a:solidFill>
              <a:srgbClr val="7D5EA8"/>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55" name="Rectangle 54">
              <a:extLst>
                <a:ext uri="{FF2B5EF4-FFF2-40B4-BE49-F238E27FC236}">
                  <a16:creationId xmlns:a16="http://schemas.microsoft.com/office/drawing/2014/main" id="{88860791-ECDA-4884-A30D-E3CA3ACA795B}"/>
                </a:ext>
              </a:extLst>
            </p:cNvPr>
            <p:cNvSpPr/>
            <p:nvPr/>
          </p:nvSpPr>
          <p:spPr bwMode="auto">
            <a:xfrm>
              <a:off x="4237129" y="694209"/>
              <a:ext cx="7393614" cy="14859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56" name="TextBox 55">
              <a:extLst>
                <a:ext uri="{FF2B5EF4-FFF2-40B4-BE49-F238E27FC236}">
                  <a16:creationId xmlns:a16="http://schemas.microsoft.com/office/drawing/2014/main" id="{58640F03-E7FB-4ADB-B6DB-F2292A5DD762}"/>
                </a:ext>
              </a:extLst>
            </p:cNvPr>
            <p:cNvSpPr txBox="1"/>
            <p:nvPr/>
          </p:nvSpPr>
          <p:spPr>
            <a:xfrm>
              <a:off x="6413385" y="5164454"/>
              <a:ext cx="3034993" cy="372409"/>
            </a:xfrm>
            <a:prstGeom prst="rect">
              <a:avLst/>
            </a:prstGeom>
            <a:noFill/>
          </p:spPr>
          <p:txBody>
            <a:bodyPr wrap="square" rtlCol="0">
              <a:spAutoFit/>
            </a:bodyPr>
            <a:lstStyle/>
            <a:p>
              <a:pPr algn="ctr" defTabSz="685800">
                <a:lnSpc>
                  <a:spcPct val="90000"/>
                </a:lnSpc>
              </a:pPr>
              <a:r>
                <a:rPr lang="en-US" sz="1350" kern="0">
                  <a:solidFill>
                    <a:srgbClr val="505050"/>
                  </a:solidFill>
                  <a:latin typeface="Segoe UI" charset="0"/>
                  <a:ea typeface="Segoe UI" charset="0"/>
                  <a:cs typeface="Segoe UI" charset="0"/>
                </a:rPr>
                <a:t>Transformative Outcomes</a:t>
              </a:r>
            </a:p>
          </p:txBody>
        </p:sp>
        <p:sp>
          <p:nvSpPr>
            <p:cNvPr id="57" name="TextBox 56">
              <a:extLst>
                <a:ext uri="{FF2B5EF4-FFF2-40B4-BE49-F238E27FC236}">
                  <a16:creationId xmlns:a16="http://schemas.microsoft.com/office/drawing/2014/main" id="{060C2903-17C0-49BE-B758-DC85BFB8B951}"/>
                </a:ext>
              </a:extLst>
            </p:cNvPr>
            <p:cNvSpPr txBox="1"/>
            <p:nvPr/>
          </p:nvSpPr>
          <p:spPr>
            <a:xfrm>
              <a:off x="6413385" y="905056"/>
              <a:ext cx="3034993" cy="427809"/>
            </a:xfrm>
            <a:prstGeom prst="rect">
              <a:avLst/>
            </a:prstGeom>
            <a:noFill/>
          </p:spPr>
          <p:txBody>
            <a:bodyPr wrap="square" rtlCol="0">
              <a:spAutoFit/>
            </a:bodyPr>
            <a:lstStyle/>
            <a:p>
              <a:pPr algn="ctr" defTabSz="685800">
                <a:lnSpc>
                  <a:spcPct val="90000"/>
                </a:lnSpc>
              </a:pPr>
              <a:r>
                <a:rPr lang="en-US" sz="1650" kern="0">
                  <a:solidFill>
                    <a:srgbClr val="505050"/>
                  </a:solidFill>
                  <a:latin typeface="Segoe UI" charset="0"/>
                  <a:ea typeface="Segoe UI" charset="0"/>
                  <a:cs typeface="Segoe UI" charset="0"/>
                </a:rPr>
                <a:t>Vision</a:t>
              </a:r>
            </a:p>
          </p:txBody>
        </p:sp>
        <p:sp>
          <p:nvSpPr>
            <p:cNvPr id="58" name="TextBox 57">
              <a:extLst>
                <a:ext uri="{FF2B5EF4-FFF2-40B4-BE49-F238E27FC236}">
                  <a16:creationId xmlns:a16="http://schemas.microsoft.com/office/drawing/2014/main" id="{3B19C5BD-D445-4DF4-84C1-BEA093F308F4}"/>
                </a:ext>
              </a:extLst>
            </p:cNvPr>
            <p:cNvSpPr txBox="1"/>
            <p:nvPr/>
          </p:nvSpPr>
          <p:spPr>
            <a:xfrm>
              <a:off x="5087293" y="1330500"/>
              <a:ext cx="5687180" cy="861775"/>
            </a:xfrm>
            <a:prstGeom prst="rect">
              <a:avLst/>
            </a:prstGeom>
            <a:noFill/>
          </p:spPr>
          <p:txBody>
            <a:bodyPr wrap="square" rtlCol="0">
              <a:spAutoFit/>
            </a:bodyPr>
            <a:lstStyle/>
            <a:p>
              <a:pPr algn="ctr" defTabSz="685800"/>
              <a:r>
                <a:rPr lang="en-US" sz="900" dirty="0">
                  <a:solidFill>
                    <a:srgbClr val="505050"/>
                  </a:solidFill>
                  <a:latin typeface="Segoe UI" panose="020B0502040204020203" pitchFamily="34" charset="0"/>
                  <a:cs typeface="Segoe UI" panose="020B0502040204020203" pitchFamily="34" charset="0"/>
                </a:rPr>
                <a:t>For education transformation to be effective, an institution must carefully analyze, design, develop, implement and evaluate their plan for change. Carefully crafting a vision is the first step toward a successful, holistic education transformation.  </a:t>
              </a:r>
            </a:p>
          </p:txBody>
        </p:sp>
        <p:sp>
          <p:nvSpPr>
            <p:cNvPr id="59" name="bk object 27">
              <a:hlinkClick r:id="" action="ppaction://noaction"/>
              <a:extLst>
                <a:ext uri="{FF2B5EF4-FFF2-40B4-BE49-F238E27FC236}">
                  <a16:creationId xmlns:a16="http://schemas.microsoft.com/office/drawing/2014/main" id="{28A79778-DAF5-4E93-B3A2-2C5832D8F125}"/>
                </a:ext>
              </a:extLst>
            </p:cNvPr>
            <p:cNvSpPr/>
            <p:nvPr/>
          </p:nvSpPr>
          <p:spPr>
            <a:xfrm>
              <a:off x="4237133" y="2180126"/>
              <a:ext cx="2466684" cy="1427161"/>
            </a:xfrm>
            <a:custGeom>
              <a:avLst/>
              <a:gdLst/>
              <a:ahLst/>
              <a:cxnLst/>
              <a:rect l="l" t="t" r="r" b="b"/>
              <a:pathLst>
                <a:path w="2780029" h="1608455">
                  <a:moveTo>
                    <a:pt x="1389926" y="0"/>
                  </a:moveTo>
                  <a:lnTo>
                    <a:pt x="0" y="802487"/>
                  </a:lnTo>
                  <a:lnTo>
                    <a:pt x="1392135" y="1607947"/>
                  </a:lnTo>
                  <a:lnTo>
                    <a:pt x="2779852" y="802487"/>
                  </a:lnTo>
                  <a:lnTo>
                    <a:pt x="1389926" y="0"/>
                  </a:lnTo>
                  <a:close/>
                </a:path>
              </a:pathLst>
            </a:custGeom>
            <a:solidFill>
              <a:srgbClr val="00A99D"/>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60" name="bk object 31">
              <a:hlinkClick r:id="" action="ppaction://noaction"/>
              <a:extLst>
                <a:ext uri="{FF2B5EF4-FFF2-40B4-BE49-F238E27FC236}">
                  <a16:creationId xmlns:a16="http://schemas.microsoft.com/office/drawing/2014/main" id="{974A5ADD-553A-4BFE-90EE-A287466A8304}"/>
                </a:ext>
              </a:extLst>
            </p:cNvPr>
            <p:cNvSpPr/>
            <p:nvPr/>
          </p:nvSpPr>
          <p:spPr>
            <a:xfrm>
              <a:off x="4237130" y="2892157"/>
              <a:ext cx="1235596" cy="1424344"/>
            </a:xfrm>
            <a:custGeom>
              <a:avLst/>
              <a:gdLst/>
              <a:ahLst/>
              <a:cxnLst/>
              <a:rect l="l" t="t" r="r" b="b"/>
              <a:pathLst>
                <a:path w="1392554" h="1605280">
                  <a:moveTo>
                    <a:pt x="0" y="0"/>
                  </a:moveTo>
                  <a:lnTo>
                    <a:pt x="0" y="1604962"/>
                  </a:lnTo>
                  <a:lnTo>
                    <a:pt x="1392135" y="805472"/>
                  </a:lnTo>
                  <a:lnTo>
                    <a:pt x="0" y="0"/>
                  </a:lnTo>
                  <a:close/>
                </a:path>
              </a:pathLst>
            </a:custGeom>
            <a:solidFill>
              <a:srgbClr val="4DC2BB"/>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61" name="Rectangle 60">
              <a:extLst>
                <a:ext uri="{FF2B5EF4-FFF2-40B4-BE49-F238E27FC236}">
                  <a16:creationId xmlns:a16="http://schemas.microsoft.com/office/drawing/2014/main" id="{5634448A-E706-45EE-8C37-B27F1245FF78}"/>
                </a:ext>
              </a:extLst>
            </p:cNvPr>
            <p:cNvSpPr/>
            <p:nvPr/>
          </p:nvSpPr>
          <p:spPr>
            <a:xfrm>
              <a:off x="4254496" y="3335674"/>
              <a:ext cx="961622"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Student Recruitment</a:t>
              </a:r>
            </a:p>
          </p:txBody>
        </p:sp>
        <p:sp>
          <p:nvSpPr>
            <p:cNvPr id="62" name="bk object 29">
              <a:hlinkClick r:id="" action="ppaction://noaction"/>
              <a:extLst>
                <a:ext uri="{FF2B5EF4-FFF2-40B4-BE49-F238E27FC236}">
                  <a16:creationId xmlns:a16="http://schemas.microsoft.com/office/drawing/2014/main" id="{D4404D77-A1CE-4D70-9B0E-5448DA3EE6F9}"/>
                </a:ext>
              </a:extLst>
            </p:cNvPr>
            <p:cNvSpPr/>
            <p:nvPr/>
          </p:nvSpPr>
          <p:spPr>
            <a:xfrm>
              <a:off x="5472348" y="2892157"/>
              <a:ext cx="1231652" cy="1424344"/>
            </a:xfrm>
            <a:custGeom>
              <a:avLst/>
              <a:gdLst/>
              <a:ahLst/>
              <a:cxnLst/>
              <a:rect l="l" t="t" r="r" b="b"/>
              <a:pathLst>
                <a:path w="1388109" h="1605280">
                  <a:moveTo>
                    <a:pt x="1387728" y="0"/>
                  </a:moveTo>
                  <a:lnTo>
                    <a:pt x="0" y="805472"/>
                  </a:lnTo>
                  <a:lnTo>
                    <a:pt x="1387728" y="1604962"/>
                  </a:lnTo>
                  <a:lnTo>
                    <a:pt x="1387728" y="0"/>
                  </a:lnTo>
                  <a:close/>
                </a:path>
              </a:pathLst>
            </a:custGeom>
            <a:solidFill>
              <a:srgbClr val="00AEA4"/>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63" name="Rectangle 62">
              <a:extLst>
                <a:ext uri="{FF2B5EF4-FFF2-40B4-BE49-F238E27FC236}">
                  <a16:creationId xmlns:a16="http://schemas.microsoft.com/office/drawing/2014/main" id="{EF59C805-3B1C-4B3E-A7E8-A440129E2236}"/>
                </a:ext>
              </a:extLst>
            </p:cNvPr>
            <p:cNvSpPr/>
            <p:nvPr/>
          </p:nvSpPr>
          <p:spPr>
            <a:xfrm>
              <a:off x="5830765" y="3335673"/>
              <a:ext cx="871919"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Alumni</a:t>
              </a:r>
            </a:p>
          </p:txBody>
        </p:sp>
        <p:sp>
          <p:nvSpPr>
            <p:cNvPr id="64" name="bk object 28">
              <a:hlinkClick r:id="" action="ppaction://noaction"/>
              <a:extLst>
                <a:ext uri="{FF2B5EF4-FFF2-40B4-BE49-F238E27FC236}">
                  <a16:creationId xmlns:a16="http://schemas.microsoft.com/office/drawing/2014/main" id="{75C17292-2DFF-4037-B185-9DA612B59E09}"/>
                </a:ext>
              </a:extLst>
            </p:cNvPr>
            <p:cNvSpPr/>
            <p:nvPr/>
          </p:nvSpPr>
          <p:spPr>
            <a:xfrm>
              <a:off x="4237128" y="3606842"/>
              <a:ext cx="1235596" cy="1421527"/>
            </a:xfrm>
            <a:custGeom>
              <a:avLst/>
              <a:gdLst/>
              <a:ahLst/>
              <a:cxnLst/>
              <a:rect l="l" t="t" r="r" b="b"/>
              <a:pathLst>
                <a:path w="1392554" h="1602104">
                  <a:moveTo>
                    <a:pt x="1392135" y="0"/>
                  </a:moveTo>
                  <a:lnTo>
                    <a:pt x="0" y="799490"/>
                  </a:lnTo>
                  <a:lnTo>
                    <a:pt x="1389926" y="1601965"/>
                  </a:lnTo>
                  <a:lnTo>
                    <a:pt x="1392135" y="0"/>
                  </a:lnTo>
                  <a:close/>
                </a:path>
              </a:pathLst>
            </a:custGeom>
            <a:solidFill>
              <a:srgbClr val="12BBB3"/>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65" name="Rectangle 64">
              <a:extLst>
                <a:ext uri="{FF2B5EF4-FFF2-40B4-BE49-F238E27FC236}">
                  <a16:creationId xmlns:a16="http://schemas.microsoft.com/office/drawing/2014/main" id="{80984A59-1E24-4BEA-B7D7-B3C7C13A173A}"/>
                </a:ext>
              </a:extLst>
            </p:cNvPr>
            <p:cNvSpPr/>
            <p:nvPr/>
          </p:nvSpPr>
          <p:spPr>
            <a:xfrm>
              <a:off x="4585547" y="4049758"/>
              <a:ext cx="830199"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Student Retention</a:t>
              </a:r>
            </a:p>
          </p:txBody>
        </p:sp>
        <p:sp>
          <p:nvSpPr>
            <p:cNvPr id="66" name="bk object 30">
              <a:hlinkClick r:id="" action="ppaction://noaction"/>
              <a:extLst>
                <a:ext uri="{FF2B5EF4-FFF2-40B4-BE49-F238E27FC236}">
                  <a16:creationId xmlns:a16="http://schemas.microsoft.com/office/drawing/2014/main" id="{FE306B68-8FA3-4E3C-BFED-0D4368932AED}"/>
                </a:ext>
              </a:extLst>
            </p:cNvPr>
            <p:cNvSpPr/>
            <p:nvPr/>
          </p:nvSpPr>
          <p:spPr>
            <a:xfrm>
              <a:off x="5470394" y="3606841"/>
              <a:ext cx="1233342" cy="1421527"/>
            </a:xfrm>
            <a:custGeom>
              <a:avLst/>
              <a:gdLst/>
              <a:ahLst/>
              <a:cxnLst/>
              <a:rect l="l" t="t" r="r" b="b"/>
              <a:pathLst>
                <a:path w="1390015" h="1602104">
                  <a:moveTo>
                    <a:pt x="2209" y="0"/>
                  </a:moveTo>
                  <a:lnTo>
                    <a:pt x="0" y="1601978"/>
                  </a:lnTo>
                  <a:lnTo>
                    <a:pt x="1389938" y="799490"/>
                  </a:lnTo>
                  <a:lnTo>
                    <a:pt x="2209" y="0"/>
                  </a:lnTo>
                  <a:close/>
                </a:path>
              </a:pathLst>
            </a:custGeom>
            <a:solidFill>
              <a:srgbClr val="00B4AB"/>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71" name="Rectangle 70">
              <a:extLst>
                <a:ext uri="{FF2B5EF4-FFF2-40B4-BE49-F238E27FC236}">
                  <a16:creationId xmlns:a16="http://schemas.microsoft.com/office/drawing/2014/main" id="{0E25CBA6-D968-4838-BE17-B0E4B643BB43}"/>
                </a:ext>
              </a:extLst>
            </p:cNvPr>
            <p:cNvSpPr/>
            <p:nvPr/>
          </p:nvSpPr>
          <p:spPr>
            <a:xfrm>
              <a:off x="5471483" y="4049758"/>
              <a:ext cx="961622"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Student Completion</a:t>
              </a:r>
            </a:p>
          </p:txBody>
        </p:sp>
        <p:sp>
          <p:nvSpPr>
            <p:cNvPr id="72" name="bk object 27">
              <a:hlinkClick r:id="" action="ppaction://noaction"/>
              <a:extLst>
                <a:ext uri="{FF2B5EF4-FFF2-40B4-BE49-F238E27FC236}">
                  <a16:creationId xmlns:a16="http://schemas.microsoft.com/office/drawing/2014/main" id="{277259A7-F41E-4070-90D0-8756EF6DDD83}"/>
                </a:ext>
              </a:extLst>
            </p:cNvPr>
            <p:cNvSpPr/>
            <p:nvPr/>
          </p:nvSpPr>
          <p:spPr>
            <a:xfrm>
              <a:off x="6701447" y="2180126"/>
              <a:ext cx="2466684" cy="1427161"/>
            </a:xfrm>
            <a:custGeom>
              <a:avLst/>
              <a:gdLst/>
              <a:ahLst/>
              <a:cxnLst/>
              <a:rect l="l" t="t" r="r" b="b"/>
              <a:pathLst>
                <a:path w="2780029" h="1608455">
                  <a:moveTo>
                    <a:pt x="1389926" y="0"/>
                  </a:moveTo>
                  <a:lnTo>
                    <a:pt x="0" y="802487"/>
                  </a:lnTo>
                  <a:lnTo>
                    <a:pt x="1392135" y="1607947"/>
                  </a:lnTo>
                  <a:lnTo>
                    <a:pt x="2779852" y="802487"/>
                  </a:lnTo>
                  <a:lnTo>
                    <a:pt x="1389926" y="0"/>
                  </a:lnTo>
                  <a:close/>
                </a:path>
              </a:pathLst>
            </a:custGeom>
            <a:solidFill>
              <a:srgbClr val="7030A0"/>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76" name="bk object 31">
              <a:hlinkClick r:id="" action="ppaction://noaction"/>
              <a:extLst>
                <a:ext uri="{FF2B5EF4-FFF2-40B4-BE49-F238E27FC236}">
                  <a16:creationId xmlns:a16="http://schemas.microsoft.com/office/drawing/2014/main" id="{74343FF2-9172-4D0B-8766-6E444D25A111}"/>
                </a:ext>
              </a:extLst>
            </p:cNvPr>
            <p:cNvSpPr/>
            <p:nvPr/>
          </p:nvSpPr>
          <p:spPr>
            <a:xfrm>
              <a:off x="6701444" y="2892157"/>
              <a:ext cx="1235596" cy="1424344"/>
            </a:xfrm>
            <a:custGeom>
              <a:avLst/>
              <a:gdLst/>
              <a:ahLst/>
              <a:cxnLst/>
              <a:rect l="l" t="t" r="r" b="b"/>
              <a:pathLst>
                <a:path w="1392554" h="1605280">
                  <a:moveTo>
                    <a:pt x="0" y="0"/>
                  </a:moveTo>
                  <a:lnTo>
                    <a:pt x="0" y="1604962"/>
                  </a:lnTo>
                  <a:lnTo>
                    <a:pt x="1392135" y="805472"/>
                  </a:lnTo>
                  <a:lnTo>
                    <a:pt x="0" y="0"/>
                  </a:lnTo>
                  <a:close/>
                </a:path>
              </a:pathLst>
            </a:custGeom>
            <a:solidFill>
              <a:srgbClr val="896DB0"/>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77" name="Rectangle 76">
              <a:extLst>
                <a:ext uri="{FF2B5EF4-FFF2-40B4-BE49-F238E27FC236}">
                  <a16:creationId xmlns:a16="http://schemas.microsoft.com/office/drawing/2014/main" id="{1D2F4664-BEBA-4166-9B8C-6F6C2E1CE6B8}"/>
                </a:ext>
              </a:extLst>
            </p:cNvPr>
            <p:cNvSpPr/>
            <p:nvPr/>
          </p:nvSpPr>
          <p:spPr>
            <a:xfrm>
              <a:off x="6718809" y="3335674"/>
              <a:ext cx="1005117" cy="542332"/>
            </a:xfrm>
            <a:prstGeom prst="rect">
              <a:avLst/>
            </a:prstGeom>
            <a:noFill/>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Learning </a:t>
              </a:r>
              <a:br>
                <a:rPr lang="en-US" sz="788" kern="0">
                  <a:gradFill>
                    <a:gsLst>
                      <a:gs pos="0">
                        <a:srgbClr val="FFFFFF"/>
                      </a:gs>
                      <a:gs pos="100000">
                        <a:srgbClr val="FFFFFF"/>
                      </a:gs>
                    </a:gsLst>
                    <a:lin ang="5400000" scaled="0"/>
                  </a:gradFill>
                  <a:latin typeface="Segoe UI" charset="0"/>
                  <a:ea typeface="Segoe UI" charset="0"/>
                  <a:cs typeface="Segoe UI" charset="0"/>
                </a:rPr>
              </a:br>
              <a:r>
                <a:rPr lang="en-US" sz="788" kern="0">
                  <a:gradFill>
                    <a:gsLst>
                      <a:gs pos="0">
                        <a:srgbClr val="FFFFFF"/>
                      </a:gs>
                      <a:gs pos="100000">
                        <a:srgbClr val="FFFFFF"/>
                      </a:gs>
                    </a:gsLst>
                    <a:lin ang="5400000" scaled="0"/>
                  </a:gradFill>
                  <a:latin typeface="Segoe UI" charset="0"/>
                  <a:ea typeface="Segoe UI" charset="0"/>
                  <a:cs typeface="Segoe UI" charset="0"/>
                </a:rPr>
                <a:t>Management</a:t>
              </a:r>
            </a:p>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Systems</a:t>
              </a:r>
            </a:p>
          </p:txBody>
        </p:sp>
        <p:sp>
          <p:nvSpPr>
            <p:cNvPr id="78" name="bk object 29">
              <a:hlinkClick r:id="" action="ppaction://noaction"/>
              <a:extLst>
                <a:ext uri="{FF2B5EF4-FFF2-40B4-BE49-F238E27FC236}">
                  <a16:creationId xmlns:a16="http://schemas.microsoft.com/office/drawing/2014/main" id="{67798A06-2E2C-42A6-B5AF-E505FCCDBCA7}"/>
                </a:ext>
              </a:extLst>
            </p:cNvPr>
            <p:cNvSpPr/>
            <p:nvPr/>
          </p:nvSpPr>
          <p:spPr>
            <a:xfrm>
              <a:off x="7936662" y="2892157"/>
              <a:ext cx="1231652" cy="1424344"/>
            </a:xfrm>
            <a:custGeom>
              <a:avLst/>
              <a:gdLst/>
              <a:ahLst/>
              <a:cxnLst/>
              <a:rect l="l" t="t" r="r" b="b"/>
              <a:pathLst>
                <a:path w="1388109" h="1605280">
                  <a:moveTo>
                    <a:pt x="1387728" y="0"/>
                  </a:moveTo>
                  <a:lnTo>
                    <a:pt x="0" y="805472"/>
                  </a:lnTo>
                  <a:lnTo>
                    <a:pt x="1387728" y="1604962"/>
                  </a:lnTo>
                  <a:lnTo>
                    <a:pt x="1387728" y="0"/>
                  </a:lnTo>
                  <a:close/>
                </a:path>
              </a:pathLst>
            </a:custGeom>
            <a:solidFill>
              <a:srgbClr val="673E98"/>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80" name="Rectangle 79">
              <a:extLst>
                <a:ext uri="{FF2B5EF4-FFF2-40B4-BE49-F238E27FC236}">
                  <a16:creationId xmlns:a16="http://schemas.microsoft.com/office/drawing/2014/main" id="{B39419DB-F939-4AE3-97B8-ECC504441EF6}"/>
                </a:ext>
              </a:extLst>
            </p:cNvPr>
            <p:cNvSpPr/>
            <p:nvPr/>
          </p:nvSpPr>
          <p:spPr>
            <a:xfrm>
              <a:off x="8205377" y="3335673"/>
              <a:ext cx="961622"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Research</a:t>
              </a:r>
            </a:p>
          </p:txBody>
        </p:sp>
        <p:sp>
          <p:nvSpPr>
            <p:cNvPr id="81" name="Rectangle 80">
              <a:extLst>
                <a:ext uri="{FF2B5EF4-FFF2-40B4-BE49-F238E27FC236}">
                  <a16:creationId xmlns:a16="http://schemas.microsoft.com/office/drawing/2014/main" id="{1A6694E9-4CFF-46DC-853D-8768C5C106F0}"/>
                </a:ext>
              </a:extLst>
            </p:cNvPr>
            <p:cNvSpPr/>
            <p:nvPr/>
          </p:nvSpPr>
          <p:spPr>
            <a:xfrm>
              <a:off x="7108599" y="4049758"/>
              <a:ext cx="709217" cy="542332"/>
            </a:xfrm>
            <a:prstGeom prst="rect">
              <a:avLst/>
            </a:prstGeom>
          </p:spPr>
          <p:txBody>
            <a:bodyPr wrap="square" lIns="0" rIns="0" anchor="ctr">
              <a:noAutofit/>
            </a:bodyPr>
            <a:lstStyle/>
            <a:p>
              <a:pPr algn="ctr" defTabSz="685800">
                <a:lnSpc>
                  <a:spcPct val="90000"/>
                </a:lnSpc>
              </a:pPr>
              <a:r>
                <a:rPr lang="en-US" sz="675" kern="0">
                  <a:gradFill>
                    <a:gsLst>
                      <a:gs pos="0">
                        <a:srgbClr val="FFFFFF"/>
                      </a:gs>
                      <a:gs pos="100000">
                        <a:srgbClr val="FFFFFF"/>
                      </a:gs>
                    </a:gsLst>
                    <a:lin ang="5400000" scaled="0"/>
                  </a:gradFill>
                  <a:latin typeface="Segoe UI" charset="0"/>
                  <a:ea typeface="Segoe UI" charset="0"/>
                  <a:cs typeface="Segoe UI" charset="0"/>
                </a:rPr>
                <a:t>Collaborative Teaching &amp; Learning</a:t>
              </a:r>
            </a:p>
          </p:txBody>
        </p:sp>
        <p:sp>
          <p:nvSpPr>
            <p:cNvPr id="86" name="bk object 27">
              <a:hlinkClick r:id="" action="ppaction://noaction"/>
              <a:extLst>
                <a:ext uri="{FF2B5EF4-FFF2-40B4-BE49-F238E27FC236}">
                  <a16:creationId xmlns:a16="http://schemas.microsoft.com/office/drawing/2014/main" id="{FA56AA24-78DF-404F-8AD7-6FB50EB19622}"/>
                </a:ext>
              </a:extLst>
            </p:cNvPr>
            <p:cNvSpPr/>
            <p:nvPr/>
          </p:nvSpPr>
          <p:spPr>
            <a:xfrm>
              <a:off x="9163875" y="2180126"/>
              <a:ext cx="2466684" cy="1427161"/>
            </a:xfrm>
            <a:custGeom>
              <a:avLst/>
              <a:gdLst/>
              <a:ahLst/>
              <a:cxnLst/>
              <a:rect l="l" t="t" r="r" b="b"/>
              <a:pathLst>
                <a:path w="2780029" h="1608455">
                  <a:moveTo>
                    <a:pt x="1389926" y="0"/>
                  </a:moveTo>
                  <a:lnTo>
                    <a:pt x="0" y="802487"/>
                  </a:lnTo>
                  <a:lnTo>
                    <a:pt x="1392135" y="1607947"/>
                  </a:lnTo>
                  <a:lnTo>
                    <a:pt x="2779852" y="802487"/>
                  </a:lnTo>
                  <a:lnTo>
                    <a:pt x="1389926" y="0"/>
                  </a:lnTo>
                  <a:close/>
                </a:path>
              </a:pathLst>
            </a:custGeom>
            <a:solidFill>
              <a:srgbClr val="F26522"/>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87" name="bk object 31">
              <a:hlinkClick r:id="" action="ppaction://noaction"/>
              <a:extLst>
                <a:ext uri="{FF2B5EF4-FFF2-40B4-BE49-F238E27FC236}">
                  <a16:creationId xmlns:a16="http://schemas.microsoft.com/office/drawing/2014/main" id="{3BD34578-6637-4D11-BD41-96A33E4342F5}"/>
                </a:ext>
              </a:extLst>
            </p:cNvPr>
            <p:cNvSpPr/>
            <p:nvPr/>
          </p:nvSpPr>
          <p:spPr>
            <a:xfrm>
              <a:off x="9163872" y="2892157"/>
              <a:ext cx="1235596" cy="1424344"/>
            </a:xfrm>
            <a:custGeom>
              <a:avLst/>
              <a:gdLst/>
              <a:ahLst/>
              <a:cxnLst/>
              <a:rect l="l" t="t" r="r" b="b"/>
              <a:pathLst>
                <a:path w="1392554" h="1605280">
                  <a:moveTo>
                    <a:pt x="0" y="0"/>
                  </a:moveTo>
                  <a:lnTo>
                    <a:pt x="0" y="1604962"/>
                  </a:lnTo>
                  <a:lnTo>
                    <a:pt x="1392135" y="805472"/>
                  </a:lnTo>
                  <a:lnTo>
                    <a:pt x="0" y="0"/>
                  </a:lnTo>
                  <a:close/>
                </a:path>
              </a:pathLst>
            </a:custGeom>
            <a:solidFill>
              <a:srgbClr val="F79A66"/>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91" name="Rectangle 90">
              <a:extLst>
                <a:ext uri="{FF2B5EF4-FFF2-40B4-BE49-F238E27FC236}">
                  <a16:creationId xmlns:a16="http://schemas.microsoft.com/office/drawing/2014/main" id="{ABF2E381-67FB-4046-9D2D-3B1B4CAA23E1}"/>
                </a:ext>
              </a:extLst>
            </p:cNvPr>
            <p:cNvSpPr/>
            <p:nvPr/>
          </p:nvSpPr>
          <p:spPr>
            <a:xfrm>
              <a:off x="9181238" y="3335674"/>
              <a:ext cx="961622"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Security Management</a:t>
              </a:r>
            </a:p>
          </p:txBody>
        </p:sp>
        <p:sp>
          <p:nvSpPr>
            <p:cNvPr id="107" name="bk object 29">
              <a:hlinkClick r:id="" action="ppaction://noaction"/>
              <a:extLst>
                <a:ext uri="{FF2B5EF4-FFF2-40B4-BE49-F238E27FC236}">
                  <a16:creationId xmlns:a16="http://schemas.microsoft.com/office/drawing/2014/main" id="{E3119203-05FC-490C-91CB-B12390ACB717}"/>
                </a:ext>
              </a:extLst>
            </p:cNvPr>
            <p:cNvSpPr/>
            <p:nvPr/>
          </p:nvSpPr>
          <p:spPr>
            <a:xfrm>
              <a:off x="10399090" y="2892157"/>
              <a:ext cx="1231652" cy="1424344"/>
            </a:xfrm>
            <a:custGeom>
              <a:avLst/>
              <a:gdLst/>
              <a:ahLst/>
              <a:cxnLst/>
              <a:rect l="l" t="t" r="r" b="b"/>
              <a:pathLst>
                <a:path w="1388109" h="1605280">
                  <a:moveTo>
                    <a:pt x="1387728" y="0"/>
                  </a:moveTo>
                  <a:lnTo>
                    <a:pt x="0" y="805472"/>
                  </a:lnTo>
                  <a:lnTo>
                    <a:pt x="1387728" y="1604962"/>
                  </a:lnTo>
                  <a:lnTo>
                    <a:pt x="1387728" y="0"/>
                  </a:lnTo>
                  <a:close/>
                </a:path>
              </a:pathLst>
            </a:custGeom>
            <a:solidFill>
              <a:srgbClr val="F37330"/>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109" name="Rectangle 108">
              <a:extLst>
                <a:ext uri="{FF2B5EF4-FFF2-40B4-BE49-F238E27FC236}">
                  <a16:creationId xmlns:a16="http://schemas.microsoft.com/office/drawing/2014/main" id="{8B0E8CD7-5EC4-4D63-A814-314F70B15D37}"/>
                </a:ext>
              </a:extLst>
            </p:cNvPr>
            <p:cNvSpPr/>
            <p:nvPr/>
          </p:nvSpPr>
          <p:spPr>
            <a:xfrm>
              <a:off x="10667805" y="3335673"/>
              <a:ext cx="961622"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Data </a:t>
              </a:r>
              <a:br>
                <a:rPr lang="en-US" sz="788" kern="0">
                  <a:gradFill>
                    <a:gsLst>
                      <a:gs pos="0">
                        <a:srgbClr val="FFFFFF"/>
                      </a:gs>
                      <a:gs pos="100000">
                        <a:srgbClr val="FFFFFF"/>
                      </a:gs>
                    </a:gsLst>
                    <a:lin ang="5400000" scaled="0"/>
                  </a:gradFill>
                  <a:latin typeface="Segoe UI" charset="0"/>
                  <a:ea typeface="Segoe UI" charset="0"/>
                  <a:cs typeface="Segoe UI" charset="0"/>
                </a:rPr>
              </a:br>
              <a:r>
                <a:rPr lang="en-US" sz="788" kern="0">
                  <a:gradFill>
                    <a:gsLst>
                      <a:gs pos="0">
                        <a:srgbClr val="FFFFFF"/>
                      </a:gs>
                      <a:gs pos="100000">
                        <a:srgbClr val="FFFFFF"/>
                      </a:gs>
                    </a:gsLst>
                    <a:lin ang="5400000" scaled="0"/>
                  </a:gradFill>
                  <a:latin typeface="Segoe UI" charset="0"/>
                  <a:ea typeface="Segoe UI" charset="0"/>
                  <a:cs typeface="Segoe UI" charset="0"/>
                </a:rPr>
                <a:t>Sharing</a:t>
              </a:r>
            </a:p>
          </p:txBody>
        </p:sp>
        <p:sp>
          <p:nvSpPr>
            <p:cNvPr id="110" name="bk object 28">
              <a:hlinkClick r:id="" action="ppaction://noaction"/>
              <a:extLst>
                <a:ext uri="{FF2B5EF4-FFF2-40B4-BE49-F238E27FC236}">
                  <a16:creationId xmlns:a16="http://schemas.microsoft.com/office/drawing/2014/main" id="{E4635AF0-6EDD-4D2F-8717-FB068472337B}"/>
                </a:ext>
              </a:extLst>
            </p:cNvPr>
            <p:cNvSpPr/>
            <p:nvPr/>
          </p:nvSpPr>
          <p:spPr>
            <a:xfrm>
              <a:off x="9163869" y="3606842"/>
              <a:ext cx="1235595" cy="1421527"/>
            </a:xfrm>
            <a:custGeom>
              <a:avLst/>
              <a:gdLst/>
              <a:ahLst/>
              <a:cxnLst/>
              <a:rect l="l" t="t" r="r" b="b"/>
              <a:pathLst>
                <a:path w="1392554" h="1602104">
                  <a:moveTo>
                    <a:pt x="1392135" y="0"/>
                  </a:moveTo>
                  <a:lnTo>
                    <a:pt x="0" y="799490"/>
                  </a:lnTo>
                  <a:lnTo>
                    <a:pt x="1389926" y="1601965"/>
                  </a:lnTo>
                  <a:lnTo>
                    <a:pt x="1392135" y="0"/>
                  </a:lnTo>
                  <a:close/>
                </a:path>
              </a:pathLst>
            </a:custGeom>
            <a:solidFill>
              <a:srgbClr val="F68D54"/>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111" name="Rectangle 110">
              <a:extLst>
                <a:ext uri="{FF2B5EF4-FFF2-40B4-BE49-F238E27FC236}">
                  <a16:creationId xmlns:a16="http://schemas.microsoft.com/office/drawing/2014/main" id="{1F904432-D3B0-4197-8480-9902D6116574}"/>
                </a:ext>
              </a:extLst>
            </p:cNvPr>
            <p:cNvSpPr/>
            <p:nvPr/>
          </p:nvSpPr>
          <p:spPr>
            <a:xfrm>
              <a:off x="9380864" y="4049758"/>
              <a:ext cx="1086421"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Facilities Management</a:t>
              </a:r>
            </a:p>
          </p:txBody>
        </p:sp>
        <p:grpSp>
          <p:nvGrpSpPr>
            <p:cNvPr id="112" name="Group 111">
              <a:extLst>
                <a:ext uri="{FF2B5EF4-FFF2-40B4-BE49-F238E27FC236}">
                  <a16:creationId xmlns:a16="http://schemas.microsoft.com/office/drawing/2014/main" id="{C4621387-AE70-4219-8BFE-615D69530844}"/>
                </a:ext>
              </a:extLst>
            </p:cNvPr>
            <p:cNvGrpSpPr/>
            <p:nvPr/>
          </p:nvGrpSpPr>
          <p:grpSpPr>
            <a:xfrm>
              <a:off x="10397136" y="3606841"/>
              <a:ext cx="1233342" cy="1421527"/>
              <a:chOff x="10397136" y="3606841"/>
              <a:chExt cx="1233342" cy="1421527"/>
            </a:xfrm>
          </p:grpSpPr>
          <p:sp>
            <p:nvSpPr>
              <p:cNvPr id="121" name="bk object 30">
                <a:hlinkClick r:id="" action="ppaction://noaction"/>
                <a:extLst>
                  <a:ext uri="{FF2B5EF4-FFF2-40B4-BE49-F238E27FC236}">
                    <a16:creationId xmlns:a16="http://schemas.microsoft.com/office/drawing/2014/main" id="{4700F747-BF8F-4E8F-83D2-9C87F99012F3}"/>
                  </a:ext>
                </a:extLst>
              </p:cNvPr>
              <p:cNvSpPr/>
              <p:nvPr/>
            </p:nvSpPr>
            <p:spPr>
              <a:xfrm>
                <a:off x="10397136" y="3606841"/>
                <a:ext cx="1233342" cy="1421527"/>
              </a:xfrm>
              <a:custGeom>
                <a:avLst/>
                <a:gdLst/>
                <a:ahLst/>
                <a:cxnLst/>
                <a:rect l="l" t="t" r="r" b="b"/>
                <a:pathLst>
                  <a:path w="1390015" h="1602104">
                    <a:moveTo>
                      <a:pt x="2209" y="0"/>
                    </a:moveTo>
                    <a:lnTo>
                      <a:pt x="0" y="1601978"/>
                    </a:lnTo>
                    <a:lnTo>
                      <a:pt x="1389938" y="799490"/>
                    </a:lnTo>
                    <a:lnTo>
                      <a:pt x="2209" y="0"/>
                    </a:lnTo>
                    <a:close/>
                  </a:path>
                </a:pathLst>
              </a:custGeom>
              <a:solidFill>
                <a:srgbClr val="F58041"/>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122" name="Rectangle 121">
                <a:extLst>
                  <a:ext uri="{FF2B5EF4-FFF2-40B4-BE49-F238E27FC236}">
                    <a16:creationId xmlns:a16="http://schemas.microsoft.com/office/drawing/2014/main" id="{02C892D1-10C1-4533-84DA-D53D6FEE0D81}"/>
                  </a:ext>
                </a:extLst>
              </p:cNvPr>
              <p:cNvSpPr/>
              <p:nvPr/>
            </p:nvSpPr>
            <p:spPr>
              <a:xfrm>
                <a:off x="10398225" y="4049758"/>
                <a:ext cx="961622"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Institutional </a:t>
                </a:r>
              </a:p>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Operations</a:t>
                </a:r>
              </a:p>
            </p:txBody>
          </p:sp>
        </p:grpSp>
        <p:sp>
          <p:nvSpPr>
            <p:cNvPr id="113" name="Rectangle 112">
              <a:extLst>
                <a:ext uri="{FF2B5EF4-FFF2-40B4-BE49-F238E27FC236}">
                  <a16:creationId xmlns:a16="http://schemas.microsoft.com/office/drawing/2014/main" id="{69E74619-D0AA-441A-AE54-07D93F2087C5}"/>
                </a:ext>
              </a:extLst>
            </p:cNvPr>
            <p:cNvSpPr/>
            <p:nvPr/>
          </p:nvSpPr>
          <p:spPr>
            <a:xfrm>
              <a:off x="4651084" y="2776476"/>
              <a:ext cx="1661736" cy="580159"/>
            </a:xfrm>
            <a:prstGeom prst="rect">
              <a:avLst/>
            </a:prstGeom>
          </p:spPr>
          <p:txBody>
            <a:bodyPr wrap="square">
              <a:spAutoFit/>
            </a:bodyPr>
            <a:lstStyle/>
            <a:p>
              <a:pPr algn="ctr" defTabSz="685800">
                <a:lnSpc>
                  <a:spcPct val="90000"/>
                </a:lnSpc>
              </a:pPr>
              <a:r>
                <a:rPr lang="en-US" sz="825" b="1" kern="0">
                  <a:gradFill>
                    <a:gsLst>
                      <a:gs pos="0">
                        <a:srgbClr val="FFFFFF"/>
                      </a:gs>
                      <a:gs pos="100000">
                        <a:srgbClr val="FFFFFF"/>
                      </a:gs>
                    </a:gsLst>
                    <a:lin ang="5400000" scaled="0"/>
                  </a:gradFill>
                  <a:latin typeface="Segoe UI" charset="0"/>
                  <a:ea typeface="Segoe UI" charset="0"/>
                  <a:cs typeface="Segoe UI" charset="0"/>
                </a:rPr>
                <a:t>Student Success </a:t>
              </a:r>
              <a:br>
                <a:rPr lang="en-US" sz="825" b="1" kern="0">
                  <a:gradFill>
                    <a:gsLst>
                      <a:gs pos="0">
                        <a:srgbClr val="FFFFFF"/>
                      </a:gs>
                      <a:gs pos="100000">
                        <a:srgbClr val="FFFFFF"/>
                      </a:gs>
                    </a:gsLst>
                    <a:lin ang="5400000" scaled="0"/>
                  </a:gradFill>
                  <a:latin typeface="Segoe UI" charset="0"/>
                  <a:ea typeface="Segoe UI" charset="0"/>
                  <a:cs typeface="Segoe UI" charset="0"/>
                </a:rPr>
              </a:br>
              <a:r>
                <a:rPr lang="en-US" sz="825" b="1" kern="0">
                  <a:gradFill>
                    <a:gsLst>
                      <a:gs pos="0">
                        <a:srgbClr val="FFFFFF"/>
                      </a:gs>
                      <a:gs pos="100000">
                        <a:srgbClr val="FFFFFF"/>
                      </a:gs>
                    </a:gsLst>
                    <a:lin ang="5400000" scaled="0"/>
                  </a:gradFill>
                  <a:latin typeface="Segoe UI" charset="0"/>
                  <a:ea typeface="Segoe UI" charset="0"/>
                  <a:cs typeface="Segoe UI" charset="0"/>
                </a:rPr>
                <a:t>&amp; Lifecycle Management</a:t>
              </a:r>
            </a:p>
          </p:txBody>
        </p:sp>
        <p:sp>
          <p:nvSpPr>
            <p:cNvPr id="114" name="Rectangle 113">
              <a:extLst>
                <a:ext uri="{FF2B5EF4-FFF2-40B4-BE49-F238E27FC236}">
                  <a16:creationId xmlns:a16="http://schemas.microsoft.com/office/drawing/2014/main" id="{189B800B-ECDF-45E9-A273-D26B8BAC9ADA}"/>
                </a:ext>
              </a:extLst>
            </p:cNvPr>
            <p:cNvSpPr/>
            <p:nvPr/>
          </p:nvSpPr>
          <p:spPr>
            <a:xfrm>
              <a:off x="7170145" y="2869348"/>
              <a:ext cx="1525344" cy="427809"/>
            </a:xfrm>
            <a:prstGeom prst="rect">
              <a:avLst/>
            </a:prstGeom>
          </p:spPr>
          <p:txBody>
            <a:bodyPr wrap="square">
              <a:spAutoFit/>
            </a:bodyPr>
            <a:lstStyle/>
            <a:p>
              <a:pPr algn="ctr" defTabSz="685800">
                <a:lnSpc>
                  <a:spcPct val="90000"/>
                </a:lnSpc>
                <a:defRPr/>
              </a:pPr>
              <a:r>
                <a:rPr lang="en-US" sz="825" b="1" kern="0">
                  <a:gradFill>
                    <a:gsLst>
                      <a:gs pos="0">
                        <a:srgbClr val="FFFFFF"/>
                      </a:gs>
                      <a:gs pos="100000">
                        <a:srgbClr val="FFFFFF"/>
                      </a:gs>
                    </a:gsLst>
                    <a:lin ang="5400000" scaled="0"/>
                  </a:gradFill>
                  <a:latin typeface="Segoe UI" charset="0"/>
                  <a:ea typeface="Segoe UI" charset="0"/>
                  <a:cs typeface="Segoe UI" charset="0"/>
                </a:rPr>
                <a:t>Teaching, Learning &amp; Research</a:t>
              </a:r>
            </a:p>
          </p:txBody>
        </p:sp>
        <p:sp>
          <p:nvSpPr>
            <p:cNvPr id="115" name="Rectangle 114">
              <a:extLst>
                <a:ext uri="{FF2B5EF4-FFF2-40B4-BE49-F238E27FC236}">
                  <a16:creationId xmlns:a16="http://schemas.microsoft.com/office/drawing/2014/main" id="{9D5412C7-63CC-4580-9830-45B6AFC89903}"/>
                </a:ext>
              </a:extLst>
            </p:cNvPr>
            <p:cNvSpPr/>
            <p:nvPr/>
          </p:nvSpPr>
          <p:spPr>
            <a:xfrm>
              <a:off x="9526356" y="2877430"/>
              <a:ext cx="1757957" cy="427809"/>
            </a:xfrm>
            <a:prstGeom prst="rect">
              <a:avLst/>
            </a:prstGeom>
          </p:spPr>
          <p:txBody>
            <a:bodyPr wrap="square">
              <a:spAutoFit/>
            </a:bodyPr>
            <a:lstStyle/>
            <a:p>
              <a:pPr algn="ctr" defTabSz="685800">
                <a:lnSpc>
                  <a:spcPct val="90000"/>
                </a:lnSpc>
                <a:defRPr/>
              </a:pPr>
              <a:r>
                <a:rPr lang="en-US" sz="825" b="1" kern="0">
                  <a:gradFill>
                    <a:gsLst>
                      <a:gs pos="0">
                        <a:srgbClr val="FFFFFF"/>
                      </a:gs>
                      <a:gs pos="100000">
                        <a:srgbClr val="FFFFFF"/>
                      </a:gs>
                    </a:gsLst>
                    <a:lin ang="5400000" scaled="0"/>
                  </a:gradFill>
                  <a:latin typeface="Segoe UI" charset="0"/>
                  <a:ea typeface="Segoe UI" charset="0"/>
                  <a:cs typeface="Segoe UI" charset="0"/>
                </a:rPr>
                <a:t>Connected </a:t>
              </a:r>
              <a:br>
                <a:rPr lang="en-US" sz="825" b="1" kern="0">
                  <a:gradFill>
                    <a:gsLst>
                      <a:gs pos="0">
                        <a:srgbClr val="FFFFFF"/>
                      </a:gs>
                      <a:gs pos="100000">
                        <a:srgbClr val="FFFFFF"/>
                      </a:gs>
                    </a:gsLst>
                    <a:lin ang="5400000" scaled="0"/>
                  </a:gradFill>
                  <a:latin typeface="Segoe UI" charset="0"/>
                  <a:ea typeface="Segoe UI" charset="0"/>
                  <a:cs typeface="Segoe UI" charset="0"/>
                </a:rPr>
              </a:br>
              <a:r>
                <a:rPr lang="en-US" sz="825" b="1" kern="0">
                  <a:gradFill>
                    <a:gsLst>
                      <a:gs pos="0">
                        <a:srgbClr val="FFFFFF"/>
                      </a:gs>
                      <a:gs pos="100000">
                        <a:srgbClr val="FFFFFF"/>
                      </a:gs>
                    </a:gsLst>
                    <a:lin ang="5400000" scaled="0"/>
                  </a:gradFill>
                  <a:latin typeface="Segoe UI" charset="0"/>
                  <a:ea typeface="Segoe UI" charset="0"/>
                  <a:cs typeface="Segoe UI" charset="0"/>
                </a:rPr>
                <a:t>Campus</a:t>
              </a:r>
            </a:p>
          </p:txBody>
        </p:sp>
        <p:pic>
          <p:nvPicPr>
            <p:cNvPr id="116" name="Picture 115">
              <a:extLst>
                <a:ext uri="{FF2B5EF4-FFF2-40B4-BE49-F238E27FC236}">
                  <a16:creationId xmlns:a16="http://schemas.microsoft.com/office/drawing/2014/main" id="{FA158DC7-69AF-45E6-BB7E-BBAA4226DD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90903" y="2434295"/>
              <a:ext cx="413484" cy="413480"/>
            </a:xfrm>
            <a:prstGeom prst="rect">
              <a:avLst/>
            </a:prstGeom>
          </p:spPr>
        </p:pic>
        <p:pic>
          <p:nvPicPr>
            <p:cNvPr id="117" name="Picture 116">
              <a:extLst>
                <a:ext uri="{FF2B5EF4-FFF2-40B4-BE49-F238E27FC236}">
                  <a16:creationId xmlns:a16="http://schemas.microsoft.com/office/drawing/2014/main" id="{BCE5FD8A-F82B-4C5C-B4F6-C766A53F0D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07419" y="2470015"/>
              <a:ext cx="356611" cy="356609"/>
            </a:xfrm>
            <a:prstGeom prst="rect">
              <a:avLst/>
            </a:prstGeom>
          </p:spPr>
        </p:pic>
        <p:pic>
          <p:nvPicPr>
            <p:cNvPr id="118" name="Picture 117">
              <a:extLst>
                <a:ext uri="{FF2B5EF4-FFF2-40B4-BE49-F238E27FC236}">
                  <a16:creationId xmlns:a16="http://schemas.microsoft.com/office/drawing/2014/main" id="{C573D026-D85F-4559-958B-DC03ADCFAF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20232" y="2441630"/>
              <a:ext cx="293640" cy="293640"/>
            </a:xfrm>
            <a:prstGeom prst="rect">
              <a:avLst/>
            </a:prstGeom>
          </p:spPr>
        </p:pic>
        <p:sp>
          <p:nvSpPr>
            <p:cNvPr id="119" name="bk object 30">
              <a:hlinkClick r:id="" action="ppaction://noaction"/>
              <a:extLst>
                <a:ext uri="{FF2B5EF4-FFF2-40B4-BE49-F238E27FC236}">
                  <a16:creationId xmlns:a16="http://schemas.microsoft.com/office/drawing/2014/main" id="{3D2FD1C2-6DF2-4811-994B-E2043D389DD6}"/>
                </a:ext>
              </a:extLst>
            </p:cNvPr>
            <p:cNvSpPr/>
            <p:nvPr/>
          </p:nvSpPr>
          <p:spPr>
            <a:xfrm>
              <a:off x="7939212" y="3619641"/>
              <a:ext cx="1233342" cy="1421527"/>
            </a:xfrm>
            <a:custGeom>
              <a:avLst/>
              <a:gdLst/>
              <a:ahLst/>
              <a:cxnLst/>
              <a:rect l="l" t="t" r="r" b="b"/>
              <a:pathLst>
                <a:path w="1390015" h="1602104">
                  <a:moveTo>
                    <a:pt x="2209" y="0"/>
                  </a:moveTo>
                  <a:lnTo>
                    <a:pt x="0" y="1601978"/>
                  </a:lnTo>
                  <a:lnTo>
                    <a:pt x="1389938" y="799490"/>
                  </a:lnTo>
                  <a:lnTo>
                    <a:pt x="2209" y="0"/>
                  </a:lnTo>
                  <a:close/>
                </a:path>
              </a:pathLst>
            </a:custGeom>
            <a:solidFill>
              <a:srgbClr val="7D5EA8"/>
            </a:solidFill>
            <a:ln>
              <a:solidFill>
                <a:schemeClr val="bg1"/>
              </a:solidFill>
            </a:ln>
          </p:spPr>
          <p:txBody>
            <a:bodyPr wrap="square" lIns="0" tIns="0" rIns="0" bIns="0" rtlCol="0"/>
            <a:lstStyle/>
            <a:p>
              <a:pPr defTabSz="685800">
                <a:lnSpc>
                  <a:spcPct val="90000"/>
                </a:lnSpc>
              </a:pPr>
              <a:endParaRPr sz="1350">
                <a:gradFill>
                  <a:gsLst>
                    <a:gs pos="0">
                      <a:srgbClr val="FFFFFF"/>
                    </a:gs>
                    <a:gs pos="100000">
                      <a:srgbClr val="FFFFFF"/>
                    </a:gs>
                  </a:gsLst>
                  <a:lin ang="5400000" scaled="0"/>
                </a:gradFill>
                <a:latin typeface="Calibri" panose="020F0502020204030204"/>
              </a:endParaRPr>
            </a:p>
          </p:txBody>
        </p:sp>
        <p:sp>
          <p:nvSpPr>
            <p:cNvPr id="120" name="Rectangle 119">
              <a:extLst>
                <a:ext uri="{FF2B5EF4-FFF2-40B4-BE49-F238E27FC236}">
                  <a16:creationId xmlns:a16="http://schemas.microsoft.com/office/drawing/2014/main" id="{816308A8-BCA8-4652-862D-A7E4E8A414AB}"/>
                </a:ext>
              </a:extLst>
            </p:cNvPr>
            <p:cNvSpPr/>
            <p:nvPr/>
          </p:nvSpPr>
          <p:spPr>
            <a:xfrm>
              <a:off x="7988749" y="4062558"/>
              <a:ext cx="961622" cy="542332"/>
            </a:xfrm>
            <a:prstGeom prst="rect">
              <a:avLst/>
            </a:prstGeom>
          </p:spPr>
          <p:txBody>
            <a:bodyPr wrap="square" lIns="0" rIns="0" anchor="ctr">
              <a:noAutofit/>
            </a:bodyPr>
            <a:lstStyle/>
            <a:p>
              <a:pPr algn="ctr" defTabSz="685800">
                <a:lnSpc>
                  <a:spcPct val="90000"/>
                </a:lnSpc>
              </a:pPr>
              <a:r>
                <a:rPr lang="en-US" sz="788" kern="0">
                  <a:gradFill>
                    <a:gsLst>
                      <a:gs pos="0">
                        <a:srgbClr val="FFFFFF"/>
                      </a:gs>
                      <a:gs pos="100000">
                        <a:srgbClr val="FFFFFF"/>
                      </a:gs>
                    </a:gsLst>
                    <a:lin ang="5400000" scaled="0"/>
                  </a:gradFill>
                  <a:latin typeface="Segoe UI" charset="0"/>
                  <a:ea typeface="Segoe UI" charset="0"/>
                  <a:cs typeface="Segoe UI" charset="0"/>
                </a:rPr>
                <a:t>Learning Spaces</a:t>
              </a:r>
            </a:p>
          </p:txBody>
        </p:sp>
      </p:grpSp>
      <p:sp>
        <p:nvSpPr>
          <p:cNvPr id="43" name="Title 12">
            <a:extLst>
              <a:ext uri="{FF2B5EF4-FFF2-40B4-BE49-F238E27FC236}">
                <a16:creationId xmlns:a16="http://schemas.microsoft.com/office/drawing/2014/main" id="{FCE90BEE-A25F-47D0-8775-3A4E0B76666F}"/>
              </a:ext>
            </a:extLst>
          </p:cNvPr>
          <p:cNvSpPr txBox="1">
            <a:spLocks/>
          </p:cNvSpPr>
          <p:nvPr/>
        </p:nvSpPr>
        <p:spPr>
          <a:xfrm>
            <a:off x="316101" y="1193775"/>
            <a:ext cx="2599640" cy="1089094"/>
          </a:xfrm>
          <a:prstGeom prst="rect">
            <a:avLst/>
          </a:prstGeom>
        </p:spPr>
        <p:txBody>
          <a:bodyPr anchor="t"/>
          <a:lstStyle>
            <a:lvl1pPr algn="l" defTabSz="932563" rtl="0" eaLnBrk="1" latinLnBrk="0" hangingPunct="1">
              <a:lnSpc>
                <a:spcPct val="90000"/>
              </a:lnSpc>
              <a:spcBef>
                <a:spcPct val="0"/>
              </a:spcBef>
              <a:buNone/>
              <a:defRPr lang="en-US" sz="5405"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699422"/>
            <a:r>
              <a:rPr lang="en-US" sz="3150" spc="-77" dirty="0">
                <a:solidFill>
                  <a:srgbClr val="2D76BC"/>
                </a:solidFill>
                <a:latin typeface="Segoe UI Light" panose="020B0502040204020203" pitchFamily="34" charset="0"/>
                <a:cs typeface="Segoe UI Light" panose="020B0502040204020203" pitchFamily="34" charset="0"/>
              </a:rPr>
              <a:t>Education Transformation Framework</a:t>
            </a:r>
            <a:endParaRPr lang="en-US" sz="3150" spc="-77" dirty="0">
              <a:gradFill>
                <a:gsLst>
                  <a:gs pos="1250">
                    <a:srgbClr val="505050"/>
                  </a:gs>
                  <a:gs pos="100000">
                    <a:srgbClr val="505050"/>
                  </a:gs>
                </a:gsLst>
                <a:lin ang="5400000" scaled="0"/>
              </a:gradFill>
              <a:latin typeface="Segoe UI Light" panose="020B0502040204020203" pitchFamily="34" charset="0"/>
              <a:cs typeface="Segoe UI Light" panose="020B0502040204020203" pitchFamily="34" charset="0"/>
            </a:endParaRPr>
          </a:p>
        </p:txBody>
      </p:sp>
      <p:sp>
        <p:nvSpPr>
          <p:cNvPr id="44" name="Rectangle 43">
            <a:extLst>
              <a:ext uri="{FF2B5EF4-FFF2-40B4-BE49-F238E27FC236}">
                <a16:creationId xmlns:a16="http://schemas.microsoft.com/office/drawing/2014/main" id="{2F7AF822-CBB2-44DE-BFCA-B53513ADA038}"/>
              </a:ext>
            </a:extLst>
          </p:cNvPr>
          <p:cNvSpPr/>
          <p:nvPr/>
        </p:nvSpPr>
        <p:spPr>
          <a:xfrm>
            <a:off x="316100" y="2619028"/>
            <a:ext cx="2599640" cy="2862322"/>
          </a:xfrm>
          <a:prstGeom prst="rect">
            <a:avLst/>
          </a:prstGeom>
        </p:spPr>
        <p:txBody>
          <a:bodyPr wrap="square" anchor="t">
            <a:spAutoFit/>
          </a:bodyPr>
          <a:lstStyle/>
          <a:p>
            <a:pPr defTabSz="685669">
              <a:defRPr/>
            </a:pPr>
            <a:r>
              <a:rPr lang="en-US" sz="1200" dirty="0">
                <a:ln w="3175">
                  <a:noFill/>
                </a:ln>
                <a:solidFill>
                  <a:srgbClr val="2D2D2D"/>
                </a:solidFill>
                <a:latin typeface="Segoe UI Semilight" panose="020B0402040204020203" pitchFamily="34" charset="0"/>
                <a:cs typeface="Segoe UI Semilight" panose="020B0402040204020203" pitchFamily="34" charset="0"/>
              </a:rPr>
              <a:t>The Microsoft Education Transformation Framework provides practical advice to develop a strategy for digital transformation; supporting new approaches to:</a:t>
            </a:r>
          </a:p>
          <a:p>
            <a:pPr defTabSz="685669">
              <a:defRPr/>
            </a:pPr>
            <a:endParaRPr lang="en-US" sz="1200" dirty="0">
              <a:ln w="3175">
                <a:noFill/>
              </a:ln>
              <a:solidFill>
                <a:srgbClr val="2D2D2D"/>
              </a:solidFill>
              <a:latin typeface="Segoe UI Semilight" panose="020B0402040204020203" pitchFamily="34" charset="0"/>
              <a:cs typeface="Segoe UI Semilight" panose="020B0402040204020203" pitchFamily="34" charset="0"/>
            </a:endParaRPr>
          </a:p>
          <a:p>
            <a:pPr marL="214313" indent="-214313" defTabSz="685669">
              <a:buFont typeface="Arial" panose="020B0604020202020204" pitchFamily="34" charset="0"/>
              <a:buChar char="•"/>
              <a:defRPr/>
            </a:pPr>
            <a:r>
              <a:rPr lang="en-US" sz="1200" dirty="0">
                <a:ln w="3175">
                  <a:noFill/>
                </a:ln>
                <a:solidFill>
                  <a:srgbClr val="2D2D2D"/>
                </a:solidFill>
                <a:latin typeface="Segoe UI Semilight" panose="020B0402040204020203" pitchFamily="34" charset="0"/>
                <a:cs typeface="Segoe UI Semilight" panose="020B0402040204020203" pitchFamily="34" charset="0"/>
              </a:rPr>
              <a:t>Manage student success and lifecycle</a:t>
            </a:r>
            <a:br>
              <a:rPr lang="en-US" sz="1200" dirty="0">
                <a:ln w="3175">
                  <a:noFill/>
                </a:ln>
                <a:solidFill>
                  <a:srgbClr val="2D2D2D"/>
                </a:solidFill>
                <a:latin typeface="Segoe UI Semilight" panose="020B0402040204020203" pitchFamily="34" charset="0"/>
                <a:cs typeface="Segoe UI Semilight" panose="020B0402040204020203" pitchFamily="34" charset="0"/>
              </a:rPr>
            </a:br>
            <a:endParaRPr lang="en-US" sz="1200" dirty="0">
              <a:ln w="3175">
                <a:noFill/>
              </a:ln>
              <a:solidFill>
                <a:srgbClr val="2D2D2D"/>
              </a:solidFill>
              <a:latin typeface="Segoe UI Semilight" panose="020B0402040204020203" pitchFamily="34" charset="0"/>
              <a:cs typeface="Segoe UI Semilight" panose="020B0402040204020203" pitchFamily="34" charset="0"/>
            </a:endParaRPr>
          </a:p>
          <a:p>
            <a:pPr marL="214313" indent="-214313" defTabSz="685669">
              <a:buFont typeface="Arial" panose="020B0604020202020204" pitchFamily="34" charset="0"/>
              <a:buChar char="•"/>
              <a:defRPr/>
            </a:pPr>
            <a:r>
              <a:rPr lang="en-US" sz="1200" dirty="0">
                <a:ln w="3175">
                  <a:noFill/>
                </a:ln>
                <a:solidFill>
                  <a:srgbClr val="2D2D2D"/>
                </a:solidFill>
                <a:latin typeface="Segoe UI Semilight" panose="020B0402040204020203" pitchFamily="34" charset="0"/>
                <a:cs typeface="Segoe UI Semilight" panose="020B0402040204020203" pitchFamily="34" charset="0"/>
              </a:rPr>
              <a:t>Modernize teaching and learning</a:t>
            </a:r>
            <a:br>
              <a:rPr lang="en-US" sz="1200" dirty="0">
                <a:ln w="3175">
                  <a:noFill/>
                </a:ln>
                <a:solidFill>
                  <a:srgbClr val="2D2D2D"/>
                </a:solidFill>
                <a:latin typeface="Segoe UI Semilight" panose="020B0402040204020203" pitchFamily="34" charset="0"/>
                <a:cs typeface="Segoe UI Semilight" panose="020B0402040204020203" pitchFamily="34" charset="0"/>
              </a:rPr>
            </a:br>
            <a:endParaRPr lang="en-US" sz="1200" dirty="0">
              <a:ln w="3175">
                <a:noFill/>
              </a:ln>
              <a:solidFill>
                <a:srgbClr val="2D2D2D"/>
              </a:solidFill>
              <a:latin typeface="Segoe UI Semilight" panose="020B0402040204020203" pitchFamily="34" charset="0"/>
              <a:cs typeface="Segoe UI Semilight" panose="020B0402040204020203" pitchFamily="34" charset="0"/>
            </a:endParaRPr>
          </a:p>
          <a:p>
            <a:pPr marL="214313" indent="-214313" defTabSz="685669">
              <a:buFont typeface="Arial" panose="020B0604020202020204" pitchFamily="34" charset="0"/>
              <a:buChar char="•"/>
              <a:defRPr/>
            </a:pPr>
            <a:r>
              <a:rPr lang="en-US" sz="1200" dirty="0">
                <a:ln w="3175">
                  <a:noFill/>
                </a:ln>
                <a:solidFill>
                  <a:srgbClr val="2D2D2D"/>
                </a:solidFill>
                <a:latin typeface="Segoe UI Semilight" panose="020B0402040204020203" pitchFamily="34" charset="0"/>
                <a:cs typeface="Segoe UI Semilight" panose="020B0402040204020203" pitchFamily="34" charset="0"/>
              </a:rPr>
              <a:t>Empower research</a:t>
            </a:r>
            <a:br>
              <a:rPr lang="en-US" sz="1200" dirty="0">
                <a:ln w="3175">
                  <a:noFill/>
                </a:ln>
                <a:solidFill>
                  <a:srgbClr val="2D2D2D"/>
                </a:solidFill>
                <a:latin typeface="Segoe UI Semilight" panose="020B0402040204020203" pitchFamily="34" charset="0"/>
                <a:cs typeface="Segoe UI Semilight" panose="020B0402040204020203" pitchFamily="34" charset="0"/>
              </a:rPr>
            </a:br>
            <a:endParaRPr lang="en-US" sz="1200" dirty="0">
              <a:ln w="3175">
                <a:noFill/>
              </a:ln>
              <a:solidFill>
                <a:srgbClr val="2D2D2D"/>
              </a:solidFill>
              <a:latin typeface="Segoe UI Semilight" panose="020B0402040204020203" pitchFamily="34" charset="0"/>
              <a:cs typeface="Segoe UI Semilight" panose="020B0402040204020203" pitchFamily="34" charset="0"/>
            </a:endParaRPr>
          </a:p>
          <a:p>
            <a:pPr marL="214313" indent="-214313" defTabSz="685669">
              <a:buFont typeface="Arial" panose="020B0604020202020204" pitchFamily="34" charset="0"/>
              <a:buChar char="•"/>
              <a:defRPr/>
            </a:pPr>
            <a:r>
              <a:rPr lang="en-US" sz="1200" dirty="0">
                <a:ln w="3175">
                  <a:noFill/>
                </a:ln>
                <a:solidFill>
                  <a:srgbClr val="2D2D2D"/>
                </a:solidFill>
                <a:latin typeface="Segoe UI Semilight" panose="020B0402040204020203" pitchFamily="34" charset="0"/>
                <a:cs typeface="Segoe UI Semilight" panose="020B0402040204020203" pitchFamily="34" charset="0"/>
              </a:rPr>
              <a:t>Provide efficient and effective physical and digital infrastructure </a:t>
            </a:r>
            <a:endParaRPr lang="en-US" sz="1200" dirty="0">
              <a:ln w="3175">
                <a:noFill/>
              </a:ln>
              <a:solidFill>
                <a:srgbClr val="2D2D2D"/>
              </a:solidFill>
              <a:highlight>
                <a:srgbClr val="FFFF00"/>
              </a:highligh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4056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Azure for SAP workloads</a:t>
            </a:r>
            <a:br>
              <a:rPr lang="en-US" dirty="0"/>
            </a:br>
            <a:endParaRPr lang="en-US" dirty="0"/>
          </a:p>
        </p:txBody>
      </p:sp>
      <p:sp>
        <p:nvSpPr>
          <p:cNvPr id="35" name="Rectangle 34">
            <a:extLst>
              <a:ext uri="{FF2B5EF4-FFF2-40B4-BE49-F238E27FC236}">
                <a16:creationId xmlns:a16="http://schemas.microsoft.com/office/drawing/2014/main" id="{A45CF246-C242-4950-8605-B93442AC344A}"/>
              </a:ext>
            </a:extLst>
          </p:cNvPr>
          <p:cNvSpPr/>
          <p:nvPr/>
        </p:nvSpPr>
        <p:spPr>
          <a:xfrm>
            <a:off x="441198" y="3067056"/>
            <a:ext cx="1930528" cy="1971309"/>
          </a:xfrm>
          <a:prstGeom prst="rect">
            <a:avLst/>
          </a:prstGeom>
          <a:noFill/>
          <a:ln w="1905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t" anchorCtr="0">
            <a:spAutoFit/>
          </a:bodyPr>
          <a:lstStyle/>
          <a:p>
            <a:pPr defTabSz="986027">
              <a:lnSpc>
                <a:spcPct val="90000"/>
              </a:lnSpc>
              <a:spcBef>
                <a:spcPct val="0"/>
              </a:spcBef>
              <a:spcAft>
                <a:spcPct val="35000"/>
              </a:spcAft>
              <a:defRPr/>
            </a:pPr>
            <a:r>
              <a:rPr lang="en-US" sz="1500" dirty="0">
                <a:solidFill>
                  <a:schemeClr val="tx2"/>
                </a:solidFill>
                <a:latin typeface="+mj-lt"/>
              </a:rPr>
              <a:t>Deep partnership and unique offering from</a:t>
            </a:r>
            <a:br>
              <a:rPr lang="en-US" sz="1500" dirty="0">
                <a:solidFill>
                  <a:schemeClr val="tx2"/>
                </a:solidFill>
                <a:latin typeface="+mj-lt"/>
              </a:rPr>
            </a:br>
            <a:r>
              <a:rPr lang="en-US" sz="1500" dirty="0">
                <a:solidFill>
                  <a:schemeClr val="tx2"/>
                </a:solidFill>
                <a:latin typeface="+mj-lt"/>
              </a:rPr>
              <a:t>SAP and Microsoft</a:t>
            </a:r>
          </a:p>
          <a:p>
            <a:pPr defTabSz="986027">
              <a:lnSpc>
                <a:spcPct val="90000"/>
              </a:lnSpc>
              <a:spcBef>
                <a:spcPct val="0"/>
              </a:spcBef>
              <a:spcAft>
                <a:spcPct val="35000"/>
              </a:spcAft>
              <a:defRPr/>
            </a:pPr>
            <a:r>
              <a:rPr lang="en-US" sz="900" b="1" dirty="0">
                <a:gradFill>
                  <a:gsLst>
                    <a:gs pos="1770">
                      <a:schemeClr val="tx1"/>
                    </a:gs>
                    <a:gs pos="100000">
                      <a:schemeClr val="tx1"/>
                    </a:gs>
                  </a:gsLst>
                  <a:lin ang="5400000" scaled="1"/>
                </a:gradFill>
              </a:rPr>
              <a:t>20+ year partnership</a:t>
            </a:r>
          </a:p>
          <a:p>
            <a:pPr defTabSz="986027">
              <a:lnSpc>
                <a:spcPct val="90000"/>
              </a:lnSpc>
              <a:spcBef>
                <a:spcPct val="0"/>
              </a:spcBef>
              <a:spcAft>
                <a:spcPct val="35000"/>
              </a:spcAft>
              <a:defRPr/>
            </a:pPr>
            <a:r>
              <a:rPr lang="en-US" sz="900" b="1" dirty="0">
                <a:gradFill>
                  <a:gsLst>
                    <a:gs pos="1770">
                      <a:schemeClr val="tx1"/>
                    </a:gs>
                    <a:gs pos="100000">
                      <a:schemeClr val="tx1"/>
                    </a:gs>
                  </a:gsLst>
                  <a:lin ang="5400000" scaled="1"/>
                </a:gradFill>
              </a:rPr>
              <a:t>SAP is migrating 17 internal systems on Azure </a:t>
            </a:r>
            <a:r>
              <a:rPr lang="en-US" sz="900" dirty="0">
                <a:gradFill>
                  <a:gsLst>
                    <a:gs pos="1770">
                      <a:schemeClr val="tx1"/>
                    </a:gs>
                    <a:gs pos="100000">
                      <a:schemeClr val="tx1"/>
                    </a:gs>
                  </a:gsLst>
                  <a:lin ang="5400000" scaled="1"/>
                </a:gradFill>
              </a:rPr>
              <a:t>including S/4HANA for a business unit</a:t>
            </a:r>
          </a:p>
          <a:p>
            <a:pPr defTabSz="986027">
              <a:lnSpc>
                <a:spcPct val="90000"/>
              </a:lnSpc>
              <a:spcBef>
                <a:spcPct val="0"/>
              </a:spcBef>
              <a:spcAft>
                <a:spcPct val="35000"/>
              </a:spcAft>
              <a:defRPr/>
            </a:pPr>
            <a:r>
              <a:rPr lang="en-US" sz="900" b="1" dirty="0">
                <a:gradFill>
                  <a:gsLst>
                    <a:gs pos="1770">
                      <a:schemeClr val="tx1"/>
                    </a:gs>
                    <a:gs pos="100000">
                      <a:schemeClr val="tx1"/>
                    </a:gs>
                  </a:gsLst>
                  <a:lin ang="5400000" scaled="1"/>
                </a:gradFill>
              </a:rPr>
              <a:t>Microsoft runs SAP</a:t>
            </a:r>
            <a:br>
              <a:rPr lang="en-US" sz="900" dirty="0">
                <a:gradFill>
                  <a:gsLst>
                    <a:gs pos="1770">
                      <a:schemeClr val="tx1"/>
                    </a:gs>
                    <a:gs pos="100000">
                      <a:schemeClr val="tx1"/>
                    </a:gs>
                  </a:gsLst>
                  <a:lin ang="5400000" scaled="1"/>
                </a:gradFill>
                <a:latin typeface="+mj-lt"/>
              </a:rPr>
            </a:br>
            <a:r>
              <a:rPr lang="en-US" sz="900" dirty="0">
                <a:gradFill>
                  <a:gsLst>
                    <a:gs pos="1770">
                      <a:schemeClr val="tx1"/>
                    </a:gs>
                    <a:gs pos="100000">
                      <a:schemeClr val="tx1"/>
                    </a:gs>
                  </a:gsLst>
                  <a:lin ang="5400000" scaled="1"/>
                </a:gradFill>
              </a:rPr>
              <a:t>and S/4HANA for central finance</a:t>
            </a:r>
          </a:p>
          <a:p>
            <a:pPr defTabSz="986027">
              <a:lnSpc>
                <a:spcPct val="90000"/>
              </a:lnSpc>
              <a:spcBef>
                <a:spcPct val="0"/>
              </a:spcBef>
              <a:spcAft>
                <a:spcPct val="35000"/>
              </a:spcAft>
              <a:defRPr/>
            </a:pPr>
            <a:r>
              <a:rPr lang="en-US" sz="900" dirty="0">
                <a:gradFill>
                  <a:gsLst>
                    <a:gs pos="1770">
                      <a:schemeClr val="tx1"/>
                    </a:gs>
                    <a:gs pos="100000">
                      <a:schemeClr val="tx1"/>
                    </a:gs>
                  </a:gsLst>
                  <a:lin ang="5400000" scaled="1"/>
                </a:gradFill>
              </a:rPr>
              <a:t>Get the best of both worlds in managed services and infrastructure with </a:t>
            </a:r>
            <a:r>
              <a:rPr lang="en-US" sz="900" b="1" dirty="0">
                <a:gradFill>
                  <a:gsLst>
                    <a:gs pos="1770">
                      <a:schemeClr val="tx1"/>
                    </a:gs>
                    <a:gs pos="100000">
                      <a:schemeClr val="tx1"/>
                    </a:gs>
                  </a:gsLst>
                  <a:lin ang="5400000" scaled="1"/>
                </a:gradFill>
              </a:rPr>
              <a:t>SAP HANA Enterprise Cloud with Azure</a:t>
            </a:r>
          </a:p>
        </p:txBody>
      </p:sp>
      <p:sp>
        <p:nvSpPr>
          <p:cNvPr id="36" name="Rectangle 35">
            <a:extLst>
              <a:ext uri="{FF2B5EF4-FFF2-40B4-BE49-F238E27FC236}">
                <a16:creationId xmlns:a16="http://schemas.microsoft.com/office/drawing/2014/main" id="{F3C34FC0-64D6-4315-87B3-CD09A1A1D17A}"/>
              </a:ext>
            </a:extLst>
          </p:cNvPr>
          <p:cNvSpPr/>
          <p:nvPr/>
        </p:nvSpPr>
        <p:spPr>
          <a:xfrm>
            <a:off x="3209116" y="3067056"/>
            <a:ext cx="2160488" cy="1973617"/>
          </a:xfrm>
          <a:prstGeom prst="rect">
            <a:avLst/>
          </a:prstGeom>
          <a:noFill/>
          <a:ln w="1905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t" anchorCtr="0">
            <a:spAutoFit/>
          </a:bodyPr>
          <a:lstStyle/>
          <a:p>
            <a:pPr defTabSz="986027">
              <a:lnSpc>
                <a:spcPct val="90000"/>
              </a:lnSpc>
              <a:spcBef>
                <a:spcPct val="0"/>
              </a:spcBef>
              <a:spcAft>
                <a:spcPct val="35000"/>
              </a:spcAft>
              <a:defRPr/>
            </a:pPr>
            <a:r>
              <a:rPr lang="en-US" sz="1500" dirty="0">
                <a:solidFill>
                  <a:schemeClr val="tx2"/>
                </a:solidFill>
                <a:latin typeface="+mj-lt"/>
              </a:rPr>
              <a:t>Most powerful and scalable cloud for</a:t>
            </a:r>
            <a:br>
              <a:rPr lang="en-US" sz="1500" dirty="0">
                <a:solidFill>
                  <a:schemeClr val="tx2"/>
                </a:solidFill>
                <a:latin typeface="+mj-lt"/>
              </a:rPr>
            </a:br>
            <a:r>
              <a:rPr lang="en-US" sz="1500" dirty="0">
                <a:solidFill>
                  <a:schemeClr val="tx2"/>
                </a:solidFill>
                <a:latin typeface="+mj-lt"/>
              </a:rPr>
              <a:t>SAP HANA</a:t>
            </a:r>
          </a:p>
          <a:p>
            <a:pPr defTabSz="699314">
              <a:lnSpc>
                <a:spcPct val="90000"/>
              </a:lnSpc>
              <a:spcAft>
                <a:spcPts val="899"/>
              </a:spcAft>
              <a:defRPr/>
            </a:pPr>
            <a:r>
              <a:rPr lang="en-US" sz="900" b="1" dirty="0">
                <a:gradFill>
                  <a:gsLst>
                    <a:gs pos="1770">
                      <a:schemeClr val="tx1"/>
                    </a:gs>
                    <a:gs pos="100000">
                      <a:schemeClr val="tx1"/>
                    </a:gs>
                  </a:gsLst>
                  <a:lin ang="5400000" scaled="1"/>
                </a:gradFill>
              </a:rPr>
              <a:t>Up to 4 TB SAP HANA certified VMs </a:t>
            </a:r>
            <a:r>
              <a:rPr lang="en-US" sz="900" dirty="0">
                <a:gradFill>
                  <a:gsLst>
                    <a:gs pos="1770">
                      <a:schemeClr val="tx1"/>
                    </a:gs>
                    <a:gs pos="100000">
                      <a:schemeClr val="tx1"/>
                    </a:gs>
                  </a:gsLst>
                  <a:lin ang="5400000" scaled="1"/>
                </a:gradFill>
              </a:rPr>
              <a:t>available worldwide, more regions of any public cloud</a:t>
            </a:r>
          </a:p>
          <a:p>
            <a:pPr defTabSz="699314">
              <a:lnSpc>
                <a:spcPct val="90000"/>
              </a:lnSpc>
              <a:spcAft>
                <a:spcPts val="899"/>
              </a:spcAft>
              <a:defRPr/>
            </a:pPr>
            <a:r>
              <a:rPr lang="en-US" sz="1050" dirty="0">
                <a:gradFill>
                  <a:gsLst>
                    <a:gs pos="1770">
                      <a:schemeClr val="tx1"/>
                    </a:gs>
                    <a:gs pos="100000">
                      <a:schemeClr val="tx1"/>
                    </a:gs>
                  </a:gsLst>
                  <a:lin ang="5400000" scaled="1"/>
                </a:gradFill>
                <a:latin typeface="+mj-lt"/>
              </a:rPr>
              <a:t>Lar</a:t>
            </a:r>
            <a:r>
              <a:rPr lang="en-US" sz="900" b="1" dirty="0">
                <a:gradFill>
                  <a:gsLst>
                    <a:gs pos="1770">
                      <a:schemeClr val="tx1"/>
                    </a:gs>
                    <a:gs pos="100000">
                      <a:schemeClr val="tx1"/>
                    </a:gs>
                  </a:gsLst>
                  <a:lin ang="5400000" scaled="1"/>
                </a:gradFill>
              </a:rPr>
              <a:t>gest SAP HANA workloads </a:t>
            </a:r>
            <a:r>
              <a:rPr lang="en-US" sz="900" dirty="0">
                <a:gradFill>
                  <a:gsLst>
                    <a:gs pos="1770">
                      <a:schemeClr val="tx1"/>
                    </a:gs>
                    <a:gs pos="100000">
                      <a:schemeClr val="tx1"/>
                    </a:gs>
                  </a:gsLst>
                  <a:lin ang="5400000" scaled="1"/>
                </a:gradFill>
              </a:rPr>
              <a:t>(up to 24TB of RAM) of any hyperscale public cloud provider, bigger than AWS</a:t>
            </a:r>
          </a:p>
          <a:p>
            <a:pPr defTabSz="699314">
              <a:lnSpc>
                <a:spcPct val="90000"/>
              </a:lnSpc>
              <a:spcAft>
                <a:spcPts val="899"/>
              </a:spcAft>
              <a:defRPr/>
            </a:pPr>
            <a:r>
              <a:rPr lang="en-US" sz="900" dirty="0">
                <a:gradFill>
                  <a:gsLst>
                    <a:gs pos="1770">
                      <a:schemeClr val="tx1"/>
                    </a:gs>
                    <a:gs pos="100000">
                      <a:schemeClr val="tx1"/>
                    </a:gs>
                  </a:gsLst>
                  <a:lin ang="5400000" scaled="1"/>
                </a:gradFill>
              </a:rPr>
              <a:t>Scaling out to</a:t>
            </a:r>
            <a:r>
              <a:rPr lang="en-US" sz="1050" dirty="0">
                <a:gradFill>
                  <a:gsLst>
                    <a:gs pos="1770">
                      <a:schemeClr val="tx1"/>
                    </a:gs>
                    <a:gs pos="100000">
                      <a:schemeClr val="tx1"/>
                    </a:gs>
                  </a:gsLst>
                  <a:lin ang="5400000" scaled="1"/>
                </a:gradFill>
              </a:rPr>
              <a:t> </a:t>
            </a:r>
            <a:r>
              <a:rPr lang="en-US" sz="900" b="1" dirty="0">
                <a:gradFill>
                  <a:gsLst>
                    <a:gs pos="1770">
                      <a:schemeClr val="tx1"/>
                    </a:gs>
                    <a:gs pos="100000">
                      <a:schemeClr val="tx1"/>
                    </a:gs>
                  </a:gsLst>
                  <a:lin ang="5400000" scaled="1"/>
                </a:gradFill>
              </a:rPr>
              <a:t>60</a:t>
            </a:r>
            <a:r>
              <a:rPr lang="en-US" sz="1050" dirty="0">
                <a:gradFill>
                  <a:gsLst>
                    <a:gs pos="1770">
                      <a:schemeClr val="tx1"/>
                    </a:gs>
                    <a:gs pos="100000">
                      <a:schemeClr val="tx1"/>
                    </a:gs>
                  </a:gsLst>
                  <a:lin ang="5400000" scaled="1"/>
                </a:gradFill>
                <a:latin typeface="+mj-lt"/>
              </a:rPr>
              <a:t> </a:t>
            </a:r>
            <a:r>
              <a:rPr lang="en-US" sz="900" b="1" dirty="0">
                <a:gradFill>
                  <a:gsLst>
                    <a:gs pos="1770">
                      <a:schemeClr val="tx1"/>
                    </a:gs>
                    <a:gs pos="100000">
                      <a:schemeClr val="tx1"/>
                    </a:gs>
                  </a:gsLst>
                  <a:lin ang="5400000" scaled="1"/>
                </a:gradFill>
              </a:rPr>
              <a:t>TB</a:t>
            </a:r>
            <a:r>
              <a:rPr lang="en-US" sz="1050" dirty="0">
                <a:gradFill>
                  <a:gsLst>
                    <a:gs pos="1770">
                      <a:schemeClr val="tx1"/>
                    </a:gs>
                    <a:gs pos="100000">
                      <a:schemeClr val="tx1"/>
                    </a:gs>
                  </a:gsLst>
                  <a:lin ang="5400000" scaled="1"/>
                </a:gradFill>
                <a:latin typeface="+mj-lt"/>
              </a:rPr>
              <a:t> </a:t>
            </a:r>
            <a:r>
              <a:rPr lang="en-US" sz="900" b="1" dirty="0">
                <a:gradFill>
                  <a:gsLst>
                    <a:gs pos="1770">
                      <a:schemeClr val="tx1"/>
                    </a:gs>
                    <a:gs pos="100000">
                      <a:schemeClr val="tx1"/>
                    </a:gs>
                  </a:gsLst>
                  <a:lin ang="5400000" scaled="1"/>
                </a:gradFill>
              </a:rPr>
              <a:t>RAM</a:t>
            </a:r>
            <a:r>
              <a:rPr lang="en-US" sz="1050" dirty="0">
                <a:gradFill>
                  <a:gsLst>
                    <a:gs pos="1770">
                      <a:schemeClr val="tx1"/>
                    </a:gs>
                    <a:gs pos="100000">
                      <a:schemeClr val="tx1"/>
                    </a:gs>
                  </a:gsLst>
                  <a:lin ang="5400000" scaled="1"/>
                </a:gradFill>
                <a:latin typeface="+mj-lt"/>
              </a:rPr>
              <a:t> for </a:t>
            </a:r>
            <a:r>
              <a:rPr lang="en-US" sz="900" b="1" dirty="0">
                <a:gradFill>
                  <a:gsLst>
                    <a:gs pos="1770">
                      <a:schemeClr val="tx1"/>
                    </a:gs>
                    <a:gs pos="100000">
                      <a:schemeClr val="tx1"/>
                    </a:gs>
                  </a:gsLst>
                  <a:lin ang="5400000" scaled="1"/>
                </a:gradFill>
              </a:rPr>
              <a:t>HANA</a:t>
            </a:r>
            <a:r>
              <a:rPr lang="en-US" sz="1050" dirty="0">
                <a:gradFill>
                  <a:gsLst>
                    <a:gs pos="1770">
                      <a:schemeClr val="tx1"/>
                    </a:gs>
                    <a:gs pos="100000">
                      <a:schemeClr val="tx1"/>
                    </a:gs>
                  </a:gsLst>
                  <a:lin ang="5400000" scaled="1"/>
                </a:gradFill>
                <a:latin typeface="+mj-lt"/>
              </a:rPr>
              <a:t> OLAP</a:t>
            </a:r>
            <a:r>
              <a:rPr lang="en-US" sz="1050" dirty="0">
                <a:gradFill>
                  <a:gsLst>
                    <a:gs pos="1770">
                      <a:schemeClr val="tx1"/>
                    </a:gs>
                    <a:gs pos="100000">
                      <a:schemeClr val="tx1"/>
                    </a:gs>
                  </a:gsLst>
                  <a:lin ang="5400000" scaled="1"/>
                </a:gradFill>
              </a:rPr>
              <a:t>, </a:t>
            </a:r>
            <a:r>
              <a:rPr lang="en-US" sz="900" dirty="0">
                <a:gradFill>
                  <a:gsLst>
                    <a:gs pos="1770">
                      <a:schemeClr val="tx1"/>
                    </a:gs>
                    <a:gs pos="100000">
                      <a:schemeClr val="tx1"/>
                    </a:gs>
                  </a:gsLst>
                  <a:lin ang="5400000" scaled="1"/>
                </a:gradFill>
              </a:rPr>
              <a:t>with single-node support up to </a:t>
            </a:r>
            <a:r>
              <a:rPr lang="en-US" sz="900" b="1" dirty="0">
                <a:gradFill>
                  <a:gsLst>
                    <a:gs pos="1770">
                      <a:schemeClr val="tx1"/>
                    </a:gs>
                    <a:gs pos="100000">
                      <a:schemeClr val="tx1"/>
                    </a:gs>
                  </a:gsLst>
                  <a:lin ang="5400000" scaled="1"/>
                </a:gradFill>
              </a:rPr>
              <a:t>24 TB for HANA OLTP</a:t>
            </a:r>
          </a:p>
        </p:txBody>
      </p:sp>
      <p:grpSp>
        <p:nvGrpSpPr>
          <p:cNvPr id="5" name="Group 4">
            <a:extLst>
              <a:ext uri="{FF2B5EF4-FFF2-40B4-BE49-F238E27FC236}">
                <a16:creationId xmlns:a16="http://schemas.microsoft.com/office/drawing/2014/main" id="{3DBFF89A-C4D5-C144-9BFB-FBAC9F3671B9}"/>
              </a:ext>
            </a:extLst>
          </p:cNvPr>
          <p:cNvGrpSpPr/>
          <p:nvPr/>
        </p:nvGrpSpPr>
        <p:grpSpPr>
          <a:xfrm>
            <a:off x="441196" y="2280117"/>
            <a:ext cx="730379" cy="564316"/>
            <a:chOff x="588262" y="1897156"/>
            <a:chExt cx="973838" cy="752421"/>
          </a:xfrm>
        </p:grpSpPr>
        <p:sp>
          <p:nvSpPr>
            <p:cNvPr id="55" name="Freeform 400">
              <a:extLst>
                <a:ext uri="{FF2B5EF4-FFF2-40B4-BE49-F238E27FC236}">
                  <a16:creationId xmlns:a16="http://schemas.microsoft.com/office/drawing/2014/main" id="{E8F29F72-0D67-44FB-B4ED-D4F9133CCD11}"/>
                </a:ext>
              </a:extLst>
            </p:cNvPr>
            <p:cNvSpPr>
              <a:spLocks noChangeAspect="1" noEditPoints="1"/>
            </p:cNvSpPr>
            <p:nvPr/>
          </p:nvSpPr>
          <p:spPr bwMode="auto">
            <a:xfrm>
              <a:off x="588262" y="1897156"/>
              <a:ext cx="680566" cy="455592"/>
            </a:xfrm>
            <a:custGeom>
              <a:avLst/>
              <a:gdLst>
                <a:gd name="T0" fmla="*/ 199 w 323"/>
                <a:gd name="T1" fmla="*/ 116 h 209"/>
                <a:gd name="T2" fmla="*/ 238 w 323"/>
                <a:gd name="T3" fmla="*/ 155 h 209"/>
                <a:gd name="T4" fmla="*/ 256 w 323"/>
                <a:gd name="T5" fmla="*/ 155 h 209"/>
                <a:gd name="T6" fmla="*/ 256 w 323"/>
                <a:gd name="T7" fmla="*/ 137 h 209"/>
                <a:gd name="T8" fmla="*/ 213 w 323"/>
                <a:gd name="T9" fmla="*/ 95 h 209"/>
                <a:gd name="T10" fmla="*/ 175 w 323"/>
                <a:gd name="T11" fmla="*/ 80 h 209"/>
                <a:gd name="T12" fmla="*/ 169 w 323"/>
                <a:gd name="T13" fmla="*/ 38 h 209"/>
                <a:gd name="T14" fmla="*/ 149 w 323"/>
                <a:gd name="T15" fmla="*/ 39 h 209"/>
                <a:gd name="T16" fmla="*/ 136 w 323"/>
                <a:gd name="T17" fmla="*/ 56 h 209"/>
                <a:gd name="T18" fmla="*/ 117 w 323"/>
                <a:gd name="T19" fmla="*/ 56 h 209"/>
                <a:gd name="T20" fmla="*/ 117 w 323"/>
                <a:gd name="T21" fmla="*/ 36 h 209"/>
                <a:gd name="T22" fmla="*/ 141 w 323"/>
                <a:gd name="T23" fmla="*/ 10 h 209"/>
                <a:gd name="T24" fmla="*/ 152 w 323"/>
                <a:gd name="T25" fmla="*/ 4 h 209"/>
                <a:gd name="T26" fmla="*/ 175 w 323"/>
                <a:gd name="T27" fmla="*/ 12 h 209"/>
                <a:gd name="T28" fmla="*/ 229 w 323"/>
                <a:gd name="T29" fmla="*/ 40 h 209"/>
                <a:gd name="T30" fmla="*/ 289 w 323"/>
                <a:gd name="T31" fmla="*/ 12 h 209"/>
                <a:gd name="T32" fmla="*/ 323 w 323"/>
                <a:gd name="T33" fmla="*/ 79 h 209"/>
                <a:gd name="T34" fmla="*/ 244 w 323"/>
                <a:gd name="T35" fmla="*/ 125 h 209"/>
                <a:gd name="T36" fmla="*/ 181 w 323"/>
                <a:gd name="T37" fmla="*/ 133 h 209"/>
                <a:gd name="T38" fmla="*/ 212 w 323"/>
                <a:gd name="T39" fmla="*/ 164 h 209"/>
                <a:gd name="T40" fmla="*/ 230 w 323"/>
                <a:gd name="T41" fmla="*/ 164 h 209"/>
                <a:gd name="T42" fmla="*/ 230 w 323"/>
                <a:gd name="T43" fmla="*/ 146 h 209"/>
                <a:gd name="T44" fmla="*/ 164 w 323"/>
                <a:gd name="T45" fmla="*/ 152 h 209"/>
                <a:gd name="T46" fmla="*/ 191 w 323"/>
                <a:gd name="T47" fmla="*/ 179 h 209"/>
                <a:gd name="T48" fmla="*/ 209 w 323"/>
                <a:gd name="T49" fmla="*/ 179 h 209"/>
                <a:gd name="T50" fmla="*/ 209 w 323"/>
                <a:gd name="T51" fmla="*/ 162 h 209"/>
                <a:gd name="T52" fmla="*/ 156 w 323"/>
                <a:gd name="T53" fmla="*/ 180 h 209"/>
                <a:gd name="T54" fmla="*/ 168 w 323"/>
                <a:gd name="T55" fmla="*/ 191 h 209"/>
                <a:gd name="T56" fmla="*/ 186 w 323"/>
                <a:gd name="T57" fmla="*/ 191 h 209"/>
                <a:gd name="T58" fmla="*/ 186 w 323"/>
                <a:gd name="T59" fmla="*/ 173 h 209"/>
                <a:gd name="T60" fmla="*/ 135 w 323"/>
                <a:gd name="T61" fmla="*/ 170 h 209"/>
                <a:gd name="T62" fmla="*/ 135 w 323"/>
                <a:gd name="T63" fmla="*/ 152 h 209"/>
                <a:gd name="T64" fmla="*/ 117 w 323"/>
                <a:gd name="T65" fmla="*/ 152 h 209"/>
                <a:gd name="T66" fmla="*/ 100 w 323"/>
                <a:gd name="T67" fmla="*/ 170 h 209"/>
                <a:gd name="T68" fmla="*/ 100 w 323"/>
                <a:gd name="T69" fmla="*/ 188 h 209"/>
                <a:gd name="T70" fmla="*/ 118 w 323"/>
                <a:gd name="T71" fmla="*/ 188 h 209"/>
                <a:gd name="T72" fmla="*/ 116 w 323"/>
                <a:gd name="T73" fmla="*/ 153 h 209"/>
                <a:gd name="T74" fmla="*/ 116 w 323"/>
                <a:gd name="T75" fmla="*/ 135 h 209"/>
                <a:gd name="T76" fmla="*/ 98 w 323"/>
                <a:gd name="T77" fmla="*/ 135 h 209"/>
                <a:gd name="T78" fmla="*/ 82 w 323"/>
                <a:gd name="T79" fmla="*/ 153 h 209"/>
                <a:gd name="T80" fmla="*/ 82 w 323"/>
                <a:gd name="T81" fmla="*/ 171 h 209"/>
                <a:gd name="T82" fmla="*/ 99 w 323"/>
                <a:gd name="T83" fmla="*/ 171 h 209"/>
                <a:gd name="T84" fmla="*/ 97 w 323"/>
                <a:gd name="T85" fmla="*/ 136 h 209"/>
                <a:gd name="T86" fmla="*/ 97 w 323"/>
                <a:gd name="T87" fmla="*/ 118 h 209"/>
                <a:gd name="T88" fmla="*/ 79 w 323"/>
                <a:gd name="T89" fmla="*/ 118 h 209"/>
                <a:gd name="T90" fmla="*/ 63 w 323"/>
                <a:gd name="T91" fmla="*/ 136 h 209"/>
                <a:gd name="T92" fmla="*/ 63 w 323"/>
                <a:gd name="T93" fmla="*/ 154 h 209"/>
                <a:gd name="T94" fmla="*/ 81 w 323"/>
                <a:gd name="T95" fmla="*/ 154 h 209"/>
                <a:gd name="T96" fmla="*/ 120 w 323"/>
                <a:gd name="T97" fmla="*/ 186 h 209"/>
                <a:gd name="T98" fmla="*/ 120 w 323"/>
                <a:gd name="T99" fmla="*/ 204 h 209"/>
                <a:gd name="T100" fmla="*/ 137 w 323"/>
                <a:gd name="T101" fmla="*/ 204 h 209"/>
                <a:gd name="T102" fmla="*/ 153 w 323"/>
                <a:gd name="T103" fmla="*/ 188 h 209"/>
                <a:gd name="T104" fmla="*/ 153 w 323"/>
                <a:gd name="T105" fmla="*/ 170 h 209"/>
                <a:gd name="T106" fmla="*/ 135 w 323"/>
                <a:gd name="T107" fmla="*/ 170 h 209"/>
                <a:gd name="T108" fmla="*/ 120 w 323"/>
                <a:gd name="T109" fmla="*/ 186 h 209"/>
                <a:gd name="T110" fmla="*/ 131 w 323"/>
                <a:gd name="T111" fmla="*/ 20 h 209"/>
                <a:gd name="T112" fmla="*/ 101 w 323"/>
                <a:gd name="T113" fmla="*/ 14 h 209"/>
                <a:gd name="T114" fmla="*/ 84 w 323"/>
                <a:gd name="T115" fmla="*/ 21 h 209"/>
                <a:gd name="T116" fmla="*/ 53 w 323"/>
                <a:gd name="T117" fmla="*/ 0 h 209"/>
                <a:gd name="T118" fmla="*/ 0 w 323"/>
                <a:gd name="T119" fmla="*/ 59 h 209"/>
                <a:gd name="T120" fmla="*/ 79 w 323"/>
                <a:gd name="T121" fmla="*/ 11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3" h="209">
                  <a:moveTo>
                    <a:pt x="199" y="116"/>
                  </a:moveTo>
                  <a:cubicBezTo>
                    <a:pt x="238" y="155"/>
                    <a:pt x="238" y="155"/>
                    <a:pt x="238" y="155"/>
                  </a:cubicBezTo>
                  <a:cubicBezTo>
                    <a:pt x="243" y="160"/>
                    <a:pt x="251" y="160"/>
                    <a:pt x="256" y="155"/>
                  </a:cubicBezTo>
                  <a:cubicBezTo>
                    <a:pt x="261" y="150"/>
                    <a:pt x="261" y="142"/>
                    <a:pt x="256" y="137"/>
                  </a:cubicBezTo>
                  <a:cubicBezTo>
                    <a:pt x="213" y="95"/>
                    <a:pt x="213" y="95"/>
                    <a:pt x="213" y="95"/>
                  </a:cubicBezTo>
                  <a:cubicBezTo>
                    <a:pt x="213" y="95"/>
                    <a:pt x="195" y="100"/>
                    <a:pt x="175" y="80"/>
                  </a:cubicBezTo>
                  <a:cubicBezTo>
                    <a:pt x="162" y="67"/>
                    <a:pt x="169" y="38"/>
                    <a:pt x="169" y="38"/>
                  </a:cubicBezTo>
                  <a:cubicBezTo>
                    <a:pt x="149" y="39"/>
                    <a:pt x="149" y="39"/>
                    <a:pt x="149" y="39"/>
                  </a:cubicBezTo>
                  <a:cubicBezTo>
                    <a:pt x="136" y="56"/>
                    <a:pt x="136" y="56"/>
                    <a:pt x="136" y="56"/>
                  </a:cubicBezTo>
                  <a:cubicBezTo>
                    <a:pt x="131" y="61"/>
                    <a:pt x="122" y="61"/>
                    <a:pt x="117" y="56"/>
                  </a:cubicBezTo>
                  <a:cubicBezTo>
                    <a:pt x="111" y="50"/>
                    <a:pt x="111" y="42"/>
                    <a:pt x="117" y="36"/>
                  </a:cubicBezTo>
                  <a:cubicBezTo>
                    <a:pt x="141" y="10"/>
                    <a:pt x="141" y="10"/>
                    <a:pt x="141" y="10"/>
                  </a:cubicBezTo>
                  <a:cubicBezTo>
                    <a:pt x="141" y="10"/>
                    <a:pt x="145" y="4"/>
                    <a:pt x="152" y="4"/>
                  </a:cubicBezTo>
                  <a:cubicBezTo>
                    <a:pt x="159" y="4"/>
                    <a:pt x="175" y="12"/>
                    <a:pt x="175" y="12"/>
                  </a:cubicBezTo>
                  <a:cubicBezTo>
                    <a:pt x="229" y="40"/>
                    <a:pt x="229" y="40"/>
                    <a:pt x="229" y="40"/>
                  </a:cubicBezTo>
                  <a:cubicBezTo>
                    <a:pt x="289" y="12"/>
                    <a:pt x="289" y="12"/>
                    <a:pt x="289" y="12"/>
                  </a:cubicBezTo>
                  <a:cubicBezTo>
                    <a:pt x="323" y="79"/>
                    <a:pt x="323" y="79"/>
                    <a:pt x="323" y="79"/>
                  </a:cubicBezTo>
                  <a:cubicBezTo>
                    <a:pt x="244" y="125"/>
                    <a:pt x="244" y="125"/>
                    <a:pt x="244" y="125"/>
                  </a:cubicBezTo>
                  <a:moveTo>
                    <a:pt x="181" y="133"/>
                  </a:moveTo>
                  <a:cubicBezTo>
                    <a:pt x="212" y="164"/>
                    <a:pt x="212" y="164"/>
                    <a:pt x="212" y="164"/>
                  </a:cubicBezTo>
                  <a:cubicBezTo>
                    <a:pt x="217" y="169"/>
                    <a:pt x="225" y="169"/>
                    <a:pt x="230" y="164"/>
                  </a:cubicBezTo>
                  <a:cubicBezTo>
                    <a:pt x="235" y="159"/>
                    <a:pt x="235" y="151"/>
                    <a:pt x="230" y="146"/>
                  </a:cubicBezTo>
                  <a:moveTo>
                    <a:pt x="164" y="152"/>
                  </a:moveTo>
                  <a:cubicBezTo>
                    <a:pt x="191" y="179"/>
                    <a:pt x="191" y="179"/>
                    <a:pt x="191" y="179"/>
                  </a:cubicBezTo>
                  <a:cubicBezTo>
                    <a:pt x="196" y="184"/>
                    <a:pt x="204" y="184"/>
                    <a:pt x="209" y="179"/>
                  </a:cubicBezTo>
                  <a:cubicBezTo>
                    <a:pt x="214" y="174"/>
                    <a:pt x="214" y="167"/>
                    <a:pt x="209" y="162"/>
                  </a:cubicBezTo>
                  <a:moveTo>
                    <a:pt x="156" y="180"/>
                  </a:moveTo>
                  <a:cubicBezTo>
                    <a:pt x="168" y="191"/>
                    <a:pt x="168" y="191"/>
                    <a:pt x="168" y="191"/>
                  </a:cubicBezTo>
                  <a:cubicBezTo>
                    <a:pt x="173" y="196"/>
                    <a:pt x="181" y="196"/>
                    <a:pt x="186" y="191"/>
                  </a:cubicBezTo>
                  <a:cubicBezTo>
                    <a:pt x="191" y="186"/>
                    <a:pt x="191" y="178"/>
                    <a:pt x="186" y="173"/>
                  </a:cubicBezTo>
                  <a:moveTo>
                    <a:pt x="135" y="170"/>
                  </a:moveTo>
                  <a:cubicBezTo>
                    <a:pt x="140" y="165"/>
                    <a:pt x="140" y="157"/>
                    <a:pt x="135" y="152"/>
                  </a:cubicBezTo>
                  <a:cubicBezTo>
                    <a:pt x="130" y="147"/>
                    <a:pt x="122" y="147"/>
                    <a:pt x="117" y="152"/>
                  </a:cubicBezTo>
                  <a:cubicBezTo>
                    <a:pt x="100" y="170"/>
                    <a:pt x="100" y="170"/>
                    <a:pt x="100" y="170"/>
                  </a:cubicBezTo>
                  <a:cubicBezTo>
                    <a:pt x="95" y="175"/>
                    <a:pt x="95" y="183"/>
                    <a:pt x="100" y="188"/>
                  </a:cubicBezTo>
                  <a:cubicBezTo>
                    <a:pt x="105" y="193"/>
                    <a:pt x="113" y="193"/>
                    <a:pt x="118" y="188"/>
                  </a:cubicBezTo>
                  <a:moveTo>
                    <a:pt x="116" y="153"/>
                  </a:moveTo>
                  <a:cubicBezTo>
                    <a:pt x="121" y="148"/>
                    <a:pt x="121" y="140"/>
                    <a:pt x="116" y="135"/>
                  </a:cubicBezTo>
                  <a:cubicBezTo>
                    <a:pt x="111" y="130"/>
                    <a:pt x="103" y="130"/>
                    <a:pt x="98" y="135"/>
                  </a:cubicBezTo>
                  <a:cubicBezTo>
                    <a:pt x="82" y="153"/>
                    <a:pt x="82" y="153"/>
                    <a:pt x="82" y="153"/>
                  </a:cubicBezTo>
                  <a:cubicBezTo>
                    <a:pt x="77" y="158"/>
                    <a:pt x="77" y="166"/>
                    <a:pt x="82" y="171"/>
                  </a:cubicBezTo>
                  <a:cubicBezTo>
                    <a:pt x="86" y="176"/>
                    <a:pt x="94" y="176"/>
                    <a:pt x="99" y="171"/>
                  </a:cubicBezTo>
                  <a:moveTo>
                    <a:pt x="97" y="136"/>
                  </a:moveTo>
                  <a:cubicBezTo>
                    <a:pt x="102" y="131"/>
                    <a:pt x="102" y="123"/>
                    <a:pt x="97" y="118"/>
                  </a:cubicBezTo>
                  <a:cubicBezTo>
                    <a:pt x="92" y="114"/>
                    <a:pt x="84" y="114"/>
                    <a:pt x="79" y="118"/>
                  </a:cubicBezTo>
                  <a:cubicBezTo>
                    <a:pt x="63" y="136"/>
                    <a:pt x="63" y="136"/>
                    <a:pt x="63" y="136"/>
                  </a:cubicBezTo>
                  <a:cubicBezTo>
                    <a:pt x="58" y="141"/>
                    <a:pt x="58" y="149"/>
                    <a:pt x="63" y="154"/>
                  </a:cubicBezTo>
                  <a:cubicBezTo>
                    <a:pt x="68" y="159"/>
                    <a:pt x="76" y="159"/>
                    <a:pt x="81" y="154"/>
                  </a:cubicBezTo>
                  <a:moveTo>
                    <a:pt x="120" y="186"/>
                  </a:moveTo>
                  <a:cubicBezTo>
                    <a:pt x="115" y="191"/>
                    <a:pt x="115" y="199"/>
                    <a:pt x="120" y="204"/>
                  </a:cubicBezTo>
                  <a:cubicBezTo>
                    <a:pt x="125" y="209"/>
                    <a:pt x="133" y="209"/>
                    <a:pt x="137" y="204"/>
                  </a:cubicBezTo>
                  <a:cubicBezTo>
                    <a:pt x="153" y="188"/>
                    <a:pt x="153" y="188"/>
                    <a:pt x="153" y="188"/>
                  </a:cubicBezTo>
                  <a:cubicBezTo>
                    <a:pt x="158" y="183"/>
                    <a:pt x="158" y="175"/>
                    <a:pt x="153" y="170"/>
                  </a:cubicBezTo>
                  <a:cubicBezTo>
                    <a:pt x="148" y="165"/>
                    <a:pt x="140" y="165"/>
                    <a:pt x="135" y="170"/>
                  </a:cubicBezTo>
                  <a:lnTo>
                    <a:pt x="120" y="186"/>
                  </a:lnTo>
                  <a:close/>
                  <a:moveTo>
                    <a:pt x="131" y="20"/>
                  </a:moveTo>
                  <a:cubicBezTo>
                    <a:pt x="131" y="20"/>
                    <a:pt x="118" y="12"/>
                    <a:pt x="101" y="14"/>
                  </a:cubicBezTo>
                  <a:cubicBezTo>
                    <a:pt x="89" y="16"/>
                    <a:pt x="84" y="21"/>
                    <a:pt x="84" y="21"/>
                  </a:cubicBezTo>
                  <a:cubicBezTo>
                    <a:pt x="53" y="0"/>
                    <a:pt x="53" y="0"/>
                    <a:pt x="53" y="0"/>
                  </a:cubicBezTo>
                  <a:cubicBezTo>
                    <a:pt x="0" y="59"/>
                    <a:pt x="0" y="59"/>
                    <a:pt x="0" y="59"/>
                  </a:cubicBezTo>
                  <a:cubicBezTo>
                    <a:pt x="79" y="118"/>
                    <a:pt x="79" y="118"/>
                    <a:pt x="79" y="118"/>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0" tIns="34285" rIns="68570" bIns="34285" numCol="1" anchor="t" anchorCtr="0" compatLnSpc="1">
              <a:prstTxWarp prst="textNoShape">
                <a:avLst/>
              </a:prstTxWarp>
            </a:bodyPr>
            <a:lstStyle/>
            <a:p>
              <a:pPr defTabSz="699422">
                <a:lnSpc>
                  <a:spcPct val="90000"/>
                </a:lnSpc>
              </a:pPr>
              <a:endParaRPr lang="en-US" sz="675" dirty="0">
                <a:solidFill>
                  <a:srgbClr val="505050"/>
                </a:solidFill>
                <a:latin typeface="Segoe UI"/>
              </a:endParaRPr>
            </a:p>
          </p:txBody>
        </p:sp>
        <p:cxnSp>
          <p:nvCxnSpPr>
            <p:cNvPr id="3" name="Straight Connector 2">
              <a:extLst>
                <a:ext uri="{FF2B5EF4-FFF2-40B4-BE49-F238E27FC236}">
                  <a16:creationId xmlns:a16="http://schemas.microsoft.com/office/drawing/2014/main" id="{0699440D-C522-46E9-840F-9DEABA3CCCAC}"/>
                </a:ext>
              </a:extLst>
            </p:cNvPr>
            <p:cNvCxnSpPr/>
            <p:nvPr/>
          </p:nvCxnSpPr>
          <p:spPr>
            <a:xfrm>
              <a:off x="588262" y="2649577"/>
              <a:ext cx="973838"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2DB72F87-F726-694A-9DFD-FF76199E536A}"/>
              </a:ext>
            </a:extLst>
          </p:cNvPr>
          <p:cNvGrpSpPr/>
          <p:nvPr/>
        </p:nvGrpSpPr>
        <p:grpSpPr>
          <a:xfrm>
            <a:off x="3209116" y="2274345"/>
            <a:ext cx="730379" cy="565296"/>
            <a:chOff x="4278821" y="1889460"/>
            <a:chExt cx="973838" cy="753728"/>
          </a:xfrm>
        </p:grpSpPr>
        <p:sp>
          <p:nvSpPr>
            <p:cNvPr id="58" name="Freeform 353">
              <a:extLst>
                <a:ext uri="{FF2B5EF4-FFF2-40B4-BE49-F238E27FC236}">
                  <a16:creationId xmlns:a16="http://schemas.microsoft.com/office/drawing/2014/main" id="{738A4325-A23F-4C3C-88A9-23DE594294D4}"/>
                </a:ext>
              </a:extLst>
            </p:cNvPr>
            <p:cNvSpPr>
              <a:spLocks noChangeAspect="1" noEditPoints="1"/>
            </p:cNvSpPr>
            <p:nvPr/>
          </p:nvSpPr>
          <p:spPr bwMode="auto">
            <a:xfrm>
              <a:off x="4292298" y="1889460"/>
              <a:ext cx="566510" cy="338026"/>
            </a:xfrm>
            <a:custGeom>
              <a:avLst/>
              <a:gdLst>
                <a:gd name="T0" fmla="*/ 195 w 249"/>
                <a:gd name="T1" fmla="*/ 0 h 146"/>
                <a:gd name="T2" fmla="*/ 244 w 249"/>
                <a:gd name="T3" fmla="*/ 0 h 146"/>
                <a:gd name="T4" fmla="*/ 244 w 249"/>
                <a:gd name="T5" fmla="*/ 50 h 146"/>
                <a:gd name="T6" fmla="*/ 244 w 249"/>
                <a:gd name="T7" fmla="*/ 0 h 146"/>
                <a:gd name="T8" fmla="*/ 141 w 249"/>
                <a:gd name="T9" fmla="*/ 106 h 146"/>
                <a:gd name="T10" fmla="*/ 109 w 249"/>
                <a:gd name="T11" fmla="*/ 106 h 146"/>
                <a:gd name="T12" fmla="*/ 0 w 249"/>
                <a:gd name="T13" fmla="*/ 146 h 146"/>
                <a:gd name="T14" fmla="*/ 249 w 249"/>
                <a:gd name="T15" fmla="*/ 146 h 146"/>
                <a:gd name="T16" fmla="*/ 88 w 249"/>
                <a:gd name="T17" fmla="*/ 106 h 146"/>
                <a:gd name="T18" fmla="*/ 54 w 249"/>
                <a:gd name="T19" fmla="*/ 106 h 146"/>
                <a:gd name="T20" fmla="*/ 35 w 249"/>
                <a:gd name="T21" fmla="*/ 106 h 146"/>
                <a:gd name="T22" fmla="*/ 1 w 249"/>
                <a:gd name="T23" fmla="*/ 10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146">
                  <a:moveTo>
                    <a:pt x="195" y="0"/>
                  </a:moveTo>
                  <a:lnTo>
                    <a:pt x="244" y="0"/>
                  </a:lnTo>
                  <a:lnTo>
                    <a:pt x="244" y="50"/>
                  </a:lnTo>
                  <a:moveTo>
                    <a:pt x="244" y="0"/>
                  </a:moveTo>
                  <a:lnTo>
                    <a:pt x="141" y="106"/>
                  </a:lnTo>
                  <a:lnTo>
                    <a:pt x="109" y="106"/>
                  </a:lnTo>
                  <a:moveTo>
                    <a:pt x="0" y="146"/>
                  </a:moveTo>
                  <a:lnTo>
                    <a:pt x="249" y="146"/>
                  </a:lnTo>
                  <a:moveTo>
                    <a:pt x="88" y="106"/>
                  </a:moveTo>
                  <a:lnTo>
                    <a:pt x="54" y="106"/>
                  </a:lnTo>
                  <a:moveTo>
                    <a:pt x="35" y="106"/>
                  </a:moveTo>
                  <a:lnTo>
                    <a:pt x="1" y="106"/>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0" tIns="34285" rIns="68570" bIns="34285" numCol="1" anchor="t" anchorCtr="0" compatLnSpc="1">
              <a:prstTxWarp prst="textNoShape">
                <a:avLst/>
              </a:prstTxWarp>
            </a:bodyPr>
            <a:lstStyle/>
            <a:p>
              <a:pPr defTabSz="699422">
                <a:lnSpc>
                  <a:spcPct val="90000"/>
                </a:lnSpc>
              </a:pPr>
              <a:endParaRPr lang="en-US" sz="675" dirty="0">
                <a:solidFill>
                  <a:srgbClr val="505050"/>
                </a:solidFill>
                <a:latin typeface="Segoe UI"/>
              </a:endParaRPr>
            </a:p>
          </p:txBody>
        </p:sp>
        <p:cxnSp>
          <p:nvCxnSpPr>
            <p:cNvPr id="15" name="Straight Connector 14">
              <a:extLst>
                <a:ext uri="{FF2B5EF4-FFF2-40B4-BE49-F238E27FC236}">
                  <a16:creationId xmlns:a16="http://schemas.microsoft.com/office/drawing/2014/main" id="{9612B16B-4178-3540-94D2-C4EE339B42CD}"/>
                </a:ext>
              </a:extLst>
            </p:cNvPr>
            <p:cNvCxnSpPr/>
            <p:nvPr/>
          </p:nvCxnSpPr>
          <p:spPr>
            <a:xfrm>
              <a:off x="4278821" y="2643188"/>
              <a:ext cx="973838"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807F1D5-1CF1-5648-B8D3-F4BD4AA8E262}"/>
              </a:ext>
            </a:extLst>
          </p:cNvPr>
          <p:cNvGrpSpPr/>
          <p:nvPr/>
        </p:nvGrpSpPr>
        <p:grpSpPr>
          <a:xfrm>
            <a:off x="5972175" y="2247261"/>
            <a:ext cx="730379" cy="588809"/>
            <a:chOff x="7962900" y="1853348"/>
            <a:chExt cx="973838" cy="785078"/>
          </a:xfrm>
        </p:grpSpPr>
        <p:sp>
          <p:nvSpPr>
            <p:cNvPr id="61" name="Freeform 165">
              <a:extLst>
                <a:ext uri="{FF2B5EF4-FFF2-40B4-BE49-F238E27FC236}">
                  <a16:creationId xmlns:a16="http://schemas.microsoft.com/office/drawing/2014/main" id="{7EDF603F-D1C8-49A3-931C-99A6BD9393E1}"/>
                </a:ext>
              </a:extLst>
            </p:cNvPr>
            <p:cNvSpPr>
              <a:spLocks noChangeAspect="1"/>
            </p:cNvSpPr>
            <p:nvPr/>
          </p:nvSpPr>
          <p:spPr bwMode="auto">
            <a:xfrm>
              <a:off x="7973728" y="1853348"/>
              <a:ext cx="353174" cy="370338"/>
            </a:xfrm>
            <a:custGeom>
              <a:avLst/>
              <a:gdLst>
                <a:gd name="T0" fmla="*/ 160 w 317"/>
                <a:gd name="T1" fmla="*/ 326 h 326"/>
                <a:gd name="T2" fmla="*/ 16 w 317"/>
                <a:gd name="T3" fmla="*/ 187 h 326"/>
                <a:gd name="T4" fmla="*/ 2 w 317"/>
                <a:gd name="T5" fmla="*/ 0 h 326"/>
                <a:gd name="T6" fmla="*/ 87 w 317"/>
                <a:gd name="T7" fmla="*/ 29 h 326"/>
                <a:gd name="T8" fmla="*/ 157 w 317"/>
                <a:gd name="T9" fmla="*/ 5 h 326"/>
                <a:gd name="T10" fmla="*/ 158 w 317"/>
                <a:gd name="T11" fmla="*/ 4 h 326"/>
                <a:gd name="T12" fmla="*/ 230 w 317"/>
                <a:gd name="T13" fmla="*/ 29 h 326"/>
                <a:gd name="T14" fmla="*/ 315 w 317"/>
                <a:gd name="T15" fmla="*/ 0 h 326"/>
                <a:gd name="T16" fmla="*/ 301 w 317"/>
                <a:gd name="T17" fmla="*/ 187 h 326"/>
                <a:gd name="T18" fmla="*/ 160 w 317"/>
                <a:gd name="T19"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26">
                  <a:moveTo>
                    <a:pt x="160" y="326"/>
                  </a:moveTo>
                  <a:cubicBezTo>
                    <a:pt x="67" y="288"/>
                    <a:pt x="35" y="234"/>
                    <a:pt x="16" y="187"/>
                  </a:cubicBezTo>
                  <a:cubicBezTo>
                    <a:pt x="0" y="146"/>
                    <a:pt x="2" y="0"/>
                    <a:pt x="2" y="0"/>
                  </a:cubicBezTo>
                  <a:cubicBezTo>
                    <a:pt x="2" y="0"/>
                    <a:pt x="38" y="29"/>
                    <a:pt x="87" y="29"/>
                  </a:cubicBezTo>
                  <a:cubicBezTo>
                    <a:pt x="137" y="29"/>
                    <a:pt x="157" y="5"/>
                    <a:pt x="157" y="5"/>
                  </a:cubicBezTo>
                  <a:cubicBezTo>
                    <a:pt x="158" y="4"/>
                    <a:pt x="158" y="4"/>
                    <a:pt x="158" y="4"/>
                  </a:cubicBezTo>
                  <a:cubicBezTo>
                    <a:pt x="158" y="4"/>
                    <a:pt x="180" y="29"/>
                    <a:pt x="230" y="29"/>
                  </a:cubicBezTo>
                  <a:cubicBezTo>
                    <a:pt x="280" y="29"/>
                    <a:pt x="315" y="0"/>
                    <a:pt x="315" y="0"/>
                  </a:cubicBezTo>
                  <a:cubicBezTo>
                    <a:pt x="315" y="0"/>
                    <a:pt x="317" y="146"/>
                    <a:pt x="301" y="187"/>
                  </a:cubicBezTo>
                  <a:cubicBezTo>
                    <a:pt x="282" y="234"/>
                    <a:pt x="253" y="288"/>
                    <a:pt x="160" y="32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0" tIns="34285" rIns="68570" bIns="34285" numCol="1" anchor="t" anchorCtr="0" compatLnSpc="1">
              <a:prstTxWarp prst="textNoShape">
                <a:avLst/>
              </a:prstTxWarp>
            </a:bodyPr>
            <a:lstStyle/>
            <a:p>
              <a:pPr defTabSz="699422">
                <a:lnSpc>
                  <a:spcPct val="90000"/>
                </a:lnSpc>
              </a:pPr>
              <a:endParaRPr lang="en-US" sz="1350" dirty="0">
                <a:solidFill>
                  <a:srgbClr val="505050"/>
                </a:solidFill>
                <a:latin typeface="Segoe UI"/>
              </a:endParaRPr>
            </a:p>
          </p:txBody>
        </p:sp>
        <p:cxnSp>
          <p:nvCxnSpPr>
            <p:cNvPr id="16" name="Straight Connector 15">
              <a:extLst>
                <a:ext uri="{FF2B5EF4-FFF2-40B4-BE49-F238E27FC236}">
                  <a16:creationId xmlns:a16="http://schemas.microsoft.com/office/drawing/2014/main" id="{B8B9BE19-A082-554E-8B31-D9789A4A023D}"/>
                </a:ext>
              </a:extLst>
            </p:cNvPr>
            <p:cNvCxnSpPr/>
            <p:nvPr/>
          </p:nvCxnSpPr>
          <p:spPr>
            <a:xfrm>
              <a:off x="7962900" y="2638426"/>
              <a:ext cx="973838"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D0E52B88-55AA-1E4E-AEAC-F4B6DDF3F9A0}"/>
              </a:ext>
            </a:extLst>
          </p:cNvPr>
          <p:cNvGrpSpPr/>
          <p:nvPr/>
        </p:nvGrpSpPr>
        <p:grpSpPr>
          <a:xfrm>
            <a:off x="5894676" y="3028954"/>
            <a:ext cx="2198716" cy="2029707"/>
            <a:chOff x="7859568" y="2895606"/>
            <a:chExt cx="2931621" cy="2706275"/>
          </a:xfrm>
        </p:grpSpPr>
        <p:sp>
          <p:nvSpPr>
            <p:cNvPr id="37" name="Rectangle 36">
              <a:extLst>
                <a:ext uri="{FF2B5EF4-FFF2-40B4-BE49-F238E27FC236}">
                  <a16:creationId xmlns:a16="http://schemas.microsoft.com/office/drawing/2014/main" id="{CB311FBE-1350-4F34-858B-B242E258FCEF}"/>
                </a:ext>
              </a:extLst>
            </p:cNvPr>
            <p:cNvSpPr/>
            <p:nvPr/>
          </p:nvSpPr>
          <p:spPr>
            <a:xfrm>
              <a:off x="7973728" y="3742911"/>
              <a:ext cx="2817461" cy="1858970"/>
            </a:xfrm>
            <a:prstGeom prst="rect">
              <a:avLst/>
            </a:prstGeom>
            <a:noFill/>
            <a:ln w="1905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t" anchorCtr="0">
              <a:spAutoFit/>
            </a:bodyPr>
            <a:lstStyle/>
            <a:p>
              <a:pPr defTabSz="699314">
                <a:lnSpc>
                  <a:spcPct val="90000"/>
                </a:lnSpc>
                <a:spcAft>
                  <a:spcPts val="899"/>
                </a:spcAft>
                <a:defRPr/>
              </a:pPr>
              <a:r>
                <a:rPr lang="en-US" sz="900" b="1" dirty="0">
                  <a:gradFill>
                    <a:gsLst>
                      <a:gs pos="1770">
                        <a:schemeClr val="tx1"/>
                      </a:gs>
                      <a:gs pos="100000">
                        <a:schemeClr val="tx1"/>
                      </a:gs>
                    </a:gsLst>
                    <a:lin ang="5400000" scaled="1"/>
                  </a:gradFill>
                </a:rPr>
                <a:t>Largest compliance portfolio</a:t>
              </a:r>
              <a:r>
                <a:rPr lang="en-US" sz="1050" dirty="0">
                  <a:gradFill>
                    <a:gsLst>
                      <a:gs pos="1770">
                        <a:schemeClr val="tx1"/>
                      </a:gs>
                      <a:gs pos="100000">
                        <a:schemeClr val="tx1"/>
                      </a:gs>
                    </a:gsLst>
                    <a:lin ang="5400000" scaled="1"/>
                  </a:gradFill>
                </a:rPr>
                <a:t>—</a:t>
              </a:r>
              <a:br>
                <a:rPr lang="en-US" sz="1050" dirty="0">
                  <a:gradFill>
                    <a:gsLst>
                      <a:gs pos="1770">
                        <a:schemeClr val="tx1"/>
                      </a:gs>
                      <a:gs pos="100000">
                        <a:schemeClr val="tx1"/>
                      </a:gs>
                    </a:gsLst>
                    <a:lin ang="5400000" scaled="1"/>
                  </a:gradFill>
                </a:rPr>
              </a:br>
              <a:r>
                <a:rPr lang="en-US" sz="900" dirty="0">
                  <a:gradFill>
                    <a:gsLst>
                      <a:gs pos="1770">
                        <a:schemeClr val="tx1"/>
                      </a:gs>
                      <a:gs pos="100000">
                        <a:schemeClr val="tx1"/>
                      </a:gs>
                    </a:gsLst>
                    <a:lin ang="5400000" scaled="1"/>
                  </a:gradFill>
                </a:rPr>
                <a:t>72 compliance certifications including tools for GDPR</a:t>
              </a:r>
            </a:p>
            <a:p>
              <a:pPr defTabSz="699314">
                <a:lnSpc>
                  <a:spcPct val="90000"/>
                </a:lnSpc>
                <a:spcAft>
                  <a:spcPts val="899"/>
                </a:spcAft>
                <a:defRPr/>
              </a:pPr>
              <a:r>
                <a:rPr lang="en-US" sz="900" b="1" dirty="0">
                  <a:gradFill>
                    <a:gsLst>
                      <a:gs pos="1770">
                        <a:schemeClr val="tx1"/>
                      </a:gs>
                      <a:gs pos="100000">
                        <a:schemeClr val="tx1"/>
                      </a:gs>
                    </a:gsLst>
                    <a:lin ang="5400000" scaled="1"/>
                  </a:gradFill>
                </a:rPr>
                <a:t>Best platform for digital transformation</a:t>
              </a:r>
              <a:r>
                <a:rPr lang="en-US" sz="900" dirty="0">
                  <a:gradFill>
                    <a:gsLst>
                      <a:gs pos="1770">
                        <a:schemeClr val="tx1"/>
                      </a:gs>
                      <a:gs pos="100000">
                        <a:schemeClr val="tx1"/>
                      </a:gs>
                    </a:gsLst>
                    <a:lin ang="5400000" scaled="1"/>
                  </a:gradFill>
                </a:rPr>
                <a:t>—take advantage of high-level services like IoT, data, ML, and Power BI for insights</a:t>
              </a:r>
            </a:p>
            <a:p>
              <a:pPr defTabSz="699314">
                <a:lnSpc>
                  <a:spcPct val="90000"/>
                </a:lnSpc>
                <a:spcAft>
                  <a:spcPts val="899"/>
                </a:spcAft>
                <a:defRPr/>
              </a:pPr>
              <a:r>
                <a:rPr lang="en-US" sz="900" b="1" dirty="0">
                  <a:gradFill>
                    <a:gsLst>
                      <a:gs pos="1770">
                        <a:schemeClr val="tx1"/>
                      </a:gs>
                      <a:gs pos="100000">
                        <a:schemeClr val="tx1"/>
                      </a:gs>
                    </a:gsLst>
                    <a:lin ang="5400000" scaled="1"/>
                  </a:gradFill>
                </a:rPr>
                <a:t>Broad database support</a:t>
              </a:r>
              <a:r>
                <a:rPr lang="en-US" sz="1050" dirty="0">
                  <a:gradFill>
                    <a:gsLst>
                      <a:gs pos="1770">
                        <a:schemeClr val="tx1"/>
                      </a:gs>
                      <a:gs pos="100000">
                        <a:schemeClr val="tx1"/>
                      </a:gs>
                    </a:gsLst>
                    <a:lin ang="5400000" scaled="1"/>
                  </a:gradFill>
                </a:rPr>
                <a:t>: </a:t>
              </a:r>
              <a:r>
                <a:rPr lang="en-US" sz="900" dirty="0">
                  <a:gradFill>
                    <a:gsLst>
                      <a:gs pos="1770">
                        <a:schemeClr val="tx1"/>
                      </a:gs>
                      <a:gs pos="100000">
                        <a:schemeClr val="tx1"/>
                      </a:gs>
                    </a:gsLst>
                    <a:lin ang="5400000" scaled="1"/>
                  </a:gradFill>
                </a:rPr>
                <a:t>As you prepare for HANA, you can bring in your existing applications using Oracle or SQL Server</a:t>
              </a:r>
            </a:p>
          </p:txBody>
        </p:sp>
        <p:sp>
          <p:nvSpPr>
            <p:cNvPr id="2" name="Rectangle 1">
              <a:extLst>
                <a:ext uri="{FF2B5EF4-FFF2-40B4-BE49-F238E27FC236}">
                  <a16:creationId xmlns:a16="http://schemas.microsoft.com/office/drawing/2014/main" id="{EE724E7F-45D8-234B-BD2D-F1CA728A42BF}"/>
                </a:ext>
              </a:extLst>
            </p:cNvPr>
            <p:cNvSpPr/>
            <p:nvPr/>
          </p:nvSpPr>
          <p:spPr>
            <a:xfrm>
              <a:off x="7859568" y="2895606"/>
              <a:ext cx="2498878" cy="677108"/>
            </a:xfrm>
            <a:prstGeom prst="rect">
              <a:avLst/>
            </a:prstGeom>
          </p:spPr>
          <p:txBody>
            <a:bodyPr wrap="square">
              <a:spAutoFit/>
            </a:bodyPr>
            <a:lstStyle/>
            <a:p>
              <a:pPr defTabSz="986027">
                <a:lnSpc>
                  <a:spcPct val="90000"/>
                </a:lnSpc>
                <a:spcBef>
                  <a:spcPct val="0"/>
                </a:spcBef>
                <a:spcAft>
                  <a:spcPct val="35000"/>
                </a:spcAft>
                <a:defRPr/>
              </a:pPr>
              <a:r>
                <a:rPr lang="en-US" sz="1500" dirty="0">
                  <a:solidFill>
                    <a:schemeClr val="tx2"/>
                  </a:solidFill>
                  <a:latin typeface="+mj-lt"/>
                </a:rPr>
                <a:t>Enterprise-proven + </a:t>
              </a:r>
              <a:br>
                <a:rPr lang="en-US" sz="1500" dirty="0">
                  <a:solidFill>
                    <a:schemeClr val="tx2"/>
                  </a:solidFill>
                  <a:latin typeface="+mj-lt"/>
                </a:rPr>
              </a:br>
              <a:r>
                <a:rPr lang="en-US" sz="1500" dirty="0">
                  <a:solidFill>
                    <a:schemeClr val="tx2"/>
                  </a:solidFill>
                  <a:latin typeface="+mj-lt"/>
                </a:rPr>
                <a:t>most secure</a:t>
              </a:r>
            </a:p>
          </p:txBody>
        </p:sp>
      </p:grpSp>
    </p:spTree>
    <p:extLst>
      <p:ext uri="{BB962C8B-B14F-4D97-AF65-F5344CB8AC3E}">
        <p14:creationId xmlns:p14="http://schemas.microsoft.com/office/powerpoint/2010/main" val="20417414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FB805D-080E-479B-97A6-316A02E4FB8A}"/>
              </a:ext>
            </a:extLst>
          </p:cNvPr>
          <p:cNvSpPr>
            <a:spLocks noGrp="1"/>
          </p:cNvSpPr>
          <p:nvPr>
            <p:ph type="title"/>
          </p:nvPr>
        </p:nvSpPr>
        <p:spPr/>
        <p:txBody>
          <a:bodyPr/>
          <a:lstStyle/>
          <a:p>
            <a:r>
              <a:rPr lang="en-US" dirty="0"/>
              <a:t>SAP and Microsoft partnership—the next chapter</a:t>
            </a:r>
            <a:br>
              <a:rPr lang="en-US" dirty="0"/>
            </a:br>
            <a:r>
              <a:rPr lang="en-US" sz="1500" dirty="0">
                <a:solidFill>
                  <a:schemeClr val="tx1"/>
                </a:solidFill>
              </a:rPr>
              <a:t>The trusted, optimized, seamless enterprise-ready cloud partnership</a:t>
            </a:r>
            <a:endParaRPr lang="en-US" sz="1800" dirty="0">
              <a:solidFill>
                <a:schemeClr val="tx1"/>
              </a:solidFill>
            </a:endParaRPr>
          </a:p>
        </p:txBody>
      </p:sp>
      <p:grpSp>
        <p:nvGrpSpPr>
          <p:cNvPr id="8" name="Group 7">
            <a:extLst>
              <a:ext uri="{FF2B5EF4-FFF2-40B4-BE49-F238E27FC236}">
                <a16:creationId xmlns:a16="http://schemas.microsoft.com/office/drawing/2014/main" id="{FDEDFB74-145A-42FB-AB69-CEBBC2D7A83A}"/>
              </a:ext>
            </a:extLst>
          </p:cNvPr>
          <p:cNvGrpSpPr/>
          <p:nvPr/>
        </p:nvGrpSpPr>
        <p:grpSpPr>
          <a:xfrm>
            <a:off x="280273" y="4570337"/>
            <a:ext cx="7411165" cy="1229079"/>
            <a:chOff x="373697" y="4950784"/>
            <a:chExt cx="9881553" cy="1638772"/>
          </a:xfrm>
        </p:grpSpPr>
        <p:sp>
          <p:nvSpPr>
            <p:cNvPr id="44" name="Text Placeholder 1">
              <a:extLst>
                <a:ext uri="{FF2B5EF4-FFF2-40B4-BE49-F238E27FC236}">
                  <a16:creationId xmlns:a16="http://schemas.microsoft.com/office/drawing/2014/main" id="{329E83E6-99EC-4D1D-B837-1C7080C3D490}"/>
                </a:ext>
              </a:extLst>
            </p:cNvPr>
            <p:cNvSpPr txBox="1">
              <a:spLocks/>
            </p:cNvSpPr>
            <p:nvPr/>
          </p:nvSpPr>
          <p:spPr>
            <a:xfrm>
              <a:off x="4902630" y="4958341"/>
              <a:ext cx="5352620" cy="1631215"/>
            </a:xfrm>
            <a:prstGeom prst="rect">
              <a:avLst/>
            </a:prstGeom>
            <a:ln>
              <a:noFill/>
            </a:ln>
          </p:spPr>
          <p:txBody>
            <a:bodyPr wrap="square" lIns="0" rIns="0">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64294" indent="-64294" defTabSz="816262">
                <a:lnSpc>
                  <a:spcPct val="90000"/>
                </a:lnSpc>
                <a:spcBef>
                  <a:spcPts val="450"/>
                </a:spcBef>
                <a:buClr>
                  <a:srgbClr val="002060"/>
                </a:buClr>
              </a:pPr>
              <a:r>
                <a:rPr lang="en-US" sz="1200" dirty="0">
                  <a:gradFill>
                    <a:gsLst>
                      <a:gs pos="83000">
                        <a:schemeClr val="tx1"/>
                      </a:gs>
                      <a:gs pos="100000">
                        <a:schemeClr val="tx1"/>
                      </a:gs>
                    </a:gsLst>
                    <a:lin ang="5400000" scaled="1"/>
                  </a:gradFill>
                  <a:latin typeface="+mj-lt"/>
                </a:rPr>
                <a:t>“Building on our longtime partnership, Microsoft and SAP are harnessing each other’s products to not only power our own organizations, but to empower our enterprise customers to run their most mission-critical applications and workloads with SAP S/4HANA on Azure.” </a:t>
              </a:r>
            </a:p>
            <a:p>
              <a:pPr indent="83328" algn="r" defTabSz="816262">
                <a:spcBef>
                  <a:spcPts val="899"/>
                </a:spcBef>
                <a:buClr>
                  <a:srgbClr val="002060"/>
                </a:buClr>
              </a:pPr>
              <a:r>
                <a:rPr lang="en-US" sz="1200" dirty="0">
                  <a:gradFill>
                    <a:gsLst>
                      <a:gs pos="83000">
                        <a:schemeClr val="tx1"/>
                      </a:gs>
                      <a:gs pos="100000">
                        <a:schemeClr val="tx1"/>
                      </a:gs>
                    </a:gsLst>
                    <a:lin ang="5400000" scaled="1"/>
                  </a:gradFill>
                  <a:latin typeface="Segoe UI" panose="020B0502040204020203" pitchFamily="34" charset="0"/>
                  <a:ea typeface="Segoe UI" panose="020B0502040204020203" pitchFamily="34" charset="0"/>
                  <a:cs typeface="Segoe UI" panose="020B0502040204020203" pitchFamily="34" charset="0"/>
                </a:rPr>
                <a:t>—Satya Nadella, CEO of Microsoft</a:t>
              </a:r>
            </a:p>
          </p:txBody>
        </p:sp>
        <p:sp>
          <p:nvSpPr>
            <p:cNvPr id="45" name="Text Placeholder 1">
              <a:extLst>
                <a:ext uri="{FF2B5EF4-FFF2-40B4-BE49-F238E27FC236}">
                  <a16:creationId xmlns:a16="http://schemas.microsoft.com/office/drawing/2014/main" id="{66E7DD66-D0A1-4CB1-907B-8F3AA6A5B673}"/>
                </a:ext>
              </a:extLst>
            </p:cNvPr>
            <p:cNvSpPr txBox="1">
              <a:spLocks/>
            </p:cNvSpPr>
            <p:nvPr/>
          </p:nvSpPr>
          <p:spPr>
            <a:xfrm>
              <a:off x="373697" y="4950784"/>
              <a:ext cx="4069081" cy="1095000"/>
            </a:xfrm>
            <a:prstGeom prst="rect">
              <a:avLst/>
            </a:prstGeom>
            <a:ln>
              <a:noFill/>
            </a:ln>
          </p:spPr>
          <p:txBody>
            <a:bodyPr wrap="square" lIns="0" rIns="0">
              <a:sp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64294" indent="-64294" defTabSz="816262">
                <a:lnSpc>
                  <a:spcPct val="90000"/>
                </a:lnSpc>
                <a:spcBef>
                  <a:spcPts val="450"/>
                </a:spcBef>
                <a:buClr>
                  <a:srgbClr val="002060"/>
                </a:buClr>
              </a:pPr>
              <a:r>
                <a:rPr lang="en-US" sz="1200" dirty="0">
                  <a:latin typeface="+mj-lt"/>
                </a:rPr>
                <a:t>“We are taking our partnership to the next level… Together, we will help companies win the customer-driven growth revolution...” </a:t>
              </a:r>
            </a:p>
            <a:p>
              <a:pPr indent="83328" algn="r" defTabSz="816262">
                <a:lnSpc>
                  <a:spcPct val="90000"/>
                </a:lnSpc>
                <a:spcBef>
                  <a:spcPts val="450"/>
                </a:spcBef>
                <a:buClr>
                  <a:srgbClr val="002060"/>
                </a:buClr>
              </a:pPr>
              <a:r>
                <a:rPr lang="en-US" sz="1200" dirty="0">
                  <a:latin typeface="Segoe UI" panose="020B0502040204020203" pitchFamily="34" charset="0"/>
                  <a:ea typeface="Segoe UI" panose="020B0502040204020203" pitchFamily="34" charset="0"/>
                  <a:cs typeface="Segoe UI" panose="020B0502040204020203" pitchFamily="34" charset="0"/>
                </a:rPr>
                <a:t>—Bill McDermott, CEO of SAP</a:t>
              </a:r>
            </a:p>
          </p:txBody>
        </p:sp>
      </p:grpSp>
      <p:grpSp>
        <p:nvGrpSpPr>
          <p:cNvPr id="6" name="Group 5">
            <a:extLst>
              <a:ext uri="{FF2B5EF4-FFF2-40B4-BE49-F238E27FC236}">
                <a16:creationId xmlns:a16="http://schemas.microsoft.com/office/drawing/2014/main" id="{6EC4B1F8-1E59-4679-BBD2-1A73404DB092}"/>
              </a:ext>
            </a:extLst>
          </p:cNvPr>
          <p:cNvGrpSpPr/>
          <p:nvPr/>
        </p:nvGrpSpPr>
        <p:grpSpPr>
          <a:xfrm>
            <a:off x="326232" y="1997259"/>
            <a:ext cx="7300457" cy="2287676"/>
            <a:chOff x="588263" y="1644553"/>
            <a:chExt cx="9733943" cy="3050235"/>
          </a:xfrm>
        </p:grpSpPr>
        <p:pic>
          <p:nvPicPr>
            <p:cNvPr id="46" name="Picture 45" descr="Bill McDermott and Satya Nadella sit next to each other on stools">
              <a:extLst>
                <a:ext uri="{FF2B5EF4-FFF2-40B4-BE49-F238E27FC236}">
                  <a16:creationId xmlns:a16="http://schemas.microsoft.com/office/drawing/2014/main" id="{DCC0DC48-C631-4E41-96A1-A96651FF1E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07" t="-1" r="3092" b="31750"/>
            <a:stretch/>
          </p:blipFill>
          <p:spPr bwMode="auto">
            <a:xfrm>
              <a:off x="588263" y="1689221"/>
              <a:ext cx="4069081" cy="3005567"/>
            </a:xfrm>
            <a:prstGeom prst="rect">
              <a:avLst/>
            </a:prstGeom>
            <a:gradFill>
              <a:gsLst>
                <a:gs pos="29000">
                  <a:srgbClr val="EAEAEA"/>
                </a:gs>
                <a:gs pos="100000">
                  <a:srgbClr val="BCBCBC"/>
                </a:gs>
              </a:gsLst>
              <a:lin ang="5400000" scaled="0"/>
            </a:gradFill>
            <a:ln w="10795" cap="flat" cmpd="sng" algn="ctr">
              <a:noFill/>
              <a:prstDash val="solid"/>
            </a:ln>
            <a:effectLst/>
            <a:extLst/>
          </p:spPr>
        </p:pic>
        <p:sp>
          <p:nvSpPr>
            <p:cNvPr id="47" name="Rectangle 46">
              <a:extLst>
                <a:ext uri="{FF2B5EF4-FFF2-40B4-BE49-F238E27FC236}">
                  <a16:creationId xmlns:a16="http://schemas.microsoft.com/office/drawing/2014/main" id="{349D9E5A-5F49-474A-A21F-1EDC9692E128}"/>
                </a:ext>
              </a:extLst>
            </p:cNvPr>
            <p:cNvSpPr/>
            <p:nvPr/>
          </p:nvSpPr>
          <p:spPr>
            <a:xfrm>
              <a:off x="5160346" y="1644553"/>
              <a:ext cx="5161860" cy="2897546"/>
            </a:xfrm>
            <a:prstGeom prst="rect">
              <a:avLst/>
            </a:prstGeom>
            <a:noFill/>
            <a:ln w="1905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137160" bIns="0" numCol="1" spcCol="1270" anchor="t" anchorCtr="0">
              <a:spAutoFit/>
            </a:bodyPr>
            <a:lstStyle/>
            <a:p>
              <a:pPr marL="0" lvl="1" defTabSz="699516" fontAlgn="base">
                <a:lnSpc>
                  <a:spcPct val="90000"/>
                </a:lnSpc>
                <a:spcBef>
                  <a:spcPts val="450"/>
                </a:spcBef>
                <a:spcAft>
                  <a:spcPct val="0"/>
                </a:spcAft>
                <a:defRPr/>
              </a:pPr>
              <a:r>
                <a:rPr lang="en-GB" sz="1350" dirty="0">
                  <a:solidFill>
                    <a:schemeClr val="tx2"/>
                  </a:solidFill>
                  <a:latin typeface="+mj-lt"/>
                  <a:cs typeface="Segoe UI Semilight" panose="020B0402040204020203" pitchFamily="34" charset="0"/>
                </a:rPr>
                <a:t>Trusted</a:t>
              </a:r>
            </a:p>
            <a:p>
              <a:pPr marL="0" lvl="1" defTabSz="699516" fontAlgn="base">
                <a:lnSpc>
                  <a:spcPct val="90000"/>
                </a:lnSpc>
                <a:spcBef>
                  <a:spcPts val="450"/>
                </a:spcBef>
                <a:spcAft>
                  <a:spcPct val="0"/>
                </a:spcAft>
                <a:defRPr/>
              </a:pPr>
              <a:r>
                <a:rPr lang="en-US" sz="1050" dirty="0">
                  <a:solidFill>
                    <a:srgbClr val="000000"/>
                  </a:solidFill>
                </a:rPr>
                <a:t>20+ year alliance partnering together for the benefit of our mutual customers</a:t>
              </a:r>
            </a:p>
            <a:p>
              <a:pPr marL="0" lvl="1" defTabSz="699516" fontAlgn="base">
                <a:lnSpc>
                  <a:spcPct val="90000"/>
                </a:lnSpc>
                <a:spcBef>
                  <a:spcPts val="450"/>
                </a:spcBef>
                <a:spcAft>
                  <a:spcPct val="0"/>
                </a:spcAft>
                <a:defRPr/>
              </a:pPr>
              <a:r>
                <a:rPr lang="en-US" sz="1050" dirty="0">
                  <a:solidFill>
                    <a:srgbClr val="000000"/>
                  </a:solidFill>
                </a:rPr>
                <a:t>Microsoft runs SAP and S/4HANA</a:t>
              </a:r>
            </a:p>
            <a:p>
              <a:pPr marL="0" lvl="1" defTabSz="699516" fontAlgn="base">
                <a:lnSpc>
                  <a:spcPct val="90000"/>
                </a:lnSpc>
                <a:spcBef>
                  <a:spcPts val="450"/>
                </a:spcBef>
                <a:spcAft>
                  <a:spcPct val="0"/>
                </a:spcAft>
                <a:defRPr/>
              </a:pPr>
              <a:r>
                <a:rPr lang="en-US" sz="1050" dirty="0">
                  <a:solidFill>
                    <a:srgbClr val="000000"/>
                  </a:solidFill>
                </a:rPr>
                <a:t>SAP runs internal S/4HANA on Azure</a:t>
              </a:r>
            </a:p>
            <a:p>
              <a:pPr marL="0" lvl="1" defTabSz="699516" fontAlgn="base">
                <a:lnSpc>
                  <a:spcPct val="90000"/>
                </a:lnSpc>
                <a:spcBef>
                  <a:spcPts val="450"/>
                </a:spcBef>
                <a:spcAft>
                  <a:spcPct val="0"/>
                </a:spcAft>
                <a:defRPr/>
              </a:pPr>
              <a:r>
                <a:rPr lang="en-GB" sz="1350" dirty="0">
                  <a:solidFill>
                    <a:schemeClr val="tx2"/>
                  </a:solidFill>
                  <a:latin typeface="Segoe UI Semibold"/>
                  <a:cs typeface="Segoe UI Semilight" panose="020B0402040204020203" pitchFamily="34" charset="0"/>
                </a:rPr>
                <a:t>Seamless</a:t>
              </a:r>
            </a:p>
            <a:p>
              <a:pPr marL="0" lvl="1" defTabSz="699516" fontAlgn="base">
                <a:lnSpc>
                  <a:spcPct val="90000"/>
                </a:lnSpc>
                <a:spcBef>
                  <a:spcPts val="450"/>
                </a:spcBef>
                <a:spcAft>
                  <a:spcPct val="0"/>
                </a:spcAft>
                <a:defRPr/>
              </a:pPr>
              <a:r>
                <a:rPr lang="en-US" sz="1050" dirty="0">
                  <a:solidFill>
                    <a:srgbClr val="000000"/>
                  </a:solidFill>
                </a:rPr>
                <a:t>Co-located engineering resources &amp; aligned sales and marketing teams provide a seamless customer experience</a:t>
              </a:r>
            </a:p>
            <a:p>
              <a:pPr marL="0" lvl="1" defTabSz="699516" fontAlgn="base">
                <a:lnSpc>
                  <a:spcPct val="90000"/>
                </a:lnSpc>
                <a:spcBef>
                  <a:spcPts val="450"/>
                </a:spcBef>
                <a:spcAft>
                  <a:spcPct val="0"/>
                </a:spcAft>
                <a:defRPr/>
              </a:pPr>
              <a:r>
                <a:rPr lang="en-GB" sz="1350" dirty="0">
                  <a:solidFill>
                    <a:schemeClr val="tx2"/>
                  </a:solidFill>
                  <a:latin typeface="Segoe UI Semibold"/>
                  <a:cs typeface="Segoe UI Semilight" panose="020B0402040204020203" pitchFamily="34" charset="0"/>
                </a:rPr>
                <a:t>Optimized</a:t>
              </a:r>
            </a:p>
            <a:p>
              <a:pPr marL="0" lvl="1" defTabSz="699516" fontAlgn="base">
                <a:lnSpc>
                  <a:spcPct val="90000"/>
                </a:lnSpc>
                <a:spcBef>
                  <a:spcPts val="450"/>
                </a:spcBef>
                <a:spcAft>
                  <a:spcPct val="0"/>
                </a:spcAft>
                <a:defRPr/>
              </a:pPr>
              <a:r>
                <a:rPr lang="en-US" sz="1050" dirty="0">
                  <a:solidFill>
                    <a:srgbClr val="000000"/>
                  </a:solidFill>
                </a:rPr>
                <a:t>Unique capabilities, roadmap, and experience to support SAP HANA &amp; enterprise workloads from on-premises and Azure</a:t>
              </a:r>
            </a:p>
          </p:txBody>
        </p:sp>
      </p:grpSp>
      <p:sp>
        <p:nvSpPr>
          <p:cNvPr id="12" name="Commitments_EC4D">
            <a:extLst>
              <a:ext uri="{FF2B5EF4-FFF2-40B4-BE49-F238E27FC236}">
                <a16:creationId xmlns:a16="http://schemas.microsoft.com/office/drawing/2014/main" id="{C69269A4-8933-EF4E-ADF0-053E149EB2BE}"/>
              </a:ext>
            </a:extLst>
          </p:cNvPr>
          <p:cNvSpPr>
            <a:spLocks noChangeAspect="1" noEditPoints="1"/>
          </p:cNvSpPr>
          <p:nvPr/>
        </p:nvSpPr>
        <p:spPr bwMode="auto">
          <a:xfrm>
            <a:off x="8445026" y="1197422"/>
            <a:ext cx="376821" cy="353318"/>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a:defRPr/>
            </a:pPr>
            <a:endParaRPr lang="en-US" sz="1324" dirty="0">
              <a:gradFill>
                <a:gsLst>
                  <a:gs pos="0">
                    <a:srgbClr val="505050"/>
                  </a:gs>
                  <a:gs pos="100000">
                    <a:srgbClr val="505050"/>
                  </a:gs>
                </a:gsLst>
              </a:gradFill>
              <a:latin typeface="Segoe UI"/>
            </a:endParaRPr>
          </a:p>
        </p:txBody>
      </p:sp>
    </p:spTree>
    <p:custDataLst>
      <p:tags r:id="rId1"/>
    </p:custDataLst>
    <p:extLst>
      <p:ext uri="{BB962C8B-B14F-4D97-AF65-F5344CB8AC3E}">
        <p14:creationId xmlns:p14="http://schemas.microsoft.com/office/powerpoint/2010/main" val="18126011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Enterprise Project Management Office</a:t>
            </a:r>
          </a:p>
        </p:txBody>
      </p:sp>
      <p:sp>
        <p:nvSpPr>
          <p:cNvPr id="3" name="Text Placeholder 2"/>
          <p:cNvSpPr>
            <a:spLocks noGrp="1"/>
          </p:cNvSpPr>
          <p:nvPr>
            <p:ph type="body" sz="quarter" idx="12"/>
          </p:nvPr>
        </p:nvSpPr>
        <p:spPr>
          <a:xfrm>
            <a:off x="628650" y="1247466"/>
            <a:ext cx="8080601" cy="4569133"/>
          </a:xfrm>
        </p:spPr>
        <p:txBody>
          <a:bodyPr vert="horz" lIns="91440" tIns="45720" rIns="91440" bIns="45720" rtlCol="0" anchor="t">
            <a:normAutofit lnSpcReduction="10000"/>
          </a:bodyPr>
          <a:lstStyle/>
          <a:p>
            <a:pPr marL="0" lvl="1" indent="0">
              <a:lnSpc>
                <a:spcPct val="100000"/>
              </a:lnSpc>
              <a:spcBef>
                <a:spcPts val="1400"/>
              </a:spcBef>
              <a:buNone/>
            </a:pPr>
            <a:r>
              <a:rPr lang="en-US" sz="2000" dirty="0">
                <a:latin typeface="+mj-lt"/>
              </a:rPr>
              <a:t>Established March 2013</a:t>
            </a:r>
          </a:p>
          <a:p>
            <a:pPr marL="0" lvl="1" indent="0">
              <a:lnSpc>
                <a:spcPct val="100000"/>
              </a:lnSpc>
              <a:spcBef>
                <a:spcPts val="1400"/>
              </a:spcBef>
              <a:buNone/>
            </a:pPr>
            <a:r>
              <a:rPr lang="en-US" sz="2000" dirty="0">
                <a:latin typeface="+mj-lt"/>
              </a:rPr>
              <a:t>Mission is Two-fold</a:t>
            </a:r>
          </a:p>
          <a:p>
            <a:pPr marL="342900" lvl="1" indent="-342900">
              <a:lnSpc>
                <a:spcPct val="100000"/>
              </a:lnSpc>
              <a:spcBef>
                <a:spcPts val="1400"/>
              </a:spcBef>
            </a:pPr>
            <a:r>
              <a:rPr lang="en-US" sz="2000" dirty="0"/>
              <a:t>lead the transition of Penn State’s administrative enterprise systems from homegrown mainframe applications to third-party ERP solutions</a:t>
            </a:r>
          </a:p>
          <a:p>
            <a:pPr marL="342900" lvl="1" indent="-342900">
              <a:lnSpc>
                <a:spcPct val="100000"/>
              </a:lnSpc>
              <a:spcBef>
                <a:spcPts val="1400"/>
              </a:spcBef>
            </a:pPr>
            <a:r>
              <a:rPr lang="en-US" sz="2000" dirty="0"/>
              <a:t>oversee post-launch maintenance and development </a:t>
            </a:r>
          </a:p>
          <a:p>
            <a:pPr marL="0" lvl="1" indent="0">
              <a:lnSpc>
                <a:spcPct val="100000"/>
              </a:lnSpc>
              <a:spcBef>
                <a:spcPts val="1400"/>
              </a:spcBef>
              <a:buNone/>
            </a:pPr>
            <a:r>
              <a:rPr lang="en-US" sz="2000" dirty="0">
                <a:latin typeface="+mj-lt"/>
              </a:rPr>
              <a:t>Structure within Penn State</a:t>
            </a:r>
          </a:p>
          <a:p>
            <a:pPr marL="342900" lvl="1" indent="-342900">
              <a:lnSpc>
                <a:spcPct val="100000"/>
              </a:lnSpc>
              <a:spcBef>
                <a:spcPts val="1400"/>
              </a:spcBef>
            </a:pPr>
            <a:r>
              <a:rPr lang="en-US" sz="2000" dirty="0"/>
              <a:t>unit of Penn State Finance &amp; Business</a:t>
            </a:r>
          </a:p>
          <a:p>
            <a:pPr marL="342900" lvl="1" indent="-342900">
              <a:lnSpc>
                <a:spcPct val="100000"/>
              </a:lnSpc>
              <a:spcBef>
                <a:spcPts val="1400"/>
              </a:spcBef>
            </a:pPr>
            <a:r>
              <a:rPr lang="en-US" sz="2000" dirty="0"/>
              <a:t>director reports to Provost and Senior Vice President for Finance &amp; Business/Treasurer</a:t>
            </a:r>
          </a:p>
          <a:p>
            <a:pPr marL="342900" lvl="1" indent="-342900">
              <a:lnSpc>
                <a:spcPct val="100000"/>
              </a:lnSpc>
              <a:spcBef>
                <a:spcPts val="1400"/>
              </a:spcBef>
            </a:pPr>
            <a:r>
              <a:rPr lang="en-US" sz="2000" dirty="0"/>
              <a:t>staff includes director, operations, communications, security, leads for each enterprise business system, business analysts, developers </a:t>
            </a:r>
            <a:endParaRPr lang="en-US" dirty="0"/>
          </a:p>
          <a:p>
            <a:pPr marL="0" lvl="1" indent="0">
              <a:lnSpc>
                <a:spcPct val="100000"/>
              </a:lnSpc>
              <a:spcBef>
                <a:spcPts val="1400"/>
              </a:spcBef>
              <a:buNone/>
            </a:pPr>
            <a:endParaRPr lang="en-US" dirty="0"/>
          </a:p>
          <a:p>
            <a:pPr marL="0" lvl="1" indent="0">
              <a:lnSpc>
                <a:spcPct val="100000"/>
              </a:lnSpc>
              <a:spcBef>
                <a:spcPts val="1400"/>
              </a:spcBef>
              <a:buNone/>
            </a:pPr>
            <a:endParaRPr lang="en-US" dirty="0"/>
          </a:p>
          <a:p>
            <a:pPr marL="0">
              <a:lnSpc>
                <a:spcPct val="100000"/>
              </a:lnSpc>
              <a:spcBef>
                <a:spcPts val="1400"/>
              </a:spcBef>
            </a:pPr>
            <a:endParaRPr lang="en-US" dirty="0"/>
          </a:p>
        </p:txBody>
      </p:sp>
    </p:spTree>
    <p:extLst>
      <p:ext uri="{BB962C8B-B14F-4D97-AF65-F5344CB8AC3E}">
        <p14:creationId xmlns:p14="http://schemas.microsoft.com/office/powerpoint/2010/main" val="1989481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A73F9CC-3DAA-4F5E-87FC-188C3D9774D0}"/>
              </a:ext>
            </a:extLst>
          </p:cNvPr>
          <p:cNvSpPr>
            <a:spLocks noGrp="1"/>
          </p:cNvSpPr>
          <p:nvPr>
            <p:ph type="title"/>
          </p:nvPr>
        </p:nvSpPr>
        <p:spPr>
          <a:xfrm>
            <a:off x="319819" y="1025344"/>
            <a:ext cx="8502029" cy="568517"/>
          </a:xfrm>
        </p:spPr>
        <p:txBody>
          <a:bodyPr/>
          <a:lstStyle/>
          <a:p>
            <a:r>
              <a:rPr lang="en-US" dirty="0"/>
              <a:t>Azure has a full set of built-in services for SAP solutions</a:t>
            </a:r>
          </a:p>
        </p:txBody>
      </p:sp>
      <p:sp>
        <p:nvSpPr>
          <p:cNvPr id="59" name="IoT_Hub">
            <a:extLst>
              <a:ext uri="{FF2B5EF4-FFF2-40B4-BE49-F238E27FC236}">
                <a16:creationId xmlns:a16="http://schemas.microsoft.com/office/drawing/2014/main" id="{A68DF189-0CD1-5B43-9271-D2C7AD0EE8F7}"/>
              </a:ext>
            </a:extLst>
          </p:cNvPr>
          <p:cNvSpPr>
            <a:spLocks noChangeAspect="1" noEditPoints="1"/>
          </p:cNvSpPr>
          <p:nvPr/>
        </p:nvSpPr>
        <p:spPr bwMode="auto">
          <a:xfrm>
            <a:off x="8545320" y="1208909"/>
            <a:ext cx="274037" cy="272919"/>
          </a:xfrm>
          <a:custGeom>
            <a:avLst/>
            <a:gdLst>
              <a:gd name="T0" fmla="*/ 274 w 360"/>
              <a:gd name="T1" fmla="*/ 0 h 360"/>
              <a:gd name="T2" fmla="*/ 360 w 360"/>
              <a:gd name="T3" fmla="*/ 0 h 360"/>
              <a:gd name="T4" fmla="*/ 360 w 360"/>
              <a:gd name="T5" fmla="*/ 85 h 360"/>
              <a:gd name="T6" fmla="*/ 0 w 360"/>
              <a:gd name="T7" fmla="*/ 275 h 360"/>
              <a:gd name="T8" fmla="*/ 0 w 360"/>
              <a:gd name="T9" fmla="*/ 360 h 360"/>
              <a:gd name="T10" fmla="*/ 85 w 360"/>
              <a:gd name="T11" fmla="*/ 360 h 360"/>
              <a:gd name="T12" fmla="*/ 196 w 360"/>
              <a:gd name="T13" fmla="*/ 176 h 360"/>
              <a:gd name="T14" fmla="*/ 235 w 360"/>
              <a:gd name="T15" fmla="*/ 215 h 360"/>
              <a:gd name="T16" fmla="*/ 274 w 360"/>
              <a:gd name="T17" fmla="*/ 176 h 360"/>
              <a:gd name="T18" fmla="*/ 235 w 360"/>
              <a:gd name="T19" fmla="*/ 137 h 360"/>
              <a:gd name="T20" fmla="*/ 196 w 360"/>
              <a:gd name="T21" fmla="*/ 176 h 360"/>
              <a:gd name="T22" fmla="*/ 263 w 360"/>
              <a:gd name="T23" fmla="*/ 260 h 360"/>
              <a:gd name="T24" fmla="*/ 290 w 360"/>
              <a:gd name="T25" fmla="*/ 286 h 360"/>
              <a:gd name="T26" fmla="*/ 316 w 360"/>
              <a:gd name="T27" fmla="*/ 260 h 360"/>
              <a:gd name="T28" fmla="*/ 290 w 360"/>
              <a:gd name="T29" fmla="*/ 233 h 360"/>
              <a:gd name="T30" fmla="*/ 263 w 360"/>
              <a:gd name="T31" fmla="*/ 260 h 360"/>
              <a:gd name="T32" fmla="*/ 123 w 360"/>
              <a:gd name="T33" fmla="*/ 258 h 360"/>
              <a:gd name="T34" fmla="*/ 144 w 360"/>
              <a:gd name="T35" fmla="*/ 279 h 360"/>
              <a:gd name="T36" fmla="*/ 165 w 360"/>
              <a:gd name="T37" fmla="*/ 258 h 360"/>
              <a:gd name="T38" fmla="*/ 144 w 360"/>
              <a:gd name="T39" fmla="*/ 236 h 360"/>
              <a:gd name="T40" fmla="*/ 123 w 360"/>
              <a:gd name="T41" fmla="*/ 258 h 360"/>
              <a:gd name="T42" fmla="*/ 32 w 360"/>
              <a:gd name="T43" fmla="*/ 170 h 360"/>
              <a:gd name="T44" fmla="*/ 59 w 360"/>
              <a:gd name="T45" fmla="*/ 196 h 360"/>
              <a:gd name="T46" fmla="*/ 85 w 360"/>
              <a:gd name="T47" fmla="*/ 170 h 360"/>
              <a:gd name="T48" fmla="*/ 59 w 360"/>
              <a:gd name="T49" fmla="*/ 143 h 360"/>
              <a:gd name="T50" fmla="*/ 32 w 360"/>
              <a:gd name="T51" fmla="*/ 170 h 360"/>
              <a:gd name="T52" fmla="*/ 133 w 360"/>
              <a:gd name="T53" fmla="*/ 74 h 360"/>
              <a:gd name="T54" fmla="*/ 160 w 360"/>
              <a:gd name="T55" fmla="*/ 100 h 360"/>
              <a:gd name="T56" fmla="*/ 187 w 360"/>
              <a:gd name="T57" fmla="*/ 74 h 360"/>
              <a:gd name="T58" fmla="*/ 160 w 360"/>
              <a:gd name="T59" fmla="*/ 47 h 360"/>
              <a:gd name="T60" fmla="*/ 133 w 360"/>
              <a:gd name="T61" fmla="*/ 74 h 360"/>
              <a:gd name="T62" fmla="*/ 176 w 360"/>
              <a:gd name="T63" fmla="*/ 95 h 360"/>
              <a:gd name="T64" fmla="*/ 214 w 360"/>
              <a:gd name="T65" fmla="*/ 143 h 360"/>
              <a:gd name="T66" fmla="*/ 274 w 360"/>
              <a:gd name="T67" fmla="*/ 238 h 360"/>
              <a:gd name="T68" fmla="*/ 256 w 360"/>
              <a:gd name="T69" fmla="*/ 211 h 360"/>
              <a:gd name="T70" fmla="*/ 161 w 360"/>
              <a:gd name="T71" fmla="*/ 245 h 360"/>
              <a:gd name="T72" fmla="*/ 208 w 360"/>
              <a:gd name="T73" fmla="*/ 204 h 360"/>
              <a:gd name="T74" fmla="*/ 85 w 360"/>
              <a:gd name="T75" fmla="*/ 173 h 360"/>
              <a:gd name="T76" fmla="*/ 196 w 360"/>
              <a:gd name="T77" fmla="*/ 17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60">
                <a:moveTo>
                  <a:pt x="274" y="0"/>
                </a:moveTo>
                <a:cubicBezTo>
                  <a:pt x="360" y="0"/>
                  <a:pt x="360" y="0"/>
                  <a:pt x="360" y="0"/>
                </a:cubicBezTo>
                <a:cubicBezTo>
                  <a:pt x="360" y="85"/>
                  <a:pt x="360" y="85"/>
                  <a:pt x="360" y="85"/>
                </a:cubicBezTo>
                <a:moveTo>
                  <a:pt x="0" y="275"/>
                </a:moveTo>
                <a:cubicBezTo>
                  <a:pt x="0" y="360"/>
                  <a:pt x="0" y="360"/>
                  <a:pt x="0" y="360"/>
                </a:cubicBezTo>
                <a:cubicBezTo>
                  <a:pt x="85" y="360"/>
                  <a:pt x="85" y="360"/>
                  <a:pt x="85" y="360"/>
                </a:cubicBezTo>
                <a:moveTo>
                  <a:pt x="196" y="176"/>
                </a:moveTo>
                <a:cubicBezTo>
                  <a:pt x="196" y="198"/>
                  <a:pt x="213" y="215"/>
                  <a:pt x="235" y="215"/>
                </a:cubicBezTo>
                <a:cubicBezTo>
                  <a:pt x="256" y="215"/>
                  <a:pt x="274" y="198"/>
                  <a:pt x="274" y="176"/>
                </a:cubicBezTo>
                <a:cubicBezTo>
                  <a:pt x="274" y="155"/>
                  <a:pt x="256" y="137"/>
                  <a:pt x="235" y="137"/>
                </a:cubicBezTo>
                <a:cubicBezTo>
                  <a:pt x="213" y="137"/>
                  <a:pt x="196" y="155"/>
                  <a:pt x="196" y="176"/>
                </a:cubicBezTo>
                <a:close/>
                <a:moveTo>
                  <a:pt x="263" y="260"/>
                </a:moveTo>
                <a:cubicBezTo>
                  <a:pt x="263" y="274"/>
                  <a:pt x="275" y="286"/>
                  <a:pt x="290" y="286"/>
                </a:cubicBezTo>
                <a:cubicBezTo>
                  <a:pt x="304" y="286"/>
                  <a:pt x="316" y="274"/>
                  <a:pt x="316" y="260"/>
                </a:cubicBezTo>
                <a:cubicBezTo>
                  <a:pt x="316" y="245"/>
                  <a:pt x="304" y="233"/>
                  <a:pt x="290" y="233"/>
                </a:cubicBezTo>
                <a:cubicBezTo>
                  <a:pt x="275" y="233"/>
                  <a:pt x="263" y="245"/>
                  <a:pt x="263" y="260"/>
                </a:cubicBezTo>
                <a:close/>
                <a:moveTo>
                  <a:pt x="123" y="258"/>
                </a:moveTo>
                <a:cubicBezTo>
                  <a:pt x="123" y="270"/>
                  <a:pt x="132" y="279"/>
                  <a:pt x="144" y="279"/>
                </a:cubicBezTo>
                <a:cubicBezTo>
                  <a:pt x="156" y="279"/>
                  <a:pt x="165" y="270"/>
                  <a:pt x="165" y="258"/>
                </a:cubicBezTo>
                <a:cubicBezTo>
                  <a:pt x="165" y="246"/>
                  <a:pt x="156" y="236"/>
                  <a:pt x="144" y="236"/>
                </a:cubicBezTo>
                <a:cubicBezTo>
                  <a:pt x="132" y="236"/>
                  <a:pt x="123" y="246"/>
                  <a:pt x="123" y="258"/>
                </a:cubicBezTo>
                <a:close/>
                <a:moveTo>
                  <a:pt x="32" y="170"/>
                </a:moveTo>
                <a:cubicBezTo>
                  <a:pt x="32" y="184"/>
                  <a:pt x="44" y="196"/>
                  <a:pt x="59" y="196"/>
                </a:cubicBezTo>
                <a:cubicBezTo>
                  <a:pt x="73" y="196"/>
                  <a:pt x="85" y="184"/>
                  <a:pt x="85" y="170"/>
                </a:cubicBezTo>
                <a:cubicBezTo>
                  <a:pt x="85" y="155"/>
                  <a:pt x="73" y="143"/>
                  <a:pt x="59" y="143"/>
                </a:cubicBezTo>
                <a:cubicBezTo>
                  <a:pt x="44" y="143"/>
                  <a:pt x="32" y="155"/>
                  <a:pt x="32" y="170"/>
                </a:cubicBezTo>
                <a:close/>
                <a:moveTo>
                  <a:pt x="133" y="74"/>
                </a:moveTo>
                <a:cubicBezTo>
                  <a:pt x="133" y="88"/>
                  <a:pt x="145" y="100"/>
                  <a:pt x="160" y="100"/>
                </a:cubicBezTo>
                <a:cubicBezTo>
                  <a:pt x="175" y="100"/>
                  <a:pt x="187" y="88"/>
                  <a:pt x="187" y="74"/>
                </a:cubicBezTo>
                <a:cubicBezTo>
                  <a:pt x="187" y="59"/>
                  <a:pt x="175" y="47"/>
                  <a:pt x="160" y="47"/>
                </a:cubicBezTo>
                <a:cubicBezTo>
                  <a:pt x="145" y="47"/>
                  <a:pt x="133" y="59"/>
                  <a:pt x="133" y="74"/>
                </a:cubicBezTo>
                <a:close/>
                <a:moveTo>
                  <a:pt x="176" y="95"/>
                </a:moveTo>
                <a:cubicBezTo>
                  <a:pt x="214" y="143"/>
                  <a:pt x="214" y="143"/>
                  <a:pt x="214" y="143"/>
                </a:cubicBezTo>
                <a:moveTo>
                  <a:pt x="274" y="238"/>
                </a:moveTo>
                <a:cubicBezTo>
                  <a:pt x="256" y="211"/>
                  <a:pt x="256" y="211"/>
                  <a:pt x="256" y="211"/>
                </a:cubicBezTo>
                <a:moveTo>
                  <a:pt x="161" y="245"/>
                </a:moveTo>
                <a:cubicBezTo>
                  <a:pt x="208" y="204"/>
                  <a:pt x="208" y="204"/>
                  <a:pt x="208" y="204"/>
                </a:cubicBezTo>
                <a:moveTo>
                  <a:pt x="85" y="173"/>
                </a:moveTo>
                <a:cubicBezTo>
                  <a:pt x="196" y="176"/>
                  <a:pt x="196" y="176"/>
                  <a:pt x="196" y="176"/>
                </a:cubicBezTo>
              </a:path>
            </a:pathLst>
          </a:custGeom>
          <a:noFill/>
          <a:ln w="19050" cap="sq">
            <a:solidFill>
              <a:schemeClr val="tx2"/>
            </a:solidFill>
            <a:prstDash val="solid"/>
          </a:ln>
          <a:extLst/>
        </p:spPr>
        <p:txBody>
          <a:bodyPr vert="horz" wrap="square" lIns="68580" tIns="34290" rIns="68580" bIns="34290" numCol="1" anchor="t" anchorCtr="0" compatLnSpc="1">
            <a:prstTxWarp prst="textNoShape">
              <a:avLst/>
            </a:prstTxWarp>
          </a:bodyPr>
          <a:lstStyle/>
          <a:p>
            <a:endParaRPr lang="en-US" sz="1350" dirty="0">
              <a:gradFill>
                <a:gsLst>
                  <a:gs pos="0">
                    <a:srgbClr val="505050"/>
                  </a:gs>
                  <a:gs pos="100000">
                    <a:srgbClr val="505050"/>
                  </a:gs>
                </a:gsLst>
              </a:gradFill>
            </a:endParaRPr>
          </a:p>
        </p:txBody>
      </p:sp>
      <p:grpSp>
        <p:nvGrpSpPr>
          <p:cNvPr id="60" name="Group 59">
            <a:extLst>
              <a:ext uri="{FF2B5EF4-FFF2-40B4-BE49-F238E27FC236}">
                <a16:creationId xmlns:a16="http://schemas.microsoft.com/office/drawing/2014/main" id="{DD97D383-EF79-49A0-81A1-7AC6B1D17A95}"/>
              </a:ext>
            </a:extLst>
          </p:cNvPr>
          <p:cNvGrpSpPr/>
          <p:nvPr/>
        </p:nvGrpSpPr>
        <p:grpSpPr>
          <a:xfrm>
            <a:off x="1911987" y="1838143"/>
            <a:ext cx="5156306" cy="3783615"/>
            <a:chOff x="1816654" y="571611"/>
            <a:chExt cx="8478586" cy="6221450"/>
          </a:xfrm>
        </p:grpSpPr>
        <p:grpSp>
          <p:nvGrpSpPr>
            <p:cNvPr id="61" name="Group 60">
              <a:extLst>
                <a:ext uri="{FF2B5EF4-FFF2-40B4-BE49-F238E27FC236}">
                  <a16:creationId xmlns:a16="http://schemas.microsoft.com/office/drawing/2014/main" id="{6012E0F8-5FF3-4EC3-A7D1-EB3135D5A477}"/>
                </a:ext>
              </a:extLst>
            </p:cNvPr>
            <p:cNvGrpSpPr/>
            <p:nvPr/>
          </p:nvGrpSpPr>
          <p:grpSpPr>
            <a:xfrm>
              <a:off x="1816654" y="571611"/>
              <a:ext cx="8478586" cy="6221450"/>
              <a:chOff x="1816654" y="571611"/>
              <a:chExt cx="8478586" cy="6221450"/>
            </a:xfrm>
          </p:grpSpPr>
          <p:grpSp>
            <p:nvGrpSpPr>
              <p:cNvPr id="63" name="Group 4">
                <a:extLst>
                  <a:ext uri="{FF2B5EF4-FFF2-40B4-BE49-F238E27FC236}">
                    <a16:creationId xmlns:a16="http://schemas.microsoft.com/office/drawing/2014/main" id="{20E3D4A9-247A-4DFC-837C-4A0033A84BA9}"/>
                  </a:ext>
                </a:extLst>
              </p:cNvPr>
              <p:cNvGrpSpPr>
                <a:grpSpLocks noChangeAspect="1"/>
              </p:cNvGrpSpPr>
              <p:nvPr/>
            </p:nvGrpSpPr>
            <p:grpSpPr bwMode="auto">
              <a:xfrm flipV="1">
                <a:off x="4454992" y="1736671"/>
                <a:ext cx="3238507" cy="3186657"/>
                <a:chOff x="8085" y="74"/>
                <a:chExt cx="2998" cy="2950"/>
              </a:xfrm>
            </p:grpSpPr>
            <p:sp>
              <p:nvSpPr>
                <p:cNvPr id="110" name="Freeform 5">
                  <a:extLst>
                    <a:ext uri="{FF2B5EF4-FFF2-40B4-BE49-F238E27FC236}">
                      <a16:creationId xmlns:a16="http://schemas.microsoft.com/office/drawing/2014/main" id="{F124E320-B6D4-44B7-9688-815CF0037B8F}"/>
                    </a:ext>
                  </a:extLst>
                </p:cNvPr>
                <p:cNvSpPr>
                  <a:spLocks/>
                </p:cNvSpPr>
                <p:nvPr/>
              </p:nvSpPr>
              <p:spPr bwMode="auto">
                <a:xfrm>
                  <a:off x="8779" y="74"/>
                  <a:ext cx="1615" cy="244"/>
                </a:xfrm>
                <a:custGeom>
                  <a:avLst/>
                  <a:gdLst>
                    <a:gd name="T0" fmla="*/ 0 w 410"/>
                    <a:gd name="T1" fmla="*/ 61 h 62"/>
                    <a:gd name="T2" fmla="*/ 205 w 410"/>
                    <a:gd name="T3" fmla="*/ 0 h 62"/>
                    <a:gd name="T4" fmla="*/ 410 w 410"/>
                    <a:gd name="T5" fmla="*/ 62 h 62"/>
                  </a:gdLst>
                  <a:ahLst/>
                  <a:cxnLst>
                    <a:cxn ang="0">
                      <a:pos x="T0" y="T1"/>
                    </a:cxn>
                    <a:cxn ang="0">
                      <a:pos x="T2" y="T3"/>
                    </a:cxn>
                    <a:cxn ang="0">
                      <a:pos x="T4" y="T5"/>
                    </a:cxn>
                  </a:cxnLst>
                  <a:rect l="0" t="0" r="r" b="b"/>
                  <a:pathLst>
                    <a:path w="410" h="62">
                      <a:moveTo>
                        <a:pt x="0" y="61"/>
                      </a:moveTo>
                      <a:cubicBezTo>
                        <a:pt x="59" y="23"/>
                        <a:pt x="129" y="0"/>
                        <a:pt x="205" y="0"/>
                      </a:cubicBezTo>
                      <a:cubicBezTo>
                        <a:pt x="280" y="0"/>
                        <a:pt x="350" y="23"/>
                        <a:pt x="410" y="62"/>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1050" kern="0" dirty="0">
                    <a:solidFill>
                      <a:srgbClr val="505050"/>
                    </a:solidFill>
                    <a:latin typeface="Segoe UI Semilight"/>
                  </a:endParaRPr>
                </a:p>
              </p:txBody>
            </p:sp>
            <p:sp>
              <p:nvSpPr>
                <p:cNvPr id="111" name="Freeform 11">
                  <a:extLst>
                    <a:ext uri="{FF2B5EF4-FFF2-40B4-BE49-F238E27FC236}">
                      <a16:creationId xmlns:a16="http://schemas.microsoft.com/office/drawing/2014/main" id="{8229FCE2-9D55-40DF-BE74-A08E6F3F6FFC}"/>
                    </a:ext>
                  </a:extLst>
                </p:cNvPr>
                <p:cNvSpPr>
                  <a:spLocks/>
                </p:cNvSpPr>
                <p:nvPr/>
              </p:nvSpPr>
              <p:spPr bwMode="auto">
                <a:xfrm>
                  <a:off x="8085" y="401"/>
                  <a:ext cx="575" cy="1532"/>
                </a:xfrm>
                <a:custGeom>
                  <a:avLst/>
                  <a:gdLst>
                    <a:gd name="T0" fmla="*/ 19 w 146"/>
                    <a:gd name="T1" fmla="*/ 389 h 389"/>
                    <a:gd name="T2" fmla="*/ 24 w 146"/>
                    <a:gd name="T3" fmla="*/ 176 h 389"/>
                    <a:gd name="T4" fmla="*/ 146 w 146"/>
                    <a:gd name="T5" fmla="*/ 0 h 389"/>
                  </a:gdLst>
                  <a:ahLst/>
                  <a:cxnLst>
                    <a:cxn ang="0">
                      <a:pos x="T0" y="T1"/>
                    </a:cxn>
                    <a:cxn ang="0">
                      <a:pos x="T2" y="T3"/>
                    </a:cxn>
                    <a:cxn ang="0">
                      <a:pos x="T4" y="T5"/>
                    </a:cxn>
                  </a:cxnLst>
                  <a:rect l="0" t="0" r="r" b="b"/>
                  <a:pathLst>
                    <a:path w="146" h="389">
                      <a:moveTo>
                        <a:pt x="19" y="389"/>
                      </a:moveTo>
                      <a:cubicBezTo>
                        <a:pt x="0" y="321"/>
                        <a:pt x="1" y="248"/>
                        <a:pt x="24" y="176"/>
                      </a:cubicBezTo>
                      <a:cubicBezTo>
                        <a:pt x="47" y="104"/>
                        <a:pt x="91" y="44"/>
                        <a:pt x="146" y="0"/>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1050" kern="0" dirty="0">
                    <a:solidFill>
                      <a:srgbClr val="505050"/>
                    </a:solidFill>
                    <a:latin typeface="Segoe UI Semilight"/>
                  </a:endParaRPr>
                </a:p>
              </p:txBody>
            </p:sp>
            <p:sp>
              <p:nvSpPr>
                <p:cNvPr id="112" name="Freeform 12">
                  <a:extLst>
                    <a:ext uri="{FF2B5EF4-FFF2-40B4-BE49-F238E27FC236}">
                      <a16:creationId xmlns:a16="http://schemas.microsoft.com/office/drawing/2014/main" id="{60B8F364-005C-4C9E-B82A-9A7808105664}"/>
                    </a:ext>
                  </a:extLst>
                </p:cNvPr>
                <p:cNvSpPr>
                  <a:spLocks/>
                </p:cNvSpPr>
                <p:nvPr/>
              </p:nvSpPr>
              <p:spPr bwMode="auto">
                <a:xfrm>
                  <a:off x="10512" y="405"/>
                  <a:ext cx="571" cy="1532"/>
                </a:xfrm>
                <a:custGeom>
                  <a:avLst/>
                  <a:gdLst>
                    <a:gd name="T0" fmla="*/ 0 w 145"/>
                    <a:gd name="T1" fmla="*/ 0 h 389"/>
                    <a:gd name="T2" fmla="*/ 121 w 145"/>
                    <a:gd name="T3" fmla="*/ 175 h 389"/>
                    <a:gd name="T4" fmla="*/ 126 w 145"/>
                    <a:gd name="T5" fmla="*/ 389 h 389"/>
                  </a:gdLst>
                  <a:ahLst/>
                  <a:cxnLst>
                    <a:cxn ang="0">
                      <a:pos x="T0" y="T1"/>
                    </a:cxn>
                    <a:cxn ang="0">
                      <a:pos x="T2" y="T3"/>
                    </a:cxn>
                    <a:cxn ang="0">
                      <a:pos x="T4" y="T5"/>
                    </a:cxn>
                  </a:cxnLst>
                  <a:rect l="0" t="0" r="r" b="b"/>
                  <a:pathLst>
                    <a:path w="145" h="389">
                      <a:moveTo>
                        <a:pt x="0" y="0"/>
                      </a:moveTo>
                      <a:cubicBezTo>
                        <a:pt x="55" y="44"/>
                        <a:pt x="98" y="104"/>
                        <a:pt x="121" y="175"/>
                      </a:cubicBezTo>
                      <a:cubicBezTo>
                        <a:pt x="144" y="247"/>
                        <a:pt x="145" y="321"/>
                        <a:pt x="126" y="389"/>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1050" kern="0" dirty="0">
                    <a:solidFill>
                      <a:srgbClr val="505050"/>
                    </a:solidFill>
                    <a:latin typeface="Segoe UI Semilight"/>
                  </a:endParaRPr>
                </a:p>
              </p:txBody>
            </p:sp>
            <p:sp>
              <p:nvSpPr>
                <p:cNvPr id="113" name="Freeform 13">
                  <a:extLst>
                    <a:ext uri="{FF2B5EF4-FFF2-40B4-BE49-F238E27FC236}">
                      <a16:creationId xmlns:a16="http://schemas.microsoft.com/office/drawing/2014/main" id="{384FBC65-ACC2-412B-B02C-5519ACF760C3}"/>
                    </a:ext>
                  </a:extLst>
                </p:cNvPr>
                <p:cNvSpPr>
                  <a:spLocks/>
                </p:cNvSpPr>
                <p:nvPr/>
              </p:nvSpPr>
              <p:spPr bwMode="auto">
                <a:xfrm>
                  <a:off x="8203" y="2075"/>
                  <a:ext cx="1304" cy="949"/>
                </a:xfrm>
                <a:custGeom>
                  <a:avLst/>
                  <a:gdLst>
                    <a:gd name="T0" fmla="*/ 331 w 331"/>
                    <a:gd name="T1" fmla="*/ 241 h 241"/>
                    <a:gd name="T2" fmla="*/ 130 w 331"/>
                    <a:gd name="T3" fmla="*/ 170 h 241"/>
                    <a:gd name="T4" fmla="*/ 0 w 331"/>
                    <a:gd name="T5" fmla="*/ 0 h 241"/>
                  </a:gdLst>
                  <a:ahLst/>
                  <a:cxnLst>
                    <a:cxn ang="0">
                      <a:pos x="T0" y="T1"/>
                    </a:cxn>
                    <a:cxn ang="0">
                      <a:pos x="T2" y="T3"/>
                    </a:cxn>
                    <a:cxn ang="0">
                      <a:pos x="T4" y="T5"/>
                    </a:cxn>
                  </a:cxnLst>
                  <a:rect l="0" t="0" r="r" b="b"/>
                  <a:pathLst>
                    <a:path w="331" h="241">
                      <a:moveTo>
                        <a:pt x="331" y="241"/>
                      </a:moveTo>
                      <a:cubicBezTo>
                        <a:pt x="261" y="238"/>
                        <a:pt x="191" y="215"/>
                        <a:pt x="130" y="170"/>
                      </a:cubicBezTo>
                      <a:cubicBezTo>
                        <a:pt x="69" y="126"/>
                        <a:pt x="25" y="66"/>
                        <a:pt x="0" y="0"/>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1050" kern="0" dirty="0">
                    <a:solidFill>
                      <a:srgbClr val="505050"/>
                    </a:solidFill>
                    <a:latin typeface="Segoe UI Semilight"/>
                  </a:endParaRPr>
                </a:p>
              </p:txBody>
            </p:sp>
            <p:sp>
              <p:nvSpPr>
                <p:cNvPr id="114" name="Freeform 14">
                  <a:extLst>
                    <a:ext uri="{FF2B5EF4-FFF2-40B4-BE49-F238E27FC236}">
                      <a16:creationId xmlns:a16="http://schemas.microsoft.com/office/drawing/2014/main" id="{5EF1B463-2E2C-4CA8-B71C-DC4B77FB43FA}"/>
                    </a:ext>
                  </a:extLst>
                </p:cNvPr>
                <p:cNvSpPr>
                  <a:spLocks/>
                </p:cNvSpPr>
                <p:nvPr/>
              </p:nvSpPr>
              <p:spPr bwMode="auto">
                <a:xfrm>
                  <a:off x="9657" y="2079"/>
                  <a:ext cx="1304" cy="945"/>
                </a:xfrm>
                <a:custGeom>
                  <a:avLst/>
                  <a:gdLst>
                    <a:gd name="T0" fmla="*/ 331 w 331"/>
                    <a:gd name="T1" fmla="*/ 0 h 240"/>
                    <a:gd name="T2" fmla="*/ 202 w 331"/>
                    <a:gd name="T3" fmla="*/ 169 h 240"/>
                    <a:gd name="T4" fmla="*/ 0 w 331"/>
                    <a:gd name="T5" fmla="*/ 240 h 240"/>
                  </a:gdLst>
                  <a:ahLst/>
                  <a:cxnLst>
                    <a:cxn ang="0">
                      <a:pos x="T0" y="T1"/>
                    </a:cxn>
                    <a:cxn ang="0">
                      <a:pos x="T2" y="T3"/>
                    </a:cxn>
                    <a:cxn ang="0">
                      <a:pos x="T4" y="T5"/>
                    </a:cxn>
                  </a:cxnLst>
                  <a:rect l="0" t="0" r="r" b="b"/>
                  <a:pathLst>
                    <a:path w="331" h="240">
                      <a:moveTo>
                        <a:pt x="331" y="0"/>
                      </a:moveTo>
                      <a:cubicBezTo>
                        <a:pt x="306" y="66"/>
                        <a:pt x="263" y="125"/>
                        <a:pt x="202" y="169"/>
                      </a:cubicBezTo>
                      <a:cubicBezTo>
                        <a:pt x="141" y="214"/>
                        <a:pt x="70" y="237"/>
                        <a:pt x="0" y="240"/>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1050" kern="0" dirty="0">
                    <a:solidFill>
                      <a:srgbClr val="505050"/>
                    </a:solidFill>
                    <a:latin typeface="Segoe UI Semilight"/>
                  </a:endParaRPr>
                </a:p>
              </p:txBody>
            </p:sp>
          </p:grpSp>
          <p:sp>
            <p:nvSpPr>
              <p:cNvPr id="64" name="TextBox 63">
                <a:extLst>
                  <a:ext uri="{FF2B5EF4-FFF2-40B4-BE49-F238E27FC236}">
                    <a16:creationId xmlns:a16="http://schemas.microsoft.com/office/drawing/2014/main" id="{7F1E3771-D592-4EEC-9CF5-EE58659FCD21}"/>
                  </a:ext>
                </a:extLst>
              </p:cNvPr>
              <p:cNvSpPr txBox="1">
                <a:spLocks noChangeAspect="1"/>
              </p:cNvSpPr>
              <p:nvPr/>
            </p:nvSpPr>
            <p:spPr>
              <a:xfrm>
                <a:off x="8272297" y="3615168"/>
                <a:ext cx="1479771" cy="698820"/>
              </a:xfrm>
              <a:prstGeom prst="rect">
                <a:avLst/>
              </a:prstGeom>
              <a:noFill/>
            </p:spPr>
            <p:txBody>
              <a:bodyPr wrap="none" lIns="134464" tIns="107571" rIns="134464" bIns="107571" rtlCol="0">
                <a:spAutoFit/>
              </a:bodyPr>
              <a:lstStyle>
                <a:defPPr>
                  <a:defRPr lang="en-US"/>
                </a:defPPr>
                <a:lvl1pPr>
                  <a:lnSpc>
                    <a:spcPct val="90000"/>
                  </a:lnSpc>
                  <a:spcAft>
                    <a:spcPts val="600"/>
                  </a:spcAft>
                  <a:defRPr sz="2000">
                    <a:gradFill>
                      <a:gsLst>
                        <a:gs pos="2917">
                          <a:srgbClr val="000000"/>
                        </a:gs>
                        <a:gs pos="84000">
                          <a:srgbClr val="000000"/>
                        </a:gs>
                      </a:gsLst>
                      <a:lin ang="5400000" scaled="0"/>
                    </a:gradFill>
                    <a:latin typeface="Segoe Pro Semibold" panose="020B0702040504020203" pitchFamily="34" charset="0"/>
                  </a:defRPr>
                </a:lvl1pPr>
              </a:lstStyle>
              <a:p>
                <a:pPr algn="ctr" defTabSz="685800">
                  <a:spcAft>
                    <a:spcPts val="441"/>
                  </a:spcAft>
                  <a:defRPr/>
                </a:pPr>
                <a:r>
                  <a:rPr lang="en-US" sz="1500" b="1" kern="0" dirty="0">
                    <a:solidFill>
                      <a:srgbClr val="0078D4"/>
                    </a:solidFill>
                    <a:latin typeface="Segoe UI Semibold" panose="020B0502040204020203" pitchFamily="34" charset="0"/>
                    <a:ea typeface="Segoe UI Semibold" panose="020B0502040204020203" pitchFamily="34" charset="0"/>
                    <a:cs typeface="Segoe UI Semibold" panose="020B0502040204020203" pitchFamily="34" charset="0"/>
                  </a:rPr>
                  <a:t>Protect</a:t>
                </a:r>
              </a:p>
            </p:txBody>
          </p:sp>
          <p:sp>
            <p:nvSpPr>
              <p:cNvPr id="65" name="TextBox 64">
                <a:extLst>
                  <a:ext uri="{FF2B5EF4-FFF2-40B4-BE49-F238E27FC236}">
                    <a16:creationId xmlns:a16="http://schemas.microsoft.com/office/drawing/2014/main" id="{92D3A845-360D-40F2-9430-6F68275B267F}"/>
                  </a:ext>
                </a:extLst>
              </p:cNvPr>
              <p:cNvSpPr txBox="1">
                <a:spLocks noChangeAspect="1"/>
              </p:cNvSpPr>
              <p:nvPr/>
            </p:nvSpPr>
            <p:spPr>
              <a:xfrm>
                <a:off x="8271062" y="1920882"/>
                <a:ext cx="1403332" cy="698820"/>
              </a:xfrm>
              <a:prstGeom prst="rect">
                <a:avLst/>
              </a:prstGeom>
              <a:noFill/>
            </p:spPr>
            <p:txBody>
              <a:bodyPr wrap="none" lIns="134464" tIns="107571" rIns="134464" bIns="107571" rtlCol="0">
                <a:spAutoFit/>
              </a:bodyPr>
              <a:lstStyle>
                <a:defPPr>
                  <a:defRPr lang="en-US"/>
                </a:defPPr>
                <a:lvl1pPr>
                  <a:lnSpc>
                    <a:spcPct val="90000"/>
                  </a:lnSpc>
                  <a:spcAft>
                    <a:spcPts val="600"/>
                  </a:spcAft>
                  <a:defRPr sz="2000">
                    <a:gradFill>
                      <a:gsLst>
                        <a:gs pos="2917">
                          <a:srgbClr val="000000"/>
                        </a:gs>
                        <a:gs pos="84000">
                          <a:srgbClr val="000000"/>
                        </a:gs>
                      </a:gsLst>
                      <a:lin ang="5400000" scaled="0"/>
                    </a:gradFill>
                    <a:latin typeface="Segoe Pro Semibold" panose="020B0702040504020203" pitchFamily="34" charset="0"/>
                  </a:defRPr>
                </a:lvl1pPr>
              </a:lstStyle>
              <a:p>
                <a:pPr algn="ctr" defTabSz="685800">
                  <a:spcAft>
                    <a:spcPts val="441"/>
                  </a:spcAft>
                  <a:defRPr/>
                </a:pPr>
                <a:r>
                  <a:rPr lang="en-US" sz="1500" b="1" kern="0" dirty="0">
                    <a:solidFill>
                      <a:srgbClr val="0078D4"/>
                    </a:solidFill>
                    <a:latin typeface="Segoe UI Semibold" panose="020B0502040204020203" pitchFamily="34" charset="0"/>
                    <a:ea typeface="Segoe UI Semibold" panose="020B0502040204020203" pitchFamily="34" charset="0"/>
                    <a:cs typeface="Segoe UI Semibold" panose="020B0502040204020203" pitchFamily="34" charset="0"/>
                  </a:rPr>
                  <a:t>Secure</a:t>
                </a:r>
              </a:p>
            </p:txBody>
          </p:sp>
          <p:sp>
            <p:nvSpPr>
              <p:cNvPr id="66" name="TextBox 65">
                <a:extLst>
                  <a:ext uri="{FF2B5EF4-FFF2-40B4-BE49-F238E27FC236}">
                    <a16:creationId xmlns:a16="http://schemas.microsoft.com/office/drawing/2014/main" id="{1E82905E-63D1-403A-AD53-7ECDCA9E92A8}"/>
                  </a:ext>
                </a:extLst>
              </p:cNvPr>
              <p:cNvSpPr txBox="1">
                <a:spLocks noChangeAspect="1"/>
              </p:cNvSpPr>
              <p:nvPr/>
            </p:nvSpPr>
            <p:spPr>
              <a:xfrm>
                <a:off x="5301648" y="5590485"/>
                <a:ext cx="1614199" cy="698820"/>
              </a:xfrm>
              <a:prstGeom prst="rect">
                <a:avLst/>
              </a:prstGeom>
              <a:noFill/>
            </p:spPr>
            <p:txBody>
              <a:bodyPr wrap="none" lIns="134464" tIns="107571" rIns="134464" bIns="107571" rtlCol="0">
                <a:spAutoFit/>
              </a:bodyPr>
              <a:lstStyle>
                <a:defPPr>
                  <a:defRPr lang="en-US"/>
                </a:defPPr>
                <a:lvl1pPr>
                  <a:lnSpc>
                    <a:spcPct val="90000"/>
                  </a:lnSpc>
                  <a:spcAft>
                    <a:spcPts val="600"/>
                  </a:spcAft>
                  <a:defRPr sz="2000">
                    <a:gradFill>
                      <a:gsLst>
                        <a:gs pos="2917">
                          <a:srgbClr val="000000"/>
                        </a:gs>
                        <a:gs pos="84000">
                          <a:srgbClr val="000000"/>
                        </a:gs>
                      </a:gsLst>
                      <a:lin ang="5400000" scaled="0"/>
                    </a:gradFill>
                    <a:latin typeface="Segoe Pro Semibold" panose="020B0702040504020203" pitchFamily="34" charset="0"/>
                  </a:defRPr>
                </a:lvl1pPr>
              </a:lstStyle>
              <a:p>
                <a:pPr algn="ctr" defTabSz="685800">
                  <a:spcAft>
                    <a:spcPts val="441"/>
                  </a:spcAft>
                  <a:defRPr/>
                </a:pPr>
                <a:r>
                  <a:rPr lang="en-US" sz="1500" b="1" kern="0" dirty="0">
                    <a:solidFill>
                      <a:srgbClr val="0078D4"/>
                    </a:solidFill>
                    <a:latin typeface="Segoe UI Semibold" panose="020B0502040204020203" pitchFamily="34" charset="0"/>
                    <a:ea typeface="Segoe UI Semibold" panose="020B0502040204020203" pitchFamily="34" charset="0"/>
                    <a:cs typeface="Segoe UI Semibold" panose="020B0502040204020203" pitchFamily="34" charset="0"/>
                  </a:rPr>
                  <a:t>Monitor</a:t>
                </a:r>
              </a:p>
            </p:txBody>
          </p:sp>
          <p:sp>
            <p:nvSpPr>
              <p:cNvPr id="67" name="TextBox 66">
                <a:extLst>
                  <a:ext uri="{FF2B5EF4-FFF2-40B4-BE49-F238E27FC236}">
                    <a16:creationId xmlns:a16="http://schemas.microsoft.com/office/drawing/2014/main" id="{4BEBBF9B-BE8C-46B8-BFC9-758F51DC9A75}"/>
                  </a:ext>
                </a:extLst>
              </p:cNvPr>
              <p:cNvSpPr txBox="1">
                <a:spLocks noChangeAspect="1"/>
              </p:cNvSpPr>
              <p:nvPr/>
            </p:nvSpPr>
            <p:spPr>
              <a:xfrm>
                <a:off x="1933456" y="3615168"/>
                <a:ext cx="1867239" cy="698820"/>
              </a:xfrm>
              <a:prstGeom prst="rect">
                <a:avLst/>
              </a:prstGeom>
              <a:noFill/>
            </p:spPr>
            <p:txBody>
              <a:bodyPr wrap="none" lIns="134464" tIns="107571" rIns="134464" bIns="107571" rtlCol="0">
                <a:spAutoFit/>
              </a:bodyPr>
              <a:lstStyle>
                <a:defPPr>
                  <a:defRPr lang="en-US"/>
                </a:defPPr>
                <a:lvl1pPr>
                  <a:lnSpc>
                    <a:spcPct val="90000"/>
                  </a:lnSpc>
                  <a:spcAft>
                    <a:spcPts val="600"/>
                  </a:spcAft>
                  <a:defRPr sz="2000">
                    <a:gradFill>
                      <a:gsLst>
                        <a:gs pos="2917">
                          <a:srgbClr val="000000"/>
                        </a:gs>
                        <a:gs pos="84000">
                          <a:srgbClr val="000000"/>
                        </a:gs>
                      </a:gsLst>
                      <a:lin ang="5400000" scaled="0"/>
                    </a:gradFill>
                    <a:latin typeface="Segoe Pro Semibold" panose="020B0702040504020203" pitchFamily="34" charset="0"/>
                  </a:defRPr>
                </a:lvl1pPr>
              </a:lstStyle>
              <a:p>
                <a:pPr algn="ctr" defTabSz="685800">
                  <a:spcAft>
                    <a:spcPts val="441"/>
                  </a:spcAft>
                  <a:defRPr/>
                </a:pPr>
                <a:r>
                  <a:rPr lang="en-US" sz="1500" b="1" kern="0" dirty="0">
                    <a:solidFill>
                      <a:srgbClr val="0078D4"/>
                    </a:solidFill>
                    <a:latin typeface="Segoe UI Semibold" panose="020B0502040204020203" pitchFamily="34" charset="0"/>
                    <a:ea typeface="Segoe UI Semibold" panose="020B0502040204020203" pitchFamily="34" charset="0"/>
                    <a:cs typeface="Segoe UI Semibold" panose="020B0502040204020203" pitchFamily="34" charset="0"/>
                  </a:rPr>
                  <a:t>Configure</a:t>
                </a:r>
              </a:p>
            </p:txBody>
          </p:sp>
          <p:sp>
            <p:nvSpPr>
              <p:cNvPr id="68" name="TextBox 67">
                <a:extLst>
                  <a:ext uri="{FF2B5EF4-FFF2-40B4-BE49-F238E27FC236}">
                    <a16:creationId xmlns:a16="http://schemas.microsoft.com/office/drawing/2014/main" id="{AD508C99-7C75-4BD9-AB1F-99EFF7E6120F}"/>
                  </a:ext>
                </a:extLst>
              </p:cNvPr>
              <p:cNvSpPr txBox="1">
                <a:spLocks noChangeAspect="1"/>
              </p:cNvSpPr>
              <p:nvPr/>
            </p:nvSpPr>
            <p:spPr>
              <a:xfrm>
                <a:off x="2316811" y="1920882"/>
                <a:ext cx="1487678" cy="698820"/>
              </a:xfrm>
              <a:prstGeom prst="rect">
                <a:avLst/>
              </a:prstGeom>
              <a:noFill/>
            </p:spPr>
            <p:txBody>
              <a:bodyPr wrap="none" lIns="134464" tIns="107571" rIns="134464" bIns="107571" rtlCol="0">
                <a:spAutoFit/>
              </a:bodyPr>
              <a:lstStyle>
                <a:defPPr>
                  <a:defRPr lang="en-US"/>
                </a:defPPr>
                <a:lvl1pPr>
                  <a:lnSpc>
                    <a:spcPct val="90000"/>
                  </a:lnSpc>
                  <a:spcAft>
                    <a:spcPts val="600"/>
                  </a:spcAft>
                  <a:defRPr sz="2000">
                    <a:gradFill>
                      <a:gsLst>
                        <a:gs pos="2917">
                          <a:srgbClr val="000000"/>
                        </a:gs>
                        <a:gs pos="84000">
                          <a:srgbClr val="000000"/>
                        </a:gs>
                      </a:gsLst>
                      <a:lin ang="5400000" scaled="0"/>
                    </a:gradFill>
                    <a:latin typeface="Segoe Pro Semibold" panose="020B0702040504020203" pitchFamily="34" charset="0"/>
                  </a:defRPr>
                </a:lvl1pPr>
              </a:lstStyle>
              <a:p>
                <a:pPr algn="ctr" defTabSz="685800">
                  <a:spcAft>
                    <a:spcPts val="441"/>
                  </a:spcAft>
                  <a:defRPr/>
                </a:pPr>
                <a:r>
                  <a:rPr lang="en-US" sz="1500" b="1" kern="0" dirty="0">
                    <a:solidFill>
                      <a:srgbClr val="0078D4"/>
                    </a:solidFill>
                    <a:latin typeface="Segoe UI Semibold" panose="020B0502040204020203" pitchFamily="34" charset="0"/>
                    <a:ea typeface="Segoe UI Semibold" panose="020B0502040204020203" pitchFamily="34" charset="0"/>
                    <a:cs typeface="Segoe UI Semibold" panose="020B0502040204020203" pitchFamily="34" charset="0"/>
                  </a:rPr>
                  <a:t>Govern</a:t>
                </a:r>
              </a:p>
            </p:txBody>
          </p:sp>
          <p:sp>
            <p:nvSpPr>
              <p:cNvPr id="69" name="Oval 68">
                <a:extLst>
                  <a:ext uri="{FF2B5EF4-FFF2-40B4-BE49-F238E27FC236}">
                    <a16:creationId xmlns:a16="http://schemas.microsoft.com/office/drawing/2014/main" id="{4224855E-FA5B-42D0-9E47-58610BB78A36}"/>
                  </a:ext>
                </a:extLst>
              </p:cNvPr>
              <p:cNvSpPr/>
              <p:nvPr/>
            </p:nvSpPr>
            <p:spPr bwMode="auto">
              <a:xfrm>
                <a:off x="4809919" y="2069678"/>
                <a:ext cx="2528653" cy="2528653"/>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70" name="TextBox 69">
                <a:extLst>
                  <a:ext uri="{FF2B5EF4-FFF2-40B4-BE49-F238E27FC236}">
                    <a16:creationId xmlns:a16="http://schemas.microsoft.com/office/drawing/2014/main" id="{D74D93A9-E523-4DE9-8A4D-EC4E8FE9B5D6}"/>
                  </a:ext>
                </a:extLst>
              </p:cNvPr>
              <p:cNvSpPr txBox="1"/>
              <p:nvPr/>
            </p:nvSpPr>
            <p:spPr>
              <a:xfrm>
                <a:off x="8293574" y="2234782"/>
                <a:ext cx="2001666" cy="861821"/>
              </a:xfrm>
              <a:prstGeom prst="rect">
                <a:avLst/>
              </a:prstGeom>
              <a:noFill/>
            </p:spPr>
            <p:txBody>
              <a:bodyPr wrap="none" lIns="134464" tIns="107571" rIns="134464" bIns="107571" rtlCol="0">
                <a:spAutoFit/>
              </a:bodyPr>
              <a:lstStyle/>
              <a:p>
                <a:pPr defTabSz="713341">
                  <a:lnSpc>
                    <a:spcPct val="114000"/>
                  </a:lnSpc>
                  <a:spcBef>
                    <a:spcPts val="221"/>
                  </a:spcBef>
                  <a:defRPr/>
                </a:pPr>
                <a:r>
                  <a:rPr lang="en-US" sz="825" kern="0" dirty="0">
                    <a:solidFill>
                      <a:srgbClr val="1A1A1A"/>
                    </a:solidFill>
                    <a:cs typeface="Segoe UI" charset="0"/>
                  </a:rPr>
                  <a:t>Security management</a:t>
                </a:r>
              </a:p>
              <a:p>
                <a:pPr defTabSz="713341">
                  <a:lnSpc>
                    <a:spcPct val="114000"/>
                  </a:lnSpc>
                  <a:spcBef>
                    <a:spcPts val="221"/>
                  </a:spcBef>
                  <a:defRPr/>
                </a:pPr>
                <a:r>
                  <a:rPr lang="en-US" sz="825" kern="0" dirty="0">
                    <a:solidFill>
                      <a:srgbClr val="1A1A1A"/>
                    </a:solidFill>
                    <a:cs typeface="Segoe UI" charset="0"/>
                  </a:rPr>
                  <a:t>Threat protection</a:t>
                </a:r>
              </a:p>
            </p:txBody>
          </p:sp>
          <p:sp>
            <p:nvSpPr>
              <p:cNvPr id="71" name="TextBox 70">
                <a:extLst>
                  <a:ext uri="{FF2B5EF4-FFF2-40B4-BE49-F238E27FC236}">
                    <a16:creationId xmlns:a16="http://schemas.microsoft.com/office/drawing/2014/main" id="{FC241BD7-BEBB-4285-A4D9-D1AB7F843D18}"/>
                  </a:ext>
                </a:extLst>
              </p:cNvPr>
              <p:cNvSpPr txBox="1"/>
              <p:nvPr/>
            </p:nvSpPr>
            <p:spPr>
              <a:xfrm>
                <a:off x="8293575" y="3934775"/>
                <a:ext cx="1680094" cy="861821"/>
              </a:xfrm>
              <a:prstGeom prst="rect">
                <a:avLst/>
              </a:prstGeom>
              <a:noFill/>
            </p:spPr>
            <p:txBody>
              <a:bodyPr wrap="none" lIns="134464" tIns="107571" rIns="134464" bIns="107571" rtlCol="0">
                <a:spAutoFit/>
              </a:bodyPr>
              <a:lstStyle/>
              <a:p>
                <a:pPr defTabSz="713341">
                  <a:lnSpc>
                    <a:spcPct val="114000"/>
                  </a:lnSpc>
                  <a:spcBef>
                    <a:spcPts val="221"/>
                  </a:spcBef>
                  <a:defRPr/>
                </a:pPr>
                <a:r>
                  <a:rPr lang="en-US" sz="825" kern="0" dirty="0">
                    <a:solidFill>
                      <a:srgbClr val="1A1A1A"/>
                    </a:solidFill>
                    <a:cs typeface="Segoe UI" charset="0"/>
                  </a:rPr>
                  <a:t>Backup</a:t>
                </a:r>
              </a:p>
              <a:p>
                <a:pPr defTabSz="713341">
                  <a:lnSpc>
                    <a:spcPct val="114000"/>
                  </a:lnSpc>
                  <a:spcBef>
                    <a:spcPts val="221"/>
                  </a:spcBef>
                  <a:defRPr/>
                </a:pPr>
                <a:r>
                  <a:rPr lang="en-US" sz="825" kern="0" dirty="0">
                    <a:solidFill>
                      <a:srgbClr val="1A1A1A"/>
                    </a:solidFill>
                    <a:cs typeface="Segoe UI" charset="0"/>
                  </a:rPr>
                  <a:t>Disaster recovery</a:t>
                </a:r>
              </a:p>
            </p:txBody>
          </p:sp>
          <p:sp>
            <p:nvSpPr>
              <p:cNvPr id="72" name="TextBox 71">
                <a:extLst>
                  <a:ext uri="{FF2B5EF4-FFF2-40B4-BE49-F238E27FC236}">
                    <a16:creationId xmlns:a16="http://schemas.microsoft.com/office/drawing/2014/main" id="{E2423C7A-B725-43AF-8412-AB1FA7B5FEBA}"/>
                  </a:ext>
                </a:extLst>
              </p:cNvPr>
              <p:cNvSpPr txBox="1"/>
              <p:nvPr/>
            </p:nvSpPr>
            <p:spPr>
              <a:xfrm>
                <a:off x="1919894" y="2234782"/>
                <a:ext cx="1846152" cy="861821"/>
              </a:xfrm>
              <a:prstGeom prst="rect">
                <a:avLst/>
              </a:prstGeom>
              <a:noFill/>
            </p:spPr>
            <p:txBody>
              <a:bodyPr wrap="none" lIns="134464" tIns="107571" rIns="134464" bIns="107571" rtlCol="0">
                <a:spAutoFit/>
              </a:bodyPr>
              <a:lstStyle/>
              <a:p>
                <a:pPr algn="r" defTabSz="713341">
                  <a:lnSpc>
                    <a:spcPct val="114000"/>
                  </a:lnSpc>
                  <a:spcBef>
                    <a:spcPts val="221"/>
                  </a:spcBef>
                  <a:defRPr/>
                </a:pPr>
                <a:r>
                  <a:rPr lang="en-US" sz="825" kern="0" dirty="0">
                    <a:solidFill>
                      <a:srgbClr val="1A1A1A"/>
                    </a:solidFill>
                    <a:cs typeface="Segoe UI" charset="0"/>
                  </a:rPr>
                  <a:t>Policy management</a:t>
                </a:r>
              </a:p>
              <a:p>
                <a:pPr algn="r" defTabSz="713341">
                  <a:lnSpc>
                    <a:spcPct val="114000"/>
                  </a:lnSpc>
                  <a:spcBef>
                    <a:spcPts val="221"/>
                  </a:spcBef>
                  <a:defRPr/>
                </a:pPr>
                <a:r>
                  <a:rPr lang="en-US" sz="825" kern="0" dirty="0">
                    <a:solidFill>
                      <a:srgbClr val="1A1A1A"/>
                    </a:solidFill>
                    <a:cs typeface="Segoe UI" charset="0"/>
                  </a:rPr>
                  <a:t>Cost management</a:t>
                </a:r>
              </a:p>
            </p:txBody>
          </p:sp>
          <p:sp>
            <p:nvSpPr>
              <p:cNvPr id="73" name="TextBox 72">
                <a:extLst>
                  <a:ext uri="{FF2B5EF4-FFF2-40B4-BE49-F238E27FC236}">
                    <a16:creationId xmlns:a16="http://schemas.microsoft.com/office/drawing/2014/main" id="{4B40CE36-6976-4FA3-9A55-E6256DE35FB7}"/>
                  </a:ext>
                </a:extLst>
              </p:cNvPr>
              <p:cNvSpPr txBox="1"/>
              <p:nvPr/>
            </p:nvSpPr>
            <p:spPr>
              <a:xfrm>
                <a:off x="1816654" y="3964578"/>
                <a:ext cx="1956857" cy="1422095"/>
              </a:xfrm>
              <a:prstGeom prst="rect">
                <a:avLst/>
              </a:prstGeom>
              <a:noFill/>
            </p:spPr>
            <p:txBody>
              <a:bodyPr wrap="none" lIns="134464" tIns="107571" rIns="134464" bIns="107571" rtlCol="0">
                <a:spAutoFit/>
              </a:bodyPr>
              <a:lstStyle/>
              <a:p>
                <a:pPr algn="r" defTabSz="713341">
                  <a:lnSpc>
                    <a:spcPct val="114000"/>
                  </a:lnSpc>
                  <a:spcBef>
                    <a:spcPts val="221"/>
                  </a:spcBef>
                  <a:defRPr/>
                </a:pPr>
                <a:r>
                  <a:rPr lang="en-US" sz="825" kern="0" dirty="0">
                    <a:solidFill>
                      <a:srgbClr val="1A1A1A"/>
                    </a:solidFill>
                    <a:cs typeface="Segoe UI" charset="0"/>
                  </a:rPr>
                  <a:t>Configuration</a:t>
                </a:r>
              </a:p>
              <a:p>
                <a:pPr algn="r" defTabSz="713341">
                  <a:lnSpc>
                    <a:spcPct val="114000"/>
                  </a:lnSpc>
                  <a:spcBef>
                    <a:spcPts val="221"/>
                  </a:spcBef>
                  <a:defRPr/>
                </a:pPr>
                <a:r>
                  <a:rPr lang="en-US" sz="825" kern="0" dirty="0">
                    <a:solidFill>
                      <a:srgbClr val="1A1A1A"/>
                    </a:solidFill>
                    <a:cs typeface="Segoe UI" charset="0"/>
                  </a:rPr>
                  <a:t>Update management</a:t>
                </a:r>
              </a:p>
              <a:p>
                <a:pPr algn="r" defTabSz="713341">
                  <a:lnSpc>
                    <a:spcPct val="114000"/>
                  </a:lnSpc>
                  <a:spcBef>
                    <a:spcPts val="221"/>
                  </a:spcBef>
                  <a:defRPr/>
                </a:pPr>
                <a:r>
                  <a:rPr lang="en-US" sz="825" kern="0" dirty="0">
                    <a:solidFill>
                      <a:srgbClr val="1A1A1A"/>
                    </a:solidFill>
                    <a:cs typeface="Segoe UI" charset="0"/>
                  </a:rPr>
                  <a:t>Automation</a:t>
                </a:r>
              </a:p>
              <a:p>
                <a:pPr algn="r" defTabSz="713341">
                  <a:lnSpc>
                    <a:spcPct val="114000"/>
                  </a:lnSpc>
                  <a:spcBef>
                    <a:spcPts val="221"/>
                  </a:spcBef>
                  <a:defRPr/>
                </a:pPr>
                <a:r>
                  <a:rPr lang="en-US" sz="825" kern="0" dirty="0">
                    <a:solidFill>
                      <a:srgbClr val="1A1A1A"/>
                    </a:solidFill>
                    <a:cs typeface="Segoe UI" charset="0"/>
                  </a:rPr>
                  <a:t>Scripting</a:t>
                </a:r>
              </a:p>
            </p:txBody>
          </p:sp>
          <p:grpSp>
            <p:nvGrpSpPr>
              <p:cNvPr id="74" name="Group 73">
                <a:extLst>
                  <a:ext uri="{FF2B5EF4-FFF2-40B4-BE49-F238E27FC236}">
                    <a16:creationId xmlns:a16="http://schemas.microsoft.com/office/drawing/2014/main" id="{5F273564-D1AB-400C-8E94-663D91B81092}"/>
                  </a:ext>
                </a:extLst>
              </p:cNvPr>
              <p:cNvGrpSpPr/>
              <p:nvPr/>
            </p:nvGrpSpPr>
            <p:grpSpPr>
              <a:xfrm>
                <a:off x="7120230" y="3721603"/>
                <a:ext cx="717140" cy="717140"/>
                <a:chOff x="431800" y="3725863"/>
                <a:chExt cx="731520" cy="731520"/>
              </a:xfrm>
            </p:grpSpPr>
            <p:sp>
              <p:nvSpPr>
                <p:cNvPr id="107" name="Oval 106">
                  <a:extLst>
                    <a:ext uri="{FF2B5EF4-FFF2-40B4-BE49-F238E27FC236}">
                      <a16:creationId xmlns:a16="http://schemas.microsoft.com/office/drawing/2014/main" id="{5B3B3E6F-CE4C-46C8-9648-8B05F19A2331}"/>
                    </a:ext>
                  </a:extLst>
                </p:cNvPr>
                <p:cNvSpPr/>
                <p:nvPr/>
              </p:nvSpPr>
              <p:spPr bwMode="auto">
                <a:xfrm>
                  <a:off x="431800" y="3725863"/>
                  <a:ext cx="731520" cy="73152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108" name="Oval 107">
                  <a:extLst>
                    <a:ext uri="{FF2B5EF4-FFF2-40B4-BE49-F238E27FC236}">
                      <a16:creationId xmlns:a16="http://schemas.microsoft.com/office/drawing/2014/main" id="{00A63B9C-F1D5-424D-85C2-F615670B67B6}"/>
                    </a:ext>
                  </a:extLst>
                </p:cNvPr>
                <p:cNvSpPr/>
                <p:nvPr/>
              </p:nvSpPr>
              <p:spPr bwMode="auto">
                <a:xfrm>
                  <a:off x="523240" y="3817303"/>
                  <a:ext cx="548640" cy="54864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109" name="server_2">
                  <a:extLst>
                    <a:ext uri="{FF2B5EF4-FFF2-40B4-BE49-F238E27FC236}">
                      <a16:creationId xmlns:a16="http://schemas.microsoft.com/office/drawing/2014/main" id="{A5420FC6-E169-45A9-B770-BC9338A69977}"/>
                    </a:ext>
                  </a:extLst>
                </p:cNvPr>
                <p:cNvSpPr>
                  <a:spLocks noChangeAspect="1" noEditPoints="1"/>
                </p:cNvSpPr>
                <p:nvPr/>
              </p:nvSpPr>
              <p:spPr bwMode="auto">
                <a:xfrm>
                  <a:off x="712212" y="3907670"/>
                  <a:ext cx="278034" cy="345085"/>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9050" cap="sq">
                  <a:solidFill>
                    <a:srgbClr val="1A1A1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525" kern="0" dirty="0">
                    <a:solidFill>
                      <a:srgbClr val="505050"/>
                    </a:solidFill>
                    <a:latin typeface="Segoe UI Semilight"/>
                  </a:endParaRPr>
                </a:p>
              </p:txBody>
            </p:sp>
          </p:grpSp>
          <p:grpSp>
            <p:nvGrpSpPr>
              <p:cNvPr id="75" name="Group 74">
                <a:extLst>
                  <a:ext uri="{FF2B5EF4-FFF2-40B4-BE49-F238E27FC236}">
                    <a16:creationId xmlns:a16="http://schemas.microsoft.com/office/drawing/2014/main" id="{802D274B-1F78-4539-AAA1-42C14EBC2FEF}"/>
                  </a:ext>
                </a:extLst>
              </p:cNvPr>
              <p:cNvGrpSpPr/>
              <p:nvPr/>
            </p:nvGrpSpPr>
            <p:grpSpPr>
              <a:xfrm>
                <a:off x="4251895" y="2113437"/>
                <a:ext cx="717140" cy="717140"/>
                <a:chOff x="431800" y="2925763"/>
                <a:chExt cx="731520" cy="731520"/>
              </a:xfrm>
            </p:grpSpPr>
            <p:sp>
              <p:nvSpPr>
                <p:cNvPr id="104" name="Oval 103">
                  <a:extLst>
                    <a:ext uri="{FF2B5EF4-FFF2-40B4-BE49-F238E27FC236}">
                      <a16:creationId xmlns:a16="http://schemas.microsoft.com/office/drawing/2014/main" id="{286D0DFD-6B83-42DD-B9DF-4C35AA442331}"/>
                    </a:ext>
                  </a:extLst>
                </p:cNvPr>
                <p:cNvSpPr/>
                <p:nvPr/>
              </p:nvSpPr>
              <p:spPr bwMode="auto">
                <a:xfrm>
                  <a:off x="431800" y="2925763"/>
                  <a:ext cx="731520" cy="73152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105" name="Oval 104">
                  <a:extLst>
                    <a:ext uri="{FF2B5EF4-FFF2-40B4-BE49-F238E27FC236}">
                      <a16:creationId xmlns:a16="http://schemas.microsoft.com/office/drawing/2014/main" id="{7B6B0F8A-DAE0-4854-8299-1F8BAEA537AD}"/>
                    </a:ext>
                  </a:extLst>
                </p:cNvPr>
                <p:cNvSpPr/>
                <p:nvPr/>
              </p:nvSpPr>
              <p:spPr bwMode="auto">
                <a:xfrm>
                  <a:off x="523240" y="3017203"/>
                  <a:ext cx="548640" cy="54864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106" name="Compare_F057">
                  <a:extLst>
                    <a:ext uri="{FF2B5EF4-FFF2-40B4-BE49-F238E27FC236}">
                      <a16:creationId xmlns:a16="http://schemas.microsoft.com/office/drawing/2014/main" id="{D3CC11DC-FFDD-4BD0-9404-E690D4073D12}"/>
                    </a:ext>
                  </a:extLst>
                </p:cNvPr>
                <p:cNvSpPr>
                  <a:spLocks noChangeAspect="1" noEditPoints="1"/>
                </p:cNvSpPr>
                <p:nvPr/>
              </p:nvSpPr>
              <p:spPr bwMode="auto">
                <a:xfrm>
                  <a:off x="686870" y="3178592"/>
                  <a:ext cx="334181" cy="345085"/>
                </a:xfrm>
                <a:custGeom>
                  <a:avLst/>
                  <a:gdLst>
                    <a:gd name="T0" fmla="*/ 0 w 3750"/>
                    <a:gd name="T1" fmla="*/ 371 h 3871"/>
                    <a:gd name="T2" fmla="*/ 3750 w 3750"/>
                    <a:gd name="T3" fmla="*/ 371 h 3871"/>
                    <a:gd name="T4" fmla="*/ 1874 w 3750"/>
                    <a:gd name="T5" fmla="*/ 0 h 3871"/>
                    <a:gd name="T6" fmla="*/ 1874 w 3750"/>
                    <a:gd name="T7" fmla="*/ 3352 h 3871"/>
                    <a:gd name="T8" fmla="*/ 0 w 3750"/>
                    <a:gd name="T9" fmla="*/ 1871 h 3871"/>
                    <a:gd name="T10" fmla="*/ 1500 w 3750"/>
                    <a:gd name="T11" fmla="*/ 1871 h 3871"/>
                    <a:gd name="T12" fmla="*/ 2250 w 3750"/>
                    <a:gd name="T13" fmla="*/ 1871 h 3871"/>
                    <a:gd name="T14" fmla="*/ 3750 w 3750"/>
                    <a:gd name="T15" fmla="*/ 1871 h 3871"/>
                    <a:gd name="T16" fmla="*/ 250 w 3750"/>
                    <a:gd name="T17" fmla="*/ 3871 h 3871"/>
                    <a:gd name="T18" fmla="*/ 3500 w 3750"/>
                    <a:gd name="T19" fmla="*/ 3871 h 3871"/>
                    <a:gd name="T20" fmla="*/ 3116 w 3750"/>
                    <a:gd name="T21" fmla="*/ 3869 h 3871"/>
                    <a:gd name="T22" fmla="*/ 634 w 3750"/>
                    <a:gd name="T23" fmla="*/ 3869 h 3871"/>
                    <a:gd name="T24" fmla="*/ 138 w 3750"/>
                    <a:gd name="T25" fmla="*/ 1871 h 3871"/>
                    <a:gd name="T26" fmla="*/ 750 w 3750"/>
                    <a:gd name="T27" fmla="*/ 2371 h 3871"/>
                    <a:gd name="T28" fmla="*/ 1362 w 3750"/>
                    <a:gd name="T29" fmla="*/ 1872 h 3871"/>
                    <a:gd name="T30" fmla="*/ 2388 w 3750"/>
                    <a:gd name="T31" fmla="*/ 1871 h 3871"/>
                    <a:gd name="T32" fmla="*/ 3000 w 3750"/>
                    <a:gd name="T33" fmla="*/ 2371 h 3871"/>
                    <a:gd name="T34" fmla="*/ 3612 w 3750"/>
                    <a:gd name="T35" fmla="*/ 1872 h 3871"/>
                    <a:gd name="T36" fmla="*/ 764 w 3750"/>
                    <a:gd name="T37" fmla="*/ 371 h 3871"/>
                    <a:gd name="T38" fmla="*/ 736 w 3750"/>
                    <a:gd name="T39" fmla="*/ 371 h 3871"/>
                    <a:gd name="T40" fmla="*/ 313 w 3750"/>
                    <a:gd name="T41" fmla="*/ 1871 h 3871"/>
                    <a:gd name="T42" fmla="*/ 1188 w 3750"/>
                    <a:gd name="T43" fmla="*/ 1871 h 3871"/>
                    <a:gd name="T44" fmla="*/ 764 w 3750"/>
                    <a:gd name="T45" fmla="*/ 371 h 3871"/>
                    <a:gd name="T46" fmla="*/ 3014 w 3750"/>
                    <a:gd name="T47" fmla="*/ 371 h 3871"/>
                    <a:gd name="T48" fmla="*/ 2986 w 3750"/>
                    <a:gd name="T49" fmla="*/ 371 h 3871"/>
                    <a:gd name="T50" fmla="*/ 2563 w 3750"/>
                    <a:gd name="T51" fmla="*/ 1871 h 3871"/>
                    <a:gd name="T52" fmla="*/ 3438 w 3750"/>
                    <a:gd name="T53" fmla="*/ 1871 h 3871"/>
                    <a:gd name="T54" fmla="*/ 3014 w 3750"/>
                    <a:gd name="T55" fmla="*/ 371 h 3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50" h="3871">
                      <a:moveTo>
                        <a:pt x="0" y="371"/>
                      </a:moveTo>
                      <a:cubicBezTo>
                        <a:pt x="3750" y="371"/>
                        <a:pt x="3750" y="371"/>
                        <a:pt x="3750" y="371"/>
                      </a:cubicBezTo>
                      <a:moveTo>
                        <a:pt x="1874" y="0"/>
                      </a:moveTo>
                      <a:cubicBezTo>
                        <a:pt x="1874" y="3352"/>
                        <a:pt x="1874" y="3352"/>
                        <a:pt x="1874" y="3352"/>
                      </a:cubicBezTo>
                      <a:moveTo>
                        <a:pt x="0" y="1871"/>
                      </a:moveTo>
                      <a:cubicBezTo>
                        <a:pt x="1500" y="1871"/>
                        <a:pt x="1500" y="1871"/>
                        <a:pt x="1500" y="1871"/>
                      </a:cubicBezTo>
                      <a:moveTo>
                        <a:pt x="2250" y="1871"/>
                      </a:moveTo>
                      <a:cubicBezTo>
                        <a:pt x="3750" y="1871"/>
                        <a:pt x="3750" y="1871"/>
                        <a:pt x="3750" y="1871"/>
                      </a:cubicBezTo>
                      <a:moveTo>
                        <a:pt x="250" y="3871"/>
                      </a:moveTo>
                      <a:cubicBezTo>
                        <a:pt x="3500" y="3871"/>
                        <a:pt x="3500" y="3871"/>
                        <a:pt x="3500" y="3871"/>
                      </a:cubicBezTo>
                      <a:moveTo>
                        <a:pt x="3116" y="3869"/>
                      </a:moveTo>
                      <a:cubicBezTo>
                        <a:pt x="2430" y="3184"/>
                        <a:pt x="1320" y="3184"/>
                        <a:pt x="634" y="3869"/>
                      </a:cubicBezTo>
                      <a:moveTo>
                        <a:pt x="138" y="1871"/>
                      </a:moveTo>
                      <a:cubicBezTo>
                        <a:pt x="195" y="2156"/>
                        <a:pt x="448" y="2371"/>
                        <a:pt x="750" y="2371"/>
                      </a:cubicBezTo>
                      <a:cubicBezTo>
                        <a:pt x="1052" y="2371"/>
                        <a:pt x="1304" y="2157"/>
                        <a:pt x="1362" y="1872"/>
                      </a:cubicBezTo>
                      <a:moveTo>
                        <a:pt x="2388" y="1871"/>
                      </a:moveTo>
                      <a:cubicBezTo>
                        <a:pt x="2446" y="2156"/>
                        <a:pt x="2698" y="2371"/>
                        <a:pt x="3000" y="2371"/>
                      </a:cubicBezTo>
                      <a:cubicBezTo>
                        <a:pt x="3302" y="2371"/>
                        <a:pt x="3554" y="2157"/>
                        <a:pt x="3612" y="1872"/>
                      </a:cubicBezTo>
                      <a:moveTo>
                        <a:pt x="764" y="371"/>
                      </a:moveTo>
                      <a:cubicBezTo>
                        <a:pt x="736" y="371"/>
                        <a:pt x="736" y="371"/>
                        <a:pt x="736" y="371"/>
                      </a:cubicBezTo>
                      <a:cubicBezTo>
                        <a:pt x="313" y="1871"/>
                        <a:pt x="313" y="1871"/>
                        <a:pt x="313" y="1871"/>
                      </a:cubicBezTo>
                      <a:cubicBezTo>
                        <a:pt x="1188" y="1871"/>
                        <a:pt x="1188" y="1871"/>
                        <a:pt x="1188" y="1871"/>
                      </a:cubicBezTo>
                      <a:cubicBezTo>
                        <a:pt x="1188" y="1871"/>
                        <a:pt x="791" y="461"/>
                        <a:pt x="764" y="371"/>
                      </a:cubicBezTo>
                      <a:close/>
                      <a:moveTo>
                        <a:pt x="3014" y="371"/>
                      </a:moveTo>
                      <a:cubicBezTo>
                        <a:pt x="2986" y="371"/>
                        <a:pt x="2986" y="371"/>
                        <a:pt x="2986" y="371"/>
                      </a:cubicBezTo>
                      <a:cubicBezTo>
                        <a:pt x="2563" y="1871"/>
                        <a:pt x="2563" y="1871"/>
                        <a:pt x="2563" y="1871"/>
                      </a:cubicBezTo>
                      <a:cubicBezTo>
                        <a:pt x="3438" y="1871"/>
                        <a:pt x="3438" y="1871"/>
                        <a:pt x="3438" y="1871"/>
                      </a:cubicBezTo>
                      <a:cubicBezTo>
                        <a:pt x="3438" y="1871"/>
                        <a:pt x="3041" y="461"/>
                        <a:pt x="3014" y="371"/>
                      </a:cubicBezTo>
                      <a:close/>
                    </a:path>
                  </a:pathLst>
                </a:custGeom>
                <a:noFill/>
                <a:ln w="19050" cap="flat">
                  <a:solidFill>
                    <a:srgbClr val="1A1A1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525" kern="0" dirty="0">
                    <a:solidFill>
                      <a:srgbClr val="505050"/>
                    </a:solidFill>
                    <a:latin typeface="Segoe UI Semilight"/>
                  </a:endParaRPr>
                </a:p>
              </p:txBody>
            </p:sp>
          </p:grpSp>
          <p:cxnSp>
            <p:nvCxnSpPr>
              <p:cNvPr id="76" name="Connector: Elbow 75">
                <a:extLst>
                  <a:ext uri="{FF2B5EF4-FFF2-40B4-BE49-F238E27FC236}">
                    <a16:creationId xmlns:a16="http://schemas.microsoft.com/office/drawing/2014/main" id="{D345B076-B66B-474A-AC52-19BA2409F639}"/>
                  </a:ext>
                </a:extLst>
              </p:cNvPr>
              <p:cNvCxnSpPr>
                <a:stCxn id="107" idx="6"/>
                <a:endCxn id="64" idx="1"/>
              </p:cNvCxnSpPr>
              <p:nvPr/>
            </p:nvCxnSpPr>
            <p:spPr>
              <a:xfrm flipV="1">
                <a:off x="7837369" y="3964578"/>
                <a:ext cx="434928" cy="115595"/>
              </a:xfrm>
              <a:prstGeom prst="bentConnector3">
                <a:avLst>
                  <a:gd name="adj1" fmla="val 50000"/>
                </a:avLst>
              </a:prstGeom>
              <a:noFill/>
              <a:ln w="19050" cap="rnd" cmpd="sng" algn="ctr">
                <a:solidFill>
                  <a:srgbClr val="1A1A1A"/>
                </a:solidFill>
                <a:prstDash val="solid"/>
                <a:miter lim="800000"/>
                <a:headEnd type="none"/>
                <a:tailEnd type="arrow"/>
              </a:ln>
              <a:effectLst/>
            </p:spPr>
          </p:cxnSp>
          <p:cxnSp>
            <p:nvCxnSpPr>
              <p:cNvPr id="77" name="Connector: Elbow 76">
                <a:extLst>
                  <a:ext uri="{FF2B5EF4-FFF2-40B4-BE49-F238E27FC236}">
                    <a16:creationId xmlns:a16="http://schemas.microsoft.com/office/drawing/2014/main" id="{2E0BB119-901B-4BB6-ABA7-FEB7ABE04745}"/>
                  </a:ext>
                </a:extLst>
              </p:cNvPr>
              <p:cNvCxnSpPr>
                <a:cxnSpLocks/>
                <a:stCxn id="101" idx="2"/>
                <a:endCxn id="67" idx="3"/>
              </p:cNvCxnSpPr>
              <p:nvPr/>
            </p:nvCxnSpPr>
            <p:spPr>
              <a:xfrm rot="10800000">
                <a:off x="3800695" y="3964578"/>
                <a:ext cx="514917" cy="115595"/>
              </a:xfrm>
              <a:prstGeom prst="bentConnector3">
                <a:avLst>
                  <a:gd name="adj1" fmla="val 50000"/>
                </a:avLst>
              </a:prstGeom>
              <a:noFill/>
              <a:ln w="19050" cap="flat" cmpd="sng" algn="ctr">
                <a:solidFill>
                  <a:srgbClr val="1A1A1A"/>
                </a:solidFill>
                <a:prstDash val="solid"/>
                <a:round/>
                <a:headEnd type="none"/>
                <a:tailEnd type="arrow"/>
              </a:ln>
              <a:effectLst/>
            </p:spPr>
          </p:cxnSp>
          <p:cxnSp>
            <p:nvCxnSpPr>
              <p:cNvPr id="78" name="Connector: Elbow 77">
                <a:extLst>
                  <a:ext uri="{FF2B5EF4-FFF2-40B4-BE49-F238E27FC236}">
                    <a16:creationId xmlns:a16="http://schemas.microsoft.com/office/drawing/2014/main" id="{D4E8A84D-D1A8-4196-901B-DC4D0190D5CD}"/>
                  </a:ext>
                </a:extLst>
              </p:cNvPr>
              <p:cNvCxnSpPr>
                <a:stCxn id="99" idx="6"/>
                <a:endCxn id="65" idx="1"/>
              </p:cNvCxnSpPr>
              <p:nvPr/>
            </p:nvCxnSpPr>
            <p:spPr>
              <a:xfrm flipV="1">
                <a:off x="7837369" y="2270292"/>
                <a:ext cx="433693" cy="201715"/>
              </a:xfrm>
              <a:prstGeom prst="bentConnector3">
                <a:avLst>
                  <a:gd name="adj1" fmla="val 50000"/>
                </a:avLst>
              </a:prstGeom>
              <a:noFill/>
              <a:ln w="19050" cap="flat" cmpd="sng" algn="ctr">
                <a:solidFill>
                  <a:srgbClr val="1A1A1A"/>
                </a:solidFill>
                <a:prstDash val="solid"/>
                <a:round/>
                <a:headEnd type="none"/>
                <a:tailEnd type="arrow"/>
              </a:ln>
              <a:effectLst/>
            </p:spPr>
          </p:cxnSp>
          <p:cxnSp>
            <p:nvCxnSpPr>
              <p:cNvPr id="79" name="Connector: Elbow 78">
                <a:extLst>
                  <a:ext uri="{FF2B5EF4-FFF2-40B4-BE49-F238E27FC236}">
                    <a16:creationId xmlns:a16="http://schemas.microsoft.com/office/drawing/2014/main" id="{C344F85F-EDDF-4266-946F-42011385E8F5}"/>
                  </a:ext>
                </a:extLst>
              </p:cNvPr>
              <p:cNvCxnSpPr>
                <a:stCxn id="104" idx="2"/>
                <a:endCxn id="68" idx="3"/>
              </p:cNvCxnSpPr>
              <p:nvPr/>
            </p:nvCxnSpPr>
            <p:spPr>
              <a:xfrm rot="10800000">
                <a:off x="3804490" y="2270292"/>
                <a:ext cx="447405" cy="201715"/>
              </a:xfrm>
              <a:prstGeom prst="bentConnector3">
                <a:avLst>
                  <a:gd name="adj1" fmla="val 50000"/>
                </a:avLst>
              </a:prstGeom>
              <a:noFill/>
              <a:ln w="19050" cap="flat" cmpd="sng" algn="ctr">
                <a:solidFill>
                  <a:srgbClr val="1A1A1A"/>
                </a:solidFill>
                <a:prstDash val="solid"/>
                <a:round/>
                <a:headEnd type="none"/>
                <a:tailEnd type="arrow"/>
              </a:ln>
              <a:effectLst/>
            </p:spPr>
          </p:cxnSp>
          <p:cxnSp>
            <p:nvCxnSpPr>
              <p:cNvPr id="80" name="Straight Connector 79">
                <a:extLst>
                  <a:ext uri="{FF2B5EF4-FFF2-40B4-BE49-F238E27FC236}">
                    <a16:creationId xmlns:a16="http://schemas.microsoft.com/office/drawing/2014/main" id="{0890EE95-2AA0-4D63-A0BA-E56E7C55A758}"/>
                  </a:ext>
                </a:extLst>
              </p:cNvPr>
              <p:cNvCxnSpPr>
                <a:cxnSpLocks/>
              </p:cNvCxnSpPr>
              <p:nvPr/>
            </p:nvCxnSpPr>
            <p:spPr>
              <a:xfrm>
                <a:off x="6126702" y="5326868"/>
                <a:ext cx="0" cy="263616"/>
              </a:xfrm>
              <a:prstGeom prst="line">
                <a:avLst/>
              </a:prstGeom>
              <a:noFill/>
              <a:ln w="19050" cap="rnd" cmpd="sng" algn="ctr">
                <a:solidFill>
                  <a:srgbClr val="1A1A1A"/>
                </a:solidFill>
                <a:prstDash val="solid"/>
                <a:miter lim="800000"/>
                <a:headEnd type="none"/>
                <a:tailEnd type="arrow"/>
              </a:ln>
              <a:effectLst/>
            </p:spPr>
          </p:cxnSp>
          <p:grpSp>
            <p:nvGrpSpPr>
              <p:cNvPr id="81" name="Group 80">
                <a:extLst>
                  <a:ext uri="{FF2B5EF4-FFF2-40B4-BE49-F238E27FC236}">
                    <a16:creationId xmlns:a16="http://schemas.microsoft.com/office/drawing/2014/main" id="{7CAD9AAE-35B4-4987-82BF-8ACF0C716B88}"/>
                  </a:ext>
                </a:extLst>
              </p:cNvPr>
              <p:cNvGrpSpPr/>
              <p:nvPr/>
            </p:nvGrpSpPr>
            <p:grpSpPr>
              <a:xfrm>
                <a:off x="4315611" y="3721603"/>
                <a:ext cx="717140" cy="717140"/>
                <a:chOff x="4180755" y="3548790"/>
                <a:chExt cx="731520" cy="731520"/>
              </a:xfrm>
            </p:grpSpPr>
            <p:sp>
              <p:nvSpPr>
                <p:cNvPr id="101" name="Oval 100">
                  <a:extLst>
                    <a:ext uri="{FF2B5EF4-FFF2-40B4-BE49-F238E27FC236}">
                      <a16:creationId xmlns:a16="http://schemas.microsoft.com/office/drawing/2014/main" id="{D12E4248-467C-4FD1-9BC2-B5CD94791294}"/>
                    </a:ext>
                  </a:extLst>
                </p:cNvPr>
                <p:cNvSpPr/>
                <p:nvPr/>
              </p:nvSpPr>
              <p:spPr bwMode="auto">
                <a:xfrm>
                  <a:off x="4180755" y="3548790"/>
                  <a:ext cx="731520" cy="73152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102" name="Oval 101">
                  <a:extLst>
                    <a:ext uri="{FF2B5EF4-FFF2-40B4-BE49-F238E27FC236}">
                      <a16:creationId xmlns:a16="http://schemas.microsoft.com/office/drawing/2014/main" id="{91AC3DD4-50F8-49D7-9046-0201F7AB28FE}"/>
                    </a:ext>
                  </a:extLst>
                </p:cNvPr>
                <p:cNvSpPr/>
                <p:nvPr/>
              </p:nvSpPr>
              <p:spPr bwMode="auto">
                <a:xfrm>
                  <a:off x="4272195" y="3640230"/>
                  <a:ext cx="548640" cy="54864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103" name="Processing_E9F5">
                  <a:extLst>
                    <a:ext uri="{FF2B5EF4-FFF2-40B4-BE49-F238E27FC236}">
                      <a16:creationId xmlns:a16="http://schemas.microsoft.com/office/drawing/2014/main" id="{4D28F8C0-36A4-4153-8E6A-9D12B03A3F4B}"/>
                    </a:ext>
                  </a:extLst>
                </p:cNvPr>
                <p:cNvSpPr>
                  <a:spLocks noChangeAspect="1" noEditPoints="1"/>
                </p:cNvSpPr>
                <p:nvPr/>
              </p:nvSpPr>
              <p:spPr bwMode="auto">
                <a:xfrm>
                  <a:off x="4404484" y="3809308"/>
                  <a:ext cx="396221" cy="345085"/>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sq">
                  <a:solidFill>
                    <a:srgbClr val="1A1A1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1050" kern="0" dirty="0">
                    <a:solidFill>
                      <a:srgbClr val="505050"/>
                    </a:solidFill>
                    <a:latin typeface="Segoe UI Semilight"/>
                  </a:endParaRPr>
                </a:p>
              </p:txBody>
            </p:sp>
          </p:grpSp>
          <p:grpSp>
            <p:nvGrpSpPr>
              <p:cNvPr id="82" name="Group 81">
                <a:extLst>
                  <a:ext uri="{FF2B5EF4-FFF2-40B4-BE49-F238E27FC236}">
                    <a16:creationId xmlns:a16="http://schemas.microsoft.com/office/drawing/2014/main" id="{C7C5E8AD-F690-4C98-B048-EA2757E3ED44}"/>
                  </a:ext>
                </a:extLst>
              </p:cNvPr>
              <p:cNvGrpSpPr/>
              <p:nvPr/>
            </p:nvGrpSpPr>
            <p:grpSpPr>
              <a:xfrm>
                <a:off x="7120230" y="2113437"/>
                <a:ext cx="717140" cy="717140"/>
                <a:chOff x="6846963" y="1679558"/>
                <a:chExt cx="731520" cy="731520"/>
              </a:xfrm>
            </p:grpSpPr>
            <p:grpSp>
              <p:nvGrpSpPr>
                <p:cNvPr id="97" name="Group 96">
                  <a:extLst>
                    <a:ext uri="{FF2B5EF4-FFF2-40B4-BE49-F238E27FC236}">
                      <a16:creationId xmlns:a16="http://schemas.microsoft.com/office/drawing/2014/main" id="{261732E5-8DBA-4F65-AA09-8926BB04ACB2}"/>
                    </a:ext>
                  </a:extLst>
                </p:cNvPr>
                <p:cNvGrpSpPr/>
                <p:nvPr/>
              </p:nvGrpSpPr>
              <p:grpSpPr>
                <a:xfrm>
                  <a:off x="6846963" y="1679558"/>
                  <a:ext cx="731520" cy="731520"/>
                  <a:chOff x="6846963" y="1679558"/>
                  <a:chExt cx="731520" cy="731520"/>
                </a:xfrm>
              </p:grpSpPr>
              <p:sp>
                <p:nvSpPr>
                  <p:cNvPr id="99" name="Oval 98">
                    <a:extLst>
                      <a:ext uri="{FF2B5EF4-FFF2-40B4-BE49-F238E27FC236}">
                        <a16:creationId xmlns:a16="http://schemas.microsoft.com/office/drawing/2014/main" id="{4E942B19-B819-4E8D-8465-34428990FC9F}"/>
                      </a:ext>
                    </a:extLst>
                  </p:cNvPr>
                  <p:cNvSpPr/>
                  <p:nvPr/>
                </p:nvSpPr>
                <p:spPr bwMode="auto">
                  <a:xfrm>
                    <a:off x="6846963" y="1679558"/>
                    <a:ext cx="731520" cy="73152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100" name="Oval 99">
                    <a:extLst>
                      <a:ext uri="{FF2B5EF4-FFF2-40B4-BE49-F238E27FC236}">
                        <a16:creationId xmlns:a16="http://schemas.microsoft.com/office/drawing/2014/main" id="{20C1AC86-E218-4F15-B65F-F665BBA80E0F}"/>
                      </a:ext>
                    </a:extLst>
                  </p:cNvPr>
                  <p:cNvSpPr/>
                  <p:nvPr/>
                </p:nvSpPr>
                <p:spPr bwMode="auto">
                  <a:xfrm>
                    <a:off x="6938403" y="1770998"/>
                    <a:ext cx="548640" cy="54864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grpSp>
            <p:sp>
              <p:nvSpPr>
                <p:cNvPr id="98" name="Shield_EA18">
                  <a:extLst>
                    <a:ext uri="{FF2B5EF4-FFF2-40B4-BE49-F238E27FC236}">
                      <a16:creationId xmlns:a16="http://schemas.microsoft.com/office/drawing/2014/main" id="{855355A9-5E94-4F23-8B74-C915A8ECECEE}"/>
                    </a:ext>
                  </a:extLst>
                </p:cNvPr>
                <p:cNvSpPr>
                  <a:spLocks noChangeAspect="1"/>
                </p:cNvSpPr>
                <p:nvPr/>
              </p:nvSpPr>
              <p:spPr bwMode="auto">
                <a:xfrm>
                  <a:off x="7092521" y="1922146"/>
                  <a:ext cx="324122" cy="345085"/>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9050" cap="sq">
                  <a:solidFill>
                    <a:srgbClr val="1A1A1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1050" kern="0" dirty="0">
                    <a:solidFill>
                      <a:srgbClr val="505050"/>
                    </a:solidFill>
                    <a:latin typeface="Segoe UI Semilight"/>
                  </a:endParaRPr>
                </a:p>
              </p:txBody>
            </p:sp>
          </p:grpSp>
          <p:grpSp>
            <p:nvGrpSpPr>
              <p:cNvPr id="83" name="Group 82">
                <a:extLst>
                  <a:ext uri="{FF2B5EF4-FFF2-40B4-BE49-F238E27FC236}">
                    <a16:creationId xmlns:a16="http://schemas.microsoft.com/office/drawing/2014/main" id="{B813195A-7864-4C92-BE8A-5EDBE38940D7}"/>
                  </a:ext>
                </a:extLst>
              </p:cNvPr>
              <p:cNvGrpSpPr/>
              <p:nvPr/>
            </p:nvGrpSpPr>
            <p:grpSpPr>
              <a:xfrm>
                <a:off x="5826400" y="4609728"/>
                <a:ext cx="592676" cy="717140"/>
                <a:chOff x="5936573" y="4812291"/>
                <a:chExt cx="604561" cy="731520"/>
              </a:xfrm>
            </p:grpSpPr>
            <p:grpSp>
              <p:nvGrpSpPr>
                <p:cNvPr id="93" name="Group 92">
                  <a:extLst>
                    <a:ext uri="{FF2B5EF4-FFF2-40B4-BE49-F238E27FC236}">
                      <a16:creationId xmlns:a16="http://schemas.microsoft.com/office/drawing/2014/main" id="{30A8A497-B35D-4055-B719-2E489ADD9FB2}"/>
                    </a:ext>
                  </a:extLst>
                </p:cNvPr>
                <p:cNvGrpSpPr/>
                <p:nvPr/>
              </p:nvGrpSpPr>
              <p:grpSpPr>
                <a:xfrm>
                  <a:off x="5936573" y="4812291"/>
                  <a:ext cx="604561" cy="731520"/>
                  <a:chOff x="544752" y="4525963"/>
                  <a:chExt cx="604561" cy="731520"/>
                </a:xfrm>
              </p:grpSpPr>
              <p:sp>
                <p:nvSpPr>
                  <p:cNvPr id="95" name="Oval 94">
                    <a:extLst>
                      <a:ext uri="{FF2B5EF4-FFF2-40B4-BE49-F238E27FC236}">
                        <a16:creationId xmlns:a16="http://schemas.microsoft.com/office/drawing/2014/main" id="{FBB9C1B5-2E15-462F-8CC3-042F6061DFAE}"/>
                      </a:ext>
                    </a:extLst>
                  </p:cNvPr>
                  <p:cNvSpPr/>
                  <p:nvPr/>
                </p:nvSpPr>
                <p:spPr bwMode="auto">
                  <a:xfrm>
                    <a:off x="544752" y="4525963"/>
                    <a:ext cx="604561" cy="73152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96" name="Oval 95">
                    <a:extLst>
                      <a:ext uri="{FF2B5EF4-FFF2-40B4-BE49-F238E27FC236}">
                        <a16:creationId xmlns:a16="http://schemas.microsoft.com/office/drawing/2014/main" id="{C8013196-DDE6-4C48-86F0-69CAC7CA27CD}"/>
                      </a:ext>
                    </a:extLst>
                  </p:cNvPr>
                  <p:cNvSpPr/>
                  <p:nvPr/>
                </p:nvSpPr>
                <p:spPr bwMode="auto">
                  <a:xfrm>
                    <a:off x="585082" y="4617403"/>
                    <a:ext cx="548640" cy="54864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grpSp>
            <p:sp>
              <p:nvSpPr>
                <p:cNvPr id="94" name="magnify">
                  <a:extLst>
                    <a:ext uri="{FF2B5EF4-FFF2-40B4-BE49-F238E27FC236}">
                      <a16:creationId xmlns:a16="http://schemas.microsoft.com/office/drawing/2014/main" id="{DDBD7B44-0012-4518-8A2B-251D231E82AC}"/>
                    </a:ext>
                  </a:extLst>
                </p:cNvPr>
                <p:cNvSpPr>
                  <a:spLocks noChangeAspect="1" noEditPoints="1"/>
                </p:cNvSpPr>
                <p:nvPr/>
              </p:nvSpPr>
              <p:spPr bwMode="auto">
                <a:xfrm flipH="1">
                  <a:off x="6047733" y="5054326"/>
                  <a:ext cx="351807" cy="345085"/>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rgbClr val="1A1A1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1050" kern="0" dirty="0">
                    <a:solidFill>
                      <a:srgbClr val="505050"/>
                    </a:solidFill>
                    <a:latin typeface="Segoe UI Semilight"/>
                  </a:endParaRPr>
                </a:p>
              </p:txBody>
            </p:sp>
          </p:grpSp>
          <p:sp>
            <p:nvSpPr>
              <p:cNvPr id="84" name="Freeform: Shape 83">
                <a:extLst>
                  <a:ext uri="{FF2B5EF4-FFF2-40B4-BE49-F238E27FC236}">
                    <a16:creationId xmlns:a16="http://schemas.microsoft.com/office/drawing/2014/main" id="{6283E803-887D-4778-BCF5-FB4DFFB1B406}"/>
                  </a:ext>
                </a:extLst>
              </p:cNvPr>
              <p:cNvSpPr/>
              <p:nvPr/>
            </p:nvSpPr>
            <p:spPr bwMode="auto">
              <a:xfrm>
                <a:off x="5169934" y="2757482"/>
                <a:ext cx="1808623" cy="998226"/>
              </a:xfrm>
              <a:custGeom>
                <a:avLst/>
                <a:gdLst>
                  <a:gd name="connsiteX0" fmla="*/ 3361107 w 6810924"/>
                  <a:gd name="connsiteY0" fmla="*/ 0 h 3759126"/>
                  <a:gd name="connsiteX1" fmla="*/ 4838321 w 6810924"/>
                  <a:gd name="connsiteY1" fmla="*/ 979163 h 3759126"/>
                  <a:gd name="connsiteX2" fmla="*/ 4860282 w 6810924"/>
                  <a:gd name="connsiteY2" fmla="*/ 1039166 h 3759126"/>
                  <a:gd name="connsiteX3" fmla="*/ 4977487 w 6810924"/>
                  <a:gd name="connsiteY3" fmla="*/ 996268 h 3759126"/>
                  <a:gd name="connsiteX4" fmla="*/ 5397728 w 6810924"/>
                  <a:gd name="connsiteY4" fmla="*/ 932734 h 3759126"/>
                  <a:gd name="connsiteX5" fmla="*/ 6810924 w 6810924"/>
                  <a:gd name="connsiteY5" fmla="*/ 2345930 h 3759126"/>
                  <a:gd name="connsiteX6" fmla="*/ 5542219 w 6810924"/>
                  <a:gd name="connsiteY6" fmla="*/ 3751830 h 3759126"/>
                  <a:gd name="connsiteX7" fmla="*/ 5469009 w 6810924"/>
                  <a:gd name="connsiteY7" fmla="*/ 3755527 h 3759126"/>
                  <a:gd name="connsiteX8" fmla="*/ 5469009 w 6810924"/>
                  <a:gd name="connsiteY8" fmla="*/ 3759125 h 3759126"/>
                  <a:gd name="connsiteX9" fmla="*/ 5397748 w 6810924"/>
                  <a:gd name="connsiteY9" fmla="*/ 3759125 h 3759126"/>
                  <a:gd name="connsiteX10" fmla="*/ 5397728 w 6810924"/>
                  <a:gd name="connsiteY10" fmla="*/ 3759126 h 3759126"/>
                  <a:gd name="connsiteX11" fmla="*/ 5397708 w 6810924"/>
                  <a:gd name="connsiteY11" fmla="*/ 3759125 h 3759126"/>
                  <a:gd name="connsiteX12" fmla="*/ 779509 w 6810924"/>
                  <a:gd name="connsiteY12" fmla="*/ 3759125 h 3759126"/>
                  <a:gd name="connsiteX13" fmla="*/ 779489 w 6810924"/>
                  <a:gd name="connsiteY13" fmla="*/ 3759126 h 3759126"/>
                  <a:gd name="connsiteX14" fmla="*/ 779470 w 6810924"/>
                  <a:gd name="connsiteY14" fmla="*/ 3759125 h 3759126"/>
                  <a:gd name="connsiteX15" fmla="*/ 760443 w 6810924"/>
                  <a:gd name="connsiteY15" fmla="*/ 3759125 h 3759126"/>
                  <a:gd name="connsiteX16" fmla="*/ 760443 w 6810924"/>
                  <a:gd name="connsiteY16" fmla="*/ 3758165 h 3759126"/>
                  <a:gd name="connsiteX17" fmla="*/ 699791 w 6810924"/>
                  <a:gd name="connsiteY17" fmla="*/ 3755102 h 3759126"/>
                  <a:gd name="connsiteX18" fmla="*/ 0 w 6810924"/>
                  <a:gd name="connsiteY18" fmla="*/ 2979637 h 3759126"/>
                  <a:gd name="connsiteX19" fmla="*/ 779489 w 6810924"/>
                  <a:gd name="connsiteY19" fmla="*/ 2200148 h 3759126"/>
                  <a:gd name="connsiteX20" fmla="*/ 869383 w 6810924"/>
                  <a:gd name="connsiteY20" fmla="*/ 2205818 h 3759126"/>
                  <a:gd name="connsiteX21" fmla="*/ 855381 w 6810924"/>
                  <a:gd name="connsiteY21" fmla="*/ 2066924 h 3759126"/>
                  <a:gd name="connsiteX22" fmla="*/ 1782273 w 6810924"/>
                  <a:gd name="connsiteY22" fmla="*/ 1140032 h 3759126"/>
                  <a:gd name="connsiteX23" fmla="*/ 1825926 w 6810924"/>
                  <a:gd name="connsiteY23" fmla="*/ 1142236 h 3759126"/>
                  <a:gd name="connsiteX24" fmla="*/ 1829983 w 6810924"/>
                  <a:gd name="connsiteY24" fmla="*/ 1126458 h 3759126"/>
                  <a:gd name="connsiteX25" fmla="*/ 3361107 w 6810924"/>
                  <a:gd name="connsiteY25" fmla="*/ 0 h 37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10924" h="3759126">
                    <a:moveTo>
                      <a:pt x="3361107" y="0"/>
                    </a:moveTo>
                    <a:cubicBezTo>
                      <a:pt x="4025175" y="0"/>
                      <a:pt x="4594941" y="403750"/>
                      <a:pt x="4838321" y="979163"/>
                    </a:cubicBezTo>
                    <a:lnTo>
                      <a:pt x="4860282" y="1039166"/>
                    </a:lnTo>
                    <a:lnTo>
                      <a:pt x="4977487" y="996268"/>
                    </a:lnTo>
                    <a:cubicBezTo>
                      <a:pt x="5110241" y="954978"/>
                      <a:pt x="5251387" y="932734"/>
                      <a:pt x="5397728" y="932734"/>
                    </a:cubicBezTo>
                    <a:cubicBezTo>
                      <a:pt x="6178215" y="932734"/>
                      <a:pt x="6810924" y="1565443"/>
                      <a:pt x="6810924" y="2345930"/>
                    </a:cubicBezTo>
                    <a:cubicBezTo>
                      <a:pt x="6810924" y="3077637"/>
                      <a:pt x="6254832" y="3679460"/>
                      <a:pt x="5542219" y="3751830"/>
                    </a:cubicBezTo>
                    <a:lnTo>
                      <a:pt x="5469009" y="3755527"/>
                    </a:lnTo>
                    <a:lnTo>
                      <a:pt x="5469009" y="3759125"/>
                    </a:lnTo>
                    <a:lnTo>
                      <a:pt x="5397748" y="3759125"/>
                    </a:lnTo>
                    <a:lnTo>
                      <a:pt x="5397728" y="3759126"/>
                    </a:lnTo>
                    <a:lnTo>
                      <a:pt x="5397708" y="3759125"/>
                    </a:lnTo>
                    <a:lnTo>
                      <a:pt x="779509" y="3759125"/>
                    </a:lnTo>
                    <a:lnTo>
                      <a:pt x="779489" y="3759126"/>
                    </a:lnTo>
                    <a:lnTo>
                      <a:pt x="779470" y="3759125"/>
                    </a:lnTo>
                    <a:lnTo>
                      <a:pt x="760443" y="3759125"/>
                    </a:lnTo>
                    <a:lnTo>
                      <a:pt x="760443" y="3758165"/>
                    </a:lnTo>
                    <a:lnTo>
                      <a:pt x="699791" y="3755102"/>
                    </a:lnTo>
                    <a:cubicBezTo>
                      <a:pt x="306729" y="3715184"/>
                      <a:pt x="0" y="3383231"/>
                      <a:pt x="0" y="2979637"/>
                    </a:cubicBezTo>
                    <a:cubicBezTo>
                      <a:pt x="0" y="2549137"/>
                      <a:pt x="348989" y="2200148"/>
                      <a:pt x="779489" y="2200148"/>
                    </a:cubicBezTo>
                    <a:lnTo>
                      <a:pt x="869383" y="2205818"/>
                    </a:lnTo>
                    <a:lnTo>
                      <a:pt x="855381" y="2066924"/>
                    </a:lnTo>
                    <a:cubicBezTo>
                      <a:pt x="855381" y="1555016"/>
                      <a:pt x="1270365" y="1140032"/>
                      <a:pt x="1782273" y="1140032"/>
                    </a:cubicBezTo>
                    <a:lnTo>
                      <a:pt x="1825926" y="1142236"/>
                    </a:lnTo>
                    <a:lnTo>
                      <a:pt x="1829983" y="1126458"/>
                    </a:lnTo>
                    <a:cubicBezTo>
                      <a:pt x="2032967" y="473846"/>
                      <a:pt x="2641701" y="0"/>
                      <a:pt x="3361107" y="0"/>
                    </a:cubicBezTo>
                    <a:close/>
                  </a:path>
                </a:pathLst>
              </a:custGeom>
              <a:solidFill>
                <a:srgbClr val="FFFFFF"/>
              </a:solidFill>
              <a:ln w="19050" cap="sq">
                <a:solidFill>
                  <a:srgbClr val="1A1A1A"/>
                </a:solidFill>
                <a:prstDash val="solid"/>
                <a:miter lim="800000"/>
                <a:headEnd/>
                <a:tailEnd/>
              </a:ln>
            </p:spPr>
            <p:txBody>
              <a:bodyPr vert="horz" wrap="square" lIns="67232" tIns="33616" rIns="67232" bIns="33616" numCol="1" anchor="t" anchorCtr="0" compatLnSpc="1">
                <a:prstTxWarp prst="textNoShape">
                  <a:avLst/>
                </a:prstTxWarp>
              </a:bodyPr>
              <a:lstStyle/>
              <a:p>
                <a:pPr defTabSz="685800">
                  <a:defRPr/>
                </a:pPr>
                <a:endParaRPr lang="en-US" sz="525" kern="0" dirty="0">
                  <a:solidFill>
                    <a:srgbClr val="505050"/>
                  </a:solidFill>
                  <a:latin typeface="Segoe UI Semilight"/>
                </a:endParaRPr>
              </a:p>
            </p:txBody>
          </p:sp>
          <p:sp>
            <p:nvSpPr>
              <p:cNvPr id="85" name="MS cloud text">
                <a:extLst>
                  <a:ext uri="{FF2B5EF4-FFF2-40B4-BE49-F238E27FC236}">
                    <a16:creationId xmlns:a16="http://schemas.microsoft.com/office/drawing/2014/main" id="{C290E56A-24C3-43AF-AC3B-632E63D4F4A4}"/>
                  </a:ext>
                </a:extLst>
              </p:cNvPr>
              <p:cNvSpPr txBox="1">
                <a:spLocks/>
              </p:cNvSpPr>
              <p:nvPr/>
            </p:nvSpPr>
            <p:spPr>
              <a:xfrm>
                <a:off x="5201024" y="3253737"/>
                <a:ext cx="1746442" cy="270666"/>
              </a:xfrm>
              <a:prstGeom prst="rect">
                <a:avLst/>
              </a:prstGeom>
            </p:spPr>
            <p:txBody>
              <a:bodyPr vert="horz" wrap="square" lIns="107571" tIns="67232" rIns="107571" bIns="67232" rtlCol="0" anchor="t">
                <a:noAutofit/>
              </a:bodyPr>
              <a:lstStyle>
                <a:lvl1pPr algn="ctr">
                  <a:lnSpc>
                    <a:spcPct val="90000"/>
                  </a:lnSpc>
                  <a:spcBef>
                    <a:spcPct val="0"/>
                  </a:spcBef>
                  <a:buNone/>
                  <a:defRPr lang="en-US" sz="4800" b="0" cap="none" spc="-102" baseline="0" dirty="0" smtClean="0">
                    <a:ln w="3175">
                      <a:noFill/>
                    </a:ln>
                    <a:gradFill>
                      <a:gsLst>
                        <a:gs pos="21239">
                          <a:schemeClr val="bg2">
                            <a:lumMod val="50000"/>
                          </a:schemeClr>
                        </a:gs>
                        <a:gs pos="84000">
                          <a:schemeClr val="bg2">
                            <a:lumMod val="50000"/>
                          </a:schemeClr>
                        </a:gs>
                      </a:gsLst>
                      <a:lin ang="5400000" scaled="0"/>
                    </a:gradFill>
                    <a:effectLst/>
                    <a:latin typeface="+mj-lt"/>
                    <a:cs typeface="Segoe UI" pitchFamily="34" charset="0"/>
                  </a:defRPr>
                </a:lvl1pPr>
              </a:lstStyle>
              <a:p>
                <a:pPr defTabSz="672290">
                  <a:defRPr/>
                </a:pPr>
                <a:r>
                  <a:rPr lang="en-US" sz="900" kern="0" spc="0">
                    <a:solidFill>
                      <a:srgbClr val="505050"/>
                    </a:solidFill>
                    <a:latin typeface="Segoe UI Semilight"/>
                    <a:cs typeface="Segoe UI Semilight" panose="020B0402040204020203" pitchFamily="34" charset="0"/>
                  </a:rPr>
                  <a:t>Microsoft Azure</a:t>
                </a:r>
                <a:endParaRPr lang="en-US" sz="900" kern="0" spc="0">
                  <a:solidFill>
                    <a:srgbClr val="505050"/>
                  </a:solidFill>
                  <a:latin typeface="Segoe UI Light"/>
                  <a:cs typeface="Segoe UI Semilight" panose="020B0402040204020203" pitchFamily="34" charset="0"/>
                </a:endParaRPr>
              </a:p>
            </p:txBody>
          </p:sp>
          <p:sp>
            <p:nvSpPr>
              <p:cNvPr id="86" name="Rectangle 85">
                <a:extLst>
                  <a:ext uri="{FF2B5EF4-FFF2-40B4-BE49-F238E27FC236}">
                    <a16:creationId xmlns:a16="http://schemas.microsoft.com/office/drawing/2014/main" id="{19A5C762-C5CD-4DA8-A1A0-9C98EC360C77}"/>
                  </a:ext>
                </a:extLst>
              </p:cNvPr>
              <p:cNvSpPr/>
              <p:nvPr/>
            </p:nvSpPr>
            <p:spPr>
              <a:xfrm>
                <a:off x="4659203" y="5931240"/>
                <a:ext cx="2958478" cy="861821"/>
              </a:xfrm>
              <a:prstGeom prst="rect">
                <a:avLst/>
              </a:prstGeom>
              <a:noFill/>
            </p:spPr>
            <p:txBody>
              <a:bodyPr wrap="none" lIns="134464" tIns="107571" rIns="134464" bIns="107571" rtlCol="0">
                <a:spAutoFit/>
              </a:bodyPr>
              <a:lstStyle/>
              <a:p>
                <a:pPr algn="ctr" defTabSz="713341">
                  <a:lnSpc>
                    <a:spcPct val="114000"/>
                  </a:lnSpc>
                  <a:spcBef>
                    <a:spcPts val="221"/>
                  </a:spcBef>
                  <a:defRPr/>
                </a:pPr>
                <a:r>
                  <a:rPr lang="en-US" sz="825" kern="0" dirty="0">
                    <a:solidFill>
                      <a:srgbClr val="1A1A1A"/>
                    </a:solidFill>
                    <a:cs typeface="Segoe UI" charset="0"/>
                  </a:rPr>
                  <a:t>App, Infra, and network monitoring</a:t>
                </a:r>
              </a:p>
              <a:p>
                <a:pPr algn="ctr" defTabSz="713341">
                  <a:lnSpc>
                    <a:spcPct val="114000"/>
                  </a:lnSpc>
                  <a:spcBef>
                    <a:spcPts val="221"/>
                  </a:spcBef>
                  <a:defRPr/>
                </a:pPr>
                <a:r>
                  <a:rPr lang="en-US" sz="825" kern="0" dirty="0">
                    <a:solidFill>
                      <a:srgbClr val="1A1A1A"/>
                    </a:solidFill>
                    <a:cs typeface="Segoe UI" charset="0"/>
                  </a:rPr>
                  <a:t>Log analytics &amp; diagnostics</a:t>
                </a:r>
              </a:p>
            </p:txBody>
          </p:sp>
          <p:grpSp>
            <p:nvGrpSpPr>
              <p:cNvPr id="87" name="Group 86">
                <a:extLst>
                  <a:ext uri="{FF2B5EF4-FFF2-40B4-BE49-F238E27FC236}">
                    <a16:creationId xmlns:a16="http://schemas.microsoft.com/office/drawing/2014/main" id="{94C55C59-A470-4822-B60D-AC343EAFCD06}"/>
                  </a:ext>
                </a:extLst>
              </p:cNvPr>
              <p:cNvGrpSpPr/>
              <p:nvPr/>
            </p:nvGrpSpPr>
            <p:grpSpPr>
              <a:xfrm>
                <a:off x="5715675" y="1384908"/>
                <a:ext cx="717140" cy="717140"/>
                <a:chOff x="6846963" y="1679558"/>
                <a:chExt cx="731520" cy="731520"/>
              </a:xfrm>
            </p:grpSpPr>
            <p:grpSp>
              <p:nvGrpSpPr>
                <p:cNvPr id="89" name="Group 88">
                  <a:extLst>
                    <a:ext uri="{FF2B5EF4-FFF2-40B4-BE49-F238E27FC236}">
                      <a16:creationId xmlns:a16="http://schemas.microsoft.com/office/drawing/2014/main" id="{EC529488-435C-4F3A-B9CD-ECABBE51674F}"/>
                    </a:ext>
                  </a:extLst>
                </p:cNvPr>
                <p:cNvGrpSpPr/>
                <p:nvPr/>
              </p:nvGrpSpPr>
              <p:grpSpPr>
                <a:xfrm>
                  <a:off x="6846963" y="1679558"/>
                  <a:ext cx="731520" cy="731520"/>
                  <a:chOff x="6846963" y="1679558"/>
                  <a:chExt cx="731520" cy="731520"/>
                </a:xfrm>
              </p:grpSpPr>
              <p:sp>
                <p:nvSpPr>
                  <p:cNvPr id="91" name="Oval 90">
                    <a:extLst>
                      <a:ext uri="{FF2B5EF4-FFF2-40B4-BE49-F238E27FC236}">
                        <a16:creationId xmlns:a16="http://schemas.microsoft.com/office/drawing/2014/main" id="{5F4B9718-AAA0-46B5-86EA-DA0C4ED3EA64}"/>
                      </a:ext>
                    </a:extLst>
                  </p:cNvPr>
                  <p:cNvSpPr/>
                  <p:nvPr/>
                </p:nvSpPr>
                <p:spPr bwMode="auto">
                  <a:xfrm>
                    <a:off x="6846963" y="1679558"/>
                    <a:ext cx="731520" cy="73152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sp>
                <p:nvSpPr>
                  <p:cNvPr id="92" name="Oval 91">
                    <a:extLst>
                      <a:ext uri="{FF2B5EF4-FFF2-40B4-BE49-F238E27FC236}">
                        <a16:creationId xmlns:a16="http://schemas.microsoft.com/office/drawing/2014/main" id="{294048C4-8CE2-4C45-A31F-4C3A053CF720}"/>
                      </a:ext>
                    </a:extLst>
                  </p:cNvPr>
                  <p:cNvSpPr/>
                  <p:nvPr/>
                </p:nvSpPr>
                <p:spPr bwMode="auto">
                  <a:xfrm>
                    <a:off x="6938403" y="1770998"/>
                    <a:ext cx="548640" cy="548640"/>
                  </a:xfrm>
                  <a:prstGeom prst="ellipse">
                    <a:avLst/>
                  </a:pr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350" kern="0" dirty="0">
                      <a:solidFill>
                        <a:srgbClr val="505050"/>
                      </a:solidFill>
                      <a:latin typeface="Segoe UI Light"/>
                      <a:ea typeface="Segoe UI" pitchFamily="34" charset="0"/>
                      <a:cs typeface="Segoe UI" pitchFamily="34" charset="0"/>
                    </a:endParaRPr>
                  </a:p>
                </p:txBody>
              </p:sp>
            </p:grpSp>
            <p:sp>
              <p:nvSpPr>
                <p:cNvPr id="90" name="Shield_EA18">
                  <a:extLst>
                    <a:ext uri="{FF2B5EF4-FFF2-40B4-BE49-F238E27FC236}">
                      <a16:creationId xmlns:a16="http://schemas.microsoft.com/office/drawing/2014/main" id="{1894A7A3-CD05-4453-BEE5-618CF16930A2}"/>
                    </a:ext>
                  </a:extLst>
                </p:cNvPr>
                <p:cNvSpPr>
                  <a:spLocks noChangeAspect="1"/>
                </p:cNvSpPr>
                <p:nvPr/>
              </p:nvSpPr>
              <p:spPr bwMode="auto">
                <a:xfrm>
                  <a:off x="7092521" y="1922146"/>
                  <a:ext cx="324122" cy="345085"/>
                </a:xfrm>
                <a:prstGeom prst="rightArrow">
                  <a:avLst/>
                </a:prstGeom>
                <a:noFill/>
                <a:ln w="19050" cap="sq">
                  <a:solidFill>
                    <a:srgbClr val="1A1A1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800">
                    <a:defRPr/>
                  </a:pPr>
                  <a:endParaRPr lang="en-US" sz="1050" kern="0" dirty="0">
                    <a:solidFill>
                      <a:srgbClr val="505050"/>
                    </a:solidFill>
                    <a:latin typeface="Segoe UI Semilight"/>
                  </a:endParaRPr>
                </a:p>
              </p:txBody>
            </p:sp>
          </p:grpSp>
          <p:sp>
            <p:nvSpPr>
              <p:cNvPr id="88" name="TextBox 87">
                <a:extLst>
                  <a:ext uri="{FF2B5EF4-FFF2-40B4-BE49-F238E27FC236}">
                    <a16:creationId xmlns:a16="http://schemas.microsoft.com/office/drawing/2014/main" id="{963164E8-80F1-4176-88F1-6EF788AE912B}"/>
                  </a:ext>
                </a:extLst>
              </p:cNvPr>
              <p:cNvSpPr txBox="1">
                <a:spLocks noChangeAspect="1"/>
              </p:cNvSpPr>
              <p:nvPr/>
            </p:nvSpPr>
            <p:spPr>
              <a:xfrm>
                <a:off x="5286918" y="571611"/>
                <a:ext cx="1574662" cy="698820"/>
              </a:xfrm>
              <a:prstGeom prst="rect">
                <a:avLst/>
              </a:prstGeom>
              <a:noFill/>
            </p:spPr>
            <p:txBody>
              <a:bodyPr wrap="none" lIns="134464" tIns="107571" rIns="134464" bIns="107571" rtlCol="0">
                <a:spAutoFit/>
              </a:bodyPr>
              <a:lstStyle>
                <a:defPPr>
                  <a:defRPr lang="en-US"/>
                </a:defPPr>
                <a:lvl1pPr>
                  <a:lnSpc>
                    <a:spcPct val="90000"/>
                  </a:lnSpc>
                  <a:spcAft>
                    <a:spcPts val="600"/>
                  </a:spcAft>
                  <a:defRPr sz="2000">
                    <a:gradFill>
                      <a:gsLst>
                        <a:gs pos="2917">
                          <a:srgbClr val="000000"/>
                        </a:gs>
                        <a:gs pos="84000">
                          <a:srgbClr val="000000"/>
                        </a:gs>
                      </a:gsLst>
                      <a:lin ang="5400000" scaled="0"/>
                    </a:gradFill>
                    <a:latin typeface="Segoe Pro Semibold" panose="020B0702040504020203" pitchFamily="34" charset="0"/>
                  </a:defRPr>
                </a:lvl1pPr>
              </a:lstStyle>
              <a:p>
                <a:pPr algn="ctr" defTabSz="685800">
                  <a:spcAft>
                    <a:spcPts val="441"/>
                  </a:spcAft>
                  <a:defRPr/>
                </a:pPr>
                <a:r>
                  <a:rPr lang="en-US" sz="1500" b="1" kern="0" dirty="0">
                    <a:solidFill>
                      <a:srgbClr val="0078D4"/>
                    </a:solidFill>
                    <a:latin typeface="Segoe UI Semibold" panose="020B0502040204020203" pitchFamily="34" charset="0"/>
                    <a:ea typeface="Segoe UI Semibold" panose="020B0502040204020203" pitchFamily="34" charset="0"/>
                    <a:cs typeface="Segoe UI Semibold" panose="020B0502040204020203" pitchFamily="34" charset="0"/>
                  </a:rPr>
                  <a:t>Migrate</a:t>
                </a:r>
              </a:p>
            </p:txBody>
          </p:sp>
        </p:grpSp>
        <p:cxnSp>
          <p:nvCxnSpPr>
            <p:cNvPr id="62" name="Straight Connector 61">
              <a:extLst>
                <a:ext uri="{FF2B5EF4-FFF2-40B4-BE49-F238E27FC236}">
                  <a16:creationId xmlns:a16="http://schemas.microsoft.com/office/drawing/2014/main" id="{EA7DCE2F-B833-47E0-B18D-4F15FD8CF85F}"/>
                </a:ext>
              </a:extLst>
            </p:cNvPr>
            <p:cNvCxnSpPr>
              <a:cxnSpLocks/>
            </p:cNvCxnSpPr>
            <p:nvPr/>
          </p:nvCxnSpPr>
          <p:spPr>
            <a:xfrm flipV="1">
              <a:off x="6074245" y="1223436"/>
              <a:ext cx="0" cy="251114"/>
            </a:xfrm>
            <a:prstGeom prst="line">
              <a:avLst/>
            </a:prstGeom>
            <a:noFill/>
            <a:ln w="19050" cap="flat" cmpd="sng" algn="ctr">
              <a:solidFill>
                <a:srgbClr val="1A1A1A"/>
              </a:solidFill>
              <a:prstDash val="solid"/>
              <a:round/>
              <a:headEnd type="none" w="med" len="med"/>
              <a:tailEnd type="arrow"/>
            </a:ln>
            <a:effectLst/>
          </p:spPr>
        </p:cxnSp>
      </p:grpSp>
    </p:spTree>
    <p:extLst>
      <p:ext uri="{BB962C8B-B14F-4D97-AF65-F5344CB8AC3E}">
        <p14:creationId xmlns:p14="http://schemas.microsoft.com/office/powerpoint/2010/main" val="20914595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60"/>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60"/>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71691-AA63-47E3-9131-6F2681F255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82" y="563476"/>
            <a:ext cx="9239752" cy="6158294"/>
          </a:xfrm>
          <a:prstGeom prst="rect">
            <a:avLst/>
          </a:prstGeom>
        </p:spPr>
      </p:pic>
      <p:sp>
        <p:nvSpPr>
          <p:cNvPr id="22" name="Rectangle 21">
            <a:extLst>
              <a:ext uri="{FF2B5EF4-FFF2-40B4-BE49-F238E27FC236}">
                <a16:creationId xmlns:a16="http://schemas.microsoft.com/office/drawing/2014/main" id="{F89F23F3-9D6C-49E2-956A-348E16F80A6E}"/>
              </a:ext>
            </a:extLst>
          </p:cNvPr>
          <p:cNvSpPr/>
          <p:nvPr/>
        </p:nvSpPr>
        <p:spPr bwMode="auto">
          <a:xfrm>
            <a:off x="4729736" y="2476964"/>
            <a:ext cx="3743519" cy="2667587"/>
          </a:xfrm>
          <a:prstGeom prst="rect">
            <a:avLst/>
          </a:prstGeom>
          <a:solidFill>
            <a:schemeClr val="bg1">
              <a:alpha val="7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4444" tIns="107555" rIns="134444" bIns="107555" numCol="1" rtlCol="0" anchor="ctr" anchorCtr="0" compatLnSpc="1">
            <a:prstTxWarp prst="textNoShape">
              <a:avLst/>
            </a:prstTxWarp>
          </a:bodyPr>
          <a:lstStyle/>
          <a:p>
            <a:pPr defTabSz="685445" fontAlgn="base">
              <a:lnSpc>
                <a:spcPct val="90000"/>
              </a:lnSpc>
              <a:spcBef>
                <a:spcPct val="0"/>
              </a:spcBef>
              <a:spcAft>
                <a:spcPct val="0"/>
              </a:spcAft>
            </a:pPr>
            <a:endParaRPr lang="en-US" sz="1765" kern="0">
              <a:gradFill>
                <a:gsLst>
                  <a:gs pos="0">
                    <a:srgbClr val="FFFFFF"/>
                  </a:gs>
                  <a:gs pos="100000">
                    <a:srgbClr val="FFFFFF"/>
                  </a:gs>
                </a:gsLst>
                <a:lin ang="5400000" scaled="0"/>
              </a:gradFill>
              <a:latin typeface="Segoe UI Light"/>
              <a:cs typeface="Segoe UI" panose="020B0502040204020203" pitchFamily="34" charset="0"/>
            </a:endParaRPr>
          </a:p>
        </p:txBody>
      </p:sp>
      <p:sp>
        <p:nvSpPr>
          <p:cNvPr id="15" name="Title 1">
            <a:extLst>
              <a:ext uri="{FF2B5EF4-FFF2-40B4-BE49-F238E27FC236}">
                <a16:creationId xmlns:a16="http://schemas.microsoft.com/office/drawing/2014/main" id="{D3D97D70-9E11-4D07-B541-46CDFCFC824F}"/>
              </a:ext>
            </a:extLst>
          </p:cNvPr>
          <p:cNvSpPr txBox="1">
            <a:spLocks/>
          </p:cNvSpPr>
          <p:nvPr/>
        </p:nvSpPr>
        <p:spPr>
          <a:xfrm>
            <a:off x="4977078" y="3520104"/>
            <a:ext cx="4445533" cy="1742764"/>
          </a:xfrm>
          <a:prstGeom prst="rect">
            <a:avLst/>
          </a:prstGeom>
        </p:spPr>
        <p:txBody>
          <a:bodyPr lIns="107571" tIns="67232" rIns="107571" bIns="67232"/>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rPr>
              <a:t>Thank You</a:t>
            </a:r>
          </a:p>
        </p:txBody>
      </p:sp>
    </p:spTree>
    <p:extLst>
      <p:ext uri="{BB962C8B-B14F-4D97-AF65-F5344CB8AC3E}">
        <p14:creationId xmlns:p14="http://schemas.microsoft.com/office/powerpoint/2010/main" val="155328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857616"/>
            <a:ext cx="9144000" cy="5249257"/>
          </a:xfrm>
          <a:prstGeom prst="rect">
            <a:avLst/>
          </a:prstGeom>
          <a:solidFill>
            <a:srgbClr val="001F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765"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3" name="Picture 2"/>
          <p:cNvPicPr>
            <a:picLocks noChangeAspect="1"/>
          </p:cNvPicPr>
          <p:nvPr/>
        </p:nvPicPr>
        <p:blipFill>
          <a:blip r:embed="rId3"/>
          <a:stretch>
            <a:fillRect/>
          </a:stretch>
        </p:blipFill>
        <p:spPr>
          <a:xfrm>
            <a:off x="3664128" y="3235608"/>
            <a:ext cx="1815745" cy="386786"/>
          </a:xfrm>
          <a:prstGeom prst="rect">
            <a:avLst/>
          </a:prstGeom>
        </p:spPr>
      </p:pic>
    </p:spTree>
    <p:extLst>
      <p:ext uri="{BB962C8B-B14F-4D97-AF65-F5344CB8AC3E}">
        <p14:creationId xmlns:p14="http://schemas.microsoft.com/office/powerpoint/2010/main" val="263184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20700" y="1549400"/>
            <a:ext cx="3409950" cy="4089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1350" y="2286000"/>
            <a:ext cx="3168650" cy="3175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lvl="0" algn="ctr">
              <a:spcBef>
                <a:spcPts val="2400"/>
              </a:spcBef>
            </a:pPr>
            <a:r>
              <a:rPr lang="en-US" sz="2000" dirty="0">
                <a:solidFill>
                  <a:schemeClr val="tx1"/>
                </a:solidFill>
              </a:rPr>
              <a:t>University Subject Matter Experts (Appointed)</a:t>
            </a:r>
          </a:p>
          <a:p>
            <a:pPr algn="ctr">
              <a:spcBef>
                <a:spcPts val="2400"/>
              </a:spcBef>
            </a:pPr>
            <a:r>
              <a:rPr lang="en-US" sz="2000" dirty="0">
                <a:solidFill>
                  <a:schemeClr val="tx1"/>
                </a:solidFill>
              </a:rPr>
              <a:t>Project Staff (New Hires)</a:t>
            </a:r>
          </a:p>
          <a:p>
            <a:pPr lvl="0" algn="ctr">
              <a:spcBef>
                <a:spcPts val="2400"/>
              </a:spcBef>
            </a:pPr>
            <a:r>
              <a:rPr lang="en-US" sz="2000" dirty="0">
                <a:solidFill>
                  <a:schemeClr val="tx1"/>
                </a:solidFill>
              </a:rPr>
              <a:t>Implementation Partner</a:t>
            </a:r>
          </a:p>
          <a:p>
            <a:pPr lvl="0" algn="ctr">
              <a:spcBef>
                <a:spcPts val="2400"/>
              </a:spcBef>
            </a:pPr>
            <a:r>
              <a:rPr lang="en-US" sz="2000" dirty="0">
                <a:solidFill>
                  <a:schemeClr val="tx1"/>
                </a:solidFill>
              </a:rPr>
              <a:t>ERP Vendor</a:t>
            </a:r>
          </a:p>
        </p:txBody>
      </p:sp>
      <p:sp>
        <p:nvSpPr>
          <p:cNvPr id="8" name="Title 1"/>
          <p:cNvSpPr txBox="1">
            <a:spLocks/>
          </p:cNvSpPr>
          <p:nvPr/>
        </p:nvSpPr>
        <p:spPr>
          <a:xfrm>
            <a:off x="781050" y="659872"/>
            <a:ext cx="7886700" cy="62020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800" kern="1200" baseline="0">
                <a:solidFill>
                  <a:schemeClr val="bg2">
                    <a:lumMod val="25000"/>
                  </a:schemeClr>
                </a:solidFill>
                <a:latin typeface="+mj-lt"/>
                <a:ea typeface="+mj-ea"/>
                <a:cs typeface="+mj-cs"/>
              </a:defRPr>
            </a:lvl1pPr>
          </a:lstStyle>
          <a:p>
            <a:r>
              <a:rPr lang="en-US" dirty="0"/>
              <a:t>How EPMO Teams are Formed</a:t>
            </a:r>
          </a:p>
        </p:txBody>
      </p:sp>
      <p:sp>
        <p:nvSpPr>
          <p:cNvPr id="9" name="Title 1"/>
          <p:cNvSpPr txBox="1">
            <a:spLocks/>
          </p:cNvSpPr>
          <p:nvPr/>
        </p:nvSpPr>
        <p:spPr>
          <a:xfrm>
            <a:off x="520700" y="1607599"/>
            <a:ext cx="3409950" cy="62020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800" kern="1200" baseline="0">
                <a:solidFill>
                  <a:schemeClr val="bg2">
                    <a:lumMod val="25000"/>
                  </a:schemeClr>
                </a:solidFill>
                <a:latin typeface="+mj-lt"/>
                <a:ea typeface="+mj-ea"/>
                <a:cs typeface="+mj-cs"/>
              </a:defRPr>
            </a:lvl1pPr>
          </a:lstStyle>
          <a:p>
            <a:r>
              <a:rPr lang="en-US" sz="2400" dirty="0">
                <a:solidFill>
                  <a:schemeClr val="bg1"/>
                </a:solidFill>
              </a:rPr>
              <a:t>PROJECT</a:t>
            </a:r>
          </a:p>
        </p:txBody>
      </p:sp>
      <p:sp>
        <p:nvSpPr>
          <p:cNvPr id="12" name="Rounded Rectangle 11"/>
          <p:cNvSpPr/>
          <p:nvPr/>
        </p:nvSpPr>
        <p:spPr>
          <a:xfrm>
            <a:off x="5200650" y="1549400"/>
            <a:ext cx="3409950" cy="4089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21300" y="2286000"/>
            <a:ext cx="3168650" cy="3175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t"/>
          <a:lstStyle/>
          <a:p>
            <a:pPr algn="ctr">
              <a:spcBef>
                <a:spcPts val="2400"/>
              </a:spcBef>
            </a:pPr>
            <a:r>
              <a:rPr lang="en-US" sz="2000" dirty="0">
                <a:solidFill>
                  <a:schemeClr val="tx1"/>
                </a:solidFill>
              </a:rPr>
              <a:t>Retain Some of the University Subject Matter Experts and Project Staff</a:t>
            </a:r>
          </a:p>
          <a:p>
            <a:pPr algn="ctr">
              <a:spcBef>
                <a:spcPts val="2400"/>
              </a:spcBef>
            </a:pPr>
            <a:r>
              <a:rPr lang="en-US" sz="2000" dirty="0">
                <a:solidFill>
                  <a:schemeClr val="tx1"/>
                </a:solidFill>
              </a:rPr>
              <a:t>Hire Additional Staff</a:t>
            </a:r>
          </a:p>
        </p:txBody>
      </p:sp>
      <p:sp>
        <p:nvSpPr>
          <p:cNvPr id="14" name="Title 1"/>
          <p:cNvSpPr txBox="1">
            <a:spLocks/>
          </p:cNvSpPr>
          <p:nvPr/>
        </p:nvSpPr>
        <p:spPr>
          <a:xfrm>
            <a:off x="5200650" y="1607599"/>
            <a:ext cx="3409950" cy="62020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800" kern="1200" baseline="0">
                <a:solidFill>
                  <a:schemeClr val="bg2">
                    <a:lumMod val="25000"/>
                  </a:schemeClr>
                </a:solidFill>
                <a:latin typeface="+mj-lt"/>
                <a:ea typeface="+mj-ea"/>
                <a:cs typeface="+mj-cs"/>
              </a:defRPr>
            </a:lvl1pPr>
          </a:lstStyle>
          <a:p>
            <a:r>
              <a:rPr lang="en-US" sz="2400" dirty="0">
                <a:solidFill>
                  <a:schemeClr val="bg1"/>
                </a:solidFill>
              </a:rPr>
              <a:t>POST-PRODUCTION</a:t>
            </a:r>
          </a:p>
        </p:txBody>
      </p:sp>
      <p:sp>
        <p:nvSpPr>
          <p:cNvPr id="15" name="Right Arrow 14"/>
          <p:cNvSpPr/>
          <p:nvPr/>
        </p:nvSpPr>
        <p:spPr>
          <a:xfrm>
            <a:off x="3556000" y="2603500"/>
            <a:ext cx="2108200" cy="495300"/>
          </a:xfrm>
          <a:prstGeom prst="rightArrow">
            <a:avLst>
              <a:gd name="adj1" fmla="val 60256"/>
              <a:gd name="adj2"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77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Governance and Advisory Structure</a:t>
            </a:r>
          </a:p>
        </p:txBody>
      </p:sp>
      <p:sp>
        <p:nvSpPr>
          <p:cNvPr id="3" name="Text Placeholder 2"/>
          <p:cNvSpPr>
            <a:spLocks noGrp="1"/>
          </p:cNvSpPr>
          <p:nvPr>
            <p:ph type="body" sz="quarter" idx="12"/>
          </p:nvPr>
        </p:nvSpPr>
        <p:spPr>
          <a:xfrm>
            <a:off x="628650" y="1727199"/>
            <a:ext cx="7886700" cy="3677455"/>
          </a:xfrm>
        </p:spPr>
        <p:txBody>
          <a:bodyPr/>
          <a:lstStyle/>
          <a:p>
            <a:pPr>
              <a:spcBef>
                <a:spcPts val="2000"/>
              </a:spcBef>
            </a:pPr>
            <a:r>
              <a:rPr lang="en-US" dirty="0"/>
              <a:t>Project sponsors </a:t>
            </a:r>
          </a:p>
          <a:p>
            <a:pPr>
              <a:spcBef>
                <a:spcPts val="2000"/>
              </a:spcBef>
            </a:pPr>
            <a:r>
              <a:rPr lang="en-US" dirty="0"/>
              <a:t>Executive steering committee</a:t>
            </a:r>
          </a:p>
          <a:p>
            <a:pPr>
              <a:spcBef>
                <a:spcPts val="2000"/>
              </a:spcBef>
            </a:pPr>
            <a:r>
              <a:rPr lang="en-US" dirty="0"/>
              <a:t>Governance committee</a:t>
            </a:r>
          </a:p>
          <a:p>
            <a:pPr>
              <a:spcBef>
                <a:spcPts val="2000"/>
              </a:spcBef>
            </a:pPr>
            <a:r>
              <a:rPr lang="en-US" dirty="0"/>
              <a:t>Advisory committees</a:t>
            </a:r>
          </a:p>
        </p:txBody>
      </p:sp>
      <p:pic>
        <p:nvPicPr>
          <p:cNvPr id="4" name="Picture 3"/>
          <p:cNvPicPr>
            <a:picLocks noChangeAspect="1"/>
          </p:cNvPicPr>
          <p:nvPr/>
        </p:nvPicPr>
        <p:blipFill>
          <a:blip r:embed="rId2">
            <a:alphaModFix amt="25000"/>
            <a:extLst>
              <a:ext uri="{28A0092B-C50C-407E-A947-70E740481C1C}">
                <a14:useLocalDpi xmlns:a14="http://schemas.microsoft.com/office/drawing/2010/main"/>
              </a:ext>
            </a:extLst>
          </a:blip>
          <a:stretch>
            <a:fillRect/>
          </a:stretch>
        </p:blipFill>
        <p:spPr>
          <a:xfrm>
            <a:off x="4648200" y="1638300"/>
            <a:ext cx="3632200" cy="3632200"/>
          </a:xfrm>
          <a:prstGeom prst="rect">
            <a:avLst/>
          </a:prstGeom>
        </p:spPr>
      </p:pic>
    </p:spTree>
    <p:extLst>
      <p:ext uri="{BB962C8B-B14F-4D97-AF65-F5344CB8AC3E}">
        <p14:creationId xmlns:p14="http://schemas.microsoft.com/office/powerpoint/2010/main" val="1120439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515154"/>
            <a:ext cx="7886700" cy="620202"/>
          </a:xfrm>
        </p:spPr>
        <p:txBody>
          <a:bodyPr/>
          <a:lstStyle/>
          <a:p>
            <a:r>
              <a:rPr lang="en-US" dirty="0"/>
              <a:t>LionPATH</a:t>
            </a:r>
          </a:p>
        </p:txBody>
      </p:sp>
      <p:sp>
        <p:nvSpPr>
          <p:cNvPr id="4" name="Text Placeholder 2"/>
          <p:cNvSpPr txBox="1">
            <a:spLocks/>
          </p:cNvSpPr>
          <p:nvPr/>
        </p:nvSpPr>
        <p:spPr>
          <a:xfrm>
            <a:off x="628649" y="1257306"/>
            <a:ext cx="8064501" cy="4498289"/>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accent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accent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accent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accent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accent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400"/>
              </a:spcBef>
            </a:pPr>
            <a:r>
              <a:rPr lang="en-US" dirty="0">
                <a:latin typeface="+mj-lt"/>
              </a:rPr>
              <a:t>PURPOSE — Student Information System</a:t>
            </a:r>
          </a:p>
          <a:p>
            <a:pPr>
              <a:spcBef>
                <a:spcPts val="1400"/>
              </a:spcBef>
            </a:pPr>
            <a:r>
              <a:rPr lang="en-US" b="1" dirty="0"/>
              <a:t>Software</a:t>
            </a:r>
            <a:r>
              <a:rPr lang="en-US" dirty="0"/>
              <a:t> — Oracle’s PeopleSoft Campus Solutions 9.0 (on premise)</a:t>
            </a:r>
          </a:p>
          <a:p>
            <a:pPr>
              <a:spcBef>
                <a:spcPts val="1400"/>
              </a:spcBef>
            </a:pPr>
            <a:r>
              <a:rPr lang="en-US" b="1" dirty="0"/>
              <a:t>Project official launch </a:t>
            </a:r>
            <a:r>
              <a:rPr lang="en-US" dirty="0"/>
              <a:t>— Spring 2014</a:t>
            </a:r>
          </a:p>
          <a:p>
            <a:pPr>
              <a:spcBef>
                <a:spcPts val="1400"/>
              </a:spcBef>
            </a:pPr>
            <a:r>
              <a:rPr lang="en-US" b="1" dirty="0"/>
              <a:t>Phased deployment </a:t>
            </a:r>
            <a:r>
              <a:rPr lang="en-US" dirty="0"/>
              <a:t>— Fall 2015–Fall 2016</a:t>
            </a:r>
          </a:p>
          <a:p>
            <a:pPr>
              <a:spcBef>
                <a:spcPts val="1400"/>
              </a:spcBef>
            </a:pPr>
            <a:r>
              <a:rPr lang="en-US" b="1" dirty="0"/>
              <a:t>Post-production</a:t>
            </a:r>
            <a:r>
              <a:rPr lang="en-US" dirty="0"/>
              <a:t> — LionPATH Development and Organization established Fall 2016</a:t>
            </a:r>
          </a:p>
          <a:p>
            <a:pPr>
              <a:spcBef>
                <a:spcPts val="1400"/>
              </a:spcBef>
            </a:pPr>
            <a:r>
              <a:rPr lang="en-US" b="1" dirty="0"/>
              <a:t>Current efforts </a:t>
            </a:r>
            <a:r>
              <a:rPr lang="en-US" dirty="0"/>
              <a:t>— user experience, system upgrade</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8353" y="4863533"/>
            <a:ext cx="3898900" cy="902267"/>
          </a:xfrm>
          <a:prstGeom prst="rect">
            <a:avLst/>
          </a:prstGeom>
        </p:spPr>
      </p:pic>
    </p:spTree>
    <p:extLst>
      <p:ext uri="{BB962C8B-B14F-4D97-AF65-F5344CB8AC3E}">
        <p14:creationId xmlns:p14="http://schemas.microsoft.com/office/powerpoint/2010/main" val="1888035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515154"/>
            <a:ext cx="7886700" cy="620202"/>
          </a:xfrm>
        </p:spPr>
        <p:txBody>
          <a:bodyPr/>
          <a:lstStyle/>
          <a:p>
            <a:r>
              <a:rPr lang="en-US" dirty="0" err="1"/>
              <a:t>WorkLion</a:t>
            </a:r>
            <a:endParaRPr lang="en-US" dirty="0"/>
          </a:p>
        </p:txBody>
      </p:sp>
      <p:sp>
        <p:nvSpPr>
          <p:cNvPr id="4" name="Text Placeholder 2"/>
          <p:cNvSpPr txBox="1">
            <a:spLocks/>
          </p:cNvSpPr>
          <p:nvPr/>
        </p:nvSpPr>
        <p:spPr>
          <a:xfrm>
            <a:off x="628649" y="1257306"/>
            <a:ext cx="7016751" cy="450849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accent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accent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accent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accent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accent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400"/>
              </a:spcBef>
            </a:pPr>
            <a:r>
              <a:rPr lang="en-US" dirty="0">
                <a:latin typeface="+mj-lt"/>
              </a:rPr>
              <a:t>PURPOSE — HCM and Payroll</a:t>
            </a:r>
          </a:p>
          <a:p>
            <a:pPr>
              <a:spcBef>
                <a:spcPts val="1400"/>
              </a:spcBef>
            </a:pPr>
            <a:r>
              <a:rPr lang="en-US" b="1" dirty="0"/>
              <a:t>Software</a:t>
            </a:r>
            <a:r>
              <a:rPr lang="en-US" dirty="0"/>
              <a:t> — Workday (SaaS)</a:t>
            </a:r>
          </a:p>
          <a:p>
            <a:pPr>
              <a:spcBef>
                <a:spcPts val="1400"/>
              </a:spcBef>
            </a:pPr>
            <a:r>
              <a:rPr lang="en-US" b="1" dirty="0"/>
              <a:t>Project official launch </a:t>
            </a:r>
            <a:r>
              <a:rPr lang="en-US" dirty="0"/>
              <a:t>— April 2015</a:t>
            </a:r>
          </a:p>
          <a:p>
            <a:pPr>
              <a:spcBef>
                <a:spcPts val="1400"/>
              </a:spcBef>
            </a:pPr>
            <a:r>
              <a:rPr lang="en-US" b="1" dirty="0"/>
              <a:t>Deployment </a:t>
            </a:r>
            <a:r>
              <a:rPr lang="en-US" dirty="0"/>
              <a:t>— December 2017</a:t>
            </a:r>
          </a:p>
          <a:p>
            <a:pPr>
              <a:spcBef>
                <a:spcPts val="1400"/>
              </a:spcBef>
            </a:pPr>
            <a:r>
              <a:rPr lang="en-US" b="1" dirty="0"/>
              <a:t>Post-production</a:t>
            </a:r>
            <a:r>
              <a:rPr lang="en-US" dirty="0"/>
              <a:t> — </a:t>
            </a:r>
            <a:r>
              <a:rPr lang="en-US" dirty="0" err="1"/>
              <a:t>WorkLion</a:t>
            </a:r>
            <a:r>
              <a:rPr lang="en-US" dirty="0"/>
              <a:t> Management Office established Fall 2016</a:t>
            </a:r>
          </a:p>
          <a:p>
            <a:pPr>
              <a:spcBef>
                <a:spcPts val="1400"/>
              </a:spcBef>
            </a:pPr>
            <a:r>
              <a:rPr lang="en-US" b="1" dirty="0"/>
              <a:t>Current efforts </a:t>
            </a:r>
            <a:r>
              <a:rPr lang="en-US" dirty="0"/>
              <a:t>— benefits open enrollment, recruitment</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9800" y="4740845"/>
            <a:ext cx="2438400" cy="1024955"/>
          </a:xfrm>
          <a:prstGeom prst="rect">
            <a:avLst/>
          </a:prstGeom>
        </p:spPr>
      </p:pic>
    </p:spTree>
    <p:extLst>
      <p:ext uri="{BB962C8B-B14F-4D97-AF65-F5344CB8AC3E}">
        <p14:creationId xmlns:p14="http://schemas.microsoft.com/office/powerpoint/2010/main" val="643461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515154"/>
            <a:ext cx="7886700" cy="620202"/>
          </a:xfrm>
        </p:spPr>
        <p:txBody>
          <a:bodyPr/>
          <a:lstStyle/>
          <a:p>
            <a:r>
              <a:rPr lang="en-US" dirty="0"/>
              <a:t>SIMBA</a:t>
            </a:r>
          </a:p>
        </p:txBody>
      </p:sp>
      <p:sp>
        <p:nvSpPr>
          <p:cNvPr id="4" name="Text Placeholder 2"/>
          <p:cNvSpPr txBox="1">
            <a:spLocks/>
          </p:cNvSpPr>
          <p:nvPr/>
        </p:nvSpPr>
        <p:spPr>
          <a:xfrm>
            <a:off x="628649" y="1257306"/>
            <a:ext cx="4984751" cy="450849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accent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accent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accent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accent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accent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400"/>
              </a:spcBef>
            </a:pPr>
            <a:r>
              <a:rPr lang="en-US" dirty="0">
                <a:latin typeface="+mj-lt"/>
              </a:rPr>
              <a:t>PURPOSE — University Financial System</a:t>
            </a:r>
          </a:p>
          <a:p>
            <a:pPr>
              <a:spcBef>
                <a:spcPts val="1400"/>
              </a:spcBef>
            </a:pPr>
            <a:r>
              <a:rPr lang="en-US" b="1" dirty="0"/>
              <a:t>Software</a:t>
            </a:r>
            <a:r>
              <a:rPr lang="en-US" dirty="0"/>
              <a:t> — SAP S/4HANA</a:t>
            </a:r>
          </a:p>
          <a:p>
            <a:pPr>
              <a:spcBef>
                <a:spcPts val="1400"/>
              </a:spcBef>
            </a:pPr>
            <a:r>
              <a:rPr lang="en-US" b="1" dirty="0"/>
              <a:t>Project official launch </a:t>
            </a:r>
            <a:r>
              <a:rPr lang="en-US" dirty="0"/>
              <a:t>— June 2018</a:t>
            </a:r>
          </a:p>
          <a:p>
            <a:pPr>
              <a:spcBef>
                <a:spcPts val="1400"/>
              </a:spcBef>
            </a:pPr>
            <a:r>
              <a:rPr lang="en-US" b="1" dirty="0"/>
              <a:t>Target deployment </a:t>
            </a:r>
            <a:r>
              <a:rPr lang="en-US" dirty="0"/>
              <a:t>— July 2020</a:t>
            </a:r>
          </a:p>
          <a:p>
            <a:pPr>
              <a:spcBef>
                <a:spcPts val="1400"/>
              </a:spcBef>
            </a:pPr>
            <a:r>
              <a:rPr lang="en-US" b="1" dirty="0"/>
              <a:t>Current efforts </a:t>
            </a:r>
            <a:r>
              <a:rPr lang="en-US" dirty="0"/>
              <a:t>— explore phase, enterprise structure design document, stakeholder analyses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4000" y="4281986"/>
            <a:ext cx="3369556" cy="1483814"/>
          </a:xfrm>
          <a:prstGeom prst="rect">
            <a:avLst/>
          </a:prstGeom>
        </p:spPr>
      </p:pic>
    </p:spTree>
    <p:extLst>
      <p:ext uri="{BB962C8B-B14F-4D97-AF65-F5344CB8AC3E}">
        <p14:creationId xmlns:p14="http://schemas.microsoft.com/office/powerpoint/2010/main" val="172783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SAP?</a:t>
            </a:r>
          </a:p>
        </p:txBody>
      </p:sp>
      <p:sp>
        <p:nvSpPr>
          <p:cNvPr id="3" name="Text Placeholder 2"/>
          <p:cNvSpPr>
            <a:spLocks noGrp="1"/>
          </p:cNvSpPr>
          <p:nvPr>
            <p:ph type="body" sz="quarter" idx="12"/>
          </p:nvPr>
        </p:nvSpPr>
        <p:spPr>
          <a:xfrm>
            <a:off x="628650" y="1247466"/>
            <a:ext cx="7886700" cy="4517229"/>
          </a:xfrm>
        </p:spPr>
        <p:txBody>
          <a:bodyPr vert="horz" lIns="91440" tIns="45720" rIns="91440" bIns="45720" rtlCol="0" anchor="t">
            <a:normAutofit/>
          </a:bodyPr>
          <a:lstStyle/>
          <a:p>
            <a:pPr>
              <a:spcBef>
                <a:spcPts val="1350"/>
              </a:spcBef>
            </a:pPr>
            <a:r>
              <a:rPr lang="en-US" sz="2000" b="1" dirty="0"/>
              <a:t>Chart of Accounts </a:t>
            </a:r>
            <a:r>
              <a:rPr lang="en-US" sz="2000" dirty="0"/>
              <a:t>— Depth and breadth met Penn State requirements, including integrated posting between ledgers</a:t>
            </a:r>
          </a:p>
          <a:p>
            <a:pPr>
              <a:spcBef>
                <a:spcPts val="1350"/>
              </a:spcBef>
            </a:pPr>
            <a:r>
              <a:rPr lang="en-US" sz="2000" b="1" dirty="0"/>
              <a:t>Sponsored Awards/Grant/Contract Management </a:t>
            </a:r>
            <a:r>
              <a:rPr lang="en-US" sz="2000" dirty="0"/>
              <a:t>— Offered the strongest functionality, especially for the University's Applied Research Lab (DoD Federal Contractor)</a:t>
            </a:r>
          </a:p>
          <a:p>
            <a:pPr>
              <a:spcBef>
                <a:spcPts val="1350"/>
              </a:spcBef>
            </a:pPr>
            <a:r>
              <a:rPr lang="en-US" sz="2000" b="1" dirty="0"/>
              <a:t>Treasury-Cash Management </a:t>
            </a:r>
            <a:r>
              <a:rPr lang="en-US" sz="2000" dirty="0"/>
              <a:t>— Modules provided functionality not available from other vendors</a:t>
            </a:r>
          </a:p>
          <a:p>
            <a:pPr>
              <a:spcBef>
                <a:spcPts val="1350"/>
              </a:spcBef>
            </a:pPr>
            <a:r>
              <a:rPr lang="en-US" sz="2000" b="1" dirty="0"/>
              <a:t>Budget Management and Planning </a:t>
            </a:r>
            <a:r>
              <a:rPr lang="en-US" sz="2000" dirty="0"/>
              <a:t>— Featured strongest functionality </a:t>
            </a:r>
          </a:p>
          <a:p>
            <a:pPr>
              <a:spcBef>
                <a:spcPts val="1350"/>
              </a:spcBef>
            </a:pPr>
            <a:r>
              <a:rPr lang="en-US" sz="2000" b="1" dirty="0"/>
              <a:t>Technical</a:t>
            </a:r>
            <a:r>
              <a:rPr lang="en-US" sz="2000" dirty="0"/>
              <a:t> — Evaluated as the strongest vendor for security, integration, workflow and general technical requirements </a:t>
            </a:r>
          </a:p>
          <a:p>
            <a:pPr>
              <a:spcBef>
                <a:spcPts val="1350"/>
              </a:spcBef>
            </a:pPr>
            <a:r>
              <a:rPr lang="en-US" sz="2000" b="1" dirty="0"/>
              <a:t>Compliance</a:t>
            </a:r>
            <a:r>
              <a:rPr lang="en-US" sz="2000" dirty="0"/>
              <a:t> — Met FedRAMP and Accessibility requirements more completely than other vendors </a:t>
            </a:r>
          </a:p>
        </p:txBody>
      </p:sp>
    </p:spTree>
    <p:extLst>
      <p:ext uri="{BB962C8B-B14F-4D97-AF65-F5344CB8AC3E}">
        <p14:creationId xmlns:p14="http://schemas.microsoft.com/office/powerpoint/2010/main" val="206220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A23A5-AAC4-464E-AF27-0CC63076C3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019800"/>
          </a:xfrm>
          <a:prstGeom prst="rect">
            <a:avLst/>
          </a:prstGeom>
        </p:spPr>
      </p:pic>
      <p:sp>
        <p:nvSpPr>
          <p:cNvPr id="6" name="Title 1">
            <a:extLst>
              <a:ext uri="{FF2B5EF4-FFF2-40B4-BE49-F238E27FC236}">
                <a16:creationId xmlns:a16="http://schemas.microsoft.com/office/drawing/2014/main" id="{C4176E66-9118-3B49-A2C6-08F9FDEE1F5A}"/>
              </a:ext>
            </a:extLst>
          </p:cNvPr>
          <p:cNvSpPr txBox="1">
            <a:spLocks/>
          </p:cNvSpPr>
          <p:nvPr/>
        </p:nvSpPr>
        <p:spPr>
          <a:xfrm>
            <a:off x="5052061" y="3268980"/>
            <a:ext cx="3577944" cy="1988820"/>
          </a:xfrm>
          <a:prstGeom prst="rect">
            <a:avLst/>
          </a:prstGeom>
          <a:ln w="38100">
            <a:noFill/>
          </a:ln>
          <a:effectLst/>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Penn State’s</a:t>
            </a:r>
            <a:br>
              <a:rPr lang="en-US" sz="45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br>
            <a:r>
              <a:rPr lang="en-US" sz="45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Infrastructure</a:t>
            </a:r>
          </a:p>
          <a:p>
            <a:pPr algn="ctr"/>
            <a:r>
              <a:rPr lang="en-US" sz="4500" b="1" dirty="0">
                <a:solidFill>
                  <a:schemeClr val="bg1"/>
                </a:solidFill>
                <a:latin typeface="Franklin Gothic Medium" panose="020B0603020102020204" pitchFamily="34" charset="0"/>
                <a:ea typeface="Open Sans" panose="020B0606030504020204" pitchFamily="34" charset="0"/>
                <a:cs typeface="Open Sans" panose="020B0606030504020204" pitchFamily="34" charset="0"/>
              </a:rPr>
              <a:t>Approach</a:t>
            </a:r>
          </a:p>
        </p:txBody>
      </p:sp>
    </p:spTree>
    <p:extLst>
      <p:ext uri="{BB962C8B-B14F-4D97-AF65-F5344CB8AC3E}">
        <p14:creationId xmlns:p14="http://schemas.microsoft.com/office/powerpoint/2010/main" val="900487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Boxes_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TF">
      <a:dk1>
        <a:srgbClr val="505050"/>
      </a:dk1>
      <a:lt1>
        <a:srgbClr val="FFFFFF"/>
      </a:lt1>
      <a:dk2>
        <a:srgbClr val="00188F"/>
      </a:dk2>
      <a:lt2>
        <a:srgbClr val="D2D2D2"/>
      </a:lt2>
      <a:accent1>
        <a:srgbClr val="00188F"/>
      </a:accent1>
      <a:accent2>
        <a:srgbClr val="0072C6"/>
      </a:accent2>
      <a:accent3>
        <a:srgbClr val="DC3C00"/>
      </a:accent3>
      <a:accent4>
        <a:srgbClr val="4668C5"/>
      </a:accent4>
      <a:accent5>
        <a:srgbClr val="00BCF2"/>
      </a:accent5>
      <a:accent6>
        <a:srgbClr val="FFB900"/>
      </a:accent6>
      <a:hlink>
        <a:srgbClr val="0072C6"/>
      </a:hlink>
      <a:folHlink>
        <a:srgbClr val="0072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1E618EDAFA9741B9BB72EA0C42835E" ma:contentTypeVersion="4" ma:contentTypeDescription="Create a new document." ma:contentTypeScope="" ma:versionID="c14b1cb8ccca00b4acb8a7fd8390c342">
  <xsd:schema xmlns:xsd="http://www.w3.org/2001/XMLSchema" xmlns:xs="http://www.w3.org/2001/XMLSchema" xmlns:p="http://schemas.microsoft.com/office/2006/metadata/properties" xmlns:ns2="a01248ac-76f1-4f58-bd61-bb5ad5b08742" xmlns:ns3="7e353704-68ee-4592-8419-7aec398fa0ef" targetNamespace="http://schemas.microsoft.com/office/2006/metadata/properties" ma:root="true" ma:fieldsID="5d5f6fc97acdddd18bde435d887c0602" ns2:_="" ns3:_="">
    <xsd:import namespace="a01248ac-76f1-4f58-bd61-bb5ad5b08742"/>
    <xsd:import namespace="7e353704-68ee-4592-8419-7aec398fa0e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248ac-76f1-4f58-bd61-bb5ad5b087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353704-68ee-4592-8419-7aec398fa0e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14D0C4-29E7-4631-9688-5C0EB1205B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248ac-76f1-4f58-bd61-bb5ad5b08742"/>
    <ds:schemaRef ds:uri="7e353704-68ee-4592-8419-7aec398fa0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4DAE1B-EC3C-4DD0-87F7-6B28CBDD8E04}">
  <ds:schemaRefs>
    <ds:schemaRef ds:uri="http://schemas.microsoft.com/office/2006/metadata/properties"/>
    <ds:schemaRef ds:uri="a01248ac-76f1-4f58-bd61-bb5ad5b0874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7e353704-68ee-4592-8419-7aec398fa0ef"/>
    <ds:schemaRef ds:uri="http://www.w3.org/XML/1998/namespace"/>
    <ds:schemaRef ds:uri="http://purl.org/dc/dcmitype/"/>
  </ds:schemaRefs>
</ds:datastoreItem>
</file>

<file path=customXml/itemProps3.xml><?xml version="1.0" encoding="utf-8"?>
<ds:datastoreItem xmlns:ds="http://schemas.openxmlformats.org/officeDocument/2006/customXml" ds:itemID="{DFF9C8A0-BD86-4C70-ACD6-B565455539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3778</TotalTime>
  <Words>1441</Words>
  <Application>Microsoft Office PowerPoint</Application>
  <PresentationFormat>On-screen Show (4:3)</PresentationFormat>
  <Paragraphs>248</Paragraphs>
  <Slides>22</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Calibri</vt:lpstr>
      <vt:lpstr>Calibri Light</vt:lpstr>
      <vt:lpstr>Franklin Gothic Book</vt:lpstr>
      <vt:lpstr>Franklin Gothic Medium</vt:lpstr>
      <vt:lpstr>Open Sans</vt:lpstr>
      <vt:lpstr>Segoe UI</vt:lpstr>
      <vt:lpstr>Segoe UI Light</vt:lpstr>
      <vt:lpstr>Segoe UI Semibold</vt:lpstr>
      <vt:lpstr>Segoe UI Semilight</vt:lpstr>
      <vt:lpstr>Office Theme</vt:lpstr>
      <vt:lpstr>1_Office Theme</vt:lpstr>
      <vt:lpstr>ERP on Azure:  Penn State’s Journey</vt:lpstr>
      <vt:lpstr>Enterprise Project Management Office</vt:lpstr>
      <vt:lpstr>PowerPoint Presentation</vt:lpstr>
      <vt:lpstr>General Governance and Advisory Structure</vt:lpstr>
      <vt:lpstr>LionPATH</vt:lpstr>
      <vt:lpstr>WorkLion</vt:lpstr>
      <vt:lpstr>SIMBA</vt:lpstr>
      <vt:lpstr>Why SAP?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Why Azure for SAP workloads </vt:lpstr>
      <vt:lpstr>SAP and Microsoft partnership—the next chapter The trusted, optimized, seamless enterprise-ready cloud partnership</vt:lpstr>
      <vt:lpstr>Azure has a full set of built-in services for SAP solutions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Richard Langford</cp:lastModifiedBy>
  <cp:revision>346</cp:revision>
  <cp:lastPrinted>2018-09-28T12:27:19Z</cp:lastPrinted>
  <dcterms:created xsi:type="dcterms:W3CDTF">2018-03-02T16:11:06Z</dcterms:created>
  <dcterms:modified xsi:type="dcterms:W3CDTF">2018-10-26T18:57:47Z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0x010100231E618EDAFA9741B9BB72EA0C42835E</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richlang@microsoft.com</vt:lpwstr>
  </property>
  <property fmtid="{D5CDD505-2E9C-101B-9397-08002B2CF9AE}" pid="6" name="MSIP_Label_f42aa342-8706-4288-bd11-ebb85995028c_SetDate">
    <vt:lpwstr>2018-10-25T18:04:01.6523504Z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