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37"/>
  </p:notesMasterIdLst>
  <p:handoutMasterIdLst>
    <p:handoutMasterId r:id="rId38"/>
  </p:handoutMasterIdLst>
  <p:sldIdLst>
    <p:sldId id="558" r:id="rId5"/>
    <p:sldId id="560" r:id="rId6"/>
    <p:sldId id="573" r:id="rId7"/>
    <p:sldId id="603" r:id="rId8"/>
    <p:sldId id="753" r:id="rId9"/>
    <p:sldId id="600" r:id="rId10"/>
    <p:sldId id="377" r:id="rId11"/>
    <p:sldId id="754" r:id="rId12"/>
    <p:sldId id="758" r:id="rId13"/>
    <p:sldId id="585" r:id="rId14"/>
    <p:sldId id="599" r:id="rId15"/>
    <p:sldId id="602" r:id="rId16"/>
    <p:sldId id="601" r:id="rId17"/>
    <p:sldId id="532" r:id="rId18"/>
    <p:sldId id="755" r:id="rId19"/>
    <p:sldId id="759" r:id="rId20"/>
    <p:sldId id="589" r:id="rId21"/>
    <p:sldId id="590" r:id="rId22"/>
    <p:sldId id="591" r:id="rId23"/>
    <p:sldId id="593" r:id="rId24"/>
    <p:sldId id="760" r:id="rId25"/>
    <p:sldId id="594" r:id="rId26"/>
    <p:sldId id="756" r:id="rId27"/>
    <p:sldId id="597" r:id="rId28"/>
    <p:sldId id="598" r:id="rId29"/>
    <p:sldId id="596" r:id="rId30"/>
    <p:sldId id="607" r:id="rId31"/>
    <p:sldId id="752" r:id="rId32"/>
    <p:sldId id="757" r:id="rId33"/>
    <p:sldId id="572" r:id="rId34"/>
    <p:sldId id="586" r:id="rId35"/>
    <p:sldId id="587" r:id="rId36"/>
  </p:sldIdLst>
  <p:sldSz cx="9144000" cy="5143500" type="screen16x9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616">
          <p15:clr>
            <a:srgbClr val="A4A3A4"/>
          </p15:clr>
        </p15:guide>
        <p15:guide id="3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a Lipman" initials="ML" lastIdx="16" clrIdx="0">
    <p:extLst/>
  </p:cmAuthor>
  <p:cmAuthor id="2" name="Ken Kundis" initials="KK" lastIdx="9" clrIdx="1">
    <p:extLst/>
  </p:cmAuthor>
  <p:cmAuthor id="3" name="Shilpa Kona" initials="SK" lastIdx="10" clrIdx="2">
    <p:extLst/>
  </p:cmAuthor>
  <p:cmAuthor id="4" name="prasoon g" initials="pg" lastIdx="1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2F8"/>
    <a:srgbClr val="E1D9E1"/>
    <a:srgbClr val="003351"/>
    <a:srgbClr val="FFFFFF"/>
    <a:srgbClr val="B90F37"/>
    <a:srgbClr val="6C278A"/>
    <a:srgbClr val="842449"/>
    <a:srgbClr val="DF3B53"/>
    <a:srgbClr val="D9374F"/>
    <a:srgbClr val="929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65" autoAdjust="0"/>
    <p:restoredTop sz="93103" autoAdjust="0"/>
  </p:normalViewPr>
  <p:slideViewPr>
    <p:cSldViewPr>
      <p:cViewPr varScale="1">
        <p:scale>
          <a:sx n="164" d="100"/>
          <a:sy n="164" d="100"/>
        </p:scale>
        <p:origin x="176" y="256"/>
      </p:cViewPr>
      <p:guideLst>
        <p:guide orient="horz"/>
        <p:guide pos="5616"/>
        <p:guide pos="575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744" y="6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commentAuthors" Target="commentAuthors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D9B54-0630-4361-B7C4-1ECDC67EDC99}" type="datetimeFigureOut">
              <a:rPr lang="en-US" smtClean="0"/>
              <a:t>10/31/18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1EC8C-0FD3-471F-8D74-9038AB8383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590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CB482-CE55-4E3C-AB38-A039A8E6ED29}" type="datetimeFigureOut">
              <a:rPr lang="en-US" smtClean="0"/>
              <a:t>10/31/18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9"/>
            <a:ext cx="303784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7F000-D361-4330-BAD3-67F2F46E22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040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7F000-D361-4330-BAD3-67F2F46E22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26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34" indent="-285734">
              <a:spcAft>
                <a:spcPts val="12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595959"/>
              </a:solidFill>
              <a:latin typeface="Trade Gothic LT Std Light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443F5F-EA08-BB4E-BBCC-945D955BF260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44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676B3-152E-4564-A3AC-D87872D1C86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008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3F2ED-74C5-7D4F-8560-0CC253E9A43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3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2C8F3-37F5-42DA-AFA3-50815DFC793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92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different paths institutions and larger enterprises taking in their data &amp; cloud journey?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7F000-D361-4330-BAD3-67F2F46E226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11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7F000-D361-4330-BAD3-67F2F46E226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634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C9D9F-6E7C-4A57-B2B9-DCB308C1D2F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5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7F000-D361-4330-BAD3-67F2F46E22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2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"/>
            <a:ext cx="9144000" cy="51892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7200" y="212478"/>
            <a:ext cx="2448835" cy="759073"/>
            <a:chOff x="2330450" y="-4186361"/>
            <a:chExt cx="8245475" cy="2555875"/>
          </a:xfrm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594225" y="-3840286"/>
              <a:ext cx="4986338" cy="1023938"/>
            </a:xfrm>
            <a:custGeom>
              <a:avLst/>
              <a:gdLst>
                <a:gd name="T0" fmla="*/ 1038 w 1328"/>
                <a:gd name="T1" fmla="*/ 188 h 272"/>
                <a:gd name="T2" fmla="*/ 1125 w 1328"/>
                <a:gd name="T3" fmla="*/ 235 h 272"/>
                <a:gd name="T4" fmla="*/ 1136 w 1328"/>
                <a:gd name="T5" fmla="*/ 259 h 272"/>
                <a:gd name="T6" fmla="*/ 1006 w 1328"/>
                <a:gd name="T7" fmla="*/ 164 h 272"/>
                <a:gd name="T8" fmla="*/ 1149 w 1328"/>
                <a:gd name="T9" fmla="*/ 175 h 272"/>
                <a:gd name="T10" fmla="*/ 1038 w 1328"/>
                <a:gd name="T11" fmla="*/ 159 h 272"/>
                <a:gd name="T12" fmla="*/ 1119 w 1328"/>
                <a:gd name="T13" fmla="*/ 156 h 272"/>
                <a:gd name="T14" fmla="*/ 1216 w 1328"/>
                <a:gd name="T15" fmla="*/ 188 h 272"/>
                <a:gd name="T16" fmla="*/ 1303 w 1328"/>
                <a:gd name="T17" fmla="*/ 235 h 272"/>
                <a:gd name="T18" fmla="*/ 1314 w 1328"/>
                <a:gd name="T19" fmla="*/ 259 h 272"/>
                <a:gd name="T20" fmla="*/ 1184 w 1328"/>
                <a:gd name="T21" fmla="*/ 164 h 272"/>
                <a:gd name="T22" fmla="*/ 1328 w 1328"/>
                <a:gd name="T23" fmla="*/ 175 h 272"/>
                <a:gd name="T24" fmla="*/ 1216 w 1328"/>
                <a:gd name="T25" fmla="*/ 159 h 272"/>
                <a:gd name="T26" fmla="*/ 1297 w 1328"/>
                <a:gd name="T27" fmla="*/ 156 h 272"/>
                <a:gd name="T28" fmla="*/ 194 w 1328"/>
                <a:gd name="T29" fmla="*/ 9 h 272"/>
                <a:gd name="T30" fmla="*/ 15 w 1328"/>
                <a:gd name="T31" fmla="*/ 0 h 272"/>
                <a:gd name="T32" fmla="*/ 15 w 1328"/>
                <a:gd name="T33" fmla="*/ 272 h 272"/>
                <a:gd name="T34" fmla="*/ 97 w 1328"/>
                <a:gd name="T35" fmla="*/ 217 h 272"/>
                <a:gd name="T36" fmla="*/ 194 w 1328"/>
                <a:gd name="T37" fmla="*/ 73 h 272"/>
                <a:gd name="T38" fmla="*/ 225 w 1328"/>
                <a:gd name="T39" fmla="*/ 257 h 272"/>
                <a:gd name="T40" fmla="*/ 297 w 1328"/>
                <a:gd name="T41" fmla="*/ 7 h 272"/>
                <a:gd name="T42" fmla="*/ 316 w 1328"/>
                <a:gd name="T43" fmla="*/ 26 h 272"/>
                <a:gd name="T44" fmla="*/ 297 w 1328"/>
                <a:gd name="T45" fmla="*/ 84 h 272"/>
                <a:gd name="T46" fmla="*/ 297 w 1328"/>
                <a:gd name="T47" fmla="*/ 272 h 272"/>
                <a:gd name="T48" fmla="*/ 512 w 1328"/>
                <a:gd name="T49" fmla="*/ 150 h 272"/>
                <a:gd name="T50" fmla="*/ 368 w 1328"/>
                <a:gd name="T51" fmla="*/ 86 h 272"/>
                <a:gd name="T52" fmla="*/ 370 w 1328"/>
                <a:gd name="T53" fmla="*/ 133 h 272"/>
                <a:gd name="T54" fmla="*/ 402 w 1328"/>
                <a:gd name="T55" fmla="*/ 256 h 272"/>
                <a:gd name="T56" fmla="*/ 480 w 1328"/>
                <a:gd name="T57" fmla="*/ 153 h 272"/>
                <a:gd name="T58" fmla="*/ 512 w 1328"/>
                <a:gd name="T59" fmla="*/ 256 h 272"/>
                <a:gd name="T60" fmla="*/ 625 w 1328"/>
                <a:gd name="T61" fmla="*/ 272 h 272"/>
                <a:gd name="T62" fmla="*/ 622 w 1328"/>
                <a:gd name="T63" fmla="*/ 84 h 272"/>
                <a:gd name="T64" fmla="*/ 682 w 1328"/>
                <a:gd name="T65" fmla="*/ 6 h 272"/>
                <a:gd name="T66" fmla="*/ 714 w 1328"/>
                <a:gd name="T67" fmla="*/ 258 h 272"/>
                <a:gd name="T68" fmla="*/ 628 w 1328"/>
                <a:gd name="T69" fmla="*/ 111 h 272"/>
                <a:gd name="T70" fmla="*/ 629 w 1328"/>
                <a:gd name="T71" fmla="*/ 244 h 272"/>
                <a:gd name="T72" fmla="*/ 837 w 1328"/>
                <a:gd name="T73" fmla="*/ 270 h 272"/>
                <a:gd name="T74" fmla="*/ 829 w 1328"/>
                <a:gd name="T75" fmla="*/ 241 h 272"/>
                <a:gd name="T76" fmla="*/ 837 w 1328"/>
                <a:gd name="T77" fmla="*/ 113 h 272"/>
                <a:gd name="T78" fmla="*/ 794 w 1328"/>
                <a:gd name="T79" fmla="*/ 86 h 272"/>
                <a:gd name="T80" fmla="*/ 762 w 1328"/>
                <a:gd name="T81" fmla="*/ 48 h 272"/>
                <a:gd name="T82" fmla="*/ 734 w 1328"/>
                <a:gd name="T83" fmla="*/ 100 h 272"/>
                <a:gd name="T84" fmla="*/ 762 w 1328"/>
                <a:gd name="T85" fmla="*/ 191 h 272"/>
                <a:gd name="T86" fmla="*/ 887 w 1328"/>
                <a:gd name="T87" fmla="*/ 86 h 272"/>
                <a:gd name="T88" fmla="*/ 889 w 1328"/>
                <a:gd name="T89" fmla="*/ 133 h 272"/>
                <a:gd name="T90" fmla="*/ 921 w 1328"/>
                <a:gd name="T91" fmla="*/ 256 h 272"/>
                <a:gd name="T92" fmla="*/ 961 w 1328"/>
                <a:gd name="T93" fmla="*/ 114 h 272"/>
                <a:gd name="T94" fmla="*/ 999 w 1328"/>
                <a:gd name="T95" fmla="*/ 101 h 272"/>
                <a:gd name="T96" fmla="*/ 887 w 1328"/>
                <a:gd name="T97" fmla="*/ 8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8" h="272">
                  <a:moveTo>
                    <a:pt x="1149" y="175"/>
                  </a:moveTo>
                  <a:cubicBezTo>
                    <a:pt x="1149" y="182"/>
                    <a:pt x="1145" y="188"/>
                    <a:pt x="1137" y="188"/>
                  </a:cubicBezTo>
                  <a:cubicBezTo>
                    <a:pt x="1038" y="188"/>
                    <a:pt x="1038" y="188"/>
                    <a:pt x="1038" y="188"/>
                  </a:cubicBezTo>
                  <a:cubicBezTo>
                    <a:pt x="1038" y="193"/>
                    <a:pt x="1038" y="193"/>
                    <a:pt x="1038" y="193"/>
                  </a:cubicBezTo>
                  <a:cubicBezTo>
                    <a:pt x="1038" y="222"/>
                    <a:pt x="1050" y="245"/>
                    <a:pt x="1079" y="245"/>
                  </a:cubicBezTo>
                  <a:cubicBezTo>
                    <a:pt x="1097" y="245"/>
                    <a:pt x="1109" y="242"/>
                    <a:pt x="1125" y="235"/>
                  </a:cubicBezTo>
                  <a:cubicBezTo>
                    <a:pt x="1126" y="234"/>
                    <a:pt x="1128" y="233"/>
                    <a:pt x="1130" y="233"/>
                  </a:cubicBezTo>
                  <a:cubicBezTo>
                    <a:pt x="1138" y="233"/>
                    <a:pt x="1143" y="240"/>
                    <a:pt x="1143" y="247"/>
                  </a:cubicBezTo>
                  <a:cubicBezTo>
                    <a:pt x="1143" y="253"/>
                    <a:pt x="1140" y="256"/>
                    <a:pt x="1136" y="259"/>
                  </a:cubicBezTo>
                  <a:cubicBezTo>
                    <a:pt x="1120" y="269"/>
                    <a:pt x="1096" y="272"/>
                    <a:pt x="1078" y="272"/>
                  </a:cubicBezTo>
                  <a:cubicBezTo>
                    <a:pt x="1030" y="272"/>
                    <a:pt x="1006" y="238"/>
                    <a:pt x="1006" y="192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6" y="118"/>
                    <a:pt x="1030" y="84"/>
                    <a:pt x="1078" y="84"/>
                  </a:cubicBezTo>
                  <a:cubicBezTo>
                    <a:pt x="1127" y="84"/>
                    <a:pt x="1149" y="114"/>
                    <a:pt x="1149" y="160"/>
                  </a:cubicBezTo>
                  <a:lnTo>
                    <a:pt x="1149" y="175"/>
                  </a:lnTo>
                  <a:close/>
                  <a:moveTo>
                    <a:pt x="1119" y="156"/>
                  </a:moveTo>
                  <a:cubicBezTo>
                    <a:pt x="1119" y="129"/>
                    <a:pt x="1109" y="110"/>
                    <a:pt x="1079" y="110"/>
                  </a:cubicBezTo>
                  <a:cubicBezTo>
                    <a:pt x="1051" y="110"/>
                    <a:pt x="1038" y="132"/>
                    <a:pt x="1038" y="159"/>
                  </a:cubicBezTo>
                  <a:cubicBezTo>
                    <a:pt x="1038" y="162"/>
                    <a:pt x="1038" y="162"/>
                    <a:pt x="1038" y="162"/>
                  </a:cubicBezTo>
                  <a:cubicBezTo>
                    <a:pt x="1119" y="162"/>
                    <a:pt x="1119" y="162"/>
                    <a:pt x="1119" y="162"/>
                  </a:cubicBezTo>
                  <a:lnTo>
                    <a:pt x="1119" y="156"/>
                  </a:lnTo>
                  <a:close/>
                  <a:moveTo>
                    <a:pt x="1328" y="175"/>
                  </a:moveTo>
                  <a:cubicBezTo>
                    <a:pt x="1328" y="182"/>
                    <a:pt x="1323" y="188"/>
                    <a:pt x="1316" y="188"/>
                  </a:cubicBezTo>
                  <a:cubicBezTo>
                    <a:pt x="1216" y="188"/>
                    <a:pt x="1216" y="188"/>
                    <a:pt x="1216" y="188"/>
                  </a:cubicBezTo>
                  <a:cubicBezTo>
                    <a:pt x="1216" y="193"/>
                    <a:pt x="1216" y="193"/>
                    <a:pt x="1216" y="193"/>
                  </a:cubicBezTo>
                  <a:cubicBezTo>
                    <a:pt x="1216" y="222"/>
                    <a:pt x="1228" y="245"/>
                    <a:pt x="1257" y="245"/>
                  </a:cubicBezTo>
                  <a:cubicBezTo>
                    <a:pt x="1275" y="245"/>
                    <a:pt x="1287" y="242"/>
                    <a:pt x="1303" y="235"/>
                  </a:cubicBezTo>
                  <a:cubicBezTo>
                    <a:pt x="1305" y="234"/>
                    <a:pt x="1306" y="233"/>
                    <a:pt x="1308" y="233"/>
                  </a:cubicBezTo>
                  <a:cubicBezTo>
                    <a:pt x="1316" y="233"/>
                    <a:pt x="1321" y="240"/>
                    <a:pt x="1321" y="247"/>
                  </a:cubicBezTo>
                  <a:cubicBezTo>
                    <a:pt x="1321" y="253"/>
                    <a:pt x="1318" y="256"/>
                    <a:pt x="1314" y="259"/>
                  </a:cubicBezTo>
                  <a:cubicBezTo>
                    <a:pt x="1298" y="269"/>
                    <a:pt x="1274" y="272"/>
                    <a:pt x="1256" y="272"/>
                  </a:cubicBezTo>
                  <a:cubicBezTo>
                    <a:pt x="1208" y="272"/>
                    <a:pt x="1184" y="238"/>
                    <a:pt x="1184" y="192"/>
                  </a:cubicBezTo>
                  <a:cubicBezTo>
                    <a:pt x="1184" y="164"/>
                    <a:pt x="1184" y="164"/>
                    <a:pt x="1184" y="164"/>
                  </a:cubicBezTo>
                  <a:cubicBezTo>
                    <a:pt x="1184" y="118"/>
                    <a:pt x="1209" y="84"/>
                    <a:pt x="1256" y="84"/>
                  </a:cubicBezTo>
                  <a:cubicBezTo>
                    <a:pt x="1305" y="84"/>
                    <a:pt x="1328" y="114"/>
                    <a:pt x="1328" y="160"/>
                  </a:cubicBezTo>
                  <a:lnTo>
                    <a:pt x="1328" y="175"/>
                  </a:lnTo>
                  <a:close/>
                  <a:moveTo>
                    <a:pt x="1297" y="156"/>
                  </a:moveTo>
                  <a:cubicBezTo>
                    <a:pt x="1297" y="129"/>
                    <a:pt x="1287" y="110"/>
                    <a:pt x="1257" y="110"/>
                  </a:cubicBezTo>
                  <a:cubicBezTo>
                    <a:pt x="1229" y="110"/>
                    <a:pt x="1216" y="132"/>
                    <a:pt x="1216" y="159"/>
                  </a:cubicBezTo>
                  <a:cubicBezTo>
                    <a:pt x="1216" y="162"/>
                    <a:pt x="1216" y="162"/>
                    <a:pt x="1216" y="162"/>
                  </a:cubicBezTo>
                  <a:cubicBezTo>
                    <a:pt x="1297" y="162"/>
                    <a:pt x="1297" y="162"/>
                    <a:pt x="1297" y="162"/>
                  </a:cubicBezTo>
                  <a:lnTo>
                    <a:pt x="1297" y="156"/>
                  </a:lnTo>
                  <a:close/>
                  <a:moveTo>
                    <a:pt x="225" y="15"/>
                  </a:moveTo>
                  <a:cubicBezTo>
                    <a:pt x="225" y="6"/>
                    <a:pt x="218" y="0"/>
                    <a:pt x="209" y="0"/>
                  </a:cubicBezTo>
                  <a:cubicBezTo>
                    <a:pt x="202" y="0"/>
                    <a:pt x="197" y="3"/>
                    <a:pt x="194" y="9"/>
                  </a:cubicBezTo>
                  <a:cubicBezTo>
                    <a:pt x="113" y="180"/>
                    <a:pt x="113" y="180"/>
                    <a:pt x="113" y="18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8" y="3"/>
                    <a:pt x="23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65"/>
                    <a:pt x="6" y="272"/>
                    <a:pt x="15" y="272"/>
                  </a:cubicBezTo>
                  <a:cubicBezTo>
                    <a:pt x="23" y="272"/>
                    <a:pt x="30" y="265"/>
                    <a:pt x="30" y="257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100" y="223"/>
                    <a:pt x="106" y="226"/>
                    <a:pt x="112" y="226"/>
                  </a:cubicBezTo>
                  <a:cubicBezTo>
                    <a:pt x="119" y="226"/>
                    <a:pt x="124" y="223"/>
                    <a:pt x="127" y="217"/>
                  </a:cubicBezTo>
                  <a:cubicBezTo>
                    <a:pt x="194" y="73"/>
                    <a:pt x="194" y="73"/>
                    <a:pt x="194" y="73"/>
                  </a:cubicBezTo>
                  <a:cubicBezTo>
                    <a:pt x="194" y="257"/>
                    <a:pt x="194" y="257"/>
                    <a:pt x="194" y="257"/>
                  </a:cubicBezTo>
                  <a:cubicBezTo>
                    <a:pt x="194" y="265"/>
                    <a:pt x="201" y="272"/>
                    <a:pt x="210" y="272"/>
                  </a:cubicBezTo>
                  <a:cubicBezTo>
                    <a:pt x="218" y="272"/>
                    <a:pt x="225" y="265"/>
                    <a:pt x="225" y="257"/>
                  </a:cubicBezTo>
                  <a:lnTo>
                    <a:pt x="225" y="15"/>
                  </a:lnTo>
                  <a:close/>
                  <a:moveTo>
                    <a:pt x="316" y="26"/>
                  </a:moveTo>
                  <a:cubicBezTo>
                    <a:pt x="316" y="15"/>
                    <a:pt x="307" y="7"/>
                    <a:pt x="297" y="7"/>
                  </a:cubicBezTo>
                  <a:cubicBezTo>
                    <a:pt x="287" y="7"/>
                    <a:pt x="278" y="16"/>
                    <a:pt x="278" y="26"/>
                  </a:cubicBezTo>
                  <a:cubicBezTo>
                    <a:pt x="278" y="36"/>
                    <a:pt x="287" y="44"/>
                    <a:pt x="297" y="44"/>
                  </a:cubicBezTo>
                  <a:cubicBezTo>
                    <a:pt x="307" y="44"/>
                    <a:pt x="316" y="36"/>
                    <a:pt x="316" y="26"/>
                  </a:cubicBezTo>
                  <a:close/>
                  <a:moveTo>
                    <a:pt x="313" y="256"/>
                  </a:moveTo>
                  <a:cubicBezTo>
                    <a:pt x="313" y="100"/>
                    <a:pt x="313" y="100"/>
                    <a:pt x="313" y="100"/>
                  </a:cubicBezTo>
                  <a:cubicBezTo>
                    <a:pt x="313" y="91"/>
                    <a:pt x="306" y="84"/>
                    <a:pt x="297" y="84"/>
                  </a:cubicBezTo>
                  <a:cubicBezTo>
                    <a:pt x="288" y="84"/>
                    <a:pt x="281" y="91"/>
                    <a:pt x="281" y="100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81" y="265"/>
                    <a:pt x="288" y="272"/>
                    <a:pt x="297" y="272"/>
                  </a:cubicBezTo>
                  <a:cubicBezTo>
                    <a:pt x="306" y="272"/>
                    <a:pt x="313" y="265"/>
                    <a:pt x="313" y="256"/>
                  </a:cubicBezTo>
                  <a:close/>
                  <a:moveTo>
                    <a:pt x="512" y="256"/>
                  </a:moveTo>
                  <a:cubicBezTo>
                    <a:pt x="512" y="150"/>
                    <a:pt x="512" y="150"/>
                    <a:pt x="512" y="150"/>
                  </a:cubicBezTo>
                  <a:cubicBezTo>
                    <a:pt x="512" y="110"/>
                    <a:pt x="496" y="84"/>
                    <a:pt x="452" y="84"/>
                  </a:cubicBezTo>
                  <a:cubicBezTo>
                    <a:pt x="431" y="84"/>
                    <a:pt x="410" y="89"/>
                    <a:pt x="395" y="106"/>
                  </a:cubicBezTo>
                  <a:cubicBezTo>
                    <a:pt x="391" y="94"/>
                    <a:pt x="380" y="86"/>
                    <a:pt x="368" y="86"/>
                  </a:cubicBezTo>
                  <a:cubicBezTo>
                    <a:pt x="359" y="86"/>
                    <a:pt x="353" y="90"/>
                    <a:pt x="352" y="98"/>
                  </a:cubicBezTo>
                  <a:cubicBezTo>
                    <a:pt x="352" y="105"/>
                    <a:pt x="355" y="108"/>
                    <a:pt x="362" y="112"/>
                  </a:cubicBezTo>
                  <a:cubicBezTo>
                    <a:pt x="367" y="116"/>
                    <a:pt x="370" y="123"/>
                    <a:pt x="370" y="133"/>
                  </a:cubicBezTo>
                  <a:cubicBezTo>
                    <a:pt x="370" y="256"/>
                    <a:pt x="370" y="256"/>
                    <a:pt x="370" y="256"/>
                  </a:cubicBezTo>
                  <a:cubicBezTo>
                    <a:pt x="370" y="265"/>
                    <a:pt x="377" y="272"/>
                    <a:pt x="386" y="272"/>
                  </a:cubicBezTo>
                  <a:cubicBezTo>
                    <a:pt x="395" y="272"/>
                    <a:pt x="402" y="265"/>
                    <a:pt x="402" y="256"/>
                  </a:cubicBezTo>
                  <a:cubicBezTo>
                    <a:pt x="402" y="137"/>
                    <a:pt x="402" y="137"/>
                    <a:pt x="402" y="137"/>
                  </a:cubicBezTo>
                  <a:cubicBezTo>
                    <a:pt x="411" y="121"/>
                    <a:pt x="428" y="114"/>
                    <a:pt x="446" y="114"/>
                  </a:cubicBezTo>
                  <a:cubicBezTo>
                    <a:pt x="473" y="114"/>
                    <a:pt x="480" y="129"/>
                    <a:pt x="480" y="153"/>
                  </a:cubicBezTo>
                  <a:cubicBezTo>
                    <a:pt x="480" y="256"/>
                    <a:pt x="480" y="256"/>
                    <a:pt x="480" y="256"/>
                  </a:cubicBezTo>
                  <a:cubicBezTo>
                    <a:pt x="480" y="265"/>
                    <a:pt x="487" y="272"/>
                    <a:pt x="496" y="272"/>
                  </a:cubicBezTo>
                  <a:cubicBezTo>
                    <a:pt x="505" y="272"/>
                    <a:pt x="512" y="265"/>
                    <a:pt x="512" y="256"/>
                  </a:cubicBezTo>
                  <a:close/>
                  <a:moveTo>
                    <a:pt x="699" y="272"/>
                  </a:moveTo>
                  <a:cubicBezTo>
                    <a:pt x="688" y="272"/>
                    <a:pt x="677" y="265"/>
                    <a:pt x="672" y="256"/>
                  </a:cubicBezTo>
                  <a:cubicBezTo>
                    <a:pt x="659" y="266"/>
                    <a:pt x="642" y="272"/>
                    <a:pt x="625" y="272"/>
                  </a:cubicBezTo>
                  <a:cubicBezTo>
                    <a:pt x="576" y="272"/>
                    <a:pt x="557" y="244"/>
                    <a:pt x="557" y="198"/>
                  </a:cubicBezTo>
                  <a:cubicBezTo>
                    <a:pt x="557" y="165"/>
                    <a:pt x="557" y="165"/>
                    <a:pt x="557" y="165"/>
                  </a:cubicBezTo>
                  <a:cubicBezTo>
                    <a:pt x="557" y="121"/>
                    <a:pt x="572" y="84"/>
                    <a:pt x="622" y="84"/>
                  </a:cubicBezTo>
                  <a:cubicBezTo>
                    <a:pt x="638" y="84"/>
                    <a:pt x="654" y="89"/>
                    <a:pt x="666" y="98"/>
                  </a:cubicBezTo>
                  <a:cubicBezTo>
                    <a:pt x="666" y="22"/>
                    <a:pt x="666" y="22"/>
                    <a:pt x="666" y="22"/>
                  </a:cubicBezTo>
                  <a:cubicBezTo>
                    <a:pt x="666" y="13"/>
                    <a:pt x="673" y="6"/>
                    <a:pt x="682" y="6"/>
                  </a:cubicBezTo>
                  <a:cubicBezTo>
                    <a:pt x="691" y="6"/>
                    <a:pt x="698" y="13"/>
                    <a:pt x="698" y="22"/>
                  </a:cubicBezTo>
                  <a:cubicBezTo>
                    <a:pt x="698" y="225"/>
                    <a:pt x="698" y="225"/>
                    <a:pt x="698" y="225"/>
                  </a:cubicBezTo>
                  <a:cubicBezTo>
                    <a:pt x="698" y="254"/>
                    <a:pt x="714" y="242"/>
                    <a:pt x="714" y="258"/>
                  </a:cubicBezTo>
                  <a:cubicBezTo>
                    <a:pt x="714" y="268"/>
                    <a:pt x="707" y="272"/>
                    <a:pt x="699" y="272"/>
                  </a:cubicBezTo>
                  <a:close/>
                  <a:moveTo>
                    <a:pt x="666" y="128"/>
                  </a:moveTo>
                  <a:cubicBezTo>
                    <a:pt x="657" y="118"/>
                    <a:pt x="642" y="111"/>
                    <a:pt x="628" y="111"/>
                  </a:cubicBezTo>
                  <a:cubicBezTo>
                    <a:pt x="598" y="111"/>
                    <a:pt x="589" y="134"/>
                    <a:pt x="589" y="161"/>
                  </a:cubicBezTo>
                  <a:cubicBezTo>
                    <a:pt x="589" y="200"/>
                    <a:pt x="589" y="200"/>
                    <a:pt x="589" y="200"/>
                  </a:cubicBezTo>
                  <a:cubicBezTo>
                    <a:pt x="589" y="228"/>
                    <a:pt x="599" y="244"/>
                    <a:pt x="629" y="244"/>
                  </a:cubicBezTo>
                  <a:cubicBezTo>
                    <a:pt x="643" y="244"/>
                    <a:pt x="656" y="238"/>
                    <a:pt x="666" y="229"/>
                  </a:cubicBezTo>
                  <a:lnTo>
                    <a:pt x="666" y="128"/>
                  </a:lnTo>
                  <a:close/>
                  <a:moveTo>
                    <a:pt x="837" y="270"/>
                  </a:moveTo>
                  <a:cubicBezTo>
                    <a:pt x="845" y="270"/>
                    <a:pt x="851" y="263"/>
                    <a:pt x="851" y="255"/>
                  </a:cubicBezTo>
                  <a:cubicBezTo>
                    <a:pt x="851" y="247"/>
                    <a:pt x="845" y="241"/>
                    <a:pt x="837" y="241"/>
                  </a:cubicBezTo>
                  <a:cubicBezTo>
                    <a:pt x="829" y="241"/>
                    <a:pt x="829" y="241"/>
                    <a:pt x="829" y="241"/>
                  </a:cubicBezTo>
                  <a:cubicBezTo>
                    <a:pt x="796" y="241"/>
                    <a:pt x="794" y="219"/>
                    <a:pt x="794" y="191"/>
                  </a:cubicBezTo>
                  <a:cubicBezTo>
                    <a:pt x="794" y="113"/>
                    <a:pt x="794" y="113"/>
                    <a:pt x="794" y="113"/>
                  </a:cubicBezTo>
                  <a:cubicBezTo>
                    <a:pt x="837" y="113"/>
                    <a:pt x="837" y="113"/>
                    <a:pt x="837" y="113"/>
                  </a:cubicBezTo>
                  <a:cubicBezTo>
                    <a:pt x="844" y="113"/>
                    <a:pt x="850" y="107"/>
                    <a:pt x="850" y="100"/>
                  </a:cubicBezTo>
                  <a:cubicBezTo>
                    <a:pt x="850" y="92"/>
                    <a:pt x="844" y="86"/>
                    <a:pt x="837" y="86"/>
                  </a:cubicBezTo>
                  <a:cubicBezTo>
                    <a:pt x="794" y="86"/>
                    <a:pt x="794" y="86"/>
                    <a:pt x="794" y="86"/>
                  </a:cubicBezTo>
                  <a:cubicBezTo>
                    <a:pt x="794" y="48"/>
                    <a:pt x="794" y="48"/>
                    <a:pt x="794" y="48"/>
                  </a:cubicBezTo>
                  <a:cubicBezTo>
                    <a:pt x="794" y="40"/>
                    <a:pt x="787" y="32"/>
                    <a:pt x="778" y="32"/>
                  </a:cubicBezTo>
                  <a:cubicBezTo>
                    <a:pt x="770" y="32"/>
                    <a:pt x="762" y="40"/>
                    <a:pt x="762" y="48"/>
                  </a:cubicBezTo>
                  <a:cubicBezTo>
                    <a:pt x="762" y="86"/>
                    <a:pt x="762" y="86"/>
                    <a:pt x="762" y="86"/>
                  </a:cubicBezTo>
                  <a:cubicBezTo>
                    <a:pt x="747" y="86"/>
                    <a:pt x="747" y="86"/>
                    <a:pt x="747" y="86"/>
                  </a:cubicBezTo>
                  <a:cubicBezTo>
                    <a:pt x="740" y="86"/>
                    <a:pt x="734" y="92"/>
                    <a:pt x="734" y="100"/>
                  </a:cubicBezTo>
                  <a:cubicBezTo>
                    <a:pt x="734" y="107"/>
                    <a:pt x="740" y="113"/>
                    <a:pt x="747" y="113"/>
                  </a:cubicBezTo>
                  <a:cubicBezTo>
                    <a:pt x="762" y="113"/>
                    <a:pt x="762" y="113"/>
                    <a:pt x="762" y="113"/>
                  </a:cubicBezTo>
                  <a:cubicBezTo>
                    <a:pt x="762" y="191"/>
                    <a:pt x="762" y="191"/>
                    <a:pt x="762" y="191"/>
                  </a:cubicBezTo>
                  <a:cubicBezTo>
                    <a:pt x="762" y="237"/>
                    <a:pt x="774" y="270"/>
                    <a:pt x="826" y="270"/>
                  </a:cubicBezTo>
                  <a:lnTo>
                    <a:pt x="837" y="270"/>
                  </a:lnTo>
                  <a:close/>
                  <a:moveTo>
                    <a:pt x="887" y="86"/>
                  </a:moveTo>
                  <a:cubicBezTo>
                    <a:pt x="878" y="86"/>
                    <a:pt x="872" y="90"/>
                    <a:pt x="871" y="98"/>
                  </a:cubicBezTo>
                  <a:cubicBezTo>
                    <a:pt x="871" y="105"/>
                    <a:pt x="874" y="108"/>
                    <a:pt x="881" y="112"/>
                  </a:cubicBezTo>
                  <a:cubicBezTo>
                    <a:pt x="886" y="116"/>
                    <a:pt x="889" y="123"/>
                    <a:pt x="889" y="133"/>
                  </a:cubicBezTo>
                  <a:cubicBezTo>
                    <a:pt x="889" y="256"/>
                    <a:pt x="889" y="256"/>
                    <a:pt x="889" y="256"/>
                  </a:cubicBezTo>
                  <a:cubicBezTo>
                    <a:pt x="889" y="265"/>
                    <a:pt x="896" y="272"/>
                    <a:pt x="905" y="272"/>
                  </a:cubicBezTo>
                  <a:cubicBezTo>
                    <a:pt x="914" y="272"/>
                    <a:pt x="921" y="265"/>
                    <a:pt x="921" y="256"/>
                  </a:cubicBezTo>
                  <a:cubicBezTo>
                    <a:pt x="921" y="220"/>
                    <a:pt x="921" y="184"/>
                    <a:pt x="921" y="147"/>
                  </a:cubicBezTo>
                  <a:cubicBezTo>
                    <a:pt x="921" y="146"/>
                    <a:pt x="923" y="139"/>
                    <a:pt x="924" y="138"/>
                  </a:cubicBezTo>
                  <a:cubicBezTo>
                    <a:pt x="930" y="121"/>
                    <a:pt x="944" y="114"/>
                    <a:pt x="961" y="114"/>
                  </a:cubicBezTo>
                  <a:cubicBezTo>
                    <a:pt x="968" y="114"/>
                    <a:pt x="973" y="115"/>
                    <a:pt x="979" y="117"/>
                  </a:cubicBezTo>
                  <a:cubicBezTo>
                    <a:pt x="981" y="117"/>
                    <a:pt x="982" y="117"/>
                    <a:pt x="984" y="117"/>
                  </a:cubicBezTo>
                  <a:cubicBezTo>
                    <a:pt x="992" y="117"/>
                    <a:pt x="999" y="109"/>
                    <a:pt x="999" y="101"/>
                  </a:cubicBezTo>
                  <a:cubicBezTo>
                    <a:pt x="999" y="85"/>
                    <a:pt x="978" y="84"/>
                    <a:pt x="967" y="84"/>
                  </a:cubicBezTo>
                  <a:cubicBezTo>
                    <a:pt x="946" y="84"/>
                    <a:pt x="929" y="92"/>
                    <a:pt x="916" y="109"/>
                  </a:cubicBezTo>
                  <a:cubicBezTo>
                    <a:pt x="912" y="96"/>
                    <a:pt x="901" y="86"/>
                    <a:pt x="887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2330450" y="-4186361"/>
              <a:ext cx="1754188" cy="1712913"/>
            </a:xfrm>
            <a:custGeom>
              <a:avLst/>
              <a:gdLst>
                <a:gd name="T0" fmla="*/ 227 w 467"/>
                <a:gd name="T1" fmla="*/ 162 h 455"/>
                <a:gd name="T2" fmla="*/ 112 w 467"/>
                <a:gd name="T3" fmla="*/ 33 h 455"/>
                <a:gd name="T4" fmla="*/ 139 w 467"/>
                <a:gd name="T5" fmla="*/ 23 h 455"/>
                <a:gd name="T6" fmla="*/ 368 w 467"/>
                <a:gd name="T7" fmla="*/ 40 h 455"/>
                <a:gd name="T8" fmla="*/ 229 w 467"/>
                <a:gd name="T9" fmla="*/ 335 h 455"/>
                <a:gd name="T10" fmla="*/ 360 w 467"/>
                <a:gd name="T11" fmla="*/ 265 h 455"/>
                <a:gd name="T12" fmla="*/ 235 w 467"/>
                <a:gd name="T13" fmla="*/ 382 h 455"/>
                <a:gd name="T14" fmla="*/ 248 w 467"/>
                <a:gd name="T15" fmla="*/ 397 h 455"/>
                <a:gd name="T16" fmla="*/ 346 w 467"/>
                <a:gd name="T17" fmla="*/ 361 h 455"/>
                <a:gd name="T18" fmla="*/ 452 w 467"/>
                <a:gd name="T19" fmla="*/ 201 h 455"/>
                <a:gd name="T20" fmla="*/ 324 w 467"/>
                <a:gd name="T21" fmla="*/ 433 h 455"/>
                <a:gd name="T22" fmla="*/ 254 w 467"/>
                <a:gd name="T23" fmla="*/ 1 h 455"/>
                <a:gd name="T24" fmla="*/ 254 w 467"/>
                <a:gd name="T25" fmla="*/ 1 h 455"/>
                <a:gd name="T26" fmla="*/ 334 w 467"/>
                <a:gd name="T27" fmla="*/ 22 h 455"/>
                <a:gd name="T28" fmla="*/ 227 w 467"/>
                <a:gd name="T29" fmla="*/ 119 h 455"/>
                <a:gd name="T30" fmla="*/ 265 w 467"/>
                <a:gd name="T31" fmla="*/ 87 h 455"/>
                <a:gd name="T32" fmla="*/ 355 w 467"/>
                <a:gd name="T33" fmla="*/ 176 h 455"/>
                <a:gd name="T34" fmla="*/ 355 w 467"/>
                <a:gd name="T35" fmla="*/ 176 h 455"/>
                <a:gd name="T36" fmla="*/ 333 w 467"/>
                <a:gd name="T37" fmla="*/ 61 h 455"/>
                <a:gd name="T38" fmla="*/ 340 w 467"/>
                <a:gd name="T39" fmla="*/ 120 h 455"/>
                <a:gd name="T40" fmla="*/ 315 w 467"/>
                <a:gd name="T41" fmla="*/ 214 h 455"/>
                <a:gd name="T42" fmla="*/ 329 w 467"/>
                <a:gd name="T43" fmla="*/ 227 h 455"/>
                <a:gd name="T44" fmla="*/ 319 w 467"/>
                <a:gd name="T45" fmla="*/ 135 h 455"/>
                <a:gd name="T46" fmla="*/ 324 w 467"/>
                <a:gd name="T47" fmla="*/ 153 h 455"/>
                <a:gd name="T48" fmla="*/ 332 w 467"/>
                <a:gd name="T49" fmla="*/ 128 h 455"/>
                <a:gd name="T50" fmla="*/ 173 w 467"/>
                <a:gd name="T51" fmla="*/ 418 h 455"/>
                <a:gd name="T52" fmla="*/ 201 w 467"/>
                <a:gd name="T53" fmla="*/ 401 h 455"/>
                <a:gd name="T54" fmla="*/ 186 w 467"/>
                <a:gd name="T55" fmla="*/ 371 h 455"/>
                <a:gd name="T56" fmla="*/ 309 w 467"/>
                <a:gd name="T57" fmla="*/ 393 h 455"/>
                <a:gd name="T58" fmla="*/ 315 w 467"/>
                <a:gd name="T59" fmla="*/ 404 h 455"/>
                <a:gd name="T60" fmla="*/ 238 w 467"/>
                <a:gd name="T61" fmla="*/ 430 h 455"/>
                <a:gd name="T62" fmla="*/ 267 w 467"/>
                <a:gd name="T63" fmla="*/ 425 h 455"/>
                <a:gd name="T64" fmla="*/ 132 w 467"/>
                <a:gd name="T65" fmla="*/ 429 h 455"/>
                <a:gd name="T66" fmla="*/ 149 w 467"/>
                <a:gd name="T67" fmla="*/ 419 h 455"/>
                <a:gd name="T68" fmla="*/ 197 w 467"/>
                <a:gd name="T69" fmla="*/ 455 h 455"/>
                <a:gd name="T70" fmla="*/ 257 w 467"/>
                <a:gd name="T71" fmla="*/ 144 h 455"/>
                <a:gd name="T72" fmla="*/ 248 w 467"/>
                <a:gd name="T73" fmla="*/ 161 h 455"/>
                <a:gd name="T74" fmla="*/ 285 w 467"/>
                <a:gd name="T75" fmla="*/ 441 h 455"/>
                <a:gd name="T76" fmla="*/ 308 w 467"/>
                <a:gd name="T77" fmla="*/ 441 h 455"/>
                <a:gd name="T78" fmla="*/ 110 w 467"/>
                <a:gd name="T79" fmla="*/ 423 h 455"/>
                <a:gd name="T80" fmla="*/ 163 w 467"/>
                <a:gd name="T81" fmla="*/ 342 h 455"/>
                <a:gd name="T82" fmla="*/ 296 w 467"/>
                <a:gd name="T83" fmla="*/ 237 h 455"/>
                <a:gd name="T84" fmla="*/ 93 w 467"/>
                <a:gd name="T85" fmla="*/ 394 h 455"/>
                <a:gd name="T86" fmla="*/ 298 w 467"/>
                <a:gd name="T87" fmla="*/ 160 h 455"/>
                <a:gd name="T88" fmla="*/ 80 w 467"/>
                <a:gd name="T89" fmla="*/ 382 h 455"/>
                <a:gd name="T90" fmla="*/ 185 w 467"/>
                <a:gd name="T91" fmla="*/ 192 h 455"/>
                <a:gd name="T92" fmla="*/ 67 w 467"/>
                <a:gd name="T93" fmla="*/ 367 h 455"/>
                <a:gd name="T94" fmla="*/ 197 w 467"/>
                <a:gd name="T95" fmla="*/ 122 h 455"/>
                <a:gd name="T96" fmla="*/ 54 w 467"/>
                <a:gd name="T97" fmla="*/ 351 h 455"/>
                <a:gd name="T98" fmla="*/ 272 w 467"/>
                <a:gd name="T99" fmla="*/ 48 h 455"/>
                <a:gd name="T100" fmla="*/ 95 w 467"/>
                <a:gd name="T101" fmla="*/ 161 h 455"/>
                <a:gd name="T102" fmla="*/ 191 w 467"/>
                <a:gd name="T103" fmla="*/ 45 h 455"/>
                <a:gd name="T104" fmla="*/ 59 w 467"/>
                <a:gd name="T105" fmla="*/ 145 h 455"/>
                <a:gd name="T106" fmla="*/ 29 w 467"/>
                <a:gd name="T107" fmla="*/ 159 h 455"/>
                <a:gd name="T108" fmla="*/ 100 w 467"/>
                <a:gd name="T109" fmla="*/ 43 h 455"/>
                <a:gd name="T110" fmla="*/ 168 w 467"/>
                <a:gd name="T111" fmla="*/ 9 h 455"/>
                <a:gd name="T112" fmla="*/ 151 w 467"/>
                <a:gd name="T113" fmla="*/ 2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7" h="455">
                  <a:moveTo>
                    <a:pt x="235" y="168"/>
                  </a:moveTo>
                  <a:cubicBezTo>
                    <a:pt x="235" y="178"/>
                    <a:pt x="216" y="189"/>
                    <a:pt x="207" y="189"/>
                  </a:cubicBezTo>
                  <a:cubicBezTo>
                    <a:pt x="204" y="189"/>
                    <a:pt x="200" y="188"/>
                    <a:pt x="200" y="183"/>
                  </a:cubicBezTo>
                  <a:cubicBezTo>
                    <a:pt x="200" y="174"/>
                    <a:pt x="218" y="162"/>
                    <a:pt x="227" y="162"/>
                  </a:cubicBezTo>
                  <a:cubicBezTo>
                    <a:pt x="231" y="162"/>
                    <a:pt x="235" y="163"/>
                    <a:pt x="235" y="168"/>
                  </a:cubicBezTo>
                  <a:close/>
                  <a:moveTo>
                    <a:pt x="139" y="23"/>
                  </a:moveTo>
                  <a:cubicBezTo>
                    <a:pt x="138" y="21"/>
                    <a:pt x="135" y="20"/>
                    <a:pt x="131" y="20"/>
                  </a:cubicBezTo>
                  <a:cubicBezTo>
                    <a:pt x="123" y="21"/>
                    <a:pt x="114" y="27"/>
                    <a:pt x="112" y="33"/>
                  </a:cubicBezTo>
                  <a:cubicBezTo>
                    <a:pt x="111" y="35"/>
                    <a:pt x="111" y="37"/>
                    <a:pt x="112" y="39"/>
                  </a:cubicBezTo>
                  <a:cubicBezTo>
                    <a:pt x="113" y="40"/>
                    <a:pt x="115" y="41"/>
                    <a:pt x="117" y="41"/>
                  </a:cubicBezTo>
                  <a:cubicBezTo>
                    <a:pt x="124" y="41"/>
                    <a:pt x="135" y="36"/>
                    <a:pt x="138" y="29"/>
                  </a:cubicBezTo>
                  <a:cubicBezTo>
                    <a:pt x="139" y="27"/>
                    <a:pt x="140" y="25"/>
                    <a:pt x="139" y="23"/>
                  </a:cubicBezTo>
                  <a:close/>
                  <a:moveTo>
                    <a:pt x="467" y="226"/>
                  </a:moveTo>
                  <a:cubicBezTo>
                    <a:pt x="467" y="161"/>
                    <a:pt x="438" y="92"/>
                    <a:pt x="375" y="42"/>
                  </a:cubicBezTo>
                  <a:cubicBezTo>
                    <a:pt x="373" y="41"/>
                    <a:pt x="371" y="40"/>
                    <a:pt x="369" y="39"/>
                  </a:cubicBezTo>
                  <a:cubicBezTo>
                    <a:pt x="369" y="39"/>
                    <a:pt x="368" y="39"/>
                    <a:pt x="368" y="40"/>
                  </a:cubicBezTo>
                  <a:cubicBezTo>
                    <a:pt x="367" y="40"/>
                    <a:pt x="367" y="41"/>
                    <a:pt x="368" y="42"/>
                  </a:cubicBezTo>
                  <a:cubicBezTo>
                    <a:pt x="422" y="103"/>
                    <a:pt x="400" y="192"/>
                    <a:pt x="360" y="238"/>
                  </a:cubicBezTo>
                  <a:cubicBezTo>
                    <a:pt x="325" y="278"/>
                    <a:pt x="280" y="307"/>
                    <a:pt x="239" y="329"/>
                  </a:cubicBezTo>
                  <a:cubicBezTo>
                    <a:pt x="236" y="331"/>
                    <a:pt x="231" y="333"/>
                    <a:pt x="229" y="335"/>
                  </a:cubicBezTo>
                  <a:cubicBezTo>
                    <a:pt x="225" y="339"/>
                    <a:pt x="224" y="343"/>
                    <a:pt x="226" y="346"/>
                  </a:cubicBezTo>
                  <a:cubicBezTo>
                    <a:pt x="227" y="350"/>
                    <a:pt x="231" y="351"/>
                    <a:pt x="236" y="351"/>
                  </a:cubicBezTo>
                  <a:cubicBezTo>
                    <a:pt x="239" y="350"/>
                    <a:pt x="246" y="348"/>
                    <a:pt x="251" y="346"/>
                  </a:cubicBezTo>
                  <a:cubicBezTo>
                    <a:pt x="289" y="326"/>
                    <a:pt x="329" y="299"/>
                    <a:pt x="360" y="265"/>
                  </a:cubicBezTo>
                  <a:cubicBezTo>
                    <a:pt x="398" y="223"/>
                    <a:pt x="422" y="169"/>
                    <a:pt x="412" y="104"/>
                  </a:cubicBezTo>
                  <a:cubicBezTo>
                    <a:pt x="413" y="105"/>
                    <a:pt x="413" y="106"/>
                    <a:pt x="414" y="107"/>
                  </a:cubicBezTo>
                  <a:cubicBezTo>
                    <a:pt x="434" y="158"/>
                    <a:pt x="417" y="222"/>
                    <a:pt x="371" y="279"/>
                  </a:cubicBezTo>
                  <a:cubicBezTo>
                    <a:pt x="339" y="320"/>
                    <a:pt x="293" y="356"/>
                    <a:pt x="235" y="382"/>
                  </a:cubicBezTo>
                  <a:cubicBezTo>
                    <a:pt x="231" y="384"/>
                    <a:pt x="224" y="388"/>
                    <a:pt x="222" y="392"/>
                  </a:cubicBezTo>
                  <a:cubicBezTo>
                    <a:pt x="220" y="395"/>
                    <a:pt x="220" y="398"/>
                    <a:pt x="222" y="400"/>
                  </a:cubicBezTo>
                  <a:cubicBezTo>
                    <a:pt x="223" y="402"/>
                    <a:pt x="225" y="403"/>
                    <a:pt x="227" y="404"/>
                  </a:cubicBezTo>
                  <a:cubicBezTo>
                    <a:pt x="234" y="404"/>
                    <a:pt x="241" y="400"/>
                    <a:pt x="248" y="397"/>
                  </a:cubicBezTo>
                  <a:cubicBezTo>
                    <a:pt x="340" y="352"/>
                    <a:pt x="441" y="268"/>
                    <a:pt x="435" y="145"/>
                  </a:cubicBezTo>
                  <a:cubicBezTo>
                    <a:pt x="436" y="147"/>
                    <a:pt x="436" y="148"/>
                    <a:pt x="436" y="149"/>
                  </a:cubicBezTo>
                  <a:cubicBezTo>
                    <a:pt x="446" y="199"/>
                    <a:pt x="435" y="244"/>
                    <a:pt x="414" y="282"/>
                  </a:cubicBezTo>
                  <a:cubicBezTo>
                    <a:pt x="396" y="314"/>
                    <a:pt x="371" y="340"/>
                    <a:pt x="346" y="361"/>
                  </a:cubicBezTo>
                  <a:cubicBezTo>
                    <a:pt x="332" y="372"/>
                    <a:pt x="327" y="379"/>
                    <a:pt x="330" y="384"/>
                  </a:cubicBezTo>
                  <a:cubicBezTo>
                    <a:pt x="333" y="390"/>
                    <a:pt x="342" y="387"/>
                    <a:pt x="347" y="384"/>
                  </a:cubicBezTo>
                  <a:cubicBezTo>
                    <a:pt x="357" y="378"/>
                    <a:pt x="366" y="369"/>
                    <a:pt x="373" y="363"/>
                  </a:cubicBezTo>
                  <a:cubicBezTo>
                    <a:pt x="414" y="321"/>
                    <a:pt x="445" y="276"/>
                    <a:pt x="452" y="201"/>
                  </a:cubicBezTo>
                  <a:cubicBezTo>
                    <a:pt x="453" y="205"/>
                    <a:pt x="453" y="209"/>
                    <a:pt x="453" y="211"/>
                  </a:cubicBezTo>
                  <a:cubicBezTo>
                    <a:pt x="455" y="249"/>
                    <a:pt x="447" y="284"/>
                    <a:pt x="433" y="314"/>
                  </a:cubicBezTo>
                  <a:cubicBezTo>
                    <a:pt x="412" y="359"/>
                    <a:pt x="376" y="395"/>
                    <a:pt x="334" y="417"/>
                  </a:cubicBezTo>
                  <a:cubicBezTo>
                    <a:pt x="325" y="422"/>
                    <a:pt x="322" y="427"/>
                    <a:pt x="324" y="433"/>
                  </a:cubicBezTo>
                  <a:cubicBezTo>
                    <a:pt x="325" y="436"/>
                    <a:pt x="327" y="437"/>
                    <a:pt x="331" y="437"/>
                  </a:cubicBezTo>
                  <a:cubicBezTo>
                    <a:pt x="335" y="438"/>
                    <a:pt x="338" y="437"/>
                    <a:pt x="341" y="435"/>
                  </a:cubicBezTo>
                  <a:cubicBezTo>
                    <a:pt x="419" y="393"/>
                    <a:pt x="467" y="315"/>
                    <a:pt x="467" y="226"/>
                  </a:cubicBezTo>
                  <a:close/>
                  <a:moveTo>
                    <a:pt x="254" y="1"/>
                  </a:moveTo>
                  <a:cubicBezTo>
                    <a:pt x="245" y="0"/>
                    <a:pt x="228" y="6"/>
                    <a:pt x="228" y="13"/>
                  </a:cubicBezTo>
                  <a:cubicBezTo>
                    <a:pt x="229" y="17"/>
                    <a:pt x="232" y="18"/>
                    <a:pt x="235" y="19"/>
                  </a:cubicBezTo>
                  <a:cubicBezTo>
                    <a:pt x="242" y="19"/>
                    <a:pt x="260" y="15"/>
                    <a:pt x="260" y="7"/>
                  </a:cubicBezTo>
                  <a:cubicBezTo>
                    <a:pt x="260" y="3"/>
                    <a:pt x="257" y="2"/>
                    <a:pt x="254" y="1"/>
                  </a:cubicBezTo>
                  <a:close/>
                  <a:moveTo>
                    <a:pt x="326" y="17"/>
                  </a:moveTo>
                  <a:cubicBezTo>
                    <a:pt x="320" y="16"/>
                    <a:pt x="306" y="20"/>
                    <a:pt x="306" y="27"/>
                  </a:cubicBezTo>
                  <a:cubicBezTo>
                    <a:pt x="305" y="31"/>
                    <a:pt x="311" y="33"/>
                    <a:pt x="314" y="33"/>
                  </a:cubicBezTo>
                  <a:cubicBezTo>
                    <a:pt x="320" y="33"/>
                    <a:pt x="333" y="30"/>
                    <a:pt x="334" y="22"/>
                  </a:cubicBezTo>
                  <a:cubicBezTo>
                    <a:pt x="334" y="18"/>
                    <a:pt x="329" y="17"/>
                    <a:pt x="326" y="17"/>
                  </a:cubicBezTo>
                  <a:close/>
                  <a:moveTo>
                    <a:pt x="250" y="92"/>
                  </a:moveTo>
                  <a:cubicBezTo>
                    <a:pt x="241" y="91"/>
                    <a:pt x="221" y="103"/>
                    <a:pt x="221" y="113"/>
                  </a:cubicBezTo>
                  <a:cubicBezTo>
                    <a:pt x="220" y="117"/>
                    <a:pt x="224" y="119"/>
                    <a:pt x="227" y="119"/>
                  </a:cubicBezTo>
                  <a:cubicBezTo>
                    <a:pt x="237" y="119"/>
                    <a:pt x="257" y="108"/>
                    <a:pt x="257" y="97"/>
                  </a:cubicBezTo>
                  <a:cubicBezTo>
                    <a:pt x="257" y="93"/>
                    <a:pt x="254" y="92"/>
                    <a:pt x="250" y="92"/>
                  </a:cubicBezTo>
                  <a:close/>
                  <a:moveTo>
                    <a:pt x="291" y="71"/>
                  </a:moveTo>
                  <a:cubicBezTo>
                    <a:pt x="283" y="71"/>
                    <a:pt x="266" y="78"/>
                    <a:pt x="265" y="87"/>
                  </a:cubicBezTo>
                  <a:cubicBezTo>
                    <a:pt x="265" y="90"/>
                    <a:pt x="268" y="92"/>
                    <a:pt x="271" y="92"/>
                  </a:cubicBezTo>
                  <a:cubicBezTo>
                    <a:pt x="279" y="93"/>
                    <a:pt x="296" y="86"/>
                    <a:pt x="296" y="77"/>
                  </a:cubicBezTo>
                  <a:cubicBezTo>
                    <a:pt x="297" y="73"/>
                    <a:pt x="294" y="71"/>
                    <a:pt x="291" y="71"/>
                  </a:cubicBezTo>
                  <a:close/>
                  <a:moveTo>
                    <a:pt x="355" y="176"/>
                  </a:moveTo>
                  <a:cubicBezTo>
                    <a:pt x="348" y="176"/>
                    <a:pt x="341" y="184"/>
                    <a:pt x="341" y="190"/>
                  </a:cubicBezTo>
                  <a:cubicBezTo>
                    <a:pt x="341" y="194"/>
                    <a:pt x="343" y="197"/>
                    <a:pt x="347" y="197"/>
                  </a:cubicBezTo>
                  <a:cubicBezTo>
                    <a:pt x="354" y="197"/>
                    <a:pt x="360" y="188"/>
                    <a:pt x="360" y="182"/>
                  </a:cubicBezTo>
                  <a:cubicBezTo>
                    <a:pt x="360" y="178"/>
                    <a:pt x="358" y="176"/>
                    <a:pt x="355" y="176"/>
                  </a:cubicBezTo>
                  <a:close/>
                  <a:moveTo>
                    <a:pt x="327" y="56"/>
                  </a:moveTo>
                  <a:cubicBezTo>
                    <a:pt x="321" y="55"/>
                    <a:pt x="310" y="60"/>
                    <a:pt x="309" y="67"/>
                  </a:cubicBezTo>
                  <a:cubicBezTo>
                    <a:pt x="309" y="70"/>
                    <a:pt x="312" y="71"/>
                    <a:pt x="315" y="72"/>
                  </a:cubicBezTo>
                  <a:cubicBezTo>
                    <a:pt x="321" y="72"/>
                    <a:pt x="332" y="68"/>
                    <a:pt x="333" y="61"/>
                  </a:cubicBezTo>
                  <a:cubicBezTo>
                    <a:pt x="333" y="58"/>
                    <a:pt x="330" y="56"/>
                    <a:pt x="327" y="56"/>
                  </a:cubicBezTo>
                  <a:close/>
                  <a:moveTo>
                    <a:pt x="348" y="99"/>
                  </a:moveTo>
                  <a:cubicBezTo>
                    <a:pt x="342" y="99"/>
                    <a:pt x="336" y="109"/>
                    <a:pt x="336" y="115"/>
                  </a:cubicBezTo>
                  <a:cubicBezTo>
                    <a:pt x="336" y="117"/>
                    <a:pt x="337" y="120"/>
                    <a:pt x="340" y="120"/>
                  </a:cubicBezTo>
                  <a:cubicBezTo>
                    <a:pt x="347" y="120"/>
                    <a:pt x="353" y="110"/>
                    <a:pt x="353" y="105"/>
                  </a:cubicBezTo>
                  <a:cubicBezTo>
                    <a:pt x="353" y="102"/>
                    <a:pt x="351" y="99"/>
                    <a:pt x="348" y="99"/>
                  </a:cubicBezTo>
                  <a:close/>
                  <a:moveTo>
                    <a:pt x="326" y="206"/>
                  </a:moveTo>
                  <a:cubicBezTo>
                    <a:pt x="322" y="208"/>
                    <a:pt x="319" y="210"/>
                    <a:pt x="315" y="214"/>
                  </a:cubicBezTo>
                  <a:cubicBezTo>
                    <a:pt x="312" y="217"/>
                    <a:pt x="310" y="221"/>
                    <a:pt x="308" y="224"/>
                  </a:cubicBezTo>
                  <a:cubicBezTo>
                    <a:pt x="308" y="227"/>
                    <a:pt x="308" y="230"/>
                    <a:pt x="309" y="232"/>
                  </a:cubicBezTo>
                  <a:cubicBezTo>
                    <a:pt x="311" y="234"/>
                    <a:pt x="314" y="235"/>
                    <a:pt x="317" y="234"/>
                  </a:cubicBezTo>
                  <a:cubicBezTo>
                    <a:pt x="321" y="234"/>
                    <a:pt x="325" y="231"/>
                    <a:pt x="329" y="227"/>
                  </a:cubicBezTo>
                  <a:cubicBezTo>
                    <a:pt x="333" y="223"/>
                    <a:pt x="336" y="218"/>
                    <a:pt x="337" y="213"/>
                  </a:cubicBezTo>
                  <a:cubicBezTo>
                    <a:pt x="338" y="209"/>
                    <a:pt x="337" y="207"/>
                    <a:pt x="335" y="206"/>
                  </a:cubicBezTo>
                  <a:cubicBezTo>
                    <a:pt x="333" y="204"/>
                    <a:pt x="330" y="204"/>
                    <a:pt x="326" y="206"/>
                  </a:cubicBezTo>
                  <a:close/>
                  <a:moveTo>
                    <a:pt x="319" y="135"/>
                  </a:moveTo>
                  <a:cubicBezTo>
                    <a:pt x="317" y="137"/>
                    <a:pt x="315" y="140"/>
                    <a:pt x="314" y="142"/>
                  </a:cubicBezTo>
                  <a:cubicBezTo>
                    <a:pt x="313" y="144"/>
                    <a:pt x="312" y="147"/>
                    <a:pt x="312" y="149"/>
                  </a:cubicBezTo>
                  <a:cubicBezTo>
                    <a:pt x="312" y="152"/>
                    <a:pt x="314" y="155"/>
                    <a:pt x="317" y="155"/>
                  </a:cubicBezTo>
                  <a:cubicBezTo>
                    <a:pt x="319" y="155"/>
                    <a:pt x="321" y="154"/>
                    <a:pt x="324" y="153"/>
                  </a:cubicBezTo>
                  <a:cubicBezTo>
                    <a:pt x="326" y="151"/>
                    <a:pt x="328" y="149"/>
                    <a:pt x="330" y="147"/>
                  </a:cubicBezTo>
                  <a:cubicBezTo>
                    <a:pt x="332" y="145"/>
                    <a:pt x="334" y="142"/>
                    <a:pt x="335" y="140"/>
                  </a:cubicBezTo>
                  <a:cubicBezTo>
                    <a:pt x="336" y="138"/>
                    <a:pt x="337" y="135"/>
                    <a:pt x="337" y="133"/>
                  </a:cubicBezTo>
                  <a:cubicBezTo>
                    <a:pt x="337" y="130"/>
                    <a:pt x="335" y="128"/>
                    <a:pt x="332" y="128"/>
                  </a:cubicBezTo>
                  <a:cubicBezTo>
                    <a:pt x="327" y="128"/>
                    <a:pt x="323" y="131"/>
                    <a:pt x="319" y="135"/>
                  </a:cubicBezTo>
                  <a:close/>
                  <a:moveTo>
                    <a:pt x="201" y="401"/>
                  </a:moveTo>
                  <a:cubicBezTo>
                    <a:pt x="196" y="401"/>
                    <a:pt x="182" y="405"/>
                    <a:pt x="176" y="410"/>
                  </a:cubicBezTo>
                  <a:cubicBezTo>
                    <a:pt x="173" y="412"/>
                    <a:pt x="172" y="416"/>
                    <a:pt x="173" y="418"/>
                  </a:cubicBezTo>
                  <a:cubicBezTo>
                    <a:pt x="174" y="422"/>
                    <a:pt x="177" y="422"/>
                    <a:pt x="180" y="422"/>
                  </a:cubicBezTo>
                  <a:cubicBezTo>
                    <a:pt x="185" y="423"/>
                    <a:pt x="199" y="419"/>
                    <a:pt x="205" y="413"/>
                  </a:cubicBezTo>
                  <a:cubicBezTo>
                    <a:pt x="207" y="412"/>
                    <a:pt x="209" y="409"/>
                    <a:pt x="208" y="406"/>
                  </a:cubicBezTo>
                  <a:cubicBezTo>
                    <a:pt x="207" y="403"/>
                    <a:pt x="204" y="402"/>
                    <a:pt x="201" y="401"/>
                  </a:cubicBezTo>
                  <a:close/>
                  <a:moveTo>
                    <a:pt x="208" y="348"/>
                  </a:moveTo>
                  <a:cubicBezTo>
                    <a:pt x="202" y="348"/>
                    <a:pt x="188" y="353"/>
                    <a:pt x="182" y="358"/>
                  </a:cubicBezTo>
                  <a:cubicBezTo>
                    <a:pt x="179" y="361"/>
                    <a:pt x="178" y="364"/>
                    <a:pt x="179" y="367"/>
                  </a:cubicBezTo>
                  <a:cubicBezTo>
                    <a:pt x="180" y="371"/>
                    <a:pt x="183" y="371"/>
                    <a:pt x="186" y="371"/>
                  </a:cubicBezTo>
                  <a:cubicBezTo>
                    <a:pt x="192" y="371"/>
                    <a:pt x="206" y="367"/>
                    <a:pt x="213" y="360"/>
                  </a:cubicBezTo>
                  <a:cubicBezTo>
                    <a:pt x="215" y="358"/>
                    <a:pt x="216" y="355"/>
                    <a:pt x="215" y="352"/>
                  </a:cubicBezTo>
                  <a:cubicBezTo>
                    <a:pt x="214" y="349"/>
                    <a:pt x="211" y="348"/>
                    <a:pt x="208" y="348"/>
                  </a:cubicBezTo>
                  <a:close/>
                  <a:moveTo>
                    <a:pt x="309" y="393"/>
                  </a:moveTo>
                  <a:cubicBezTo>
                    <a:pt x="304" y="393"/>
                    <a:pt x="291" y="400"/>
                    <a:pt x="286" y="406"/>
                  </a:cubicBezTo>
                  <a:cubicBezTo>
                    <a:pt x="284" y="409"/>
                    <a:pt x="283" y="412"/>
                    <a:pt x="284" y="414"/>
                  </a:cubicBezTo>
                  <a:cubicBezTo>
                    <a:pt x="286" y="418"/>
                    <a:pt x="289" y="418"/>
                    <a:pt x="292" y="417"/>
                  </a:cubicBezTo>
                  <a:cubicBezTo>
                    <a:pt x="297" y="416"/>
                    <a:pt x="310" y="411"/>
                    <a:pt x="315" y="404"/>
                  </a:cubicBezTo>
                  <a:cubicBezTo>
                    <a:pt x="317" y="401"/>
                    <a:pt x="318" y="398"/>
                    <a:pt x="317" y="396"/>
                  </a:cubicBezTo>
                  <a:cubicBezTo>
                    <a:pt x="316" y="393"/>
                    <a:pt x="312" y="392"/>
                    <a:pt x="309" y="393"/>
                  </a:cubicBezTo>
                  <a:close/>
                  <a:moveTo>
                    <a:pt x="261" y="421"/>
                  </a:moveTo>
                  <a:cubicBezTo>
                    <a:pt x="255" y="421"/>
                    <a:pt x="243" y="425"/>
                    <a:pt x="238" y="430"/>
                  </a:cubicBezTo>
                  <a:cubicBezTo>
                    <a:pt x="236" y="432"/>
                    <a:pt x="235" y="435"/>
                    <a:pt x="236" y="437"/>
                  </a:cubicBezTo>
                  <a:cubicBezTo>
                    <a:pt x="237" y="440"/>
                    <a:pt x="239" y="440"/>
                    <a:pt x="242" y="440"/>
                  </a:cubicBezTo>
                  <a:cubicBezTo>
                    <a:pt x="247" y="440"/>
                    <a:pt x="259" y="437"/>
                    <a:pt x="265" y="431"/>
                  </a:cubicBezTo>
                  <a:cubicBezTo>
                    <a:pt x="266" y="430"/>
                    <a:pt x="267" y="427"/>
                    <a:pt x="267" y="425"/>
                  </a:cubicBezTo>
                  <a:cubicBezTo>
                    <a:pt x="266" y="422"/>
                    <a:pt x="263" y="421"/>
                    <a:pt x="261" y="421"/>
                  </a:cubicBezTo>
                  <a:close/>
                  <a:moveTo>
                    <a:pt x="149" y="419"/>
                  </a:moveTo>
                  <a:cubicBezTo>
                    <a:pt x="147" y="419"/>
                    <a:pt x="141" y="420"/>
                    <a:pt x="136" y="423"/>
                  </a:cubicBezTo>
                  <a:cubicBezTo>
                    <a:pt x="134" y="424"/>
                    <a:pt x="132" y="426"/>
                    <a:pt x="132" y="429"/>
                  </a:cubicBezTo>
                  <a:cubicBezTo>
                    <a:pt x="132" y="432"/>
                    <a:pt x="135" y="433"/>
                    <a:pt x="138" y="434"/>
                  </a:cubicBezTo>
                  <a:cubicBezTo>
                    <a:pt x="142" y="434"/>
                    <a:pt x="148" y="433"/>
                    <a:pt x="152" y="431"/>
                  </a:cubicBezTo>
                  <a:cubicBezTo>
                    <a:pt x="155" y="429"/>
                    <a:pt x="157" y="427"/>
                    <a:pt x="156" y="424"/>
                  </a:cubicBezTo>
                  <a:cubicBezTo>
                    <a:pt x="156" y="420"/>
                    <a:pt x="153" y="419"/>
                    <a:pt x="149" y="419"/>
                  </a:cubicBezTo>
                  <a:close/>
                  <a:moveTo>
                    <a:pt x="207" y="440"/>
                  </a:moveTo>
                  <a:cubicBezTo>
                    <a:pt x="205" y="440"/>
                    <a:pt x="199" y="441"/>
                    <a:pt x="195" y="444"/>
                  </a:cubicBezTo>
                  <a:cubicBezTo>
                    <a:pt x="193" y="446"/>
                    <a:pt x="191" y="448"/>
                    <a:pt x="191" y="450"/>
                  </a:cubicBezTo>
                  <a:cubicBezTo>
                    <a:pt x="192" y="453"/>
                    <a:pt x="194" y="455"/>
                    <a:pt x="197" y="455"/>
                  </a:cubicBezTo>
                  <a:cubicBezTo>
                    <a:pt x="202" y="455"/>
                    <a:pt x="207" y="454"/>
                    <a:pt x="211" y="451"/>
                  </a:cubicBezTo>
                  <a:cubicBezTo>
                    <a:pt x="213" y="450"/>
                    <a:pt x="214" y="447"/>
                    <a:pt x="214" y="445"/>
                  </a:cubicBezTo>
                  <a:cubicBezTo>
                    <a:pt x="214" y="441"/>
                    <a:pt x="210" y="440"/>
                    <a:pt x="207" y="440"/>
                  </a:cubicBezTo>
                  <a:close/>
                  <a:moveTo>
                    <a:pt x="257" y="144"/>
                  </a:moveTo>
                  <a:cubicBezTo>
                    <a:pt x="255" y="144"/>
                    <a:pt x="253" y="145"/>
                    <a:pt x="251" y="146"/>
                  </a:cubicBezTo>
                  <a:cubicBezTo>
                    <a:pt x="251" y="146"/>
                    <a:pt x="251" y="146"/>
                    <a:pt x="251" y="146"/>
                  </a:cubicBezTo>
                  <a:cubicBezTo>
                    <a:pt x="247" y="147"/>
                    <a:pt x="242" y="152"/>
                    <a:pt x="242" y="157"/>
                  </a:cubicBezTo>
                  <a:cubicBezTo>
                    <a:pt x="242" y="160"/>
                    <a:pt x="245" y="161"/>
                    <a:pt x="248" y="161"/>
                  </a:cubicBezTo>
                  <a:cubicBezTo>
                    <a:pt x="254" y="161"/>
                    <a:pt x="263" y="156"/>
                    <a:pt x="263" y="149"/>
                  </a:cubicBezTo>
                  <a:cubicBezTo>
                    <a:pt x="263" y="146"/>
                    <a:pt x="260" y="144"/>
                    <a:pt x="257" y="144"/>
                  </a:cubicBezTo>
                  <a:close/>
                  <a:moveTo>
                    <a:pt x="301" y="436"/>
                  </a:moveTo>
                  <a:cubicBezTo>
                    <a:pt x="297" y="436"/>
                    <a:pt x="290" y="437"/>
                    <a:pt x="285" y="441"/>
                  </a:cubicBezTo>
                  <a:cubicBezTo>
                    <a:pt x="282" y="443"/>
                    <a:pt x="280" y="446"/>
                    <a:pt x="280" y="449"/>
                  </a:cubicBezTo>
                  <a:cubicBezTo>
                    <a:pt x="281" y="452"/>
                    <a:pt x="284" y="453"/>
                    <a:pt x="288" y="453"/>
                  </a:cubicBezTo>
                  <a:cubicBezTo>
                    <a:pt x="293" y="453"/>
                    <a:pt x="300" y="451"/>
                    <a:pt x="304" y="449"/>
                  </a:cubicBezTo>
                  <a:cubicBezTo>
                    <a:pt x="307" y="447"/>
                    <a:pt x="309" y="444"/>
                    <a:pt x="308" y="441"/>
                  </a:cubicBezTo>
                  <a:cubicBezTo>
                    <a:pt x="307" y="437"/>
                    <a:pt x="303" y="436"/>
                    <a:pt x="301" y="436"/>
                  </a:cubicBezTo>
                  <a:close/>
                  <a:moveTo>
                    <a:pt x="96" y="416"/>
                  </a:moveTo>
                  <a:cubicBezTo>
                    <a:pt x="99" y="419"/>
                    <a:pt x="104" y="422"/>
                    <a:pt x="108" y="423"/>
                  </a:cubicBezTo>
                  <a:cubicBezTo>
                    <a:pt x="109" y="424"/>
                    <a:pt x="110" y="423"/>
                    <a:pt x="110" y="423"/>
                  </a:cubicBezTo>
                  <a:cubicBezTo>
                    <a:pt x="111" y="422"/>
                    <a:pt x="111" y="421"/>
                    <a:pt x="110" y="421"/>
                  </a:cubicBezTo>
                  <a:cubicBezTo>
                    <a:pt x="107" y="417"/>
                    <a:pt x="105" y="415"/>
                    <a:pt x="104" y="412"/>
                  </a:cubicBezTo>
                  <a:cubicBezTo>
                    <a:pt x="103" y="409"/>
                    <a:pt x="104" y="406"/>
                    <a:pt x="104" y="405"/>
                  </a:cubicBezTo>
                  <a:cubicBezTo>
                    <a:pt x="110" y="378"/>
                    <a:pt x="136" y="361"/>
                    <a:pt x="163" y="342"/>
                  </a:cubicBezTo>
                  <a:cubicBezTo>
                    <a:pt x="180" y="330"/>
                    <a:pt x="253" y="290"/>
                    <a:pt x="286" y="263"/>
                  </a:cubicBezTo>
                  <a:cubicBezTo>
                    <a:pt x="297" y="255"/>
                    <a:pt x="301" y="250"/>
                    <a:pt x="302" y="245"/>
                  </a:cubicBezTo>
                  <a:cubicBezTo>
                    <a:pt x="302" y="243"/>
                    <a:pt x="301" y="240"/>
                    <a:pt x="300" y="239"/>
                  </a:cubicBezTo>
                  <a:cubicBezTo>
                    <a:pt x="299" y="238"/>
                    <a:pt x="297" y="237"/>
                    <a:pt x="296" y="237"/>
                  </a:cubicBezTo>
                  <a:cubicBezTo>
                    <a:pt x="290" y="236"/>
                    <a:pt x="284" y="238"/>
                    <a:pt x="276" y="244"/>
                  </a:cubicBezTo>
                  <a:cubicBezTo>
                    <a:pt x="238" y="275"/>
                    <a:pt x="181" y="305"/>
                    <a:pt x="140" y="337"/>
                  </a:cubicBezTo>
                  <a:cubicBezTo>
                    <a:pt x="117" y="355"/>
                    <a:pt x="99" y="375"/>
                    <a:pt x="94" y="395"/>
                  </a:cubicBezTo>
                  <a:cubicBezTo>
                    <a:pt x="94" y="395"/>
                    <a:pt x="93" y="394"/>
                    <a:pt x="93" y="394"/>
                  </a:cubicBezTo>
                  <a:cubicBezTo>
                    <a:pt x="99" y="319"/>
                    <a:pt x="199" y="269"/>
                    <a:pt x="250" y="227"/>
                  </a:cubicBezTo>
                  <a:cubicBezTo>
                    <a:pt x="263" y="216"/>
                    <a:pt x="302" y="186"/>
                    <a:pt x="308" y="172"/>
                  </a:cubicBezTo>
                  <a:cubicBezTo>
                    <a:pt x="310" y="168"/>
                    <a:pt x="309" y="163"/>
                    <a:pt x="306" y="162"/>
                  </a:cubicBezTo>
                  <a:cubicBezTo>
                    <a:pt x="304" y="160"/>
                    <a:pt x="301" y="160"/>
                    <a:pt x="298" y="160"/>
                  </a:cubicBezTo>
                  <a:cubicBezTo>
                    <a:pt x="292" y="162"/>
                    <a:pt x="285" y="167"/>
                    <a:pt x="277" y="175"/>
                  </a:cubicBezTo>
                  <a:cubicBezTo>
                    <a:pt x="214" y="235"/>
                    <a:pt x="161" y="262"/>
                    <a:pt x="125" y="300"/>
                  </a:cubicBezTo>
                  <a:cubicBezTo>
                    <a:pt x="105" y="322"/>
                    <a:pt x="90" y="347"/>
                    <a:pt x="81" y="383"/>
                  </a:cubicBezTo>
                  <a:cubicBezTo>
                    <a:pt x="81" y="383"/>
                    <a:pt x="80" y="382"/>
                    <a:pt x="80" y="382"/>
                  </a:cubicBezTo>
                  <a:cubicBezTo>
                    <a:pt x="83" y="327"/>
                    <a:pt x="119" y="273"/>
                    <a:pt x="161" y="235"/>
                  </a:cubicBezTo>
                  <a:cubicBezTo>
                    <a:pt x="175" y="222"/>
                    <a:pt x="185" y="214"/>
                    <a:pt x="191" y="209"/>
                  </a:cubicBezTo>
                  <a:cubicBezTo>
                    <a:pt x="195" y="205"/>
                    <a:pt x="197" y="200"/>
                    <a:pt x="195" y="195"/>
                  </a:cubicBezTo>
                  <a:cubicBezTo>
                    <a:pt x="193" y="192"/>
                    <a:pt x="189" y="191"/>
                    <a:pt x="185" y="192"/>
                  </a:cubicBezTo>
                  <a:cubicBezTo>
                    <a:pt x="179" y="193"/>
                    <a:pt x="175" y="196"/>
                    <a:pt x="170" y="199"/>
                  </a:cubicBezTo>
                  <a:cubicBezTo>
                    <a:pt x="141" y="223"/>
                    <a:pt x="116" y="252"/>
                    <a:pt x="97" y="285"/>
                  </a:cubicBezTo>
                  <a:cubicBezTo>
                    <a:pt x="83" y="311"/>
                    <a:pt x="73" y="339"/>
                    <a:pt x="68" y="369"/>
                  </a:cubicBezTo>
                  <a:cubicBezTo>
                    <a:pt x="68" y="369"/>
                    <a:pt x="67" y="368"/>
                    <a:pt x="67" y="367"/>
                  </a:cubicBezTo>
                  <a:cubicBezTo>
                    <a:pt x="70" y="284"/>
                    <a:pt x="108" y="222"/>
                    <a:pt x="162" y="174"/>
                  </a:cubicBezTo>
                  <a:cubicBezTo>
                    <a:pt x="175" y="162"/>
                    <a:pt x="187" y="155"/>
                    <a:pt x="200" y="144"/>
                  </a:cubicBezTo>
                  <a:cubicBezTo>
                    <a:pt x="211" y="136"/>
                    <a:pt x="213" y="129"/>
                    <a:pt x="210" y="124"/>
                  </a:cubicBezTo>
                  <a:cubicBezTo>
                    <a:pt x="207" y="120"/>
                    <a:pt x="203" y="120"/>
                    <a:pt x="197" y="122"/>
                  </a:cubicBezTo>
                  <a:cubicBezTo>
                    <a:pt x="186" y="125"/>
                    <a:pt x="174" y="136"/>
                    <a:pt x="160" y="149"/>
                  </a:cubicBezTo>
                  <a:cubicBezTo>
                    <a:pt x="126" y="179"/>
                    <a:pt x="99" y="211"/>
                    <a:pt x="81" y="250"/>
                  </a:cubicBezTo>
                  <a:cubicBezTo>
                    <a:pt x="67" y="279"/>
                    <a:pt x="58" y="313"/>
                    <a:pt x="56" y="353"/>
                  </a:cubicBezTo>
                  <a:cubicBezTo>
                    <a:pt x="55" y="352"/>
                    <a:pt x="55" y="351"/>
                    <a:pt x="54" y="351"/>
                  </a:cubicBezTo>
                  <a:cubicBezTo>
                    <a:pt x="53" y="341"/>
                    <a:pt x="54" y="328"/>
                    <a:pt x="54" y="318"/>
                  </a:cubicBezTo>
                  <a:cubicBezTo>
                    <a:pt x="57" y="279"/>
                    <a:pt x="63" y="197"/>
                    <a:pt x="175" y="106"/>
                  </a:cubicBezTo>
                  <a:cubicBezTo>
                    <a:pt x="195" y="90"/>
                    <a:pt x="228" y="71"/>
                    <a:pt x="251" y="59"/>
                  </a:cubicBezTo>
                  <a:cubicBezTo>
                    <a:pt x="258" y="55"/>
                    <a:pt x="265" y="52"/>
                    <a:pt x="272" y="48"/>
                  </a:cubicBezTo>
                  <a:cubicBezTo>
                    <a:pt x="276" y="45"/>
                    <a:pt x="278" y="41"/>
                    <a:pt x="277" y="37"/>
                  </a:cubicBezTo>
                  <a:cubicBezTo>
                    <a:pt x="276" y="33"/>
                    <a:pt x="272" y="33"/>
                    <a:pt x="268" y="33"/>
                  </a:cubicBezTo>
                  <a:cubicBezTo>
                    <a:pt x="261" y="33"/>
                    <a:pt x="255" y="36"/>
                    <a:pt x="248" y="39"/>
                  </a:cubicBezTo>
                  <a:cubicBezTo>
                    <a:pt x="196" y="65"/>
                    <a:pt x="137" y="103"/>
                    <a:pt x="95" y="161"/>
                  </a:cubicBezTo>
                  <a:cubicBezTo>
                    <a:pt x="63" y="205"/>
                    <a:pt x="42" y="260"/>
                    <a:pt x="41" y="329"/>
                  </a:cubicBezTo>
                  <a:cubicBezTo>
                    <a:pt x="40" y="328"/>
                    <a:pt x="40" y="328"/>
                    <a:pt x="40" y="327"/>
                  </a:cubicBezTo>
                  <a:cubicBezTo>
                    <a:pt x="37" y="310"/>
                    <a:pt x="36" y="293"/>
                    <a:pt x="37" y="281"/>
                  </a:cubicBezTo>
                  <a:cubicBezTo>
                    <a:pt x="39" y="172"/>
                    <a:pt x="103" y="97"/>
                    <a:pt x="191" y="45"/>
                  </a:cubicBezTo>
                  <a:cubicBezTo>
                    <a:pt x="198" y="41"/>
                    <a:pt x="206" y="36"/>
                    <a:pt x="206" y="29"/>
                  </a:cubicBezTo>
                  <a:cubicBezTo>
                    <a:pt x="206" y="25"/>
                    <a:pt x="203" y="23"/>
                    <a:pt x="199" y="23"/>
                  </a:cubicBezTo>
                  <a:cubicBezTo>
                    <a:pt x="195" y="23"/>
                    <a:pt x="191" y="24"/>
                    <a:pt x="185" y="27"/>
                  </a:cubicBezTo>
                  <a:cubicBezTo>
                    <a:pt x="131" y="56"/>
                    <a:pt x="87" y="96"/>
                    <a:pt x="59" y="145"/>
                  </a:cubicBezTo>
                  <a:cubicBezTo>
                    <a:pt x="35" y="186"/>
                    <a:pt x="22" y="234"/>
                    <a:pt x="24" y="287"/>
                  </a:cubicBezTo>
                  <a:cubicBezTo>
                    <a:pt x="24" y="286"/>
                    <a:pt x="24" y="285"/>
                    <a:pt x="23" y="283"/>
                  </a:cubicBezTo>
                  <a:cubicBezTo>
                    <a:pt x="19" y="266"/>
                    <a:pt x="16" y="248"/>
                    <a:pt x="16" y="230"/>
                  </a:cubicBezTo>
                  <a:cubicBezTo>
                    <a:pt x="16" y="205"/>
                    <a:pt x="21" y="181"/>
                    <a:pt x="29" y="159"/>
                  </a:cubicBezTo>
                  <a:cubicBezTo>
                    <a:pt x="40" y="130"/>
                    <a:pt x="57" y="103"/>
                    <a:pt x="79" y="80"/>
                  </a:cubicBezTo>
                  <a:cubicBezTo>
                    <a:pt x="85" y="73"/>
                    <a:pt x="100" y="61"/>
                    <a:pt x="103" y="57"/>
                  </a:cubicBezTo>
                  <a:cubicBezTo>
                    <a:pt x="106" y="53"/>
                    <a:pt x="108" y="49"/>
                    <a:pt x="106" y="46"/>
                  </a:cubicBezTo>
                  <a:cubicBezTo>
                    <a:pt x="105" y="44"/>
                    <a:pt x="103" y="43"/>
                    <a:pt x="100" y="43"/>
                  </a:cubicBezTo>
                  <a:cubicBezTo>
                    <a:pt x="88" y="43"/>
                    <a:pt x="71" y="61"/>
                    <a:pt x="63" y="69"/>
                  </a:cubicBezTo>
                  <a:cubicBezTo>
                    <a:pt x="23" y="112"/>
                    <a:pt x="0" y="168"/>
                    <a:pt x="0" y="226"/>
                  </a:cubicBezTo>
                  <a:cubicBezTo>
                    <a:pt x="0" y="295"/>
                    <a:pt x="30" y="367"/>
                    <a:pt x="96" y="416"/>
                  </a:cubicBezTo>
                  <a:close/>
                  <a:moveTo>
                    <a:pt x="168" y="9"/>
                  </a:moveTo>
                  <a:cubicBezTo>
                    <a:pt x="168" y="8"/>
                    <a:pt x="166" y="7"/>
                    <a:pt x="164" y="7"/>
                  </a:cubicBezTo>
                  <a:cubicBezTo>
                    <a:pt x="157" y="7"/>
                    <a:pt x="150" y="10"/>
                    <a:pt x="148" y="14"/>
                  </a:cubicBezTo>
                  <a:cubicBezTo>
                    <a:pt x="148" y="15"/>
                    <a:pt x="148" y="17"/>
                    <a:pt x="148" y="18"/>
                  </a:cubicBezTo>
                  <a:cubicBezTo>
                    <a:pt x="149" y="20"/>
                    <a:pt x="150" y="20"/>
                    <a:pt x="151" y="20"/>
                  </a:cubicBezTo>
                  <a:cubicBezTo>
                    <a:pt x="156" y="21"/>
                    <a:pt x="165" y="18"/>
                    <a:pt x="167" y="14"/>
                  </a:cubicBezTo>
                  <a:cubicBezTo>
                    <a:pt x="168" y="13"/>
                    <a:pt x="169" y="11"/>
                    <a:pt x="16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4591050" y="-2305174"/>
              <a:ext cx="5984875" cy="674688"/>
            </a:xfrm>
            <a:custGeom>
              <a:avLst/>
              <a:gdLst>
                <a:gd name="T0" fmla="*/ 85 w 1594"/>
                <a:gd name="T1" fmla="*/ 3 h 179"/>
                <a:gd name="T2" fmla="*/ 77 w 1594"/>
                <a:gd name="T3" fmla="*/ 135 h 179"/>
                <a:gd name="T4" fmla="*/ 184 w 1594"/>
                <a:gd name="T5" fmla="*/ 122 h 179"/>
                <a:gd name="T6" fmla="*/ 151 w 1594"/>
                <a:gd name="T7" fmla="*/ 127 h 179"/>
                <a:gd name="T8" fmla="*/ 207 w 1594"/>
                <a:gd name="T9" fmla="*/ 85 h 179"/>
                <a:gd name="T10" fmla="*/ 192 w 1594"/>
                <a:gd name="T11" fmla="*/ 53 h 179"/>
                <a:gd name="T12" fmla="*/ 253 w 1594"/>
                <a:gd name="T13" fmla="*/ 1 h 179"/>
                <a:gd name="T14" fmla="*/ 269 w 1594"/>
                <a:gd name="T15" fmla="*/ 31 h 179"/>
                <a:gd name="T16" fmla="*/ 271 w 1594"/>
                <a:gd name="T17" fmla="*/ 133 h 179"/>
                <a:gd name="T18" fmla="*/ 249 w 1594"/>
                <a:gd name="T19" fmla="*/ 39 h 179"/>
                <a:gd name="T20" fmla="*/ 318 w 1594"/>
                <a:gd name="T21" fmla="*/ 44 h 179"/>
                <a:gd name="T22" fmla="*/ 308 w 1594"/>
                <a:gd name="T23" fmla="*/ 82 h 179"/>
                <a:gd name="T24" fmla="*/ 381 w 1594"/>
                <a:gd name="T25" fmla="*/ 60 h 179"/>
                <a:gd name="T26" fmla="*/ 419 w 1594"/>
                <a:gd name="T27" fmla="*/ 118 h 179"/>
                <a:gd name="T28" fmla="*/ 391 w 1594"/>
                <a:gd name="T29" fmla="*/ 117 h 179"/>
                <a:gd name="T30" fmla="*/ 497 w 1594"/>
                <a:gd name="T31" fmla="*/ 41 h 179"/>
                <a:gd name="T32" fmla="*/ 583 w 1594"/>
                <a:gd name="T33" fmla="*/ 39 h 179"/>
                <a:gd name="T34" fmla="*/ 585 w 1594"/>
                <a:gd name="T35" fmla="*/ 73 h 179"/>
                <a:gd name="T36" fmla="*/ 529 w 1594"/>
                <a:gd name="T37" fmla="*/ 136 h 179"/>
                <a:gd name="T38" fmla="*/ 497 w 1594"/>
                <a:gd name="T39" fmla="*/ 75 h 179"/>
                <a:gd name="T40" fmla="*/ 662 w 1594"/>
                <a:gd name="T41" fmla="*/ 122 h 179"/>
                <a:gd name="T42" fmla="*/ 629 w 1594"/>
                <a:gd name="T43" fmla="*/ 127 h 179"/>
                <a:gd name="T44" fmla="*/ 685 w 1594"/>
                <a:gd name="T45" fmla="*/ 85 h 179"/>
                <a:gd name="T46" fmla="*/ 670 w 1594"/>
                <a:gd name="T47" fmla="*/ 53 h 179"/>
                <a:gd name="T48" fmla="*/ 772 w 1594"/>
                <a:gd name="T49" fmla="*/ 41 h 179"/>
                <a:gd name="T50" fmla="*/ 813 w 1594"/>
                <a:gd name="T51" fmla="*/ 41 h 179"/>
                <a:gd name="T52" fmla="*/ 799 w 1594"/>
                <a:gd name="T53" fmla="*/ 120 h 179"/>
                <a:gd name="T54" fmla="*/ 759 w 1594"/>
                <a:gd name="T55" fmla="*/ 116 h 179"/>
                <a:gd name="T56" fmla="*/ 869 w 1594"/>
                <a:gd name="T57" fmla="*/ 39 h 179"/>
                <a:gd name="T58" fmla="*/ 883 w 1594"/>
                <a:gd name="T59" fmla="*/ 91 h 179"/>
                <a:gd name="T60" fmla="*/ 955 w 1594"/>
                <a:gd name="T61" fmla="*/ 81 h 179"/>
                <a:gd name="T62" fmla="*/ 977 w 1594"/>
                <a:gd name="T63" fmla="*/ 49 h 179"/>
                <a:gd name="T64" fmla="*/ 973 w 1594"/>
                <a:gd name="T65" fmla="*/ 137 h 179"/>
                <a:gd name="T66" fmla="*/ 971 w 1594"/>
                <a:gd name="T67" fmla="*/ 122 h 179"/>
                <a:gd name="T68" fmla="*/ 976 w 1594"/>
                <a:gd name="T69" fmla="*/ 75 h 179"/>
                <a:gd name="T70" fmla="*/ 1127 w 1594"/>
                <a:gd name="T71" fmla="*/ 48 h 179"/>
                <a:gd name="T72" fmla="*/ 1118 w 1594"/>
                <a:gd name="T73" fmla="*/ 75 h 179"/>
                <a:gd name="T74" fmla="*/ 1168 w 1594"/>
                <a:gd name="T75" fmla="*/ 88 h 179"/>
                <a:gd name="T76" fmla="*/ 1213 w 1594"/>
                <a:gd name="T77" fmla="*/ 58 h 179"/>
                <a:gd name="T78" fmla="*/ 1209 w 1594"/>
                <a:gd name="T79" fmla="*/ 94 h 179"/>
                <a:gd name="T80" fmla="*/ 1158 w 1594"/>
                <a:gd name="T81" fmla="*/ 121 h 179"/>
                <a:gd name="T82" fmla="*/ 1247 w 1594"/>
                <a:gd name="T83" fmla="*/ 88 h 179"/>
                <a:gd name="T84" fmla="*/ 1293 w 1594"/>
                <a:gd name="T85" fmla="*/ 58 h 179"/>
                <a:gd name="T86" fmla="*/ 1288 w 1594"/>
                <a:gd name="T87" fmla="*/ 94 h 179"/>
                <a:gd name="T88" fmla="*/ 1238 w 1594"/>
                <a:gd name="T89" fmla="*/ 121 h 179"/>
                <a:gd name="T90" fmla="*/ 1315 w 1594"/>
                <a:gd name="T91" fmla="*/ 56 h 179"/>
                <a:gd name="T92" fmla="*/ 1326 w 1594"/>
                <a:gd name="T93" fmla="*/ 22 h 179"/>
                <a:gd name="T94" fmla="*/ 1336 w 1594"/>
                <a:gd name="T95" fmla="*/ 22 h 179"/>
                <a:gd name="T96" fmla="*/ 1395 w 1594"/>
                <a:gd name="T97" fmla="*/ 0 h 179"/>
                <a:gd name="T98" fmla="*/ 1423 w 1594"/>
                <a:gd name="T99" fmla="*/ 39 h 179"/>
                <a:gd name="T100" fmla="*/ 1381 w 1594"/>
                <a:gd name="T101" fmla="*/ 121 h 179"/>
                <a:gd name="T102" fmla="*/ 1397 w 1594"/>
                <a:gd name="T103" fmla="*/ 63 h 179"/>
                <a:gd name="T104" fmla="*/ 1491 w 1594"/>
                <a:gd name="T105" fmla="*/ 0 h 179"/>
                <a:gd name="T106" fmla="*/ 1482 w 1594"/>
                <a:gd name="T107" fmla="*/ 113 h 179"/>
                <a:gd name="T108" fmla="*/ 1493 w 1594"/>
                <a:gd name="T109" fmla="*/ 136 h 179"/>
                <a:gd name="T110" fmla="*/ 1538 w 1594"/>
                <a:gd name="T111" fmla="*/ 116 h 179"/>
                <a:gd name="T112" fmla="*/ 1535 w 1594"/>
                <a:gd name="T113" fmla="*/ 134 h 179"/>
                <a:gd name="T114" fmla="*/ 1590 w 1594"/>
                <a:gd name="T115" fmla="*/ 75 h 179"/>
                <a:gd name="T116" fmla="*/ 1573 w 1594"/>
                <a:gd name="T117" fmla="*/ 5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4" h="179">
                  <a:moveTo>
                    <a:pt x="0" y="3"/>
                  </a:moveTo>
                  <a:cubicBezTo>
                    <a:pt x="2" y="3"/>
                    <a:pt x="4" y="3"/>
                    <a:pt x="6" y="3"/>
                  </a:cubicBezTo>
                  <a:cubicBezTo>
                    <a:pt x="8" y="3"/>
                    <a:pt x="10" y="3"/>
                    <a:pt x="12" y="3"/>
                  </a:cubicBezTo>
                  <a:cubicBezTo>
                    <a:pt x="15" y="3"/>
                    <a:pt x="18" y="3"/>
                    <a:pt x="20" y="3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7" y="3"/>
                    <a:pt x="69" y="3"/>
                    <a:pt x="71" y="3"/>
                  </a:cubicBezTo>
                  <a:cubicBezTo>
                    <a:pt x="73" y="3"/>
                    <a:pt x="74" y="3"/>
                    <a:pt x="76" y="3"/>
                  </a:cubicBezTo>
                  <a:cubicBezTo>
                    <a:pt x="77" y="3"/>
                    <a:pt x="79" y="3"/>
                    <a:pt x="81" y="3"/>
                  </a:cubicBezTo>
                  <a:cubicBezTo>
                    <a:pt x="82" y="3"/>
                    <a:pt x="84" y="3"/>
                    <a:pt x="85" y="3"/>
                  </a:cubicBezTo>
                  <a:cubicBezTo>
                    <a:pt x="92" y="112"/>
                    <a:pt x="92" y="112"/>
                    <a:pt x="92" y="112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4" y="3"/>
                    <a:pt x="138" y="3"/>
                    <a:pt x="141" y="3"/>
                  </a:cubicBezTo>
                  <a:cubicBezTo>
                    <a:pt x="143" y="3"/>
                    <a:pt x="144" y="3"/>
                    <a:pt x="146" y="3"/>
                  </a:cubicBezTo>
                  <a:cubicBezTo>
                    <a:pt x="148" y="3"/>
                    <a:pt x="149" y="3"/>
                    <a:pt x="151" y="3"/>
                  </a:cubicBezTo>
                  <a:cubicBezTo>
                    <a:pt x="99" y="135"/>
                    <a:pt x="99" y="135"/>
                    <a:pt x="99" y="135"/>
                  </a:cubicBezTo>
                  <a:cubicBezTo>
                    <a:pt x="97" y="135"/>
                    <a:pt x="95" y="135"/>
                    <a:pt x="93" y="135"/>
                  </a:cubicBezTo>
                  <a:cubicBezTo>
                    <a:pt x="91" y="136"/>
                    <a:pt x="89" y="136"/>
                    <a:pt x="88" y="136"/>
                  </a:cubicBezTo>
                  <a:cubicBezTo>
                    <a:pt x="86" y="136"/>
                    <a:pt x="84" y="136"/>
                    <a:pt x="82" y="135"/>
                  </a:cubicBezTo>
                  <a:cubicBezTo>
                    <a:pt x="80" y="135"/>
                    <a:pt x="79" y="135"/>
                    <a:pt x="77" y="135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6" y="135"/>
                    <a:pt x="24" y="135"/>
                    <a:pt x="22" y="135"/>
                  </a:cubicBezTo>
                  <a:cubicBezTo>
                    <a:pt x="20" y="136"/>
                    <a:pt x="18" y="136"/>
                    <a:pt x="16" y="136"/>
                  </a:cubicBezTo>
                  <a:cubicBezTo>
                    <a:pt x="15" y="136"/>
                    <a:pt x="13" y="136"/>
                    <a:pt x="11" y="135"/>
                  </a:cubicBezTo>
                  <a:cubicBezTo>
                    <a:pt x="10" y="135"/>
                    <a:pt x="8" y="135"/>
                    <a:pt x="7" y="135"/>
                  </a:cubicBezTo>
                  <a:lnTo>
                    <a:pt x="0" y="3"/>
                  </a:lnTo>
                  <a:close/>
                  <a:moveTo>
                    <a:pt x="160" y="98"/>
                  </a:moveTo>
                  <a:cubicBezTo>
                    <a:pt x="161" y="106"/>
                    <a:pt x="163" y="112"/>
                    <a:pt x="166" y="116"/>
                  </a:cubicBezTo>
                  <a:cubicBezTo>
                    <a:pt x="170" y="120"/>
                    <a:pt x="176" y="122"/>
                    <a:pt x="184" y="122"/>
                  </a:cubicBezTo>
                  <a:cubicBezTo>
                    <a:pt x="189" y="122"/>
                    <a:pt x="194" y="122"/>
                    <a:pt x="198" y="121"/>
                  </a:cubicBezTo>
                  <a:cubicBezTo>
                    <a:pt x="202" y="120"/>
                    <a:pt x="206" y="118"/>
                    <a:pt x="210" y="117"/>
                  </a:cubicBezTo>
                  <a:cubicBezTo>
                    <a:pt x="211" y="119"/>
                    <a:pt x="212" y="121"/>
                    <a:pt x="212" y="124"/>
                  </a:cubicBezTo>
                  <a:cubicBezTo>
                    <a:pt x="213" y="126"/>
                    <a:pt x="213" y="129"/>
                    <a:pt x="213" y="131"/>
                  </a:cubicBezTo>
                  <a:cubicBezTo>
                    <a:pt x="211" y="132"/>
                    <a:pt x="209" y="133"/>
                    <a:pt x="206" y="134"/>
                  </a:cubicBezTo>
                  <a:cubicBezTo>
                    <a:pt x="204" y="134"/>
                    <a:pt x="201" y="135"/>
                    <a:pt x="198" y="135"/>
                  </a:cubicBezTo>
                  <a:cubicBezTo>
                    <a:pt x="195" y="136"/>
                    <a:pt x="192" y="136"/>
                    <a:pt x="189" y="137"/>
                  </a:cubicBezTo>
                  <a:cubicBezTo>
                    <a:pt x="186" y="137"/>
                    <a:pt x="184" y="137"/>
                    <a:pt x="181" y="137"/>
                  </a:cubicBezTo>
                  <a:cubicBezTo>
                    <a:pt x="174" y="137"/>
                    <a:pt x="168" y="136"/>
                    <a:pt x="163" y="134"/>
                  </a:cubicBezTo>
                  <a:cubicBezTo>
                    <a:pt x="158" y="132"/>
                    <a:pt x="154" y="130"/>
                    <a:pt x="151" y="127"/>
                  </a:cubicBezTo>
                  <a:cubicBezTo>
                    <a:pt x="148" y="123"/>
                    <a:pt x="146" y="119"/>
                    <a:pt x="144" y="115"/>
                  </a:cubicBezTo>
                  <a:cubicBezTo>
                    <a:pt x="143" y="110"/>
                    <a:pt x="142" y="105"/>
                    <a:pt x="142" y="100"/>
                  </a:cubicBezTo>
                  <a:cubicBezTo>
                    <a:pt x="142" y="92"/>
                    <a:pt x="143" y="85"/>
                    <a:pt x="146" y="78"/>
                  </a:cubicBezTo>
                  <a:cubicBezTo>
                    <a:pt x="148" y="70"/>
                    <a:pt x="152" y="64"/>
                    <a:pt x="157" y="58"/>
                  </a:cubicBezTo>
                  <a:cubicBezTo>
                    <a:pt x="161" y="52"/>
                    <a:pt x="167" y="48"/>
                    <a:pt x="174" y="44"/>
                  </a:cubicBezTo>
                  <a:cubicBezTo>
                    <a:pt x="180" y="41"/>
                    <a:pt x="187" y="39"/>
                    <a:pt x="195" y="39"/>
                  </a:cubicBezTo>
                  <a:cubicBezTo>
                    <a:pt x="203" y="39"/>
                    <a:pt x="210" y="41"/>
                    <a:pt x="215" y="45"/>
                  </a:cubicBezTo>
                  <a:cubicBezTo>
                    <a:pt x="219" y="49"/>
                    <a:pt x="222" y="54"/>
                    <a:pt x="222" y="61"/>
                  </a:cubicBezTo>
                  <a:cubicBezTo>
                    <a:pt x="222" y="66"/>
                    <a:pt x="220" y="71"/>
                    <a:pt x="218" y="75"/>
                  </a:cubicBezTo>
                  <a:cubicBezTo>
                    <a:pt x="215" y="79"/>
                    <a:pt x="211" y="82"/>
                    <a:pt x="207" y="85"/>
                  </a:cubicBezTo>
                  <a:cubicBezTo>
                    <a:pt x="202" y="88"/>
                    <a:pt x="197" y="90"/>
                    <a:pt x="190" y="92"/>
                  </a:cubicBezTo>
                  <a:cubicBezTo>
                    <a:pt x="184" y="94"/>
                    <a:pt x="177" y="95"/>
                    <a:pt x="170" y="96"/>
                  </a:cubicBezTo>
                  <a:lnTo>
                    <a:pt x="160" y="98"/>
                  </a:lnTo>
                  <a:close/>
                  <a:moveTo>
                    <a:pt x="172" y="82"/>
                  </a:moveTo>
                  <a:cubicBezTo>
                    <a:pt x="178" y="81"/>
                    <a:pt x="183" y="80"/>
                    <a:pt x="187" y="79"/>
                  </a:cubicBezTo>
                  <a:cubicBezTo>
                    <a:pt x="191" y="77"/>
                    <a:pt x="195" y="76"/>
                    <a:pt x="197" y="74"/>
                  </a:cubicBezTo>
                  <a:cubicBezTo>
                    <a:pt x="199" y="72"/>
                    <a:pt x="201" y="71"/>
                    <a:pt x="202" y="69"/>
                  </a:cubicBezTo>
                  <a:cubicBezTo>
                    <a:pt x="203" y="67"/>
                    <a:pt x="204" y="65"/>
                    <a:pt x="204" y="63"/>
                  </a:cubicBezTo>
                  <a:cubicBezTo>
                    <a:pt x="204" y="60"/>
                    <a:pt x="203" y="58"/>
                    <a:pt x="201" y="56"/>
                  </a:cubicBezTo>
                  <a:cubicBezTo>
                    <a:pt x="199" y="54"/>
                    <a:pt x="196" y="53"/>
                    <a:pt x="192" y="53"/>
                  </a:cubicBezTo>
                  <a:cubicBezTo>
                    <a:pt x="188" y="53"/>
                    <a:pt x="185" y="54"/>
                    <a:pt x="182" y="56"/>
                  </a:cubicBezTo>
                  <a:cubicBezTo>
                    <a:pt x="178" y="58"/>
                    <a:pt x="175" y="60"/>
                    <a:pt x="173" y="63"/>
                  </a:cubicBezTo>
                  <a:cubicBezTo>
                    <a:pt x="170" y="66"/>
                    <a:pt x="168" y="69"/>
                    <a:pt x="166" y="73"/>
                  </a:cubicBezTo>
                  <a:cubicBezTo>
                    <a:pt x="164" y="76"/>
                    <a:pt x="163" y="80"/>
                    <a:pt x="162" y="84"/>
                  </a:cubicBezTo>
                  <a:lnTo>
                    <a:pt x="172" y="82"/>
                  </a:lnTo>
                  <a:close/>
                  <a:moveTo>
                    <a:pt x="249" y="39"/>
                  </a:moveTo>
                  <a:cubicBezTo>
                    <a:pt x="250" y="32"/>
                    <a:pt x="251" y="26"/>
                    <a:pt x="252" y="21"/>
                  </a:cubicBezTo>
                  <a:cubicBezTo>
                    <a:pt x="253" y="16"/>
                    <a:pt x="253" y="11"/>
                    <a:pt x="253" y="8"/>
                  </a:cubicBezTo>
                  <a:cubicBezTo>
                    <a:pt x="253" y="6"/>
                    <a:pt x="253" y="5"/>
                    <a:pt x="253" y="4"/>
                  </a:cubicBezTo>
                  <a:cubicBezTo>
                    <a:pt x="253" y="3"/>
                    <a:pt x="253" y="2"/>
                    <a:pt x="253" y="1"/>
                  </a:cubicBezTo>
                  <a:cubicBezTo>
                    <a:pt x="254" y="1"/>
                    <a:pt x="256" y="0"/>
                    <a:pt x="258" y="0"/>
                  </a:cubicBezTo>
                  <a:cubicBezTo>
                    <a:pt x="260" y="0"/>
                    <a:pt x="261" y="0"/>
                    <a:pt x="263" y="0"/>
                  </a:cubicBezTo>
                  <a:cubicBezTo>
                    <a:pt x="264" y="0"/>
                    <a:pt x="265" y="0"/>
                    <a:pt x="267" y="0"/>
                  </a:cubicBezTo>
                  <a:cubicBezTo>
                    <a:pt x="268" y="0"/>
                    <a:pt x="270" y="1"/>
                    <a:pt x="271" y="1"/>
                  </a:cubicBezTo>
                  <a:cubicBezTo>
                    <a:pt x="271" y="2"/>
                    <a:pt x="271" y="3"/>
                    <a:pt x="271" y="4"/>
                  </a:cubicBezTo>
                  <a:cubicBezTo>
                    <a:pt x="271" y="5"/>
                    <a:pt x="271" y="6"/>
                    <a:pt x="271" y="8"/>
                  </a:cubicBezTo>
                  <a:cubicBezTo>
                    <a:pt x="271" y="9"/>
                    <a:pt x="271" y="11"/>
                    <a:pt x="271" y="12"/>
                  </a:cubicBezTo>
                  <a:cubicBezTo>
                    <a:pt x="271" y="14"/>
                    <a:pt x="271" y="16"/>
                    <a:pt x="271" y="18"/>
                  </a:cubicBezTo>
                  <a:cubicBezTo>
                    <a:pt x="270" y="20"/>
                    <a:pt x="270" y="23"/>
                    <a:pt x="270" y="25"/>
                  </a:cubicBezTo>
                  <a:cubicBezTo>
                    <a:pt x="269" y="27"/>
                    <a:pt x="269" y="29"/>
                    <a:pt x="269" y="31"/>
                  </a:cubicBezTo>
                  <a:cubicBezTo>
                    <a:pt x="254" y="108"/>
                    <a:pt x="254" y="108"/>
                    <a:pt x="254" y="108"/>
                  </a:cubicBezTo>
                  <a:cubicBezTo>
                    <a:pt x="254" y="110"/>
                    <a:pt x="254" y="112"/>
                    <a:pt x="254" y="113"/>
                  </a:cubicBezTo>
                  <a:cubicBezTo>
                    <a:pt x="254" y="115"/>
                    <a:pt x="254" y="117"/>
                    <a:pt x="254" y="118"/>
                  </a:cubicBezTo>
                  <a:cubicBezTo>
                    <a:pt x="255" y="119"/>
                    <a:pt x="256" y="120"/>
                    <a:pt x="257" y="120"/>
                  </a:cubicBezTo>
                  <a:cubicBezTo>
                    <a:pt x="257" y="121"/>
                    <a:pt x="258" y="121"/>
                    <a:pt x="259" y="122"/>
                  </a:cubicBezTo>
                  <a:cubicBezTo>
                    <a:pt x="260" y="122"/>
                    <a:pt x="261" y="122"/>
                    <a:pt x="262" y="122"/>
                  </a:cubicBezTo>
                  <a:cubicBezTo>
                    <a:pt x="264" y="122"/>
                    <a:pt x="265" y="122"/>
                    <a:pt x="266" y="121"/>
                  </a:cubicBezTo>
                  <a:cubicBezTo>
                    <a:pt x="268" y="121"/>
                    <a:pt x="269" y="121"/>
                    <a:pt x="270" y="121"/>
                  </a:cubicBezTo>
                  <a:cubicBezTo>
                    <a:pt x="271" y="124"/>
                    <a:pt x="271" y="128"/>
                    <a:pt x="271" y="132"/>
                  </a:cubicBezTo>
                  <a:cubicBezTo>
                    <a:pt x="271" y="132"/>
                    <a:pt x="271" y="133"/>
                    <a:pt x="271" y="133"/>
                  </a:cubicBezTo>
                  <a:cubicBezTo>
                    <a:pt x="271" y="134"/>
                    <a:pt x="271" y="134"/>
                    <a:pt x="271" y="134"/>
                  </a:cubicBezTo>
                  <a:cubicBezTo>
                    <a:pt x="269" y="135"/>
                    <a:pt x="267" y="136"/>
                    <a:pt x="265" y="136"/>
                  </a:cubicBezTo>
                  <a:cubicBezTo>
                    <a:pt x="262" y="136"/>
                    <a:pt x="259" y="136"/>
                    <a:pt x="257" y="136"/>
                  </a:cubicBezTo>
                  <a:cubicBezTo>
                    <a:pt x="254" y="136"/>
                    <a:pt x="251" y="136"/>
                    <a:pt x="248" y="135"/>
                  </a:cubicBezTo>
                  <a:cubicBezTo>
                    <a:pt x="245" y="135"/>
                    <a:pt x="243" y="134"/>
                    <a:pt x="241" y="132"/>
                  </a:cubicBezTo>
                  <a:cubicBezTo>
                    <a:pt x="239" y="131"/>
                    <a:pt x="238" y="128"/>
                    <a:pt x="237" y="126"/>
                  </a:cubicBezTo>
                  <a:cubicBezTo>
                    <a:pt x="236" y="123"/>
                    <a:pt x="235" y="120"/>
                    <a:pt x="235" y="116"/>
                  </a:cubicBezTo>
                  <a:cubicBezTo>
                    <a:pt x="235" y="114"/>
                    <a:pt x="236" y="111"/>
                    <a:pt x="236" y="109"/>
                  </a:cubicBezTo>
                  <a:cubicBezTo>
                    <a:pt x="237" y="106"/>
                    <a:pt x="237" y="104"/>
                    <a:pt x="238" y="101"/>
                  </a:cubicBezTo>
                  <a:lnTo>
                    <a:pt x="249" y="39"/>
                  </a:lnTo>
                  <a:close/>
                  <a:moveTo>
                    <a:pt x="348" y="119"/>
                  </a:moveTo>
                  <a:cubicBezTo>
                    <a:pt x="349" y="120"/>
                    <a:pt x="349" y="122"/>
                    <a:pt x="350" y="125"/>
                  </a:cubicBezTo>
                  <a:cubicBezTo>
                    <a:pt x="351" y="127"/>
                    <a:pt x="351" y="130"/>
                    <a:pt x="351" y="133"/>
                  </a:cubicBezTo>
                  <a:cubicBezTo>
                    <a:pt x="347" y="134"/>
                    <a:pt x="343" y="135"/>
                    <a:pt x="339" y="136"/>
                  </a:cubicBezTo>
                  <a:cubicBezTo>
                    <a:pt x="334" y="137"/>
                    <a:pt x="330" y="137"/>
                    <a:pt x="326" y="137"/>
                  </a:cubicBezTo>
                  <a:cubicBezTo>
                    <a:pt x="312" y="137"/>
                    <a:pt x="303" y="134"/>
                    <a:pt x="296" y="127"/>
                  </a:cubicBezTo>
                  <a:cubicBezTo>
                    <a:pt x="290" y="121"/>
                    <a:pt x="287" y="112"/>
                    <a:pt x="287" y="100"/>
                  </a:cubicBezTo>
                  <a:cubicBezTo>
                    <a:pt x="287" y="92"/>
                    <a:pt x="288" y="85"/>
                    <a:pt x="290" y="78"/>
                  </a:cubicBezTo>
                  <a:cubicBezTo>
                    <a:pt x="293" y="71"/>
                    <a:pt x="296" y="64"/>
                    <a:pt x="301" y="58"/>
                  </a:cubicBezTo>
                  <a:cubicBezTo>
                    <a:pt x="306" y="52"/>
                    <a:pt x="311" y="48"/>
                    <a:pt x="318" y="44"/>
                  </a:cubicBezTo>
                  <a:cubicBezTo>
                    <a:pt x="325" y="41"/>
                    <a:pt x="333" y="39"/>
                    <a:pt x="341" y="39"/>
                  </a:cubicBezTo>
                  <a:cubicBezTo>
                    <a:pt x="345" y="39"/>
                    <a:pt x="349" y="39"/>
                    <a:pt x="353" y="40"/>
                  </a:cubicBezTo>
                  <a:cubicBezTo>
                    <a:pt x="357" y="41"/>
                    <a:pt x="360" y="42"/>
                    <a:pt x="363" y="43"/>
                  </a:cubicBezTo>
                  <a:cubicBezTo>
                    <a:pt x="362" y="45"/>
                    <a:pt x="362" y="47"/>
                    <a:pt x="361" y="50"/>
                  </a:cubicBezTo>
                  <a:cubicBezTo>
                    <a:pt x="360" y="53"/>
                    <a:pt x="359" y="55"/>
                    <a:pt x="358" y="57"/>
                  </a:cubicBezTo>
                  <a:cubicBezTo>
                    <a:pt x="355" y="56"/>
                    <a:pt x="353" y="56"/>
                    <a:pt x="350" y="55"/>
                  </a:cubicBezTo>
                  <a:cubicBezTo>
                    <a:pt x="347" y="54"/>
                    <a:pt x="344" y="54"/>
                    <a:pt x="341" y="54"/>
                  </a:cubicBezTo>
                  <a:cubicBezTo>
                    <a:pt x="335" y="54"/>
                    <a:pt x="330" y="55"/>
                    <a:pt x="325" y="58"/>
                  </a:cubicBezTo>
                  <a:cubicBezTo>
                    <a:pt x="321" y="60"/>
                    <a:pt x="317" y="64"/>
                    <a:pt x="314" y="68"/>
                  </a:cubicBezTo>
                  <a:cubicBezTo>
                    <a:pt x="311" y="72"/>
                    <a:pt x="309" y="77"/>
                    <a:pt x="308" y="82"/>
                  </a:cubicBezTo>
                  <a:cubicBezTo>
                    <a:pt x="306" y="88"/>
                    <a:pt x="306" y="93"/>
                    <a:pt x="306" y="98"/>
                  </a:cubicBezTo>
                  <a:cubicBezTo>
                    <a:pt x="306" y="106"/>
                    <a:pt x="308" y="112"/>
                    <a:pt x="312" y="116"/>
                  </a:cubicBezTo>
                  <a:cubicBezTo>
                    <a:pt x="316" y="120"/>
                    <a:pt x="321" y="122"/>
                    <a:pt x="329" y="122"/>
                  </a:cubicBezTo>
                  <a:cubicBezTo>
                    <a:pt x="332" y="122"/>
                    <a:pt x="335" y="122"/>
                    <a:pt x="338" y="121"/>
                  </a:cubicBezTo>
                  <a:cubicBezTo>
                    <a:pt x="341" y="121"/>
                    <a:pt x="344" y="120"/>
                    <a:pt x="348" y="119"/>
                  </a:cubicBezTo>
                  <a:close/>
                  <a:moveTo>
                    <a:pt x="402" y="137"/>
                  </a:moveTo>
                  <a:cubicBezTo>
                    <a:pt x="391" y="137"/>
                    <a:pt x="382" y="134"/>
                    <a:pt x="377" y="128"/>
                  </a:cubicBezTo>
                  <a:cubicBezTo>
                    <a:pt x="371" y="122"/>
                    <a:pt x="368" y="113"/>
                    <a:pt x="368" y="101"/>
                  </a:cubicBezTo>
                  <a:cubicBezTo>
                    <a:pt x="368" y="94"/>
                    <a:pt x="369" y="87"/>
                    <a:pt x="371" y="80"/>
                  </a:cubicBezTo>
                  <a:cubicBezTo>
                    <a:pt x="373" y="73"/>
                    <a:pt x="377" y="66"/>
                    <a:pt x="381" y="60"/>
                  </a:cubicBezTo>
                  <a:cubicBezTo>
                    <a:pt x="385" y="54"/>
                    <a:pt x="391" y="49"/>
                    <a:pt x="397" y="45"/>
                  </a:cubicBezTo>
                  <a:cubicBezTo>
                    <a:pt x="404" y="41"/>
                    <a:pt x="411" y="39"/>
                    <a:pt x="420" y="39"/>
                  </a:cubicBezTo>
                  <a:cubicBezTo>
                    <a:pt x="432" y="39"/>
                    <a:pt x="440" y="42"/>
                    <a:pt x="446" y="48"/>
                  </a:cubicBezTo>
                  <a:cubicBezTo>
                    <a:pt x="452" y="55"/>
                    <a:pt x="455" y="64"/>
                    <a:pt x="455" y="75"/>
                  </a:cubicBezTo>
                  <a:cubicBezTo>
                    <a:pt x="455" y="82"/>
                    <a:pt x="454" y="89"/>
                    <a:pt x="452" y="96"/>
                  </a:cubicBezTo>
                  <a:cubicBezTo>
                    <a:pt x="450" y="104"/>
                    <a:pt x="446" y="110"/>
                    <a:pt x="442" y="116"/>
                  </a:cubicBezTo>
                  <a:cubicBezTo>
                    <a:pt x="438" y="123"/>
                    <a:pt x="432" y="127"/>
                    <a:pt x="426" y="131"/>
                  </a:cubicBezTo>
                  <a:cubicBezTo>
                    <a:pt x="419" y="135"/>
                    <a:pt x="411" y="137"/>
                    <a:pt x="402" y="137"/>
                  </a:cubicBezTo>
                  <a:close/>
                  <a:moveTo>
                    <a:pt x="404" y="123"/>
                  </a:moveTo>
                  <a:cubicBezTo>
                    <a:pt x="410" y="123"/>
                    <a:pt x="415" y="121"/>
                    <a:pt x="419" y="118"/>
                  </a:cubicBezTo>
                  <a:cubicBezTo>
                    <a:pt x="423" y="115"/>
                    <a:pt x="426" y="111"/>
                    <a:pt x="429" y="106"/>
                  </a:cubicBezTo>
                  <a:cubicBezTo>
                    <a:pt x="431" y="102"/>
                    <a:pt x="433" y="96"/>
                    <a:pt x="435" y="91"/>
                  </a:cubicBezTo>
                  <a:cubicBezTo>
                    <a:pt x="436" y="85"/>
                    <a:pt x="436" y="80"/>
                    <a:pt x="436" y="75"/>
                  </a:cubicBezTo>
                  <a:cubicBezTo>
                    <a:pt x="436" y="68"/>
                    <a:pt x="435" y="63"/>
                    <a:pt x="432" y="59"/>
                  </a:cubicBezTo>
                  <a:cubicBezTo>
                    <a:pt x="429" y="56"/>
                    <a:pt x="424" y="54"/>
                    <a:pt x="418" y="54"/>
                  </a:cubicBezTo>
                  <a:cubicBezTo>
                    <a:pt x="413" y="54"/>
                    <a:pt x="408" y="55"/>
                    <a:pt x="404" y="58"/>
                  </a:cubicBezTo>
                  <a:cubicBezTo>
                    <a:pt x="400" y="62"/>
                    <a:pt x="397" y="66"/>
                    <a:pt x="394" y="70"/>
                  </a:cubicBezTo>
                  <a:cubicBezTo>
                    <a:pt x="391" y="75"/>
                    <a:pt x="390" y="80"/>
                    <a:pt x="388" y="86"/>
                  </a:cubicBezTo>
                  <a:cubicBezTo>
                    <a:pt x="387" y="91"/>
                    <a:pt x="387" y="97"/>
                    <a:pt x="387" y="101"/>
                  </a:cubicBezTo>
                  <a:cubicBezTo>
                    <a:pt x="387" y="108"/>
                    <a:pt x="388" y="114"/>
                    <a:pt x="391" y="117"/>
                  </a:cubicBezTo>
                  <a:cubicBezTo>
                    <a:pt x="394" y="121"/>
                    <a:pt x="398" y="123"/>
                    <a:pt x="404" y="123"/>
                  </a:cubicBezTo>
                  <a:close/>
                  <a:moveTo>
                    <a:pt x="476" y="81"/>
                  </a:moveTo>
                  <a:cubicBezTo>
                    <a:pt x="478" y="73"/>
                    <a:pt x="479" y="67"/>
                    <a:pt x="480" y="62"/>
                  </a:cubicBezTo>
                  <a:cubicBezTo>
                    <a:pt x="480" y="57"/>
                    <a:pt x="481" y="52"/>
                    <a:pt x="481" y="48"/>
                  </a:cubicBezTo>
                  <a:cubicBezTo>
                    <a:pt x="481" y="46"/>
                    <a:pt x="481" y="45"/>
                    <a:pt x="481" y="44"/>
                  </a:cubicBezTo>
                  <a:cubicBezTo>
                    <a:pt x="481" y="43"/>
                    <a:pt x="481" y="42"/>
                    <a:pt x="480" y="41"/>
                  </a:cubicBezTo>
                  <a:cubicBezTo>
                    <a:pt x="482" y="41"/>
                    <a:pt x="483" y="40"/>
                    <a:pt x="485" y="40"/>
                  </a:cubicBezTo>
                  <a:cubicBezTo>
                    <a:pt x="486" y="40"/>
                    <a:pt x="488" y="40"/>
                    <a:pt x="489" y="40"/>
                  </a:cubicBezTo>
                  <a:cubicBezTo>
                    <a:pt x="490" y="40"/>
                    <a:pt x="492" y="40"/>
                    <a:pt x="493" y="40"/>
                  </a:cubicBezTo>
                  <a:cubicBezTo>
                    <a:pt x="495" y="40"/>
                    <a:pt x="496" y="41"/>
                    <a:pt x="497" y="41"/>
                  </a:cubicBezTo>
                  <a:cubicBezTo>
                    <a:pt x="498" y="42"/>
                    <a:pt x="498" y="43"/>
                    <a:pt x="498" y="44"/>
                  </a:cubicBezTo>
                  <a:cubicBezTo>
                    <a:pt x="498" y="45"/>
                    <a:pt x="498" y="47"/>
                    <a:pt x="498" y="49"/>
                  </a:cubicBezTo>
                  <a:cubicBezTo>
                    <a:pt x="498" y="50"/>
                    <a:pt x="498" y="52"/>
                    <a:pt x="498" y="53"/>
                  </a:cubicBezTo>
                  <a:cubicBezTo>
                    <a:pt x="498" y="55"/>
                    <a:pt x="498" y="56"/>
                    <a:pt x="497" y="57"/>
                  </a:cubicBezTo>
                  <a:cubicBezTo>
                    <a:pt x="501" y="52"/>
                    <a:pt x="505" y="48"/>
                    <a:pt x="510" y="44"/>
                  </a:cubicBezTo>
                  <a:cubicBezTo>
                    <a:pt x="516" y="41"/>
                    <a:pt x="522" y="39"/>
                    <a:pt x="529" y="39"/>
                  </a:cubicBezTo>
                  <a:cubicBezTo>
                    <a:pt x="536" y="39"/>
                    <a:pt x="541" y="41"/>
                    <a:pt x="544" y="44"/>
                  </a:cubicBezTo>
                  <a:cubicBezTo>
                    <a:pt x="548" y="47"/>
                    <a:pt x="550" y="52"/>
                    <a:pt x="550" y="58"/>
                  </a:cubicBezTo>
                  <a:cubicBezTo>
                    <a:pt x="554" y="52"/>
                    <a:pt x="558" y="48"/>
                    <a:pt x="564" y="44"/>
                  </a:cubicBezTo>
                  <a:cubicBezTo>
                    <a:pt x="570" y="41"/>
                    <a:pt x="576" y="39"/>
                    <a:pt x="583" y="39"/>
                  </a:cubicBezTo>
                  <a:cubicBezTo>
                    <a:pt x="597" y="39"/>
                    <a:pt x="604" y="47"/>
                    <a:pt x="604" y="63"/>
                  </a:cubicBezTo>
                  <a:cubicBezTo>
                    <a:pt x="604" y="65"/>
                    <a:pt x="604" y="67"/>
                    <a:pt x="604" y="69"/>
                  </a:cubicBezTo>
                  <a:cubicBezTo>
                    <a:pt x="604" y="71"/>
                    <a:pt x="603" y="73"/>
                    <a:pt x="603" y="76"/>
                  </a:cubicBezTo>
                  <a:cubicBezTo>
                    <a:pt x="592" y="135"/>
                    <a:pt x="592" y="135"/>
                    <a:pt x="592" y="135"/>
                  </a:cubicBezTo>
                  <a:cubicBezTo>
                    <a:pt x="591" y="135"/>
                    <a:pt x="590" y="135"/>
                    <a:pt x="588" y="136"/>
                  </a:cubicBezTo>
                  <a:cubicBezTo>
                    <a:pt x="586" y="136"/>
                    <a:pt x="585" y="136"/>
                    <a:pt x="583" y="136"/>
                  </a:cubicBezTo>
                  <a:cubicBezTo>
                    <a:pt x="582" y="136"/>
                    <a:pt x="580" y="136"/>
                    <a:pt x="579" y="136"/>
                  </a:cubicBezTo>
                  <a:cubicBezTo>
                    <a:pt x="577" y="135"/>
                    <a:pt x="576" y="135"/>
                    <a:pt x="575" y="135"/>
                  </a:cubicBezTo>
                  <a:cubicBezTo>
                    <a:pt x="584" y="79"/>
                    <a:pt x="584" y="79"/>
                    <a:pt x="584" y="79"/>
                  </a:cubicBezTo>
                  <a:cubicBezTo>
                    <a:pt x="585" y="77"/>
                    <a:pt x="585" y="75"/>
                    <a:pt x="585" y="73"/>
                  </a:cubicBezTo>
                  <a:cubicBezTo>
                    <a:pt x="585" y="71"/>
                    <a:pt x="586" y="69"/>
                    <a:pt x="586" y="68"/>
                  </a:cubicBezTo>
                  <a:cubicBezTo>
                    <a:pt x="586" y="63"/>
                    <a:pt x="585" y="60"/>
                    <a:pt x="583" y="58"/>
                  </a:cubicBezTo>
                  <a:cubicBezTo>
                    <a:pt x="581" y="56"/>
                    <a:pt x="578" y="55"/>
                    <a:pt x="574" y="55"/>
                  </a:cubicBezTo>
                  <a:cubicBezTo>
                    <a:pt x="571" y="55"/>
                    <a:pt x="569" y="55"/>
                    <a:pt x="566" y="56"/>
                  </a:cubicBezTo>
                  <a:cubicBezTo>
                    <a:pt x="563" y="58"/>
                    <a:pt x="561" y="60"/>
                    <a:pt x="558" y="63"/>
                  </a:cubicBezTo>
                  <a:cubicBezTo>
                    <a:pt x="556" y="66"/>
                    <a:pt x="553" y="69"/>
                    <a:pt x="551" y="74"/>
                  </a:cubicBezTo>
                  <a:cubicBezTo>
                    <a:pt x="549" y="79"/>
                    <a:pt x="548" y="85"/>
                    <a:pt x="546" y="92"/>
                  </a:cubicBezTo>
                  <a:cubicBezTo>
                    <a:pt x="539" y="135"/>
                    <a:pt x="539" y="135"/>
                    <a:pt x="539" y="135"/>
                  </a:cubicBezTo>
                  <a:cubicBezTo>
                    <a:pt x="537" y="135"/>
                    <a:pt x="536" y="135"/>
                    <a:pt x="534" y="136"/>
                  </a:cubicBezTo>
                  <a:cubicBezTo>
                    <a:pt x="532" y="136"/>
                    <a:pt x="531" y="136"/>
                    <a:pt x="529" y="136"/>
                  </a:cubicBezTo>
                  <a:cubicBezTo>
                    <a:pt x="528" y="136"/>
                    <a:pt x="527" y="136"/>
                    <a:pt x="525" y="136"/>
                  </a:cubicBezTo>
                  <a:cubicBezTo>
                    <a:pt x="523" y="135"/>
                    <a:pt x="522" y="135"/>
                    <a:pt x="521" y="135"/>
                  </a:cubicBezTo>
                  <a:cubicBezTo>
                    <a:pt x="531" y="79"/>
                    <a:pt x="531" y="79"/>
                    <a:pt x="531" y="79"/>
                  </a:cubicBezTo>
                  <a:cubicBezTo>
                    <a:pt x="531" y="77"/>
                    <a:pt x="531" y="75"/>
                    <a:pt x="531" y="73"/>
                  </a:cubicBezTo>
                  <a:cubicBezTo>
                    <a:pt x="532" y="71"/>
                    <a:pt x="532" y="69"/>
                    <a:pt x="532" y="68"/>
                  </a:cubicBezTo>
                  <a:cubicBezTo>
                    <a:pt x="532" y="63"/>
                    <a:pt x="531" y="60"/>
                    <a:pt x="529" y="58"/>
                  </a:cubicBezTo>
                  <a:cubicBezTo>
                    <a:pt x="527" y="56"/>
                    <a:pt x="524" y="55"/>
                    <a:pt x="520" y="55"/>
                  </a:cubicBezTo>
                  <a:cubicBezTo>
                    <a:pt x="518" y="55"/>
                    <a:pt x="515" y="55"/>
                    <a:pt x="512" y="56"/>
                  </a:cubicBezTo>
                  <a:cubicBezTo>
                    <a:pt x="509" y="58"/>
                    <a:pt x="507" y="60"/>
                    <a:pt x="504" y="63"/>
                  </a:cubicBezTo>
                  <a:cubicBezTo>
                    <a:pt x="502" y="66"/>
                    <a:pt x="499" y="70"/>
                    <a:pt x="497" y="75"/>
                  </a:cubicBezTo>
                  <a:cubicBezTo>
                    <a:pt x="495" y="80"/>
                    <a:pt x="493" y="87"/>
                    <a:pt x="492" y="94"/>
                  </a:cubicBezTo>
                  <a:cubicBezTo>
                    <a:pt x="485" y="135"/>
                    <a:pt x="485" y="135"/>
                    <a:pt x="485" y="135"/>
                  </a:cubicBezTo>
                  <a:cubicBezTo>
                    <a:pt x="483" y="135"/>
                    <a:pt x="482" y="135"/>
                    <a:pt x="480" y="136"/>
                  </a:cubicBezTo>
                  <a:cubicBezTo>
                    <a:pt x="478" y="136"/>
                    <a:pt x="477" y="136"/>
                    <a:pt x="475" y="136"/>
                  </a:cubicBezTo>
                  <a:cubicBezTo>
                    <a:pt x="474" y="136"/>
                    <a:pt x="473" y="136"/>
                    <a:pt x="471" y="136"/>
                  </a:cubicBezTo>
                  <a:cubicBezTo>
                    <a:pt x="469" y="135"/>
                    <a:pt x="468" y="135"/>
                    <a:pt x="467" y="135"/>
                  </a:cubicBezTo>
                  <a:lnTo>
                    <a:pt x="476" y="81"/>
                  </a:lnTo>
                  <a:close/>
                  <a:moveTo>
                    <a:pt x="638" y="98"/>
                  </a:moveTo>
                  <a:cubicBezTo>
                    <a:pt x="639" y="106"/>
                    <a:pt x="641" y="112"/>
                    <a:pt x="644" y="116"/>
                  </a:cubicBezTo>
                  <a:cubicBezTo>
                    <a:pt x="648" y="120"/>
                    <a:pt x="654" y="122"/>
                    <a:pt x="662" y="122"/>
                  </a:cubicBezTo>
                  <a:cubicBezTo>
                    <a:pt x="667" y="122"/>
                    <a:pt x="672" y="122"/>
                    <a:pt x="676" y="121"/>
                  </a:cubicBezTo>
                  <a:cubicBezTo>
                    <a:pt x="680" y="120"/>
                    <a:pt x="684" y="118"/>
                    <a:pt x="688" y="117"/>
                  </a:cubicBezTo>
                  <a:cubicBezTo>
                    <a:pt x="689" y="119"/>
                    <a:pt x="690" y="121"/>
                    <a:pt x="690" y="124"/>
                  </a:cubicBezTo>
                  <a:cubicBezTo>
                    <a:pt x="691" y="126"/>
                    <a:pt x="691" y="129"/>
                    <a:pt x="691" y="131"/>
                  </a:cubicBezTo>
                  <a:cubicBezTo>
                    <a:pt x="689" y="132"/>
                    <a:pt x="687" y="133"/>
                    <a:pt x="684" y="134"/>
                  </a:cubicBezTo>
                  <a:cubicBezTo>
                    <a:pt x="682" y="134"/>
                    <a:pt x="679" y="135"/>
                    <a:pt x="676" y="135"/>
                  </a:cubicBezTo>
                  <a:cubicBezTo>
                    <a:pt x="673" y="136"/>
                    <a:pt x="670" y="136"/>
                    <a:pt x="667" y="137"/>
                  </a:cubicBezTo>
                  <a:cubicBezTo>
                    <a:pt x="664" y="137"/>
                    <a:pt x="662" y="137"/>
                    <a:pt x="659" y="137"/>
                  </a:cubicBezTo>
                  <a:cubicBezTo>
                    <a:pt x="652" y="137"/>
                    <a:pt x="646" y="136"/>
                    <a:pt x="641" y="134"/>
                  </a:cubicBezTo>
                  <a:cubicBezTo>
                    <a:pt x="636" y="132"/>
                    <a:pt x="632" y="130"/>
                    <a:pt x="629" y="127"/>
                  </a:cubicBezTo>
                  <a:cubicBezTo>
                    <a:pt x="626" y="123"/>
                    <a:pt x="624" y="119"/>
                    <a:pt x="622" y="115"/>
                  </a:cubicBezTo>
                  <a:cubicBezTo>
                    <a:pt x="621" y="110"/>
                    <a:pt x="620" y="105"/>
                    <a:pt x="620" y="100"/>
                  </a:cubicBezTo>
                  <a:cubicBezTo>
                    <a:pt x="620" y="92"/>
                    <a:pt x="621" y="85"/>
                    <a:pt x="624" y="78"/>
                  </a:cubicBezTo>
                  <a:cubicBezTo>
                    <a:pt x="626" y="70"/>
                    <a:pt x="630" y="64"/>
                    <a:pt x="635" y="58"/>
                  </a:cubicBezTo>
                  <a:cubicBezTo>
                    <a:pt x="639" y="52"/>
                    <a:pt x="645" y="48"/>
                    <a:pt x="652" y="44"/>
                  </a:cubicBezTo>
                  <a:cubicBezTo>
                    <a:pt x="658" y="41"/>
                    <a:pt x="665" y="39"/>
                    <a:pt x="673" y="39"/>
                  </a:cubicBezTo>
                  <a:cubicBezTo>
                    <a:pt x="681" y="39"/>
                    <a:pt x="688" y="41"/>
                    <a:pt x="693" y="45"/>
                  </a:cubicBezTo>
                  <a:cubicBezTo>
                    <a:pt x="697" y="49"/>
                    <a:pt x="700" y="54"/>
                    <a:pt x="700" y="61"/>
                  </a:cubicBezTo>
                  <a:cubicBezTo>
                    <a:pt x="700" y="66"/>
                    <a:pt x="698" y="71"/>
                    <a:pt x="696" y="75"/>
                  </a:cubicBezTo>
                  <a:cubicBezTo>
                    <a:pt x="693" y="79"/>
                    <a:pt x="689" y="82"/>
                    <a:pt x="685" y="85"/>
                  </a:cubicBezTo>
                  <a:cubicBezTo>
                    <a:pt x="680" y="88"/>
                    <a:pt x="675" y="90"/>
                    <a:pt x="668" y="92"/>
                  </a:cubicBezTo>
                  <a:cubicBezTo>
                    <a:pt x="662" y="94"/>
                    <a:pt x="655" y="95"/>
                    <a:pt x="648" y="96"/>
                  </a:cubicBezTo>
                  <a:lnTo>
                    <a:pt x="638" y="98"/>
                  </a:lnTo>
                  <a:close/>
                  <a:moveTo>
                    <a:pt x="650" y="82"/>
                  </a:moveTo>
                  <a:cubicBezTo>
                    <a:pt x="656" y="81"/>
                    <a:pt x="661" y="80"/>
                    <a:pt x="665" y="79"/>
                  </a:cubicBezTo>
                  <a:cubicBezTo>
                    <a:pt x="669" y="77"/>
                    <a:pt x="673" y="76"/>
                    <a:pt x="675" y="74"/>
                  </a:cubicBezTo>
                  <a:cubicBezTo>
                    <a:pt x="678" y="72"/>
                    <a:pt x="679" y="71"/>
                    <a:pt x="680" y="69"/>
                  </a:cubicBezTo>
                  <a:cubicBezTo>
                    <a:pt x="681" y="67"/>
                    <a:pt x="682" y="65"/>
                    <a:pt x="682" y="63"/>
                  </a:cubicBezTo>
                  <a:cubicBezTo>
                    <a:pt x="682" y="60"/>
                    <a:pt x="681" y="58"/>
                    <a:pt x="679" y="56"/>
                  </a:cubicBezTo>
                  <a:cubicBezTo>
                    <a:pt x="677" y="54"/>
                    <a:pt x="674" y="53"/>
                    <a:pt x="670" y="53"/>
                  </a:cubicBezTo>
                  <a:cubicBezTo>
                    <a:pt x="666" y="53"/>
                    <a:pt x="663" y="54"/>
                    <a:pt x="660" y="56"/>
                  </a:cubicBezTo>
                  <a:cubicBezTo>
                    <a:pt x="656" y="58"/>
                    <a:pt x="653" y="60"/>
                    <a:pt x="651" y="63"/>
                  </a:cubicBezTo>
                  <a:cubicBezTo>
                    <a:pt x="648" y="66"/>
                    <a:pt x="646" y="69"/>
                    <a:pt x="644" y="73"/>
                  </a:cubicBezTo>
                  <a:cubicBezTo>
                    <a:pt x="642" y="76"/>
                    <a:pt x="641" y="80"/>
                    <a:pt x="640" y="84"/>
                  </a:cubicBezTo>
                  <a:lnTo>
                    <a:pt x="650" y="82"/>
                  </a:lnTo>
                  <a:close/>
                  <a:moveTo>
                    <a:pt x="770" y="56"/>
                  </a:moveTo>
                  <a:cubicBezTo>
                    <a:pt x="755" y="56"/>
                    <a:pt x="755" y="56"/>
                    <a:pt x="755" y="56"/>
                  </a:cubicBezTo>
                  <a:cubicBezTo>
                    <a:pt x="755" y="53"/>
                    <a:pt x="755" y="51"/>
                    <a:pt x="755" y="49"/>
                  </a:cubicBezTo>
                  <a:cubicBezTo>
                    <a:pt x="756" y="46"/>
                    <a:pt x="756" y="44"/>
                    <a:pt x="757" y="41"/>
                  </a:cubicBezTo>
                  <a:cubicBezTo>
                    <a:pt x="772" y="41"/>
                    <a:pt x="772" y="41"/>
                    <a:pt x="772" y="41"/>
                  </a:cubicBezTo>
                  <a:cubicBezTo>
                    <a:pt x="773" y="38"/>
                    <a:pt x="773" y="35"/>
                    <a:pt x="774" y="31"/>
                  </a:cubicBezTo>
                  <a:cubicBezTo>
                    <a:pt x="774" y="28"/>
                    <a:pt x="774" y="25"/>
                    <a:pt x="774" y="21"/>
                  </a:cubicBezTo>
                  <a:cubicBezTo>
                    <a:pt x="774" y="18"/>
                    <a:pt x="774" y="18"/>
                    <a:pt x="774" y="18"/>
                  </a:cubicBezTo>
                  <a:cubicBezTo>
                    <a:pt x="777" y="17"/>
                    <a:pt x="780" y="16"/>
                    <a:pt x="783" y="15"/>
                  </a:cubicBezTo>
                  <a:cubicBezTo>
                    <a:pt x="787" y="15"/>
                    <a:pt x="789" y="15"/>
                    <a:pt x="792" y="15"/>
                  </a:cubicBezTo>
                  <a:cubicBezTo>
                    <a:pt x="792" y="16"/>
                    <a:pt x="792" y="17"/>
                    <a:pt x="792" y="18"/>
                  </a:cubicBezTo>
                  <a:cubicBezTo>
                    <a:pt x="792" y="19"/>
                    <a:pt x="792" y="20"/>
                    <a:pt x="792" y="21"/>
                  </a:cubicBezTo>
                  <a:cubicBezTo>
                    <a:pt x="792" y="25"/>
                    <a:pt x="792" y="30"/>
                    <a:pt x="791" y="35"/>
                  </a:cubicBezTo>
                  <a:cubicBezTo>
                    <a:pt x="790" y="41"/>
                    <a:pt x="790" y="41"/>
                    <a:pt x="790" y="41"/>
                  </a:cubicBezTo>
                  <a:cubicBezTo>
                    <a:pt x="813" y="41"/>
                    <a:pt x="813" y="41"/>
                    <a:pt x="813" y="41"/>
                  </a:cubicBezTo>
                  <a:cubicBezTo>
                    <a:pt x="813" y="44"/>
                    <a:pt x="813" y="46"/>
                    <a:pt x="813" y="49"/>
                  </a:cubicBezTo>
                  <a:cubicBezTo>
                    <a:pt x="812" y="51"/>
                    <a:pt x="812" y="53"/>
                    <a:pt x="811" y="56"/>
                  </a:cubicBezTo>
                  <a:cubicBezTo>
                    <a:pt x="787" y="56"/>
                    <a:pt x="787" y="56"/>
                    <a:pt x="787" y="56"/>
                  </a:cubicBezTo>
                  <a:cubicBezTo>
                    <a:pt x="780" y="95"/>
                    <a:pt x="780" y="95"/>
                    <a:pt x="780" y="95"/>
                  </a:cubicBezTo>
                  <a:cubicBezTo>
                    <a:pt x="780" y="98"/>
                    <a:pt x="779" y="101"/>
                    <a:pt x="779" y="104"/>
                  </a:cubicBezTo>
                  <a:cubicBezTo>
                    <a:pt x="778" y="107"/>
                    <a:pt x="778" y="110"/>
                    <a:pt x="778" y="112"/>
                  </a:cubicBezTo>
                  <a:cubicBezTo>
                    <a:pt x="778" y="116"/>
                    <a:pt x="779" y="118"/>
                    <a:pt x="781" y="120"/>
                  </a:cubicBezTo>
                  <a:cubicBezTo>
                    <a:pt x="783" y="121"/>
                    <a:pt x="785" y="122"/>
                    <a:pt x="788" y="122"/>
                  </a:cubicBezTo>
                  <a:cubicBezTo>
                    <a:pt x="790" y="122"/>
                    <a:pt x="792" y="122"/>
                    <a:pt x="794" y="121"/>
                  </a:cubicBezTo>
                  <a:cubicBezTo>
                    <a:pt x="796" y="121"/>
                    <a:pt x="797" y="121"/>
                    <a:pt x="799" y="120"/>
                  </a:cubicBezTo>
                  <a:cubicBezTo>
                    <a:pt x="800" y="121"/>
                    <a:pt x="800" y="123"/>
                    <a:pt x="800" y="124"/>
                  </a:cubicBezTo>
                  <a:cubicBezTo>
                    <a:pt x="800" y="126"/>
                    <a:pt x="800" y="127"/>
                    <a:pt x="800" y="129"/>
                  </a:cubicBezTo>
                  <a:cubicBezTo>
                    <a:pt x="800" y="130"/>
                    <a:pt x="800" y="131"/>
                    <a:pt x="800" y="132"/>
                  </a:cubicBezTo>
                  <a:cubicBezTo>
                    <a:pt x="800" y="133"/>
                    <a:pt x="800" y="134"/>
                    <a:pt x="800" y="134"/>
                  </a:cubicBezTo>
                  <a:cubicBezTo>
                    <a:pt x="799" y="135"/>
                    <a:pt x="797" y="135"/>
                    <a:pt x="794" y="136"/>
                  </a:cubicBezTo>
                  <a:cubicBezTo>
                    <a:pt x="792" y="136"/>
                    <a:pt x="789" y="137"/>
                    <a:pt x="786" y="137"/>
                  </a:cubicBezTo>
                  <a:cubicBezTo>
                    <a:pt x="782" y="137"/>
                    <a:pt x="778" y="136"/>
                    <a:pt x="775" y="136"/>
                  </a:cubicBezTo>
                  <a:cubicBezTo>
                    <a:pt x="772" y="135"/>
                    <a:pt x="769" y="134"/>
                    <a:pt x="767" y="133"/>
                  </a:cubicBezTo>
                  <a:cubicBezTo>
                    <a:pt x="764" y="131"/>
                    <a:pt x="763" y="129"/>
                    <a:pt x="761" y="126"/>
                  </a:cubicBezTo>
                  <a:cubicBezTo>
                    <a:pt x="760" y="124"/>
                    <a:pt x="759" y="120"/>
                    <a:pt x="759" y="116"/>
                  </a:cubicBezTo>
                  <a:cubicBezTo>
                    <a:pt x="759" y="114"/>
                    <a:pt x="760" y="111"/>
                    <a:pt x="760" y="109"/>
                  </a:cubicBezTo>
                  <a:cubicBezTo>
                    <a:pt x="761" y="106"/>
                    <a:pt x="761" y="103"/>
                    <a:pt x="761" y="100"/>
                  </a:cubicBezTo>
                  <a:lnTo>
                    <a:pt x="770" y="56"/>
                  </a:lnTo>
                  <a:close/>
                  <a:moveTo>
                    <a:pt x="851" y="137"/>
                  </a:moveTo>
                  <a:cubicBezTo>
                    <a:pt x="840" y="137"/>
                    <a:pt x="831" y="134"/>
                    <a:pt x="826" y="128"/>
                  </a:cubicBezTo>
                  <a:cubicBezTo>
                    <a:pt x="820" y="122"/>
                    <a:pt x="817" y="113"/>
                    <a:pt x="817" y="101"/>
                  </a:cubicBezTo>
                  <a:cubicBezTo>
                    <a:pt x="817" y="94"/>
                    <a:pt x="818" y="87"/>
                    <a:pt x="820" y="80"/>
                  </a:cubicBezTo>
                  <a:cubicBezTo>
                    <a:pt x="822" y="73"/>
                    <a:pt x="825" y="66"/>
                    <a:pt x="830" y="60"/>
                  </a:cubicBezTo>
                  <a:cubicBezTo>
                    <a:pt x="834" y="54"/>
                    <a:pt x="839" y="49"/>
                    <a:pt x="846" y="45"/>
                  </a:cubicBezTo>
                  <a:cubicBezTo>
                    <a:pt x="853" y="41"/>
                    <a:pt x="860" y="39"/>
                    <a:pt x="869" y="39"/>
                  </a:cubicBezTo>
                  <a:cubicBezTo>
                    <a:pt x="881" y="39"/>
                    <a:pt x="889" y="42"/>
                    <a:pt x="895" y="48"/>
                  </a:cubicBezTo>
                  <a:cubicBezTo>
                    <a:pt x="901" y="55"/>
                    <a:pt x="904" y="64"/>
                    <a:pt x="904" y="75"/>
                  </a:cubicBezTo>
                  <a:cubicBezTo>
                    <a:pt x="904" y="82"/>
                    <a:pt x="903" y="89"/>
                    <a:pt x="901" y="96"/>
                  </a:cubicBezTo>
                  <a:cubicBezTo>
                    <a:pt x="898" y="104"/>
                    <a:pt x="895" y="110"/>
                    <a:pt x="891" y="116"/>
                  </a:cubicBezTo>
                  <a:cubicBezTo>
                    <a:pt x="887" y="123"/>
                    <a:pt x="881" y="127"/>
                    <a:pt x="875" y="131"/>
                  </a:cubicBezTo>
                  <a:cubicBezTo>
                    <a:pt x="868" y="135"/>
                    <a:pt x="860" y="137"/>
                    <a:pt x="851" y="137"/>
                  </a:cubicBezTo>
                  <a:close/>
                  <a:moveTo>
                    <a:pt x="853" y="123"/>
                  </a:moveTo>
                  <a:cubicBezTo>
                    <a:pt x="859" y="123"/>
                    <a:pt x="864" y="121"/>
                    <a:pt x="868" y="118"/>
                  </a:cubicBezTo>
                  <a:cubicBezTo>
                    <a:pt x="872" y="115"/>
                    <a:pt x="875" y="111"/>
                    <a:pt x="878" y="106"/>
                  </a:cubicBezTo>
                  <a:cubicBezTo>
                    <a:pt x="880" y="102"/>
                    <a:pt x="882" y="96"/>
                    <a:pt x="883" y="91"/>
                  </a:cubicBezTo>
                  <a:cubicBezTo>
                    <a:pt x="885" y="85"/>
                    <a:pt x="885" y="80"/>
                    <a:pt x="885" y="75"/>
                  </a:cubicBezTo>
                  <a:cubicBezTo>
                    <a:pt x="885" y="68"/>
                    <a:pt x="884" y="63"/>
                    <a:pt x="881" y="59"/>
                  </a:cubicBezTo>
                  <a:cubicBezTo>
                    <a:pt x="878" y="56"/>
                    <a:pt x="873" y="54"/>
                    <a:pt x="867" y="54"/>
                  </a:cubicBezTo>
                  <a:cubicBezTo>
                    <a:pt x="862" y="54"/>
                    <a:pt x="857" y="55"/>
                    <a:pt x="853" y="58"/>
                  </a:cubicBezTo>
                  <a:cubicBezTo>
                    <a:pt x="849" y="62"/>
                    <a:pt x="845" y="66"/>
                    <a:pt x="843" y="70"/>
                  </a:cubicBezTo>
                  <a:cubicBezTo>
                    <a:pt x="840" y="75"/>
                    <a:pt x="838" y="80"/>
                    <a:pt x="837" y="86"/>
                  </a:cubicBezTo>
                  <a:cubicBezTo>
                    <a:pt x="836" y="91"/>
                    <a:pt x="836" y="97"/>
                    <a:pt x="836" y="101"/>
                  </a:cubicBezTo>
                  <a:cubicBezTo>
                    <a:pt x="836" y="108"/>
                    <a:pt x="837" y="114"/>
                    <a:pt x="840" y="117"/>
                  </a:cubicBezTo>
                  <a:cubicBezTo>
                    <a:pt x="843" y="121"/>
                    <a:pt x="847" y="123"/>
                    <a:pt x="853" y="123"/>
                  </a:cubicBezTo>
                  <a:close/>
                  <a:moveTo>
                    <a:pt x="955" y="81"/>
                  </a:moveTo>
                  <a:cubicBezTo>
                    <a:pt x="956" y="73"/>
                    <a:pt x="958" y="67"/>
                    <a:pt x="958" y="62"/>
                  </a:cubicBezTo>
                  <a:cubicBezTo>
                    <a:pt x="959" y="57"/>
                    <a:pt x="960" y="52"/>
                    <a:pt x="960" y="48"/>
                  </a:cubicBezTo>
                  <a:cubicBezTo>
                    <a:pt x="960" y="46"/>
                    <a:pt x="960" y="45"/>
                    <a:pt x="959" y="44"/>
                  </a:cubicBezTo>
                  <a:cubicBezTo>
                    <a:pt x="959" y="43"/>
                    <a:pt x="959" y="42"/>
                    <a:pt x="959" y="41"/>
                  </a:cubicBezTo>
                  <a:cubicBezTo>
                    <a:pt x="961" y="41"/>
                    <a:pt x="962" y="40"/>
                    <a:pt x="963" y="40"/>
                  </a:cubicBezTo>
                  <a:cubicBezTo>
                    <a:pt x="965" y="40"/>
                    <a:pt x="966" y="40"/>
                    <a:pt x="968" y="40"/>
                  </a:cubicBezTo>
                  <a:cubicBezTo>
                    <a:pt x="969" y="40"/>
                    <a:pt x="970" y="40"/>
                    <a:pt x="972" y="40"/>
                  </a:cubicBezTo>
                  <a:cubicBezTo>
                    <a:pt x="973" y="40"/>
                    <a:pt x="975" y="41"/>
                    <a:pt x="976" y="41"/>
                  </a:cubicBezTo>
                  <a:cubicBezTo>
                    <a:pt x="976" y="42"/>
                    <a:pt x="977" y="43"/>
                    <a:pt x="977" y="44"/>
                  </a:cubicBezTo>
                  <a:cubicBezTo>
                    <a:pt x="977" y="45"/>
                    <a:pt x="977" y="47"/>
                    <a:pt x="977" y="49"/>
                  </a:cubicBezTo>
                  <a:cubicBezTo>
                    <a:pt x="977" y="50"/>
                    <a:pt x="977" y="52"/>
                    <a:pt x="977" y="53"/>
                  </a:cubicBezTo>
                  <a:cubicBezTo>
                    <a:pt x="977" y="54"/>
                    <a:pt x="976" y="55"/>
                    <a:pt x="976" y="57"/>
                  </a:cubicBezTo>
                  <a:cubicBezTo>
                    <a:pt x="979" y="52"/>
                    <a:pt x="984" y="47"/>
                    <a:pt x="989" y="44"/>
                  </a:cubicBezTo>
                  <a:cubicBezTo>
                    <a:pt x="994" y="41"/>
                    <a:pt x="1001" y="39"/>
                    <a:pt x="1008" y="39"/>
                  </a:cubicBezTo>
                  <a:cubicBezTo>
                    <a:pt x="1017" y="39"/>
                    <a:pt x="1023" y="42"/>
                    <a:pt x="1028" y="48"/>
                  </a:cubicBezTo>
                  <a:cubicBezTo>
                    <a:pt x="1033" y="54"/>
                    <a:pt x="1035" y="62"/>
                    <a:pt x="1035" y="73"/>
                  </a:cubicBezTo>
                  <a:cubicBezTo>
                    <a:pt x="1035" y="81"/>
                    <a:pt x="1034" y="90"/>
                    <a:pt x="1031" y="97"/>
                  </a:cubicBezTo>
                  <a:cubicBezTo>
                    <a:pt x="1029" y="105"/>
                    <a:pt x="1025" y="112"/>
                    <a:pt x="1020" y="118"/>
                  </a:cubicBezTo>
                  <a:cubicBezTo>
                    <a:pt x="1014" y="124"/>
                    <a:pt x="1008" y="129"/>
                    <a:pt x="1000" y="132"/>
                  </a:cubicBezTo>
                  <a:cubicBezTo>
                    <a:pt x="992" y="135"/>
                    <a:pt x="983" y="137"/>
                    <a:pt x="973" y="137"/>
                  </a:cubicBezTo>
                  <a:cubicBezTo>
                    <a:pt x="971" y="137"/>
                    <a:pt x="969" y="137"/>
                    <a:pt x="968" y="137"/>
                  </a:cubicBezTo>
                  <a:cubicBezTo>
                    <a:pt x="966" y="137"/>
                    <a:pt x="965" y="137"/>
                    <a:pt x="963" y="137"/>
                  </a:cubicBezTo>
                  <a:cubicBezTo>
                    <a:pt x="956" y="178"/>
                    <a:pt x="956" y="178"/>
                    <a:pt x="956" y="178"/>
                  </a:cubicBezTo>
                  <a:cubicBezTo>
                    <a:pt x="955" y="179"/>
                    <a:pt x="953" y="179"/>
                    <a:pt x="951" y="179"/>
                  </a:cubicBezTo>
                  <a:cubicBezTo>
                    <a:pt x="950" y="179"/>
                    <a:pt x="948" y="179"/>
                    <a:pt x="947" y="179"/>
                  </a:cubicBezTo>
                  <a:cubicBezTo>
                    <a:pt x="946" y="179"/>
                    <a:pt x="944" y="179"/>
                    <a:pt x="942" y="179"/>
                  </a:cubicBezTo>
                  <a:cubicBezTo>
                    <a:pt x="941" y="179"/>
                    <a:pt x="939" y="179"/>
                    <a:pt x="938" y="178"/>
                  </a:cubicBezTo>
                  <a:lnTo>
                    <a:pt x="955" y="81"/>
                  </a:lnTo>
                  <a:close/>
                  <a:moveTo>
                    <a:pt x="966" y="121"/>
                  </a:moveTo>
                  <a:cubicBezTo>
                    <a:pt x="967" y="121"/>
                    <a:pt x="969" y="122"/>
                    <a:pt x="971" y="122"/>
                  </a:cubicBezTo>
                  <a:cubicBezTo>
                    <a:pt x="973" y="122"/>
                    <a:pt x="975" y="122"/>
                    <a:pt x="977" y="122"/>
                  </a:cubicBezTo>
                  <a:cubicBezTo>
                    <a:pt x="982" y="122"/>
                    <a:pt x="987" y="121"/>
                    <a:pt x="992" y="119"/>
                  </a:cubicBezTo>
                  <a:cubicBezTo>
                    <a:pt x="997" y="116"/>
                    <a:pt x="1001" y="113"/>
                    <a:pt x="1005" y="109"/>
                  </a:cubicBezTo>
                  <a:cubicBezTo>
                    <a:pt x="1008" y="105"/>
                    <a:pt x="1011" y="100"/>
                    <a:pt x="1013" y="94"/>
                  </a:cubicBezTo>
                  <a:cubicBezTo>
                    <a:pt x="1015" y="89"/>
                    <a:pt x="1016" y="83"/>
                    <a:pt x="1016" y="76"/>
                  </a:cubicBezTo>
                  <a:cubicBezTo>
                    <a:pt x="1016" y="69"/>
                    <a:pt x="1015" y="64"/>
                    <a:pt x="1012" y="60"/>
                  </a:cubicBezTo>
                  <a:cubicBezTo>
                    <a:pt x="1009" y="57"/>
                    <a:pt x="1005" y="55"/>
                    <a:pt x="1000" y="55"/>
                  </a:cubicBezTo>
                  <a:cubicBezTo>
                    <a:pt x="996" y="55"/>
                    <a:pt x="993" y="55"/>
                    <a:pt x="990" y="57"/>
                  </a:cubicBezTo>
                  <a:cubicBezTo>
                    <a:pt x="988" y="58"/>
                    <a:pt x="985" y="60"/>
                    <a:pt x="982" y="63"/>
                  </a:cubicBezTo>
                  <a:cubicBezTo>
                    <a:pt x="980" y="66"/>
                    <a:pt x="978" y="70"/>
                    <a:pt x="976" y="75"/>
                  </a:cubicBezTo>
                  <a:cubicBezTo>
                    <a:pt x="974" y="79"/>
                    <a:pt x="972" y="85"/>
                    <a:pt x="971" y="92"/>
                  </a:cubicBezTo>
                  <a:lnTo>
                    <a:pt x="966" y="121"/>
                  </a:lnTo>
                  <a:close/>
                  <a:moveTo>
                    <a:pt x="1084" y="137"/>
                  </a:moveTo>
                  <a:cubicBezTo>
                    <a:pt x="1072" y="137"/>
                    <a:pt x="1064" y="134"/>
                    <a:pt x="1058" y="128"/>
                  </a:cubicBezTo>
                  <a:cubicBezTo>
                    <a:pt x="1052" y="122"/>
                    <a:pt x="1049" y="113"/>
                    <a:pt x="1049" y="101"/>
                  </a:cubicBezTo>
                  <a:cubicBezTo>
                    <a:pt x="1049" y="94"/>
                    <a:pt x="1051" y="87"/>
                    <a:pt x="1053" y="80"/>
                  </a:cubicBezTo>
                  <a:cubicBezTo>
                    <a:pt x="1055" y="73"/>
                    <a:pt x="1058" y="66"/>
                    <a:pt x="1062" y="60"/>
                  </a:cubicBezTo>
                  <a:cubicBezTo>
                    <a:pt x="1067" y="54"/>
                    <a:pt x="1072" y="49"/>
                    <a:pt x="1079" y="45"/>
                  </a:cubicBezTo>
                  <a:cubicBezTo>
                    <a:pt x="1085" y="41"/>
                    <a:pt x="1093" y="39"/>
                    <a:pt x="1102" y="39"/>
                  </a:cubicBezTo>
                  <a:cubicBezTo>
                    <a:pt x="1113" y="39"/>
                    <a:pt x="1122" y="42"/>
                    <a:pt x="1127" y="48"/>
                  </a:cubicBezTo>
                  <a:cubicBezTo>
                    <a:pt x="1133" y="55"/>
                    <a:pt x="1136" y="64"/>
                    <a:pt x="1136" y="75"/>
                  </a:cubicBezTo>
                  <a:cubicBezTo>
                    <a:pt x="1136" y="82"/>
                    <a:pt x="1135" y="89"/>
                    <a:pt x="1133" y="96"/>
                  </a:cubicBezTo>
                  <a:cubicBezTo>
                    <a:pt x="1131" y="104"/>
                    <a:pt x="1128" y="110"/>
                    <a:pt x="1123" y="116"/>
                  </a:cubicBezTo>
                  <a:cubicBezTo>
                    <a:pt x="1119" y="123"/>
                    <a:pt x="1114" y="127"/>
                    <a:pt x="1107" y="131"/>
                  </a:cubicBezTo>
                  <a:cubicBezTo>
                    <a:pt x="1101" y="135"/>
                    <a:pt x="1093" y="137"/>
                    <a:pt x="1084" y="137"/>
                  </a:cubicBezTo>
                  <a:close/>
                  <a:moveTo>
                    <a:pt x="1086" y="123"/>
                  </a:moveTo>
                  <a:cubicBezTo>
                    <a:pt x="1091" y="123"/>
                    <a:pt x="1096" y="121"/>
                    <a:pt x="1100" y="118"/>
                  </a:cubicBezTo>
                  <a:cubicBezTo>
                    <a:pt x="1104" y="115"/>
                    <a:pt x="1108" y="111"/>
                    <a:pt x="1110" y="106"/>
                  </a:cubicBezTo>
                  <a:cubicBezTo>
                    <a:pt x="1113" y="102"/>
                    <a:pt x="1115" y="96"/>
                    <a:pt x="1116" y="91"/>
                  </a:cubicBezTo>
                  <a:cubicBezTo>
                    <a:pt x="1117" y="85"/>
                    <a:pt x="1118" y="80"/>
                    <a:pt x="1118" y="75"/>
                  </a:cubicBezTo>
                  <a:cubicBezTo>
                    <a:pt x="1118" y="68"/>
                    <a:pt x="1116" y="63"/>
                    <a:pt x="1113" y="59"/>
                  </a:cubicBezTo>
                  <a:cubicBezTo>
                    <a:pt x="1110" y="56"/>
                    <a:pt x="1106" y="54"/>
                    <a:pt x="1100" y="54"/>
                  </a:cubicBezTo>
                  <a:cubicBezTo>
                    <a:pt x="1094" y="54"/>
                    <a:pt x="1089" y="55"/>
                    <a:pt x="1085" y="58"/>
                  </a:cubicBezTo>
                  <a:cubicBezTo>
                    <a:pt x="1081" y="62"/>
                    <a:pt x="1078" y="66"/>
                    <a:pt x="1075" y="70"/>
                  </a:cubicBezTo>
                  <a:cubicBezTo>
                    <a:pt x="1073" y="75"/>
                    <a:pt x="1071" y="80"/>
                    <a:pt x="1070" y="86"/>
                  </a:cubicBezTo>
                  <a:cubicBezTo>
                    <a:pt x="1069" y="91"/>
                    <a:pt x="1068" y="97"/>
                    <a:pt x="1068" y="101"/>
                  </a:cubicBezTo>
                  <a:cubicBezTo>
                    <a:pt x="1068" y="108"/>
                    <a:pt x="1069" y="114"/>
                    <a:pt x="1072" y="117"/>
                  </a:cubicBezTo>
                  <a:cubicBezTo>
                    <a:pt x="1075" y="121"/>
                    <a:pt x="1080" y="123"/>
                    <a:pt x="1086" y="123"/>
                  </a:cubicBezTo>
                  <a:close/>
                  <a:moveTo>
                    <a:pt x="1174" y="91"/>
                  </a:moveTo>
                  <a:cubicBezTo>
                    <a:pt x="1172" y="90"/>
                    <a:pt x="1170" y="89"/>
                    <a:pt x="1168" y="88"/>
                  </a:cubicBezTo>
                  <a:cubicBezTo>
                    <a:pt x="1166" y="87"/>
                    <a:pt x="1164" y="86"/>
                    <a:pt x="1162" y="84"/>
                  </a:cubicBezTo>
                  <a:cubicBezTo>
                    <a:pt x="1160" y="82"/>
                    <a:pt x="1159" y="80"/>
                    <a:pt x="1158" y="77"/>
                  </a:cubicBezTo>
                  <a:cubicBezTo>
                    <a:pt x="1157" y="75"/>
                    <a:pt x="1156" y="72"/>
                    <a:pt x="1156" y="68"/>
                  </a:cubicBezTo>
                  <a:cubicBezTo>
                    <a:pt x="1156" y="63"/>
                    <a:pt x="1157" y="59"/>
                    <a:pt x="1159" y="56"/>
                  </a:cubicBezTo>
                  <a:cubicBezTo>
                    <a:pt x="1161" y="52"/>
                    <a:pt x="1163" y="49"/>
                    <a:pt x="1167" y="47"/>
                  </a:cubicBezTo>
                  <a:cubicBezTo>
                    <a:pt x="1170" y="44"/>
                    <a:pt x="1174" y="42"/>
                    <a:pt x="1178" y="41"/>
                  </a:cubicBezTo>
                  <a:cubicBezTo>
                    <a:pt x="1183" y="40"/>
                    <a:pt x="1188" y="39"/>
                    <a:pt x="1194" y="39"/>
                  </a:cubicBezTo>
                  <a:cubicBezTo>
                    <a:pt x="1199" y="39"/>
                    <a:pt x="1203" y="39"/>
                    <a:pt x="1208" y="41"/>
                  </a:cubicBezTo>
                  <a:cubicBezTo>
                    <a:pt x="1212" y="42"/>
                    <a:pt x="1216" y="43"/>
                    <a:pt x="1219" y="44"/>
                  </a:cubicBezTo>
                  <a:cubicBezTo>
                    <a:pt x="1218" y="49"/>
                    <a:pt x="1216" y="54"/>
                    <a:pt x="1213" y="58"/>
                  </a:cubicBezTo>
                  <a:cubicBezTo>
                    <a:pt x="1211" y="57"/>
                    <a:pt x="1208" y="56"/>
                    <a:pt x="1205" y="55"/>
                  </a:cubicBezTo>
                  <a:cubicBezTo>
                    <a:pt x="1201" y="54"/>
                    <a:pt x="1197" y="53"/>
                    <a:pt x="1193" y="53"/>
                  </a:cubicBezTo>
                  <a:cubicBezTo>
                    <a:pt x="1188" y="53"/>
                    <a:pt x="1183" y="54"/>
                    <a:pt x="1180" y="56"/>
                  </a:cubicBezTo>
                  <a:cubicBezTo>
                    <a:pt x="1176" y="58"/>
                    <a:pt x="1175" y="61"/>
                    <a:pt x="1175" y="66"/>
                  </a:cubicBezTo>
                  <a:cubicBezTo>
                    <a:pt x="1175" y="68"/>
                    <a:pt x="1175" y="71"/>
                    <a:pt x="1177" y="73"/>
                  </a:cubicBezTo>
                  <a:cubicBezTo>
                    <a:pt x="1179" y="75"/>
                    <a:pt x="1182" y="76"/>
                    <a:pt x="1186" y="78"/>
                  </a:cubicBezTo>
                  <a:cubicBezTo>
                    <a:pt x="1190" y="80"/>
                    <a:pt x="1190" y="80"/>
                    <a:pt x="1190" y="80"/>
                  </a:cubicBezTo>
                  <a:cubicBezTo>
                    <a:pt x="1192" y="81"/>
                    <a:pt x="1195" y="82"/>
                    <a:pt x="1197" y="83"/>
                  </a:cubicBezTo>
                  <a:cubicBezTo>
                    <a:pt x="1200" y="85"/>
                    <a:pt x="1202" y="86"/>
                    <a:pt x="1204" y="88"/>
                  </a:cubicBezTo>
                  <a:cubicBezTo>
                    <a:pt x="1206" y="90"/>
                    <a:pt x="1208" y="92"/>
                    <a:pt x="1209" y="94"/>
                  </a:cubicBezTo>
                  <a:cubicBezTo>
                    <a:pt x="1210" y="97"/>
                    <a:pt x="1211" y="100"/>
                    <a:pt x="1211" y="104"/>
                  </a:cubicBezTo>
                  <a:cubicBezTo>
                    <a:pt x="1211" y="109"/>
                    <a:pt x="1210" y="114"/>
                    <a:pt x="1208" y="119"/>
                  </a:cubicBezTo>
                  <a:cubicBezTo>
                    <a:pt x="1205" y="123"/>
                    <a:pt x="1202" y="126"/>
                    <a:pt x="1198" y="129"/>
                  </a:cubicBezTo>
                  <a:cubicBezTo>
                    <a:pt x="1195" y="132"/>
                    <a:pt x="1190" y="134"/>
                    <a:pt x="1185" y="135"/>
                  </a:cubicBezTo>
                  <a:cubicBezTo>
                    <a:pt x="1180" y="137"/>
                    <a:pt x="1175" y="137"/>
                    <a:pt x="1169" y="137"/>
                  </a:cubicBezTo>
                  <a:cubicBezTo>
                    <a:pt x="1164" y="137"/>
                    <a:pt x="1159" y="137"/>
                    <a:pt x="1154" y="136"/>
                  </a:cubicBezTo>
                  <a:cubicBezTo>
                    <a:pt x="1150" y="135"/>
                    <a:pt x="1146" y="134"/>
                    <a:pt x="1143" y="133"/>
                  </a:cubicBezTo>
                  <a:cubicBezTo>
                    <a:pt x="1143" y="130"/>
                    <a:pt x="1143" y="127"/>
                    <a:pt x="1144" y="125"/>
                  </a:cubicBezTo>
                  <a:cubicBezTo>
                    <a:pt x="1145" y="123"/>
                    <a:pt x="1146" y="120"/>
                    <a:pt x="1147" y="118"/>
                  </a:cubicBezTo>
                  <a:cubicBezTo>
                    <a:pt x="1150" y="119"/>
                    <a:pt x="1154" y="120"/>
                    <a:pt x="1158" y="121"/>
                  </a:cubicBezTo>
                  <a:cubicBezTo>
                    <a:pt x="1163" y="122"/>
                    <a:pt x="1167" y="122"/>
                    <a:pt x="1170" y="122"/>
                  </a:cubicBezTo>
                  <a:cubicBezTo>
                    <a:pt x="1173" y="122"/>
                    <a:pt x="1176" y="122"/>
                    <a:pt x="1179" y="122"/>
                  </a:cubicBezTo>
                  <a:cubicBezTo>
                    <a:pt x="1181" y="121"/>
                    <a:pt x="1184" y="120"/>
                    <a:pt x="1186" y="119"/>
                  </a:cubicBezTo>
                  <a:cubicBezTo>
                    <a:pt x="1188" y="118"/>
                    <a:pt x="1189" y="116"/>
                    <a:pt x="1190" y="114"/>
                  </a:cubicBezTo>
                  <a:cubicBezTo>
                    <a:pt x="1192" y="112"/>
                    <a:pt x="1192" y="110"/>
                    <a:pt x="1192" y="107"/>
                  </a:cubicBezTo>
                  <a:cubicBezTo>
                    <a:pt x="1192" y="103"/>
                    <a:pt x="1191" y="100"/>
                    <a:pt x="1189" y="99"/>
                  </a:cubicBezTo>
                  <a:cubicBezTo>
                    <a:pt x="1187" y="97"/>
                    <a:pt x="1184" y="95"/>
                    <a:pt x="1180" y="93"/>
                  </a:cubicBezTo>
                  <a:lnTo>
                    <a:pt x="1174" y="91"/>
                  </a:lnTo>
                  <a:close/>
                  <a:moveTo>
                    <a:pt x="1253" y="91"/>
                  </a:moveTo>
                  <a:cubicBezTo>
                    <a:pt x="1251" y="90"/>
                    <a:pt x="1249" y="89"/>
                    <a:pt x="1247" y="88"/>
                  </a:cubicBezTo>
                  <a:cubicBezTo>
                    <a:pt x="1245" y="87"/>
                    <a:pt x="1243" y="86"/>
                    <a:pt x="1242" y="84"/>
                  </a:cubicBezTo>
                  <a:cubicBezTo>
                    <a:pt x="1240" y="82"/>
                    <a:pt x="1238" y="80"/>
                    <a:pt x="1237" y="77"/>
                  </a:cubicBezTo>
                  <a:cubicBezTo>
                    <a:pt x="1236" y="75"/>
                    <a:pt x="1236" y="72"/>
                    <a:pt x="1236" y="68"/>
                  </a:cubicBezTo>
                  <a:cubicBezTo>
                    <a:pt x="1236" y="63"/>
                    <a:pt x="1236" y="59"/>
                    <a:pt x="1238" y="56"/>
                  </a:cubicBezTo>
                  <a:cubicBezTo>
                    <a:pt x="1240" y="52"/>
                    <a:pt x="1243" y="49"/>
                    <a:pt x="1246" y="47"/>
                  </a:cubicBezTo>
                  <a:cubicBezTo>
                    <a:pt x="1249" y="44"/>
                    <a:pt x="1253" y="42"/>
                    <a:pt x="1258" y="41"/>
                  </a:cubicBezTo>
                  <a:cubicBezTo>
                    <a:pt x="1262" y="40"/>
                    <a:pt x="1267" y="39"/>
                    <a:pt x="1273" y="39"/>
                  </a:cubicBezTo>
                  <a:cubicBezTo>
                    <a:pt x="1278" y="39"/>
                    <a:pt x="1283" y="39"/>
                    <a:pt x="1287" y="41"/>
                  </a:cubicBezTo>
                  <a:cubicBezTo>
                    <a:pt x="1292" y="42"/>
                    <a:pt x="1295" y="43"/>
                    <a:pt x="1298" y="44"/>
                  </a:cubicBezTo>
                  <a:cubicBezTo>
                    <a:pt x="1297" y="49"/>
                    <a:pt x="1295" y="54"/>
                    <a:pt x="1293" y="58"/>
                  </a:cubicBezTo>
                  <a:cubicBezTo>
                    <a:pt x="1291" y="57"/>
                    <a:pt x="1288" y="56"/>
                    <a:pt x="1284" y="55"/>
                  </a:cubicBezTo>
                  <a:cubicBezTo>
                    <a:pt x="1280" y="54"/>
                    <a:pt x="1276" y="53"/>
                    <a:pt x="1272" y="53"/>
                  </a:cubicBezTo>
                  <a:cubicBezTo>
                    <a:pt x="1267" y="53"/>
                    <a:pt x="1263" y="54"/>
                    <a:pt x="1259" y="56"/>
                  </a:cubicBezTo>
                  <a:cubicBezTo>
                    <a:pt x="1256" y="58"/>
                    <a:pt x="1254" y="61"/>
                    <a:pt x="1254" y="66"/>
                  </a:cubicBezTo>
                  <a:cubicBezTo>
                    <a:pt x="1254" y="68"/>
                    <a:pt x="1255" y="71"/>
                    <a:pt x="1257" y="73"/>
                  </a:cubicBezTo>
                  <a:cubicBezTo>
                    <a:pt x="1258" y="75"/>
                    <a:pt x="1261" y="76"/>
                    <a:pt x="1265" y="78"/>
                  </a:cubicBezTo>
                  <a:cubicBezTo>
                    <a:pt x="1269" y="80"/>
                    <a:pt x="1269" y="80"/>
                    <a:pt x="1269" y="80"/>
                  </a:cubicBezTo>
                  <a:cubicBezTo>
                    <a:pt x="1272" y="81"/>
                    <a:pt x="1274" y="82"/>
                    <a:pt x="1277" y="83"/>
                  </a:cubicBezTo>
                  <a:cubicBezTo>
                    <a:pt x="1279" y="85"/>
                    <a:pt x="1281" y="86"/>
                    <a:pt x="1283" y="88"/>
                  </a:cubicBezTo>
                  <a:cubicBezTo>
                    <a:pt x="1285" y="90"/>
                    <a:pt x="1287" y="92"/>
                    <a:pt x="1288" y="94"/>
                  </a:cubicBezTo>
                  <a:cubicBezTo>
                    <a:pt x="1290" y="97"/>
                    <a:pt x="1290" y="100"/>
                    <a:pt x="1290" y="104"/>
                  </a:cubicBezTo>
                  <a:cubicBezTo>
                    <a:pt x="1290" y="109"/>
                    <a:pt x="1289" y="114"/>
                    <a:pt x="1287" y="119"/>
                  </a:cubicBezTo>
                  <a:cubicBezTo>
                    <a:pt x="1285" y="123"/>
                    <a:pt x="1282" y="126"/>
                    <a:pt x="1278" y="129"/>
                  </a:cubicBezTo>
                  <a:cubicBezTo>
                    <a:pt x="1274" y="132"/>
                    <a:pt x="1270" y="134"/>
                    <a:pt x="1265" y="135"/>
                  </a:cubicBezTo>
                  <a:cubicBezTo>
                    <a:pt x="1259" y="137"/>
                    <a:pt x="1254" y="137"/>
                    <a:pt x="1248" y="137"/>
                  </a:cubicBezTo>
                  <a:cubicBezTo>
                    <a:pt x="1243" y="137"/>
                    <a:pt x="1238" y="137"/>
                    <a:pt x="1234" y="136"/>
                  </a:cubicBezTo>
                  <a:cubicBezTo>
                    <a:pt x="1229" y="135"/>
                    <a:pt x="1225" y="134"/>
                    <a:pt x="1222" y="133"/>
                  </a:cubicBezTo>
                  <a:cubicBezTo>
                    <a:pt x="1222" y="130"/>
                    <a:pt x="1223" y="127"/>
                    <a:pt x="1224" y="125"/>
                  </a:cubicBezTo>
                  <a:cubicBezTo>
                    <a:pt x="1224" y="123"/>
                    <a:pt x="1225" y="120"/>
                    <a:pt x="1227" y="118"/>
                  </a:cubicBezTo>
                  <a:cubicBezTo>
                    <a:pt x="1230" y="119"/>
                    <a:pt x="1233" y="120"/>
                    <a:pt x="1238" y="121"/>
                  </a:cubicBezTo>
                  <a:cubicBezTo>
                    <a:pt x="1242" y="122"/>
                    <a:pt x="1246" y="122"/>
                    <a:pt x="1250" y="122"/>
                  </a:cubicBezTo>
                  <a:cubicBezTo>
                    <a:pt x="1253" y="122"/>
                    <a:pt x="1256" y="122"/>
                    <a:pt x="1258" y="122"/>
                  </a:cubicBezTo>
                  <a:cubicBezTo>
                    <a:pt x="1261" y="121"/>
                    <a:pt x="1263" y="120"/>
                    <a:pt x="1265" y="119"/>
                  </a:cubicBezTo>
                  <a:cubicBezTo>
                    <a:pt x="1267" y="118"/>
                    <a:pt x="1269" y="116"/>
                    <a:pt x="1270" y="114"/>
                  </a:cubicBezTo>
                  <a:cubicBezTo>
                    <a:pt x="1271" y="112"/>
                    <a:pt x="1272" y="110"/>
                    <a:pt x="1272" y="107"/>
                  </a:cubicBezTo>
                  <a:cubicBezTo>
                    <a:pt x="1272" y="103"/>
                    <a:pt x="1271" y="100"/>
                    <a:pt x="1268" y="99"/>
                  </a:cubicBezTo>
                  <a:cubicBezTo>
                    <a:pt x="1266" y="97"/>
                    <a:pt x="1263" y="95"/>
                    <a:pt x="1259" y="93"/>
                  </a:cubicBezTo>
                  <a:lnTo>
                    <a:pt x="1253" y="91"/>
                  </a:lnTo>
                  <a:close/>
                  <a:moveTo>
                    <a:pt x="1326" y="56"/>
                  </a:moveTo>
                  <a:cubicBezTo>
                    <a:pt x="1315" y="56"/>
                    <a:pt x="1315" y="56"/>
                    <a:pt x="1315" y="56"/>
                  </a:cubicBezTo>
                  <a:cubicBezTo>
                    <a:pt x="1315" y="53"/>
                    <a:pt x="1315" y="51"/>
                    <a:pt x="1315" y="48"/>
                  </a:cubicBezTo>
                  <a:cubicBezTo>
                    <a:pt x="1316" y="46"/>
                    <a:pt x="1316" y="44"/>
                    <a:pt x="1317" y="41"/>
                  </a:cubicBezTo>
                  <a:cubicBezTo>
                    <a:pt x="1347" y="41"/>
                    <a:pt x="1347" y="41"/>
                    <a:pt x="1347" y="41"/>
                  </a:cubicBezTo>
                  <a:cubicBezTo>
                    <a:pt x="1330" y="135"/>
                    <a:pt x="1330" y="135"/>
                    <a:pt x="1330" y="135"/>
                  </a:cubicBezTo>
                  <a:cubicBezTo>
                    <a:pt x="1329" y="135"/>
                    <a:pt x="1327" y="135"/>
                    <a:pt x="1326" y="135"/>
                  </a:cubicBezTo>
                  <a:cubicBezTo>
                    <a:pt x="1324" y="136"/>
                    <a:pt x="1322" y="136"/>
                    <a:pt x="1321" y="136"/>
                  </a:cubicBezTo>
                  <a:cubicBezTo>
                    <a:pt x="1320" y="136"/>
                    <a:pt x="1318" y="136"/>
                    <a:pt x="1317" y="135"/>
                  </a:cubicBezTo>
                  <a:cubicBezTo>
                    <a:pt x="1315" y="135"/>
                    <a:pt x="1314" y="135"/>
                    <a:pt x="1312" y="135"/>
                  </a:cubicBezTo>
                  <a:lnTo>
                    <a:pt x="1326" y="56"/>
                  </a:lnTo>
                  <a:close/>
                  <a:moveTo>
                    <a:pt x="1326" y="22"/>
                  </a:moveTo>
                  <a:cubicBezTo>
                    <a:pt x="1326" y="18"/>
                    <a:pt x="1326" y="15"/>
                    <a:pt x="1327" y="12"/>
                  </a:cubicBezTo>
                  <a:cubicBezTo>
                    <a:pt x="1328" y="8"/>
                    <a:pt x="1328" y="5"/>
                    <a:pt x="1329" y="2"/>
                  </a:cubicBezTo>
                  <a:cubicBezTo>
                    <a:pt x="1331" y="2"/>
                    <a:pt x="1333" y="1"/>
                    <a:pt x="1335" y="1"/>
                  </a:cubicBezTo>
                  <a:cubicBezTo>
                    <a:pt x="1337" y="1"/>
                    <a:pt x="1339" y="1"/>
                    <a:pt x="1340" y="1"/>
                  </a:cubicBezTo>
                  <a:cubicBezTo>
                    <a:pt x="1342" y="1"/>
                    <a:pt x="1343" y="1"/>
                    <a:pt x="1345" y="1"/>
                  </a:cubicBezTo>
                  <a:cubicBezTo>
                    <a:pt x="1347" y="1"/>
                    <a:pt x="1349" y="2"/>
                    <a:pt x="1350" y="2"/>
                  </a:cubicBezTo>
                  <a:cubicBezTo>
                    <a:pt x="1350" y="5"/>
                    <a:pt x="1350" y="9"/>
                    <a:pt x="1349" y="12"/>
                  </a:cubicBezTo>
                  <a:cubicBezTo>
                    <a:pt x="1349" y="15"/>
                    <a:pt x="1348" y="19"/>
                    <a:pt x="1347" y="22"/>
                  </a:cubicBezTo>
                  <a:cubicBezTo>
                    <a:pt x="1345" y="22"/>
                    <a:pt x="1343" y="22"/>
                    <a:pt x="1341" y="22"/>
                  </a:cubicBezTo>
                  <a:cubicBezTo>
                    <a:pt x="1339" y="22"/>
                    <a:pt x="1338" y="22"/>
                    <a:pt x="1336" y="22"/>
                  </a:cubicBezTo>
                  <a:cubicBezTo>
                    <a:pt x="1335" y="22"/>
                    <a:pt x="1333" y="22"/>
                    <a:pt x="1331" y="22"/>
                  </a:cubicBezTo>
                  <a:cubicBezTo>
                    <a:pt x="1329" y="22"/>
                    <a:pt x="1328" y="22"/>
                    <a:pt x="1326" y="22"/>
                  </a:cubicBezTo>
                  <a:close/>
                  <a:moveTo>
                    <a:pt x="1378" y="38"/>
                  </a:moveTo>
                  <a:cubicBezTo>
                    <a:pt x="1379" y="32"/>
                    <a:pt x="1380" y="26"/>
                    <a:pt x="1380" y="21"/>
                  </a:cubicBezTo>
                  <a:cubicBezTo>
                    <a:pt x="1381" y="16"/>
                    <a:pt x="1381" y="11"/>
                    <a:pt x="1381" y="8"/>
                  </a:cubicBezTo>
                  <a:cubicBezTo>
                    <a:pt x="1381" y="6"/>
                    <a:pt x="1381" y="5"/>
                    <a:pt x="1381" y="4"/>
                  </a:cubicBezTo>
                  <a:cubicBezTo>
                    <a:pt x="1381" y="3"/>
                    <a:pt x="1381" y="2"/>
                    <a:pt x="1381" y="1"/>
                  </a:cubicBezTo>
                  <a:cubicBezTo>
                    <a:pt x="1383" y="1"/>
                    <a:pt x="1384" y="0"/>
                    <a:pt x="1386" y="0"/>
                  </a:cubicBezTo>
                  <a:cubicBezTo>
                    <a:pt x="1388" y="0"/>
                    <a:pt x="1390" y="0"/>
                    <a:pt x="1391" y="0"/>
                  </a:cubicBezTo>
                  <a:cubicBezTo>
                    <a:pt x="1392" y="0"/>
                    <a:pt x="1394" y="0"/>
                    <a:pt x="1395" y="0"/>
                  </a:cubicBezTo>
                  <a:cubicBezTo>
                    <a:pt x="1397" y="0"/>
                    <a:pt x="1398" y="0"/>
                    <a:pt x="1399" y="1"/>
                  </a:cubicBezTo>
                  <a:cubicBezTo>
                    <a:pt x="1400" y="2"/>
                    <a:pt x="1400" y="3"/>
                    <a:pt x="1400" y="4"/>
                  </a:cubicBezTo>
                  <a:cubicBezTo>
                    <a:pt x="1400" y="5"/>
                    <a:pt x="1400" y="6"/>
                    <a:pt x="1400" y="7"/>
                  </a:cubicBezTo>
                  <a:cubicBezTo>
                    <a:pt x="1400" y="10"/>
                    <a:pt x="1400" y="14"/>
                    <a:pt x="1399" y="18"/>
                  </a:cubicBezTo>
                  <a:cubicBezTo>
                    <a:pt x="1398" y="23"/>
                    <a:pt x="1398" y="27"/>
                    <a:pt x="1397" y="31"/>
                  </a:cubicBezTo>
                  <a:cubicBezTo>
                    <a:pt x="1393" y="55"/>
                    <a:pt x="1393" y="55"/>
                    <a:pt x="1393" y="55"/>
                  </a:cubicBezTo>
                  <a:cubicBezTo>
                    <a:pt x="1394" y="53"/>
                    <a:pt x="1396" y="51"/>
                    <a:pt x="1398" y="49"/>
                  </a:cubicBezTo>
                  <a:cubicBezTo>
                    <a:pt x="1400" y="47"/>
                    <a:pt x="1402" y="45"/>
                    <a:pt x="1404" y="44"/>
                  </a:cubicBezTo>
                  <a:cubicBezTo>
                    <a:pt x="1407" y="42"/>
                    <a:pt x="1410" y="41"/>
                    <a:pt x="1413" y="40"/>
                  </a:cubicBezTo>
                  <a:cubicBezTo>
                    <a:pt x="1416" y="39"/>
                    <a:pt x="1419" y="39"/>
                    <a:pt x="1423" y="39"/>
                  </a:cubicBezTo>
                  <a:cubicBezTo>
                    <a:pt x="1431" y="39"/>
                    <a:pt x="1438" y="42"/>
                    <a:pt x="1443" y="48"/>
                  </a:cubicBezTo>
                  <a:cubicBezTo>
                    <a:pt x="1448" y="54"/>
                    <a:pt x="1450" y="62"/>
                    <a:pt x="1450" y="73"/>
                  </a:cubicBezTo>
                  <a:cubicBezTo>
                    <a:pt x="1450" y="81"/>
                    <a:pt x="1449" y="90"/>
                    <a:pt x="1446" y="97"/>
                  </a:cubicBezTo>
                  <a:cubicBezTo>
                    <a:pt x="1444" y="105"/>
                    <a:pt x="1440" y="112"/>
                    <a:pt x="1435" y="118"/>
                  </a:cubicBezTo>
                  <a:cubicBezTo>
                    <a:pt x="1429" y="124"/>
                    <a:pt x="1423" y="129"/>
                    <a:pt x="1415" y="132"/>
                  </a:cubicBezTo>
                  <a:cubicBezTo>
                    <a:pt x="1407" y="135"/>
                    <a:pt x="1397" y="137"/>
                    <a:pt x="1386" y="137"/>
                  </a:cubicBezTo>
                  <a:cubicBezTo>
                    <a:pt x="1382" y="137"/>
                    <a:pt x="1377" y="137"/>
                    <a:pt x="1373" y="136"/>
                  </a:cubicBezTo>
                  <a:cubicBezTo>
                    <a:pt x="1368" y="135"/>
                    <a:pt x="1364" y="134"/>
                    <a:pt x="1361" y="133"/>
                  </a:cubicBezTo>
                  <a:lnTo>
                    <a:pt x="1378" y="38"/>
                  </a:lnTo>
                  <a:close/>
                  <a:moveTo>
                    <a:pt x="1381" y="121"/>
                  </a:moveTo>
                  <a:cubicBezTo>
                    <a:pt x="1382" y="121"/>
                    <a:pt x="1384" y="121"/>
                    <a:pt x="1386" y="122"/>
                  </a:cubicBezTo>
                  <a:cubicBezTo>
                    <a:pt x="1388" y="122"/>
                    <a:pt x="1390" y="122"/>
                    <a:pt x="1392" y="122"/>
                  </a:cubicBezTo>
                  <a:cubicBezTo>
                    <a:pt x="1397" y="122"/>
                    <a:pt x="1402" y="121"/>
                    <a:pt x="1407" y="119"/>
                  </a:cubicBezTo>
                  <a:cubicBezTo>
                    <a:pt x="1412" y="116"/>
                    <a:pt x="1416" y="113"/>
                    <a:pt x="1420" y="109"/>
                  </a:cubicBezTo>
                  <a:cubicBezTo>
                    <a:pt x="1423" y="105"/>
                    <a:pt x="1426" y="100"/>
                    <a:pt x="1428" y="94"/>
                  </a:cubicBezTo>
                  <a:cubicBezTo>
                    <a:pt x="1430" y="89"/>
                    <a:pt x="1431" y="83"/>
                    <a:pt x="1431" y="76"/>
                  </a:cubicBezTo>
                  <a:cubicBezTo>
                    <a:pt x="1431" y="69"/>
                    <a:pt x="1430" y="64"/>
                    <a:pt x="1427" y="60"/>
                  </a:cubicBezTo>
                  <a:cubicBezTo>
                    <a:pt x="1424" y="57"/>
                    <a:pt x="1420" y="55"/>
                    <a:pt x="1415" y="55"/>
                  </a:cubicBezTo>
                  <a:cubicBezTo>
                    <a:pt x="1411" y="55"/>
                    <a:pt x="1408" y="55"/>
                    <a:pt x="1405" y="57"/>
                  </a:cubicBezTo>
                  <a:cubicBezTo>
                    <a:pt x="1403" y="58"/>
                    <a:pt x="1400" y="60"/>
                    <a:pt x="1397" y="63"/>
                  </a:cubicBezTo>
                  <a:cubicBezTo>
                    <a:pt x="1395" y="66"/>
                    <a:pt x="1393" y="70"/>
                    <a:pt x="1391" y="75"/>
                  </a:cubicBezTo>
                  <a:cubicBezTo>
                    <a:pt x="1389" y="79"/>
                    <a:pt x="1387" y="85"/>
                    <a:pt x="1386" y="92"/>
                  </a:cubicBezTo>
                  <a:lnTo>
                    <a:pt x="1381" y="121"/>
                  </a:lnTo>
                  <a:close/>
                  <a:moveTo>
                    <a:pt x="1477" y="39"/>
                  </a:moveTo>
                  <a:cubicBezTo>
                    <a:pt x="1479" y="32"/>
                    <a:pt x="1480" y="26"/>
                    <a:pt x="1480" y="21"/>
                  </a:cubicBezTo>
                  <a:cubicBezTo>
                    <a:pt x="1481" y="16"/>
                    <a:pt x="1481" y="11"/>
                    <a:pt x="1481" y="8"/>
                  </a:cubicBezTo>
                  <a:cubicBezTo>
                    <a:pt x="1481" y="6"/>
                    <a:pt x="1481" y="5"/>
                    <a:pt x="1481" y="4"/>
                  </a:cubicBezTo>
                  <a:cubicBezTo>
                    <a:pt x="1481" y="3"/>
                    <a:pt x="1481" y="2"/>
                    <a:pt x="1481" y="1"/>
                  </a:cubicBezTo>
                  <a:cubicBezTo>
                    <a:pt x="1483" y="1"/>
                    <a:pt x="1484" y="0"/>
                    <a:pt x="1486" y="0"/>
                  </a:cubicBezTo>
                  <a:cubicBezTo>
                    <a:pt x="1488" y="0"/>
                    <a:pt x="1490" y="0"/>
                    <a:pt x="1491" y="0"/>
                  </a:cubicBezTo>
                  <a:cubicBezTo>
                    <a:pt x="1492" y="0"/>
                    <a:pt x="1494" y="0"/>
                    <a:pt x="1495" y="0"/>
                  </a:cubicBezTo>
                  <a:cubicBezTo>
                    <a:pt x="1497" y="0"/>
                    <a:pt x="1498" y="1"/>
                    <a:pt x="1499" y="1"/>
                  </a:cubicBezTo>
                  <a:cubicBezTo>
                    <a:pt x="1500" y="2"/>
                    <a:pt x="1500" y="3"/>
                    <a:pt x="1500" y="4"/>
                  </a:cubicBezTo>
                  <a:cubicBezTo>
                    <a:pt x="1500" y="5"/>
                    <a:pt x="1500" y="6"/>
                    <a:pt x="1500" y="8"/>
                  </a:cubicBezTo>
                  <a:cubicBezTo>
                    <a:pt x="1500" y="9"/>
                    <a:pt x="1500" y="11"/>
                    <a:pt x="1500" y="12"/>
                  </a:cubicBezTo>
                  <a:cubicBezTo>
                    <a:pt x="1499" y="14"/>
                    <a:pt x="1499" y="16"/>
                    <a:pt x="1499" y="18"/>
                  </a:cubicBezTo>
                  <a:cubicBezTo>
                    <a:pt x="1499" y="20"/>
                    <a:pt x="1498" y="23"/>
                    <a:pt x="1498" y="25"/>
                  </a:cubicBezTo>
                  <a:cubicBezTo>
                    <a:pt x="1498" y="27"/>
                    <a:pt x="1497" y="29"/>
                    <a:pt x="1497" y="31"/>
                  </a:cubicBezTo>
                  <a:cubicBezTo>
                    <a:pt x="1483" y="108"/>
                    <a:pt x="1483" y="108"/>
                    <a:pt x="1483" y="108"/>
                  </a:cubicBezTo>
                  <a:cubicBezTo>
                    <a:pt x="1482" y="110"/>
                    <a:pt x="1482" y="112"/>
                    <a:pt x="1482" y="113"/>
                  </a:cubicBezTo>
                  <a:cubicBezTo>
                    <a:pt x="1482" y="115"/>
                    <a:pt x="1482" y="117"/>
                    <a:pt x="1483" y="118"/>
                  </a:cubicBezTo>
                  <a:cubicBezTo>
                    <a:pt x="1483" y="119"/>
                    <a:pt x="1484" y="120"/>
                    <a:pt x="1485" y="120"/>
                  </a:cubicBezTo>
                  <a:cubicBezTo>
                    <a:pt x="1486" y="121"/>
                    <a:pt x="1487" y="121"/>
                    <a:pt x="1488" y="122"/>
                  </a:cubicBezTo>
                  <a:cubicBezTo>
                    <a:pt x="1489" y="122"/>
                    <a:pt x="1490" y="122"/>
                    <a:pt x="1491" y="122"/>
                  </a:cubicBezTo>
                  <a:cubicBezTo>
                    <a:pt x="1492" y="122"/>
                    <a:pt x="1493" y="122"/>
                    <a:pt x="1495" y="121"/>
                  </a:cubicBezTo>
                  <a:cubicBezTo>
                    <a:pt x="1496" y="121"/>
                    <a:pt x="1497" y="121"/>
                    <a:pt x="1498" y="121"/>
                  </a:cubicBezTo>
                  <a:cubicBezTo>
                    <a:pt x="1499" y="124"/>
                    <a:pt x="1500" y="128"/>
                    <a:pt x="1500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500" y="134"/>
                    <a:pt x="1500" y="134"/>
                    <a:pt x="1500" y="134"/>
                  </a:cubicBezTo>
                  <a:cubicBezTo>
                    <a:pt x="1498" y="135"/>
                    <a:pt x="1496" y="136"/>
                    <a:pt x="1493" y="136"/>
                  </a:cubicBezTo>
                  <a:cubicBezTo>
                    <a:pt x="1490" y="136"/>
                    <a:pt x="1488" y="136"/>
                    <a:pt x="1485" y="136"/>
                  </a:cubicBezTo>
                  <a:cubicBezTo>
                    <a:pt x="1482" y="136"/>
                    <a:pt x="1479" y="136"/>
                    <a:pt x="1476" y="135"/>
                  </a:cubicBezTo>
                  <a:cubicBezTo>
                    <a:pt x="1474" y="135"/>
                    <a:pt x="1472" y="134"/>
                    <a:pt x="1470" y="132"/>
                  </a:cubicBezTo>
                  <a:cubicBezTo>
                    <a:pt x="1468" y="131"/>
                    <a:pt x="1466" y="128"/>
                    <a:pt x="1465" y="126"/>
                  </a:cubicBezTo>
                  <a:cubicBezTo>
                    <a:pt x="1464" y="123"/>
                    <a:pt x="1464" y="120"/>
                    <a:pt x="1464" y="116"/>
                  </a:cubicBezTo>
                  <a:cubicBezTo>
                    <a:pt x="1464" y="114"/>
                    <a:pt x="1464" y="111"/>
                    <a:pt x="1464" y="109"/>
                  </a:cubicBezTo>
                  <a:cubicBezTo>
                    <a:pt x="1465" y="106"/>
                    <a:pt x="1465" y="104"/>
                    <a:pt x="1466" y="101"/>
                  </a:cubicBezTo>
                  <a:lnTo>
                    <a:pt x="1477" y="39"/>
                  </a:lnTo>
                  <a:close/>
                  <a:moveTo>
                    <a:pt x="1532" y="98"/>
                  </a:moveTo>
                  <a:cubicBezTo>
                    <a:pt x="1533" y="106"/>
                    <a:pt x="1535" y="112"/>
                    <a:pt x="1538" y="116"/>
                  </a:cubicBezTo>
                  <a:cubicBezTo>
                    <a:pt x="1542" y="120"/>
                    <a:pt x="1548" y="122"/>
                    <a:pt x="1556" y="122"/>
                  </a:cubicBezTo>
                  <a:cubicBezTo>
                    <a:pt x="1561" y="122"/>
                    <a:pt x="1566" y="122"/>
                    <a:pt x="1570" y="121"/>
                  </a:cubicBezTo>
                  <a:cubicBezTo>
                    <a:pt x="1574" y="120"/>
                    <a:pt x="1578" y="118"/>
                    <a:pt x="1582" y="117"/>
                  </a:cubicBezTo>
                  <a:cubicBezTo>
                    <a:pt x="1583" y="119"/>
                    <a:pt x="1584" y="121"/>
                    <a:pt x="1584" y="124"/>
                  </a:cubicBezTo>
                  <a:cubicBezTo>
                    <a:pt x="1585" y="126"/>
                    <a:pt x="1585" y="129"/>
                    <a:pt x="1585" y="131"/>
                  </a:cubicBezTo>
                  <a:cubicBezTo>
                    <a:pt x="1583" y="132"/>
                    <a:pt x="1581" y="133"/>
                    <a:pt x="1578" y="134"/>
                  </a:cubicBezTo>
                  <a:cubicBezTo>
                    <a:pt x="1576" y="134"/>
                    <a:pt x="1573" y="135"/>
                    <a:pt x="1570" y="135"/>
                  </a:cubicBezTo>
                  <a:cubicBezTo>
                    <a:pt x="1567" y="136"/>
                    <a:pt x="1564" y="136"/>
                    <a:pt x="1561" y="137"/>
                  </a:cubicBezTo>
                  <a:cubicBezTo>
                    <a:pt x="1558" y="137"/>
                    <a:pt x="1556" y="137"/>
                    <a:pt x="1553" y="137"/>
                  </a:cubicBezTo>
                  <a:cubicBezTo>
                    <a:pt x="1546" y="137"/>
                    <a:pt x="1540" y="136"/>
                    <a:pt x="1535" y="134"/>
                  </a:cubicBezTo>
                  <a:cubicBezTo>
                    <a:pt x="1530" y="132"/>
                    <a:pt x="1526" y="130"/>
                    <a:pt x="1523" y="127"/>
                  </a:cubicBezTo>
                  <a:cubicBezTo>
                    <a:pt x="1520" y="123"/>
                    <a:pt x="1518" y="119"/>
                    <a:pt x="1516" y="115"/>
                  </a:cubicBezTo>
                  <a:cubicBezTo>
                    <a:pt x="1515" y="110"/>
                    <a:pt x="1514" y="105"/>
                    <a:pt x="1514" y="100"/>
                  </a:cubicBezTo>
                  <a:cubicBezTo>
                    <a:pt x="1514" y="92"/>
                    <a:pt x="1515" y="85"/>
                    <a:pt x="1518" y="78"/>
                  </a:cubicBezTo>
                  <a:cubicBezTo>
                    <a:pt x="1520" y="70"/>
                    <a:pt x="1524" y="64"/>
                    <a:pt x="1529" y="58"/>
                  </a:cubicBezTo>
                  <a:cubicBezTo>
                    <a:pt x="1533" y="52"/>
                    <a:pt x="1539" y="48"/>
                    <a:pt x="1545" y="44"/>
                  </a:cubicBezTo>
                  <a:cubicBezTo>
                    <a:pt x="1552" y="41"/>
                    <a:pt x="1559" y="39"/>
                    <a:pt x="1567" y="39"/>
                  </a:cubicBezTo>
                  <a:cubicBezTo>
                    <a:pt x="1575" y="39"/>
                    <a:pt x="1582" y="41"/>
                    <a:pt x="1586" y="45"/>
                  </a:cubicBezTo>
                  <a:cubicBezTo>
                    <a:pt x="1591" y="49"/>
                    <a:pt x="1594" y="54"/>
                    <a:pt x="1594" y="61"/>
                  </a:cubicBezTo>
                  <a:cubicBezTo>
                    <a:pt x="1594" y="66"/>
                    <a:pt x="1592" y="71"/>
                    <a:pt x="1590" y="75"/>
                  </a:cubicBezTo>
                  <a:cubicBezTo>
                    <a:pt x="1587" y="79"/>
                    <a:pt x="1583" y="82"/>
                    <a:pt x="1579" y="85"/>
                  </a:cubicBezTo>
                  <a:cubicBezTo>
                    <a:pt x="1574" y="88"/>
                    <a:pt x="1569" y="90"/>
                    <a:pt x="1562" y="92"/>
                  </a:cubicBezTo>
                  <a:cubicBezTo>
                    <a:pt x="1556" y="94"/>
                    <a:pt x="1549" y="95"/>
                    <a:pt x="1542" y="96"/>
                  </a:cubicBezTo>
                  <a:lnTo>
                    <a:pt x="1532" y="98"/>
                  </a:lnTo>
                  <a:close/>
                  <a:moveTo>
                    <a:pt x="1544" y="82"/>
                  </a:moveTo>
                  <a:cubicBezTo>
                    <a:pt x="1550" y="81"/>
                    <a:pt x="1555" y="80"/>
                    <a:pt x="1559" y="79"/>
                  </a:cubicBezTo>
                  <a:cubicBezTo>
                    <a:pt x="1563" y="77"/>
                    <a:pt x="1567" y="76"/>
                    <a:pt x="1569" y="74"/>
                  </a:cubicBezTo>
                  <a:cubicBezTo>
                    <a:pt x="1571" y="72"/>
                    <a:pt x="1573" y="71"/>
                    <a:pt x="1574" y="69"/>
                  </a:cubicBezTo>
                  <a:cubicBezTo>
                    <a:pt x="1575" y="67"/>
                    <a:pt x="1576" y="65"/>
                    <a:pt x="1576" y="63"/>
                  </a:cubicBezTo>
                  <a:cubicBezTo>
                    <a:pt x="1576" y="60"/>
                    <a:pt x="1575" y="58"/>
                    <a:pt x="1573" y="56"/>
                  </a:cubicBezTo>
                  <a:cubicBezTo>
                    <a:pt x="1571" y="54"/>
                    <a:pt x="1568" y="53"/>
                    <a:pt x="1564" y="53"/>
                  </a:cubicBezTo>
                  <a:cubicBezTo>
                    <a:pt x="1560" y="53"/>
                    <a:pt x="1557" y="54"/>
                    <a:pt x="1553" y="56"/>
                  </a:cubicBezTo>
                  <a:cubicBezTo>
                    <a:pt x="1550" y="58"/>
                    <a:pt x="1547" y="60"/>
                    <a:pt x="1545" y="63"/>
                  </a:cubicBezTo>
                  <a:cubicBezTo>
                    <a:pt x="1542" y="66"/>
                    <a:pt x="1540" y="69"/>
                    <a:pt x="1538" y="73"/>
                  </a:cubicBezTo>
                  <a:cubicBezTo>
                    <a:pt x="1536" y="76"/>
                    <a:pt x="1535" y="80"/>
                    <a:pt x="1534" y="84"/>
                  </a:cubicBezTo>
                  <a:lnTo>
                    <a:pt x="1544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9" name="Rectangle 8"/>
          <p:cNvSpPr/>
          <p:nvPr/>
        </p:nvSpPr>
        <p:spPr>
          <a:xfrm>
            <a:off x="6230460" y="4705350"/>
            <a:ext cx="2812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ea typeface="Aller" charset="0"/>
                <a:cs typeface="Aller" charset="0"/>
              </a:rPr>
              <a:t>Make Digital</a:t>
            </a:r>
            <a:r>
              <a:rPr lang="en-US" sz="1400" b="1" baseline="0" dirty="0">
                <a:solidFill>
                  <a:schemeClr val="bg1"/>
                </a:solidFill>
                <a:latin typeface="Calibri Light" panose="020F0302020204030204" pitchFamily="34" charset="0"/>
                <a:ea typeface="Aller" charset="0"/>
                <a:cs typeface="Aller" charset="0"/>
              </a:rPr>
              <a:t> Real</a:t>
            </a:r>
            <a:r>
              <a:rPr lang="en-US" sz="1400" b="1" dirty="0">
                <a:solidFill>
                  <a:schemeClr val="bg1"/>
                </a:solidFill>
                <a:latin typeface="Calibri Light" panose="020F0302020204030204" pitchFamily="34" charset="0"/>
                <a:ea typeface="Aller" charset="0"/>
                <a:cs typeface="Aller" charset="0"/>
              </a:rPr>
              <a:t>    |    Execute Smart</a:t>
            </a:r>
          </a:p>
        </p:txBody>
      </p:sp>
    </p:spTree>
    <p:extLst>
      <p:ext uri="{BB962C8B-B14F-4D97-AF65-F5344CB8AC3E}">
        <p14:creationId xmlns:p14="http://schemas.microsoft.com/office/powerpoint/2010/main" val="380224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64" y="841142"/>
            <a:ext cx="8229600" cy="110030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Bef>
                <a:spcPts val="450"/>
              </a:spcBef>
              <a:defRPr sz="1350"/>
            </a:lvl1pPr>
            <a:lvl2pPr>
              <a:lnSpc>
                <a:spcPct val="100000"/>
              </a:lnSpc>
              <a:spcBef>
                <a:spcPts val="450"/>
              </a:spcBef>
              <a:defRPr sz="1200"/>
            </a:lvl2pPr>
            <a:lvl3pPr marL="342892" indent="-171446">
              <a:lnSpc>
                <a:spcPct val="1000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–"/>
              <a:defRPr sz="1050"/>
            </a:lvl3pPr>
            <a:lvl4pPr>
              <a:lnSpc>
                <a:spcPct val="100000"/>
              </a:lnSpc>
              <a:spcBef>
                <a:spcPts val="450"/>
              </a:spcBef>
              <a:defRPr sz="1050"/>
            </a:lvl4pPr>
            <a:lvl5pPr>
              <a:lnSpc>
                <a:spcPct val="120000"/>
              </a:lnSpc>
              <a:spcBef>
                <a:spcPts val="630"/>
              </a:spcBef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8414" y="4769910"/>
            <a:ext cx="388386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75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CF02FA9-8CAD-4C87-B028-31481A2E05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2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132" y="1657351"/>
            <a:ext cx="5181600" cy="479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Section header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9144000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5900"/>
            <a:ext cx="9144000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053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110030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1100301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9910"/>
            <a:ext cx="2133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CF02FA9-8CAD-4C87-B028-31481A2E0525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84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4572000"/>
            <a:ext cx="148590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>
              <a:solidFill>
                <a:srgbClr val="4D4F53"/>
              </a:solidFill>
              <a:cs typeface="Arial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28600" y="4572000"/>
            <a:ext cx="148590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endParaRPr lang="en-US" sz="1050" dirty="0">
              <a:solidFill>
                <a:srgbClr val="4D4F53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63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bg>
      <p:bgPr>
        <a:gradFill>
          <a:gsLst>
            <a:gs pos="0">
              <a:schemeClr val="accent3"/>
            </a:gs>
            <a:gs pos="100000">
              <a:schemeClr val="accent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>
            <a:spLocks noEditPoints="1"/>
          </p:cNvSpPr>
          <p:nvPr/>
        </p:nvSpPr>
        <p:spPr bwMode="auto">
          <a:xfrm>
            <a:off x="854340" y="2190750"/>
            <a:ext cx="7435322" cy="838200"/>
          </a:xfrm>
          <a:custGeom>
            <a:avLst/>
            <a:gdLst>
              <a:gd name="T0" fmla="*/ 85 w 1594"/>
              <a:gd name="T1" fmla="*/ 3 h 179"/>
              <a:gd name="T2" fmla="*/ 77 w 1594"/>
              <a:gd name="T3" fmla="*/ 135 h 179"/>
              <a:gd name="T4" fmla="*/ 184 w 1594"/>
              <a:gd name="T5" fmla="*/ 122 h 179"/>
              <a:gd name="T6" fmla="*/ 151 w 1594"/>
              <a:gd name="T7" fmla="*/ 127 h 179"/>
              <a:gd name="T8" fmla="*/ 207 w 1594"/>
              <a:gd name="T9" fmla="*/ 85 h 179"/>
              <a:gd name="T10" fmla="*/ 192 w 1594"/>
              <a:gd name="T11" fmla="*/ 53 h 179"/>
              <a:gd name="T12" fmla="*/ 253 w 1594"/>
              <a:gd name="T13" fmla="*/ 1 h 179"/>
              <a:gd name="T14" fmla="*/ 269 w 1594"/>
              <a:gd name="T15" fmla="*/ 31 h 179"/>
              <a:gd name="T16" fmla="*/ 271 w 1594"/>
              <a:gd name="T17" fmla="*/ 133 h 179"/>
              <a:gd name="T18" fmla="*/ 249 w 1594"/>
              <a:gd name="T19" fmla="*/ 39 h 179"/>
              <a:gd name="T20" fmla="*/ 318 w 1594"/>
              <a:gd name="T21" fmla="*/ 44 h 179"/>
              <a:gd name="T22" fmla="*/ 308 w 1594"/>
              <a:gd name="T23" fmla="*/ 82 h 179"/>
              <a:gd name="T24" fmla="*/ 381 w 1594"/>
              <a:gd name="T25" fmla="*/ 60 h 179"/>
              <a:gd name="T26" fmla="*/ 419 w 1594"/>
              <a:gd name="T27" fmla="*/ 118 h 179"/>
              <a:gd name="T28" fmla="*/ 391 w 1594"/>
              <a:gd name="T29" fmla="*/ 117 h 179"/>
              <a:gd name="T30" fmla="*/ 497 w 1594"/>
              <a:gd name="T31" fmla="*/ 41 h 179"/>
              <a:gd name="T32" fmla="*/ 583 w 1594"/>
              <a:gd name="T33" fmla="*/ 39 h 179"/>
              <a:gd name="T34" fmla="*/ 585 w 1594"/>
              <a:gd name="T35" fmla="*/ 73 h 179"/>
              <a:gd name="T36" fmla="*/ 529 w 1594"/>
              <a:gd name="T37" fmla="*/ 136 h 179"/>
              <a:gd name="T38" fmla="*/ 497 w 1594"/>
              <a:gd name="T39" fmla="*/ 75 h 179"/>
              <a:gd name="T40" fmla="*/ 662 w 1594"/>
              <a:gd name="T41" fmla="*/ 122 h 179"/>
              <a:gd name="T42" fmla="*/ 629 w 1594"/>
              <a:gd name="T43" fmla="*/ 127 h 179"/>
              <a:gd name="T44" fmla="*/ 685 w 1594"/>
              <a:gd name="T45" fmla="*/ 85 h 179"/>
              <a:gd name="T46" fmla="*/ 670 w 1594"/>
              <a:gd name="T47" fmla="*/ 53 h 179"/>
              <a:gd name="T48" fmla="*/ 772 w 1594"/>
              <a:gd name="T49" fmla="*/ 41 h 179"/>
              <a:gd name="T50" fmla="*/ 813 w 1594"/>
              <a:gd name="T51" fmla="*/ 41 h 179"/>
              <a:gd name="T52" fmla="*/ 799 w 1594"/>
              <a:gd name="T53" fmla="*/ 120 h 179"/>
              <a:gd name="T54" fmla="*/ 759 w 1594"/>
              <a:gd name="T55" fmla="*/ 116 h 179"/>
              <a:gd name="T56" fmla="*/ 869 w 1594"/>
              <a:gd name="T57" fmla="*/ 39 h 179"/>
              <a:gd name="T58" fmla="*/ 883 w 1594"/>
              <a:gd name="T59" fmla="*/ 91 h 179"/>
              <a:gd name="T60" fmla="*/ 955 w 1594"/>
              <a:gd name="T61" fmla="*/ 81 h 179"/>
              <a:gd name="T62" fmla="*/ 977 w 1594"/>
              <a:gd name="T63" fmla="*/ 49 h 179"/>
              <a:gd name="T64" fmla="*/ 973 w 1594"/>
              <a:gd name="T65" fmla="*/ 137 h 179"/>
              <a:gd name="T66" fmla="*/ 971 w 1594"/>
              <a:gd name="T67" fmla="*/ 122 h 179"/>
              <a:gd name="T68" fmla="*/ 976 w 1594"/>
              <a:gd name="T69" fmla="*/ 75 h 179"/>
              <a:gd name="T70" fmla="*/ 1127 w 1594"/>
              <a:gd name="T71" fmla="*/ 48 h 179"/>
              <a:gd name="T72" fmla="*/ 1118 w 1594"/>
              <a:gd name="T73" fmla="*/ 75 h 179"/>
              <a:gd name="T74" fmla="*/ 1168 w 1594"/>
              <a:gd name="T75" fmla="*/ 88 h 179"/>
              <a:gd name="T76" fmla="*/ 1213 w 1594"/>
              <a:gd name="T77" fmla="*/ 58 h 179"/>
              <a:gd name="T78" fmla="*/ 1209 w 1594"/>
              <a:gd name="T79" fmla="*/ 94 h 179"/>
              <a:gd name="T80" fmla="*/ 1158 w 1594"/>
              <a:gd name="T81" fmla="*/ 121 h 179"/>
              <a:gd name="T82" fmla="*/ 1247 w 1594"/>
              <a:gd name="T83" fmla="*/ 88 h 179"/>
              <a:gd name="T84" fmla="*/ 1293 w 1594"/>
              <a:gd name="T85" fmla="*/ 58 h 179"/>
              <a:gd name="T86" fmla="*/ 1288 w 1594"/>
              <a:gd name="T87" fmla="*/ 94 h 179"/>
              <a:gd name="T88" fmla="*/ 1238 w 1594"/>
              <a:gd name="T89" fmla="*/ 121 h 179"/>
              <a:gd name="T90" fmla="*/ 1315 w 1594"/>
              <a:gd name="T91" fmla="*/ 56 h 179"/>
              <a:gd name="T92" fmla="*/ 1326 w 1594"/>
              <a:gd name="T93" fmla="*/ 22 h 179"/>
              <a:gd name="T94" fmla="*/ 1336 w 1594"/>
              <a:gd name="T95" fmla="*/ 22 h 179"/>
              <a:gd name="T96" fmla="*/ 1395 w 1594"/>
              <a:gd name="T97" fmla="*/ 0 h 179"/>
              <a:gd name="T98" fmla="*/ 1423 w 1594"/>
              <a:gd name="T99" fmla="*/ 39 h 179"/>
              <a:gd name="T100" fmla="*/ 1381 w 1594"/>
              <a:gd name="T101" fmla="*/ 121 h 179"/>
              <a:gd name="T102" fmla="*/ 1397 w 1594"/>
              <a:gd name="T103" fmla="*/ 63 h 179"/>
              <a:gd name="T104" fmla="*/ 1491 w 1594"/>
              <a:gd name="T105" fmla="*/ 0 h 179"/>
              <a:gd name="T106" fmla="*/ 1482 w 1594"/>
              <a:gd name="T107" fmla="*/ 113 h 179"/>
              <a:gd name="T108" fmla="*/ 1493 w 1594"/>
              <a:gd name="T109" fmla="*/ 136 h 179"/>
              <a:gd name="T110" fmla="*/ 1538 w 1594"/>
              <a:gd name="T111" fmla="*/ 116 h 179"/>
              <a:gd name="T112" fmla="*/ 1535 w 1594"/>
              <a:gd name="T113" fmla="*/ 134 h 179"/>
              <a:gd name="T114" fmla="*/ 1590 w 1594"/>
              <a:gd name="T115" fmla="*/ 75 h 179"/>
              <a:gd name="T116" fmla="*/ 1573 w 1594"/>
              <a:gd name="T117" fmla="*/ 5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94" h="179">
                <a:moveTo>
                  <a:pt x="0" y="3"/>
                </a:moveTo>
                <a:cubicBezTo>
                  <a:pt x="2" y="3"/>
                  <a:pt x="4" y="3"/>
                  <a:pt x="6" y="3"/>
                </a:cubicBezTo>
                <a:cubicBezTo>
                  <a:pt x="8" y="3"/>
                  <a:pt x="10" y="3"/>
                  <a:pt x="12" y="3"/>
                </a:cubicBezTo>
                <a:cubicBezTo>
                  <a:pt x="15" y="3"/>
                  <a:pt x="18" y="3"/>
                  <a:pt x="20" y="3"/>
                </a:cubicBezTo>
                <a:cubicBezTo>
                  <a:pt x="22" y="111"/>
                  <a:pt x="22" y="111"/>
                  <a:pt x="22" y="111"/>
                </a:cubicBezTo>
                <a:cubicBezTo>
                  <a:pt x="66" y="3"/>
                  <a:pt x="66" y="3"/>
                  <a:pt x="66" y="3"/>
                </a:cubicBezTo>
                <a:cubicBezTo>
                  <a:pt x="67" y="3"/>
                  <a:pt x="69" y="3"/>
                  <a:pt x="71" y="3"/>
                </a:cubicBezTo>
                <a:cubicBezTo>
                  <a:pt x="73" y="3"/>
                  <a:pt x="74" y="3"/>
                  <a:pt x="76" y="3"/>
                </a:cubicBezTo>
                <a:cubicBezTo>
                  <a:pt x="77" y="3"/>
                  <a:pt x="79" y="3"/>
                  <a:pt x="81" y="3"/>
                </a:cubicBezTo>
                <a:cubicBezTo>
                  <a:pt x="82" y="3"/>
                  <a:pt x="84" y="3"/>
                  <a:pt x="85" y="3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132" y="3"/>
                  <a:pt x="132" y="3"/>
                  <a:pt x="132" y="3"/>
                </a:cubicBezTo>
                <a:cubicBezTo>
                  <a:pt x="134" y="3"/>
                  <a:pt x="138" y="3"/>
                  <a:pt x="141" y="3"/>
                </a:cubicBezTo>
                <a:cubicBezTo>
                  <a:pt x="143" y="3"/>
                  <a:pt x="144" y="3"/>
                  <a:pt x="146" y="3"/>
                </a:cubicBezTo>
                <a:cubicBezTo>
                  <a:pt x="148" y="3"/>
                  <a:pt x="149" y="3"/>
                  <a:pt x="151" y="3"/>
                </a:cubicBezTo>
                <a:cubicBezTo>
                  <a:pt x="99" y="135"/>
                  <a:pt x="99" y="135"/>
                  <a:pt x="99" y="135"/>
                </a:cubicBezTo>
                <a:cubicBezTo>
                  <a:pt x="97" y="135"/>
                  <a:pt x="95" y="135"/>
                  <a:pt x="93" y="135"/>
                </a:cubicBezTo>
                <a:cubicBezTo>
                  <a:pt x="91" y="136"/>
                  <a:pt x="89" y="136"/>
                  <a:pt x="88" y="136"/>
                </a:cubicBezTo>
                <a:cubicBezTo>
                  <a:pt x="86" y="136"/>
                  <a:pt x="84" y="136"/>
                  <a:pt x="82" y="135"/>
                </a:cubicBezTo>
                <a:cubicBezTo>
                  <a:pt x="80" y="135"/>
                  <a:pt x="79" y="135"/>
                  <a:pt x="77" y="135"/>
                </a:cubicBezTo>
                <a:cubicBezTo>
                  <a:pt x="70" y="34"/>
                  <a:pt x="70" y="34"/>
                  <a:pt x="70" y="34"/>
                </a:cubicBezTo>
                <a:cubicBezTo>
                  <a:pt x="28" y="135"/>
                  <a:pt x="28" y="135"/>
                  <a:pt x="28" y="135"/>
                </a:cubicBezTo>
                <a:cubicBezTo>
                  <a:pt x="26" y="135"/>
                  <a:pt x="24" y="135"/>
                  <a:pt x="22" y="135"/>
                </a:cubicBezTo>
                <a:cubicBezTo>
                  <a:pt x="20" y="136"/>
                  <a:pt x="18" y="136"/>
                  <a:pt x="16" y="136"/>
                </a:cubicBezTo>
                <a:cubicBezTo>
                  <a:pt x="15" y="136"/>
                  <a:pt x="13" y="136"/>
                  <a:pt x="11" y="135"/>
                </a:cubicBezTo>
                <a:cubicBezTo>
                  <a:pt x="10" y="135"/>
                  <a:pt x="8" y="135"/>
                  <a:pt x="7" y="135"/>
                </a:cubicBezTo>
                <a:lnTo>
                  <a:pt x="0" y="3"/>
                </a:lnTo>
                <a:close/>
                <a:moveTo>
                  <a:pt x="160" y="98"/>
                </a:moveTo>
                <a:cubicBezTo>
                  <a:pt x="161" y="106"/>
                  <a:pt x="163" y="112"/>
                  <a:pt x="166" y="116"/>
                </a:cubicBezTo>
                <a:cubicBezTo>
                  <a:pt x="170" y="120"/>
                  <a:pt x="176" y="122"/>
                  <a:pt x="184" y="122"/>
                </a:cubicBezTo>
                <a:cubicBezTo>
                  <a:pt x="189" y="122"/>
                  <a:pt x="194" y="122"/>
                  <a:pt x="198" y="121"/>
                </a:cubicBezTo>
                <a:cubicBezTo>
                  <a:pt x="202" y="120"/>
                  <a:pt x="206" y="118"/>
                  <a:pt x="210" y="117"/>
                </a:cubicBezTo>
                <a:cubicBezTo>
                  <a:pt x="211" y="119"/>
                  <a:pt x="212" y="121"/>
                  <a:pt x="212" y="124"/>
                </a:cubicBezTo>
                <a:cubicBezTo>
                  <a:pt x="213" y="126"/>
                  <a:pt x="213" y="129"/>
                  <a:pt x="213" y="131"/>
                </a:cubicBezTo>
                <a:cubicBezTo>
                  <a:pt x="211" y="132"/>
                  <a:pt x="209" y="133"/>
                  <a:pt x="206" y="134"/>
                </a:cubicBezTo>
                <a:cubicBezTo>
                  <a:pt x="204" y="134"/>
                  <a:pt x="201" y="135"/>
                  <a:pt x="198" y="135"/>
                </a:cubicBezTo>
                <a:cubicBezTo>
                  <a:pt x="195" y="136"/>
                  <a:pt x="192" y="136"/>
                  <a:pt x="189" y="137"/>
                </a:cubicBezTo>
                <a:cubicBezTo>
                  <a:pt x="186" y="137"/>
                  <a:pt x="184" y="137"/>
                  <a:pt x="181" y="137"/>
                </a:cubicBezTo>
                <a:cubicBezTo>
                  <a:pt x="174" y="137"/>
                  <a:pt x="168" y="136"/>
                  <a:pt x="163" y="134"/>
                </a:cubicBezTo>
                <a:cubicBezTo>
                  <a:pt x="158" y="132"/>
                  <a:pt x="154" y="130"/>
                  <a:pt x="151" y="127"/>
                </a:cubicBezTo>
                <a:cubicBezTo>
                  <a:pt x="148" y="123"/>
                  <a:pt x="146" y="119"/>
                  <a:pt x="144" y="115"/>
                </a:cubicBezTo>
                <a:cubicBezTo>
                  <a:pt x="143" y="110"/>
                  <a:pt x="142" y="105"/>
                  <a:pt x="142" y="100"/>
                </a:cubicBezTo>
                <a:cubicBezTo>
                  <a:pt x="142" y="92"/>
                  <a:pt x="143" y="85"/>
                  <a:pt x="146" y="78"/>
                </a:cubicBezTo>
                <a:cubicBezTo>
                  <a:pt x="148" y="70"/>
                  <a:pt x="152" y="64"/>
                  <a:pt x="157" y="58"/>
                </a:cubicBezTo>
                <a:cubicBezTo>
                  <a:pt x="161" y="52"/>
                  <a:pt x="167" y="48"/>
                  <a:pt x="174" y="44"/>
                </a:cubicBezTo>
                <a:cubicBezTo>
                  <a:pt x="180" y="41"/>
                  <a:pt x="187" y="39"/>
                  <a:pt x="195" y="39"/>
                </a:cubicBezTo>
                <a:cubicBezTo>
                  <a:pt x="203" y="39"/>
                  <a:pt x="210" y="41"/>
                  <a:pt x="215" y="45"/>
                </a:cubicBezTo>
                <a:cubicBezTo>
                  <a:pt x="219" y="49"/>
                  <a:pt x="222" y="54"/>
                  <a:pt x="222" y="61"/>
                </a:cubicBezTo>
                <a:cubicBezTo>
                  <a:pt x="222" y="66"/>
                  <a:pt x="220" y="71"/>
                  <a:pt x="218" y="75"/>
                </a:cubicBezTo>
                <a:cubicBezTo>
                  <a:pt x="215" y="79"/>
                  <a:pt x="211" y="82"/>
                  <a:pt x="207" y="85"/>
                </a:cubicBezTo>
                <a:cubicBezTo>
                  <a:pt x="202" y="88"/>
                  <a:pt x="197" y="90"/>
                  <a:pt x="190" y="92"/>
                </a:cubicBezTo>
                <a:cubicBezTo>
                  <a:pt x="184" y="94"/>
                  <a:pt x="177" y="95"/>
                  <a:pt x="170" y="96"/>
                </a:cubicBezTo>
                <a:lnTo>
                  <a:pt x="160" y="98"/>
                </a:lnTo>
                <a:close/>
                <a:moveTo>
                  <a:pt x="172" y="82"/>
                </a:moveTo>
                <a:cubicBezTo>
                  <a:pt x="178" y="81"/>
                  <a:pt x="183" y="80"/>
                  <a:pt x="187" y="79"/>
                </a:cubicBezTo>
                <a:cubicBezTo>
                  <a:pt x="191" y="77"/>
                  <a:pt x="195" y="76"/>
                  <a:pt x="197" y="74"/>
                </a:cubicBezTo>
                <a:cubicBezTo>
                  <a:pt x="199" y="72"/>
                  <a:pt x="201" y="71"/>
                  <a:pt x="202" y="69"/>
                </a:cubicBezTo>
                <a:cubicBezTo>
                  <a:pt x="203" y="67"/>
                  <a:pt x="204" y="65"/>
                  <a:pt x="204" y="63"/>
                </a:cubicBezTo>
                <a:cubicBezTo>
                  <a:pt x="204" y="60"/>
                  <a:pt x="203" y="58"/>
                  <a:pt x="201" y="56"/>
                </a:cubicBezTo>
                <a:cubicBezTo>
                  <a:pt x="199" y="54"/>
                  <a:pt x="196" y="53"/>
                  <a:pt x="192" y="53"/>
                </a:cubicBezTo>
                <a:cubicBezTo>
                  <a:pt x="188" y="53"/>
                  <a:pt x="185" y="54"/>
                  <a:pt x="182" y="56"/>
                </a:cubicBezTo>
                <a:cubicBezTo>
                  <a:pt x="178" y="58"/>
                  <a:pt x="175" y="60"/>
                  <a:pt x="173" y="63"/>
                </a:cubicBezTo>
                <a:cubicBezTo>
                  <a:pt x="170" y="66"/>
                  <a:pt x="168" y="69"/>
                  <a:pt x="166" y="73"/>
                </a:cubicBezTo>
                <a:cubicBezTo>
                  <a:pt x="164" y="76"/>
                  <a:pt x="163" y="80"/>
                  <a:pt x="162" y="84"/>
                </a:cubicBezTo>
                <a:lnTo>
                  <a:pt x="172" y="82"/>
                </a:lnTo>
                <a:close/>
                <a:moveTo>
                  <a:pt x="249" y="39"/>
                </a:moveTo>
                <a:cubicBezTo>
                  <a:pt x="250" y="32"/>
                  <a:pt x="251" y="26"/>
                  <a:pt x="252" y="21"/>
                </a:cubicBezTo>
                <a:cubicBezTo>
                  <a:pt x="253" y="16"/>
                  <a:pt x="253" y="11"/>
                  <a:pt x="253" y="8"/>
                </a:cubicBezTo>
                <a:cubicBezTo>
                  <a:pt x="253" y="6"/>
                  <a:pt x="253" y="5"/>
                  <a:pt x="253" y="4"/>
                </a:cubicBezTo>
                <a:cubicBezTo>
                  <a:pt x="253" y="3"/>
                  <a:pt x="253" y="2"/>
                  <a:pt x="253" y="1"/>
                </a:cubicBezTo>
                <a:cubicBezTo>
                  <a:pt x="254" y="1"/>
                  <a:pt x="256" y="0"/>
                  <a:pt x="258" y="0"/>
                </a:cubicBezTo>
                <a:cubicBezTo>
                  <a:pt x="260" y="0"/>
                  <a:pt x="261" y="0"/>
                  <a:pt x="263" y="0"/>
                </a:cubicBezTo>
                <a:cubicBezTo>
                  <a:pt x="264" y="0"/>
                  <a:pt x="265" y="0"/>
                  <a:pt x="267" y="0"/>
                </a:cubicBezTo>
                <a:cubicBezTo>
                  <a:pt x="268" y="0"/>
                  <a:pt x="270" y="1"/>
                  <a:pt x="271" y="1"/>
                </a:cubicBezTo>
                <a:cubicBezTo>
                  <a:pt x="271" y="2"/>
                  <a:pt x="271" y="3"/>
                  <a:pt x="271" y="4"/>
                </a:cubicBezTo>
                <a:cubicBezTo>
                  <a:pt x="271" y="5"/>
                  <a:pt x="271" y="6"/>
                  <a:pt x="271" y="8"/>
                </a:cubicBezTo>
                <a:cubicBezTo>
                  <a:pt x="271" y="9"/>
                  <a:pt x="271" y="11"/>
                  <a:pt x="271" y="12"/>
                </a:cubicBezTo>
                <a:cubicBezTo>
                  <a:pt x="271" y="14"/>
                  <a:pt x="271" y="16"/>
                  <a:pt x="271" y="18"/>
                </a:cubicBezTo>
                <a:cubicBezTo>
                  <a:pt x="270" y="20"/>
                  <a:pt x="270" y="23"/>
                  <a:pt x="270" y="25"/>
                </a:cubicBezTo>
                <a:cubicBezTo>
                  <a:pt x="269" y="27"/>
                  <a:pt x="269" y="29"/>
                  <a:pt x="269" y="31"/>
                </a:cubicBezTo>
                <a:cubicBezTo>
                  <a:pt x="254" y="108"/>
                  <a:pt x="254" y="108"/>
                  <a:pt x="254" y="108"/>
                </a:cubicBezTo>
                <a:cubicBezTo>
                  <a:pt x="254" y="110"/>
                  <a:pt x="254" y="112"/>
                  <a:pt x="254" y="113"/>
                </a:cubicBezTo>
                <a:cubicBezTo>
                  <a:pt x="254" y="115"/>
                  <a:pt x="254" y="117"/>
                  <a:pt x="254" y="118"/>
                </a:cubicBezTo>
                <a:cubicBezTo>
                  <a:pt x="255" y="119"/>
                  <a:pt x="256" y="120"/>
                  <a:pt x="257" y="120"/>
                </a:cubicBezTo>
                <a:cubicBezTo>
                  <a:pt x="257" y="121"/>
                  <a:pt x="258" y="121"/>
                  <a:pt x="259" y="122"/>
                </a:cubicBezTo>
                <a:cubicBezTo>
                  <a:pt x="260" y="122"/>
                  <a:pt x="261" y="122"/>
                  <a:pt x="262" y="122"/>
                </a:cubicBezTo>
                <a:cubicBezTo>
                  <a:pt x="264" y="122"/>
                  <a:pt x="265" y="122"/>
                  <a:pt x="266" y="121"/>
                </a:cubicBezTo>
                <a:cubicBezTo>
                  <a:pt x="268" y="121"/>
                  <a:pt x="269" y="121"/>
                  <a:pt x="270" y="121"/>
                </a:cubicBezTo>
                <a:cubicBezTo>
                  <a:pt x="271" y="124"/>
                  <a:pt x="271" y="128"/>
                  <a:pt x="271" y="132"/>
                </a:cubicBezTo>
                <a:cubicBezTo>
                  <a:pt x="271" y="132"/>
                  <a:pt x="271" y="133"/>
                  <a:pt x="271" y="133"/>
                </a:cubicBezTo>
                <a:cubicBezTo>
                  <a:pt x="271" y="134"/>
                  <a:pt x="271" y="134"/>
                  <a:pt x="271" y="134"/>
                </a:cubicBezTo>
                <a:cubicBezTo>
                  <a:pt x="269" y="135"/>
                  <a:pt x="267" y="136"/>
                  <a:pt x="265" y="136"/>
                </a:cubicBezTo>
                <a:cubicBezTo>
                  <a:pt x="262" y="136"/>
                  <a:pt x="259" y="136"/>
                  <a:pt x="257" y="136"/>
                </a:cubicBezTo>
                <a:cubicBezTo>
                  <a:pt x="254" y="136"/>
                  <a:pt x="251" y="136"/>
                  <a:pt x="248" y="135"/>
                </a:cubicBezTo>
                <a:cubicBezTo>
                  <a:pt x="245" y="135"/>
                  <a:pt x="243" y="134"/>
                  <a:pt x="241" y="132"/>
                </a:cubicBezTo>
                <a:cubicBezTo>
                  <a:pt x="239" y="131"/>
                  <a:pt x="238" y="128"/>
                  <a:pt x="237" y="126"/>
                </a:cubicBezTo>
                <a:cubicBezTo>
                  <a:pt x="236" y="123"/>
                  <a:pt x="235" y="120"/>
                  <a:pt x="235" y="116"/>
                </a:cubicBezTo>
                <a:cubicBezTo>
                  <a:pt x="235" y="114"/>
                  <a:pt x="236" y="111"/>
                  <a:pt x="236" y="109"/>
                </a:cubicBezTo>
                <a:cubicBezTo>
                  <a:pt x="237" y="106"/>
                  <a:pt x="237" y="104"/>
                  <a:pt x="238" y="101"/>
                </a:cubicBezTo>
                <a:lnTo>
                  <a:pt x="249" y="39"/>
                </a:lnTo>
                <a:close/>
                <a:moveTo>
                  <a:pt x="348" y="119"/>
                </a:moveTo>
                <a:cubicBezTo>
                  <a:pt x="349" y="120"/>
                  <a:pt x="349" y="122"/>
                  <a:pt x="350" y="125"/>
                </a:cubicBezTo>
                <a:cubicBezTo>
                  <a:pt x="351" y="127"/>
                  <a:pt x="351" y="130"/>
                  <a:pt x="351" y="133"/>
                </a:cubicBezTo>
                <a:cubicBezTo>
                  <a:pt x="347" y="134"/>
                  <a:pt x="343" y="135"/>
                  <a:pt x="339" y="136"/>
                </a:cubicBezTo>
                <a:cubicBezTo>
                  <a:pt x="334" y="137"/>
                  <a:pt x="330" y="137"/>
                  <a:pt x="326" y="137"/>
                </a:cubicBezTo>
                <a:cubicBezTo>
                  <a:pt x="312" y="137"/>
                  <a:pt x="303" y="134"/>
                  <a:pt x="296" y="127"/>
                </a:cubicBezTo>
                <a:cubicBezTo>
                  <a:pt x="290" y="121"/>
                  <a:pt x="287" y="112"/>
                  <a:pt x="287" y="100"/>
                </a:cubicBezTo>
                <a:cubicBezTo>
                  <a:pt x="287" y="92"/>
                  <a:pt x="288" y="85"/>
                  <a:pt x="290" y="78"/>
                </a:cubicBezTo>
                <a:cubicBezTo>
                  <a:pt x="293" y="71"/>
                  <a:pt x="296" y="64"/>
                  <a:pt x="301" y="58"/>
                </a:cubicBezTo>
                <a:cubicBezTo>
                  <a:pt x="306" y="52"/>
                  <a:pt x="311" y="48"/>
                  <a:pt x="318" y="44"/>
                </a:cubicBezTo>
                <a:cubicBezTo>
                  <a:pt x="325" y="41"/>
                  <a:pt x="333" y="39"/>
                  <a:pt x="341" y="39"/>
                </a:cubicBezTo>
                <a:cubicBezTo>
                  <a:pt x="345" y="39"/>
                  <a:pt x="349" y="39"/>
                  <a:pt x="353" y="40"/>
                </a:cubicBezTo>
                <a:cubicBezTo>
                  <a:pt x="357" y="41"/>
                  <a:pt x="360" y="42"/>
                  <a:pt x="363" y="43"/>
                </a:cubicBezTo>
                <a:cubicBezTo>
                  <a:pt x="362" y="45"/>
                  <a:pt x="362" y="47"/>
                  <a:pt x="361" y="50"/>
                </a:cubicBezTo>
                <a:cubicBezTo>
                  <a:pt x="360" y="53"/>
                  <a:pt x="359" y="55"/>
                  <a:pt x="358" y="57"/>
                </a:cubicBezTo>
                <a:cubicBezTo>
                  <a:pt x="355" y="56"/>
                  <a:pt x="353" y="56"/>
                  <a:pt x="350" y="55"/>
                </a:cubicBezTo>
                <a:cubicBezTo>
                  <a:pt x="347" y="54"/>
                  <a:pt x="344" y="54"/>
                  <a:pt x="341" y="54"/>
                </a:cubicBezTo>
                <a:cubicBezTo>
                  <a:pt x="335" y="54"/>
                  <a:pt x="330" y="55"/>
                  <a:pt x="325" y="58"/>
                </a:cubicBezTo>
                <a:cubicBezTo>
                  <a:pt x="321" y="60"/>
                  <a:pt x="317" y="64"/>
                  <a:pt x="314" y="68"/>
                </a:cubicBezTo>
                <a:cubicBezTo>
                  <a:pt x="311" y="72"/>
                  <a:pt x="309" y="77"/>
                  <a:pt x="308" y="82"/>
                </a:cubicBezTo>
                <a:cubicBezTo>
                  <a:pt x="306" y="88"/>
                  <a:pt x="306" y="93"/>
                  <a:pt x="306" y="98"/>
                </a:cubicBezTo>
                <a:cubicBezTo>
                  <a:pt x="306" y="106"/>
                  <a:pt x="308" y="112"/>
                  <a:pt x="312" y="116"/>
                </a:cubicBezTo>
                <a:cubicBezTo>
                  <a:pt x="316" y="120"/>
                  <a:pt x="321" y="122"/>
                  <a:pt x="329" y="122"/>
                </a:cubicBezTo>
                <a:cubicBezTo>
                  <a:pt x="332" y="122"/>
                  <a:pt x="335" y="122"/>
                  <a:pt x="338" y="121"/>
                </a:cubicBezTo>
                <a:cubicBezTo>
                  <a:pt x="341" y="121"/>
                  <a:pt x="344" y="120"/>
                  <a:pt x="348" y="119"/>
                </a:cubicBezTo>
                <a:close/>
                <a:moveTo>
                  <a:pt x="402" y="137"/>
                </a:moveTo>
                <a:cubicBezTo>
                  <a:pt x="391" y="137"/>
                  <a:pt x="382" y="134"/>
                  <a:pt x="377" y="128"/>
                </a:cubicBezTo>
                <a:cubicBezTo>
                  <a:pt x="371" y="122"/>
                  <a:pt x="368" y="113"/>
                  <a:pt x="368" y="101"/>
                </a:cubicBezTo>
                <a:cubicBezTo>
                  <a:pt x="368" y="94"/>
                  <a:pt x="369" y="87"/>
                  <a:pt x="371" y="80"/>
                </a:cubicBezTo>
                <a:cubicBezTo>
                  <a:pt x="373" y="73"/>
                  <a:pt x="377" y="66"/>
                  <a:pt x="381" y="60"/>
                </a:cubicBezTo>
                <a:cubicBezTo>
                  <a:pt x="385" y="54"/>
                  <a:pt x="391" y="49"/>
                  <a:pt x="397" y="45"/>
                </a:cubicBezTo>
                <a:cubicBezTo>
                  <a:pt x="404" y="41"/>
                  <a:pt x="411" y="39"/>
                  <a:pt x="420" y="39"/>
                </a:cubicBezTo>
                <a:cubicBezTo>
                  <a:pt x="432" y="39"/>
                  <a:pt x="440" y="42"/>
                  <a:pt x="446" y="48"/>
                </a:cubicBezTo>
                <a:cubicBezTo>
                  <a:pt x="452" y="55"/>
                  <a:pt x="455" y="64"/>
                  <a:pt x="455" y="75"/>
                </a:cubicBezTo>
                <a:cubicBezTo>
                  <a:pt x="455" y="82"/>
                  <a:pt x="454" y="89"/>
                  <a:pt x="452" y="96"/>
                </a:cubicBezTo>
                <a:cubicBezTo>
                  <a:pt x="450" y="104"/>
                  <a:pt x="446" y="110"/>
                  <a:pt x="442" y="116"/>
                </a:cubicBezTo>
                <a:cubicBezTo>
                  <a:pt x="438" y="123"/>
                  <a:pt x="432" y="127"/>
                  <a:pt x="426" y="131"/>
                </a:cubicBezTo>
                <a:cubicBezTo>
                  <a:pt x="419" y="135"/>
                  <a:pt x="411" y="137"/>
                  <a:pt x="402" y="137"/>
                </a:cubicBezTo>
                <a:close/>
                <a:moveTo>
                  <a:pt x="404" y="123"/>
                </a:moveTo>
                <a:cubicBezTo>
                  <a:pt x="410" y="123"/>
                  <a:pt x="415" y="121"/>
                  <a:pt x="419" y="118"/>
                </a:cubicBezTo>
                <a:cubicBezTo>
                  <a:pt x="423" y="115"/>
                  <a:pt x="426" y="111"/>
                  <a:pt x="429" y="106"/>
                </a:cubicBezTo>
                <a:cubicBezTo>
                  <a:pt x="431" y="102"/>
                  <a:pt x="433" y="96"/>
                  <a:pt x="435" y="91"/>
                </a:cubicBezTo>
                <a:cubicBezTo>
                  <a:pt x="436" y="85"/>
                  <a:pt x="436" y="80"/>
                  <a:pt x="436" y="75"/>
                </a:cubicBezTo>
                <a:cubicBezTo>
                  <a:pt x="436" y="68"/>
                  <a:pt x="435" y="63"/>
                  <a:pt x="432" y="59"/>
                </a:cubicBezTo>
                <a:cubicBezTo>
                  <a:pt x="429" y="56"/>
                  <a:pt x="424" y="54"/>
                  <a:pt x="418" y="54"/>
                </a:cubicBezTo>
                <a:cubicBezTo>
                  <a:pt x="413" y="54"/>
                  <a:pt x="408" y="55"/>
                  <a:pt x="404" y="58"/>
                </a:cubicBezTo>
                <a:cubicBezTo>
                  <a:pt x="400" y="62"/>
                  <a:pt x="397" y="66"/>
                  <a:pt x="394" y="70"/>
                </a:cubicBezTo>
                <a:cubicBezTo>
                  <a:pt x="391" y="75"/>
                  <a:pt x="390" y="80"/>
                  <a:pt x="388" y="86"/>
                </a:cubicBezTo>
                <a:cubicBezTo>
                  <a:pt x="387" y="91"/>
                  <a:pt x="387" y="97"/>
                  <a:pt x="387" y="101"/>
                </a:cubicBezTo>
                <a:cubicBezTo>
                  <a:pt x="387" y="108"/>
                  <a:pt x="388" y="114"/>
                  <a:pt x="391" y="117"/>
                </a:cubicBezTo>
                <a:cubicBezTo>
                  <a:pt x="394" y="121"/>
                  <a:pt x="398" y="123"/>
                  <a:pt x="404" y="123"/>
                </a:cubicBezTo>
                <a:close/>
                <a:moveTo>
                  <a:pt x="476" y="81"/>
                </a:moveTo>
                <a:cubicBezTo>
                  <a:pt x="478" y="73"/>
                  <a:pt x="479" y="67"/>
                  <a:pt x="480" y="62"/>
                </a:cubicBezTo>
                <a:cubicBezTo>
                  <a:pt x="480" y="57"/>
                  <a:pt x="481" y="52"/>
                  <a:pt x="481" y="48"/>
                </a:cubicBezTo>
                <a:cubicBezTo>
                  <a:pt x="481" y="46"/>
                  <a:pt x="481" y="45"/>
                  <a:pt x="481" y="44"/>
                </a:cubicBezTo>
                <a:cubicBezTo>
                  <a:pt x="481" y="43"/>
                  <a:pt x="481" y="42"/>
                  <a:pt x="480" y="41"/>
                </a:cubicBezTo>
                <a:cubicBezTo>
                  <a:pt x="482" y="41"/>
                  <a:pt x="483" y="40"/>
                  <a:pt x="485" y="40"/>
                </a:cubicBezTo>
                <a:cubicBezTo>
                  <a:pt x="486" y="40"/>
                  <a:pt x="488" y="40"/>
                  <a:pt x="489" y="40"/>
                </a:cubicBezTo>
                <a:cubicBezTo>
                  <a:pt x="490" y="40"/>
                  <a:pt x="492" y="40"/>
                  <a:pt x="493" y="40"/>
                </a:cubicBezTo>
                <a:cubicBezTo>
                  <a:pt x="495" y="40"/>
                  <a:pt x="496" y="41"/>
                  <a:pt x="497" y="41"/>
                </a:cubicBezTo>
                <a:cubicBezTo>
                  <a:pt x="498" y="42"/>
                  <a:pt x="498" y="43"/>
                  <a:pt x="498" y="44"/>
                </a:cubicBezTo>
                <a:cubicBezTo>
                  <a:pt x="498" y="45"/>
                  <a:pt x="498" y="47"/>
                  <a:pt x="498" y="49"/>
                </a:cubicBezTo>
                <a:cubicBezTo>
                  <a:pt x="498" y="50"/>
                  <a:pt x="498" y="52"/>
                  <a:pt x="498" y="53"/>
                </a:cubicBezTo>
                <a:cubicBezTo>
                  <a:pt x="498" y="55"/>
                  <a:pt x="498" y="56"/>
                  <a:pt x="497" y="57"/>
                </a:cubicBezTo>
                <a:cubicBezTo>
                  <a:pt x="501" y="52"/>
                  <a:pt x="505" y="48"/>
                  <a:pt x="510" y="44"/>
                </a:cubicBezTo>
                <a:cubicBezTo>
                  <a:pt x="516" y="41"/>
                  <a:pt x="522" y="39"/>
                  <a:pt x="529" y="39"/>
                </a:cubicBezTo>
                <a:cubicBezTo>
                  <a:pt x="536" y="39"/>
                  <a:pt x="541" y="41"/>
                  <a:pt x="544" y="44"/>
                </a:cubicBezTo>
                <a:cubicBezTo>
                  <a:pt x="548" y="47"/>
                  <a:pt x="550" y="52"/>
                  <a:pt x="550" y="58"/>
                </a:cubicBezTo>
                <a:cubicBezTo>
                  <a:pt x="554" y="52"/>
                  <a:pt x="558" y="48"/>
                  <a:pt x="564" y="44"/>
                </a:cubicBezTo>
                <a:cubicBezTo>
                  <a:pt x="570" y="41"/>
                  <a:pt x="576" y="39"/>
                  <a:pt x="583" y="39"/>
                </a:cubicBezTo>
                <a:cubicBezTo>
                  <a:pt x="597" y="39"/>
                  <a:pt x="604" y="47"/>
                  <a:pt x="604" y="63"/>
                </a:cubicBezTo>
                <a:cubicBezTo>
                  <a:pt x="604" y="65"/>
                  <a:pt x="604" y="67"/>
                  <a:pt x="604" y="69"/>
                </a:cubicBezTo>
                <a:cubicBezTo>
                  <a:pt x="604" y="71"/>
                  <a:pt x="603" y="73"/>
                  <a:pt x="603" y="76"/>
                </a:cubicBezTo>
                <a:cubicBezTo>
                  <a:pt x="592" y="135"/>
                  <a:pt x="592" y="135"/>
                  <a:pt x="592" y="135"/>
                </a:cubicBezTo>
                <a:cubicBezTo>
                  <a:pt x="591" y="135"/>
                  <a:pt x="590" y="135"/>
                  <a:pt x="588" y="136"/>
                </a:cubicBezTo>
                <a:cubicBezTo>
                  <a:pt x="586" y="136"/>
                  <a:pt x="585" y="136"/>
                  <a:pt x="583" y="136"/>
                </a:cubicBezTo>
                <a:cubicBezTo>
                  <a:pt x="582" y="136"/>
                  <a:pt x="580" y="136"/>
                  <a:pt x="579" y="136"/>
                </a:cubicBezTo>
                <a:cubicBezTo>
                  <a:pt x="577" y="135"/>
                  <a:pt x="576" y="135"/>
                  <a:pt x="575" y="135"/>
                </a:cubicBezTo>
                <a:cubicBezTo>
                  <a:pt x="584" y="79"/>
                  <a:pt x="584" y="79"/>
                  <a:pt x="584" y="79"/>
                </a:cubicBezTo>
                <a:cubicBezTo>
                  <a:pt x="585" y="77"/>
                  <a:pt x="585" y="75"/>
                  <a:pt x="585" y="73"/>
                </a:cubicBezTo>
                <a:cubicBezTo>
                  <a:pt x="585" y="71"/>
                  <a:pt x="586" y="69"/>
                  <a:pt x="586" y="68"/>
                </a:cubicBezTo>
                <a:cubicBezTo>
                  <a:pt x="586" y="63"/>
                  <a:pt x="585" y="60"/>
                  <a:pt x="583" y="58"/>
                </a:cubicBezTo>
                <a:cubicBezTo>
                  <a:pt x="581" y="56"/>
                  <a:pt x="578" y="55"/>
                  <a:pt x="574" y="55"/>
                </a:cubicBezTo>
                <a:cubicBezTo>
                  <a:pt x="571" y="55"/>
                  <a:pt x="569" y="55"/>
                  <a:pt x="566" y="56"/>
                </a:cubicBezTo>
                <a:cubicBezTo>
                  <a:pt x="563" y="58"/>
                  <a:pt x="561" y="60"/>
                  <a:pt x="558" y="63"/>
                </a:cubicBezTo>
                <a:cubicBezTo>
                  <a:pt x="556" y="66"/>
                  <a:pt x="553" y="69"/>
                  <a:pt x="551" y="74"/>
                </a:cubicBezTo>
                <a:cubicBezTo>
                  <a:pt x="549" y="79"/>
                  <a:pt x="548" y="85"/>
                  <a:pt x="546" y="92"/>
                </a:cubicBezTo>
                <a:cubicBezTo>
                  <a:pt x="539" y="135"/>
                  <a:pt x="539" y="135"/>
                  <a:pt x="539" y="135"/>
                </a:cubicBezTo>
                <a:cubicBezTo>
                  <a:pt x="537" y="135"/>
                  <a:pt x="536" y="135"/>
                  <a:pt x="534" y="136"/>
                </a:cubicBezTo>
                <a:cubicBezTo>
                  <a:pt x="532" y="136"/>
                  <a:pt x="531" y="136"/>
                  <a:pt x="529" y="136"/>
                </a:cubicBezTo>
                <a:cubicBezTo>
                  <a:pt x="528" y="136"/>
                  <a:pt x="527" y="136"/>
                  <a:pt x="525" y="136"/>
                </a:cubicBezTo>
                <a:cubicBezTo>
                  <a:pt x="523" y="135"/>
                  <a:pt x="522" y="135"/>
                  <a:pt x="521" y="135"/>
                </a:cubicBezTo>
                <a:cubicBezTo>
                  <a:pt x="531" y="79"/>
                  <a:pt x="531" y="79"/>
                  <a:pt x="531" y="79"/>
                </a:cubicBezTo>
                <a:cubicBezTo>
                  <a:pt x="531" y="77"/>
                  <a:pt x="531" y="75"/>
                  <a:pt x="531" y="73"/>
                </a:cubicBezTo>
                <a:cubicBezTo>
                  <a:pt x="532" y="71"/>
                  <a:pt x="532" y="69"/>
                  <a:pt x="532" y="68"/>
                </a:cubicBezTo>
                <a:cubicBezTo>
                  <a:pt x="532" y="63"/>
                  <a:pt x="531" y="60"/>
                  <a:pt x="529" y="58"/>
                </a:cubicBezTo>
                <a:cubicBezTo>
                  <a:pt x="527" y="56"/>
                  <a:pt x="524" y="55"/>
                  <a:pt x="520" y="55"/>
                </a:cubicBezTo>
                <a:cubicBezTo>
                  <a:pt x="518" y="55"/>
                  <a:pt x="515" y="55"/>
                  <a:pt x="512" y="56"/>
                </a:cubicBezTo>
                <a:cubicBezTo>
                  <a:pt x="509" y="58"/>
                  <a:pt x="507" y="60"/>
                  <a:pt x="504" y="63"/>
                </a:cubicBezTo>
                <a:cubicBezTo>
                  <a:pt x="502" y="66"/>
                  <a:pt x="499" y="70"/>
                  <a:pt x="497" y="75"/>
                </a:cubicBezTo>
                <a:cubicBezTo>
                  <a:pt x="495" y="80"/>
                  <a:pt x="493" y="87"/>
                  <a:pt x="492" y="94"/>
                </a:cubicBezTo>
                <a:cubicBezTo>
                  <a:pt x="485" y="135"/>
                  <a:pt x="485" y="135"/>
                  <a:pt x="485" y="135"/>
                </a:cubicBezTo>
                <a:cubicBezTo>
                  <a:pt x="483" y="135"/>
                  <a:pt x="482" y="135"/>
                  <a:pt x="480" y="136"/>
                </a:cubicBezTo>
                <a:cubicBezTo>
                  <a:pt x="478" y="136"/>
                  <a:pt x="477" y="136"/>
                  <a:pt x="475" y="136"/>
                </a:cubicBezTo>
                <a:cubicBezTo>
                  <a:pt x="474" y="136"/>
                  <a:pt x="473" y="136"/>
                  <a:pt x="471" y="136"/>
                </a:cubicBezTo>
                <a:cubicBezTo>
                  <a:pt x="469" y="135"/>
                  <a:pt x="468" y="135"/>
                  <a:pt x="467" y="135"/>
                </a:cubicBezTo>
                <a:lnTo>
                  <a:pt x="476" y="81"/>
                </a:lnTo>
                <a:close/>
                <a:moveTo>
                  <a:pt x="638" y="98"/>
                </a:moveTo>
                <a:cubicBezTo>
                  <a:pt x="639" y="106"/>
                  <a:pt x="641" y="112"/>
                  <a:pt x="644" y="116"/>
                </a:cubicBezTo>
                <a:cubicBezTo>
                  <a:pt x="648" y="120"/>
                  <a:pt x="654" y="122"/>
                  <a:pt x="662" y="122"/>
                </a:cubicBezTo>
                <a:cubicBezTo>
                  <a:pt x="667" y="122"/>
                  <a:pt x="672" y="122"/>
                  <a:pt x="676" y="121"/>
                </a:cubicBezTo>
                <a:cubicBezTo>
                  <a:pt x="680" y="120"/>
                  <a:pt x="684" y="118"/>
                  <a:pt x="688" y="117"/>
                </a:cubicBezTo>
                <a:cubicBezTo>
                  <a:pt x="689" y="119"/>
                  <a:pt x="690" y="121"/>
                  <a:pt x="690" y="124"/>
                </a:cubicBezTo>
                <a:cubicBezTo>
                  <a:pt x="691" y="126"/>
                  <a:pt x="691" y="129"/>
                  <a:pt x="691" y="131"/>
                </a:cubicBezTo>
                <a:cubicBezTo>
                  <a:pt x="689" y="132"/>
                  <a:pt x="687" y="133"/>
                  <a:pt x="684" y="134"/>
                </a:cubicBezTo>
                <a:cubicBezTo>
                  <a:pt x="682" y="134"/>
                  <a:pt x="679" y="135"/>
                  <a:pt x="676" y="135"/>
                </a:cubicBezTo>
                <a:cubicBezTo>
                  <a:pt x="673" y="136"/>
                  <a:pt x="670" y="136"/>
                  <a:pt x="667" y="137"/>
                </a:cubicBezTo>
                <a:cubicBezTo>
                  <a:pt x="664" y="137"/>
                  <a:pt x="662" y="137"/>
                  <a:pt x="659" y="137"/>
                </a:cubicBezTo>
                <a:cubicBezTo>
                  <a:pt x="652" y="137"/>
                  <a:pt x="646" y="136"/>
                  <a:pt x="641" y="134"/>
                </a:cubicBezTo>
                <a:cubicBezTo>
                  <a:pt x="636" y="132"/>
                  <a:pt x="632" y="130"/>
                  <a:pt x="629" y="127"/>
                </a:cubicBezTo>
                <a:cubicBezTo>
                  <a:pt x="626" y="123"/>
                  <a:pt x="624" y="119"/>
                  <a:pt x="622" y="115"/>
                </a:cubicBezTo>
                <a:cubicBezTo>
                  <a:pt x="621" y="110"/>
                  <a:pt x="620" y="105"/>
                  <a:pt x="620" y="100"/>
                </a:cubicBezTo>
                <a:cubicBezTo>
                  <a:pt x="620" y="92"/>
                  <a:pt x="621" y="85"/>
                  <a:pt x="624" y="78"/>
                </a:cubicBezTo>
                <a:cubicBezTo>
                  <a:pt x="626" y="70"/>
                  <a:pt x="630" y="64"/>
                  <a:pt x="635" y="58"/>
                </a:cubicBezTo>
                <a:cubicBezTo>
                  <a:pt x="639" y="52"/>
                  <a:pt x="645" y="48"/>
                  <a:pt x="652" y="44"/>
                </a:cubicBezTo>
                <a:cubicBezTo>
                  <a:pt x="658" y="41"/>
                  <a:pt x="665" y="39"/>
                  <a:pt x="673" y="39"/>
                </a:cubicBezTo>
                <a:cubicBezTo>
                  <a:pt x="681" y="39"/>
                  <a:pt x="688" y="41"/>
                  <a:pt x="693" y="45"/>
                </a:cubicBezTo>
                <a:cubicBezTo>
                  <a:pt x="697" y="49"/>
                  <a:pt x="700" y="54"/>
                  <a:pt x="700" y="61"/>
                </a:cubicBezTo>
                <a:cubicBezTo>
                  <a:pt x="700" y="66"/>
                  <a:pt x="698" y="71"/>
                  <a:pt x="696" y="75"/>
                </a:cubicBezTo>
                <a:cubicBezTo>
                  <a:pt x="693" y="79"/>
                  <a:pt x="689" y="82"/>
                  <a:pt x="685" y="85"/>
                </a:cubicBezTo>
                <a:cubicBezTo>
                  <a:pt x="680" y="88"/>
                  <a:pt x="675" y="90"/>
                  <a:pt x="668" y="92"/>
                </a:cubicBezTo>
                <a:cubicBezTo>
                  <a:pt x="662" y="94"/>
                  <a:pt x="655" y="95"/>
                  <a:pt x="648" y="96"/>
                </a:cubicBezTo>
                <a:lnTo>
                  <a:pt x="638" y="98"/>
                </a:lnTo>
                <a:close/>
                <a:moveTo>
                  <a:pt x="650" y="82"/>
                </a:moveTo>
                <a:cubicBezTo>
                  <a:pt x="656" y="81"/>
                  <a:pt x="661" y="80"/>
                  <a:pt x="665" y="79"/>
                </a:cubicBezTo>
                <a:cubicBezTo>
                  <a:pt x="669" y="77"/>
                  <a:pt x="673" y="76"/>
                  <a:pt x="675" y="74"/>
                </a:cubicBezTo>
                <a:cubicBezTo>
                  <a:pt x="678" y="72"/>
                  <a:pt x="679" y="71"/>
                  <a:pt x="680" y="69"/>
                </a:cubicBezTo>
                <a:cubicBezTo>
                  <a:pt x="681" y="67"/>
                  <a:pt x="682" y="65"/>
                  <a:pt x="682" y="63"/>
                </a:cubicBezTo>
                <a:cubicBezTo>
                  <a:pt x="682" y="60"/>
                  <a:pt x="681" y="58"/>
                  <a:pt x="679" y="56"/>
                </a:cubicBezTo>
                <a:cubicBezTo>
                  <a:pt x="677" y="54"/>
                  <a:pt x="674" y="53"/>
                  <a:pt x="670" y="53"/>
                </a:cubicBezTo>
                <a:cubicBezTo>
                  <a:pt x="666" y="53"/>
                  <a:pt x="663" y="54"/>
                  <a:pt x="660" y="56"/>
                </a:cubicBezTo>
                <a:cubicBezTo>
                  <a:pt x="656" y="58"/>
                  <a:pt x="653" y="60"/>
                  <a:pt x="651" y="63"/>
                </a:cubicBezTo>
                <a:cubicBezTo>
                  <a:pt x="648" y="66"/>
                  <a:pt x="646" y="69"/>
                  <a:pt x="644" y="73"/>
                </a:cubicBezTo>
                <a:cubicBezTo>
                  <a:pt x="642" y="76"/>
                  <a:pt x="641" y="80"/>
                  <a:pt x="640" y="84"/>
                </a:cubicBezTo>
                <a:lnTo>
                  <a:pt x="650" y="82"/>
                </a:lnTo>
                <a:close/>
                <a:moveTo>
                  <a:pt x="770" y="56"/>
                </a:moveTo>
                <a:cubicBezTo>
                  <a:pt x="755" y="56"/>
                  <a:pt x="755" y="56"/>
                  <a:pt x="755" y="56"/>
                </a:cubicBezTo>
                <a:cubicBezTo>
                  <a:pt x="755" y="53"/>
                  <a:pt x="755" y="51"/>
                  <a:pt x="755" y="49"/>
                </a:cubicBezTo>
                <a:cubicBezTo>
                  <a:pt x="756" y="46"/>
                  <a:pt x="756" y="44"/>
                  <a:pt x="757" y="41"/>
                </a:cubicBezTo>
                <a:cubicBezTo>
                  <a:pt x="772" y="41"/>
                  <a:pt x="772" y="41"/>
                  <a:pt x="772" y="41"/>
                </a:cubicBezTo>
                <a:cubicBezTo>
                  <a:pt x="773" y="38"/>
                  <a:pt x="773" y="35"/>
                  <a:pt x="774" y="31"/>
                </a:cubicBezTo>
                <a:cubicBezTo>
                  <a:pt x="774" y="28"/>
                  <a:pt x="774" y="25"/>
                  <a:pt x="774" y="21"/>
                </a:cubicBezTo>
                <a:cubicBezTo>
                  <a:pt x="774" y="18"/>
                  <a:pt x="774" y="18"/>
                  <a:pt x="774" y="18"/>
                </a:cubicBezTo>
                <a:cubicBezTo>
                  <a:pt x="777" y="17"/>
                  <a:pt x="780" y="16"/>
                  <a:pt x="783" y="15"/>
                </a:cubicBezTo>
                <a:cubicBezTo>
                  <a:pt x="787" y="15"/>
                  <a:pt x="789" y="15"/>
                  <a:pt x="792" y="15"/>
                </a:cubicBezTo>
                <a:cubicBezTo>
                  <a:pt x="792" y="16"/>
                  <a:pt x="792" y="17"/>
                  <a:pt x="792" y="18"/>
                </a:cubicBezTo>
                <a:cubicBezTo>
                  <a:pt x="792" y="19"/>
                  <a:pt x="792" y="20"/>
                  <a:pt x="792" y="21"/>
                </a:cubicBezTo>
                <a:cubicBezTo>
                  <a:pt x="792" y="25"/>
                  <a:pt x="792" y="30"/>
                  <a:pt x="791" y="35"/>
                </a:cubicBezTo>
                <a:cubicBezTo>
                  <a:pt x="790" y="41"/>
                  <a:pt x="790" y="41"/>
                  <a:pt x="790" y="41"/>
                </a:cubicBezTo>
                <a:cubicBezTo>
                  <a:pt x="813" y="41"/>
                  <a:pt x="813" y="41"/>
                  <a:pt x="813" y="41"/>
                </a:cubicBezTo>
                <a:cubicBezTo>
                  <a:pt x="813" y="44"/>
                  <a:pt x="813" y="46"/>
                  <a:pt x="813" y="49"/>
                </a:cubicBezTo>
                <a:cubicBezTo>
                  <a:pt x="812" y="51"/>
                  <a:pt x="812" y="53"/>
                  <a:pt x="811" y="56"/>
                </a:cubicBezTo>
                <a:cubicBezTo>
                  <a:pt x="787" y="56"/>
                  <a:pt x="787" y="56"/>
                  <a:pt x="787" y="56"/>
                </a:cubicBezTo>
                <a:cubicBezTo>
                  <a:pt x="780" y="95"/>
                  <a:pt x="780" y="95"/>
                  <a:pt x="780" y="95"/>
                </a:cubicBezTo>
                <a:cubicBezTo>
                  <a:pt x="780" y="98"/>
                  <a:pt x="779" y="101"/>
                  <a:pt x="779" y="104"/>
                </a:cubicBezTo>
                <a:cubicBezTo>
                  <a:pt x="778" y="107"/>
                  <a:pt x="778" y="110"/>
                  <a:pt x="778" y="112"/>
                </a:cubicBezTo>
                <a:cubicBezTo>
                  <a:pt x="778" y="116"/>
                  <a:pt x="779" y="118"/>
                  <a:pt x="781" y="120"/>
                </a:cubicBezTo>
                <a:cubicBezTo>
                  <a:pt x="783" y="121"/>
                  <a:pt x="785" y="122"/>
                  <a:pt x="788" y="122"/>
                </a:cubicBezTo>
                <a:cubicBezTo>
                  <a:pt x="790" y="122"/>
                  <a:pt x="792" y="122"/>
                  <a:pt x="794" y="121"/>
                </a:cubicBezTo>
                <a:cubicBezTo>
                  <a:pt x="796" y="121"/>
                  <a:pt x="797" y="121"/>
                  <a:pt x="799" y="120"/>
                </a:cubicBezTo>
                <a:cubicBezTo>
                  <a:pt x="800" y="121"/>
                  <a:pt x="800" y="123"/>
                  <a:pt x="800" y="124"/>
                </a:cubicBezTo>
                <a:cubicBezTo>
                  <a:pt x="800" y="126"/>
                  <a:pt x="800" y="127"/>
                  <a:pt x="800" y="129"/>
                </a:cubicBezTo>
                <a:cubicBezTo>
                  <a:pt x="800" y="130"/>
                  <a:pt x="800" y="131"/>
                  <a:pt x="800" y="132"/>
                </a:cubicBezTo>
                <a:cubicBezTo>
                  <a:pt x="800" y="133"/>
                  <a:pt x="800" y="134"/>
                  <a:pt x="800" y="134"/>
                </a:cubicBezTo>
                <a:cubicBezTo>
                  <a:pt x="799" y="135"/>
                  <a:pt x="797" y="135"/>
                  <a:pt x="794" y="136"/>
                </a:cubicBezTo>
                <a:cubicBezTo>
                  <a:pt x="792" y="136"/>
                  <a:pt x="789" y="137"/>
                  <a:pt x="786" y="137"/>
                </a:cubicBezTo>
                <a:cubicBezTo>
                  <a:pt x="782" y="137"/>
                  <a:pt x="778" y="136"/>
                  <a:pt x="775" y="136"/>
                </a:cubicBezTo>
                <a:cubicBezTo>
                  <a:pt x="772" y="135"/>
                  <a:pt x="769" y="134"/>
                  <a:pt x="767" y="133"/>
                </a:cubicBezTo>
                <a:cubicBezTo>
                  <a:pt x="764" y="131"/>
                  <a:pt x="763" y="129"/>
                  <a:pt x="761" y="126"/>
                </a:cubicBezTo>
                <a:cubicBezTo>
                  <a:pt x="760" y="124"/>
                  <a:pt x="759" y="120"/>
                  <a:pt x="759" y="116"/>
                </a:cubicBezTo>
                <a:cubicBezTo>
                  <a:pt x="759" y="114"/>
                  <a:pt x="760" y="111"/>
                  <a:pt x="760" y="109"/>
                </a:cubicBezTo>
                <a:cubicBezTo>
                  <a:pt x="761" y="106"/>
                  <a:pt x="761" y="103"/>
                  <a:pt x="761" y="100"/>
                </a:cubicBezTo>
                <a:lnTo>
                  <a:pt x="770" y="56"/>
                </a:lnTo>
                <a:close/>
                <a:moveTo>
                  <a:pt x="851" y="137"/>
                </a:moveTo>
                <a:cubicBezTo>
                  <a:pt x="840" y="137"/>
                  <a:pt x="831" y="134"/>
                  <a:pt x="826" y="128"/>
                </a:cubicBezTo>
                <a:cubicBezTo>
                  <a:pt x="820" y="122"/>
                  <a:pt x="817" y="113"/>
                  <a:pt x="817" y="101"/>
                </a:cubicBezTo>
                <a:cubicBezTo>
                  <a:pt x="817" y="94"/>
                  <a:pt x="818" y="87"/>
                  <a:pt x="820" y="80"/>
                </a:cubicBezTo>
                <a:cubicBezTo>
                  <a:pt x="822" y="73"/>
                  <a:pt x="825" y="66"/>
                  <a:pt x="830" y="60"/>
                </a:cubicBezTo>
                <a:cubicBezTo>
                  <a:pt x="834" y="54"/>
                  <a:pt x="839" y="49"/>
                  <a:pt x="846" y="45"/>
                </a:cubicBezTo>
                <a:cubicBezTo>
                  <a:pt x="853" y="41"/>
                  <a:pt x="860" y="39"/>
                  <a:pt x="869" y="39"/>
                </a:cubicBezTo>
                <a:cubicBezTo>
                  <a:pt x="881" y="39"/>
                  <a:pt x="889" y="42"/>
                  <a:pt x="895" y="48"/>
                </a:cubicBezTo>
                <a:cubicBezTo>
                  <a:pt x="901" y="55"/>
                  <a:pt x="904" y="64"/>
                  <a:pt x="904" y="75"/>
                </a:cubicBezTo>
                <a:cubicBezTo>
                  <a:pt x="904" y="82"/>
                  <a:pt x="903" y="89"/>
                  <a:pt x="901" y="96"/>
                </a:cubicBezTo>
                <a:cubicBezTo>
                  <a:pt x="898" y="104"/>
                  <a:pt x="895" y="110"/>
                  <a:pt x="891" y="116"/>
                </a:cubicBezTo>
                <a:cubicBezTo>
                  <a:pt x="887" y="123"/>
                  <a:pt x="881" y="127"/>
                  <a:pt x="875" y="131"/>
                </a:cubicBezTo>
                <a:cubicBezTo>
                  <a:pt x="868" y="135"/>
                  <a:pt x="860" y="137"/>
                  <a:pt x="851" y="137"/>
                </a:cubicBezTo>
                <a:close/>
                <a:moveTo>
                  <a:pt x="853" y="123"/>
                </a:moveTo>
                <a:cubicBezTo>
                  <a:pt x="859" y="123"/>
                  <a:pt x="864" y="121"/>
                  <a:pt x="868" y="118"/>
                </a:cubicBezTo>
                <a:cubicBezTo>
                  <a:pt x="872" y="115"/>
                  <a:pt x="875" y="111"/>
                  <a:pt x="878" y="106"/>
                </a:cubicBezTo>
                <a:cubicBezTo>
                  <a:pt x="880" y="102"/>
                  <a:pt x="882" y="96"/>
                  <a:pt x="883" y="91"/>
                </a:cubicBezTo>
                <a:cubicBezTo>
                  <a:pt x="885" y="85"/>
                  <a:pt x="885" y="80"/>
                  <a:pt x="885" y="75"/>
                </a:cubicBezTo>
                <a:cubicBezTo>
                  <a:pt x="885" y="68"/>
                  <a:pt x="884" y="63"/>
                  <a:pt x="881" y="59"/>
                </a:cubicBezTo>
                <a:cubicBezTo>
                  <a:pt x="878" y="56"/>
                  <a:pt x="873" y="54"/>
                  <a:pt x="867" y="54"/>
                </a:cubicBezTo>
                <a:cubicBezTo>
                  <a:pt x="862" y="54"/>
                  <a:pt x="857" y="55"/>
                  <a:pt x="853" y="58"/>
                </a:cubicBezTo>
                <a:cubicBezTo>
                  <a:pt x="849" y="62"/>
                  <a:pt x="845" y="66"/>
                  <a:pt x="843" y="70"/>
                </a:cubicBezTo>
                <a:cubicBezTo>
                  <a:pt x="840" y="75"/>
                  <a:pt x="838" y="80"/>
                  <a:pt x="837" y="86"/>
                </a:cubicBezTo>
                <a:cubicBezTo>
                  <a:pt x="836" y="91"/>
                  <a:pt x="836" y="97"/>
                  <a:pt x="836" y="101"/>
                </a:cubicBezTo>
                <a:cubicBezTo>
                  <a:pt x="836" y="108"/>
                  <a:pt x="837" y="114"/>
                  <a:pt x="840" y="117"/>
                </a:cubicBezTo>
                <a:cubicBezTo>
                  <a:pt x="843" y="121"/>
                  <a:pt x="847" y="123"/>
                  <a:pt x="853" y="123"/>
                </a:cubicBezTo>
                <a:close/>
                <a:moveTo>
                  <a:pt x="955" y="81"/>
                </a:moveTo>
                <a:cubicBezTo>
                  <a:pt x="956" y="73"/>
                  <a:pt x="958" y="67"/>
                  <a:pt x="958" y="62"/>
                </a:cubicBezTo>
                <a:cubicBezTo>
                  <a:pt x="959" y="57"/>
                  <a:pt x="960" y="52"/>
                  <a:pt x="960" y="48"/>
                </a:cubicBezTo>
                <a:cubicBezTo>
                  <a:pt x="960" y="46"/>
                  <a:pt x="960" y="45"/>
                  <a:pt x="959" y="44"/>
                </a:cubicBezTo>
                <a:cubicBezTo>
                  <a:pt x="959" y="43"/>
                  <a:pt x="959" y="42"/>
                  <a:pt x="959" y="41"/>
                </a:cubicBezTo>
                <a:cubicBezTo>
                  <a:pt x="961" y="41"/>
                  <a:pt x="962" y="40"/>
                  <a:pt x="963" y="40"/>
                </a:cubicBezTo>
                <a:cubicBezTo>
                  <a:pt x="965" y="40"/>
                  <a:pt x="966" y="40"/>
                  <a:pt x="968" y="40"/>
                </a:cubicBezTo>
                <a:cubicBezTo>
                  <a:pt x="969" y="40"/>
                  <a:pt x="970" y="40"/>
                  <a:pt x="972" y="40"/>
                </a:cubicBezTo>
                <a:cubicBezTo>
                  <a:pt x="973" y="40"/>
                  <a:pt x="975" y="41"/>
                  <a:pt x="976" y="41"/>
                </a:cubicBezTo>
                <a:cubicBezTo>
                  <a:pt x="976" y="42"/>
                  <a:pt x="977" y="43"/>
                  <a:pt x="977" y="44"/>
                </a:cubicBezTo>
                <a:cubicBezTo>
                  <a:pt x="977" y="45"/>
                  <a:pt x="977" y="47"/>
                  <a:pt x="977" y="49"/>
                </a:cubicBezTo>
                <a:cubicBezTo>
                  <a:pt x="977" y="50"/>
                  <a:pt x="977" y="52"/>
                  <a:pt x="977" y="53"/>
                </a:cubicBezTo>
                <a:cubicBezTo>
                  <a:pt x="977" y="54"/>
                  <a:pt x="976" y="55"/>
                  <a:pt x="976" y="57"/>
                </a:cubicBezTo>
                <a:cubicBezTo>
                  <a:pt x="979" y="52"/>
                  <a:pt x="984" y="47"/>
                  <a:pt x="989" y="44"/>
                </a:cubicBezTo>
                <a:cubicBezTo>
                  <a:pt x="994" y="41"/>
                  <a:pt x="1001" y="39"/>
                  <a:pt x="1008" y="39"/>
                </a:cubicBezTo>
                <a:cubicBezTo>
                  <a:pt x="1017" y="39"/>
                  <a:pt x="1023" y="42"/>
                  <a:pt x="1028" y="48"/>
                </a:cubicBezTo>
                <a:cubicBezTo>
                  <a:pt x="1033" y="54"/>
                  <a:pt x="1035" y="62"/>
                  <a:pt x="1035" y="73"/>
                </a:cubicBezTo>
                <a:cubicBezTo>
                  <a:pt x="1035" y="81"/>
                  <a:pt x="1034" y="90"/>
                  <a:pt x="1031" y="97"/>
                </a:cubicBezTo>
                <a:cubicBezTo>
                  <a:pt x="1029" y="105"/>
                  <a:pt x="1025" y="112"/>
                  <a:pt x="1020" y="118"/>
                </a:cubicBezTo>
                <a:cubicBezTo>
                  <a:pt x="1014" y="124"/>
                  <a:pt x="1008" y="129"/>
                  <a:pt x="1000" y="132"/>
                </a:cubicBezTo>
                <a:cubicBezTo>
                  <a:pt x="992" y="135"/>
                  <a:pt x="983" y="137"/>
                  <a:pt x="973" y="137"/>
                </a:cubicBezTo>
                <a:cubicBezTo>
                  <a:pt x="971" y="137"/>
                  <a:pt x="969" y="137"/>
                  <a:pt x="968" y="137"/>
                </a:cubicBezTo>
                <a:cubicBezTo>
                  <a:pt x="966" y="137"/>
                  <a:pt x="965" y="137"/>
                  <a:pt x="963" y="137"/>
                </a:cubicBezTo>
                <a:cubicBezTo>
                  <a:pt x="956" y="178"/>
                  <a:pt x="956" y="178"/>
                  <a:pt x="956" y="178"/>
                </a:cubicBezTo>
                <a:cubicBezTo>
                  <a:pt x="955" y="179"/>
                  <a:pt x="953" y="179"/>
                  <a:pt x="951" y="179"/>
                </a:cubicBezTo>
                <a:cubicBezTo>
                  <a:pt x="950" y="179"/>
                  <a:pt x="948" y="179"/>
                  <a:pt x="947" y="179"/>
                </a:cubicBezTo>
                <a:cubicBezTo>
                  <a:pt x="946" y="179"/>
                  <a:pt x="944" y="179"/>
                  <a:pt x="942" y="179"/>
                </a:cubicBezTo>
                <a:cubicBezTo>
                  <a:pt x="941" y="179"/>
                  <a:pt x="939" y="179"/>
                  <a:pt x="938" y="178"/>
                </a:cubicBezTo>
                <a:lnTo>
                  <a:pt x="955" y="81"/>
                </a:lnTo>
                <a:close/>
                <a:moveTo>
                  <a:pt x="966" y="121"/>
                </a:moveTo>
                <a:cubicBezTo>
                  <a:pt x="967" y="121"/>
                  <a:pt x="969" y="122"/>
                  <a:pt x="971" y="122"/>
                </a:cubicBezTo>
                <a:cubicBezTo>
                  <a:pt x="973" y="122"/>
                  <a:pt x="975" y="122"/>
                  <a:pt x="977" y="122"/>
                </a:cubicBezTo>
                <a:cubicBezTo>
                  <a:pt x="982" y="122"/>
                  <a:pt x="987" y="121"/>
                  <a:pt x="992" y="119"/>
                </a:cubicBezTo>
                <a:cubicBezTo>
                  <a:pt x="997" y="116"/>
                  <a:pt x="1001" y="113"/>
                  <a:pt x="1005" y="109"/>
                </a:cubicBezTo>
                <a:cubicBezTo>
                  <a:pt x="1008" y="105"/>
                  <a:pt x="1011" y="100"/>
                  <a:pt x="1013" y="94"/>
                </a:cubicBezTo>
                <a:cubicBezTo>
                  <a:pt x="1015" y="89"/>
                  <a:pt x="1016" y="83"/>
                  <a:pt x="1016" y="76"/>
                </a:cubicBezTo>
                <a:cubicBezTo>
                  <a:pt x="1016" y="69"/>
                  <a:pt x="1015" y="64"/>
                  <a:pt x="1012" y="60"/>
                </a:cubicBezTo>
                <a:cubicBezTo>
                  <a:pt x="1009" y="57"/>
                  <a:pt x="1005" y="55"/>
                  <a:pt x="1000" y="55"/>
                </a:cubicBezTo>
                <a:cubicBezTo>
                  <a:pt x="996" y="55"/>
                  <a:pt x="993" y="55"/>
                  <a:pt x="990" y="57"/>
                </a:cubicBezTo>
                <a:cubicBezTo>
                  <a:pt x="988" y="58"/>
                  <a:pt x="985" y="60"/>
                  <a:pt x="982" y="63"/>
                </a:cubicBezTo>
                <a:cubicBezTo>
                  <a:pt x="980" y="66"/>
                  <a:pt x="978" y="70"/>
                  <a:pt x="976" y="75"/>
                </a:cubicBezTo>
                <a:cubicBezTo>
                  <a:pt x="974" y="79"/>
                  <a:pt x="972" y="85"/>
                  <a:pt x="971" y="92"/>
                </a:cubicBezTo>
                <a:lnTo>
                  <a:pt x="966" y="121"/>
                </a:lnTo>
                <a:close/>
                <a:moveTo>
                  <a:pt x="1084" y="137"/>
                </a:moveTo>
                <a:cubicBezTo>
                  <a:pt x="1072" y="137"/>
                  <a:pt x="1064" y="134"/>
                  <a:pt x="1058" y="128"/>
                </a:cubicBezTo>
                <a:cubicBezTo>
                  <a:pt x="1052" y="122"/>
                  <a:pt x="1049" y="113"/>
                  <a:pt x="1049" y="101"/>
                </a:cubicBezTo>
                <a:cubicBezTo>
                  <a:pt x="1049" y="94"/>
                  <a:pt x="1051" y="87"/>
                  <a:pt x="1053" y="80"/>
                </a:cubicBezTo>
                <a:cubicBezTo>
                  <a:pt x="1055" y="73"/>
                  <a:pt x="1058" y="66"/>
                  <a:pt x="1062" y="60"/>
                </a:cubicBezTo>
                <a:cubicBezTo>
                  <a:pt x="1067" y="54"/>
                  <a:pt x="1072" y="49"/>
                  <a:pt x="1079" y="45"/>
                </a:cubicBezTo>
                <a:cubicBezTo>
                  <a:pt x="1085" y="41"/>
                  <a:pt x="1093" y="39"/>
                  <a:pt x="1102" y="39"/>
                </a:cubicBezTo>
                <a:cubicBezTo>
                  <a:pt x="1113" y="39"/>
                  <a:pt x="1122" y="42"/>
                  <a:pt x="1127" y="48"/>
                </a:cubicBezTo>
                <a:cubicBezTo>
                  <a:pt x="1133" y="55"/>
                  <a:pt x="1136" y="64"/>
                  <a:pt x="1136" y="75"/>
                </a:cubicBezTo>
                <a:cubicBezTo>
                  <a:pt x="1136" y="82"/>
                  <a:pt x="1135" y="89"/>
                  <a:pt x="1133" y="96"/>
                </a:cubicBezTo>
                <a:cubicBezTo>
                  <a:pt x="1131" y="104"/>
                  <a:pt x="1128" y="110"/>
                  <a:pt x="1123" y="116"/>
                </a:cubicBezTo>
                <a:cubicBezTo>
                  <a:pt x="1119" y="123"/>
                  <a:pt x="1114" y="127"/>
                  <a:pt x="1107" y="131"/>
                </a:cubicBezTo>
                <a:cubicBezTo>
                  <a:pt x="1101" y="135"/>
                  <a:pt x="1093" y="137"/>
                  <a:pt x="1084" y="137"/>
                </a:cubicBezTo>
                <a:close/>
                <a:moveTo>
                  <a:pt x="1086" y="123"/>
                </a:moveTo>
                <a:cubicBezTo>
                  <a:pt x="1091" y="123"/>
                  <a:pt x="1096" y="121"/>
                  <a:pt x="1100" y="118"/>
                </a:cubicBezTo>
                <a:cubicBezTo>
                  <a:pt x="1104" y="115"/>
                  <a:pt x="1108" y="111"/>
                  <a:pt x="1110" y="106"/>
                </a:cubicBezTo>
                <a:cubicBezTo>
                  <a:pt x="1113" y="102"/>
                  <a:pt x="1115" y="96"/>
                  <a:pt x="1116" y="91"/>
                </a:cubicBezTo>
                <a:cubicBezTo>
                  <a:pt x="1117" y="85"/>
                  <a:pt x="1118" y="80"/>
                  <a:pt x="1118" y="75"/>
                </a:cubicBezTo>
                <a:cubicBezTo>
                  <a:pt x="1118" y="68"/>
                  <a:pt x="1116" y="63"/>
                  <a:pt x="1113" y="59"/>
                </a:cubicBezTo>
                <a:cubicBezTo>
                  <a:pt x="1110" y="56"/>
                  <a:pt x="1106" y="54"/>
                  <a:pt x="1100" y="54"/>
                </a:cubicBezTo>
                <a:cubicBezTo>
                  <a:pt x="1094" y="54"/>
                  <a:pt x="1089" y="55"/>
                  <a:pt x="1085" y="58"/>
                </a:cubicBezTo>
                <a:cubicBezTo>
                  <a:pt x="1081" y="62"/>
                  <a:pt x="1078" y="66"/>
                  <a:pt x="1075" y="70"/>
                </a:cubicBezTo>
                <a:cubicBezTo>
                  <a:pt x="1073" y="75"/>
                  <a:pt x="1071" y="80"/>
                  <a:pt x="1070" y="86"/>
                </a:cubicBezTo>
                <a:cubicBezTo>
                  <a:pt x="1069" y="91"/>
                  <a:pt x="1068" y="97"/>
                  <a:pt x="1068" y="101"/>
                </a:cubicBezTo>
                <a:cubicBezTo>
                  <a:pt x="1068" y="108"/>
                  <a:pt x="1069" y="114"/>
                  <a:pt x="1072" y="117"/>
                </a:cubicBezTo>
                <a:cubicBezTo>
                  <a:pt x="1075" y="121"/>
                  <a:pt x="1080" y="123"/>
                  <a:pt x="1086" y="123"/>
                </a:cubicBezTo>
                <a:close/>
                <a:moveTo>
                  <a:pt x="1174" y="91"/>
                </a:moveTo>
                <a:cubicBezTo>
                  <a:pt x="1172" y="90"/>
                  <a:pt x="1170" y="89"/>
                  <a:pt x="1168" y="88"/>
                </a:cubicBezTo>
                <a:cubicBezTo>
                  <a:pt x="1166" y="87"/>
                  <a:pt x="1164" y="86"/>
                  <a:pt x="1162" y="84"/>
                </a:cubicBezTo>
                <a:cubicBezTo>
                  <a:pt x="1160" y="82"/>
                  <a:pt x="1159" y="80"/>
                  <a:pt x="1158" y="77"/>
                </a:cubicBezTo>
                <a:cubicBezTo>
                  <a:pt x="1157" y="75"/>
                  <a:pt x="1156" y="72"/>
                  <a:pt x="1156" y="68"/>
                </a:cubicBezTo>
                <a:cubicBezTo>
                  <a:pt x="1156" y="63"/>
                  <a:pt x="1157" y="59"/>
                  <a:pt x="1159" y="56"/>
                </a:cubicBezTo>
                <a:cubicBezTo>
                  <a:pt x="1161" y="52"/>
                  <a:pt x="1163" y="49"/>
                  <a:pt x="1167" y="47"/>
                </a:cubicBezTo>
                <a:cubicBezTo>
                  <a:pt x="1170" y="44"/>
                  <a:pt x="1174" y="42"/>
                  <a:pt x="1178" y="41"/>
                </a:cubicBezTo>
                <a:cubicBezTo>
                  <a:pt x="1183" y="40"/>
                  <a:pt x="1188" y="39"/>
                  <a:pt x="1194" y="39"/>
                </a:cubicBezTo>
                <a:cubicBezTo>
                  <a:pt x="1199" y="39"/>
                  <a:pt x="1203" y="39"/>
                  <a:pt x="1208" y="41"/>
                </a:cubicBezTo>
                <a:cubicBezTo>
                  <a:pt x="1212" y="42"/>
                  <a:pt x="1216" y="43"/>
                  <a:pt x="1219" y="44"/>
                </a:cubicBezTo>
                <a:cubicBezTo>
                  <a:pt x="1218" y="49"/>
                  <a:pt x="1216" y="54"/>
                  <a:pt x="1213" y="58"/>
                </a:cubicBezTo>
                <a:cubicBezTo>
                  <a:pt x="1211" y="57"/>
                  <a:pt x="1208" y="56"/>
                  <a:pt x="1205" y="55"/>
                </a:cubicBezTo>
                <a:cubicBezTo>
                  <a:pt x="1201" y="54"/>
                  <a:pt x="1197" y="53"/>
                  <a:pt x="1193" y="53"/>
                </a:cubicBezTo>
                <a:cubicBezTo>
                  <a:pt x="1188" y="53"/>
                  <a:pt x="1183" y="54"/>
                  <a:pt x="1180" y="56"/>
                </a:cubicBezTo>
                <a:cubicBezTo>
                  <a:pt x="1176" y="58"/>
                  <a:pt x="1175" y="61"/>
                  <a:pt x="1175" y="66"/>
                </a:cubicBezTo>
                <a:cubicBezTo>
                  <a:pt x="1175" y="68"/>
                  <a:pt x="1175" y="71"/>
                  <a:pt x="1177" y="73"/>
                </a:cubicBezTo>
                <a:cubicBezTo>
                  <a:pt x="1179" y="75"/>
                  <a:pt x="1182" y="76"/>
                  <a:pt x="1186" y="78"/>
                </a:cubicBezTo>
                <a:cubicBezTo>
                  <a:pt x="1190" y="80"/>
                  <a:pt x="1190" y="80"/>
                  <a:pt x="1190" y="80"/>
                </a:cubicBezTo>
                <a:cubicBezTo>
                  <a:pt x="1192" y="81"/>
                  <a:pt x="1195" y="82"/>
                  <a:pt x="1197" y="83"/>
                </a:cubicBezTo>
                <a:cubicBezTo>
                  <a:pt x="1200" y="85"/>
                  <a:pt x="1202" y="86"/>
                  <a:pt x="1204" y="88"/>
                </a:cubicBezTo>
                <a:cubicBezTo>
                  <a:pt x="1206" y="90"/>
                  <a:pt x="1208" y="92"/>
                  <a:pt x="1209" y="94"/>
                </a:cubicBezTo>
                <a:cubicBezTo>
                  <a:pt x="1210" y="97"/>
                  <a:pt x="1211" y="100"/>
                  <a:pt x="1211" y="104"/>
                </a:cubicBezTo>
                <a:cubicBezTo>
                  <a:pt x="1211" y="109"/>
                  <a:pt x="1210" y="114"/>
                  <a:pt x="1208" y="119"/>
                </a:cubicBezTo>
                <a:cubicBezTo>
                  <a:pt x="1205" y="123"/>
                  <a:pt x="1202" y="126"/>
                  <a:pt x="1198" y="129"/>
                </a:cubicBezTo>
                <a:cubicBezTo>
                  <a:pt x="1195" y="132"/>
                  <a:pt x="1190" y="134"/>
                  <a:pt x="1185" y="135"/>
                </a:cubicBezTo>
                <a:cubicBezTo>
                  <a:pt x="1180" y="137"/>
                  <a:pt x="1175" y="137"/>
                  <a:pt x="1169" y="137"/>
                </a:cubicBezTo>
                <a:cubicBezTo>
                  <a:pt x="1164" y="137"/>
                  <a:pt x="1159" y="137"/>
                  <a:pt x="1154" y="136"/>
                </a:cubicBezTo>
                <a:cubicBezTo>
                  <a:pt x="1150" y="135"/>
                  <a:pt x="1146" y="134"/>
                  <a:pt x="1143" y="133"/>
                </a:cubicBezTo>
                <a:cubicBezTo>
                  <a:pt x="1143" y="130"/>
                  <a:pt x="1143" y="127"/>
                  <a:pt x="1144" y="125"/>
                </a:cubicBezTo>
                <a:cubicBezTo>
                  <a:pt x="1145" y="123"/>
                  <a:pt x="1146" y="120"/>
                  <a:pt x="1147" y="118"/>
                </a:cubicBezTo>
                <a:cubicBezTo>
                  <a:pt x="1150" y="119"/>
                  <a:pt x="1154" y="120"/>
                  <a:pt x="1158" y="121"/>
                </a:cubicBezTo>
                <a:cubicBezTo>
                  <a:pt x="1163" y="122"/>
                  <a:pt x="1167" y="122"/>
                  <a:pt x="1170" y="122"/>
                </a:cubicBezTo>
                <a:cubicBezTo>
                  <a:pt x="1173" y="122"/>
                  <a:pt x="1176" y="122"/>
                  <a:pt x="1179" y="122"/>
                </a:cubicBezTo>
                <a:cubicBezTo>
                  <a:pt x="1181" y="121"/>
                  <a:pt x="1184" y="120"/>
                  <a:pt x="1186" y="119"/>
                </a:cubicBezTo>
                <a:cubicBezTo>
                  <a:pt x="1188" y="118"/>
                  <a:pt x="1189" y="116"/>
                  <a:pt x="1190" y="114"/>
                </a:cubicBezTo>
                <a:cubicBezTo>
                  <a:pt x="1192" y="112"/>
                  <a:pt x="1192" y="110"/>
                  <a:pt x="1192" y="107"/>
                </a:cubicBezTo>
                <a:cubicBezTo>
                  <a:pt x="1192" y="103"/>
                  <a:pt x="1191" y="100"/>
                  <a:pt x="1189" y="99"/>
                </a:cubicBezTo>
                <a:cubicBezTo>
                  <a:pt x="1187" y="97"/>
                  <a:pt x="1184" y="95"/>
                  <a:pt x="1180" y="93"/>
                </a:cubicBezTo>
                <a:lnTo>
                  <a:pt x="1174" y="91"/>
                </a:lnTo>
                <a:close/>
                <a:moveTo>
                  <a:pt x="1253" y="91"/>
                </a:moveTo>
                <a:cubicBezTo>
                  <a:pt x="1251" y="90"/>
                  <a:pt x="1249" y="89"/>
                  <a:pt x="1247" y="88"/>
                </a:cubicBezTo>
                <a:cubicBezTo>
                  <a:pt x="1245" y="87"/>
                  <a:pt x="1243" y="86"/>
                  <a:pt x="1242" y="84"/>
                </a:cubicBezTo>
                <a:cubicBezTo>
                  <a:pt x="1240" y="82"/>
                  <a:pt x="1238" y="80"/>
                  <a:pt x="1237" y="77"/>
                </a:cubicBezTo>
                <a:cubicBezTo>
                  <a:pt x="1236" y="75"/>
                  <a:pt x="1236" y="72"/>
                  <a:pt x="1236" y="68"/>
                </a:cubicBezTo>
                <a:cubicBezTo>
                  <a:pt x="1236" y="63"/>
                  <a:pt x="1236" y="59"/>
                  <a:pt x="1238" y="56"/>
                </a:cubicBezTo>
                <a:cubicBezTo>
                  <a:pt x="1240" y="52"/>
                  <a:pt x="1243" y="49"/>
                  <a:pt x="1246" y="47"/>
                </a:cubicBezTo>
                <a:cubicBezTo>
                  <a:pt x="1249" y="44"/>
                  <a:pt x="1253" y="42"/>
                  <a:pt x="1258" y="41"/>
                </a:cubicBezTo>
                <a:cubicBezTo>
                  <a:pt x="1262" y="40"/>
                  <a:pt x="1267" y="39"/>
                  <a:pt x="1273" y="39"/>
                </a:cubicBezTo>
                <a:cubicBezTo>
                  <a:pt x="1278" y="39"/>
                  <a:pt x="1283" y="39"/>
                  <a:pt x="1287" y="41"/>
                </a:cubicBezTo>
                <a:cubicBezTo>
                  <a:pt x="1292" y="42"/>
                  <a:pt x="1295" y="43"/>
                  <a:pt x="1298" y="44"/>
                </a:cubicBezTo>
                <a:cubicBezTo>
                  <a:pt x="1297" y="49"/>
                  <a:pt x="1295" y="54"/>
                  <a:pt x="1293" y="58"/>
                </a:cubicBezTo>
                <a:cubicBezTo>
                  <a:pt x="1291" y="57"/>
                  <a:pt x="1288" y="56"/>
                  <a:pt x="1284" y="55"/>
                </a:cubicBezTo>
                <a:cubicBezTo>
                  <a:pt x="1280" y="54"/>
                  <a:pt x="1276" y="53"/>
                  <a:pt x="1272" y="53"/>
                </a:cubicBezTo>
                <a:cubicBezTo>
                  <a:pt x="1267" y="53"/>
                  <a:pt x="1263" y="54"/>
                  <a:pt x="1259" y="56"/>
                </a:cubicBezTo>
                <a:cubicBezTo>
                  <a:pt x="1256" y="58"/>
                  <a:pt x="1254" y="61"/>
                  <a:pt x="1254" y="66"/>
                </a:cubicBezTo>
                <a:cubicBezTo>
                  <a:pt x="1254" y="68"/>
                  <a:pt x="1255" y="71"/>
                  <a:pt x="1257" y="73"/>
                </a:cubicBezTo>
                <a:cubicBezTo>
                  <a:pt x="1258" y="75"/>
                  <a:pt x="1261" y="76"/>
                  <a:pt x="1265" y="78"/>
                </a:cubicBezTo>
                <a:cubicBezTo>
                  <a:pt x="1269" y="80"/>
                  <a:pt x="1269" y="80"/>
                  <a:pt x="1269" y="80"/>
                </a:cubicBezTo>
                <a:cubicBezTo>
                  <a:pt x="1272" y="81"/>
                  <a:pt x="1274" y="82"/>
                  <a:pt x="1277" y="83"/>
                </a:cubicBezTo>
                <a:cubicBezTo>
                  <a:pt x="1279" y="85"/>
                  <a:pt x="1281" y="86"/>
                  <a:pt x="1283" y="88"/>
                </a:cubicBezTo>
                <a:cubicBezTo>
                  <a:pt x="1285" y="90"/>
                  <a:pt x="1287" y="92"/>
                  <a:pt x="1288" y="94"/>
                </a:cubicBezTo>
                <a:cubicBezTo>
                  <a:pt x="1290" y="97"/>
                  <a:pt x="1290" y="100"/>
                  <a:pt x="1290" y="104"/>
                </a:cubicBezTo>
                <a:cubicBezTo>
                  <a:pt x="1290" y="109"/>
                  <a:pt x="1289" y="114"/>
                  <a:pt x="1287" y="119"/>
                </a:cubicBezTo>
                <a:cubicBezTo>
                  <a:pt x="1285" y="123"/>
                  <a:pt x="1282" y="126"/>
                  <a:pt x="1278" y="129"/>
                </a:cubicBezTo>
                <a:cubicBezTo>
                  <a:pt x="1274" y="132"/>
                  <a:pt x="1270" y="134"/>
                  <a:pt x="1265" y="135"/>
                </a:cubicBezTo>
                <a:cubicBezTo>
                  <a:pt x="1259" y="137"/>
                  <a:pt x="1254" y="137"/>
                  <a:pt x="1248" y="137"/>
                </a:cubicBezTo>
                <a:cubicBezTo>
                  <a:pt x="1243" y="137"/>
                  <a:pt x="1238" y="137"/>
                  <a:pt x="1234" y="136"/>
                </a:cubicBezTo>
                <a:cubicBezTo>
                  <a:pt x="1229" y="135"/>
                  <a:pt x="1225" y="134"/>
                  <a:pt x="1222" y="133"/>
                </a:cubicBezTo>
                <a:cubicBezTo>
                  <a:pt x="1222" y="130"/>
                  <a:pt x="1223" y="127"/>
                  <a:pt x="1224" y="125"/>
                </a:cubicBezTo>
                <a:cubicBezTo>
                  <a:pt x="1224" y="123"/>
                  <a:pt x="1225" y="120"/>
                  <a:pt x="1227" y="118"/>
                </a:cubicBezTo>
                <a:cubicBezTo>
                  <a:pt x="1230" y="119"/>
                  <a:pt x="1233" y="120"/>
                  <a:pt x="1238" y="121"/>
                </a:cubicBezTo>
                <a:cubicBezTo>
                  <a:pt x="1242" y="122"/>
                  <a:pt x="1246" y="122"/>
                  <a:pt x="1250" y="122"/>
                </a:cubicBezTo>
                <a:cubicBezTo>
                  <a:pt x="1253" y="122"/>
                  <a:pt x="1256" y="122"/>
                  <a:pt x="1258" y="122"/>
                </a:cubicBezTo>
                <a:cubicBezTo>
                  <a:pt x="1261" y="121"/>
                  <a:pt x="1263" y="120"/>
                  <a:pt x="1265" y="119"/>
                </a:cubicBezTo>
                <a:cubicBezTo>
                  <a:pt x="1267" y="118"/>
                  <a:pt x="1269" y="116"/>
                  <a:pt x="1270" y="114"/>
                </a:cubicBezTo>
                <a:cubicBezTo>
                  <a:pt x="1271" y="112"/>
                  <a:pt x="1272" y="110"/>
                  <a:pt x="1272" y="107"/>
                </a:cubicBezTo>
                <a:cubicBezTo>
                  <a:pt x="1272" y="103"/>
                  <a:pt x="1271" y="100"/>
                  <a:pt x="1268" y="99"/>
                </a:cubicBezTo>
                <a:cubicBezTo>
                  <a:pt x="1266" y="97"/>
                  <a:pt x="1263" y="95"/>
                  <a:pt x="1259" y="93"/>
                </a:cubicBezTo>
                <a:lnTo>
                  <a:pt x="1253" y="91"/>
                </a:lnTo>
                <a:close/>
                <a:moveTo>
                  <a:pt x="1326" y="56"/>
                </a:moveTo>
                <a:cubicBezTo>
                  <a:pt x="1315" y="56"/>
                  <a:pt x="1315" y="56"/>
                  <a:pt x="1315" y="56"/>
                </a:cubicBezTo>
                <a:cubicBezTo>
                  <a:pt x="1315" y="53"/>
                  <a:pt x="1315" y="51"/>
                  <a:pt x="1315" y="48"/>
                </a:cubicBezTo>
                <a:cubicBezTo>
                  <a:pt x="1316" y="46"/>
                  <a:pt x="1316" y="44"/>
                  <a:pt x="1317" y="41"/>
                </a:cubicBezTo>
                <a:cubicBezTo>
                  <a:pt x="1347" y="41"/>
                  <a:pt x="1347" y="41"/>
                  <a:pt x="1347" y="41"/>
                </a:cubicBezTo>
                <a:cubicBezTo>
                  <a:pt x="1330" y="135"/>
                  <a:pt x="1330" y="135"/>
                  <a:pt x="1330" y="135"/>
                </a:cubicBezTo>
                <a:cubicBezTo>
                  <a:pt x="1329" y="135"/>
                  <a:pt x="1327" y="135"/>
                  <a:pt x="1326" y="135"/>
                </a:cubicBezTo>
                <a:cubicBezTo>
                  <a:pt x="1324" y="136"/>
                  <a:pt x="1322" y="136"/>
                  <a:pt x="1321" y="136"/>
                </a:cubicBezTo>
                <a:cubicBezTo>
                  <a:pt x="1320" y="136"/>
                  <a:pt x="1318" y="136"/>
                  <a:pt x="1317" y="135"/>
                </a:cubicBezTo>
                <a:cubicBezTo>
                  <a:pt x="1315" y="135"/>
                  <a:pt x="1314" y="135"/>
                  <a:pt x="1312" y="135"/>
                </a:cubicBezTo>
                <a:lnTo>
                  <a:pt x="1326" y="56"/>
                </a:lnTo>
                <a:close/>
                <a:moveTo>
                  <a:pt x="1326" y="22"/>
                </a:moveTo>
                <a:cubicBezTo>
                  <a:pt x="1326" y="18"/>
                  <a:pt x="1326" y="15"/>
                  <a:pt x="1327" y="12"/>
                </a:cubicBezTo>
                <a:cubicBezTo>
                  <a:pt x="1328" y="8"/>
                  <a:pt x="1328" y="5"/>
                  <a:pt x="1329" y="2"/>
                </a:cubicBezTo>
                <a:cubicBezTo>
                  <a:pt x="1331" y="2"/>
                  <a:pt x="1333" y="1"/>
                  <a:pt x="1335" y="1"/>
                </a:cubicBezTo>
                <a:cubicBezTo>
                  <a:pt x="1337" y="1"/>
                  <a:pt x="1339" y="1"/>
                  <a:pt x="1340" y="1"/>
                </a:cubicBezTo>
                <a:cubicBezTo>
                  <a:pt x="1342" y="1"/>
                  <a:pt x="1343" y="1"/>
                  <a:pt x="1345" y="1"/>
                </a:cubicBezTo>
                <a:cubicBezTo>
                  <a:pt x="1347" y="1"/>
                  <a:pt x="1349" y="2"/>
                  <a:pt x="1350" y="2"/>
                </a:cubicBezTo>
                <a:cubicBezTo>
                  <a:pt x="1350" y="5"/>
                  <a:pt x="1350" y="9"/>
                  <a:pt x="1349" y="12"/>
                </a:cubicBezTo>
                <a:cubicBezTo>
                  <a:pt x="1349" y="15"/>
                  <a:pt x="1348" y="19"/>
                  <a:pt x="1347" y="22"/>
                </a:cubicBezTo>
                <a:cubicBezTo>
                  <a:pt x="1345" y="22"/>
                  <a:pt x="1343" y="22"/>
                  <a:pt x="1341" y="22"/>
                </a:cubicBezTo>
                <a:cubicBezTo>
                  <a:pt x="1339" y="22"/>
                  <a:pt x="1338" y="22"/>
                  <a:pt x="1336" y="22"/>
                </a:cubicBezTo>
                <a:cubicBezTo>
                  <a:pt x="1335" y="22"/>
                  <a:pt x="1333" y="22"/>
                  <a:pt x="1331" y="22"/>
                </a:cubicBezTo>
                <a:cubicBezTo>
                  <a:pt x="1329" y="22"/>
                  <a:pt x="1328" y="22"/>
                  <a:pt x="1326" y="22"/>
                </a:cubicBezTo>
                <a:close/>
                <a:moveTo>
                  <a:pt x="1378" y="38"/>
                </a:moveTo>
                <a:cubicBezTo>
                  <a:pt x="1379" y="32"/>
                  <a:pt x="1380" y="26"/>
                  <a:pt x="1380" y="21"/>
                </a:cubicBezTo>
                <a:cubicBezTo>
                  <a:pt x="1381" y="16"/>
                  <a:pt x="1381" y="11"/>
                  <a:pt x="1381" y="8"/>
                </a:cubicBezTo>
                <a:cubicBezTo>
                  <a:pt x="1381" y="6"/>
                  <a:pt x="1381" y="5"/>
                  <a:pt x="1381" y="4"/>
                </a:cubicBezTo>
                <a:cubicBezTo>
                  <a:pt x="1381" y="3"/>
                  <a:pt x="1381" y="2"/>
                  <a:pt x="1381" y="1"/>
                </a:cubicBezTo>
                <a:cubicBezTo>
                  <a:pt x="1383" y="1"/>
                  <a:pt x="1384" y="0"/>
                  <a:pt x="1386" y="0"/>
                </a:cubicBezTo>
                <a:cubicBezTo>
                  <a:pt x="1388" y="0"/>
                  <a:pt x="1390" y="0"/>
                  <a:pt x="1391" y="0"/>
                </a:cubicBezTo>
                <a:cubicBezTo>
                  <a:pt x="1392" y="0"/>
                  <a:pt x="1394" y="0"/>
                  <a:pt x="1395" y="0"/>
                </a:cubicBezTo>
                <a:cubicBezTo>
                  <a:pt x="1397" y="0"/>
                  <a:pt x="1398" y="0"/>
                  <a:pt x="1399" y="1"/>
                </a:cubicBezTo>
                <a:cubicBezTo>
                  <a:pt x="1400" y="2"/>
                  <a:pt x="1400" y="3"/>
                  <a:pt x="1400" y="4"/>
                </a:cubicBezTo>
                <a:cubicBezTo>
                  <a:pt x="1400" y="5"/>
                  <a:pt x="1400" y="6"/>
                  <a:pt x="1400" y="7"/>
                </a:cubicBezTo>
                <a:cubicBezTo>
                  <a:pt x="1400" y="10"/>
                  <a:pt x="1400" y="14"/>
                  <a:pt x="1399" y="18"/>
                </a:cubicBezTo>
                <a:cubicBezTo>
                  <a:pt x="1398" y="23"/>
                  <a:pt x="1398" y="27"/>
                  <a:pt x="1397" y="31"/>
                </a:cubicBezTo>
                <a:cubicBezTo>
                  <a:pt x="1393" y="55"/>
                  <a:pt x="1393" y="55"/>
                  <a:pt x="1393" y="55"/>
                </a:cubicBezTo>
                <a:cubicBezTo>
                  <a:pt x="1394" y="53"/>
                  <a:pt x="1396" y="51"/>
                  <a:pt x="1398" y="49"/>
                </a:cubicBezTo>
                <a:cubicBezTo>
                  <a:pt x="1400" y="47"/>
                  <a:pt x="1402" y="45"/>
                  <a:pt x="1404" y="44"/>
                </a:cubicBezTo>
                <a:cubicBezTo>
                  <a:pt x="1407" y="42"/>
                  <a:pt x="1410" y="41"/>
                  <a:pt x="1413" y="40"/>
                </a:cubicBezTo>
                <a:cubicBezTo>
                  <a:pt x="1416" y="39"/>
                  <a:pt x="1419" y="39"/>
                  <a:pt x="1423" y="39"/>
                </a:cubicBezTo>
                <a:cubicBezTo>
                  <a:pt x="1431" y="39"/>
                  <a:pt x="1438" y="42"/>
                  <a:pt x="1443" y="48"/>
                </a:cubicBezTo>
                <a:cubicBezTo>
                  <a:pt x="1448" y="54"/>
                  <a:pt x="1450" y="62"/>
                  <a:pt x="1450" y="73"/>
                </a:cubicBezTo>
                <a:cubicBezTo>
                  <a:pt x="1450" y="81"/>
                  <a:pt x="1449" y="90"/>
                  <a:pt x="1446" y="97"/>
                </a:cubicBezTo>
                <a:cubicBezTo>
                  <a:pt x="1444" y="105"/>
                  <a:pt x="1440" y="112"/>
                  <a:pt x="1435" y="118"/>
                </a:cubicBezTo>
                <a:cubicBezTo>
                  <a:pt x="1429" y="124"/>
                  <a:pt x="1423" y="129"/>
                  <a:pt x="1415" y="132"/>
                </a:cubicBezTo>
                <a:cubicBezTo>
                  <a:pt x="1407" y="135"/>
                  <a:pt x="1397" y="137"/>
                  <a:pt x="1386" y="137"/>
                </a:cubicBezTo>
                <a:cubicBezTo>
                  <a:pt x="1382" y="137"/>
                  <a:pt x="1377" y="137"/>
                  <a:pt x="1373" y="136"/>
                </a:cubicBezTo>
                <a:cubicBezTo>
                  <a:pt x="1368" y="135"/>
                  <a:pt x="1364" y="134"/>
                  <a:pt x="1361" y="133"/>
                </a:cubicBezTo>
                <a:lnTo>
                  <a:pt x="1378" y="38"/>
                </a:lnTo>
                <a:close/>
                <a:moveTo>
                  <a:pt x="1381" y="121"/>
                </a:moveTo>
                <a:cubicBezTo>
                  <a:pt x="1382" y="121"/>
                  <a:pt x="1384" y="121"/>
                  <a:pt x="1386" y="122"/>
                </a:cubicBezTo>
                <a:cubicBezTo>
                  <a:pt x="1388" y="122"/>
                  <a:pt x="1390" y="122"/>
                  <a:pt x="1392" y="122"/>
                </a:cubicBezTo>
                <a:cubicBezTo>
                  <a:pt x="1397" y="122"/>
                  <a:pt x="1402" y="121"/>
                  <a:pt x="1407" y="119"/>
                </a:cubicBezTo>
                <a:cubicBezTo>
                  <a:pt x="1412" y="116"/>
                  <a:pt x="1416" y="113"/>
                  <a:pt x="1420" y="109"/>
                </a:cubicBezTo>
                <a:cubicBezTo>
                  <a:pt x="1423" y="105"/>
                  <a:pt x="1426" y="100"/>
                  <a:pt x="1428" y="94"/>
                </a:cubicBezTo>
                <a:cubicBezTo>
                  <a:pt x="1430" y="89"/>
                  <a:pt x="1431" y="83"/>
                  <a:pt x="1431" y="76"/>
                </a:cubicBezTo>
                <a:cubicBezTo>
                  <a:pt x="1431" y="69"/>
                  <a:pt x="1430" y="64"/>
                  <a:pt x="1427" y="60"/>
                </a:cubicBezTo>
                <a:cubicBezTo>
                  <a:pt x="1424" y="57"/>
                  <a:pt x="1420" y="55"/>
                  <a:pt x="1415" y="55"/>
                </a:cubicBezTo>
                <a:cubicBezTo>
                  <a:pt x="1411" y="55"/>
                  <a:pt x="1408" y="55"/>
                  <a:pt x="1405" y="57"/>
                </a:cubicBezTo>
                <a:cubicBezTo>
                  <a:pt x="1403" y="58"/>
                  <a:pt x="1400" y="60"/>
                  <a:pt x="1397" y="63"/>
                </a:cubicBezTo>
                <a:cubicBezTo>
                  <a:pt x="1395" y="66"/>
                  <a:pt x="1393" y="70"/>
                  <a:pt x="1391" y="75"/>
                </a:cubicBezTo>
                <a:cubicBezTo>
                  <a:pt x="1389" y="79"/>
                  <a:pt x="1387" y="85"/>
                  <a:pt x="1386" y="92"/>
                </a:cubicBezTo>
                <a:lnTo>
                  <a:pt x="1381" y="121"/>
                </a:lnTo>
                <a:close/>
                <a:moveTo>
                  <a:pt x="1477" y="39"/>
                </a:moveTo>
                <a:cubicBezTo>
                  <a:pt x="1479" y="32"/>
                  <a:pt x="1480" y="26"/>
                  <a:pt x="1480" y="21"/>
                </a:cubicBezTo>
                <a:cubicBezTo>
                  <a:pt x="1481" y="16"/>
                  <a:pt x="1481" y="11"/>
                  <a:pt x="1481" y="8"/>
                </a:cubicBezTo>
                <a:cubicBezTo>
                  <a:pt x="1481" y="6"/>
                  <a:pt x="1481" y="5"/>
                  <a:pt x="1481" y="4"/>
                </a:cubicBezTo>
                <a:cubicBezTo>
                  <a:pt x="1481" y="3"/>
                  <a:pt x="1481" y="2"/>
                  <a:pt x="1481" y="1"/>
                </a:cubicBezTo>
                <a:cubicBezTo>
                  <a:pt x="1483" y="1"/>
                  <a:pt x="1484" y="0"/>
                  <a:pt x="1486" y="0"/>
                </a:cubicBezTo>
                <a:cubicBezTo>
                  <a:pt x="1488" y="0"/>
                  <a:pt x="1490" y="0"/>
                  <a:pt x="1491" y="0"/>
                </a:cubicBezTo>
                <a:cubicBezTo>
                  <a:pt x="1492" y="0"/>
                  <a:pt x="1494" y="0"/>
                  <a:pt x="1495" y="0"/>
                </a:cubicBezTo>
                <a:cubicBezTo>
                  <a:pt x="1497" y="0"/>
                  <a:pt x="1498" y="1"/>
                  <a:pt x="1499" y="1"/>
                </a:cubicBezTo>
                <a:cubicBezTo>
                  <a:pt x="1500" y="2"/>
                  <a:pt x="1500" y="3"/>
                  <a:pt x="1500" y="4"/>
                </a:cubicBezTo>
                <a:cubicBezTo>
                  <a:pt x="1500" y="5"/>
                  <a:pt x="1500" y="6"/>
                  <a:pt x="1500" y="8"/>
                </a:cubicBezTo>
                <a:cubicBezTo>
                  <a:pt x="1500" y="9"/>
                  <a:pt x="1500" y="11"/>
                  <a:pt x="1500" y="12"/>
                </a:cubicBezTo>
                <a:cubicBezTo>
                  <a:pt x="1499" y="14"/>
                  <a:pt x="1499" y="16"/>
                  <a:pt x="1499" y="18"/>
                </a:cubicBezTo>
                <a:cubicBezTo>
                  <a:pt x="1499" y="20"/>
                  <a:pt x="1498" y="23"/>
                  <a:pt x="1498" y="25"/>
                </a:cubicBezTo>
                <a:cubicBezTo>
                  <a:pt x="1498" y="27"/>
                  <a:pt x="1497" y="29"/>
                  <a:pt x="1497" y="31"/>
                </a:cubicBezTo>
                <a:cubicBezTo>
                  <a:pt x="1483" y="108"/>
                  <a:pt x="1483" y="108"/>
                  <a:pt x="1483" y="108"/>
                </a:cubicBezTo>
                <a:cubicBezTo>
                  <a:pt x="1482" y="110"/>
                  <a:pt x="1482" y="112"/>
                  <a:pt x="1482" y="113"/>
                </a:cubicBezTo>
                <a:cubicBezTo>
                  <a:pt x="1482" y="115"/>
                  <a:pt x="1482" y="117"/>
                  <a:pt x="1483" y="118"/>
                </a:cubicBezTo>
                <a:cubicBezTo>
                  <a:pt x="1483" y="119"/>
                  <a:pt x="1484" y="120"/>
                  <a:pt x="1485" y="120"/>
                </a:cubicBezTo>
                <a:cubicBezTo>
                  <a:pt x="1486" y="121"/>
                  <a:pt x="1487" y="121"/>
                  <a:pt x="1488" y="122"/>
                </a:cubicBezTo>
                <a:cubicBezTo>
                  <a:pt x="1489" y="122"/>
                  <a:pt x="1490" y="122"/>
                  <a:pt x="1491" y="122"/>
                </a:cubicBezTo>
                <a:cubicBezTo>
                  <a:pt x="1492" y="122"/>
                  <a:pt x="1493" y="122"/>
                  <a:pt x="1495" y="121"/>
                </a:cubicBezTo>
                <a:cubicBezTo>
                  <a:pt x="1496" y="121"/>
                  <a:pt x="1497" y="121"/>
                  <a:pt x="1498" y="121"/>
                </a:cubicBezTo>
                <a:cubicBezTo>
                  <a:pt x="1499" y="124"/>
                  <a:pt x="1500" y="128"/>
                  <a:pt x="1500" y="132"/>
                </a:cubicBezTo>
                <a:cubicBezTo>
                  <a:pt x="1500" y="132"/>
                  <a:pt x="1500" y="133"/>
                  <a:pt x="1500" y="133"/>
                </a:cubicBezTo>
                <a:cubicBezTo>
                  <a:pt x="1500" y="134"/>
                  <a:pt x="1500" y="134"/>
                  <a:pt x="1500" y="134"/>
                </a:cubicBezTo>
                <a:cubicBezTo>
                  <a:pt x="1498" y="135"/>
                  <a:pt x="1496" y="136"/>
                  <a:pt x="1493" y="136"/>
                </a:cubicBezTo>
                <a:cubicBezTo>
                  <a:pt x="1490" y="136"/>
                  <a:pt x="1488" y="136"/>
                  <a:pt x="1485" y="136"/>
                </a:cubicBezTo>
                <a:cubicBezTo>
                  <a:pt x="1482" y="136"/>
                  <a:pt x="1479" y="136"/>
                  <a:pt x="1476" y="135"/>
                </a:cubicBezTo>
                <a:cubicBezTo>
                  <a:pt x="1474" y="135"/>
                  <a:pt x="1472" y="134"/>
                  <a:pt x="1470" y="132"/>
                </a:cubicBezTo>
                <a:cubicBezTo>
                  <a:pt x="1468" y="131"/>
                  <a:pt x="1466" y="128"/>
                  <a:pt x="1465" y="126"/>
                </a:cubicBezTo>
                <a:cubicBezTo>
                  <a:pt x="1464" y="123"/>
                  <a:pt x="1464" y="120"/>
                  <a:pt x="1464" y="116"/>
                </a:cubicBezTo>
                <a:cubicBezTo>
                  <a:pt x="1464" y="114"/>
                  <a:pt x="1464" y="111"/>
                  <a:pt x="1464" y="109"/>
                </a:cubicBezTo>
                <a:cubicBezTo>
                  <a:pt x="1465" y="106"/>
                  <a:pt x="1465" y="104"/>
                  <a:pt x="1466" y="101"/>
                </a:cubicBezTo>
                <a:lnTo>
                  <a:pt x="1477" y="39"/>
                </a:lnTo>
                <a:close/>
                <a:moveTo>
                  <a:pt x="1532" y="98"/>
                </a:moveTo>
                <a:cubicBezTo>
                  <a:pt x="1533" y="106"/>
                  <a:pt x="1535" y="112"/>
                  <a:pt x="1538" y="116"/>
                </a:cubicBezTo>
                <a:cubicBezTo>
                  <a:pt x="1542" y="120"/>
                  <a:pt x="1548" y="122"/>
                  <a:pt x="1556" y="122"/>
                </a:cubicBezTo>
                <a:cubicBezTo>
                  <a:pt x="1561" y="122"/>
                  <a:pt x="1566" y="122"/>
                  <a:pt x="1570" y="121"/>
                </a:cubicBezTo>
                <a:cubicBezTo>
                  <a:pt x="1574" y="120"/>
                  <a:pt x="1578" y="118"/>
                  <a:pt x="1582" y="117"/>
                </a:cubicBezTo>
                <a:cubicBezTo>
                  <a:pt x="1583" y="119"/>
                  <a:pt x="1584" y="121"/>
                  <a:pt x="1584" y="124"/>
                </a:cubicBezTo>
                <a:cubicBezTo>
                  <a:pt x="1585" y="126"/>
                  <a:pt x="1585" y="129"/>
                  <a:pt x="1585" y="131"/>
                </a:cubicBezTo>
                <a:cubicBezTo>
                  <a:pt x="1583" y="132"/>
                  <a:pt x="1581" y="133"/>
                  <a:pt x="1578" y="134"/>
                </a:cubicBezTo>
                <a:cubicBezTo>
                  <a:pt x="1576" y="134"/>
                  <a:pt x="1573" y="135"/>
                  <a:pt x="1570" y="135"/>
                </a:cubicBezTo>
                <a:cubicBezTo>
                  <a:pt x="1567" y="136"/>
                  <a:pt x="1564" y="136"/>
                  <a:pt x="1561" y="137"/>
                </a:cubicBezTo>
                <a:cubicBezTo>
                  <a:pt x="1558" y="137"/>
                  <a:pt x="1556" y="137"/>
                  <a:pt x="1553" y="137"/>
                </a:cubicBezTo>
                <a:cubicBezTo>
                  <a:pt x="1546" y="137"/>
                  <a:pt x="1540" y="136"/>
                  <a:pt x="1535" y="134"/>
                </a:cubicBezTo>
                <a:cubicBezTo>
                  <a:pt x="1530" y="132"/>
                  <a:pt x="1526" y="130"/>
                  <a:pt x="1523" y="127"/>
                </a:cubicBezTo>
                <a:cubicBezTo>
                  <a:pt x="1520" y="123"/>
                  <a:pt x="1518" y="119"/>
                  <a:pt x="1516" y="115"/>
                </a:cubicBezTo>
                <a:cubicBezTo>
                  <a:pt x="1515" y="110"/>
                  <a:pt x="1514" y="105"/>
                  <a:pt x="1514" y="100"/>
                </a:cubicBezTo>
                <a:cubicBezTo>
                  <a:pt x="1514" y="92"/>
                  <a:pt x="1515" y="85"/>
                  <a:pt x="1518" y="78"/>
                </a:cubicBezTo>
                <a:cubicBezTo>
                  <a:pt x="1520" y="70"/>
                  <a:pt x="1524" y="64"/>
                  <a:pt x="1529" y="58"/>
                </a:cubicBezTo>
                <a:cubicBezTo>
                  <a:pt x="1533" y="52"/>
                  <a:pt x="1539" y="48"/>
                  <a:pt x="1545" y="44"/>
                </a:cubicBezTo>
                <a:cubicBezTo>
                  <a:pt x="1552" y="41"/>
                  <a:pt x="1559" y="39"/>
                  <a:pt x="1567" y="39"/>
                </a:cubicBezTo>
                <a:cubicBezTo>
                  <a:pt x="1575" y="39"/>
                  <a:pt x="1582" y="41"/>
                  <a:pt x="1586" y="45"/>
                </a:cubicBezTo>
                <a:cubicBezTo>
                  <a:pt x="1591" y="49"/>
                  <a:pt x="1594" y="54"/>
                  <a:pt x="1594" y="61"/>
                </a:cubicBezTo>
                <a:cubicBezTo>
                  <a:pt x="1594" y="66"/>
                  <a:pt x="1592" y="71"/>
                  <a:pt x="1590" y="75"/>
                </a:cubicBezTo>
                <a:cubicBezTo>
                  <a:pt x="1587" y="79"/>
                  <a:pt x="1583" y="82"/>
                  <a:pt x="1579" y="85"/>
                </a:cubicBezTo>
                <a:cubicBezTo>
                  <a:pt x="1574" y="88"/>
                  <a:pt x="1569" y="90"/>
                  <a:pt x="1562" y="92"/>
                </a:cubicBezTo>
                <a:cubicBezTo>
                  <a:pt x="1556" y="94"/>
                  <a:pt x="1549" y="95"/>
                  <a:pt x="1542" y="96"/>
                </a:cubicBezTo>
                <a:lnTo>
                  <a:pt x="1532" y="98"/>
                </a:lnTo>
                <a:close/>
                <a:moveTo>
                  <a:pt x="1544" y="82"/>
                </a:moveTo>
                <a:cubicBezTo>
                  <a:pt x="1550" y="81"/>
                  <a:pt x="1555" y="80"/>
                  <a:pt x="1559" y="79"/>
                </a:cubicBezTo>
                <a:cubicBezTo>
                  <a:pt x="1563" y="77"/>
                  <a:pt x="1567" y="76"/>
                  <a:pt x="1569" y="74"/>
                </a:cubicBezTo>
                <a:cubicBezTo>
                  <a:pt x="1571" y="72"/>
                  <a:pt x="1573" y="71"/>
                  <a:pt x="1574" y="69"/>
                </a:cubicBezTo>
                <a:cubicBezTo>
                  <a:pt x="1575" y="67"/>
                  <a:pt x="1576" y="65"/>
                  <a:pt x="1576" y="63"/>
                </a:cubicBezTo>
                <a:cubicBezTo>
                  <a:pt x="1576" y="60"/>
                  <a:pt x="1575" y="58"/>
                  <a:pt x="1573" y="56"/>
                </a:cubicBezTo>
                <a:cubicBezTo>
                  <a:pt x="1571" y="54"/>
                  <a:pt x="1568" y="53"/>
                  <a:pt x="1564" y="53"/>
                </a:cubicBezTo>
                <a:cubicBezTo>
                  <a:pt x="1560" y="53"/>
                  <a:pt x="1557" y="54"/>
                  <a:pt x="1553" y="56"/>
                </a:cubicBezTo>
                <a:cubicBezTo>
                  <a:pt x="1550" y="58"/>
                  <a:pt x="1547" y="60"/>
                  <a:pt x="1545" y="63"/>
                </a:cubicBezTo>
                <a:cubicBezTo>
                  <a:pt x="1542" y="66"/>
                  <a:pt x="1540" y="69"/>
                  <a:pt x="1538" y="73"/>
                </a:cubicBezTo>
                <a:cubicBezTo>
                  <a:pt x="1536" y="76"/>
                  <a:pt x="1535" y="80"/>
                  <a:pt x="1534" y="84"/>
                </a:cubicBezTo>
                <a:lnTo>
                  <a:pt x="1544" y="82"/>
                </a:lnTo>
                <a:close/>
              </a:path>
            </a:pathLst>
          </a:custGeom>
          <a:solidFill>
            <a:srgbClr val="FFFFFF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solidFill>
                <a:srgbClr val="4D4F5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2860"/>
            <a:ext cx="9144000" cy="518922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57199" y="212476"/>
            <a:ext cx="2153221" cy="508721"/>
            <a:chOff x="2330450" y="-4186361"/>
            <a:chExt cx="7250113" cy="1712913"/>
          </a:xfrm>
        </p:grpSpPr>
        <p:sp>
          <p:nvSpPr>
            <p:cNvPr id="5" name="Freeform 4"/>
            <p:cNvSpPr>
              <a:spLocks noEditPoints="1"/>
            </p:cNvSpPr>
            <p:nvPr/>
          </p:nvSpPr>
          <p:spPr bwMode="auto">
            <a:xfrm>
              <a:off x="4594225" y="-3840286"/>
              <a:ext cx="4986338" cy="1023938"/>
            </a:xfrm>
            <a:custGeom>
              <a:avLst/>
              <a:gdLst>
                <a:gd name="T0" fmla="*/ 1038 w 1328"/>
                <a:gd name="T1" fmla="*/ 188 h 272"/>
                <a:gd name="T2" fmla="*/ 1125 w 1328"/>
                <a:gd name="T3" fmla="*/ 235 h 272"/>
                <a:gd name="T4" fmla="*/ 1136 w 1328"/>
                <a:gd name="T5" fmla="*/ 259 h 272"/>
                <a:gd name="T6" fmla="*/ 1006 w 1328"/>
                <a:gd name="T7" fmla="*/ 164 h 272"/>
                <a:gd name="T8" fmla="*/ 1149 w 1328"/>
                <a:gd name="T9" fmla="*/ 175 h 272"/>
                <a:gd name="T10" fmla="*/ 1038 w 1328"/>
                <a:gd name="T11" fmla="*/ 159 h 272"/>
                <a:gd name="T12" fmla="*/ 1119 w 1328"/>
                <a:gd name="T13" fmla="*/ 156 h 272"/>
                <a:gd name="T14" fmla="*/ 1216 w 1328"/>
                <a:gd name="T15" fmla="*/ 188 h 272"/>
                <a:gd name="T16" fmla="*/ 1303 w 1328"/>
                <a:gd name="T17" fmla="*/ 235 h 272"/>
                <a:gd name="T18" fmla="*/ 1314 w 1328"/>
                <a:gd name="T19" fmla="*/ 259 h 272"/>
                <a:gd name="T20" fmla="*/ 1184 w 1328"/>
                <a:gd name="T21" fmla="*/ 164 h 272"/>
                <a:gd name="T22" fmla="*/ 1328 w 1328"/>
                <a:gd name="T23" fmla="*/ 175 h 272"/>
                <a:gd name="T24" fmla="*/ 1216 w 1328"/>
                <a:gd name="T25" fmla="*/ 159 h 272"/>
                <a:gd name="T26" fmla="*/ 1297 w 1328"/>
                <a:gd name="T27" fmla="*/ 156 h 272"/>
                <a:gd name="T28" fmla="*/ 194 w 1328"/>
                <a:gd name="T29" fmla="*/ 9 h 272"/>
                <a:gd name="T30" fmla="*/ 15 w 1328"/>
                <a:gd name="T31" fmla="*/ 0 h 272"/>
                <a:gd name="T32" fmla="*/ 15 w 1328"/>
                <a:gd name="T33" fmla="*/ 272 h 272"/>
                <a:gd name="T34" fmla="*/ 97 w 1328"/>
                <a:gd name="T35" fmla="*/ 217 h 272"/>
                <a:gd name="T36" fmla="*/ 194 w 1328"/>
                <a:gd name="T37" fmla="*/ 73 h 272"/>
                <a:gd name="T38" fmla="*/ 225 w 1328"/>
                <a:gd name="T39" fmla="*/ 257 h 272"/>
                <a:gd name="T40" fmla="*/ 297 w 1328"/>
                <a:gd name="T41" fmla="*/ 7 h 272"/>
                <a:gd name="T42" fmla="*/ 316 w 1328"/>
                <a:gd name="T43" fmla="*/ 26 h 272"/>
                <a:gd name="T44" fmla="*/ 297 w 1328"/>
                <a:gd name="T45" fmla="*/ 84 h 272"/>
                <a:gd name="T46" fmla="*/ 297 w 1328"/>
                <a:gd name="T47" fmla="*/ 272 h 272"/>
                <a:gd name="T48" fmla="*/ 512 w 1328"/>
                <a:gd name="T49" fmla="*/ 150 h 272"/>
                <a:gd name="T50" fmla="*/ 368 w 1328"/>
                <a:gd name="T51" fmla="*/ 86 h 272"/>
                <a:gd name="T52" fmla="*/ 370 w 1328"/>
                <a:gd name="T53" fmla="*/ 133 h 272"/>
                <a:gd name="T54" fmla="*/ 402 w 1328"/>
                <a:gd name="T55" fmla="*/ 256 h 272"/>
                <a:gd name="T56" fmla="*/ 480 w 1328"/>
                <a:gd name="T57" fmla="*/ 153 h 272"/>
                <a:gd name="T58" fmla="*/ 512 w 1328"/>
                <a:gd name="T59" fmla="*/ 256 h 272"/>
                <a:gd name="T60" fmla="*/ 625 w 1328"/>
                <a:gd name="T61" fmla="*/ 272 h 272"/>
                <a:gd name="T62" fmla="*/ 622 w 1328"/>
                <a:gd name="T63" fmla="*/ 84 h 272"/>
                <a:gd name="T64" fmla="*/ 682 w 1328"/>
                <a:gd name="T65" fmla="*/ 6 h 272"/>
                <a:gd name="T66" fmla="*/ 714 w 1328"/>
                <a:gd name="T67" fmla="*/ 258 h 272"/>
                <a:gd name="T68" fmla="*/ 628 w 1328"/>
                <a:gd name="T69" fmla="*/ 111 h 272"/>
                <a:gd name="T70" fmla="*/ 629 w 1328"/>
                <a:gd name="T71" fmla="*/ 244 h 272"/>
                <a:gd name="T72" fmla="*/ 837 w 1328"/>
                <a:gd name="T73" fmla="*/ 270 h 272"/>
                <a:gd name="T74" fmla="*/ 829 w 1328"/>
                <a:gd name="T75" fmla="*/ 241 h 272"/>
                <a:gd name="T76" fmla="*/ 837 w 1328"/>
                <a:gd name="T77" fmla="*/ 113 h 272"/>
                <a:gd name="T78" fmla="*/ 794 w 1328"/>
                <a:gd name="T79" fmla="*/ 86 h 272"/>
                <a:gd name="T80" fmla="*/ 762 w 1328"/>
                <a:gd name="T81" fmla="*/ 48 h 272"/>
                <a:gd name="T82" fmla="*/ 734 w 1328"/>
                <a:gd name="T83" fmla="*/ 100 h 272"/>
                <a:gd name="T84" fmla="*/ 762 w 1328"/>
                <a:gd name="T85" fmla="*/ 191 h 272"/>
                <a:gd name="T86" fmla="*/ 887 w 1328"/>
                <a:gd name="T87" fmla="*/ 86 h 272"/>
                <a:gd name="T88" fmla="*/ 889 w 1328"/>
                <a:gd name="T89" fmla="*/ 133 h 272"/>
                <a:gd name="T90" fmla="*/ 921 w 1328"/>
                <a:gd name="T91" fmla="*/ 256 h 272"/>
                <a:gd name="T92" fmla="*/ 961 w 1328"/>
                <a:gd name="T93" fmla="*/ 114 h 272"/>
                <a:gd name="T94" fmla="*/ 999 w 1328"/>
                <a:gd name="T95" fmla="*/ 101 h 272"/>
                <a:gd name="T96" fmla="*/ 887 w 1328"/>
                <a:gd name="T97" fmla="*/ 8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8" h="272">
                  <a:moveTo>
                    <a:pt x="1149" y="175"/>
                  </a:moveTo>
                  <a:cubicBezTo>
                    <a:pt x="1149" y="182"/>
                    <a:pt x="1145" y="188"/>
                    <a:pt x="1137" y="188"/>
                  </a:cubicBezTo>
                  <a:cubicBezTo>
                    <a:pt x="1038" y="188"/>
                    <a:pt x="1038" y="188"/>
                    <a:pt x="1038" y="188"/>
                  </a:cubicBezTo>
                  <a:cubicBezTo>
                    <a:pt x="1038" y="193"/>
                    <a:pt x="1038" y="193"/>
                    <a:pt x="1038" y="193"/>
                  </a:cubicBezTo>
                  <a:cubicBezTo>
                    <a:pt x="1038" y="222"/>
                    <a:pt x="1050" y="245"/>
                    <a:pt x="1079" y="245"/>
                  </a:cubicBezTo>
                  <a:cubicBezTo>
                    <a:pt x="1097" y="245"/>
                    <a:pt x="1109" y="242"/>
                    <a:pt x="1125" y="235"/>
                  </a:cubicBezTo>
                  <a:cubicBezTo>
                    <a:pt x="1126" y="234"/>
                    <a:pt x="1128" y="233"/>
                    <a:pt x="1130" y="233"/>
                  </a:cubicBezTo>
                  <a:cubicBezTo>
                    <a:pt x="1138" y="233"/>
                    <a:pt x="1143" y="240"/>
                    <a:pt x="1143" y="247"/>
                  </a:cubicBezTo>
                  <a:cubicBezTo>
                    <a:pt x="1143" y="253"/>
                    <a:pt x="1140" y="256"/>
                    <a:pt x="1136" y="259"/>
                  </a:cubicBezTo>
                  <a:cubicBezTo>
                    <a:pt x="1120" y="269"/>
                    <a:pt x="1096" y="272"/>
                    <a:pt x="1078" y="272"/>
                  </a:cubicBezTo>
                  <a:cubicBezTo>
                    <a:pt x="1030" y="272"/>
                    <a:pt x="1006" y="238"/>
                    <a:pt x="1006" y="192"/>
                  </a:cubicBezTo>
                  <a:cubicBezTo>
                    <a:pt x="1006" y="164"/>
                    <a:pt x="1006" y="164"/>
                    <a:pt x="1006" y="164"/>
                  </a:cubicBezTo>
                  <a:cubicBezTo>
                    <a:pt x="1006" y="118"/>
                    <a:pt x="1030" y="84"/>
                    <a:pt x="1078" y="84"/>
                  </a:cubicBezTo>
                  <a:cubicBezTo>
                    <a:pt x="1127" y="84"/>
                    <a:pt x="1149" y="114"/>
                    <a:pt x="1149" y="160"/>
                  </a:cubicBezTo>
                  <a:lnTo>
                    <a:pt x="1149" y="175"/>
                  </a:lnTo>
                  <a:close/>
                  <a:moveTo>
                    <a:pt x="1119" y="156"/>
                  </a:moveTo>
                  <a:cubicBezTo>
                    <a:pt x="1119" y="129"/>
                    <a:pt x="1109" y="110"/>
                    <a:pt x="1079" y="110"/>
                  </a:cubicBezTo>
                  <a:cubicBezTo>
                    <a:pt x="1051" y="110"/>
                    <a:pt x="1038" y="132"/>
                    <a:pt x="1038" y="159"/>
                  </a:cubicBezTo>
                  <a:cubicBezTo>
                    <a:pt x="1038" y="162"/>
                    <a:pt x="1038" y="162"/>
                    <a:pt x="1038" y="162"/>
                  </a:cubicBezTo>
                  <a:cubicBezTo>
                    <a:pt x="1119" y="162"/>
                    <a:pt x="1119" y="162"/>
                    <a:pt x="1119" y="162"/>
                  </a:cubicBezTo>
                  <a:lnTo>
                    <a:pt x="1119" y="156"/>
                  </a:lnTo>
                  <a:close/>
                  <a:moveTo>
                    <a:pt x="1328" y="175"/>
                  </a:moveTo>
                  <a:cubicBezTo>
                    <a:pt x="1328" y="182"/>
                    <a:pt x="1323" y="188"/>
                    <a:pt x="1316" y="188"/>
                  </a:cubicBezTo>
                  <a:cubicBezTo>
                    <a:pt x="1216" y="188"/>
                    <a:pt x="1216" y="188"/>
                    <a:pt x="1216" y="188"/>
                  </a:cubicBezTo>
                  <a:cubicBezTo>
                    <a:pt x="1216" y="193"/>
                    <a:pt x="1216" y="193"/>
                    <a:pt x="1216" y="193"/>
                  </a:cubicBezTo>
                  <a:cubicBezTo>
                    <a:pt x="1216" y="222"/>
                    <a:pt x="1228" y="245"/>
                    <a:pt x="1257" y="245"/>
                  </a:cubicBezTo>
                  <a:cubicBezTo>
                    <a:pt x="1275" y="245"/>
                    <a:pt x="1287" y="242"/>
                    <a:pt x="1303" y="235"/>
                  </a:cubicBezTo>
                  <a:cubicBezTo>
                    <a:pt x="1305" y="234"/>
                    <a:pt x="1306" y="233"/>
                    <a:pt x="1308" y="233"/>
                  </a:cubicBezTo>
                  <a:cubicBezTo>
                    <a:pt x="1316" y="233"/>
                    <a:pt x="1321" y="240"/>
                    <a:pt x="1321" y="247"/>
                  </a:cubicBezTo>
                  <a:cubicBezTo>
                    <a:pt x="1321" y="253"/>
                    <a:pt x="1318" y="256"/>
                    <a:pt x="1314" y="259"/>
                  </a:cubicBezTo>
                  <a:cubicBezTo>
                    <a:pt x="1298" y="269"/>
                    <a:pt x="1274" y="272"/>
                    <a:pt x="1256" y="272"/>
                  </a:cubicBezTo>
                  <a:cubicBezTo>
                    <a:pt x="1208" y="272"/>
                    <a:pt x="1184" y="238"/>
                    <a:pt x="1184" y="192"/>
                  </a:cubicBezTo>
                  <a:cubicBezTo>
                    <a:pt x="1184" y="164"/>
                    <a:pt x="1184" y="164"/>
                    <a:pt x="1184" y="164"/>
                  </a:cubicBezTo>
                  <a:cubicBezTo>
                    <a:pt x="1184" y="118"/>
                    <a:pt x="1209" y="84"/>
                    <a:pt x="1256" y="84"/>
                  </a:cubicBezTo>
                  <a:cubicBezTo>
                    <a:pt x="1305" y="84"/>
                    <a:pt x="1328" y="114"/>
                    <a:pt x="1328" y="160"/>
                  </a:cubicBezTo>
                  <a:lnTo>
                    <a:pt x="1328" y="175"/>
                  </a:lnTo>
                  <a:close/>
                  <a:moveTo>
                    <a:pt x="1297" y="156"/>
                  </a:moveTo>
                  <a:cubicBezTo>
                    <a:pt x="1297" y="129"/>
                    <a:pt x="1287" y="110"/>
                    <a:pt x="1257" y="110"/>
                  </a:cubicBezTo>
                  <a:cubicBezTo>
                    <a:pt x="1229" y="110"/>
                    <a:pt x="1216" y="132"/>
                    <a:pt x="1216" y="159"/>
                  </a:cubicBezTo>
                  <a:cubicBezTo>
                    <a:pt x="1216" y="162"/>
                    <a:pt x="1216" y="162"/>
                    <a:pt x="1216" y="162"/>
                  </a:cubicBezTo>
                  <a:cubicBezTo>
                    <a:pt x="1297" y="162"/>
                    <a:pt x="1297" y="162"/>
                    <a:pt x="1297" y="162"/>
                  </a:cubicBezTo>
                  <a:lnTo>
                    <a:pt x="1297" y="156"/>
                  </a:lnTo>
                  <a:close/>
                  <a:moveTo>
                    <a:pt x="225" y="15"/>
                  </a:moveTo>
                  <a:cubicBezTo>
                    <a:pt x="225" y="6"/>
                    <a:pt x="218" y="0"/>
                    <a:pt x="209" y="0"/>
                  </a:cubicBezTo>
                  <a:cubicBezTo>
                    <a:pt x="202" y="0"/>
                    <a:pt x="197" y="3"/>
                    <a:pt x="194" y="9"/>
                  </a:cubicBezTo>
                  <a:cubicBezTo>
                    <a:pt x="113" y="180"/>
                    <a:pt x="113" y="180"/>
                    <a:pt x="113" y="18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8" y="3"/>
                    <a:pt x="23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65"/>
                    <a:pt x="6" y="272"/>
                    <a:pt x="15" y="272"/>
                  </a:cubicBezTo>
                  <a:cubicBezTo>
                    <a:pt x="23" y="272"/>
                    <a:pt x="30" y="265"/>
                    <a:pt x="30" y="257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100" y="223"/>
                    <a:pt x="106" y="226"/>
                    <a:pt x="112" y="226"/>
                  </a:cubicBezTo>
                  <a:cubicBezTo>
                    <a:pt x="119" y="226"/>
                    <a:pt x="124" y="223"/>
                    <a:pt x="127" y="217"/>
                  </a:cubicBezTo>
                  <a:cubicBezTo>
                    <a:pt x="194" y="73"/>
                    <a:pt x="194" y="73"/>
                    <a:pt x="194" y="73"/>
                  </a:cubicBezTo>
                  <a:cubicBezTo>
                    <a:pt x="194" y="257"/>
                    <a:pt x="194" y="257"/>
                    <a:pt x="194" y="257"/>
                  </a:cubicBezTo>
                  <a:cubicBezTo>
                    <a:pt x="194" y="265"/>
                    <a:pt x="201" y="272"/>
                    <a:pt x="210" y="272"/>
                  </a:cubicBezTo>
                  <a:cubicBezTo>
                    <a:pt x="218" y="272"/>
                    <a:pt x="225" y="265"/>
                    <a:pt x="225" y="257"/>
                  </a:cubicBezTo>
                  <a:lnTo>
                    <a:pt x="225" y="15"/>
                  </a:lnTo>
                  <a:close/>
                  <a:moveTo>
                    <a:pt x="316" y="26"/>
                  </a:moveTo>
                  <a:cubicBezTo>
                    <a:pt x="316" y="15"/>
                    <a:pt x="307" y="7"/>
                    <a:pt x="297" y="7"/>
                  </a:cubicBezTo>
                  <a:cubicBezTo>
                    <a:pt x="287" y="7"/>
                    <a:pt x="278" y="16"/>
                    <a:pt x="278" y="26"/>
                  </a:cubicBezTo>
                  <a:cubicBezTo>
                    <a:pt x="278" y="36"/>
                    <a:pt x="287" y="44"/>
                    <a:pt x="297" y="44"/>
                  </a:cubicBezTo>
                  <a:cubicBezTo>
                    <a:pt x="307" y="44"/>
                    <a:pt x="316" y="36"/>
                    <a:pt x="316" y="26"/>
                  </a:cubicBezTo>
                  <a:close/>
                  <a:moveTo>
                    <a:pt x="313" y="256"/>
                  </a:moveTo>
                  <a:cubicBezTo>
                    <a:pt x="313" y="100"/>
                    <a:pt x="313" y="100"/>
                    <a:pt x="313" y="100"/>
                  </a:cubicBezTo>
                  <a:cubicBezTo>
                    <a:pt x="313" y="91"/>
                    <a:pt x="306" y="84"/>
                    <a:pt x="297" y="84"/>
                  </a:cubicBezTo>
                  <a:cubicBezTo>
                    <a:pt x="288" y="84"/>
                    <a:pt x="281" y="91"/>
                    <a:pt x="281" y="100"/>
                  </a:cubicBezTo>
                  <a:cubicBezTo>
                    <a:pt x="281" y="256"/>
                    <a:pt x="281" y="256"/>
                    <a:pt x="281" y="256"/>
                  </a:cubicBezTo>
                  <a:cubicBezTo>
                    <a:pt x="281" y="265"/>
                    <a:pt x="288" y="272"/>
                    <a:pt x="297" y="272"/>
                  </a:cubicBezTo>
                  <a:cubicBezTo>
                    <a:pt x="306" y="272"/>
                    <a:pt x="313" y="265"/>
                    <a:pt x="313" y="256"/>
                  </a:cubicBezTo>
                  <a:close/>
                  <a:moveTo>
                    <a:pt x="512" y="256"/>
                  </a:moveTo>
                  <a:cubicBezTo>
                    <a:pt x="512" y="150"/>
                    <a:pt x="512" y="150"/>
                    <a:pt x="512" y="150"/>
                  </a:cubicBezTo>
                  <a:cubicBezTo>
                    <a:pt x="512" y="110"/>
                    <a:pt x="496" y="84"/>
                    <a:pt x="452" y="84"/>
                  </a:cubicBezTo>
                  <a:cubicBezTo>
                    <a:pt x="431" y="84"/>
                    <a:pt x="410" y="89"/>
                    <a:pt x="395" y="106"/>
                  </a:cubicBezTo>
                  <a:cubicBezTo>
                    <a:pt x="391" y="94"/>
                    <a:pt x="380" y="86"/>
                    <a:pt x="368" y="86"/>
                  </a:cubicBezTo>
                  <a:cubicBezTo>
                    <a:pt x="359" y="86"/>
                    <a:pt x="353" y="90"/>
                    <a:pt x="352" y="98"/>
                  </a:cubicBezTo>
                  <a:cubicBezTo>
                    <a:pt x="352" y="105"/>
                    <a:pt x="355" y="108"/>
                    <a:pt x="362" y="112"/>
                  </a:cubicBezTo>
                  <a:cubicBezTo>
                    <a:pt x="367" y="116"/>
                    <a:pt x="370" y="123"/>
                    <a:pt x="370" y="133"/>
                  </a:cubicBezTo>
                  <a:cubicBezTo>
                    <a:pt x="370" y="256"/>
                    <a:pt x="370" y="256"/>
                    <a:pt x="370" y="256"/>
                  </a:cubicBezTo>
                  <a:cubicBezTo>
                    <a:pt x="370" y="265"/>
                    <a:pt x="377" y="272"/>
                    <a:pt x="386" y="272"/>
                  </a:cubicBezTo>
                  <a:cubicBezTo>
                    <a:pt x="395" y="272"/>
                    <a:pt x="402" y="265"/>
                    <a:pt x="402" y="256"/>
                  </a:cubicBezTo>
                  <a:cubicBezTo>
                    <a:pt x="402" y="137"/>
                    <a:pt x="402" y="137"/>
                    <a:pt x="402" y="137"/>
                  </a:cubicBezTo>
                  <a:cubicBezTo>
                    <a:pt x="411" y="121"/>
                    <a:pt x="428" y="114"/>
                    <a:pt x="446" y="114"/>
                  </a:cubicBezTo>
                  <a:cubicBezTo>
                    <a:pt x="473" y="114"/>
                    <a:pt x="480" y="129"/>
                    <a:pt x="480" y="153"/>
                  </a:cubicBezTo>
                  <a:cubicBezTo>
                    <a:pt x="480" y="256"/>
                    <a:pt x="480" y="256"/>
                    <a:pt x="480" y="256"/>
                  </a:cubicBezTo>
                  <a:cubicBezTo>
                    <a:pt x="480" y="265"/>
                    <a:pt x="487" y="272"/>
                    <a:pt x="496" y="272"/>
                  </a:cubicBezTo>
                  <a:cubicBezTo>
                    <a:pt x="505" y="272"/>
                    <a:pt x="512" y="265"/>
                    <a:pt x="512" y="256"/>
                  </a:cubicBezTo>
                  <a:close/>
                  <a:moveTo>
                    <a:pt x="699" y="272"/>
                  </a:moveTo>
                  <a:cubicBezTo>
                    <a:pt x="688" y="272"/>
                    <a:pt x="677" y="265"/>
                    <a:pt x="672" y="256"/>
                  </a:cubicBezTo>
                  <a:cubicBezTo>
                    <a:pt x="659" y="266"/>
                    <a:pt x="642" y="272"/>
                    <a:pt x="625" y="272"/>
                  </a:cubicBezTo>
                  <a:cubicBezTo>
                    <a:pt x="576" y="272"/>
                    <a:pt x="557" y="244"/>
                    <a:pt x="557" y="198"/>
                  </a:cubicBezTo>
                  <a:cubicBezTo>
                    <a:pt x="557" y="165"/>
                    <a:pt x="557" y="165"/>
                    <a:pt x="557" y="165"/>
                  </a:cubicBezTo>
                  <a:cubicBezTo>
                    <a:pt x="557" y="121"/>
                    <a:pt x="572" y="84"/>
                    <a:pt x="622" y="84"/>
                  </a:cubicBezTo>
                  <a:cubicBezTo>
                    <a:pt x="638" y="84"/>
                    <a:pt x="654" y="89"/>
                    <a:pt x="666" y="98"/>
                  </a:cubicBezTo>
                  <a:cubicBezTo>
                    <a:pt x="666" y="22"/>
                    <a:pt x="666" y="22"/>
                    <a:pt x="666" y="22"/>
                  </a:cubicBezTo>
                  <a:cubicBezTo>
                    <a:pt x="666" y="13"/>
                    <a:pt x="673" y="6"/>
                    <a:pt x="682" y="6"/>
                  </a:cubicBezTo>
                  <a:cubicBezTo>
                    <a:pt x="691" y="6"/>
                    <a:pt x="698" y="13"/>
                    <a:pt x="698" y="22"/>
                  </a:cubicBezTo>
                  <a:cubicBezTo>
                    <a:pt x="698" y="225"/>
                    <a:pt x="698" y="225"/>
                    <a:pt x="698" y="225"/>
                  </a:cubicBezTo>
                  <a:cubicBezTo>
                    <a:pt x="698" y="254"/>
                    <a:pt x="714" y="242"/>
                    <a:pt x="714" y="258"/>
                  </a:cubicBezTo>
                  <a:cubicBezTo>
                    <a:pt x="714" y="268"/>
                    <a:pt x="707" y="272"/>
                    <a:pt x="699" y="272"/>
                  </a:cubicBezTo>
                  <a:close/>
                  <a:moveTo>
                    <a:pt x="666" y="128"/>
                  </a:moveTo>
                  <a:cubicBezTo>
                    <a:pt x="657" y="118"/>
                    <a:pt x="642" y="111"/>
                    <a:pt x="628" y="111"/>
                  </a:cubicBezTo>
                  <a:cubicBezTo>
                    <a:pt x="598" y="111"/>
                    <a:pt x="589" y="134"/>
                    <a:pt x="589" y="161"/>
                  </a:cubicBezTo>
                  <a:cubicBezTo>
                    <a:pt x="589" y="200"/>
                    <a:pt x="589" y="200"/>
                    <a:pt x="589" y="200"/>
                  </a:cubicBezTo>
                  <a:cubicBezTo>
                    <a:pt x="589" y="228"/>
                    <a:pt x="599" y="244"/>
                    <a:pt x="629" y="244"/>
                  </a:cubicBezTo>
                  <a:cubicBezTo>
                    <a:pt x="643" y="244"/>
                    <a:pt x="656" y="238"/>
                    <a:pt x="666" y="229"/>
                  </a:cubicBezTo>
                  <a:lnTo>
                    <a:pt x="666" y="128"/>
                  </a:lnTo>
                  <a:close/>
                  <a:moveTo>
                    <a:pt x="837" y="270"/>
                  </a:moveTo>
                  <a:cubicBezTo>
                    <a:pt x="845" y="270"/>
                    <a:pt x="851" y="263"/>
                    <a:pt x="851" y="255"/>
                  </a:cubicBezTo>
                  <a:cubicBezTo>
                    <a:pt x="851" y="247"/>
                    <a:pt x="845" y="241"/>
                    <a:pt x="837" y="241"/>
                  </a:cubicBezTo>
                  <a:cubicBezTo>
                    <a:pt x="829" y="241"/>
                    <a:pt x="829" y="241"/>
                    <a:pt x="829" y="241"/>
                  </a:cubicBezTo>
                  <a:cubicBezTo>
                    <a:pt x="796" y="241"/>
                    <a:pt x="794" y="219"/>
                    <a:pt x="794" y="191"/>
                  </a:cubicBezTo>
                  <a:cubicBezTo>
                    <a:pt x="794" y="113"/>
                    <a:pt x="794" y="113"/>
                    <a:pt x="794" y="113"/>
                  </a:cubicBezTo>
                  <a:cubicBezTo>
                    <a:pt x="837" y="113"/>
                    <a:pt x="837" y="113"/>
                    <a:pt x="837" y="113"/>
                  </a:cubicBezTo>
                  <a:cubicBezTo>
                    <a:pt x="844" y="113"/>
                    <a:pt x="850" y="107"/>
                    <a:pt x="850" y="100"/>
                  </a:cubicBezTo>
                  <a:cubicBezTo>
                    <a:pt x="850" y="92"/>
                    <a:pt x="844" y="86"/>
                    <a:pt x="837" y="86"/>
                  </a:cubicBezTo>
                  <a:cubicBezTo>
                    <a:pt x="794" y="86"/>
                    <a:pt x="794" y="86"/>
                    <a:pt x="794" y="86"/>
                  </a:cubicBezTo>
                  <a:cubicBezTo>
                    <a:pt x="794" y="48"/>
                    <a:pt x="794" y="48"/>
                    <a:pt x="794" y="48"/>
                  </a:cubicBezTo>
                  <a:cubicBezTo>
                    <a:pt x="794" y="40"/>
                    <a:pt x="787" y="32"/>
                    <a:pt x="778" y="32"/>
                  </a:cubicBezTo>
                  <a:cubicBezTo>
                    <a:pt x="770" y="32"/>
                    <a:pt x="762" y="40"/>
                    <a:pt x="762" y="48"/>
                  </a:cubicBezTo>
                  <a:cubicBezTo>
                    <a:pt x="762" y="86"/>
                    <a:pt x="762" y="86"/>
                    <a:pt x="762" y="86"/>
                  </a:cubicBezTo>
                  <a:cubicBezTo>
                    <a:pt x="747" y="86"/>
                    <a:pt x="747" y="86"/>
                    <a:pt x="747" y="86"/>
                  </a:cubicBezTo>
                  <a:cubicBezTo>
                    <a:pt x="740" y="86"/>
                    <a:pt x="734" y="92"/>
                    <a:pt x="734" y="100"/>
                  </a:cubicBezTo>
                  <a:cubicBezTo>
                    <a:pt x="734" y="107"/>
                    <a:pt x="740" y="113"/>
                    <a:pt x="747" y="113"/>
                  </a:cubicBezTo>
                  <a:cubicBezTo>
                    <a:pt x="762" y="113"/>
                    <a:pt x="762" y="113"/>
                    <a:pt x="762" y="113"/>
                  </a:cubicBezTo>
                  <a:cubicBezTo>
                    <a:pt x="762" y="191"/>
                    <a:pt x="762" y="191"/>
                    <a:pt x="762" y="191"/>
                  </a:cubicBezTo>
                  <a:cubicBezTo>
                    <a:pt x="762" y="237"/>
                    <a:pt x="774" y="270"/>
                    <a:pt x="826" y="270"/>
                  </a:cubicBezTo>
                  <a:lnTo>
                    <a:pt x="837" y="270"/>
                  </a:lnTo>
                  <a:close/>
                  <a:moveTo>
                    <a:pt x="887" y="86"/>
                  </a:moveTo>
                  <a:cubicBezTo>
                    <a:pt x="878" y="86"/>
                    <a:pt x="872" y="90"/>
                    <a:pt x="871" y="98"/>
                  </a:cubicBezTo>
                  <a:cubicBezTo>
                    <a:pt x="871" y="105"/>
                    <a:pt x="874" y="108"/>
                    <a:pt x="881" y="112"/>
                  </a:cubicBezTo>
                  <a:cubicBezTo>
                    <a:pt x="886" y="116"/>
                    <a:pt x="889" y="123"/>
                    <a:pt x="889" y="133"/>
                  </a:cubicBezTo>
                  <a:cubicBezTo>
                    <a:pt x="889" y="256"/>
                    <a:pt x="889" y="256"/>
                    <a:pt x="889" y="256"/>
                  </a:cubicBezTo>
                  <a:cubicBezTo>
                    <a:pt x="889" y="265"/>
                    <a:pt x="896" y="272"/>
                    <a:pt x="905" y="272"/>
                  </a:cubicBezTo>
                  <a:cubicBezTo>
                    <a:pt x="914" y="272"/>
                    <a:pt x="921" y="265"/>
                    <a:pt x="921" y="256"/>
                  </a:cubicBezTo>
                  <a:cubicBezTo>
                    <a:pt x="921" y="220"/>
                    <a:pt x="921" y="184"/>
                    <a:pt x="921" y="147"/>
                  </a:cubicBezTo>
                  <a:cubicBezTo>
                    <a:pt x="921" y="146"/>
                    <a:pt x="923" y="139"/>
                    <a:pt x="924" y="138"/>
                  </a:cubicBezTo>
                  <a:cubicBezTo>
                    <a:pt x="930" y="121"/>
                    <a:pt x="944" y="114"/>
                    <a:pt x="961" y="114"/>
                  </a:cubicBezTo>
                  <a:cubicBezTo>
                    <a:pt x="968" y="114"/>
                    <a:pt x="973" y="115"/>
                    <a:pt x="979" y="117"/>
                  </a:cubicBezTo>
                  <a:cubicBezTo>
                    <a:pt x="981" y="117"/>
                    <a:pt x="982" y="117"/>
                    <a:pt x="984" y="117"/>
                  </a:cubicBezTo>
                  <a:cubicBezTo>
                    <a:pt x="992" y="117"/>
                    <a:pt x="999" y="109"/>
                    <a:pt x="999" y="101"/>
                  </a:cubicBezTo>
                  <a:cubicBezTo>
                    <a:pt x="999" y="85"/>
                    <a:pt x="978" y="84"/>
                    <a:pt x="967" y="84"/>
                  </a:cubicBezTo>
                  <a:cubicBezTo>
                    <a:pt x="946" y="84"/>
                    <a:pt x="929" y="92"/>
                    <a:pt x="916" y="109"/>
                  </a:cubicBezTo>
                  <a:cubicBezTo>
                    <a:pt x="912" y="96"/>
                    <a:pt x="901" y="86"/>
                    <a:pt x="887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2330450" y="-4186361"/>
              <a:ext cx="1754188" cy="1712913"/>
            </a:xfrm>
            <a:custGeom>
              <a:avLst/>
              <a:gdLst>
                <a:gd name="T0" fmla="*/ 227 w 467"/>
                <a:gd name="T1" fmla="*/ 162 h 455"/>
                <a:gd name="T2" fmla="*/ 112 w 467"/>
                <a:gd name="T3" fmla="*/ 33 h 455"/>
                <a:gd name="T4" fmla="*/ 139 w 467"/>
                <a:gd name="T5" fmla="*/ 23 h 455"/>
                <a:gd name="T6" fmla="*/ 368 w 467"/>
                <a:gd name="T7" fmla="*/ 40 h 455"/>
                <a:gd name="T8" fmla="*/ 229 w 467"/>
                <a:gd name="T9" fmla="*/ 335 h 455"/>
                <a:gd name="T10" fmla="*/ 360 w 467"/>
                <a:gd name="T11" fmla="*/ 265 h 455"/>
                <a:gd name="T12" fmla="*/ 235 w 467"/>
                <a:gd name="T13" fmla="*/ 382 h 455"/>
                <a:gd name="T14" fmla="*/ 248 w 467"/>
                <a:gd name="T15" fmla="*/ 397 h 455"/>
                <a:gd name="T16" fmla="*/ 346 w 467"/>
                <a:gd name="T17" fmla="*/ 361 h 455"/>
                <a:gd name="T18" fmla="*/ 452 w 467"/>
                <a:gd name="T19" fmla="*/ 201 h 455"/>
                <a:gd name="T20" fmla="*/ 324 w 467"/>
                <a:gd name="T21" fmla="*/ 433 h 455"/>
                <a:gd name="T22" fmla="*/ 254 w 467"/>
                <a:gd name="T23" fmla="*/ 1 h 455"/>
                <a:gd name="T24" fmla="*/ 254 w 467"/>
                <a:gd name="T25" fmla="*/ 1 h 455"/>
                <a:gd name="T26" fmla="*/ 334 w 467"/>
                <a:gd name="T27" fmla="*/ 22 h 455"/>
                <a:gd name="T28" fmla="*/ 227 w 467"/>
                <a:gd name="T29" fmla="*/ 119 h 455"/>
                <a:gd name="T30" fmla="*/ 265 w 467"/>
                <a:gd name="T31" fmla="*/ 87 h 455"/>
                <a:gd name="T32" fmla="*/ 355 w 467"/>
                <a:gd name="T33" fmla="*/ 176 h 455"/>
                <a:gd name="T34" fmla="*/ 355 w 467"/>
                <a:gd name="T35" fmla="*/ 176 h 455"/>
                <a:gd name="T36" fmla="*/ 333 w 467"/>
                <a:gd name="T37" fmla="*/ 61 h 455"/>
                <a:gd name="T38" fmla="*/ 340 w 467"/>
                <a:gd name="T39" fmla="*/ 120 h 455"/>
                <a:gd name="T40" fmla="*/ 315 w 467"/>
                <a:gd name="T41" fmla="*/ 214 h 455"/>
                <a:gd name="T42" fmla="*/ 329 w 467"/>
                <a:gd name="T43" fmla="*/ 227 h 455"/>
                <a:gd name="T44" fmla="*/ 319 w 467"/>
                <a:gd name="T45" fmla="*/ 135 h 455"/>
                <a:gd name="T46" fmla="*/ 324 w 467"/>
                <a:gd name="T47" fmla="*/ 153 h 455"/>
                <a:gd name="T48" fmla="*/ 332 w 467"/>
                <a:gd name="T49" fmla="*/ 128 h 455"/>
                <a:gd name="T50" fmla="*/ 173 w 467"/>
                <a:gd name="T51" fmla="*/ 418 h 455"/>
                <a:gd name="T52" fmla="*/ 201 w 467"/>
                <a:gd name="T53" fmla="*/ 401 h 455"/>
                <a:gd name="T54" fmla="*/ 186 w 467"/>
                <a:gd name="T55" fmla="*/ 371 h 455"/>
                <a:gd name="T56" fmla="*/ 309 w 467"/>
                <a:gd name="T57" fmla="*/ 393 h 455"/>
                <a:gd name="T58" fmla="*/ 315 w 467"/>
                <a:gd name="T59" fmla="*/ 404 h 455"/>
                <a:gd name="T60" fmla="*/ 238 w 467"/>
                <a:gd name="T61" fmla="*/ 430 h 455"/>
                <a:gd name="T62" fmla="*/ 267 w 467"/>
                <a:gd name="T63" fmla="*/ 425 h 455"/>
                <a:gd name="T64" fmla="*/ 132 w 467"/>
                <a:gd name="T65" fmla="*/ 429 h 455"/>
                <a:gd name="T66" fmla="*/ 149 w 467"/>
                <a:gd name="T67" fmla="*/ 419 h 455"/>
                <a:gd name="T68" fmla="*/ 197 w 467"/>
                <a:gd name="T69" fmla="*/ 455 h 455"/>
                <a:gd name="T70" fmla="*/ 257 w 467"/>
                <a:gd name="T71" fmla="*/ 144 h 455"/>
                <a:gd name="T72" fmla="*/ 248 w 467"/>
                <a:gd name="T73" fmla="*/ 161 h 455"/>
                <a:gd name="T74" fmla="*/ 285 w 467"/>
                <a:gd name="T75" fmla="*/ 441 h 455"/>
                <a:gd name="T76" fmla="*/ 308 w 467"/>
                <a:gd name="T77" fmla="*/ 441 h 455"/>
                <a:gd name="T78" fmla="*/ 110 w 467"/>
                <a:gd name="T79" fmla="*/ 423 h 455"/>
                <a:gd name="T80" fmla="*/ 163 w 467"/>
                <a:gd name="T81" fmla="*/ 342 h 455"/>
                <a:gd name="T82" fmla="*/ 296 w 467"/>
                <a:gd name="T83" fmla="*/ 237 h 455"/>
                <a:gd name="T84" fmla="*/ 93 w 467"/>
                <a:gd name="T85" fmla="*/ 394 h 455"/>
                <a:gd name="T86" fmla="*/ 298 w 467"/>
                <a:gd name="T87" fmla="*/ 160 h 455"/>
                <a:gd name="T88" fmla="*/ 80 w 467"/>
                <a:gd name="T89" fmla="*/ 382 h 455"/>
                <a:gd name="T90" fmla="*/ 185 w 467"/>
                <a:gd name="T91" fmla="*/ 192 h 455"/>
                <a:gd name="T92" fmla="*/ 67 w 467"/>
                <a:gd name="T93" fmla="*/ 367 h 455"/>
                <a:gd name="T94" fmla="*/ 197 w 467"/>
                <a:gd name="T95" fmla="*/ 122 h 455"/>
                <a:gd name="T96" fmla="*/ 54 w 467"/>
                <a:gd name="T97" fmla="*/ 351 h 455"/>
                <a:gd name="T98" fmla="*/ 272 w 467"/>
                <a:gd name="T99" fmla="*/ 48 h 455"/>
                <a:gd name="T100" fmla="*/ 95 w 467"/>
                <a:gd name="T101" fmla="*/ 161 h 455"/>
                <a:gd name="T102" fmla="*/ 191 w 467"/>
                <a:gd name="T103" fmla="*/ 45 h 455"/>
                <a:gd name="T104" fmla="*/ 59 w 467"/>
                <a:gd name="T105" fmla="*/ 145 h 455"/>
                <a:gd name="T106" fmla="*/ 29 w 467"/>
                <a:gd name="T107" fmla="*/ 159 h 455"/>
                <a:gd name="T108" fmla="*/ 100 w 467"/>
                <a:gd name="T109" fmla="*/ 43 h 455"/>
                <a:gd name="T110" fmla="*/ 168 w 467"/>
                <a:gd name="T111" fmla="*/ 9 h 455"/>
                <a:gd name="T112" fmla="*/ 151 w 467"/>
                <a:gd name="T113" fmla="*/ 2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7" h="455">
                  <a:moveTo>
                    <a:pt x="235" y="168"/>
                  </a:moveTo>
                  <a:cubicBezTo>
                    <a:pt x="235" y="178"/>
                    <a:pt x="216" y="189"/>
                    <a:pt x="207" y="189"/>
                  </a:cubicBezTo>
                  <a:cubicBezTo>
                    <a:pt x="204" y="189"/>
                    <a:pt x="200" y="188"/>
                    <a:pt x="200" y="183"/>
                  </a:cubicBezTo>
                  <a:cubicBezTo>
                    <a:pt x="200" y="174"/>
                    <a:pt x="218" y="162"/>
                    <a:pt x="227" y="162"/>
                  </a:cubicBezTo>
                  <a:cubicBezTo>
                    <a:pt x="231" y="162"/>
                    <a:pt x="235" y="163"/>
                    <a:pt x="235" y="168"/>
                  </a:cubicBezTo>
                  <a:close/>
                  <a:moveTo>
                    <a:pt x="139" y="23"/>
                  </a:moveTo>
                  <a:cubicBezTo>
                    <a:pt x="138" y="21"/>
                    <a:pt x="135" y="20"/>
                    <a:pt x="131" y="20"/>
                  </a:cubicBezTo>
                  <a:cubicBezTo>
                    <a:pt x="123" y="21"/>
                    <a:pt x="114" y="27"/>
                    <a:pt x="112" y="33"/>
                  </a:cubicBezTo>
                  <a:cubicBezTo>
                    <a:pt x="111" y="35"/>
                    <a:pt x="111" y="37"/>
                    <a:pt x="112" y="39"/>
                  </a:cubicBezTo>
                  <a:cubicBezTo>
                    <a:pt x="113" y="40"/>
                    <a:pt x="115" y="41"/>
                    <a:pt x="117" y="41"/>
                  </a:cubicBezTo>
                  <a:cubicBezTo>
                    <a:pt x="124" y="41"/>
                    <a:pt x="135" y="36"/>
                    <a:pt x="138" y="29"/>
                  </a:cubicBezTo>
                  <a:cubicBezTo>
                    <a:pt x="139" y="27"/>
                    <a:pt x="140" y="25"/>
                    <a:pt x="139" y="23"/>
                  </a:cubicBezTo>
                  <a:close/>
                  <a:moveTo>
                    <a:pt x="467" y="226"/>
                  </a:moveTo>
                  <a:cubicBezTo>
                    <a:pt x="467" y="161"/>
                    <a:pt x="438" y="92"/>
                    <a:pt x="375" y="42"/>
                  </a:cubicBezTo>
                  <a:cubicBezTo>
                    <a:pt x="373" y="41"/>
                    <a:pt x="371" y="40"/>
                    <a:pt x="369" y="39"/>
                  </a:cubicBezTo>
                  <a:cubicBezTo>
                    <a:pt x="369" y="39"/>
                    <a:pt x="368" y="39"/>
                    <a:pt x="368" y="40"/>
                  </a:cubicBezTo>
                  <a:cubicBezTo>
                    <a:pt x="367" y="40"/>
                    <a:pt x="367" y="41"/>
                    <a:pt x="368" y="42"/>
                  </a:cubicBezTo>
                  <a:cubicBezTo>
                    <a:pt x="422" y="103"/>
                    <a:pt x="400" y="192"/>
                    <a:pt x="360" y="238"/>
                  </a:cubicBezTo>
                  <a:cubicBezTo>
                    <a:pt x="325" y="278"/>
                    <a:pt x="280" y="307"/>
                    <a:pt x="239" y="329"/>
                  </a:cubicBezTo>
                  <a:cubicBezTo>
                    <a:pt x="236" y="331"/>
                    <a:pt x="231" y="333"/>
                    <a:pt x="229" y="335"/>
                  </a:cubicBezTo>
                  <a:cubicBezTo>
                    <a:pt x="225" y="339"/>
                    <a:pt x="224" y="343"/>
                    <a:pt x="226" y="346"/>
                  </a:cubicBezTo>
                  <a:cubicBezTo>
                    <a:pt x="227" y="350"/>
                    <a:pt x="231" y="351"/>
                    <a:pt x="236" y="351"/>
                  </a:cubicBezTo>
                  <a:cubicBezTo>
                    <a:pt x="239" y="350"/>
                    <a:pt x="246" y="348"/>
                    <a:pt x="251" y="346"/>
                  </a:cubicBezTo>
                  <a:cubicBezTo>
                    <a:pt x="289" y="326"/>
                    <a:pt x="329" y="299"/>
                    <a:pt x="360" y="265"/>
                  </a:cubicBezTo>
                  <a:cubicBezTo>
                    <a:pt x="398" y="223"/>
                    <a:pt x="422" y="169"/>
                    <a:pt x="412" y="104"/>
                  </a:cubicBezTo>
                  <a:cubicBezTo>
                    <a:pt x="413" y="105"/>
                    <a:pt x="413" y="106"/>
                    <a:pt x="414" y="107"/>
                  </a:cubicBezTo>
                  <a:cubicBezTo>
                    <a:pt x="434" y="158"/>
                    <a:pt x="417" y="222"/>
                    <a:pt x="371" y="279"/>
                  </a:cubicBezTo>
                  <a:cubicBezTo>
                    <a:pt x="339" y="320"/>
                    <a:pt x="293" y="356"/>
                    <a:pt x="235" y="382"/>
                  </a:cubicBezTo>
                  <a:cubicBezTo>
                    <a:pt x="231" y="384"/>
                    <a:pt x="224" y="388"/>
                    <a:pt x="222" y="392"/>
                  </a:cubicBezTo>
                  <a:cubicBezTo>
                    <a:pt x="220" y="395"/>
                    <a:pt x="220" y="398"/>
                    <a:pt x="222" y="400"/>
                  </a:cubicBezTo>
                  <a:cubicBezTo>
                    <a:pt x="223" y="402"/>
                    <a:pt x="225" y="403"/>
                    <a:pt x="227" y="404"/>
                  </a:cubicBezTo>
                  <a:cubicBezTo>
                    <a:pt x="234" y="404"/>
                    <a:pt x="241" y="400"/>
                    <a:pt x="248" y="397"/>
                  </a:cubicBezTo>
                  <a:cubicBezTo>
                    <a:pt x="340" y="352"/>
                    <a:pt x="441" y="268"/>
                    <a:pt x="435" y="145"/>
                  </a:cubicBezTo>
                  <a:cubicBezTo>
                    <a:pt x="436" y="147"/>
                    <a:pt x="436" y="148"/>
                    <a:pt x="436" y="149"/>
                  </a:cubicBezTo>
                  <a:cubicBezTo>
                    <a:pt x="446" y="199"/>
                    <a:pt x="435" y="244"/>
                    <a:pt x="414" y="282"/>
                  </a:cubicBezTo>
                  <a:cubicBezTo>
                    <a:pt x="396" y="314"/>
                    <a:pt x="371" y="340"/>
                    <a:pt x="346" y="361"/>
                  </a:cubicBezTo>
                  <a:cubicBezTo>
                    <a:pt x="332" y="372"/>
                    <a:pt x="327" y="379"/>
                    <a:pt x="330" y="384"/>
                  </a:cubicBezTo>
                  <a:cubicBezTo>
                    <a:pt x="333" y="390"/>
                    <a:pt x="342" y="387"/>
                    <a:pt x="347" y="384"/>
                  </a:cubicBezTo>
                  <a:cubicBezTo>
                    <a:pt x="357" y="378"/>
                    <a:pt x="366" y="369"/>
                    <a:pt x="373" y="363"/>
                  </a:cubicBezTo>
                  <a:cubicBezTo>
                    <a:pt x="414" y="321"/>
                    <a:pt x="445" y="276"/>
                    <a:pt x="452" y="201"/>
                  </a:cubicBezTo>
                  <a:cubicBezTo>
                    <a:pt x="453" y="205"/>
                    <a:pt x="453" y="209"/>
                    <a:pt x="453" y="211"/>
                  </a:cubicBezTo>
                  <a:cubicBezTo>
                    <a:pt x="455" y="249"/>
                    <a:pt x="447" y="284"/>
                    <a:pt x="433" y="314"/>
                  </a:cubicBezTo>
                  <a:cubicBezTo>
                    <a:pt x="412" y="359"/>
                    <a:pt x="376" y="395"/>
                    <a:pt x="334" y="417"/>
                  </a:cubicBezTo>
                  <a:cubicBezTo>
                    <a:pt x="325" y="422"/>
                    <a:pt x="322" y="427"/>
                    <a:pt x="324" y="433"/>
                  </a:cubicBezTo>
                  <a:cubicBezTo>
                    <a:pt x="325" y="436"/>
                    <a:pt x="327" y="437"/>
                    <a:pt x="331" y="437"/>
                  </a:cubicBezTo>
                  <a:cubicBezTo>
                    <a:pt x="335" y="438"/>
                    <a:pt x="338" y="437"/>
                    <a:pt x="341" y="435"/>
                  </a:cubicBezTo>
                  <a:cubicBezTo>
                    <a:pt x="419" y="393"/>
                    <a:pt x="467" y="315"/>
                    <a:pt x="467" y="226"/>
                  </a:cubicBezTo>
                  <a:close/>
                  <a:moveTo>
                    <a:pt x="254" y="1"/>
                  </a:moveTo>
                  <a:cubicBezTo>
                    <a:pt x="245" y="0"/>
                    <a:pt x="228" y="6"/>
                    <a:pt x="228" y="13"/>
                  </a:cubicBezTo>
                  <a:cubicBezTo>
                    <a:pt x="229" y="17"/>
                    <a:pt x="232" y="18"/>
                    <a:pt x="235" y="19"/>
                  </a:cubicBezTo>
                  <a:cubicBezTo>
                    <a:pt x="242" y="19"/>
                    <a:pt x="260" y="15"/>
                    <a:pt x="260" y="7"/>
                  </a:cubicBezTo>
                  <a:cubicBezTo>
                    <a:pt x="260" y="3"/>
                    <a:pt x="257" y="2"/>
                    <a:pt x="254" y="1"/>
                  </a:cubicBezTo>
                  <a:close/>
                  <a:moveTo>
                    <a:pt x="326" y="17"/>
                  </a:moveTo>
                  <a:cubicBezTo>
                    <a:pt x="320" y="16"/>
                    <a:pt x="306" y="20"/>
                    <a:pt x="306" y="27"/>
                  </a:cubicBezTo>
                  <a:cubicBezTo>
                    <a:pt x="305" y="31"/>
                    <a:pt x="311" y="33"/>
                    <a:pt x="314" y="33"/>
                  </a:cubicBezTo>
                  <a:cubicBezTo>
                    <a:pt x="320" y="33"/>
                    <a:pt x="333" y="30"/>
                    <a:pt x="334" y="22"/>
                  </a:cubicBezTo>
                  <a:cubicBezTo>
                    <a:pt x="334" y="18"/>
                    <a:pt x="329" y="17"/>
                    <a:pt x="326" y="17"/>
                  </a:cubicBezTo>
                  <a:close/>
                  <a:moveTo>
                    <a:pt x="250" y="92"/>
                  </a:moveTo>
                  <a:cubicBezTo>
                    <a:pt x="241" y="91"/>
                    <a:pt x="221" y="103"/>
                    <a:pt x="221" y="113"/>
                  </a:cubicBezTo>
                  <a:cubicBezTo>
                    <a:pt x="220" y="117"/>
                    <a:pt x="224" y="119"/>
                    <a:pt x="227" y="119"/>
                  </a:cubicBezTo>
                  <a:cubicBezTo>
                    <a:pt x="237" y="119"/>
                    <a:pt x="257" y="108"/>
                    <a:pt x="257" y="97"/>
                  </a:cubicBezTo>
                  <a:cubicBezTo>
                    <a:pt x="257" y="93"/>
                    <a:pt x="254" y="92"/>
                    <a:pt x="250" y="92"/>
                  </a:cubicBezTo>
                  <a:close/>
                  <a:moveTo>
                    <a:pt x="291" y="71"/>
                  </a:moveTo>
                  <a:cubicBezTo>
                    <a:pt x="283" y="71"/>
                    <a:pt x="266" y="78"/>
                    <a:pt x="265" y="87"/>
                  </a:cubicBezTo>
                  <a:cubicBezTo>
                    <a:pt x="265" y="90"/>
                    <a:pt x="268" y="92"/>
                    <a:pt x="271" y="92"/>
                  </a:cubicBezTo>
                  <a:cubicBezTo>
                    <a:pt x="279" y="93"/>
                    <a:pt x="296" y="86"/>
                    <a:pt x="296" y="77"/>
                  </a:cubicBezTo>
                  <a:cubicBezTo>
                    <a:pt x="297" y="73"/>
                    <a:pt x="294" y="71"/>
                    <a:pt x="291" y="71"/>
                  </a:cubicBezTo>
                  <a:close/>
                  <a:moveTo>
                    <a:pt x="355" y="176"/>
                  </a:moveTo>
                  <a:cubicBezTo>
                    <a:pt x="348" y="176"/>
                    <a:pt x="341" y="184"/>
                    <a:pt x="341" y="190"/>
                  </a:cubicBezTo>
                  <a:cubicBezTo>
                    <a:pt x="341" y="194"/>
                    <a:pt x="343" y="197"/>
                    <a:pt x="347" y="197"/>
                  </a:cubicBezTo>
                  <a:cubicBezTo>
                    <a:pt x="354" y="197"/>
                    <a:pt x="360" y="188"/>
                    <a:pt x="360" y="182"/>
                  </a:cubicBezTo>
                  <a:cubicBezTo>
                    <a:pt x="360" y="178"/>
                    <a:pt x="358" y="176"/>
                    <a:pt x="355" y="176"/>
                  </a:cubicBezTo>
                  <a:close/>
                  <a:moveTo>
                    <a:pt x="327" y="56"/>
                  </a:moveTo>
                  <a:cubicBezTo>
                    <a:pt x="321" y="55"/>
                    <a:pt x="310" y="60"/>
                    <a:pt x="309" y="67"/>
                  </a:cubicBezTo>
                  <a:cubicBezTo>
                    <a:pt x="309" y="70"/>
                    <a:pt x="312" y="71"/>
                    <a:pt x="315" y="72"/>
                  </a:cubicBezTo>
                  <a:cubicBezTo>
                    <a:pt x="321" y="72"/>
                    <a:pt x="332" y="68"/>
                    <a:pt x="333" y="61"/>
                  </a:cubicBezTo>
                  <a:cubicBezTo>
                    <a:pt x="333" y="58"/>
                    <a:pt x="330" y="56"/>
                    <a:pt x="327" y="56"/>
                  </a:cubicBezTo>
                  <a:close/>
                  <a:moveTo>
                    <a:pt x="348" y="99"/>
                  </a:moveTo>
                  <a:cubicBezTo>
                    <a:pt x="342" y="99"/>
                    <a:pt x="336" y="109"/>
                    <a:pt x="336" y="115"/>
                  </a:cubicBezTo>
                  <a:cubicBezTo>
                    <a:pt x="336" y="117"/>
                    <a:pt x="337" y="120"/>
                    <a:pt x="340" y="120"/>
                  </a:cubicBezTo>
                  <a:cubicBezTo>
                    <a:pt x="347" y="120"/>
                    <a:pt x="353" y="110"/>
                    <a:pt x="353" y="105"/>
                  </a:cubicBezTo>
                  <a:cubicBezTo>
                    <a:pt x="353" y="102"/>
                    <a:pt x="351" y="99"/>
                    <a:pt x="348" y="99"/>
                  </a:cubicBezTo>
                  <a:close/>
                  <a:moveTo>
                    <a:pt x="326" y="206"/>
                  </a:moveTo>
                  <a:cubicBezTo>
                    <a:pt x="322" y="208"/>
                    <a:pt x="319" y="210"/>
                    <a:pt x="315" y="214"/>
                  </a:cubicBezTo>
                  <a:cubicBezTo>
                    <a:pt x="312" y="217"/>
                    <a:pt x="310" y="221"/>
                    <a:pt x="308" y="224"/>
                  </a:cubicBezTo>
                  <a:cubicBezTo>
                    <a:pt x="308" y="227"/>
                    <a:pt x="308" y="230"/>
                    <a:pt x="309" y="232"/>
                  </a:cubicBezTo>
                  <a:cubicBezTo>
                    <a:pt x="311" y="234"/>
                    <a:pt x="314" y="235"/>
                    <a:pt x="317" y="234"/>
                  </a:cubicBezTo>
                  <a:cubicBezTo>
                    <a:pt x="321" y="234"/>
                    <a:pt x="325" y="231"/>
                    <a:pt x="329" y="227"/>
                  </a:cubicBezTo>
                  <a:cubicBezTo>
                    <a:pt x="333" y="223"/>
                    <a:pt x="336" y="218"/>
                    <a:pt x="337" y="213"/>
                  </a:cubicBezTo>
                  <a:cubicBezTo>
                    <a:pt x="338" y="209"/>
                    <a:pt x="337" y="207"/>
                    <a:pt x="335" y="206"/>
                  </a:cubicBezTo>
                  <a:cubicBezTo>
                    <a:pt x="333" y="204"/>
                    <a:pt x="330" y="204"/>
                    <a:pt x="326" y="206"/>
                  </a:cubicBezTo>
                  <a:close/>
                  <a:moveTo>
                    <a:pt x="319" y="135"/>
                  </a:moveTo>
                  <a:cubicBezTo>
                    <a:pt x="317" y="137"/>
                    <a:pt x="315" y="140"/>
                    <a:pt x="314" y="142"/>
                  </a:cubicBezTo>
                  <a:cubicBezTo>
                    <a:pt x="313" y="144"/>
                    <a:pt x="312" y="147"/>
                    <a:pt x="312" y="149"/>
                  </a:cubicBezTo>
                  <a:cubicBezTo>
                    <a:pt x="312" y="152"/>
                    <a:pt x="314" y="155"/>
                    <a:pt x="317" y="155"/>
                  </a:cubicBezTo>
                  <a:cubicBezTo>
                    <a:pt x="319" y="155"/>
                    <a:pt x="321" y="154"/>
                    <a:pt x="324" y="153"/>
                  </a:cubicBezTo>
                  <a:cubicBezTo>
                    <a:pt x="326" y="151"/>
                    <a:pt x="328" y="149"/>
                    <a:pt x="330" y="147"/>
                  </a:cubicBezTo>
                  <a:cubicBezTo>
                    <a:pt x="332" y="145"/>
                    <a:pt x="334" y="142"/>
                    <a:pt x="335" y="140"/>
                  </a:cubicBezTo>
                  <a:cubicBezTo>
                    <a:pt x="336" y="138"/>
                    <a:pt x="337" y="135"/>
                    <a:pt x="337" y="133"/>
                  </a:cubicBezTo>
                  <a:cubicBezTo>
                    <a:pt x="337" y="130"/>
                    <a:pt x="335" y="128"/>
                    <a:pt x="332" y="128"/>
                  </a:cubicBezTo>
                  <a:cubicBezTo>
                    <a:pt x="327" y="128"/>
                    <a:pt x="323" y="131"/>
                    <a:pt x="319" y="135"/>
                  </a:cubicBezTo>
                  <a:close/>
                  <a:moveTo>
                    <a:pt x="201" y="401"/>
                  </a:moveTo>
                  <a:cubicBezTo>
                    <a:pt x="196" y="401"/>
                    <a:pt x="182" y="405"/>
                    <a:pt x="176" y="410"/>
                  </a:cubicBezTo>
                  <a:cubicBezTo>
                    <a:pt x="173" y="412"/>
                    <a:pt x="172" y="416"/>
                    <a:pt x="173" y="418"/>
                  </a:cubicBezTo>
                  <a:cubicBezTo>
                    <a:pt x="174" y="422"/>
                    <a:pt x="177" y="422"/>
                    <a:pt x="180" y="422"/>
                  </a:cubicBezTo>
                  <a:cubicBezTo>
                    <a:pt x="185" y="423"/>
                    <a:pt x="199" y="419"/>
                    <a:pt x="205" y="413"/>
                  </a:cubicBezTo>
                  <a:cubicBezTo>
                    <a:pt x="207" y="412"/>
                    <a:pt x="209" y="409"/>
                    <a:pt x="208" y="406"/>
                  </a:cubicBezTo>
                  <a:cubicBezTo>
                    <a:pt x="207" y="403"/>
                    <a:pt x="204" y="402"/>
                    <a:pt x="201" y="401"/>
                  </a:cubicBezTo>
                  <a:close/>
                  <a:moveTo>
                    <a:pt x="208" y="348"/>
                  </a:moveTo>
                  <a:cubicBezTo>
                    <a:pt x="202" y="348"/>
                    <a:pt x="188" y="353"/>
                    <a:pt x="182" y="358"/>
                  </a:cubicBezTo>
                  <a:cubicBezTo>
                    <a:pt x="179" y="361"/>
                    <a:pt x="178" y="364"/>
                    <a:pt x="179" y="367"/>
                  </a:cubicBezTo>
                  <a:cubicBezTo>
                    <a:pt x="180" y="371"/>
                    <a:pt x="183" y="371"/>
                    <a:pt x="186" y="371"/>
                  </a:cubicBezTo>
                  <a:cubicBezTo>
                    <a:pt x="192" y="371"/>
                    <a:pt x="206" y="367"/>
                    <a:pt x="213" y="360"/>
                  </a:cubicBezTo>
                  <a:cubicBezTo>
                    <a:pt x="215" y="358"/>
                    <a:pt x="216" y="355"/>
                    <a:pt x="215" y="352"/>
                  </a:cubicBezTo>
                  <a:cubicBezTo>
                    <a:pt x="214" y="349"/>
                    <a:pt x="211" y="348"/>
                    <a:pt x="208" y="348"/>
                  </a:cubicBezTo>
                  <a:close/>
                  <a:moveTo>
                    <a:pt x="309" y="393"/>
                  </a:moveTo>
                  <a:cubicBezTo>
                    <a:pt x="304" y="393"/>
                    <a:pt x="291" y="400"/>
                    <a:pt x="286" y="406"/>
                  </a:cubicBezTo>
                  <a:cubicBezTo>
                    <a:pt x="284" y="409"/>
                    <a:pt x="283" y="412"/>
                    <a:pt x="284" y="414"/>
                  </a:cubicBezTo>
                  <a:cubicBezTo>
                    <a:pt x="286" y="418"/>
                    <a:pt x="289" y="418"/>
                    <a:pt x="292" y="417"/>
                  </a:cubicBezTo>
                  <a:cubicBezTo>
                    <a:pt x="297" y="416"/>
                    <a:pt x="310" y="411"/>
                    <a:pt x="315" y="404"/>
                  </a:cubicBezTo>
                  <a:cubicBezTo>
                    <a:pt x="317" y="401"/>
                    <a:pt x="318" y="398"/>
                    <a:pt x="317" y="396"/>
                  </a:cubicBezTo>
                  <a:cubicBezTo>
                    <a:pt x="316" y="393"/>
                    <a:pt x="312" y="392"/>
                    <a:pt x="309" y="393"/>
                  </a:cubicBezTo>
                  <a:close/>
                  <a:moveTo>
                    <a:pt x="261" y="421"/>
                  </a:moveTo>
                  <a:cubicBezTo>
                    <a:pt x="255" y="421"/>
                    <a:pt x="243" y="425"/>
                    <a:pt x="238" y="430"/>
                  </a:cubicBezTo>
                  <a:cubicBezTo>
                    <a:pt x="236" y="432"/>
                    <a:pt x="235" y="435"/>
                    <a:pt x="236" y="437"/>
                  </a:cubicBezTo>
                  <a:cubicBezTo>
                    <a:pt x="237" y="440"/>
                    <a:pt x="239" y="440"/>
                    <a:pt x="242" y="440"/>
                  </a:cubicBezTo>
                  <a:cubicBezTo>
                    <a:pt x="247" y="440"/>
                    <a:pt x="259" y="437"/>
                    <a:pt x="265" y="431"/>
                  </a:cubicBezTo>
                  <a:cubicBezTo>
                    <a:pt x="266" y="430"/>
                    <a:pt x="267" y="427"/>
                    <a:pt x="267" y="425"/>
                  </a:cubicBezTo>
                  <a:cubicBezTo>
                    <a:pt x="266" y="422"/>
                    <a:pt x="263" y="421"/>
                    <a:pt x="261" y="421"/>
                  </a:cubicBezTo>
                  <a:close/>
                  <a:moveTo>
                    <a:pt x="149" y="419"/>
                  </a:moveTo>
                  <a:cubicBezTo>
                    <a:pt x="147" y="419"/>
                    <a:pt x="141" y="420"/>
                    <a:pt x="136" y="423"/>
                  </a:cubicBezTo>
                  <a:cubicBezTo>
                    <a:pt x="134" y="424"/>
                    <a:pt x="132" y="426"/>
                    <a:pt x="132" y="429"/>
                  </a:cubicBezTo>
                  <a:cubicBezTo>
                    <a:pt x="132" y="432"/>
                    <a:pt x="135" y="433"/>
                    <a:pt x="138" y="434"/>
                  </a:cubicBezTo>
                  <a:cubicBezTo>
                    <a:pt x="142" y="434"/>
                    <a:pt x="148" y="433"/>
                    <a:pt x="152" y="431"/>
                  </a:cubicBezTo>
                  <a:cubicBezTo>
                    <a:pt x="155" y="429"/>
                    <a:pt x="157" y="427"/>
                    <a:pt x="156" y="424"/>
                  </a:cubicBezTo>
                  <a:cubicBezTo>
                    <a:pt x="156" y="420"/>
                    <a:pt x="153" y="419"/>
                    <a:pt x="149" y="419"/>
                  </a:cubicBezTo>
                  <a:close/>
                  <a:moveTo>
                    <a:pt x="207" y="440"/>
                  </a:moveTo>
                  <a:cubicBezTo>
                    <a:pt x="205" y="440"/>
                    <a:pt x="199" y="441"/>
                    <a:pt x="195" y="444"/>
                  </a:cubicBezTo>
                  <a:cubicBezTo>
                    <a:pt x="193" y="446"/>
                    <a:pt x="191" y="448"/>
                    <a:pt x="191" y="450"/>
                  </a:cubicBezTo>
                  <a:cubicBezTo>
                    <a:pt x="192" y="453"/>
                    <a:pt x="194" y="455"/>
                    <a:pt x="197" y="455"/>
                  </a:cubicBezTo>
                  <a:cubicBezTo>
                    <a:pt x="202" y="455"/>
                    <a:pt x="207" y="454"/>
                    <a:pt x="211" y="451"/>
                  </a:cubicBezTo>
                  <a:cubicBezTo>
                    <a:pt x="213" y="450"/>
                    <a:pt x="214" y="447"/>
                    <a:pt x="214" y="445"/>
                  </a:cubicBezTo>
                  <a:cubicBezTo>
                    <a:pt x="214" y="441"/>
                    <a:pt x="210" y="440"/>
                    <a:pt x="207" y="440"/>
                  </a:cubicBezTo>
                  <a:close/>
                  <a:moveTo>
                    <a:pt x="257" y="144"/>
                  </a:moveTo>
                  <a:cubicBezTo>
                    <a:pt x="255" y="144"/>
                    <a:pt x="253" y="145"/>
                    <a:pt x="251" y="146"/>
                  </a:cubicBezTo>
                  <a:cubicBezTo>
                    <a:pt x="251" y="146"/>
                    <a:pt x="251" y="146"/>
                    <a:pt x="251" y="146"/>
                  </a:cubicBezTo>
                  <a:cubicBezTo>
                    <a:pt x="247" y="147"/>
                    <a:pt x="242" y="152"/>
                    <a:pt x="242" y="157"/>
                  </a:cubicBezTo>
                  <a:cubicBezTo>
                    <a:pt x="242" y="160"/>
                    <a:pt x="245" y="161"/>
                    <a:pt x="248" y="161"/>
                  </a:cubicBezTo>
                  <a:cubicBezTo>
                    <a:pt x="254" y="161"/>
                    <a:pt x="263" y="156"/>
                    <a:pt x="263" y="149"/>
                  </a:cubicBezTo>
                  <a:cubicBezTo>
                    <a:pt x="263" y="146"/>
                    <a:pt x="260" y="144"/>
                    <a:pt x="257" y="144"/>
                  </a:cubicBezTo>
                  <a:close/>
                  <a:moveTo>
                    <a:pt x="301" y="436"/>
                  </a:moveTo>
                  <a:cubicBezTo>
                    <a:pt x="297" y="436"/>
                    <a:pt x="290" y="437"/>
                    <a:pt x="285" y="441"/>
                  </a:cubicBezTo>
                  <a:cubicBezTo>
                    <a:pt x="282" y="443"/>
                    <a:pt x="280" y="446"/>
                    <a:pt x="280" y="449"/>
                  </a:cubicBezTo>
                  <a:cubicBezTo>
                    <a:pt x="281" y="452"/>
                    <a:pt x="284" y="453"/>
                    <a:pt x="288" y="453"/>
                  </a:cubicBezTo>
                  <a:cubicBezTo>
                    <a:pt x="293" y="453"/>
                    <a:pt x="300" y="451"/>
                    <a:pt x="304" y="449"/>
                  </a:cubicBezTo>
                  <a:cubicBezTo>
                    <a:pt x="307" y="447"/>
                    <a:pt x="309" y="444"/>
                    <a:pt x="308" y="441"/>
                  </a:cubicBezTo>
                  <a:cubicBezTo>
                    <a:pt x="307" y="437"/>
                    <a:pt x="303" y="436"/>
                    <a:pt x="301" y="436"/>
                  </a:cubicBezTo>
                  <a:close/>
                  <a:moveTo>
                    <a:pt x="96" y="416"/>
                  </a:moveTo>
                  <a:cubicBezTo>
                    <a:pt x="99" y="419"/>
                    <a:pt x="104" y="422"/>
                    <a:pt x="108" y="423"/>
                  </a:cubicBezTo>
                  <a:cubicBezTo>
                    <a:pt x="109" y="424"/>
                    <a:pt x="110" y="423"/>
                    <a:pt x="110" y="423"/>
                  </a:cubicBezTo>
                  <a:cubicBezTo>
                    <a:pt x="111" y="422"/>
                    <a:pt x="111" y="421"/>
                    <a:pt x="110" y="421"/>
                  </a:cubicBezTo>
                  <a:cubicBezTo>
                    <a:pt x="107" y="417"/>
                    <a:pt x="105" y="415"/>
                    <a:pt x="104" y="412"/>
                  </a:cubicBezTo>
                  <a:cubicBezTo>
                    <a:pt x="103" y="409"/>
                    <a:pt x="104" y="406"/>
                    <a:pt x="104" y="405"/>
                  </a:cubicBezTo>
                  <a:cubicBezTo>
                    <a:pt x="110" y="378"/>
                    <a:pt x="136" y="361"/>
                    <a:pt x="163" y="342"/>
                  </a:cubicBezTo>
                  <a:cubicBezTo>
                    <a:pt x="180" y="330"/>
                    <a:pt x="253" y="290"/>
                    <a:pt x="286" y="263"/>
                  </a:cubicBezTo>
                  <a:cubicBezTo>
                    <a:pt x="297" y="255"/>
                    <a:pt x="301" y="250"/>
                    <a:pt x="302" y="245"/>
                  </a:cubicBezTo>
                  <a:cubicBezTo>
                    <a:pt x="302" y="243"/>
                    <a:pt x="301" y="240"/>
                    <a:pt x="300" y="239"/>
                  </a:cubicBezTo>
                  <a:cubicBezTo>
                    <a:pt x="299" y="238"/>
                    <a:pt x="297" y="237"/>
                    <a:pt x="296" y="237"/>
                  </a:cubicBezTo>
                  <a:cubicBezTo>
                    <a:pt x="290" y="236"/>
                    <a:pt x="284" y="238"/>
                    <a:pt x="276" y="244"/>
                  </a:cubicBezTo>
                  <a:cubicBezTo>
                    <a:pt x="238" y="275"/>
                    <a:pt x="181" y="305"/>
                    <a:pt x="140" y="337"/>
                  </a:cubicBezTo>
                  <a:cubicBezTo>
                    <a:pt x="117" y="355"/>
                    <a:pt x="99" y="375"/>
                    <a:pt x="94" y="395"/>
                  </a:cubicBezTo>
                  <a:cubicBezTo>
                    <a:pt x="94" y="395"/>
                    <a:pt x="93" y="394"/>
                    <a:pt x="93" y="394"/>
                  </a:cubicBezTo>
                  <a:cubicBezTo>
                    <a:pt x="99" y="319"/>
                    <a:pt x="199" y="269"/>
                    <a:pt x="250" y="227"/>
                  </a:cubicBezTo>
                  <a:cubicBezTo>
                    <a:pt x="263" y="216"/>
                    <a:pt x="302" y="186"/>
                    <a:pt x="308" y="172"/>
                  </a:cubicBezTo>
                  <a:cubicBezTo>
                    <a:pt x="310" y="168"/>
                    <a:pt x="309" y="163"/>
                    <a:pt x="306" y="162"/>
                  </a:cubicBezTo>
                  <a:cubicBezTo>
                    <a:pt x="304" y="160"/>
                    <a:pt x="301" y="160"/>
                    <a:pt x="298" y="160"/>
                  </a:cubicBezTo>
                  <a:cubicBezTo>
                    <a:pt x="292" y="162"/>
                    <a:pt x="285" y="167"/>
                    <a:pt x="277" y="175"/>
                  </a:cubicBezTo>
                  <a:cubicBezTo>
                    <a:pt x="214" y="235"/>
                    <a:pt x="161" y="262"/>
                    <a:pt x="125" y="300"/>
                  </a:cubicBezTo>
                  <a:cubicBezTo>
                    <a:pt x="105" y="322"/>
                    <a:pt x="90" y="347"/>
                    <a:pt x="81" y="383"/>
                  </a:cubicBezTo>
                  <a:cubicBezTo>
                    <a:pt x="81" y="383"/>
                    <a:pt x="80" y="382"/>
                    <a:pt x="80" y="382"/>
                  </a:cubicBezTo>
                  <a:cubicBezTo>
                    <a:pt x="83" y="327"/>
                    <a:pt x="119" y="273"/>
                    <a:pt x="161" y="235"/>
                  </a:cubicBezTo>
                  <a:cubicBezTo>
                    <a:pt x="175" y="222"/>
                    <a:pt x="185" y="214"/>
                    <a:pt x="191" y="209"/>
                  </a:cubicBezTo>
                  <a:cubicBezTo>
                    <a:pt x="195" y="205"/>
                    <a:pt x="197" y="200"/>
                    <a:pt x="195" y="195"/>
                  </a:cubicBezTo>
                  <a:cubicBezTo>
                    <a:pt x="193" y="192"/>
                    <a:pt x="189" y="191"/>
                    <a:pt x="185" y="192"/>
                  </a:cubicBezTo>
                  <a:cubicBezTo>
                    <a:pt x="179" y="193"/>
                    <a:pt x="175" y="196"/>
                    <a:pt x="170" y="199"/>
                  </a:cubicBezTo>
                  <a:cubicBezTo>
                    <a:pt x="141" y="223"/>
                    <a:pt x="116" y="252"/>
                    <a:pt x="97" y="285"/>
                  </a:cubicBezTo>
                  <a:cubicBezTo>
                    <a:pt x="83" y="311"/>
                    <a:pt x="73" y="339"/>
                    <a:pt x="68" y="369"/>
                  </a:cubicBezTo>
                  <a:cubicBezTo>
                    <a:pt x="68" y="369"/>
                    <a:pt x="67" y="368"/>
                    <a:pt x="67" y="367"/>
                  </a:cubicBezTo>
                  <a:cubicBezTo>
                    <a:pt x="70" y="284"/>
                    <a:pt x="108" y="222"/>
                    <a:pt x="162" y="174"/>
                  </a:cubicBezTo>
                  <a:cubicBezTo>
                    <a:pt x="175" y="162"/>
                    <a:pt x="187" y="155"/>
                    <a:pt x="200" y="144"/>
                  </a:cubicBezTo>
                  <a:cubicBezTo>
                    <a:pt x="211" y="136"/>
                    <a:pt x="213" y="129"/>
                    <a:pt x="210" y="124"/>
                  </a:cubicBezTo>
                  <a:cubicBezTo>
                    <a:pt x="207" y="120"/>
                    <a:pt x="203" y="120"/>
                    <a:pt x="197" y="122"/>
                  </a:cubicBezTo>
                  <a:cubicBezTo>
                    <a:pt x="186" y="125"/>
                    <a:pt x="174" y="136"/>
                    <a:pt x="160" y="149"/>
                  </a:cubicBezTo>
                  <a:cubicBezTo>
                    <a:pt x="126" y="179"/>
                    <a:pt x="99" y="211"/>
                    <a:pt x="81" y="250"/>
                  </a:cubicBezTo>
                  <a:cubicBezTo>
                    <a:pt x="67" y="279"/>
                    <a:pt x="58" y="313"/>
                    <a:pt x="56" y="353"/>
                  </a:cubicBezTo>
                  <a:cubicBezTo>
                    <a:pt x="55" y="352"/>
                    <a:pt x="55" y="351"/>
                    <a:pt x="54" y="351"/>
                  </a:cubicBezTo>
                  <a:cubicBezTo>
                    <a:pt x="53" y="341"/>
                    <a:pt x="54" y="328"/>
                    <a:pt x="54" y="318"/>
                  </a:cubicBezTo>
                  <a:cubicBezTo>
                    <a:pt x="57" y="279"/>
                    <a:pt x="63" y="197"/>
                    <a:pt x="175" y="106"/>
                  </a:cubicBezTo>
                  <a:cubicBezTo>
                    <a:pt x="195" y="90"/>
                    <a:pt x="228" y="71"/>
                    <a:pt x="251" y="59"/>
                  </a:cubicBezTo>
                  <a:cubicBezTo>
                    <a:pt x="258" y="55"/>
                    <a:pt x="265" y="52"/>
                    <a:pt x="272" y="48"/>
                  </a:cubicBezTo>
                  <a:cubicBezTo>
                    <a:pt x="276" y="45"/>
                    <a:pt x="278" y="41"/>
                    <a:pt x="277" y="37"/>
                  </a:cubicBezTo>
                  <a:cubicBezTo>
                    <a:pt x="276" y="33"/>
                    <a:pt x="272" y="33"/>
                    <a:pt x="268" y="33"/>
                  </a:cubicBezTo>
                  <a:cubicBezTo>
                    <a:pt x="261" y="33"/>
                    <a:pt x="255" y="36"/>
                    <a:pt x="248" y="39"/>
                  </a:cubicBezTo>
                  <a:cubicBezTo>
                    <a:pt x="196" y="65"/>
                    <a:pt x="137" y="103"/>
                    <a:pt x="95" y="161"/>
                  </a:cubicBezTo>
                  <a:cubicBezTo>
                    <a:pt x="63" y="205"/>
                    <a:pt x="42" y="260"/>
                    <a:pt x="41" y="329"/>
                  </a:cubicBezTo>
                  <a:cubicBezTo>
                    <a:pt x="40" y="328"/>
                    <a:pt x="40" y="328"/>
                    <a:pt x="40" y="327"/>
                  </a:cubicBezTo>
                  <a:cubicBezTo>
                    <a:pt x="37" y="310"/>
                    <a:pt x="36" y="293"/>
                    <a:pt x="37" y="281"/>
                  </a:cubicBezTo>
                  <a:cubicBezTo>
                    <a:pt x="39" y="172"/>
                    <a:pt x="103" y="97"/>
                    <a:pt x="191" y="45"/>
                  </a:cubicBezTo>
                  <a:cubicBezTo>
                    <a:pt x="198" y="41"/>
                    <a:pt x="206" y="36"/>
                    <a:pt x="206" y="29"/>
                  </a:cubicBezTo>
                  <a:cubicBezTo>
                    <a:pt x="206" y="25"/>
                    <a:pt x="203" y="23"/>
                    <a:pt x="199" y="23"/>
                  </a:cubicBezTo>
                  <a:cubicBezTo>
                    <a:pt x="195" y="23"/>
                    <a:pt x="191" y="24"/>
                    <a:pt x="185" y="27"/>
                  </a:cubicBezTo>
                  <a:cubicBezTo>
                    <a:pt x="131" y="56"/>
                    <a:pt x="87" y="96"/>
                    <a:pt x="59" y="145"/>
                  </a:cubicBezTo>
                  <a:cubicBezTo>
                    <a:pt x="35" y="186"/>
                    <a:pt x="22" y="234"/>
                    <a:pt x="24" y="287"/>
                  </a:cubicBezTo>
                  <a:cubicBezTo>
                    <a:pt x="24" y="286"/>
                    <a:pt x="24" y="285"/>
                    <a:pt x="23" y="283"/>
                  </a:cubicBezTo>
                  <a:cubicBezTo>
                    <a:pt x="19" y="266"/>
                    <a:pt x="16" y="248"/>
                    <a:pt x="16" y="230"/>
                  </a:cubicBezTo>
                  <a:cubicBezTo>
                    <a:pt x="16" y="205"/>
                    <a:pt x="21" y="181"/>
                    <a:pt x="29" y="159"/>
                  </a:cubicBezTo>
                  <a:cubicBezTo>
                    <a:pt x="40" y="130"/>
                    <a:pt x="57" y="103"/>
                    <a:pt x="79" y="80"/>
                  </a:cubicBezTo>
                  <a:cubicBezTo>
                    <a:pt x="85" y="73"/>
                    <a:pt x="100" y="61"/>
                    <a:pt x="103" y="57"/>
                  </a:cubicBezTo>
                  <a:cubicBezTo>
                    <a:pt x="106" y="53"/>
                    <a:pt x="108" y="49"/>
                    <a:pt x="106" y="46"/>
                  </a:cubicBezTo>
                  <a:cubicBezTo>
                    <a:pt x="105" y="44"/>
                    <a:pt x="103" y="43"/>
                    <a:pt x="100" y="43"/>
                  </a:cubicBezTo>
                  <a:cubicBezTo>
                    <a:pt x="88" y="43"/>
                    <a:pt x="71" y="61"/>
                    <a:pt x="63" y="69"/>
                  </a:cubicBezTo>
                  <a:cubicBezTo>
                    <a:pt x="23" y="112"/>
                    <a:pt x="0" y="168"/>
                    <a:pt x="0" y="226"/>
                  </a:cubicBezTo>
                  <a:cubicBezTo>
                    <a:pt x="0" y="295"/>
                    <a:pt x="30" y="367"/>
                    <a:pt x="96" y="416"/>
                  </a:cubicBezTo>
                  <a:close/>
                  <a:moveTo>
                    <a:pt x="168" y="9"/>
                  </a:moveTo>
                  <a:cubicBezTo>
                    <a:pt x="168" y="8"/>
                    <a:pt x="166" y="7"/>
                    <a:pt x="164" y="7"/>
                  </a:cubicBezTo>
                  <a:cubicBezTo>
                    <a:pt x="157" y="7"/>
                    <a:pt x="150" y="10"/>
                    <a:pt x="148" y="14"/>
                  </a:cubicBezTo>
                  <a:cubicBezTo>
                    <a:pt x="148" y="15"/>
                    <a:pt x="148" y="17"/>
                    <a:pt x="148" y="18"/>
                  </a:cubicBezTo>
                  <a:cubicBezTo>
                    <a:pt x="149" y="20"/>
                    <a:pt x="150" y="20"/>
                    <a:pt x="151" y="20"/>
                  </a:cubicBezTo>
                  <a:cubicBezTo>
                    <a:pt x="156" y="21"/>
                    <a:pt x="165" y="18"/>
                    <a:pt x="167" y="14"/>
                  </a:cubicBezTo>
                  <a:cubicBezTo>
                    <a:pt x="168" y="13"/>
                    <a:pt x="169" y="11"/>
                    <a:pt x="16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393788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Colors to be used in the presentation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0143" y="1225868"/>
            <a:ext cx="2286000" cy="514350"/>
          </a:xfrm>
          <a:prstGeom prst="roundRect">
            <a:avLst/>
          </a:prstGeom>
          <a:solidFill>
            <a:srgbClr val="A71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solidFill>
                  <a:prstClr val="white"/>
                </a:solidFill>
                <a:cs typeface="Arial" pitchFamily="34" charset="0"/>
              </a:rPr>
              <a:t>RGB - 167.25.48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80143" y="1870234"/>
            <a:ext cx="2286000" cy="514350"/>
          </a:xfrm>
          <a:prstGeom prst="roundRect">
            <a:avLst/>
          </a:prstGeom>
          <a:solidFill>
            <a:srgbClr val="E37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solidFill>
                  <a:prstClr val="white"/>
                </a:solidFill>
                <a:cs typeface="Arial" pitchFamily="34" charset="0"/>
              </a:rPr>
              <a:t>RGB - 227.114.34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76600" y="1225868"/>
            <a:ext cx="2286000" cy="514350"/>
          </a:xfrm>
          <a:prstGeom prst="roundRect">
            <a:avLst/>
          </a:prstGeom>
          <a:solidFill>
            <a:srgbClr val="C7D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solidFill>
                  <a:srgbClr val="4D4F53"/>
                </a:solidFill>
                <a:cs typeface="Arial" pitchFamily="34" charset="0"/>
              </a:rPr>
              <a:t>RGB - 199.210.138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76600" y="1870234"/>
            <a:ext cx="2286000" cy="514350"/>
          </a:xfrm>
          <a:prstGeom prst="roundRect">
            <a:avLst/>
          </a:prstGeom>
          <a:solidFill>
            <a:srgbClr val="006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solidFill>
                  <a:prstClr val="white"/>
                </a:solidFill>
                <a:cs typeface="Arial" pitchFamily="34" charset="0"/>
              </a:rPr>
              <a:t>RGB – 0.102.161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76600" y="2514600"/>
            <a:ext cx="2286000" cy="514350"/>
          </a:xfrm>
          <a:prstGeom prst="roundRect">
            <a:avLst/>
          </a:prstGeom>
          <a:solidFill>
            <a:srgbClr val="4D4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solidFill>
                  <a:prstClr val="white"/>
                </a:solidFill>
                <a:cs typeface="Arial" pitchFamily="34" charset="0"/>
              </a:rPr>
              <a:t>RGB - 77.79.83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80143" y="2490107"/>
            <a:ext cx="2286000" cy="514350"/>
          </a:xfrm>
          <a:prstGeom prst="roundRect">
            <a:avLst/>
          </a:prstGeom>
          <a:solidFill>
            <a:srgbClr val="830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solidFill>
                  <a:prstClr val="white"/>
                </a:solidFill>
                <a:cs typeface="Arial" pitchFamily="34" charset="0"/>
              </a:rPr>
              <a:t>RGB - 131.0.81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3666" y="3771900"/>
            <a:ext cx="260840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4D4F53"/>
                </a:solidFill>
                <a:cs typeface="Arial" pitchFamily="34" charset="0"/>
              </a:rPr>
              <a:t>Guidelines available at </a:t>
            </a:r>
          </a:p>
          <a:p>
            <a:endParaRPr lang="en-US" sz="1050" dirty="0">
              <a:solidFill>
                <a:srgbClr val="4D4F53"/>
              </a:solidFill>
              <a:cs typeface="Arial" pitchFamily="34" charset="0"/>
            </a:endParaRPr>
          </a:p>
          <a:p>
            <a:r>
              <a:rPr lang="en-US" sz="1050" dirty="0">
                <a:solidFill>
                  <a:srgbClr val="4D4F53"/>
                </a:solidFill>
                <a:cs typeface="Arial" pitchFamily="34" charset="0"/>
              </a:rPr>
              <a:t>PeopleHub &gt; Microsites &gt;Marketing Hub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9910"/>
            <a:ext cx="2133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CF02FA9-8CAD-4C87-B028-31481A2E0525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9910"/>
            <a:ext cx="2133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CF02FA9-8CAD-4C87-B028-31481A2E0525}" type="slidenum">
              <a:rPr lang="en-US" smtClean="0">
                <a:solidFill>
                  <a:srgbClr val="4D4F53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4D4F53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04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line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64" y="158353"/>
            <a:ext cx="8229600" cy="479822"/>
          </a:xfrm>
        </p:spPr>
        <p:txBody>
          <a:bodyPr>
            <a:normAutofit/>
          </a:bodyPr>
          <a:lstStyle>
            <a:lvl1pPr marL="0" indent="0"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64" y="714375"/>
            <a:ext cx="8229600" cy="1460208"/>
          </a:xfrm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840"/>
              </a:spcBef>
              <a:defRPr sz="1600"/>
            </a:lvl1pPr>
            <a:lvl2pPr>
              <a:lnSpc>
                <a:spcPct val="120000"/>
              </a:lnSpc>
              <a:spcBef>
                <a:spcPts val="840"/>
              </a:spcBef>
              <a:defRPr sz="1400"/>
            </a:lvl2pPr>
            <a:lvl3pPr marL="457178" indent="-228588">
              <a:lnSpc>
                <a:spcPct val="120000"/>
              </a:lnSpc>
              <a:spcBef>
                <a:spcPts val="840"/>
              </a:spcBef>
              <a:buSzPct val="80000"/>
              <a:buFont typeface="Arial" panose="020B0604020202020204" pitchFamily="34" charset="0"/>
              <a:buChar char="–"/>
              <a:defRPr sz="1200"/>
            </a:lvl3pPr>
            <a:lvl4pPr>
              <a:lnSpc>
                <a:spcPct val="120000"/>
              </a:lnSpc>
              <a:spcBef>
                <a:spcPts val="840"/>
              </a:spcBef>
              <a:defRPr sz="1100"/>
            </a:lvl4pPr>
            <a:lvl5pPr>
              <a:lnSpc>
                <a:spcPct val="120000"/>
              </a:lnSpc>
              <a:spcBef>
                <a:spcPts val="840"/>
              </a:spcBef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70870"/>
            <a:ext cx="2133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6EA3AD1-7E33-4FCA-A570-6134685101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548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8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9064" y="201718"/>
            <a:ext cx="8229600" cy="479822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064" y="842601"/>
            <a:ext cx="8229600" cy="11003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SzPct val="80000"/>
              <a:buFont typeface="Arial" panose="020B0604020202020204" pitchFamily="34" charset="0"/>
              <a:buChar char="–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4769910"/>
            <a:ext cx="44239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685783"/>
            <a:fld id="{2CF02FA9-8CAD-4C87-B028-31481A2E0525}" type="slidenum">
              <a:rPr lang="en-US" smtClean="0"/>
              <a:pPr defTabSz="685783"/>
              <a:t>‹#›</a:t>
            </a:fld>
            <a:endParaRPr lang="en-US" dirty="0"/>
          </a:p>
        </p:txBody>
      </p:sp>
      <p:pic>
        <p:nvPicPr>
          <p:cNvPr id="10" name="Picture 5" descr="D:\MT - Marketing\Corporate\Brand Council\VI\Final Guidelines\MT_Logo_Artwork\Regular_Size\RGB\Positive\MT_Logo_Reg_Full_Pos_RGB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" y="4829601"/>
            <a:ext cx="928447" cy="22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600200" y="4854265"/>
            <a:ext cx="481253" cy="172977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1480842" y="4861856"/>
            <a:ext cx="0" cy="1577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248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9" r:id="rId8"/>
    <p:sldLayoutId id="2147483730" r:id="rId9"/>
  </p:sldLayoutIdLst>
  <p:hf hdr="0" dt="0"/>
  <p:txStyles>
    <p:titleStyle>
      <a:lvl1pPr marL="1191" indent="0" algn="l" defTabSz="685783" rtl="0" eaLnBrk="1" latinLnBrk="0" hangingPunct="1">
        <a:spcBef>
          <a:spcPct val="0"/>
        </a:spcBef>
        <a:buNone/>
        <a:defRPr sz="2025" kern="1200">
          <a:solidFill>
            <a:srgbClr val="6E267B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685783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rgbClr val="4D4F53"/>
        </a:buClr>
        <a:buSzPct val="110000"/>
        <a:buFontTx/>
        <a:buNone/>
        <a:defRPr lang="en-US" sz="135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1pPr>
      <a:lvl2pPr marL="171446" indent="-171446" algn="l" defTabSz="685783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rgbClr val="6E267B"/>
        </a:buClr>
        <a:buFont typeface="Wingdings" panose="05000000000000000000" pitchFamily="2" charset="2"/>
        <a:buChar char="§"/>
        <a:defRPr lang="en-US" sz="120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2pPr>
      <a:lvl3pPr marL="342892" indent="-171446" algn="l" defTabSz="685783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rgbClr val="6E267B"/>
        </a:buClr>
        <a:buSzPct val="90000"/>
        <a:buFont typeface="Wingdings" pitchFamily="2" charset="2"/>
        <a:buChar char=""/>
        <a:defRPr lang="en-US" sz="105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3pPr>
      <a:lvl4pPr marL="514337" indent="-172637" algn="l" defTabSz="685783" rtl="0" eaLnBrk="1" latinLnBrk="0" hangingPunct="1">
        <a:lnSpc>
          <a:spcPct val="100000"/>
        </a:lnSpc>
        <a:spcBef>
          <a:spcPts val="450"/>
        </a:spcBef>
        <a:spcAft>
          <a:spcPts val="450"/>
        </a:spcAft>
        <a:buClr>
          <a:srgbClr val="6E267B"/>
        </a:buClr>
        <a:buSzPct val="100000"/>
        <a:buFont typeface="Wingdings" pitchFamily="2" charset="2"/>
        <a:buChar char=""/>
        <a:defRPr lang="en-US" sz="1050" kern="1200" dirty="0" smtClean="0">
          <a:solidFill>
            <a:srgbClr val="4D4F53"/>
          </a:solidFill>
          <a:latin typeface="Arial" pitchFamily="34" charset="0"/>
          <a:ea typeface="+mn-ea"/>
          <a:cs typeface="Arial" pitchFamily="34" charset="0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  <p15:guide id="3" pos="54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1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4" Type="http://schemas.openxmlformats.org/officeDocument/2006/relationships/image" Target="../media/image32.png"/><Relationship Id="rId5" Type="http://schemas.openxmlformats.org/officeDocument/2006/relationships/image" Target="../media/image37.svg"/><Relationship Id="rId6" Type="http://schemas.openxmlformats.org/officeDocument/2006/relationships/image" Target="../media/image33.png"/><Relationship Id="rId7" Type="http://schemas.openxmlformats.org/officeDocument/2006/relationships/image" Target="../media/image39.svg"/><Relationship Id="rId8" Type="http://schemas.openxmlformats.org/officeDocument/2006/relationships/image" Target="../media/image34.png"/><Relationship Id="rId9" Type="http://schemas.openxmlformats.org/officeDocument/2006/relationships/image" Target="../media/image41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4" Type="http://schemas.openxmlformats.org/officeDocument/2006/relationships/image" Target="../media/image36.png"/><Relationship Id="rId5" Type="http://schemas.openxmlformats.org/officeDocument/2006/relationships/image" Target="../media/image45.svg"/><Relationship Id="rId6" Type="http://schemas.openxmlformats.org/officeDocument/2006/relationships/image" Target="../media/image37.png"/><Relationship Id="rId7" Type="http://schemas.openxmlformats.org/officeDocument/2006/relationships/image" Target="../media/image47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1" Type="http://schemas.microsoft.com/office/2007/relationships/hdphoto" Target="../media/hdphoto1.wdp"/><Relationship Id="rId1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65.svg"/><Relationship Id="rId5" Type="http://schemas.openxmlformats.org/officeDocument/2006/relationships/image" Target="../media/image55.png"/><Relationship Id="rId6" Type="http://schemas.openxmlformats.org/officeDocument/2006/relationships/image" Target="../media/image67.svg"/><Relationship Id="rId7" Type="http://schemas.openxmlformats.org/officeDocument/2006/relationships/image" Target="../media/image31.png"/><Relationship Id="rId8" Type="http://schemas.openxmlformats.org/officeDocument/2006/relationships/image" Target="../media/image35.sv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1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24.png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1.pn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4" Type="http://schemas.openxmlformats.org/officeDocument/2006/relationships/image" Target="../media/image14.png"/><Relationship Id="rId5" Type="http://schemas.openxmlformats.org/officeDocument/2006/relationships/image" Target="../media/image16.svg"/><Relationship Id="rId6" Type="http://schemas.openxmlformats.org/officeDocument/2006/relationships/image" Target="../media/image15.png"/><Relationship Id="rId7" Type="http://schemas.openxmlformats.org/officeDocument/2006/relationships/image" Target="../media/image18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333750"/>
            <a:ext cx="9144000" cy="838200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65760" defTabSz="914378"/>
            <a:r>
              <a:rPr lang="en-US" sz="2400" dirty="0">
                <a:solidFill>
                  <a:srgbClr val="4D4F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Staying ahead of Innovation Curve with Cloud and Data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70911" y="4705350"/>
            <a:ext cx="25719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914378"/>
            <a:r>
              <a:rPr lang="en-US" sz="1400" b="1" dirty="0">
                <a:solidFill>
                  <a:prstClr val="white"/>
                </a:solidFill>
                <a:latin typeface="Calibri Light" panose="020F0302020204030204" pitchFamily="34" charset="0"/>
                <a:ea typeface="Aller" charset="0"/>
                <a:cs typeface="Aller" charset="0"/>
              </a:rPr>
              <a:t>Make Digital Real | Execute Smart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948" y="872142"/>
            <a:ext cx="1048641" cy="1101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8" y="2173792"/>
            <a:ext cx="2208139" cy="47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60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54A17C89-C9B1-45A5-8EA7-0256DAB66575}"/>
              </a:ext>
            </a:extLst>
          </p:cNvPr>
          <p:cNvSpPr/>
          <p:nvPr/>
        </p:nvSpPr>
        <p:spPr>
          <a:xfrm>
            <a:off x="3380958" y="2249208"/>
            <a:ext cx="2123443" cy="3532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2C6FE75-4033-4533-9169-12D6E23955C4}"/>
              </a:ext>
            </a:extLst>
          </p:cNvPr>
          <p:cNvSpPr/>
          <p:nvPr/>
        </p:nvSpPr>
        <p:spPr>
          <a:xfrm>
            <a:off x="6234355" y="2249208"/>
            <a:ext cx="2123443" cy="3532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06A9AC6-64F4-4036-939C-3498C83751DA}"/>
              </a:ext>
            </a:extLst>
          </p:cNvPr>
          <p:cNvSpPr/>
          <p:nvPr/>
        </p:nvSpPr>
        <p:spPr>
          <a:xfrm>
            <a:off x="609600" y="4171950"/>
            <a:ext cx="2123443" cy="3532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468D74FC-FEB1-428A-8ACD-F36B0BB09977}"/>
              </a:ext>
            </a:extLst>
          </p:cNvPr>
          <p:cNvSpPr/>
          <p:nvPr/>
        </p:nvSpPr>
        <p:spPr>
          <a:xfrm>
            <a:off x="3429000" y="4175585"/>
            <a:ext cx="2087717" cy="3532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B917E987-69C6-4002-B925-776A68DC7DAD}"/>
              </a:ext>
            </a:extLst>
          </p:cNvPr>
          <p:cNvSpPr/>
          <p:nvPr/>
        </p:nvSpPr>
        <p:spPr>
          <a:xfrm>
            <a:off x="6106807" y="4175585"/>
            <a:ext cx="2427594" cy="3532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623F506-D8C0-4A3A-A3CD-1113528DE746}"/>
              </a:ext>
            </a:extLst>
          </p:cNvPr>
          <p:cNvSpPr/>
          <p:nvPr/>
        </p:nvSpPr>
        <p:spPr>
          <a:xfrm>
            <a:off x="609600" y="2245573"/>
            <a:ext cx="2123443" cy="3532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HBX Systems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46353" y="4762449"/>
            <a:ext cx="388386" cy="273844"/>
          </a:xfrm>
        </p:spPr>
        <p:txBody>
          <a:bodyPr/>
          <a:lstStyle/>
          <a:p>
            <a:fld id="{2CF02FA9-8CAD-4C87-B028-31481A2E052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23" y="968284"/>
            <a:ext cx="1809635" cy="1184983"/>
          </a:xfrm>
          <a:prstGeom prst="rect">
            <a:avLst/>
          </a:prstGeom>
        </p:spPr>
      </p:pic>
      <p:pic>
        <p:nvPicPr>
          <p:cNvPr id="6" name="Picture 5" descr="HBX_LIVE_STUDIO_BHARAT-ANAND_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784" y="929158"/>
            <a:ext cx="2015206" cy="1230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2291392"/>
            <a:ext cx="2133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HBX Course Platform (AWS)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37097" y="2274997"/>
            <a:ext cx="19865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HBX Live (On-premise)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7737" y="2278113"/>
            <a:ext cx="21457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SIS (Salesforce)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4221107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Support (ServiceNow)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18436" y="4221107"/>
            <a:ext cx="23203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Marketing (Web, </a:t>
            </a:r>
            <a:r>
              <a:rPr lang="en-US" sz="11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HubSpot</a:t>
            </a:r>
            <a:r>
              <a:rPr lang="en-US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GA)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806" y="2937450"/>
            <a:ext cx="2427594" cy="11316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05417" y="4122063"/>
            <a:ext cx="220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HBX Insights 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(Tableau/AWS/Informatica)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709" y="2849690"/>
            <a:ext cx="2087008" cy="12460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417" y="919845"/>
            <a:ext cx="2168083" cy="1249528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49" y="2876550"/>
            <a:ext cx="2078182" cy="116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27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E433A29-2D8A-4304-A404-AEF6B33A05B5}"/>
              </a:ext>
            </a:extLst>
          </p:cNvPr>
          <p:cNvSpPr/>
          <p:nvPr/>
        </p:nvSpPr>
        <p:spPr>
          <a:xfrm>
            <a:off x="990600" y="742950"/>
            <a:ext cx="7010400" cy="3886200"/>
          </a:xfrm>
          <a:prstGeom prst="roundRect">
            <a:avLst>
              <a:gd name="adj" fmla="val 6232"/>
            </a:avLst>
          </a:prstGeom>
          <a:solidFill>
            <a:srgbClr val="B4B4B4">
              <a:alpha val="5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Cloud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0950C2-CA37-1642-BBF9-255BCF41B92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742ACE17-0026-4B03-9A4A-2567FD96ABAE}"/>
              </a:ext>
            </a:extLst>
          </p:cNvPr>
          <p:cNvSpPr/>
          <p:nvPr/>
        </p:nvSpPr>
        <p:spPr>
          <a:xfrm>
            <a:off x="2644079" y="895350"/>
            <a:ext cx="2015206" cy="2015206"/>
          </a:xfrm>
          <a:custGeom>
            <a:avLst/>
            <a:gdLst>
              <a:gd name="connsiteX0" fmla="*/ 0 w 2015206"/>
              <a:gd name="connsiteY0" fmla="*/ 1007603 h 2015206"/>
              <a:gd name="connsiteX1" fmla="*/ 1007603 w 2015206"/>
              <a:gd name="connsiteY1" fmla="*/ 0 h 2015206"/>
              <a:gd name="connsiteX2" fmla="*/ 2015206 w 2015206"/>
              <a:gd name="connsiteY2" fmla="*/ 1007603 h 2015206"/>
              <a:gd name="connsiteX3" fmla="*/ 1007603 w 2015206"/>
              <a:gd name="connsiteY3" fmla="*/ 2015206 h 2015206"/>
              <a:gd name="connsiteX4" fmla="*/ 0 w 2015206"/>
              <a:gd name="connsiteY4" fmla="*/ 1007603 h 201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206" h="2015206">
                <a:moveTo>
                  <a:pt x="0" y="1007603"/>
                </a:moveTo>
                <a:cubicBezTo>
                  <a:pt x="0" y="451119"/>
                  <a:pt x="451119" y="0"/>
                  <a:pt x="1007603" y="0"/>
                </a:cubicBezTo>
                <a:cubicBezTo>
                  <a:pt x="1564087" y="0"/>
                  <a:pt x="2015206" y="451119"/>
                  <a:pt x="2015206" y="1007603"/>
                </a:cubicBezTo>
                <a:cubicBezTo>
                  <a:pt x="2015206" y="1564087"/>
                  <a:pt x="1564087" y="2015206"/>
                  <a:pt x="1007603" y="2015206"/>
                </a:cubicBezTo>
                <a:cubicBezTo>
                  <a:pt x="451119" y="2015206"/>
                  <a:pt x="0" y="1564087"/>
                  <a:pt x="0" y="1007603"/>
                </a:cubicBezTo>
                <a:close/>
              </a:path>
            </a:pathLst>
          </a:custGeom>
          <a:solidFill>
            <a:schemeClr val="accent6">
              <a:hueOff val="0"/>
              <a:satOff val="0"/>
              <a:lumOff val="0"/>
              <a:alpha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68694" tIns="352661" rIns="268694" bIns="755702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SaaS</a:t>
            </a:r>
            <a:r>
              <a:rPr lang="en-US" sz="1600" kern="1200" dirty="0"/>
              <a:t/>
            </a:r>
            <a:br>
              <a:rPr lang="en-US" sz="1600" kern="1200" dirty="0"/>
            </a:br>
            <a:r>
              <a:rPr lang="en-US" sz="1600" kern="1200" dirty="0"/>
              <a:t>Focused</a:t>
            </a:r>
            <a:r>
              <a:rPr lang="en-US" sz="1600" kern="1200" baseline="0" dirty="0"/>
              <a:t> Services</a:t>
            </a:r>
            <a:endParaRPr lang="en-US" sz="1600" kern="12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4A9713C-D501-49AC-9814-7C00F22A638E}"/>
              </a:ext>
            </a:extLst>
          </p:cNvPr>
          <p:cNvSpPr/>
          <p:nvPr/>
        </p:nvSpPr>
        <p:spPr>
          <a:xfrm>
            <a:off x="3693202" y="2196837"/>
            <a:ext cx="2015206" cy="2015206"/>
          </a:xfrm>
          <a:custGeom>
            <a:avLst/>
            <a:gdLst>
              <a:gd name="connsiteX0" fmla="*/ 0 w 2015206"/>
              <a:gd name="connsiteY0" fmla="*/ 1007603 h 2015206"/>
              <a:gd name="connsiteX1" fmla="*/ 1007603 w 2015206"/>
              <a:gd name="connsiteY1" fmla="*/ 0 h 2015206"/>
              <a:gd name="connsiteX2" fmla="*/ 2015206 w 2015206"/>
              <a:gd name="connsiteY2" fmla="*/ 1007603 h 2015206"/>
              <a:gd name="connsiteX3" fmla="*/ 1007603 w 2015206"/>
              <a:gd name="connsiteY3" fmla="*/ 2015206 h 2015206"/>
              <a:gd name="connsiteX4" fmla="*/ 0 w 2015206"/>
              <a:gd name="connsiteY4" fmla="*/ 1007603 h 201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206" h="2015206">
                <a:moveTo>
                  <a:pt x="0" y="1007603"/>
                </a:moveTo>
                <a:cubicBezTo>
                  <a:pt x="0" y="451119"/>
                  <a:pt x="451119" y="0"/>
                  <a:pt x="1007603" y="0"/>
                </a:cubicBezTo>
                <a:cubicBezTo>
                  <a:pt x="1564087" y="0"/>
                  <a:pt x="2015206" y="451119"/>
                  <a:pt x="2015206" y="1007603"/>
                </a:cubicBezTo>
                <a:cubicBezTo>
                  <a:pt x="2015206" y="1564087"/>
                  <a:pt x="1564087" y="2015206"/>
                  <a:pt x="1007603" y="2015206"/>
                </a:cubicBezTo>
                <a:cubicBezTo>
                  <a:pt x="451119" y="2015206"/>
                  <a:pt x="0" y="1564087"/>
                  <a:pt x="0" y="1007603"/>
                </a:cubicBezTo>
                <a:close/>
              </a:path>
            </a:pathLst>
          </a:custGeom>
          <a:solidFill>
            <a:schemeClr val="accent6">
              <a:hueOff val="0"/>
              <a:satOff val="0"/>
              <a:lumOff val="0"/>
              <a:alpha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616317" tIns="520595" rIns="189765" bIns="386248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PaaS</a:t>
            </a:r>
            <a:r>
              <a:rPr lang="en-US" sz="1600" kern="1200" dirty="0"/>
              <a:t/>
            </a:r>
            <a:br>
              <a:rPr lang="en-US" sz="1600" kern="1200" dirty="0"/>
            </a:br>
            <a:r>
              <a:rPr lang="en-US" sz="1600" kern="1200" dirty="0"/>
              <a:t>Flexible Frameworks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F4C89B5A-A83F-432C-83DF-A5DA3F89C7D3}"/>
              </a:ext>
            </a:extLst>
          </p:cNvPr>
          <p:cNvSpPr/>
          <p:nvPr/>
        </p:nvSpPr>
        <p:spPr>
          <a:xfrm>
            <a:off x="2197361" y="2238821"/>
            <a:ext cx="2015206" cy="2015206"/>
          </a:xfrm>
          <a:custGeom>
            <a:avLst/>
            <a:gdLst>
              <a:gd name="connsiteX0" fmla="*/ 0 w 2015206"/>
              <a:gd name="connsiteY0" fmla="*/ 1007603 h 2015206"/>
              <a:gd name="connsiteX1" fmla="*/ 1007603 w 2015206"/>
              <a:gd name="connsiteY1" fmla="*/ 0 h 2015206"/>
              <a:gd name="connsiteX2" fmla="*/ 2015206 w 2015206"/>
              <a:gd name="connsiteY2" fmla="*/ 1007603 h 2015206"/>
              <a:gd name="connsiteX3" fmla="*/ 1007603 w 2015206"/>
              <a:gd name="connsiteY3" fmla="*/ 2015206 h 2015206"/>
              <a:gd name="connsiteX4" fmla="*/ 0 w 2015206"/>
              <a:gd name="connsiteY4" fmla="*/ 1007603 h 201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5206" h="2015206">
                <a:moveTo>
                  <a:pt x="0" y="1007603"/>
                </a:moveTo>
                <a:cubicBezTo>
                  <a:pt x="0" y="451119"/>
                  <a:pt x="451119" y="0"/>
                  <a:pt x="1007603" y="0"/>
                </a:cubicBezTo>
                <a:cubicBezTo>
                  <a:pt x="1564087" y="0"/>
                  <a:pt x="2015206" y="451119"/>
                  <a:pt x="2015206" y="1007603"/>
                </a:cubicBezTo>
                <a:cubicBezTo>
                  <a:pt x="2015206" y="1564087"/>
                  <a:pt x="1564087" y="2015206"/>
                  <a:pt x="1007603" y="2015206"/>
                </a:cubicBezTo>
                <a:cubicBezTo>
                  <a:pt x="451119" y="2015206"/>
                  <a:pt x="0" y="1564087"/>
                  <a:pt x="0" y="1007603"/>
                </a:cubicBezTo>
                <a:close/>
              </a:path>
            </a:pathLst>
          </a:custGeom>
          <a:solidFill>
            <a:schemeClr val="accent6">
              <a:hueOff val="0"/>
              <a:satOff val="0"/>
              <a:lumOff val="0"/>
              <a:alpha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9765" tIns="520595" rIns="616317" bIns="386248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/>
              <a:t>IaaS</a:t>
            </a:r>
            <a:r>
              <a:rPr lang="en-US" sz="1600" kern="1200" dirty="0"/>
              <a:t/>
            </a:r>
            <a:br>
              <a:rPr lang="en-US" sz="1600" kern="1200" dirty="0"/>
            </a:br>
            <a:r>
              <a:rPr lang="en-US" sz="1600" kern="1200" dirty="0"/>
              <a:t>Foundational Components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403" y="3157105"/>
            <a:ext cx="675198" cy="440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4826" y="1690641"/>
            <a:ext cx="864205" cy="86420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765543" y="3424066"/>
            <a:ext cx="711361" cy="774100"/>
            <a:chOff x="7163103" y="4082003"/>
            <a:chExt cx="860747" cy="103032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9157" y="4082003"/>
              <a:ext cx="548640" cy="60350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163103" y="4696832"/>
              <a:ext cx="86074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>
                  <a:solidFill>
                    <a:srgbClr val="205A98"/>
                  </a:solidFill>
                </a:rPr>
                <a:t>AWS REDSHIFT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942" y="3164421"/>
            <a:ext cx="856902" cy="4191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426" y="1188464"/>
            <a:ext cx="653900" cy="4216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4132" y="1733087"/>
            <a:ext cx="854936" cy="2478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094" y="2869721"/>
            <a:ext cx="1214665" cy="291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736" y="3497507"/>
            <a:ext cx="777512" cy="7775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2713" y="2297854"/>
            <a:ext cx="1001087" cy="55972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5FA0C8E-0C22-490B-8B08-0A3AE450B03B}"/>
              </a:ext>
            </a:extLst>
          </p:cNvPr>
          <p:cNvSpPr/>
          <p:nvPr/>
        </p:nvSpPr>
        <p:spPr>
          <a:xfrm>
            <a:off x="3405380" y="2195984"/>
            <a:ext cx="1136407" cy="10442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2175A29A-BC0F-468A-A117-A0F0296E5FEE}"/>
              </a:ext>
            </a:extLst>
          </p:cNvPr>
          <p:cNvGrpSpPr/>
          <p:nvPr/>
        </p:nvGrpSpPr>
        <p:grpSpPr>
          <a:xfrm>
            <a:off x="3376813" y="2154854"/>
            <a:ext cx="1193677" cy="1150128"/>
            <a:chOff x="3376813" y="2154854"/>
            <a:chExt cx="1193677" cy="1150128"/>
          </a:xfrm>
        </p:grpSpPr>
        <p:sp>
          <p:nvSpPr>
            <p:cNvPr id="17" name="TextBox 16"/>
            <p:cNvSpPr txBox="1"/>
            <p:nvPr/>
          </p:nvSpPr>
          <p:spPr>
            <a:xfrm flipH="1">
              <a:off x="3428247" y="2376499"/>
              <a:ext cx="1111203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78211B"/>
                  </a:solidFill>
                </a:rPr>
                <a:t>AGILITY</a:t>
              </a:r>
            </a:p>
            <a:p>
              <a:pPr algn="ctr"/>
              <a:r>
                <a:rPr lang="en-US" sz="1200" b="1" dirty="0">
                  <a:solidFill>
                    <a:srgbClr val="78211B"/>
                  </a:solidFill>
                </a:rPr>
                <a:t>FLEXIBILITY</a:t>
              </a:r>
            </a:p>
            <a:p>
              <a:pPr algn="ctr"/>
              <a:r>
                <a:rPr lang="en-US" sz="1200" b="1" dirty="0">
                  <a:solidFill>
                    <a:srgbClr val="78211B"/>
                  </a:solidFill>
                </a:rPr>
                <a:t>RISK MGMT</a:t>
              </a:r>
            </a:p>
          </p:txBody>
        </p:sp>
        <p:sp>
          <p:nvSpPr>
            <p:cNvPr id="3" name="Donut 2"/>
            <p:cNvSpPr/>
            <p:nvPr/>
          </p:nvSpPr>
          <p:spPr>
            <a:xfrm>
              <a:off x="3376813" y="2154854"/>
              <a:ext cx="1193677" cy="1150128"/>
            </a:xfrm>
            <a:prstGeom prst="donut">
              <a:avLst>
                <a:gd name="adj" fmla="val 8467"/>
              </a:avLst>
            </a:prstGeom>
            <a:solidFill>
              <a:srgbClr val="851827"/>
            </a:solidFill>
            <a:ln>
              <a:solidFill>
                <a:srgbClr val="78211B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899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3995A-0EF8-406E-8E2B-BC40494BF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Trends in Cloud Adoption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69F37-EABF-44CB-8531-B1B71A081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14" y="895350"/>
            <a:ext cx="7419536" cy="3000821"/>
          </a:xfrm>
        </p:spPr>
        <p:txBody>
          <a:bodyPr/>
          <a:lstStyle/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Most of customers are using Cloud in some way </a:t>
            </a:r>
          </a:p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Many Enterprises are leveraging Public Cloud and it’s adoption is growing </a:t>
            </a:r>
          </a:p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More focus on leveraging PaaS and SaaS than IaaS </a:t>
            </a:r>
          </a:p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Serverless computing and Container-as-a-service gaining popularity </a:t>
            </a:r>
          </a:p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Multi-Cloud architecture has become preferred strategy</a:t>
            </a:r>
          </a:p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Integration Cloud has become very important  in multi-cloud architecture to integrate these applications </a:t>
            </a:r>
          </a:p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Automations first approach in needed </a:t>
            </a:r>
            <a:r>
              <a:rPr lang="en-US" sz="1200" i="1" dirty="0"/>
              <a:t>(“Infrastructure as a code” and “Continuous build and Integration”)</a:t>
            </a:r>
          </a:p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Organizations needs to adopt to Cloud Security Principals </a:t>
            </a:r>
          </a:p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Cloud Governance has become very important for the success of the cloud </a:t>
            </a:r>
          </a:p>
          <a:p>
            <a: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200" dirty="0"/>
              <a:t>Need to build single view of operation across applications in multi-cloud architecture which can be </a:t>
            </a:r>
            <a:r>
              <a:rPr lang="en-US" sz="1200" dirty="0" err="1"/>
              <a:t>imple</a:t>
            </a: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770C5C-10CE-48AB-85C8-68A2370E6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DF8F88A9-DA44-49FD-9BD5-58E626AE63D5}"/>
              </a:ext>
            </a:extLst>
          </p:cNvPr>
          <p:cNvCxnSpPr/>
          <p:nvPr/>
        </p:nvCxnSpPr>
        <p:spPr>
          <a:xfrm>
            <a:off x="460814" y="819150"/>
            <a:ext cx="82259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1068BF8-46DC-45DF-8CEB-07BC2C765EB4}"/>
              </a:ext>
            </a:extLst>
          </p:cNvPr>
          <p:cNvCxnSpPr/>
          <p:nvPr/>
        </p:nvCxnSpPr>
        <p:spPr>
          <a:xfrm>
            <a:off x="457200" y="4019550"/>
            <a:ext cx="822598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426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E9CEC7-20D3-486D-B7C5-716F45BB7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 Stages of Cloud Adoption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B3EE34C-557D-4815-8E95-3DC9460BBB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8CF59A7E-1784-4678-B7F0-EBDB2DE045F5}"/>
              </a:ext>
            </a:extLst>
          </p:cNvPr>
          <p:cNvSpPr/>
          <p:nvPr/>
        </p:nvSpPr>
        <p:spPr>
          <a:xfrm>
            <a:off x="0" y="681540"/>
            <a:ext cx="9144000" cy="4088369"/>
          </a:xfrm>
          <a:prstGeom prst="rect">
            <a:avLst/>
          </a:prstGeom>
          <a:gradFill flip="none" rotWithShape="1">
            <a:gsLst>
              <a:gs pos="29000">
                <a:schemeClr val="accent5">
                  <a:lumMod val="50000"/>
                  <a:alpha val="81000"/>
                </a:schemeClr>
              </a:gs>
              <a:gs pos="100000">
                <a:schemeClr val="tx2">
                  <a:lumMod val="50000"/>
                  <a:alpha val="6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solidFill>
                <a:srgbClr val="4D4F53"/>
              </a:solidFill>
              <a:cs typeface="Arial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16CB67E7-F2EA-40A3-881E-D49A8FDC2417}"/>
              </a:ext>
            </a:extLst>
          </p:cNvPr>
          <p:cNvGrpSpPr/>
          <p:nvPr/>
        </p:nvGrpSpPr>
        <p:grpSpPr>
          <a:xfrm>
            <a:off x="304800" y="1047750"/>
            <a:ext cx="8413677" cy="3553725"/>
            <a:chOff x="152400" y="990600"/>
            <a:chExt cx="11793114" cy="5088312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87DF9789-8D2E-49F8-B7AA-1F1436C25F4E}"/>
                </a:ext>
              </a:extLst>
            </p:cNvPr>
            <p:cNvCxnSpPr/>
            <p:nvPr/>
          </p:nvCxnSpPr>
          <p:spPr>
            <a:xfrm flipV="1">
              <a:off x="7677561" y="3638124"/>
              <a:ext cx="846688" cy="564464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xmlns="" id="{8149A986-2188-4695-A23B-45F58E22A8F5}"/>
                </a:ext>
              </a:extLst>
            </p:cNvPr>
            <p:cNvCxnSpPr/>
            <p:nvPr/>
          </p:nvCxnSpPr>
          <p:spPr>
            <a:xfrm>
              <a:off x="1733550" y="3380046"/>
              <a:ext cx="628650" cy="0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xmlns="" id="{2DBA3C9A-F2C9-4718-A826-CB9C14A773AB}"/>
                </a:ext>
              </a:extLst>
            </p:cNvPr>
            <p:cNvGrpSpPr/>
            <p:nvPr/>
          </p:nvGrpSpPr>
          <p:grpSpPr>
            <a:xfrm>
              <a:off x="844550" y="2976877"/>
              <a:ext cx="358373" cy="559591"/>
              <a:chOff x="2749553" y="1804990"/>
              <a:chExt cx="774698" cy="1209673"/>
            </a:xfrm>
            <a:solidFill>
              <a:schemeClr val="bg1"/>
            </a:solidFill>
          </p:grpSpPr>
          <p:sp>
            <p:nvSpPr>
              <p:cNvPr id="120" name="Oval 12">
                <a:extLst>
                  <a:ext uri="{FF2B5EF4-FFF2-40B4-BE49-F238E27FC236}">
                    <a16:creationId xmlns:a16="http://schemas.microsoft.com/office/drawing/2014/main" xmlns="" id="{583BDE25-887C-40B6-BE2D-ADE4B09F2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839" y="2097089"/>
                <a:ext cx="74614" cy="762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>
                  <a:solidFill>
                    <a:srgbClr val="4D4F53"/>
                  </a:solidFill>
                </a:endParaRPr>
              </a:p>
            </p:txBody>
          </p:sp>
          <p:sp>
            <p:nvSpPr>
              <p:cNvPr id="121" name="Freeform 13">
                <a:extLst>
                  <a:ext uri="{FF2B5EF4-FFF2-40B4-BE49-F238E27FC236}">
                    <a16:creationId xmlns:a16="http://schemas.microsoft.com/office/drawing/2014/main" xmlns="" id="{FC04DC37-9205-46F6-8A92-6D43FC7D25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553" y="1804990"/>
                <a:ext cx="766763" cy="935039"/>
              </a:xfrm>
              <a:custGeom>
                <a:avLst/>
                <a:gdLst>
                  <a:gd name="T0" fmla="*/ 47 w 204"/>
                  <a:gd name="T1" fmla="*/ 233 h 249"/>
                  <a:gd name="T2" fmla="*/ 31 w 204"/>
                  <a:gd name="T3" fmla="*/ 233 h 249"/>
                  <a:gd name="T4" fmla="*/ 34 w 204"/>
                  <a:gd name="T5" fmla="*/ 169 h 249"/>
                  <a:gd name="T6" fmla="*/ 37 w 204"/>
                  <a:gd name="T7" fmla="*/ 54 h 249"/>
                  <a:gd name="T8" fmla="*/ 113 w 204"/>
                  <a:gd name="T9" fmla="*/ 16 h 249"/>
                  <a:gd name="T10" fmla="*/ 119 w 204"/>
                  <a:gd name="T11" fmla="*/ 17 h 249"/>
                  <a:gd name="T12" fmla="*/ 114 w 204"/>
                  <a:gd name="T13" fmla="*/ 35 h 249"/>
                  <a:gd name="T14" fmla="*/ 57 w 204"/>
                  <a:gd name="T15" fmla="*/ 64 h 249"/>
                  <a:gd name="T16" fmla="*/ 51 w 204"/>
                  <a:gd name="T17" fmla="*/ 162 h 249"/>
                  <a:gd name="T18" fmla="*/ 57 w 204"/>
                  <a:gd name="T19" fmla="*/ 221 h 249"/>
                  <a:gd name="T20" fmla="*/ 74 w 204"/>
                  <a:gd name="T21" fmla="*/ 221 h 249"/>
                  <a:gd name="T22" fmla="*/ 67 w 204"/>
                  <a:gd name="T23" fmla="*/ 157 h 249"/>
                  <a:gd name="T24" fmla="*/ 70 w 204"/>
                  <a:gd name="T25" fmla="*/ 74 h 249"/>
                  <a:gd name="T26" fmla="*/ 118 w 204"/>
                  <a:gd name="T27" fmla="*/ 51 h 249"/>
                  <a:gd name="T28" fmla="*/ 185 w 204"/>
                  <a:gd name="T29" fmla="*/ 104 h 249"/>
                  <a:gd name="T30" fmla="*/ 179 w 204"/>
                  <a:gd name="T31" fmla="*/ 118 h 249"/>
                  <a:gd name="T32" fmla="*/ 141 w 204"/>
                  <a:gd name="T33" fmla="*/ 124 h 249"/>
                  <a:gd name="T34" fmla="*/ 109 w 204"/>
                  <a:gd name="T35" fmla="*/ 118 h 249"/>
                  <a:gd name="T36" fmla="*/ 99 w 204"/>
                  <a:gd name="T37" fmla="*/ 121 h 249"/>
                  <a:gd name="T38" fmla="*/ 101 w 204"/>
                  <a:gd name="T39" fmla="*/ 132 h 249"/>
                  <a:gd name="T40" fmla="*/ 154 w 204"/>
                  <a:gd name="T41" fmla="*/ 177 h 249"/>
                  <a:gd name="T42" fmla="*/ 161 w 204"/>
                  <a:gd name="T43" fmla="*/ 221 h 249"/>
                  <a:gd name="T44" fmla="*/ 178 w 204"/>
                  <a:gd name="T45" fmla="*/ 221 h 249"/>
                  <a:gd name="T46" fmla="*/ 168 w 204"/>
                  <a:gd name="T47" fmla="*/ 168 h 249"/>
                  <a:gd name="T48" fmla="*/ 140 w 204"/>
                  <a:gd name="T49" fmla="*/ 140 h 249"/>
                  <a:gd name="T50" fmla="*/ 188 w 204"/>
                  <a:gd name="T51" fmla="*/ 133 h 249"/>
                  <a:gd name="T52" fmla="*/ 193 w 204"/>
                  <a:gd name="T53" fmla="*/ 128 h 249"/>
                  <a:gd name="T54" fmla="*/ 202 w 204"/>
                  <a:gd name="T55" fmla="*/ 104 h 249"/>
                  <a:gd name="T56" fmla="*/ 200 w 204"/>
                  <a:gd name="T57" fmla="*/ 94 h 249"/>
                  <a:gd name="T58" fmla="*/ 130 w 204"/>
                  <a:gd name="T59" fmla="*/ 40 h 249"/>
                  <a:gd name="T60" fmla="*/ 138 w 204"/>
                  <a:gd name="T61" fmla="*/ 12 h 249"/>
                  <a:gd name="T62" fmla="*/ 137 w 204"/>
                  <a:gd name="T63" fmla="*/ 5 h 249"/>
                  <a:gd name="T64" fmla="*/ 132 w 204"/>
                  <a:gd name="T65" fmla="*/ 1 h 249"/>
                  <a:gd name="T66" fmla="*/ 113 w 204"/>
                  <a:gd name="T67" fmla="*/ 0 h 249"/>
                  <a:gd name="T68" fmla="*/ 24 w 204"/>
                  <a:gd name="T69" fmla="*/ 45 h 249"/>
                  <a:gd name="T70" fmla="*/ 18 w 204"/>
                  <a:gd name="T71" fmla="*/ 174 h 249"/>
                  <a:gd name="T72" fmla="*/ 11 w 204"/>
                  <a:gd name="T73" fmla="*/ 236 h 249"/>
                  <a:gd name="T74" fmla="*/ 10 w 204"/>
                  <a:gd name="T75" fmla="*/ 245 h 249"/>
                  <a:gd name="T76" fmla="*/ 18 w 204"/>
                  <a:gd name="T77" fmla="*/ 249 h 249"/>
                  <a:gd name="T78" fmla="*/ 42 w 204"/>
                  <a:gd name="T79" fmla="*/ 249 h 249"/>
                  <a:gd name="T80" fmla="*/ 47 w 204"/>
                  <a:gd name="T81" fmla="*/ 23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4" h="249">
                    <a:moveTo>
                      <a:pt x="47" y="233"/>
                    </a:moveTo>
                    <a:cubicBezTo>
                      <a:pt x="31" y="233"/>
                      <a:pt x="31" y="233"/>
                      <a:pt x="31" y="233"/>
                    </a:cubicBezTo>
                    <a:cubicBezTo>
                      <a:pt x="37" y="219"/>
                      <a:pt x="43" y="195"/>
                      <a:pt x="34" y="169"/>
                    </a:cubicBezTo>
                    <a:cubicBezTo>
                      <a:pt x="18" y="121"/>
                      <a:pt x="19" y="81"/>
                      <a:pt x="37" y="54"/>
                    </a:cubicBezTo>
                    <a:cubicBezTo>
                      <a:pt x="60" y="21"/>
                      <a:pt x="95" y="16"/>
                      <a:pt x="113" y="16"/>
                    </a:cubicBezTo>
                    <a:cubicBezTo>
                      <a:pt x="116" y="16"/>
                      <a:pt x="118" y="17"/>
                      <a:pt x="119" y="17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02" y="36"/>
                      <a:pt x="74" y="41"/>
                      <a:pt x="57" y="64"/>
                    </a:cubicBezTo>
                    <a:cubicBezTo>
                      <a:pt x="40" y="86"/>
                      <a:pt x="38" y="120"/>
                      <a:pt x="51" y="162"/>
                    </a:cubicBezTo>
                    <a:cubicBezTo>
                      <a:pt x="60" y="191"/>
                      <a:pt x="59" y="210"/>
                      <a:pt x="57" y="221"/>
                    </a:cubicBezTo>
                    <a:cubicBezTo>
                      <a:pt x="74" y="221"/>
                      <a:pt x="74" y="221"/>
                      <a:pt x="74" y="221"/>
                    </a:cubicBezTo>
                    <a:cubicBezTo>
                      <a:pt x="76" y="207"/>
                      <a:pt x="76" y="186"/>
                      <a:pt x="67" y="157"/>
                    </a:cubicBezTo>
                    <a:cubicBezTo>
                      <a:pt x="55" y="120"/>
                      <a:pt x="57" y="92"/>
                      <a:pt x="70" y="74"/>
                    </a:cubicBezTo>
                    <a:cubicBezTo>
                      <a:pt x="85" y="55"/>
                      <a:pt x="110" y="52"/>
                      <a:pt x="118" y="51"/>
                    </a:cubicBezTo>
                    <a:cubicBezTo>
                      <a:pt x="185" y="104"/>
                      <a:pt x="185" y="104"/>
                      <a:pt x="185" y="104"/>
                    </a:cubicBezTo>
                    <a:cubicBezTo>
                      <a:pt x="179" y="118"/>
                      <a:pt x="179" y="118"/>
                      <a:pt x="179" y="118"/>
                    </a:cubicBezTo>
                    <a:cubicBezTo>
                      <a:pt x="172" y="120"/>
                      <a:pt x="158" y="124"/>
                      <a:pt x="141" y="124"/>
                    </a:cubicBezTo>
                    <a:cubicBezTo>
                      <a:pt x="129" y="124"/>
                      <a:pt x="118" y="122"/>
                      <a:pt x="109" y="118"/>
                    </a:cubicBezTo>
                    <a:cubicBezTo>
                      <a:pt x="106" y="116"/>
                      <a:pt x="101" y="118"/>
                      <a:pt x="99" y="121"/>
                    </a:cubicBezTo>
                    <a:cubicBezTo>
                      <a:pt x="97" y="125"/>
                      <a:pt x="98" y="130"/>
                      <a:pt x="101" y="132"/>
                    </a:cubicBezTo>
                    <a:cubicBezTo>
                      <a:pt x="113" y="140"/>
                      <a:pt x="146" y="164"/>
                      <a:pt x="154" y="177"/>
                    </a:cubicBezTo>
                    <a:cubicBezTo>
                      <a:pt x="163" y="192"/>
                      <a:pt x="163" y="209"/>
                      <a:pt x="161" y="221"/>
                    </a:cubicBezTo>
                    <a:cubicBezTo>
                      <a:pt x="178" y="221"/>
                      <a:pt x="178" y="221"/>
                      <a:pt x="178" y="221"/>
                    </a:cubicBezTo>
                    <a:cubicBezTo>
                      <a:pt x="180" y="206"/>
                      <a:pt x="179" y="187"/>
                      <a:pt x="168" y="168"/>
                    </a:cubicBezTo>
                    <a:cubicBezTo>
                      <a:pt x="163" y="160"/>
                      <a:pt x="152" y="150"/>
                      <a:pt x="140" y="140"/>
                    </a:cubicBezTo>
                    <a:cubicBezTo>
                      <a:pt x="166" y="141"/>
                      <a:pt x="187" y="133"/>
                      <a:pt x="188" y="133"/>
                    </a:cubicBezTo>
                    <a:cubicBezTo>
                      <a:pt x="190" y="132"/>
                      <a:pt x="192" y="130"/>
                      <a:pt x="193" y="128"/>
                    </a:cubicBezTo>
                    <a:cubicBezTo>
                      <a:pt x="202" y="104"/>
                      <a:pt x="202" y="104"/>
                      <a:pt x="202" y="104"/>
                    </a:cubicBezTo>
                    <a:cubicBezTo>
                      <a:pt x="204" y="101"/>
                      <a:pt x="203" y="97"/>
                      <a:pt x="200" y="94"/>
                    </a:cubicBezTo>
                    <a:cubicBezTo>
                      <a:pt x="130" y="40"/>
                      <a:pt x="130" y="40"/>
                      <a:pt x="130" y="40"/>
                    </a:cubicBezTo>
                    <a:cubicBezTo>
                      <a:pt x="138" y="12"/>
                      <a:pt x="138" y="12"/>
                      <a:pt x="138" y="12"/>
                    </a:cubicBezTo>
                    <a:cubicBezTo>
                      <a:pt x="139" y="9"/>
                      <a:pt x="138" y="7"/>
                      <a:pt x="137" y="5"/>
                    </a:cubicBezTo>
                    <a:cubicBezTo>
                      <a:pt x="136" y="3"/>
                      <a:pt x="134" y="2"/>
                      <a:pt x="132" y="1"/>
                    </a:cubicBezTo>
                    <a:cubicBezTo>
                      <a:pt x="131" y="1"/>
                      <a:pt x="124" y="0"/>
                      <a:pt x="113" y="0"/>
                    </a:cubicBezTo>
                    <a:cubicBezTo>
                      <a:pt x="91" y="0"/>
                      <a:pt x="50" y="6"/>
                      <a:pt x="24" y="45"/>
                    </a:cubicBezTo>
                    <a:cubicBezTo>
                      <a:pt x="2" y="76"/>
                      <a:pt x="0" y="121"/>
                      <a:pt x="18" y="174"/>
                    </a:cubicBezTo>
                    <a:cubicBezTo>
                      <a:pt x="29" y="207"/>
                      <a:pt x="11" y="236"/>
                      <a:pt x="11" y="236"/>
                    </a:cubicBezTo>
                    <a:cubicBezTo>
                      <a:pt x="9" y="239"/>
                      <a:pt x="9" y="242"/>
                      <a:pt x="10" y="245"/>
                    </a:cubicBezTo>
                    <a:cubicBezTo>
                      <a:pt x="12" y="248"/>
                      <a:pt x="15" y="249"/>
                      <a:pt x="18" y="249"/>
                    </a:cubicBezTo>
                    <a:cubicBezTo>
                      <a:pt x="42" y="249"/>
                      <a:pt x="42" y="249"/>
                      <a:pt x="42" y="249"/>
                    </a:cubicBezTo>
                    <a:lnTo>
                      <a:pt x="47" y="2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>
                  <a:solidFill>
                    <a:srgbClr val="4D4F53"/>
                  </a:solidFill>
                </a:endParaRPr>
              </a:p>
            </p:txBody>
          </p:sp>
          <p:sp>
            <p:nvSpPr>
              <p:cNvPr id="122" name="Freeform 14">
                <a:extLst>
                  <a:ext uri="{FF2B5EF4-FFF2-40B4-BE49-F238E27FC236}">
                    <a16:creationId xmlns:a16="http://schemas.microsoft.com/office/drawing/2014/main" xmlns="" id="{3DF3CC38-FD86-451F-A5E6-093E417950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3213" y="2676524"/>
                <a:ext cx="681038" cy="338139"/>
              </a:xfrm>
              <a:custGeom>
                <a:avLst/>
                <a:gdLst>
                  <a:gd name="T0" fmla="*/ 160 w 181"/>
                  <a:gd name="T1" fmla="*/ 48 h 90"/>
                  <a:gd name="T2" fmla="*/ 146 w 181"/>
                  <a:gd name="T3" fmla="*/ 0 h 90"/>
                  <a:gd name="T4" fmla="*/ 33 w 181"/>
                  <a:gd name="T5" fmla="*/ 0 h 90"/>
                  <a:gd name="T6" fmla="*/ 18 w 181"/>
                  <a:gd name="T7" fmla="*/ 48 h 90"/>
                  <a:gd name="T8" fmla="*/ 0 w 181"/>
                  <a:gd name="T9" fmla="*/ 69 h 90"/>
                  <a:gd name="T10" fmla="*/ 24 w 181"/>
                  <a:gd name="T11" fmla="*/ 90 h 90"/>
                  <a:gd name="T12" fmla="*/ 157 w 181"/>
                  <a:gd name="T13" fmla="*/ 90 h 90"/>
                  <a:gd name="T14" fmla="*/ 181 w 181"/>
                  <a:gd name="T15" fmla="*/ 69 h 90"/>
                  <a:gd name="T16" fmla="*/ 160 w 181"/>
                  <a:gd name="T17" fmla="*/ 48 h 90"/>
                  <a:gd name="T18" fmla="*/ 45 w 181"/>
                  <a:gd name="T19" fmla="*/ 16 h 90"/>
                  <a:gd name="T20" fmla="*/ 133 w 181"/>
                  <a:gd name="T21" fmla="*/ 16 h 90"/>
                  <a:gd name="T22" fmla="*/ 142 w 181"/>
                  <a:gd name="T23" fmla="*/ 48 h 90"/>
                  <a:gd name="T24" fmla="*/ 36 w 181"/>
                  <a:gd name="T25" fmla="*/ 48 h 90"/>
                  <a:gd name="T26" fmla="*/ 45 w 181"/>
                  <a:gd name="T27" fmla="*/ 16 h 90"/>
                  <a:gd name="T28" fmla="*/ 157 w 181"/>
                  <a:gd name="T29" fmla="*/ 74 h 90"/>
                  <a:gd name="T30" fmla="*/ 24 w 181"/>
                  <a:gd name="T31" fmla="*/ 74 h 90"/>
                  <a:gd name="T32" fmla="*/ 17 w 181"/>
                  <a:gd name="T33" fmla="*/ 69 h 90"/>
                  <a:gd name="T34" fmla="*/ 24 w 181"/>
                  <a:gd name="T35" fmla="*/ 64 h 90"/>
                  <a:gd name="T36" fmla="*/ 157 w 181"/>
                  <a:gd name="T37" fmla="*/ 64 h 90"/>
                  <a:gd name="T38" fmla="*/ 164 w 181"/>
                  <a:gd name="T39" fmla="*/ 69 h 90"/>
                  <a:gd name="T40" fmla="*/ 157 w 181"/>
                  <a:gd name="T41" fmla="*/ 7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1" h="90">
                    <a:moveTo>
                      <a:pt x="160" y="48"/>
                    </a:moveTo>
                    <a:cubicBezTo>
                      <a:pt x="146" y="0"/>
                      <a:pt x="146" y="0"/>
                      <a:pt x="146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8" y="50"/>
                      <a:pt x="0" y="59"/>
                      <a:pt x="0" y="69"/>
                    </a:cubicBezTo>
                    <a:cubicBezTo>
                      <a:pt x="0" y="81"/>
                      <a:pt x="11" y="90"/>
                      <a:pt x="24" y="90"/>
                    </a:cubicBezTo>
                    <a:cubicBezTo>
                      <a:pt x="157" y="90"/>
                      <a:pt x="157" y="90"/>
                      <a:pt x="157" y="90"/>
                    </a:cubicBezTo>
                    <a:cubicBezTo>
                      <a:pt x="170" y="90"/>
                      <a:pt x="181" y="81"/>
                      <a:pt x="181" y="69"/>
                    </a:cubicBezTo>
                    <a:cubicBezTo>
                      <a:pt x="181" y="58"/>
                      <a:pt x="171" y="49"/>
                      <a:pt x="160" y="48"/>
                    </a:cubicBezTo>
                    <a:close/>
                    <a:moveTo>
                      <a:pt x="45" y="16"/>
                    </a:moveTo>
                    <a:cubicBezTo>
                      <a:pt x="133" y="16"/>
                      <a:pt x="133" y="16"/>
                      <a:pt x="133" y="16"/>
                    </a:cubicBezTo>
                    <a:cubicBezTo>
                      <a:pt x="142" y="48"/>
                      <a:pt x="142" y="48"/>
                      <a:pt x="142" y="48"/>
                    </a:cubicBezTo>
                    <a:cubicBezTo>
                      <a:pt x="36" y="48"/>
                      <a:pt x="36" y="48"/>
                      <a:pt x="36" y="48"/>
                    </a:cubicBezTo>
                    <a:lnTo>
                      <a:pt x="45" y="16"/>
                    </a:lnTo>
                    <a:close/>
                    <a:moveTo>
                      <a:pt x="157" y="74"/>
                    </a:moveTo>
                    <a:cubicBezTo>
                      <a:pt x="24" y="74"/>
                      <a:pt x="24" y="74"/>
                      <a:pt x="24" y="74"/>
                    </a:cubicBezTo>
                    <a:cubicBezTo>
                      <a:pt x="20" y="74"/>
                      <a:pt x="17" y="71"/>
                      <a:pt x="17" y="69"/>
                    </a:cubicBezTo>
                    <a:cubicBezTo>
                      <a:pt x="17" y="67"/>
                      <a:pt x="20" y="64"/>
                      <a:pt x="24" y="64"/>
                    </a:cubicBezTo>
                    <a:cubicBezTo>
                      <a:pt x="157" y="64"/>
                      <a:pt x="157" y="64"/>
                      <a:pt x="157" y="64"/>
                    </a:cubicBezTo>
                    <a:cubicBezTo>
                      <a:pt x="161" y="64"/>
                      <a:pt x="164" y="67"/>
                      <a:pt x="164" y="69"/>
                    </a:cubicBezTo>
                    <a:cubicBezTo>
                      <a:pt x="164" y="71"/>
                      <a:pt x="161" y="74"/>
                      <a:pt x="157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>
                  <a:solidFill>
                    <a:srgbClr val="4D4F53"/>
                  </a:solidFill>
                </a:endParaRPr>
              </a:p>
            </p:txBody>
          </p: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314E4D8F-D12D-497B-9360-298669B792AC}"/>
                </a:ext>
              </a:extLst>
            </p:cNvPr>
            <p:cNvCxnSpPr/>
            <p:nvPr/>
          </p:nvCxnSpPr>
          <p:spPr>
            <a:xfrm>
              <a:off x="3788322" y="3380046"/>
              <a:ext cx="528155" cy="0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43B584AE-0050-40EC-9B1F-84E3C440128A}"/>
                </a:ext>
              </a:extLst>
            </p:cNvPr>
            <p:cNvGrpSpPr/>
            <p:nvPr/>
          </p:nvGrpSpPr>
          <p:grpSpPr>
            <a:xfrm>
              <a:off x="2885371" y="3056340"/>
              <a:ext cx="430137" cy="427024"/>
              <a:chOff x="-4308476" y="5748338"/>
              <a:chExt cx="1096963" cy="1089022"/>
            </a:xfrm>
            <a:solidFill>
              <a:schemeClr val="bg1"/>
            </a:solidFill>
          </p:grpSpPr>
          <p:sp>
            <p:nvSpPr>
              <p:cNvPr id="118" name="Freeform 175">
                <a:extLst>
                  <a:ext uri="{FF2B5EF4-FFF2-40B4-BE49-F238E27FC236}">
                    <a16:creationId xmlns:a16="http://schemas.microsoft.com/office/drawing/2014/main" xmlns="" id="{D7176A7F-4AD2-4CE4-8559-8477BBED86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308476" y="5875336"/>
                <a:ext cx="965201" cy="962024"/>
              </a:xfrm>
              <a:custGeom>
                <a:avLst/>
                <a:gdLst>
                  <a:gd name="T0" fmla="*/ 249 w 257"/>
                  <a:gd name="T1" fmla="*/ 120 h 256"/>
                  <a:gd name="T2" fmla="*/ 137 w 257"/>
                  <a:gd name="T3" fmla="*/ 120 h 256"/>
                  <a:gd name="T4" fmla="*/ 137 w 257"/>
                  <a:gd name="T5" fmla="*/ 8 h 256"/>
                  <a:gd name="T6" fmla="*/ 129 w 257"/>
                  <a:gd name="T7" fmla="*/ 0 h 256"/>
                  <a:gd name="T8" fmla="*/ 0 w 257"/>
                  <a:gd name="T9" fmla="*/ 128 h 256"/>
                  <a:gd name="T10" fmla="*/ 32 w 257"/>
                  <a:gd name="T11" fmla="*/ 213 h 256"/>
                  <a:gd name="T12" fmla="*/ 32 w 257"/>
                  <a:gd name="T13" fmla="*/ 213 h 256"/>
                  <a:gd name="T14" fmla="*/ 37 w 257"/>
                  <a:gd name="T15" fmla="*/ 218 h 256"/>
                  <a:gd name="T16" fmla="*/ 39 w 257"/>
                  <a:gd name="T17" fmla="*/ 219 h 256"/>
                  <a:gd name="T18" fmla="*/ 44 w 257"/>
                  <a:gd name="T19" fmla="*/ 225 h 256"/>
                  <a:gd name="T20" fmla="*/ 44 w 257"/>
                  <a:gd name="T21" fmla="*/ 225 h 256"/>
                  <a:gd name="T22" fmla="*/ 129 w 257"/>
                  <a:gd name="T23" fmla="*/ 256 h 256"/>
                  <a:gd name="T24" fmla="*/ 257 w 257"/>
                  <a:gd name="T25" fmla="*/ 128 h 256"/>
                  <a:gd name="T26" fmla="*/ 249 w 257"/>
                  <a:gd name="T27" fmla="*/ 120 h 256"/>
                  <a:gd name="T28" fmla="*/ 17 w 257"/>
                  <a:gd name="T29" fmla="*/ 128 h 256"/>
                  <a:gd name="T30" fmla="*/ 120 w 257"/>
                  <a:gd name="T31" fmla="*/ 17 h 256"/>
                  <a:gd name="T32" fmla="*/ 120 w 257"/>
                  <a:gd name="T33" fmla="*/ 125 h 256"/>
                  <a:gd name="T34" fmla="*/ 44 w 257"/>
                  <a:gd name="T35" fmla="*/ 201 h 256"/>
                  <a:gd name="T36" fmla="*/ 17 w 257"/>
                  <a:gd name="T37" fmla="*/ 128 h 256"/>
                  <a:gd name="T38" fmla="*/ 129 w 257"/>
                  <a:gd name="T39" fmla="*/ 240 h 256"/>
                  <a:gd name="T40" fmla="*/ 56 w 257"/>
                  <a:gd name="T41" fmla="*/ 213 h 256"/>
                  <a:gd name="T42" fmla="*/ 132 w 257"/>
                  <a:gd name="T43" fmla="*/ 137 h 256"/>
                  <a:gd name="T44" fmla="*/ 240 w 257"/>
                  <a:gd name="T45" fmla="*/ 137 h 256"/>
                  <a:gd name="T46" fmla="*/ 129 w 257"/>
                  <a:gd name="T47" fmla="*/ 240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7" h="256">
                    <a:moveTo>
                      <a:pt x="249" y="120"/>
                    </a:move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4"/>
                      <a:pt x="133" y="0"/>
                      <a:pt x="129" y="0"/>
                    </a:cubicBezTo>
                    <a:cubicBezTo>
                      <a:pt x="58" y="0"/>
                      <a:pt x="0" y="57"/>
                      <a:pt x="0" y="128"/>
                    </a:cubicBezTo>
                    <a:cubicBezTo>
                      <a:pt x="0" y="161"/>
                      <a:pt x="12" y="190"/>
                      <a:pt x="32" y="213"/>
                    </a:cubicBezTo>
                    <a:cubicBezTo>
                      <a:pt x="32" y="213"/>
                      <a:pt x="32" y="213"/>
                      <a:pt x="32" y="213"/>
                    </a:cubicBezTo>
                    <a:cubicBezTo>
                      <a:pt x="37" y="218"/>
                      <a:pt x="37" y="218"/>
                      <a:pt x="37" y="218"/>
                    </a:cubicBezTo>
                    <a:cubicBezTo>
                      <a:pt x="38" y="219"/>
                      <a:pt x="38" y="219"/>
                      <a:pt x="39" y="219"/>
                    </a:cubicBezTo>
                    <a:cubicBezTo>
                      <a:pt x="44" y="225"/>
                      <a:pt x="44" y="225"/>
                      <a:pt x="44" y="225"/>
                    </a:cubicBezTo>
                    <a:cubicBezTo>
                      <a:pt x="44" y="225"/>
                      <a:pt x="44" y="225"/>
                      <a:pt x="44" y="225"/>
                    </a:cubicBezTo>
                    <a:cubicBezTo>
                      <a:pt x="67" y="244"/>
                      <a:pt x="96" y="256"/>
                      <a:pt x="129" y="256"/>
                    </a:cubicBezTo>
                    <a:cubicBezTo>
                      <a:pt x="199" y="256"/>
                      <a:pt x="257" y="199"/>
                      <a:pt x="257" y="128"/>
                    </a:cubicBezTo>
                    <a:cubicBezTo>
                      <a:pt x="257" y="124"/>
                      <a:pt x="253" y="120"/>
                      <a:pt x="249" y="120"/>
                    </a:cubicBezTo>
                    <a:close/>
                    <a:moveTo>
                      <a:pt x="17" y="128"/>
                    </a:moveTo>
                    <a:cubicBezTo>
                      <a:pt x="17" y="69"/>
                      <a:pt x="63" y="21"/>
                      <a:pt x="120" y="17"/>
                    </a:cubicBezTo>
                    <a:cubicBezTo>
                      <a:pt x="120" y="125"/>
                      <a:pt x="120" y="125"/>
                      <a:pt x="120" y="125"/>
                    </a:cubicBezTo>
                    <a:cubicBezTo>
                      <a:pt x="44" y="201"/>
                      <a:pt x="44" y="201"/>
                      <a:pt x="44" y="201"/>
                    </a:cubicBezTo>
                    <a:cubicBezTo>
                      <a:pt x="27" y="181"/>
                      <a:pt x="17" y="156"/>
                      <a:pt x="17" y="128"/>
                    </a:cubicBezTo>
                    <a:close/>
                    <a:moveTo>
                      <a:pt x="129" y="240"/>
                    </a:moveTo>
                    <a:cubicBezTo>
                      <a:pt x="101" y="240"/>
                      <a:pt x="75" y="230"/>
                      <a:pt x="56" y="213"/>
                    </a:cubicBezTo>
                    <a:cubicBezTo>
                      <a:pt x="132" y="137"/>
                      <a:pt x="132" y="137"/>
                      <a:pt x="132" y="137"/>
                    </a:cubicBezTo>
                    <a:cubicBezTo>
                      <a:pt x="240" y="137"/>
                      <a:pt x="240" y="137"/>
                      <a:pt x="240" y="137"/>
                    </a:cubicBezTo>
                    <a:cubicBezTo>
                      <a:pt x="236" y="194"/>
                      <a:pt x="187" y="240"/>
                      <a:pt x="129" y="2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>
                  <a:solidFill>
                    <a:srgbClr val="4D4F53"/>
                  </a:solidFill>
                </a:endParaRPr>
              </a:p>
            </p:txBody>
          </p:sp>
          <p:sp>
            <p:nvSpPr>
              <p:cNvPr id="119" name="Freeform 176">
                <a:extLst>
                  <a:ext uri="{FF2B5EF4-FFF2-40B4-BE49-F238E27FC236}">
                    <a16:creationId xmlns:a16="http://schemas.microsoft.com/office/drawing/2014/main" xmlns="" id="{869E4631-F3F3-498F-AD7C-2EE256EDBD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22688" y="5748338"/>
                <a:ext cx="511175" cy="511174"/>
              </a:xfrm>
              <a:custGeom>
                <a:avLst/>
                <a:gdLst>
                  <a:gd name="T0" fmla="*/ 99 w 136"/>
                  <a:gd name="T1" fmla="*/ 38 h 136"/>
                  <a:gd name="T2" fmla="*/ 99 w 136"/>
                  <a:gd name="T3" fmla="*/ 37 h 136"/>
                  <a:gd name="T4" fmla="*/ 98 w 136"/>
                  <a:gd name="T5" fmla="*/ 37 h 136"/>
                  <a:gd name="T6" fmla="*/ 8 w 136"/>
                  <a:gd name="T7" fmla="*/ 0 h 136"/>
                  <a:gd name="T8" fmla="*/ 2 w 136"/>
                  <a:gd name="T9" fmla="*/ 2 h 136"/>
                  <a:gd name="T10" fmla="*/ 0 w 136"/>
                  <a:gd name="T11" fmla="*/ 8 h 136"/>
                  <a:gd name="T12" fmla="*/ 0 w 136"/>
                  <a:gd name="T13" fmla="*/ 68 h 136"/>
                  <a:gd name="T14" fmla="*/ 0 w 136"/>
                  <a:gd name="T15" fmla="*/ 68 h 136"/>
                  <a:gd name="T16" fmla="*/ 0 w 136"/>
                  <a:gd name="T17" fmla="*/ 128 h 136"/>
                  <a:gd name="T18" fmla="*/ 0 w 136"/>
                  <a:gd name="T19" fmla="*/ 130 h 136"/>
                  <a:gd name="T20" fmla="*/ 0 w 136"/>
                  <a:gd name="T21" fmla="*/ 130 h 136"/>
                  <a:gd name="T22" fmla="*/ 0 w 136"/>
                  <a:gd name="T23" fmla="*/ 131 h 136"/>
                  <a:gd name="T24" fmla="*/ 0 w 136"/>
                  <a:gd name="T25" fmla="*/ 132 h 136"/>
                  <a:gd name="T26" fmla="*/ 1 w 136"/>
                  <a:gd name="T27" fmla="*/ 133 h 136"/>
                  <a:gd name="T28" fmla="*/ 1 w 136"/>
                  <a:gd name="T29" fmla="*/ 133 h 136"/>
                  <a:gd name="T30" fmla="*/ 2 w 136"/>
                  <a:gd name="T31" fmla="*/ 134 h 136"/>
                  <a:gd name="T32" fmla="*/ 3 w 136"/>
                  <a:gd name="T33" fmla="*/ 134 h 136"/>
                  <a:gd name="T34" fmla="*/ 3 w 136"/>
                  <a:gd name="T35" fmla="*/ 135 h 136"/>
                  <a:gd name="T36" fmla="*/ 4 w 136"/>
                  <a:gd name="T37" fmla="*/ 135 h 136"/>
                  <a:gd name="T38" fmla="*/ 5 w 136"/>
                  <a:gd name="T39" fmla="*/ 136 h 136"/>
                  <a:gd name="T40" fmla="*/ 6 w 136"/>
                  <a:gd name="T41" fmla="*/ 136 h 136"/>
                  <a:gd name="T42" fmla="*/ 6 w 136"/>
                  <a:gd name="T43" fmla="*/ 136 h 136"/>
                  <a:gd name="T44" fmla="*/ 8 w 136"/>
                  <a:gd name="T45" fmla="*/ 136 h 136"/>
                  <a:gd name="T46" fmla="*/ 8 w 136"/>
                  <a:gd name="T47" fmla="*/ 136 h 136"/>
                  <a:gd name="T48" fmla="*/ 8 w 136"/>
                  <a:gd name="T49" fmla="*/ 136 h 136"/>
                  <a:gd name="T50" fmla="*/ 128 w 136"/>
                  <a:gd name="T51" fmla="*/ 136 h 136"/>
                  <a:gd name="T52" fmla="*/ 136 w 136"/>
                  <a:gd name="T53" fmla="*/ 128 h 136"/>
                  <a:gd name="T54" fmla="*/ 99 w 136"/>
                  <a:gd name="T55" fmla="*/ 38 h 136"/>
                  <a:gd name="T56" fmla="*/ 28 w 136"/>
                  <a:gd name="T57" fmla="*/ 120 h 136"/>
                  <a:gd name="T58" fmla="*/ 92 w 136"/>
                  <a:gd name="T59" fmla="*/ 55 h 136"/>
                  <a:gd name="T60" fmla="*/ 107 w 136"/>
                  <a:gd name="T61" fmla="*/ 77 h 136"/>
                  <a:gd name="T62" fmla="*/ 64 w 136"/>
                  <a:gd name="T63" fmla="*/ 120 h 136"/>
                  <a:gd name="T64" fmla="*/ 28 w 136"/>
                  <a:gd name="T65" fmla="*/ 120 h 136"/>
                  <a:gd name="T66" fmla="*/ 16 w 136"/>
                  <a:gd name="T67" fmla="*/ 71 h 136"/>
                  <a:gd name="T68" fmla="*/ 59 w 136"/>
                  <a:gd name="T69" fmla="*/ 29 h 136"/>
                  <a:gd name="T70" fmla="*/ 81 w 136"/>
                  <a:gd name="T71" fmla="*/ 43 h 136"/>
                  <a:gd name="T72" fmla="*/ 16 w 136"/>
                  <a:gd name="T73" fmla="*/ 108 h 136"/>
                  <a:gd name="T74" fmla="*/ 16 w 136"/>
                  <a:gd name="T75" fmla="*/ 71 h 136"/>
                  <a:gd name="T76" fmla="*/ 42 w 136"/>
                  <a:gd name="T77" fmla="*/ 22 h 136"/>
                  <a:gd name="T78" fmla="*/ 16 w 136"/>
                  <a:gd name="T79" fmla="*/ 48 h 136"/>
                  <a:gd name="T80" fmla="*/ 16 w 136"/>
                  <a:gd name="T81" fmla="*/ 17 h 136"/>
                  <a:gd name="T82" fmla="*/ 42 w 136"/>
                  <a:gd name="T83" fmla="*/ 22 h 136"/>
                  <a:gd name="T84" fmla="*/ 88 w 136"/>
                  <a:gd name="T85" fmla="*/ 120 h 136"/>
                  <a:gd name="T86" fmla="*/ 114 w 136"/>
                  <a:gd name="T87" fmla="*/ 94 h 136"/>
                  <a:gd name="T88" fmla="*/ 119 w 136"/>
                  <a:gd name="T89" fmla="*/ 120 h 136"/>
                  <a:gd name="T90" fmla="*/ 88 w 136"/>
                  <a:gd name="T91" fmla="*/ 12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6" h="136">
                    <a:moveTo>
                      <a:pt x="99" y="38"/>
                    </a:moveTo>
                    <a:cubicBezTo>
                      <a:pt x="99" y="38"/>
                      <a:pt x="99" y="37"/>
                      <a:pt x="99" y="37"/>
                    </a:cubicBezTo>
                    <a:cubicBezTo>
                      <a:pt x="98" y="37"/>
                      <a:pt x="98" y="37"/>
                      <a:pt x="98" y="37"/>
                    </a:cubicBezTo>
                    <a:cubicBezTo>
                      <a:pt x="75" y="14"/>
                      <a:pt x="43" y="0"/>
                      <a:pt x="8" y="0"/>
                    </a:cubicBezTo>
                    <a:cubicBezTo>
                      <a:pt x="6" y="0"/>
                      <a:pt x="4" y="1"/>
                      <a:pt x="2" y="2"/>
                    </a:cubicBezTo>
                    <a:cubicBezTo>
                      <a:pt x="0" y="4"/>
                      <a:pt x="0" y="6"/>
                      <a:pt x="0" y="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128"/>
                      <a:pt x="0" y="129"/>
                      <a:pt x="0" y="130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30"/>
                      <a:pt x="0" y="131"/>
                      <a:pt x="0" y="131"/>
                    </a:cubicBezTo>
                    <a:cubicBezTo>
                      <a:pt x="0" y="131"/>
                      <a:pt x="0" y="131"/>
                      <a:pt x="0" y="132"/>
                    </a:cubicBezTo>
                    <a:cubicBezTo>
                      <a:pt x="1" y="132"/>
                      <a:pt x="1" y="132"/>
                      <a:pt x="1" y="133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2" y="133"/>
                      <a:pt x="2" y="134"/>
                      <a:pt x="2" y="134"/>
                    </a:cubicBezTo>
                    <a:cubicBezTo>
                      <a:pt x="2" y="134"/>
                      <a:pt x="2" y="134"/>
                      <a:pt x="3" y="134"/>
                    </a:cubicBezTo>
                    <a:cubicBezTo>
                      <a:pt x="3" y="135"/>
                      <a:pt x="3" y="135"/>
                      <a:pt x="3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5" y="136"/>
                      <a:pt x="5" y="136"/>
                    </a:cubicBezTo>
                    <a:cubicBezTo>
                      <a:pt x="5" y="136"/>
                      <a:pt x="5" y="136"/>
                      <a:pt x="6" y="136"/>
                    </a:cubicBezTo>
                    <a:cubicBezTo>
                      <a:pt x="6" y="136"/>
                      <a:pt x="6" y="136"/>
                      <a:pt x="6" y="136"/>
                    </a:cubicBezTo>
                    <a:cubicBezTo>
                      <a:pt x="7" y="136"/>
                      <a:pt x="7" y="136"/>
                      <a:pt x="8" y="136"/>
                    </a:cubicBezTo>
                    <a:cubicBezTo>
                      <a:pt x="8" y="136"/>
                      <a:pt x="8" y="136"/>
                      <a:pt x="8" y="136"/>
                    </a:cubicBezTo>
                    <a:cubicBezTo>
                      <a:pt x="8" y="136"/>
                      <a:pt x="8" y="136"/>
                      <a:pt x="8" y="136"/>
                    </a:cubicBezTo>
                    <a:cubicBezTo>
                      <a:pt x="128" y="136"/>
                      <a:pt x="128" y="136"/>
                      <a:pt x="128" y="136"/>
                    </a:cubicBezTo>
                    <a:cubicBezTo>
                      <a:pt x="133" y="136"/>
                      <a:pt x="136" y="133"/>
                      <a:pt x="136" y="128"/>
                    </a:cubicBezTo>
                    <a:cubicBezTo>
                      <a:pt x="136" y="93"/>
                      <a:pt x="122" y="61"/>
                      <a:pt x="99" y="38"/>
                    </a:cubicBezTo>
                    <a:close/>
                    <a:moveTo>
                      <a:pt x="28" y="120"/>
                    </a:moveTo>
                    <a:cubicBezTo>
                      <a:pt x="92" y="55"/>
                      <a:pt x="92" y="55"/>
                      <a:pt x="92" y="55"/>
                    </a:cubicBezTo>
                    <a:cubicBezTo>
                      <a:pt x="98" y="62"/>
                      <a:pt x="103" y="69"/>
                      <a:pt x="107" y="77"/>
                    </a:cubicBezTo>
                    <a:cubicBezTo>
                      <a:pt x="64" y="120"/>
                      <a:pt x="64" y="120"/>
                      <a:pt x="64" y="120"/>
                    </a:cubicBezTo>
                    <a:lnTo>
                      <a:pt x="28" y="120"/>
                    </a:lnTo>
                    <a:close/>
                    <a:moveTo>
                      <a:pt x="16" y="71"/>
                    </a:moveTo>
                    <a:cubicBezTo>
                      <a:pt x="59" y="29"/>
                      <a:pt x="59" y="29"/>
                      <a:pt x="59" y="29"/>
                    </a:cubicBezTo>
                    <a:cubicBezTo>
                      <a:pt x="67" y="33"/>
                      <a:pt x="74" y="38"/>
                      <a:pt x="81" y="43"/>
                    </a:cubicBezTo>
                    <a:cubicBezTo>
                      <a:pt x="16" y="108"/>
                      <a:pt x="16" y="108"/>
                      <a:pt x="16" y="108"/>
                    </a:cubicBezTo>
                    <a:lnTo>
                      <a:pt x="16" y="71"/>
                    </a:lnTo>
                    <a:close/>
                    <a:moveTo>
                      <a:pt x="42" y="22"/>
                    </a:move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5" y="17"/>
                      <a:pt x="34" y="19"/>
                      <a:pt x="42" y="22"/>
                    </a:cubicBezTo>
                    <a:close/>
                    <a:moveTo>
                      <a:pt x="88" y="120"/>
                    </a:moveTo>
                    <a:cubicBezTo>
                      <a:pt x="114" y="94"/>
                      <a:pt x="114" y="94"/>
                      <a:pt x="114" y="94"/>
                    </a:cubicBezTo>
                    <a:cubicBezTo>
                      <a:pt x="117" y="102"/>
                      <a:pt x="119" y="111"/>
                      <a:pt x="119" y="120"/>
                    </a:cubicBezTo>
                    <a:lnTo>
                      <a:pt x="88" y="1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>
                  <a:solidFill>
                    <a:srgbClr val="4D4F53"/>
                  </a:solidFill>
                </a:endParaRPr>
              </a:p>
            </p:txBody>
          </p:sp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7CCE4B99-262D-42BB-A5D0-32718B1C6E62}"/>
                </a:ext>
              </a:extLst>
            </p:cNvPr>
            <p:cNvCxnSpPr/>
            <p:nvPr/>
          </p:nvCxnSpPr>
          <p:spPr>
            <a:xfrm flipV="1">
              <a:off x="5554538" y="2343051"/>
              <a:ext cx="860403" cy="686922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0FDD0B68-82A4-4A03-828A-767690663ADE}"/>
                </a:ext>
              </a:extLst>
            </p:cNvPr>
            <p:cNvCxnSpPr/>
            <p:nvPr/>
          </p:nvCxnSpPr>
          <p:spPr>
            <a:xfrm flipH="1" flipV="1">
              <a:off x="5609382" y="3638123"/>
              <a:ext cx="690519" cy="537065"/>
            </a:xfrm>
            <a:prstGeom prst="line">
              <a:avLst/>
            </a:prstGeom>
            <a:ln w="3175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B45B10B5-0536-4939-A134-8211F71300CB}"/>
                </a:ext>
              </a:extLst>
            </p:cNvPr>
            <p:cNvGrpSpPr/>
            <p:nvPr/>
          </p:nvGrpSpPr>
          <p:grpSpPr>
            <a:xfrm>
              <a:off x="6741818" y="4081989"/>
              <a:ext cx="539256" cy="378369"/>
              <a:chOff x="5208588" y="-587376"/>
              <a:chExt cx="1058862" cy="742951"/>
            </a:xfrm>
            <a:solidFill>
              <a:schemeClr val="bg1"/>
            </a:solidFill>
          </p:grpSpPr>
          <p:sp>
            <p:nvSpPr>
              <p:cNvPr id="116" name="Freeform 5">
                <a:extLst>
                  <a:ext uri="{FF2B5EF4-FFF2-40B4-BE49-F238E27FC236}">
                    <a16:creationId xmlns:a16="http://schemas.microsoft.com/office/drawing/2014/main" xmlns="" id="{90E390B2-3486-4CA0-91B7-B9FEDF5DA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8588" y="-587376"/>
                <a:ext cx="1058862" cy="738189"/>
              </a:xfrm>
              <a:custGeom>
                <a:avLst/>
                <a:gdLst>
                  <a:gd name="T0" fmla="*/ 241 w 279"/>
                  <a:gd name="T1" fmla="*/ 88 h 194"/>
                  <a:gd name="T2" fmla="*/ 241 w 279"/>
                  <a:gd name="T3" fmla="*/ 87 h 194"/>
                  <a:gd name="T4" fmla="*/ 193 w 279"/>
                  <a:gd name="T5" fmla="*/ 38 h 194"/>
                  <a:gd name="T6" fmla="*/ 183 w 279"/>
                  <a:gd name="T7" fmla="*/ 39 h 194"/>
                  <a:gd name="T8" fmla="*/ 122 w 279"/>
                  <a:gd name="T9" fmla="*/ 0 h 194"/>
                  <a:gd name="T10" fmla="*/ 122 w 279"/>
                  <a:gd name="T11" fmla="*/ 0 h 194"/>
                  <a:gd name="T12" fmla="*/ 74 w 279"/>
                  <a:gd name="T13" fmla="*/ 20 h 194"/>
                  <a:gd name="T14" fmla="*/ 54 w 279"/>
                  <a:gd name="T15" fmla="*/ 68 h 194"/>
                  <a:gd name="T16" fmla="*/ 0 w 279"/>
                  <a:gd name="T17" fmla="*/ 131 h 194"/>
                  <a:gd name="T18" fmla="*/ 61 w 279"/>
                  <a:gd name="T19" fmla="*/ 194 h 194"/>
                  <a:gd name="T20" fmla="*/ 82 w 279"/>
                  <a:gd name="T21" fmla="*/ 194 h 194"/>
                  <a:gd name="T22" fmla="*/ 82 w 279"/>
                  <a:gd name="T23" fmla="*/ 178 h 194"/>
                  <a:gd name="T24" fmla="*/ 62 w 279"/>
                  <a:gd name="T25" fmla="*/ 178 h 194"/>
                  <a:gd name="T26" fmla="*/ 16 w 279"/>
                  <a:gd name="T27" fmla="*/ 131 h 194"/>
                  <a:gd name="T28" fmla="*/ 63 w 279"/>
                  <a:gd name="T29" fmla="*/ 83 h 194"/>
                  <a:gd name="T30" fmla="*/ 71 w 279"/>
                  <a:gd name="T31" fmla="*/ 83 h 194"/>
                  <a:gd name="T32" fmla="*/ 70 w 279"/>
                  <a:gd name="T33" fmla="*/ 74 h 194"/>
                  <a:gd name="T34" fmla="*/ 70 w 279"/>
                  <a:gd name="T35" fmla="*/ 68 h 194"/>
                  <a:gd name="T36" fmla="*/ 85 w 279"/>
                  <a:gd name="T37" fmla="*/ 31 h 194"/>
                  <a:gd name="T38" fmla="*/ 122 w 279"/>
                  <a:gd name="T39" fmla="*/ 16 h 194"/>
                  <a:gd name="T40" fmla="*/ 122 w 279"/>
                  <a:gd name="T41" fmla="*/ 16 h 194"/>
                  <a:gd name="T42" fmla="*/ 171 w 279"/>
                  <a:gd name="T43" fmla="*/ 52 h 194"/>
                  <a:gd name="T44" fmla="*/ 173 w 279"/>
                  <a:gd name="T45" fmla="*/ 60 h 194"/>
                  <a:gd name="T46" fmla="*/ 181 w 279"/>
                  <a:gd name="T47" fmla="*/ 57 h 194"/>
                  <a:gd name="T48" fmla="*/ 193 w 279"/>
                  <a:gd name="T49" fmla="*/ 54 h 194"/>
                  <a:gd name="T50" fmla="*/ 225 w 279"/>
                  <a:gd name="T51" fmla="*/ 87 h 194"/>
                  <a:gd name="T52" fmla="*/ 224 w 279"/>
                  <a:gd name="T53" fmla="*/ 93 h 194"/>
                  <a:gd name="T54" fmla="*/ 223 w 279"/>
                  <a:gd name="T55" fmla="*/ 101 h 194"/>
                  <a:gd name="T56" fmla="*/ 231 w 279"/>
                  <a:gd name="T57" fmla="*/ 102 h 194"/>
                  <a:gd name="T58" fmla="*/ 263 w 279"/>
                  <a:gd name="T59" fmla="*/ 140 h 194"/>
                  <a:gd name="T60" fmla="*/ 227 w 279"/>
                  <a:gd name="T61" fmla="*/ 178 h 194"/>
                  <a:gd name="T62" fmla="*/ 193 w 279"/>
                  <a:gd name="T63" fmla="*/ 178 h 194"/>
                  <a:gd name="T64" fmla="*/ 193 w 279"/>
                  <a:gd name="T65" fmla="*/ 194 h 194"/>
                  <a:gd name="T66" fmla="*/ 228 w 279"/>
                  <a:gd name="T67" fmla="*/ 194 h 194"/>
                  <a:gd name="T68" fmla="*/ 228 w 279"/>
                  <a:gd name="T69" fmla="*/ 194 h 194"/>
                  <a:gd name="T70" fmla="*/ 279 w 279"/>
                  <a:gd name="T71" fmla="*/ 140 h 194"/>
                  <a:gd name="T72" fmla="*/ 241 w 279"/>
                  <a:gd name="T73" fmla="*/ 8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79" h="194">
                    <a:moveTo>
                      <a:pt x="241" y="88"/>
                    </a:moveTo>
                    <a:cubicBezTo>
                      <a:pt x="241" y="88"/>
                      <a:pt x="241" y="87"/>
                      <a:pt x="241" y="87"/>
                    </a:cubicBezTo>
                    <a:cubicBezTo>
                      <a:pt x="241" y="60"/>
                      <a:pt x="219" y="38"/>
                      <a:pt x="193" y="38"/>
                    </a:cubicBezTo>
                    <a:cubicBezTo>
                      <a:pt x="189" y="38"/>
                      <a:pt x="186" y="39"/>
                      <a:pt x="183" y="39"/>
                    </a:cubicBezTo>
                    <a:cubicBezTo>
                      <a:pt x="172" y="16"/>
                      <a:pt x="148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04" y="0"/>
                      <a:pt x="87" y="7"/>
                      <a:pt x="74" y="20"/>
                    </a:cubicBezTo>
                    <a:cubicBezTo>
                      <a:pt x="61" y="33"/>
                      <a:pt x="54" y="50"/>
                      <a:pt x="54" y="68"/>
                    </a:cubicBezTo>
                    <a:cubicBezTo>
                      <a:pt x="23" y="73"/>
                      <a:pt x="0" y="99"/>
                      <a:pt x="0" y="131"/>
                    </a:cubicBezTo>
                    <a:cubicBezTo>
                      <a:pt x="0" y="165"/>
                      <a:pt x="27" y="192"/>
                      <a:pt x="61" y="194"/>
                    </a:cubicBezTo>
                    <a:cubicBezTo>
                      <a:pt x="82" y="194"/>
                      <a:pt x="82" y="194"/>
                      <a:pt x="82" y="194"/>
                    </a:cubicBezTo>
                    <a:cubicBezTo>
                      <a:pt x="82" y="178"/>
                      <a:pt x="82" y="178"/>
                      <a:pt x="82" y="178"/>
                    </a:cubicBezTo>
                    <a:cubicBezTo>
                      <a:pt x="62" y="178"/>
                      <a:pt x="62" y="178"/>
                      <a:pt x="62" y="178"/>
                    </a:cubicBezTo>
                    <a:cubicBezTo>
                      <a:pt x="36" y="177"/>
                      <a:pt x="16" y="156"/>
                      <a:pt x="16" y="131"/>
                    </a:cubicBezTo>
                    <a:cubicBezTo>
                      <a:pt x="16" y="105"/>
                      <a:pt x="37" y="84"/>
                      <a:pt x="63" y="83"/>
                    </a:cubicBezTo>
                    <a:cubicBezTo>
                      <a:pt x="71" y="83"/>
                      <a:pt x="71" y="83"/>
                      <a:pt x="71" y="83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70" y="72"/>
                      <a:pt x="70" y="70"/>
                      <a:pt x="70" y="68"/>
                    </a:cubicBezTo>
                    <a:cubicBezTo>
                      <a:pt x="70" y="54"/>
                      <a:pt x="75" y="41"/>
                      <a:pt x="85" y="31"/>
                    </a:cubicBezTo>
                    <a:cubicBezTo>
                      <a:pt x="95" y="22"/>
                      <a:pt x="108" y="16"/>
                      <a:pt x="122" y="16"/>
                    </a:cubicBezTo>
                    <a:cubicBezTo>
                      <a:pt x="122" y="16"/>
                      <a:pt x="122" y="16"/>
                      <a:pt x="122" y="16"/>
                    </a:cubicBezTo>
                    <a:cubicBezTo>
                      <a:pt x="144" y="16"/>
                      <a:pt x="163" y="31"/>
                      <a:pt x="171" y="52"/>
                    </a:cubicBezTo>
                    <a:cubicBezTo>
                      <a:pt x="173" y="60"/>
                      <a:pt x="173" y="60"/>
                      <a:pt x="173" y="60"/>
                    </a:cubicBezTo>
                    <a:cubicBezTo>
                      <a:pt x="181" y="57"/>
                      <a:pt x="181" y="57"/>
                      <a:pt x="181" y="57"/>
                    </a:cubicBezTo>
                    <a:cubicBezTo>
                      <a:pt x="185" y="55"/>
                      <a:pt x="189" y="54"/>
                      <a:pt x="193" y="54"/>
                    </a:cubicBezTo>
                    <a:cubicBezTo>
                      <a:pt x="210" y="54"/>
                      <a:pt x="225" y="69"/>
                      <a:pt x="225" y="87"/>
                    </a:cubicBezTo>
                    <a:cubicBezTo>
                      <a:pt x="225" y="89"/>
                      <a:pt x="225" y="91"/>
                      <a:pt x="224" y="93"/>
                    </a:cubicBezTo>
                    <a:cubicBezTo>
                      <a:pt x="223" y="101"/>
                      <a:pt x="223" y="101"/>
                      <a:pt x="223" y="101"/>
                    </a:cubicBezTo>
                    <a:cubicBezTo>
                      <a:pt x="231" y="102"/>
                      <a:pt x="231" y="102"/>
                      <a:pt x="231" y="102"/>
                    </a:cubicBezTo>
                    <a:cubicBezTo>
                      <a:pt x="250" y="105"/>
                      <a:pt x="263" y="121"/>
                      <a:pt x="263" y="140"/>
                    </a:cubicBezTo>
                    <a:cubicBezTo>
                      <a:pt x="263" y="160"/>
                      <a:pt x="247" y="177"/>
                      <a:pt x="227" y="178"/>
                    </a:cubicBezTo>
                    <a:cubicBezTo>
                      <a:pt x="193" y="178"/>
                      <a:pt x="193" y="178"/>
                      <a:pt x="193" y="178"/>
                    </a:cubicBezTo>
                    <a:cubicBezTo>
                      <a:pt x="193" y="194"/>
                      <a:pt x="193" y="194"/>
                      <a:pt x="193" y="194"/>
                    </a:cubicBezTo>
                    <a:cubicBezTo>
                      <a:pt x="228" y="194"/>
                      <a:pt x="228" y="194"/>
                      <a:pt x="228" y="194"/>
                    </a:cubicBezTo>
                    <a:cubicBezTo>
                      <a:pt x="228" y="194"/>
                      <a:pt x="228" y="194"/>
                      <a:pt x="228" y="194"/>
                    </a:cubicBezTo>
                    <a:cubicBezTo>
                      <a:pt x="257" y="192"/>
                      <a:pt x="279" y="169"/>
                      <a:pt x="279" y="140"/>
                    </a:cubicBezTo>
                    <a:cubicBezTo>
                      <a:pt x="279" y="116"/>
                      <a:pt x="263" y="95"/>
                      <a:pt x="241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>
                  <a:solidFill>
                    <a:srgbClr val="4D4F53"/>
                  </a:solidFill>
                </a:endParaRPr>
              </a:p>
            </p:txBody>
          </p:sp>
          <p:sp>
            <p:nvSpPr>
              <p:cNvPr id="117" name="Freeform 6">
                <a:extLst>
                  <a:ext uri="{FF2B5EF4-FFF2-40B4-BE49-F238E27FC236}">
                    <a16:creationId xmlns:a16="http://schemas.microsoft.com/office/drawing/2014/main" xmlns="" id="{309A77AF-7B21-43EE-9443-BB2AB9A647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1175" y="-233363"/>
                <a:ext cx="387350" cy="388938"/>
              </a:xfrm>
              <a:custGeom>
                <a:avLst/>
                <a:gdLst>
                  <a:gd name="T0" fmla="*/ 102 w 102"/>
                  <a:gd name="T1" fmla="*/ 70 h 102"/>
                  <a:gd name="T2" fmla="*/ 78 w 102"/>
                  <a:gd name="T3" fmla="*/ 0 h 102"/>
                  <a:gd name="T4" fmla="*/ 13 w 102"/>
                  <a:gd name="T5" fmla="*/ 42 h 102"/>
                  <a:gd name="T6" fmla="*/ 43 w 102"/>
                  <a:gd name="T7" fmla="*/ 51 h 102"/>
                  <a:gd name="T8" fmla="*/ 0 w 102"/>
                  <a:gd name="T9" fmla="*/ 101 h 102"/>
                  <a:gd name="T10" fmla="*/ 4 w 102"/>
                  <a:gd name="T11" fmla="*/ 101 h 102"/>
                  <a:gd name="T12" fmla="*/ 73 w 102"/>
                  <a:gd name="T13" fmla="*/ 61 h 102"/>
                  <a:gd name="T14" fmla="*/ 102 w 102"/>
                  <a:gd name="T15" fmla="*/ 7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102">
                    <a:moveTo>
                      <a:pt x="102" y="70"/>
                    </a:moveTo>
                    <a:cubicBezTo>
                      <a:pt x="78" y="0"/>
                      <a:pt x="78" y="0"/>
                      <a:pt x="78" y="0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36" y="73"/>
                      <a:pt x="20" y="90"/>
                      <a:pt x="0" y="101"/>
                    </a:cubicBezTo>
                    <a:cubicBezTo>
                      <a:pt x="2" y="101"/>
                      <a:pt x="3" y="101"/>
                      <a:pt x="4" y="101"/>
                    </a:cubicBezTo>
                    <a:cubicBezTo>
                      <a:pt x="34" y="102"/>
                      <a:pt x="60" y="86"/>
                      <a:pt x="73" y="61"/>
                    </a:cubicBezTo>
                    <a:lnTo>
                      <a:pt x="102" y="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>
                  <a:solidFill>
                    <a:srgbClr val="4D4F53"/>
                  </a:solidFill>
                </a:endParaRPr>
              </a:p>
            </p:txBody>
          </p:sp>
        </p:grp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xmlns="" id="{5490F827-AD9A-442A-BF68-C302CEDF91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3447" y="3017352"/>
              <a:ext cx="550110" cy="491985"/>
            </a:xfrm>
            <a:custGeom>
              <a:avLst/>
              <a:gdLst>
                <a:gd name="T0" fmla="*/ 144 w 224"/>
                <a:gd name="T1" fmla="*/ 0 h 200"/>
                <a:gd name="T2" fmla="*/ 32 w 224"/>
                <a:gd name="T3" fmla="*/ 76 h 200"/>
                <a:gd name="T4" fmla="*/ 0 w 224"/>
                <a:gd name="T5" fmla="*/ 112 h 200"/>
                <a:gd name="T6" fmla="*/ 63 w 224"/>
                <a:gd name="T7" fmla="*/ 146 h 200"/>
                <a:gd name="T8" fmla="*/ 58 w 224"/>
                <a:gd name="T9" fmla="*/ 174 h 200"/>
                <a:gd name="T10" fmla="*/ 87 w 224"/>
                <a:gd name="T11" fmla="*/ 177 h 200"/>
                <a:gd name="T12" fmla="*/ 104 w 224"/>
                <a:gd name="T13" fmla="*/ 199 h 200"/>
                <a:gd name="T14" fmla="*/ 120 w 224"/>
                <a:gd name="T15" fmla="*/ 199 h 200"/>
                <a:gd name="T16" fmla="*/ 137 w 224"/>
                <a:gd name="T17" fmla="*/ 177 h 200"/>
                <a:gd name="T18" fmla="*/ 166 w 224"/>
                <a:gd name="T19" fmla="*/ 174 h 200"/>
                <a:gd name="T20" fmla="*/ 161 w 224"/>
                <a:gd name="T21" fmla="*/ 146 h 200"/>
                <a:gd name="T22" fmla="*/ 224 w 224"/>
                <a:gd name="T23" fmla="*/ 100 h 200"/>
                <a:gd name="T24" fmla="*/ 158 w 224"/>
                <a:gd name="T25" fmla="*/ 138 h 200"/>
                <a:gd name="T26" fmla="*/ 149 w 224"/>
                <a:gd name="T27" fmla="*/ 160 h 200"/>
                <a:gd name="T28" fmla="*/ 140 w 224"/>
                <a:gd name="T29" fmla="*/ 169 h 200"/>
                <a:gd name="T30" fmla="*/ 118 w 224"/>
                <a:gd name="T31" fmla="*/ 178 h 200"/>
                <a:gd name="T32" fmla="*/ 108 w 224"/>
                <a:gd name="T33" fmla="*/ 192 h 200"/>
                <a:gd name="T34" fmla="*/ 89 w 224"/>
                <a:gd name="T35" fmla="*/ 168 h 200"/>
                <a:gd name="T36" fmla="*/ 67 w 224"/>
                <a:gd name="T37" fmla="*/ 171 h 200"/>
                <a:gd name="T38" fmla="*/ 70 w 224"/>
                <a:gd name="T39" fmla="*/ 141 h 200"/>
                <a:gd name="T40" fmla="*/ 52 w 224"/>
                <a:gd name="T41" fmla="*/ 132 h 200"/>
                <a:gd name="T42" fmla="*/ 70 w 224"/>
                <a:gd name="T43" fmla="*/ 123 h 200"/>
                <a:gd name="T44" fmla="*/ 67 w 224"/>
                <a:gd name="T45" fmla="*/ 93 h 200"/>
                <a:gd name="T46" fmla="*/ 89 w 224"/>
                <a:gd name="T47" fmla="*/ 95 h 200"/>
                <a:gd name="T48" fmla="*/ 108 w 224"/>
                <a:gd name="T49" fmla="*/ 72 h 200"/>
                <a:gd name="T50" fmla="*/ 118 w 224"/>
                <a:gd name="T51" fmla="*/ 86 h 200"/>
                <a:gd name="T52" fmla="*/ 140 w 224"/>
                <a:gd name="T53" fmla="*/ 95 h 200"/>
                <a:gd name="T54" fmla="*/ 149 w 224"/>
                <a:gd name="T55" fmla="*/ 104 h 200"/>
                <a:gd name="T56" fmla="*/ 158 w 224"/>
                <a:gd name="T57" fmla="*/ 126 h 200"/>
                <a:gd name="T58" fmla="*/ 172 w 224"/>
                <a:gd name="T59" fmla="*/ 136 h 200"/>
                <a:gd name="T60" fmla="*/ 180 w 224"/>
                <a:gd name="T61" fmla="*/ 132 h 200"/>
                <a:gd name="T62" fmla="*/ 161 w 224"/>
                <a:gd name="T63" fmla="*/ 118 h 200"/>
                <a:gd name="T64" fmla="*/ 166 w 224"/>
                <a:gd name="T65" fmla="*/ 90 h 200"/>
                <a:gd name="T66" fmla="*/ 137 w 224"/>
                <a:gd name="T67" fmla="*/ 87 h 200"/>
                <a:gd name="T68" fmla="*/ 120 w 224"/>
                <a:gd name="T69" fmla="*/ 65 h 200"/>
                <a:gd name="T70" fmla="*/ 100 w 224"/>
                <a:gd name="T71" fmla="*/ 68 h 200"/>
                <a:gd name="T72" fmla="*/ 75 w 224"/>
                <a:gd name="T73" fmla="*/ 78 h 200"/>
                <a:gd name="T74" fmla="*/ 58 w 224"/>
                <a:gd name="T75" fmla="*/ 95 h 200"/>
                <a:gd name="T76" fmla="*/ 48 w 224"/>
                <a:gd name="T77" fmla="*/ 120 h 200"/>
                <a:gd name="T78" fmla="*/ 44 w 224"/>
                <a:gd name="T79" fmla="*/ 136 h 200"/>
                <a:gd name="T80" fmla="*/ 32 w 224"/>
                <a:gd name="T81" fmla="*/ 88 h 200"/>
                <a:gd name="T82" fmla="*/ 41 w 224"/>
                <a:gd name="T83" fmla="*/ 84 h 200"/>
                <a:gd name="T84" fmla="*/ 91 w 224"/>
                <a:gd name="T85" fmla="*/ 50 h 200"/>
                <a:gd name="T86" fmla="*/ 144 w 224"/>
                <a:gd name="T87" fmla="*/ 8 h 200"/>
                <a:gd name="T88" fmla="*/ 194 w 224"/>
                <a:gd name="T89" fmla="*/ 67 h 200"/>
                <a:gd name="T90" fmla="*/ 112 w 224"/>
                <a:gd name="T91" fmla="*/ 124 h 200"/>
                <a:gd name="T92" fmla="*/ 120 w 224"/>
                <a:gd name="T93" fmla="*/ 132 h 200"/>
                <a:gd name="T94" fmla="*/ 80 w 224"/>
                <a:gd name="T95" fmla="*/ 132 h 200"/>
                <a:gd name="T96" fmla="*/ 112 w 224"/>
                <a:gd name="T97" fmla="*/ 100 h 200"/>
                <a:gd name="T98" fmla="*/ 112 w 224"/>
                <a:gd name="T99" fmla="*/ 10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4" h="200">
                  <a:moveTo>
                    <a:pt x="200" y="61"/>
                  </a:moveTo>
                  <a:cubicBezTo>
                    <a:pt x="200" y="59"/>
                    <a:pt x="200" y="58"/>
                    <a:pt x="200" y="56"/>
                  </a:cubicBezTo>
                  <a:cubicBezTo>
                    <a:pt x="200" y="25"/>
                    <a:pt x="175" y="0"/>
                    <a:pt x="144" y="0"/>
                  </a:cubicBezTo>
                  <a:cubicBezTo>
                    <a:pt x="118" y="0"/>
                    <a:pt x="97" y="17"/>
                    <a:pt x="90" y="40"/>
                  </a:cubicBezTo>
                  <a:cubicBezTo>
                    <a:pt x="85" y="38"/>
                    <a:pt x="79" y="36"/>
                    <a:pt x="72" y="36"/>
                  </a:cubicBezTo>
                  <a:cubicBezTo>
                    <a:pt x="50" y="36"/>
                    <a:pt x="32" y="54"/>
                    <a:pt x="32" y="76"/>
                  </a:cubicBezTo>
                  <a:cubicBezTo>
                    <a:pt x="32" y="77"/>
                    <a:pt x="32" y="79"/>
                    <a:pt x="32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14" y="80"/>
                    <a:pt x="0" y="94"/>
                    <a:pt x="0" y="112"/>
                  </a:cubicBezTo>
                  <a:cubicBezTo>
                    <a:pt x="0" y="130"/>
                    <a:pt x="14" y="144"/>
                    <a:pt x="32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63" y="146"/>
                    <a:pt x="63" y="146"/>
                    <a:pt x="63" y="146"/>
                  </a:cubicBezTo>
                  <a:cubicBezTo>
                    <a:pt x="64" y="150"/>
                    <a:pt x="65" y="154"/>
                    <a:pt x="67" y="157"/>
                  </a:cubicBezTo>
                  <a:cubicBezTo>
                    <a:pt x="58" y="169"/>
                    <a:pt x="58" y="169"/>
                    <a:pt x="58" y="169"/>
                  </a:cubicBezTo>
                  <a:cubicBezTo>
                    <a:pt x="57" y="170"/>
                    <a:pt x="57" y="172"/>
                    <a:pt x="58" y="174"/>
                  </a:cubicBezTo>
                  <a:cubicBezTo>
                    <a:pt x="62" y="178"/>
                    <a:pt x="66" y="182"/>
                    <a:pt x="70" y="186"/>
                  </a:cubicBezTo>
                  <a:cubicBezTo>
                    <a:pt x="72" y="187"/>
                    <a:pt x="74" y="187"/>
                    <a:pt x="75" y="186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90" y="179"/>
                    <a:pt x="94" y="180"/>
                    <a:pt x="98" y="181"/>
                  </a:cubicBezTo>
                  <a:cubicBezTo>
                    <a:pt x="100" y="196"/>
                    <a:pt x="100" y="196"/>
                    <a:pt x="100" y="196"/>
                  </a:cubicBezTo>
                  <a:cubicBezTo>
                    <a:pt x="101" y="198"/>
                    <a:pt x="102" y="199"/>
                    <a:pt x="104" y="199"/>
                  </a:cubicBezTo>
                  <a:cubicBezTo>
                    <a:pt x="106" y="200"/>
                    <a:pt x="109" y="200"/>
                    <a:pt x="112" y="200"/>
                  </a:cubicBezTo>
                  <a:cubicBezTo>
                    <a:pt x="112" y="200"/>
                    <a:pt x="112" y="200"/>
                    <a:pt x="112" y="200"/>
                  </a:cubicBezTo>
                  <a:cubicBezTo>
                    <a:pt x="115" y="200"/>
                    <a:pt x="118" y="200"/>
                    <a:pt x="120" y="199"/>
                  </a:cubicBezTo>
                  <a:cubicBezTo>
                    <a:pt x="122" y="199"/>
                    <a:pt x="123" y="198"/>
                    <a:pt x="124" y="196"/>
                  </a:cubicBezTo>
                  <a:cubicBezTo>
                    <a:pt x="126" y="181"/>
                    <a:pt x="126" y="181"/>
                    <a:pt x="126" y="181"/>
                  </a:cubicBezTo>
                  <a:cubicBezTo>
                    <a:pt x="130" y="180"/>
                    <a:pt x="134" y="179"/>
                    <a:pt x="137" y="177"/>
                  </a:cubicBezTo>
                  <a:cubicBezTo>
                    <a:pt x="149" y="186"/>
                    <a:pt x="149" y="186"/>
                    <a:pt x="149" y="186"/>
                  </a:cubicBezTo>
                  <a:cubicBezTo>
                    <a:pt x="150" y="187"/>
                    <a:pt x="152" y="187"/>
                    <a:pt x="154" y="186"/>
                  </a:cubicBezTo>
                  <a:cubicBezTo>
                    <a:pt x="158" y="182"/>
                    <a:pt x="162" y="178"/>
                    <a:pt x="166" y="174"/>
                  </a:cubicBezTo>
                  <a:cubicBezTo>
                    <a:pt x="167" y="172"/>
                    <a:pt x="167" y="170"/>
                    <a:pt x="166" y="169"/>
                  </a:cubicBezTo>
                  <a:cubicBezTo>
                    <a:pt x="157" y="157"/>
                    <a:pt x="157" y="157"/>
                    <a:pt x="157" y="157"/>
                  </a:cubicBezTo>
                  <a:cubicBezTo>
                    <a:pt x="159" y="154"/>
                    <a:pt x="160" y="150"/>
                    <a:pt x="161" y="146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180" y="144"/>
                    <a:pt x="180" y="144"/>
                    <a:pt x="180" y="144"/>
                  </a:cubicBezTo>
                  <a:cubicBezTo>
                    <a:pt x="204" y="144"/>
                    <a:pt x="224" y="124"/>
                    <a:pt x="224" y="100"/>
                  </a:cubicBezTo>
                  <a:cubicBezTo>
                    <a:pt x="224" y="83"/>
                    <a:pt x="214" y="68"/>
                    <a:pt x="200" y="61"/>
                  </a:cubicBezTo>
                  <a:close/>
                  <a:moveTo>
                    <a:pt x="172" y="136"/>
                  </a:moveTo>
                  <a:cubicBezTo>
                    <a:pt x="158" y="138"/>
                    <a:pt x="158" y="138"/>
                    <a:pt x="158" y="138"/>
                  </a:cubicBezTo>
                  <a:cubicBezTo>
                    <a:pt x="156" y="138"/>
                    <a:pt x="155" y="140"/>
                    <a:pt x="154" y="141"/>
                  </a:cubicBezTo>
                  <a:cubicBezTo>
                    <a:pt x="153" y="146"/>
                    <a:pt x="151" y="151"/>
                    <a:pt x="149" y="155"/>
                  </a:cubicBezTo>
                  <a:cubicBezTo>
                    <a:pt x="148" y="157"/>
                    <a:pt x="148" y="158"/>
                    <a:pt x="149" y="160"/>
                  </a:cubicBezTo>
                  <a:cubicBezTo>
                    <a:pt x="157" y="171"/>
                    <a:pt x="157" y="171"/>
                    <a:pt x="157" y="171"/>
                  </a:cubicBezTo>
                  <a:cubicBezTo>
                    <a:pt x="155" y="173"/>
                    <a:pt x="153" y="175"/>
                    <a:pt x="151" y="177"/>
                  </a:cubicBezTo>
                  <a:cubicBezTo>
                    <a:pt x="140" y="169"/>
                    <a:pt x="140" y="169"/>
                    <a:pt x="140" y="169"/>
                  </a:cubicBezTo>
                  <a:cubicBezTo>
                    <a:pt x="138" y="168"/>
                    <a:pt x="137" y="168"/>
                    <a:pt x="135" y="168"/>
                  </a:cubicBezTo>
                  <a:cubicBezTo>
                    <a:pt x="131" y="171"/>
                    <a:pt x="126" y="173"/>
                    <a:pt x="121" y="174"/>
                  </a:cubicBezTo>
                  <a:cubicBezTo>
                    <a:pt x="120" y="175"/>
                    <a:pt x="119" y="176"/>
                    <a:pt x="118" y="178"/>
                  </a:cubicBezTo>
                  <a:cubicBezTo>
                    <a:pt x="116" y="192"/>
                    <a:pt x="116" y="192"/>
                    <a:pt x="116" y="192"/>
                  </a:cubicBezTo>
                  <a:cubicBezTo>
                    <a:pt x="115" y="192"/>
                    <a:pt x="113" y="192"/>
                    <a:pt x="112" y="192"/>
                  </a:cubicBezTo>
                  <a:cubicBezTo>
                    <a:pt x="111" y="192"/>
                    <a:pt x="109" y="192"/>
                    <a:pt x="108" y="192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5" y="176"/>
                    <a:pt x="104" y="175"/>
                    <a:pt x="103" y="174"/>
                  </a:cubicBezTo>
                  <a:cubicBezTo>
                    <a:pt x="98" y="173"/>
                    <a:pt x="93" y="171"/>
                    <a:pt x="89" y="168"/>
                  </a:cubicBezTo>
                  <a:cubicBezTo>
                    <a:pt x="87" y="168"/>
                    <a:pt x="86" y="168"/>
                    <a:pt x="84" y="169"/>
                  </a:cubicBezTo>
                  <a:cubicBezTo>
                    <a:pt x="73" y="177"/>
                    <a:pt x="73" y="177"/>
                    <a:pt x="73" y="177"/>
                  </a:cubicBezTo>
                  <a:cubicBezTo>
                    <a:pt x="71" y="175"/>
                    <a:pt x="69" y="173"/>
                    <a:pt x="67" y="171"/>
                  </a:cubicBezTo>
                  <a:cubicBezTo>
                    <a:pt x="75" y="160"/>
                    <a:pt x="75" y="160"/>
                    <a:pt x="75" y="160"/>
                  </a:cubicBezTo>
                  <a:cubicBezTo>
                    <a:pt x="76" y="158"/>
                    <a:pt x="76" y="157"/>
                    <a:pt x="75" y="155"/>
                  </a:cubicBezTo>
                  <a:cubicBezTo>
                    <a:pt x="73" y="151"/>
                    <a:pt x="71" y="146"/>
                    <a:pt x="70" y="141"/>
                  </a:cubicBezTo>
                  <a:cubicBezTo>
                    <a:pt x="69" y="140"/>
                    <a:pt x="68" y="138"/>
                    <a:pt x="66" y="138"/>
                  </a:cubicBezTo>
                  <a:cubicBezTo>
                    <a:pt x="52" y="136"/>
                    <a:pt x="52" y="136"/>
                    <a:pt x="52" y="136"/>
                  </a:cubicBezTo>
                  <a:cubicBezTo>
                    <a:pt x="52" y="135"/>
                    <a:pt x="52" y="133"/>
                    <a:pt x="52" y="132"/>
                  </a:cubicBezTo>
                  <a:cubicBezTo>
                    <a:pt x="52" y="131"/>
                    <a:pt x="52" y="129"/>
                    <a:pt x="52" y="128"/>
                  </a:cubicBezTo>
                  <a:cubicBezTo>
                    <a:pt x="66" y="126"/>
                    <a:pt x="66" y="126"/>
                    <a:pt x="66" y="126"/>
                  </a:cubicBezTo>
                  <a:cubicBezTo>
                    <a:pt x="68" y="125"/>
                    <a:pt x="69" y="124"/>
                    <a:pt x="70" y="123"/>
                  </a:cubicBezTo>
                  <a:cubicBezTo>
                    <a:pt x="71" y="118"/>
                    <a:pt x="73" y="113"/>
                    <a:pt x="75" y="109"/>
                  </a:cubicBezTo>
                  <a:cubicBezTo>
                    <a:pt x="76" y="107"/>
                    <a:pt x="76" y="106"/>
                    <a:pt x="75" y="104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9" y="91"/>
                    <a:pt x="71" y="89"/>
                    <a:pt x="73" y="87"/>
                  </a:cubicBezTo>
                  <a:cubicBezTo>
                    <a:pt x="84" y="95"/>
                    <a:pt x="84" y="95"/>
                    <a:pt x="84" y="95"/>
                  </a:cubicBezTo>
                  <a:cubicBezTo>
                    <a:pt x="86" y="96"/>
                    <a:pt x="87" y="96"/>
                    <a:pt x="89" y="95"/>
                  </a:cubicBezTo>
                  <a:cubicBezTo>
                    <a:pt x="93" y="93"/>
                    <a:pt x="98" y="91"/>
                    <a:pt x="103" y="90"/>
                  </a:cubicBezTo>
                  <a:cubicBezTo>
                    <a:pt x="104" y="89"/>
                    <a:pt x="105" y="88"/>
                    <a:pt x="106" y="86"/>
                  </a:cubicBezTo>
                  <a:cubicBezTo>
                    <a:pt x="108" y="72"/>
                    <a:pt x="108" y="72"/>
                    <a:pt x="108" y="72"/>
                  </a:cubicBezTo>
                  <a:cubicBezTo>
                    <a:pt x="109" y="72"/>
                    <a:pt x="111" y="72"/>
                    <a:pt x="112" y="72"/>
                  </a:cubicBezTo>
                  <a:cubicBezTo>
                    <a:pt x="113" y="72"/>
                    <a:pt x="115" y="72"/>
                    <a:pt x="116" y="72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9" y="88"/>
                    <a:pt x="120" y="89"/>
                    <a:pt x="121" y="90"/>
                  </a:cubicBezTo>
                  <a:cubicBezTo>
                    <a:pt x="126" y="91"/>
                    <a:pt x="131" y="93"/>
                    <a:pt x="135" y="95"/>
                  </a:cubicBezTo>
                  <a:cubicBezTo>
                    <a:pt x="137" y="96"/>
                    <a:pt x="138" y="96"/>
                    <a:pt x="140" y="95"/>
                  </a:cubicBezTo>
                  <a:cubicBezTo>
                    <a:pt x="151" y="87"/>
                    <a:pt x="151" y="87"/>
                    <a:pt x="151" y="87"/>
                  </a:cubicBezTo>
                  <a:cubicBezTo>
                    <a:pt x="153" y="89"/>
                    <a:pt x="155" y="91"/>
                    <a:pt x="157" y="93"/>
                  </a:cubicBezTo>
                  <a:cubicBezTo>
                    <a:pt x="149" y="104"/>
                    <a:pt x="149" y="104"/>
                    <a:pt x="149" y="104"/>
                  </a:cubicBezTo>
                  <a:cubicBezTo>
                    <a:pt x="148" y="106"/>
                    <a:pt x="148" y="107"/>
                    <a:pt x="149" y="109"/>
                  </a:cubicBezTo>
                  <a:cubicBezTo>
                    <a:pt x="151" y="113"/>
                    <a:pt x="153" y="118"/>
                    <a:pt x="154" y="123"/>
                  </a:cubicBezTo>
                  <a:cubicBezTo>
                    <a:pt x="155" y="124"/>
                    <a:pt x="156" y="125"/>
                    <a:pt x="158" y="126"/>
                  </a:cubicBezTo>
                  <a:cubicBezTo>
                    <a:pt x="172" y="128"/>
                    <a:pt x="172" y="128"/>
                    <a:pt x="172" y="128"/>
                  </a:cubicBezTo>
                  <a:cubicBezTo>
                    <a:pt x="172" y="129"/>
                    <a:pt x="172" y="131"/>
                    <a:pt x="172" y="132"/>
                  </a:cubicBezTo>
                  <a:cubicBezTo>
                    <a:pt x="172" y="133"/>
                    <a:pt x="172" y="135"/>
                    <a:pt x="172" y="136"/>
                  </a:cubicBezTo>
                  <a:close/>
                  <a:moveTo>
                    <a:pt x="180" y="136"/>
                  </a:moveTo>
                  <a:cubicBezTo>
                    <a:pt x="180" y="136"/>
                    <a:pt x="180" y="136"/>
                    <a:pt x="180" y="136"/>
                  </a:cubicBezTo>
                  <a:cubicBezTo>
                    <a:pt x="180" y="135"/>
                    <a:pt x="180" y="133"/>
                    <a:pt x="180" y="132"/>
                  </a:cubicBezTo>
                  <a:cubicBezTo>
                    <a:pt x="180" y="129"/>
                    <a:pt x="180" y="126"/>
                    <a:pt x="179" y="124"/>
                  </a:cubicBezTo>
                  <a:cubicBezTo>
                    <a:pt x="179" y="122"/>
                    <a:pt x="178" y="121"/>
                    <a:pt x="176" y="120"/>
                  </a:cubicBezTo>
                  <a:cubicBezTo>
                    <a:pt x="161" y="118"/>
                    <a:pt x="161" y="118"/>
                    <a:pt x="161" y="118"/>
                  </a:cubicBezTo>
                  <a:cubicBezTo>
                    <a:pt x="160" y="114"/>
                    <a:pt x="159" y="110"/>
                    <a:pt x="157" y="107"/>
                  </a:cubicBezTo>
                  <a:cubicBezTo>
                    <a:pt x="166" y="95"/>
                    <a:pt x="166" y="95"/>
                    <a:pt x="166" y="95"/>
                  </a:cubicBezTo>
                  <a:cubicBezTo>
                    <a:pt x="167" y="94"/>
                    <a:pt x="167" y="92"/>
                    <a:pt x="166" y="90"/>
                  </a:cubicBezTo>
                  <a:cubicBezTo>
                    <a:pt x="162" y="86"/>
                    <a:pt x="158" y="82"/>
                    <a:pt x="154" y="78"/>
                  </a:cubicBezTo>
                  <a:cubicBezTo>
                    <a:pt x="152" y="77"/>
                    <a:pt x="150" y="77"/>
                    <a:pt x="149" y="78"/>
                  </a:cubicBezTo>
                  <a:cubicBezTo>
                    <a:pt x="137" y="87"/>
                    <a:pt x="137" y="87"/>
                    <a:pt x="137" y="87"/>
                  </a:cubicBezTo>
                  <a:cubicBezTo>
                    <a:pt x="134" y="85"/>
                    <a:pt x="130" y="84"/>
                    <a:pt x="126" y="83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3" y="66"/>
                    <a:pt x="122" y="65"/>
                    <a:pt x="120" y="65"/>
                  </a:cubicBezTo>
                  <a:cubicBezTo>
                    <a:pt x="118" y="64"/>
                    <a:pt x="115" y="64"/>
                    <a:pt x="112" y="64"/>
                  </a:cubicBezTo>
                  <a:cubicBezTo>
                    <a:pt x="109" y="64"/>
                    <a:pt x="106" y="64"/>
                    <a:pt x="104" y="65"/>
                  </a:cubicBezTo>
                  <a:cubicBezTo>
                    <a:pt x="102" y="65"/>
                    <a:pt x="101" y="66"/>
                    <a:pt x="100" y="68"/>
                  </a:cubicBezTo>
                  <a:cubicBezTo>
                    <a:pt x="98" y="83"/>
                    <a:pt x="98" y="83"/>
                    <a:pt x="98" y="83"/>
                  </a:cubicBezTo>
                  <a:cubicBezTo>
                    <a:pt x="94" y="84"/>
                    <a:pt x="90" y="85"/>
                    <a:pt x="87" y="8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4" y="77"/>
                    <a:pt x="72" y="77"/>
                    <a:pt x="70" y="78"/>
                  </a:cubicBezTo>
                  <a:cubicBezTo>
                    <a:pt x="66" y="82"/>
                    <a:pt x="62" y="86"/>
                    <a:pt x="58" y="90"/>
                  </a:cubicBezTo>
                  <a:cubicBezTo>
                    <a:pt x="57" y="92"/>
                    <a:pt x="57" y="94"/>
                    <a:pt x="58" y="95"/>
                  </a:cubicBezTo>
                  <a:cubicBezTo>
                    <a:pt x="67" y="107"/>
                    <a:pt x="67" y="107"/>
                    <a:pt x="67" y="107"/>
                  </a:cubicBezTo>
                  <a:cubicBezTo>
                    <a:pt x="65" y="110"/>
                    <a:pt x="64" y="114"/>
                    <a:pt x="63" y="118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6" y="121"/>
                    <a:pt x="45" y="122"/>
                    <a:pt x="45" y="124"/>
                  </a:cubicBezTo>
                  <a:cubicBezTo>
                    <a:pt x="44" y="126"/>
                    <a:pt x="44" y="129"/>
                    <a:pt x="44" y="132"/>
                  </a:cubicBezTo>
                  <a:cubicBezTo>
                    <a:pt x="44" y="133"/>
                    <a:pt x="44" y="135"/>
                    <a:pt x="44" y="13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9" y="136"/>
                    <a:pt x="8" y="125"/>
                    <a:pt x="8" y="112"/>
                  </a:cubicBezTo>
                  <a:cubicBezTo>
                    <a:pt x="8" y="99"/>
                    <a:pt x="19" y="88"/>
                    <a:pt x="32" y="88"/>
                  </a:cubicBezTo>
                  <a:cubicBezTo>
                    <a:pt x="33" y="88"/>
                    <a:pt x="35" y="88"/>
                    <a:pt x="36" y="88"/>
                  </a:cubicBezTo>
                  <a:cubicBezTo>
                    <a:pt x="38" y="89"/>
                    <a:pt x="39" y="88"/>
                    <a:pt x="40" y="87"/>
                  </a:cubicBezTo>
                  <a:cubicBezTo>
                    <a:pt x="41" y="86"/>
                    <a:pt x="41" y="85"/>
                    <a:pt x="41" y="84"/>
                  </a:cubicBezTo>
                  <a:cubicBezTo>
                    <a:pt x="40" y="81"/>
                    <a:pt x="40" y="79"/>
                    <a:pt x="40" y="76"/>
                  </a:cubicBezTo>
                  <a:cubicBezTo>
                    <a:pt x="40" y="58"/>
                    <a:pt x="54" y="44"/>
                    <a:pt x="72" y="44"/>
                  </a:cubicBezTo>
                  <a:cubicBezTo>
                    <a:pt x="79" y="44"/>
                    <a:pt x="85" y="46"/>
                    <a:pt x="91" y="50"/>
                  </a:cubicBezTo>
                  <a:cubicBezTo>
                    <a:pt x="92" y="51"/>
                    <a:pt x="93" y="51"/>
                    <a:pt x="94" y="50"/>
                  </a:cubicBezTo>
                  <a:cubicBezTo>
                    <a:pt x="96" y="50"/>
                    <a:pt x="97" y="49"/>
                    <a:pt x="97" y="47"/>
                  </a:cubicBezTo>
                  <a:cubicBezTo>
                    <a:pt x="101" y="25"/>
                    <a:pt x="120" y="8"/>
                    <a:pt x="144" y="8"/>
                  </a:cubicBezTo>
                  <a:cubicBezTo>
                    <a:pt x="171" y="8"/>
                    <a:pt x="192" y="29"/>
                    <a:pt x="192" y="56"/>
                  </a:cubicBezTo>
                  <a:cubicBezTo>
                    <a:pt x="192" y="58"/>
                    <a:pt x="192" y="60"/>
                    <a:pt x="191" y="63"/>
                  </a:cubicBezTo>
                  <a:cubicBezTo>
                    <a:pt x="191" y="64"/>
                    <a:pt x="192" y="66"/>
                    <a:pt x="194" y="67"/>
                  </a:cubicBezTo>
                  <a:cubicBezTo>
                    <a:pt x="207" y="72"/>
                    <a:pt x="216" y="85"/>
                    <a:pt x="216" y="100"/>
                  </a:cubicBezTo>
                  <a:cubicBezTo>
                    <a:pt x="216" y="120"/>
                    <a:pt x="200" y="136"/>
                    <a:pt x="180" y="136"/>
                  </a:cubicBezTo>
                  <a:close/>
                  <a:moveTo>
                    <a:pt x="112" y="124"/>
                  </a:moveTo>
                  <a:cubicBezTo>
                    <a:pt x="108" y="124"/>
                    <a:pt x="104" y="128"/>
                    <a:pt x="104" y="132"/>
                  </a:cubicBezTo>
                  <a:cubicBezTo>
                    <a:pt x="104" y="136"/>
                    <a:pt x="108" y="140"/>
                    <a:pt x="112" y="140"/>
                  </a:cubicBezTo>
                  <a:cubicBezTo>
                    <a:pt x="116" y="140"/>
                    <a:pt x="120" y="136"/>
                    <a:pt x="120" y="132"/>
                  </a:cubicBezTo>
                  <a:cubicBezTo>
                    <a:pt x="120" y="128"/>
                    <a:pt x="116" y="124"/>
                    <a:pt x="112" y="124"/>
                  </a:cubicBezTo>
                  <a:close/>
                  <a:moveTo>
                    <a:pt x="112" y="100"/>
                  </a:moveTo>
                  <a:cubicBezTo>
                    <a:pt x="94" y="100"/>
                    <a:pt x="80" y="114"/>
                    <a:pt x="80" y="132"/>
                  </a:cubicBezTo>
                  <a:cubicBezTo>
                    <a:pt x="80" y="150"/>
                    <a:pt x="94" y="164"/>
                    <a:pt x="112" y="164"/>
                  </a:cubicBezTo>
                  <a:cubicBezTo>
                    <a:pt x="130" y="164"/>
                    <a:pt x="144" y="150"/>
                    <a:pt x="144" y="132"/>
                  </a:cubicBezTo>
                  <a:cubicBezTo>
                    <a:pt x="144" y="114"/>
                    <a:pt x="130" y="100"/>
                    <a:pt x="112" y="100"/>
                  </a:cubicBezTo>
                  <a:close/>
                  <a:moveTo>
                    <a:pt x="112" y="156"/>
                  </a:moveTo>
                  <a:cubicBezTo>
                    <a:pt x="99" y="156"/>
                    <a:pt x="88" y="145"/>
                    <a:pt x="88" y="132"/>
                  </a:cubicBezTo>
                  <a:cubicBezTo>
                    <a:pt x="88" y="119"/>
                    <a:pt x="99" y="108"/>
                    <a:pt x="112" y="108"/>
                  </a:cubicBezTo>
                  <a:cubicBezTo>
                    <a:pt x="125" y="108"/>
                    <a:pt x="136" y="119"/>
                    <a:pt x="136" y="132"/>
                  </a:cubicBezTo>
                  <a:cubicBezTo>
                    <a:pt x="136" y="145"/>
                    <a:pt x="125" y="156"/>
                    <a:pt x="112" y="1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rgbClr val="4D4F53"/>
                </a:solidFill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81977949-30EC-4692-9895-B74B0763336E}"/>
                </a:ext>
              </a:extLst>
            </p:cNvPr>
            <p:cNvCxnSpPr/>
            <p:nvPr/>
          </p:nvCxnSpPr>
          <p:spPr>
            <a:xfrm flipH="1" flipV="1">
              <a:off x="7690919" y="2347814"/>
              <a:ext cx="860790" cy="693715"/>
            </a:xfrm>
            <a:prstGeom prst="line">
              <a:avLst/>
            </a:prstGeom>
            <a:ln w="3175">
              <a:solidFill>
                <a:schemeClr val="bg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xmlns="" id="{2AE460F4-24A9-43F2-81F9-A5DA371E9C1A}"/>
                </a:ext>
              </a:extLst>
            </p:cNvPr>
            <p:cNvGrpSpPr/>
            <p:nvPr/>
          </p:nvGrpSpPr>
          <p:grpSpPr>
            <a:xfrm>
              <a:off x="6766649" y="1874554"/>
              <a:ext cx="549528" cy="385663"/>
              <a:chOff x="5570538" y="-665405"/>
              <a:chExt cx="1054100" cy="739775"/>
            </a:xfrm>
            <a:solidFill>
              <a:schemeClr val="bg1"/>
            </a:solidFill>
          </p:grpSpPr>
          <p:sp>
            <p:nvSpPr>
              <p:cNvPr id="114" name="Freeform 10">
                <a:extLst>
                  <a:ext uri="{FF2B5EF4-FFF2-40B4-BE49-F238E27FC236}">
                    <a16:creationId xmlns:a16="http://schemas.microsoft.com/office/drawing/2014/main" xmlns="" id="{A5F5194E-8086-4651-90EF-14E6D7011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0538" y="-665405"/>
                <a:ext cx="1054100" cy="739775"/>
              </a:xfrm>
              <a:custGeom>
                <a:avLst/>
                <a:gdLst>
                  <a:gd name="T0" fmla="*/ 240 w 278"/>
                  <a:gd name="T1" fmla="*/ 88 h 194"/>
                  <a:gd name="T2" fmla="*/ 240 w 278"/>
                  <a:gd name="T3" fmla="*/ 87 h 194"/>
                  <a:gd name="T4" fmla="*/ 192 w 278"/>
                  <a:gd name="T5" fmla="*/ 38 h 194"/>
                  <a:gd name="T6" fmla="*/ 182 w 278"/>
                  <a:gd name="T7" fmla="*/ 39 h 194"/>
                  <a:gd name="T8" fmla="*/ 121 w 278"/>
                  <a:gd name="T9" fmla="*/ 0 h 194"/>
                  <a:gd name="T10" fmla="*/ 121 w 278"/>
                  <a:gd name="T11" fmla="*/ 0 h 194"/>
                  <a:gd name="T12" fmla="*/ 73 w 278"/>
                  <a:gd name="T13" fmla="*/ 20 h 194"/>
                  <a:gd name="T14" fmla="*/ 53 w 278"/>
                  <a:gd name="T15" fmla="*/ 68 h 194"/>
                  <a:gd name="T16" fmla="*/ 0 w 278"/>
                  <a:gd name="T17" fmla="*/ 131 h 194"/>
                  <a:gd name="T18" fmla="*/ 60 w 278"/>
                  <a:gd name="T19" fmla="*/ 194 h 194"/>
                  <a:gd name="T20" fmla="*/ 82 w 278"/>
                  <a:gd name="T21" fmla="*/ 194 h 194"/>
                  <a:gd name="T22" fmla="*/ 82 w 278"/>
                  <a:gd name="T23" fmla="*/ 178 h 194"/>
                  <a:gd name="T24" fmla="*/ 61 w 278"/>
                  <a:gd name="T25" fmla="*/ 178 h 194"/>
                  <a:gd name="T26" fmla="*/ 16 w 278"/>
                  <a:gd name="T27" fmla="*/ 131 h 194"/>
                  <a:gd name="T28" fmla="*/ 62 w 278"/>
                  <a:gd name="T29" fmla="*/ 83 h 194"/>
                  <a:gd name="T30" fmla="*/ 70 w 278"/>
                  <a:gd name="T31" fmla="*/ 83 h 194"/>
                  <a:gd name="T32" fmla="*/ 69 w 278"/>
                  <a:gd name="T33" fmla="*/ 74 h 194"/>
                  <a:gd name="T34" fmla="*/ 69 w 278"/>
                  <a:gd name="T35" fmla="*/ 68 h 194"/>
                  <a:gd name="T36" fmla="*/ 84 w 278"/>
                  <a:gd name="T37" fmla="*/ 31 h 194"/>
                  <a:gd name="T38" fmla="*/ 121 w 278"/>
                  <a:gd name="T39" fmla="*/ 16 h 194"/>
                  <a:gd name="T40" fmla="*/ 121 w 278"/>
                  <a:gd name="T41" fmla="*/ 16 h 194"/>
                  <a:gd name="T42" fmla="*/ 170 w 278"/>
                  <a:gd name="T43" fmla="*/ 52 h 194"/>
                  <a:gd name="T44" fmla="*/ 172 w 278"/>
                  <a:gd name="T45" fmla="*/ 60 h 194"/>
                  <a:gd name="T46" fmla="*/ 180 w 278"/>
                  <a:gd name="T47" fmla="*/ 57 h 194"/>
                  <a:gd name="T48" fmla="*/ 192 w 278"/>
                  <a:gd name="T49" fmla="*/ 54 h 194"/>
                  <a:gd name="T50" fmla="*/ 224 w 278"/>
                  <a:gd name="T51" fmla="*/ 87 h 194"/>
                  <a:gd name="T52" fmla="*/ 223 w 278"/>
                  <a:gd name="T53" fmla="*/ 93 h 194"/>
                  <a:gd name="T54" fmla="*/ 222 w 278"/>
                  <a:gd name="T55" fmla="*/ 101 h 194"/>
                  <a:gd name="T56" fmla="*/ 230 w 278"/>
                  <a:gd name="T57" fmla="*/ 102 h 194"/>
                  <a:gd name="T58" fmla="*/ 262 w 278"/>
                  <a:gd name="T59" fmla="*/ 140 h 194"/>
                  <a:gd name="T60" fmla="*/ 227 w 278"/>
                  <a:gd name="T61" fmla="*/ 178 h 194"/>
                  <a:gd name="T62" fmla="*/ 192 w 278"/>
                  <a:gd name="T63" fmla="*/ 178 h 194"/>
                  <a:gd name="T64" fmla="*/ 192 w 278"/>
                  <a:gd name="T65" fmla="*/ 194 h 194"/>
                  <a:gd name="T66" fmla="*/ 227 w 278"/>
                  <a:gd name="T67" fmla="*/ 194 h 194"/>
                  <a:gd name="T68" fmla="*/ 227 w 278"/>
                  <a:gd name="T69" fmla="*/ 194 h 194"/>
                  <a:gd name="T70" fmla="*/ 278 w 278"/>
                  <a:gd name="T71" fmla="*/ 140 h 194"/>
                  <a:gd name="T72" fmla="*/ 240 w 278"/>
                  <a:gd name="T73" fmla="*/ 88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78" h="194">
                    <a:moveTo>
                      <a:pt x="240" y="88"/>
                    </a:moveTo>
                    <a:cubicBezTo>
                      <a:pt x="240" y="88"/>
                      <a:pt x="240" y="87"/>
                      <a:pt x="240" y="87"/>
                    </a:cubicBezTo>
                    <a:cubicBezTo>
                      <a:pt x="240" y="60"/>
                      <a:pt x="218" y="38"/>
                      <a:pt x="192" y="38"/>
                    </a:cubicBezTo>
                    <a:cubicBezTo>
                      <a:pt x="188" y="38"/>
                      <a:pt x="185" y="39"/>
                      <a:pt x="182" y="39"/>
                    </a:cubicBezTo>
                    <a:cubicBezTo>
                      <a:pt x="171" y="16"/>
                      <a:pt x="147" y="0"/>
                      <a:pt x="121" y="0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03" y="0"/>
                      <a:pt x="86" y="7"/>
                      <a:pt x="73" y="20"/>
                    </a:cubicBezTo>
                    <a:cubicBezTo>
                      <a:pt x="60" y="33"/>
                      <a:pt x="53" y="50"/>
                      <a:pt x="53" y="68"/>
                    </a:cubicBezTo>
                    <a:cubicBezTo>
                      <a:pt x="22" y="73"/>
                      <a:pt x="0" y="99"/>
                      <a:pt x="0" y="131"/>
                    </a:cubicBezTo>
                    <a:cubicBezTo>
                      <a:pt x="0" y="165"/>
                      <a:pt x="26" y="192"/>
                      <a:pt x="60" y="194"/>
                    </a:cubicBezTo>
                    <a:cubicBezTo>
                      <a:pt x="82" y="194"/>
                      <a:pt x="82" y="194"/>
                      <a:pt x="82" y="194"/>
                    </a:cubicBezTo>
                    <a:cubicBezTo>
                      <a:pt x="82" y="178"/>
                      <a:pt x="82" y="178"/>
                      <a:pt x="82" y="178"/>
                    </a:cubicBezTo>
                    <a:cubicBezTo>
                      <a:pt x="61" y="178"/>
                      <a:pt x="61" y="178"/>
                      <a:pt x="61" y="178"/>
                    </a:cubicBezTo>
                    <a:cubicBezTo>
                      <a:pt x="35" y="177"/>
                      <a:pt x="16" y="156"/>
                      <a:pt x="16" y="131"/>
                    </a:cubicBezTo>
                    <a:cubicBezTo>
                      <a:pt x="16" y="105"/>
                      <a:pt x="36" y="84"/>
                      <a:pt x="62" y="83"/>
                    </a:cubicBezTo>
                    <a:cubicBezTo>
                      <a:pt x="70" y="83"/>
                      <a:pt x="70" y="83"/>
                      <a:pt x="70" y="83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2"/>
                      <a:pt x="69" y="70"/>
                      <a:pt x="69" y="68"/>
                    </a:cubicBezTo>
                    <a:cubicBezTo>
                      <a:pt x="69" y="54"/>
                      <a:pt x="74" y="41"/>
                      <a:pt x="84" y="31"/>
                    </a:cubicBezTo>
                    <a:cubicBezTo>
                      <a:pt x="94" y="22"/>
                      <a:pt x="107" y="16"/>
                      <a:pt x="121" y="16"/>
                    </a:cubicBezTo>
                    <a:cubicBezTo>
                      <a:pt x="121" y="16"/>
                      <a:pt x="121" y="16"/>
                      <a:pt x="121" y="16"/>
                    </a:cubicBezTo>
                    <a:cubicBezTo>
                      <a:pt x="143" y="16"/>
                      <a:pt x="163" y="31"/>
                      <a:pt x="170" y="52"/>
                    </a:cubicBezTo>
                    <a:cubicBezTo>
                      <a:pt x="172" y="60"/>
                      <a:pt x="172" y="60"/>
                      <a:pt x="172" y="60"/>
                    </a:cubicBezTo>
                    <a:cubicBezTo>
                      <a:pt x="180" y="57"/>
                      <a:pt x="180" y="57"/>
                      <a:pt x="180" y="57"/>
                    </a:cubicBezTo>
                    <a:cubicBezTo>
                      <a:pt x="184" y="55"/>
                      <a:pt x="188" y="54"/>
                      <a:pt x="192" y="54"/>
                    </a:cubicBezTo>
                    <a:cubicBezTo>
                      <a:pt x="210" y="54"/>
                      <a:pt x="224" y="69"/>
                      <a:pt x="224" y="87"/>
                    </a:cubicBezTo>
                    <a:cubicBezTo>
                      <a:pt x="224" y="89"/>
                      <a:pt x="224" y="91"/>
                      <a:pt x="223" y="93"/>
                    </a:cubicBezTo>
                    <a:cubicBezTo>
                      <a:pt x="222" y="101"/>
                      <a:pt x="222" y="101"/>
                      <a:pt x="222" y="101"/>
                    </a:cubicBezTo>
                    <a:cubicBezTo>
                      <a:pt x="230" y="102"/>
                      <a:pt x="230" y="102"/>
                      <a:pt x="230" y="102"/>
                    </a:cubicBezTo>
                    <a:cubicBezTo>
                      <a:pt x="249" y="105"/>
                      <a:pt x="262" y="121"/>
                      <a:pt x="262" y="140"/>
                    </a:cubicBezTo>
                    <a:cubicBezTo>
                      <a:pt x="262" y="160"/>
                      <a:pt x="247" y="177"/>
                      <a:pt x="227" y="178"/>
                    </a:cubicBezTo>
                    <a:cubicBezTo>
                      <a:pt x="192" y="178"/>
                      <a:pt x="192" y="178"/>
                      <a:pt x="192" y="178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227" y="194"/>
                      <a:pt x="227" y="194"/>
                      <a:pt x="227" y="194"/>
                    </a:cubicBezTo>
                    <a:cubicBezTo>
                      <a:pt x="227" y="194"/>
                      <a:pt x="227" y="194"/>
                      <a:pt x="227" y="194"/>
                    </a:cubicBezTo>
                    <a:cubicBezTo>
                      <a:pt x="256" y="192"/>
                      <a:pt x="278" y="169"/>
                      <a:pt x="278" y="140"/>
                    </a:cubicBezTo>
                    <a:cubicBezTo>
                      <a:pt x="278" y="116"/>
                      <a:pt x="263" y="95"/>
                      <a:pt x="240" y="8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>
                  <a:solidFill>
                    <a:srgbClr val="4D4F53"/>
                  </a:solidFill>
                </a:endParaRPr>
              </a:p>
            </p:txBody>
          </p:sp>
          <p:sp>
            <p:nvSpPr>
              <p:cNvPr id="115" name="Freeform 11">
                <a:extLst>
                  <a:ext uri="{FF2B5EF4-FFF2-40B4-BE49-F238E27FC236}">
                    <a16:creationId xmlns:a16="http://schemas.microsoft.com/office/drawing/2014/main" xmlns="" id="{5912316D-50E0-48CF-BA26-31C0D659E1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30901" y="-417755"/>
                <a:ext cx="322263" cy="492125"/>
              </a:xfrm>
              <a:custGeom>
                <a:avLst/>
                <a:gdLst>
                  <a:gd name="T0" fmla="*/ 82 w 85"/>
                  <a:gd name="T1" fmla="*/ 0 h 129"/>
                  <a:gd name="T2" fmla="*/ 4 w 85"/>
                  <a:gd name="T3" fmla="*/ 0 h 129"/>
                  <a:gd name="T4" fmla="*/ 0 w 85"/>
                  <a:gd name="T5" fmla="*/ 4 h 129"/>
                  <a:gd name="T6" fmla="*/ 0 w 85"/>
                  <a:gd name="T7" fmla="*/ 125 h 129"/>
                  <a:gd name="T8" fmla="*/ 4 w 85"/>
                  <a:gd name="T9" fmla="*/ 129 h 129"/>
                  <a:gd name="T10" fmla="*/ 82 w 85"/>
                  <a:gd name="T11" fmla="*/ 129 h 129"/>
                  <a:gd name="T12" fmla="*/ 85 w 85"/>
                  <a:gd name="T13" fmla="*/ 125 h 129"/>
                  <a:gd name="T14" fmla="*/ 85 w 85"/>
                  <a:gd name="T15" fmla="*/ 4 h 129"/>
                  <a:gd name="T16" fmla="*/ 82 w 85"/>
                  <a:gd name="T17" fmla="*/ 0 h 129"/>
                  <a:gd name="T18" fmla="*/ 43 w 85"/>
                  <a:gd name="T19" fmla="*/ 125 h 129"/>
                  <a:gd name="T20" fmla="*/ 32 w 85"/>
                  <a:gd name="T21" fmla="*/ 122 h 129"/>
                  <a:gd name="T22" fmla="*/ 43 w 85"/>
                  <a:gd name="T23" fmla="*/ 118 h 129"/>
                  <a:gd name="T24" fmla="*/ 53 w 85"/>
                  <a:gd name="T25" fmla="*/ 122 h 129"/>
                  <a:gd name="T26" fmla="*/ 43 w 85"/>
                  <a:gd name="T27" fmla="*/ 125 h 129"/>
                  <a:gd name="T28" fmla="*/ 77 w 85"/>
                  <a:gd name="T29" fmla="*/ 115 h 129"/>
                  <a:gd name="T30" fmla="*/ 9 w 85"/>
                  <a:gd name="T31" fmla="*/ 115 h 129"/>
                  <a:gd name="T32" fmla="*/ 9 w 85"/>
                  <a:gd name="T33" fmla="*/ 13 h 129"/>
                  <a:gd name="T34" fmla="*/ 77 w 85"/>
                  <a:gd name="T35" fmla="*/ 13 h 129"/>
                  <a:gd name="T36" fmla="*/ 77 w 85"/>
                  <a:gd name="T37" fmla="*/ 115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5" h="129">
                    <a:moveTo>
                      <a:pt x="8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27"/>
                      <a:pt x="1" y="129"/>
                      <a:pt x="4" y="129"/>
                    </a:cubicBezTo>
                    <a:cubicBezTo>
                      <a:pt x="82" y="129"/>
                      <a:pt x="82" y="129"/>
                      <a:pt x="82" y="129"/>
                    </a:cubicBezTo>
                    <a:cubicBezTo>
                      <a:pt x="84" y="129"/>
                      <a:pt x="85" y="127"/>
                      <a:pt x="85" y="125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2"/>
                      <a:pt x="84" y="0"/>
                      <a:pt x="82" y="0"/>
                    </a:cubicBezTo>
                    <a:close/>
                    <a:moveTo>
                      <a:pt x="43" y="125"/>
                    </a:moveTo>
                    <a:cubicBezTo>
                      <a:pt x="37" y="125"/>
                      <a:pt x="32" y="123"/>
                      <a:pt x="32" y="122"/>
                    </a:cubicBezTo>
                    <a:cubicBezTo>
                      <a:pt x="32" y="120"/>
                      <a:pt x="37" y="118"/>
                      <a:pt x="43" y="118"/>
                    </a:cubicBezTo>
                    <a:cubicBezTo>
                      <a:pt x="48" y="118"/>
                      <a:pt x="53" y="120"/>
                      <a:pt x="53" y="122"/>
                    </a:cubicBezTo>
                    <a:cubicBezTo>
                      <a:pt x="53" y="123"/>
                      <a:pt x="48" y="125"/>
                      <a:pt x="43" y="125"/>
                    </a:cubicBezTo>
                    <a:close/>
                    <a:moveTo>
                      <a:pt x="77" y="115"/>
                    </a:moveTo>
                    <a:cubicBezTo>
                      <a:pt x="9" y="115"/>
                      <a:pt x="9" y="115"/>
                      <a:pt x="9" y="1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7" y="13"/>
                      <a:pt x="77" y="13"/>
                      <a:pt x="77" y="13"/>
                    </a:cubicBezTo>
                    <a:lnTo>
                      <a:pt x="77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>
                  <a:solidFill>
                    <a:srgbClr val="4D4F53"/>
                  </a:solidFill>
                </a:endParaRPr>
              </a:p>
            </p:txBody>
          </p:sp>
        </p:grpSp>
        <p:sp>
          <p:nvSpPr>
            <p:cNvPr id="78" name="Freeform 19">
              <a:extLst>
                <a:ext uri="{FF2B5EF4-FFF2-40B4-BE49-F238E27FC236}">
                  <a16:creationId xmlns:a16="http://schemas.microsoft.com/office/drawing/2014/main" xmlns="" id="{E6CC67BC-EDB3-41AD-B28D-0AAC6695FD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23630" y="3128958"/>
              <a:ext cx="600775" cy="400869"/>
            </a:xfrm>
            <a:custGeom>
              <a:avLst/>
              <a:gdLst>
                <a:gd name="T0" fmla="*/ 224 w 240"/>
                <a:gd name="T1" fmla="*/ 42 h 160"/>
                <a:gd name="T2" fmla="*/ 223 w 240"/>
                <a:gd name="T3" fmla="*/ 1 h 160"/>
                <a:gd name="T4" fmla="*/ 156 w 240"/>
                <a:gd name="T5" fmla="*/ 0 h 160"/>
                <a:gd name="T6" fmla="*/ 152 w 240"/>
                <a:gd name="T7" fmla="*/ 4 h 160"/>
                <a:gd name="T8" fmla="*/ 135 w 240"/>
                <a:gd name="T9" fmla="*/ 24 h 160"/>
                <a:gd name="T10" fmla="*/ 105 w 240"/>
                <a:gd name="T11" fmla="*/ 24 h 160"/>
                <a:gd name="T12" fmla="*/ 88 w 240"/>
                <a:gd name="T13" fmla="*/ 4 h 160"/>
                <a:gd name="T14" fmla="*/ 84 w 240"/>
                <a:gd name="T15" fmla="*/ 0 h 160"/>
                <a:gd name="T16" fmla="*/ 17 w 240"/>
                <a:gd name="T17" fmla="*/ 1 h 160"/>
                <a:gd name="T18" fmla="*/ 16 w 240"/>
                <a:gd name="T19" fmla="*/ 42 h 160"/>
                <a:gd name="T20" fmla="*/ 0 w 240"/>
                <a:gd name="T21" fmla="*/ 62 h 160"/>
                <a:gd name="T22" fmla="*/ 100 w 240"/>
                <a:gd name="T23" fmla="*/ 64 h 160"/>
                <a:gd name="T24" fmla="*/ 103 w 240"/>
                <a:gd name="T25" fmla="*/ 57 h 160"/>
                <a:gd name="T26" fmla="*/ 88 w 240"/>
                <a:gd name="T27" fmla="*/ 32 h 160"/>
                <a:gd name="T28" fmla="*/ 116 w 240"/>
                <a:gd name="T29" fmla="*/ 43 h 160"/>
                <a:gd name="T30" fmla="*/ 76 w 240"/>
                <a:gd name="T31" fmla="*/ 72 h 160"/>
                <a:gd name="T32" fmla="*/ 72 w 240"/>
                <a:gd name="T33" fmla="*/ 76 h 160"/>
                <a:gd name="T34" fmla="*/ 49 w 240"/>
                <a:gd name="T35" fmla="*/ 153 h 160"/>
                <a:gd name="T36" fmla="*/ 52 w 240"/>
                <a:gd name="T37" fmla="*/ 160 h 160"/>
                <a:gd name="T38" fmla="*/ 192 w 240"/>
                <a:gd name="T39" fmla="*/ 158 h 160"/>
                <a:gd name="T40" fmla="*/ 168 w 240"/>
                <a:gd name="T41" fmla="*/ 130 h 160"/>
                <a:gd name="T42" fmla="*/ 167 w 240"/>
                <a:gd name="T43" fmla="*/ 73 h 160"/>
                <a:gd name="T44" fmla="*/ 124 w 240"/>
                <a:gd name="T45" fmla="*/ 72 h 160"/>
                <a:gd name="T46" fmla="*/ 135 w 240"/>
                <a:gd name="T47" fmla="*/ 32 h 160"/>
                <a:gd name="T48" fmla="*/ 152 w 240"/>
                <a:gd name="T49" fmla="*/ 42 h 160"/>
                <a:gd name="T50" fmla="*/ 136 w 240"/>
                <a:gd name="T51" fmla="*/ 62 h 160"/>
                <a:gd name="T52" fmla="*/ 236 w 240"/>
                <a:gd name="T53" fmla="*/ 64 h 160"/>
                <a:gd name="T54" fmla="*/ 239 w 240"/>
                <a:gd name="T55" fmla="*/ 57 h 160"/>
                <a:gd name="T56" fmla="*/ 80 w 240"/>
                <a:gd name="T57" fmla="*/ 8 h 160"/>
                <a:gd name="T58" fmla="*/ 24 w 240"/>
                <a:gd name="T59" fmla="*/ 40 h 160"/>
                <a:gd name="T60" fmla="*/ 14 w 240"/>
                <a:gd name="T61" fmla="*/ 56 h 160"/>
                <a:gd name="T62" fmla="*/ 82 w 240"/>
                <a:gd name="T63" fmla="*/ 48 h 160"/>
                <a:gd name="T64" fmla="*/ 14 w 240"/>
                <a:gd name="T65" fmla="*/ 56 h 160"/>
                <a:gd name="T66" fmla="*/ 78 w 240"/>
                <a:gd name="T67" fmla="*/ 136 h 160"/>
                <a:gd name="T68" fmla="*/ 178 w 240"/>
                <a:gd name="T69" fmla="*/ 152 h 160"/>
                <a:gd name="T70" fmla="*/ 160 w 240"/>
                <a:gd name="T71" fmla="*/ 128 h 160"/>
                <a:gd name="T72" fmla="*/ 80 w 240"/>
                <a:gd name="T73" fmla="*/ 80 h 160"/>
                <a:gd name="T74" fmla="*/ 160 w 240"/>
                <a:gd name="T75" fmla="*/ 128 h 160"/>
                <a:gd name="T76" fmla="*/ 112 w 240"/>
                <a:gd name="T77" fmla="*/ 28 h 160"/>
                <a:gd name="T78" fmla="*/ 128 w 240"/>
                <a:gd name="T79" fmla="*/ 28 h 160"/>
                <a:gd name="T80" fmla="*/ 160 w 240"/>
                <a:gd name="T81" fmla="*/ 8 h 160"/>
                <a:gd name="T82" fmla="*/ 216 w 240"/>
                <a:gd name="T83" fmla="*/ 40 h 160"/>
                <a:gd name="T84" fmla="*/ 160 w 240"/>
                <a:gd name="T85" fmla="*/ 8 h 160"/>
                <a:gd name="T86" fmla="*/ 158 w 240"/>
                <a:gd name="T87" fmla="*/ 48 h 160"/>
                <a:gd name="T88" fmla="*/ 226 w 240"/>
                <a:gd name="T89" fmla="*/ 5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0" h="160">
                  <a:moveTo>
                    <a:pt x="239" y="57"/>
                  </a:moveTo>
                  <a:cubicBezTo>
                    <a:pt x="224" y="42"/>
                    <a:pt x="224" y="42"/>
                    <a:pt x="224" y="42"/>
                  </a:cubicBezTo>
                  <a:cubicBezTo>
                    <a:pt x="224" y="4"/>
                    <a:pt x="224" y="4"/>
                    <a:pt x="224" y="4"/>
                  </a:cubicBezTo>
                  <a:cubicBezTo>
                    <a:pt x="224" y="3"/>
                    <a:pt x="224" y="2"/>
                    <a:pt x="223" y="1"/>
                  </a:cubicBezTo>
                  <a:cubicBezTo>
                    <a:pt x="222" y="0"/>
                    <a:pt x="221" y="0"/>
                    <a:pt x="220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155" y="0"/>
                    <a:pt x="154" y="0"/>
                    <a:pt x="153" y="1"/>
                  </a:cubicBezTo>
                  <a:cubicBezTo>
                    <a:pt x="152" y="2"/>
                    <a:pt x="152" y="3"/>
                    <a:pt x="152" y="4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35" y="24"/>
                    <a:pt x="135" y="24"/>
                    <a:pt x="135" y="24"/>
                  </a:cubicBezTo>
                  <a:cubicBezTo>
                    <a:pt x="134" y="17"/>
                    <a:pt x="127" y="12"/>
                    <a:pt x="120" y="12"/>
                  </a:cubicBezTo>
                  <a:cubicBezTo>
                    <a:pt x="113" y="12"/>
                    <a:pt x="106" y="17"/>
                    <a:pt x="105" y="24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8" y="4"/>
                    <a:pt x="88" y="4"/>
                    <a:pt x="88" y="4"/>
                  </a:cubicBezTo>
                  <a:cubicBezTo>
                    <a:pt x="88" y="3"/>
                    <a:pt x="88" y="2"/>
                    <a:pt x="87" y="1"/>
                  </a:cubicBezTo>
                  <a:cubicBezTo>
                    <a:pt x="86" y="0"/>
                    <a:pt x="85" y="0"/>
                    <a:pt x="8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1"/>
                  </a:cubicBezTo>
                  <a:cubicBezTo>
                    <a:pt x="16" y="2"/>
                    <a:pt x="16" y="3"/>
                    <a:pt x="16" y="4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0" y="58"/>
                    <a:pt x="0" y="60"/>
                    <a:pt x="0" y="62"/>
                  </a:cubicBezTo>
                  <a:cubicBezTo>
                    <a:pt x="1" y="63"/>
                    <a:pt x="2" y="64"/>
                    <a:pt x="4" y="64"/>
                  </a:cubicBezTo>
                  <a:cubicBezTo>
                    <a:pt x="100" y="64"/>
                    <a:pt x="100" y="64"/>
                    <a:pt x="100" y="64"/>
                  </a:cubicBezTo>
                  <a:cubicBezTo>
                    <a:pt x="102" y="64"/>
                    <a:pt x="103" y="63"/>
                    <a:pt x="104" y="62"/>
                  </a:cubicBezTo>
                  <a:cubicBezTo>
                    <a:pt x="104" y="60"/>
                    <a:pt x="104" y="58"/>
                    <a:pt x="103" y="57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8"/>
                    <a:pt x="110" y="42"/>
                    <a:pt x="116" y="43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5" y="72"/>
                    <a:pt x="74" y="72"/>
                    <a:pt x="73" y="73"/>
                  </a:cubicBezTo>
                  <a:cubicBezTo>
                    <a:pt x="72" y="74"/>
                    <a:pt x="72" y="75"/>
                    <a:pt x="72" y="76"/>
                  </a:cubicBezTo>
                  <a:cubicBezTo>
                    <a:pt x="72" y="130"/>
                    <a:pt x="72" y="130"/>
                    <a:pt x="72" y="130"/>
                  </a:cubicBezTo>
                  <a:cubicBezTo>
                    <a:pt x="49" y="153"/>
                    <a:pt x="49" y="153"/>
                    <a:pt x="49" y="153"/>
                  </a:cubicBezTo>
                  <a:cubicBezTo>
                    <a:pt x="48" y="154"/>
                    <a:pt x="48" y="156"/>
                    <a:pt x="48" y="158"/>
                  </a:cubicBezTo>
                  <a:cubicBezTo>
                    <a:pt x="49" y="159"/>
                    <a:pt x="50" y="160"/>
                    <a:pt x="52" y="160"/>
                  </a:cubicBezTo>
                  <a:cubicBezTo>
                    <a:pt x="188" y="160"/>
                    <a:pt x="188" y="160"/>
                    <a:pt x="188" y="160"/>
                  </a:cubicBezTo>
                  <a:cubicBezTo>
                    <a:pt x="190" y="160"/>
                    <a:pt x="191" y="159"/>
                    <a:pt x="192" y="158"/>
                  </a:cubicBezTo>
                  <a:cubicBezTo>
                    <a:pt x="192" y="156"/>
                    <a:pt x="192" y="154"/>
                    <a:pt x="191" y="153"/>
                  </a:cubicBezTo>
                  <a:cubicBezTo>
                    <a:pt x="168" y="130"/>
                    <a:pt x="168" y="130"/>
                    <a:pt x="168" y="130"/>
                  </a:cubicBezTo>
                  <a:cubicBezTo>
                    <a:pt x="168" y="76"/>
                    <a:pt x="168" y="76"/>
                    <a:pt x="168" y="76"/>
                  </a:cubicBezTo>
                  <a:cubicBezTo>
                    <a:pt x="168" y="75"/>
                    <a:pt x="168" y="74"/>
                    <a:pt x="167" y="73"/>
                  </a:cubicBezTo>
                  <a:cubicBezTo>
                    <a:pt x="166" y="72"/>
                    <a:pt x="165" y="72"/>
                    <a:pt x="164" y="72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43"/>
                    <a:pt x="124" y="43"/>
                    <a:pt x="124" y="43"/>
                  </a:cubicBezTo>
                  <a:cubicBezTo>
                    <a:pt x="130" y="42"/>
                    <a:pt x="134" y="38"/>
                    <a:pt x="135" y="32"/>
                  </a:cubicBezTo>
                  <a:cubicBezTo>
                    <a:pt x="152" y="32"/>
                    <a:pt x="152" y="32"/>
                    <a:pt x="152" y="32"/>
                  </a:cubicBezTo>
                  <a:cubicBezTo>
                    <a:pt x="152" y="42"/>
                    <a:pt x="152" y="42"/>
                    <a:pt x="152" y="42"/>
                  </a:cubicBezTo>
                  <a:cubicBezTo>
                    <a:pt x="137" y="57"/>
                    <a:pt x="137" y="57"/>
                    <a:pt x="137" y="57"/>
                  </a:cubicBezTo>
                  <a:cubicBezTo>
                    <a:pt x="136" y="58"/>
                    <a:pt x="136" y="60"/>
                    <a:pt x="136" y="62"/>
                  </a:cubicBezTo>
                  <a:cubicBezTo>
                    <a:pt x="137" y="63"/>
                    <a:pt x="138" y="64"/>
                    <a:pt x="140" y="64"/>
                  </a:cubicBezTo>
                  <a:cubicBezTo>
                    <a:pt x="236" y="64"/>
                    <a:pt x="236" y="64"/>
                    <a:pt x="236" y="64"/>
                  </a:cubicBezTo>
                  <a:cubicBezTo>
                    <a:pt x="238" y="64"/>
                    <a:pt x="239" y="63"/>
                    <a:pt x="240" y="62"/>
                  </a:cubicBezTo>
                  <a:cubicBezTo>
                    <a:pt x="240" y="60"/>
                    <a:pt x="240" y="58"/>
                    <a:pt x="239" y="57"/>
                  </a:cubicBezTo>
                  <a:close/>
                  <a:moveTo>
                    <a:pt x="24" y="8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24" y="40"/>
                    <a:pt x="24" y="40"/>
                    <a:pt x="24" y="40"/>
                  </a:cubicBezTo>
                  <a:lnTo>
                    <a:pt x="24" y="8"/>
                  </a:lnTo>
                  <a:close/>
                  <a:moveTo>
                    <a:pt x="14" y="56"/>
                  </a:moveTo>
                  <a:cubicBezTo>
                    <a:pt x="22" y="48"/>
                    <a:pt x="22" y="48"/>
                    <a:pt x="22" y="48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90" y="56"/>
                    <a:pt x="90" y="56"/>
                    <a:pt x="90" y="56"/>
                  </a:cubicBezTo>
                  <a:lnTo>
                    <a:pt x="14" y="56"/>
                  </a:lnTo>
                  <a:close/>
                  <a:moveTo>
                    <a:pt x="62" y="152"/>
                  </a:moveTo>
                  <a:cubicBezTo>
                    <a:pt x="78" y="136"/>
                    <a:pt x="78" y="136"/>
                    <a:pt x="78" y="136"/>
                  </a:cubicBezTo>
                  <a:cubicBezTo>
                    <a:pt x="162" y="136"/>
                    <a:pt x="162" y="136"/>
                    <a:pt x="162" y="136"/>
                  </a:cubicBezTo>
                  <a:cubicBezTo>
                    <a:pt x="178" y="152"/>
                    <a:pt x="178" y="152"/>
                    <a:pt x="178" y="152"/>
                  </a:cubicBezTo>
                  <a:lnTo>
                    <a:pt x="62" y="152"/>
                  </a:lnTo>
                  <a:close/>
                  <a:moveTo>
                    <a:pt x="160" y="128"/>
                  </a:moveTo>
                  <a:cubicBezTo>
                    <a:pt x="80" y="128"/>
                    <a:pt x="80" y="128"/>
                    <a:pt x="80" y="128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160" y="80"/>
                    <a:pt x="160" y="80"/>
                    <a:pt x="160" y="80"/>
                  </a:cubicBezTo>
                  <a:lnTo>
                    <a:pt x="160" y="128"/>
                  </a:lnTo>
                  <a:close/>
                  <a:moveTo>
                    <a:pt x="120" y="36"/>
                  </a:moveTo>
                  <a:cubicBezTo>
                    <a:pt x="116" y="36"/>
                    <a:pt x="112" y="32"/>
                    <a:pt x="112" y="28"/>
                  </a:cubicBezTo>
                  <a:cubicBezTo>
                    <a:pt x="112" y="24"/>
                    <a:pt x="116" y="20"/>
                    <a:pt x="120" y="20"/>
                  </a:cubicBezTo>
                  <a:cubicBezTo>
                    <a:pt x="124" y="20"/>
                    <a:pt x="128" y="24"/>
                    <a:pt x="128" y="28"/>
                  </a:cubicBezTo>
                  <a:cubicBezTo>
                    <a:pt x="128" y="32"/>
                    <a:pt x="124" y="36"/>
                    <a:pt x="120" y="36"/>
                  </a:cubicBezTo>
                  <a:close/>
                  <a:moveTo>
                    <a:pt x="160" y="8"/>
                  </a:moveTo>
                  <a:cubicBezTo>
                    <a:pt x="216" y="8"/>
                    <a:pt x="216" y="8"/>
                    <a:pt x="216" y="8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160" y="40"/>
                    <a:pt x="160" y="40"/>
                    <a:pt x="160" y="40"/>
                  </a:cubicBezTo>
                  <a:lnTo>
                    <a:pt x="160" y="8"/>
                  </a:lnTo>
                  <a:close/>
                  <a:moveTo>
                    <a:pt x="150" y="56"/>
                  </a:moveTo>
                  <a:cubicBezTo>
                    <a:pt x="158" y="48"/>
                    <a:pt x="158" y="48"/>
                    <a:pt x="158" y="48"/>
                  </a:cubicBezTo>
                  <a:cubicBezTo>
                    <a:pt x="218" y="48"/>
                    <a:pt x="218" y="48"/>
                    <a:pt x="218" y="48"/>
                  </a:cubicBezTo>
                  <a:cubicBezTo>
                    <a:pt x="226" y="56"/>
                    <a:pt x="226" y="56"/>
                    <a:pt x="226" y="56"/>
                  </a:cubicBezTo>
                  <a:lnTo>
                    <a:pt x="150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rgbClr val="4D4F53"/>
                </a:solidFill>
              </a:endParaRPr>
            </a:p>
          </p:txBody>
        </p:sp>
        <p:sp>
          <p:nvSpPr>
            <p:cNvPr id="79" name="Freeform 22">
              <a:extLst>
                <a:ext uri="{FF2B5EF4-FFF2-40B4-BE49-F238E27FC236}">
                  <a16:creationId xmlns:a16="http://schemas.microsoft.com/office/drawing/2014/main" xmlns="" id="{6E6EE2C8-2816-43B8-8ECF-D034BD9AA4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77142" y="3070804"/>
              <a:ext cx="617625" cy="412839"/>
            </a:xfrm>
            <a:custGeom>
              <a:avLst/>
              <a:gdLst>
                <a:gd name="T0" fmla="*/ 216 w 240"/>
                <a:gd name="T1" fmla="*/ 128 h 160"/>
                <a:gd name="T2" fmla="*/ 240 w 240"/>
                <a:gd name="T3" fmla="*/ 60 h 160"/>
                <a:gd name="T4" fmla="*/ 226 w 240"/>
                <a:gd name="T5" fmla="*/ 35 h 160"/>
                <a:gd name="T6" fmla="*/ 215 w 240"/>
                <a:gd name="T7" fmla="*/ 9 h 160"/>
                <a:gd name="T8" fmla="*/ 191 w 240"/>
                <a:gd name="T9" fmla="*/ 0 h 160"/>
                <a:gd name="T10" fmla="*/ 36 w 240"/>
                <a:gd name="T11" fmla="*/ 8 h 160"/>
                <a:gd name="T12" fmla="*/ 24 w 240"/>
                <a:gd name="T13" fmla="*/ 128 h 160"/>
                <a:gd name="T14" fmla="*/ 1 w 240"/>
                <a:gd name="T15" fmla="*/ 129 h 160"/>
                <a:gd name="T16" fmla="*/ 0 w 240"/>
                <a:gd name="T17" fmla="*/ 140 h 160"/>
                <a:gd name="T18" fmla="*/ 220 w 240"/>
                <a:gd name="T19" fmla="*/ 160 h 160"/>
                <a:gd name="T20" fmla="*/ 240 w 240"/>
                <a:gd name="T21" fmla="*/ 132 h 160"/>
                <a:gd name="T22" fmla="*/ 236 w 240"/>
                <a:gd name="T23" fmla="*/ 128 h 160"/>
                <a:gd name="T24" fmla="*/ 200 w 240"/>
                <a:gd name="T25" fmla="*/ 88 h 160"/>
                <a:gd name="T26" fmla="*/ 208 w 240"/>
                <a:gd name="T27" fmla="*/ 128 h 160"/>
                <a:gd name="T28" fmla="*/ 123 w 240"/>
                <a:gd name="T29" fmla="*/ 47 h 160"/>
                <a:gd name="T30" fmla="*/ 125 w 240"/>
                <a:gd name="T31" fmla="*/ 88 h 160"/>
                <a:gd name="T32" fmla="*/ 192 w 240"/>
                <a:gd name="T33" fmla="*/ 128 h 160"/>
                <a:gd name="T34" fmla="*/ 133 w 240"/>
                <a:gd name="T35" fmla="*/ 129 h 160"/>
                <a:gd name="T36" fmla="*/ 128 w 240"/>
                <a:gd name="T37" fmla="*/ 136 h 160"/>
                <a:gd name="T38" fmla="*/ 108 w 240"/>
                <a:gd name="T39" fmla="*/ 132 h 160"/>
                <a:gd name="T40" fmla="*/ 104 w 240"/>
                <a:gd name="T41" fmla="*/ 128 h 160"/>
                <a:gd name="T42" fmla="*/ 48 w 240"/>
                <a:gd name="T43" fmla="*/ 32 h 160"/>
                <a:gd name="T44" fmla="*/ 123 w 240"/>
                <a:gd name="T45" fmla="*/ 46 h 160"/>
                <a:gd name="T46" fmla="*/ 191 w 240"/>
                <a:gd name="T47" fmla="*/ 8 h 160"/>
                <a:gd name="T48" fmla="*/ 209 w 240"/>
                <a:gd name="T49" fmla="*/ 15 h 160"/>
                <a:gd name="T50" fmla="*/ 218 w 240"/>
                <a:gd name="T51" fmla="*/ 35 h 160"/>
                <a:gd name="T52" fmla="*/ 220 w 240"/>
                <a:gd name="T53" fmla="*/ 42 h 160"/>
                <a:gd name="T54" fmla="*/ 212 w 240"/>
                <a:gd name="T55" fmla="*/ 80 h 160"/>
                <a:gd name="T56" fmla="*/ 112 w 240"/>
                <a:gd name="T57" fmla="*/ 68 h 160"/>
                <a:gd name="T58" fmla="*/ 127 w 240"/>
                <a:gd name="T59" fmla="*/ 55 h 160"/>
                <a:gd name="T60" fmla="*/ 131 w 240"/>
                <a:gd name="T61" fmla="*/ 50 h 160"/>
                <a:gd name="T62" fmla="*/ 148 w 240"/>
                <a:gd name="T63" fmla="*/ 29 h 160"/>
                <a:gd name="T64" fmla="*/ 157 w 240"/>
                <a:gd name="T65" fmla="*/ 31 h 160"/>
                <a:gd name="T66" fmla="*/ 158 w 240"/>
                <a:gd name="T67" fmla="*/ 32 h 160"/>
                <a:gd name="T68" fmla="*/ 158 w 240"/>
                <a:gd name="T69" fmla="*/ 32 h 160"/>
                <a:gd name="T70" fmla="*/ 160 w 240"/>
                <a:gd name="T71" fmla="*/ 33 h 160"/>
                <a:gd name="T72" fmla="*/ 161 w 240"/>
                <a:gd name="T73" fmla="*/ 33 h 160"/>
                <a:gd name="T74" fmla="*/ 162 w 240"/>
                <a:gd name="T75" fmla="*/ 33 h 160"/>
                <a:gd name="T76" fmla="*/ 164 w 240"/>
                <a:gd name="T77" fmla="*/ 30 h 160"/>
                <a:gd name="T78" fmla="*/ 191 w 240"/>
                <a:gd name="T79" fmla="*/ 8 h 160"/>
                <a:gd name="T80" fmla="*/ 36 w 240"/>
                <a:gd name="T81" fmla="*/ 16 h 160"/>
                <a:gd name="T82" fmla="*/ 158 w 240"/>
                <a:gd name="T83" fmla="*/ 23 h 160"/>
                <a:gd name="T84" fmla="*/ 137 w 240"/>
                <a:gd name="T85" fmla="*/ 24 h 160"/>
                <a:gd name="T86" fmla="*/ 41 w 240"/>
                <a:gd name="T87" fmla="*/ 25 h 160"/>
                <a:gd name="T88" fmla="*/ 40 w 240"/>
                <a:gd name="T89" fmla="*/ 128 h 160"/>
                <a:gd name="T90" fmla="*/ 32 w 240"/>
                <a:gd name="T91" fmla="*/ 20 h 160"/>
                <a:gd name="T92" fmla="*/ 220 w 240"/>
                <a:gd name="T93" fmla="*/ 152 h 160"/>
                <a:gd name="T94" fmla="*/ 8 w 240"/>
                <a:gd name="T95" fmla="*/ 140 h 160"/>
                <a:gd name="T96" fmla="*/ 101 w 240"/>
                <a:gd name="T97" fmla="*/ 136 h 160"/>
                <a:gd name="T98" fmla="*/ 128 w 240"/>
                <a:gd name="T99" fmla="*/ 144 h 160"/>
                <a:gd name="T100" fmla="*/ 232 w 240"/>
                <a:gd name="T101" fmla="*/ 13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0" h="160">
                  <a:moveTo>
                    <a:pt x="236" y="128"/>
                  </a:moveTo>
                  <a:cubicBezTo>
                    <a:pt x="216" y="128"/>
                    <a:pt x="216" y="128"/>
                    <a:pt x="216" y="128"/>
                  </a:cubicBezTo>
                  <a:cubicBezTo>
                    <a:pt x="216" y="88"/>
                    <a:pt x="216" y="88"/>
                    <a:pt x="216" y="88"/>
                  </a:cubicBezTo>
                  <a:cubicBezTo>
                    <a:pt x="230" y="86"/>
                    <a:pt x="240" y="74"/>
                    <a:pt x="240" y="60"/>
                  </a:cubicBezTo>
                  <a:cubicBezTo>
                    <a:pt x="240" y="50"/>
                    <a:pt x="234" y="41"/>
                    <a:pt x="226" y="36"/>
                  </a:cubicBezTo>
                  <a:cubicBezTo>
                    <a:pt x="226" y="36"/>
                    <a:pt x="226" y="35"/>
                    <a:pt x="226" y="35"/>
                  </a:cubicBezTo>
                  <a:cubicBezTo>
                    <a:pt x="226" y="25"/>
                    <a:pt x="222" y="16"/>
                    <a:pt x="215" y="10"/>
                  </a:cubicBezTo>
                  <a:cubicBezTo>
                    <a:pt x="215" y="10"/>
                    <a:pt x="215" y="9"/>
                    <a:pt x="215" y="9"/>
                  </a:cubicBezTo>
                  <a:cubicBezTo>
                    <a:pt x="214" y="9"/>
                    <a:pt x="214" y="9"/>
                    <a:pt x="214" y="8"/>
                  </a:cubicBezTo>
                  <a:cubicBezTo>
                    <a:pt x="207" y="3"/>
                    <a:pt x="200" y="0"/>
                    <a:pt x="191" y="0"/>
                  </a:cubicBezTo>
                  <a:cubicBezTo>
                    <a:pt x="183" y="0"/>
                    <a:pt x="175" y="3"/>
                    <a:pt x="169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29" y="8"/>
                    <a:pt x="24" y="13"/>
                    <a:pt x="24" y="20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4" y="128"/>
                    <a:pt x="4" y="128"/>
                    <a:pt x="4" y="128"/>
                  </a:cubicBezTo>
                  <a:cubicBezTo>
                    <a:pt x="3" y="128"/>
                    <a:pt x="2" y="128"/>
                    <a:pt x="1" y="129"/>
                  </a:cubicBezTo>
                  <a:cubicBezTo>
                    <a:pt x="0" y="130"/>
                    <a:pt x="0" y="131"/>
                    <a:pt x="0" y="132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0" y="151"/>
                    <a:pt x="9" y="160"/>
                    <a:pt x="20" y="160"/>
                  </a:cubicBezTo>
                  <a:cubicBezTo>
                    <a:pt x="220" y="160"/>
                    <a:pt x="220" y="160"/>
                    <a:pt x="220" y="160"/>
                  </a:cubicBezTo>
                  <a:cubicBezTo>
                    <a:pt x="231" y="160"/>
                    <a:pt x="240" y="151"/>
                    <a:pt x="240" y="140"/>
                  </a:cubicBezTo>
                  <a:cubicBezTo>
                    <a:pt x="240" y="132"/>
                    <a:pt x="240" y="132"/>
                    <a:pt x="240" y="132"/>
                  </a:cubicBezTo>
                  <a:cubicBezTo>
                    <a:pt x="240" y="131"/>
                    <a:pt x="240" y="130"/>
                    <a:pt x="239" y="129"/>
                  </a:cubicBezTo>
                  <a:cubicBezTo>
                    <a:pt x="238" y="128"/>
                    <a:pt x="237" y="128"/>
                    <a:pt x="236" y="128"/>
                  </a:cubicBezTo>
                  <a:close/>
                  <a:moveTo>
                    <a:pt x="200" y="128"/>
                  </a:moveTo>
                  <a:cubicBezTo>
                    <a:pt x="200" y="88"/>
                    <a:pt x="200" y="88"/>
                    <a:pt x="200" y="88"/>
                  </a:cubicBezTo>
                  <a:cubicBezTo>
                    <a:pt x="208" y="88"/>
                    <a:pt x="208" y="88"/>
                    <a:pt x="208" y="88"/>
                  </a:cubicBezTo>
                  <a:cubicBezTo>
                    <a:pt x="208" y="128"/>
                    <a:pt x="208" y="128"/>
                    <a:pt x="208" y="128"/>
                  </a:cubicBezTo>
                  <a:lnTo>
                    <a:pt x="200" y="128"/>
                  </a:lnTo>
                  <a:close/>
                  <a:moveTo>
                    <a:pt x="123" y="47"/>
                  </a:moveTo>
                  <a:cubicBezTo>
                    <a:pt x="112" y="48"/>
                    <a:pt x="104" y="57"/>
                    <a:pt x="104" y="68"/>
                  </a:cubicBezTo>
                  <a:cubicBezTo>
                    <a:pt x="104" y="79"/>
                    <a:pt x="113" y="88"/>
                    <a:pt x="125" y="88"/>
                  </a:cubicBezTo>
                  <a:cubicBezTo>
                    <a:pt x="192" y="88"/>
                    <a:pt x="192" y="88"/>
                    <a:pt x="192" y="88"/>
                  </a:cubicBezTo>
                  <a:cubicBezTo>
                    <a:pt x="192" y="128"/>
                    <a:pt x="192" y="128"/>
                    <a:pt x="192" y="128"/>
                  </a:cubicBezTo>
                  <a:cubicBezTo>
                    <a:pt x="136" y="128"/>
                    <a:pt x="136" y="128"/>
                    <a:pt x="136" y="128"/>
                  </a:cubicBezTo>
                  <a:cubicBezTo>
                    <a:pt x="135" y="128"/>
                    <a:pt x="134" y="128"/>
                    <a:pt x="133" y="129"/>
                  </a:cubicBezTo>
                  <a:cubicBezTo>
                    <a:pt x="132" y="130"/>
                    <a:pt x="132" y="131"/>
                    <a:pt x="132" y="132"/>
                  </a:cubicBezTo>
                  <a:cubicBezTo>
                    <a:pt x="132" y="134"/>
                    <a:pt x="130" y="136"/>
                    <a:pt x="128" y="13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10" y="136"/>
                    <a:pt x="108" y="134"/>
                    <a:pt x="108" y="132"/>
                  </a:cubicBezTo>
                  <a:cubicBezTo>
                    <a:pt x="108" y="131"/>
                    <a:pt x="108" y="130"/>
                    <a:pt x="107" y="129"/>
                  </a:cubicBezTo>
                  <a:cubicBezTo>
                    <a:pt x="106" y="128"/>
                    <a:pt x="105" y="128"/>
                    <a:pt x="104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127" y="32"/>
                    <a:pt x="127" y="32"/>
                    <a:pt x="127" y="32"/>
                  </a:cubicBezTo>
                  <a:cubicBezTo>
                    <a:pt x="125" y="36"/>
                    <a:pt x="123" y="41"/>
                    <a:pt x="123" y="46"/>
                  </a:cubicBezTo>
                  <a:cubicBezTo>
                    <a:pt x="123" y="47"/>
                    <a:pt x="123" y="47"/>
                    <a:pt x="123" y="47"/>
                  </a:cubicBezTo>
                  <a:close/>
                  <a:moveTo>
                    <a:pt x="191" y="8"/>
                  </a:moveTo>
                  <a:cubicBezTo>
                    <a:pt x="198" y="8"/>
                    <a:pt x="204" y="11"/>
                    <a:pt x="209" y="15"/>
                  </a:cubicBezTo>
                  <a:cubicBezTo>
                    <a:pt x="209" y="15"/>
                    <a:pt x="209" y="15"/>
                    <a:pt x="209" y="15"/>
                  </a:cubicBezTo>
                  <a:cubicBezTo>
                    <a:pt x="209" y="15"/>
                    <a:pt x="209" y="15"/>
                    <a:pt x="209" y="15"/>
                  </a:cubicBezTo>
                  <a:cubicBezTo>
                    <a:pt x="214" y="20"/>
                    <a:pt x="218" y="27"/>
                    <a:pt x="218" y="35"/>
                  </a:cubicBezTo>
                  <a:cubicBezTo>
                    <a:pt x="218" y="36"/>
                    <a:pt x="218" y="37"/>
                    <a:pt x="217" y="38"/>
                  </a:cubicBezTo>
                  <a:cubicBezTo>
                    <a:pt x="217" y="40"/>
                    <a:pt x="218" y="42"/>
                    <a:pt x="220" y="42"/>
                  </a:cubicBezTo>
                  <a:cubicBezTo>
                    <a:pt x="227" y="45"/>
                    <a:pt x="232" y="52"/>
                    <a:pt x="232" y="60"/>
                  </a:cubicBezTo>
                  <a:cubicBezTo>
                    <a:pt x="232" y="71"/>
                    <a:pt x="223" y="80"/>
                    <a:pt x="212" y="80"/>
                  </a:cubicBezTo>
                  <a:cubicBezTo>
                    <a:pt x="125" y="80"/>
                    <a:pt x="125" y="80"/>
                    <a:pt x="125" y="80"/>
                  </a:cubicBezTo>
                  <a:cubicBezTo>
                    <a:pt x="118" y="80"/>
                    <a:pt x="112" y="74"/>
                    <a:pt x="112" y="68"/>
                  </a:cubicBezTo>
                  <a:cubicBezTo>
                    <a:pt x="112" y="61"/>
                    <a:pt x="118" y="55"/>
                    <a:pt x="125" y="55"/>
                  </a:cubicBezTo>
                  <a:cubicBezTo>
                    <a:pt x="125" y="55"/>
                    <a:pt x="126" y="55"/>
                    <a:pt x="127" y="55"/>
                  </a:cubicBezTo>
                  <a:cubicBezTo>
                    <a:pt x="128" y="56"/>
                    <a:pt x="130" y="55"/>
                    <a:pt x="130" y="54"/>
                  </a:cubicBezTo>
                  <a:cubicBezTo>
                    <a:pt x="131" y="53"/>
                    <a:pt x="132" y="52"/>
                    <a:pt x="131" y="50"/>
                  </a:cubicBezTo>
                  <a:cubicBezTo>
                    <a:pt x="131" y="49"/>
                    <a:pt x="131" y="48"/>
                    <a:pt x="131" y="46"/>
                  </a:cubicBezTo>
                  <a:cubicBezTo>
                    <a:pt x="131" y="37"/>
                    <a:pt x="139" y="29"/>
                    <a:pt x="148" y="29"/>
                  </a:cubicBezTo>
                  <a:cubicBezTo>
                    <a:pt x="151" y="29"/>
                    <a:pt x="154" y="30"/>
                    <a:pt x="157" y="31"/>
                  </a:cubicBezTo>
                  <a:cubicBezTo>
                    <a:pt x="157" y="31"/>
                    <a:pt x="157" y="31"/>
                    <a:pt x="157" y="31"/>
                  </a:cubicBezTo>
                  <a:cubicBezTo>
                    <a:pt x="157" y="32"/>
                    <a:pt x="157" y="32"/>
                    <a:pt x="157" y="32"/>
                  </a:cubicBezTo>
                  <a:cubicBezTo>
                    <a:pt x="158" y="32"/>
                    <a:pt x="158" y="32"/>
                    <a:pt x="158" y="32"/>
                  </a:cubicBezTo>
                  <a:cubicBezTo>
                    <a:pt x="158" y="32"/>
                    <a:pt x="158" y="32"/>
                    <a:pt x="158" y="32"/>
                  </a:cubicBezTo>
                  <a:cubicBezTo>
                    <a:pt x="158" y="32"/>
                    <a:pt x="158" y="32"/>
                    <a:pt x="158" y="32"/>
                  </a:cubicBezTo>
                  <a:cubicBezTo>
                    <a:pt x="159" y="33"/>
                    <a:pt x="159" y="33"/>
                    <a:pt x="159" y="33"/>
                  </a:cubicBezTo>
                  <a:cubicBezTo>
                    <a:pt x="159" y="33"/>
                    <a:pt x="160" y="33"/>
                    <a:pt x="160" y="33"/>
                  </a:cubicBezTo>
                  <a:cubicBezTo>
                    <a:pt x="160" y="33"/>
                    <a:pt x="160" y="33"/>
                    <a:pt x="160" y="33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1" y="33"/>
                    <a:pt x="161" y="33"/>
                    <a:pt x="161" y="33"/>
                  </a:cubicBezTo>
                  <a:cubicBezTo>
                    <a:pt x="161" y="33"/>
                    <a:pt x="162" y="33"/>
                    <a:pt x="162" y="33"/>
                  </a:cubicBezTo>
                  <a:cubicBezTo>
                    <a:pt x="162" y="33"/>
                    <a:pt x="162" y="33"/>
                    <a:pt x="162" y="33"/>
                  </a:cubicBezTo>
                  <a:cubicBezTo>
                    <a:pt x="163" y="32"/>
                    <a:pt x="164" y="31"/>
                    <a:pt x="164" y="30"/>
                  </a:cubicBezTo>
                  <a:cubicBezTo>
                    <a:pt x="165" y="30"/>
                    <a:pt x="165" y="30"/>
                    <a:pt x="165" y="30"/>
                  </a:cubicBezTo>
                  <a:cubicBezTo>
                    <a:pt x="167" y="17"/>
                    <a:pt x="178" y="8"/>
                    <a:pt x="191" y="8"/>
                  </a:cubicBezTo>
                  <a:close/>
                  <a:moveTo>
                    <a:pt x="32" y="20"/>
                  </a:moveTo>
                  <a:cubicBezTo>
                    <a:pt x="32" y="18"/>
                    <a:pt x="34" y="16"/>
                    <a:pt x="36" y="16"/>
                  </a:cubicBezTo>
                  <a:cubicBezTo>
                    <a:pt x="162" y="16"/>
                    <a:pt x="162" y="16"/>
                    <a:pt x="162" y="16"/>
                  </a:cubicBezTo>
                  <a:cubicBezTo>
                    <a:pt x="160" y="18"/>
                    <a:pt x="159" y="21"/>
                    <a:pt x="158" y="23"/>
                  </a:cubicBezTo>
                  <a:cubicBezTo>
                    <a:pt x="155" y="22"/>
                    <a:pt x="152" y="21"/>
                    <a:pt x="148" y="21"/>
                  </a:cubicBezTo>
                  <a:cubicBezTo>
                    <a:pt x="144" y="21"/>
                    <a:pt x="140" y="22"/>
                    <a:pt x="137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4"/>
                    <a:pt x="41" y="25"/>
                  </a:cubicBezTo>
                  <a:cubicBezTo>
                    <a:pt x="40" y="26"/>
                    <a:pt x="40" y="27"/>
                    <a:pt x="40" y="28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32" y="128"/>
                    <a:pt x="32" y="128"/>
                    <a:pt x="32" y="128"/>
                  </a:cubicBezTo>
                  <a:lnTo>
                    <a:pt x="32" y="20"/>
                  </a:lnTo>
                  <a:close/>
                  <a:moveTo>
                    <a:pt x="232" y="140"/>
                  </a:moveTo>
                  <a:cubicBezTo>
                    <a:pt x="232" y="147"/>
                    <a:pt x="227" y="152"/>
                    <a:pt x="220" y="152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13" y="152"/>
                    <a:pt x="8" y="147"/>
                    <a:pt x="8" y="140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101" y="136"/>
                    <a:pt x="101" y="136"/>
                    <a:pt x="101" y="136"/>
                  </a:cubicBezTo>
                  <a:cubicBezTo>
                    <a:pt x="102" y="141"/>
                    <a:pt x="107" y="144"/>
                    <a:pt x="112" y="144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33" y="144"/>
                    <a:pt x="138" y="141"/>
                    <a:pt x="139" y="136"/>
                  </a:cubicBezTo>
                  <a:cubicBezTo>
                    <a:pt x="232" y="136"/>
                    <a:pt x="232" y="136"/>
                    <a:pt x="232" y="136"/>
                  </a:cubicBezTo>
                  <a:lnTo>
                    <a:pt x="232" y="1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rgbClr val="4D4F53"/>
                </a:solidFill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81949E6A-BF19-474D-A9A3-1AA9109DDBE8}"/>
                </a:ext>
              </a:extLst>
            </p:cNvPr>
            <p:cNvCxnSpPr/>
            <p:nvPr/>
          </p:nvCxnSpPr>
          <p:spPr>
            <a:xfrm flipV="1">
              <a:off x="7029756" y="2627110"/>
              <a:ext cx="0" cy="1126094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44D0D96B-2612-4C71-8EDB-85ADA50BE614}"/>
                </a:ext>
              </a:extLst>
            </p:cNvPr>
            <p:cNvCxnSpPr/>
            <p:nvPr/>
          </p:nvCxnSpPr>
          <p:spPr>
            <a:xfrm>
              <a:off x="9855762" y="3380046"/>
              <a:ext cx="528155" cy="0"/>
            </a:xfrm>
            <a:prstGeom prst="line">
              <a:avLst/>
            </a:prstGeom>
            <a:ln w="3175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Freeform 49">
              <a:extLst>
                <a:ext uri="{FF2B5EF4-FFF2-40B4-BE49-F238E27FC236}">
                  <a16:creationId xmlns:a16="http://schemas.microsoft.com/office/drawing/2014/main" xmlns="" id="{E85C8E15-5046-4D23-A2DF-C5D84FC56C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757" y="2813942"/>
              <a:ext cx="1292743" cy="836881"/>
            </a:xfrm>
            <a:custGeom>
              <a:avLst/>
              <a:gdLst>
                <a:gd name="T0" fmla="*/ 290 w 321"/>
                <a:gd name="T1" fmla="*/ 119 h 208"/>
                <a:gd name="T2" fmla="*/ 212 w 321"/>
                <a:gd name="T3" fmla="*/ 44 h 208"/>
                <a:gd name="T4" fmla="*/ 209 w 321"/>
                <a:gd name="T5" fmla="*/ 44 h 208"/>
                <a:gd name="T6" fmla="*/ 136 w 321"/>
                <a:gd name="T7" fmla="*/ 0 h 208"/>
                <a:gd name="T8" fmla="*/ 53 w 321"/>
                <a:gd name="T9" fmla="*/ 80 h 208"/>
                <a:gd name="T10" fmla="*/ 0 w 321"/>
                <a:gd name="T11" fmla="*/ 164 h 208"/>
                <a:gd name="T12" fmla="*/ 46 w 321"/>
                <a:gd name="T13" fmla="*/ 208 h 208"/>
                <a:gd name="T14" fmla="*/ 275 w 321"/>
                <a:gd name="T15" fmla="*/ 208 h 208"/>
                <a:gd name="T16" fmla="*/ 321 w 321"/>
                <a:gd name="T17" fmla="*/ 168 h 208"/>
                <a:gd name="T18" fmla="*/ 290 w 321"/>
                <a:gd name="T19" fmla="*/ 119 h 208"/>
                <a:gd name="T20" fmla="*/ 275 w 321"/>
                <a:gd name="T21" fmla="*/ 192 h 208"/>
                <a:gd name="T22" fmla="*/ 46 w 321"/>
                <a:gd name="T23" fmla="*/ 192 h 208"/>
                <a:gd name="T24" fmla="*/ 16 w 321"/>
                <a:gd name="T25" fmla="*/ 164 h 208"/>
                <a:gd name="T26" fmla="*/ 64 w 321"/>
                <a:gd name="T27" fmla="*/ 94 h 208"/>
                <a:gd name="T28" fmla="*/ 70 w 321"/>
                <a:gd name="T29" fmla="*/ 85 h 208"/>
                <a:gd name="T30" fmla="*/ 70 w 321"/>
                <a:gd name="T31" fmla="*/ 84 h 208"/>
                <a:gd name="T32" fmla="*/ 70 w 321"/>
                <a:gd name="T33" fmla="*/ 82 h 208"/>
                <a:gd name="T34" fmla="*/ 136 w 321"/>
                <a:gd name="T35" fmla="*/ 16 h 208"/>
                <a:gd name="T36" fmla="*/ 196 w 321"/>
                <a:gd name="T37" fmla="*/ 56 h 208"/>
                <a:gd name="T38" fmla="*/ 205 w 321"/>
                <a:gd name="T39" fmla="*/ 61 h 208"/>
                <a:gd name="T40" fmla="*/ 212 w 321"/>
                <a:gd name="T41" fmla="*/ 60 h 208"/>
                <a:gd name="T42" fmla="*/ 273 w 321"/>
                <a:gd name="T43" fmla="*/ 126 h 208"/>
                <a:gd name="T44" fmla="*/ 281 w 321"/>
                <a:gd name="T45" fmla="*/ 134 h 208"/>
                <a:gd name="T46" fmla="*/ 305 w 321"/>
                <a:gd name="T47" fmla="*/ 168 h 208"/>
                <a:gd name="T48" fmla="*/ 275 w 321"/>
                <a:gd name="T49" fmla="*/ 19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208">
                  <a:moveTo>
                    <a:pt x="290" y="119"/>
                  </a:moveTo>
                  <a:cubicBezTo>
                    <a:pt x="286" y="77"/>
                    <a:pt x="253" y="44"/>
                    <a:pt x="212" y="44"/>
                  </a:cubicBezTo>
                  <a:cubicBezTo>
                    <a:pt x="211" y="44"/>
                    <a:pt x="210" y="44"/>
                    <a:pt x="209" y="44"/>
                  </a:cubicBezTo>
                  <a:cubicBezTo>
                    <a:pt x="194" y="17"/>
                    <a:pt x="166" y="0"/>
                    <a:pt x="136" y="0"/>
                  </a:cubicBezTo>
                  <a:cubicBezTo>
                    <a:pt x="91" y="0"/>
                    <a:pt x="54" y="35"/>
                    <a:pt x="53" y="80"/>
                  </a:cubicBezTo>
                  <a:cubicBezTo>
                    <a:pt x="21" y="94"/>
                    <a:pt x="0" y="126"/>
                    <a:pt x="0" y="164"/>
                  </a:cubicBezTo>
                  <a:cubicBezTo>
                    <a:pt x="0" y="164"/>
                    <a:pt x="1" y="208"/>
                    <a:pt x="46" y="208"/>
                  </a:cubicBezTo>
                  <a:cubicBezTo>
                    <a:pt x="275" y="208"/>
                    <a:pt x="275" y="208"/>
                    <a:pt x="275" y="208"/>
                  </a:cubicBezTo>
                  <a:cubicBezTo>
                    <a:pt x="312" y="208"/>
                    <a:pt x="321" y="182"/>
                    <a:pt x="321" y="168"/>
                  </a:cubicBezTo>
                  <a:cubicBezTo>
                    <a:pt x="321" y="136"/>
                    <a:pt x="303" y="123"/>
                    <a:pt x="290" y="119"/>
                  </a:cubicBezTo>
                  <a:close/>
                  <a:moveTo>
                    <a:pt x="275" y="192"/>
                  </a:moveTo>
                  <a:cubicBezTo>
                    <a:pt x="46" y="192"/>
                    <a:pt x="46" y="192"/>
                    <a:pt x="46" y="192"/>
                  </a:cubicBezTo>
                  <a:cubicBezTo>
                    <a:pt x="18" y="192"/>
                    <a:pt x="16" y="166"/>
                    <a:pt x="16" y="164"/>
                  </a:cubicBezTo>
                  <a:cubicBezTo>
                    <a:pt x="16" y="131"/>
                    <a:pt x="36" y="103"/>
                    <a:pt x="64" y="94"/>
                  </a:cubicBezTo>
                  <a:cubicBezTo>
                    <a:pt x="68" y="92"/>
                    <a:pt x="70" y="89"/>
                    <a:pt x="70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0" y="83"/>
                    <a:pt x="70" y="83"/>
                    <a:pt x="70" y="82"/>
                  </a:cubicBezTo>
                  <a:cubicBezTo>
                    <a:pt x="70" y="46"/>
                    <a:pt x="99" y="16"/>
                    <a:pt x="136" y="16"/>
                  </a:cubicBezTo>
                  <a:cubicBezTo>
                    <a:pt x="162" y="16"/>
                    <a:pt x="185" y="32"/>
                    <a:pt x="196" y="56"/>
                  </a:cubicBezTo>
                  <a:cubicBezTo>
                    <a:pt x="197" y="59"/>
                    <a:pt x="201" y="61"/>
                    <a:pt x="205" y="61"/>
                  </a:cubicBezTo>
                  <a:cubicBezTo>
                    <a:pt x="207" y="61"/>
                    <a:pt x="210" y="60"/>
                    <a:pt x="212" y="60"/>
                  </a:cubicBezTo>
                  <a:cubicBezTo>
                    <a:pt x="246" y="60"/>
                    <a:pt x="273" y="90"/>
                    <a:pt x="273" y="126"/>
                  </a:cubicBezTo>
                  <a:cubicBezTo>
                    <a:pt x="273" y="130"/>
                    <a:pt x="277" y="134"/>
                    <a:pt x="281" y="134"/>
                  </a:cubicBezTo>
                  <a:cubicBezTo>
                    <a:pt x="283" y="134"/>
                    <a:pt x="305" y="137"/>
                    <a:pt x="305" y="168"/>
                  </a:cubicBezTo>
                  <a:cubicBezTo>
                    <a:pt x="305" y="170"/>
                    <a:pt x="304" y="192"/>
                    <a:pt x="275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rgbClr val="4D4F53"/>
                </a:solidFill>
              </a:endParaRPr>
            </a:p>
          </p:txBody>
        </p:sp>
        <p:sp>
          <p:nvSpPr>
            <p:cNvPr id="83" name="Freeform 49">
              <a:extLst>
                <a:ext uri="{FF2B5EF4-FFF2-40B4-BE49-F238E27FC236}">
                  <a16:creationId xmlns:a16="http://schemas.microsoft.com/office/drawing/2014/main" xmlns="" id="{D037C7E8-111D-4BF9-874E-B3F8644D0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6745" y="2813942"/>
              <a:ext cx="1292743" cy="836881"/>
            </a:xfrm>
            <a:custGeom>
              <a:avLst/>
              <a:gdLst>
                <a:gd name="T0" fmla="*/ 290 w 321"/>
                <a:gd name="T1" fmla="*/ 119 h 208"/>
                <a:gd name="T2" fmla="*/ 212 w 321"/>
                <a:gd name="T3" fmla="*/ 44 h 208"/>
                <a:gd name="T4" fmla="*/ 209 w 321"/>
                <a:gd name="T5" fmla="*/ 44 h 208"/>
                <a:gd name="T6" fmla="*/ 136 w 321"/>
                <a:gd name="T7" fmla="*/ 0 h 208"/>
                <a:gd name="T8" fmla="*/ 53 w 321"/>
                <a:gd name="T9" fmla="*/ 80 h 208"/>
                <a:gd name="T10" fmla="*/ 0 w 321"/>
                <a:gd name="T11" fmla="*/ 164 h 208"/>
                <a:gd name="T12" fmla="*/ 46 w 321"/>
                <a:gd name="T13" fmla="*/ 208 h 208"/>
                <a:gd name="T14" fmla="*/ 275 w 321"/>
                <a:gd name="T15" fmla="*/ 208 h 208"/>
                <a:gd name="T16" fmla="*/ 321 w 321"/>
                <a:gd name="T17" fmla="*/ 168 h 208"/>
                <a:gd name="T18" fmla="*/ 290 w 321"/>
                <a:gd name="T19" fmla="*/ 119 h 208"/>
                <a:gd name="T20" fmla="*/ 275 w 321"/>
                <a:gd name="T21" fmla="*/ 192 h 208"/>
                <a:gd name="T22" fmla="*/ 46 w 321"/>
                <a:gd name="T23" fmla="*/ 192 h 208"/>
                <a:gd name="T24" fmla="*/ 16 w 321"/>
                <a:gd name="T25" fmla="*/ 164 h 208"/>
                <a:gd name="T26" fmla="*/ 64 w 321"/>
                <a:gd name="T27" fmla="*/ 94 h 208"/>
                <a:gd name="T28" fmla="*/ 70 w 321"/>
                <a:gd name="T29" fmla="*/ 85 h 208"/>
                <a:gd name="T30" fmla="*/ 70 w 321"/>
                <a:gd name="T31" fmla="*/ 84 h 208"/>
                <a:gd name="T32" fmla="*/ 70 w 321"/>
                <a:gd name="T33" fmla="*/ 82 h 208"/>
                <a:gd name="T34" fmla="*/ 136 w 321"/>
                <a:gd name="T35" fmla="*/ 16 h 208"/>
                <a:gd name="T36" fmla="*/ 196 w 321"/>
                <a:gd name="T37" fmla="*/ 56 h 208"/>
                <a:gd name="T38" fmla="*/ 205 w 321"/>
                <a:gd name="T39" fmla="*/ 61 h 208"/>
                <a:gd name="T40" fmla="*/ 212 w 321"/>
                <a:gd name="T41" fmla="*/ 60 h 208"/>
                <a:gd name="T42" fmla="*/ 273 w 321"/>
                <a:gd name="T43" fmla="*/ 126 h 208"/>
                <a:gd name="T44" fmla="*/ 281 w 321"/>
                <a:gd name="T45" fmla="*/ 134 h 208"/>
                <a:gd name="T46" fmla="*/ 305 w 321"/>
                <a:gd name="T47" fmla="*/ 168 h 208"/>
                <a:gd name="T48" fmla="*/ 275 w 321"/>
                <a:gd name="T49" fmla="*/ 19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208">
                  <a:moveTo>
                    <a:pt x="290" y="119"/>
                  </a:moveTo>
                  <a:cubicBezTo>
                    <a:pt x="286" y="77"/>
                    <a:pt x="253" y="44"/>
                    <a:pt x="212" y="44"/>
                  </a:cubicBezTo>
                  <a:cubicBezTo>
                    <a:pt x="211" y="44"/>
                    <a:pt x="210" y="44"/>
                    <a:pt x="209" y="44"/>
                  </a:cubicBezTo>
                  <a:cubicBezTo>
                    <a:pt x="194" y="17"/>
                    <a:pt x="166" y="0"/>
                    <a:pt x="136" y="0"/>
                  </a:cubicBezTo>
                  <a:cubicBezTo>
                    <a:pt x="91" y="0"/>
                    <a:pt x="54" y="35"/>
                    <a:pt x="53" y="80"/>
                  </a:cubicBezTo>
                  <a:cubicBezTo>
                    <a:pt x="21" y="94"/>
                    <a:pt x="0" y="126"/>
                    <a:pt x="0" y="164"/>
                  </a:cubicBezTo>
                  <a:cubicBezTo>
                    <a:pt x="0" y="164"/>
                    <a:pt x="1" y="208"/>
                    <a:pt x="46" y="208"/>
                  </a:cubicBezTo>
                  <a:cubicBezTo>
                    <a:pt x="275" y="208"/>
                    <a:pt x="275" y="208"/>
                    <a:pt x="275" y="208"/>
                  </a:cubicBezTo>
                  <a:cubicBezTo>
                    <a:pt x="312" y="208"/>
                    <a:pt x="321" y="182"/>
                    <a:pt x="321" y="168"/>
                  </a:cubicBezTo>
                  <a:cubicBezTo>
                    <a:pt x="321" y="136"/>
                    <a:pt x="303" y="123"/>
                    <a:pt x="290" y="119"/>
                  </a:cubicBezTo>
                  <a:close/>
                  <a:moveTo>
                    <a:pt x="275" y="192"/>
                  </a:moveTo>
                  <a:cubicBezTo>
                    <a:pt x="46" y="192"/>
                    <a:pt x="46" y="192"/>
                    <a:pt x="46" y="192"/>
                  </a:cubicBezTo>
                  <a:cubicBezTo>
                    <a:pt x="18" y="192"/>
                    <a:pt x="16" y="166"/>
                    <a:pt x="16" y="164"/>
                  </a:cubicBezTo>
                  <a:cubicBezTo>
                    <a:pt x="16" y="131"/>
                    <a:pt x="36" y="103"/>
                    <a:pt x="64" y="94"/>
                  </a:cubicBezTo>
                  <a:cubicBezTo>
                    <a:pt x="68" y="92"/>
                    <a:pt x="70" y="89"/>
                    <a:pt x="70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0" y="83"/>
                    <a:pt x="70" y="83"/>
                    <a:pt x="70" y="82"/>
                  </a:cubicBezTo>
                  <a:cubicBezTo>
                    <a:pt x="70" y="46"/>
                    <a:pt x="99" y="16"/>
                    <a:pt x="136" y="16"/>
                  </a:cubicBezTo>
                  <a:cubicBezTo>
                    <a:pt x="162" y="16"/>
                    <a:pt x="185" y="32"/>
                    <a:pt x="196" y="56"/>
                  </a:cubicBezTo>
                  <a:cubicBezTo>
                    <a:pt x="197" y="59"/>
                    <a:pt x="201" y="61"/>
                    <a:pt x="205" y="61"/>
                  </a:cubicBezTo>
                  <a:cubicBezTo>
                    <a:pt x="207" y="61"/>
                    <a:pt x="210" y="60"/>
                    <a:pt x="212" y="60"/>
                  </a:cubicBezTo>
                  <a:cubicBezTo>
                    <a:pt x="246" y="60"/>
                    <a:pt x="273" y="90"/>
                    <a:pt x="273" y="126"/>
                  </a:cubicBezTo>
                  <a:cubicBezTo>
                    <a:pt x="273" y="130"/>
                    <a:pt x="277" y="134"/>
                    <a:pt x="281" y="134"/>
                  </a:cubicBezTo>
                  <a:cubicBezTo>
                    <a:pt x="283" y="134"/>
                    <a:pt x="305" y="137"/>
                    <a:pt x="305" y="168"/>
                  </a:cubicBezTo>
                  <a:cubicBezTo>
                    <a:pt x="305" y="170"/>
                    <a:pt x="304" y="192"/>
                    <a:pt x="275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rgbClr val="4D4F53"/>
                </a:solidFill>
              </a:endParaRPr>
            </a:p>
          </p:txBody>
        </p:sp>
        <p:sp>
          <p:nvSpPr>
            <p:cNvPr id="84" name="Freeform 49">
              <a:extLst>
                <a:ext uri="{FF2B5EF4-FFF2-40B4-BE49-F238E27FC236}">
                  <a16:creationId xmlns:a16="http://schemas.microsoft.com/office/drawing/2014/main" xmlns="" id="{6DD31725-A531-411B-9675-A233DE8E68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3399" y="2813942"/>
              <a:ext cx="1292743" cy="836881"/>
            </a:xfrm>
            <a:custGeom>
              <a:avLst/>
              <a:gdLst>
                <a:gd name="T0" fmla="*/ 290 w 321"/>
                <a:gd name="T1" fmla="*/ 119 h 208"/>
                <a:gd name="T2" fmla="*/ 212 w 321"/>
                <a:gd name="T3" fmla="*/ 44 h 208"/>
                <a:gd name="T4" fmla="*/ 209 w 321"/>
                <a:gd name="T5" fmla="*/ 44 h 208"/>
                <a:gd name="T6" fmla="*/ 136 w 321"/>
                <a:gd name="T7" fmla="*/ 0 h 208"/>
                <a:gd name="T8" fmla="*/ 53 w 321"/>
                <a:gd name="T9" fmla="*/ 80 h 208"/>
                <a:gd name="T10" fmla="*/ 0 w 321"/>
                <a:gd name="T11" fmla="*/ 164 h 208"/>
                <a:gd name="T12" fmla="*/ 46 w 321"/>
                <a:gd name="T13" fmla="*/ 208 h 208"/>
                <a:gd name="T14" fmla="*/ 275 w 321"/>
                <a:gd name="T15" fmla="*/ 208 h 208"/>
                <a:gd name="T16" fmla="*/ 321 w 321"/>
                <a:gd name="T17" fmla="*/ 168 h 208"/>
                <a:gd name="T18" fmla="*/ 290 w 321"/>
                <a:gd name="T19" fmla="*/ 119 h 208"/>
                <a:gd name="T20" fmla="*/ 275 w 321"/>
                <a:gd name="T21" fmla="*/ 192 h 208"/>
                <a:gd name="T22" fmla="*/ 46 w 321"/>
                <a:gd name="T23" fmla="*/ 192 h 208"/>
                <a:gd name="T24" fmla="*/ 16 w 321"/>
                <a:gd name="T25" fmla="*/ 164 h 208"/>
                <a:gd name="T26" fmla="*/ 64 w 321"/>
                <a:gd name="T27" fmla="*/ 94 h 208"/>
                <a:gd name="T28" fmla="*/ 70 w 321"/>
                <a:gd name="T29" fmla="*/ 85 h 208"/>
                <a:gd name="T30" fmla="*/ 70 w 321"/>
                <a:gd name="T31" fmla="*/ 84 h 208"/>
                <a:gd name="T32" fmla="*/ 70 w 321"/>
                <a:gd name="T33" fmla="*/ 82 h 208"/>
                <a:gd name="T34" fmla="*/ 136 w 321"/>
                <a:gd name="T35" fmla="*/ 16 h 208"/>
                <a:gd name="T36" fmla="*/ 196 w 321"/>
                <a:gd name="T37" fmla="*/ 56 h 208"/>
                <a:gd name="T38" fmla="*/ 205 w 321"/>
                <a:gd name="T39" fmla="*/ 61 h 208"/>
                <a:gd name="T40" fmla="*/ 212 w 321"/>
                <a:gd name="T41" fmla="*/ 60 h 208"/>
                <a:gd name="T42" fmla="*/ 273 w 321"/>
                <a:gd name="T43" fmla="*/ 126 h 208"/>
                <a:gd name="T44" fmla="*/ 281 w 321"/>
                <a:gd name="T45" fmla="*/ 134 h 208"/>
                <a:gd name="T46" fmla="*/ 305 w 321"/>
                <a:gd name="T47" fmla="*/ 168 h 208"/>
                <a:gd name="T48" fmla="*/ 275 w 321"/>
                <a:gd name="T49" fmla="*/ 19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208">
                  <a:moveTo>
                    <a:pt x="290" y="119"/>
                  </a:moveTo>
                  <a:cubicBezTo>
                    <a:pt x="286" y="77"/>
                    <a:pt x="253" y="44"/>
                    <a:pt x="212" y="44"/>
                  </a:cubicBezTo>
                  <a:cubicBezTo>
                    <a:pt x="211" y="44"/>
                    <a:pt x="210" y="44"/>
                    <a:pt x="209" y="44"/>
                  </a:cubicBezTo>
                  <a:cubicBezTo>
                    <a:pt x="194" y="17"/>
                    <a:pt x="166" y="0"/>
                    <a:pt x="136" y="0"/>
                  </a:cubicBezTo>
                  <a:cubicBezTo>
                    <a:pt x="91" y="0"/>
                    <a:pt x="54" y="35"/>
                    <a:pt x="53" y="80"/>
                  </a:cubicBezTo>
                  <a:cubicBezTo>
                    <a:pt x="21" y="94"/>
                    <a:pt x="0" y="126"/>
                    <a:pt x="0" y="164"/>
                  </a:cubicBezTo>
                  <a:cubicBezTo>
                    <a:pt x="0" y="164"/>
                    <a:pt x="1" y="208"/>
                    <a:pt x="46" y="208"/>
                  </a:cubicBezTo>
                  <a:cubicBezTo>
                    <a:pt x="275" y="208"/>
                    <a:pt x="275" y="208"/>
                    <a:pt x="275" y="208"/>
                  </a:cubicBezTo>
                  <a:cubicBezTo>
                    <a:pt x="312" y="208"/>
                    <a:pt x="321" y="182"/>
                    <a:pt x="321" y="168"/>
                  </a:cubicBezTo>
                  <a:cubicBezTo>
                    <a:pt x="321" y="136"/>
                    <a:pt x="303" y="123"/>
                    <a:pt x="290" y="119"/>
                  </a:cubicBezTo>
                  <a:close/>
                  <a:moveTo>
                    <a:pt x="275" y="192"/>
                  </a:moveTo>
                  <a:cubicBezTo>
                    <a:pt x="46" y="192"/>
                    <a:pt x="46" y="192"/>
                    <a:pt x="46" y="192"/>
                  </a:cubicBezTo>
                  <a:cubicBezTo>
                    <a:pt x="18" y="192"/>
                    <a:pt x="16" y="166"/>
                    <a:pt x="16" y="164"/>
                  </a:cubicBezTo>
                  <a:cubicBezTo>
                    <a:pt x="16" y="131"/>
                    <a:pt x="36" y="103"/>
                    <a:pt x="64" y="94"/>
                  </a:cubicBezTo>
                  <a:cubicBezTo>
                    <a:pt x="68" y="92"/>
                    <a:pt x="70" y="89"/>
                    <a:pt x="70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0" y="83"/>
                    <a:pt x="70" y="83"/>
                    <a:pt x="70" y="82"/>
                  </a:cubicBezTo>
                  <a:cubicBezTo>
                    <a:pt x="70" y="46"/>
                    <a:pt x="99" y="16"/>
                    <a:pt x="136" y="16"/>
                  </a:cubicBezTo>
                  <a:cubicBezTo>
                    <a:pt x="162" y="16"/>
                    <a:pt x="185" y="32"/>
                    <a:pt x="196" y="56"/>
                  </a:cubicBezTo>
                  <a:cubicBezTo>
                    <a:pt x="197" y="59"/>
                    <a:pt x="201" y="61"/>
                    <a:pt x="205" y="61"/>
                  </a:cubicBezTo>
                  <a:cubicBezTo>
                    <a:pt x="207" y="61"/>
                    <a:pt x="210" y="60"/>
                    <a:pt x="212" y="60"/>
                  </a:cubicBezTo>
                  <a:cubicBezTo>
                    <a:pt x="246" y="60"/>
                    <a:pt x="273" y="90"/>
                    <a:pt x="273" y="126"/>
                  </a:cubicBezTo>
                  <a:cubicBezTo>
                    <a:pt x="273" y="130"/>
                    <a:pt x="277" y="134"/>
                    <a:pt x="281" y="134"/>
                  </a:cubicBezTo>
                  <a:cubicBezTo>
                    <a:pt x="283" y="134"/>
                    <a:pt x="305" y="137"/>
                    <a:pt x="305" y="168"/>
                  </a:cubicBezTo>
                  <a:cubicBezTo>
                    <a:pt x="305" y="170"/>
                    <a:pt x="304" y="192"/>
                    <a:pt x="275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rgbClr val="4D4F53"/>
                </a:solidFill>
              </a:endParaRPr>
            </a:p>
          </p:txBody>
        </p:sp>
        <p:sp>
          <p:nvSpPr>
            <p:cNvPr id="85" name="Freeform 49">
              <a:extLst>
                <a:ext uri="{FF2B5EF4-FFF2-40B4-BE49-F238E27FC236}">
                  <a16:creationId xmlns:a16="http://schemas.microsoft.com/office/drawing/2014/main" xmlns="" id="{6F17762D-4A2F-474E-8F82-AFCAF324ED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4941" y="1585219"/>
              <a:ext cx="1292743" cy="836881"/>
            </a:xfrm>
            <a:custGeom>
              <a:avLst/>
              <a:gdLst>
                <a:gd name="T0" fmla="*/ 290 w 321"/>
                <a:gd name="T1" fmla="*/ 119 h 208"/>
                <a:gd name="T2" fmla="*/ 212 w 321"/>
                <a:gd name="T3" fmla="*/ 44 h 208"/>
                <a:gd name="T4" fmla="*/ 209 w 321"/>
                <a:gd name="T5" fmla="*/ 44 h 208"/>
                <a:gd name="T6" fmla="*/ 136 w 321"/>
                <a:gd name="T7" fmla="*/ 0 h 208"/>
                <a:gd name="T8" fmla="*/ 53 w 321"/>
                <a:gd name="T9" fmla="*/ 80 h 208"/>
                <a:gd name="T10" fmla="*/ 0 w 321"/>
                <a:gd name="T11" fmla="*/ 164 h 208"/>
                <a:gd name="T12" fmla="*/ 46 w 321"/>
                <a:gd name="T13" fmla="*/ 208 h 208"/>
                <a:gd name="T14" fmla="*/ 275 w 321"/>
                <a:gd name="T15" fmla="*/ 208 h 208"/>
                <a:gd name="T16" fmla="*/ 321 w 321"/>
                <a:gd name="T17" fmla="*/ 168 h 208"/>
                <a:gd name="T18" fmla="*/ 290 w 321"/>
                <a:gd name="T19" fmla="*/ 119 h 208"/>
                <a:gd name="T20" fmla="*/ 275 w 321"/>
                <a:gd name="T21" fmla="*/ 192 h 208"/>
                <a:gd name="T22" fmla="*/ 46 w 321"/>
                <a:gd name="T23" fmla="*/ 192 h 208"/>
                <a:gd name="T24" fmla="*/ 16 w 321"/>
                <a:gd name="T25" fmla="*/ 164 h 208"/>
                <a:gd name="T26" fmla="*/ 64 w 321"/>
                <a:gd name="T27" fmla="*/ 94 h 208"/>
                <a:gd name="T28" fmla="*/ 70 w 321"/>
                <a:gd name="T29" fmla="*/ 85 h 208"/>
                <a:gd name="T30" fmla="*/ 70 w 321"/>
                <a:gd name="T31" fmla="*/ 84 h 208"/>
                <a:gd name="T32" fmla="*/ 70 w 321"/>
                <a:gd name="T33" fmla="*/ 82 h 208"/>
                <a:gd name="T34" fmla="*/ 136 w 321"/>
                <a:gd name="T35" fmla="*/ 16 h 208"/>
                <a:gd name="T36" fmla="*/ 196 w 321"/>
                <a:gd name="T37" fmla="*/ 56 h 208"/>
                <a:gd name="T38" fmla="*/ 205 w 321"/>
                <a:gd name="T39" fmla="*/ 61 h 208"/>
                <a:gd name="T40" fmla="*/ 212 w 321"/>
                <a:gd name="T41" fmla="*/ 60 h 208"/>
                <a:gd name="T42" fmla="*/ 273 w 321"/>
                <a:gd name="T43" fmla="*/ 126 h 208"/>
                <a:gd name="T44" fmla="*/ 281 w 321"/>
                <a:gd name="T45" fmla="*/ 134 h 208"/>
                <a:gd name="T46" fmla="*/ 305 w 321"/>
                <a:gd name="T47" fmla="*/ 168 h 208"/>
                <a:gd name="T48" fmla="*/ 275 w 321"/>
                <a:gd name="T49" fmla="*/ 19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208">
                  <a:moveTo>
                    <a:pt x="290" y="119"/>
                  </a:moveTo>
                  <a:cubicBezTo>
                    <a:pt x="286" y="77"/>
                    <a:pt x="253" y="44"/>
                    <a:pt x="212" y="44"/>
                  </a:cubicBezTo>
                  <a:cubicBezTo>
                    <a:pt x="211" y="44"/>
                    <a:pt x="210" y="44"/>
                    <a:pt x="209" y="44"/>
                  </a:cubicBezTo>
                  <a:cubicBezTo>
                    <a:pt x="194" y="17"/>
                    <a:pt x="166" y="0"/>
                    <a:pt x="136" y="0"/>
                  </a:cubicBezTo>
                  <a:cubicBezTo>
                    <a:pt x="91" y="0"/>
                    <a:pt x="54" y="35"/>
                    <a:pt x="53" y="80"/>
                  </a:cubicBezTo>
                  <a:cubicBezTo>
                    <a:pt x="21" y="94"/>
                    <a:pt x="0" y="126"/>
                    <a:pt x="0" y="164"/>
                  </a:cubicBezTo>
                  <a:cubicBezTo>
                    <a:pt x="0" y="164"/>
                    <a:pt x="1" y="208"/>
                    <a:pt x="46" y="208"/>
                  </a:cubicBezTo>
                  <a:cubicBezTo>
                    <a:pt x="275" y="208"/>
                    <a:pt x="275" y="208"/>
                    <a:pt x="275" y="208"/>
                  </a:cubicBezTo>
                  <a:cubicBezTo>
                    <a:pt x="312" y="208"/>
                    <a:pt x="321" y="182"/>
                    <a:pt x="321" y="168"/>
                  </a:cubicBezTo>
                  <a:cubicBezTo>
                    <a:pt x="321" y="136"/>
                    <a:pt x="303" y="123"/>
                    <a:pt x="290" y="119"/>
                  </a:cubicBezTo>
                  <a:close/>
                  <a:moveTo>
                    <a:pt x="275" y="192"/>
                  </a:moveTo>
                  <a:cubicBezTo>
                    <a:pt x="46" y="192"/>
                    <a:pt x="46" y="192"/>
                    <a:pt x="46" y="192"/>
                  </a:cubicBezTo>
                  <a:cubicBezTo>
                    <a:pt x="18" y="192"/>
                    <a:pt x="16" y="166"/>
                    <a:pt x="16" y="164"/>
                  </a:cubicBezTo>
                  <a:cubicBezTo>
                    <a:pt x="16" y="131"/>
                    <a:pt x="36" y="103"/>
                    <a:pt x="64" y="94"/>
                  </a:cubicBezTo>
                  <a:cubicBezTo>
                    <a:pt x="68" y="92"/>
                    <a:pt x="70" y="89"/>
                    <a:pt x="70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0" y="83"/>
                    <a:pt x="70" y="83"/>
                    <a:pt x="70" y="82"/>
                  </a:cubicBezTo>
                  <a:cubicBezTo>
                    <a:pt x="70" y="46"/>
                    <a:pt x="99" y="16"/>
                    <a:pt x="136" y="16"/>
                  </a:cubicBezTo>
                  <a:cubicBezTo>
                    <a:pt x="162" y="16"/>
                    <a:pt x="185" y="32"/>
                    <a:pt x="196" y="56"/>
                  </a:cubicBezTo>
                  <a:cubicBezTo>
                    <a:pt x="197" y="59"/>
                    <a:pt x="201" y="61"/>
                    <a:pt x="205" y="61"/>
                  </a:cubicBezTo>
                  <a:cubicBezTo>
                    <a:pt x="207" y="61"/>
                    <a:pt x="210" y="60"/>
                    <a:pt x="212" y="60"/>
                  </a:cubicBezTo>
                  <a:cubicBezTo>
                    <a:pt x="246" y="60"/>
                    <a:pt x="273" y="90"/>
                    <a:pt x="273" y="126"/>
                  </a:cubicBezTo>
                  <a:cubicBezTo>
                    <a:pt x="273" y="130"/>
                    <a:pt x="277" y="134"/>
                    <a:pt x="281" y="134"/>
                  </a:cubicBezTo>
                  <a:cubicBezTo>
                    <a:pt x="283" y="134"/>
                    <a:pt x="305" y="137"/>
                    <a:pt x="305" y="168"/>
                  </a:cubicBezTo>
                  <a:cubicBezTo>
                    <a:pt x="305" y="170"/>
                    <a:pt x="304" y="192"/>
                    <a:pt x="275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rgbClr val="4D4F53"/>
                </a:solidFill>
              </a:endParaRPr>
            </a:p>
          </p:txBody>
        </p:sp>
        <p:sp>
          <p:nvSpPr>
            <p:cNvPr id="86" name="Freeform 49">
              <a:extLst>
                <a:ext uri="{FF2B5EF4-FFF2-40B4-BE49-F238E27FC236}">
                  <a16:creationId xmlns:a16="http://schemas.microsoft.com/office/drawing/2014/main" xmlns="" id="{9AA5FEB0-2D50-482D-9AF4-ED881E567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4941" y="3827556"/>
              <a:ext cx="1292743" cy="836881"/>
            </a:xfrm>
            <a:custGeom>
              <a:avLst/>
              <a:gdLst>
                <a:gd name="T0" fmla="*/ 290 w 321"/>
                <a:gd name="T1" fmla="*/ 119 h 208"/>
                <a:gd name="T2" fmla="*/ 212 w 321"/>
                <a:gd name="T3" fmla="*/ 44 h 208"/>
                <a:gd name="T4" fmla="*/ 209 w 321"/>
                <a:gd name="T5" fmla="*/ 44 h 208"/>
                <a:gd name="T6" fmla="*/ 136 w 321"/>
                <a:gd name="T7" fmla="*/ 0 h 208"/>
                <a:gd name="T8" fmla="*/ 53 w 321"/>
                <a:gd name="T9" fmla="*/ 80 h 208"/>
                <a:gd name="T10" fmla="*/ 0 w 321"/>
                <a:gd name="T11" fmla="*/ 164 h 208"/>
                <a:gd name="T12" fmla="*/ 46 w 321"/>
                <a:gd name="T13" fmla="*/ 208 h 208"/>
                <a:gd name="T14" fmla="*/ 275 w 321"/>
                <a:gd name="T15" fmla="*/ 208 h 208"/>
                <a:gd name="T16" fmla="*/ 321 w 321"/>
                <a:gd name="T17" fmla="*/ 168 h 208"/>
                <a:gd name="T18" fmla="*/ 290 w 321"/>
                <a:gd name="T19" fmla="*/ 119 h 208"/>
                <a:gd name="T20" fmla="*/ 275 w 321"/>
                <a:gd name="T21" fmla="*/ 192 h 208"/>
                <a:gd name="T22" fmla="*/ 46 w 321"/>
                <a:gd name="T23" fmla="*/ 192 h 208"/>
                <a:gd name="T24" fmla="*/ 16 w 321"/>
                <a:gd name="T25" fmla="*/ 164 h 208"/>
                <a:gd name="T26" fmla="*/ 64 w 321"/>
                <a:gd name="T27" fmla="*/ 94 h 208"/>
                <a:gd name="T28" fmla="*/ 70 w 321"/>
                <a:gd name="T29" fmla="*/ 85 h 208"/>
                <a:gd name="T30" fmla="*/ 70 w 321"/>
                <a:gd name="T31" fmla="*/ 84 h 208"/>
                <a:gd name="T32" fmla="*/ 70 w 321"/>
                <a:gd name="T33" fmla="*/ 82 h 208"/>
                <a:gd name="T34" fmla="*/ 136 w 321"/>
                <a:gd name="T35" fmla="*/ 16 h 208"/>
                <a:gd name="T36" fmla="*/ 196 w 321"/>
                <a:gd name="T37" fmla="*/ 56 h 208"/>
                <a:gd name="T38" fmla="*/ 205 w 321"/>
                <a:gd name="T39" fmla="*/ 61 h 208"/>
                <a:gd name="T40" fmla="*/ 212 w 321"/>
                <a:gd name="T41" fmla="*/ 60 h 208"/>
                <a:gd name="T42" fmla="*/ 273 w 321"/>
                <a:gd name="T43" fmla="*/ 126 h 208"/>
                <a:gd name="T44" fmla="*/ 281 w 321"/>
                <a:gd name="T45" fmla="*/ 134 h 208"/>
                <a:gd name="T46" fmla="*/ 305 w 321"/>
                <a:gd name="T47" fmla="*/ 168 h 208"/>
                <a:gd name="T48" fmla="*/ 275 w 321"/>
                <a:gd name="T49" fmla="*/ 19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208">
                  <a:moveTo>
                    <a:pt x="290" y="119"/>
                  </a:moveTo>
                  <a:cubicBezTo>
                    <a:pt x="286" y="77"/>
                    <a:pt x="253" y="44"/>
                    <a:pt x="212" y="44"/>
                  </a:cubicBezTo>
                  <a:cubicBezTo>
                    <a:pt x="211" y="44"/>
                    <a:pt x="210" y="44"/>
                    <a:pt x="209" y="44"/>
                  </a:cubicBezTo>
                  <a:cubicBezTo>
                    <a:pt x="194" y="17"/>
                    <a:pt x="166" y="0"/>
                    <a:pt x="136" y="0"/>
                  </a:cubicBezTo>
                  <a:cubicBezTo>
                    <a:pt x="91" y="0"/>
                    <a:pt x="54" y="35"/>
                    <a:pt x="53" y="80"/>
                  </a:cubicBezTo>
                  <a:cubicBezTo>
                    <a:pt x="21" y="94"/>
                    <a:pt x="0" y="126"/>
                    <a:pt x="0" y="164"/>
                  </a:cubicBezTo>
                  <a:cubicBezTo>
                    <a:pt x="0" y="164"/>
                    <a:pt x="1" y="208"/>
                    <a:pt x="46" y="208"/>
                  </a:cubicBezTo>
                  <a:cubicBezTo>
                    <a:pt x="275" y="208"/>
                    <a:pt x="275" y="208"/>
                    <a:pt x="275" y="208"/>
                  </a:cubicBezTo>
                  <a:cubicBezTo>
                    <a:pt x="312" y="208"/>
                    <a:pt x="321" y="182"/>
                    <a:pt x="321" y="168"/>
                  </a:cubicBezTo>
                  <a:cubicBezTo>
                    <a:pt x="321" y="136"/>
                    <a:pt x="303" y="123"/>
                    <a:pt x="290" y="119"/>
                  </a:cubicBezTo>
                  <a:close/>
                  <a:moveTo>
                    <a:pt x="275" y="192"/>
                  </a:moveTo>
                  <a:cubicBezTo>
                    <a:pt x="46" y="192"/>
                    <a:pt x="46" y="192"/>
                    <a:pt x="46" y="192"/>
                  </a:cubicBezTo>
                  <a:cubicBezTo>
                    <a:pt x="18" y="192"/>
                    <a:pt x="16" y="166"/>
                    <a:pt x="16" y="164"/>
                  </a:cubicBezTo>
                  <a:cubicBezTo>
                    <a:pt x="16" y="131"/>
                    <a:pt x="36" y="103"/>
                    <a:pt x="64" y="94"/>
                  </a:cubicBezTo>
                  <a:cubicBezTo>
                    <a:pt x="68" y="92"/>
                    <a:pt x="70" y="89"/>
                    <a:pt x="70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0" y="83"/>
                    <a:pt x="70" y="83"/>
                    <a:pt x="70" y="82"/>
                  </a:cubicBezTo>
                  <a:cubicBezTo>
                    <a:pt x="70" y="46"/>
                    <a:pt x="99" y="16"/>
                    <a:pt x="136" y="16"/>
                  </a:cubicBezTo>
                  <a:cubicBezTo>
                    <a:pt x="162" y="16"/>
                    <a:pt x="185" y="32"/>
                    <a:pt x="196" y="56"/>
                  </a:cubicBezTo>
                  <a:cubicBezTo>
                    <a:pt x="197" y="59"/>
                    <a:pt x="201" y="61"/>
                    <a:pt x="205" y="61"/>
                  </a:cubicBezTo>
                  <a:cubicBezTo>
                    <a:pt x="207" y="61"/>
                    <a:pt x="210" y="60"/>
                    <a:pt x="212" y="60"/>
                  </a:cubicBezTo>
                  <a:cubicBezTo>
                    <a:pt x="246" y="60"/>
                    <a:pt x="273" y="90"/>
                    <a:pt x="273" y="126"/>
                  </a:cubicBezTo>
                  <a:cubicBezTo>
                    <a:pt x="273" y="130"/>
                    <a:pt x="277" y="134"/>
                    <a:pt x="281" y="134"/>
                  </a:cubicBezTo>
                  <a:cubicBezTo>
                    <a:pt x="283" y="134"/>
                    <a:pt x="305" y="137"/>
                    <a:pt x="305" y="168"/>
                  </a:cubicBezTo>
                  <a:cubicBezTo>
                    <a:pt x="305" y="170"/>
                    <a:pt x="304" y="192"/>
                    <a:pt x="275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rgbClr val="4D4F53"/>
                </a:solidFill>
              </a:endParaRPr>
            </a:p>
          </p:txBody>
        </p:sp>
        <p:sp>
          <p:nvSpPr>
            <p:cNvPr id="87" name="Freeform 49">
              <a:extLst>
                <a:ext uri="{FF2B5EF4-FFF2-40B4-BE49-F238E27FC236}">
                  <a16:creationId xmlns:a16="http://schemas.microsoft.com/office/drawing/2014/main" xmlns="" id="{F6CE9129-A30A-4315-B47C-7E33347556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24249" y="2813942"/>
              <a:ext cx="1292743" cy="836881"/>
            </a:xfrm>
            <a:custGeom>
              <a:avLst/>
              <a:gdLst>
                <a:gd name="T0" fmla="*/ 290 w 321"/>
                <a:gd name="T1" fmla="*/ 119 h 208"/>
                <a:gd name="T2" fmla="*/ 212 w 321"/>
                <a:gd name="T3" fmla="*/ 44 h 208"/>
                <a:gd name="T4" fmla="*/ 209 w 321"/>
                <a:gd name="T5" fmla="*/ 44 h 208"/>
                <a:gd name="T6" fmla="*/ 136 w 321"/>
                <a:gd name="T7" fmla="*/ 0 h 208"/>
                <a:gd name="T8" fmla="*/ 53 w 321"/>
                <a:gd name="T9" fmla="*/ 80 h 208"/>
                <a:gd name="T10" fmla="*/ 0 w 321"/>
                <a:gd name="T11" fmla="*/ 164 h 208"/>
                <a:gd name="T12" fmla="*/ 46 w 321"/>
                <a:gd name="T13" fmla="*/ 208 h 208"/>
                <a:gd name="T14" fmla="*/ 275 w 321"/>
                <a:gd name="T15" fmla="*/ 208 h 208"/>
                <a:gd name="T16" fmla="*/ 321 w 321"/>
                <a:gd name="T17" fmla="*/ 168 h 208"/>
                <a:gd name="T18" fmla="*/ 290 w 321"/>
                <a:gd name="T19" fmla="*/ 119 h 208"/>
                <a:gd name="T20" fmla="*/ 275 w 321"/>
                <a:gd name="T21" fmla="*/ 192 h 208"/>
                <a:gd name="T22" fmla="*/ 46 w 321"/>
                <a:gd name="T23" fmla="*/ 192 h 208"/>
                <a:gd name="T24" fmla="*/ 16 w 321"/>
                <a:gd name="T25" fmla="*/ 164 h 208"/>
                <a:gd name="T26" fmla="*/ 64 w 321"/>
                <a:gd name="T27" fmla="*/ 94 h 208"/>
                <a:gd name="T28" fmla="*/ 70 w 321"/>
                <a:gd name="T29" fmla="*/ 85 h 208"/>
                <a:gd name="T30" fmla="*/ 70 w 321"/>
                <a:gd name="T31" fmla="*/ 84 h 208"/>
                <a:gd name="T32" fmla="*/ 70 w 321"/>
                <a:gd name="T33" fmla="*/ 82 h 208"/>
                <a:gd name="T34" fmla="*/ 136 w 321"/>
                <a:gd name="T35" fmla="*/ 16 h 208"/>
                <a:gd name="T36" fmla="*/ 196 w 321"/>
                <a:gd name="T37" fmla="*/ 56 h 208"/>
                <a:gd name="T38" fmla="*/ 205 w 321"/>
                <a:gd name="T39" fmla="*/ 61 h 208"/>
                <a:gd name="T40" fmla="*/ 212 w 321"/>
                <a:gd name="T41" fmla="*/ 60 h 208"/>
                <a:gd name="T42" fmla="*/ 273 w 321"/>
                <a:gd name="T43" fmla="*/ 126 h 208"/>
                <a:gd name="T44" fmla="*/ 281 w 321"/>
                <a:gd name="T45" fmla="*/ 134 h 208"/>
                <a:gd name="T46" fmla="*/ 305 w 321"/>
                <a:gd name="T47" fmla="*/ 168 h 208"/>
                <a:gd name="T48" fmla="*/ 275 w 321"/>
                <a:gd name="T49" fmla="*/ 19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208">
                  <a:moveTo>
                    <a:pt x="290" y="119"/>
                  </a:moveTo>
                  <a:cubicBezTo>
                    <a:pt x="286" y="77"/>
                    <a:pt x="253" y="44"/>
                    <a:pt x="212" y="44"/>
                  </a:cubicBezTo>
                  <a:cubicBezTo>
                    <a:pt x="211" y="44"/>
                    <a:pt x="210" y="44"/>
                    <a:pt x="209" y="44"/>
                  </a:cubicBezTo>
                  <a:cubicBezTo>
                    <a:pt x="194" y="17"/>
                    <a:pt x="166" y="0"/>
                    <a:pt x="136" y="0"/>
                  </a:cubicBezTo>
                  <a:cubicBezTo>
                    <a:pt x="91" y="0"/>
                    <a:pt x="54" y="35"/>
                    <a:pt x="53" y="80"/>
                  </a:cubicBezTo>
                  <a:cubicBezTo>
                    <a:pt x="21" y="94"/>
                    <a:pt x="0" y="126"/>
                    <a:pt x="0" y="164"/>
                  </a:cubicBezTo>
                  <a:cubicBezTo>
                    <a:pt x="0" y="164"/>
                    <a:pt x="1" y="208"/>
                    <a:pt x="46" y="208"/>
                  </a:cubicBezTo>
                  <a:cubicBezTo>
                    <a:pt x="275" y="208"/>
                    <a:pt x="275" y="208"/>
                    <a:pt x="275" y="208"/>
                  </a:cubicBezTo>
                  <a:cubicBezTo>
                    <a:pt x="312" y="208"/>
                    <a:pt x="321" y="182"/>
                    <a:pt x="321" y="168"/>
                  </a:cubicBezTo>
                  <a:cubicBezTo>
                    <a:pt x="321" y="136"/>
                    <a:pt x="303" y="123"/>
                    <a:pt x="290" y="119"/>
                  </a:cubicBezTo>
                  <a:close/>
                  <a:moveTo>
                    <a:pt x="275" y="192"/>
                  </a:moveTo>
                  <a:cubicBezTo>
                    <a:pt x="46" y="192"/>
                    <a:pt x="46" y="192"/>
                    <a:pt x="46" y="192"/>
                  </a:cubicBezTo>
                  <a:cubicBezTo>
                    <a:pt x="18" y="192"/>
                    <a:pt x="16" y="166"/>
                    <a:pt x="16" y="164"/>
                  </a:cubicBezTo>
                  <a:cubicBezTo>
                    <a:pt x="16" y="131"/>
                    <a:pt x="36" y="103"/>
                    <a:pt x="64" y="94"/>
                  </a:cubicBezTo>
                  <a:cubicBezTo>
                    <a:pt x="68" y="92"/>
                    <a:pt x="70" y="89"/>
                    <a:pt x="70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0" y="83"/>
                    <a:pt x="70" y="83"/>
                    <a:pt x="70" y="82"/>
                  </a:cubicBezTo>
                  <a:cubicBezTo>
                    <a:pt x="70" y="46"/>
                    <a:pt x="99" y="16"/>
                    <a:pt x="136" y="16"/>
                  </a:cubicBezTo>
                  <a:cubicBezTo>
                    <a:pt x="162" y="16"/>
                    <a:pt x="185" y="32"/>
                    <a:pt x="196" y="56"/>
                  </a:cubicBezTo>
                  <a:cubicBezTo>
                    <a:pt x="197" y="59"/>
                    <a:pt x="201" y="61"/>
                    <a:pt x="205" y="61"/>
                  </a:cubicBezTo>
                  <a:cubicBezTo>
                    <a:pt x="207" y="61"/>
                    <a:pt x="210" y="60"/>
                    <a:pt x="212" y="60"/>
                  </a:cubicBezTo>
                  <a:cubicBezTo>
                    <a:pt x="246" y="60"/>
                    <a:pt x="273" y="90"/>
                    <a:pt x="273" y="126"/>
                  </a:cubicBezTo>
                  <a:cubicBezTo>
                    <a:pt x="273" y="130"/>
                    <a:pt x="277" y="134"/>
                    <a:pt x="281" y="134"/>
                  </a:cubicBezTo>
                  <a:cubicBezTo>
                    <a:pt x="283" y="134"/>
                    <a:pt x="305" y="137"/>
                    <a:pt x="305" y="168"/>
                  </a:cubicBezTo>
                  <a:cubicBezTo>
                    <a:pt x="305" y="170"/>
                    <a:pt x="304" y="192"/>
                    <a:pt x="275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rgbClr val="4D4F53"/>
                </a:solidFill>
              </a:endParaRPr>
            </a:p>
          </p:txBody>
        </p:sp>
        <p:sp>
          <p:nvSpPr>
            <p:cNvPr id="88" name="Freeform 49">
              <a:extLst>
                <a:ext uri="{FF2B5EF4-FFF2-40B4-BE49-F238E27FC236}">
                  <a16:creationId xmlns:a16="http://schemas.microsoft.com/office/drawing/2014/main" xmlns="" id="{4E8E08B9-48AF-4095-9644-325561F32B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09317" y="2813942"/>
              <a:ext cx="1292743" cy="836881"/>
            </a:xfrm>
            <a:custGeom>
              <a:avLst/>
              <a:gdLst>
                <a:gd name="T0" fmla="*/ 290 w 321"/>
                <a:gd name="T1" fmla="*/ 119 h 208"/>
                <a:gd name="T2" fmla="*/ 212 w 321"/>
                <a:gd name="T3" fmla="*/ 44 h 208"/>
                <a:gd name="T4" fmla="*/ 209 w 321"/>
                <a:gd name="T5" fmla="*/ 44 h 208"/>
                <a:gd name="T6" fmla="*/ 136 w 321"/>
                <a:gd name="T7" fmla="*/ 0 h 208"/>
                <a:gd name="T8" fmla="*/ 53 w 321"/>
                <a:gd name="T9" fmla="*/ 80 h 208"/>
                <a:gd name="T10" fmla="*/ 0 w 321"/>
                <a:gd name="T11" fmla="*/ 164 h 208"/>
                <a:gd name="T12" fmla="*/ 46 w 321"/>
                <a:gd name="T13" fmla="*/ 208 h 208"/>
                <a:gd name="T14" fmla="*/ 275 w 321"/>
                <a:gd name="T15" fmla="*/ 208 h 208"/>
                <a:gd name="T16" fmla="*/ 321 w 321"/>
                <a:gd name="T17" fmla="*/ 168 h 208"/>
                <a:gd name="T18" fmla="*/ 290 w 321"/>
                <a:gd name="T19" fmla="*/ 119 h 208"/>
                <a:gd name="T20" fmla="*/ 275 w 321"/>
                <a:gd name="T21" fmla="*/ 192 h 208"/>
                <a:gd name="T22" fmla="*/ 46 w 321"/>
                <a:gd name="T23" fmla="*/ 192 h 208"/>
                <a:gd name="T24" fmla="*/ 16 w 321"/>
                <a:gd name="T25" fmla="*/ 164 h 208"/>
                <a:gd name="T26" fmla="*/ 64 w 321"/>
                <a:gd name="T27" fmla="*/ 94 h 208"/>
                <a:gd name="T28" fmla="*/ 70 w 321"/>
                <a:gd name="T29" fmla="*/ 85 h 208"/>
                <a:gd name="T30" fmla="*/ 70 w 321"/>
                <a:gd name="T31" fmla="*/ 84 h 208"/>
                <a:gd name="T32" fmla="*/ 70 w 321"/>
                <a:gd name="T33" fmla="*/ 82 h 208"/>
                <a:gd name="T34" fmla="*/ 136 w 321"/>
                <a:gd name="T35" fmla="*/ 16 h 208"/>
                <a:gd name="T36" fmla="*/ 196 w 321"/>
                <a:gd name="T37" fmla="*/ 56 h 208"/>
                <a:gd name="T38" fmla="*/ 205 w 321"/>
                <a:gd name="T39" fmla="*/ 61 h 208"/>
                <a:gd name="T40" fmla="*/ 212 w 321"/>
                <a:gd name="T41" fmla="*/ 60 h 208"/>
                <a:gd name="T42" fmla="*/ 273 w 321"/>
                <a:gd name="T43" fmla="*/ 126 h 208"/>
                <a:gd name="T44" fmla="*/ 281 w 321"/>
                <a:gd name="T45" fmla="*/ 134 h 208"/>
                <a:gd name="T46" fmla="*/ 305 w 321"/>
                <a:gd name="T47" fmla="*/ 168 h 208"/>
                <a:gd name="T48" fmla="*/ 275 w 321"/>
                <a:gd name="T49" fmla="*/ 192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1" h="208">
                  <a:moveTo>
                    <a:pt x="290" y="119"/>
                  </a:moveTo>
                  <a:cubicBezTo>
                    <a:pt x="286" y="77"/>
                    <a:pt x="253" y="44"/>
                    <a:pt x="212" y="44"/>
                  </a:cubicBezTo>
                  <a:cubicBezTo>
                    <a:pt x="211" y="44"/>
                    <a:pt x="210" y="44"/>
                    <a:pt x="209" y="44"/>
                  </a:cubicBezTo>
                  <a:cubicBezTo>
                    <a:pt x="194" y="17"/>
                    <a:pt x="166" y="0"/>
                    <a:pt x="136" y="0"/>
                  </a:cubicBezTo>
                  <a:cubicBezTo>
                    <a:pt x="91" y="0"/>
                    <a:pt x="54" y="35"/>
                    <a:pt x="53" y="80"/>
                  </a:cubicBezTo>
                  <a:cubicBezTo>
                    <a:pt x="21" y="94"/>
                    <a:pt x="0" y="126"/>
                    <a:pt x="0" y="164"/>
                  </a:cubicBezTo>
                  <a:cubicBezTo>
                    <a:pt x="0" y="164"/>
                    <a:pt x="1" y="208"/>
                    <a:pt x="46" y="208"/>
                  </a:cubicBezTo>
                  <a:cubicBezTo>
                    <a:pt x="275" y="208"/>
                    <a:pt x="275" y="208"/>
                    <a:pt x="275" y="208"/>
                  </a:cubicBezTo>
                  <a:cubicBezTo>
                    <a:pt x="312" y="208"/>
                    <a:pt x="321" y="182"/>
                    <a:pt x="321" y="168"/>
                  </a:cubicBezTo>
                  <a:cubicBezTo>
                    <a:pt x="321" y="136"/>
                    <a:pt x="303" y="123"/>
                    <a:pt x="290" y="119"/>
                  </a:cubicBezTo>
                  <a:close/>
                  <a:moveTo>
                    <a:pt x="275" y="192"/>
                  </a:moveTo>
                  <a:cubicBezTo>
                    <a:pt x="46" y="192"/>
                    <a:pt x="46" y="192"/>
                    <a:pt x="46" y="192"/>
                  </a:cubicBezTo>
                  <a:cubicBezTo>
                    <a:pt x="18" y="192"/>
                    <a:pt x="16" y="166"/>
                    <a:pt x="16" y="164"/>
                  </a:cubicBezTo>
                  <a:cubicBezTo>
                    <a:pt x="16" y="131"/>
                    <a:pt x="36" y="103"/>
                    <a:pt x="64" y="94"/>
                  </a:cubicBezTo>
                  <a:cubicBezTo>
                    <a:pt x="68" y="92"/>
                    <a:pt x="70" y="89"/>
                    <a:pt x="70" y="8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0" y="83"/>
                    <a:pt x="70" y="83"/>
                    <a:pt x="70" y="82"/>
                  </a:cubicBezTo>
                  <a:cubicBezTo>
                    <a:pt x="70" y="46"/>
                    <a:pt x="99" y="16"/>
                    <a:pt x="136" y="16"/>
                  </a:cubicBezTo>
                  <a:cubicBezTo>
                    <a:pt x="162" y="16"/>
                    <a:pt x="185" y="32"/>
                    <a:pt x="196" y="56"/>
                  </a:cubicBezTo>
                  <a:cubicBezTo>
                    <a:pt x="197" y="59"/>
                    <a:pt x="201" y="61"/>
                    <a:pt x="205" y="61"/>
                  </a:cubicBezTo>
                  <a:cubicBezTo>
                    <a:pt x="207" y="61"/>
                    <a:pt x="210" y="60"/>
                    <a:pt x="212" y="60"/>
                  </a:cubicBezTo>
                  <a:cubicBezTo>
                    <a:pt x="246" y="60"/>
                    <a:pt x="273" y="90"/>
                    <a:pt x="273" y="126"/>
                  </a:cubicBezTo>
                  <a:cubicBezTo>
                    <a:pt x="273" y="130"/>
                    <a:pt x="277" y="134"/>
                    <a:pt x="281" y="134"/>
                  </a:cubicBezTo>
                  <a:cubicBezTo>
                    <a:pt x="283" y="134"/>
                    <a:pt x="305" y="137"/>
                    <a:pt x="305" y="168"/>
                  </a:cubicBezTo>
                  <a:cubicBezTo>
                    <a:pt x="305" y="170"/>
                    <a:pt x="304" y="192"/>
                    <a:pt x="275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solidFill>
                  <a:srgbClr val="4D4F53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B28091D8-3639-46DE-A9F2-8EBE2464AEF5}"/>
                </a:ext>
              </a:extLst>
            </p:cNvPr>
            <p:cNvSpPr/>
            <p:nvPr/>
          </p:nvSpPr>
          <p:spPr>
            <a:xfrm>
              <a:off x="152400" y="3937863"/>
              <a:ext cx="1749698" cy="198419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05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Cloud Advisory</a:t>
              </a:r>
            </a:p>
            <a:p>
              <a:pPr>
                <a:spcBef>
                  <a:spcPts val="400"/>
                </a:spcBef>
              </a:pPr>
              <a:endParaRPr lang="en-US" sz="500" dirty="0">
                <a:solidFill>
                  <a:prstClr val="white"/>
                </a:solidFill>
                <a:cs typeface="Segoe UI Semibold" panose="020B0702040204020203" pitchFamily="34" charset="0"/>
              </a:endParaRP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Readiness assessment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Roadmap and strategy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Architecture audit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Change management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Security roadmap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Innovation incubator: Digital Pumpkin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5AE9D3D1-33B2-4DCD-B4A8-8CF0EA52797D}"/>
                </a:ext>
              </a:extLst>
            </p:cNvPr>
            <p:cNvSpPr/>
            <p:nvPr/>
          </p:nvSpPr>
          <p:spPr>
            <a:xfrm>
              <a:off x="2101338" y="3937865"/>
              <a:ext cx="1844063" cy="118064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05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Portfolio Analysis</a:t>
              </a:r>
            </a:p>
            <a:p>
              <a:pPr>
                <a:spcBef>
                  <a:spcPts val="400"/>
                </a:spcBef>
              </a:pPr>
              <a:endParaRPr lang="en-US" sz="500" dirty="0">
                <a:solidFill>
                  <a:prstClr val="white"/>
                </a:solidFill>
                <a:cs typeface="Segoe UI Semibold" panose="020B0702040204020203" pitchFamily="34" charset="0"/>
              </a:endParaRP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Current state analysis 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Cloud fitment analysis 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Migration plans and timelines 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A2F697AF-7818-4511-B2A7-F1E5377AC06D}"/>
                </a:ext>
              </a:extLst>
            </p:cNvPr>
            <p:cNvSpPr/>
            <p:nvPr/>
          </p:nvSpPr>
          <p:spPr>
            <a:xfrm>
              <a:off x="4227952" y="3937865"/>
              <a:ext cx="1783601" cy="1110160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05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Cloud Build</a:t>
              </a:r>
            </a:p>
            <a:p>
              <a:pPr>
                <a:spcBef>
                  <a:spcPts val="400"/>
                </a:spcBef>
              </a:pPr>
              <a:endParaRPr lang="en-US" sz="500" dirty="0">
                <a:solidFill>
                  <a:prstClr val="white"/>
                </a:solidFill>
                <a:cs typeface="Segoe UI Semibold" panose="020B0702040204020203" pitchFamily="34" charset="0"/>
              </a:endParaRP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Cloud data center design, sizing and build 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Private cloud build-out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F69A48A5-9070-43E3-81FA-500452BF4D5E}"/>
                </a:ext>
              </a:extLst>
            </p:cNvPr>
            <p:cNvSpPr/>
            <p:nvPr/>
          </p:nvSpPr>
          <p:spPr>
            <a:xfrm>
              <a:off x="7977340" y="990600"/>
              <a:ext cx="2869022" cy="1399154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05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Cloud Native</a:t>
              </a:r>
            </a:p>
            <a:p>
              <a:pPr>
                <a:spcBef>
                  <a:spcPts val="400"/>
                </a:spcBef>
              </a:pPr>
              <a:endParaRPr lang="en-US" sz="500" dirty="0">
                <a:solidFill>
                  <a:prstClr val="white"/>
                </a:solidFill>
                <a:cs typeface="Segoe UI Semibold" panose="020B0702040204020203" pitchFamily="34" charset="0"/>
              </a:endParaRP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Enterprise collaboration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Continuously available business platforms 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Multi-cloud </a:t>
              </a:r>
              <a:r>
                <a:rPr lang="en-US" sz="700" dirty="0" err="1">
                  <a:solidFill>
                    <a:prstClr val="white"/>
                  </a:solidFill>
                  <a:cs typeface="Segoe UI Semibold" panose="020B0702040204020203" pitchFamily="34" charset="0"/>
                </a:rPr>
                <a:t>serverless</a:t>
              </a: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 architecture 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SaaS implementation and integration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35969F80-E217-4927-99D0-E54EEAC80A1E}"/>
                </a:ext>
              </a:extLst>
            </p:cNvPr>
            <p:cNvSpPr/>
            <p:nvPr/>
          </p:nvSpPr>
          <p:spPr>
            <a:xfrm>
              <a:off x="8174668" y="3937864"/>
              <a:ext cx="1801841" cy="1997759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05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Cloud Governance</a:t>
              </a:r>
            </a:p>
            <a:p>
              <a:pPr>
                <a:spcBef>
                  <a:spcPts val="400"/>
                </a:spcBef>
              </a:pPr>
              <a:endParaRPr lang="en-US" sz="500" dirty="0">
                <a:solidFill>
                  <a:prstClr val="white"/>
                </a:solidFill>
                <a:cs typeface="Segoe UI Semibold" panose="020B0702040204020203" pitchFamily="34" charset="0"/>
              </a:endParaRP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Cloud governance lifecycle model 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Secure governance practices setup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Finance management 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RACI matrix 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1A063DA5-A979-4BC5-AFB1-88F8F20FCAD2}"/>
                </a:ext>
              </a:extLst>
            </p:cNvPr>
            <p:cNvSpPr/>
            <p:nvPr/>
          </p:nvSpPr>
          <p:spPr>
            <a:xfrm>
              <a:off x="10411957" y="3966059"/>
              <a:ext cx="1533557" cy="118064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AU" sz="1050" dirty="0">
                  <a:solidFill>
                    <a:prstClr val="white"/>
                  </a:solidFill>
                </a:rPr>
                <a:t>Managed Cloud</a:t>
              </a:r>
            </a:p>
            <a:p>
              <a:pPr>
                <a:spcBef>
                  <a:spcPts val="400"/>
                </a:spcBef>
              </a:pPr>
              <a:endParaRPr lang="en-US" sz="500" dirty="0">
                <a:solidFill>
                  <a:prstClr val="white"/>
                </a:solidFill>
                <a:cs typeface="Segoe UI Semibold" panose="020B0702040204020203" pitchFamily="34" charset="0"/>
              </a:endParaRP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Cloud sustenance </a:t>
              </a:r>
            </a:p>
            <a:p>
              <a:pPr>
                <a:spcBef>
                  <a:spcPts val="400"/>
                </a:spcBef>
              </a:pPr>
              <a:r>
                <a:rPr lang="en-US" sz="700" dirty="0" err="1">
                  <a:solidFill>
                    <a:prstClr val="white"/>
                  </a:solidFill>
                  <a:cs typeface="Segoe UI Semibold" panose="020B0702040204020203" pitchFamily="34" charset="0"/>
                </a:rPr>
                <a:t>CloudOps</a:t>
              </a: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 and DevOps</a:t>
              </a:r>
            </a:p>
            <a:p>
              <a:pPr>
                <a:spcBef>
                  <a:spcPts val="400"/>
                </a:spcBef>
              </a:pPr>
              <a:endParaRPr lang="en-US" sz="700" dirty="0">
                <a:solidFill>
                  <a:prstClr val="white"/>
                </a:solidFill>
                <a:cs typeface="Segoe UI Semibold" panose="020B0702040204020203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xmlns="" id="{052AF2CE-D3A7-4572-ACDB-594D0BCA07BC}"/>
                </a:ext>
              </a:extLst>
            </p:cNvPr>
            <p:cNvSpPr/>
            <p:nvPr/>
          </p:nvSpPr>
          <p:spPr>
            <a:xfrm>
              <a:off x="6078737" y="4894741"/>
              <a:ext cx="2064394" cy="1184171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05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Cloud Migration Factory</a:t>
              </a:r>
            </a:p>
            <a:p>
              <a:pPr>
                <a:spcBef>
                  <a:spcPts val="400"/>
                </a:spcBef>
              </a:pPr>
              <a:endParaRPr lang="en-US" sz="500" dirty="0">
                <a:solidFill>
                  <a:prstClr val="white"/>
                </a:solidFill>
                <a:cs typeface="Segoe UI Semibold" panose="020B0702040204020203" pitchFamily="34" charset="0"/>
              </a:endParaRP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Migration factory</a:t>
              </a:r>
            </a:p>
            <a:p>
              <a:pPr>
                <a:spcBef>
                  <a:spcPts val="400"/>
                </a:spcBef>
              </a:pPr>
              <a:r>
                <a:rPr lang="en-US" sz="700" dirty="0">
                  <a:solidFill>
                    <a:prstClr val="white"/>
                  </a:solidFill>
                  <a:cs typeface="Segoe UI Semibold" panose="020B0702040204020203" pitchFamily="34" charset="0"/>
                </a:rPr>
                <a:t>Cloud-to-cloud movement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xmlns="" id="{02E933C6-D7FE-43F2-846F-DA5EA2F2144D}"/>
                </a:ext>
              </a:extLst>
            </p:cNvPr>
            <p:cNvCxnSpPr/>
            <p:nvPr/>
          </p:nvCxnSpPr>
          <p:spPr>
            <a:xfrm>
              <a:off x="251876" y="4657293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xmlns="" id="{D8E3E187-4402-4896-9600-91D8BEEA108C}"/>
                </a:ext>
              </a:extLst>
            </p:cNvPr>
            <p:cNvCxnSpPr/>
            <p:nvPr/>
          </p:nvCxnSpPr>
          <p:spPr>
            <a:xfrm>
              <a:off x="251876" y="4918382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xmlns="" id="{2B26632D-FF34-410C-AEC8-DAB52E8D1D45}"/>
                </a:ext>
              </a:extLst>
            </p:cNvPr>
            <p:cNvCxnSpPr/>
            <p:nvPr/>
          </p:nvCxnSpPr>
          <p:spPr>
            <a:xfrm>
              <a:off x="251876" y="5136592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xmlns="" id="{DC367EB5-34E3-4E80-B953-59CF1C4B65BD}"/>
                </a:ext>
              </a:extLst>
            </p:cNvPr>
            <p:cNvCxnSpPr/>
            <p:nvPr/>
          </p:nvCxnSpPr>
          <p:spPr>
            <a:xfrm>
              <a:off x="251876" y="5354802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xmlns="" id="{1D8BED45-D844-40B9-BF99-3C1318BCE0FC}"/>
                </a:ext>
              </a:extLst>
            </p:cNvPr>
            <p:cNvCxnSpPr/>
            <p:nvPr/>
          </p:nvCxnSpPr>
          <p:spPr>
            <a:xfrm>
              <a:off x="251876" y="5573012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xmlns="" id="{8D59F13B-D9D9-48B4-A385-0181A4BF6CC9}"/>
                </a:ext>
              </a:extLst>
            </p:cNvPr>
            <p:cNvCxnSpPr/>
            <p:nvPr/>
          </p:nvCxnSpPr>
          <p:spPr>
            <a:xfrm>
              <a:off x="2186259" y="4657293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xmlns="" id="{E49098FA-FDB2-4993-B3F5-B1C185595DFF}"/>
                </a:ext>
              </a:extLst>
            </p:cNvPr>
            <p:cNvCxnSpPr/>
            <p:nvPr/>
          </p:nvCxnSpPr>
          <p:spPr>
            <a:xfrm>
              <a:off x="2186259" y="4866171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xmlns="" id="{886005E7-6B61-4A4B-89FD-199FB25C1CC0}"/>
                </a:ext>
              </a:extLst>
            </p:cNvPr>
            <p:cNvCxnSpPr/>
            <p:nvPr/>
          </p:nvCxnSpPr>
          <p:spPr>
            <a:xfrm>
              <a:off x="4325430" y="4812831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78D1CC67-CC6F-4588-AD8E-CEFF007EA241}"/>
                </a:ext>
              </a:extLst>
            </p:cNvPr>
            <p:cNvCxnSpPr/>
            <p:nvPr/>
          </p:nvCxnSpPr>
          <p:spPr>
            <a:xfrm>
              <a:off x="6160420" y="5851056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3D948068-10AD-47D8-8001-BCD25AD91BAF}"/>
                </a:ext>
              </a:extLst>
            </p:cNvPr>
            <p:cNvCxnSpPr/>
            <p:nvPr/>
          </p:nvCxnSpPr>
          <p:spPr>
            <a:xfrm>
              <a:off x="2185015" y="4657293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E28C528D-8A6C-4DFF-9647-8583A81EA585}"/>
                </a:ext>
              </a:extLst>
            </p:cNvPr>
            <p:cNvCxnSpPr/>
            <p:nvPr/>
          </p:nvCxnSpPr>
          <p:spPr>
            <a:xfrm>
              <a:off x="2185015" y="4866171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xmlns="" id="{3F982E0A-53BE-43DA-ACC1-C4A9D1E53441}"/>
                </a:ext>
              </a:extLst>
            </p:cNvPr>
            <p:cNvCxnSpPr/>
            <p:nvPr/>
          </p:nvCxnSpPr>
          <p:spPr>
            <a:xfrm>
              <a:off x="8257350" y="5682118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xmlns="" id="{864DEE8F-D20F-4896-A479-7396DEFA7072}"/>
                </a:ext>
              </a:extLst>
            </p:cNvPr>
            <p:cNvCxnSpPr/>
            <p:nvPr/>
          </p:nvCxnSpPr>
          <p:spPr>
            <a:xfrm>
              <a:off x="8269693" y="5041465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xmlns="" id="{EE4D3C58-EF20-4635-B4DA-71F74D1280D9}"/>
                </a:ext>
              </a:extLst>
            </p:cNvPr>
            <p:cNvCxnSpPr/>
            <p:nvPr/>
          </p:nvCxnSpPr>
          <p:spPr>
            <a:xfrm>
              <a:off x="8269693" y="5463907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xmlns="" id="{3C081742-BC2C-4371-94BF-38AFD6023719}"/>
                </a:ext>
              </a:extLst>
            </p:cNvPr>
            <p:cNvCxnSpPr/>
            <p:nvPr/>
          </p:nvCxnSpPr>
          <p:spPr>
            <a:xfrm>
              <a:off x="10503047" y="4695393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xmlns="" id="{C4C7F7AD-C33E-49EA-99A0-C073DD384879}"/>
                </a:ext>
              </a:extLst>
            </p:cNvPr>
            <p:cNvCxnSpPr/>
            <p:nvPr/>
          </p:nvCxnSpPr>
          <p:spPr>
            <a:xfrm>
              <a:off x="8076786" y="1717206"/>
              <a:ext cx="140071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xmlns="" id="{F7724E00-BD56-4BBA-91EB-4E99F3E4B5C8}"/>
                </a:ext>
              </a:extLst>
            </p:cNvPr>
            <p:cNvCxnSpPr>
              <a:cxnSpLocks/>
            </p:cNvCxnSpPr>
            <p:nvPr/>
          </p:nvCxnSpPr>
          <p:spPr>
            <a:xfrm>
              <a:off x="8076785" y="1972546"/>
              <a:ext cx="233253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xmlns="" id="{F6359A97-F5BA-4A05-96F9-743D54505DFC}"/>
                </a:ext>
              </a:extLst>
            </p:cNvPr>
            <p:cNvCxnSpPr>
              <a:cxnSpLocks/>
            </p:cNvCxnSpPr>
            <p:nvPr/>
          </p:nvCxnSpPr>
          <p:spPr>
            <a:xfrm>
              <a:off x="8076785" y="2190756"/>
              <a:ext cx="2307132" cy="0"/>
            </a:xfrm>
            <a:prstGeom prst="line">
              <a:avLst/>
            </a:prstGeom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Content Placeholder 13">
            <a:extLst>
              <a:ext uri="{FF2B5EF4-FFF2-40B4-BE49-F238E27FC236}">
                <a16:creationId xmlns:a16="http://schemas.microsoft.com/office/drawing/2014/main" xmlns="" id="{81D02191-D2F9-4422-9D12-7BB28C0D2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4819"/>
            <a:ext cx="4741472" cy="646331"/>
          </a:xfrm>
        </p:spPr>
        <p:txBody>
          <a:bodyPr/>
          <a:lstStyle/>
          <a:p>
            <a:r>
              <a:rPr lang="en-US" sz="1400" i="1" dirty="0">
                <a:solidFill>
                  <a:schemeClr val="bg1"/>
                </a:solidFill>
              </a:rPr>
              <a:t>A holistic approach from advisory to operations to transform your business and drive innovation and efficiency</a:t>
            </a:r>
          </a:p>
        </p:txBody>
      </p:sp>
    </p:spTree>
    <p:extLst>
      <p:ext uri="{BB962C8B-B14F-4D97-AF65-F5344CB8AC3E}">
        <p14:creationId xmlns:p14="http://schemas.microsoft.com/office/powerpoint/2010/main" val="3308495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1BACB6B-383C-4B33-8232-0D06BF792736}"/>
              </a:ext>
            </a:extLst>
          </p:cNvPr>
          <p:cNvSpPr/>
          <p:nvPr/>
        </p:nvSpPr>
        <p:spPr>
          <a:xfrm>
            <a:off x="1071782" y="1790403"/>
            <a:ext cx="1143000" cy="234532"/>
          </a:xfrm>
          <a:prstGeom prst="roundRect">
            <a:avLst/>
          </a:prstGeom>
          <a:solidFill>
            <a:srgbClr val="003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6D0509E-0553-48AA-8557-37807184B1C4}"/>
              </a:ext>
            </a:extLst>
          </p:cNvPr>
          <p:cNvSpPr/>
          <p:nvPr/>
        </p:nvSpPr>
        <p:spPr>
          <a:xfrm>
            <a:off x="5260126" y="1772071"/>
            <a:ext cx="1674074" cy="234532"/>
          </a:xfrm>
          <a:prstGeom prst="roundRect">
            <a:avLst/>
          </a:prstGeom>
          <a:solidFill>
            <a:srgbClr val="003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8242" y="4034365"/>
            <a:ext cx="2971800" cy="724716"/>
          </a:xfrm>
          <a:prstGeom prst="rect">
            <a:avLst/>
          </a:prstGeom>
          <a:solidFill>
            <a:srgbClr val="E9E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4D4F53"/>
                </a:solidFill>
                <a:ea typeface="Segoe UI" pitchFamily="34" charset="0"/>
                <a:cs typeface="Arial"/>
              </a:rPr>
              <a:t>50+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800100"/>
            <a:ext cx="2000250" cy="857250"/>
          </a:xfrm>
          <a:prstGeom prst="rect">
            <a:avLst/>
          </a:prstGeom>
          <a:solidFill>
            <a:srgbClr val="003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rgbClr val="4D4F53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64" y="201718"/>
            <a:ext cx="9067775" cy="479822"/>
          </a:xfrm>
        </p:spPr>
        <p:txBody>
          <a:bodyPr>
            <a:normAutofit/>
          </a:bodyPr>
          <a:lstStyle/>
          <a:p>
            <a:pPr lvl="1" algn="l" rtl="0">
              <a:defRPr/>
            </a:pPr>
            <a:r>
              <a:rPr lang="en-US" sz="1900" kern="1200" dirty="0">
                <a:solidFill>
                  <a:srgbClr val="6E267B"/>
                </a:solidFill>
                <a:latin typeface="Arial" pitchFamily="34" charset="0"/>
                <a:ea typeface="+mj-ea"/>
                <a:cs typeface="Arial" pitchFamily="34" charset="0"/>
              </a:rPr>
              <a:t>Advisory for </a:t>
            </a:r>
            <a:r>
              <a:rPr lang="en-US" sz="1900" kern="1200" dirty="0">
                <a:solidFill>
                  <a:srgbClr val="6E267B"/>
                </a:solidFill>
                <a:latin typeface="Arial" pitchFamily="34" charset="0"/>
                <a:cs typeface="Arial" pitchFamily="34" charset="0"/>
              </a:rPr>
              <a:t>Non profit organization serving academic medical community </a:t>
            </a:r>
            <a:endParaRPr lang="en-US" sz="1900" kern="1200" dirty="0">
              <a:solidFill>
                <a:srgbClr val="6E267B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800101" y="933153"/>
            <a:ext cx="343940" cy="537055"/>
            <a:chOff x="2749553" y="1804990"/>
            <a:chExt cx="774698" cy="1209673"/>
          </a:xfrm>
          <a:solidFill>
            <a:schemeClr val="bg1"/>
          </a:solidFill>
        </p:grpSpPr>
        <p:sp>
          <p:nvSpPr>
            <p:cNvPr id="25" name="Oval 12"/>
            <p:cNvSpPr>
              <a:spLocks noChangeArrowheads="1"/>
            </p:cNvSpPr>
            <p:nvPr/>
          </p:nvSpPr>
          <p:spPr bwMode="auto">
            <a:xfrm>
              <a:off x="3144839" y="2097089"/>
              <a:ext cx="74614" cy="762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4D4F53"/>
                </a:solidFill>
              </a:endParaRPr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2749553" y="1804990"/>
              <a:ext cx="766763" cy="935039"/>
            </a:xfrm>
            <a:custGeom>
              <a:avLst/>
              <a:gdLst>
                <a:gd name="T0" fmla="*/ 47 w 204"/>
                <a:gd name="T1" fmla="*/ 233 h 249"/>
                <a:gd name="T2" fmla="*/ 31 w 204"/>
                <a:gd name="T3" fmla="*/ 233 h 249"/>
                <a:gd name="T4" fmla="*/ 34 w 204"/>
                <a:gd name="T5" fmla="*/ 169 h 249"/>
                <a:gd name="T6" fmla="*/ 37 w 204"/>
                <a:gd name="T7" fmla="*/ 54 h 249"/>
                <a:gd name="T8" fmla="*/ 113 w 204"/>
                <a:gd name="T9" fmla="*/ 16 h 249"/>
                <a:gd name="T10" fmla="*/ 119 w 204"/>
                <a:gd name="T11" fmla="*/ 17 h 249"/>
                <a:gd name="T12" fmla="*/ 114 w 204"/>
                <a:gd name="T13" fmla="*/ 35 h 249"/>
                <a:gd name="T14" fmla="*/ 57 w 204"/>
                <a:gd name="T15" fmla="*/ 64 h 249"/>
                <a:gd name="T16" fmla="*/ 51 w 204"/>
                <a:gd name="T17" fmla="*/ 162 h 249"/>
                <a:gd name="T18" fmla="*/ 57 w 204"/>
                <a:gd name="T19" fmla="*/ 221 h 249"/>
                <a:gd name="T20" fmla="*/ 74 w 204"/>
                <a:gd name="T21" fmla="*/ 221 h 249"/>
                <a:gd name="T22" fmla="*/ 67 w 204"/>
                <a:gd name="T23" fmla="*/ 157 h 249"/>
                <a:gd name="T24" fmla="*/ 70 w 204"/>
                <a:gd name="T25" fmla="*/ 74 h 249"/>
                <a:gd name="T26" fmla="*/ 118 w 204"/>
                <a:gd name="T27" fmla="*/ 51 h 249"/>
                <a:gd name="T28" fmla="*/ 185 w 204"/>
                <a:gd name="T29" fmla="*/ 104 h 249"/>
                <a:gd name="T30" fmla="*/ 179 w 204"/>
                <a:gd name="T31" fmla="*/ 118 h 249"/>
                <a:gd name="T32" fmla="*/ 141 w 204"/>
                <a:gd name="T33" fmla="*/ 124 h 249"/>
                <a:gd name="T34" fmla="*/ 109 w 204"/>
                <a:gd name="T35" fmla="*/ 118 h 249"/>
                <a:gd name="T36" fmla="*/ 99 w 204"/>
                <a:gd name="T37" fmla="*/ 121 h 249"/>
                <a:gd name="T38" fmla="*/ 101 w 204"/>
                <a:gd name="T39" fmla="*/ 132 h 249"/>
                <a:gd name="T40" fmla="*/ 154 w 204"/>
                <a:gd name="T41" fmla="*/ 177 h 249"/>
                <a:gd name="T42" fmla="*/ 161 w 204"/>
                <a:gd name="T43" fmla="*/ 221 h 249"/>
                <a:gd name="T44" fmla="*/ 178 w 204"/>
                <a:gd name="T45" fmla="*/ 221 h 249"/>
                <a:gd name="T46" fmla="*/ 168 w 204"/>
                <a:gd name="T47" fmla="*/ 168 h 249"/>
                <a:gd name="T48" fmla="*/ 140 w 204"/>
                <a:gd name="T49" fmla="*/ 140 h 249"/>
                <a:gd name="T50" fmla="*/ 188 w 204"/>
                <a:gd name="T51" fmla="*/ 133 h 249"/>
                <a:gd name="T52" fmla="*/ 193 w 204"/>
                <a:gd name="T53" fmla="*/ 128 h 249"/>
                <a:gd name="T54" fmla="*/ 202 w 204"/>
                <a:gd name="T55" fmla="*/ 104 h 249"/>
                <a:gd name="T56" fmla="*/ 200 w 204"/>
                <a:gd name="T57" fmla="*/ 94 h 249"/>
                <a:gd name="T58" fmla="*/ 130 w 204"/>
                <a:gd name="T59" fmla="*/ 40 h 249"/>
                <a:gd name="T60" fmla="*/ 138 w 204"/>
                <a:gd name="T61" fmla="*/ 12 h 249"/>
                <a:gd name="T62" fmla="*/ 137 w 204"/>
                <a:gd name="T63" fmla="*/ 5 h 249"/>
                <a:gd name="T64" fmla="*/ 132 w 204"/>
                <a:gd name="T65" fmla="*/ 1 h 249"/>
                <a:gd name="T66" fmla="*/ 113 w 204"/>
                <a:gd name="T67" fmla="*/ 0 h 249"/>
                <a:gd name="T68" fmla="*/ 24 w 204"/>
                <a:gd name="T69" fmla="*/ 45 h 249"/>
                <a:gd name="T70" fmla="*/ 18 w 204"/>
                <a:gd name="T71" fmla="*/ 174 h 249"/>
                <a:gd name="T72" fmla="*/ 11 w 204"/>
                <a:gd name="T73" fmla="*/ 236 h 249"/>
                <a:gd name="T74" fmla="*/ 10 w 204"/>
                <a:gd name="T75" fmla="*/ 245 h 249"/>
                <a:gd name="T76" fmla="*/ 18 w 204"/>
                <a:gd name="T77" fmla="*/ 249 h 249"/>
                <a:gd name="T78" fmla="*/ 42 w 204"/>
                <a:gd name="T79" fmla="*/ 249 h 249"/>
                <a:gd name="T80" fmla="*/ 47 w 204"/>
                <a:gd name="T81" fmla="*/ 23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4" h="249">
                  <a:moveTo>
                    <a:pt x="47" y="233"/>
                  </a:moveTo>
                  <a:cubicBezTo>
                    <a:pt x="31" y="233"/>
                    <a:pt x="31" y="233"/>
                    <a:pt x="31" y="233"/>
                  </a:cubicBezTo>
                  <a:cubicBezTo>
                    <a:pt x="37" y="219"/>
                    <a:pt x="43" y="195"/>
                    <a:pt x="34" y="169"/>
                  </a:cubicBezTo>
                  <a:cubicBezTo>
                    <a:pt x="18" y="121"/>
                    <a:pt x="19" y="81"/>
                    <a:pt x="37" y="54"/>
                  </a:cubicBezTo>
                  <a:cubicBezTo>
                    <a:pt x="60" y="21"/>
                    <a:pt x="95" y="16"/>
                    <a:pt x="113" y="16"/>
                  </a:cubicBezTo>
                  <a:cubicBezTo>
                    <a:pt x="116" y="16"/>
                    <a:pt x="118" y="17"/>
                    <a:pt x="119" y="17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02" y="36"/>
                    <a:pt x="74" y="41"/>
                    <a:pt x="57" y="64"/>
                  </a:cubicBezTo>
                  <a:cubicBezTo>
                    <a:pt x="40" y="86"/>
                    <a:pt x="38" y="120"/>
                    <a:pt x="51" y="162"/>
                  </a:cubicBezTo>
                  <a:cubicBezTo>
                    <a:pt x="60" y="191"/>
                    <a:pt x="59" y="210"/>
                    <a:pt x="57" y="221"/>
                  </a:cubicBezTo>
                  <a:cubicBezTo>
                    <a:pt x="74" y="221"/>
                    <a:pt x="74" y="221"/>
                    <a:pt x="74" y="221"/>
                  </a:cubicBezTo>
                  <a:cubicBezTo>
                    <a:pt x="76" y="207"/>
                    <a:pt x="76" y="186"/>
                    <a:pt x="67" y="157"/>
                  </a:cubicBezTo>
                  <a:cubicBezTo>
                    <a:pt x="55" y="120"/>
                    <a:pt x="57" y="92"/>
                    <a:pt x="70" y="74"/>
                  </a:cubicBezTo>
                  <a:cubicBezTo>
                    <a:pt x="85" y="55"/>
                    <a:pt x="110" y="52"/>
                    <a:pt x="118" y="51"/>
                  </a:cubicBezTo>
                  <a:cubicBezTo>
                    <a:pt x="185" y="104"/>
                    <a:pt x="185" y="104"/>
                    <a:pt x="185" y="104"/>
                  </a:cubicBezTo>
                  <a:cubicBezTo>
                    <a:pt x="179" y="118"/>
                    <a:pt x="179" y="118"/>
                    <a:pt x="179" y="118"/>
                  </a:cubicBezTo>
                  <a:cubicBezTo>
                    <a:pt x="172" y="120"/>
                    <a:pt x="158" y="124"/>
                    <a:pt x="141" y="124"/>
                  </a:cubicBezTo>
                  <a:cubicBezTo>
                    <a:pt x="129" y="124"/>
                    <a:pt x="118" y="122"/>
                    <a:pt x="109" y="118"/>
                  </a:cubicBezTo>
                  <a:cubicBezTo>
                    <a:pt x="106" y="116"/>
                    <a:pt x="101" y="118"/>
                    <a:pt x="99" y="121"/>
                  </a:cubicBezTo>
                  <a:cubicBezTo>
                    <a:pt x="97" y="125"/>
                    <a:pt x="98" y="130"/>
                    <a:pt x="101" y="132"/>
                  </a:cubicBezTo>
                  <a:cubicBezTo>
                    <a:pt x="113" y="140"/>
                    <a:pt x="146" y="164"/>
                    <a:pt x="154" y="177"/>
                  </a:cubicBezTo>
                  <a:cubicBezTo>
                    <a:pt x="163" y="192"/>
                    <a:pt x="163" y="209"/>
                    <a:pt x="161" y="221"/>
                  </a:cubicBezTo>
                  <a:cubicBezTo>
                    <a:pt x="178" y="221"/>
                    <a:pt x="178" y="221"/>
                    <a:pt x="178" y="221"/>
                  </a:cubicBezTo>
                  <a:cubicBezTo>
                    <a:pt x="180" y="206"/>
                    <a:pt x="179" y="187"/>
                    <a:pt x="168" y="168"/>
                  </a:cubicBezTo>
                  <a:cubicBezTo>
                    <a:pt x="163" y="160"/>
                    <a:pt x="152" y="150"/>
                    <a:pt x="140" y="140"/>
                  </a:cubicBezTo>
                  <a:cubicBezTo>
                    <a:pt x="166" y="141"/>
                    <a:pt x="187" y="133"/>
                    <a:pt x="188" y="133"/>
                  </a:cubicBezTo>
                  <a:cubicBezTo>
                    <a:pt x="190" y="132"/>
                    <a:pt x="192" y="130"/>
                    <a:pt x="193" y="128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204" y="101"/>
                    <a:pt x="203" y="97"/>
                    <a:pt x="200" y="94"/>
                  </a:cubicBezTo>
                  <a:cubicBezTo>
                    <a:pt x="130" y="40"/>
                    <a:pt x="130" y="40"/>
                    <a:pt x="130" y="40"/>
                  </a:cubicBezTo>
                  <a:cubicBezTo>
                    <a:pt x="138" y="12"/>
                    <a:pt x="138" y="12"/>
                    <a:pt x="138" y="12"/>
                  </a:cubicBezTo>
                  <a:cubicBezTo>
                    <a:pt x="139" y="9"/>
                    <a:pt x="138" y="7"/>
                    <a:pt x="137" y="5"/>
                  </a:cubicBezTo>
                  <a:cubicBezTo>
                    <a:pt x="136" y="3"/>
                    <a:pt x="134" y="2"/>
                    <a:pt x="132" y="1"/>
                  </a:cubicBezTo>
                  <a:cubicBezTo>
                    <a:pt x="131" y="1"/>
                    <a:pt x="124" y="0"/>
                    <a:pt x="113" y="0"/>
                  </a:cubicBezTo>
                  <a:cubicBezTo>
                    <a:pt x="91" y="0"/>
                    <a:pt x="50" y="6"/>
                    <a:pt x="24" y="45"/>
                  </a:cubicBezTo>
                  <a:cubicBezTo>
                    <a:pt x="2" y="76"/>
                    <a:pt x="0" y="121"/>
                    <a:pt x="18" y="174"/>
                  </a:cubicBezTo>
                  <a:cubicBezTo>
                    <a:pt x="29" y="207"/>
                    <a:pt x="11" y="236"/>
                    <a:pt x="11" y="236"/>
                  </a:cubicBezTo>
                  <a:cubicBezTo>
                    <a:pt x="9" y="239"/>
                    <a:pt x="9" y="242"/>
                    <a:pt x="10" y="245"/>
                  </a:cubicBezTo>
                  <a:cubicBezTo>
                    <a:pt x="12" y="248"/>
                    <a:pt x="15" y="249"/>
                    <a:pt x="18" y="249"/>
                  </a:cubicBezTo>
                  <a:cubicBezTo>
                    <a:pt x="42" y="249"/>
                    <a:pt x="42" y="249"/>
                    <a:pt x="42" y="249"/>
                  </a:cubicBezTo>
                  <a:lnTo>
                    <a:pt x="47" y="2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4D4F53"/>
                </a:solidFill>
              </a:endParaRPr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2843213" y="2676524"/>
              <a:ext cx="681038" cy="338139"/>
            </a:xfrm>
            <a:custGeom>
              <a:avLst/>
              <a:gdLst>
                <a:gd name="T0" fmla="*/ 160 w 181"/>
                <a:gd name="T1" fmla="*/ 48 h 90"/>
                <a:gd name="T2" fmla="*/ 146 w 181"/>
                <a:gd name="T3" fmla="*/ 0 h 90"/>
                <a:gd name="T4" fmla="*/ 33 w 181"/>
                <a:gd name="T5" fmla="*/ 0 h 90"/>
                <a:gd name="T6" fmla="*/ 18 w 181"/>
                <a:gd name="T7" fmla="*/ 48 h 90"/>
                <a:gd name="T8" fmla="*/ 0 w 181"/>
                <a:gd name="T9" fmla="*/ 69 h 90"/>
                <a:gd name="T10" fmla="*/ 24 w 181"/>
                <a:gd name="T11" fmla="*/ 90 h 90"/>
                <a:gd name="T12" fmla="*/ 157 w 181"/>
                <a:gd name="T13" fmla="*/ 90 h 90"/>
                <a:gd name="T14" fmla="*/ 181 w 181"/>
                <a:gd name="T15" fmla="*/ 69 h 90"/>
                <a:gd name="T16" fmla="*/ 160 w 181"/>
                <a:gd name="T17" fmla="*/ 48 h 90"/>
                <a:gd name="T18" fmla="*/ 45 w 181"/>
                <a:gd name="T19" fmla="*/ 16 h 90"/>
                <a:gd name="T20" fmla="*/ 133 w 181"/>
                <a:gd name="T21" fmla="*/ 16 h 90"/>
                <a:gd name="T22" fmla="*/ 142 w 181"/>
                <a:gd name="T23" fmla="*/ 48 h 90"/>
                <a:gd name="T24" fmla="*/ 36 w 181"/>
                <a:gd name="T25" fmla="*/ 48 h 90"/>
                <a:gd name="T26" fmla="*/ 45 w 181"/>
                <a:gd name="T27" fmla="*/ 16 h 90"/>
                <a:gd name="T28" fmla="*/ 157 w 181"/>
                <a:gd name="T29" fmla="*/ 74 h 90"/>
                <a:gd name="T30" fmla="*/ 24 w 181"/>
                <a:gd name="T31" fmla="*/ 74 h 90"/>
                <a:gd name="T32" fmla="*/ 17 w 181"/>
                <a:gd name="T33" fmla="*/ 69 h 90"/>
                <a:gd name="T34" fmla="*/ 24 w 181"/>
                <a:gd name="T35" fmla="*/ 64 h 90"/>
                <a:gd name="T36" fmla="*/ 157 w 181"/>
                <a:gd name="T37" fmla="*/ 64 h 90"/>
                <a:gd name="T38" fmla="*/ 164 w 181"/>
                <a:gd name="T39" fmla="*/ 69 h 90"/>
                <a:gd name="T40" fmla="*/ 157 w 181"/>
                <a:gd name="T41" fmla="*/ 7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1" h="90">
                  <a:moveTo>
                    <a:pt x="160" y="48"/>
                  </a:moveTo>
                  <a:cubicBezTo>
                    <a:pt x="146" y="0"/>
                    <a:pt x="146" y="0"/>
                    <a:pt x="146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8" y="50"/>
                    <a:pt x="0" y="59"/>
                    <a:pt x="0" y="69"/>
                  </a:cubicBezTo>
                  <a:cubicBezTo>
                    <a:pt x="0" y="81"/>
                    <a:pt x="11" y="90"/>
                    <a:pt x="24" y="90"/>
                  </a:cubicBezTo>
                  <a:cubicBezTo>
                    <a:pt x="157" y="90"/>
                    <a:pt x="157" y="90"/>
                    <a:pt x="157" y="90"/>
                  </a:cubicBezTo>
                  <a:cubicBezTo>
                    <a:pt x="170" y="90"/>
                    <a:pt x="181" y="81"/>
                    <a:pt x="181" y="69"/>
                  </a:cubicBezTo>
                  <a:cubicBezTo>
                    <a:pt x="181" y="58"/>
                    <a:pt x="171" y="49"/>
                    <a:pt x="160" y="48"/>
                  </a:cubicBezTo>
                  <a:close/>
                  <a:moveTo>
                    <a:pt x="45" y="16"/>
                  </a:moveTo>
                  <a:cubicBezTo>
                    <a:pt x="133" y="16"/>
                    <a:pt x="133" y="16"/>
                    <a:pt x="133" y="16"/>
                  </a:cubicBezTo>
                  <a:cubicBezTo>
                    <a:pt x="142" y="48"/>
                    <a:pt x="142" y="48"/>
                    <a:pt x="142" y="48"/>
                  </a:cubicBezTo>
                  <a:cubicBezTo>
                    <a:pt x="36" y="48"/>
                    <a:pt x="36" y="48"/>
                    <a:pt x="36" y="48"/>
                  </a:cubicBezTo>
                  <a:lnTo>
                    <a:pt x="45" y="16"/>
                  </a:lnTo>
                  <a:close/>
                  <a:moveTo>
                    <a:pt x="157" y="74"/>
                  </a:moveTo>
                  <a:cubicBezTo>
                    <a:pt x="24" y="74"/>
                    <a:pt x="24" y="74"/>
                    <a:pt x="24" y="74"/>
                  </a:cubicBezTo>
                  <a:cubicBezTo>
                    <a:pt x="20" y="74"/>
                    <a:pt x="17" y="71"/>
                    <a:pt x="17" y="69"/>
                  </a:cubicBezTo>
                  <a:cubicBezTo>
                    <a:pt x="17" y="67"/>
                    <a:pt x="20" y="64"/>
                    <a:pt x="24" y="64"/>
                  </a:cubicBezTo>
                  <a:cubicBezTo>
                    <a:pt x="157" y="64"/>
                    <a:pt x="157" y="64"/>
                    <a:pt x="157" y="64"/>
                  </a:cubicBezTo>
                  <a:cubicBezTo>
                    <a:pt x="161" y="64"/>
                    <a:pt x="164" y="67"/>
                    <a:pt x="164" y="69"/>
                  </a:cubicBezTo>
                  <a:cubicBezTo>
                    <a:pt x="164" y="71"/>
                    <a:pt x="161" y="74"/>
                    <a:pt x="157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srgbClr val="4D4F53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041832" y="800100"/>
            <a:ext cx="7102168" cy="8572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350" dirty="0">
                <a:solidFill>
                  <a:srgbClr val="4D4F53"/>
                </a:solidFill>
                <a:cs typeface="Arial" pitchFamily="34" charset="0"/>
              </a:rPr>
              <a:t>Strategic Cloud provider selection to enable next generation architecture based</a:t>
            </a:r>
            <a:br>
              <a:rPr lang="en-US" sz="1350" dirty="0">
                <a:solidFill>
                  <a:srgbClr val="4D4F53"/>
                </a:solidFill>
                <a:cs typeface="Arial" pitchFamily="34" charset="0"/>
              </a:rPr>
            </a:br>
            <a:r>
              <a:rPr lang="en-US" sz="1350" dirty="0">
                <a:solidFill>
                  <a:srgbClr val="4D4F53"/>
                </a:solidFill>
                <a:cs typeface="Arial" pitchFamily="34" charset="0"/>
              </a:rPr>
              <a:t>on a 360 platform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29064" y="1703048"/>
            <a:ext cx="2428436" cy="400050"/>
          </a:xfrm>
          <a:prstGeom prst="roundRect">
            <a:avLst>
              <a:gd name="adj" fmla="val 91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cs typeface="Arial" pitchFamily="34" charset="0"/>
              </a:rPr>
              <a:t>Issue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886764" y="1674956"/>
            <a:ext cx="2428436" cy="400050"/>
          </a:xfrm>
          <a:prstGeom prst="roundRect">
            <a:avLst>
              <a:gd name="adj" fmla="val 916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cs typeface="Arial" pitchFamily="34" charset="0"/>
              </a:rPr>
              <a:t>Mindtree approach</a:t>
            </a:r>
          </a:p>
        </p:txBody>
      </p:sp>
      <p:sp>
        <p:nvSpPr>
          <p:cNvPr id="31" name="Text Placeholder 7"/>
          <p:cNvSpPr txBox="1">
            <a:spLocks/>
          </p:cNvSpPr>
          <p:nvPr/>
        </p:nvSpPr>
        <p:spPr>
          <a:xfrm>
            <a:off x="381000" y="2183628"/>
            <a:ext cx="2428436" cy="1560428"/>
          </a:xfrm>
          <a:prstGeom prst="rect">
            <a:avLst/>
          </a:prstGeom>
        </p:spPr>
        <p:txBody>
          <a:bodyPr anchor="ctr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D4F53"/>
              </a:buClr>
              <a:buSzPct val="110000"/>
              <a:buFontTx/>
              <a:buNone/>
              <a:defRPr lang="en-US" sz="18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28594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5718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SzPct val="90000"/>
              <a:buFont typeface="Wingdings" pitchFamily="2" charset="2"/>
              <a:buChar char=""/>
              <a:defRPr lang="en-US" sz="14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85783" indent="-230182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 lang="en-US" sz="14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050" b="1" dirty="0">
                <a:solidFill>
                  <a:schemeClr val="accent1"/>
                </a:solidFill>
                <a:latin typeface="Arial"/>
              </a:rPr>
              <a:t>Modernizing the Core to elevate experiences from student to a professional</a:t>
            </a:r>
          </a:p>
          <a:p>
            <a:pPr marL="128588" indent="-128588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latin typeface="Arial"/>
              </a:rPr>
              <a:t>50+ custom java applications in on premise.</a:t>
            </a:r>
          </a:p>
          <a:p>
            <a:pPr marL="128588" indent="-128588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latin typeface="Arial"/>
              </a:rPr>
              <a:t>Multiple CRM, eCommerce applications without 360 view of data.</a:t>
            </a:r>
          </a:p>
          <a:p>
            <a:pPr marL="128588" indent="-128588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900" dirty="0">
                <a:latin typeface="Arial"/>
              </a:rPr>
              <a:t>No modularity and single responsibility principle followed in system.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048000" y="1692563"/>
            <a:ext cx="0" cy="22507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143250" y="4022541"/>
            <a:ext cx="6000749" cy="724716"/>
          </a:xfrm>
          <a:prstGeom prst="rect">
            <a:avLst/>
          </a:prstGeom>
          <a:solidFill>
            <a:srgbClr val="003351"/>
          </a:solidFill>
          <a:ln w="31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50" dirty="0">
                <a:solidFill>
                  <a:prstClr val="white"/>
                </a:solidFill>
              </a:rPr>
              <a:t>Services in Google Cloud across Web, Mobile, Data and AI compared </a:t>
            </a:r>
          </a:p>
          <a:p>
            <a:pPr algn="ctr"/>
            <a:r>
              <a:rPr lang="en-US" sz="1350" dirty="0">
                <a:solidFill>
                  <a:prstClr val="white"/>
                </a:solidFill>
              </a:rPr>
              <a:t>against leading cloud providers</a:t>
            </a:r>
          </a:p>
        </p:txBody>
      </p:sp>
      <p:sp>
        <p:nvSpPr>
          <p:cNvPr id="40" name="Text Placeholder 7"/>
          <p:cNvSpPr txBox="1">
            <a:spLocks/>
          </p:cNvSpPr>
          <p:nvPr/>
        </p:nvSpPr>
        <p:spPr>
          <a:xfrm>
            <a:off x="3267514" y="2065643"/>
            <a:ext cx="1939568" cy="2223166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D4F53"/>
              </a:buClr>
              <a:buSzPct val="110000"/>
              <a:buFontTx/>
              <a:buNone/>
              <a:defRPr lang="en-US" sz="18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28594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5718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SzPct val="90000"/>
              <a:buFont typeface="Wingdings" pitchFamily="2" charset="2"/>
              <a:buChar char=""/>
              <a:defRPr lang="en-US" sz="14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85783" indent="-230182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 lang="en-US" sz="14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1050" b="1" dirty="0">
                <a:solidFill>
                  <a:srgbClr val="830051"/>
                </a:solidFill>
                <a:latin typeface="Arial"/>
              </a:rPr>
              <a:t>Cloud Provider Selection</a:t>
            </a:r>
            <a:endParaRPr sz="825" dirty="0">
              <a:latin typeface="Arial"/>
            </a:endParaRPr>
          </a:p>
          <a:p>
            <a:pPr marL="0" marR="171450" lvl="1" indent="0" algn="ctr" fontAlgn="base">
              <a:buClr>
                <a:srgbClr val="4D4F53"/>
              </a:buClr>
              <a:buSzPct val="110000"/>
              <a:buNone/>
              <a:defRPr/>
            </a:pPr>
            <a:r>
              <a:rPr lang="en-US" sz="900" dirty="0">
                <a:latin typeface="Arial"/>
              </a:rPr>
              <a:t>Twenty week detailed application and cloud assessment was performed along with cloud provider selection.</a:t>
            </a:r>
          </a:p>
          <a:p>
            <a:pPr marL="0" marR="171450" lvl="1" indent="0" algn="ctr" fontAlgn="base">
              <a:buClr>
                <a:srgbClr val="4D4F53"/>
              </a:buClr>
              <a:buSzPct val="110000"/>
              <a:buNone/>
              <a:defRPr/>
            </a:pPr>
            <a:r>
              <a:rPr lang="en-US" sz="900" dirty="0">
                <a:latin typeface="Arial"/>
              </a:rPr>
              <a:t>This recommended approach is taken for larger rollout and continuous improvement model to best leverage the cloud capabilities.</a:t>
            </a:r>
          </a:p>
        </p:txBody>
      </p:sp>
      <p:sp>
        <p:nvSpPr>
          <p:cNvPr id="43" name="Text Placeholder 7"/>
          <p:cNvSpPr txBox="1">
            <a:spLocks/>
          </p:cNvSpPr>
          <p:nvPr/>
        </p:nvSpPr>
        <p:spPr>
          <a:xfrm>
            <a:off x="5260126" y="2053821"/>
            <a:ext cx="1699555" cy="156042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D4F53"/>
              </a:buClr>
              <a:buSzPct val="110000"/>
              <a:buFontTx/>
              <a:buNone/>
              <a:defRPr lang="en-US" sz="18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28594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5718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SzPct val="90000"/>
              <a:buFont typeface="Wingdings" pitchFamily="2" charset="2"/>
              <a:buChar char=""/>
              <a:defRPr lang="en-US" sz="14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85783" indent="-230182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 lang="en-US" sz="14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dirty="0">
                <a:solidFill>
                  <a:srgbClr val="830051"/>
                </a:solidFill>
                <a:latin typeface="Arial"/>
              </a:rPr>
              <a:t>Cloud Reference Architecture</a:t>
            </a:r>
          </a:p>
          <a:p>
            <a:pPr algn="ctr"/>
            <a:endParaRPr sz="825" dirty="0">
              <a:latin typeface="Arial"/>
            </a:endParaRPr>
          </a:p>
          <a:p>
            <a:pPr marL="0" marR="171450" lvl="1" indent="0" algn="ctr" fontAlgn="base">
              <a:buClr>
                <a:srgbClr val="4D4F53"/>
              </a:buClr>
              <a:buSzPct val="110000"/>
              <a:buNone/>
              <a:defRPr/>
            </a:pPr>
            <a:r>
              <a:rPr lang="en-US" sz="900" dirty="0">
                <a:latin typeface="Arial"/>
              </a:rPr>
              <a:t>Created cloud reference architecture for their internal application.</a:t>
            </a:r>
          </a:p>
        </p:txBody>
      </p:sp>
      <p:sp>
        <p:nvSpPr>
          <p:cNvPr id="44" name="Text Placeholder 7"/>
          <p:cNvSpPr txBox="1">
            <a:spLocks/>
          </p:cNvSpPr>
          <p:nvPr/>
        </p:nvSpPr>
        <p:spPr>
          <a:xfrm>
            <a:off x="7062569" y="2092613"/>
            <a:ext cx="1624231" cy="156042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4D4F53"/>
              </a:buClr>
              <a:buSzPct val="110000"/>
              <a:buFontTx/>
              <a:buNone/>
              <a:defRPr lang="en-US" sz="18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28594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Font typeface="Wingdings" panose="05000000000000000000" pitchFamily="2" charset="2"/>
              <a:buChar char="§"/>
              <a:defRPr lang="en-US" sz="16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45718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SzPct val="90000"/>
              <a:buFont typeface="Wingdings" pitchFamily="2" charset="2"/>
              <a:buChar char=""/>
              <a:defRPr lang="en-US" sz="14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685783" indent="-230182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E267B"/>
              </a:buClr>
              <a:buSzPct val="100000"/>
              <a:buFont typeface="Wingdings" pitchFamily="2" charset="2"/>
              <a:buChar char=""/>
              <a:defRPr lang="en-US" sz="1400" kern="1200" dirty="0" smtClean="0">
                <a:solidFill>
                  <a:srgbClr val="4D4F53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dirty="0">
                <a:solidFill>
                  <a:srgbClr val="830051"/>
                </a:solidFill>
                <a:latin typeface="Arial"/>
              </a:rPr>
              <a:t>Anchor partner</a:t>
            </a:r>
          </a:p>
          <a:p>
            <a:pPr algn="ctr"/>
            <a:endParaRPr sz="825" dirty="0">
              <a:latin typeface="Arial"/>
            </a:endParaRPr>
          </a:p>
          <a:p>
            <a:pPr marL="0" marR="171450" lvl="1" indent="0" algn="ctr" fontAlgn="base">
              <a:buClr>
                <a:srgbClr val="4D4F53"/>
              </a:buClr>
              <a:buSzPct val="110000"/>
              <a:buNone/>
              <a:defRPr/>
            </a:pPr>
            <a:r>
              <a:rPr lang="en-US" sz="900" dirty="0">
                <a:latin typeface="Arial"/>
              </a:rPr>
              <a:t>Mindtree chosen as Anchor partner for comparison against Google Cloud Provider.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C4B84B7-B5BC-4543-8BAF-B7D8E1D19A67}"/>
              </a:ext>
            </a:extLst>
          </p:cNvPr>
          <p:cNvCxnSpPr/>
          <p:nvPr/>
        </p:nvCxnSpPr>
        <p:spPr>
          <a:xfrm flipV="1">
            <a:off x="457200" y="1995275"/>
            <a:ext cx="8229600" cy="2729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223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989951"/>
              </p:ext>
            </p:extLst>
          </p:nvPr>
        </p:nvGraphicFramePr>
        <p:xfrm>
          <a:off x="429064" y="742950"/>
          <a:ext cx="7724336" cy="3200400"/>
        </p:xfrm>
        <a:graphic>
          <a:graphicData uri="http://schemas.openxmlformats.org/drawingml/2006/table">
            <a:tbl>
              <a:tblPr firstCol="1">
                <a:tableStyleId>{073A0DAA-6AF3-43AB-8588-CEC1D06C72B9}</a:tableStyleId>
              </a:tblPr>
              <a:tblGrid>
                <a:gridCol w="942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1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Quick Introduction to HBX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2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Leveraging Cloud for HBX Systems and Infrastructure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3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Cloud Data Ecosystem 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4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Implementation Approach for HBX for Building Data Ecosystem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5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Q&amp;A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2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Objectives for Creating Data Ecosystem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C93F804-C573-48F0-84D8-CCAEBC59FEA7}"/>
              </a:ext>
            </a:extLst>
          </p:cNvPr>
          <p:cNvSpPr/>
          <p:nvPr/>
        </p:nvSpPr>
        <p:spPr>
          <a:xfrm>
            <a:off x="457200" y="819150"/>
            <a:ext cx="2610134" cy="342212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858E781-FF64-493B-8F29-56C0DB3826BC}"/>
              </a:ext>
            </a:extLst>
          </p:cNvPr>
          <p:cNvSpPr/>
          <p:nvPr/>
        </p:nvSpPr>
        <p:spPr>
          <a:xfrm>
            <a:off x="3276600" y="819150"/>
            <a:ext cx="2610134" cy="342212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A5341FF-477E-4DAA-AB1E-6CBBBD057C0B}"/>
              </a:ext>
            </a:extLst>
          </p:cNvPr>
          <p:cNvSpPr/>
          <p:nvPr/>
        </p:nvSpPr>
        <p:spPr>
          <a:xfrm>
            <a:off x="6096000" y="819150"/>
            <a:ext cx="2590800" cy="342212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9B86001-04FA-48BD-A173-9800A2B3D152}"/>
              </a:ext>
            </a:extLst>
          </p:cNvPr>
          <p:cNvSpPr txBox="1"/>
          <p:nvPr/>
        </p:nvSpPr>
        <p:spPr>
          <a:xfrm>
            <a:off x="1120348" y="846385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Students</a:t>
            </a:r>
            <a:endParaRPr lang="en-IN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EA9E21B-8E96-4F9F-8EB6-3604E529C8B1}"/>
              </a:ext>
            </a:extLst>
          </p:cNvPr>
          <p:cNvSpPr txBox="1"/>
          <p:nvPr/>
        </p:nvSpPr>
        <p:spPr>
          <a:xfrm>
            <a:off x="3810000" y="85593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Staff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65F3E7B-88CF-495C-B0B9-50C71D8B35EE}"/>
              </a:ext>
            </a:extLst>
          </p:cNvPr>
          <p:cNvSpPr txBox="1"/>
          <p:nvPr/>
        </p:nvSpPr>
        <p:spPr>
          <a:xfrm>
            <a:off x="6733963" y="846385"/>
            <a:ext cx="809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Faculty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AEC00AB-FAEB-4011-A227-6F669A1A4407}"/>
              </a:ext>
            </a:extLst>
          </p:cNvPr>
          <p:cNvSpPr/>
          <p:nvPr/>
        </p:nvSpPr>
        <p:spPr>
          <a:xfrm>
            <a:off x="457200" y="1161362"/>
            <a:ext cx="2610134" cy="2491978"/>
          </a:xfrm>
          <a:prstGeom prst="roundRect">
            <a:avLst>
              <a:gd name="adj" fmla="val 2971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0944B20-834B-4607-85A4-6BAD838414DA}"/>
              </a:ext>
            </a:extLst>
          </p:cNvPr>
          <p:cNvSpPr/>
          <p:nvPr/>
        </p:nvSpPr>
        <p:spPr>
          <a:xfrm>
            <a:off x="3276600" y="1161362"/>
            <a:ext cx="2610134" cy="2491978"/>
          </a:xfrm>
          <a:prstGeom prst="roundRect">
            <a:avLst>
              <a:gd name="adj" fmla="val 2971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0065CBA-13D4-4A43-817E-09D6F1549D7A}"/>
              </a:ext>
            </a:extLst>
          </p:cNvPr>
          <p:cNvSpPr/>
          <p:nvPr/>
        </p:nvSpPr>
        <p:spPr>
          <a:xfrm>
            <a:off x="6096000" y="1161362"/>
            <a:ext cx="2610134" cy="2491978"/>
          </a:xfrm>
          <a:prstGeom prst="roundRect">
            <a:avLst>
              <a:gd name="adj" fmla="val 2971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4CA6AF8-950D-47C1-8199-73CF65719ECF}"/>
              </a:ext>
            </a:extLst>
          </p:cNvPr>
          <p:cNvSpPr txBox="1"/>
          <p:nvPr/>
        </p:nvSpPr>
        <p:spPr>
          <a:xfrm>
            <a:off x="665148" y="1214940"/>
            <a:ext cx="2154251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Enhance Outcomes </a:t>
            </a:r>
          </a:p>
          <a:p>
            <a:pPr marL="18288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Identify Challenging Content </a:t>
            </a:r>
          </a:p>
          <a:p>
            <a:pPr marL="18288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Evaluate and improve interactive content and retention</a:t>
            </a:r>
          </a:p>
          <a:p>
            <a:pPr marL="18288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Proactively support struggling students</a:t>
            </a:r>
            <a:endParaRPr lang="en-IN" sz="1400" dirty="0">
              <a:solidFill>
                <a:srgbClr val="4D4F5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C80C826-3396-4F4F-8FCA-09A23AF08B32}"/>
              </a:ext>
            </a:extLst>
          </p:cNvPr>
          <p:cNvSpPr txBox="1"/>
          <p:nvPr/>
        </p:nvSpPr>
        <p:spPr>
          <a:xfrm>
            <a:off x="3505200" y="1214940"/>
            <a:ext cx="2285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Improve effectiveness  </a:t>
            </a:r>
          </a:p>
          <a:p>
            <a:pPr marL="18288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Scale data intensive activities like marketing, admissions &amp; grading </a:t>
            </a:r>
          </a:p>
          <a:p>
            <a:pPr marL="18288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Use data to test ideas and improve quality of decisions</a:t>
            </a:r>
            <a:endParaRPr lang="en-IN" sz="1400" dirty="0">
              <a:solidFill>
                <a:srgbClr val="4D4F5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EF43C90-136E-4F71-B0C2-A1AC69C0D7A4}"/>
              </a:ext>
            </a:extLst>
          </p:cNvPr>
          <p:cNvSpPr txBox="1"/>
          <p:nvPr/>
        </p:nvSpPr>
        <p:spPr>
          <a:xfrm>
            <a:off x="6324600" y="1214940"/>
            <a:ext cx="2154251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/>
              <a:t>Redefine Pedagogy</a:t>
            </a:r>
          </a:p>
          <a:p>
            <a:pPr marL="18288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Evaluate new pedagogical approaches </a:t>
            </a:r>
          </a:p>
          <a:p>
            <a:pPr marL="18288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Optimize evaluation approaches </a:t>
            </a:r>
          </a:p>
          <a:p>
            <a:pPr marL="18288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Support pedagogical research activities and innovation</a:t>
            </a:r>
            <a:endParaRPr lang="en-IN" sz="1400" dirty="0">
              <a:solidFill>
                <a:srgbClr val="4D4F5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44F4CFB6-1C3C-4B5E-8305-1CDE3192BC87}"/>
              </a:ext>
            </a:extLst>
          </p:cNvPr>
          <p:cNvSpPr/>
          <p:nvPr/>
        </p:nvSpPr>
        <p:spPr>
          <a:xfrm>
            <a:off x="457200" y="3776160"/>
            <a:ext cx="8229600" cy="319590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49B6AE47-8A41-4FEE-AA8B-31207125D099}"/>
              </a:ext>
            </a:extLst>
          </p:cNvPr>
          <p:cNvSpPr/>
          <p:nvPr/>
        </p:nvSpPr>
        <p:spPr>
          <a:xfrm>
            <a:off x="465745" y="4095750"/>
            <a:ext cx="8229600" cy="533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04F2F18-A151-4EFD-9FEB-9F864FCE9C1A}"/>
              </a:ext>
            </a:extLst>
          </p:cNvPr>
          <p:cNvSpPr txBox="1"/>
          <p:nvPr/>
        </p:nvSpPr>
        <p:spPr>
          <a:xfrm>
            <a:off x="914400" y="3781631"/>
            <a:ext cx="3533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Innovation</a:t>
            </a:r>
            <a:r>
              <a:rPr lang="en-US" sz="1400" b="1" dirty="0">
                <a:solidFill>
                  <a:schemeClr val="accent1"/>
                </a:solidFill>
              </a:rPr>
              <a:t> &amp; Continuous Improvement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EA91049-FA02-4C8B-969A-C6BF7FD1C5DD}"/>
              </a:ext>
            </a:extLst>
          </p:cNvPr>
          <p:cNvSpPr txBox="1"/>
          <p:nvPr/>
        </p:nvSpPr>
        <p:spPr>
          <a:xfrm>
            <a:off x="665148" y="4101221"/>
            <a:ext cx="4113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880" indent="-18288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Identify and evaluate innovation opportunities </a:t>
            </a:r>
          </a:p>
          <a:p>
            <a:pPr marL="182880" indent="-18288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Drive Continuous Improvement</a:t>
            </a:r>
            <a:endParaRPr lang="en-IN" sz="1400" dirty="0">
              <a:solidFill>
                <a:srgbClr val="4D4F5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0FF8B397-5097-41DF-BF69-0EDD46068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27101" y="869870"/>
            <a:ext cx="364195" cy="24886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23179A99-4D4C-40D1-9713-A41542ACF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18985" y="876476"/>
            <a:ext cx="234519" cy="23451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59D9B66-AE27-42DA-A173-E70DFBD874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409226" y="871874"/>
            <a:ext cx="306005" cy="27590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AA94F7BC-1C2A-4A36-8973-CBE2E101F9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65148" y="3803185"/>
            <a:ext cx="251834" cy="26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86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for Technology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194EB0E-5C45-4AB9-BCC0-3D4AE014085C}"/>
              </a:ext>
            </a:extLst>
          </p:cNvPr>
          <p:cNvSpPr/>
          <p:nvPr/>
        </p:nvSpPr>
        <p:spPr>
          <a:xfrm>
            <a:off x="457200" y="818804"/>
            <a:ext cx="2590800" cy="533746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6ADD243-FE16-4B85-85E8-9FAC27A453BD}"/>
              </a:ext>
            </a:extLst>
          </p:cNvPr>
          <p:cNvSpPr/>
          <p:nvPr/>
        </p:nvSpPr>
        <p:spPr>
          <a:xfrm>
            <a:off x="3200400" y="818804"/>
            <a:ext cx="2722881" cy="533746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0AB3184-BC35-4E78-BFEF-123349DB4E6B}"/>
              </a:ext>
            </a:extLst>
          </p:cNvPr>
          <p:cNvSpPr/>
          <p:nvPr/>
        </p:nvSpPr>
        <p:spPr>
          <a:xfrm>
            <a:off x="6096000" y="818804"/>
            <a:ext cx="2590800" cy="533746"/>
          </a:xfrm>
          <a:prstGeom prst="round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4676674-6E98-4DF2-81FC-BD06671B38E3}"/>
              </a:ext>
            </a:extLst>
          </p:cNvPr>
          <p:cNvSpPr txBox="1"/>
          <p:nvPr/>
        </p:nvSpPr>
        <p:spPr>
          <a:xfrm>
            <a:off x="1280508" y="848142"/>
            <a:ext cx="1494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200" b="1" dirty="0">
                <a:solidFill>
                  <a:schemeClr val="bg1"/>
                </a:solidFill>
              </a:rPr>
              <a:t>Integration using </a:t>
            </a:r>
          </a:p>
          <a:p>
            <a:pPr lvl="0" algn="ctr"/>
            <a:r>
              <a:rPr lang="en-US" sz="1200" b="1" dirty="0">
                <a:solidFill>
                  <a:schemeClr val="bg1"/>
                </a:solidFill>
              </a:rPr>
              <a:t>Informatica Cloud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DB76903-ACE4-46CB-8692-F21B936B4120}"/>
              </a:ext>
            </a:extLst>
          </p:cNvPr>
          <p:cNvSpPr/>
          <p:nvPr/>
        </p:nvSpPr>
        <p:spPr>
          <a:xfrm>
            <a:off x="457200" y="1352550"/>
            <a:ext cx="2610134" cy="2743200"/>
          </a:xfrm>
          <a:prstGeom prst="roundRect">
            <a:avLst>
              <a:gd name="adj" fmla="val 2971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D018E7F-711B-4D0F-AF21-DD020722611A}"/>
              </a:ext>
            </a:extLst>
          </p:cNvPr>
          <p:cNvSpPr/>
          <p:nvPr/>
        </p:nvSpPr>
        <p:spPr>
          <a:xfrm>
            <a:off x="3200401" y="1352550"/>
            <a:ext cx="2743200" cy="2743200"/>
          </a:xfrm>
          <a:prstGeom prst="roundRect">
            <a:avLst>
              <a:gd name="adj" fmla="val 2971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29ABFE6-C728-4122-A45B-B1F129C54D61}"/>
              </a:ext>
            </a:extLst>
          </p:cNvPr>
          <p:cNvSpPr/>
          <p:nvPr/>
        </p:nvSpPr>
        <p:spPr>
          <a:xfrm>
            <a:off x="6096000" y="1352550"/>
            <a:ext cx="2610134" cy="2743200"/>
          </a:xfrm>
          <a:prstGeom prst="roundRect">
            <a:avLst>
              <a:gd name="adj" fmla="val 2971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7FF1108-9ADC-428E-9EFB-8568E5711065}"/>
              </a:ext>
            </a:extLst>
          </p:cNvPr>
          <p:cNvSpPr txBox="1"/>
          <p:nvPr/>
        </p:nvSpPr>
        <p:spPr>
          <a:xfrm>
            <a:off x="725223" y="1406128"/>
            <a:ext cx="215425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Cloud based infrastructure with minimal infrastructure management</a:t>
            </a:r>
          </a:p>
          <a:p>
            <a:pPr marL="182880" lvl="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Development Tools for management integration </a:t>
            </a:r>
          </a:p>
          <a:p>
            <a:pPr marL="182880" lvl="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Pluggable connectors to S3, Redshift, ODBC, Salesforce, ServiceNow, REST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C3C4932-A118-4B48-A754-8CB38AFA4109}"/>
              </a:ext>
            </a:extLst>
          </p:cNvPr>
          <p:cNvSpPr txBox="1"/>
          <p:nvPr/>
        </p:nvSpPr>
        <p:spPr>
          <a:xfrm>
            <a:off x="3560749" y="1406128"/>
            <a:ext cx="223045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S3 – As Landing layer to stage the data </a:t>
            </a:r>
          </a:p>
          <a:p>
            <a:pPr marL="182880" lvl="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Redshift - MPP based with scalability and performance ; suited for analytics </a:t>
            </a:r>
          </a:p>
          <a:p>
            <a:pPr marL="182880" lvl="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Snowflake for processing semi-structured (JSON) data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301AC82-19F1-45AE-B9A8-47E50A8FB5C9}"/>
              </a:ext>
            </a:extLst>
          </p:cNvPr>
          <p:cNvSpPr txBox="1"/>
          <p:nvPr/>
        </p:nvSpPr>
        <p:spPr>
          <a:xfrm>
            <a:off x="6248400" y="1406128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lvl="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Interactive dashboards for insight and decisions </a:t>
            </a:r>
          </a:p>
          <a:p>
            <a:pPr marL="182880" lvl="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Ad-hoc analysis using semantic layer </a:t>
            </a:r>
          </a:p>
          <a:p>
            <a:pPr marL="182880" lvl="0" indent="-182880"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Standardized views for consistent reporting (“student-wave”)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3E8F70F-2855-47E9-9661-FFEF9F730635}"/>
              </a:ext>
            </a:extLst>
          </p:cNvPr>
          <p:cNvSpPr txBox="1"/>
          <p:nvPr/>
        </p:nvSpPr>
        <p:spPr>
          <a:xfrm>
            <a:off x="3560749" y="848142"/>
            <a:ext cx="2121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200" b="1" dirty="0">
                <a:solidFill>
                  <a:schemeClr val="bg1"/>
                </a:solidFill>
              </a:rPr>
              <a:t>Storage using S3, Amazon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Redshift, Snowflake</a:t>
            </a:r>
            <a:endParaRPr lang="en-IN" sz="1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E207CFF-78DB-4E8C-8844-2CB9CF67C8B0}"/>
              </a:ext>
            </a:extLst>
          </p:cNvPr>
          <p:cNvSpPr txBox="1"/>
          <p:nvPr/>
        </p:nvSpPr>
        <p:spPr>
          <a:xfrm>
            <a:off x="6705600" y="854783"/>
            <a:ext cx="188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1200" b="1" dirty="0">
                <a:solidFill>
                  <a:schemeClr val="bg1"/>
                </a:solidFill>
              </a:rPr>
              <a:t>Insights using Tableau,</a:t>
            </a:r>
          </a:p>
          <a:p>
            <a:pPr lvl="0"/>
            <a:r>
              <a:rPr lang="en-US" sz="1200" b="1" dirty="0">
                <a:solidFill>
                  <a:schemeClr val="bg1"/>
                </a:solidFill>
              </a:rPr>
              <a:t>custom queries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39CE104C-92FB-4503-951D-060071E94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07008" y="938603"/>
            <a:ext cx="243983" cy="29414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CDD42AEF-2EE8-4B30-BB9D-9BE35FAFAA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3368" y="937477"/>
            <a:ext cx="526979" cy="295219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C4E5D76-85E5-463B-8979-1D0230C936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83630" y="923968"/>
            <a:ext cx="330811" cy="3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90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47D7591-0842-4F8D-B859-7F8A87352DCA}"/>
              </a:ext>
            </a:extLst>
          </p:cNvPr>
          <p:cNvSpPr/>
          <p:nvPr/>
        </p:nvSpPr>
        <p:spPr>
          <a:xfrm>
            <a:off x="470986" y="735535"/>
            <a:ext cx="8215814" cy="3977230"/>
          </a:xfrm>
          <a:prstGeom prst="roundRect">
            <a:avLst>
              <a:gd name="adj" fmla="val 2849"/>
            </a:avLst>
          </a:prstGeom>
          <a:solidFill>
            <a:schemeClr val="bg1">
              <a:lumMod val="95000"/>
              <a:alpha val="7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718"/>
            <a:ext cx="8229600" cy="479822"/>
          </a:xfrm>
        </p:spPr>
        <p:txBody>
          <a:bodyPr/>
          <a:lstStyle/>
          <a:p>
            <a:r>
              <a:rPr lang="en-US" dirty="0"/>
              <a:t>High-level Architecture of the Data Ecosystem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458B4C35-90F8-42A4-89F6-90483CBCF7C0}"/>
              </a:ext>
            </a:extLst>
          </p:cNvPr>
          <p:cNvGrpSpPr/>
          <p:nvPr/>
        </p:nvGrpSpPr>
        <p:grpSpPr>
          <a:xfrm>
            <a:off x="457200" y="819150"/>
            <a:ext cx="8243386" cy="3707793"/>
            <a:chOff x="367214" y="666750"/>
            <a:chExt cx="8243386" cy="3707793"/>
          </a:xfrm>
        </p:grpSpPr>
        <p:cxnSp>
          <p:nvCxnSpPr>
            <p:cNvPr id="5" name="Elbow Connector 4"/>
            <p:cNvCxnSpPr/>
            <p:nvPr/>
          </p:nvCxnSpPr>
          <p:spPr>
            <a:xfrm flipV="1">
              <a:off x="2689329" y="1866294"/>
              <a:ext cx="1390956" cy="854"/>
            </a:xfrm>
            <a:prstGeom prst="bentConnector3">
              <a:avLst>
                <a:gd name="adj1" fmla="val 50000"/>
              </a:avLst>
            </a:prstGeom>
            <a:noFill/>
            <a:ln w="28575" cap="flat" cmpd="sng" algn="ctr">
              <a:solidFill>
                <a:srgbClr val="E98E3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" name="Left Arrow 5"/>
            <p:cNvSpPr/>
            <p:nvPr/>
          </p:nvSpPr>
          <p:spPr>
            <a:xfrm>
              <a:off x="3627498" y="2448979"/>
              <a:ext cx="334636" cy="87301"/>
            </a:xfrm>
            <a:prstGeom prst="leftArrow">
              <a:avLst/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237748" y="1383293"/>
              <a:ext cx="679046" cy="545400"/>
            </a:xfrm>
            <a:prstGeom prst="roundRect">
              <a:avLst/>
            </a:prstGeom>
            <a:solidFill>
              <a:srgbClr val="FDD645">
                <a:lumMod val="20000"/>
                <a:lumOff val="80000"/>
              </a:srgbClr>
            </a:soli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b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A41034"/>
                  </a:solidFill>
                  <a:effectLst/>
                  <a:uLnTx/>
                  <a:uFillTx/>
                  <a:latin typeface="Trade Gothic LT Std Bold"/>
                  <a:ea typeface="+mn-ea"/>
                  <a:cs typeface="Trade Gothic LT Std Bold"/>
                </a:rPr>
                <a:t>Reporting Copy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121107" y="1047750"/>
              <a:ext cx="919237" cy="554687"/>
              <a:chOff x="2049191" y="1035112"/>
              <a:chExt cx="1235777" cy="1258931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2049191" y="1035112"/>
                <a:ext cx="1216715" cy="1237855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E98E3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t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A41034"/>
                    </a:solidFill>
                    <a:effectLst/>
                    <a:uLnTx/>
                    <a:uFillTx/>
                    <a:latin typeface="Trade Gothic LT Std Bold"/>
                    <a:ea typeface="+mn-ea"/>
                    <a:cs typeface="Trade Gothic LT Std Bold"/>
                  </a:rPr>
                  <a:t>Course Platform</a:t>
                </a:r>
              </a:p>
            </p:txBody>
          </p:sp>
          <p:sp>
            <p:nvSpPr>
              <p:cNvPr id="10" name="Can 9"/>
              <p:cNvSpPr/>
              <p:nvPr/>
            </p:nvSpPr>
            <p:spPr>
              <a:xfrm>
                <a:off x="2730971" y="1612940"/>
                <a:ext cx="396181" cy="297136"/>
              </a:xfrm>
              <a:prstGeom prst="can">
                <a:avLst/>
              </a:prstGeom>
              <a:gradFill rotWithShape="1">
                <a:gsLst>
                  <a:gs pos="0">
                    <a:srgbClr val="94C9E2">
                      <a:tint val="100000"/>
                      <a:shade val="100000"/>
                      <a:satMod val="130000"/>
                    </a:srgbClr>
                  </a:gs>
                  <a:gs pos="100000">
                    <a:srgbClr val="94C9E2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4C9E2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2138691" y="1513895"/>
                <a:ext cx="440845" cy="463213"/>
                <a:chOff x="2661668" y="2143484"/>
                <a:chExt cx="440845" cy="463213"/>
              </a:xfrm>
            </p:grpSpPr>
            <p:sp>
              <p:nvSpPr>
                <p:cNvPr id="13" name="Folded Corner 12"/>
                <p:cNvSpPr/>
                <p:nvPr/>
              </p:nvSpPr>
              <p:spPr>
                <a:xfrm>
                  <a:off x="2661668" y="2143484"/>
                  <a:ext cx="264121" cy="297136"/>
                </a:xfrm>
                <a:prstGeom prst="foldedCorner">
                  <a:avLst/>
                </a:prstGeom>
                <a:gradFill rotWithShape="1">
                  <a:gsLst>
                    <a:gs pos="0">
                      <a:srgbClr val="94C9E2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94C9E2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84849C"/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olded Corner 13"/>
                <p:cNvSpPr/>
                <p:nvPr/>
              </p:nvSpPr>
              <p:spPr>
                <a:xfrm>
                  <a:off x="2750030" y="2210516"/>
                  <a:ext cx="264121" cy="297136"/>
                </a:xfrm>
                <a:prstGeom prst="foldedCorner">
                  <a:avLst/>
                </a:prstGeom>
                <a:gradFill rotWithShape="1">
                  <a:gsLst>
                    <a:gs pos="0">
                      <a:srgbClr val="94C9E2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94C9E2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74746">
                      <a:lumMod val="50000"/>
                      <a:lumOff val="5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olded Corner 14"/>
                <p:cNvSpPr/>
                <p:nvPr/>
              </p:nvSpPr>
              <p:spPr>
                <a:xfrm>
                  <a:off x="2838392" y="2309561"/>
                  <a:ext cx="264121" cy="297136"/>
                </a:xfrm>
                <a:prstGeom prst="foldedCorner">
                  <a:avLst/>
                </a:prstGeom>
                <a:gradFill rotWithShape="1">
                  <a:gsLst>
                    <a:gs pos="0">
                      <a:srgbClr val="94C9E2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94C9E2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 w="9525" cap="flat" cmpd="sng" algn="ctr">
                  <a:solidFill>
                    <a:srgbClr val="474746">
                      <a:lumMod val="50000"/>
                      <a:lumOff val="50000"/>
                    </a:srgbClr>
                  </a:solidFill>
                  <a:prstDash val="soli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2208688" y="1976526"/>
                <a:ext cx="1076280" cy="31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A41034"/>
                    </a:solidFill>
                    <a:effectLst/>
                    <a:uLnTx/>
                    <a:uFillTx/>
                    <a:latin typeface="Trade Gothic LT Std Bold"/>
                    <a:cs typeface="Trade Gothic LT Std Bold"/>
                  </a:rPr>
                  <a:t>MongoDB    MySQL  </a:t>
                </a:r>
              </a:p>
            </p:txBody>
          </p:sp>
        </p:grpSp>
        <p:sp>
          <p:nvSpPr>
            <p:cNvPr id="17" name="Rounded Rectangle 16"/>
            <p:cNvSpPr/>
            <p:nvPr/>
          </p:nvSpPr>
          <p:spPr>
            <a:xfrm>
              <a:off x="3531786" y="1026207"/>
              <a:ext cx="882232" cy="545401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t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A41034"/>
                  </a:solidFill>
                  <a:effectLst/>
                  <a:uLnTx/>
                  <a:uFillTx/>
                  <a:latin typeface="Trade Gothic LT Std Bold"/>
                  <a:ea typeface="+mn-ea"/>
                  <a:cs typeface="Trade Gothic LT Std Bold"/>
                </a:rPr>
                <a:t>Historical Data</a:t>
              </a:r>
            </a:p>
          </p:txBody>
        </p:sp>
        <p:sp>
          <p:nvSpPr>
            <p:cNvPr id="18" name="Can 17"/>
            <p:cNvSpPr/>
            <p:nvPr/>
          </p:nvSpPr>
          <p:spPr>
            <a:xfrm>
              <a:off x="4026140" y="1280799"/>
              <a:ext cx="287268" cy="130919"/>
            </a:xfrm>
            <a:prstGeom prst="can">
              <a:avLst/>
            </a:prstGeom>
            <a:gradFill rotWithShape="1">
              <a:gsLst>
                <a:gs pos="0">
                  <a:srgbClr val="94C9E2">
                    <a:tint val="100000"/>
                    <a:shade val="100000"/>
                    <a:satMod val="130000"/>
                  </a:srgbClr>
                </a:gs>
                <a:gs pos="100000">
                  <a:srgbClr val="94C9E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4C9E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596682" y="1237160"/>
              <a:ext cx="319654" cy="204092"/>
              <a:chOff x="2661668" y="2143484"/>
              <a:chExt cx="440845" cy="463213"/>
            </a:xfrm>
          </p:grpSpPr>
          <p:sp>
            <p:nvSpPr>
              <p:cNvPr id="21" name="Folded Corner 20"/>
              <p:cNvSpPr/>
              <p:nvPr/>
            </p:nvSpPr>
            <p:spPr>
              <a:xfrm>
                <a:off x="2661668" y="2143484"/>
                <a:ext cx="264121" cy="297136"/>
              </a:xfrm>
              <a:prstGeom prst="foldedCorner">
                <a:avLst/>
              </a:prstGeom>
              <a:gradFill rotWithShape="1">
                <a:gsLst>
                  <a:gs pos="0">
                    <a:srgbClr val="94C9E2">
                      <a:tint val="100000"/>
                      <a:shade val="100000"/>
                      <a:satMod val="130000"/>
                    </a:srgbClr>
                  </a:gs>
                  <a:gs pos="100000">
                    <a:srgbClr val="94C9E2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84849C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Folded Corner 21"/>
              <p:cNvSpPr/>
              <p:nvPr/>
            </p:nvSpPr>
            <p:spPr>
              <a:xfrm>
                <a:off x="2750030" y="2210516"/>
                <a:ext cx="264121" cy="297136"/>
              </a:xfrm>
              <a:prstGeom prst="foldedCorner">
                <a:avLst/>
              </a:prstGeom>
              <a:gradFill rotWithShape="1">
                <a:gsLst>
                  <a:gs pos="0">
                    <a:srgbClr val="94C9E2">
                      <a:tint val="100000"/>
                      <a:shade val="100000"/>
                      <a:satMod val="130000"/>
                    </a:srgbClr>
                  </a:gs>
                  <a:gs pos="100000">
                    <a:srgbClr val="94C9E2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74746">
                    <a:lumMod val="50000"/>
                    <a:lumOff val="5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Folded Corner 22"/>
              <p:cNvSpPr/>
              <p:nvPr/>
            </p:nvSpPr>
            <p:spPr>
              <a:xfrm>
                <a:off x="2838392" y="2309561"/>
                <a:ext cx="264121" cy="297136"/>
              </a:xfrm>
              <a:prstGeom prst="foldedCorner">
                <a:avLst/>
              </a:prstGeom>
              <a:gradFill rotWithShape="1">
                <a:gsLst>
                  <a:gs pos="0">
                    <a:srgbClr val="94C9E2">
                      <a:tint val="100000"/>
                      <a:shade val="100000"/>
                      <a:satMod val="130000"/>
                    </a:srgbClr>
                  </a:gs>
                  <a:gs pos="100000">
                    <a:srgbClr val="94C9E2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74746">
                    <a:lumMod val="50000"/>
                    <a:lumOff val="5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613570" y="1441252"/>
              <a:ext cx="882230" cy="139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0" i="0" u="none" strike="noStrike" kern="0" cap="none" spc="0" normalizeH="0" baseline="0" noProof="0" dirty="0">
                  <a:ln>
                    <a:noFill/>
                  </a:ln>
                  <a:solidFill>
                    <a:srgbClr val="A41034"/>
                  </a:solidFill>
                  <a:effectLst/>
                  <a:uLnTx/>
                  <a:uFillTx/>
                  <a:latin typeface="Trade Gothic LT Std Bold"/>
                  <a:cs typeface="Trade Gothic LT Std Bold"/>
                </a:rPr>
                <a:t>MongoDB         MySQL  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971546" y="1183085"/>
              <a:ext cx="686753" cy="545400"/>
              <a:chOff x="2049191" y="1035112"/>
              <a:chExt cx="1216715" cy="1237855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2049191" y="1035112"/>
                <a:ext cx="1216715" cy="1237855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E98E3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t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A41034"/>
                    </a:solidFill>
                    <a:effectLst/>
                    <a:uLnTx/>
                    <a:uFillTx/>
                    <a:latin typeface="Trade Gothic LT Std Bold"/>
                    <a:ea typeface="+mn-ea"/>
                    <a:cs typeface="Trade Gothic LT Std Bold"/>
                  </a:rPr>
                  <a:t>Salesforce</a:t>
                </a:r>
                <a:endParaRPr kumimoji="0" lang="en-US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A41034"/>
                  </a:solidFill>
                  <a:effectLst/>
                  <a:uLnTx/>
                  <a:uFillTx/>
                  <a:latin typeface="Trade Gothic LT Std Bold"/>
                  <a:ea typeface="+mn-ea"/>
                  <a:cs typeface="Trade Gothic LT Std Bold"/>
                </a:endParaRPr>
              </a:p>
            </p:txBody>
          </p:sp>
          <p:sp>
            <p:nvSpPr>
              <p:cNvPr id="26" name="Can 25"/>
              <p:cNvSpPr/>
              <p:nvPr/>
            </p:nvSpPr>
            <p:spPr>
              <a:xfrm>
                <a:off x="2442800" y="1612940"/>
                <a:ext cx="396181" cy="297136"/>
              </a:xfrm>
              <a:prstGeom prst="can">
                <a:avLst/>
              </a:prstGeom>
              <a:gradFill rotWithShape="1">
                <a:gsLst>
                  <a:gs pos="0">
                    <a:srgbClr val="94C9E2">
                      <a:tint val="100000"/>
                      <a:shade val="100000"/>
                      <a:satMod val="130000"/>
                    </a:srgbClr>
                  </a:gs>
                  <a:gs pos="100000">
                    <a:srgbClr val="94C9E2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4C9E2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9978" y="2217424"/>
              <a:ext cx="587520" cy="504486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1382946" y="774843"/>
              <a:ext cx="3459633" cy="2315410"/>
            </a:xfrm>
            <a:prstGeom prst="roundRect">
              <a:avLst>
                <a:gd name="adj" fmla="val 6687"/>
              </a:avLst>
            </a:prstGeom>
            <a:noFill/>
            <a:ln w="28575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D1D24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8229" y="666750"/>
              <a:ext cx="400113" cy="203883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4657269" y="2666136"/>
              <a:ext cx="960683" cy="260566"/>
            </a:xfrm>
            <a:prstGeom prst="straightConnector1">
              <a:avLst/>
            </a:prstGeom>
            <a:noFill/>
            <a:ln w="38100" cap="flat" cmpd="sng" algn="ctr">
              <a:solidFill>
                <a:srgbClr val="E98E31"/>
              </a:solidFill>
              <a:prstDash val="sysDash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" name="Left Arrow 30"/>
            <p:cNvSpPr/>
            <p:nvPr/>
          </p:nvSpPr>
          <p:spPr>
            <a:xfrm>
              <a:off x="2494843" y="2449067"/>
              <a:ext cx="501702" cy="95894"/>
            </a:xfrm>
            <a:prstGeom prst="leftArrow">
              <a:avLst/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2" name="Straight Arrow Connector 31"/>
            <p:cNvCxnSpPr>
              <a:cxnSpLocks/>
            </p:cNvCxnSpPr>
            <p:nvPr/>
          </p:nvCxnSpPr>
          <p:spPr>
            <a:xfrm>
              <a:off x="4081231" y="1581150"/>
              <a:ext cx="0" cy="722968"/>
            </a:xfrm>
            <a:prstGeom prst="straightConnector1">
              <a:avLst/>
            </a:prstGeom>
            <a:noFill/>
            <a:ln w="28575" cap="flat" cmpd="sng" algn="ctr">
              <a:solidFill>
                <a:srgbClr val="E98E31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3" name="Rounded Rectangle 32"/>
            <p:cNvSpPr/>
            <p:nvPr/>
          </p:nvSpPr>
          <p:spPr>
            <a:xfrm>
              <a:off x="4236967" y="3549304"/>
              <a:ext cx="2892594" cy="825239"/>
            </a:xfrm>
            <a:prstGeom prst="roundRect">
              <a:avLst>
                <a:gd name="adj" fmla="val 10250"/>
              </a:avLst>
            </a:prstGeom>
            <a:noFill/>
            <a:ln w="28575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D1D24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39449" y="819150"/>
              <a:ext cx="1831004" cy="2098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050" b="1" dirty="0">
                  <a:solidFill>
                    <a:srgbClr val="E86E28"/>
                  </a:solidFill>
                  <a:latin typeface="Arial"/>
                </a:rPr>
                <a:t>HBX AWS Acct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1555" y="3719734"/>
              <a:ext cx="286736" cy="26859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0300" y="3730329"/>
              <a:ext cx="286736" cy="268595"/>
            </a:xfrm>
            <a:prstGeom prst="rect">
              <a:avLst/>
            </a:prstGeom>
          </p:spPr>
        </p:pic>
        <p:sp>
          <p:nvSpPr>
            <p:cNvPr id="37" name="Left-Right Arrow 36"/>
            <p:cNvSpPr/>
            <p:nvPr/>
          </p:nvSpPr>
          <p:spPr>
            <a:xfrm rot="16200000">
              <a:off x="3877020" y="3165848"/>
              <a:ext cx="782255" cy="90523"/>
            </a:xfrm>
            <a:prstGeom prst="leftRightArrow">
              <a:avLst/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LT Std Bold"/>
                <a:ea typeface="+mn-ea"/>
                <a:cs typeface="Trade Gothic LT Std Bold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1377" y="3730329"/>
              <a:ext cx="286736" cy="26859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467718" y="3943350"/>
              <a:ext cx="640395" cy="25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Snowflake Virtual DW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337501" y="3423873"/>
              <a:ext cx="1046534" cy="187741"/>
              <a:chOff x="6171496" y="3927795"/>
              <a:chExt cx="1162219" cy="267091"/>
            </a:xfrm>
            <a:effectLst/>
          </p:grpSpPr>
          <p:sp>
            <p:nvSpPr>
              <p:cNvPr id="41" name="Rectangle 40"/>
              <p:cNvSpPr/>
              <p:nvPr/>
            </p:nvSpPr>
            <p:spPr>
              <a:xfrm>
                <a:off x="6171496" y="3933211"/>
                <a:ext cx="1158756" cy="261675"/>
              </a:xfrm>
              <a:prstGeom prst="rect">
                <a:avLst/>
              </a:prstGeom>
              <a:solidFill>
                <a:sysClr val="window" lastClr="FFFFFF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182344" y="3927795"/>
                <a:ext cx="1151371" cy="261675"/>
              </a:xfrm>
              <a:prstGeom prst="rect">
                <a:avLst/>
              </a:prstGeom>
              <a:effectLst/>
            </p:spPr>
          </p:pic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32039" y="3735802"/>
              <a:ext cx="322480" cy="302077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6239901" y="3982612"/>
              <a:ext cx="889661" cy="25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Snowflake Metadata Services</a:t>
              </a:r>
            </a:p>
          </p:txBody>
        </p:sp>
        <p:sp>
          <p:nvSpPr>
            <p:cNvPr id="45" name="Left-Right Arrow 44"/>
            <p:cNvSpPr/>
            <p:nvPr/>
          </p:nvSpPr>
          <p:spPr>
            <a:xfrm>
              <a:off x="6118795" y="3844384"/>
              <a:ext cx="308387" cy="61997"/>
            </a:xfrm>
            <a:prstGeom prst="leftRightArrow">
              <a:avLst/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LT Std Bold"/>
                <a:ea typeface="+mn-ea"/>
                <a:cs typeface="Trade Gothic LT Std Bold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56116" y="4012084"/>
              <a:ext cx="889661" cy="25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Snowflake Data Persistence</a:t>
              </a:r>
            </a:p>
          </p:txBody>
        </p:sp>
        <p:sp>
          <p:nvSpPr>
            <p:cNvPr id="47" name="Left-Right Arrow 46"/>
            <p:cNvSpPr/>
            <p:nvPr/>
          </p:nvSpPr>
          <p:spPr>
            <a:xfrm>
              <a:off x="5284980" y="3844384"/>
              <a:ext cx="308387" cy="61997"/>
            </a:xfrm>
            <a:prstGeom prst="leftRightArrow">
              <a:avLst/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LT Std Bold"/>
                <a:ea typeface="+mn-ea"/>
                <a:cs typeface="Trade Gothic LT Std Bold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384610" y="3695614"/>
              <a:ext cx="784533" cy="511746"/>
            </a:xfrm>
            <a:prstGeom prst="roundRect">
              <a:avLst/>
            </a:prstGeom>
            <a:noFill/>
            <a:ln w="12700" cap="flat" cmpd="sng" algn="ctr">
              <a:solidFill>
                <a:srgbClr val="E86E28"/>
              </a:solidFill>
              <a:prstDash val="sysDash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9" name="Picture 48" descr="avatar-comp-man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374" y="2744132"/>
              <a:ext cx="409827" cy="319915"/>
            </a:xfrm>
            <a:prstGeom prst="rect">
              <a:avLst/>
            </a:prstGeom>
          </p:spPr>
        </p:pic>
        <p:pic>
          <p:nvPicPr>
            <p:cNvPr id="50" name="Picture 49" descr="avatar-comp-woma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656" y="2369542"/>
              <a:ext cx="433458" cy="338362"/>
            </a:xfrm>
            <a:prstGeom prst="rect">
              <a:avLst/>
            </a:prstGeom>
          </p:spPr>
        </p:pic>
        <p:sp>
          <p:nvSpPr>
            <p:cNvPr id="51" name="Left-Right Arrow 50"/>
            <p:cNvSpPr/>
            <p:nvPr/>
          </p:nvSpPr>
          <p:spPr>
            <a:xfrm flipV="1">
              <a:off x="967115" y="2448977"/>
              <a:ext cx="872868" cy="64364"/>
            </a:xfrm>
            <a:prstGeom prst="leftRightArrow">
              <a:avLst/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LT Std Bold"/>
                <a:ea typeface="+mn-ea"/>
                <a:cs typeface="Trade Gothic LT Std Bold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7214" y="2089947"/>
              <a:ext cx="730714" cy="30947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457200">
                <a:lnSpc>
                  <a:spcPts val="1100"/>
                </a:lnSpc>
                <a:defRPr/>
              </a:pPr>
              <a:r>
                <a:rPr lang="en-US" sz="9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Interactive </a:t>
              </a:r>
            </a:p>
            <a:p>
              <a:pPr algn="ctr" defTabSz="457200">
                <a:lnSpc>
                  <a:spcPts val="1100"/>
                </a:lnSpc>
                <a:defRPr/>
              </a:pPr>
              <a:r>
                <a:rPr lang="en-US" sz="9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Reports</a:t>
              </a:r>
            </a:p>
          </p:txBody>
        </p:sp>
        <p:sp>
          <p:nvSpPr>
            <p:cNvPr id="53" name="Bent-Up Arrow 52"/>
            <p:cNvSpPr/>
            <p:nvPr/>
          </p:nvSpPr>
          <p:spPr>
            <a:xfrm rot="10800000" flipH="1" flipV="1">
              <a:off x="2187681" y="2720803"/>
              <a:ext cx="1184982" cy="179617"/>
            </a:xfrm>
            <a:prstGeom prst="bentUpArrow">
              <a:avLst>
                <a:gd name="adj1" fmla="val 3826"/>
                <a:gd name="adj2" fmla="val 9766"/>
                <a:gd name="adj3" fmla="val 20482"/>
              </a:avLst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Left-Up Arrow 53"/>
            <p:cNvSpPr/>
            <p:nvPr/>
          </p:nvSpPr>
          <p:spPr>
            <a:xfrm>
              <a:off x="910110" y="2699637"/>
              <a:ext cx="1306723" cy="215263"/>
            </a:xfrm>
            <a:prstGeom prst="leftUpArrow">
              <a:avLst>
                <a:gd name="adj1" fmla="val 4028"/>
                <a:gd name="adj2" fmla="val 8593"/>
                <a:gd name="adj3" fmla="val 15879"/>
              </a:avLst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692802" y="914102"/>
              <a:ext cx="1831004" cy="2098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1050" b="1" dirty="0">
                  <a:solidFill>
                    <a:srgbClr val="E86E28"/>
                  </a:solidFill>
                  <a:latin typeface="Arial"/>
                </a:rPr>
                <a:t>External Data Sources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4192426" y="3149928"/>
              <a:ext cx="127320" cy="130480"/>
              <a:chOff x="7446667" y="3802248"/>
              <a:chExt cx="196306" cy="228143"/>
            </a:xfrm>
            <a:effectLst>
              <a:outerShdw blurRad="12700" dist="25400" dir="2700000" algn="tl" rotWithShape="0">
                <a:prstClr val="black">
                  <a:alpha val="55000"/>
                </a:prstClr>
              </a:outerShdw>
            </a:effectLst>
          </p:grpSpPr>
          <p:sp>
            <p:nvSpPr>
              <p:cNvPr id="57" name="Round Same Side Corner Rectangle 56"/>
              <p:cNvSpPr/>
              <p:nvPr/>
            </p:nvSpPr>
            <p:spPr>
              <a:xfrm>
                <a:off x="7446667" y="3904075"/>
                <a:ext cx="196306" cy="126316"/>
              </a:xfrm>
              <a:prstGeom prst="round2SameRect">
                <a:avLst/>
              </a:prstGeom>
              <a:solidFill>
                <a:srgbClr val="E86E28"/>
              </a:solidFill>
              <a:ln w="9525" cap="flat" cmpd="sng" algn="ctr">
                <a:solidFill>
                  <a:srgbClr val="E86E28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Block Arc 57"/>
              <p:cNvSpPr/>
              <p:nvPr/>
            </p:nvSpPr>
            <p:spPr>
              <a:xfrm>
                <a:off x="7473281" y="3802248"/>
                <a:ext cx="141489" cy="196876"/>
              </a:xfrm>
              <a:prstGeom prst="blockArc">
                <a:avLst/>
              </a:prstGeom>
              <a:solidFill>
                <a:srgbClr val="E86E28"/>
              </a:solidFill>
              <a:ln w="9525" cap="flat" cmpd="sng" algn="ctr">
                <a:solidFill>
                  <a:srgbClr val="E86E28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D1D2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5980350" y="3893067"/>
              <a:ext cx="127320" cy="130480"/>
              <a:chOff x="7446667" y="3802248"/>
              <a:chExt cx="196306" cy="228143"/>
            </a:xfrm>
            <a:effectLst>
              <a:outerShdw blurRad="12700" dist="25400" dir="2700000" algn="tl" rotWithShape="0">
                <a:prstClr val="black">
                  <a:alpha val="55000"/>
                </a:prstClr>
              </a:outerShdw>
            </a:effectLst>
          </p:grpSpPr>
          <p:sp>
            <p:nvSpPr>
              <p:cNvPr id="60" name="Round Same Side Corner Rectangle 59"/>
              <p:cNvSpPr/>
              <p:nvPr/>
            </p:nvSpPr>
            <p:spPr>
              <a:xfrm>
                <a:off x="7446667" y="3904075"/>
                <a:ext cx="196306" cy="126316"/>
              </a:xfrm>
              <a:prstGeom prst="round2SameRect">
                <a:avLst/>
              </a:prstGeom>
              <a:solidFill>
                <a:srgbClr val="E86E28"/>
              </a:solidFill>
              <a:ln w="9525" cap="flat" cmpd="sng" algn="ctr">
                <a:solidFill>
                  <a:srgbClr val="E86E28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Block Arc 60"/>
              <p:cNvSpPr/>
              <p:nvPr/>
            </p:nvSpPr>
            <p:spPr>
              <a:xfrm>
                <a:off x="7473281" y="3802248"/>
                <a:ext cx="141489" cy="196876"/>
              </a:xfrm>
              <a:prstGeom prst="blockArc">
                <a:avLst/>
              </a:prstGeom>
              <a:solidFill>
                <a:srgbClr val="E86E28"/>
              </a:solidFill>
              <a:ln w="9525" cap="flat" cmpd="sng" algn="ctr">
                <a:solidFill>
                  <a:srgbClr val="E86E28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1D1D24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 rot="1050684">
              <a:off x="4819718" y="2583487"/>
              <a:ext cx="615058" cy="1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sz="8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Metadata</a:t>
              </a:r>
            </a:p>
          </p:txBody>
        </p:sp>
        <p:sp>
          <p:nvSpPr>
            <p:cNvPr id="63" name="Left-Up Arrow 62"/>
            <p:cNvSpPr/>
            <p:nvPr/>
          </p:nvSpPr>
          <p:spPr>
            <a:xfrm rot="5400000">
              <a:off x="2055691" y="1709965"/>
              <a:ext cx="967969" cy="3717397"/>
            </a:xfrm>
            <a:prstGeom prst="leftUpArrow">
              <a:avLst>
                <a:gd name="adj1" fmla="val 1885"/>
                <a:gd name="adj2" fmla="val 4039"/>
                <a:gd name="adj3" fmla="val 6770"/>
              </a:avLst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46689" y="4171950"/>
              <a:ext cx="1748364" cy="99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20000"/>
                </a:lnSpc>
                <a:defRPr/>
              </a:pPr>
              <a:r>
                <a:rPr lang="en-US" sz="9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Ad Hoc Query/Reporting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337501" y="3088413"/>
              <a:ext cx="1045565" cy="2899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120000"/>
                </a:lnSpc>
                <a:defRPr/>
              </a:pPr>
              <a:r>
                <a:rPr lang="en-US" sz="7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Course Platform </a:t>
              </a:r>
              <a:r>
                <a:rPr lang="en-US" sz="700" dirty="0" err="1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MongoDB</a:t>
              </a:r>
              <a:r>
                <a:rPr lang="en-US" sz="7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 data (</a:t>
              </a:r>
              <a:r>
                <a:rPr lang="en-US" sz="700" dirty="0" err="1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json</a:t>
              </a:r>
              <a:r>
                <a:rPr lang="en-US" sz="7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)</a:t>
              </a:r>
            </a:p>
          </p:txBody>
        </p:sp>
        <p:sp>
          <p:nvSpPr>
            <p:cNvPr id="66" name="Bent-Up Arrow 65"/>
            <p:cNvSpPr/>
            <p:nvPr/>
          </p:nvSpPr>
          <p:spPr>
            <a:xfrm rot="5400000" flipV="1">
              <a:off x="4579998" y="1808360"/>
              <a:ext cx="780025" cy="629938"/>
            </a:xfrm>
            <a:prstGeom prst="bentUpArrow">
              <a:avLst>
                <a:gd name="adj1" fmla="val 1907"/>
                <a:gd name="adj2" fmla="val 6336"/>
                <a:gd name="adj3" fmla="val 8498"/>
              </a:avLst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67" name="Straight Arrow Connector 140"/>
            <p:cNvCxnSpPr>
              <a:cxnSpLocks/>
            </p:cNvCxnSpPr>
            <p:nvPr/>
          </p:nvCxnSpPr>
          <p:spPr>
            <a:xfrm flipV="1">
              <a:off x="3171558" y="2904156"/>
              <a:ext cx="948811" cy="581994"/>
            </a:xfrm>
            <a:prstGeom prst="bentConnector3">
              <a:avLst>
                <a:gd name="adj1" fmla="val 99886"/>
              </a:avLst>
            </a:prstGeom>
            <a:noFill/>
            <a:ln w="28575" cap="flat" cmpd="sng" algn="ctr">
              <a:solidFill>
                <a:srgbClr val="E98E31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8" name="TextBox 67"/>
            <p:cNvSpPr txBox="1"/>
            <p:nvPr/>
          </p:nvSpPr>
          <p:spPr>
            <a:xfrm>
              <a:off x="1590378" y="3005949"/>
              <a:ext cx="1686222" cy="9920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57200">
                <a:lnSpc>
                  <a:spcPct val="20000"/>
                </a:lnSpc>
                <a:defRPr/>
              </a:pPr>
              <a:r>
                <a:rPr lang="en-US" sz="9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Ad Hoc Query/Reporting</a:t>
              </a:r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2487179" y="3316544"/>
              <a:ext cx="1122506" cy="459509"/>
            </a:xfrm>
            <a:prstGeom prst="roundRect">
              <a:avLst>
                <a:gd name="adj" fmla="val 17352"/>
              </a:avLst>
            </a:prstGeom>
            <a:noFill/>
            <a:ln w="28575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D1D24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438400" y="3105150"/>
              <a:ext cx="1375770" cy="2098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US" sz="1050" b="1" dirty="0">
                  <a:solidFill>
                    <a:srgbClr val="E86E28"/>
                  </a:solidFill>
                  <a:latin typeface="Arial"/>
                </a:rPr>
                <a:t>Local Data Center</a:t>
              </a:r>
            </a:p>
          </p:txBody>
        </p:sp>
        <p:pic>
          <p:nvPicPr>
            <p:cNvPr id="71" name="Picture 70" descr="kinesis-firehose-h-120.pn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0163" y="1888123"/>
              <a:ext cx="486498" cy="277877"/>
            </a:xfrm>
            <a:prstGeom prst="rect">
              <a:avLst/>
            </a:prstGeom>
          </p:spPr>
        </p:pic>
        <p:cxnSp>
          <p:nvCxnSpPr>
            <p:cNvPr id="72" name="Straight Arrow Connector 71"/>
            <p:cNvCxnSpPr/>
            <p:nvPr/>
          </p:nvCxnSpPr>
          <p:spPr>
            <a:xfrm>
              <a:off x="1954731" y="1489369"/>
              <a:ext cx="0" cy="451583"/>
            </a:xfrm>
            <a:prstGeom prst="straightConnector1">
              <a:avLst/>
            </a:prstGeom>
            <a:noFill/>
            <a:ln w="28575" cap="flat" cmpd="sng" algn="ctr">
              <a:solidFill>
                <a:srgbClr val="E98E31">
                  <a:lumMod val="40000"/>
                  <a:lumOff val="60000"/>
                </a:srgbClr>
              </a:solidFill>
              <a:prstDash val="dot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3" name="Straight Arrow Connector 72"/>
            <p:cNvCxnSpPr>
              <a:stCxn id="71" idx="3"/>
            </p:cNvCxnSpPr>
            <p:nvPr/>
          </p:nvCxnSpPr>
          <p:spPr>
            <a:xfrm>
              <a:off x="2256661" y="2027062"/>
              <a:ext cx="699563" cy="329733"/>
            </a:xfrm>
            <a:prstGeom prst="straightConnector1">
              <a:avLst/>
            </a:prstGeom>
            <a:noFill/>
            <a:ln w="28575" cap="flat" cmpd="sng" algn="ctr">
              <a:solidFill>
                <a:srgbClr val="E98E31">
                  <a:lumMod val="40000"/>
                  <a:lumOff val="60000"/>
                </a:srgbClr>
              </a:solidFill>
              <a:prstDash val="dot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4" name="TextBox 73"/>
            <p:cNvSpPr txBox="1"/>
            <p:nvPr/>
          </p:nvSpPr>
          <p:spPr>
            <a:xfrm>
              <a:off x="1652383" y="2081944"/>
              <a:ext cx="645610" cy="183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120000"/>
                </a:lnSpc>
                <a:defRPr/>
              </a:pPr>
              <a:r>
                <a:rPr lang="en-US" sz="700" dirty="0" err="1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Firehose</a:t>
              </a:r>
              <a:endParaRPr lang="en-US" sz="700" dirty="0">
                <a:solidFill>
                  <a:srgbClr val="A41034"/>
                </a:solidFill>
                <a:latin typeface="Trade Gothic LT Std Bold"/>
                <a:cs typeface="Trade Gothic LT Std Bold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>
              <a:off x="1954731" y="1450538"/>
              <a:ext cx="161168" cy="0"/>
            </a:xfrm>
            <a:prstGeom prst="line">
              <a:avLst/>
            </a:prstGeom>
            <a:noFill/>
            <a:ln w="28575" cap="flat" cmpd="sng" algn="ctr">
              <a:solidFill>
                <a:srgbClr val="F387A1"/>
              </a:solidFill>
              <a:prstDash val="dot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76" name="Group 75"/>
            <p:cNvGrpSpPr/>
            <p:nvPr/>
          </p:nvGrpSpPr>
          <p:grpSpPr>
            <a:xfrm>
              <a:off x="1890515" y="2291065"/>
              <a:ext cx="604829" cy="409408"/>
              <a:chOff x="1905392" y="2297155"/>
              <a:chExt cx="671688" cy="582448"/>
            </a:xfrm>
          </p:grpSpPr>
          <p:pic>
            <p:nvPicPr>
              <p:cNvPr id="77" name="Picture 76" descr="tableau-plain.pn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266" b="100000" l="1266" r="100000">
                            <a14:foregroundMark x1="25316" y1="13924" x2="25316" y2="13924"/>
                            <a14:foregroundMark x1="75949" y1="25316" x2="75949" y2="25316"/>
                            <a14:foregroundMark x1="51899" y1="17722" x2="51899" y2="17722"/>
                            <a14:foregroundMark x1="77215" y1="73418" x2="77215" y2="73418"/>
                            <a14:foregroundMark x1="51899" y1="89873" x2="51899" y2="89873"/>
                            <a14:foregroundMark x1="24051" y1="70886" x2="24051" y2="70886"/>
                            <a14:foregroundMark x1="44304" y1="12658" x2="44304" y2="12658"/>
                            <a14:foregroundMark x1="15190" y1="50633" x2="15190" y2="50633"/>
                            <a14:foregroundMark x1="91139" y1="53165" x2="91139" y2="53165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34608" y="2492822"/>
                <a:ext cx="331735" cy="331735"/>
              </a:xfrm>
              <a:prstGeom prst="rect">
                <a:avLst/>
              </a:prstGeom>
              <a:scene3d>
                <a:camera prst="orthographicFront">
                  <a:rot lat="0" lon="1800000" rev="0"/>
                </a:camera>
                <a:lightRig rig="threePt" dir="t"/>
              </a:scene3d>
            </p:spPr>
          </p:pic>
          <p:sp>
            <p:nvSpPr>
              <p:cNvPr id="78" name="Rounded Rectangle 77"/>
              <p:cNvSpPr/>
              <p:nvPr/>
            </p:nvSpPr>
            <p:spPr>
              <a:xfrm>
                <a:off x="1915444" y="2330296"/>
                <a:ext cx="630105" cy="549307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E98E3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t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A41034"/>
                  </a:solidFill>
                  <a:effectLst/>
                  <a:uLnTx/>
                  <a:uFillTx/>
                  <a:latin typeface="Trade Gothic LT Std Bold"/>
                  <a:ea typeface="+mn-ea"/>
                  <a:cs typeface="Trade Gothic LT Std Bold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905392" y="2297155"/>
                <a:ext cx="671688" cy="260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A41034"/>
                    </a:solidFill>
                    <a:effectLst/>
                    <a:uLnTx/>
                    <a:uFillTx/>
                    <a:latin typeface="Trade Gothic LT Std Bold"/>
                    <a:cs typeface="Trade Gothic LT Std Bold"/>
                  </a:rPr>
                  <a:t>Tableau</a:t>
                </a:r>
              </a:p>
            </p:txBody>
          </p:sp>
        </p:grpSp>
        <p:sp>
          <p:nvSpPr>
            <p:cNvPr id="80" name="Rounded Rectangle 79"/>
            <p:cNvSpPr/>
            <p:nvPr/>
          </p:nvSpPr>
          <p:spPr>
            <a:xfrm>
              <a:off x="3991676" y="2308919"/>
              <a:ext cx="641009" cy="493047"/>
            </a:xfrm>
            <a:prstGeom prst="roundRect">
              <a:avLst/>
            </a:prstGeom>
            <a:noFill/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t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A41034"/>
                </a:solidFill>
                <a:effectLst/>
                <a:uLnTx/>
                <a:uFillTx/>
                <a:latin typeface="Trade Gothic LT Std Bold"/>
                <a:ea typeface="+mn-ea"/>
                <a:cs typeface="Trade Gothic LT Std Bold"/>
              </a:endParaRP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058083" y="2322545"/>
              <a:ext cx="490279" cy="249205"/>
            </a:xfrm>
            <a:prstGeom prst="rect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4021335" y="2542988"/>
              <a:ext cx="568666" cy="25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Secure Agent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>
              <a:off x="7295412" y="4006228"/>
              <a:ext cx="575995" cy="5814"/>
            </a:xfrm>
            <a:prstGeom prst="straightConnector1">
              <a:avLst/>
            </a:prstGeom>
            <a:noFill/>
            <a:ln w="28575" cap="flat" cmpd="sng" algn="ctr">
              <a:solidFill>
                <a:srgbClr val="E98E31">
                  <a:lumMod val="40000"/>
                  <a:lumOff val="60000"/>
                </a:srgbClr>
              </a:solidFill>
              <a:prstDash val="dot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4" name="Straight Arrow Connector 83"/>
            <p:cNvCxnSpPr/>
            <p:nvPr/>
          </p:nvCxnSpPr>
          <p:spPr>
            <a:xfrm>
              <a:off x="7266590" y="3714336"/>
              <a:ext cx="575995" cy="8519"/>
            </a:xfrm>
            <a:prstGeom prst="straightConnector1">
              <a:avLst/>
            </a:prstGeom>
            <a:noFill/>
            <a:ln w="28575" cap="flat" cmpd="sng" algn="ctr">
              <a:solidFill>
                <a:srgbClr val="E98E31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5" name="TextBox 84"/>
            <p:cNvSpPr txBox="1"/>
            <p:nvPr/>
          </p:nvSpPr>
          <p:spPr>
            <a:xfrm>
              <a:off x="7861551" y="3622351"/>
              <a:ext cx="749049" cy="178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8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Data Flow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861551" y="3877084"/>
              <a:ext cx="693775" cy="279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8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Future Data Flow</a:t>
              </a:r>
            </a:p>
          </p:txBody>
        </p:sp>
        <p:sp>
          <p:nvSpPr>
            <p:cNvPr id="87" name="Rounded Rectangle 157"/>
            <p:cNvSpPr/>
            <p:nvPr/>
          </p:nvSpPr>
          <p:spPr>
            <a:xfrm>
              <a:off x="7206311" y="3588490"/>
              <a:ext cx="1349015" cy="780026"/>
            </a:xfrm>
            <a:prstGeom prst="roundRect">
              <a:avLst/>
            </a:prstGeom>
            <a:noFill/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t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A41034"/>
                </a:solidFill>
                <a:effectLst/>
                <a:uLnTx/>
                <a:uFillTx/>
                <a:latin typeface="Trade Gothic LT Std Bold"/>
                <a:ea typeface="+mn-ea"/>
                <a:cs typeface="Trade Gothic LT Std Bold"/>
              </a:endParaRPr>
            </a:p>
          </p:txBody>
        </p: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48876" y="2821828"/>
              <a:ext cx="503898" cy="256127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5572721" y="2830680"/>
              <a:ext cx="889365" cy="486368"/>
              <a:chOff x="7410495" y="2975907"/>
              <a:chExt cx="871657" cy="774091"/>
            </a:xfrm>
          </p:grpSpPr>
          <p:sp>
            <p:nvSpPr>
              <p:cNvPr id="90" name="TextBox 89"/>
              <p:cNvSpPr txBox="1"/>
              <p:nvPr/>
            </p:nvSpPr>
            <p:spPr>
              <a:xfrm>
                <a:off x="7410495" y="3367536"/>
                <a:ext cx="871657" cy="323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A41034"/>
                  </a:solidFill>
                  <a:effectLst/>
                  <a:uLnTx/>
                  <a:uFillTx/>
                  <a:latin typeface="Trade Gothic LT Std Bold"/>
                  <a:cs typeface="Trade Gothic LT Std Bold"/>
                </a:endParaRPr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>
                <a:off x="7465889" y="2975907"/>
                <a:ext cx="760871" cy="774091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E98E3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t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A41034"/>
                  </a:solidFill>
                  <a:effectLst/>
                  <a:uLnTx/>
                  <a:uFillTx/>
                  <a:latin typeface="Trade Gothic LT Std Bold"/>
                  <a:ea typeface="+mn-ea"/>
                  <a:cs typeface="Trade Gothic LT Std Bold"/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5630875" y="3050471"/>
              <a:ext cx="784894" cy="25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7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Informatica Cloud Services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792866" y="1847363"/>
              <a:ext cx="1095605" cy="343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defRPr/>
              </a:pPr>
              <a:r>
                <a:rPr lang="en-US" sz="1050" b="1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Amazon Redshift  </a:t>
              </a:r>
            </a:p>
          </p:txBody>
        </p:sp>
        <p:sp>
          <p:nvSpPr>
            <p:cNvPr id="94" name="Can 93"/>
            <p:cNvSpPr/>
            <p:nvPr/>
          </p:nvSpPr>
          <p:spPr>
            <a:xfrm>
              <a:off x="2876858" y="3408431"/>
              <a:ext cx="294700" cy="130918"/>
            </a:xfrm>
            <a:prstGeom prst="can">
              <a:avLst/>
            </a:prstGeom>
            <a:gradFill rotWithShape="1">
              <a:gsLst>
                <a:gs pos="0">
                  <a:srgbClr val="94C9E2">
                    <a:tint val="100000"/>
                    <a:shade val="100000"/>
                    <a:satMod val="130000"/>
                  </a:srgbClr>
                </a:gs>
                <a:gs pos="100000">
                  <a:srgbClr val="94C9E2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94C9E2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577014" y="3670917"/>
              <a:ext cx="954772" cy="12003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defTabSz="457200">
                <a:lnSpc>
                  <a:spcPct val="20000"/>
                </a:lnSpc>
                <a:defRPr/>
              </a:pPr>
              <a:r>
                <a:rPr lang="en-US" sz="900" dirty="0">
                  <a:solidFill>
                    <a:srgbClr val="A41034"/>
                  </a:solidFill>
                  <a:latin typeface="Trade Gothic LT Std Bold"/>
                  <a:cs typeface="Trade Gothic LT Std Bold"/>
                </a:rPr>
                <a:t>HBX Live</a:t>
              </a: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5789392" y="1183085"/>
              <a:ext cx="686753" cy="545400"/>
              <a:chOff x="2049191" y="1035112"/>
              <a:chExt cx="1216715" cy="1237855"/>
            </a:xfrm>
          </p:grpSpPr>
          <p:sp>
            <p:nvSpPr>
              <p:cNvPr id="97" name="Rounded Rectangle 96"/>
              <p:cNvSpPr/>
              <p:nvPr/>
            </p:nvSpPr>
            <p:spPr>
              <a:xfrm>
                <a:off x="2049191" y="1035112"/>
                <a:ext cx="1216715" cy="1237855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E98E3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t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A41034"/>
                    </a:solidFill>
                    <a:effectLst/>
                    <a:uLnTx/>
                    <a:uFillTx/>
                    <a:latin typeface="Trade Gothic LT Std Bold"/>
                    <a:ea typeface="+mn-ea"/>
                    <a:cs typeface="Trade Gothic LT Std Bold"/>
                  </a:rPr>
                  <a:t>ServiceNow</a:t>
                </a:r>
              </a:p>
            </p:txBody>
          </p:sp>
          <p:sp>
            <p:nvSpPr>
              <p:cNvPr id="98" name="Can 97"/>
              <p:cNvSpPr/>
              <p:nvPr/>
            </p:nvSpPr>
            <p:spPr>
              <a:xfrm>
                <a:off x="2442800" y="1612940"/>
                <a:ext cx="396181" cy="297136"/>
              </a:xfrm>
              <a:prstGeom prst="can">
                <a:avLst/>
              </a:prstGeom>
              <a:gradFill rotWithShape="1">
                <a:gsLst>
                  <a:gs pos="0">
                    <a:srgbClr val="94C9E2">
                      <a:tint val="100000"/>
                      <a:shade val="100000"/>
                      <a:satMod val="130000"/>
                    </a:srgbClr>
                  </a:gs>
                  <a:gs pos="100000">
                    <a:srgbClr val="94C9E2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4C9E2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6608659" y="1183085"/>
              <a:ext cx="686753" cy="545400"/>
              <a:chOff x="2049191" y="1035112"/>
              <a:chExt cx="1216715" cy="1237855"/>
            </a:xfrm>
          </p:grpSpPr>
          <p:sp>
            <p:nvSpPr>
              <p:cNvPr id="100" name="Rounded Rectangle 99"/>
              <p:cNvSpPr/>
              <p:nvPr/>
            </p:nvSpPr>
            <p:spPr>
              <a:xfrm>
                <a:off x="2049191" y="1035112"/>
                <a:ext cx="1216715" cy="1237855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E98E3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t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A41034"/>
                    </a:solidFill>
                    <a:effectLst/>
                    <a:uLnTx/>
                    <a:uFillTx/>
                    <a:latin typeface="Trade Gothic LT Std Bold"/>
                    <a:ea typeface="+mn-ea"/>
                    <a:cs typeface="Trade Gothic LT Std Bold"/>
                  </a:rPr>
                  <a:t>Google Analytics</a:t>
                </a:r>
              </a:p>
            </p:txBody>
          </p:sp>
          <p:sp>
            <p:nvSpPr>
              <p:cNvPr id="101" name="Can 100"/>
              <p:cNvSpPr/>
              <p:nvPr/>
            </p:nvSpPr>
            <p:spPr>
              <a:xfrm>
                <a:off x="2442800" y="1612940"/>
                <a:ext cx="396181" cy="297136"/>
              </a:xfrm>
              <a:prstGeom prst="can">
                <a:avLst/>
              </a:prstGeom>
              <a:gradFill rotWithShape="1">
                <a:gsLst>
                  <a:gs pos="0">
                    <a:srgbClr val="94C9E2">
                      <a:tint val="100000"/>
                      <a:shade val="100000"/>
                      <a:satMod val="130000"/>
                    </a:srgbClr>
                  </a:gs>
                  <a:gs pos="100000">
                    <a:srgbClr val="94C9E2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4C9E2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7426704" y="1183085"/>
              <a:ext cx="686753" cy="545400"/>
              <a:chOff x="2049191" y="1035112"/>
              <a:chExt cx="1216715" cy="1237855"/>
            </a:xfrm>
          </p:grpSpPr>
          <p:sp>
            <p:nvSpPr>
              <p:cNvPr id="103" name="Rounded Rectangle 102"/>
              <p:cNvSpPr/>
              <p:nvPr/>
            </p:nvSpPr>
            <p:spPr>
              <a:xfrm>
                <a:off x="2049191" y="1035112"/>
                <a:ext cx="1216715" cy="1237855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E98E31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t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A41034"/>
                    </a:solidFill>
                    <a:effectLst/>
                    <a:uLnTx/>
                    <a:uFillTx/>
                    <a:latin typeface="Trade Gothic LT Std Bold"/>
                    <a:ea typeface="+mn-ea"/>
                    <a:cs typeface="Trade Gothic LT Std Bold"/>
                  </a:rPr>
                  <a:t>Hubspot</a:t>
                </a:r>
              </a:p>
            </p:txBody>
          </p:sp>
          <p:sp>
            <p:nvSpPr>
              <p:cNvPr id="104" name="Can 103"/>
              <p:cNvSpPr/>
              <p:nvPr/>
            </p:nvSpPr>
            <p:spPr>
              <a:xfrm>
                <a:off x="2442800" y="1612940"/>
                <a:ext cx="396181" cy="297136"/>
              </a:xfrm>
              <a:prstGeom prst="can">
                <a:avLst/>
              </a:prstGeom>
              <a:gradFill rotWithShape="1">
                <a:gsLst>
                  <a:gs pos="0">
                    <a:srgbClr val="94C9E2">
                      <a:tint val="100000"/>
                      <a:shade val="100000"/>
                      <a:satMod val="130000"/>
                    </a:srgbClr>
                  </a:gs>
                  <a:gs pos="100000">
                    <a:srgbClr val="94C9E2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94C9E2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5" name="Bent-Up Arrow 104"/>
            <p:cNvSpPr/>
            <p:nvPr/>
          </p:nvSpPr>
          <p:spPr>
            <a:xfrm rot="5400000" flipV="1">
              <a:off x="5328828" y="1695825"/>
              <a:ext cx="780025" cy="867719"/>
            </a:xfrm>
            <a:prstGeom prst="bentUpArrow">
              <a:avLst>
                <a:gd name="adj1" fmla="val 1907"/>
                <a:gd name="adj2" fmla="val 6336"/>
                <a:gd name="adj3" fmla="val 8498"/>
              </a:avLst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Bent-Up Arrow 105"/>
            <p:cNvSpPr/>
            <p:nvPr/>
          </p:nvSpPr>
          <p:spPr>
            <a:xfrm rot="5400000" flipV="1">
              <a:off x="6171710" y="1714306"/>
              <a:ext cx="780025" cy="818045"/>
            </a:xfrm>
            <a:prstGeom prst="bentUpArrow">
              <a:avLst>
                <a:gd name="adj1" fmla="val 1907"/>
                <a:gd name="adj2" fmla="val 6336"/>
                <a:gd name="adj3" fmla="val 8498"/>
              </a:avLst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Bent-Up Arrow 106"/>
            <p:cNvSpPr/>
            <p:nvPr/>
          </p:nvSpPr>
          <p:spPr>
            <a:xfrm rot="5400000" flipV="1">
              <a:off x="6976204" y="1727859"/>
              <a:ext cx="780025" cy="790940"/>
            </a:xfrm>
            <a:prstGeom prst="bentUpArrow">
              <a:avLst>
                <a:gd name="adj1" fmla="val 1907"/>
                <a:gd name="adj2" fmla="val 6336"/>
                <a:gd name="adj3" fmla="val 8498"/>
              </a:avLst>
            </a:prstGeom>
            <a:gradFill rotWithShape="1">
              <a:gsLst>
                <a:gs pos="0">
                  <a:srgbClr val="E98E31">
                    <a:tint val="100000"/>
                    <a:shade val="100000"/>
                    <a:satMod val="130000"/>
                  </a:srgbClr>
                </a:gs>
                <a:gs pos="100000">
                  <a:srgbClr val="E98E31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E98E31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96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3516540-E3D9-4F2D-9948-ADFD568D11A7}"/>
              </a:ext>
            </a:extLst>
          </p:cNvPr>
          <p:cNvSpPr/>
          <p:nvPr/>
        </p:nvSpPr>
        <p:spPr>
          <a:xfrm>
            <a:off x="470986" y="735535"/>
            <a:ext cx="8215814" cy="3977230"/>
          </a:xfrm>
          <a:prstGeom prst="roundRect">
            <a:avLst>
              <a:gd name="adj" fmla="val 2849"/>
            </a:avLst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Insights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73E1134-B1C8-41EA-8B91-091C084CFEEF}"/>
              </a:ext>
            </a:extLst>
          </p:cNvPr>
          <p:cNvGrpSpPr/>
          <p:nvPr/>
        </p:nvGrpSpPr>
        <p:grpSpPr>
          <a:xfrm>
            <a:off x="609601" y="961347"/>
            <a:ext cx="7924800" cy="3591603"/>
            <a:chOff x="492710" y="896170"/>
            <a:chExt cx="8194090" cy="35043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2868" y="896170"/>
              <a:ext cx="4663932" cy="184671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0249" y="971550"/>
              <a:ext cx="2215245" cy="185930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1200" y="2761973"/>
              <a:ext cx="2895600" cy="16385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710" y="2755468"/>
              <a:ext cx="5222751" cy="16331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599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2CD422D-24FF-4E11-B952-9B7AEF5A5550}"/>
              </a:ext>
            </a:extLst>
          </p:cNvPr>
          <p:cNvSpPr/>
          <p:nvPr/>
        </p:nvSpPr>
        <p:spPr>
          <a:xfrm>
            <a:off x="457200" y="1504950"/>
            <a:ext cx="8229600" cy="304783"/>
          </a:xfrm>
          <a:prstGeom prst="rect">
            <a:avLst/>
          </a:prstGeom>
          <a:solidFill>
            <a:srgbClr val="B4B4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871E96-FBDB-4245-B1F5-8AB43CA64FBA}"/>
              </a:ext>
            </a:extLst>
          </p:cNvPr>
          <p:cNvSpPr/>
          <p:nvPr/>
        </p:nvSpPr>
        <p:spPr>
          <a:xfrm>
            <a:off x="457200" y="1885950"/>
            <a:ext cx="8229600" cy="304783"/>
          </a:xfrm>
          <a:prstGeom prst="rect">
            <a:avLst/>
          </a:prstGeom>
          <a:solidFill>
            <a:srgbClr val="B4B4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30" dirty="0"/>
              <a:t> Staying ahead of Innovation Curve with Cloud and 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9150"/>
            <a:ext cx="8229600" cy="1359346"/>
          </a:xfrm>
        </p:spPr>
        <p:txBody>
          <a:bodyPr/>
          <a:lstStyle/>
          <a:p>
            <a:r>
              <a:rPr lang="en-US" dirty="0"/>
              <a:t>In today’s world, the mediums of education are rapidly changing. Hence, it’s important for educators (faculties and staff) to build insights understand student behavior and adopt to their changing needs.</a:t>
            </a:r>
            <a:br>
              <a:rPr lang="en-US" dirty="0"/>
            </a:br>
            <a:r>
              <a:rPr lang="en-US" dirty="0"/>
              <a:t>In this session, we will discuss approaches for - </a:t>
            </a:r>
          </a:p>
          <a:p>
            <a:pPr marL="274320" lvl="0" indent="-182880">
              <a:spcAft>
                <a:spcPts val="1000"/>
              </a:spcAft>
              <a:buFont typeface="+mj-lt"/>
              <a:buAutoNum type="arabicPeriod"/>
            </a:pPr>
            <a:r>
              <a:rPr lang="en-US" i="1" dirty="0"/>
              <a:t>Building a data-centric organization to enhance experience of constituents (Student, Faculty and Staff)</a:t>
            </a:r>
            <a:endParaRPr lang="en-US" dirty="0"/>
          </a:p>
          <a:p>
            <a:pPr marL="274320" indent="-182880">
              <a:buFont typeface="+mj-lt"/>
              <a:buAutoNum type="arabicPeriod"/>
            </a:pPr>
            <a:r>
              <a:rPr lang="en-US" i="1" dirty="0"/>
              <a:t>How to drive agility in delivering solutions through cloud native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57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for Building an Insights-Driven Digital Enterprise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70" y="1572004"/>
            <a:ext cx="2538130" cy="24475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ABB5FC5-D423-3441-A7B7-3E64FED5073A}"/>
              </a:ext>
            </a:extLst>
          </p:cNvPr>
          <p:cNvGrpSpPr/>
          <p:nvPr/>
        </p:nvGrpSpPr>
        <p:grpSpPr>
          <a:xfrm>
            <a:off x="2440037" y="1251610"/>
            <a:ext cx="701621" cy="476983"/>
            <a:chOff x="3125165" y="1539433"/>
            <a:chExt cx="1006866" cy="69646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8E62AB41-072C-FF4E-A68D-0424B21F73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5165" y="1539433"/>
              <a:ext cx="439706" cy="696466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99C47AB8-673D-A840-B924-CD55141499E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48451" y="1255853"/>
              <a:ext cx="0" cy="56716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4DEFAB0F-AB4C-8B42-9241-07F1B5F3ABC3}"/>
              </a:ext>
            </a:extLst>
          </p:cNvPr>
          <p:cNvSpPr/>
          <p:nvPr/>
        </p:nvSpPr>
        <p:spPr>
          <a:xfrm>
            <a:off x="3187949" y="786931"/>
            <a:ext cx="5470715" cy="1081573"/>
          </a:xfrm>
          <a:prstGeom prst="roundRect">
            <a:avLst>
              <a:gd name="adj" fmla="val 11014"/>
            </a:avLst>
          </a:prstGeom>
          <a:noFill/>
          <a:ln w="12700" cap="flat" cmpd="sng" algn="ctr">
            <a:solidFill>
              <a:srgbClr val="E1C2F8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88720" marR="0" lvl="0" indent="-2651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90F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Journey Science View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and prioritize journeys and build persona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Identify the underlying processes and the data infrastructure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Understand the insights and recommendations needs of personas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A7CC3E16-BD95-7347-A63A-D6578E72BE39}"/>
              </a:ext>
            </a:extLst>
          </p:cNvPr>
          <p:cNvSpPr/>
          <p:nvPr/>
        </p:nvSpPr>
        <p:spPr>
          <a:xfrm>
            <a:off x="3187949" y="1973895"/>
            <a:ext cx="5470715" cy="1306521"/>
          </a:xfrm>
          <a:prstGeom prst="roundRect">
            <a:avLst>
              <a:gd name="adj" fmla="val 11014"/>
            </a:avLst>
          </a:prstGeom>
          <a:noFill/>
          <a:ln w="127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88720" marR="0" lvl="0" indent="-2651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90F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 Value-led Experimentation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Select use case and define KPIs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 a hypothesis validation approach  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with the existing data and integrate new sources and type of data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Apply analytics and ML to develop actionable insights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Measure results based on defined KPIs and refine insights 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a MVP of intelligent apps to deliver insights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9615CE62-F7A9-6B43-A43B-B18D25763961}"/>
              </a:ext>
            </a:extLst>
          </p:cNvPr>
          <p:cNvSpPr/>
          <p:nvPr/>
        </p:nvSpPr>
        <p:spPr>
          <a:xfrm>
            <a:off x="3187949" y="3385807"/>
            <a:ext cx="5470715" cy="1384089"/>
          </a:xfrm>
          <a:prstGeom prst="roundRect">
            <a:avLst>
              <a:gd name="adj" fmla="val 11014"/>
            </a:avLst>
          </a:prstGeom>
          <a:noFill/>
          <a:ln w="12700" cap="flat" cmpd="sng" algn="ctr">
            <a:solidFill>
              <a:schemeClr val="bg2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88720" marR="0" lvl="0" indent="-265113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B90F3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 and Scale Point of Insights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Leverage data lakes with platform-led approach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Operationalize with core and flex teams for platform development, enhancements, and use case realization</a:t>
            </a:r>
          </a:p>
          <a:p>
            <a:pPr marL="1097280" marR="0" lvl="0" indent="-18288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 up the governance strategy, frameworks, guidelines and processes 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a PMO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55A4CFC-88F9-FD46-8163-8F57C4E1EDE9}"/>
              </a:ext>
            </a:extLst>
          </p:cNvPr>
          <p:cNvGrpSpPr/>
          <p:nvPr/>
        </p:nvGrpSpPr>
        <p:grpSpPr>
          <a:xfrm flipV="1">
            <a:off x="2440037" y="3794705"/>
            <a:ext cx="701621" cy="476983"/>
            <a:chOff x="3125165" y="1539433"/>
            <a:chExt cx="1006866" cy="69646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51BEE9CF-4C15-2D4B-8BEB-0890960171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25165" y="1539433"/>
              <a:ext cx="439706" cy="696466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xmlns="" id="{A517C5B1-7F92-A746-99B3-275BA629067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848451" y="1255853"/>
              <a:ext cx="0" cy="56716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272" y="1047750"/>
            <a:ext cx="605328" cy="589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2343150"/>
            <a:ext cx="658427" cy="5949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722" y="3714750"/>
            <a:ext cx="631878" cy="6418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190EA24-84EE-6141-8DCC-F1CD61116C54}"/>
              </a:ext>
            </a:extLst>
          </p:cNvPr>
          <p:cNvSpPr/>
          <p:nvPr/>
        </p:nvSpPr>
        <p:spPr>
          <a:xfrm>
            <a:off x="1217049" y="2034135"/>
            <a:ext cx="1102116" cy="258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Calibri"/>
              </a:rPr>
              <a:t>Experience Layer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AA37ED2-EE98-E24F-BA2F-F864C30CF37B}"/>
              </a:ext>
            </a:extLst>
          </p:cNvPr>
          <p:cNvSpPr/>
          <p:nvPr/>
        </p:nvSpPr>
        <p:spPr>
          <a:xfrm>
            <a:off x="1235246" y="2737485"/>
            <a:ext cx="925766" cy="258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Calibri"/>
              </a:rPr>
              <a:t>Insights Layer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386E4D0-027F-3F4D-9065-4B70C8720A42}"/>
              </a:ext>
            </a:extLst>
          </p:cNvPr>
          <p:cNvSpPr/>
          <p:nvPr/>
        </p:nvSpPr>
        <p:spPr>
          <a:xfrm>
            <a:off x="1040447" y="3299941"/>
            <a:ext cx="1552791" cy="258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solidFill>
                  <a:srgbClr val="000000"/>
                </a:solidFill>
                <a:latin typeface="Calibri"/>
              </a:rPr>
              <a:t>Data Infrastructure Layer</a:t>
            </a:r>
          </a:p>
        </p:txBody>
      </p:sp>
    </p:spTree>
    <p:extLst>
      <p:ext uri="{BB962C8B-B14F-4D97-AF65-F5344CB8AC3E}">
        <p14:creationId xmlns:p14="http://schemas.microsoft.com/office/powerpoint/2010/main" val="87143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9652586-1EA3-4E8B-ADD6-7AABDE5B7267}"/>
              </a:ext>
            </a:extLst>
          </p:cNvPr>
          <p:cNvSpPr/>
          <p:nvPr/>
        </p:nvSpPr>
        <p:spPr>
          <a:xfrm>
            <a:off x="3839597" y="887486"/>
            <a:ext cx="2253489" cy="651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0F6A0D9-7073-4824-897E-3732996AF695}"/>
              </a:ext>
            </a:extLst>
          </p:cNvPr>
          <p:cNvSpPr/>
          <p:nvPr/>
        </p:nvSpPr>
        <p:spPr>
          <a:xfrm>
            <a:off x="6243959" y="895283"/>
            <a:ext cx="1571544" cy="644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49447C-A2F2-48B2-9DE5-BB0DD02AF1F3}"/>
              </a:ext>
            </a:extLst>
          </p:cNvPr>
          <p:cNvSpPr/>
          <p:nvPr/>
        </p:nvSpPr>
        <p:spPr>
          <a:xfrm>
            <a:off x="1353338" y="895350"/>
            <a:ext cx="2335385" cy="6263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64" y="201718"/>
            <a:ext cx="8257736" cy="479822"/>
          </a:xfrm>
        </p:spPr>
        <p:txBody>
          <a:bodyPr>
            <a:normAutofit/>
          </a:bodyPr>
          <a:lstStyle/>
          <a:p>
            <a:r>
              <a:rPr lang="en-US" dirty="0"/>
              <a:t>Understand Journey to build insights for Making Better Decisions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1AB395-38E6-4B95-819F-EA717C9E08F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53339" y="895350"/>
            <a:ext cx="2335385" cy="3733799"/>
          </a:xfrm>
          <a:prstGeom prst="rect">
            <a:avLst/>
          </a:prstGeom>
          <a:noFill/>
          <a:ln w="158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31520" tIns="13716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Decision Making and Applying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43912" y="895350"/>
            <a:ext cx="2253488" cy="3733799"/>
          </a:xfrm>
          <a:prstGeom prst="rect">
            <a:avLst/>
          </a:prstGeom>
          <a:noFill/>
          <a:ln w="158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0" tIns="18288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Being a Student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52564" y="902516"/>
            <a:ext cx="1565735" cy="3733799"/>
          </a:xfrm>
          <a:prstGeom prst="rect">
            <a:avLst/>
          </a:prstGeom>
          <a:noFill/>
          <a:ln w="158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Graduating 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Being an Alumni</a:t>
            </a:r>
          </a:p>
        </p:txBody>
      </p:sp>
      <p:sp>
        <p:nvSpPr>
          <p:cNvPr id="3" name="Rectangle 2"/>
          <p:cNvSpPr/>
          <p:nvPr/>
        </p:nvSpPr>
        <p:spPr>
          <a:xfrm>
            <a:off x="1353338" y="3480597"/>
            <a:ext cx="1058308" cy="419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en-US" sz="800" dirty="0">
                <a:cs typeface="Arial" pitchFamily="34" charset="0"/>
              </a:rPr>
              <a:t>Cross-channel Outreach &amp; Engagement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477736" y="3480598"/>
            <a:ext cx="124675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Recruitment, Enrollment</a:t>
            </a:r>
          </a:p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Financial Assistance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65411" y="3417071"/>
            <a:ext cx="10873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Student Residence and Extracurricular Engagement</a:t>
            </a:r>
          </a:p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Digital Profile Creation</a:t>
            </a:r>
          </a:p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Create new sites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923263" y="3263281"/>
            <a:ext cx="1281527" cy="1346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 algn="ctr" defTabSz="685783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800" dirty="0">
              <a:cs typeface="Arial" pitchFamily="34" charset="0"/>
            </a:endParaRPr>
          </a:p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Formal and Informal Learning Spaces</a:t>
            </a:r>
          </a:p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Intelligent Tutoring</a:t>
            </a:r>
          </a:p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Interactive Collaboration and Guidance</a:t>
            </a:r>
          </a:p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Course Completion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283275" y="3300025"/>
            <a:ext cx="1487250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Post-graduation Planning and Placement</a:t>
            </a:r>
          </a:p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Cross-channel Outreach &amp; Engagement on new course initiatives</a:t>
            </a:r>
          </a:p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Course Recommendation</a:t>
            </a:r>
          </a:p>
          <a:p>
            <a:pPr marL="91440" indent="-91440" defTabSz="685783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800" dirty="0">
                <a:cs typeface="Arial" pitchFamily="34" charset="0"/>
              </a:rPr>
              <a:t>Alumni Connections</a:t>
            </a:r>
          </a:p>
        </p:txBody>
      </p:sp>
      <p:sp>
        <p:nvSpPr>
          <p:cNvPr id="7" name="Flowchart: Manual Operation 6"/>
          <p:cNvSpPr/>
          <p:nvPr/>
        </p:nvSpPr>
        <p:spPr>
          <a:xfrm rot="16200000">
            <a:off x="4029123" y="-734062"/>
            <a:ext cx="1163782" cy="681643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7229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7229 w 10000"/>
              <a:gd name="connsiteY2" fmla="*/ 10000 h 10000"/>
              <a:gd name="connsiteX3" fmla="*/ 3047 w 10000"/>
              <a:gd name="connsiteY3" fmla="*/ 9997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7229" y="10000"/>
                </a:lnTo>
                <a:lnTo>
                  <a:pt x="3047" y="9997"/>
                </a:lnTo>
                <a:lnTo>
                  <a:pt x="0" y="0"/>
                </a:lnTo>
                <a:close/>
              </a:path>
            </a:pathLst>
          </a:custGeom>
          <a:solidFill>
            <a:srgbClr val="B4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02942" y="2560527"/>
            <a:ext cx="159100" cy="159100"/>
          </a:xfrm>
          <a:prstGeom prst="ellipse">
            <a:avLst/>
          </a:prstGeom>
          <a:solidFill>
            <a:srgbClr val="B9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3008769" y="2569281"/>
            <a:ext cx="159100" cy="159100"/>
          </a:xfrm>
          <a:prstGeom prst="ellipse">
            <a:avLst/>
          </a:prstGeom>
          <a:solidFill>
            <a:srgbClr val="B9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363692" y="2576448"/>
            <a:ext cx="159100" cy="159100"/>
          </a:xfrm>
          <a:prstGeom prst="ellipse">
            <a:avLst/>
          </a:prstGeom>
          <a:solidFill>
            <a:srgbClr val="B9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5482464" y="2586600"/>
            <a:ext cx="159100" cy="159100"/>
          </a:xfrm>
          <a:prstGeom prst="ellipse">
            <a:avLst/>
          </a:prstGeom>
          <a:solidFill>
            <a:srgbClr val="B9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6943074" y="2571750"/>
            <a:ext cx="159100" cy="159100"/>
          </a:xfrm>
          <a:prstGeom prst="ellipse">
            <a:avLst/>
          </a:prstGeom>
          <a:solidFill>
            <a:srgbClr val="B90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874635" y="2728381"/>
            <a:ext cx="0" cy="688691"/>
          </a:xfrm>
          <a:prstGeom prst="lin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3086782" y="2728381"/>
            <a:ext cx="0" cy="604174"/>
          </a:xfrm>
          <a:prstGeom prst="lin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4443242" y="2735547"/>
            <a:ext cx="0" cy="564478"/>
          </a:xfrm>
          <a:prstGeom prst="lin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Straight Connector 51"/>
          <p:cNvCxnSpPr>
            <a:cxnSpLocks/>
            <a:stCxn id="45" idx="4"/>
            <a:endCxn id="38" idx="0"/>
          </p:cNvCxnSpPr>
          <p:nvPr/>
        </p:nvCxnSpPr>
        <p:spPr>
          <a:xfrm>
            <a:off x="5562014" y="2745700"/>
            <a:ext cx="2013" cy="517581"/>
          </a:xfrm>
          <a:prstGeom prst="lin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7022624" y="2723667"/>
            <a:ext cx="0" cy="532381"/>
          </a:xfrm>
          <a:prstGeom prst="line">
            <a:avLst/>
          </a:prstGeom>
          <a:noFill/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177636" y="1753244"/>
            <a:ext cx="6899564" cy="0"/>
          </a:xfrm>
          <a:prstGeom prst="straightConnector1">
            <a:avLst/>
          </a:prstGeom>
          <a:ln w="603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418133" y="1587956"/>
            <a:ext cx="997527" cy="3777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783"/>
            <a:r>
              <a:rPr lang="en-US" sz="1000" b="1" dirty="0">
                <a:solidFill>
                  <a:schemeClr val="accent1"/>
                </a:solidFill>
                <a:cs typeface="Arial" pitchFamily="34" charset="0"/>
              </a:rPr>
              <a:t>Know </a:t>
            </a:r>
          </a:p>
          <a:p>
            <a:pPr algn="ctr" defTabSz="685783"/>
            <a:r>
              <a:rPr lang="en-US" sz="1000" b="1" dirty="0">
                <a:solidFill>
                  <a:schemeClr val="accent1"/>
                </a:solidFill>
                <a:cs typeface="Arial" pitchFamily="34" charset="0"/>
              </a:rPr>
              <a:t>&amp; Engage Me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65540" y="1585228"/>
            <a:ext cx="1080655" cy="3777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783"/>
            <a:r>
              <a:rPr lang="en-US" sz="1000" b="1" dirty="0">
                <a:solidFill>
                  <a:schemeClr val="accent1"/>
                </a:solidFill>
                <a:cs typeface="Arial" pitchFamily="34" charset="0"/>
              </a:rPr>
              <a:t>Help Me Decide &amp; Apply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83899" y="1570894"/>
            <a:ext cx="997527" cy="3777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783"/>
            <a:r>
              <a:rPr lang="en-US" sz="1000" b="1" dirty="0">
                <a:solidFill>
                  <a:schemeClr val="accent1"/>
                </a:solidFill>
                <a:cs typeface="Arial" pitchFamily="34" charset="0"/>
              </a:rPr>
              <a:t>Welcome </a:t>
            </a:r>
          </a:p>
          <a:p>
            <a:pPr algn="ctr" defTabSz="685783"/>
            <a:r>
              <a:rPr lang="en-US" sz="1000" b="1" dirty="0">
                <a:solidFill>
                  <a:schemeClr val="accent1"/>
                </a:solidFill>
                <a:cs typeface="Arial" pitchFamily="34" charset="0"/>
              </a:rPr>
              <a:t>&amp; Delight Me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73154" y="1628205"/>
            <a:ext cx="997527" cy="2308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783"/>
            <a:r>
              <a:rPr lang="en-US" sz="1000" b="1" dirty="0">
                <a:solidFill>
                  <a:schemeClr val="accent1"/>
                </a:solidFill>
                <a:cs typeface="Arial" pitchFamily="34" charset="0"/>
              </a:rPr>
              <a:t>Empower Me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567533" y="1658978"/>
            <a:ext cx="1019379" cy="23083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685783"/>
            <a:r>
              <a:rPr lang="en-US" sz="1000" b="1" dirty="0">
                <a:solidFill>
                  <a:schemeClr val="accent1"/>
                </a:solidFill>
                <a:cs typeface="Arial" pitchFamily="34" charset="0"/>
              </a:rPr>
              <a:t>Leverage Me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7200" y="1962953"/>
            <a:ext cx="804410" cy="1466046"/>
          </a:xfrm>
          <a:prstGeom prst="rect">
            <a:avLst/>
          </a:prstGeom>
          <a:solidFill>
            <a:srgbClr val="D93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r>
              <a:rPr lang="en-US" sz="1100" dirty="0">
                <a:solidFill>
                  <a:prstClr val="white"/>
                </a:solidFill>
                <a:cs typeface="Arial" pitchFamily="34" charset="0"/>
              </a:rPr>
              <a:t>Unknown Student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46964" y="1968598"/>
            <a:ext cx="748145" cy="14604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83"/>
            <a:r>
              <a:rPr lang="en-US" sz="1000" dirty="0">
                <a:solidFill>
                  <a:prstClr val="white"/>
                </a:solidFill>
                <a:cs typeface="Arial" pitchFamily="34" charset="0"/>
              </a:rPr>
              <a:t>Lifelong Advocate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C10A6817-D766-405B-967E-BF077CFCC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79086" y="1006347"/>
            <a:ext cx="502114" cy="40435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D4B45846-032F-4DC3-B5B0-32D50C29D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328337" y="1095399"/>
            <a:ext cx="449725" cy="297977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C21E1196-9013-40E4-8A8C-D806F80A9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983899" y="1041578"/>
            <a:ext cx="488696" cy="3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Architecture for Data Driven Ecosystem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B7B7CCD8-CCEC-40A5-BD26-1E2D88E39B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2974" y="2323068"/>
            <a:ext cx="2430893" cy="1021200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A76C0BE3-76B4-4882-A6E3-F076897A84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1911" y="2323068"/>
            <a:ext cx="2595855" cy="1021200"/>
          </a:xfrm>
          <a:prstGeom prst="rect">
            <a:avLst/>
          </a:prstGeom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xmlns="" id="{5724ED79-3140-4C7B-9AB6-1082BB48293A}"/>
              </a:ext>
            </a:extLst>
          </p:cNvPr>
          <p:cNvSpPr/>
          <p:nvPr/>
        </p:nvSpPr>
        <p:spPr>
          <a:xfrm>
            <a:off x="3980955" y="1897761"/>
            <a:ext cx="1290564" cy="253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rgbClr val="6C278A"/>
                </a:solidFill>
                <a:latin typeface="Arial" pitchFamily="34" charset="0"/>
                <a:cs typeface="Arial" pitchFamily="34" charset="0"/>
              </a:rPr>
              <a:t>Data Design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xmlns="" id="{1F79D853-0CAE-40F7-A13F-E0E088FE21F0}"/>
              </a:ext>
            </a:extLst>
          </p:cNvPr>
          <p:cNvSpPr/>
          <p:nvPr/>
        </p:nvSpPr>
        <p:spPr>
          <a:xfrm>
            <a:off x="4233795" y="2716944"/>
            <a:ext cx="873408" cy="253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Lake</a:t>
            </a: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7A7C012C-9D12-44BF-A24B-8487F597FF29}"/>
              </a:ext>
            </a:extLst>
          </p:cNvPr>
          <p:cNvGrpSpPr>
            <a:grpSpLocks noChangeAspect="1"/>
          </p:cNvGrpSpPr>
          <p:nvPr/>
        </p:nvGrpSpPr>
        <p:grpSpPr>
          <a:xfrm>
            <a:off x="3924675" y="3183841"/>
            <a:ext cx="239692" cy="256346"/>
            <a:chOff x="6751638" y="4411663"/>
            <a:chExt cx="685800" cy="754063"/>
          </a:xfrm>
        </p:grpSpPr>
        <p:sp>
          <p:nvSpPr>
            <p:cNvPr id="139" name="Freeform 593">
              <a:extLst>
                <a:ext uri="{FF2B5EF4-FFF2-40B4-BE49-F238E27FC236}">
                  <a16:creationId xmlns:a16="http://schemas.microsoft.com/office/drawing/2014/main" xmlns="" id="{83A7B230-F11A-4195-8BFF-254E22337E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2750" y="4411663"/>
              <a:ext cx="674688" cy="742950"/>
            </a:xfrm>
            <a:custGeom>
              <a:avLst/>
              <a:gdLst>
                <a:gd name="T0" fmla="*/ 29 w 59"/>
                <a:gd name="T1" fmla="*/ 0 h 65"/>
                <a:gd name="T2" fmla="*/ 0 w 59"/>
                <a:gd name="T3" fmla="*/ 13 h 65"/>
                <a:gd name="T4" fmla="*/ 29 w 59"/>
                <a:gd name="T5" fmla="*/ 24 h 65"/>
                <a:gd name="T6" fmla="*/ 59 w 59"/>
                <a:gd name="T7" fmla="*/ 16 h 65"/>
                <a:gd name="T8" fmla="*/ 59 w 59"/>
                <a:gd name="T9" fmla="*/ 13 h 65"/>
                <a:gd name="T10" fmla="*/ 29 w 59"/>
                <a:gd name="T11" fmla="*/ 0 h 65"/>
                <a:gd name="T12" fmla="*/ 0 w 59"/>
                <a:gd name="T13" fmla="*/ 19 h 65"/>
                <a:gd name="T14" fmla="*/ 29 w 59"/>
                <a:gd name="T15" fmla="*/ 27 h 65"/>
                <a:gd name="T16" fmla="*/ 59 w 59"/>
                <a:gd name="T17" fmla="*/ 20 h 65"/>
                <a:gd name="T18" fmla="*/ 59 w 59"/>
                <a:gd name="T19" fmla="*/ 29 h 65"/>
                <a:gd name="T20" fmla="*/ 29 w 59"/>
                <a:gd name="T21" fmla="*/ 37 h 65"/>
                <a:gd name="T22" fmla="*/ 0 w 59"/>
                <a:gd name="T23" fmla="*/ 27 h 65"/>
                <a:gd name="T24" fmla="*/ 0 w 59"/>
                <a:gd name="T25" fmla="*/ 19 h 65"/>
                <a:gd name="T26" fmla="*/ 0 w 59"/>
                <a:gd name="T27" fmla="*/ 32 h 65"/>
                <a:gd name="T28" fmla="*/ 0 w 59"/>
                <a:gd name="T29" fmla="*/ 40 h 65"/>
                <a:gd name="T30" fmla="*/ 29 w 59"/>
                <a:gd name="T31" fmla="*/ 50 h 65"/>
                <a:gd name="T32" fmla="*/ 59 w 59"/>
                <a:gd name="T33" fmla="*/ 43 h 65"/>
                <a:gd name="T34" fmla="*/ 59 w 59"/>
                <a:gd name="T35" fmla="*/ 33 h 65"/>
                <a:gd name="T36" fmla="*/ 29 w 59"/>
                <a:gd name="T37" fmla="*/ 40 h 65"/>
                <a:gd name="T38" fmla="*/ 0 w 59"/>
                <a:gd name="T39" fmla="*/ 32 h 65"/>
                <a:gd name="T40" fmla="*/ 0 w 59"/>
                <a:gd name="T41" fmla="*/ 45 h 65"/>
                <a:gd name="T42" fmla="*/ 29 w 59"/>
                <a:gd name="T43" fmla="*/ 53 h 65"/>
                <a:gd name="T44" fmla="*/ 59 w 59"/>
                <a:gd name="T45" fmla="*/ 46 h 65"/>
                <a:gd name="T46" fmla="*/ 59 w 59"/>
                <a:gd name="T47" fmla="*/ 52 h 65"/>
                <a:gd name="T48" fmla="*/ 29 w 59"/>
                <a:gd name="T49" fmla="*/ 65 h 65"/>
                <a:gd name="T50" fmla="*/ 0 w 59"/>
                <a:gd name="T51" fmla="*/ 52 h 65"/>
                <a:gd name="T52" fmla="*/ 0 w 59"/>
                <a:gd name="T53" fmla="*/ 4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65">
                  <a:moveTo>
                    <a:pt x="29" y="0"/>
                  </a:moveTo>
                  <a:cubicBezTo>
                    <a:pt x="13" y="0"/>
                    <a:pt x="0" y="6"/>
                    <a:pt x="0" y="13"/>
                  </a:cubicBezTo>
                  <a:cubicBezTo>
                    <a:pt x="0" y="18"/>
                    <a:pt x="13" y="24"/>
                    <a:pt x="29" y="24"/>
                  </a:cubicBezTo>
                  <a:cubicBezTo>
                    <a:pt x="43" y="24"/>
                    <a:pt x="55" y="20"/>
                    <a:pt x="59" y="16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6"/>
                    <a:pt x="46" y="0"/>
                    <a:pt x="29" y="0"/>
                  </a:cubicBezTo>
                  <a:close/>
                  <a:moveTo>
                    <a:pt x="0" y="19"/>
                  </a:moveTo>
                  <a:cubicBezTo>
                    <a:pt x="5" y="24"/>
                    <a:pt x="18" y="27"/>
                    <a:pt x="29" y="27"/>
                  </a:cubicBezTo>
                  <a:cubicBezTo>
                    <a:pt x="40" y="27"/>
                    <a:pt x="53" y="24"/>
                    <a:pt x="59" y="20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5" y="33"/>
                    <a:pt x="43" y="37"/>
                    <a:pt x="29" y="37"/>
                  </a:cubicBezTo>
                  <a:cubicBezTo>
                    <a:pt x="13" y="37"/>
                    <a:pt x="0" y="31"/>
                    <a:pt x="0" y="27"/>
                  </a:cubicBezTo>
                  <a:cubicBezTo>
                    <a:pt x="0" y="19"/>
                    <a:pt x="0" y="19"/>
                    <a:pt x="0" y="19"/>
                  </a:cubicBezTo>
                  <a:close/>
                  <a:moveTo>
                    <a:pt x="0" y="32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13" y="50"/>
                    <a:pt x="29" y="50"/>
                  </a:cubicBezTo>
                  <a:cubicBezTo>
                    <a:pt x="43" y="50"/>
                    <a:pt x="55" y="47"/>
                    <a:pt x="59" y="4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3" y="37"/>
                    <a:pt x="40" y="40"/>
                    <a:pt x="29" y="40"/>
                  </a:cubicBezTo>
                  <a:cubicBezTo>
                    <a:pt x="18" y="40"/>
                    <a:pt x="5" y="37"/>
                    <a:pt x="0" y="32"/>
                  </a:cubicBezTo>
                  <a:close/>
                  <a:moveTo>
                    <a:pt x="0" y="45"/>
                  </a:moveTo>
                  <a:cubicBezTo>
                    <a:pt x="5" y="50"/>
                    <a:pt x="18" y="53"/>
                    <a:pt x="29" y="53"/>
                  </a:cubicBezTo>
                  <a:cubicBezTo>
                    <a:pt x="40" y="53"/>
                    <a:pt x="53" y="51"/>
                    <a:pt x="59" y="46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59"/>
                    <a:pt x="46" y="65"/>
                    <a:pt x="29" y="65"/>
                  </a:cubicBezTo>
                  <a:cubicBezTo>
                    <a:pt x="13" y="65"/>
                    <a:pt x="0" y="59"/>
                    <a:pt x="0" y="52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/>
            </a:p>
          </p:txBody>
        </p:sp>
        <p:sp>
          <p:nvSpPr>
            <p:cNvPr id="140" name="Freeform 594">
              <a:extLst>
                <a:ext uri="{FF2B5EF4-FFF2-40B4-BE49-F238E27FC236}">
                  <a16:creationId xmlns:a16="http://schemas.microsoft.com/office/drawing/2014/main" xmlns="" id="{2B125F19-7763-454A-BBFA-22EF09EE3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1638" y="4411663"/>
              <a:ext cx="685800" cy="754063"/>
            </a:xfrm>
            <a:custGeom>
              <a:avLst/>
              <a:gdLst>
                <a:gd name="T0" fmla="*/ 0 w 60"/>
                <a:gd name="T1" fmla="*/ 52 h 66"/>
                <a:gd name="T2" fmla="*/ 1 w 60"/>
                <a:gd name="T3" fmla="*/ 45 h 66"/>
                <a:gd name="T4" fmla="*/ 30 w 60"/>
                <a:gd name="T5" fmla="*/ 53 h 66"/>
                <a:gd name="T6" fmla="*/ 60 w 60"/>
                <a:gd name="T7" fmla="*/ 46 h 66"/>
                <a:gd name="T8" fmla="*/ 60 w 60"/>
                <a:gd name="T9" fmla="*/ 52 h 66"/>
                <a:gd name="T10" fmla="*/ 2 w 60"/>
                <a:gd name="T11" fmla="*/ 47 h 66"/>
                <a:gd name="T12" fmla="*/ 30 w 60"/>
                <a:gd name="T13" fmla="*/ 64 h 66"/>
                <a:gd name="T14" fmla="*/ 59 w 60"/>
                <a:gd name="T15" fmla="*/ 47 h 66"/>
                <a:gd name="T16" fmla="*/ 2 w 60"/>
                <a:gd name="T17" fmla="*/ 47 h 66"/>
                <a:gd name="T18" fmla="*/ 0 w 60"/>
                <a:gd name="T19" fmla="*/ 40 h 66"/>
                <a:gd name="T20" fmla="*/ 1 w 60"/>
                <a:gd name="T21" fmla="*/ 32 h 66"/>
                <a:gd name="T22" fmla="*/ 30 w 60"/>
                <a:gd name="T23" fmla="*/ 39 h 66"/>
                <a:gd name="T24" fmla="*/ 60 w 60"/>
                <a:gd name="T25" fmla="*/ 33 h 66"/>
                <a:gd name="T26" fmla="*/ 60 w 60"/>
                <a:gd name="T27" fmla="*/ 43 h 66"/>
                <a:gd name="T28" fmla="*/ 30 w 60"/>
                <a:gd name="T29" fmla="*/ 51 h 66"/>
                <a:gd name="T30" fmla="*/ 2 w 60"/>
                <a:gd name="T31" fmla="*/ 40 h 66"/>
                <a:gd name="T32" fmla="*/ 59 w 60"/>
                <a:gd name="T33" fmla="*/ 42 h 66"/>
                <a:gd name="T34" fmla="*/ 30 w 60"/>
                <a:gd name="T35" fmla="*/ 41 h 66"/>
                <a:gd name="T36" fmla="*/ 30 w 60"/>
                <a:gd name="T37" fmla="*/ 38 h 66"/>
                <a:gd name="T38" fmla="*/ 0 w 60"/>
                <a:gd name="T39" fmla="*/ 19 h 66"/>
                <a:gd name="T40" fmla="*/ 1 w 60"/>
                <a:gd name="T41" fmla="*/ 19 h 66"/>
                <a:gd name="T42" fmla="*/ 59 w 60"/>
                <a:gd name="T43" fmla="*/ 19 h 66"/>
                <a:gd name="T44" fmla="*/ 60 w 60"/>
                <a:gd name="T45" fmla="*/ 20 h 66"/>
                <a:gd name="T46" fmla="*/ 60 w 60"/>
                <a:gd name="T47" fmla="*/ 30 h 66"/>
                <a:gd name="T48" fmla="*/ 2 w 60"/>
                <a:gd name="T49" fmla="*/ 20 h 66"/>
                <a:gd name="T50" fmla="*/ 30 w 60"/>
                <a:gd name="T51" fmla="*/ 36 h 66"/>
                <a:gd name="T52" fmla="*/ 59 w 60"/>
                <a:gd name="T53" fmla="*/ 21 h 66"/>
                <a:gd name="T54" fmla="*/ 2 w 60"/>
                <a:gd name="T55" fmla="*/ 20 h 66"/>
                <a:gd name="T56" fmla="*/ 0 w 60"/>
                <a:gd name="T57" fmla="*/ 13 h 66"/>
                <a:gd name="T58" fmla="*/ 60 w 60"/>
                <a:gd name="T59" fmla="*/ 13 h 66"/>
                <a:gd name="T60" fmla="*/ 60 w 60"/>
                <a:gd name="T61" fmla="*/ 17 h 66"/>
                <a:gd name="T62" fmla="*/ 30 w 60"/>
                <a:gd name="T63" fmla="*/ 1 h 66"/>
                <a:gd name="T64" fmla="*/ 30 w 60"/>
                <a:gd name="T65" fmla="*/ 23 h 66"/>
                <a:gd name="T66" fmla="*/ 59 w 60"/>
                <a:gd name="T67" fmla="*/ 1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66">
                  <a:moveTo>
                    <a:pt x="30" y="66"/>
                  </a:moveTo>
                  <a:cubicBezTo>
                    <a:pt x="14" y="66"/>
                    <a:pt x="0" y="60"/>
                    <a:pt x="0" y="5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6" y="49"/>
                    <a:pt x="18" y="53"/>
                    <a:pt x="30" y="53"/>
                  </a:cubicBezTo>
                  <a:cubicBezTo>
                    <a:pt x="42" y="53"/>
                    <a:pt x="53" y="50"/>
                    <a:pt x="59" y="46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60" y="60"/>
                    <a:pt x="47" y="66"/>
                    <a:pt x="30" y="66"/>
                  </a:cubicBezTo>
                  <a:close/>
                  <a:moveTo>
                    <a:pt x="2" y="47"/>
                  </a:moveTo>
                  <a:cubicBezTo>
                    <a:pt x="2" y="52"/>
                    <a:pt x="2" y="52"/>
                    <a:pt x="2" y="52"/>
                  </a:cubicBezTo>
                  <a:cubicBezTo>
                    <a:pt x="2" y="59"/>
                    <a:pt x="14" y="64"/>
                    <a:pt x="30" y="64"/>
                  </a:cubicBezTo>
                  <a:cubicBezTo>
                    <a:pt x="47" y="64"/>
                    <a:pt x="59" y="59"/>
                    <a:pt x="59" y="52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3" y="51"/>
                    <a:pt x="41" y="54"/>
                    <a:pt x="30" y="54"/>
                  </a:cubicBezTo>
                  <a:cubicBezTo>
                    <a:pt x="19" y="54"/>
                    <a:pt x="7" y="51"/>
                    <a:pt x="2" y="47"/>
                  </a:cubicBezTo>
                  <a:close/>
                  <a:moveTo>
                    <a:pt x="30" y="51"/>
                  </a:moveTo>
                  <a:cubicBezTo>
                    <a:pt x="13" y="51"/>
                    <a:pt x="0" y="45"/>
                    <a:pt x="0" y="4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6" y="36"/>
                    <a:pt x="18" y="39"/>
                    <a:pt x="30" y="39"/>
                  </a:cubicBezTo>
                  <a:cubicBezTo>
                    <a:pt x="42" y="39"/>
                    <a:pt x="53" y="37"/>
                    <a:pt x="59" y="33"/>
                  </a:cubicBezTo>
                  <a:cubicBezTo>
                    <a:pt x="60" y="32"/>
                    <a:pt x="60" y="32"/>
                    <a:pt x="6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56" y="47"/>
                    <a:pt x="44" y="51"/>
                    <a:pt x="30" y="51"/>
                  </a:cubicBezTo>
                  <a:close/>
                  <a:moveTo>
                    <a:pt x="2" y="33"/>
                  </a:moveTo>
                  <a:cubicBezTo>
                    <a:pt x="2" y="40"/>
                    <a:pt x="2" y="40"/>
                    <a:pt x="2" y="40"/>
                  </a:cubicBezTo>
                  <a:cubicBezTo>
                    <a:pt x="2" y="44"/>
                    <a:pt x="14" y="50"/>
                    <a:pt x="30" y="50"/>
                  </a:cubicBezTo>
                  <a:cubicBezTo>
                    <a:pt x="44" y="50"/>
                    <a:pt x="55" y="46"/>
                    <a:pt x="59" y="42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3" y="38"/>
                    <a:pt x="41" y="41"/>
                    <a:pt x="30" y="41"/>
                  </a:cubicBezTo>
                  <a:cubicBezTo>
                    <a:pt x="19" y="41"/>
                    <a:pt x="7" y="38"/>
                    <a:pt x="2" y="33"/>
                  </a:cubicBezTo>
                  <a:close/>
                  <a:moveTo>
                    <a:pt x="30" y="38"/>
                  </a:moveTo>
                  <a:cubicBezTo>
                    <a:pt x="13" y="38"/>
                    <a:pt x="0" y="32"/>
                    <a:pt x="0" y="2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8"/>
                  </a:cubicBezTo>
                  <a:cubicBezTo>
                    <a:pt x="1" y="18"/>
                    <a:pt x="1" y="18"/>
                    <a:pt x="1" y="19"/>
                  </a:cubicBezTo>
                  <a:cubicBezTo>
                    <a:pt x="6" y="23"/>
                    <a:pt x="18" y="26"/>
                    <a:pt x="30" y="26"/>
                  </a:cubicBezTo>
                  <a:cubicBezTo>
                    <a:pt x="42" y="26"/>
                    <a:pt x="53" y="23"/>
                    <a:pt x="59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20"/>
                    <a:pt x="60" y="2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6" y="34"/>
                    <a:pt x="44" y="38"/>
                    <a:pt x="30" y="38"/>
                  </a:cubicBezTo>
                  <a:close/>
                  <a:moveTo>
                    <a:pt x="2" y="20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31"/>
                    <a:pt x="14" y="36"/>
                    <a:pt x="30" y="36"/>
                  </a:cubicBezTo>
                  <a:cubicBezTo>
                    <a:pt x="44" y="36"/>
                    <a:pt x="55" y="33"/>
                    <a:pt x="59" y="29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3" y="25"/>
                    <a:pt x="41" y="27"/>
                    <a:pt x="30" y="27"/>
                  </a:cubicBezTo>
                  <a:cubicBezTo>
                    <a:pt x="19" y="27"/>
                    <a:pt x="7" y="25"/>
                    <a:pt x="2" y="20"/>
                  </a:cubicBezTo>
                  <a:close/>
                  <a:moveTo>
                    <a:pt x="30" y="24"/>
                  </a:moveTo>
                  <a:cubicBezTo>
                    <a:pt x="13" y="24"/>
                    <a:pt x="0" y="19"/>
                    <a:pt x="0" y="13"/>
                  </a:cubicBezTo>
                  <a:cubicBezTo>
                    <a:pt x="0" y="6"/>
                    <a:pt x="14" y="0"/>
                    <a:pt x="30" y="0"/>
                  </a:cubicBezTo>
                  <a:cubicBezTo>
                    <a:pt x="47" y="0"/>
                    <a:pt x="60" y="6"/>
                    <a:pt x="60" y="13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6"/>
                    <a:pt x="60" y="17"/>
                    <a:pt x="60" y="17"/>
                  </a:cubicBezTo>
                  <a:cubicBezTo>
                    <a:pt x="56" y="20"/>
                    <a:pt x="44" y="24"/>
                    <a:pt x="30" y="24"/>
                  </a:cubicBezTo>
                  <a:close/>
                  <a:moveTo>
                    <a:pt x="30" y="1"/>
                  </a:moveTo>
                  <a:cubicBezTo>
                    <a:pt x="14" y="1"/>
                    <a:pt x="2" y="6"/>
                    <a:pt x="2" y="13"/>
                  </a:cubicBezTo>
                  <a:cubicBezTo>
                    <a:pt x="2" y="17"/>
                    <a:pt x="14" y="23"/>
                    <a:pt x="30" y="23"/>
                  </a:cubicBezTo>
                  <a:cubicBezTo>
                    <a:pt x="44" y="23"/>
                    <a:pt x="55" y="19"/>
                    <a:pt x="59" y="16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6"/>
                    <a:pt x="47" y="1"/>
                    <a:pt x="3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xmlns="" id="{1AE7113E-5B6A-4B07-A60B-24775160CF36}"/>
              </a:ext>
            </a:extLst>
          </p:cNvPr>
          <p:cNvGrpSpPr>
            <a:grpSpLocks noChangeAspect="1"/>
          </p:cNvGrpSpPr>
          <p:nvPr/>
        </p:nvGrpSpPr>
        <p:grpSpPr>
          <a:xfrm>
            <a:off x="5261100" y="2250760"/>
            <a:ext cx="239692" cy="256346"/>
            <a:chOff x="6751638" y="4411663"/>
            <a:chExt cx="685800" cy="754063"/>
          </a:xfrm>
        </p:grpSpPr>
        <p:sp>
          <p:nvSpPr>
            <p:cNvPr id="142" name="Freeform 593">
              <a:extLst>
                <a:ext uri="{FF2B5EF4-FFF2-40B4-BE49-F238E27FC236}">
                  <a16:creationId xmlns:a16="http://schemas.microsoft.com/office/drawing/2014/main" xmlns="" id="{24AFE5A0-6275-4EBA-B327-3375BBBE64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62750" y="4411663"/>
              <a:ext cx="674688" cy="742950"/>
            </a:xfrm>
            <a:custGeom>
              <a:avLst/>
              <a:gdLst>
                <a:gd name="T0" fmla="*/ 29 w 59"/>
                <a:gd name="T1" fmla="*/ 0 h 65"/>
                <a:gd name="T2" fmla="*/ 0 w 59"/>
                <a:gd name="T3" fmla="*/ 13 h 65"/>
                <a:gd name="T4" fmla="*/ 29 w 59"/>
                <a:gd name="T5" fmla="*/ 24 h 65"/>
                <a:gd name="T6" fmla="*/ 59 w 59"/>
                <a:gd name="T7" fmla="*/ 16 h 65"/>
                <a:gd name="T8" fmla="*/ 59 w 59"/>
                <a:gd name="T9" fmla="*/ 13 h 65"/>
                <a:gd name="T10" fmla="*/ 29 w 59"/>
                <a:gd name="T11" fmla="*/ 0 h 65"/>
                <a:gd name="T12" fmla="*/ 0 w 59"/>
                <a:gd name="T13" fmla="*/ 19 h 65"/>
                <a:gd name="T14" fmla="*/ 29 w 59"/>
                <a:gd name="T15" fmla="*/ 27 h 65"/>
                <a:gd name="T16" fmla="*/ 59 w 59"/>
                <a:gd name="T17" fmla="*/ 20 h 65"/>
                <a:gd name="T18" fmla="*/ 59 w 59"/>
                <a:gd name="T19" fmla="*/ 29 h 65"/>
                <a:gd name="T20" fmla="*/ 29 w 59"/>
                <a:gd name="T21" fmla="*/ 37 h 65"/>
                <a:gd name="T22" fmla="*/ 0 w 59"/>
                <a:gd name="T23" fmla="*/ 27 h 65"/>
                <a:gd name="T24" fmla="*/ 0 w 59"/>
                <a:gd name="T25" fmla="*/ 19 h 65"/>
                <a:gd name="T26" fmla="*/ 0 w 59"/>
                <a:gd name="T27" fmla="*/ 32 h 65"/>
                <a:gd name="T28" fmla="*/ 0 w 59"/>
                <a:gd name="T29" fmla="*/ 40 h 65"/>
                <a:gd name="T30" fmla="*/ 29 w 59"/>
                <a:gd name="T31" fmla="*/ 50 h 65"/>
                <a:gd name="T32" fmla="*/ 59 w 59"/>
                <a:gd name="T33" fmla="*/ 43 h 65"/>
                <a:gd name="T34" fmla="*/ 59 w 59"/>
                <a:gd name="T35" fmla="*/ 33 h 65"/>
                <a:gd name="T36" fmla="*/ 29 w 59"/>
                <a:gd name="T37" fmla="*/ 40 h 65"/>
                <a:gd name="T38" fmla="*/ 0 w 59"/>
                <a:gd name="T39" fmla="*/ 32 h 65"/>
                <a:gd name="T40" fmla="*/ 0 w 59"/>
                <a:gd name="T41" fmla="*/ 45 h 65"/>
                <a:gd name="T42" fmla="*/ 29 w 59"/>
                <a:gd name="T43" fmla="*/ 53 h 65"/>
                <a:gd name="T44" fmla="*/ 59 w 59"/>
                <a:gd name="T45" fmla="*/ 46 h 65"/>
                <a:gd name="T46" fmla="*/ 59 w 59"/>
                <a:gd name="T47" fmla="*/ 52 h 65"/>
                <a:gd name="T48" fmla="*/ 29 w 59"/>
                <a:gd name="T49" fmla="*/ 65 h 65"/>
                <a:gd name="T50" fmla="*/ 0 w 59"/>
                <a:gd name="T51" fmla="*/ 52 h 65"/>
                <a:gd name="T52" fmla="*/ 0 w 59"/>
                <a:gd name="T53" fmla="*/ 4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65">
                  <a:moveTo>
                    <a:pt x="29" y="0"/>
                  </a:moveTo>
                  <a:cubicBezTo>
                    <a:pt x="13" y="0"/>
                    <a:pt x="0" y="6"/>
                    <a:pt x="0" y="13"/>
                  </a:cubicBezTo>
                  <a:cubicBezTo>
                    <a:pt x="0" y="18"/>
                    <a:pt x="13" y="24"/>
                    <a:pt x="29" y="24"/>
                  </a:cubicBezTo>
                  <a:cubicBezTo>
                    <a:pt x="43" y="24"/>
                    <a:pt x="55" y="20"/>
                    <a:pt x="59" y="16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6"/>
                    <a:pt x="46" y="0"/>
                    <a:pt x="29" y="0"/>
                  </a:cubicBezTo>
                  <a:close/>
                  <a:moveTo>
                    <a:pt x="0" y="19"/>
                  </a:moveTo>
                  <a:cubicBezTo>
                    <a:pt x="5" y="24"/>
                    <a:pt x="18" y="27"/>
                    <a:pt x="29" y="27"/>
                  </a:cubicBezTo>
                  <a:cubicBezTo>
                    <a:pt x="40" y="27"/>
                    <a:pt x="53" y="24"/>
                    <a:pt x="59" y="20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5" y="33"/>
                    <a:pt x="43" y="37"/>
                    <a:pt x="29" y="37"/>
                  </a:cubicBezTo>
                  <a:cubicBezTo>
                    <a:pt x="13" y="37"/>
                    <a:pt x="0" y="31"/>
                    <a:pt x="0" y="27"/>
                  </a:cubicBezTo>
                  <a:cubicBezTo>
                    <a:pt x="0" y="19"/>
                    <a:pt x="0" y="19"/>
                    <a:pt x="0" y="19"/>
                  </a:cubicBezTo>
                  <a:close/>
                  <a:moveTo>
                    <a:pt x="0" y="32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13" y="50"/>
                    <a:pt x="29" y="50"/>
                  </a:cubicBezTo>
                  <a:cubicBezTo>
                    <a:pt x="43" y="50"/>
                    <a:pt x="55" y="47"/>
                    <a:pt x="59" y="4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3" y="37"/>
                    <a:pt x="40" y="40"/>
                    <a:pt x="29" y="40"/>
                  </a:cubicBezTo>
                  <a:cubicBezTo>
                    <a:pt x="18" y="40"/>
                    <a:pt x="5" y="37"/>
                    <a:pt x="0" y="32"/>
                  </a:cubicBezTo>
                  <a:close/>
                  <a:moveTo>
                    <a:pt x="0" y="45"/>
                  </a:moveTo>
                  <a:cubicBezTo>
                    <a:pt x="5" y="50"/>
                    <a:pt x="18" y="53"/>
                    <a:pt x="29" y="53"/>
                  </a:cubicBezTo>
                  <a:cubicBezTo>
                    <a:pt x="40" y="53"/>
                    <a:pt x="53" y="51"/>
                    <a:pt x="59" y="46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59" y="59"/>
                    <a:pt x="46" y="65"/>
                    <a:pt x="29" y="65"/>
                  </a:cubicBezTo>
                  <a:cubicBezTo>
                    <a:pt x="13" y="65"/>
                    <a:pt x="0" y="59"/>
                    <a:pt x="0" y="52"/>
                  </a:cubicBezTo>
                  <a:lnTo>
                    <a:pt x="0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/>
            </a:p>
          </p:txBody>
        </p:sp>
        <p:sp>
          <p:nvSpPr>
            <p:cNvPr id="143" name="Freeform 594">
              <a:extLst>
                <a:ext uri="{FF2B5EF4-FFF2-40B4-BE49-F238E27FC236}">
                  <a16:creationId xmlns:a16="http://schemas.microsoft.com/office/drawing/2014/main" xmlns="" id="{2D7CEF6E-AD77-48E0-AF59-9C839F55D6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1638" y="4411663"/>
              <a:ext cx="685800" cy="754063"/>
            </a:xfrm>
            <a:custGeom>
              <a:avLst/>
              <a:gdLst>
                <a:gd name="T0" fmla="*/ 0 w 60"/>
                <a:gd name="T1" fmla="*/ 52 h 66"/>
                <a:gd name="T2" fmla="*/ 1 w 60"/>
                <a:gd name="T3" fmla="*/ 45 h 66"/>
                <a:gd name="T4" fmla="*/ 30 w 60"/>
                <a:gd name="T5" fmla="*/ 53 h 66"/>
                <a:gd name="T6" fmla="*/ 60 w 60"/>
                <a:gd name="T7" fmla="*/ 46 h 66"/>
                <a:gd name="T8" fmla="*/ 60 w 60"/>
                <a:gd name="T9" fmla="*/ 52 h 66"/>
                <a:gd name="T10" fmla="*/ 2 w 60"/>
                <a:gd name="T11" fmla="*/ 47 h 66"/>
                <a:gd name="T12" fmla="*/ 30 w 60"/>
                <a:gd name="T13" fmla="*/ 64 h 66"/>
                <a:gd name="T14" fmla="*/ 59 w 60"/>
                <a:gd name="T15" fmla="*/ 47 h 66"/>
                <a:gd name="T16" fmla="*/ 2 w 60"/>
                <a:gd name="T17" fmla="*/ 47 h 66"/>
                <a:gd name="T18" fmla="*/ 0 w 60"/>
                <a:gd name="T19" fmla="*/ 40 h 66"/>
                <a:gd name="T20" fmla="*/ 1 w 60"/>
                <a:gd name="T21" fmla="*/ 32 h 66"/>
                <a:gd name="T22" fmla="*/ 30 w 60"/>
                <a:gd name="T23" fmla="*/ 39 h 66"/>
                <a:gd name="T24" fmla="*/ 60 w 60"/>
                <a:gd name="T25" fmla="*/ 33 h 66"/>
                <a:gd name="T26" fmla="*/ 60 w 60"/>
                <a:gd name="T27" fmla="*/ 43 h 66"/>
                <a:gd name="T28" fmla="*/ 30 w 60"/>
                <a:gd name="T29" fmla="*/ 51 h 66"/>
                <a:gd name="T30" fmla="*/ 2 w 60"/>
                <a:gd name="T31" fmla="*/ 40 h 66"/>
                <a:gd name="T32" fmla="*/ 59 w 60"/>
                <a:gd name="T33" fmla="*/ 42 h 66"/>
                <a:gd name="T34" fmla="*/ 30 w 60"/>
                <a:gd name="T35" fmla="*/ 41 h 66"/>
                <a:gd name="T36" fmla="*/ 30 w 60"/>
                <a:gd name="T37" fmla="*/ 38 h 66"/>
                <a:gd name="T38" fmla="*/ 0 w 60"/>
                <a:gd name="T39" fmla="*/ 19 h 66"/>
                <a:gd name="T40" fmla="*/ 1 w 60"/>
                <a:gd name="T41" fmla="*/ 19 h 66"/>
                <a:gd name="T42" fmla="*/ 59 w 60"/>
                <a:gd name="T43" fmla="*/ 19 h 66"/>
                <a:gd name="T44" fmla="*/ 60 w 60"/>
                <a:gd name="T45" fmla="*/ 20 h 66"/>
                <a:gd name="T46" fmla="*/ 60 w 60"/>
                <a:gd name="T47" fmla="*/ 30 h 66"/>
                <a:gd name="T48" fmla="*/ 2 w 60"/>
                <a:gd name="T49" fmla="*/ 20 h 66"/>
                <a:gd name="T50" fmla="*/ 30 w 60"/>
                <a:gd name="T51" fmla="*/ 36 h 66"/>
                <a:gd name="T52" fmla="*/ 59 w 60"/>
                <a:gd name="T53" fmla="*/ 21 h 66"/>
                <a:gd name="T54" fmla="*/ 2 w 60"/>
                <a:gd name="T55" fmla="*/ 20 h 66"/>
                <a:gd name="T56" fmla="*/ 0 w 60"/>
                <a:gd name="T57" fmla="*/ 13 h 66"/>
                <a:gd name="T58" fmla="*/ 60 w 60"/>
                <a:gd name="T59" fmla="*/ 13 h 66"/>
                <a:gd name="T60" fmla="*/ 60 w 60"/>
                <a:gd name="T61" fmla="*/ 17 h 66"/>
                <a:gd name="T62" fmla="*/ 30 w 60"/>
                <a:gd name="T63" fmla="*/ 1 h 66"/>
                <a:gd name="T64" fmla="*/ 30 w 60"/>
                <a:gd name="T65" fmla="*/ 23 h 66"/>
                <a:gd name="T66" fmla="*/ 59 w 60"/>
                <a:gd name="T67" fmla="*/ 1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0" h="66">
                  <a:moveTo>
                    <a:pt x="30" y="66"/>
                  </a:moveTo>
                  <a:cubicBezTo>
                    <a:pt x="14" y="66"/>
                    <a:pt x="0" y="60"/>
                    <a:pt x="0" y="52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6" y="49"/>
                    <a:pt x="18" y="53"/>
                    <a:pt x="30" y="53"/>
                  </a:cubicBezTo>
                  <a:cubicBezTo>
                    <a:pt x="42" y="53"/>
                    <a:pt x="53" y="50"/>
                    <a:pt x="59" y="46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0" y="46"/>
                    <a:pt x="60" y="46"/>
                    <a:pt x="60" y="46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60" y="60"/>
                    <a:pt x="47" y="66"/>
                    <a:pt x="30" y="66"/>
                  </a:cubicBezTo>
                  <a:close/>
                  <a:moveTo>
                    <a:pt x="2" y="47"/>
                  </a:moveTo>
                  <a:cubicBezTo>
                    <a:pt x="2" y="52"/>
                    <a:pt x="2" y="52"/>
                    <a:pt x="2" y="52"/>
                  </a:cubicBezTo>
                  <a:cubicBezTo>
                    <a:pt x="2" y="59"/>
                    <a:pt x="14" y="64"/>
                    <a:pt x="30" y="64"/>
                  </a:cubicBezTo>
                  <a:cubicBezTo>
                    <a:pt x="47" y="64"/>
                    <a:pt x="59" y="59"/>
                    <a:pt x="59" y="52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53" y="51"/>
                    <a:pt x="41" y="54"/>
                    <a:pt x="30" y="54"/>
                  </a:cubicBezTo>
                  <a:cubicBezTo>
                    <a:pt x="19" y="54"/>
                    <a:pt x="7" y="51"/>
                    <a:pt x="2" y="47"/>
                  </a:cubicBezTo>
                  <a:close/>
                  <a:moveTo>
                    <a:pt x="30" y="51"/>
                  </a:moveTo>
                  <a:cubicBezTo>
                    <a:pt x="13" y="51"/>
                    <a:pt x="0" y="45"/>
                    <a:pt x="0" y="4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1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6" y="36"/>
                    <a:pt x="18" y="39"/>
                    <a:pt x="30" y="39"/>
                  </a:cubicBezTo>
                  <a:cubicBezTo>
                    <a:pt x="42" y="39"/>
                    <a:pt x="53" y="37"/>
                    <a:pt x="59" y="33"/>
                  </a:cubicBezTo>
                  <a:cubicBezTo>
                    <a:pt x="60" y="32"/>
                    <a:pt x="60" y="32"/>
                    <a:pt x="60" y="33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56" y="47"/>
                    <a:pt x="44" y="51"/>
                    <a:pt x="30" y="51"/>
                  </a:cubicBezTo>
                  <a:close/>
                  <a:moveTo>
                    <a:pt x="2" y="33"/>
                  </a:moveTo>
                  <a:cubicBezTo>
                    <a:pt x="2" y="40"/>
                    <a:pt x="2" y="40"/>
                    <a:pt x="2" y="40"/>
                  </a:cubicBezTo>
                  <a:cubicBezTo>
                    <a:pt x="2" y="44"/>
                    <a:pt x="14" y="50"/>
                    <a:pt x="30" y="50"/>
                  </a:cubicBezTo>
                  <a:cubicBezTo>
                    <a:pt x="44" y="50"/>
                    <a:pt x="55" y="46"/>
                    <a:pt x="59" y="42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3" y="38"/>
                    <a:pt x="41" y="41"/>
                    <a:pt x="30" y="41"/>
                  </a:cubicBezTo>
                  <a:cubicBezTo>
                    <a:pt x="19" y="41"/>
                    <a:pt x="7" y="38"/>
                    <a:pt x="2" y="33"/>
                  </a:cubicBezTo>
                  <a:close/>
                  <a:moveTo>
                    <a:pt x="30" y="38"/>
                  </a:moveTo>
                  <a:cubicBezTo>
                    <a:pt x="13" y="38"/>
                    <a:pt x="0" y="32"/>
                    <a:pt x="0" y="27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8"/>
                  </a:cubicBezTo>
                  <a:cubicBezTo>
                    <a:pt x="1" y="18"/>
                    <a:pt x="1" y="18"/>
                    <a:pt x="1" y="19"/>
                  </a:cubicBezTo>
                  <a:cubicBezTo>
                    <a:pt x="6" y="23"/>
                    <a:pt x="18" y="26"/>
                    <a:pt x="30" y="26"/>
                  </a:cubicBezTo>
                  <a:cubicBezTo>
                    <a:pt x="42" y="26"/>
                    <a:pt x="53" y="23"/>
                    <a:pt x="59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20"/>
                    <a:pt x="60" y="2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6" y="34"/>
                    <a:pt x="44" y="38"/>
                    <a:pt x="30" y="38"/>
                  </a:cubicBezTo>
                  <a:close/>
                  <a:moveTo>
                    <a:pt x="2" y="20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2" y="31"/>
                    <a:pt x="14" y="36"/>
                    <a:pt x="30" y="36"/>
                  </a:cubicBezTo>
                  <a:cubicBezTo>
                    <a:pt x="44" y="36"/>
                    <a:pt x="55" y="33"/>
                    <a:pt x="59" y="29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3" y="25"/>
                    <a:pt x="41" y="27"/>
                    <a:pt x="30" y="27"/>
                  </a:cubicBezTo>
                  <a:cubicBezTo>
                    <a:pt x="19" y="27"/>
                    <a:pt x="7" y="25"/>
                    <a:pt x="2" y="20"/>
                  </a:cubicBezTo>
                  <a:close/>
                  <a:moveTo>
                    <a:pt x="30" y="24"/>
                  </a:moveTo>
                  <a:cubicBezTo>
                    <a:pt x="13" y="24"/>
                    <a:pt x="0" y="19"/>
                    <a:pt x="0" y="13"/>
                  </a:cubicBezTo>
                  <a:cubicBezTo>
                    <a:pt x="0" y="6"/>
                    <a:pt x="14" y="0"/>
                    <a:pt x="30" y="0"/>
                  </a:cubicBezTo>
                  <a:cubicBezTo>
                    <a:pt x="47" y="0"/>
                    <a:pt x="60" y="6"/>
                    <a:pt x="60" y="13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0" y="16"/>
                    <a:pt x="60" y="17"/>
                    <a:pt x="60" y="17"/>
                  </a:cubicBezTo>
                  <a:cubicBezTo>
                    <a:pt x="56" y="20"/>
                    <a:pt x="44" y="24"/>
                    <a:pt x="30" y="24"/>
                  </a:cubicBezTo>
                  <a:close/>
                  <a:moveTo>
                    <a:pt x="30" y="1"/>
                  </a:moveTo>
                  <a:cubicBezTo>
                    <a:pt x="14" y="1"/>
                    <a:pt x="2" y="6"/>
                    <a:pt x="2" y="13"/>
                  </a:cubicBezTo>
                  <a:cubicBezTo>
                    <a:pt x="2" y="17"/>
                    <a:pt x="14" y="23"/>
                    <a:pt x="30" y="23"/>
                  </a:cubicBezTo>
                  <a:cubicBezTo>
                    <a:pt x="44" y="23"/>
                    <a:pt x="55" y="19"/>
                    <a:pt x="59" y="16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6"/>
                    <a:pt x="47" y="1"/>
                    <a:pt x="3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/>
            </a:p>
          </p:txBody>
        </p:sp>
      </p:grpSp>
      <p:sp>
        <p:nvSpPr>
          <p:cNvPr id="144" name="Freeform 12">
            <a:extLst>
              <a:ext uri="{FF2B5EF4-FFF2-40B4-BE49-F238E27FC236}">
                <a16:creationId xmlns:a16="http://schemas.microsoft.com/office/drawing/2014/main" xmlns="" id="{975DA3F8-2CD6-492F-B52C-044E3A8331EF}"/>
              </a:ext>
            </a:extLst>
          </p:cNvPr>
          <p:cNvSpPr/>
          <p:nvPr/>
        </p:nvSpPr>
        <p:spPr>
          <a:xfrm>
            <a:off x="4198161" y="2586121"/>
            <a:ext cx="988310" cy="576778"/>
          </a:xfrm>
          <a:custGeom>
            <a:avLst/>
            <a:gdLst>
              <a:gd name="connsiteX0" fmla="*/ 1156138 w 1608083"/>
              <a:gd name="connsiteY0" fmla="*/ 115909 h 1040820"/>
              <a:gd name="connsiteX1" fmla="*/ 1156138 w 1608083"/>
              <a:gd name="connsiteY1" fmla="*/ 115909 h 1040820"/>
              <a:gd name="connsiteX2" fmla="*/ 1072055 w 1608083"/>
              <a:gd name="connsiteY2" fmla="*/ 157951 h 1040820"/>
              <a:gd name="connsiteX3" fmla="*/ 1040524 w 1608083"/>
              <a:gd name="connsiteY3" fmla="*/ 168461 h 1040820"/>
              <a:gd name="connsiteX4" fmla="*/ 966951 w 1608083"/>
              <a:gd name="connsiteY4" fmla="*/ 199992 h 1040820"/>
              <a:gd name="connsiteX5" fmla="*/ 893379 w 1608083"/>
              <a:gd name="connsiteY5" fmla="*/ 210502 h 1040820"/>
              <a:gd name="connsiteX6" fmla="*/ 430924 w 1608083"/>
              <a:gd name="connsiteY6" fmla="*/ 199992 h 1040820"/>
              <a:gd name="connsiteX7" fmla="*/ 357351 w 1608083"/>
              <a:gd name="connsiteY7" fmla="*/ 189482 h 1040820"/>
              <a:gd name="connsiteX8" fmla="*/ 315310 w 1608083"/>
              <a:gd name="connsiteY8" fmla="*/ 168461 h 1040820"/>
              <a:gd name="connsiteX9" fmla="*/ 283779 w 1608083"/>
              <a:gd name="connsiteY9" fmla="*/ 157951 h 1040820"/>
              <a:gd name="connsiteX10" fmla="*/ 231227 w 1608083"/>
              <a:gd name="connsiteY10" fmla="*/ 105399 h 1040820"/>
              <a:gd name="connsiteX11" fmla="*/ 178676 w 1608083"/>
              <a:gd name="connsiteY11" fmla="*/ 52847 h 1040820"/>
              <a:gd name="connsiteX12" fmla="*/ 126124 w 1608083"/>
              <a:gd name="connsiteY12" fmla="*/ 296 h 1040820"/>
              <a:gd name="connsiteX13" fmla="*/ 84083 w 1608083"/>
              <a:gd name="connsiteY13" fmla="*/ 10806 h 1040820"/>
              <a:gd name="connsiteX14" fmla="*/ 63062 w 1608083"/>
              <a:gd name="connsiteY14" fmla="*/ 42337 h 1040820"/>
              <a:gd name="connsiteX15" fmla="*/ 31531 w 1608083"/>
              <a:gd name="connsiteY15" fmla="*/ 73868 h 1040820"/>
              <a:gd name="connsiteX16" fmla="*/ 0 w 1608083"/>
              <a:gd name="connsiteY16" fmla="*/ 178971 h 1040820"/>
              <a:gd name="connsiteX17" fmla="*/ 10510 w 1608083"/>
              <a:gd name="connsiteY17" fmla="*/ 326116 h 1040820"/>
              <a:gd name="connsiteX18" fmla="*/ 42041 w 1608083"/>
              <a:gd name="connsiteY18" fmla="*/ 462751 h 1040820"/>
              <a:gd name="connsiteX19" fmla="*/ 52551 w 1608083"/>
              <a:gd name="connsiteY19" fmla="*/ 504792 h 1040820"/>
              <a:gd name="connsiteX20" fmla="*/ 94593 w 1608083"/>
              <a:gd name="connsiteY20" fmla="*/ 567854 h 1040820"/>
              <a:gd name="connsiteX21" fmla="*/ 157655 w 1608083"/>
              <a:gd name="connsiteY21" fmla="*/ 609896 h 1040820"/>
              <a:gd name="connsiteX22" fmla="*/ 189186 w 1608083"/>
              <a:gd name="connsiteY22" fmla="*/ 630916 h 1040820"/>
              <a:gd name="connsiteX23" fmla="*/ 220717 w 1608083"/>
              <a:gd name="connsiteY23" fmla="*/ 641427 h 1040820"/>
              <a:gd name="connsiteX24" fmla="*/ 283779 w 1608083"/>
              <a:gd name="connsiteY24" fmla="*/ 683468 h 1040820"/>
              <a:gd name="connsiteX25" fmla="*/ 304800 w 1608083"/>
              <a:gd name="connsiteY25" fmla="*/ 714999 h 1040820"/>
              <a:gd name="connsiteX26" fmla="*/ 283779 w 1608083"/>
              <a:gd name="connsiteY26" fmla="*/ 830613 h 1040820"/>
              <a:gd name="connsiteX27" fmla="*/ 252248 w 1608083"/>
              <a:gd name="connsiteY27" fmla="*/ 862144 h 1040820"/>
              <a:gd name="connsiteX28" fmla="*/ 199696 w 1608083"/>
              <a:gd name="connsiteY28" fmla="*/ 925206 h 1040820"/>
              <a:gd name="connsiteX29" fmla="*/ 241738 w 1608083"/>
              <a:gd name="connsiteY29" fmla="*/ 1030309 h 1040820"/>
              <a:gd name="connsiteX30" fmla="*/ 273269 w 1608083"/>
              <a:gd name="connsiteY30" fmla="*/ 1040820 h 1040820"/>
              <a:gd name="connsiteX31" fmla="*/ 441434 w 1608083"/>
              <a:gd name="connsiteY31" fmla="*/ 1030309 h 1040820"/>
              <a:gd name="connsiteX32" fmla="*/ 472965 w 1608083"/>
              <a:gd name="connsiteY32" fmla="*/ 1009289 h 1040820"/>
              <a:gd name="connsiteX33" fmla="*/ 536027 w 1608083"/>
              <a:gd name="connsiteY33" fmla="*/ 988268 h 1040820"/>
              <a:gd name="connsiteX34" fmla="*/ 567558 w 1608083"/>
              <a:gd name="connsiteY34" fmla="*/ 977758 h 1040820"/>
              <a:gd name="connsiteX35" fmla="*/ 599089 w 1608083"/>
              <a:gd name="connsiteY35" fmla="*/ 956737 h 1040820"/>
              <a:gd name="connsiteX36" fmla="*/ 662151 w 1608083"/>
              <a:gd name="connsiteY36" fmla="*/ 925206 h 1040820"/>
              <a:gd name="connsiteX37" fmla="*/ 714703 w 1608083"/>
              <a:gd name="connsiteY37" fmla="*/ 851634 h 1040820"/>
              <a:gd name="connsiteX38" fmla="*/ 756745 w 1608083"/>
              <a:gd name="connsiteY38" fmla="*/ 788571 h 1040820"/>
              <a:gd name="connsiteX39" fmla="*/ 767255 w 1608083"/>
              <a:gd name="connsiteY39" fmla="*/ 757040 h 1040820"/>
              <a:gd name="connsiteX40" fmla="*/ 777765 w 1608083"/>
              <a:gd name="connsiteY40" fmla="*/ 641427 h 1040820"/>
              <a:gd name="connsiteX41" fmla="*/ 809296 w 1608083"/>
              <a:gd name="connsiteY41" fmla="*/ 630916 h 1040820"/>
              <a:gd name="connsiteX42" fmla="*/ 903889 w 1608083"/>
              <a:gd name="connsiteY42" fmla="*/ 641427 h 1040820"/>
              <a:gd name="connsiteX43" fmla="*/ 966951 w 1608083"/>
              <a:gd name="connsiteY43" fmla="*/ 672958 h 1040820"/>
              <a:gd name="connsiteX44" fmla="*/ 998483 w 1608083"/>
              <a:gd name="connsiteY44" fmla="*/ 683468 h 1040820"/>
              <a:gd name="connsiteX45" fmla="*/ 1072055 w 1608083"/>
              <a:gd name="connsiteY45" fmla="*/ 714999 h 1040820"/>
              <a:gd name="connsiteX46" fmla="*/ 1219200 w 1608083"/>
              <a:gd name="connsiteY46" fmla="*/ 746530 h 1040820"/>
              <a:gd name="connsiteX47" fmla="*/ 1271751 w 1608083"/>
              <a:gd name="connsiteY47" fmla="*/ 693978 h 1040820"/>
              <a:gd name="connsiteX48" fmla="*/ 1334814 w 1608083"/>
              <a:gd name="connsiteY48" fmla="*/ 641427 h 1040820"/>
              <a:gd name="connsiteX49" fmla="*/ 1355834 w 1608083"/>
              <a:gd name="connsiteY49" fmla="*/ 609896 h 1040820"/>
              <a:gd name="connsiteX50" fmla="*/ 1418896 w 1608083"/>
              <a:gd name="connsiteY50" fmla="*/ 557344 h 1040820"/>
              <a:gd name="connsiteX51" fmla="*/ 1460938 w 1608083"/>
              <a:gd name="connsiteY51" fmla="*/ 546834 h 1040820"/>
              <a:gd name="connsiteX52" fmla="*/ 1492469 w 1608083"/>
              <a:gd name="connsiteY52" fmla="*/ 515302 h 1040820"/>
              <a:gd name="connsiteX53" fmla="*/ 1524000 w 1608083"/>
              <a:gd name="connsiteY53" fmla="*/ 504792 h 1040820"/>
              <a:gd name="connsiteX54" fmla="*/ 1534510 w 1608083"/>
              <a:gd name="connsiteY54" fmla="*/ 473261 h 1040820"/>
              <a:gd name="connsiteX55" fmla="*/ 1566041 w 1608083"/>
              <a:gd name="connsiteY55" fmla="*/ 452240 h 1040820"/>
              <a:gd name="connsiteX56" fmla="*/ 1587062 w 1608083"/>
              <a:gd name="connsiteY56" fmla="*/ 420709 h 1040820"/>
              <a:gd name="connsiteX57" fmla="*/ 1608083 w 1608083"/>
              <a:gd name="connsiteY57" fmla="*/ 357647 h 1040820"/>
              <a:gd name="connsiteX58" fmla="*/ 1597572 w 1608083"/>
              <a:gd name="connsiteY58" fmla="*/ 284075 h 1040820"/>
              <a:gd name="connsiteX59" fmla="*/ 1566041 w 1608083"/>
              <a:gd name="connsiteY59" fmla="*/ 263054 h 1040820"/>
              <a:gd name="connsiteX60" fmla="*/ 1545020 w 1608083"/>
              <a:gd name="connsiteY60" fmla="*/ 231523 h 1040820"/>
              <a:gd name="connsiteX61" fmla="*/ 1481958 w 1608083"/>
              <a:gd name="connsiteY61" fmla="*/ 189482 h 1040820"/>
              <a:gd name="connsiteX62" fmla="*/ 1418896 w 1608083"/>
              <a:gd name="connsiteY62" fmla="*/ 157951 h 1040820"/>
              <a:gd name="connsiteX63" fmla="*/ 1313793 w 1608083"/>
              <a:gd name="connsiteY63" fmla="*/ 168461 h 1040820"/>
              <a:gd name="connsiteX64" fmla="*/ 1261241 w 1608083"/>
              <a:gd name="connsiteY64" fmla="*/ 178971 h 1040820"/>
              <a:gd name="connsiteX65" fmla="*/ 1187669 w 1608083"/>
              <a:gd name="connsiteY65" fmla="*/ 189482 h 1040820"/>
              <a:gd name="connsiteX66" fmla="*/ 1051034 w 1608083"/>
              <a:gd name="connsiteY66" fmla="*/ 147440 h 1040820"/>
              <a:gd name="connsiteX67" fmla="*/ 1040524 w 1608083"/>
              <a:gd name="connsiteY67" fmla="*/ 115909 h 1040820"/>
              <a:gd name="connsiteX68" fmla="*/ 1061545 w 1608083"/>
              <a:gd name="connsiteY68" fmla="*/ 63358 h 1040820"/>
              <a:gd name="connsiteX69" fmla="*/ 1093076 w 1608083"/>
              <a:gd name="connsiteY69" fmla="*/ 73868 h 1040820"/>
              <a:gd name="connsiteX70" fmla="*/ 1114096 w 1608083"/>
              <a:gd name="connsiteY70" fmla="*/ 147440 h 1040820"/>
              <a:gd name="connsiteX71" fmla="*/ 1114096 w 1608083"/>
              <a:gd name="connsiteY71" fmla="*/ 147440 h 104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608083" h="1040820">
                <a:moveTo>
                  <a:pt x="1156138" y="115909"/>
                </a:moveTo>
                <a:lnTo>
                  <a:pt x="1156138" y="115909"/>
                </a:lnTo>
                <a:cubicBezTo>
                  <a:pt x="1128110" y="129923"/>
                  <a:pt x="1100582" y="144984"/>
                  <a:pt x="1072055" y="157951"/>
                </a:cubicBezTo>
                <a:cubicBezTo>
                  <a:pt x="1061969" y="162535"/>
                  <a:pt x="1050707" y="164097"/>
                  <a:pt x="1040524" y="168461"/>
                </a:cubicBezTo>
                <a:cubicBezTo>
                  <a:pt x="1010606" y="181283"/>
                  <a:pt x="997767" y="193829"/>
                  <a:pt x="966951" y="199992"/>
                </a:cubicBezTo>
                <a:cubicBezTo>
                  <a:pt x="942659" y="204850"/>
                  <a:pt x="917903" y="206999"/>
                  <a:pt x="893379" y="210502"/>
                </a:cubicBezTo>
                <a:lnTo>
                  <a:pt x="430924" y="199992"/>
                </a:lnTo>
                <a:cubicBezTo>
                  <a:pt x="406170" y="199021"/>
                  <a:pt x="381251" y="196000"/>
                  <a:pt x="357351" y="189482"/>
                </a:cubicBezTo>
                <a:cubicBezTo>
                  <a:pt x="342235" y="185360"/>
                  <a:pt x="329711" y="174633"/>
                  <a:pt x="315310" y="168461"/>
                </a:cubicBezTo>
                <a:cubicBezTo>
                  <a:pt x="305127" y="164097"/>
                  <a:pt x="294289" y="161454"/>
                  <a:pt x="283779" y="157951"/>
                </a:cubicBezTo>
                <a:cubicBezTo>
                  <a:pt x="227720" y="73864"/>
                  <a:pt x="301299" y="175472"/>
                  <a:pt x="231227" y="105399"/>
                </a:cubicBezTo>
                <a:cubicBezTo>
                  <a:pt x="161159" y="35329"/>
                  <a:pt x="262759" y="108903"/>
                  <a:pt x="178676" y="52847"/>
                </a:cubicBezTo>
                <a:cubicBezTo>
                  <a:pt x="166875" y="35145"/>
                  <a:pt x="151939" y="3984"/>
                  <a:pt x="126124" y="296"/>
                </a:cubicBezTo>
                <a:cubicBezTo>
                  <a:pt x="111824" y="-1747"/>
                  <a:pt x="98097" y="7303"/>
                  <a:pt x="84083" y="10806"/>
                </a:cubicBezTo>
                <a:cubicBezTo>
                  <a:pt x="77076" y="21316"/>
                  <a:pt x="71149" y="32633"/>
                  <a:pt x="63062" y="42337"/>
                </a:cubicBezTo>
                <a:cubicBezTo>
                  <a:pt x="53546" y="53756"/>
                  <a:pt x="38750" y="60875"/>
                  <a:pt x="31531" y="73868"/>
                </a:cubicBezTo>
                <a:cubicBezTo>
                  <a:pt x="19899" y="94806"/>
                  <a:pt x="6785" y="151828"/>
                  <a:pt x="0" y="178971"/>
                </a:cubicBezTo>
                <a:cubicBezTo>
                  <a:pt x="3503" y="228019"/>
                  <a:pt x="4411" y="277322"/>
                  <a:pt x="10510" y="326116"/>
                </a:cubicBezTo>
                <a:cubicBezTo>
                  <a:pt x="26055" y="450477"/>
                  <a:pt x="22605" y="394722"/>
                  <a:pt x="42041" y="462751"/>
                </a:cubicBezTo>
                <a:cubicBezTo>
                  <a:pt x="46009" y="476640"/>
                  <a:pt x="46091" y="491872"/>
                  <a:pt x="52551" y="504792"/>
                </a:cubicBezTo>
                <a:cubicBezTo>
                  <a:pt x="63849" y="527389"/>
                  <a:pt x="73572" y="553840"/>
                  <a:pt x="94593" y="567854"/>
                </a:cubicBezTo>
                <a:lnTo>
                  <a:pt x="157655" y="609896"/>
                </a:lnTo>
                <a:cubicBezTo>
                  <a:pt x="168165" y="616903"/>
                  <a:pt x="177203" y="626921"/>
                  <a:pt x="189186" y="630916"/>
                </a:cubicBezTo>
                <a:cubicBezTo>
                  <a:pt x="199696" y="634420"/>
                  <a:pt x="211032" y="636047"/>
                  <a:pt x="220717" y="641427"/>
                </a:cubicBezTo>
                <a:cubicBezTo>
                  <a:pt x="242801" y="653696"/>
                  <a:pt x="283779" y="683468"/>
                  <a:pt x="283779" y="683468"/>
                </a:cubicBezTo>
                <a:cubicBezTo>
                  <a:pt x="290786" y="693978"/>
                  <a:pt x="303656" y="702419"/>
                  <a:pt x="304800" y="714999"/>
                </a:cubicBezTo>
                <a:cubicBezTo>
                  <a:pt x="305031" y="717545"/>
                  <a:pt x="298468" y="808579"/>
                  <a:pt x="283779" y="830613"/>
                </a:cubicBezTo>
                <a:cubicBezTo>
                  <a:pt x="275534" y="842981"/>
                  <a:pt x="261764" y="850725"/>
                  <a:pt x="252248" y="862144"/>
                </a:cubicBezTo>
                <a:cubicBezTo>
                  <a:pt x="179084" y="949941"/>
                  <a:pt x="291814" y="833088"/>
                  <a:pt x="199696" y="925206"/>
                </a:cubicBezTo>
                <a:cubicBezTo>
                  <a:pt x="209039" y="999949"/>
                  <a:pt x="187928" y="1003404"/>
                  <a:pt x="241738" y="1030309"/>
                </a:cubicBezTo>
                <a:cubicBezTo>
                  <a:pt x="251647" y="1035264"/>
                  <a:pt x="262759" y="1037316"/>
                  <a:pt x="273269" y="1040820"/>
                </a:cubicBezTo>
                <a:cubicBezTo>
                  <a:pt x="329324" y="1037316"/>
                  <a:pt x="385957" y="1039069"/>
                  <a:pt x="441434" y="1030309"/>
                </a:cubicBezTo>
                <a:cubicBezTo>
                  <a:pt x="453911" y="1028339"/>
                  <a:pt x="461422" y="1014419"/>
                  <a:pt x="472965" y="1009289"/>
                </a:cubicBezTo>
                <a:cubicBezTo>
                  <a:pt x="493213" y="1000290"/>
                  <a:pt x="515006" y="995275"/>
                  <a:pt x="536027" y="988268"/>
                </a:cubicBezTo>
                <a:lnTo>
                  <a:pt x="567558" y="977758"/>
                </a:lnTo>
                <a:cubicBezTo>
                  <a:pt x="578068" y="970751"/>
                  <a:pt x="587791" y="962386"/>
                  <a:pt x="599089" y="956737"/>
                </a:cubicBezTo>
                <a:cubicBezTo>
                  <a:pt x="686118" y="913222"/>
                  <a:pt x="571787" y="985450"/>
                  <a:pt x="662151" y="925206"/>
                </a:cubicBezTo>
                <a:cubicBezTo>
                  <a:pt x="730506" y="822675"/>
                  <a:pt x="623428" y="982027"/>
                  <a:pt x="714703" y="851634"/>
                </a:cubicBezTo>
                <a:cubicBezTo>
                  <a:pt x="729191" y="830937"/>
                  <a:pt x="756745" y="788571"/>
                  <a:pt x="756745" y="788571"/>
                </a:cubicBezTo>
                <a:cubicBezTo>
                  <a:pt x="760248" y="778061"/>
                  <a:pt x="765688" y="768007"/>
                  <a:pt x="767255" y="757040"/>
                </a:cubicBezTo>
                <a:cubicBezTo>
                  <a:pt x="772727" y="718732"/>
                  <a:pt x="765528" y="678138"/>
                  <a:pt x="777765" y="641427"/>
                </a:cubicBezTo>
                <a:cubicBezTo>
                  <a:pt x="781268" y="630917"/>
                  <a:pt x="798786" y="634420"/>
                  <a:pt x="809296" y="630916"/>
                </a:cubicBezTo>
                <a:cubicBezTo>
                  <a:pt x="840827" y="634420"/>
                  <a:pt x="872596" y="636211"/>
                  <a:pt x="903889" y="641427"/>
                </a:cubicBezTo>
                <a:cubicBezTo>
                  <a:pt x="943519" y="648032"/>
                  <a:pt x="930631" y="654798"/>
                  <a:pt x="966951" y="672958"/>
                </a:cubicBezTo>
                <a:cubicBezTo>
                  <a:pt x="976861" y="677913"/>
                  <a:pt x="988300" y="679104"/>
                  <a:pt x="998483" y="683468"/>
                </a:cubicBezTo>
                <a:cubicBezTo>
                  <a:pt x="1089402" y="722433"/>
                  <a:pt x="998105" y="690350"/>
                  <a:pt x="1072055" y="714999"/>
                </a:cubicBezTo>
                <a:cubicBezTo>
                  <a:pt x="1158619" y="772708"/>
                  <a:pt x="1110048" y="760173"/>
                  <a:pt x="1219200" y="746530"/>
                </a:cubicBezTo>
                <a:cubicBezTo>
                  <a:pt x="1257735" y="688726"/>
                  <a:pt x="1219202" y="737769"/>
                  <a:pt x="1271751" y="693978"/>
                </a:cubicBezTo>
                <a:cubicBezTo>
                  <a:pt x="1352670" y="626546"/>
                  <a:pt x="1256536" y="693611"/>
                  <a:pt x="1334814" y="641427"/>
                </a:cubicBezTo>
                <a:cubicBezTo>
                  <a:pt x="1341821" y="630917"/>
                  <a:pt x="1347747" y="619600"/>
                  <a:pt x="1355834" y="609896"/>
                </a:cubicBezTo>
                <a:cubicBezTo>
                  <a:pt x="1369863" y="593061"/>
                  <a:pt x="1397463" y="566530"/>
                  <a:pt x="1418896" y="557344"/>
                </a:cubicBezTo>
                <a:cubicBezTo>
                  <a:pt x="1432173" y="551654"/>
                  <a:pt x="1446924" y="550337"/>
                  <a:pt x="1460938" y="546834"/>
                </a:cubicBezTo>
                <a:cubicBezTo>
                  <a:pt x="1471448" y="536323"/>
                  <a:pt x="1480101" y="523547"/>
                  <a:pt x="1492469" y="515302"/>
                </a:cubicBezTo>
                <a:cubicBezTo>
                  <a:pt x="1501687" y="509157"/>
                  <a:pt x="1516166" y="512626"/>
                  <a:pt x="1524000" y="504792"/>
                </a:cubicBezTo>
                <a:cubicBezTo>
                  <a:pt x="1531834" y="496958"/>
                  <a:pt x="1527589" y="481912"/>
                  <a:pt x="1534510" y="473261"/>
                </a:cubicBezTo>
                <a:cubicBezTo>
                  <a:pt x="1542401" y="463397"/>
                  <a:pt x="1555531" y="459247"/>
                  <a:pt x="1566041" y="452240"/>
                </a:cubicBezTo>
                <a:cubicBezTo>
                  <a:pt x="1573048" y="441730"/>
                  <a:pt x="1581932" y="432252"/>
                  <a:pt x="1587062" y="420709"/>
                </a:cubicBezTo>
                <a:cubicBezTo>
                  <a:pt x="1596061" y="400461"/>
                  <a:pt x="1608083" y="357647"/>
                  <a:pt x="1608083" y="357647"/>
                </a:cubicBezTo>
                <a:cubicBezTo>
                  <a:pt x="1604579" y="333123"/>
                  <a:pt x="1607633" y="306713"/>
                  <a:pt x="1597572" y="284075"/>
                </a:cubicBezTo>
                <a:cubicBezTo>
                  <a:pt x="1592442" y="272532"/>
                  <a:pt x="1574973" y="271986"/>
                  <a:pt x="1566041" y="263054"/>
                </a:cubicBezTo>
                <a:cubicBezTo>
                  <a:pt x="1557109" y="254122"/>
                  <a:pt x="1554527" y="239841"/>
                  <a:pt x="1545020" y="231523"/>
                </a:cubicBezTo>
                <a:cubicBezTo>
                  <a:pt x="1526007" y="214887"/>
                  <a:pt x="1502979" y="203496"/>
                  <a:pt x="1481958" y="189482"/>
                </a:cubicBezTo>
                <a:cubicBezTo>
                  <a:pt x="1441208" y="162315"/>
                  <a:pt x="1462412" y="172456"/>
                  <a:pt x="1418896" y="157951"/>
                </a:cubicBezTo>
                <a:cubicBezTo>
                  <a:pt x="1383862" y="161454"/>
                  <a:pt x="1348693" y="163808"/>
                  <a:pt x="1313793" y="168461"/>
                </a:cubicBezTo>
                <a:cubicBezTo>
                  <a:pt x="1296085" y="170822"/>
                  <a:pt x="1278862" y="176034"/>
                  <a:pt x="1261241" y="178971"/>
                </a:cubicBezTo>
                <a:cubicBezTo>
                  <a:pt x="1236805" y="183044"/>
                  <a:pt x="1212193" y="185978"/>
                  <a:pt x="1187669" y="189482"/>
                </a:cubicBezTo>
                <a:cubicBezTo>
                  <a:pt x="1093565" y="180927"/>
                  <a:pt x="1082392" y="210157"/>
                  <a:pt x="1051034" y="147440"/>
                </a:cubicBezTo>
                <a:cubicBezTo>
                  <a:pt x="1046079" y="137531"/>
                  <a:pt x="1044027" y="126419"/>
                  <a:pt x="1040524" y="115909"/>
                </a:cubicBezTo>
                <a:cubicBezTo>
                  <a:pt x="1047531" y="98392"/>
                  <a:pt x="1046813" y="75144"/>
                  <a:pt x="1061545" y="63358"/>
                </a:cubicBezTo>
                <a:cubicBezTo>
                  <a:pt x="1070196" y="56437"/>
                  <a:pt x="1084425" y="66947"/>
                  <a:pt x="1093076" y="73868"/>
                </a:cubicBezTo>
                <a:cubicBezTo>
                  <a:pt x="1121869" y="96903"/>
                  <a:pt x="1114096" y="115129"/>
                  <a:pt x="1114096" y="147440"/>
                </a:cubicBezTo>
                <a:lnTo>
                  <a:pt x="1114096" y="147440"/>
                </a:ln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xmlns="" id="{1EDE03E9-1658-4A50-B060-E25629CE3B28}"/>
              </a:ext>
            </a:extLst>
          </p:cNvPr>
          <p:cNvGrpSpPr>
            <a:grpSpLocks noChangeAspect="1"/>
          </p:cNvGrpSpPr>
          <p:nvPr/>
        </p:nvGrpSpPr>
        <p:grpSpPr>
          <a:xfrm>
            <a:off x="3739227" y="2325473"/>
            <a:ext cx="207745" cy="256346"/>
            <a:chOff x="5808663" y="2176463"/>
            <a:chExt cx="596900" cy="757238"/>
          </a:xfrm>
        </p:grpSpPr>
        <p:sp>
          <p:nvSpPr>
            <p:cNvPr id="146" name="Freeform 423">
              <a:extLst>
                <a:ext uri="{FF2B5EF4-FFF2-40B4-BE49-F238E27FC236}">
                  <a16:creationId xmlns:a16="http://schemas.microsoft.com/office/drawing/2014/main" xmlns="" id="{B4C419DD-2EE4-402E-A8C6-D7AD68310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63" y="2659063"/>
              <a:ext cx="596900" cy="80963"/>
            </a:xfrm>
            <a:custGeom>
              <a:avLst/>
              <a:gdLst>
                <a:gd name="T0" fmla="*/ 51 w 52"/>
                <a:gd name="T1" fmla="*/ 7 h 7"/>
                <a:gd name="T2" fmla="*/ 50 w 52"/>
                <a:gd name="T3" fmla="*/ 6 h 7"/>
                <a:gd name="T4" fmla="*/ 26 w 52"/>
                <a:gd name="T5" fmla="*/ 1 h 7"/>
                <a:gd name="T6" fmla="*/ 1 w 52"/>
                <a:gd name="T7" fmla="*/ 6 h 7"/>
                <a:gd name="T8" fmla="*/ 0 w 52"/>
                <a:gd name="T9" fmla="*/ 7 h 7"/>
                <a:gd name="T10" fmla="*/ 0 w 52"/>
                <a:gd name="T11" fmla="*/ 6 h 7"/>
                <a:gd name="T12" fmla="*/ 26 w 52"/>
                <a:gd name="T13" fmla="*/ 0 h 7"/>
                <a:gd name="T14" fmla="*/ 52 w 52"/>
                <a:gd name="T15" fmla="*/ 6 h 7"/>
                <a:gd name="T16" fmla="*/ 51 w 52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7">
                  <a:moveTo>
                    <a:pt x="51" y="7"/>
                  </a:moveTo>
                  <a:cubicBezTo>
                    <a:pt x="51" y="7"/>
                    <a:pt x="50" y="7"/>
                    <a:pt x="50" y="6"/>
                  </a:cubicBezTo>
                  <a:cubicBezTo>
                    <a:pt x="50" y="4"/>
                    <a:pt x="41" y="1"/>
                    <a:pt x="26" y="1"/>
                  </a:cubicBezTo>
                  <a:cubicBezTo>
                    <a:pt x="11" y="1"/>
                    <a:pt x="1" y="4"/>
                    <a:pt x="1" y="6"/>
                  </a:cubicBezTo>
                  <a:cubicBezTo>
                    <a:pt x="1" y="7"/>
                    <a:pt x="1" y="7"/>
                    <a:pt x="0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2"/>
                    <a:pt x="13" y="0"/>
                    <a:pt x="26" y="0"/>
                  </a:cubicBezTo>
                  <a:cubicBezTo>
                    <a:pt x="39" y="0"/>
                    <a:pt x="52" y="2"/>
                    <a:pt x="52" y="6"/>
                  </a:cubicBezTo>
                  <a:cubicBezTo>
                    <a:pt x="52" y="7"/>
                    <a:pt x="52" y="7"/>
                    <a:pt x="51" y="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47" name="Freeform 424">
              <a:extLst>
                <a:ext uri="{FF2B5EF4-FFF2-40B4-BE49-F238E27FC236}">
                  <a16:creationId xmlns:a16="http://schemas.microsoft.com/office/drawing/2014/main" xmlns="" id="{D76894F6-3CED-48D1-A8D0-266F96614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63" y="2786063"/>
              <a:ext cx="596900" cy="79375"/>
            </a:xfrm>
            <a:custGeom>
              <a:avLst/>
              <a:gdLst>
                <a:gd name="T0" fmla="*/ 51 w 52"/>
                <a:gd name="T1" fmla="*/ 7 h 7"/>
                <a:gd name="T2" fmla="*/ 50 w 52"/>
                <a:gd name="T3" fmla="*/ 6 h 7"/>
                <a:gd name="T4" fmla="*/ 26 w 52"/>
                <a:gd name="T5" fmla="*/ 2 h 7"/>
                <a:gd name="T6" fmla="*/ 1 w 52"/>
                <a:gd name="T7" fmla="*/ 6 h 7"/>
                <a:gd name="T8" fmla="*/ 0 w 52"/>
                <a:gd name="T9" fmla="*/ 7 h 7"/>
                <a:gd name="T10" fmla="*/ 0 w 52"/>
                <a:gd name="T11" fmla="*/ 6 h 7"/>
                <a:gd name="T12" fmla="*/ 26 w 52"/>
                <a:gd name="T13" fmla="*/ 0 h 7"/>
                <a:gd name="T14" fmla="*/ 52 w 52"/>
                <a:gd name="T15" fmla="*/ 6 h 7"/>
                <a:gd name="T16" fmla="*/ 51 w 52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7">
                  <a:moveTo>
                    <a:pt x="51" y="7"/>
                  </a:moveTo>
                  <a:cubicBezTo>
                    <a:pt x="51" y="7"/>
                    <a:pt x="50" y="7"/>
                    <a:pt x="50" y="6"/>
                  </a:cubicBezTo>
                  <a:cubicBezTo>
                    <a:pt x="50" y="4"/>
                    <a:pt x="41" y="2"/>
                    <a:pt x="26" y="2"/>
                  </a:cubicBezTo>
                  <a:cubicBezTo>
                    <a:pt x="11" y="2"/>
                    <a:pt x="1" y="4"/>
                    <a:pt x="1" y="6"/>
                  </a:cubicBezTo>
                  <a:cubicBezTo>
                    <a:pt x="1" y="7"/>
                    <a:pt x="1" y="7"/>
                    <a:pt x="0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2"/>
                    <a:pt x="13" y="0"/>
                    <a:pt x="26" y="0"/>
                  </a:cubicBezTo>
                  <a:cubicBezTo>
                    <a:pt x="39" y="0"/>
                    <a:pt x="52" y="2"/>
                    <a:pt x="52" y="6"/>
                  </a:cubicBezTo>
                  <a:cubicBezTo>
                    <a:pt x="52" y="7"/>
                    <a:pt x="52" y="7"/>
                    <a:pt x="51" y="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48" name="Freeform 426">
              <a:extLst>
                <a:ext uri="{FF2B5EF4-FFF2-40B4-BE49-F238E27FC236}">
                  <a16:creationId xmlns:a16="http://schemas.microsoft.com/office/drawing/2014/main" xmlns="" id="{19BA92D2-2A28-425A-A58E-1945F7CE3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63" y="2854326"/>
              <a:ext cx="596900" cy="79375"/>
            </a:xfrm>
            <a:custGeom>
              <a:avLst/>
              <a:gdLst>
                <a:gd name="T0" fmla="*/ 26 w 52"/>
                <a:gd name="T1" fmla="*/ 7 h 7"/>
                <a:gd name="T2" fmla="*/ 0 w 52"/>
                <a:gd name="T3" fmla="*/ 1 h 7"/>
                <a:gd name="T4" fmla="*/ 0 w 52"/>
                <a:gd name="T5" fmla="*/ 0 h 7"/>
                <a:gd name="T6" fmla="*/ 1 w 52"/>
                <a:gd name="T7" fmla="*/ 1 h 7"/>
                <a:gd name="T8" fmla="*/ 26 w 52"/>
                <a:gd name="T9" fmla="*/ 6 h 7"/>
                <a:gd name="T10" fmla="*/ 50 w 52"/>
                <a:gd name="T11" fmla="*/ 1 h 7"/>
                <a:gd name="T12" fmla="*/ 51 w 52"/>
                <a:gd name="T13" fmla="*/ 0 h 7"/>
                <a:gd name="T14" fmla="*/ 52 w 52"/>
                <a:gd name="T15" fmla="*/ 1 h 7"/>
                <a:gd name="T16" fmla="*/ 26 w 52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7">
                  <a:moveTo>
                    <a:pt x="26" y="7"/>
                  </a:moveTo>
                  <a:cubicBezTo>
                    <a:pt x="13" y="7"/>
                    <a:pt x="0" y="5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3"/>
                    <a:pt x="11" y="6"/>
                    <a:pt x="26" y="6"/>
                  </a:cubicBezTo>
                  <a:cubicBezTo>
                    <a:pt x="41" y="6"/>
                    <a:pt x="50" y="3"/>
                    <a:pt x="50" y="1"/>
                  </a:cubicBezTo>
                  <a:cubicBezTo>
                    <a:pt x="50" y="0"/>
                    <a:pt x="51" y="0"/>
                    <a:pt x="51" y="0"/>
                  </a:cubicBezTo>
                  <a:cubicBezTo>
                    <a:pt x="52" y="0"/>
                    <a:pt x="52" y="0"/>
                    <a:pt x="52" y="1"/>
                  </a:cubicBezTo>
                  <a:cubicBezTo>
                    <a:pt x="52" y="5"/>
                    <a:pt x="39" y="7"/>
                    <a:pt x="26" y="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49" name="Rectangle 427">
              <a:extLst>
                <a:ext uri="{FF2B5EF4-FFF2-40B4-BE49-F238E27FC236}">
                  <a16:creationId xmlns:a16="http://schemas.microsoft.com/office/drawing/2014/main" xmlns="" id="{5F9F12DB-BEA8-46FD-A542-FA72ADA46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2476" y="2889251"/>
              <a:ext cx="1588" cy="1588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50" name="Freeform 428">
              <a:extLst>
                <a:ext uri="{FF2B5EF4-FFF2-40B4-BE49-F238E27FC236}">
                  <a16:creationId xmlns:a16="http://schemas.microsoft.com/office/drawing/2014/main" xmlns="" id="{4493E79C-45A8-4113-A7E6-FC303468B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2476" y="2257426"/>
              <a:ext cx="550863" cy="665163"/>
            </a:xfrm>
            <a:custGeom>
              <a:avLst/>
              <a:gdLst>
                <a:gd name="T0" fmla="*/ 0 w 48"/>
                <a:gd name="T1" fmla="*/ 0 h 58"/>
                <a:gd name="T2" fmla="*/ 0 w 48"/>
                <a:gd name="T3" fmla="*/ 55 h 58"/>
                <a:gd name="T4" fmla="*/ 24 w 48"/>
                <a:gd name="T5" fmla="*/ 58 h 58"/>
                <a:gd name="T6" fmla="*/ 48 w 48"/>
                <a:gd name="T7" fmla="*/ 55 h 58"/>
                <a:gd name="T8" fmla="*/ 48 w 48"/>
                <a:gd name="T9" fmla="*/ 0 h 58"/>
                <a:gd name="T10" fmla="*/ 0 w 48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58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3" y="57"/>
                    <a:pt x="13" y="58"/>
                    <a:pt x="24" y="58"/>
                  </a:cubicBezTo>
                  <a:cubicBezTo>
                    <a:pt x="35" y="58"/>
                    <a:pt x="44" y="57"/>
                    <a:pt x="48" y="55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51" name="Freeform 429">
              <a:extLst>
                <a:ext uri="{FF2B5EF4-FFF2-40B4-BE49-F238E27FC236}">
                  <a16:creationId xmlns:a16="http://schemas.microsoft.com/office/drawing/2014/main" xmlns="" id="{721A6DE0-DA82-4AE6-BD8A-709335F50A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9776" y="2246313"/>
              <a:ext cx="574675" cy="687388"/>
            </a:xfrm>
            <a:custGeom>
              <a:avLst/>
              <a:gdLst>
                <a:gd name="T0" fmla="*/ 25 w 50"/>
                <a:gd name="T1" fmla="*/ 60 h 60"/>
                <a:gd name="T2" fmla="*/ 0 w 50"/>
                <a:gd name="T3" fmla="*/ 56 h 60"/>
                <a:gd name="T4" fmla="*/ 0 w 50"/>
                <a:gd name="T5" fmla="*/ 56 h 60"/>
                <a:gd name="T6" fmla="*/ 0 w 50"/>
                <a:gd name="T7" fmla="*/ 55 h 60"/>
                <a:gd name="T8" fmla="*/ 0 w 50"/>
                <a:gd name="T9" fmla="*/ 1 h 60"/>
                <a:gd name="T10" fmla="*/ 1 w 50"/>
                <a:gd name="T11" fmla="*/ 0 h 60"/>
                <a:gd name="T12" fmla="*/ 49 w 50"/>
                <a:gd name="T13" fmla="*/ 0 h 60"/>
                <a:gd name="T14" fmla="*/ 50 w 50"/>
                <a:gd name="T15" fmla="*/ 1 h 60"/>
                <a:gd name="T16" fmla="*/ 50 w 50"/>
                <a:gd name="T17" fmla="*/ 56 h 60"/>
                <a:gd name="T18" fmla="*/ 49 w 50"/>
                <a:gd name="T19" fmla="*/ 56 h 60"/>
                <a:gd name="T20" fmla="*/ 25 w 50"/>
                <a:gd name="T21" fmla="*/ 60 h 60"/>
                <a:gd name="T22" fmla="*/ 2 w 50"/>
                <a:gd name="T23" fmla="*/ 55 h 60"/>
                <a:gd name="T24" fmla="*/ 25 w 50"/>
                <a:gd name="T25" fmla="*/ 59 h 60"/>
                <a:gd name="T26" fmla="*/ 48 w 50"/>
                <a:gd name="T27" fmla="*/ 55 h 60"/>
                <a:gd name="T28" fmla="*/ 48 w 50"/>
                <a:gd name="T29" fmla="*/ 2 h 60"/>
                <a:gd name="T30" fmla="*/ 2 w 50"/>
                <a:gd name="T31" fmla="*/ 2 h 60"/>
                <a:gd name="T32" fmla="*/ 2 w 50"/>
                <a:gd name="T33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0">
                  <a:moveTo>
                    <a:pt x="25" y="60"/>
                  </a:moveTo>
                  <a:cubicBezTo>
                    <a:pt x="14" y="60"/>
                    <a:pt x="4" y="59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50" y="0"/>
                    <a:pt x="50" y="1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6"/>
                    <a:pt x="49" y="56"/>
                    <a:pt x="49" y="56"/>
                  </a:cubicBezTo>
                  <a:cubicBezTo>
                    <a:pt x="45" y="59"/>
                    <a:pt x="36" y="60"/>
                    <a:pt x="25" y="60"/>
                  </a:cubicBezTo>
                  <a:close/>
                  <a:moveTo>
                    <a:pt x="2" y="55"/>
                  </a:moveTo>
                  <a:cubicBezTo>
                    <a:pt x="5" y="57"/>
                    <a:pt x="14" y="59"/>
                    <a:pt x="25" y="59"/>
                  </a:cubicBezTo>
                  <a:cubicBezTo>
                    <a:pt x="35" y="59"/>
                    <a:pt x="44" y="57"/>
                    <a:pt x="48" y="55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55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52" name="Freeform 435">
              <a:extLst>
                <a:ext uri="{FF2B5EF4-FFF2-40B4-BE49-F238E27FC236}">
                  <a16:creationId xmlns:a16="http://schemas.microsoft.com/office/drawing/2014/main" xmlns="" id="{4F22736B-1AFE-4329-ABB2-37602EC6A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2601913"/>
              <a:ext cx="58738" cy="57150"/>
            </a:xfrm>
            <a:custGeom>
              <a:avLst/>
              <a:gdLst>
                <a:gd name="T0" fmla="*/ 4 w 5"/>
                <a:gd name="T1" fmla="*/ 0 h 5"/>
                <a:gd name="T2" fmla="*/ 3 w 5"/>
                <a:gd name="T3" fmla="*/ 0 h 5"/>
                <a:gd name="T4" fmla="*/ 1 w 5"/>
                <a:gd name="T5" fmla="*/ 0 h 5"/>
                <a:gd name="T6" fmla="*/ 0 w 5"/>
                <a:gd name="T7" fmla="*/ 2 h 5"/>
                <a:gd name="T8" fmla="*/ 1 w 5"/>
                <a:gd name="T9" fmla="*/ 4 h 5"/>
                <a:gd name="T10" fmla="*/ 3 w 5"/>
                <a:gd name="T11" fmla="*/ 5 h 5"/>
                <a:gd name="T12" fmla="*/ 4 w 5"/>
                <a:gd name="T13" fmla="*/ 4 h 5"/>
                <a:gd name="T14" fmla="*/ 5 w 5"/>
                <a:gd name="T15" fmla="*/ 2 h 5"/>
                <a:gd name="T16" fmla="*/ 4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1"/>
                    <a:pt x="5" y="0"/>
                    <a:pt x="4" y="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53" name="Oval 437">
              <a:extLst>
                <a:ext uri="{FF2B5EF4-FFF2-40B4-BE49-F238E27FC236}">
                  <a16:creationId xmlns:a16="http://schemas.microsoft.com/office/drawing/2014/main" xmlns="" id="{B0EA9897-1BB0-4145-83BE-EB10C4C6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8663" y="2189163"/>
              <a:ext cx="585788" cy="136525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54" name="Freeform 438">
              <a:extLst>
                <a:ext uri="{FF2B5EF4-FFF2-40B4-BE49-F238E27FC236}">
                  <a16:creationId xmlns:a16="http://schemas.microsoft.com/office/drawing/2014/main" xmlns="" id="{1688B955-8EC5-47E8-8033-5F18B0DA4C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8663" y="2176463"/>
              <a:ext cx="596900" cy="149225"/>
            </a:xfrm>
            <a:custGeom>
              <a:avLst/>
              <a:gdLst>
                <a:gd name="T0" fmla="*/ 26 w 52"/>
                <a:gd name="T1" fmla="*/ 13 h 13"/>
                <a:gd name="T2" fmla="*/ 0 w 52"/>
                <a:gd name="T3" fmla="*/ 7 h 13"/>
                <a:gd name="T4" fmla="*/ 26 w 52"/>
                <a:gd name="T5" fmla="*/ 0 h 13"/>
                <a:gd name="T6" fmla="*/ 52 w 52"/>
                <a:gd name="T7" fmla="*/ 7 h 13"/>
                <a:gd name="T8" fmla="*/ 26 w 52"/>
                <a:gd name="T9" fmla="*/ 13 h 13"/>
                <a:gd name="T10" fmla="*/ 26 w 52"/>
                <a:gd name="T11" fmla="*/ 2 h 13"/>
                <a:gd name="T12" fmla="*/ 1 w 52"/>
                <a:gd name="T13" fmla="*/ 7 h 13"/>
                <a:gd name="T14" fmla="*/ 26 w 52"/>
                <a:gd name="T15" fmla="*/ 12 h 13"/>
                <a:gd name="T16" fmla="*/ 50 w 52"/>
                <a:gd name="T17" fmla="*/ 7 h 13"/>
                <a:gd name="T18" fmla="*/ 26 w 52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13">
                  <a:moveTo>
                    <a:pt x="26" y="13"/>
                  </a:moveTo>
                  <a:cubicBezTo>
                    <a:pt x="13" y="13"/>
                    <a:pt x="0" y="11"/>
                    <a:pt x="0" y="7"/>
                  </a:cubicBezTo>
                  <a:cubicBezTo>
                    <a:pt x="0" y="2"/>
                    <a:pt x="13" y="0"/>
                    <a:pt x="26" y="0"/>
                  </a:cubicBezTo>
                  <a:cubicBezTo>
                    <a:pt x="39" y="0"/>
                    <a:pt x="52" y="2"/>
                    <a:pt x="52" y="7"/>
                  </a:cubicBezTo>
                  <a:cubicBezTo>
                    <a:pt x="52" y="11"/>
                    <a:pt x="39" y="13"/>
                    <a:pt x="26" y="13"/>
                  </a:cubicBezTo>
                  <a:close/>
                  <a:moveTo>
                    <a:pt x="26" y="2"/>
                  </a:moveTo>
                  <a:cubicBezTo>
                    <a:pt x="11" y="2"/>
                    <a:pt x="1" y="5"/>
                    <a:pt x="1" y="7"/>
                  </a:cubicBezTo>
                  <a:cubicBezTo>
                    <a:pt x="1" y="9"/>
                    <a:pt x="11" y="12"/>
                    <a:pt x="26" y="12"/>
                  </a:cubicBezTo>
                  <a:cubicBezTo>
                    <a:pt x="41" y="12"/>
                    <a:pt x="50" y="9"/>
                    <a:pt x="50" y="7"/>
                  </a:cubicBezTo>
                  <a:cubicBezTo>
                    <a:pt x="50" y="5"/>
                    <a:pt x="41" y="2"/>
                    <a:pt x="26" y="2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55" name="Oval 439">
              <a:extLst>
                <a:ext uri="{FF2B5EF4-FFF2-40B4-BE49-F238E27FC236}">
                  <a16:creationId xmlns:a16="http://schemas.microsoft.com/office/drawing/2014/main" xmlns="" id="{A2CED8B5-3461-40E4-95D4-58D6B6735A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0738" y="2235201"/>
              <a:ext cx="160338" cy="33338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56" name="Freeform 440">
              <a:extLst>
                <a:ext uri="{FF2B5EF4-FFF2-40B4-BE49-F238E27FC236}">
                  <a16:creationId xmlns:a16="http://schemas.microsoft.com/office/drawing/2014/main" xmlns="" id="{9E92A40D-F800-4CD3-90E6-67F35C00DC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738" y="2222501"/>
              <a:ext cx="160338" cy="58738"/>
            </a:xfrm>
            <a:custGeom>
              <a:avLst/>
              <a:gdLst>
                <a:gd name="T0" fmla="*/ 7 w 14"/>
                <a:gd name="T1" fmla="*/ 5 h 5"/>
                <a:gd name="T2" fmla="*/ 0 w 14"/>
                <a:gd name="T3" fmla="*/ 3 h 5"/>
                <a:gd name="T4" fmla="*/ 7 w 14"/>
                <a:gd name="T5" fmla="*/ 0 h 5"/>
                <a:gd name="T6" fmla="*/ 14 w 14"/>
                <a:gd name="T7" fmla="*/ 3 h 5"/>
                <a:gd name="T8" fmla="*/ 7 w 14"/>
                <a:gd name="T9" fmla="*/ 5 h 5"/>
                <a:gd name="T10" fmla="*/ 2 w 14"/>
                <a:gd name="T11" fmla="*/ 3 h 5"/>
                <a:gd name="T12" fmla="*/ 7 w 14"/>
                <a:gd name="T13" fmla="*/ 3 h 5"/>
                <a:gd name="T14" fmla="*/ 12 w 14"/>
                <a:gd name="T15" fmla="*/ 3 h 5"/>
                <a:gd name="T16" fmla="*/ 7 w 14"/>
                <a:gd name="T17" fmla="*/ 2 h 5"/>
                <a:gd name="T18" fmla="*/ 2 w 14"/>
                <a:gd name="T19" fmla="*/ 3 h 5"/>
                <a:gd name="T20" fmla="*/ 13 w 14"/>
                <a:gd name="T21" fmla="*/ 3 h 5"/>
                <a:gd name="T22" fmla="*/ 13 w 14"/>
                <a:gd name="T2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5">
                  <a:moveTo>
                    <a:pt x="7" y="5"/>
                  </a:moveTo>
                  <a:cubicBezTo>
                    <a:pt x="5" y="5"/>
                    <a:pt x="0" y="5"/>
                    <a:pt x="0" y="3"/>
                  </a:cubicBezTo>
                  <a:cubicBezTo>
                    <a:pt x="0" y="1"/>
                    <a:pt x="5" y="0"/>
                    <a:pt x="7" y="0"/>
                  </a:cubicBezTo>
                  <a:cubicBezTo>
                    <a:pt x="9" y="0"/>
                    <a:pt x="14" y="1"/>
                    <a:pt x="14" y="3"/>
                  </a:cubicBezTo>
                  <a:cubicBezTo>
                    <a:pt x="14" y="5"/>
                    <a:pt x="9" y="5"/>
                    <a:pt x="7" y="5"/>
                  </a:cubicBezTo>
                  <a:close/>
                  <a:moveTo>
                    <a:pt x="2" y="3"/>
                  </a:moveTo>
                  <a:cubicBezTo>
                    <a:pt x="2" y="3"/>
                    <a:pt x="4" y="3"/>
                    <a:pt x="7" y="3"/>
                  </a:cubicBezTo>
                  <a:cubicBezTo>
                    <a:pt x="10" y="3"/>
                    <a:pt x="12" y="3"/>
                    <a:pt x="12" y="3"/>
                  </a:cubicBezTo>
                  <a:cubicBezTo>
                    <a:pt x="12" y="2"/>
                    <a:pt x="10" y="2"/>
                    <a:pt x="7" y="2"/>
                  </a:cubicBezTo>
                  <a:cubicBezTo>
                    <a:pt x="4" y="2"/>
                    <a:pt x="2" y="2"/>
                    <a:pt x="2" y="3"/>
                  </a:cubicBezTo>
                  <a:close/>
                  <a:moveTo>
                    <a:pt x="13" y="3"/>
                  </a:moveTo>
                  <a:cubicBezTo>
                    <a:pt x="13" y="3"/>
                    <a:pt x="13" y="3"/>
                    <a:pt x="13" y="3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FAECD33E-8676-41F3-BE0D-3AEBE3EC3612}"/>
              </a:ext>
            </a:extLst>
          </p:cNvPr>
          <p:cNvGrpSpPr>
            <a:grpSpLocks noChangeAspect="1"/>
          </p:cNvGrpSpPr>
          <p:nvPr/>
        </p:nvGrpSpPr>
        <p:grpSpPr>
          <a:xfrm>
            <a:off x="5118508" y="3153215"/>
            <a:ext cx="207745" cy="256346"/>
            <a:chOff x="5808663" y="2176463"/>
            <a:chExt cx="596900" cy="757238"/>
          </a:xfrm>
        </p:grpSpPr>
        <p:sp>
          <p:nvSpPr>
            <p:cNvPr id="158" name="Freeform 423">
              <a:extLst>
                <a:ext uri="{FF2B5EF4-FFF2-40B4-BE49-F238E27FC236}">
                  <a16:creationId xmlns:a16="http://schemas.microsoft.com/office/drawing/2014/main" xmlns="" id="{25047FD5-38A6-4E70-9408-01C27A860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63" y="2659063"/>
              <a:ext cx="596900" cy="80963"/>
            </a:xfrm>
            <a:custGeom>
              <a:avLst/>
              <a:gdLst>
                <a:gd name="T0" fmla="*/ 51 w 52"/>
                <a:gd name="T1" fmla="*/ 7 h 7"/>
                <a:gd name="T2" fmla="*/ 50 w 52"/>
                <a:gd name="T3" fmla="*/ 6 h 7"/>
                <a:gd name="T4" fmla="*/ 26 w 52"/>
                <a:gd name="T5" fmla="*/ 1 h 7"/>
                <a:gd name="T6" fmla="*/ 1 w 52"/>
                <a:gd name="T7" fmla="*/ 6 h 7"/>
                <a:gd name="T8" fmla="*/ 0 w 52"/>
                <a:gd name="T9" fmla="*/ 7 h 7"/>
                <a:gd name="T10" fmla="*/ 0 w 52"/>
                <a:gd name="T11" fmla="*/ 6 h 7"/>
                <a:gd name="T12" fmla="*/ 26 w 52"/>
                <a:gd name="T13" fmla="*/ 0 h 7"/>
                <a:gd name="T14" fmla="*/ 52 w 52"/>
                <a:gd name="T15" fmla="*/ 6 h 7"/>
                <a:gd name="T16" fmla="*/ 51 w 52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7">
                  <a:moveTo>
                    <a:pt x="51" y="7"/>
                  </a:moveTo>
                  <a:cubicBezTo>
                    <a:pt x="51" y="7"/>
                    <a:pt x="50" y="7"/>
                    <a:pt x="50" y="6"/>
                  </a:cubicBezTo>
                  <a:cubicBezTo>
                    <a:pt x="50" y="4"/>
                    <a:pt x="41" y="1"/>
                    <a:pt x="26" y="1"/>
                  </a:cubicBezTo>
                  <a:cubicBezTo>
                    <a:pt x="11" y="1"/>
                    <a:pt x="1" y="4"/>
                    <a:pt x="1" y="6"/>
                  </a:cubicBezTo>
                  <a:cubicBezTo>
                    <a:pt x="1" y="7"/>
                    <a:pt x="1" y="7"/>
                    <a:pt x="0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2"/>
                    <a:pt x="13" y="0"/>
                    <a:pt x="26" y="0"/>
                  </a:cubicBezTo>
                  <a:cubicBezTo>
                    <a:pt x="39" y="0"/>
                    <a:pt x="52" y="2"/>
                    <a:pt x="52" y="6"/>
                  </a:cubicBezTo>
                  <a:cubicBezTo>
                    <a:pt x="52" y="7"/>
                    <a:pt x="52" y="7"/>
                    <a:pt x="51" y="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59" name="Freeform 424">
              <a:extLst>
                <a:ext uri="{FF2B5EF4-FFF2-40B4-BE49-F238E27FC236}">
                  <a16:creationId xmlns:a16="http://schemas.microsoft.com/office/drawing/2014/main" xmlns="" id="{0F2DD6DE-230C-46F3-B27E-1DAF6CC68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63" y="2786063"/>
              <a:ext cx="596900" cy="79375"/>
            </a:xfrm>
            <a:custGeom>
              <a:avLst/>
              <a:gdLst>
                <a:gd name="T0" fmla="*/ 51 w 52"/>
                <a:gd name="T1" fmla="*/ 7 h 7"/>
                <a:gd name="T2" fmla="*/ 50 w 52"/>
                <a:gd name="T3" fmla="*/ 6 h 7"/>
                <a:gd name="T4" fmla="*/ 26 w 52"/>
                <a:gd name="T5" fmla="*/ 2 h 7"/>
                <a:gd name="T6" fmla="*/ 1 w 52"/>
                <a:gd name="T7" fmla="*/ 6 h 7"/>
                <a:gd name="T8" fmla="*/ 0 w 52"/>
                <a:gd name="T9" fmla="*/ 7 h 7"/>
                <a:gd name="T10" fmla="*/ 0 w 52"/>
                <a:gd name="T11" fmla="*/ 6 h 7"/>
                <a:gd name="T12" fmla="*/ 26 w 52"/>
                <a:gd name="T13" fmla="*/ 0 h 7"/>
                <a:gd name="T14" fmla="*/ 52 w 52"/>
                <a:gd name="T15" fmla="*/ 6 h 7"/>
                <a:gd name="T16" fmla="*/ 51 w 52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7">
                  <a:moveTo>
                    <a:pt x="51" y="7"/>
                  </a:moveTo>
                  <a:cubicBezTo>
                    <a:pt x="51" y="7"/>
                    <a:pt x="50" y="7"/>
                    <a:pt x="50" y="6"/>
                  </a:cubicBezTo>
                  <a:cubicBezTo>
                    <a:pt x="50" y="4"/>
                    <a:pt x="41" y="2"/>
                    <a:pt x="26" y="2"/>
                  </a:cubicBezTo>
                  <a:cubicBezTo>
                    <a:pt x="11" y="2"/>
                    <a:pt x="1" y="4"/>
                    <a:pt x="1" y="6"/>
                  </a:cubicBezTo>
                  <a:cubicBezTo>
                    <a:pt x="1" y="7"/>
                    <a:pt x="1" y="7"/>
                    <a:pt x="0" y="7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2"/>
                    <a:pt x="13" y="0"/>
                    <a:pt x="26" y="0"/>
                  </a:cubicBezTo>
                  <a:cubicBezTo>
                    <a:pt x="39" y="0"/>
                    <a:pt x="52" y="2"/>
                    <a:pt x="52" y="6"/>
                  </a:cubicBezTo>
                  <a:cubicBezTo>
                    <a:pt x="52" y="7"/>
                    <a:pt x="52" y="7"/>
                    <a:pt x="51" y="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60" name="Freeform 426">
              <a:extLst>
                <a:ext uri="{FF2B5EF4-FFF2-40B4-BE49-F238E27FC236}">
                  <a16:creationId xmlns:a16="http://schemas.microsoft.com/office/drawing/2014/main" xmlns="" id="{5CE3CFEF-8499-4E62-921B-5C6309ED7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63" y="2854326"/>
              <a:ext cx="596900" cy="79375"/>
            </a:xfrm>
            <a:custGeom>
              <a:avLst/>
              <a:gdLst>
                <a:gd name="T0" fmla="*/ 26 w 52"/>
                <a:gd name="T1" fmla="*/ 7 h 7"/>
                <a:gd name="T2" fmla="*/ 0 w 52"/>
                <a:gd name="T3" fmla="*/ 1 h 7"/>
                <a:gd name="T4" fmla="*/ 0 w 52"/>
                <a:gd name="T5" fmla="*/ 0 h 7"/>
                <a:gd name="T6" fmla="*/ 1 w 52"/>
                <a:gd name="T7" fmla="*/ 1 h 7"/>
                <a:gd name="T8" fmla="*/ 26 w 52"/>
                <a:gd name="T9" fmla="*/ 6 h 7"/>
                <a:gd name="T10" fmla="*/ 50 w 52"/>
                <a:gd name="T11" fmla="*/ 1 h 7"/>
                <a:gd name="T12" fmla="*/ 51 w 52"/>
                <a:gd name="T13" fmla="*/ 0 h 7"/>
                <a:gd name="T14" fmla="*/ 52 w 52"/>
                <a:gd name="T15" fmla="*/ 1 h 7"/>
                <a:gd name="T16" fmla="*/ 26 w 52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7">
                  <a:moveTo>
                    <a:pt x="26" y="7"/>
                  </a:moveTo>
                  <a:cubicBezTo>
                    <a:pt x="13" y="7"/>
                    <a:pt x="0" y="5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3"/>
                    <a:pt x="11" y="6"/>
                    <a:pt x="26" y="6"/>
                  </a:cubicBezTo>
                  <a:cubicBezTo>
                    <a:pt x="41" y="6"/>
                    <a:pt x="50" y="3"/>
                    <a:pt x="50" y="1"/>
                  </a:cubicBezTo>
                  <a:cubicBezTo>
                    <a:pt x="50" y="0"/>
                    <a:pt x="51" y="0"/>
                    <a:pt x="51" y="0"/>
                  </a:cubicBezTo>
                  <a:cubicBezTo>
                    <a:pt x="52" y="0"/>
                    <a:pt x="52" y="0"/>
                    <a:pt x="52" y="1"/>
                  </a:cubicBezTo>
                  <a:cubicBezTo>
                    <a:pt x="52" y="5"/>
                    <a:pt x="39" y="7"/>
                    <a:pt x="26" y="7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61" name="Rectangle 427">
              <a:extLst>
                <a:ext uri="{FF2B5EF4-FFF2-40B4-BE49-F238E27FC236}">
                  <a16:creationId xmlns:a16="http://schemas.microsoft.com/office/drawing/2014/main" xmlns="" id="{A2C18BC9-6960-45DA-9A27-F2F991321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2476" y="2889251"/>
              <a:ext cx="1588" cy="1588"/>
            </a:xfrm>
            <a:prstGeom prst="rect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62" name="Freeform 428">
              <a:extLst>
                <a:ext uri="{FF2B5EF4-FFF2-40B4-BE49-F238E27FC236}">
                  <a16:creationId xmlns:a16="http://schemas.microsoft.com/office/drawing/2014/main" xmlns="" id="{FF34AD8E-195E-4DBC-96D8-2BBC9159F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2476" y="2257426"/>
              <a:ext cx="550863" cy="665163"/>
            </a:xfrm>
            <a:custGeom>
              <a:avLst/>
              <a:gdLst>
                <a:gd name="T0" fmla="*/ 0 w 48"/>
                <a:gd name="T1" fmla="*/ 0 h 58"/>
                <a:gd name="T2" fmla="*/ 0 w 48"/>
                <a:gd name="T3" fmla="*/ 55 h 58"/>
                <a:gd name="T4" fmla="*/ 24 w 48"/>
                <a:gd name="T5" fmla="*/ 58 h 58"/>
                <a:gd name="T6" fmla="*/ 48 w 48"/>
                <a:gd name="T7" fmla="*/ 55 h 58"/>
                <a:gd name="T8" fmla="*/ 48 w 48"/>
                <a:gd name="T9" fmla="*/ 0 h 58"/>
                <a:gd name="T10" fmla="*/ 0 w 48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58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3" y="57"/>
                    <a:pt x="13" y="58"/>
                    <a:pt x="24" y="58"/>
                  </a:cubicBezTo>
                  <a:cubicBezTo>
                    <a:pt x="35" y="58"/>
                    <a:pt x="44" y="57"/>
                    <a:pt x="48" y="55"/>
                  </a:cubicBezTo>
                  <a:cubicBezTo>
                    <a:pt x="48" y="0"/>
                    <a:pt x="48" y="0"/>
                    <a:pt x="48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63" name="Freeform 429">
              <a:extLst>
                <a:ext uri="{FF2B5EF4-FFF2-40B4-BE49-F238E27FC236}">
                  <a16:creationId xmlns:a16="http://schemas.microsoft.com/office/drawing/2014/main" xmlns="" id="{4E967CC0-0050-4768-A212-30AA9F48D5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9776" y="2246313"/>
              <a:ext cx="574675" cy="687388"/>
            </a:xfrm>
            <a:custGeom>
              <a:avLst/>
              <a:gdLst>
                <a:gd name="T0" fmla="*/ 25 w 50"/>
                <a:gd name="T1" fmla="*/ 60 h 60"/>
                <a:gd name="T2" fmla="*/ 0 w 50"/>
                <a:gd name="T3" fmla="*/ 56 h 60"/>
                <a:gd name="T4" fmla="*/ 0 w 50"/>
                <a:gd name="T5" fmla="*/ 56 h 60"/>
                <a:gd name="T6" fmla="*/ 0 w 50"/>
                <a:gd name="T7" fmla="*/ 55 h 60"/>
                <a:gd name="T8" fmla="*/ 0 w 50"/>
                <a:gd name="T9" fmla="*/ 1 h 60"/>
                <a:gd name="T10" fmla="*/ 1 w 50"/>
                <a:gd name="T11" fmla="*/ 0 h 60"/>
                <a:gd name="T12" fmla="*/ 49 w 50"/>
                <a:gd name="T13" fmla="*/ 0 h 60"/>
                <a:gd name="T14" fmla="*/ 50 w 50"/>
                <a:gd name="T15" fmla="*/ 1 h 60"/>
                <a:gd name="T16" fmla="*/ 50 w 50"/>
                <a:gd name="T17" fmla="*/ 56 h 60"/>
                <a:gd name="T18" fmla="*/ 49 w 50"/>
                <a:gd name="T19" fmla="*/ 56 h 60"/>
                <a:gd name="T20" fmla="*/ 25 w 50"/>
                <a:gd name="T21" fmla="*/ 60 h 60"/>
                <a:gd name="T22" fmla="*/ 2 w 50"/>
                <a:gd name="T23" fmla="*/ 55 h 60"/>
                <a:gd name="T24" fmla="*/ 25 w 50"/>
                <a:gd name="T25" fmla="*/ 59 h 60"/>
                <a:gd name="T26" fmla="*/ 48 w 50"/>
                <a:gd name="T27" fmla="*/ 55 h 60"/>
                <a:gd name="T28" fmla="*/ 48 w 50"/>
                <a:gd name="T29" fmla="*/ 2 h 60"/>
                <a:gd name="T30" fmla="*/ 2 w 50"/>
                <a:gd name="T31" fmla="*/ 2 h 60"/>
                <a:gd name="T32" fmla="*/ 2 w 50"/>
                <a:gd name="T33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0">
                  <a:moveTo>
                    <a:pt x="25" y="60"/>
                  </a:moveTo>
                  <a:cubicBezTo>
                    <a:pt x="14" y="60"/>
                    <a:pt x="4" y="59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50" y="0"/>
                    <a:pt x="50" y="1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0" y="56"/>
                    <a:pt x="49" y="56"/>
                    <a:pt x="49" y="56"/>
                  </a:cubicBezTo>
                  <a:cubicBezTo>
                    <a:pt x="45" y="59"/>
                    <a:pt x="36" y="60"/>
                    <a:pt x="25" y="60"/>
                  </a:cubicBezTo>
                  <a:close/>
                  <a:moveTo>
                    <a:pt x="2" y="55"/>
                  </a:moveTo>
                  <a:cubicBezTo>
                    <a:pt x="5" y="57"/>
                    <a:pt x="14" y="59"/>
                    <a:pt x="25" y="59"/>
                  </a:cubicBezTo>
                  <a:cubicBezTo>
                    <a:pt x="35" y="59"/>
                    <a:pt x="44" y="57"/>
                    <a:pt x="48" y="55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55"/>
                  </a:ln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64" name="Freeform 435">
              <a:extLst>
                <a:ext uri="{FF2B5EF4-FFF2-40B4-BE49-F238E27FC236}">
                  <a16:creationId xmlns:a16="http://schemas.microsoft.com/office/drawing/2014/main" xmlns="" id="{B7DEA440-CD45-4522-8E79-72CD5C6EB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2601913"/>
              <a:ext cx="58738" cy="57150"/>
            </a:xfrm>
            <a:custGeom>
              <a:avLst/>
              <a:gdLst>
                <a:gd name="T0" fmla="*/ 4 w 5"/>
                <a:gd name="T1" fmla="*/ 0 h 5"/>
                <a:gd name="T2" fmla="*/ 3 w 5"/>
                <a:gd name="T3" fmla="*/ 0 h 5"/>
                <a:gd name="T4" fmla="*/ 1 w 5"/>
                <a:gd name="T5" fmla="*/ 0 h 5"/>
                <a:gd name="T6" fmla="*/ 0 w 5"/>
                <a:gd name="T7" fmla="*/ 2 h 5"/>
                <a:gd name="T8" fmla="*/ 1 w 5"/>
                <a:gd name="T9" fmla="*/ 4 h 5"/>
                <a:gd name="T10" fmla="*/ 3 w 5"/>
                <a:gd name="T11" fmla="*/ 5 h 5"/>
                <a:gd name="T12" fmla="*/ 4 w 5"/>
                <a:gd name="T13" fmla="*/ 4 h 5"/>
                <a:gd name="T14" fmla="*/ 5 w 5"/>
                <a:gd name="T15" fmla="*/ 2 h 5"/>
                <a:gd name="T16" fmla="*/ 4 w 5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4" y="5"/>
                    <a:pt x="4" y="4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1"/>
                    <a:pt x="5" y="0"/>
                    <a:pt x="4" y="0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65" name="Oval 437">
              <a:extLst>
                <a:ext uri="{FF2B5EF4-FFF2-40B4-BE49-F238E27FC236}">
                  <a16:creationId xmlns:a16="http://schemas.microsoft.com/office/drawing/2014/main" xmlns="" id="{62D106CE-EC1E-42F5-B656-1E933BE0D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8663" y="2189163"/>
              <a:ext cx="585788" cy="136525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66" name="Freeform 438">
              <a:extLst>
                <a:ext uri="{FF2B5EF4-FFF2-40B4-BE49-F238E27FC236}">
                  <a16:creationId xmlns:a16="http://schemas.microsoft.com/office/drawing/2014/main" xmlns="" id="{7A8CB2B2-1428-4FCA-AF8D-D1117022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08663" y="2176463"/>
              <a:ext cx="596900" cy="149225"/>
            </a:xfrm>
            <a:custGeom>
              <a:avLst/>
              <a:gdLst>
                <a:gd name="T0" fmla="*/ 26 w 52"/>
                <a:gd name="T1" fmla="*/ 13 h 13"/>
                <a:gd name="T2" fmla="*/ 0 w 52"/>
                <a:gd name="T3" fmla="*/ 7 h 13"/>
                <a:gd name="T4" fmla="*/ 26 w 52"/>
                <a:gd name="T5" fmla="*/ 0 h 13"/>
                <a:gd name="T6" fmla="*/ 52 w 52"/>
                <a:gd name="T7" fmla="*/ 7 h 13"/>
                <a:gd name="T8" fmla="*/ 26 w 52"/>
                <a:gd name="T9" fmla="*/ 13 h 13"/>
                <a:gd name="T10" fmla="*/ 26 w 52"/>
                <a:gd name="T11" fmla="*/ 2 h 13"/>
                <a:gd name="T12" fmla="*/ 1 w 52"/>
                <a:gd name="T13" fmla="*/ 7 h 13"/>
                <a:gd name="T14" fmla="*/ 26 w 52"/>
                <a:gd name="T15" fmla="*/ 12 h 13"/>
                <a:gd name="T16" fmla="*/ 50 w 52"/>
                <a:gd name="T17" fmla="*/ 7 h 13"/>
                <a:gd name="T18" fmla="*/ 26 w 52"/>
                <a:gd name="T1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13">
                  <a:moveTo>
                    <a:pt x="26" y="13"/>
                  </a:moveTo>
                  <a:cubicBezTo>
                    <a:pt x="13" y="13"/>
                    <a:pt x="0" y="11"/>
                    <a:pt x="0" y="7"/>
                  </a:cubicBezTo>
                  <a:cubicBezTo>
                    <a:pt x="0" y="2"/>
                    <a:pt x="13" y="0"/>
                    <a:pt x="26" y="0"/>
                  </a:cubicBezTo>
                  <a:cubicBezTo>
                    <a:pt x="39" y="0"/>
                    <a:pt x="52" y="2"/>
                    <a:pt x="52" y="7"/>
                  </a:cubicBezTo>
                  <a:cubicBezTo>
                    <a:pt x="52" y="11"/>
                    <a:pt x="39" y="13"/>
                    <a:pt x="26" y="13"/>
                  </a:cubicBezTo>
                  <a:close/>
                  <a:moveTo>
                    <a:pt x="26" y="2"/>
                  </a:moveTo>
                  <a:cubicBezTo>
                    <a:pt x="11" y="2"/>
                    <a:pt x="1" y="5"/>
                    <a:pt x="1" y="7"/>
                  </a:cubicBezTo>
                  <a:cubicBezTo>
                    <a:pt x="1" y="9"/>
                    <a:pt x="11" y="12"/>
                    <a:pt x="26" y="12"/>
                  </a:cubicBezTo>
                  <a:cubicBezTo>
                    <a:pt x="41" y="12"/>
                    <a:pt x="50" y="9"/>
                    <a:pt x="50" y="7"/>
                  </a:cubicBezTo>
                  <a:cubicBezTo>
                    <a:pt x="50" y="5"/>
                    <a:pt x="41" y="2"/>
                    <a:pt x="26" y="2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67" name="Oval 439">
              <a:extLst>
                <a:ext uri="{FF2B5EF4-FFF2-40B4-BE49-F238E27FC236}">
                  <a16:creationId xmlns:a16="http://schemas.microsoft.com/office/drawing/2014/main" xmlns="" id="{75C9B61C-CF42-4279-B54C-A26D2DC79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0738" y="2235201"/>
              <a:ext cx="160338" cy="33338"/>
            </a:xfrm>
            <a:prstGeom prst="ellipse">
              <a:avLst/>
            </a:pr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  <p:sp>
          <p:nvSpPr>
            <p:cNvPr id="168" name="Freeform 440">
              <a:extLst>
                <a:ext uri="{FF2B5EF4-FFF2-40B4-BE49-F238E27FC236}">
                  <a16:creationId xmlns:a16="http://schemas.microsoft.com/office/drawing/2014/main" xmlns="" id="{9A9FAB50-6CE7-4020-81E1-EDFB1013A6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00738" y="2222501"/>
              <a:ext cx="160338" cy="58738"/>
            </a:xfrm>
            <a:custGeom>
              <a:avLst/>
              <a:gdLst>
                <a:gd name="T0" fmla="*/ 7 w 14"/>
                <a:gd name="T1" fmla="*/ 5 h 5"/>
                <a:gd name="T2" fmla="*/ 0 w 14"/>
                <a:gd name="T3" fmla="*/ 3 h 5"/>
                <a:gd name="T4" fmla="*/ 7 w 14"/>
                <a:gd name="T5" fmla="*/ 0 h 5"/>
                <a:gd name="T6" fmla="*/ 14 w 14"/>
                <a:gd name="T7" fmla="*/ 3 h 5"/>
                <a:gd name="T8" fmla="*/ 7 w 14"/>
                <a:gd name="T9" fmla="*/ 5 h 5"/>
                <a:gd name="T10" fmla="*/ 2 w 14"/>
                <a:gd name="T11" fmla="*/ 3 h 5"/>
                <a:gd name="T12" fmla="*/ 7 w 14"/>
                <a:gd name="T13" fmla="*/ 3 h 5"/>
                <a:gd name="T14" fmla="*/ 12 w 14"/>
                <a:gd name="T15" fmla="*/ 3 h 5"/>
                <a:gd name="T16" fmla="*/ 7 w 14"/>
                <a:gd name="T17" fmla="*/ 2 h 5"/>
                <a:gd name="T18" fmla="*/ 2 w 14"/>
                <a:gd name="T19" fmla="*/ 3 h 5"/>
                <a:gd name="T20" fmla="*/ 13 w 14"/>
                <a:gd name="T21" fmla="*/ 3 h 5"/>
                <a:gd name="T22" fmla="*/ 13 w 14"/>
                <a:gd name="T2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5">
                  <a:moveTo>
                    <a:pt x="7" y="5"/>
                  </a:moveTo>
                  <a:cubicBezTo>
                    <a:pt x="5" y="5"/>
                    <a:pt x="0" y="5"/>
                    <a:pt x="0" y="3"/>
                  </a:cubicBezTo>
                  <a:cubicBezTo>
                    <a:pt x="0" y="1"/>
                    <a:pt x="5" y="0"/>
                    <a:pt x="7" y="0"/>
                  </a:cubicBezTo>
                  <a:cubicBezTo>
                    <a:pt x="9" y="0"/>
                    <a:pt x="14" y="1"/>
                    <a:pt x="14" y="3"/>
                  </a:cubicBezTo>
                  <a:cubicBezTo>
                    <a:pt x="14" y="5"/>
                    <a:pt x="9" y="5"/>
                    <a:pt x="7" y="5"/>
                  </a:cubicBezTo>
                  <a:close/>
                  <a:moveTo>
                    <a:pt x="2" y="3"/>
                  </a:moveTo>
                  <a:cubicBezTo>
                    <a:pt x="2" y="3"/>
                    <a:pt x="4" y="3"/>
                    <a:pt x="7" y="3"/>
                  </a:cubicBezTo>
                  <a:cubicBezTo>
                    <a:pt x="10" y="3"/>
                    <a:pt x="12" y="3"/>
                    <a:pt x="12" y="3"/>
                  </a:cubicBezTo>
                  <a:cubicBezTo>
                    <a:pt x="12" y="2"/>
                    <a:pt x="10" y="2"/>
                    <a:pt x="7" y="2"/>
                  </a:cubicBezTo>
                  <a:cubicBezTo>
                    <a:pt x="4" y="2"/>
                    <a:pt x="2" y="2"/>
                    <a:pt x="2" y="3"/>
                  </a:cubicBezTo>
                  <a:close/>
                  <a:moveTo>
                    <a:pt x="13" y="3"/>
                  </a:moveTo>
                  <a:cubicBezTo>
                    <a:pt x="13" y="3"/>
                    <a:pt x="13" y="3"/>
                    <a:pt x="13" y="3"/>
                  </a:cubicBezTo>
                  <a:close/>
                </a:path>
              </a:pathLst>
            </a:custGeom>
            <a:noFill/>
            <a:ln w="9525">
              <a:solidFill>
                <a:schemeClr val="bg1">
                  <a:lumMod val="65000"/>
                </a:schemeClr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chemeClr val="lt1"/>
                </a:solidFill>
              </a:endParaRPr>
            </a:p>
          </p:txBody>
        </p:sp>
      </p:grp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xmlns="" id="{CCF9EA68-EB85-4CA6-B2DE-7475669DA239}"/>
              </a:ext>
            </a:extLst>
          </p:cNvPr>
          <p:cNvCxnSpPr>
            <a:stCxn id="140" idx="33"/>
            <a:endCxn id="144" idx="30"/>
          </p:cNvCxnSpPr>
          <p:nvPr/>
        </p:nvCxnSpPr>
        <p:spPr>
          <a:xfrm flipV="1">
            <a:off x="4160372" y="3162899"/>
            <a:ext cx="205736" cy="71434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xmlns="" id="{FC39B450-1EA2-470A-BC4F-D0B3E06F0C55}"/>
              </a:ext>
            </a:extLst>
          </p:cNvPr>
          <p:cNvCxnSpPr>
            <a:endCxn id="144" idx="14"/>
          </p:cNvCxnSpPr>
          <p:nvPr/>
        </p:nvCxnSpPr>
        <p:spPr>
          <a:xfrm>
            <a:off x="3927783" y="2544472"/>
            <a:ext cx="309134" cy="65110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xmlns="" id="{B3D96668-2093-4887-A024-3AF18D14FFD8}"/>
              </a:ext>
            </a:extLst>
          </p:cNvPr>
          <p:cNvCxnSpPr>
            <a:stCxn id="144" idx="61"/>
            <a:endCxn id="142" idx="25"/>
          </p:cNvCxnSpPr>
          <p:nvPr/>
        </p:nvCxnSpPr>
        <p:spPr>
          <a:xfrm flipV="1">
            <a:off x="5108956" y="2452815"/>
            <a:ext cx="156028" cy="238309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xmlns="" id="{A082489A-077D-4830-91B5-44076C28FCC4}"/>
              </a:ext>
            </a:extLst>
          </p:cNvPr>
          <p:cNvCxnSpPr>
            <a:stCxn id="144" idx="48"/>
            <a:endCxn id="168" idx="1"/>
          </p:cNvCxnSpPr>
          <p:nvPr/>
        </p:nvCxnSpPr>
        <p:spPr>
          <a:xfrm>
            <a:off x="5018523" y="2941572"/>
            <a:ext cx="132031" cy="239159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Rectangle 172">
            <a:extLst>
              <a:ext uri="{FF2B5EF4-FFF2-40B4-BE49-F238E27FC236}">
                <a16:creationId xmlns:a16="http://schemas.microsoft.com/office/drawing/2014/main" xmlns="" id="{5AF6140E-694E-4B5C-81BE-FB069A5B1D56}"/>
              </a:ext>
            </a:extLst>
          </p:cNvPr>
          <p:cNvSpPr/>
          <p:nvPr/>
        </p:nvSpPr>
        <p:spPr>
          <a:xfrm>
            <a:off x="3701552" y="3444142"/>
            <a:ext cx="911486" cy="259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Warehouse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xmlns="" id="{A8861334-33DD-442E-875B-BD0E2ADA90CE}"/>
              </a:ext>
            </a:extLst>
          </p:cNvPr>
          <p:cNvSpPr/>
          <p:nvPr/>
        </p:nvSpPr>
        <p:spPr>
          <a:xfrm>
            <a:off x="4934140" y="3424319"/>
            <a:ext cx="504661" cy="23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MDM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xmlns="" id="{F80EB641-1EE9-41B0-BF76-54C26C3088C8}"/>
              </a:ext>
            </a:extLst>
          </p:cNvPr>
          <p:cNvSpPr/>
          <p:nvPr/>
        </p:nvSpPr>
        <p:spPr>
          <a:xfrm>
            <a:off x="3490034" y="2622399"/>
            <a:ext cx="625074" cy="209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Databases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E6CC45AE-1AF6-4B99-B0CB-63588A13F399}"/>
              </a:ext>
            </a:extLst>
          </p:cNvPr>
          <p:cNvSpPr/>
          <p:nvPr/>
        </p:nvSpPr>
        <p:spPr>
          <a:xfrm>
            <a:off x="5131958" y="2585553"/>
            <a:ext cx="504661" cy="238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Stores</a:t>
            </a:r>
          </a:p>
        </p:txBody>
      </p: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xmlns="" id="{0DF60DB1-036F-4DD3-B10B-6D3EDE8BED0B}"/>
              </a:ext>
            </a:extLst>
          </p:cNvPr>
          <p:cNvCxnSpPr>
            <a:endCxn id="142" idx="14"/>
          </p:cNvCxnSpPr>
          <p:nvPr/>
        </p:nvCxnSpPr>
        <p:spPr>
          <a:xfrm flipV="1">
            <a:off x="3991062" y="2406187"/>
            <a:ext cx="1273921" cy="63252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xmlns="" id="{6D2CC6A1-79AD-4032-8A23-DB31C0974FFB}"/>
              </a:ext>
            </a:extLst>
          </p:cNvPr>
          <p:cNvCxnSpPr>
            <a:stCxn id="151" idx="8"/>
            <a:endCxn id="140" idx="33"/>
          </p:cNvCxnSpPr>
          <p:nvPr/>
        </p:nvCxnSpPr>
        <p:spPr>
          <a:xfrm>
            <a:off x="3943105" y="2566305"/>
            <a:ext cx="217267" cy="668028"/>
          </a:xfrm>
          <a:prstGeom prst="straightConnector1">
            <a:avLst/>
          </a:prstGeom>
          <a:ln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Freeform 486">
            <a:extLst>
              <a:ext uri="{FF2B5EF4-FFF2-40B4-BE49-F238E27FC236}">
                <a16:creationId xmlns:a16="http://schemas.microsoft.com/office/drawing/2014/main" xmlns="" id="{4F325518-AEFA-4B92-BC75-1AAF8F35F664}"/>
              </a:ext>
            </a:extLst>
          </p:cNvPr>
          <p:cNvSpPr>
            <a:spLocks noChangeAspect="1" noEditPoints="1"/>
          </p:cNvSpPr>
          <p:nvPr/>
        </p:nvSpPr>
        <p:spPr bwMode="auto">
          <a:xfrm rot="3085881">
            <a:off x="2876993" y="1157415"/>
            <a:ext cx="3451010" cy="3345346"/>
          </a:xfrm>
          <a:custGeom>
            <a:avLst/>
            <a:gdLst>
              <a:gd name="T0" fmla="*/ 34 w 67"/>
              <a:gd name="T1" fmla="*/ 64 h 65"/>
              <a:gd name="T2" fmla="*/ 2 w 67"/>
              <a:gd name="T3" fmla="*/ 38 h 65"/>
              <a:gd name="T4" fmla="*/ 18 w 67"/>
              <a:gd name="T5" fmla="*/ 4 h 65"/>
              <a:gd name="T6" fmla="*/ 17 w 67"/>
              <a:gd name="T7" fmla="*/ 1 h 65"/>
              <a:gd name="T8" fmla="*/ 17 w 67"/>
              <a:gd name="T9" fmla="*/ 0 h 65"/>
              <a:gd name="T10" fmla="*/ 18 w 67"/>
              <a:gd name="T11" fmla="*/ 0 h 65"/>
              <a:gd name="T12" fmla="*/ 28 w 67"/>
              <a:gd name="T13" fmla="*/ 4 h 65"/>
              <a:gd name="T14" fmla="*/ 28 w 67"/>
              <a:gd name="T15" fmla="*/ 5 h 65"/>
              <a:gd name="T16" fmla="*/ 28 w 67"/>
              <a:gd name="T17" fmla="*/ 5 h 65"/>
              <a:gd name="T18" fmla="*/ 24 w 67"/>
              <a:gd name="T19" fmla="*/ 15 h 65"/>
              <a:gd name="T20" fmla="*/ 23 w 67"/>
              <a:gd name="T21" fmla="*/ 15 h 65"/>
              <a:gd name="T22" fmla="*/ 23 w 67"/>
              <a:gd name="T23" fmla="*/ 15 h 65"/>
              <a:gd name="T24" fmla="*/ 21 w 67"/>
              <a:gd name="T25" fmla="*/ 12 h 65"/>
              <a:gd name="T26" fmla="*/ 10 w 67"/>
              <a:gd name="T27" fmla="*/ 37 h 65"/>
              <a:gd name="T28" fmla="*/ 20 w 67"/>
              <a:gd name="T29" fmla="*/ 52 h 65"/>
              <a:gd name="T30" fmla="*/ 38 w 67"/>
              <a:gd name="T31" fmla="*/ 56 h 65"/>
              <a:gd name="T32" fmla="*/ 57 w 67"/>
              <a:gd name="T33" fmla="*/ 28 h 65"/>
              <a:gd name="T34" fmla="*/ 34 w 67"/>
              <a:gd name="T35" fmla="*/ 9 h 65"/>
              <a:gd name="T36" fmla="*/ 33 w 67"/>
              <a:gd name="T37" fmla="*/ 9 h 65"/>
              <a:gd name="T38" fmla="*/ 33 w 67"/>
              <a:gd name="T39" fmla="*/ 9 h 65"/>
              <a:gd name="T40" fmla="*/ 33 w 67"/>
              <a:gd name="T41" fmla="*/ 8 h 65"/>
              <a:gd name="T42" fmla="*/ 33 w 67"/>
              <a:gd name="T43" fmla="*/ 7 h 65"/>
              <a:gd name="T44" fmla="*/ 36 w 67"/>
              <a:gd name="T45" fmla="*/ 4 h 65"/>
              <a:gd name="T46" fmla="*/ 33 w 67"/>
              <a:gd name="T47" fmla="*/ 2 h 65"/>
              <a:gd name="T48" fmla="*/ 33 w 67"/>
              <a:gd name="T49" fmla="*/ 1 h 65"/>
              <a:gd name="T50" fmla="*/ 34 w 67"/>
              <a:gd name="T51" fmla="*/ 0 h 65"/>
              <a:gd name="T52" fmla="*/ 34 w 67"/>
              <a:gd name="T53" fmla="*/ 0 h 65"/>
              <a:gd name="T54" fmla="*/ 65 w 67"/>
              <a:gd name="T55" fmla="*/ 27 h 65"/>
              <a:gd name="T56" fmla="*/ 60 w 67"/>
              <a:gd name="T57" fmla="*/ 51 h 65"/>
              <a:gd name="T58" fmla="*/ 39 w 67"/>
              <a:gd name="T59" fmla="*/ 64 h 65"/>
              <a:gd name="T60" fmla="*/ 34 w 67"/>
              <a:gd name="T61" fmla="*/ 64 h 65"/>
              <a:gd name="T62" fmla="*/ 20 w 67"/>
              <a:gd name="T63" fmla="*/ 2 h 65"/>
              <a:gd name="T64" fmla="*/ 20 w 67"/>
              <a:gd name="T65" fmla="*/ 4 h 65"/>
              <a:gd name="T66" fmla="*/ 20 w 67"/>
              <a:gd name="T67" fmla="*/ 5 h 65"/>
              <a:gd name="T68" fmla="*/ 4 w 67"/>
              <a:gd name="T69" fmla="*/ 38 h 65"/>
              <a:gd name="T70" fmla="*/ 39 w 67"/>
              <a:gd name="T71" fmla="*/ 62 h 65"/>
              <a:gd name="T72" fmla="*/ 59 w 67"/>
              <a:gd name="T73" fmla="*/ 50 h 65"/>
              <a:gd name="T74" fmla="*/ 63 w 67"/>
              <a:gd name="T75" fmla="*/ 27 h 65"/>
              <a:gd name="T76" fmla="*/ 36 w 67"/>
              <a:gd name="T77" fmla="*/ 2 h 65"/>
              <a:gd name="T78" fmla="*/ 37 w 67"/>
              <a:gd name="T79" fmla="*/ 4 h 65"/>
              <a:gd name="T80" fmla="*/ 38 w 67"/>
              <a:gd name="T81" fmla="*/ 5 h 65"/>
              <a:gd name="T82" fmla="*/ 37 w 67"/>
              <a:gd name="T83" fmla="*/ 5 h 65"/>
              <a:gd name="T84" fmla="*/ 35 w 67"/>
              <a:gd name="T85" fmla="*/ 7 h 65"/>
              <a:gd name="T86" fmla="*/ 59 w 67"/>
              <a:gd name="T87" fmla="*/ 28 h 65"/>
              <a:gd name="T88" fmla="*/ 38 w 67"/>
              <a:gd name="T89" fmla="*/ 57 h 65"/>
              <a:gd name="T90" fmla="*/ 19 w 67"/>
              <a:gd name="T91" fmla="*/ 53 h 65"/>
              <a:gd name="T92" fmla="*/ 8 w 67"/>
              <a:gd name="T93" fmla="*/ 37 h 65"/>
              <a:gd name="T94" fmla="*/ 21 w 67"/>
              <a:gd name="T95" fmla="*/ 10 h 65"/>
              <a:gd name="T96" fmla="*/ 22 w 67"/>
              <a:gd name="T97" fmla="*/ 10 h 65"/>
              <a:gd name="T98" fmla="*/ 23 w 67"/>
              <a:gd name="T99" fmla="*/ 10 h 65"/>
              <a:gd name="T100" fmla="*/ 23 w 67"/>
              <a:gd name="T101" fmla="*/ 12 h 65"/>
              <a:gd name="T102" fmla="*/ 26 w 67"/>
              <a:gd name="T103" fmla="*/ 5 h 65"/>
              <a:gd name="T104" fmla="*/ 20 w 67"/>
              <a:gd name="T105" fmla="*/ 2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7" h="65">
                <a:moveTo>
                  <a:pt x="34" y="64"/>
                </a:moveTo>
                <a:cubicBezTo>
                  <a:pt x="18" y="64"/>
                  <a:pt x="5" y="54"/>
                  <a:pt x="2" y="38"/>
                </a:cubicBezTo>
                <a:cubicBezTo>
                  <a:pt x="0" y="24"/>
                  <a:pt x="6" y="11"/>
                  <a:pt x="18" y="4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0"/>
                  <a:pt x="17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4"/>
                  <a:pt x="28" y="4"/>
                  <a:pt x="28" y="5"/>
                </a:cubicBezTo>
                <a:cubicBezTo>
                  <a:pt x="28" y="5"/>
                  <a:pt x="28" y="5"/>
                  <a:pt x="28" y="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1" y="12"/>
                  <a:pt x="21" y="12"/>
                  <a:pt x="21" y="12"/>
                </a:cubicBezTo>
                <a:cubicBezTo>
                  <a:pt x="13" y="17"/>
                  <a:pt x="8" y="27"/>
                  <a:pt x="10" y="37"/>
                </a:cubicBezTo>
                <a:cubicBezTo>
                  <a:pt x="11" y="43"/>
                  <a:pt x="15" y="48"/>
                  <a:pt x="20" y="52"/>
                </a:cubicBezTo>
                <a:cubicBezTo>
                  <a:pt x="25" y="56"/>
                  <a:pt x="32" y="57"/>
                  <a:pt x="38" y="56"/>
                </a:cubicBezTo>
                <a:cubicBezTo>
                  <a:pt x="51" y="53"/>
                  <a:pt x="59" y="41"/>
                  <a:pt x="57" y="28"/>
                </a:cubicBezTo>
                <a:cubicBezTo>
                  <a:pt x="55" y="17"/>
                  <a:pt x="45" y="9"/>
                  <a:pt x="34" y="9"/>
                </a:cubicBezTo>
                <a:cubicBezTo>
                  <a:pt x="34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8"/>
                  <a:pt x="33" y="8"/>
                </a:cubicBezTo>
                <a:cubicBezTo>
                  <a:pt x="32" y="8"/>
                  <a:pt x="32" y="7"/>
                  <a:pt x="33" y="7"/>
                </a:cubicBezTo>
                <a:cubicBezTo>
                  <a:pt x="36" y="4"/>
                  <a:pt x="36" y="4"/>
                  <a:pt x="36" y="4"/>
                </a:cubicBezTo>
                <a:cubicBezTo>
                  <a:pt x="33" y="2"/>
                  <a:pt x="33" y="2"/>
                  <a:pt x="33" y="2"/>
                </a:cubicBezTo>
                <a:cubicBezTo>
                  <a:pt x="33" y="1"/>
                  <a:pt x="33" y="1"/>
                  <a:pt x="33" y="1"/>
                </a:cubicBezTo>
                <a:cubicBezTo>
                  <a:pt x="33" y="1"/>
                  <a:pt x="33" y="0"/>
                  <a:pt x="34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49" y="0"/>
                  <a:pt x="62" y="11"/>
                  <a:pt x="65" y="27"/>
                </a:cubicBezTo>
                <a:cubicBezTo>
                  <a:pt x="67" y="35"/>
                  <a:pt x="65" y="44"/>
                  <a:pt x="60" y="51"/>
                </a:cubicBezTo>
                <a:cubicBezTo>
                  <a:pt x="55" y="58"/>
                  <a:pt x="48" y="62"/>
                  <a:pt x="39" y="64"/>
                </a:cubicBezTo>
                <a:cubicBezTo>
                  <a:pt x="37" y="64"/>
                  <a:pt x="35" y="64"/>
                  <a:pt x="34" y="64"/>
                </a:cubicBezTo>
                <a:close/>
                <a:moveTo>
                  <a:pt x="20" y="2"/>
                </a:moveTo>
                <a:cubicBezTo>
                  <a:pt x="20" y="4"/>
                  <a:pt x="20" y="4"/>
                  <a:pt x="20" y="4"/>
                </a:cubicBezTo>
                <a:cubicBezTo>
                  <a:pt x="20" y="5"/>
                  <a:pt x="20" y="5"/>
                  <a:pt x="20" y="5"/>
                </a:cubicBezTo>
                <a:cubicBezTo>
                  <a:pt x="8" y="11"/>
                  <a:pt x="1" y="25"/>
                  <a:pt x="4" y="38"/>
                </a:cubicBezTo>
                <a:cubicBezTo>
                  <a:pt x="7" y="54"/>
                  <a:pt x="23" y="65"/>
                  <a:pt x="39" y="62"/>
                </a:cubicBezTo>
                <a:cubicBezTo>
                  <a:pt x="47" y="61"/>
                  <a:pt x="54" y="56"/>
                  <a:pt x="59" y="50"/>
                </a:cubicBezTo>
                <a:cubicBezTo>
                  <a:pt x="63" y="43"/>
                  <a:pt x="65" y="35"/>
                  <a:pt x="63" y="27"/>
                </a:cubicBezTo>
                <a:cubicBezTo>
                  <a:pt x="61" y="13"/>
                  <a:pt x="49" y="3"/>
                  <a:pt x="36" y="2"/>
                </a:cubicBezTo>
                <a:cubicBezTo>
                  <a:pt x="37" y="4"/>
                  <a:pt x="37" y="4"/>
                  <a:pt x="37" y="4"/>
                </a:cubicBezTo>
                <a:cubicBezTo>
                  <a:pt x="38" y="4"/>
                  <a:pt x="38" y="4"/>
                  <a:pt x="38" y="5"/>
                </a:cubicBezTo>
                <a:cubicBezTo>
                  <a:pt x="38" y="5"/>
                  <a:pt x="38" y="5"/>
                  <a:pt x="37" y="5"/>
                </a:cubicBezTo>
                <a:cubicBezTo>
                  <a:pt x="35" y="7"/>
                  <a:pt x="35" y="7"/>
                  <a:pt x="35" y="7"/>
                </a:cubicBezTo>
                <a:cubicBezTo>
                  <a:pt x="47" y="8"/>
                  <a:pt x="57" y="16"/>
                  <a:pt x="59" y="28"/>
                </a:cubicBezTo>
                <a:cubicBezTo>
                  <a:pt x="61" y="42"/>
                  <a:pt x="52" y="55"/>
                  <a:pt x="38" y="57"/>
                </a:cubicBezTo>
                <a:cubicBezTo>
                  <a:pt x="31" y="59"/>
                  <a:pt x="25" y="57"/>
                  <a:pt x="19" y="53"/>
                </a:cubicBezTo>
                <a:cubicBezTo>
                  <a:pt x="13" y="49"/>
                  <a:pt x="10" y="44"/>
                  <a:pt x="8" y="37"/>
                </a:cubicBezTo>
                <a:cubicBezTo>
                  <a:pt x="6" y="26"/>
                  <a:pt x="12" y="15"/>
                  <a:pt x="21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10"/>
                  <a:pt x="23" y="10"/>
                  <a:pt x="23" y="10"/>
                </a:cubicBezTo>
                <a:cubicBezTo>
                  <a:pt x="23" y="12"/>
                  <a:pt x="23" y="12"/>
                  <a:pt x="23" y="12"/>
                </a:cubicBezTo>
                <a:cubicBezTo>
                  <a:pt x="26" y="5"/>
                  <a:pt x="26" y="5"/>
                  <a:pt x="26" y="5"/>
                </a:cubicBezTo>
                <a:lnTo>
                  <a:pt x="2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gradFill>
              <a:gsLst>
                <a:gs pos="0">
                  <a:srgbClr val="EE3B55"/>
                </a:gs>
                <a:gs pos="30000">
                  <a:srgbClr val="1D1D1B"/>
                </a:gs>
                <a:gs pos="70000">
                  <a:srgbClr val="F85534"/>
                </a:gs>
                <a:gs pos="100000">
                  <a:srgbClr val="B90F37"/>
                </a:gs>
              </a:gsLst>
              <a:lin ang="5400000" scaled="1"/>
            </a:gra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xmlns="" id="{07586967-3C1C-454E-AE69-86C196926001}"/>
              </a:ext>
            </a:extLst>
          </p:cNvPr>
          <p:cNvSpPr/>
          <p:nvPr/>
        </p:nvSpPr>
        <p:spPr>
          <a:xfrm>
            <a:off x="6516941" y="1133399"/>
            <a:ext cx="2249274" cy="430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rgbClr val="6C278A"/>
                </a:solidFill>
                <a:latin typeface="Arial" pitchFamily="34" charset="0"/>
                <a:cs typeface="Arial" pitchFamily="34" charset="0"/>
              </a:rPr>
              <a:t>Business Intelligence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xmlns="" id="{7A076D6D-1411-4852-9D4B-407321BCA882}"/>
              </a:ext>
            </a:extLst>
          </p:cNvPr>
          <p:cNvSpPr/>
          <p:nvPr/>
        </p:nvSpPr>
        <p:spPr>
          <a:xfrm>
            <a:off x="6899610" y="3843290"/>
            <a:ext cx="1418919" cy="636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5888" indent="-1158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Insights Sandbox</a:t>
            </a:r>
          </a:p>
          <a:p>
            <a:pPr marL="115888" indent="-1158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Machine Learning / Deep Learning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xmlns="" id="{E4CF964C-8DEC-42FA-86A1-5E8BEE542256}"/>
              </a:ext>
            </a:extLst>
          </p:cNvPr>
          <p:cNvSpPr/>
          <p:nvPr/>
        </p:nvSpPr>
        <p:spPr>
          <a:xfrm>
            <a:off x="6361860" y="3409950"/>
            <a:ext cx="2479798" cy="5007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rgbClr val="6C278A"/>
                </a:solidFill>
                <a:latin typeface="Arial" pitchFamily="34" charset="0"/>
                <a:cs typeface="Arial" pitchFamily="34" charset="0"/>
              </a:rPr>
              <a:t>Predictive Analytics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54A7A4B5-056D-4496-BB20-B7D529A4BE69}"/>
              </a:ext>
            </a:extLst>
          </p:cNvPr>
          <p:cNvSpPr/>
          <p:nvPr/>
        </p:nvSpPr>
        <p:spPr>
          <a:xfrm>
            <a:off x="6789201" y="1450925"/>
            <a:ext cx="1821692" cy="454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15888" indent="-1158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Visual Insights</a:t>
            </a:r>
          </a:p>
          <a:p>
            <a:pPr marL="115888" indent="-115888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Insights-as-a-Service</a:t>
            </a:r>
          </a:p>
        </p:txBody>
      </p:sp>
      <p:sp>
        <p:nvSpPr>
          <p:cNvPr id="184" name="Pentagon 108">
            <a:extLst>
              <a:ext uri="{FF2B5EF4-FFF2-40B4-BE49-F238E27FC236}">
                <a16:creationId xmlns:a16="http://schemas.microsoft.com/office/drawing/2014/main" xmlns="" id="{D56D0911-A2FB-410B-8622-0B6CD02CB9BF}"/>
              </a:ext>
            </a:extLst>
          </p:cNvPr>
          <p:cNvSpPr/>
          <p:nvPr/>
        </p:nvSpPr>
        <p:spPr>
          <a:xfrm rot="10800000">
            <a:off x="915970" y="1762368"/>
            <a:ext cx="1302175" cy="640865"/>
          </a:xfrm>
          <a:prstGeom prst="homePlat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xmlns="" id="{3B1D8111-00AD-4A72-B7EE-8750148F66DA}"/>
              </a:ext>
            </a:extLst>
          </p:cNvPr>
          <p:cNvSpPr/>
          <p:nvPr/>
        </p:nvSpPr>
        <p:spPr>
          <a:xfrm>
            <a:off x="602582" y="1813333"/>
            <a:ext cx="592986" cy="576778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xmlns="" id="{C5FEB562-B1C1-4693-9B0F-A638A0DA2359}"/>
              </a:ext>
            </a:extLst>
          </p:cNvPr>
          <p:cNvSpPr/>
          <p:nvPr/>
        </p:nvSpPr>
        <p:spPr>
          <a:xfrm>
            <a:off x="1238510" y="1784000"/>
            <a:ext cx="920783" cy="595237"/>
          </a:xfrm>
          <a:prstGeom prst="rect">
            <a:avLst/>
          </a:prstGeom>
          <a:solidFill>
            <a:srgbClr val="9BBB59">
              <a:lumMod val="40000"/>
              <a:lumOff val="60000"/>
              <a:alpha val="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IoT Devices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Social Media Feeds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Web clicks</a:t>
            </a:r>
          </a:p>
        </p:txBody>
      </p:sp>
      <p:sp>
        <p:nvSpPr>
          <p:cNvPr id="187" name="Pentagon 113">
            <a:extLst>
              <a:ext uri="{FF2B5EF4-FFF2-40B4-BE49-F238E27FC236}">
                <a16:creationId xmlns:a16="http://schemas.microsoft.com/office/drawing/2014/main" xmlns="" id="{BD4411FF-7C2C-4F34-A422-4C4F16B1448D}"/>
              </a:ext>
            </a:extLst>
          </p:cNvPr>
          <p:cNvSpPr/>
          <p:nvPr/>
        </p:nvSpPr>
        <p:spPr>
          <a:xfrm rot="10800000">
            <a:off x="900256" y="3301971"/>
            <a:ext cx="1299108" cy="640865"/>
          </a:xfrm>
          <a:prstGeom prst="homePlat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88" name="Oval 187">
            <a:extLst>
              <a:ext uri="{FF2B5EF4-FFF2-40B4-BE49-F238E27FC236}">
                <a16:creationId xmlns:a16="http://schemas.microsoft.com/office/drawing/2014/main" xmlns="" id="{6257D27E-FE2B-42BA-89EA-E88ADC9A1CDB}"/>
              </a:ext>
            </a:extLst>
          </p:cNvPr>
          <p:cNvSpPr/>
          <p:nvPr/>
        </p:nvSpPr>
        <p:spPr>
          <a:xfrm>
            <a:off x="628802" y="3380324"/>
            <a:ext cx="592986" cy="576778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xmlns="" id="{97DC8C84-FD3D-460C-9E8B-5F5A9483F209}"/>
              </a:ext>
            </a:extLst>
          </p:cNvPr>
          <p:cNvSpPr/>
          <p:nvPr/>
        </p:nvSpPr>
        <p:spPr>
          <a:xfrm>
            <a:off x="1222796" y="3399850"/>
            <a:ext cx="989146" cy="506813"/>
          </a:xfrm>
          <a:prstGeom prst="rect">
            <a:avLst/>
          </a:prstGeom>
          <a:solidFill>
            <a:srgbClr val="B4B4B4">
              <a:alpha val="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Images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Chat Transcripts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Text Files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8A8DF87A-0A2A-4743-9C62-BC0BF53A9C4C}"/>
              </a:ext>
            </a:extLst>
          </p:cNvPr>
          <p:cNvSpPr txBox="1"/>
          <p:nvPr/>
        </p:nvSpPr>
        <p:spPr>
          <a:xfrm>
            <a:off x="626054" y="1900715"/>
            <a:ext cx="5378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Real Time Data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6639CAC1-BE0C-4C85-B201-2B807B42D7F6}"/>
              </a:ext>
            </a:extLst>
          </p:cNvPr>
          <p:cNvSpPr txBox="1"/>
          <p:nvPr/>
        </p:nvSpPr>
        <p:spPr>
          <a:xfrm>
            <a:off x="583243" y="3451506"/>
            <a:ext cx="645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z="700" dirty="0">
                <a:solidFill>
                  <a:schemeClr val="bg1"/>
                </a:solidFill>
              </a:rPr>
              <a:t>Un-Structured</a:t>
            </a:r>
          </a:p>
          <a:p>
            <a:r>
              <a:rPr lang="en-US" sz="7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192" name="Pentagon 111">
            <a:extLst>
              <a:ext uri="{FF2B5EF4-FFF2-40B4-BE49-F238E27FC236}">
                <a16:creationId xmlns:a16="http://schemas.microsoft.com/office/drawing/2014/main" xmlns="" id="{EDDE2AEC-114F-467F-828C-4EDE662D830B}"/>
              </a:ext>
            </a:extLst>
          </p:cNvPr>
          <p:cNvSpPr/>
          <p:nvPr/>
        </p:nvSpPr>
        <p:spPr>
          <a:xfrm rot="10800000">
            <a:off x="913633" y="2519966"/>
            <a:ext cx="1304512" cy="640865"/>
          </a:xfrm>
          <a:prstGeom prst="homePlate">
            <a:avLst/>
          </a:prstGeom>
          <a:solidFill>
            <a:schemeClr val="tx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xmlns="" id="{39E7D7A7-BB4A-4B44-ACA8-7BD90D6046B0}"/>
              </a:ext>
            </a:extLst>
          </p:cNvPr>
          <p:cNvSpPr/>
          <p:nvPr/>
        </p:nvSpPr>
        <p:spPr>
          <a:xfrm>
            <a:off x="604348" y="2568107"/>
            <a:ext cx="592986" cy="576778"/>
          </a:xfrm>
          <a:prstGeom prst="ellipse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xmlns="" id="{CA233C4E-2F98-4ABE-8F49-9516AE038BE3}"/>
              </a:ext>
            </a:extLst>
          </p:cNvPr>
          <p:cNvSpPr txBox="1"/>
          <p:nvPr/>
        </p:nvSpPr>
        <p:spPr>
          <a:xfrm>
            <a:off x="552030" y="2718064"/>
            <a:ext cx="685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sz="700" dirty="0">
                <a:solidFill>
                  <a:schemeClr val="bg1"/>
                </a:solidFill>
              </a:rPr>
              <a:t>Structured</a:t>
            </a:r>
          </a:p>
          <a:p>
            <a:r>
              <a:rPr lang="en-US" sz="7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xmlns="" id="{C643D617-7B7B-4DE0-B04E-B61571C7853C}"/>
              </a:ext>
            </a:extLst>
          </p:cNvPr>
          <p:cNvSpPr/>
          <p:nvPr/>
        </p:nvSpPr>
        <p:spPr>
          <a:xfrm>
            <a:off x="1173299" y="2603623"/>
            <a:ext cx="1038203" cy="468409"/>
          </a:xfrm>
          <a:prstGeom prst="rect">
            <a:avLst/>
          </a:prstGeom>
          <a:solidFill>
            <a:srgbClr val="B4B4B4">
              <a:alpha val="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RDBMS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Structured / Delimited files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xmlns="" id="{CBD6987B-4C12-4F61-9845-EB5FF1F1380B}"/>
              </a:ext>
            </a:extLst>
          </p:cNvPr>
          <p:cNvSpPr/>
          <p:nvPr/>
        </p:nvSpPr>
        <p:spPr>
          <a:xfrm>
            <a:off x="578202" y="1217955"/>
            <a:ext cx="1975373" cy="430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rgbClr val="6C278A"/>
                </a:solidFill>
                <a:latin typeface="Arial" pitchFamily="34" charset="0"/>
                <a:cs typeface="Arial" pitchFamily="34" charset="0"/>
              </a:rPr>
              <a:t>Data Ingestion and Transformation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xmlns="" id="{04CF951F-B5B1-4405-AC27-315F44AE66FB}"/>
              </a:ext>
            </a:extLst>
          </p:cNvPr>
          <p:cNvSpPr/>
          <p:nvPr/>
        </p:nvSpPr>
        <p:spPr>
          <a:xfrm>
            <a:off x="2830367" y="4433328"/>
            <a:ext cx="3591740" cy="430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rgbClr val="6C278A"/>
                </a:solidFill>
                <a:latin typeface="Arial" pitchFamily="34" charset="0"/>
                <a:cs typeface="Arial" pitchFamily="34" charset="0"/>
              </a:rPr>
              <a:t>Data Discovery, Governance and Quality</a:t>
            </a:r>
          </a:p>
        </p:txBody>
      </p:sp>
      <p:sp>
        <p:nvSpPr>
          <p:cNvPr id="198" name="Right Arrow 10">
            <a:extLst>
              <a:ext uri="{FF2B5EF4-FFF2-40B4-BE49-F238E27FC236}">
                <a16:creationId xmlns:a16="http://schemas.microsoft.com/office/drawing/2014/main" xmlns="" id="{1C027B92-6190-4C8A-8A46-C30FE695D512}"/>
              </a:ext>
            </a:extLst>
          </p:cNvPr>
          <p:cNvSpPr/>
          <p:nvPr/>
        </p:nvSpPr>
        <p:spPr>
          <a:xfrm>
            <a:off x="457200" y="642468"/>
            <a:ext cx="8244085" cy="405282"/>
          </a:xfrm>
          <a:prstGeom prst="rightArrow">
            <a:avLst/>
          </a:prstGeom>
          <a:solidFill>
            <a:schemeClr val="accent1"/>
          </a:solidFill>
          <a:ln w="63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b="1" i="1" dirty="0">
                <a:solidFill>
                  <a:schemeClr val="bg1"/>
                </a:solidFill>
              </a:rPr>
              <a:t>From “Build” to “Managed Services”</a:t>
            </a:r>
          </a:p>
        </p:txBody>
      </p:sp>
    </p:spTree>
    <p:extLst>
      <p:ext uri="{BB962C8B-B14F-4D97-AF65-F5344CB8AC3E}">
        <p14:creationId xmlns:p14="http://schemas.microsoft.com/office/powerpoint/2010/main" val="2949440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121037"/>
              </p:ext>
            </p:extLst>
          </p:nvPr>
        </p:nvGraphicFramePr>
        <p:xfrm>
          <a:off x="429064" y="742950"/>
          <a:ext cx="7724336" cy="3200400"/>
        </p:xfrm>
        <a:graphic>
          <a:graphicData uri="http://schemas.openxmlformats.org/drawingml/2006/table">
            <a:tbl>
              <a:tblPr firstCol="1">
                <a:tableStyleId>{073A0DAA-6AF3-43AB-8588-CEC1D06C72B9}</a:tableStyleId>
              </a:tblPr>
              <a:tblGrid>
                <a:gridCol w="942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1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Quick Introduction to HBX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2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Leveraging Cloud for HBX Systems and Infrastructure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3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Cloud Data Ecosystem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4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Implementation Approach for HBX for Building Data Ecosystem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5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Q&amp;A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557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4EDE030-2803-4695-8F2E-73E65D41E258}"/>
              </a:ext>
            </a:extLst>
          </p:cNvPr>
          <p:cNvGrpSpPr/>
          <p:nvPr/>
        </p:nvGrpSpPr>
        <p:grpSpPr>
          <a:xfrm>
            <a:off x="609599" y="987060"/>
            <a:ext cx="8086785" cy="2438944"/>
            <a:chOff x="609599" y="987060"/>
            <a:chExt cx="8086785" cy="243894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374B5A0-DE06-43A1-826B-442DEE5E19D3}"/>
                </a:ext>
              </a:extLst>
            </p:cNvPr>
            <p:cNvSpPr/>
            <p:nvPr/>
          </p:nvSpPr>
          <p:spPr>
            <a:xfrm>
              <a:off x="609599" y="998650"/>
              <a:ext cx="2639523" cy="46166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9" name="Rectangle: Rounded Corners 148">
              <a:extLst>
                <a:ext uri="{FF2B5EF4-FFF2-40B4-BE49-F238E27FC236}">
                  <a16:creationId xmlns:a16="http://schemas.microsoft.com/office/drawing/2014/main" xmlns="" id="{7AA63526-D59D-4B57-AAE5-671B055FA3F0}"/>
                </a:ext>
              </a:extLst>
            </p:cNvPr>
            <p:cNvSpPr/>
            <p:nvPr/>
          </p:nvSpPr>
          <p:spPr>
            <a:xfrm>
              <a:off x="3455627" y="987060"/>
              <a:ext cx="2612896" cy="46166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Rectangle: Rounded Corners 149">
              <a:extLst>
                <a:ext uri="{FF2B5EF4-FFF2-40B4-BE49-F238E27FC236}">
                  <a16:creationId xmlns:a16="http://schemas.microsoft.com/office/drawing/2014/main" xmlns="" id="{3AB61F9C-FD60-4A19-A466-858304A60BD1}"/>
                </a:ext>
              </a:extLst>
            </p:cNvPr>
            <p:cNvSpPr/>
            <p:nvPr/>
          </p:nvSpPr>
          <p:spPr>
            <a:xfrm>
              <a:off x="6284402" y="998650"/>
              <a:ext cx="2411982" cy="46166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Rectangle: Rounded Corners 150">
              <a:extLst>
                <a:ext uri="{FF2B5EF4-FFF2-40B4-BE49-F238E27FC236}">
                  <a16:creationId xmlns:a16="http://schemas.microsoft.com/office/drawing/2014/main" xmlns="" id="{2B8AC30D-EF00-4DDA-A25C-FC9C0155B947}"/>
                </a:ext>
              </a:extLst>
            </p:cNvPr>
            <p:cNvSpPr/>
            <p:nvPr/>
          </p:nvSpPr>
          <p:spPr>
            <a:xfrm>
              <a:off x="609599" y="2964340"/>
              <a:ext cx="2639523" cy="46166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xmlns="" id="{283686DE-FE51-4D45-9BAD-C1D0E254D9AC}"/>
                </a:ext>
              </a:extLst>
            </p:cNvPr>
            <p:cNvSpPr/>
            <p:nvPr/>
          </p:nvSpPr>
          <p:spPr>
            <a:xfrm>
              <a:off x="3455627" y="2952750"/>
              <a:ext cx="2612896" cy="46166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xmlns="" id="{25CBB702-BF2E-41F8-8993-06AD50D97D37}"/>
                </a:ext>
              </a:extLst>
            </p:cNvPr>
            <p:cNvSpPr/>
            <p:nvPr/>
          </p:nvSpPr>
          <p:spPr>
            <a:xfrm>
              <a:off x="6284402" y="2964340"/>
              <a:ext cx="2411982" cy="46166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xmlns="" id="{E0BEE2F2-C97C-425D-A083-E3D30877EB09}"/>
              </a:ext>
            </a:extLst>
          </p:cNvPr>
          <p:cNvGrpSpPr/>
          <p:nvPr/>
        </p:nvGrpSpPr>
        <p:grpSpPr>
          <a:xfrm>
            <a:off x="1053127" y="1804614"/>
            <a:ext cx="1727340" cy="690936"/>
            <a:chOff x="1053127" y="1720491"/>
            <a:chExt cx="1727340" cy="690936"/>
          </a:xfrm>
        </p:grpSpPr>
        <p:sp>
          <p:nvSpPr>
            <p:cNvPr id="6" name="Can 5"/>
            <p:cNvSpPr/>
            <p:nvPr/>
          </p:nvSpPr>
          <p:spPr>
            <a:xfrm>
              <a:off x="1053127" y="1720491"/>
              <a:ext cx="207281" cy="207281"/>
            </a:xfrm>
            <a:prstGeom prst="can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Can 6"/>
            <p:cNvSpPr/>
            <p:nvPr/>
          </p:nvSpPr>
          <p:spPr>
            <a:xfrm>
              <a:off x="1191314" y="1858678"/>
              <a:ext cx="207281" cy="207281"/>
            </a:xfrm>
            <a:prstGeom prst="can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Can 7"/>
            <p:cNvSpPr/>
            <p:nvPr/>
          </p:nvSpPr>
          <p:spPr>
            <a:xfrm>
              <a:off x="1329501" y="1996865"/>
              <a:ext cx="207281" cy="207281"/>
            </a:xfrm>
            <a:prstGeom prst="can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olded Corner 8"/>
            <p:cNvSpPr/>
            <p:nvPr/>
          </p:nvSpPr>
          <p:spPr>
            <a:xfrm>
              <a:off x="1053127" y="2135053"/>
              <a:ext cx="138187" cy="207281"/>
            </a:xfrm>
            <a:prstGeom prst="foldedCorner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Can 9"/>
            <p:cNvSpPr/>
            <p:nvPr/>
          </p:nvSpPr>
          <p:spPr>
            <a:xfrm>
              <a:off x="2089531" y="1720491"/>
              <a:ext cx="690936" cy="690936"/>
            </a:xfrm>
            <a:prstGeom prst="can">
              <a:avLst/>
            </a:prstGeom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1674969" y="1720491"/>
              <a:ext cx="345468" cy="690936"/>
            </a:xfrm>
            <a:prstGeom prst="rightBrace">
              <a:avLst/>
            </a:prstGeom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D1D2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4139" y="998650"/>
            <a:ext cx="3025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rade Gothic LT Std Bold"/>
              </a:rPr>
              <a:t>Integrate Data Sources into Comprehensive Data Warehouse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72924" y="1066827"/>
            <a:ext cx="3178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rade Gothic LT Std Bold"/>
              </a:rPr>
              <a:t>Build Reports and Dashboards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A84FBD9-A6F5-4AE6-9150-0B36B9D2F36D}"/>
              </a:ext>
            </a:extLst>
          </p:cNvPr>
          <p:cNvGrpSpPr/>
          <p:nvPr/>
        </p:nvGrpSpPr>
        <p:grpSpPr>
          <a:xfrm>
            <a:off x="3901222" y="1733550"/>
            <a:ext cx="1624259" cy="879765"/>
            <a:chOff x="3901222" y="1733550"/>
            <a:chExt cx="1624259" cy="879765"/>
          </a:xfrm>
        </p:grpSpPr>
        <p:grpSp>
          <p:nvGrpSpPr>
            <p:cNvPr id="15" name="Group 14"/>
            <p:cNvGrpSpPr/>
            <p:nvPr/>
          </p:nvGrpSpPr>
          <p:grpSpPr>
            <a:xfrm>
              <a:off x="3901222" y="1733550"/>
              <a:ext cx="552749" cy="690936"/>
              <a:chOff x="381000" y="2514600"/>
              <a:chExt cx="609600" cy="762000"/>
            </a:xfrm>
            <a:effectLst/>
          </p:grpSpPr>
          <p:sp>
            <p:nvSpPr>
              <p:cNvPr id="83" name="Folded Corner 82"/>
              <p:cNvSpPr/>
              <p:nvPr/>
            </p:nvSpPr>
            <p:spPr>
              <a:xfrm>
                <a:off x="381000" y="2514600"/>
                <a:ext cx="609600" cy="762000"/>
              </a:xfrm>
              <a:prstGeom prst="foldedCorner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457200" y="2624455"/>
                <a:ext cx="457200" cy="544195"/>
                <a:chOff x="457200" y="2624455"/>
                <a:chExt cx="457200" cy="544195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457200" y="2667000"/>
                  <a:ext cx="457200" cy="4953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457200" y="27051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457200" y="27432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457200" y="27781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457200" y="28194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/>
                <p:cNvCxnSpPr/>
                <p:nvPr/>
              </p:nvCxnSpPr>
              <p:spPr>
                <a:xfrm>
                  <a:off x="457200" y="28575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457200" y="28924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457200" y="29305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>
                  <a:off x="457200" y="29686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>
                  <a:off x="457200" y="300355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457200" y="303847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>
                  <a:off x="457200" y="307657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>
                  <a:off x="457200" y="311467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Rectangle 97"/>
                <p:cNvSpPr/>
                <p:nvPr/>
              </p:nvSpPr>
              <p:spPr>
                <a:xfrm>
                  <a:off x="457200" y="2624455"/>
                  <a:ext cx="457200" cy="45719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99" name="Straight Connector 98"/>
                <p:cNvCxnSpPr/>
                <p:nvPr/>
              </p:nvCxnSpPr>
              <p:spPr>
                <a:xfrm flipH="1">
                  <a:off x="5334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6096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6858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7620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flipH="1">
                  <a:off x="8382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" name="Group 16"/>
            <p:cNvGrpSpPr/>
            <p:nvPr/>
          </p:nvGrpSpPr>
          <p:grpSpPr>
            <a:xfrm>
              <a:off x="4108503" y="1899937"/>
              <a:ext cx="552749" cy="690936"/>
              <a:chOff x="381000" y="2514600"/>
              <a:chExt cx="609600" cy="762000"/>
            </a:xfrm>
            <a:effectLst/>
          </p:grpSpPr>
          <p:sp>
            <p:nvSpPr>
              <p:cNvPr id="62" name="Folded Corner 61"/>
              <p:cNvSpPr/>
              <p:nvPr/>
            </p:nvSpPr>
            <p:spPr>
              <a:xfrm>
                <a:off x="381000" y="2514600"/>
                <a:ext cx="609600" cy="762000"/>
              </a:xfrm>
              <a:prstGeom prst="foldedCorner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457200" y="2624455"/>
                <a:ext cx="457200" cy="544195"/>
                <a:chOff x="457200" y="2624455"/>
                <a:chExt cx="457200" cy="544195"/>
              </a:xfrm>
            </p:grpSpPr>
            <p:sp>
              <p:nvSpPr>
                <p:cNvPr id="64" name="Rectangle 63"/>
                <p:cNvSpPr/>
                <p:nvPr/>
              </p:nvSpPr>
              <p:spPr>
                <a:xfrm>
                  <a:off x="457200" y="2667000"/>
                  <a:ext cx="457200" cy="4953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457200" y="27051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457200" y="27432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457200" y="27781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457200" y="28194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457200" y="28575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457200" y="28924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457200" y="29305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457200" y="29686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457200" y="300355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457200" y="303847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457200" y="307657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457200" y="311467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Rectangle 76"/>
                <p:cNvSpPr/>
                <p:nvPr/>
              </p:nvSpPr>
              <p:spPr>
                <a:xfrm>
                  <a:off x="457200" y="2624455"/>
                  <a:ext cx="457200" cy="45719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78" name="Straight Connector 77"/>
                <p:cNvCxnSpPr/>
                <p:nvPr/>
              </p:nvCxnSpPr>
              <p:spPr>
                <a:xfrm flipH="1">
                  <a:off x="5334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 flipH="1">
                  <a:off x="6096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 flipH="1">
                  <a:off x="6858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H="1">
                  <a:off x="7620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 flipH="1">
                  <a:off x="8382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" name="Group 17"/>
            <p:cNvGrpSpPr/>
            <p:nvPr/>
          </p:nvGrpSpPr>
          <p:grpSpPr>
            <a:xfrm>
              <a:off x="4727601" y="1802644"/>
              <a:ext cx="690936" cy="434260"/>
              <a:chOff x="1371600" y="2819400"/>
              <a:chExt cx="762000" cy="478924"/>
            </a:xfrm>
            <a:effectLst/>
          </p:grpSpPr>
          <p:sp>
            <p:nvSpPr>
              <p:cNvPr id="40" name="Folded Corner 39"/>
              <p:cNvSpPr/>
              <p:nvPr/>
            </p:nvSpPr>
            <p:spPr>
              <a:xfrm>
                <a:off x="1371600" y="2819400"/>
                <a:ext cx="762000" cy="478924"/>
              </a:xfrm>
              <a:prstGeom prst="foldedCorner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rgbClr val="E19EA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1463446" y="3091460"/>
                <a:ext cx="208009" cy="156031"/>
                <a:chOff x="1257071" y="2570760"/>
                <a:chExt cx="208009" cy="156031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1257071" y="2721385"/>
                  <a:ext cx="208009" cy="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flipV="1">
                  <a:off x="1261498" y="2574391"/>
                  <a:ext cx="0" cy="15240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Freeform 60"/>
                <p:cNvSpPr/>
                <p:nvPr/>
              </p:nvSpPr>
              <p:spPr>
                <a:xfrm>
                  <a:off x="1274352" y="2570760"/>
                  <a:ext cx="173448" cy="139225"/>
                </a:xfrm>
                <a:custGeom>
                  <a:avLst/>
                  <a:gdLst>
                    <a:gd name="connsiteX0" fmla="*/ 0 w 362866"/>
                    <a:gd name="connsiteY0" fmla="*/ 250541 h 250541"/>
                    <a:gd name="connsiteX1" fmla="*/ 138235 w 362866"/>
                    <a:gd name="connsiteY1" fmla="*/ 112312 h 250541"/>
                    <a:gd name="connsiteX2" fmla="*/ 181433 w 362866"/>
                    <a:gd name="connsiteY2" fmla="*/ 172787 h 250541"/>
                    <a:gd name="connsiteX3" fmla="*/ 280789 w 362866"/>
                    <a:gd name="connsiteY3" fmla="*/ 38877 h 250541"/>
                    <a:gd name="connsiteX4" fmla="*/ 362866 w 362866"/>
                    <a:gd name="connsiteY4" fmla="*/ 0 h 250541"/>
                    <a:gd name="connsiteX5" fmla="*/ 362866 w 362866"/>
                    <a:gd name="connsiteY5" fmla="*/ 0 h 250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2866" h="250541">
                      <a:moveTo>
                        <a:pt x="0" y="250541"/>
                      </a:moveTo>
                      <a:lnTo>
                        <a:pt x="138235" y="112312"/>
                      </a:lnTo>
                      <a:lnTo>
                        <a:pt x="181433" y="172787"/>
                      </a:lnTo>
                      <a:lnTo>
                        <a:pt x="280789" y="38877"/>
                      </a:lnTo>
                      <a:lnTo>
                        <a:pt x="362866" y="0"/>
                      </a:lnTo>
                      <a:lnTo>
                        <a:pt x="362866" y="0"/>
                      </a:lnTo>
                    </a:path>
                  </a:pathLst>
                </a:custGeom>
                <a:ln w="9525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1D1D2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1797050" y="3095625"/>
                <a:ext cx="208009" cy="152400"/>
                <a:chOff x="1569305" y="2571283"/>
                <a:chExt cx="208009" cy="152400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569305" y="2718277"/>
                  <a:ext cx="208009" cy="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1573732" y="2571283"/>
                  <a:ext cx="0" cy="15240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580662" y="2599439"/>
                  <a:ext cx="152400" cy="0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1579837" y="2643849"/>
                  <a:ext cx="175938" cy="926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1580723" y="2685684"/>
                  <a:ext cx="68307" cy="216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/>
              <p:nvPr/>
            </p:nvGrpSpPr>
            <p:grpSpPr>
              <a:xfrm rot="5400000" flipH="1">
                <a:off x="1786641" y="2871168"/>
                <a:ext cx="160688" cy="152400"/>
                <a:chOff x="1569305" y="2571283"/>
                <a:chExt cx="208009" cy="152400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569305" y="2718277"/>
                  <a:ext cx="208009" cy="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V="1">
                  <a:off x="1573732" y="2571283"/>
                  <a:ext cx="0" cy="15240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580662" y="2599439"/>
                  <a:ext cx="152400" cy="0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79837" y="2643849"/>
                  <a:ext cx="175938" cy="926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1580723" y="2685684"/>
                  <a:ext cx="68307" cy="216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oup 43"/>
              <p:cNvGrpSpPr/>
              <p:nvPr/>
            </p:nvGrpSpPr>
            <p:grpSpPr>
              <a:xfrm>
                <a:off x="1463446" y="2871665"/>
                <a:ext cx="208009" cy="156751"/>
                <a:chOff x="1463446" y="2871665"/>
                <a:chExt cx="208009" cy="156751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463446" y="3023010"/>
                  <a:ext cx="208009" cy="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V="1">
                  <a:off x="1467873" y="2876016"/>
                  <a:ext cx="0" cy="15240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Freeform 46"/>
                <p:cNvSpPr/>
                <p:nvPr/>
              </p:nvSpPr>
              <p:spPr>
                <a:xfrm>
                  <a:off x="1480727" y="2872385"/>
                  <a:ext cx="173448" cy="139225"/>
                </a:xfrm>
                <a:custGeom>
                  <a:avLst/>
                  <a:gdLst>
                    <a:gd name="connsiteX0" fmla="*/ 0 w 362866"/>
                    <a:gd name="connsiteY0" fmla="*/ 250541 h 250541"/>
                    <a:gd name="connsiteX1" fmla="*/ 138235 w 362866"/>
                    <a:gd name="connsiteY1" fmla="*/ 112312 h 250541"/>
                    <a:gd name="connsiteX2" fmla="*/ 181433 w 362866"/>
                    <a:gd name="connsiteY2" fmla="*/ 172787 h 250541"/>
                    <a:gd name="connsiteX3" fmla="*/ 280789 w 362866"/>
                    <a:gd name="connsiteY3" fmla="*/ 38877 h 250541"/>
                    <a:gd name="connsiteX4" fmla="*/ 362866 w 362866"/>
                    <a:gd name="connsiteY4" fmla="*/ 0 h 250541"/>
                    <a:gd name="connsiteX5" fmla="*/ 362866 w 362866"/>
                    <a:gd name="connsiteY5" fmla="*/ 0 h 250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2866" h="250541">
                      <a:moveTo>
                        <a:pt x="0" y="250541"/>
                      </a:moveTo>
                      <a:lnTo>
                        <a:pt x="138235" y="112312"/>
                      </a:lnTo>
                      <a:lnTo>
                        <a:pt x="181433" y="172787"/>
                      </a:lnTo>
                      <a:lnTo>
                        <a:pt x="280789" y="38877"/>
                      </a:lnTo>
                      <a:lnTo>
                        <a:pt x="362866" y="0"/>
                      </a:lnTo>
                      <a:lnTo>
                        <a:pt x="362866" y="0"/>
                      </a:lnTo>
                    </a:path>
                  </a:pathLst>
                </a:custGeom>
                <a:ln w="9525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1D1D2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7"/>
                <p:cNvSpPr/>
                <p:nvPr/>
              </p:nvSpPr>
              <p:spPr>
                <a:xfrm flipV="1">
                  <a:off x="1474377" y="2871665"/>
                  <a:ext cx="173448" cy="90610"/>
                </a:xfrm>
                <a:custGeom>
                  <a:avLst/>
                  <a:gdLst>
                    <a:gd name="connsiteX0" fmla="*/ 0 w 362866"/>
                    <a:gd name="connsiteY0" fmla="*/ 250541 h 250541"/>
                    <a:gd name="connsiteX1" fmla="*/ 138235 w 362866"/>
                    <a:gd name="connsiteY1" fmla="*/ 112312 h 250541"/>
                    <a:gd name="connsiteX2" fmla="*/ 181433 w 362866"/>
                    <a:gd name="connsiteY2" fmla="*/ 172787 h 250541"/>
                    <a:gd name="connsiteX3" fmla="*/ 280789 w 362866"/>
                    <a:gd name="connsiteY3" fmla="*/ 38877 h 250541"/>
                    <a:gd name="connsiteX4" fmla="*/ 362866 w 362866"/>
                    <a:gd name="connsiteY4" fmla="*/ 0 h 250541"/>
                    <a:gd name="connsiteX5" fmla="*/ 362866 w 362866"/>
                    <a:gd name="connsiteY5" fmla="*/ 0 h 250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2866" h="250541">
                      <a:moveTo>
                        <a:pt x="0" y="250541"/>
                      </a:moveTo>
                      <a:lnTo>
                        <a:pt x="138235" y="112312"/>
                      </a:lnTo>
                      <a:lnTo>
                        <a:pt x="181433" y="172787"/>
                      </a:lnTo>
                      <a:lnTo>
                        <a:pt x="280789" y="38877"/>
                      </a:lnTo>
                      <a:lnTo>
                        <a:pt x="362866" y="0"/>
                      </a:lnTo>
                      <a:lnTo>
                        <a:pt x="362866" y="0"/>
                      </a:lnTo>
                    </a:path>
                  </a:pathLst>
                </a:custGeom>
                <a:noFill/>
                <a:ln w="9525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1D1D2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9" name="Group 18"/>
            <p:cNvGrpSpPr/>
            <p:nvPr/>
          </p:nvGrpSpPr>
          <p:grpSpPr>
            <a:xfrm>
              <a:off x="4834545" y="2179055"/>
              <a:ext cx="690936" cy="434260"/>
              <a:chOff x="1295400" y="2971800"/>
              <a:chExt cx="762000" cy="478924"/>
            </a:xfrm>
            <a:effectLst/>
          </p:grpSpPr>
          <p:sp>
            <p:nvSpPr>
              <p:cNvPr id="20" name="Folded Corner 19"/>
              <p:cNvSpPr/>
              <p:nvPr/>
            </p:nvSpPr>
            <p:spPr>
              <a:xfrm>
                <a:off x="1295400" y="2971800"/>
                <a:ext cx="762000" cy="478924"/>
              </a:xfrm>
              <a:prstGeom prst="foldedCorner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rgbClr val="E19EA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1371600" y="3048000"/>
                <a:ext cx="190826" cy="190729"/>
                <a:chOff x="1257070" y="2789575"/>
                <a:chExt cx="190826" cy="190729"/>
              </a:xfrm>
            </p:grpSpPr>
            <p:sp>
              <p:nvSpPr>
                <p:cNvPr id="38" name="Pie 37"/>
                <p:cNvSpPr/>
                <p:nvPr/>
              </p:nvSpPr>
              <p:spPr>
                <a:xfrm>
                  <a:off x="1257070" y="2789575"/>
                  <a:ext cx="190729" cy="181300"/>
                </a:xfrm>
                <a:prstGeom prst="pi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rgbClr val="E19EAE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1D1D2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Pie 38"/>
                <p:cNvSpPr/>
                <p:nvPr/>
              </p:nvSpPr>
              <p:spPr>
                <a:xfrm rot="16200000">
                  <a:off x="1261881" y="2794290"/>
                  <a:ext cx="190729" cy="181300"/>
                </a:xfrm>
                <a:prstGeom prst="pie">
                  <a:avLst>
                    <a:gd name="adj1" fmla="val 0"/>
                    <a:gd name="adj2" fmla="val 5243954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rgbClr val="E19EAE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1D1D2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1676400" y="3276600"/>
                <a:ext cx="208009" cy="152400"/>
                <a:chOff x="1569305" y="2571283"/>
                <a:chExt cx="208009" cy="152400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569305" y="2718277"/>
                  <a:ext cx="208009" cy="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V="1">
                  <a:off x="1573732" y="2571283"/>
                  <a:ext cx="0" cy="15240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80662" y="2599439"/>
                  <a:ext cx="152400" cy="0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579837" y="2643849"/>
                  <a:ext cx="175938" cy="926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1580723" y="2685684"/>
                  <a:ext cx="68307" cy="216"/>
                </a:xfrm>
                <a:prstGeom prst="line">
                  <a:avLst/>
                </a:prstGeom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1676400" y="3048000"/>
                <a:ext cx="208009" cy="152400"/>
                <a:chOff x="1577746" y="2790291"/>
                <a:chExt cx="208009" cy="152400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577746" y="2937285"/>
                  <a:ext cx="208009" cy="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1582173" y="2790291"/>
                  <a:ext cx="0" cy="15240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Oval 29"/>
                <p:cNvSpPr/>
                <p:nvPr/>
              </p:nvSpPr>
              <p:spPr>
                <a:xfrm>
                  <a:off x="1600200" y="2819400"/>
                  <a:ext cx="45719" cy="45719"/>
                </a:xfrm>
                <a:prstGeom prst="ellipse">
                  <a:avLst/>
                </a:prstGeom>
                <a:solidFill>
                  <a:srgbClr val="E19EAE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1701800" y="2797175"/>
                  <a:ext cx="79375" cy="79375"/>
                </a:xfrm>
                <a:prstGeom prst="ellipse">
                  <a:avLst/>
                </a:prstGeom>
                <a:solidFill>
                  <a:srgbClr val="E19EAE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657350" y="2879725"/>
                  <a:ext cx="45719" cy="45719"/>
                </a:xfrm>
                <a:prstGeom prst="ellipse">
                  <a:avLst/>
                </a:prstGeom>
                <a:solidFill>
                  <a:srgbClr val="E19EAE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1371600" y="3280231"/>
                <a:ext cx="208009" cy="152400"/>
                <a:chOff x="1371600" y="3280231"/>
                <a:chExt cx="208009" cy="152400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371600" y="3427225"/>
                  <a:ext cx="208009" cy="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 flipV="1">
                  <a:off x="1376027" y="3280231"/>
                  <a:ext cx="0" cy="152400"/>
                </a:xfrm>
                <a:prstGeom prst="line">
                  <a:avLst/>
                </a:prstGeom>
                <a:ln w="12700" cmpd="sng">
                  <a:solidFill>
                    <a:schemeClr val="accent3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Freeform 26"/>
                <p:cNvSpPr/>
                <p:nvPr/>
              </p:nvSpPr>
              <p:spPr>
                <a:xfrm>
                  <a:off x="1383200" y="3307788"/>
                  <a:ext cx="182130" cy="83680"/>
                </a:xfrm>
                <a:custGeom>
                  <a:avLst/>
                  <a:gdLst>
                    <a:gd name="connsiteX0" fmla="*/ 0 w 462707"/>
                    <a:gd name="connsiteY0" fmla="*/ 39379 h 172281"/>
                    <a:gd name="connsiteX1" fmla="*/ 108293 w 462707"/>
                    <a:gd name="connsiteY1" fmla="*/ 157514 h 172281"/>
                    <a:gd name="connsiteX2" fmla="*/ 285500 w 462707"/>
                    <a:gd name="connsiteY2" fmla="*/ 172281 h 172281"/>
                    <a:gd name="connsiteX3" fmla="*/ 334724 w 462707"/>
                    <a:gd name="connsiteY3" fmla="*/ 103369 h 172281"/>
                    <a:gd name="connsiteX4" fmla="*/ 379026 w 462707"/>
                    <a:gd name="connsiteY4" fmla="*/ 137825 h 172281"/>
                    <a:gd name="connsiteX5" fmla="*/ 462707 w 462707"/>
                    <a:gd name="connsiteY5" fmla="*/ 0 h 172281"/>
                    <a:gd name="connsiteX6" fmla="*/ 462707 w 462707"/>
                    <a:gd name="connsiteY6" fmla="*/ 0 h 172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62707" h="172281">
                      <a:moveTo>
                        <a:pt x="0" y="39379"/>
                      </a:moveTo>
                      <a:lnTo>
                        <a:pt x="108293" y="157514"/>
                      </a:lnTo>
                      <a:lnTo>
                        <a:pt x="285500" y="172281"/>
                      </a:lnTo>
                      <a:lnTo>
                        <a:pt x="334724" y="103369"/>
                      </a:lnTo>
                      <a:lnTo>
                        <a:pt x="379026" y="137825"/>
                      </a:lnTo>
                      <a:lnTo>
                        <a:pt x="462707" y="0"/>
                      </a:lnTo>
                      <a:lnTo>
                        <a:pt x="462707" y="0"/>
                      </a:lnTo>
                    </a:path>
                  </a:pathLst>
                </a:custGeom>
                <a:ln w="9525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1D1D2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4" name="Picture 103" descr="avatar-comp-woman.PNG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408" y="3309265"/>
            <a:ext cx="1243685" cy="1243685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811301" y="3056751"/>
            <a:ext cx="2141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rade Gothic LT Std Bold"/>
              </a:rPr>
              <a:t>Enable Self Service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4442207" y="3633813"/>
            <a:ext cx="737034" cy="766737"/>
            <a:chOff x="457200" y="5334000"/>
            <a:chExt cx="812839" cy="845597"/>
          </a:xfrm>
        </p:grpSpPr>
        <p:grpSp>
          <p:nvGrpSpPr>
            <p:cNvPr id="107" name="Group 106"/>
            <p:cNvGrpSpPr/>
            <p:nvPr/>
          </p:nvGrpSpPr>
          <p:grpSpPr>
            <a:xfrm>
              <a:off x="457200" y="5334000"/>
              <a:ext cx="609600" cy="762000"/>
              <a:chOff x="381000" y="2514600"/>
              <a:chExt cx="609600" cy="762000"/>
            </a:xfrm>
          </p:grpSpPr>
          <p:sp>
            <p:nvSpPr>
              <p:cNvPr id="116" name="Folded Corner 115"/>
              <p:cNvSpPr/>
              <p:nvPr/>
            </p:nvSpPr>
            <p:spPr>
              <a:xfrm>
                <a:off x="381000" y="2514600"/>
                <a:ext cx="609600" cy="762000"/>
              </a:xfrm>
              <a:prstGeom prst="foldedCorner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457200" y="2624455"/>
                <a:ext cx="457200" cy="544195"/>
                <a:chOff x="457200" y="2624455"/>
                <a:chExt cx="457200" cy="544195"/>
              </a:xfrm>
            </p:grpSpPr>
            <p:sp>
              <p:nvSpPr>
                <p:cNvPr id="118" name="Rectangle 117"/>
                <p:cNvSpPr/>
                <p:nvPr/>
              </p:nvSpPr>
              <p:spPr>
                <a:xfrm>
                  <a:off x="457200" y="2667000"/>
                  <a:ext cx="457200" cy="495300"/>
                </a:xfrm>
                <a:prstGeom prst="rect">
                  <a:avLst/>
                </a:prstGeom>
                <a:solidFill>
                  <a:schemeClr val="bg2"/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457200" y="27051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>
                  <a:off x="457200" y="27432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457200" y="27781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457200" y="28194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>
                  <a:off x="457200" y="285750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123"/>
                <p:cNvCxnSpPr/>
                <p:nvPr/>
              </p:nvCxnSpPr>
              <p:spPr>
                <a:xfrm>
                  <a:off x="457200" y="28924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/>
                <p:nvPr/>
              </p:nvCxnSpPr>
              <p:spPr>
                <a:xfrm>
                  <a:off x="457200" y="29305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457200" y="296862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457200" y="3003550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457200" y="303847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457200" y="307657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Connector 129"/>
                <p:cNvCxnSpPr/>
                <p:nvPr/>
              </p:nvCxnSpPr>
              <p:spPr>
                <a:xfrm>
                  <a:off x="457200" y="3114675"/>
                  <a:ext cx="457200" cy="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Rectangle 130"/>
                <p:cNvSpPr/>
                <p:nvPr/>
              </p:nvSpPr>
              <p:spPr>
                <a:xfrm>
                  <a:off x="457200" y="2624455"/>
                  <a:ext cx="457200" cy="45719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132" name="Straight Connector 131"/>
                <p:cNvCxnSpPr/>
                <p:nvPr/>
              </p:nvCxnSpPr>
              <p:spPr>
                <a:xfrm flipH="1">
                  <a:off x="5334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 flipH="1">
                  <a:off x="6096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 flipH="1">
                  <a:off x="6858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H="1">
                  <a:off x="7620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/>
                <p:nvPr/>
              </p:nvCxnSpPr>
              <p:spPr>
                <a:xfrm flipH="1">
                  <a:off x="838200" y="2667000"/>
                  <a:ext cx="1" cy="501650"/>
                </a:xfrm>
                <a:prstGeom prst="line">
                  <a:avLst/>
                </a:prstGeom>
                <a:ln w="6350" cmpd="sng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8" name="Oval 107"/>
            <p:cNvSpPr/>
            <p:nvPr/>
          </p:nvSpPr>
          <p:spPr>
            <a:xfrm>
              <a:off x="685800" y="5562600"/>
              <a:ext cx="381000" cy="381000"/>
            </a:xfrm>
            <a:prstGeom prst="ellipse">
              <a:avLst/>
            </a:prstGeom>
            <a:solidFill>
              <a:schemeClr val="bg2"/>
            </a:solidFill>
            <a:ln w="38100" cmpd="sng"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734031" y="5642682"/>
              <a:ext cx="304800" cy="0"/>
            </a:xfrm>
            <a:prstGeom prst="line">
              <a:avLst/>
            </a:prstGeom>
            <a:ln w="12700" cmpd="sng">
              <a:solidFill>
                <a:srgbClr val="AB35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697992" y="5715000"/>
              <a:ext cx="368808" cy="0"/>
            </a:xfrm>
            <a:prstGeom prst="line">
              <a:avLst/>
            </a:prstGeom>
            <a:ln w="12700" cmpd="sng">
              <a:solidFill>
                <a:srgbClr val="AB35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685800" y="5791200"/>
              <a:ext cx="368808" cy="0"/>
            </a:xfrm>
            <a:prstGeom prst="line">
              <a:avLst/>
            </a:prstGeom>
            <a:ln w="12700" cmpd="sng">
              <a:solidFill>
                <a:srgbClr val="AB35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711305" y="5867400"/>
              <a:ext cx="304800" cy="0"/>
            </a:xfrm>
            <a:prstGeom prst="line">
              <a:avLst/>
            </a:prstGeom>
            <a:ln w="12700" cmpd="sng">
              <a:solidFill>
                <a:srgbClr val="AB35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V="1">
              <a:off x="782572" y="5603098"/>
              <a:ext cx="0" cy="304800"/>
            </a:xfrm>
            <a:prstGeom prst="line">
              <a:avLst/>
            </a:prstGeom>
            <a:ln w="12700" cmpd="sng">
              <a:solidFill>
                <a:srgbClr val="AB35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V="1">
              <a:off x="965095" y="5598300"/>
              <a:ext cx="0" cy="304800"/>
            </a:xfrm>
            <a:prstGeom prst="line">
              <a:avLst/>
            </a:prstGeom>
            <a:ln w="12700" cmpd="sng">
              <a:solidFill>
                <a:srgbClr val="AB35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H="1" flipV="1">
              <a:off x="1008540" y="5918098"/>
              <a:ext cx="261499" cy="261499"/>
            </a:xfrm>
            <a:prstGeom prst="line">
              <a:avLst/>
            </a:prstGeom>
            <a:ln w="76200" cap="rnd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Box 136"/>
          <p:cNvSpPr txBox="1"/>
          <p:nvPr/>
        </p:nvSpPr>
        <p:spPr>
          <a:xfrm>
            <a:off x="3048840" y="3053540"/>
            <a:ext cx="3523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rade Gothic LT Std Bold"/>
              </a:rPr>
              <a:t>Ensure Data Quality and Integrity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5924722" y="1003420"/>
            <a:ext cx="317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rade Gothic LT Std Bold"/>
              </a:rPr>
              <a:t>Leverage Partner Resources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  <a:cs typeface="Trade Gothic LT Std Bold"/>
              </a:rPr>
              <a:t>&amp; Expertise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Trade Gothic LT Std Bold"/>
            </a:endParaRPr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175" y="1668127"/>
            <a:ext cx="1208423" cy="1208423"/>
          </a:xfrm>
          <a:prstGeom prst="rect">
            <a:avLst/>
          </a:prstGeom>
        </p:spPr>
      </p:pic>
      <p:sp>
        <p:nvSpPr>
          <p:cNvPr id="140" name="TextBox 139"/>
          <p:cNvSpPr txBox="1"/>
          <p:nvPr/>
        </p:nvSpPr>
        <p:spPr>
          <a:xfrm>
            <a:off x="5729501" y="3050315"/>
            <a:ext cx="3523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Trade Gothic LT Std Bold"/>
              </a:rPr>
              <a:t>Achieve Rapid Time to Value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13451D9-AB13-453C-A3C1-D4B68CE3BE3F}"/>
              </a:ext>
            </a:extLst>
          </p:cNvPr>
          <p:cNvGrpSpPr/>
          <p:nvPr/>
        </p:nvGrpSpPr>
        <p:grpSpPr>
          <a:xfrm>
            <a:off x="6731468" y="3594777"/>
            <a:ext cx="1193332" cy="1110573"/>
            <a:chOff x="6645955" y="3594777"/>
            <a:chExt cx="1193332" cy="1110573"/>
          </a:xfrm>
        </p:grpSpPr>
        <p:sp>
          <p:nvSpPr>
            <p:cNvPr id="141" name="L-Shape 140"/>
            <p:cNvSpPr/>
            <p:nvPr/>
          </p:nvSpPr>
          <p:spPr>
            <a:xfrm>
              <a:off x="6975975" y="3594777"/>
              <a:ext cx="863312" cy="766737"/>
            </a:xfrm>
            <a:prstGeom prst="corner">
              <a:avLst>
                <a:gd name="adj1" fmla="val 5696"/>
                <a:gd name="adj2" fmla="val 6929"/>
              </a:avLst>
            </a:prstGeom>
            <a:solidFill>
              <a:srgbClr val="8424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645955" y="384915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842449"/>
                  </a:solidFill>
                  <a:latin typeface="Arial" pitchFamily="34" charset="0"/>
                  <a:cs typeface="Arial" pitchFamily="34" charset="0"/>
                </a:rPr>
                <a:t>$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291386" y="4397573"/>
              <a:ext cx="2343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842449"/>
                  </a:solidFill>
                  <a:latin typeface="Arial" pitchFamily="34" charset="0"/>
                  <a:cs typeface="Arial" pitchFamily="34" charset="0"/>
                </a:rPr>
                <a:t>t</a:t>
              </a:r>
            </a:p>
          </p:txBody>
        </p:sp>
      </p:grpSp>
      <p:sp>
        <p:nvSpPr>
          <p:cNvPr id="146" name="Arc 145"/>
          <p:cNvSpPr/>
          <p:nvPr/>
        </p:nvSpPr>
        <p:spPr>
          <a:xfrm rot="5400000">
            <a:off x="6564291" y="3025273"/>
            <a:ext cx="1188838" cy="1270285"/>
          </a:xfrm>
          <a:prstGeom prst="arc">
            <a:avLst>
              <a:gd name="adj1" fmla="val 16274014"/>
              <a:gd name="adj2" fmla="val 0"/>
            </a:avLst>
          </a:prstGeom>
          <a:ln w="38100">
            <a:solidFill>
              <a:srgbClr val="842449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xmlns="" id="{08E1D8C1-72AB-47F4-A095-15FD01CC3FED}"/>
              </a:ext>
            </a:extLst>
          </p:cNvPr>
          <p:cNvCxnSpPr/>
          <p:nvPr/>
        </p:nvCxnSpPr>
        <p:spPr>
          <a:xfrm>
            <a:off x="3352800" y="998650"/>
            <a:ext cx="0" cy="35217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xmlns="" id="{0D74D586-BBE5-4993-A67F-FA9C29A8BE12}"/>
              </a:ext>
            </a:extLst>
          </p:cNvPr>
          <p:cNvCxnSpPr/>
          <p:nvPr/>
        </p:nvCxnSpPr>
        <p:spPr>
          <a:xfrm>
            <a:off x="6172200" y="998650"/>
            <a:ext cx="0" cy="352175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776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28E1A4E-6D4A-4FE0-BC9D-97CE501954DD}"/>
              </a:ext>
            </a:extLst>
          </p:cNvPr>
          <p:cNvSpPr/>
          <p:nvPr/>
        </p:nvSpPr>
        <p:spPr>
          <a:xfrm>
            <a:off x="457200" y="1200150"/>
            <a:ext cx="6172200" cy="2706945"/>
          </a:xfrm>
          <a:prstGeom prst="roundRect">
            <a:avLst>
              <a:gd name="adj" fmla="val 6836"/>
            </a:avLst>
          </a:prstGeom>
          <a:solidFill>
            <a:schemeClr val="tx1">
              <a:lumMod val="20000"/>
              <a:lumOff val="80000"/>
              <a:alpha val="7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Timeline and Key Challenges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03C32F4-439C-4FE1-B47C-AFF5FF421A39}"/>
              </a:ext>
            </a:extLst>
          </p:cNvPr>
          <p:cNvGrpSpPr/>
          <p:nvPr/>
        </p:nvGrpSpPr>
        <p:grpSpPr>
          <a:xfrm>
            <a:off x="654485" y="1352550"/>
            <a:ext cx="5898715" cy="2284543"/>
            <a:chOff x="152400" y="1230337"/>
            <a:chExt cx="6170973" cy="2628987"/>
          </a:xfrm>
        </p:grpSpPr>
        <p:sp>
          <p:nvSpPr>
            <p:cNvPr id="5" name="TextBox 4"/>
            <p:cNvSpPr txBox="1"/>
            <p:nvPr/>
          </p:nvSpPr>
          <p:spPr>
            <a:xfrm>
              <a:off x="381000" y="3328053"/>
              <a:ext cx="746596" cy="53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4D4F53"/>
                  </a:solidFill>
                  <a:latin typeface="Arial" pitchFamily="34" charset="0"/>
                  <a:cs typeface="Arial" pitchFamily="34" charset="0"/>
                </a:rPr>
                <a:t>HBX</a:t>
              </a:r>
            </a:p>
            <a:p>
              <a:r>
                <a:rPr lang="en-US" sz="1200" dirty="0">
                  <a:solidFill>
                    <a:srgbClr val="4D4F53"/>
                  </a:solidFill>
                  <a:latin typeface="Arial" pitchFamily="34" charset="0"/>
                  <a:cs typeface="Arial" pitchFamily="34" charset="0"/>
                </a:rPr>
                <a:t>Formed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60329" y="3112609"/>
              <a:ext cx="895848" cy="743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err="1">
                  <a:solidFill>
                    <a:srgbClr val="4D4F53"/>
                  </a:solidFill>
                  <a:latin typeface="Arial" pitchFamily="34" charset="0"/>
                  <a:cs typeface="Arial" pitchFamily="34" charset="0"/>
                </a:rPr>
                <a:t>CORe</a:t>
              </a:r>
              <a:endParaRPr lang="en-US" sz="1200" dirty="0">
                <a:solidFill>
                  <a:srgbClr val="4D4F53"/>
                </a:solidFill>
                <a:latin typeface="Arial" pitchFamily="34" charset="0"/>
                <a:cs typeface="Arial" pitchFamily="34" charset="0"/>
              </a:endParaRPr>
            </a:p>
            <a:p>
              <a:pPr algn="r"/>
              <a:r>
                <a:rPr lang="en-US" sz="1200" dirty="0">
                  <a:solidFill>
                    <a:srgbClr val="4D4F53"/>
                  </a:solidFill>
                  <a:latin typeface="Arial" pitchFamily="34" charset="0"/>
                  <a:cs typeface="Arial" pitchFamily="34" charset="0"/>
                </a:rPr>
                <a:t>Program</a:t>
              </a:r>
            </a:p>
            <a:p>
              <a:pPr algn="r"/>
              <a:r>
                <a:rPr lang="en-US" sz="1200" dirty="0">
                  <a:solidFill>
                    <a:srgbClr val="4D4F53"/>
                  </a:solidFill>
                  <a:latin typeface="Arial" pitchFamily="34" charset="0"/>
                  <a:cs typeface="Arial" pitchFamily="34" charset="0"/>
                </a:rPr>
                <a:t>Launched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00265" y="3112609"/>
              <a:ext cx="895849" cy="743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4D4F53"/>
                  </a:solidFill>
                  <a:latin typeface="Arial" pitchFamily="34" charset="0"/>
                  <a:cs typeface="Arial" pitchFamily="34" charset="0"/>
                </a:rPr>
                <a:t>HBX</a:t>
              </a:r>
            </a:p>
            <a:p>
              <a:r>
                <a:rPr lang="en-US" sz="1200" dirty="0">
                  <a:solidFill>
                    <a:srgbClr val="4D4F53"/>
                  </a:solidFill>
                  <a:latin typeface="Arial" pitchFamily="34" charset="0"/>
                  <a:cs typeface="Arial" pitchFamily="34" charset="0"/>
                </a:rPr>
                <a:t>Live</a:t>
              </a:r>
            </a:p>
            <a:p>
              <a:r>
                <a:rPr lang="en-US" sz="1200" dirty="0">
                  <a:solidFill>
                    <a:srgbClr val="4D4F53"/>
                  </a:solidFill>
                  <a:latin typeface="Arial" pitchFamily="34" charset="0"/>
                  <a:cs typeface="Arial" pitchFamily="34" charset="0"/>
                </a:rPr>
                <a:t>Launched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18195" y="1420021"/>
              <a:ext cx="1128950" cy="956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Data</a:t>
              </a:r>
            </a:p>
            <a:p>
              <a:pPr algn="r"/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Management</a:t>
              </a:r>
            </a:p>
            <a:p>
              <a:pPr algn="r"/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Initiative</a:t>
              </a:r>
            </a:p>
            <a:p>
              <a:pPr algn="r"/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Launched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76600" y="1230337"/>
              <a:ext cx="1293295" cy="53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First Interactive</a:t>
              </a:r>
            </a:p>
            <a:p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Reports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9600" y="3328053"/>
              <a:ext cx="1130627" cy="53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4D4F53"/>
                  </a:solidFill>
                  <a:latin typeface="Arial" pitchFamily="34" charset="0"/>
                  <a:cs typeface="Arial" pitchFamily="34" charset="0"/>
                </a:rPr>
                <a:t>SIS Migrated</a:t>
              </a:r>
            </a:p>
            <a:p>
              <a:r>
                <a:rPr lang="en-US" sz="1200" dirty="0">
                  <a:solidFill>
                    <a:srgbClr val="4D4F53"/>
                  </a:solidFill>
                  <a:latin typeface="Arial" pitchFamily="34" charset="0"/>
                  <a:cs typeface="Arial" pitchFamily="34" charset="0"/>
                </a:rPr>
                <a:t>to Salesforce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508439" y="1817031"/>
              <a:ext cx="1058516" cy="5312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Report Data</a:t>
              </a:r>
            </a:p>
            <a:p>
              <a:pPr algn="r"/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Migration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2739760" y="1496066"/>
              <a:ext cx="0" cy="98194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276600" y="1276350"/>
              <a:ext cx="0" cy="120166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563545" y="1892839"/>
              <a:ext cx="0" cy="57415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419600" y="2727594"/>
              <a:ext cx="0" cy="105991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81000" y="2727594"/>
              <a:ext cx="0" cy="105991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900265" y="2727594"/>
              <a:ext cx="0" cy="105991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057400" y="2727594"/>
              <a:ext cx="0" cy="1059912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276651" y="1753557"/>
              <a:ext cx="1" cy="71343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273241" y="1657350"/>
              <a:ext cx="1050132" cy="743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Data Inf.</a:t>
              </a:r>
            </a:p>
            <a:p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Architecture</a:t>
              </a:r>
            </a:p>
            <a:p>
              <a:r>
                <a:rPr lang="en-US" sz="12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Review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52400" y="2495549"/>
              <a:ext cx="5599120" cy="228600"/>
              <a:chOff x="152400" y="2495549"/>
              <a:chExt cx="5599120" cy="228600"/>
            </a:xfrm>
          </p:grpSpPr>
          <p:sp>
            <p:nvSpPr>
              <p:cNvPr id="11" name="Pentagon 10"/>
              <p:cNvSpPr/>
              <p:nvPr/>
            </p:nvSpPr>
            <p:spPr>
              <a:xfrm>
                <a:off x="152400" y="2495549"/>
                <a:ext cx="838200" cy="22860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2012</a:t>
                </a:r>
              </a:p>
            </p:txBody>
          </p:sp>
          <p:sp>
            <p:nvSpPr>
              <p:cNvPr id="12" name="Chevron 11"/>
              <p:cNvSpPr/>
              <p:nvPr/>
            </p:nvSpPr>
            <p:spPr>
              <a:xfrm>
                <a:off x="914400" y="2495549"/>
                <a:ext cx="838200" cy="228600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2013</a:t>
                </a:r>
              </a:p>
            </p:txBody>
          </p:sp>
          <p:sp>
            <p:nvSpPr>
              <p:cNvPr id="14" name="Chevron 13"/>
              <p:cNvSpPr/>
              <p:nvPr/>
            </p:nvSpPr>
            <p:spPr>
              <a:xfrm>
                <a:off x="1676400" y="2495549"/>
                <a:ext cx="838200" cy="228600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2014</a:t>
                </a:r>
              </a:p>
            </p:txBody>
          </p:sp>
          <p:sp>
            <p:nvSpPr>
              <p:cNvPr id="15" name="Chevron 14"/>
              <p:cNvSpPr/>
              <p:nvPr/>
            </p:nvSpPr>
            <p:spPr>
              <a:xfrm>
                <a:off x="2438400" y="2495549"/>
                <a:ext cx="838200" cy="228600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2015</a:t>
                </a:r>
              </a:p>
            </p:txBody>
          </p:sp>
          <p:sp>
            <p:nvSpPr>
              <p:cNvPr id="16" name="Chevron 15"/>
              <p:cNvSpPr/>
              <p:nvPr/>
            </p:nvSpPr>
            <p:spPr>
              <a:xfrm>
                <a:off x="3200400" y="2495549"/>
                <a:ext cx="838200" cy="228600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2016</a:t>
                </a:r>
              </a:p>
            </p:txBody>
          </p:sp>
          <p:sp>
            <p:nvSpPr>
              <p:cNvPr id="17" name="Chevron 16"/>
              <p:cNvSpPr/>
              <p:nvPr/>
            </p:nvSpPr>
            <p:spPr>
              <a:xfrm>
                <a:off x="3962400" y="2495549"/>
                <a:ext cx="838200" cy="228600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2017</a:t>
                </a:r>
              </a:p>
            </p:txBody>
          </p:sp>
          <p:sp>
            <p:nvSpPr>
              <p:cNvPr id="18" name="Chevron 17"/>
              <p:cNvSpPr/>
              <p:nvPr/>
            </p:nvSpPr>
            <p:spPr>
              <a:xfrm>
                <a:off x="4724400" y="2495549"/>
                <a:ext cx="838200" cy="228600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2018</a:t>
                </a:r>
              </a:p>
            </p:txBody>
          </p:sp>
          <p:sp>
            <p:nvSpPr>
              <p:cNvPr id="38" name="Chevron 37"/>
              <p:cNvSpPr/>
              <p:nvPr/>
            </p:nvSpPr>
            <p:spPr>
              <a:xfrm>
                <a:off x="5472120" y="2495549"/>
                <a:ext cx="152400" cy="228600"/>
              </a:xfrm>
              <a:prstGeom prst="chevron">
                <a:avLst>
                  <a:gd name="adj" fmla="val 723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Chevron 38"/>
              <p:cNvSpPr/>
              <p:nvPr/>
            </p:nvSpPr>
            <p:spPr>
              <a:xfrm>
                <a:off x="5535620" y="2495549"/>
                <a:ext cx="152400" cy="228600"/>
              </a:xfrm>
              <a:prstGeom prst="chevron">
                <a:avLst>
                  <a:gd name="adj" fmla="val 723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Chevron 39"/>
              <p:cNvSpPr/>
              <p:nvPr/>
            </p:nvSpPr>
            <p:spPr>
              <a:xfrm>
                <a:off x="5599120" y="2495549"/>
                <a:ext cx="152400" cy="228600"/>
              </a:xfrm>
              <a:prstGeom prst="chevron">
                <a:avLst>
                  <a:gd name="adj" fmla="val 7237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5" name="TextBox 44"/>
          <p:cNvSpPr txBox="1"/>
          <p:nvPr/>
        </p:nvSpPr>
        <p:spPr>
          <a:xfrm>
            <a:off x="6809090" y="1352550"/>
            <a:ext cx="20222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HBX Challenges</a:t>
            </a:r>
          </a:p>
          <a:p>
            <a:pPr marL="182880" indent="-182880">
              <a:spcAft>
                <a:spcPts val="600"/>
              </a:spcAft>
              <a:buFont typeface="Arial" charset="0"/>
              <a:buChar char="•"/>
            </a:pPr>
            <a:r>
              <a:rPr lang="en-US" sz="1350" dirty="0">
                <a:solidFill>
                  <a:srgbClr val="4D4F53"/>
                </a:solidFill>
                <a:latin typeface="Arial" pitchFamily="34" charset="0"/>
                <a:cs typeface="Arial" pitchFamily="34" charset="0"/>
              </a:rPr>
              <a:t>Building a data-informed culture</a:t>
            </a:r>
          </a:p>
          <a:p>
            <a:pPr marL="182880" indent="-182880">
              <a:spcAft>
                <a:spcPts val="600"/>
              </a:spcAft>
              <a:buFont typeface="Arial" charset="0"/>
              <a:buChar char="•"/>
            </a:pPr>
            <a:r>
              <a:rPr lang="en-US" sz="1350" dirty="0">
                <a:solidFill>
                  <a:srgbClr val="4D4F53"/>
                </a:solidFill>
                <a:latin typeface="Arial" pitchFamily="34" charset="0"/>
                <a:cs typeface="Arial" pitchFamily="34" charset="0"/>
              </a:rPr>
              <a:t>Data proliferation</a:t>
            </a:r>
            <a:br>
              <a:rPr lang="en-US" sz="1350" dirty="0">
                <a:solidFill>
                  <a:srgbClr val="4D4F53"/>
                </a:solidFill>
                <a:latin typeface="Arial" pitchFamily="34" charset="0"/>
                <a:cs typeface="Arial" pitchFamily="34" charset="0"/>
              </a:rPr>
            </a:br>
            <a:r>
              <a:rPr lang="en-US" sz="1350" dirty="0">
                <a:solidFill>
                  <a:srgbClr val="4D4F53"/>
                </a:solidFill>
                <a:latin typeface="Arial" pitchFamily="34" charset="0"/>
                <a:cs typeface="Arial" pitchFamily="34" charset="0"/>
              </a:rPr>
              <a:t>and analytical inconsistency</a:t>
            </a:r>
          </a:p>
          <a:p>
            <a:pPr marL="182880" indent="-182880">
              <a:spcAft>
                <a:spcPts val="600"/>
              </a:spcAft>
              <a:buFont typeface="Arial" charset="0"/>
              <a:buChar char="•"/>
            </a:pPr>
            <a:r>
              <a:rPr lang="en-US" sz="1350" dirty="0">
                <a:solidFill>
                  <a:srgbClr val="4D4F53"/>
                </a:solidFill>
                <a:latin typeface="Arial" pitchFamily="34" charset="0"/>
                <a:cs typeface="Arial" pitchFamily="34" charset="0"/>
              </a:rPr>
              <a:t>“Data Last” business processes</a:t>
            </a:r>
          </a:p>
          <a:p>
            <a:pPr marL="182880" indent="-182880">
              <a:spcAft>
                <a:spcPts val="600"/>
              </a:spcAft>
              <a:buFont typeface="Arial" charset="0"/>
              <a:buChar char="•"/>
            </a:pPr>
            <a:r>
              <a:rPr lang="en-US" sz="1350" dirty="0">
                <a:solidFill>
                  <a:srgbClr val="4D4F53"/>
                </a:solidFill>
                <a:latin typeface="Arial" pitchFamily="34" charset="0"/>
                <a:cs typeface="Arial" pitchFamily="34" charset="0"/>
              </a:rPr>
              <a:t>Complex data</a:t>
            </a:r>
            <a:br>
              <a:rPr lang="en-US" sz="1350" dirty="0">
                <a:solidFill>
                  <a:srgbClr val="4D4F53"/>
                </a:solidFill>
                <a:latin typeface="Arial" pitchFamily="34" charset="0"/>
                <a:cs typeface="Arial" pitchFamily="34" charset="0"/>
              </a:rPr>
            </a:br>
            <a:r>
              <a:rPr lang="en-US" sz="1350" dirty="0" err="1">
                <a:solidFill>
                  <a:srgbClr val="4D4F53"/>
                </a:solidFill>
                <a:latin typeface="Arial" pitchFamily="34" charset="0"/>
                <a:cs typeface="Arial" pitchFamily="34" charset="0"/>
              </a:rPr>
              <a:t>strcutres</a:t>
            </a:r>
            <a:endParaRPr lang="en-US" sz="1350" dirty="0">
              <a:solidFill>
                <a:srgbClr val="4D4F5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8287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Model for Data Management Ecosystem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1AB395-38E6-4B95-819F-EA717C9E08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76946" y="1401082"/>
            <a:ext cx="3429258" cy="2908167"/>
          </a:xfrm>
          <a:prstGeom prst="rect">
            <a:avLst/>
          </a:prstGeom>
          <a:noFill/>
          <a:ln w="28575">
            <a:gradFill>
              <a:gsLst>
                <a:gs pos="0">
                  <a:srgbClr val="EE3B55"/>
                </a:gs>
                <a:gs pos="30000">
                  <a:srgbClr val="1D1D1B"/>
                </a:gs>
                <a:gs pos="70000">
                  <a:srgbClr val="F85534"/>
                </a:gs>
                <a:gs pos="100000">
                  <a:srgbClr val="B90F3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1702" y="3520038"/>
            <a:ext cx="682450" cy="6823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bg1"/>
                </a:solidFill>
                <a:cs typeface="Arial" pitchFamily="34" charset="0"/>
              </a:rPr>
              <a:t>Program </a:t>
            </a:r>
            <a:r>
              <a:rPr lang="en-US" sz="900" dirty="0" err="1">
                <a:solidFill>
                  <a:schemeClr val="bg1"/>
                </a:solidFill>
                <a:cs typeface="Arial" pitchFamily="34" charset="0"/>
              </a:rPr>
              <a:t>Mgmt</a:t>
            </a:r>
            <a:endParaRPr lang="en-US" sz="9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10" y="3520038"/>
            <a:ext cx="682450" cy="6823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bg1"/>
                </a:solidFill>
                <a:cs typeface="Arial" pitchFamily="34" charset="0"/>
              </a:rPr>
              <a:t>Change </a:t>
            </a:r>
            <a:r>
              <a:rPr lang="en-US" sz="900" dirty="0" err="1">
                <a:solidFill>
                  <a:schemeClr val="bg1"/>
                </a:solidFill>
                <a:cs typeface="Arial" pitchFamily="34" charset="0"/>
              </a:rPr>
              <a:t>Mgmt</a:t>
            </a:r>
            <a:endParaRPr lang="en-US" sz="9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1117" y="3520038"/>
            <a:ext cx="682450" cy="6823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bg1"/>
                </a:solidFill>
                <a:cs typeface="Arial" pitchFamily="34" charset="0"/>
              </a:rPr>
              <a:t>Training and Knowledge </a:t>
            </a:r>
            <a:r>
              <a:rPr lang="en-US" sz="900" dirty="0" err="1">
                <a:solidFill>
                  <a:schemeClr val="bg1"/>
                </a:solidFill>
                <a:cs typeface="Arial" pitchFamily="34" charset="0"/>
              </a:rPr>
              <a:t>Mgmt</a:t>
            </a:r>
            <a:endParaRPr lang="en-US" sz="9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00825" y="3520038"/>
            <a:ext cx="682450" cy="6823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900" dirty="0">
                <a:solidFill>
                  <a:schemeClr val="bg1"/>
                </a:solidFill>
                <a:cs typeface="Arial" pitchFamily="34" charset="0"/>
              </a:rPr>
              <a:t>Quality </a:t>
            </a:r>
            <a:r>
              <a:rPr lang="en-US" sz="900" dirty="0" err="1">
                <a:solidFill>
                  <a:schemeClr val="bg1"/>
                </a:solidFill>
                <a:cs typeface="Arial" pitchFamily="34" charset="0"/>
              </a:rPr>
              <a:t>Mgmt</a:t>
            </a:r>
            <a:endParaRPr lang="en-US" sz="9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Cube 9"/>
          <p:cNvSpPr/>
          <p:nvPr/>
        </p:nvSpPr>
        <p:spPr>
          <a:xfrm>
            <a:off x="3719124" y="3168512"/>
            <a:ext cx="3182823" cy="274335"/>
          </a:xfrm>
          <a:prstGeom prst="cube">
            <a:avLst>
              <a:gd name="adj" fmla="val 0"/>
            </a:avLst>
          </a:prstGeom>
          <a:solidFill>
            <a:srgbClr val="BE1437"/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/>
            <a:r>
              <a:rPr lang="en-US" sz="1200" b="1" kern="0" dirty="0">
                <a:solidFill>
                  <a:prstClr val="white"/>
                </a:solidFill>
              </a:rPr>
              <a:t>Program Management Office</a:t>
            </a:r>
          </a:p>
        </p:txBody>
      </p:sp>
      <p:sp>
        <p:nvSpPr>
          <p:cNvPr id="11" name="Can 10"/>
          <p:cNvSpPr/>
          <p:nvPr/>
        </p:nvSpPr>
        <p:spPr>
          <a:xfrm>
            <a:off x="3812958" y="1941113"/>
            <a:ext cx="1204732" cy="1135832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Core Analytics Team </a:t>
            </a:r>
          </a:p>
          <a:p>
            <a:pPr algn="ctr">
              <a:defRPr/>
            </a:pPr>
            <a:endParaRPr lang="en-US" sz="105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Can 11"/>
          <p:cNvSpPr/>
          <p:nvPr/>
        </p:nvSpPr>
        <p:spPr>
          <a:xfrm>
            <a:off x="5624383" y="1924577"/>
            <a:ext cx="1204732" cy="1135832"/>
          </a:xfrm>
          <a:prstGeom prst="can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Flex Analytics Team</a:t>
            </a:r>
          </a:p>
        </p:txBody>
      </p:sp>
      <p:sp>
        <p:nvSpPr>
          <p:cNvPr id="13" name="Can 12"/>
          <p:cNvSpPr/>
          <p:nvPr/>
        </p:nvSpPr>
        <p:spPr>
          <a:xfrm>
            <a:off x="7488189" y="3464878"/>
            <a:ext cx="1139055" cy="935672"/>
          </a:xfrm>
          <a:prstGeom prst="can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1050" dirty="0">
                <a:solidFill>
                  <a:prstClr val="white"/>
                </a:solidFill>
                <a:cs typeface="Arial" pitchFamily="34" charset="0"/>
              </a:rPr>
              <a:t>Mindtree Analytics COE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12958" y="2647950"/>
            <a:ext cx="1204732" cy="254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dirty="0">
                <a:solidFill>
                  <a:srgbClr val="000000"/>
                </a:solidFill>
                <a:cs typeface="Arial" pitchFamily="34" charset="0"/>
              </a:rPr>
              <a:t>Ensures long term functional and technical control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24383" y="2610150"/>
            <a:ext cx="1238145" cy="342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75" dirty="0">
                <a:solidFill>
                  <a:srgbClr val="000000"/>
                </a:solidFill>
                <a:cs typeface="Arial" pitchFamily="34" charset="0"/>
              </a:rPr>
              <a:t>Ensures availability of resources with fluctuations in demand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9024" y="3232340"/>
            <a:ext cx="764486" cy="195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cs typeface="Arial" pitchFamily="34" charset="0"/>
              </a:rPr>
              <a:t>Ramp Down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31192" y="3066760"/>
            <a:ext cx="626903" cy="195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000000"/>
                </a:solidFill>
                <a:cs typeface="Arial" pitchFamily="34" charset="0"/>
              </a:rPr>
              <a:t>Ramp Up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032591" y="3245007"/>
            <a:ext cx="1016041" cy="1449"/>
          </a:xfrm>
          <a:prstGeom prst="straightConnector1">
            <a:avLst/>
          </a:prstGeom>
          <a:ln w="12700">
            <a:solidFill>
              <a:srgbClr val="4D4F5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ircular Arrow 20"/>
          <p:cNvSpPr/>
          <p:nvPr/>
        </p:nvSpPr>
        <p:spPr>
          <a:xfrm>
            <a:off x="5136248" y="2447826"/>
            <a:ext cx="344457" cy="314590"/>
          </a:xfrm>
          <a:prstGeom prst="circularArrow">
            <a:avLst>
              <a:gd name="adj1" fmla="val 2781"/>
              <a:gd name="adj2" fmla="val 1142319"/>
              <a:gd name="adj3" fmla="val 20696494"/>
              <a:gd name="adj4" fmla="val 10800000"/>
              <a:gd name="adj5" fmla="val 12500"/>
            </a:avLst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760" dirty="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sp>
        <p:nvSpPr>
          <p:cNvPr id="22" name="Circular Arrow 21"/>
          <p:cNvSpPr/>
          <p:nvPr/>
        </p:nvSpPr>
        <p:spPr>
          <a:xfrm rot="10800000">
            <a:off x="5136247" y="2441010"/>
            <a:ext cx="344457" cy="314590"/>
          </a:xfrm>
          <a:prstGeom prst="circularArrow">
            <a:avLst>
              <a:gd name="adj1" fmla="val 2781"/>
              <a:gd name="adj2" fmla="val 1142319"/>
              <a:gd name="adj3" fmla="val 20696494"/>
              <a:gd name="adj4" fmla="val 10800000"/>
              <a:gd name="adj5" fmla="val 12500"/>
            </a:avLst>
          </a:prstGeom>
          <a:solidFill>
            <a:schemeClr val="tx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760">
              <a:solidFill>
                <a:srgbClr val="4D4F53"/>
              </a:solidFill>
              <a:cs typeface="Arial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8048632" y="3256174"/>
            <a:ext cx="9085" cy="263864"/>
          </a:xfrm>
          <a:prstGeom prst="straightConnector1">
            <a:avLst/>
          </a:prstGeom>
          <a:ln w="12700">
            <a:solidFill>
              <a:srgbClr val="4D4F5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35932" y="1504950"/>
            <a:ext cx="936203" cy="3426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defRPr/>
            </a:pPr>
            <a:r>
              <a:rPr lang="en-US" sz="900" b="1" dirty="0">
                <a:solidFill>
                  <a:schemeClr val="bg1"/>
                </a:solidFill>
                <a:cs typeface="Arial" pitchFamily="34" charset="0"/>
              </a:rPr>
              <a:t>Platform </a:t>
            </a:r>
          </a:p>
          <a:p>
            <a:pPr algn="ctr">
              <a:defRPr/>
            </a:pPr>
            <a:r>
              <a:rPr lang="en-US" sz="900" b="1" dirty="0">
                <a:solidFill>
                  <a:schemeClr val="bg1"/>
                </a:solidFill>
                <a:cs typeface="Arial" pitchFamily="34" charset="0"/>
              </a:rPr>
              <a:t>Development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78360" y="1504950"/>
            <a:ext cx="853062" cy="3426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defRPr/>
            </a:pPr>
            <a:r>
              <a:rPr lang="en-US" sz="900" b="1" dirty="0">
                <a:solidFill>
                  <a:schemeClr val="bg1"/>
                </a:solidFill>
                <a:cs typeface="Arial" pitchFamily="34" charset="0"/>
              </a:rPr>
              <a:t>Platform </a:t>
            </a:r>
          </a:p>
          <a:p>
            <a:pPr algn="ctr">
              <a:defRPr/>
            </a:pPr>
            <a:r>
              <a:rPr lang="en-US" sz="900" b="1" dirty="0">
                <a:solidFill>
                  <a:schemeClr val="bg1"/>
                </a:solidFill>
                <a:cs typeface="Arial" pitchFamily="34" charset="0"/>
              </a:rPr>
              <a:t>Enhancements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84908" y="1559064"/>
            <a:ext cx="1398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Tech Program Manager, ETL Dev, Report Dev, QA, Operations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288091" y="1330464"/>
            <a:ext cx="1395525" cy="25538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rgbClr val="4D4F53">
                  <a:lumMod val="50000"/>
                </a:srgbClr>
              </a:buClr>
              <a:buSzPct val="120000"/>
              <a:defRPr/>
            </a:pPr>
            <a:r>
              <a:rPr lang="en-US" sz="900" b="1" kern="0" dirty="0">
                <a:solidFill>
                  <a:schemeClr val="bg1"/>
                </a:solidFill>
              </a:rPr>
              <a:t>Core Team Roles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288091" y="2397264"/>
            <a:ext cx="1395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Architects, Data Scientists, Developers</a:t>
            </a:r>
          </a:p>
          <a:p>
            <a:pPr algn="ctr">
              <a:defRPr/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(Team sized as per needs for use case execution/ enhancements)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291275" y="2180666"/>
            <a:ext cx="1395525" cy="25538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buClr>
                <a:srgbClr val="4D4F53">
                  <a:lumMod val="50000"/>
                </a:srgbClr>
              </a:buClr>
              <a:buSzPct val="120000"/>
              <a:defRPr/>
            </a:pPr>
            <a:r>
              <a:rPr lang="en-US" sz="900" b="1" kern="0" dirty="0">
                <a:solidFill>
                  <a:schemeClr val="bg1"/>
                </a:solidFill>
              </a:rPr>
              <a:t>Flex Team Roles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39726" y="1401082"/>
            <a:ext cx="1359657" cy="814287"/>
          </a:xfrm>
          <a:prstGeom prst="rect">
            <a:avLst/>
          </a:prstGeom>
          <a:noFill/>
          <a:ln w="28575">
            <a:gradFill>
              <a:gsLst>
                <a:gs pos="0">
                  <a:srgbClr val="EE3B55"/>
                </a:gs>
                <a:gs pos="30000">
                  <a:srgbClr val="1D1D1B"/>
                </a:gs>
                <a:gs pos="70000">
                  <a:srgbClr val="F85534"/>
                </a:gs>
                <a:gs pos="100000">
                  <a:srgbClr val="B90F3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Data </a:t>
            </a:r>
            <a:r>
              <a:rPr lang="en-US" sz="1200" dirty="0" err="1">
                <a:solidFill>
                  <a:srgbClr val="000000"/>
                </a:solidFill>
              </a:rPr>
              <a:t>Mgmt</a:t>
            </a:r>
            <a:r>
              <a:rPr lang="en-US" sz="1200" dirty="0">
                <a:solidFill>
                  <a:srgbClr val="000000"/>
                </a:solidFill>
              </a:rPr>
              <a:t> Workgroup</a:t>
            </a:r>
          </a:p>
          <a:p>
            <a:pPr algn="ctr"/>
            <a:r>
              <a:rPr lang="en-US" sz="1050" dirty="0">
                <a:solidFill>
                  <a:srgbClr val="000000"/>
                </a:solidFill>
              </a:rPr>
              <a:t>Business Stakeholder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22494" y="3510320"/>
            <a:ext cx="1360419" cy="814287"/>
          </a:xfrm>
          <a:prstGeom prst="rect">
            <a:avLst/>
          </a:prstGeom>
          <a:noFill/>
          <a:ln w="28575">
            <a:gradFill>
              <a:gsLst>
                <a:gs pos="0">
                  <a:srgbClr val="EE3B55"/>
                </a:gs>
                <a:gs pos="30000">
                  <a:srgbClr val="1D1D1B"/>
                </a:gs>
                <a:gs pos="70000">
                  <a:srgbClr val="F85534"/>
                </a:gs>
                <a:gs pos="100000">
                  <a:srgbClr val="B90F3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Tech Team</a:t>
            </a:r>
          </a:p>
          <a:p>
            <a:pPr algn="ctr"/>
            <a:r>
              <a:rPr lang="en-US" sz="1050" dirty="0">
                <a:solidFill>
                  <a:srgbClr val="000000"/>
                </a:solidFill>
              </a:rPr>
              <a:t>Architecture, DevOps, SW Dev, Prog </a:t>
            </a:r>
            <a:r>
              <a:rPr lang="en-US" sz="1050" dirty="0" err="1">
                <a:solidFill>
                  <a:srgbClr val="000000"/>
                </a:solidFill>
              </a:rPr>
              <a:t>Mgmt</a:t>
            </a:r>
            <a:r>
              <a:rPr lang="en-US" sz="1050" dirty="0">
                <a:solidFill>
                  <a:srgbClr val="000000"/>
                </a:solidFill>
              </a:rPr>
              <a:t>, UX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39317" y="2455701"/>
            <a:ext cx="1360420" cy="814287"/>
          </a:xfrm>
          <a:prstGeom prst="rect">
            <a:avLst/>
          </a:prstGeom>
          <a:noFill/>
          <a:ln w="28575">
            <a:gradFill>
              <a:gsLst>
                <a:gs pos="0">
                  <a:srgbClr val="EE3B55"/>
                </a:gs>
                <a:gs pos="30000">
                  <a:srgbClr val="1D1D1B"/>
                </a:gs>
                <a:gs pos="70000">
                  <a:srgbClr val="F85534"/>
                </a:gs>
                <a:gs pos="100000">
                  <a:srgbClr val="B90F37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Data </a:t>
            </a:r>
            <a:r>
              <a:rPr lang="en-US" sz="1200" dirty="0" err="1">
                <a:solidFill>
                  <a:srgbClr val="000000"/>
                </a:solidFill>
              </a:rPr>
              <a:t>Mgmt</a:t>
            </a:r>
            <a:r>
              <a:rPr lang="en-US" sz="1200" dirty="0">
                <a:solidFill>
                  <a:srgbClr val="000000"/>
                </a:solidFill>
              </a:rPr>
              <a:t> Team</a:t>
            </a:r>
          </a:p>
          <a:p>
            <a:pPr algn="ctr"/>
            <a:r>
              <a:rPr lang="en-US" sz="1050" dirty="0">
                <a:solidFill>
                  <a:srgbClr val="000000"/>
                </a:solidFill>
              </a:rPr>
              <a:t>Data </a:t>
            </a:r>
            <a:r>
              <a:rPr lang="en-US" sz="1050" dirty="0" err="1">
                <a:solidFill>
                  <a:srgbClr val="000000"/>
                </a:solidFill>
              </a:rPr>
              <a:t>Eng</a:t>
            </a:r>
            <a:r>
              <a:rPr lang="en-US" sz="1050" dirty="0">
                <a:solidFill>
                  <a:srgbClr val="000000"/>
                </a:solidFill>
              </a:rPr>
              <a:t>, Report Dev, Analyst, Director</a:t>
            </a:r>
          </a:p>
        </p:txBody>
      </p:sp>
      <p:sp>
        <p:nvSpPr>
          <p:cNvPr id="33" name="Left-Right Arrow 32"/>
          <p:cNvSpPr/>
          <p:nvPr/>
        </p:nvSpPr>
        <p:spPr>
          <a:xfrm>
            <a:off x="2334071" y="2495551"/>
            <a:ext cx="1197210" cy="713670"/>
          </a:xfrm>
          <a:prstGeom prst="leftRightArrow">
            <a:avLst>
              <a:gd name="adj1" fmla="val 50000"/>
              <a:gd name="adj2" fmla="val 23557"/>
            </a:avLst>
          </a:prstGeom>
          <a:solidFill>
            <a:srgbClr val="B90F37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GB" sz="1050" dirty="0">
                <a:solidFill>
                  <a:schemeClr val="bg1"/>
                </a:solidFill>
                <a:cs typeface="Arial" pitchFamily="34" charset="0"/>
              </a:rPr>
              <a:t>On-Shore Coordinator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837647" y="1504950"/>
            <a:ext cx="991467" cy="342600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defRPr/>
            </a:pPr>
            <a:r>
              <a:rPr lang="en-US" sz="900" b="1" dirty="0">
                <a:solidFill>
                  <a:schemeClr val="bg1"/>
                </a:solidFill>
                <a:cs typeface="Arial" pitchFamily="34" charset="0"/>
              </a:rPr>
              <a:t>Use Case </a:t>
            </a:r>
          </a:p>
          <a:p>
            <a:pPr algn="ctr">
              <a:defRPr/>
            </a:pPr>
            <a:r>
              <a:rPr lang="en-US" sz="900" b="1" dirty="0">
                <a:solidFill>
                  <a:schemeClr val="bg1"/>
                </a:solidFill>
                <a:cs typeface="Arial" pitchFamily="34" charset="0"/>
              </a:rPr>
              <a:t>Realization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62726" y="1401082"/>
            <a:ext cx="351469" cy="2923525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HBX End Users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8" name="Picture 5" descr="D:\MT - Marketing\Corporate\Brand Council\VI\Final Guidelines\MT_Logo_Artwork\Regular_Size\RGB\Positive\MT_Logo_Reg_Full_Pos_RGB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57400" y="941143"/>
            <a:ext cx="1399977" cy="335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938" y="910140"/>
            <a:ext cx="1018862" cy="36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57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282C9C5-E66A-4BFB-A94F-E09EBE1EAEEE}"/>
              </a:ext>
            </a:extLst>
          </p:cNvPr>
          <p:cNvSpPr/>
          <p:nvPr/>
        </p:nvSpPr>
        <p:spPr>
          <a:xfrm>
            <a:off x="457200" y="895350"/>
            <a:ext cx="8201464" cy="2209800"/>
          </a:xfrm>
          <a:prstGeom prst="roundRect">
            <a:avLst>
              <a:gd name="adj" fmla="val 4453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46D655C-CD6B-4535-9108-9142CFE0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 Practices and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2194B5-D7AD-483E-9334-75F614F5E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47750"/>
            <a:ext cx="8229600" cy="1887696"/>
          </a:xfrm>
        </p:spPr>
        <p:txBody>
          <a:bodyPr/>
          <a:lstStyle/>
          <a:p>
            <a:pPr marL="182880" indent="-18288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Standardization-driven Platform Approach for future scalability </a:t>
            </a:r>
          </a:p>
          <a:p>
            <a:pPr marL="182880" indent="-18288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Use Case or Insight Driven Approach for implementation </a:t>
            </a:r>
          </a:p>
          <a:p>
            <a:pPr marL="182880" indent="-18288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Ensuring Quality of Data through data profile and validation </a:t>
            </a:r>
          </a:p>
          <a:p>
            <a:pPr marL="182880" indent="-18288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Establishing Data Governance for consistency </a:t>
            </a:r>
          </a:p>
          <a:p>
            <a:pPr marL="182880" indent="-18288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Securing Data and Protect Privacy Constituents through defense-in-depth principals </a:t>
            </a:r>
          </a:p>
          <a:p>
            <a:pPr marL="182880" indent="-18288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/>
              <a:t>Direct access to the data for Ad-hoc Analysis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24CE9F-E7C6-4283-B915-E0DE18774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76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 preferRelativeResize="0"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350"/>
            <a:ext cx="3829050" cy="50101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33350"/>
            <a:ext cx="3829050" cy="5010150"/>
          </a:xfrm>
          <a:prstGeom prst="rect">
            <a:avLst/>
          </a:prstGeom>
          <a:gradFill flip="none" rotWithShape="1">
            <a:gsLst>
              <a:gs pos="71000">
                <a:schemeClr val="tx1">
                  <a:lumMod val="75000"/>
                  <a:lumOff val="25000"/>
                  <a:alpha val="42000"/>
                </a:schemeClr>
              </a:gs>
              <a:gs pos="0">
                <a:srgbClr val="A297AF">
                  <a:alpha val="90000"/>
                </a:srgbClr>
              </a:gs>
              <a:gs pos="100000">
                <a:srgbClr val="413653">
                  <a:alpha val="8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60772" y="4812910"/>
            <a:ext cx="923330" cy="215132"/>
            <a:chOff x="1452563" y="5010050"/>
            <a:chExt cx="7246937" cy="1717675"/>
          </a:xfrm>
        </p:grpSpPr>
        <p:sp>
          <p:nvSpPr>
            <p:cNvPr id="7" name="Freeform 10"/>
            <p:cNvSpPr>
              <a:spLocks noEditPoints="1"/>
            </p:cNvSpPr>
            <p:nvPr/>
          </p:nvSpPr>
          <p:spPr bwMode="auto">
            <a:xfrm>
              <a:off x="3711575" y="5357713"/>
              <a:ext cx="4987925" cy="1025525"/>
            </a:xfrm>
            <a:custGeom>
              <a:avLst/>
              <a:gdLst>
                <a:gd name="T0" fmla="*/ 1039 w 1328"/>
                <a:gd name="T1" fmla="*/ 188 h 272"/>
                <a:gd name="T2" fmla="*/ 1125 w 1328"/>
                <a:gd name="T3" fmla="*/ 235 h 272"/>
                <a:gd name="T4" fmla="*/ 1136 w 1328"/>
                <a:gd name="T5" fmla="*/ 259 h 272"/>
                <a:gd name="T6" fmla="*/ 1007 w 1328"/>
                <a:gd name="T7" fmla="*/ 164 h 272"/>
                <a:gd name="T8" fmla="*/ 1150 w 1328"/>
                <a:gd name="T9" fmla="*/ 175 h 272"/>
                <a:gd name="T10" fmla="*/ 1039 w 1328"/>
                <a:gd name="T11" fmla="*/ 159 h 272"/>
                <a:gd name="T12" fmla="*/ 1119 w 1328"/>
                <a:gd name="T13" fmla="*/ 156 h 272"/>
                <a:gd name="T14" fmla="*/ 1217 w 1328"/>
                <a:gd name="T15" fmla="*/ 188 h 272"/>
                <a:gd name="T16" fmla="*/ 1303 w 1328"/>
                <a:gd name="T17" fmla="*/ 235 h 272"/>
                <a:gd name="T18" fmla="*/ 1314 w 1328"/>
                <a:gd name="T19" fmla="*/ 259 h 272"/>
                <a:gd name="T20" fmla="*/ 1185 w 1328"/>
                <a:gd name="T21" fmla="*/ 164 h 272"/>
                <a:gd name="T22" fmla="*/ 1328 w 1328"/>
                <a:gd name="T23" fmla="*/ 175 h 272"/>
                <a:gd name="T24" fmla="*/ 1217 w 1328"/>
                <a:gd name="T25" fmla="*/ 159 h 272"/>
                <a:gd name="T26" fmla="*/ 1297 w 1328"/>
                <a:gd name="T27" fmla="*/ 156 h 272"/>
                <a:gd name="T28" fmla="*/ 195 w 1328"/>
                <a:gd name="T29" fmla="*/ 9 h 272"/>
                <a:gd name="T30" fmla="*/ 16 w 1328"/>
                <a:gd name="T31" fmla="*/ 0 h 272"/>
                <a:gd name="T32" fmla="*/ 15 w 1328"/>
                <a:gd name="T33" fmla="*/ 272 h 272"/>
                <a:gd name="T34" fmla="*/ 98 w 1328"/>
                <a:gd name="T35" fmla="*/ 217 h 272"/>
                <a:gd name="T36" fmla="*/ 195 w 1328"/>
                <a:gd name="T37" fmla="*/ 73 h 272"/>
                <a:gd name="T38" fmla="*/ 226 w 1328"/>
                <a:gd name="T39" fmla="*/ 257 h 272"/>
                <a:gd name="T40" fmla="*/ 297 w 1328"/>
                <a:gd name="T41" fmla="*/ 7 h 272"/>
                <a:gd name="T42" fmla="*/ 316 w 1328"/>
                <a:gd name="T43" fmla="*/ 26 h 272"/>
                <a:gd name="T44" fmla="*/ 297 w 1328"/>
                <a:gd name="T45" fmla="*/ 84 h 272"/>
                <a:gd name="T46" fmla="*/ 297 w 1328"/>
                <a:gd name="T47" fmla="*/ 272 h 272"/>
                <a:gd name="T48" fmla="*/ 513 w 1328"/>
                <a:gd name="T49" fmla="*/ 150 h 272"/>
                <a:gd name="T50" fmla="*/ 368 w 1328"/>
                <a:gd name="T51" fmla="*/ 86 h 272"/>
                <a:gd name="T52" fmla="*/ 370 w 1328"/>
                <a:gd name="T53" fmla="*/ 133 h 272"/>
                <a:gd name="T54" fmla="*/ 402 w 1328"/>
                <a:gd name="T55" fmla="*/ 256 h 272"/>
                <a:gd name="T56" fmla="*/ 481 w 1328"/>
                <a:gd name="T57" fmla="*/ 153 h 272"/>
                <a:gd name="T58" fmla="*/ 513 w 1328"/>
                <a:gd name="T59" fmla="*/ 256 h 272"/>
                <a:gd name="T60" fmla="*/ 625 w 1328"/>
                <a:gd name="T61" fmla="*/ 272 h 272"/>
                <a:gd name="T62" fmla="*/ 623 w 1328"/>
                <a:gd name="T63" fmla="*/ 84 h 272"/>
                <a:gd name="T64" fmla="*/ 683 w 1328"/>
                <a:gd name="T65" fmla="*/ 6 h 272"/>
                <a:gd name="T66" fmla="*/ 715 w 1328"/>
                <a:gd name="T67" fmla="*/ 258 h 272"/>
                <a:gd name="T68" fmla="*/ 629 w 1328"/>
                <a:gd name="T69" fmla="*/ 111 h 272"/>
                <a:gd name="T70" fmla="*/ 630 w 1328"/>
                <a:gd name="T71" fmla="*/ 244 h 272"/>
                <a:gd name="T72" fmla="*/ 837 w 1328"/>
                <a:gd name="T73" fmla="*/ 270 h 272"/>
                <a:gd name="T74" fmla="*/ 830 w 1328"/>
                <a:gd name="T75" fmla="*/ 241 h 272"/>
                <a:gd name="T76" fmla="*/ 837 w 1328"/>
                <a:gd name="T77" fmla="*/ 113 h 272"/>
                <a:gd name="T78" fmla="*/ 795 w 1328"/>
                <a:gd name="T79" fmla="*/ 86 h 272"/>
                <a:gd name="T80" fmla="*/ 763 w 1328"/>
                <a:gd name="T81" fmla="*/ 48 h 272"/>
                <a:gd name="T82" fmla="*/ 734 w 1328"/>
                <a:gd name="T83" fmla="*/ 100 h 272"/>
                <a:gd name="T84" fmla="*/ 763 w 1328"/>
                <a:gd name="T85" fmla="*/ 191 h 272"/>
                <a:gd name="T86" fmla="*/ 887 w 1328"/>
                <a:gd name="T87" fmla="*/ 86 h 272"/>
                <a:gd name="T88" fmla="*/ 889 w 1328"/>
                <a:gd name="T89" fmla="*/ 133 h 272"/>
                <a:gd name="T90" fmla="*/ 921 w 1328"/>
                <a:gd name="T91" fmla="*/ 256 h 272"/>
                <a:gd name="T92" fmla="*/ 962 w 1328"/>
                <a:gd name="T93" fmla="*/ 114 h 272"/>
                <a:gd name="T94" fmla="*/ 999 w 1328"/>
                <a:gd name="T95" fmla="*/ 101 h 272"/>
                <a:gd name="T96" fmla="*/ 887 w 1328"/>
                <a:gd name="T97" fmla="*/ 8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28" h="272">
                  <a:moveTo>
                    <a:pt x="1150" y="175"/>
                  </a:moveTo>
                  <a:cubicBezTo>
                    <a:pt x="1150" y="182"/>
                    <a:pt x="1145" y="188"/>
                    <a:pt x="1138" y="188"/>
                  </a:cubicBezTo>
                  <a:cubicBezTo>
                    <a:pt x="1039" y="188"/>
                    <a:pt x="1039" y="188"/>
                    <a:pt x="1039" y="188"/>
                  </a:cubicBezTo>
                  <a:cubicBezTo>
                    <a:pt x="1039" y="193"/>
                    <a:pt x="1039" y="193"/>
                    <a:pt x="1039" y="193"/>
                  </a:cubicBezTo>
                  <a:cubicBezTo>
                    <a:pt x="1039" y="222"/>
                    <a:pt x="1050" y="245"/>
                    <a:pt x="1080" y="245"/>
                  </a:cubicBezTo>
                  <a:cubicBezTo>
                    <a:pt x="1097" y="245"/>
                    <a:pt x="1109" y="242"/>
                    <a:pt x="1125" y="235"/>
                  </a:cubicBezTo>
                  <a:cubicBezTo>
                    <a:pt x="1127" y="234"/>
                    <a:pt x="1129" y="233"/>
                    <a:pt x="1131" y="233"/>
                  </a:cubicBezTo>
                  <a:cubicBezTo>
                    <a:pt x="1138" y="233"/>
                    <a:pt x="1143" y="240"/>
                    <a:pt x="1143" y="247"/>
                  </a:cubicBezTo>
                  <a:cubicBezTo>
                    <a:pt x="1143" y="253"/>
                    <a:pt x="1141" y="256"/>
                    <a:pt x="1136" y="259"/>
                  </a:cubicBezTo>
                  <a:cubicBezTo>
                    <a:pt x="1120" y="269"/>
                    <a:pt x="1097" y="272"/>
                    <a:pt x="1079" y="272"/>
                  </a:cubicBezTo>
                  <a:cubicBezTo>
                    <a:pt x="1030" y="272"/>
                    <a:pt x="1007" y="238"/>
                    <a:pt x="1007" y="192"/>
                  </a:cubicBezTo>
                  <a:cubicBezTo>
                    <a:pt x="1007" y="164"/>
                    <a:pt x="1007" y="164"/>
                    <a:pt x="1007" y="164"/>
                  </a:cubicBezTo>
                  <a:cubicBezTo>
                    <a:pt x="1007" y="118"/>
                    <a:pt x="1031" y="84"/>
                    <a:pt x="1079" y="84"/>
                  </a:cubicBezTo>
                  <a:cubicBezTo>
                    <a:pt x="1127" y="84"/>
                    <a:pt x="1150" y="114"/>
                    <a:pt x="1150" y="160"/>
                  </a:cubicBezTo>
                  <a:lnTo>
                    <a:pt x="1150" y="175"/>
                  </a:lnTo>
                  <a:close/>
                  <a:moveTo>
                    <a:pt x="1119" y="156"/>
                  </a:moveTo>
                  <a:cubicBezTo>
                    <a:pt x="1119" y="129"/>
                    <a:pt x="1110" y="110"/>
                    <a:pt x="1079" y="110"/>
                  </a:cubicBezTo>
                  <a:cubicBezTo>
                    <a:pt x="1051" y="110"/>
                    <a:pt x="1039" y="132"/>
                    <a:pt x="1039" y="159"/>
                  </a:cubicBezTo>
                  <a:cubicBezTo>
                    <a:pt x="1039" y="162"/>
                    <a:pt x="1039" y="162"/>
                    <a:pt x="1039" y="162"/>
                  </a:cubicBezTo>
                  <a:cubicBezTo>
                    <a:pt x="1119" y="162"/>
                    <a:pt x="1119" y="162"/>
                    <a:pt x="1119" y="162"/>
                  </a:cubicBezTo>
                  <a:lnTo>
                    <a:pt x="1119" y="156"/>
                  </a:lnTo>
                  <a:close/>
                  <a:moveTo>
                    <a:pt x="1328" y="175"/>
                  </a:moveTo>
                  <a:cubicBezTo>
                    <a:pt x="1328" y="182"/>
                    <a:pt x="1323" y="188"/>
                    <a:pt x="1316" y="188"/>
                  </a:cubicBezTo>
                  <a:cubicBezTo>
                    <a:pt x="1217" y="188"/>
                    <a:pt x="1217" y="188"/>
                    <a:pt x="1217" y="188"/>
                  </a:cubicBezTo>
                  <a:cubicBezTo>
                    <a:pt x="1217" y="193"/>
                    <a:pt x="1217" y="193"/>
                    <a:pt x="1217" y="193"/>
                  </a:cubicBezTo>
                  <a:cubicBezTo>
                    <a:pt x="1217" y="222"/>
                    <a:pt x="1228" y="245"/>
                    <a:pt x="1258" y="245"/>
                  </a:cubicBezTo>
                  <a:cubicBezTo>
                    <a:pt x="1276" y="245"/>
                    <a:pt x="1287" y="242"/>
                    <a:pt x="1303" y="235"/>
                  </a:cubicBezTo>
                  <a:cubicBezTo>
                    <a:pt x="1305" y="234"/>
                    <a:pt x="1307" y="233"/>
                    <a:pt x="1309" y="233"/>
                  </a:cubicBezTo>
                  <a:cubicBezTo>
                    <a:pt x="1316" y="233"/>
                    <a:pt x="1322" y="240"/>
                    <a:pt x="1322" y="247"/>
                  </a:cubicBezTo>
                  <a:cubicBezTo>
                    <a:pt x="1322" y="253"/>
                    <a:pt x="1319" y="256"/>
                    <a:pt x="1314" y="259"/>
                  </a:cubicBezTo>
                  <a:cubicBezTo>
                    <a:pt x="1298" y="269"/>
                    <a:pt x="1275" y="272"/>
                    <a:pt x="1257" y="272"/>
                  </a:cubicBezTo>
                  <a:cubicBezTo>
                    <a:pt x="1208" y="272"/>
                    <a:pt x="1185" y="238"/>
                    <a:pt x="1185" y="192"/>
                  </a:cubicBezTo>
                  <a:cubicBezTo>
                    <a:pt x="1185" y="164"/>
                    <a:pt x="1185" y="164"/>
                    <a:pt x="1185" y="164"/>
                  </a:cubicBezTo>
                  <a:cubicBezTo>
                    <a:pt x="1185" y="118"/>
                    <a:pt x="1209" y="84"/>
                    <a:pt x="1257" y="84"/>
                  </a:cubicBezTo>
                  <a:cubicBezTo>
                    <a:pt x="1305" y="84"/>
                    <a:pt x="1328" y="114"/>
                    <a:pt x="1328" y="160"/>
                  </a:cubicBezTo>
                  <a:lnTo>
                    <a:pt x="1328" y="175"/>
                  </a:lnTo>
                  <a:close/>
                  <a:moveTo>
                    <a:pt x="1297" y="156"/>
                  </a:moveTo>
                  <a:cubicBezTo>
                    <a:pt x="1297" y="129"/>
                    <a:pt x="1288" y="110"/>
                    <a:pt x="1257" y="110"/>
                  </a:cubicBezTo>
                  <a:cubicBezTo>
                    <a:pt x="1230" y="110"/>
                    <a:pt x="1217" y="132"/>
                    <a:pt x="1217" y="159"/>
                  </a:cubicBezTo>
                  <a:cubicBezTo>
                    <a:pt x="1217" y="162"/>
                    <a:pt x="1217" y="162"/>
                    <a:pt x="1217" y="162"/>
                  </a:cubicBezTo>
                  <a:cubicBezTo>
                    <a:pt x="1297" y="162"/>
                    <a:pt x="1297" y="162"/>
                    <a:pt x="1297" y="162"/>
                  </a:cubicBezTo>
                  <a:lnTo>
                    <a:pt x="1297" y="156"/>
                  </a:lnTo>
                  <a:close/>
                  <a:moveTo>
                    <a:pt x="226" y="15"/>
                  </a:moveTo>
                  <a:cubicBezTo>
                    <a:pt x="226" y="6"/>
                    <a:pt x="219" y="0"/>
                    <a:pt x="210" y="0"/>
                  </a:cubicBezTo>
                  <a:cubicBezTo>
                    <a:pt x="203" y="0"/>
                    <a:pt x="198" y="3"/>
                    <a:pt x="195" y="9"/>
                  </a:cubicBezTo>
                  <a:cubicBezTo>
                    <a:pt x="113" y="180"/>
                    <a:pt x="113" y="180"/>
                    <a:pt x="113" y="18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9" y="3"/>
                    <a:pt x="23" y="0"/>
                    <a:pt x="16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65"/>
                    <a:pt x="7" y="272"/>
                    <a:pt x="15" y="272"/>
                  </a:cubicBezTo>
                  <a:cubicBezTo>
                    <a:pt x="23" y="272"/>
                    <a:pt x="30" y="265"/>
                    <a:pt x="30" y="257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98" y="217"/>
                    <a:pt x="98" y="217"/>
                    <a:pt x="98" y="217"/>
                  </a:cubicBezTo>
                  <a:cubicBezTo>
                    <a:pt x="101" y="223"/>
                    <a:pt x="106" y="226"/>
                    <a:pt x="113" y="226"/>
                  </a:cubicBezTo>
                  <a:cubicBezTo>
                    <a:pt x="119" y="226"/>
                    <a:pt x="125" y="223"/>
                    <a:pt x="128" y="217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5" y="257"/>
                    <a:pt x="195" y="257"/>
                    <a:pt x="195" y="257"/>
                  </a:cubicBezTo>
                  <a:cubicBezTo>
                    <a:pt x="195" y="265"/>
                    <a:pt x="202" y="272"/>
                    <a:pt x="210" y="272"/>
                  </a:cubicBezTo>
                  <a:cubicBezTo>
                    <a:pt x="219" y="272"/>
                    <a:pt x="226" y="265"/>
                    <a:pt x="226" y="257"/>
                  </a:cubicBezTo>
                  <a:lnTo>
                    <a:pt x="226" y="15"/>
                  </a:lnTo>
                  <a:close/>
                  <a:moveTo>
                    <a:pt x="316" y="26"/>
                  </a:moveTo>
                  <a:cubicBezTo>
                    <a:pt x="316" y="15"/>
                    <a:pt x="308" y="7"/>
                    <a:pt x="297" y="7"/>
                  </a:cubicBezTo>
                  <a:cubicBezTo>
                    <a:pt x="287" y="7"/>
                    <a:pt x="279" y="16"/>
                    <a:pt x="279" y="26"/>
                  </a:cubicBezTo>
                  <a:cubicBezTo>
                    <a:pt x="279" y="36"/>
                    <a:pt x="287" y="44"/>
                    <a:pt x="297" y="44"/>
                  </a:cubicBezTo>
                  <a:cubicBezTo>
                    <a:pt x="308" y="44"/>
                    <a:pt x="316" y="36"/>
                    <a:pt x="316" y="26"/>
                  </a:cubicBezTo>
                  <a:close/>
                  <a:moveTo>
                    <a:pt x="313" y="256"/>
                  </a:moveTo>
                  <a:cubicBezTo>
                    <a:pt x="313" y="100"/>
                    <a:pt x="313" y="100"/>
                    <a:pt x="313" y="100"/>
                  </a:cubicBezTo>
                  <a:cubicBezTo>
                    <a:pt x="313" y="91"/>
                    <a:pt x="306" y="84"/>
                    <a:pt x="297" y="84"/>
                  </a:cubicBezTo>
                  <a:cubicBezTo>
                    <a:pt x="289" y="84"/>
                    <a:pt x="282" y="91"/>
                    <a:pt x="282" y="100"/>
                  </a:cubicBezTo>
                  <a:cubicBezTo>
                    <a:pt x="282" y="256"/>
                    <a:pt x="282" y="256"/>
                    <a:pt x="282" y="256"/>
                  </a:cubicBezTo>
                  <a:cubicBezTo>
                    <a:pt x="282" y="265"/>
                    <a:pt x="288" y="272"/>
                    <a:pt x="297" y="272"/>
                  </a:cubicBezTo>
                  <a:cubicBezTo>
                    <a:pt x="306" y="272"/>
                    <a:pt x="313" y="265"/>
                    <a:pt x="313" y="256"/>
                  </a:cubicBezTo>
                  <a:close/>
                  <a:moveTo>
                    <a:pt x="513" y="256"/>
                  </a:moveTo>
                  <a:cubicBezTo>
                    <a:pt x="513" y="150"/>
                    <a:pt x="513" y="150"/>
                    <a:pt x="513" y="150"/>
                  </a:cubicBezTo>
                  <a:cubicBezTo>
                    <a:pt x="513" y="110"/>
                    <a:pt x="497" y="84"/>
                    <a:pt x="453" y="84"/>
                  </a:cubicBezTo>
                  <a:cubicBezTo>
                    <a:pt x="432" y="84"/>
                    <a:pt x="411" y="89"/>
                    <a:pt x="396" y="106"/>
                  </a:cubicBezTo>
                  <a:cubicBezTo>
                    <a:pt x="391" y="94"/>
                    <a:pt x="381" y="86"/>
                    <a:pt x="368" y="86"/>
                  </a:cubicBezTo>
                  <a:cubicBezTo>
                    <a:pt x="360" y="86"/>
                    <a:pt x="353" y="90"/>
                    <a:pt x="353" y="98"/>
                  </a:cubicBezTo>
                  <a:cubicBezTo>
                    <a:pt x="352" y="105"/>
                    <a:pt x="355" y="108"/>
                    <a:pt x="362" y="112"/>
                  </a:cubicBezTo>
                  <a:cubicBezTo>
                    <a:pt x="367" y="115"/>
                    <a:pt x="370" y="123"/>
                    <a:pt x="370" y="133"/>
                  </a:cubicBezTo>
                  <a:cubicBezTo>
                    <a:pt x="370" y="256"/>
                    <a:pt x="370" y="256"/>
                    <a:pt x="370" y="256"/>
                  </a:cubicBezTo>
                  <a:cubicBezTo>
                    <a:pt x="370" y="265"/>
                    <a:pt x="378" y="272"/>
                    <a:pt x="386" y="272"/>
                  </a:cubicBezTo>
                  <a:cubicBezTo>
                    <a:pt x="395" y="272"/>
                    <a:pt x="402" y="265"/>
                    <a:pt x="402" y="256"/>
                  </a:cubicBezTo>
                  <a:cubicBezTo>
                    <a:pt x="402" y="137"/>
                    <a:pt x="402" y="137"/>
                    <a:pt x="402" y="137"/>
                  </a:cubicBezTo>
                  <a:cubicBezTo>
                    <a:pt x="411" y="121"/>
                    <a:pt x="428" y="114"/>
                    <a:pt x="446" y="114"/>
                  </a:cubicBezTo>
                  <a:cubicBezTo>
                    <a:pt x="473" y="114"/>
                    <a:pt x="481" y="129"/>
                    <a:pt x="481" y="153"/>
                  </a:cubicBezTo>
                  <a:cubicBezTo>
                    <a:pt x="481" y="256"/>
                    <a:pt x="481" y="256"/>
                    <a:pt x="481" y="256"/>
                  </a:cubicBezTo>
                  <a:cubicBezTo>
                    <a:pt x="481" y="265"/>
                    <a:pt x="488" y="272"/>
                    <a:pt x="497" y="272"/>
                  </a:cubicBezTo>
                  <a:cubicBezTo>
                    <a:pt x="506" y="272"/>
                    <a:pt x="513" y="265"/>
                    <a:pt x="513" y="256"/>
                  </a:cubicBezTo>
                  <a:close/>
                  <a:moveTo>
                    <a:pt x="699" y="272"/>
                  </a:moveTo>
                  <a:cubicBezTo>
                    <a:pt x="689" y="272"/>
                    <a:pt x="678" y="265"/>
                    <a:pt x="673" y="256"/>
                  </a:cubicBezTo>
                  <a:cubicBezTo>
                    <a:pt x="659" y="266"/>
                    <a:pt x="642" y="272"/>
                    <a:pt x="625" y="272"/>
                  </a:cubicBezTo>
                  <a:cubicBezTo>
                    <a:pt x="577" y="272"/>
                    <a:pt x="558" y="244"/>
                    <a:pt x="558" y="198"/>
                  </a:cubicBezTo>
                  <a:cubicBezTo>
                    <a:pt x="558" y="165"/>
                    <a:pt x="558" y="165"/>
                    <a:pt x="558" y="165"/>
                  </a:cubicBezTo>
                  <a:cubicBezTo>
                    <a:pt x="558" y="121"/>
                    <a:pt x="572" y="84"/>
                    <a:pt x="623" y="84"/>
                  </a:cubicBezTo>
                  <a:cubicBezTo>
                    <a:pt x="638" y="84"/>
                    <a:pt x="654" y="89"/>
                    <a:pt x="667" y="98"/>
                  </a:cubicBezTo>
                  <a:cubicBezTo>
                    <a:pt x="667" y="22"/>
                    <a:pt x="667" y="22"/>
                    <a:pt x="667" y="22"/>
                  </a:cubicBezTo>
                  <a:cubicBezTo>
                    <a:pt x="667" y="13"/>
                    <a:pt x="674" y="6"/>
                    <a:pt x="683" y="6"/>
                  </a:cubicBezTo>
                  <a:cubicBezTo>
                    <a:pt x="691" y="6"/>
                    <a:pt x="698" y="13"/>
                    <a:pt x="698" y="22"/>
                  </a:cubicBezTo>
                  <a:cubicBezTo>
                    <a:pt x="698" y="225"/>
                    <a:pt x="698" y="225"/>
                    <a:pt x="698" y="225"/>
                  </a:cubicBezTo>
                  <a:cubicBezTo>
                    <a:pt x="698" y="254"/>
                    <a:pt x="715" y="242"/>
                    <a:pt x="715" y="258"/>
                  </a:cubicBezTo>
                  <a:cubicBezTo>
                    <a:pt x="715" y="268"/>
                    <a:pt x="708" y="272"/>
                    <a:pt x="699" y="272"/>
                  </a:cubicBezTo>
                  <a:close/>
                  <a:moveTo>
                    <a:pt x="667" y="128"/>
                  </a:moveTo>
                  <a:cubicBezTo>
                    <a:pt x="657" y="118"/>
                    <a:pt x="643" y="111"/>
                    <a:pt x="629" y="111"/>
                  </a:cubicBezTo>
                  <a:cubicBezTo>
                    <a:pt x="598" y="111"/>
                    <a:pt x="590" y="134"/>
                    <a:pt x="590" y="161"/>
                  </a:cubicBezTo>
                  <a:cubicBezTo>
                    <a:pt x="590" y="200"/>
                    <a:pt x="590" y="200"/>
                    <a:pt x="590" y="200"/>
                  </a:cubicBezTo>
                  <a:cubicBezTo>
                    <a:pt x="590" y="228"/>
                    <a:pt x="600" y="244"/>
                    <a:pt x="630" y="244"/>
                  </a:cubicBezTo>
                  <a:cubicBezTo>
                    <a:pt x="643" y="244"/>
                    <a:pt x="657" y="238"/>
                    <a:pt x="667" y="229"/>
                  </a:cubicBezTo>
                  <a:lnTo>
                    <a:pt x="667" y="128"/>
                  </a:lnTo>
                  <a:close/>
                  <a:moveTo>
                    <a:pt x="837" y="270"/>
                  </a:moveTo>
                  <a:cubicBezTo>
                    <a:pt x="845" y="270"/>
                    <a:pt x="852" y="263"/>
                    <a:pt x="852" y="255"/>
                  </a:cubicBezTo>
                  <a:cubicBezTo>
                    <a:pt x="852" y="247"/>
                    <a:pt x="845" y="241"/>
                    <a:pt x="837" y="241"/>
                  </a:cubicBezTo>
                  <a:cubicBezTo>
                    <a:pt x="830" y="241"/>
                    <a:pt x="830" y="241"/>
                    <a:pt x="830" y="241"/>
                  </a:cubicBezTo>
                  <a:cubicBezTo>
                    <a:pt x="796" y="241"/>
                    <a:pt x="795" y="219"/>
                    <a:pt x="795" y="191"/>
                  </a:cubicBezTo>
                  <a:cubicBezTo>
                    <a:pt x="795" y="113"/>
                    <a:pt x="795" y="113"/>
                    <a:pt x="795" y="113"/>
                  </a:cubicBezTo>
                  <a:cubicBezTo>
                    <a:pt x="837" y="113"/>
                    <a:pt x="837" y="113"/>
                    <a:pt x="837" y="113"/>
                  </a:cubicBezTo>
                  <a:cubicBezTo>
                    <a:pt x="845" y="113"/>
                    <a:pt x="851" y="107"/>
                    <a:pt x="851" y="100"/>
                  </a:cubicBezTo>
                  <a:cubicBezTo>
                    <a:pt x="851" y="92"/>
                    <a:pt x="845" y="86"/>
                    <a:pt x="837" y="86"/>
                  </a:cubicBezTo>
                  <a:cubicBezTo>
                    <a:pt x="795" y="86"/>
                    <a:pt x="795" y="86"/>
                    <a:pt x="795" y="86"/>
                  </a:cubicBezTo>
                  <a:cubicBezTo>
                    <a:pt x="795" y="48"/>
                    <a:pt x="795" y="48"/>
                    <a:pt x="795" y="48"/>
                  </a:cubicBezTo>
                  <a:cubicBezTo>
                    <a:pt x="795" y="40"/>
                    <a:pt x="788" y="32"/>
                    <a:pt x="779" y="32"/>
                  </a:cubicBezTo>
                  <a:cubicBezTo>
                    <a:pt x="770" y="32"/>
                    <a:pt x="763" y="40"/>
                    <a:pt x="763" y="48"/>
                  </a:cubicBezTo>
                  <a:cubicBezTo>
                    <a:pt x="763" y="86"/>
                    <a:pt x="763" y="86"/>
                    <a:pt x="763" y="86"/>
                  </a:cubicBezTo>
                  <a:cubicBezTo>
                    <a:pt x="748" y="86"/>
                    <a:pt x="748" y="86"/>
                    <a:pt x="748" y="86"/>
                  </a:cubicBezTo>
                  <a:cubicBezTo>
                    <a:pt x="740" y="86"/>
                    <a:pt x="734" y="92"/>
                    <a:pt x="734" y="100"/>
                  </a:cubicBezTo>
                  <a:cubicBezTo>
                    <a:pt x="734" y="107"/>
                    <a:pt x="741" y="113"/>
                    <a:pt x="748" y="113"/>
                  </a:cubicBezTo>
                  <a:cubicBezTo>
                    <a:pt x="763" y="113"/>
                    <a:pt x="763" y="113"/>
                    <a:pt x="763" y="113"/>
                  </a:cubicBezTo>
                  <a:cubicBezTo>
                    <a:pt x="763" y="191"/>
                    <a:pt x="763" y="191"/>
                    <a:pt x="763" y="191"/>
                  </a:cubicBezTo>
                  <a:cubicBezTo>
                    <a:pt x="763" y="237"/>
                    <a:pt x="775" y="270"/>
                    <a:pt x="826" y="270"/>
                  </a:cubicBezTo>
                  <a:lnTo>
                    <a:pt x="837" y="270"/>
                  </a:lnTo>
                  <a:close/>
                  <a:moveTo>
                    <a:pt x="887" y="86"/>
                  </a:moveTo>
                  <a:cubicBezTo>
                    <a:pt x="879" y="86"/>
                    <a:pt x="872" y="90"/>
                    <a:pt x="872" y="98"/>
                  </a:cubicBezTo>
                  <a:cubicBezTo>
                    <a:pt x="871" y="105"/>
                    <a:pt x="875" y="108"/>
                    <a:pt x="881" y="112"/>
                  </a:cubicBezTo>
                  <a:cubicBezTo>
                    <a:pt x="886" y="115"/>
                    <a:pt x="889" y="123"/>
                    <a:pt x="889" y="133"/>
                  </a:cubicBezTo>
                  <a:cubicBezTo>
                    <a:pt x="889" y="256"/>
                    <a:pt x="889" y="256"/>
                    <a:pt x="889" y="256"/>
                  </a:cubicBezTo>
                  <a:cubicBezTo>
                    <a:pt x="889" y="265"/>
                    <a:pt x="897" y="272"/>
                    <a:pt x="905" y="272"/>
                  </a:cubicBezTo>
                  <a:cubicBezTo>
                    <a:pt x="914" y="272"/>
                    <a:pt x="921" y="265"/>
                    <a:pt x="921" y="256"/>
                  </a:cubicBezTo>
                  <a:cubicBezTo>
                    <a:pt x="921" y="220"/>
                    <a:pt x="921" y="184"/>
                    <a:pt x="921" y="147"/>
                  </a:cubicBezTo>
                  <a:cubicBezTo>
                    <a:pt x="921" y="146"/>
                    <a:pt x="924" y="139"/>
                    <a:pt x="924" y="138"/>
                  </a:cubicBezTo>
                  <a:cubicBezTo>
                    <a:pt x="931" y="121"/>
                    <a:pt x="944" y="114"/>
                    <a:pt x="962" y="114"/>
                  </a:cubicBezTo>
                  <a:cubicBezTo>
                    <a:pt x="968" y="114"/>
                    <a:pt x="974" y="115"/>
                    <a:pt x="980" y="117"/>
                  </a:cubicBezTo>
                  <a:cubicBezTo>
                    <a:pt x="981" y="117"/>
                    <a:pt x="983" y="117"/>
                    <a:pt x="984" y="117"/>
                  </a:cubicBezTo>
                  <a:cubicBezTo>
                    <a:pt x="993" y="117"/>
                    <a:pt x="999" y="109"/>
                    <a:pt x="999" y="101"/>
                  </a:cubicBezTo>
                  <a:cubicBezTo>
                    <a:pt x="999" y="85"/>
                    <a:pt x="979" y="84"/>
                    <a:pt x="967" y="84"/>
                  </a:cubicBezTo>
                  <a:cubicBezTo>
                    <a:pt x="946" y="84"/>
                    <a:pt x="929" y="92"/>
                    <a:pt x="917" y="109"/>
                  </a:cubicBezTo>
                  <a:cubicBezTo>
                    <a:pt x="912" y="96"/>
                    <a:pt x="902" y="86"/>
                    <a:pt x="887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US" sz="1013" dirty="0">
                <a:solidFill>
                  <a:srgbClr val="4D4F53"/>
                </a:solidFill>
              </a:endParaRPr>
            </a:p>
          </p:txBody>
        </p:sp>
        <p:sp>
          <p:nvSpPr>
            <p:cNvPr id="8" name="Freeform 11"/>
            <p:cNvSpPr>
              <a:spLocks noEditPoints="1"/>
            </p:cNvSpPr>
            <p:nvPr/>
          </p:nvSpPr>
          <p:spPr bwMode="auto">
            <a:xfrm>
              <a:off x="1452563" y="5010050"/>
              <a:ext cx="1749425" cy="1717675"/>
            </a:xfrm>
            <a:custGeom>
              <a:avLst/>
              <a:gdLst>
                <a:gd name="T0" fmla="*/ 227 w 466"/>
                <a:gd name="T1" fmla="*/ 162 h 455"/>
                <a:gd name="T2" fmla="*/ 111 w 466"/>
                <a:gd name="T3" fmla="*/ 33 h 455"/>
                <a:gd name="T4" fmla="*/ 138 w 466"/>
                <a:gd name="T5" fmla="*/ 23 h 455"/>
                <a:gd name="T6" fmla="*/ 367 w 466"/>
                <a:gd name="T7" fmla="*/ 40 h 455"/>
                <a:gd name="T8" fmla="*/ 229 w 466"/>
                <a:gd name="T9" fmla="*/ 335 h 455"/>
                <a:gd name="T10" fmla="*/ 359 w 466"/>
                <a:gd name="T11" fmla="*/ 265 h 455"/>
                <a:gd name="T12" fmla="*/ 234 w 466"/>
                <a:gd name="T13" fmla="*/ 382 h 455"/>
                <a:gd name="T14" fmla="*/ 248 w 466"/>
                <a:gd name="T15" fmla="*/ 397 h 455"/>
                <a:gd name="T16" fmla="*/ 345 w 466"/>
                <a:gd name="T17" fmla="*/ 361 h 455"/>
                <a:gd name="T18" fmla="*/ 452 w 466"/>
                <a:gd name="T19" fmla="*/ 201 h 455"/>
                <a:gd name="T20" fmla="*/ 323 w 466"/>
                <a:gd name="T21" fmla="*/ 433 h 455"/>
                <a:gd name="T22" fmla="*/ 253 w 466"/>
                <a:gd name="T23" fmla="*/ 1 h 455"/>
                <a:gd name="T24" fmla="*/ 253 w 466"/>
                <a:gd name="T25" fmla="*/ 1 h 455"/>
                <a:gd name="T26" fmla="*/ 333 w 466"/>
                <a:gd name="T27" fmla="*/ 22 h 455"/>
                <a:gd name="T28" fmla="*/ 227 w 466"/>
                <a:gd name="T29" fmla="*/ 119 h 455"/>
                <a:gd name="T30" fmla="*/ 265 w 466"/>
                <a:gd name="T31" fmla="*/ 87 h 455"/>
                <a:gd name="T32" fmla="*/ 354 w 466"/>
                <a:gd name="T33" fmla="*/ 176 h 455"/>
                <a:gd name="T34" fmla="*/ 354 w 466"/>
                <a:gd name="T35" fmla="*/ 176 h 455"/>
                <a:gd name="T36" fmla="*/ 332 w 466"/>
                <a:gd name="T37" fmla="*/ 61 h 455"/>
                <a:gd name="T38" fmla="*/ 340 w 466"/>
                <a:gd name="T39" fmla="*/ 120 h 455"/>
                <a:gd name="T40" fmla="*/ 315 w 466"/>
                <a:gd name="T41" fmla="*/ 214 h 455"/>
                <a:gd name="T42" fmla="*/ 329 w 466"/>
                <a:gd name="T43" fmla="*/ 227 h 455"/>
                <a:gd name="T44" fmla="*/ 318 w 466"/>
                <a:gd name="T45" fmla="*/ 135 h 455"/>
                <a:gd name="T46" fmla="*/ 323 w 466"/>
                <a:gd name="T47" fmla="*/ 153 h 455"/>
                <a:gd name="T48" fmla="*/ 331 w 466"/>
                <a:gd name="T49" fmla="*/ 128 h 455"/>
                <a:gd name="T50" fmla="*/ 172 w 466"/>
                <a:gd name="T51" fmla="*/ 418 h 455"/>
                <a:gd name="T52" fmla="*/ 201 w 466"/>
                <a:gd name="T53" fmla="*/ 401 h 455"/>
                <a:gd name="T54" fmla="*/ 186 w 466"/>
                <a:gd name="T55" fmla="*/ 371 h 455"/>
                <a:gd name="T56" fmla="*/ 309 w 466"/>
                <a:gd name="T57" fmla="*/ 393 h 455"/>
                <a:gd name="T58" fmla="*/ 315 w 466"/>
                <a:gd name="T59" fmla="*/ 404 h 455"/>
                <a:gd name="T60" fmla="*/ 238 w 466"/>
                <a:gd name="T61" fmla="*/ 430 h 455"/>
                <a:gd name="T62" fmla="*/ 266 w 466"/>
                <a:gd name="T63" fmla="*/ 424 h 455"/>
                <a:gd name="T64" fmla="*/ 131 w 466"/>
                <a:gd name="T65" fmla="*/ 429 h 455"/>
                <a:gd name="T66" fmla="*/ 149 w 466"/>
                <a:gd name="T67" fmla="*/ 419 h 455"/>
                <a:gd name="T68" fmla="*/ 197 w 466"/>
                <a:gd name="T69" fmla="*/ 455 h 455"/>
                <a:gd name="T70" fmla="*/ 257 w 466"/>
                <a:gd name="T71" fmla="*/ 144 h 455"/>
                <a:gd name="T72" fmla="*/ 247 w 466"/>
                <a:gd name="T73" fmla="*/ 161 h 455"/>
                <a:gd name="T74" fmla="*/ 284 w 466"/>
                <a:gd name="T75" fmla="*/ 441 h 455"/>
                <a:gd name="T76" fmla="*/ 308 w 466"/>
                <a:gd name="T77" fmla="*/ 441 h 455"/>
                <a:gd name="T78" fmla="*/ 110 w 466"/>
                <a:gd name="T79" fmla="*/ 423 h 455"/>
                <a:gd name="T80" fmla="*/ 163 w 466"/>
                <a:gd name="T81" fmla="*/ 342 h 455"/>
                <a:gd name="T82" fmla="*/ 295 w 466"/>
                <a:gd name="T83" fmla="*/ 237 h 455"/>
                <a:gd name="T84" fmla="*/ 93 w 466"/>
                <a:gd name="T85" fmla="*/ 394 h 455"/>
                <a:gd name="T86" fmla="*/ 298 w 466"/>
                <a:gd name="T87" fmla="*/ 160 h 455"/>
                <a:gd name="T88" fmla="*/ 80 w 466"/>
                <a:gd name="T89" fmla="*/ 382 h 455"/>
                <a:gd name="T90" fmla="*/ 184 w 466"/>
                <a:gd name="T91" fmla="*/ 192 h 455"/>
                <a:gd name="T92" fmla="*/ 66 w 466"/>
                <a:gd name="T93" fmla="*/ 367 h 455"/>
                <a:gd name="T94" fmla="*/ 197 w 466"/>
                <a:gd name="T95" fmla="*/ 122 h 455"/>
                <a:gd name="T96" fmla="*/ 54 w 466"/>
                <a:gd name="T97" fmla="*/ 351 h 455"/>
                <a:gd name="T98" fmla="*/ 271 w 466"/>
                <a:gd name="T99" fmla="*/ 48 h 455"/>
                <a:gd name="T100" fmla="*/ 95 w 466"/>
                <a:gd name="T101" fmla="*/ 161 h 455"/>
                <a:gd name="T102" fmla="*/ 190 w 466"/>
                <a:gd name="T103" fmla="*/ 45 h 455"/>
                <a:gd name="T104" fmla="*/ 58 w 466"/>
                <a:gd name="T105" fmla="*/ 145 h 455"/>
                <a:gd name="T106" fmla="*/ 29 w 466"/>
                <a:gd name="T107" fmla="*/ 159 h 455"/>
                <a:gd name="T108" fmla="*/ 100 w 466"/>
                <a:gd name="T109" fmla="*/ 43 h 455"/>
                <a:gd name="T110" fmla="*/ 168 w 466"/>
                <a:gd name="T111" fmla="*/ 9 h 455"/>
                <a:gd name="T112" fmla="*/ 151 w 466"/>
                <a:gd name="T113" fmla="*/ 2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66" h="455">
                  <a:moveTo>
                    <a:pt x="235" y="168"/>
                  </a:moveTo>
                  <a:cubicBezTo>
                    <a:pt x="235" y="178"/>
                    <a:pt x="216" y="189"/>
                    <a:pt x="207" y="189"/>
                  </a:cubicBezTo>
                  <a:cubicBezTo>
                    <a:pt x="203" y="189"/>
                    <a:pt x="199" y="188"/>
                    <a:pt x="199" y="183"/>
                  </a:cubicBezTo>
                  <a:cubicBezTo>
                    <a:pt x="199" y="174"/>
                    <a:pt x="218" y="162"/>
                    <a:pt x="227" y="162"/>
                  </a:cubicBezTo>
                  <a:cubicBezTo>
                    <a:pt x="231" y="162"/>
                    <a:pt x="235" y="163"/>
                    <a:pt x="235" y="168"/>
                  </a:cubicBezTo>
                  <a:close/>
                  <a:moveTo>
                    <a:pt x="138" y="23"/>
                  </a:moveTo>
                  <a:cubicBezTo>
                    <a:pt x="137" y="21"/>
                    <a:pt x="135" y="20"/>
                    <a:pt x="131" y="20"/>
                  </a:cubicBezTo>
                  <a:cubicBezTo>
                    <a:pt x="122" y="21"/>
                    <a:pt x="113" y="27"/>
                    <a:pt x="111" y="33"/>
                  </a:cubicBezTo>
                  <a:cubicBezTo>
                    <a:pt x="111" y="35"/>
                    <a:pt x="110" y="37"/>
                    <a:pt x="112" y="39"/>
                  </a:cubicBezTo>
                  <a:cubicBezTo>
                    <a:pt x="113" y="40"/>
                    <a:pt x="114" y="41"/>
                    <a:pt x="116" y="41"/>
                  </a:cubicBezTo>
                  <a:cubicBezTo>
                    <a:pt x="123" y="41"/>
                    <a:pt x="134" y="36"/>
                    <a:pt x="138" y="29"/>
                  </a:cubicBezTo>
                  <a:cubicBezTo>
                    <a:pt x="139" y="27"/>
                    <a:pt x="139" y="25"/>
                    <a:pt x="138" y="23"/>
                  </a:cubicBezTo>
                  <a:close/>
                  <a:moveTo>
                    <a:pt x="466" y="226"/>
                  </a:moveTo>
                  <a:cubicBezTo>
                    <a:pt x="466" y="161"/>
                    <a:pt x="438" y="92"/>
                    <a:pt x="375" y="42"/>
                  </a:cubicBezTo>
                  <a:cubicBezTo>
                    <a:pt x="373" y="41"/>
                    <a:pt x="371" y="40"/>
                    <a:pt x="369" y="39"/>
                  </a:cubicBezTo>
                  <a:cubicBezTo>
                    <a:pt x="368" y="39"/>
                    <a:pt x="368" y="39"/>
                    <a:pt x="367" y="40"/>
                  </a:cubicBezTo>
                  <a:cubicBezTo>
                    <a:pt x="367" y="40"/>
                    <a:pt x="367" y="41"/>
                    <a:pt x="367" y="42"/>
                  </a:cubicBezTo>
                  <a:cubicBezTo>
                    <a:pt x="422" y="103"/>
                    <a:pt x="400" y="192"/>
                    <a:pt x="360" y="238"/>
                  </a:cubicBezTo>
                  <a:cubicBezTo>
                    <a:pt x="325" y="278"/>
                    <a:pt x="280" y="307"/>
                    <a:pt x="239" y="329"/>
                  </a:cubicBezTo>
                  <a:cubicBezTo>
                    <a:pt x="236" y="331"/>
                    <a:pt x="231" y="333"/>
                    <a:pt x="229" y="335"/>
                  </a:cubicBezTo>
                  <a:cubicBezTo>
                    <a:pt x="225" y="339"/>
                    <a:pt x="224" y="343"/>
                    <a:pt x="225" y="346"/>
                  </a:cubicBezTo>
                  <a:cubicBezTo>
                    <a:pt x="227" y="350"/>
                    <a:pt x="230" y="351"/>
                    <a:pt x="236" y="351"/>
                  </a:cubicBezTo>
                  <a:cubicBezTo>
                    <a:pt x="239" y="350"/>
                    <a:pt x="246" y="348"/>
                    <a:pt x="250" y="346"/>
                  </a:cubicBezTo>
                  <a:cubicBezTo>
                    <a:pt x="288" y="326"/>
                    <a:pt x="328" y="299"/>
                    <a:pt x="359" y="265"/>
                  </a:cubicBezTo>
                  <a:cubicBezTo>
                    <a:pt x="397" y="223"/>
                    <a:pt x="421" y="169"/>
                    <a:pt x="412" y="104"/>
                  </a:cubicBezTo>
                  <a:cubicBezTo>
                    <a:pt x="412" y="105"/>
                    <a:pt x="413" y="106"/>
                    <a:pt x="413" y="107"/>
                  </a:cubicBezTo>
                  <a:cubicBezTo>
                    <a:pt x="434" y="158"/>
                    <a:pt x="417" y="222"/>
                    <a:pt x="371" y="279"/>
                  </a:cubicBezTo>
                  <a:cubicBezTo>
                    <a:pt x="339" y="320"/>
                    <a:pt x="292" y="356"/>
                    <a:pt x="234" y="382"/>
                  </a:cubicBezTo>
                  <a:cubicBezTo>
                    <a:pt x="230" y="384"/>
                    <a:pt x="224" y="387"/>
                    <a:pt x="221" y="392"/>
                  </a:cubicBezTo>
                  <a:cubicBezTo>
                    <a:pt x="220" y="395"/>
                    <a:pt x="220" y="398"/>
                    <a:pt x="221" y="400"/>
                  </a:cubicBezTo>
                  <a:cubicBezTo>
                    <a:pt x="222" y="402"/>
                    <a:pt x="224" y="403"/>
                    <a:pt x="227" y="404"/>
                  </a:cubicBezTo>
                  <a:cubicBezTo>
                    <a:pt x="234" y="404"/>
                    <a:pt x="241" y="400"/>
                    <a:pt x="248" y="397"/>
                  </a:cubicBezTo>
                  <a:cubicBezTo>
                    <a:pt x="340" y="352"/>
                    <a:pt x="440" y="268"/>
                    <a:pt x="435" y="145"/>
                  </a:cubicBezTo>
                  <a:cubicBezTo>
                    <a:pt x="435" y="147"/>
                    <a:pt x="436" y="148"/>
                    <a:pt x="436" y="149"/>
                  </a:cubicBezTo>
                  <a:cubicBezTo>
                    <a:pt x="446" y="199"/>
                    <a:pt x="435" y="244"/>
                    <a:pt x="413" y="282"/>
                  </a:cubicBezTo>
                  <a:cubicBezTo>
                    <a:pt x="395" y="314"/>
                    <a:pt x="370" y="340"/>
                    <a:pt x="345" y="361"/>
                  </a:cubicBezTo>
                  <a:cubicBezTo>
                    <a:pt x="332" y="372"/>
                    <a:pt x="326" y="379"/>
                    <a:pt x="330" y="384"/>
                  </a:cubicBezTo>
                  <a:cubicBezTo>
                    <a:pt x="333" y="390"/>
                    <a:pt x="342" y="387"/>
                    <a:pt x="347" y="384"/>
                  </a:cubicBezTo>
                  <a:cubicBezTo>
                    <a:pt x="357" y="378"/>
                    <a:pt x="366" y="369"/>
                    <a:pt x="373" y="363"/>
                  </a:cubicBezTo>
                  <a:cubicBezTo>
                    <a:pt x="414" y="321"/>
                    <a:pt x="445" y="276"/>
                    <a:pt x="452" y="201"/>
                  </a:cubicBezTo>
                  <a:cubicBezTo>
                    <a:pt x="452" y="205"/>
                    <a:pt x="453" y="209"/>
                    <a:pt x="453" y="211"/>
                  </a:cubicBezTo>
                  <a:cubicBezTo>
                    <a:pt x="454" y="249"/>
                    <a:pt x="447" y="284"/>
                    <a:pt x="433" y="314"/>
                  </a:cubicBezTo>
                  <a:cubicBezTo>
                    <a:pt x="412" y="359"/>
                    <a:pt x="376" y="395"/>
                    <a:pt x="333" y="417"/>
                  </a:cubicBezTo>
                  <a:cubicBezTo>
                    <a:pt x="324" y="422"/>
                    <a:pt x="321" y="427"/>
                    <a:pt x="323" y="433"/>
                  </a:cubicBezTo>
                  <a:cubicBezTo>
                    <a:pt x="324" y="436"/>
                    <a:pt x="327" y="437"/>
                    <a:pt x="330" y="437"/>
                  </a:cubicBezTo>
                  <a:cubicBezTo>
                    <a:pt x="334" y="438"/>
                    <a:pt x="337" y="436"/>
                    <a:pt x="341" y="435"/>
                  </a:cubicBezTo>
                  <a:cubicBezTo>
                    <a:pt x="418" y="393"/>
                    <a:pt x="466" y="315"/>
                    <a:pt x="466" y="226"/>
                  </a:cubicBezTo>
                  <a:close/>
                  <a:moveTo>
                    <a:pt x="253" y="1"/>
                  </a:moveTo>
                  <a:cubicBezTo>
                    <a:pt x="245" y="0"/>
                    <a:pt x="227" y="6"/>
                    <a:pt x="228" y="13"/>
                  </a:cubicBezTo>
                  <a:cubicBezTo>
                    <a:pt x="228" y="17"/>
                    <a:pt x="231" y="18"/>
                    <a:pt x="234" y="19"/>
                  </a:cubicBezTo>
                  <a:cubicBezTo>
                    <a:pt x="242" y="19"/>
                    <a:pt x="260" y="15"/>
                    <a:pt x="260" y="7"/>
                  </a:cubicBezTo>
                  <a:cubicBezTo>
                    <a:pt x="260" y="3"/>
                    <a:pt x="256" y="2"/>
                    <a:pt x="253" y="1"/>
                  </a:cubicBezTo>
                  <a:close/>
                  <a:moveTo>
                    <a:pt x="325" y="17"/>
                  </a:moveTo>
                  <a:cubicBezTo>
                    <a:pt x="319" y="16"/>
                    <a:pt x="306" y="20"/>
                    <a:pt x="305" y="27"/>
                  </a:cubicBezTo>
                  <a:cubicBezTo>
                    <a:pt x="305" y="31"/>
                    <a:pt x="310" y="33"/>
                    <a:pt x="313" y="33"/>
                  </a:cubicBezTo>
                  <a:cubicBezTo>
                    <a:pt x="319" y="33"/>
                    <a:pt x="333" y="30"/>
                    <a:pt x="333" y="22"/>
                  </a:cubicBezTo>
                  <a:cubicBezTo>
                    <a:pt x="334" y="18"/>
                    <a:pt x="328" y="17"/>
                    <a:pt x="325" y="17"/>
                  </a:cubicBezTo>
                  <a:close/>
                  <a:moveTo>
                    <a:pt x="250" y="92"/>
                  </a:moveTo>
                  <a:cubicBezTo>
                    <a:pt x="240" y="91"/>
                    <a:pt x="220" y="103"/>
                    <a:pt x="220" y="113"/>
                  </a:cubicBezTo>
                  <a:cubicBezTo>
                    <a:pt x="220" y="117"/>
                    <a:pt x="223" y="119"/>
                    <a:pt x="227" y="119"/>
                  </a:cubicBezTo>
                  <a:cubicBezTo>
                    <a:pt x="236" y="119"/>
                    <a:pt x="256" y="108"/>
                    <a:pt x="257" y="97"/>
                  </a:cubicBezTo>
                  <a:cubicBezTo>
                    <a:pt x="257" y="93"/>
                    <a:pt x="253" y="92"/>
                    <a:pt x="250" y="92"/>
                  </a:cubicBezTo>
                  <a:close/>
                  <a:moveTo>
                    <a:pt x="290" y="71"/>
                  </a:moveTo>
                  <a:cubicBezTo>
                    <a:pt x="282" y="71"/>
                    <a:pt x="266" y="78"/>
                    <a:pt x="265" y="87"/>
                  </a:cubicBezTo>
                  <a:cubicBezTo>
                    <a:pt x="265" y="90"/>
                    <a:pt x="268" y="92"/>
                    <a:pt x="271" y="92"/>
                  </a:cubicBezTo>
                  <a:cubicBezTo>
                    <a:pt x="279" y="93"/>
                    <a:pt x="295" y="86"/>
                    <a:pt x="296" y="77"/>
                  </a:cubicBezTo>
                  <a:cubicBezTo>
                    <a:pt x="296" y="73"/>
                    <a:pt x="293" y="71"/>
                    <a:pt x="290" y="71"/>
                  </a:cubicBezTo>
                  <a:close/>
                  <a:moveTo>
                    <a:pt x="354" y="176"/>
                  </a:moveTo>
                  <a:cubicBezTo>
                    <a:pt x="347" y="176"/>
                    <a:pt x="341" y="184"/>
                    <a:pt x="341" y="190"/>
                  </a:cubicBezTo>
                  <a:cubicBezTo>
                    <a:pt x="341" y="194"/>
                    <a:pt x="343" y="197"/>
                    <a:pt x="347" y="197"/>
                  </a:cubicBezTo>
                  <a:cubicBezTo>
                    <a:pt x="353" y="197"/>
                    <a:pt x="360" y="188"/>
                    <a:pt x="360" y="182"/>
                  </a:cubicBezTo>
                  <a:cubicBezTo>
                    <a:pt x="360" y="178"/>
                    <a:pt x="358" y="176"/>
                    <a:pt x="354" y="176"/>
                  </a:cubicBezTo>
                  <a:close/>
                  <a:moveTo>
                    <a:pt x="327" y="56"/>
                  </a:moveTo>
                  <a:cubicBezTo>
                    <a:pt x="321" y="55"/>
                    <a:pt x="310" y="60"/>
                    <a:pt x="309" y="67"/>
                  </a:cubicBezTo>
                  <a:cubicBezTo>
                    <a:pt x="309" y="70"/>
                    <a:pt x="312" y="71"/>
                    <a:pt x="314" y="72"/>
                  </a:cubicBezTo>
                  <a:cubicBezTo>
                    <a:pt x="320" y="72"/>
                    <a:pt x="332" y="68"/>
                    <a:pt x="332" y="61"/>
                  </a:cubicBezTo>
                  <a:cubicBezTo>
                    <a:pt x="333" y="58"/>
                    <a:pt x="330" y="56"/>
                    <a:pt x="327" y="56"/>
                  </a:cubicBezTo>
                  <a:close/>
                  <a:moveTo>
                    <a:pt x="348" y="99"/>
                  </a:moveTo>
                  <a:cubicBezTo>
                    <a:pt x="342" y="99"/>
                    <a:pt x="335" y="109"/>
                    <a:pt x="335" y="115"/>
                  </a:cubicBezTo>
                  <a:cubicBezTo>
                    <a:pt x="335" y="117"/>
                    <a:pt x="337" y="120"/>
                    <a:pt x="340" y="120"/>
                  </a:cubicBezTo>
                  <a:cubicBezTo>
                    <a:pt x="346" y="120"/>
                    <a:pt x="353" y="110"/>
                    <a:pt x="353" y="105"/>
                  </a:cubicBezTo>
                  <a:cubicBezTo>
                    <a:pt x="353" y="102"/>
                    <a:pt x="351" y="99"/>
                    <a:pt x="348" y="99"/>
                  </a:cubicBezTo>
                  <a:close/>
                  <a:moveTo>
                    <a:pt x="325" y="206"/>
                  </a:moveTo>
                  <a:cubicBezTo>
                    <a:pt x="322" y="208"/>
                    <a:pt x="318" y="210"/>
                    <a:pt x="315" y="214"/>
                  </a:cubicBezTo>
                  <a:cubicBezTo>
                    <a:pt x="312" y="217"/>
                    <a:pt x="309" y="221"/>
                    <a:pt x="308" y="224"/>
                  </a:cubicBezTo>
                  <a:cubicBezTo>
                    <a:pt x="307" y="227"/>
                    <a:pt x="308" y="230"/>
                    <a:pt x="309" y="232"/>
                  </a:cubicBezTo>
                  <a:cubicBezTo>
                    <a:pt x="311" y="234"/>
                    <a:pt x="314" y="235"/>
                    <a:pt x="316" y="234"/>
                  </a:cubicBezTo>
                  <a:cubicBezTo>
                    <a:pt x="320" y="234"/>
                    <a:pt x="325" y="231"/>
                    <a:pt x="329" y="227"/>
                  </a:cubicBezTo>
                  <a:cubicBezTo>
                    <a:pt x="333" y="223"/>
                    <a:pt x="336" y="218"/>
                    <a:pt x="337" y="213"/>
                  </a:cubicBezTo>
                  <a:cubicBezTo>
                    <a:pt x="337" y="209"/>
                    <a:pt x="336" y="207"/>
                    <a:pt x="335" y="206"/>
                  </a:cubicBezTo>
                  <a:cubicBezTo>
                    <a:pt x="333" y="204"/>
                    <a:pt x="330" y="204"/>
                    <a:pt x="325" y="206"/>
                  </a:cubicBezTo>
                  <a:close/>
                  <a:moveTo>
                    <a:pt x="318" y="135"/>
                  </a:moveTo>
                  <a:cubicBezTo>
                    <a:pt x="317" y="137"/>
                    <a:pt x="315" y="140"/>
                    <a:pt x="314" y="142"/>
                  </a:cubicBezTo>
                  <a:cubicBezTo>
                    <a:pt x="312" y="144"/>
                    <a:pt x="312" y="147"/>
                    <a:pt x="311" y="149"/>
                  </a:cubicBezTo>
                  <a:cubicBezTo>
                    <a:pt x="311" y="152"/>
                    <a:pt x="313" y="155"/>
                    <a:pt x="317" y="155"/>
                  </a:cubicBezTo>
                  <a:cubicBezTo>
                    <a:pt x="319" y="155"/>
                    <a:pt x="321" y="154"/>
                    <a:pt x="323" y="153"/>
                  </a:cubicBezTo>
                  <a:cubicBezTo>
                    <a:pt x="325" y="151"/>
                    <a:pt x="328" y="149"/>
                    <a:pt x="330" y="147"/>
                  </a:cubicBezTo>
                  <a:cubicBezTo>
                    <a:pt x="332" y="145"/>
                    <a:pt x="333" y="142"/>
                    <a:pt x="335" y="140"/>
                  </a:cubicBezTo>
                  <a:cubicBezTo>
                    <a:pt x="336" y="138"/>
                    <a:pt x="337" y="135"/>
                    <a:pt x="337" y="133"/>
                  </a:cubicBezTo>
                  <a:cubicBezTo>
                    <a:pt x="337" y="130"/>
                    <a:pt x="335" y="128"/>
                    <a:pt x="331" y="128"/>
                  </a:cubicBezTo>
                  <a:cubicBezTo>
                    <a:pt x="327" y="128"/>
                    <a:pt x="322" y="131"/>
                    <a:pt x="318" y="135"/>
                  </a:cubicBezTo>
                  <a:close/>
                  <a:moveTo>
                    <a:pt x="201" y="401"/>
                  </a:moveTo>
                  <a:cubicBezTo>
                    <a:pt x="195" y="401"/>
                    <a:pt x="182" y="405"/>
                    <a:pt x="176" y="410"/>
                  </a:cubicBezTo>
                  <a:cubicBezTo>
                    <a:pt x="173" y="412"/>
                    <a:pt x="172" y="416"/>
                    <a:pt x="172" y="418"/>
                  </a:cubicBezTo>
                  <a:cubicBezTo>
                    <a:pt x="174" y="422"/>
                    <a:pt x="176" y="422"/>
                    <a:pt x="179" y="422"/>
                  </a:cubicBezTo>
                  <a:cubicBezTo>
                    <a:pt x="185" y="423"/>
                    <a:pt x="198" y="419"/>
                    <a:pt x="205" y="413"/>
                  </a:cubicBezTo>
                  <a:cubicBezTo>
                    <a:pt x="207" y="412"/>
                    <a:pt x="208" y="409"/>
                    <a:pt x="208" y="406"/>
                  </a:cubicBezTo>
                  <a:cubicBezTo>
                    <a:pt x="207" y="403"/>
                    <a:pt x="204" y="402"/>
                    <a:pt x="201" y="401"/>
                  </a:cubicBezTo>
                  <a:close/>
                  <a:moveTo>
                    <a:pt x="207" y="348"/>
                  </a:moveTo>
                  <a:cubicBezTo>
                    <a:pt x="201" y="348"/>
                    <a:pt x="187" y="353"/>
                    <a:pt x="182" y="358"/>
                  </a:cubicBezTo>
                  <a:cubicBezTo>
                    <a:pt x="179" y="361"/>
                    <a:pt x="177" y="364"/>
                    <a:pt x="178" y="367"/>
                  </a:cubicBezTo>
                  <a:cubicBezTo>
                    <a:pt x="180" y="371"/>
                    <a:pt x="183" y="371"/>
                    <a:pt x="186" y="371"/>
                  </a:cubicBezTo>
                  <a:cubicBezTo>
                    <a:pt x="192" y="371"/>
                    <a:pt x="206" y="367"/>
                    <a:pt x="212" y="360"/>
                  </a:cubicBezTo>
                  <a:cubicBezTo>
                    <a:pt x="214" y="358"/>
                    <a:pt x="215" y="355"/>
                    <a:pt x="215" y="352"/>
                  </a:cubicBezTo>
                  <a:cubicBezTo>
                    <a:pt x="214" y="349"/>
                    <a:pt x="210" y="348"/>
                    <a:pt x="207" y="348"/>
                  </a:cubicBezTo>
                  <a:close/>
                  <a:moveTo>
                    <a:pt x="309" y="393"/>
                  </a:moveTo>
                  <a:cubicBezTo>
                    <a:pt x="303" y="393"/>
                    <a:pt x="291" y="400"/>
                    <a:pt x="286" y="406"/>
                  </a:cubicBezTo>
                  <a:cubicBezTo>
                    <a:pt x="283" y="409"/>
                    <a:pt x="283" y="412"/>
                    <a:pt x="284" y="414"/>
                  </a:cubicBezTo>
                  <a:cubicBezTo>
                    <a:pt x="286" y="418"/>
                    <a:pt x="289" y="418"/>
                    <a:pt x="291" y="417"/>
                  </a:cubicBezTo>
                  <a:cubicBezTo>
                    <a:pt x="297" y="416"/>
                    <a:pt x="310" y="411"/>
                    <a:pt x="315" y="404"/>
                  </a:cubicBezTo>
                  <a:cubicBezTo>
                    <a:pt x="317" y="401"/>
                    <a:pt x="317" y="398"/>
                    <a:pt x="316" y="396"/>
                  </a:cubicBezTo>
                  <a:cubicBezTo>
                    <a:pt x="315" y="393"/>
                    <a:pt x="312" y="392"/>
                    <a:pt x="309" y="393"/>
                  </a:cubicBezTo>
                  <a:close/>
                  <a:moveTo>
                    <a:pt x="260" y="421"/>
                  </a:moveTo>
                  <a:cubicBezTo>
                    <a:pt x="255" y="421"/>
                    <a:pt x="243" y="425"/>
                    <a:pt x="238" y="430"/>
                  </a:cubicBezTo>
                  <a:cubicBezTo>
                    <a:pt x="235" y="432"/>
                    <a:pt x="234" y="435"/>
                    <a:pt x="235" y="437"/>
                  </a:cubicBezTo>
                  <a:cubicBezTo>
                    <a:pt x="236" y="440"/>
                    <a:pt x="239" y="440"/>
                    <a:pt x="241" y="440"/>
                  </a:cubicBezTo>
                  <a:cubicBezTo>
                    <a:pt x="247" y="440"/>
                    <a:pt x="259" y="437"/>
                    <a:pt x="264" y="431"/>
                  </a:cubicBezTo>
                  <a:cubicBezTo>
                    <a:pt x="266" y="429"/>
                    <a:pt x="267" y="427"/>
                    <a:pt x="266" y="424"/>
                  </a:cubicBezTo>
                  <a:cubicBezTo>
                    <a:pt x="266" y="422"/>
                    <a:pt x="263" y="421"/>
                    <a:pt x="260" y="421"/>
                  </a:cubicBezTo>
                  <a:close/>
                  <a:moveTo>
                    <a:pt x="149" y="419"/>
                  </a:moveTo>
                  <a:cubicBezTo>
                    <a:pt x="146" y="419"/>
                    <a:pt x="140" y="420"/>
                    <a:pt x="135" y="423"/>
                  </a:cubicBezTo>
                  <a:cubicBezTo>
                    <a:pt x="133" y="424"/>
                    <a:pt x="131" y="426"/>
                    <a:pt x="131" y="429"/>
                  </a:cubicBezTo>
                  <a:cubicBezTo>
                    <a:pt x="132" y="432"/>
                    <a:pt x="134" y="433"/>
                    <a:pt x="137" y="434"/>
                  </a:cubicBezTo>
                  <a:cubicBezTo>
                    <a:pt x="142" y="434"/>
                    <a:pt x="147" y="433"/>
                    <a:pt x="152" y="431"/>
                  </a:cubicBezTo>
                  <a:cubicBezTo>
                    <a:pt x="154" y="429"/>
                    <a:pt x="156" y="427"/>
                    <a:pt x="156" y="424"/>
                  </a:cubicBezTo>
                  <a:cubicBezTo>
                    <a:pt x="156" y="420"/>
                    <a:pt x="153" y="419"/>
                    <a:pt x="149" y="419"/>
                  </a:cubicBezTo>
                  <a:close/>
                  <a:moveTo>
                    <a:pt x="207" y="440"/>
                  </a:moveTo>
                  <a:cubicBezTo>
                    <a:pt x="204" y="440"/>
                    <a:pt x="199" y="441"/>
                    <a:pt x="194" y="444"/>
                  </a:cubicBezTo>
                  <a:cubicBezTo>
                    <a:pt x="192" y="446"/>
                    <a:pt x="191" y="448"/>
                    <a:pt x="191" y="450"/>
                  </a:cubicBezTo>
                  <a:cubicBezTo>
                    <a:pt x="192" y="453"/>
                    <a:pt x="194" y="455"/>
                    <a:pt x="197" y="455"/>
                  </a:cubicBezTo>
                  <a:cubicBezTo>
                    <a:pt x="201" y="455"/>
                    <a:pt x="206" y="454"/>
                    <a:pt x="210" y="451"/>
                  </a:cubicBezTo>
                  <a:cubicBezTo>
                    <a:pt x="212" y="450"/>
                    <a:pt x="214" y="447"/>
                    <a:pt x="214" y="445"/>
                  </a:cubicBezTo>
                  <a:cubicBezTo>
                    <a:pt x="213" y="441"/>
                    <a:pt x="210" y="440"/>
                    <a:pt x="207" y="440"/>
                  </a:cubicBezTo>
                  <a:close/>
                  <a:moveTo>
                    <a:pt x="257" y="144"/>
                  </a:moveTo>
                  <a:cubicBezTo>
                    <a:pt x="255" y="144"/>
                    <a:pt x="253" y="145"/>
                    <a:pt x="251" y="146"/>
                  </a:cubicBezTo>
                  <a:cubicBezTo>
                    <a:pt x="251" y="146"/>
                    <a:pt x="251" y="146"/>
                    <a:pt x="251" y="146"/>
                  </a:cubicBezTo>
                  <a:cubicBezTo>
                    <a:pt x="247" y="147"/>
                    <a:pt x="241" y="152"/>
                    <a:pt x="241" y="157"/>
                  </a:cubicBezTo>
                  <a:cubicBezTo>
                    <a:pt x="241" y="160"/>
                    <a:pt x="244" y="161"/>
                    <a:pt x="247" y="161"/>
                  </a:cubicBezTo>
                  <a:cubicBezTo>
                    <a:pt x="253" y="161"/>
                    <a:pt x="262" y="156"/>
                    <a:pt x="262" y="149"/>
                  </a:cubicBezTo>
                  <a:cubicBezTo>
                    <a:pt x="262" y="146"/>
                    <a:pt x="260" y="144"/>
                    <a:pt x="257" y="144"/>
                  </a:cubicBezTo>
                  <a:close/>
                  <a:moveTo>
                    <a:pt x="300" y="436"/>
                  </a:moveTo>
                  <a:cubicBezTo>
                    <a:pt x="296" y="436"/>
                    <a:pt x="289" y="437"/>
                    <a:pt x="284" y="441"/>
                  </a:cubicBezTo>
                  <a:cubicBezTo>
                    <a:pt x="281" y="443"/>
                    <a:pt x="279" y="446"/>
                    <a:pt x="280" y="449"/>
                  </a:cubicBezTo>
                  <a:cubicBezTo>
                    <a:pt x="281" y="452"/>
                    <a:pt x="284" y="453"/>
                    <a:pt x="288" y="453"/>
                  </a:cubicBezTo>
                  <a:cubicBezTo>
                    <a:pt x="293" y="453"/>
                    <a:pt x="300" y="451"/>
                    <a:pt x="304" y="449"/>
                  </a:cubicBezTo>
                  <a:cubicBezTo>
                    <a:pt x="307" y="447"/>
                    <a:pt x="309" y="444"/>
                    <a:pt x="308" y="441"/>
                  </a:cubicBezTo>
                  <a:cubicBezTo>
                    <a:pt x="307" y="437"/>
                    <a:pt x="303" y="436"/>
                    <a:pt x="300" y="436"/>
                  </a:cubicBezTo>
                  <a:close/>
                  <a:moveTo>
                    <a:pt x="96" y="416"/>
                  </a:moveTo>
                  <a:cubicBezTo>
                    <a:pt x="99" y="419"/>
                    <a:pt x="104" y="422"/>
                    <a:pt x="108" y="423"/>
                  </a:cubicBezTo>
                  <a:cubicBezTo>
                    <a:pt x="109" y="424"/>
                    <a:pt x="110" y="423"/>
                    <a:pt x="110" y="423"/>
                  </a:cubicBezTo>
                  <a:cubicBezTo>
                    <a:pt x="110" y="422"/>
                    <a:pt x="110" y="421"/>
                    <a:pt x="110" y="421"/>
                  </a:cubicBezTo>
                  <a:cubicBezTo>
                    <a:pt x="107" y="417"/>
                    <a:pt x="105" y="415"/>
                    <a:pt x="104" y="412"/>
                  </a:cubicBezTo>
                  <a:cubicBezTo>
                    <a:pt x="103" y="409"/>
                    <a:pt x="103" y="406"/>
                    <a:pt x="104" y="405"/>
                  </a:cubicBezTo>
                  <a:cubicBezTo>
                    <a:pt x="109" y="378"/>
                    <a:pt x="135" y="361"/>
                    <a:pt x="163" y="342"/>
                  </a:cubicBezTo>
                  <a:cubicBezTo>
                    <a:pt x="180" y="330"/>
                    <a:pt x="253" y="290"/>
                    <a:pt x="286" y="263"/>
                  </a:cubicBezTo>
                  <a:cubicBezTo>
                    <a:pt x="297" y="255"/>
                    <a:pt x="301" y="250"/>
                    <a:pt x="301" y="245"/>
                  </a:cubicBezTo>
                  <a:cubicBezTo>
                    <a:pt x="302" y="243"/>
                    <a:pt x="301" y="240"/>
                    <a:pt x="299" y="239"/>
                  </a:cubicBezTo>
                  <a:cubicBezTo>
                    <a:pt x="298" y="238"/>
                    <a:pt x="297" y="237"/>
                    <a:pt x="295" y="237"/>
                  </a:cubicBezTo>
                  <a:cubicBezTo>
                    <a:pt x="290" y="236"/>
                    <a:pt x="283" y="238"/>
                    <a:pt x="276" y="244"/>
                  </a:cubicBezTo>
                  <a:cubicBezTo>
                    <a:pt x="238" y="275"/>
                    <a:pt x="180" y="305"/>
                    <a:pt x="140" y="337"/>
                  </a:cubicBezTo>
                  <a:cubicBezTo>
                    <a:pt x="116" y="355"/>
                    <a:pt x="99" y="375"/>
                    <a:pt x="94" y="395"/>
                  </a:cubicBezTo>
                  <a:cubicBezTo>
                    <a:pt x="94" y="395"/>
                    <a:pt x="93" y="394"/>
                    <a:pt x="93" y="394"/>
                  </a:cubicBezTo>
                  <a:cubicBezTo>
                    <a:pt x="99" y="319"/>
                    <a:pt x="198" y="269"/>
                    <a:pt x="250" y="227"/>
                  </a:cubicBezTo>
                  <a:cubicBezTo>
                    <a:pt x="262" y="216"/>
                    <a:pt x="301" y="186"/>
                    <a:pt x="307" y="172"/>
                  </a:cubicBezTo>
                  <a:cubicBezTo>
                    <a:pt x="309" y="168"/>
                    <a:pt x="308" y="163"/>
                    <a:pt x="306" y="162"/>
                  </a:cubicBezTo>
                  <a:cubicBezTo>
                    <a:pt x="303" y="160"/>
                    <a:pt x="301" y="160"/>
                    <a:pt x="298" y="160"/>
                  </a:cubicBezTo>
                  <a:cubicBezTo>
                    <a:pt x="292" y="162"/>
                    <a:pt x="285" y="167"/>
                    <a:pt x="277" y="175"/>
                  </a:cubicBezTo>
                  <a:cubicBezTo>
                    <a:pt x="213" y="235"/>
                    <a:pt x="161" y="262"/>
                    <a:pt x="125" y="300"/>
                  </a:cubicBezTo>
                  <a:cubicBezTo>
                    <a:pt x="105" y="322"/>
                    <a:pt x="90" y="347"/>
                    <a:pt x="81" y="383"/>
                  </a:cubicBezTo>
                  <a:cubicBezTo>
                    <a:pt x="81" y="383"/>
                    <a:pt x="80" y="382"/>
                    <a:pt x="80" y="382"/>
                  </a:cubicBezTo>
                  <a:cubicBezTo>
                    <a:pt x="83" y="327"/>
                    <a:pt x="118" y="273"/>
                    <a:pt x="160" y="235"/>
                  </a:cubicBezTo>
                  <a:cubicBezTo>
                    <a:pt x="175" y="222"/>
                    <a:pt x="185" y="214"/>
                    <a:pt x="191" y="209"/>
                  </a:cubicBezTo>
                  <a:cubicBezTo>
                    <a:pt x="195" y="205"/>
                    <a:pt x="197" y="200"/>
                    <a:pt x="194" y="195"/>
                  </a:cubicBezTo>
                  <a:cubicBezTo>
                    <a:pt x="192" y="192"/>
                    <a:pt x="188" y="191"/>
                    <a:pt x="184" y="192"/>
                  </a:cubicBezTo>
                  <a:cubicBezTo>
                    <a:pt x="178" y="193"/>
                    <a:pt x="174" y="196"/>
                    <a:pt x="170" y="199"/>
                  </a:cubicBezTo>
                  <a:cubicBezTo>
                    <a:pt x="140" y="223"/>
                    <a:pt x="115" y="252"/>
                    <a:pt x="97" y="285"/>
                  </a:cubicBezTo>
                  <a:cubicBezTo>
                    <a:pt x="83" y="311"/>
                    <a:pt x="72" y="339"/>
                    <a:pt x="68" y="369"/>
                  </a:cubicBezTo>
                  <a:cubicBezTo>
                    <a:pt x="67" y="369"/>
                    <a:pt x="67" y="368"/>
                    <a:pt x="66" y="367"/>
                  </a:cubicBezTo>
                  <a:cubicBezTo>
                    <a:pt x="70" y="284"/>
                    <a:pt x="108" y="222"/>
                    <a:pt x="162" y="174"/>
                  </a:cubicBezTo>
                  <a:cubicBezTo>
                    <a:pt x="175" y="162"/>
                    <a:pt x="186" y="155"/>
                    <a:pt x="200" y="144"/>
                  </a:cubicBezTo>
                  <a:cubicBezTo>
                    <a:pt x="210" y="136"/>
                    <a:pt x="212" y="129"/>
                    <a:pt x="210" y="124"/>
                  </a:cubicBezTo>
                  <a:cubicBezTo>
                    <a:pt x="207" y="120"/>
                    <a:pt x="202" y="120"/>
                    <a:pt x="197" y="122"/>
                  </a:cubicBezTo>
                  <a:cubicBezTo>
                    <a:pt x="185" y="125"/>
                    <a:pt x="174" y="136"/>
                    <a:pt x="159" y="149"/>
                  </a:cubicBezTo>
                  <a:cubicBezTo>
                    <a:pt x="126" y="179"/>
                    <a:pt x="99" y="211"/>
                    <a:pt x="80" y="250"/>
                  </a:cubicBezTo>
                  <a:cubicBezTo>
                    <a:pt x="66" y="279"/>
                    <a:pt x="58" y="313"/>
                    <a:pt x="55" y="353"/>
                  </a:cubicBezTo>
                  <a:cubicBezTo>
                    <a:pt x="55" y="352"/>
                    <a:pt x="54" y="351"/>
                    <a:pt x="54" y="351"/>
                  </a:cubicBezTo>
                  <a:cubicBezTo>
                    <a:pt x="53" y="341"/>
                    <a:pt x="53" y="328"/>
                    <a:pt x="54" y="318"/>
                  </a:cubicBezTo>
                  <a:cubicBezTo>
                    <a:pt x="57" y="279"/>
                    <a:pt x="63" y="197"/>
                    <a:pt x="174" y="106"/>
                  </a:cubicBezTo>
                  <a:cubicBezTo>
                    <a:pt x="194" y="90"/>
                    <a:pt x="227" y="71"/>
                    <a:pt x="251" y="59"/>
                  </a:cubicBezTo>
                  <a:cubicBezTo>
                    <a:pt x="258" y="55"/>
                    <a:pt x="265" y="52"/>
                    <a:pt x="271" y="48"/>
                  </a:cubicBezTo>
                  <a:cubicBezTo>
                    <a:pt x="275" y="45"/>
                    <a:pt x="278" y="41"/>
                    <a:pt x="276" y="37"/>
                  </a:cubicBezTo>
                  <a:cubicBezTo>
                    <a:pt x="275" y="33"/>
                    <a:pt x="272" y="33"/>
                    <a:pt x="268" y="33"/>
                  </a:cubicBezTo>
                  <a:cubicBezTo>
                    <a:pt x="260" y="33"/>
                    <a:pt x="254" y="36"/>
                    <a:pt x="248" y="39"/>
                  </a:cubicBezTo>
                  <a:cubicBezTo>
                    <a:pt x="196" y="65"/>
                    <a:pt x="136" y="103"/>
                    <a:pt x="95" y="161"/>
                  </a:cubicBezTo>
                  <a:cubicBezTo>
                    <a:pt x="63" y="205"/>
                    <a:pt x="41" y="260"/>
                    <a:pt x="40" y="329"/>
                  </a:cubicBezTo>
                  <a:cubicBezTo>
                    <a:pt x="40" y="328"/>
                    <a:pt x="40" y="328"/>
                    <a:pt x="39" y="327"/>
                  </a:cubicBezTo>
                  <a:cubicBezTo>
                    <a:pt x="37" y="310"/>
                    <a:pt x="36" y="293"/>
                    <a:pt x="36" y="281"/>
                  </a:cubicBezTo>
                  <a:cubicBezTo>
                    <a:pt x="38" y="172"/>
                    <a:pt x="102" y="97"/>
                    <a:pt x="190" y="45"/>
                  </a:cubicBezTo>
                  <a:cubicBezTo>
                    <a:pt x="198" y="41"/>
                    <a:pt x="205" y="36"/>
                    <a:pt x="205" y="29"/>
                  </a:cubicBezTo>
                  <a:cubicBezTo>
                    <a:pt x="205" y="25"/>
                    <a:pt x="202" y="23"/>
                    <a:pt x="198" y="23"/>
                  </a:cubicBezTo>
                  <a:cubicBezTo>
                    <a:pt x="194" y="23"/>
                    <a:pt x="191" y="24"/>
                    <a:pt x="184" y="27"/>
                  </a:cubicBezTo>
                  <a:cubicBezTo>
                    <a:pt x="131" y="56"/>
                    <a:pt x="87" y="96"/>
                    <a:pt x="58" y="145"/>
                  </a:cubicBezTo>
                  <a:cubicBezTo>
                    <a:pt x="35" y="186"/>
                    <a:pt x="22" y="234"/>
                    <a:pt x="24" y="287"/>
                  </a:cubicBezTo>
                  <a:cubicBezTo>
                    <a:pt x="24" y="286"/>
                    <a:pt x="23" y="285"/>
                    <a:pt x="23" y="283"/>
                  </a:cubicBezTo>
                  <a:cubicBezTo>
                    <a:pt x="18" y="266"/>
                    <a:pt x="16" y="248"/>
                    <a:pt x="16" y="230"/>
                  </a:cubicBezTo>
                  <a:cubicBezTo>
                    <a:pt x="16" y="205"/>
                    <a:pt x="21" y="181"/>
                    <a:pt x="29" y="159"/>
                  </a:cubicBezTo>
                  <a:cubicBezTo>
                    <a:pt x="40" y="130"/>
                    <a:pt x="57" y="103"/>
                    <a:pt x="78" y="80"/>
                  </a:cubicBezTo>
                  <a:cubicBezTo>
                    <a:pt x="85" y="73"/>
                    <a:pt x="99" y="61"/>
                    <a:pt x="103" y="57"/>
                  </a:cubicBezTo>
                  <a:cubicBezTo>
                    <a:pt x="106" y="53"/>
                    <a:pt x="108" y="49"/>
                    <a:pt x="106" y="46"/>
                  </a:cubicBezTo>
                  <a:cubicBezTo>
                    <a:pt x="105" y="44"/>
                    <a:pt x="103" y="43"/>
                    <a:pt x="100" y="43"/>
                  </a:cubicBezTo>
                  <a:cubicBezTo>
                    <a:pt x="88" y="43"/>
                    <a:pt x="70" y="61"/>
                    <a:pt x="62" y="69"/>
                  </a:cubicBezTo>
                  <a:cubicBezTo>
                    <a:pt x="23" y="112"/>
                    <a:pt x="0" y="168"/>
                    <a:pt x="0" y="226"/>
                  </a:cubicBezTo>
                  <a:cubicBezTo>
                    <a:pt x="0" y="295"/>
                    <a:pt x="29" y="367"/>
                    <a:pt x="96" y="416"/>
                  </a:cubicBezTo>
                  <a:close/>
                  <a:moveTo>
                    <a:pt x="168" y="9"/>
                  </a:moveTo>
                  <a:cubicBezTo>
                    <a:pt x="167" y="8"/>
                    <a:pt x="166" y="7"/>
                    <a:pt x="163" y="7"/>
                  </a:cubicBezTo>
                  <a:cubicBezTo>
                    <a:pt x="157" y="7"/>
                    <a:pt x="150" y="10"/>
                    <a:pt x="148" y="14"/>
                  </a:cubicBezTo>
                  <a:cubicBezTo>
                    <a:pt x="148" y="15"/>
                    <a:pt x="147" y="17"/>
                    <a:pt x="148" y="18"/>
                  </a:cubicBezTo>
                  <a:cubicBezTo>
                    <a:pt x="148" y="20"/>
                    <a:pt x="149" y="20"/>
                    <a:pt x="151" y="20"/>
                  </a:cubicBezTo>
                  <a:cubicBezTo>
                    <a:pt x="156" y="21"/>
                    <a:pt x="164" y="18"/>
                    <a:pt x="167" y="14"/>
                  </a:cubicBezTo>
                  <a:cubicBezTo>
                    <a:pt x="168" y="13"/>
                    <a:pt x="169" y="11"/>
                    <a:pt x="16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66"/>
              <a:endParaRPr lang="en-US" sz="1013" dirty="0">
                <a:solidFill>
                  <a:srgbClr val="4D4F53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0" y="2045427"/>
            <a:ext cx="3829050" cy="118599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87D3321-C14D-4F69-A000-8136CABD1A81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000500" y="1871778"/>
            <a:ext cx="1488922" cy="1611923"/>
          </a:xfrm>
          <a:prstGeom prst="roundRect">
            <a:avLst>
              <a:gd name="adj" fmla="val 4546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Increase market share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Cross-sell and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Up-sell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99189" y="1871778"/>
            <a:ext cx="1488922" cy="1611923"/>
          </a:xfrm>
          <a:prstGeom prst="roundRect">
            <a:avLst>
              <a:gd name="adj" fmla="val 4546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Customer journey mapping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Predictive analytics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197878" y="1871778"/>
            <a:ext cx="1488922" cy="1611923"/>
          </a:xfrm>
          <a:prstGeom prst="roundRect">
            <a:avLst>
              <a:gd name="adj" fmla="val 4546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5 basis points improvement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in CSAT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30% increase in sales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9666E9-483B-4AC9-B275-FAD5C0B0BEBA}"/>
              </a:ext>
            </a:extLst>
          </p:cNvPr>
          <p:cNvSpPr txBox="1"/>
          <p:nvPr/>
        </p:nvSpPr>
        <p:spPr>
          <a:xfrm>
            <a:off x="457200" y="2269093"/>
            <a:ext cx="3217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</a:rPr>
              <a:t>Multinational Technology Company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Increases Market Share and Improves</a:t>
            </a:r>
            <a:br>
              <a:rPr lang="en-US" sz="1400" dirty="0">
                <a:solidFill>
                  <a:srgbClr val="000000"/>
                </a:solidFill>
              </a:rPr>
            </a:br>
            <a:r>
              <a:rPr lang="en-US" sz="1400" dirty="0">
                <a:solidFill>
                  <a:srgbClr val="000000"/>
                </a:solidFill>
              </a:rPr>
              <a:t>Customer Experience</a:t>
            </a:r>
            <a:endParaRPr lang="en-IN" sz="1400" dirty="0">
              <a:solidFill>
                <a:srgbClr val="4D4F5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56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449858"/>
              </p:ext>
            </p:extLst>
          </p:nvPr>
        </p:nvGraphicFramePr>
        <p:xfrm>
          <a:off x="429064" y="742950"/>
          <a:ext cx="7724336" cy="3200400"/>
        </p:xfrm>
        <a:graphic>
          <a:graphicData uri="http://schemas.openxmlformats.org/drawingml/2006/table">
            <a:tbl>
              <a:tblPr firstCol="1">
                <a:tableStyleId>{073A0DAA-6AF3-43AB-8588-CEC1D06C72B9}</a:tableStyleId>
              </a:tblPr>
              <a:tblGrid>
                <a:gridCol w="942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1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Quick Introduction to HBX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2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Leveraging Cloud for HBX Systems and Infrastructure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3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Cloud Data Ecosystem 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4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Implementation Approach for HBX for Building Data Ecosystem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5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Q&amp;A 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905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B6AA0E-EF05-42C8-B0E4-1E38FE31F6A7}"/>
              </a:ext>
            </a:extLst>
          </p:cNvPr>
          <p:cNvSpPr/>
          <p:nvPr/>
        </p:nvSpPr>
        <p:spPr>
          <a:xfrm>
            <a:off x="5847824" y="1134130"/>
            <a:ext cx="1752600" cy="52322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FA8AC2A-5A7C-4C24-854B-FB8DFE6DCBB5}"/>
              </a:ext>
            </a:extLst>
          </p:cNvPr>
          <p:cNvSpPr/>
          <p:nvPr/>
        </p:nvSpPr>
        <p:spPr>
          <a:xfrm>
            <a:off x="1600200" y="1134130"/>
            <a:ext cx="1752600" cy="52322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64" y="201718"/>
            <a:ext cx="8229600" cy="479822"/>
          </a:xfrm>
        </p:spPr>
        <p:txBody>
          <a:bodyPr/>
          <a:lstStyle/>
          <a:p>
            <a:r>
              <a:rPr lang="en-US" dirty="0"/>
              <a:t>Today’s Speakers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24513" y="1134130"/>
            <a:ext cx="2301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Harvard Business School | HBX</a:t>
            </a:r>
          </a:p>
        </p:txBody>
      </p:sp>
      <p:sp>
        <p:nvSpPr>
          <p:cNvPr id="6" name="Rectangle 5"/>
          <p:cNvSpPr/>
          <p:nvPr/>
        </p:nvSpPr>
        <p:spPr>
          <a:xfrm>
            <a:off x="506375" y="3130439"/>
            <a:ext cx="3962397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/>
              <a:t>Ryan Frazier</a:t>
            </a:r>
          </a:p>
          <a:p>
            <a:pPr lvl="0" algn="ctr">
              <a:spcBef>
                <a:spcPts val="600"/>
              </a:spcBef>
            </a:pPr>
            <a:r>
              <a:rPr lang="en-US" sz="1400" dirty="0"/>
              <a:t>Director, Systems Engineering &amp;</a:t>
            </a:r>
            <a:br>
              <a:rPr lang="en-US" sz="1400" dirty="0"/>
            </a:br>
            <a:r>
              <a:rPr lang="en-US" sz="1400" dirty="0"/>
              <a:t>Operations, HBX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7400" y="1236123"/>
            <a:ext cx="1773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Mindtree Ltd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73574" y="3130439"/>
            <a:ext cx="3989426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/>
              <a:t>Sudhir Sawant</a:t>
            </a:r>
          </a:p>
          <a:p>
            <a:pPr lvl="0" algn="ctr">
              <a:spcBef>
                <a:spcPts val="600"/>
              </a:spcBef>
            </a:pPr>
            <a:r>
              <a:rPr lang="en-US" sz="1400" dirty="0"/>
              <a:t>Associate VP and Head –</a:t>
            </a:r>
            <a:br>
              <a:rPr lang="en-US" sz="1400" dirty="0"/>
            </a:br>
            <a:r>
              <a:rPr lang="en-US" sz="1400" dirty="0"/>
              <a:t>Digital Architecture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174" y="1809750"/>
            <a:ext cx="1240982" cy="1240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820" y="1830363"/>
            <a:ext cx="1240982" cy="124098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8744823-D972-4ED1-8EC9-5F80CF4951C5}"/>
              </a:ext>
            </a:extLst>
          </p:cNvPr>
          <p:cNvCxnSpPr>
            <a:cxnSpLocks/>
          </p:cNvCxnSpPr>
          <p:nvPr/>
        </p:nvCxnSpPr>
        <p:spPr>
          <a:xfrm>
            <a:off x="4773574" y="895350"/>
            <a:ext cx="0" cy="31242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084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EditPoints="1"/>
          </p:cNvSpPr>
          <p:nvPr/>
        </p:nvSpPr>
        <p:spPr bwMode="auto">
          <a:xfrm>
            <a:off x="854340" y="2190750"/>
            <a:ext cx="7435322" cy="838200"/>
          </a:xfrm>
          <a:custGeom>
            <a:avLst/>
            <a:gdLst>
              <a:gd name="T0" fmla="*/ 85 w 1594"/>
              <a:gd name="T1" fmla="*/ 3 h 179"/>
              <a:gd name="T2" fmla="*/ 77 w 1594"/>
              <a:gd name="T3" fmla="*/ 135 h 179"/>
              <a:gd name="T4" fmla="*/ 184 w 1594"/>
              <a:gd name="T5" fmla="*/ 122 h 179"/>
              <a:gd name="T6" fmla="*/ 151 w 1594"/>
              <a:gd name="T7" fmla="*/ 127 h 179"/>
              <a:gd name="T8" fmla="*/ 207 w 1594"/>
              <a:gd name="T9" fmla="*/ 85 h 179"/>
              <a:gd name="T10" fmla="*/ 192 w 1594"/>
              <a:gd name="T11" fmla="*/ 53 h 179"/>
              <a:gd name="T12" fmla="*/ 253 w 1594"/>
              <a:gd name="T13" fmla="*/ 1 h 179"/>
              <a:gd name="T14" fmla="*/ 269 w 1594"/>
              <a:gd name="T15" fmla="*/ 31 h 179"/>
              <a:gd name="T16" fmla="*/ 271 w 1594"/>
              <a:gd name="T17" fmla="*/ 133 h 179"/>
              <a:gd name="T18" fmla="*/ 249 w 1594"/>
              <a:gd name="T19" fmla="*/ 39 h 179"/>
              <a:gd name="T20" fmla="*/ 318 w 1594"/>
              <a:gd name="T21" fmla="*/ 44 h 179"/>
              <a:gd name="T22" fmla="*/ 308 w 1594"/>
              <a:gd name="T23" fmla="*/ 82 h 179"/>
              <a:gd name="T24" fmla="*/ 381 w 1594"/>
              <a:gd name="T25" fmla="*/ 60 h 179"/>
              <a:gd name="T26" fmla="*/ 419 w 1594"/>
              <a:gd name="T27" fmla="*/ 118 h 179"/>
              <a:gd name="T28" fmla="*/ 391 w 1594"/>
              <a:gd name="T29" fmla="*/ 117 h 179"/>
              <a:gd name="T30" fmla="*/ 497 w 1594"/>
              <a:gd name="T31" fmla="*/ 41 h 179"/>
              <a:gd name="T32" fmla="*/ 583 w 1594"/>
              <a:gd name="T33" fmla="*/ 39 h 179"/>
              <a:gd name="T34" fmla="*/ 585 w 1594"/>
              <a:gd name="T35" fmla="*/ 73 h 179"/>
              <a:gd name="T36" fmla="*/ 529 w 1594"/>
              <a:gd name="T37" fmla="*/ 136 h 179"/>
              <a:gd name="T38" fmla="*/ 497 w 1594"/>
              <a:gd name="T39" fmla="*/ 75 h 179"/>
              <a:gd name="T40" fmla="*/ 662 w 1594"/>
              <a:gd name="T41" fmla="*/ 122 h 179"/>
              <a:gd name="T42" fmla="*/ 629 w 1594"/>
              <a:gd name="T43" fmla="*/ 127 h 179"/>
              <a:gd name="T44" fmla="*/ 685 w 1594"/>
              <a:gd name="T45" fmla="*/ 85 h 179"/>
              <a:gd name="T46" fmla="*/ 670 w 1594"/>
              <a:gd name="T47" fmla="*/ 53 h 179"/>
              <a:gd name="T48" fmla="*/ 772 w 1594"/>
              <a:gd name="T49" fmla="*/ 41 h 179"/>
              <a:gd name="T50" fmla="*/ 813 w 1594"/>
              <a:gd name="T51" fmla="*/ 41 h 179"/>
              <a:gd name="T52" fmla="*/ 799 w 1594"/>
              <a:gd name="T53" fmla="*/ 120 h 179"/>
              <a:gd name="T54" fmla="*/ 759 w 1594"/>
              <a:gd name="T55" fmla="*/ 116 h 179"/>
              <a:gd name="T56" fmla="*/ 869 w 1594"/>
              <a:gd name="T57" fmla="*/ 39 h 179"/>
              <a:gd name="T58" fmla="*/ 883 w 1594"/>
              <a:gd name="T59" fmla="*/ 91 h 179"/>
              <a:gd name="T60" fmla="*/ 955 w 1594"/>
              <a:gd name="T61" fmla="*/ 81 h 179"/>
              <a:gd name="T62" fmla="*/ 977 w 1594"/>
              <a:gd name="T63" fmla="*/ 49 h 179"/>
              <a:gd name="T64" fmla="*/ 973 w 1594"/>
              <a:gd name="T65" fmla="*/ 137 h 179"/>
              <a:gd name="T66" fmla="*/ 971 w 1594"/>
              <a:gd name="T67" fmla="*/ 122 h 179"/>
              <a:gd name="T68" fmla="*/ 976 w 1594"/>
              <a:gd name="T69" fmla="*/ 75 h 179"/>
              <a:gd name="T70" fmla="*/ 1127 w 1594"/>
              <a:gd name="T71" fmla="*/ 48 h 179"/>
              <a:gd name="T72" fmla="*/ 1118 w 1594"/>
              <a:gd name="T73" fmla="*/ 75 h 179"/>
              <a:gd name="T74" fmla="*/ 1168 w 1594"/>
              <a:gd name="T75" fmla="*/ 88 h 179"/>
              <a:gd name="T76" fmla="*/ 1213 w 1594"/>
              <a:gd name="T77" fmla="*/ 58 h 179"/>
              <a:gd name="T78" fmla="*/ 1209 w 1594"/>
              <a:gd name="T79" fmla="*/ 94 h 179"/>
              <a:gd name="T80" fmla="*/ 1158 w 1594"/>
              <a:gd name="T81" fmla="*/ 121 h 179"/>
              <a:gd name="T82" fmla="*/ 1247 w 1594"/>
              <a:gd name="T83" fmla="*/ 88 h 179"/>
              <a:gd name="T84" fmla="*/ 1293 w 1594"/>
              <a:gd name="T85" fmla="*/ 58 h 179"/>
              <a:gd name="T86" fmla="*/ 1288 w 1594"/>
              <a:gd name="T87" fmla="*/ 94 h 179"/>
              <a:gd name="T88" fmla="*/ 1238 w 1594"/>
              <a:gd name="T89" fmla="*/ 121 h 179"/>
              <a:gd name="T90" fmla="*/ 1315 w 1594"/>
              <a:gd name="T91" fmla="*/ 56 h 179"/>
              <a:gd name="T92" fmla="*/ 1326 w 1594"/>
              <a:gd name="T93" fmla="*/ 22 h 179"/>
              <a:gd name="T94" fmla="*/ 1336 w 1594"/>
              <a:gd name="T95" fmla="*/ 22 h 179"/>
              <a:gd name="T96" fmla="*/ 1395 w 1594"/>
              <a:gd name="T97" fmla="*/ 0 h 179"/>
              <a:gd name="T98" fmla="*/ 1423 w 1594"/>
              <a:gd name="T99" fmla="*/ 39 h 179"/>
              <a:gd name="T100" fmla="*/ 1381 w 1594"/>
              <a:gd name="T101" fmla="*/ 121 h 179"/>
              <a:gd name="T102" fmla="*/ 1397 w 1594"/>
              <a:gd name="T103" fmla="*/ 63 h 179"/>
              <a:gd name="T104" fmla="*/ 1491 w 1594"/>
              <a:gd name="T105" fmla="*/ 0 h 179"/>
              <a:gd name="T106" fmla="*/ 1482 w 1594"/>
              <a:gd name="T107" fmla="*/ 113 h 179"/>
              <a:gd name="T108" fmla="*/ 1493 w 1594"/>
              <a:gd name="T109" fmla="*/ 136 h 179"/>
              <a:gd name="T110" fmla="*/ 1538 w 1594"/>
              <a:gd name="T111" fmla="*/ 116 h 179"/>
              <a:gd name="T112" fmla="*/ 1535 w 1594"/>
              <a:gd name="T113" fmla="*/ 134 h 179"/>
              <a:gd name="T114" fmla="*/ 1590 w 1594"/>
              <a:gd name="T115" fmla="*/ 75 h 179"/>
              <a:gd name="T116" fmla="*/ 1573 w 1594"/>
              <a:gd name="T117" fmla="*/ 56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94" h="179">
                <a:moveTo>
                  <a:pt x="0" y="3"/>
                </a:moveTo>
                <a:cubicBezTo>
                  <a:pt x="2" y="3"/>
                  <a:pt x="4" y="3"/>
                  <a:pt x="6" y="3"/>
                </a:cubicBezTo>
                <a:cubicBezTo>
                  <a:pt x="8" y="3"/>
                  <a:pt x="10" y="3"/>
                  <a:pt x="12" y="3"/>
                </a:cubicBezTo>
                <a:cubicBezTo>
                  <a:pt x="15" y="3"/>
                  <a:pt x="18" y="3"/>
                  <a:pt x="20" y="3"/>
                </a:cubicBezTo>
                <a:cubicBezTo>
                  <a:pt x="22" y="111"/>
                  <a:pt x="22" y="111"/>
                  <a:pt x="22" y="111"/>
                </a:cubicBezTo>
                <a:cubicBezTo>
                  <a:pt x="66" y="3"/>
                  <a:pt x="66" y="3"/>
                  <a:pt x="66" y="3"/>
                </a:cubicBezTo>
                <a:cubicBezTo>
                  <a:pt x="67" y="3"/>
                  <a:pt x="69" y="3"/>
                  <a:pt x="71" y="3"/>
                </a:cubicBezTo>
                <a:cubicBezTo>
                  <a:pt x="73" y="3"/>
                  <a:pt x="74" y="3"/>
                  <a:pt x="76" y="3"/>
                </a:cubicBezTo>
                <a:cubicBezTo>
                  <a:pt x="77" y="3"/>
                  <a:pt x="79" y="3"/>
                  <a:pt x="81" y="3"/>
                </a:cubicBezTo>
                <a:cubicBezTo>
                  <a:pt x="82" y="3"/>
                  <a:pt x="84" y="3"/>
                  <a:pt x="85" y="3"/>
                </a:cubicBezTo>
                <a:cubicBezTo>
                  <a:pt x="92" y="112"/>
                  <a:pt x="92" y="112"/>
                  <a:pt x="92" y="112"/>
                </a:cubicBezTo>
                <a:cubicBezTo>
                  <a:pt x="132" y="3"/>
                  <a:pt x="132" y="3"/>
                  <a:pt x="132" y="3"/>
                </a:cubicBezTo>
                <a:cubicBezTo>
                  <a:pt x="134" y="3"/>
                  <a:pt x="138" y="3"/>
                  <a:pt x="141" y="3"/>
                </a:cubicBezTo>
                <a:cubicBezTo>
                  <a:pt x="143" y="3"/>
                  <a:pt x="144" y="3"/>
                  <a:pt x="146" y="3"/>
                </a:cubicBezTo>
                <a:cubicBezTo>
                  <a:pt x="148" y="3"/>
                  <a:pt x="149" y="3"/>
                  <a:pt x="151" y="3"/>
                </a:cubicBezTo>
                <a:cubicBezTo>
                  <a:pt x="99" y="135"/>
                  <a:pt x="99" y="135"/>
                  <a:pt x="99" y="135"/>
                </a:cubicBezTo>
                <a:cubicBezTo>
                  <a:pt x="97" y="135"/>
                  <a:pt x="95" y="135"/>
                  <a:pt x="93" y="135"/>
                </a:cubicBezTo>
                <a:cubicBezTo>
                  <a:pt x="91" y="136"/>
                  <a:pt x="89" y="136"/>
                  <a:pt x="88" y="136"/>
                </a:cubicBezTo>
                <a:cubicBezTo>
                  <a:pt x="86" y="136"/>
                  <a:pt x="84" y="136"/>
                  <a:pt x="82" y="135"/>
                </a:cubicBezTo>
                <a:cubicBezTo>
                  <a:pt x="80" y="135"/>
                  <a:pt x="79" y="135"/>
                  <a:pt x="77" y="135"/>
                </a:cubicBezTo>
                <a:cubicBezTo>
                  <a:pt x="70" y="34"/>
                  <a:pt x="70" y="34"/>
                  <a:pt x="70" y="34"/>
                </a:cubicBezTo>
                <a:cubicBezTo>
                  <a:pt x="28" y="135"/>
                  <a:pt x="28" y="135"/>
                  <a:pt x="28" y="135"/>
                </a:cubicBezTo>
                <a:cubicBezTo>
                  <a:pt x="26" y="135"/>
                  <a:pt x="24" y="135"/>
                  <a:pt x="22" y="135"/>
                </a:cubicBezTo>
                <a:cubicBezTo>
                  <a:pt x="20" y="136"/>
                  <a:pt x="18" y="136"/>
                  <a:pt x="16" y="136"/>
                </a:cubicBezTo>
                <a:cubicBezTo>
                  <a:pt x="15" y="136"/>
                  <a:pt x="13" y="136"/>
                  <a:pt x="11" y="135"/>
                </a:cubicBezTo>
                <a:cubicBezTo>
                  <a:pt x="10" y="135"/>
                  <a:pt x="8" y="135"/>
                  <a:pt x="7" y="135"/>
                </a:cubicBezTo>
                <a:lnTo>
                  <a:pt x="0" y="3"/>
                </a:lnTo>
                <a:close/>
                <a:moveTo>
                  <a:pt x="160" y="98"/>
                </a:moveTo>
                <a:cubicBezTo>
                  <a:pt x="161" y="106"/>
                  <a:pt x="163" y="112"/>
                  <a:pt x="166" y="116"/>
                </a:cubicBezTo>
                <a:cubicBezTo>
                  <a:pt x="170" y="120"/>
                  <a:pt x="176" y="122"/>
                  <a:pt x="184" y="122"/>
                </a:cubicBezTo>
                <a:cubicBezTo>
                  <a:pt x="189" y="122"/>
                  <a:pt x="194" y="122"/>
                  <a:pt x="198" y="121"/>
                </a:cubicBezTo>
                <a:cubicBezTo>
                  <a:pt x="202" y="120"/>
                  <a:pt x="206" y="118"/>
                  <a:pt x="210" y="117"/>
                </a:cubicBezTo>
                <a:cubicBezTo>
                  <a:pt x="211" y="119"/>
                  <a:pt x="212" y="121"/>
                  <a:pt x="212" y="124"/>
                </a:cubicBezTo>
                <a:cubicBezTo>
                  <a:pt x="213" y="126"/>
                  <a:pt x="213" y="129"/>
                  <a:pt x="213" y="131"/>
                </a:cubicBezTo>
                <a:cubicBezTo>
                  <a:pt x="211" y="132"/>
                  <a:pt x="209" y="133"/>
                  <a:pt x="206" y="134"/>
                </a:cubicBezTo>
                <a:cubicBezTo>
                  <a:pt x="204" y="134"/>
                  <a:pt x="201" y="135"/>
                  <a:pt x="198" y="135"/>
                </a:cubicBezTo>
                <a:cubicBezTo>
                  <a:pt x="195" y="136"/>
                  <a:pt x="192" y="136"/>
                  <a:pt x="189" y="137"/>
                </a:cubicBezTo>
                <a:cubicBezTo>
                  <a:pt x="186" y="137"/>
                  <a:pt x="184" y="137"/>
                  <a:pt x="181" y="137"/>
                </a:cubicBezTo>
                <a:cubicBezTo>
                  <a:pt x="174" y="137"/>
                  <a:pt x="168" y="136"/>
                  <a:pt x="163" y="134"/>
                </a:cubicBezTo>
                <a:cubicBezTo>
                  <a:pt x="158" y="132"/>
                  <a:pt x="154" y="130"/>
                  <a:pt x="151" y="127"/>
                </a:cubicBezTo>
                <a:cubicBezTo>
                  <a:pt x="148" y="123"/>
                  <a:pt x="146" y="119"/>
                  <a:pt x="144" y="115"/>
                </a:cubicBezTo>
                <a:cubicBezTo>
                  <a:pt x="143" y="110"/>
                  <a:pt x="142" y="105"/>
                  <a:pt x="142" y="100"/>
                </a:cubicBezTo>
                <a:cubicBezTo>
                  <a:pt x="142" y="92"/>
                  <a:pt x="143" y="85"/>
                  <a:pt x="146" y="78"/>
                </a:cubicBezTo>
                <a:cubicBezTo>
                  <a:pt x="148" y="70"/>
                  <a:pt x="152" y="64"/>
                  <a:pt x="157" y="58"/>
                </a:cubicBezTo>
                <a:cubicBezTo>
                  <a:pt x="161" y="52"/>
                  <a:pt x="167" y="48"/>
                  <a:pt x="174" y="44"/>
                </a:cubicBezTo>
                <a:cubicBezTo>
                  <a:pt x="180" y="41"/>
                  <a:pt x="187" y="39"/>
                  <a:pt x="195" y="39"/>
                </a:cubicBezTo>
                <a:cubicBezTo>
                  <a:pt x="203" y="39"/>
                  <a:pt x="210" y="41"/>
                  <a:pt x="215" y="45"/>
                </a:cubicBezTo>
                <a:cubicBezTo>
                  <a:pt x="219" y="49"/>
                  <a:pt x="222" y="54"/>
                  <a:pt x="222" y="61"/>
                </a:cubicBezTo>
                <a:cubicBezTo>
                  <a:pt x="222" y="66"/>
                  <a:pt x="220" y="71"/>
                  <a:pt x="218" y="75"/>
                </a:cubicBezTo>
                <a:cubicBezTo>
                  <a:pt x="215" y="79"/>
                  <a:pt x="211" y="82"/>
                  <a:pt x="207" y="85"/>
                </a:cubicBezTo>
                <a:cubicBezTo>
                  <a:pt x="202" y="88"/>
                  <a:pt x="197" y="90"/>
                  <a:pt x="190" y="92"/>
                </a:cubicBezTo>
                <a:cubicBezTo>
                  <a:pt x="184" y="94"/>
                  <a:pt x="177" y="95"/>
                  <a:pt x="170" y="96"/>
                </a:cubicBezTo>
                <a:lnTo>
                  <a:pt x="160" y="98"/>
                </a:lnTo>
                <a:close/>
                <a:moveTo>
                  <a:pt x="172" y="82"/>
                </a:moveTo>
                <a:cubicBezTo>
                  <a:pt x="178" y="81"/>
                  <a:pt x="183" y="80"/>
                  <a:pt x="187" y="79"/>
                </a:cubicBezTo>
                <a:cubicBezTo>
                  <a:pt x="191" y="77"/>
                  <a:pt x="195" y="76"/>
                  <a:pt x="197" y="74"/>
                </a:cubicBezTo>
                <a:cubicBezTo>
                  <a:pt x="199" y="72"/>
                  <a:pt x="201" y="71"/>
                  <a:pt x="202" y="69"/>
                </a:cubicBezTo>
                <a:cubicBezTo>
                  <a:pt x="203" y="67"/>
                  <a:pt x="204" y="65"/>
                  <a:pt x="204" y="63"/>
                </a:cubicBezTo>
                <a:cubicBezTo>
                  <a:pt x="204" y="60"/>
                  <a:pt x="203" y="58"/>
                  <a:pt x="201" y="56"/>
                </a:cubicBezTo>
                <a:cubicBezTo>
                  <a:pt x="199" y="54"/>
                  <a:pt x="196" y="53"/>
                  <a:pt x="192" y="53"/>
                </a:cubicBezTo>
                <a:cubicBezTo>
                  <a:pt x="188" y="53"/>
                  <a:pt x="185" y="54"/>
                  <a:pt x="182" y="56"/>
                </a:cubicBezTo>
                <a:cubicBezTo>
                  <a:pt x="178" y="58"/>
                  <a:pt x="175" y="60"/>
                  <a:pt x="173" y="63"/>
                </a:cubicBezTo>
                <a:cubicBezTo>
                  <a:pt x="170" y="66"/>
                  <a:pt x="168" y="69"/>
                  <a:pt x="166" y="73"/>
                </a:cubicBezTo>
                <a:cubicBezTo>
                  <a:pt x="164" y="76"/>
                  <a:pt x="163" y="80"/>
                  <a:pt x="162" y="84"/>
                </a:cubicBezTo>
                <a:lnTo>
                  <a:pt x="172" y="82"/>
                </a:lnTo>
                <a:close/>
                <a:moveTo>
                  <a:pt x="249" y="39"/>
                </a:moveTo>
                <a:cubicBezTo>
                  <a:pt x="250" y="32"/>
                  <a:pt x="251" y="26"/>
                  <a:pt x="252" y="21"/>
                </a:cubicBezTo>
                <a:cubicBezTo>
                  <a:pt x="253" y="16"/>
                  <a:pt x="253" y="11"/>
                  <a:pt x="253" y="8"/>
                </a:cubicBezTo>
                <a:cubicBezTo>
                  <a:pt x="253" y="6"/>
                  <a:pt x="253" y="5"/>
                  <a:pt x="253" y="4"/>
                </a:cubicBezTo>
                <a:cubicBezTo>
                  <a:pt x="253" y="3"/>
                  <a:pt x="253" y="2"/>
                  <a:pt x="253" y="1"/>
                </a:cubicBezTo>
                <a:cubicBezTo>
                  <a:pt x="254" y="1"/>
                  <a:pt x="256" y="0"/>
                  <a:pt x="258" y="0"/>
                </a:cubicBezTo>
                <a:cubicBezTo>
                  <a:pt x="260" y="0"/>
                  <a:pt x="261" y="0"/>
                  <a:pt x="263" y="0"/>
                </a:cubicBezTo>
                <a:cubicBezTo>
                  <a:pt x="264" y="0"/>
                  <a:pt x="265" y="0"/>
                  <a:pt x="267" y="0"/>
                </a:cubicBezTo>
                <a:cubicBezTo>
                  <a:pt x="268" y="0"/>
                  <a:pt x="270" y="1"/>
                  <a:pt x="271" y="1"/>
                </a:cubicBezTo>
                <a:cubicBezTo>
                  <a:pt x="271" y="2"/>
                  <a:pt x="271" y="3"/>
                  <a:pt x="271" y="4"/>
                </a:cubicBezTo>
                <a:cubicBezTo>
                  <a:pt x="271" y="5"/>
                  <a:pt x="271" y="6"/>
                  <a:pt x="271" y="8"/>
                </a:cubicBezTo>
                <a:cubicBezTo>
                  <a:pt x="271" y="9"/>
                  <a:pt x="271" y="11"/>
                  <a:pt x="271" y="12"/>
                </a:cubicBezTo>
                <a:cubicBezTo>
                  <a:pt x="271" y="14"/>
                  <a:pt x="271" y="16"/>
                  <a:pt x="271" y="18"/>
                </a:cubicBezTo>
                <a:cubicBezTo>
                  <a:pt x="270" y="20"/>
                  <a:pt x="270" y="23"/>
                  <a:pt x="270" y="25"/>
                </a:cubicBezTo>
                <a:cubicBezTo>
                  <a:pt x="269" y="27"/>
                  <a:pt x="269" y="29"/>
                  <a:pt x="269" y="31"/>
                </a:cubicBezTo>
                <a:cubicBezTo>
                  <a:pt x="254" y="108"/>
                  <a:pt x="254" y="108"/>
                  <a:pt x="254" y="108"/>
                </a:cubicBezTo>
                <a:cubicBezTo>
                  <a:pt x="254" y="110"/>
                  <a:pt x="254" y="112"/>
                  <a:pt x="254" y="113"/>
                </a:cubicBezTo>
                <a:cubicBezTo>
                  <a:pt x="254" y="115"/>
                  <a:pt x="254" y="117"/>
                  <a:pt x="254" y="118"/>
                </a:cubicBezTo>
                <a:cubicBezTo>
                  <a:pt x="255" y="119"/>
                  <a:pt x="256" y="120"/>
                  <a:pt x="257" y="120"/>
                </a:cubicBezTo>
                <a:cubicBezTo>
                  <a:pt x="257" y="121"/>
                  <a:pt x="258" y="121"/>
                  <a:pt x="259" y="122"/>
                </a:cubicBezTo>
                <a:cubicBezTo>
                  <a:pt x="260" y="122"/>
                  <a:pt x="261" y="122"/>
                  <a:pt x="262" y="122"/>
                </a:cubicBezTo>
                <a:cubicBezTo>
                  <a:pt x="264" y="122"/>
                  <a:pt x="265" y="122"/>
                  <a:pt x="266" y="121"/>
                </a:cubicBezTo>
                <a:cubicBezTo>
                  <a:pt x="268" y="121"/>
                  <a:pt x="269" y="121"/>
                  <a:pt x="270" y="121"/>
                </a:cubicBezTo>
                <a:cubicBezTo>
                  <a:pt x="271" y="124"/>
                  <a:pt x="271" y="128"/>
                  <a:pt x="271" y="132"/>
                </a:cubicBezTo>
                <a:cubicBezTo>
                  <a:pt x="271" y="132"/>
                  <a:pt x="271" y="133"/>
                  <a:pt x="271" y="133"/>
                </a:cubicBezTo>
                <a:cubicBezTo>
                  <a:pt x="271" y="134"/>
                  <a:pt x="271" y="134"/>
                  <a:pt x="271" y="134"/>
                </a:cubicBezTo>
                <a:cubicBezTo>
                  <a:pt x="269" y="135"/>
                  <a:pt x="267" y="136"/>
                  <a:pt x="265" y="136"/>
                </a:cubicBezTo>
                <a:cubicBezTo>
                  <a:pt x="262" y="136"/>
                  <a:pt x="259" y="136"/>
                  <a:pt x="257" y="136"/>
                </a:cubicBezTo>
                <a:cubicBezTo>
                  <a:pt x="254" y="136"/>
                  <a:pt x="251" y="136"/>
                  <a:pt x="248" y="135"/>
                </a:cubicBezTo>
                <a:cubicBezTo>
                  <a:pt x="245" y="135"/>
                  <a:pt x="243" y="134"/>
                  <a:pt x="241" y="132"/>
                </a:cubicBezTo>
                <a:cubicBezTo>
                  <a:pt x="239" y="131"/>
                  <a:pt x="238" y="128"/>
                  <a:pt x="237" y="126"/>
                </a:cubicBezTo>
                <a:cubicBezTo>
                  <a:pt x="236" y="123"/>
                  <a:pt x="235" y="120"/>
                  <a:pt x="235" y="116"/>
                </a:cubicBezTo>
                <a:cubicBezTo>
                  <a:pt x="235" y="114"/>
                  <a:pt x="236" y="111"/>
                  <a:pt x="236" y="109"/>
                </a:cubicBezTo>
                <a:cubicBezTo>
                  <a:pt x="237" y="106"/>
                  <a:pt x="237" y="104"/>
                  <a:pt x="238" y="101"/>
                </a:cubicBezTo>
                <a:lnTo>
                  <a:pt x="249" y="39"/>
                </a:lnTo>
                <a:close/>
                <a:moveTo>
                  <a:pt x="348" y="119"/>
                </a:moveTo>
                <a:cubicBezTo>
                  <a:pt x="349" y="120"/>
                  <a:pt x="349" y="122"/>
                  <a:pt x="350" y="125"/>
                </a:cubicBezTo>
                <a:cubicBezTo>
                  <a:pt x="351" y="127"/>
                  <a:pt x="351" y="130"/>
                  <a:pt x="351" y="133"/>
                </a:cubicBezTo>
                <a:cubicBezTo>
                  <a:pt x="347" y="134"/>
                  <a:pt x="343" y="135"/>
                  <a:pt x="339" y="136"/>
                </a:cubicBezTo>
                <a:cubicBezTo>
                  <a:pt x="334" y="137"/>
                  <a:pt x="330" y="137"/>
                  <a:pt x="326" y="137"/>
                </a:cubicBezTo>
                <a:cubicBezTo>
                  <a:pt x="312" y="137"/>
                  <a:pt x="303" y="134"/>
                  <a:pt x="296" y="127"/>
                </a:cubicBezTo>
                <a:cubicBezTo>
                  <a:pt x="290" y="121"/>
                  <a:pt x="287" y="112"/>
                  <a:pt x="287" y="100"/>
                </a:cubicBezTo>
                <a:cubicBezTo>
                  <a:pt x="287" y="92"/>
                  <a:pt x="288" y="85"/>
                  <a:pt x="290" y="78"/>
                </a:cubicBezTo>
                <a:cubicBezTo>
                  <a:pt x="293" y="71"/>
                  <a:pt x="296" y="64"/>
                  <a:pt x="301" y="58"/>
                </a:cubicBezTo>
                <a:cubicBezTo>
                  <a:pt x="306" y="52"/>
                  <a:pt x="311" y="48"/>
                  <a:pt x="318" y="44"/>
                </a:cubicBezTo>
                <a:cubicBezTo>
                  <a:pt x="325" y="41"/>
                  <a:pt x="333" y="39"/>
                  <a:pt x="341" y="39"/>
                </a:cubicBezTo>
                <a:cubicBezTo>
                  <a:pt x="345" y="39"/>
                  <a:pt x="349" y="39"/>
                  <a:pt x="353" y="40"/>
                </a:cubicBezTo>
                <a:cubicBezTo>
                  <a:pt x="357" y="41"/>
                  <a:pt x="360" y="42"/>
                  <a:pt x="363" y="43"/>
                </a:cubicBezTo>
                <a:cubicBezTo>
                  <a:pt x="362" y="45"/>
                  <a:pt x="362" y="47"/>
                  <a:pt x="361" y="50"/>
                </a:cubicBezTo>
                <a:cubicBezTo>
                  <a:pt x="360" y="53"/>
                  <a:pt x="359" y="55"/>
                  <a:pt x="358" y="57"/>
                </a:cubicBezTo>
                <a:cubicBezTo>
                  <a:pt x="355" y="56"/>
                  <a:pt x="353" y="56"/>
                  <a:pt x="350" y="55"/>
                </a:cubicBezTo>
                <a:cubicBezTo>
                  <a:pt x="347" y="54"/>
                  <a:pt x="344" y="54"/>
                  <a:pt x="341" y="54"/>
                </a:cubicBezTo>
                <a:cubicBezTo>
                  <a:pt x="335" y="54"/>
                  <a:pt x="330" y="55"/>
                  <a:pt x="325" y="58"/>
                </a:cubicBezTo>
                <a:cubicBezTo>
                  <a:pt x="321" y="60"/>
                  <a:pt x="317" y="64"/>
                  <a:pt x="314" y="68"/>
                </a:cubicBezTo>
                <a:cubicBezTo>
                  <a:pt x="311" y="72"/>
                  <a:pt x="309" y="77"/>
                  <a:pt x="308" y="82"/>
                </a:cubicBezTo>
                <a:cubicBezTo>
                  <a:pt x="306" y="88"/>
                  <a:pt x="306" y="93"/>
                  <a:pt x="306" y="98"/>
                </a:cubicBezTo>
                <a:cubicBezTo>
                  <a:pt x="306" y="106"/>
                  <a:pt x="308" y="112"/>
                  <a:pt x="312" y="116"/>
                </a:cubicBezTo>
                <a:cubicBezTo>
                  <a:pt x="316" y="120"/>
                  <a:pt x="321" y="122"/>
                  <a:pt x="329" y="122"/>
                </a:cubicBezTo>
                <a:cubicBezTo>
                  <a:pt x="332" y="122"/>
                  <a:pt x="335" y="122"/>
                  <a:pt x="338" y="121"/>
                </a:cubicBezTo>
                <a:cubicBezTo>
                  <a:pt x="341" y="121"/>
                  <a:pt x="344" y="120"/>
                  <a:pt x="348" y="119"/>
                </a:cubicBezTo>
                <a:close/>
                <a:moveTo>
                  <a:pt x="402" y="137"/>
                </a:moveTo>
                <a:cubicBezTo>
                  <a:pt x="391" y="137"/>
                  <a:pt x="382" y="134"/>
                  <a:pt x="377" y="128"/>
                </a:cubicBezTo>
                <a:cubicBezTo>
                  <a:pt x="371" y="122"/>
                  <a:pt x="368" y="113"/>
                  <a:pt x="368" y="101"/>
                </a:cubicBezTo>
                <a:cubicBezTo>
                  <a:pt x="368" y="94"/>
                  <a:pt x="369" y="87"/>
                  <a:pt x="371" y="80"/>
                </a:cubicBezTo>
                <a:cubicBezTo>
                  <a:pt x="373" y="73"/>
                  <a:pt x="377" y="66"/>
                  <a:pt x="381" y="60"/>
                </a:cubicBezTo>
                <a:cubicBezTo>
                  <a:pt x="385" y="54"/>
                  <a:pt x="391" y="49"/>
                  <a:pt x="397" y="45"/>
                </a:cubicBezTo>
                <a:cubicBezTo>
                  <a:pt x="404" y="41"/>
                  <a:pt x="411" y="39"/>
                  <a:pt x="420" y="39"/>
                </a:cubicBezTo>
                <a:cubicBezTo>
                  <a:pt x="432" y="39"/>
                  <a:pt x="440" y="42"/>
                  <a:pt x="446" y="48"/>
                </a:cubicBezTo>
                <a:cubicBezTo>
                  <a:pt x="452" y="55"/>
                  <a:pt x="455" y="64"/>
                  <a:pt x="455" y="75"/>
                </a:cubicBezTo>
                <a:cubicBezTo>
                  <a:pt x="455" y="82"/>
                  <a:pt x="454" y="89"/>
                  <a:pt x="452" y="96"/>
                </a:cubicBezTo>
                <a:cubicBezTo>
                  <a:pt x="450" y="104"/>
                  <a:pt x="446" y="110"/>
                  <a:pt x="442" y="116"/>
                </a:cubicBezTo>
                <a:cubicBezTo>
                  <a:pt x="438" y="123"/>
                  <a:pt x="432" y="127"/>
                  <a:pt x="426" y="131"/>
                </a:cubicBezTo>
                <a:cubicBezTo>
                  <a:pt x="419" y="135"/>
                  <a:pt x="411" y="137"/>
                  <a:pt x="402" y="137"/>
                </a:cubicBezTo>
                <a:close/>
                <a:moveTo>
                  <a:pt x="404" y="123"/>
                </a:moveTo>
                <a:cubicBezTo>
                  <a:pt x="410" y="123"/>
                  <a:pt x="415" y="121"/>
                  <a:pt x="419" y="118"/>
                </a:cubicBezTo>
                <a:cubicBezTo>
                  <a:pt x="423" y="115"/>
                  <a:pt x="426" y="111"/>
                  <a:pt x="429" y="106"/>
                </a:cubicBezTo>
                <a:cubicBezTo>
                  <a:pt x="431" y="102"/>
                  <a:pt x="433" y="96"/>
                  <a:pt x="435" y="91"/>
                </a:cubicBezTo>
                <a:cubicBezTo>
                  <a:pt x="436" y="85"/>
                  <a:pt x="436" y="80"/>
                  <a:pt x="436" y="75"/>
                </a:cubicBezTo>
                <a:cubicBezTo>
                  <a:pt x="436" y="68"/>
                  <a:pt x="435" y="63"/>
                  <a:pt x="432" y="59"/>
                </a:cubicBezTo>
                <a:cubicBezTo>
                  <a:pt x="429" y="56"/>
                  <a:pt x="424" y="54"/>
                  <a:pt x="418" y="54"/>
                </a:cubicBezTo>
                <a:cubicBezTo>
                  <a:pt x="413" y="54"/>
                  <a:pt x="408" y="55"/>
                  <a:pt x="404" y="58"/>
                </a:cubicBezTo>
                <a:cubicBezTo>
                  <a:pt x="400" y="62"/>
                  <a:pt x="397" y="66"/>
                  <a:pt x="394" y="70"/>
                </a:cubicBezTo>
                <a:cubicBezTo>
                  <a:pt x="391" y="75"/>
                  <a:pt x="390" y="80"/>
                  <a:pt x="388" y="86"/>
                </a:cubicBezTo>
                <a:cubicBezTo>
                  <a:pt x="387" y="91"/>
                  <a:pt x="387" y="97"/>
                  <a:pt x="387" y="101"/>
                </a:cubicBezTo>
                <a:cubicBezTo>
                  <a:pt x="387" y="108"/>
                  <a:pt x="388" y="114"/>
                  <a:pt x="391" y="117"/>
                </a:cubicBezTo>
                <a:cubicBezTo>
                  <a:pt x="394" y="121"/>
                  <a:pt x="398" y="123"/>
                  <a:pt x="404" y="123"/>
                </a:cubicBezTo>
                <a:close/>
                <a:moveTo>
                  <a:pt x="476" y="81"/>
                </a:moveTo>
                <a:cubicBezTo>
                  <a:pt x="478" y="73"/>
                  <a:pt x="479" y="67"/>
                  <a:pt x="480" y="62"/>
                </a:cubicBezTo>
                <a:cubicBezTo>
                  <a:pt x="480" y="57"/>
                  <a:pt x="481" y="52"/>
                  <a:pt x="481" y="48"/>
                </a:cubicBezTo>
                <a:cubicBezTo>
                  <a:pt x="481" y="46"/>
                  <a:pt x="481" y="45"/>
                  <a:pt x="481" y="44"/>
                </a:cubicBezTo>
                <a:cubicBezTo>
                  <a:pt x="481" y="43"/>
                  <a:pt x="481" y="42"/>
                  <a:pt x="480" y="41"/>
                </a:cubicBezTo>
                <a:cubicBezTo>
                  <a:pt x="482" y="41"/>
                  <a:pt x="483" y="40"/>
                  <a:pt x="485" y="40"/>
                </a:cubicBezTo>
                <a:cubicBezTo>
                  <a:pt x="486" y="40"/>
                  <a:pt x="488" y="40"/>
                  <a:pt x="489" y="40"/>
                </a:cubicBezTo>
                <a:cubicBezTo>
                  <a:pt x="490" y="40"/>
                  <a:pt x="492" y="40"/>
                  <a:pt x="493" y="40"/>
                </a:cubicBezTo>
                <a:cubicBezTo>
                  <a:pt x="495" y="40"/>
                  <a:pt x="496" y="41"/>
                  <a:pt x="497" y="41"/>
                </a:cubicBezTo>
                <a:cubicBezTo>
                  <a:pt x="498" y="42"/>
                  <a:pt x="498" y="43"/>
                  <a:pt x="498" y="44"/>
                </a:cubicBezTo>
                <a:cubicBezTo>
                  <a:pt x="498" y="45"/>
                  <a:pt x="498" y="47"/>
                  <a:pt x="498" y="49"/>
                </a:cubicBezTo>
                <a:cubicBezTo>
                  <a:pt x="498" y="50"/>
                  <a:pt x="498" y="52"/>
                  <a:pt x="498" y="53"/>
                </a:cubicBezTo>
                <a:cubicBezTo>
                  <a:pt x="498" y="55"/>
                  <a:pt x="498" y="56"/>
                  <a:pt x="497" y="57"/>
                </a:cubicBezTo>
                <a:cubicBezTo>
                  <a:pt x="501" y="52"/>
                  <a:pt x="505" y="48"/>
                  <a:pt x="510" y="44"/>
                </a:cubicBezTo>
                <a:cubicBezTo>
                  <a:pt x="516" y="41"/>
                  <a:pt x="522" y="39"/>
                  <a:pt x="529" y="39"/>
                </a:cubicBezTo>
                <a:cubicBezTo>
                  <a:pt x="536" y="39"/>
                  <a:pt x="541" y="41"/>
                  <a:pt x="544" y="44"/>
                </a:cubicBezTo>
                <a:cubicBezTo>
                  <a:pt x="548" y="47"/>
                  <a:pt x="550" y="52"/>
                  <a:pt x="550" y="58"/>
                </a:cubicBezTo>
                <a:cubicBezTo>
                  <a:pt x="554" y="52"/>
                  <a:pt x="558" y="48"/>
                  <a:pt x="564" y="44"/>
                </a:cubicBezTo>
                <a:cubicBezTo>
                  <a:pt x="570" y="41"/>
                  <a:pt x="576" y="39"/>
                  <a:pt x="583" y="39"/>
                </a:cubicBezTo>
                <a:cubicBezTo>
                  <a:pt x="597" y="39"/>
                  <a:pt x="604" y="47"/>
                  <a:pt x="604" y="63"/>
                </a:cubicBezTo>
                <a:cubicBezTo>
                  <a:pt x="604" y="65"/>
                  <a:pt x="604" y="67"/>
                  <a:pt x="604" y="69"/>
                </a:cubicBezTo>
                <a:cubicBezTo>
                  <a:pt x="604" y="71"/>
                  <a:pt x="603" y="73"/>
                  <a:pt x="603" y="76"/>
                </a:cubicBezTo>
                <a:cubicBezTo>
                  <a:pt x="592" y="135"/>
                  <a:pt x="592" y="135"/>
                  <a:pt x="592" y="135"/>
                </a:cubicBezTo>
                <a:cubicBezTo>
                  <a:pt x="591" y="135"/>
                  <a:pt x="590" y="135"/>
                  <a:pt x="588" y="136"/>
                </a:cubicBezTo>
                <a:cubicBezTo>
                  <a:pt x="586" y="136"/>
                  <a:pt x="585" y="136"/>
                  <a:pt x="583" y="136"/>
                </a:cubicBezTo>
                <a:cubicBezTo>
                  <a:pt x="582" y="136"/>
                  <a:pt x="580" y="136"/>
                  <a:pt x="579" y="136"/>
                </a:cubicBezTo>
                <a:cubicBezTo>
                  <a:pt x="577" y="135"/>
                  <a:pt x="576" y="135"/>
                  <a:pt x="575" y="135"/>
                </a:cubicBezTo>
                <a:cubicBezTo>
                  <a:pt x="584" y="79"/>
                  <a:pt x="584" y="79"/>
                  <a:pt x="584" y="79"/>
                </a:cubicBezTo>
                <a:cubicBezTo>
                  <a:pt x="585" y="77"/>
                  <a:pt x="585" y="75"/>
                  <a:pt x="585" y="73"/>
                </a:cubicBezTo>
                <a:cubicBezTo>
                  <a:pt x="585" y="71"/>
                  <a:pt x="586" y="69"/>
                  <a:pt x="586" y="68"/>
                </a:cubicBezTo>
                <a:cubicBezTo>
                  <a:pt x="586" y="63"/>
                  <a:pt x="585" y="60"/>
                  <a:pt x="583" y="58"/>
                </a:cubicBezTo>
                <a:cubicBezTo>
                  <a:pt x="581" y="56"/>
                  <a:pt x="578" y="55"/>
                  <a:pt x="574" y="55"/>
                </a:cubicBezTo>
                <a:cubicBezTo>
                  <a:pt x="571" y="55"/>
                  <a:pt x="569" y="55"/>
                  <a:pt x="566" y="56"/>
                </a:cubicBezTo>
                <a:cubicBezTo>
                  <a:pt x="563" y="58"/>
                  <a:pt x="561" y="60"/>
                  <a:pt x="558" y="63"/>
                </a:cubicBezTo>
                <a:cubicBezTo>
                  <a:pt x="556" y="66"/>
                  <a:pt x="553" y="69"/>
                  <a:pt x="551" y="74"/>
                </a:cubicBezTo>
                <a:cubicBezTo>
                  <a:pt x="549" y="79"/>
                  <a:pt x="548" y="85"/>
                  <a:pt x="546" y="92"/>
                </a:cubicBezTo>
                <a:cubicBezTo>
                  <a:pt x="539" y="135"/>
                  <a:pt x="539" y="135"/>
                  <a:pt x="539" y="135"/>
                </a:cubicBezTo>
                <a:cubicBezTo>
                  <a:pt x="537" y="135"/>
                  <a:pt x="536" y="135"/>
                  <a:pt x="534" y="136"/>
                </a:cubicBezTo>
                <a:cubicBezTo>
                  <a:pt x="532" y="136"/>
                  <a:pt x="531" y="136"/>
                  <a:pt x="529" y="136"/>
                </a:cubicBezTo>
                <a:cubicBezTo>
                  <a:pt x="528" y="136"/>
                  <a:pt x="527" y="136"/>
                  <a:pt x="525" y="136"/>
                </a:cubicBezTo>
                <a:cubicBezTo>
                  <a:pt x="523" y="135"/>
                  <a:pt x="522" y="135"/>
                  <a:pt x="521" y="135"/>
                </a:cubicBezTo>
                <a:cubicBezTo>
                  <a:pt x="531" y="79"/>
                  <a:pt x="531" y="79"/>
                  <a:pt x="531" y="79"/>
                </a:cubicBezTo>
                <a:cubicBezTo>
                  <a:pt x="531" y="77"/>
                  <a:pt x="531" y="75"/>
                  <a:pt x="531" y="73"/>
                </a:cubicBezTo>
                <a:cubicBezTo>
                  <a:pt x="532" y="71"/>
                  <a:pt x="532" y="69"/>
                  <a:pt x="532" y="68"/>
                </a:cubicBezTo>
                <a:cubicBezTo>
                  <a:pt x="532" y="63"/>
                  <a:pt x="531" y="60"/>
                  <a:pt x="529" y="58"/>
                </a:cubicBezTo>
                <a:cubicBezTo>
                  <a:pt x="527" y="56"/>
                  <a:pt x="524" y="55"/>
                  <a:pt x="520" y="55"/>
                </a:cubicBezTo>
                <a:cubicBezTo>
                  <a:pt x="518" y="55"/>
                  <a:pt x="515" y="55"/>
                  <a:pt x="512" y="56"/>
                </a:cubicBezTo>
                <a:cubicBezTo>
                  <a:pt x="509" y="58"/>
                  <a:pt x="507" y="60"/>
                  <a:pt x="504" y="63"/>
                </a:cubicBezTo>
                <a:cubicBezTo>
                  <a:pt x="502" y="66"/>
                  <a:pt x="499" y="70"/>
                  <a:pt x="497" y="75"/>
                </a:cubicBezTo>
                <a:cubicBezTo>
                  <a:pt x="495" y="80"/>
                  <a:pt x="493" y="87"/>
                  <a:pt x="492" y="94"/>
                </a:cubicBezTo>
                <a:cubicBezTo>
                  <a:pt x="485" y="135"/>
                  <a:pt x="485" y="135"/>
                  <a:pt x="485" y="135"/>
                </a:cubicBezTo>
                <a:cubicBezTo>
                  <a:pt x="483" y="135"/>
                  <a:pt x="482" y="135"/>
                  <a:pt x="480" y="136"/>
                </a:cubicBezTo>
                <a:cubicBezTo>
                  <a:pt x="478" y="136"/>
                  <a:pt x="477" y="136"/>
                  <a:pt x="475" y="136"/>
                </a:cubicBezTo>
                <a:cubicBezTo>
                  <a:pt x="474" y="136"/>
                  <a:pt x="473" y="136"/>
                  <a:pt x="471" y="136"/>
                </a:cubicBezTo>
                <a:cubicBezTo>
                  <a:pt x="469" y="135"/>
                  <a:pt x="468" y="135"/>
                  <a:pt x="467" y="135"/>
                </a:cubicBezTo>
                <a:lnTo>
                  <a:pt x="476" y="81"/>
                </a:lnTo>
                <a:close/>
                <a:moveTo>
                  <a:pt x="638" y="98"/>
                </a:moveTo>
                <a:cubicBezTo>
                  <a:pt x="639" y="106"/>
                  <a:pt x="641" y="112"/>
                  <a:pt x="644" y="116"/>
                </a:cubicBezTo>
                <a:cubicBezTo>
                  <a:pt x="648" y="120"/>
                  <a:pt x="654" y="122"/>
                  <a:pt x="662" y="122"/>
                </a:cubicBezTo>
                <a:cubicBezTo>
                  <a:pt x="667" y="122"/>
                  <a:pt x="672" y="122"/>
                  <a:pt x="676" y="121"/>
                </a:cubicBezTo>
                <a:cubicBezTo>
                  <a:pt x="680" y="120"/>
                  <a:pt x="684" y="118"/>
                  <a:pt x="688" y="117"/>
                </a:cubicBezTo>
                <a:cubicBezTo>
                  <a:pt x="689" y="119"/>
                  <a:pt x="690" y="121"/>
                  <a:pt x="690" y="124"/>
                </a:cubicBezTo>
                <a:cubicBezTo>
                  <a:pt x="691" y="126"/>
                  <a:pt x="691" y="129"/>
                  <a:pt x="691" y="131"/>
                </a:cubicBezTo>
                <a:cubicBezTo>
                  <a:pt x="689" y="132"/>
                  <a:pt x="687" y="133"/>
                  <a:pt x="684" y="134"/>
                </a:cubicBezTo>
                <a:cubicBezTo>
                  <a:pt x="682" y="134"/>
                  <a:pt x="679" y="135"/>
                  <a:pt x="676" y="135"/>
                </a:cubicBezTo>
                <a:cubicBezTo>
                  <a:pt x="673" y="136"/>
                  <a:pt x="670" y="136"/>
                  <a:pt x="667" y="137"/>
                </a:cubicBezTo>
                <a:cubicBezTo>
                  <a:pt x="664" y="137"/>
                  <a:pt x="662" y="137"/>
                  <a:pt x="659" y="137"/>
                </a:cubicBezTo>
                <a:cubicBezTo>
                  <a:pt x="652" y="137"/>
                  <a:pt x="646" y="136"/>
                  <a:pt x="641" y="134"/>
                </a:cubicBezTo>
                <a:cubicBezTo>
                  <a:pt x="636" y="132"/>
                  <a:pt x="632" y="130"/>
                  <a:pt x="629" y="127"/>
                </a:cubicBezTo>
                <a:cubicBezTo>
                  <a:pt x="626" y="123"/>
                  <a:pt x="624" y="119"/>
                  <a:pt x="622" y="115"/>
                </a:cubicBezTo>
                <a:cubicBezTo>
                  <a:pt x="621" y="110"/>
                  <a:pt x="620" y="105"/>
                  <a:pt x="620" y="100"/>
                </a:cubicBezTo>
                <a:cubicBezTo>
                  <a:pt x="620" y="92"/>
                  <a:pt x="621" y="85"/>
                  <a:pt x="624" y="78"/>
                </a:cubicBezTo>
                <a:cubicBezTo>
                  <a:pt x="626" y="70"/>
                  <a:pt x="630" y="64"/>
                  <a:pt x="635" y="58"/>
                </a:cubicBezTo>
                <a:cubicBezTo>
                  <a:pt x="639" y="52"/>
                  <a:pt x="645" y="48"/>
                  <a:pt x="652" y="44"/>
                </a:cubicBezTo>
                <a:cubicBezTo>
                  <a:pt x="658" y="41"/>
                  <a:pt x="665" y="39"/>
                  <a:pt x="673" y="39"/>
                </a:cubicBezTo>
                <a:cubicBezTo>
                  <a:pt x="681" y="39"/>
                  <a:pt x="688" y="41"/>
                  <a:pt x="693" y="45"/>
                </a:cubicBezTo>
                <a:cubicBezTo>
                  <a:pt x="697" y="49"/>
                  <a:pt x="700" y="54"/>
                  <a:pt x="700" y="61"/>
                </a:cubicBezTo>
                <a:cubicBezTo>
                  <a:pt x="700" y="66"/>
                  <a:pt x="698" y="71"/>
                  <a:pt x="696" y="75"/>
                </a:cubicBezTo>
                <a:cubicBezTo>
                  <a:pt x="693" y="79"/>
                  <a:pt x="689" y="82"/>
                  <a:pt x="685" y="85"/>
                </a:cubicBezTo>
                <a:cubicBezTo>
                  <a:pt x="680" y="88"/>
                  <a:pt x="675" y="90"/>
                  <a:pt x="668" y="92"/>
                </a:cubicBezTo>
                <a:cubicBezTo>
                  <a:pt x="662" y="94"/>
                  <a:pt x="655" y="95"/>
                  <a:pt x="648" y="96"/>
                </a:cubicBezTo>
                <a:lnTo>
                  <a:pt x="638" y="98"/>
                </a:lnTo>
                <a:close/>
                <a:moveTo>
                  <a:pt x="650" y="82"/>
                </a:moveTo>
                <a:cubicBezTo>
                  <a:pt x="656" y="81"/>
                  <a:pt x="661" y="80"/>
                  <a:pt x="665" y="79"/>
                </a:cubicBezTo>
                <a:cubicBezTo>
                  <a:pt x="669" y="77"/>
                  <a:pt x="673" y="76"/>
                  <a:pt x="675" y="74"/>
                </a:cubicBezTo>
                <a:cubicBezTo>
                  <a:pt x="678" y="72"/>
                  <a:pt x="679" y="71"/>
                  <a:pt x="680" y="69"/>
                </a:cubicBezTo>
                <a:cubicBezTo>
                  <a:pt x="681" y="67"/>
                  <a:pt x="682" y="65"/>
                  <a:pt x="682" y="63"/>
                </a:cubicBezTo>
                <a:cubicBezTo>
                  <a:pt x="682" y="60"/>
                  <a:pt x="681" y="58"/>
                  <a:pt x="679" y="56"/>
                </a:cubicBezTo>
                <a:cubicBezTo>
                  <a:pt x="677" y="54"/>
                  <a:pt x="674" y="53"/>
                  <a:pt x="670" y="53"/>
                </a:cubicBezTo>
                <a:cubicBezTo>
                  <a:pt x="666" y="53"/>
                  <a:pt x="663" y="54"/>
                  <a:pt x="660" y="56"/>
                </a:cubicBezTo>
                <a:cubicBezTo>
                  <a:pt x="656" y="58"/>
                  <a:pt x="653" y="60"/>
                  <a:pt x="651" y="63"/>
                </a:cubicBezTo>
                <a:cubicBezTo>
                  <a:pt x="648" y="66"/>
                  <a:pt x="646" y="69"/>
                  <a:pt x="644" y="73"/>
                </a:cubicBezTo>
                <a:cubicBezTo>
                  <a:pt x="642" y="76"/>
                  <a:pt x="641" y="80"/>
                  <a:pt x="640" y="84"/>
                </a:cubicBezTo>
                <a:lnTo>
                  <a:pt x="650" y="82"/>
                </a:lnTo>
                <a:close/>
                <a:moveTo>
                  <a:pt x="770" y="56"/>
                </a:moveTo>
                <a:cubicBezTo>
                  <a:pt x="755" y="56"/>
                  <a:pt x="755" y="56"/>
                  <a:pt x="755" y="56"/>
                </a:cubicBezTo>
                <a:cubicBezTo>
                  <a:pt x="755" y="53"/>
                  <a:pt x="755" y="51"/>
                  <a:pt x="755" y="49"/>
                </a:cubicBezTo>
                <a:cubicBezTo>
                  <a:pt x="756" y="46"/>
                  <a:pt x="756" y="44"/>
                  <a:pt x="757" y="41"/>
                </a:cubicBezTo>
                <a:cubicBezTo>
                  <a:pt x="772" y="41"/>
                  <a:pt x="772" y="41"/>
                  <a:pt x="772" y="41"/>
                </a:cubicBezTo>
                <a:cubicBezTo>
                  <a:pt x="773" y="38"/>
                  <a:pt x="773" y="35"/>
                  <a:pt x="774" y="31"/>
                </a:cubicBezTo>
                <a:cubicBezTo>
                  <a:pt x="774" y="28"/>
                  <a:pt x="774" y="25"/>
                  <a:pt x="774" y="21"/>
                </a:cubicBezTo>
                <a:cubicBezTo>
                  <a:pt x="774" y="18"/>
                  <a:pt x="774" y="18"/>
                  <a:pt x="774" y="18"/>
                </a:cubicBezTo>
                <a:cubicBezTo>
                  <a:pt x="777" y="17"/>
                  <a:pt x="780" y="16"/>
                  <a:pt x="783" y="15"/>
                </a:cubicBezTo>
                <a:cubicBezTo>
                  <a:pt x="787" y="15"/>
                  <a:pt x="789" y="15"/>
                  <a:pt x="792" y="15"/>
                </a:cubicBezTo>
                <a:cubicBezTo>
                  <a:pt x="792" y="16"/>
                  <a:pt x="792" y="17"/>
                  <a:pt x="792" y="18"/>
                </a:cubicBezTo>
                <a:cubicBezTo>
                  <a:pt x="792" y="19"/>
                  <a:pt x="792" y="20"/>
                  <a:pt x="792" y="21"/>
                </a:cubicBezTo>
                <a:cubicBezTo>
                  <a:pt x="792" y="25"/>
                  <a:pt x="792" y="30"/>
                  <a:pt x="791" y="35"/>
                </a:cubicBezTo>
                <a:cubicBezTo>
                  <a:pt x="790" y="41"/>
                  <a:pt x="790" y="41"/>
                  <a:pt x="790" y="41"/>
                </a:cubicBezTo>
                <a:cubicBezTo>
                  <a:pt x="813" y="41"/>
                  <a:pt x="813" y="41"/>
                  <a:pt x="813" y="41"/>
                </a:cubicBezTo>
                <a:cubicBezTo>
                  <a:pt x="813" y="44"/>
                  <a:pt x="813" y="46"/>
                  <a:pt x="813" y="49"/>
                </a:cubicBezTo>
                <a:cubicBezTo>
                  <a:pt x="812" y="51"/>
                  <a:pt x="812" y="53"/>
                  <a:pt x="811" y="56"/>
                </a:cubicBezTo>
                <a:cubicBezTo>
                  <a:pt x="787" y="56"/>
                  <a:pt x="787" y="56"/>
                  <a:pt x="787" y="56"/>
                </a:cubicBezTo>
                <a:cubicBezTo>
                  <a:pt x="780" y="95"/>
                  <a:pt x="780" y="95"/>
                  <a:pt x="780" y="95"/>
                </a:cubicBezTo>
                <a:cubicBezTo>
                  <a:pt x="780" y="98"/>
                  <a:pt x="779" y="101"/>
                  <a:pt x="779" y="104"/>
                </a:cubicBezTo>
                <a:cubicBezTo>
                  <a:pt x="778" y="107"/>
                  <a:pt x="778" y="110"/>
                  <a:pt x="778" y="112"/>
                </a:cubicBezTo>
                <a:cubicBezTo>
                  <a:pt x="778" y="116"/>
                  <a:pt x="779" y="118"/>
                  <a:pt x="781" y="120"/>
                </a:cubicBezTo>
                <a:cubicBezTo>
                  <a:pt x="783" y="121"/>
                  <a:pt x="785" y="122"/>
                  <a:pt x="788" y="122"/>
                </a:cubicBezTo>
                <a:cubicBezTo>
                  <a:pt x="790" y="122"/>
                  <a:pt x="792" y="122"/>
                  <a:pt x="794" y="121"/>
                </a:cubicBezTo>
                <a:cubicBezTo>
                  <a:pt x="796" y="121"/>
                  <a:pt x="797" y="121"/>
                  <a:pt x="799" y="120"/>
                </a:cubicBezTo>
                <a:cubicBezTo>
                  <a:pt x="800" y="121"/>
                  <a:pt x="800" y="123"/>
                  <a:pt x="800" y="124"/>
                </a:cubicBezTo>
                <a:cubicBezTo>
                  <a:pt x="800" y="126"/>
                  <a:pt x="800" y="127"/>
                  <a:pt x="800" y="129"/>
                </a:cubicBezTo>
                <a:cubicBezTo>
                  <a:pt x="800" y="130"/>
                  <a:pt x="800" y="131"/>
                  <a:pt x="800" y="132"/>
                </a:cubicBezTo>
                <a:cubicBezTo>
                  <a:pt x="800" y="133"/>
                  <a:pt x="800" y="134"/>
                  <a:pt x="800" y="134"/>
                </a:cubicBezTo>
                <a:cubicBezTo>
                  <a:pt x="799" y="135"/>
                  <a:pt x="797" y="135"/>
                  <a:pt x="794" y="136"/>
                </a:cubicBezTo>
                <a:cubicBezTo>
                  <a:pt x="792" y="136"/>
                  <a:pt x="789" y="137"/>
                  <a:pt x="786" y="137"/>
                </a:cubicBezTo>
                <a:cubicBezTo>
                  <a:pt x="782" y="137"/>
                  <a:pt x="778" y="136"/>
                  <a:pt x="775" y="136"/>
                </a:cubicBezTo>
                <a:cubicBezTo>
                  <a:pt x="772" y="135"/>
                  <a:pt x="769" y="134"/>
                  <a:pt x="767" y="133"/>
                </a:cubicBezTo>
                <a:cubicBezTo>
                  <a:pt x="764" y="131"/>
                  <a:pt x="763" y="129"/>
                  <a:pt x="761" y="126"/>
                </a:cubicBezTo>
                <a:cubicBezTo>
                  <a:pt x="760" y="124"/>
                  <a:pt x="759" y="120"/>
                  <a:pt x="759" y="116"/>
                </a:cubicBezTo>
                <a:cubicBezTo>
                  <a:pt x="759" y="114"/>
                  <a:pt x="760" y="111"/>
                  <a:pt x="760" y="109"/>
                </a:cubicBezTo>
                <a:cubicBezTo>
                  <a:pt x="761" y="106"/>
                  <a:pt x="761" y="103"/>
                  <a:pt x="761" y="100"/>
                </a:cubicBezTo>
                <a:lnTo>
                  <a:pt x="770" y="56"/>
                </a:lnTo>
                <a:close/>
                <a:moveTo>
                  <a:pt x="851" y="137"/>
                </a:moveTo>
                <a:cubicBezTo>
                  <a:pt x="840" y="137"/>
                  <a:pt x="831" y="134"/>
                  <a:pt x="826" y="128"/>
                </a:cubicBezTo>
                <a:cubicBezTo>
                  <a:pt x="820" y="122"/>
                  <a:pt x="817" y="113"/>
                  <a:pt x="817" y="101"/>
                </a:cubicBezTo>
                <a:cubicBezTo>
                  <a:pt x="817" y="94"/>
                  <a:pt x="818" y="87"/>
                  <a:pt x="820" y="80"/>
                </a:cubicBezTo>
                <a:cubicBezTo>
                  <a:pt x="822" y="73"/>
                  <a:pt x="825" y="66"/>
                  <a:pt x="830" y="60"/>
                </a:cubicBezTo>
                <a:cubicBezTo>
                  <a:pt x="834" y="54"/>
                  <a:pt x="839" y="49"/>
                  <a:pt x="846" y="45"/>
                </a:cubicBezTo>
                <a:cubicBezTo>
                  <a:pt x="853" y="41"/>
                  <a:pt x="860" y="39"/>
                  <a:pt x="869" y="39"/>
                </a:cubicBezTo>
                <a:cubicBezTo>
                  <a:pt x="881" y="39"/>
                  <a:pt x="889" y="42"/>
                  <a:pt x="895" y="48"/>
                </a:cubicBezTo>
                <a:cubicBezTo>
                  <a:pt x="901" y="55"/>
                  <a:pt x="904" y="64"/>
                  <a:pt x="904" y="75"/>
                </a:cubicBezTo>
                <a:cubicBezTo>
                  <a:pt x="904" y="82"/>
                  <a:pt x="903" y="89"/>
                  <a:pt x="901" y="96"/>
                </a:cubicBezTo>
                <a:cubicBezTo>
                  <a:pt x="898" y="104"/>
                  <a:pt x="895" y="110"/>
                  <a:pt x="891" y="116"/>
                </a:cubicBezTo>
                <a:cubicBezTo>
                  <a:pt x="887" y="123"/>
                  <a:pt x="881" y="127"/>
                  <a:pt x="875" y="131"/>
                </a:cubicBezTo>
                <a:cubicBezTo>
                  <a:pt x="868" y="135"/>
                  <a:pt x="860" y="137"/>
                  <a:pt x="851" y="137"/>
                </a:cubicBezTo>
                <a:close/>
                <a:moveTo>
                  <a:pt x="853" y="123"/>
                </a:moveTo>
                <a:cubicBezTo>
                  <a:pt x="859" y="123"/>
                  <a:pt x="864" y="121"/>
                  <a:pt x="868" y="118"/>
                </a:cubicBezTo>
                <a:cubicBezTo>
                  <a:pt x="872" y="115"/>
                  <a:pt x="875" y="111"/>
                  <a:pt x="878" y="106"/>
                </a:cubicBezTo>
                <a:cubicBezTo>
                  <a:pt x="880" y="102"/>
                  <a:pt x="882" y="96"/>
                  <a:pt x="883" y="91"/>
                </a:cubicBezTo>
                <a:cubicBezTo>
                  <a:pt x="885" y="85"/>
                  <a:pt x="885" y="80"/>
                  <a:pt x="885" y="75"/>
                </a:cubicBezTo>
                <a:cubicBezTo>
                  <a:pt x="885" y="68"/>
                  <a:pt x="884" y="63"/>
                  <a:pt x="881" y="59"/>
                </a:cubicBezTo>
                <a:cubicBezTo>
                  <a:pt x="878" y="56"/>
                  <a:pt x="873" y="54"/>
                  <a:pt x="867" y="54"/>
                </a:cubicBezTo>
                <a:cubicBezTo>
                  <a:pt x="862" y="54"/>
                  <a:pt x="857" y="55"/>
                  <a:pt x="853" y="58"/>
                </a:cubicBezTo>
                <a:cubicBezTo>
                  <a:pt x="849" y="62"/>
                  <a:pt x="845" y="66"/>
                  <a:pt x="843" y="70"/>
                </a:cubicBezTo>
                <a:cubicBezTo>
                  <a:pt x="840" y="75"/>
                  <a:pt x="838" y="80"/>
                  <a:pt x="837" y="86"/>
                </a:cubicBezTo>
                <a:cubicBezTo>
                  <a:pt x="836" y="91"/>
                  <a:pt x="836" y="97"/>
                  <a:pt x="836" y="101"/>
                </a:cubicBezTo>
                <a:cubicBezTo>
                  <a:pt x="836" y="108"/>
                  <a:pt x="837" y="114"/>
                  <a:pt x="840" y="117"/>
                </a:cubicBezTo>
                <a:cubicBezTo>
                  <a:pt x="843" y="121"/>
                  <a:pt x="847" y="123"/>
                  <a:pt x="853" y="123"/>
                </a:cubicBezTo>
                <a:close/>
                <a:moveTo>
                  <a:pt x="955" y="81"/>
                </a:moveTo>
                <a:cubicBezTo>
                  <a:pt x="956" y="73"/>
                  <a:pt x="958" y="67"/>
                  <a:pt x="958" y="62"/>
                </a:cubicBezTo>
                <a:cubicBezTo>
                  <a:pt x="959" y="57"/>
                  <a:pt x="960" y="52"/>
                  <a:pt x="960" y="48"/>
                </a:cubicBezTo>
                <a:cubicBezTo>
                  <a:pt x="960" y="46"/>
                  <a:pt x="960" y="45"/>
                  <a:pt x="959" y="44"/>
                </a:cubicBezTo>
                <a:cubicBezTo>
                  <a:pt x="959" y="43"/>
                  <a:pt x="959" y="42"/>
                  <a:pt x="959" y="41"/>
                </a:cubicBezTo>
                <a:cubicBezTo>
                  <a:pt x="961" y="41"/>
                  <a:pt x="962" y="40"/>
                  <a:pt x="963" y="40"/>
                </a:cubicBezTo>
                <a:cubicBezTo>
                  <a:pt x="965" y="40"/>
                  <a:pt x="966" y="40"/>
                  <a:pt x="968" y="40"/>
                </a:cubicBezTo>
                <a:cubicBezTo>
                  <a:pt x="969" y="40"/>
                  <a:pt x="970" y="40"/>
                  <a:pt x="972" y="40"/>
                </a:cubicBezTo>
                <a:cubicBezTo>
                  <a:pt x="973" y="40"/>
                  <a:pt x="975" y="41"/>
                  <a:pt x="976" y="41"/>
                </a:cubicBezTo>
                <a:cubicBezTo>
                  <a:pt x="976" y="42"/>
                  <a:pt x="977" y="43"/>
                  <a:pt x="977" y="44"/>
                </a:cubicBezTo>
                <a:cubicBezTo>
                  <a:pt x="977" y="45"/>
                  <a:pt x="977" y="47"/>
                  <a:pt x="977" y="49"/>
                </a:cubicBezTo>
                <a:cubicBezTo>
                  <a:pt x="977" y="50"/>
                  <a:pt x="977" y="52"/>
                  <a:pt x="977" y="53"/>
                </a:cubicBezTo>
                <a:cubicBezTo>
                  <a:pt x="977" y="54"/>
                  <a:pt x="976" y="55"/>
                  <a:pt x="976" y="57"/>
                </a:cubicBezTo>
                <a:cubicBezTo>
                  <a:pt x="979" y="52"/>
                  <a:pt x="984" y="47"/>
                  <a:pt x="989" y="44"/>
                </a:cubicBezTo>
                <a:cubicBezTo>
                  <a:pt x="994" y="41"/>
                  <a:pt x="1001" y="39"/>
                  <a:pt x="1008" y="39"/>
                </a:cubicBezTo>
                <a:cubicBezTo>
                  <a:pt x="1017" y="39"/>
                  <a:pt x="1023" y="42"/>
                  <a:pt x="1028" y="48"/>
                </a:cubicBezTo>
                <a:cubicBezTo>
                  <a:pt x="1033" y="54"/>
                  <a:pt x="1035" y="62"/>
                  <a:pt x="1035" y="73"/>
                </a:cubicBezTo>
                <a:cubicBezTo>
                  <a:pt x="1035" y="81"/>
                  <a:pt x="1034" y="90"/>
                  <a:pt x="1031" y="97"/>
                </a:cubicBezTo>
                <a:cubicBezTo>
                  <a:pt x="1029" y="105"/>
                  <a:pt x="1025" y="112"/>
                  <a:pt x="1020" y="118"/>
                </a:cubicBezTo>
                <a:cubicBezTo>
                  <a:pt x="1014" y="124"/>
                  <a:pt x="1008" y="129"/>
                  <a:pt x="1000" y="132"/>
                </a:cubicBezTo>
                <a:cubicBezTo>
                  <a:pt x="992" y="135"/>
                  <a:pt x="983" y="137"/>
                  <a:pt x="973" y="137"/>
                </a:cubicBezTo>
                <a:cubicBezTo>
                  <a:pt x="971" y="137"/>
                  <a:pt x="969" y="137"/>
                  <a:pt x="968" y="137"/>
                </a:cubicBezTo>
                <a:cubicBezTo>
                  <a:pt x="966" y="137"/>
                  <a:pt x="965" y="137"/>
                  <a:pt x="963" y="137"/>
                </a:cubicBezTo>
                <a:cubicBezTo>
                  <a:pt x="956" y="178"/>
                  <a:pt x="956" y="178"/>
                  <a:pt x="956" y="178"/>
                </a:cubicBezTo>
                <a:cubicBezTo>
                  <a:pt x="955" y="179"/>
                  <a:pt x="953" y="179"/>
                  <a:pt x="951" y="179"/>
                </a:cubicBezTo>
                <a:cubicBezTo>
                  <a:pt x="950" y="179"/>
                  <a:pt x="948" y="179"/>
                  <a:pt x="947" y="179"/>
                </a:cubicBezTo>
                <a:cubicBezTo>
                  <a:pt x="946" y="179"/>
                  <a:pt x="944" y="179"/>
                  <a:pt x="942" y="179"/>
                </a:cubicBezTo>
                <a:cubicBezTo>
                  <a:pt x="941" y="179"/>
                  <a:pt x="939" y="179"/>
                  <a:pt x="938" y="178"/>
                </a:cubicBezTo>
                <a:lnTo>
                  <a:pt x="955" y="81"/>
                </a:lnTo>
                <a:close/>
                <a:moveTo>
                  <a:pt x="966" y="121"/>
                </a:moveTo>
                <a:cubicBezTo>
                  <a:pt x="967" y="121"/>
                  <a:pt x="969" y="122"/>
                  <a:pt x="971" y="122"/>
                </a:cubicBezTo>
                <a:cubicBezTo>
                  <a:pt x="973" y="122"/>
                  <a:pt x="975" y="122"/>
                  <a:pt x="977" y="122"/>
                </a:cubicBezTo>
                <a:cubicBezTo>
                  <a:pt x="982" y="122"/>
                  <a:pt x="987" y="121"/>
                  <a:pt x="992" y="119"/>
                </a:cubicBezTo>
                <a:cubicBezTo>
                  <a:pt x="997" y="116"/>
                  <a:pt x="1001" y="113"/>
                  <a:pt x="1005" y="109"/>
                </a:cubicBezTo>
                <a:cubicBezTo>
                  <a:pt x="1008" y="105"/>
                  <a:pt x="1011" y="100"/>
                  <a:pt x="1013" y="94"/>
                </a:cubicBezTo>
                <a:cubicBezTo>
                  <a:pt x="1015" y="89"/>
                  <a:pt x="1016" y="83"/>
                  <a:pt x="1016" y="76"/>
                </a:cubicBezTo>
                <a:cubicBezTo>
                  <a:pt x="1016" y="69"/>
                  <a:pt x="1015" y="64"/>
                  <a:pt x="1012" y="60"/>
                </a:cubicBezTo>
                <a:cubicBezTo>
                  <a:pt x="1009" y="57"/>
                  <a:pt x="1005" y="55"/>
                  <a:pt x="1000" y="55"/>
                </a:cubicBezTo>
                <a:cubicBezTo>
                  <a:pt x="996" y="55"/>
                  <a:pt x="993" y="55"/>
                  <a:pt x="990" y="57"/>
                </a:cubicBezTo>
                <a:cubicBezTo>
                  <a:pt x="988" y="58"/>
                  <a:pt x="985" y="60"/>
                  <a:pt x="982" y="63"/>
                </a:cubicBezTo>
                <a:cubicBezTo>
                  <a:pt x="980" y="66"/>
                  <a:pt x="978" y="70"/>
                  <a:pt x="976" y="75"/>
                </a:cubicBezTo>
                <a:cubicBezTo>
                  <a:pt x="974" y="79"/>
                  <a:pt x="972" y="85"/>
                  <a:pt x="971" y="92"/>
                </a:cubicBezTo>
                <a:lnTo>
                  <a:pt x="966" y="121"/>
                </a:lnTo>
                <a:close/>
                <a:moveTo>
                  <a:pt x="1084" y="137"/>
                </a:moveTo>
                <a:cubicBezTo>
                  <a:pt x="1072" y="137"/>
                  <a:pt x="1064" y="134"/>
                  <a:pt x="1058" y="128"/>
                </a:cubicBezTo>
                <a:cubicBezTo>
                  <a:pt x="1052" y="122"/>
                  <a:pt x="1049" y="113"/>
                  <a:pt x="1049" y="101"/>
                </a:cubicBezTo>
                <a:cubicBezTo>
                  <a:pt x="1049" y="94"/>
                  <a:pt x="1051" y="87"/>
                  <a:pt x="1053" y="80"/>
                </a:cubicBezTo>
                <a:cubicBezTo>
                  <a:pt x="1055" y="73"/>
                  <a:pt x="1058" y="66"/>
                  <a:pt x="1062" y="60"/>
                </a:cubicBezTo>
                <a:cubicBezTo>
                  <a:pt x="1067" y="54"/>
                  <a:pt x="1072" y="49"/>
                  <a:pt x="1079" y="45"/>
                </a:cubicBezTo>
                <a:cubicBezTo>
                  <a:pt x="1085" y="41"/>
                  <a:pt x="1093" y="39"/>
                  <a:pt x="1102" y="39"/>
                </a:cubicBezTo>
                <a:cubicBezTo>
                  <a:pt x="1113" y="39"/>
                  <a:pt x="1122" y="42"/>
                  <a:pt x="1127" y="48"/>
                </a:cubicBezTo>
                <a:cubicBezTo>
                  <a:pt x="1133" y="55"/>
                  <a:pt x="1136" y="64"/>
                  <a:pt x="1136" y="75"/>
                </a:cubicBezTo>
                <a:cubicBezTo>
                  <a:pt x="1136" y="82"/>
                  <a:pt x="1135" y="89"/>
                  <a:pt x="1133" y="96"/>
                </a:cubicBezTo>
                <a:cubicBezTo>
                  <a:pt x="1131" y="104"/>
                  <a:pt x="1128" y="110"/>
                  <a:pt x="1123" y="116"/>
                </a:cubicBezTo>
                <a:cubicBezTo>
                  <a:pt x="1119" y="123"/>
                  <a:pt x="1114" y="127"/>
                  <a:pt x="1107" y="131"/>
                </a:cubicBezTo>
                <a:cubicBezTo>
                  <a:pt x="1101" y="135"/>
                  <a:pt x="1093" y="137"/>
                  <a:pt x="1084" y="137"/>
                </a:cubicBezTo>
                <a:close/>
                <a:moveTo>
                  <a:pt x="1086" y="123"/>
                </a:moveTo>
                <a:cubicBezTo>
                  <a:pt x="1091" y="123"/>
                  <a:pt x="1096" y="121"/>
                  <a:pt x="1100" y="118"/>
                </a:cubicBezTo>
                <a:cubicBezTo>
                  <a:pt x="1104" y="115"/>
                  <a:pt x="1108" y="111"/>
                  <a:pt x="1110" y="106"/>
                </a:cubicBezTo>
                <a:cubicBezTo>
                  <a:pt x="1113" y="102"/>
                  <a:pt x="1115" y="96"/>
                  <a:pt x="1116" y="91"/>
                </a:cubicBezTo>
                <a:cubicBezTo>
                  <a:pt x="1117" y="85"/>
                  <a:pt x="1118" y="80"/>
                  <a:pt x="1118" y="75"/>
                </a:cubicBezTo>
                <a:cubicBezTo>
                  <a:pt x="1118" y="68"/>
                  <a:pt x="1116" y="63"/>
                  <a:pt x="1113" y="59"/>
                </a:cubicBezTo>
                <a:cubicBezTo>
                  <a:pt x="1110" y="56"/>
                  <a:pt x="1106" y="54"/>
                  <a:pt x="1100" y="54"/>
                </a:cubicBezTo>
                <a:cubicBezTo>
                  <a:pt x="1094" y="54"/>
                  <a:pt x="1089" y="55"/>
                  <a:pt x="1085" y="58"/>
                </a:cubicBezTo>
                <a:cubicBezTo>
                  <a:pt x="1081" y="62"/>
                  <a:pt x="1078" y="66"/>
                  <a:pt x="1075" y="70"/>
                </a:cubicBezTo>
                <a:cubicBezTo>
                  <a:pt x="1073" y="75"/>
                  <a:pt x="1071" y="80"/>
                  <a:pt x="1070" y="86"/>
                </a:cubicBezTo>
                <a:cubicBezTo>
                  <a:pt x="1069" y="91"/>
                  <a:pt x="1068" y="97"/>
                  <a:pt x="1068" y="101"/>
                </a:cubicBezTo>
                <a:cubicBezTo>
                  <a:pt x="1068" y="108"/>
                  <a:pt x="1069" y="114"/>
                  <a:pt x="1072" y="117"/>
                </a:cubicBezTo>
                <a:cubicBezTo>
                  <a:pt x="1075" y="121"/>
                  <a:pt x="1080" y="123"/>
                  <a:pt x="1086" y="123"/>
                </a:cubicBezTo>
                <a:close/>
                <a:moveTo>
                  <a:pt x="1174" y="91"/>
                </a:moveTo>
                <a:cubicBezTo>
                  <a:pt x="1172" y="90"/>
                  <a:pt x="1170" y="89"/>
                  <a:pt x="1168" y="88"/>
                </a:cubicBezTo>
                <a:cubicBezTo>
                  <a:pt x="1166" y="87"/>
                  <a:pt x="1164" y="86"/>
                  <a:pt x="1162" y="84"/>
                </a:cubicBezTo>
                <a:cubicBezTo>
                  <a:pt x="1160" y="82"/>
                  <a:pt x="1159" y="80"/>
                  <a:pt x="1158" y="77"/>
                </a:cubicBezTo>
                <a:cubicBezTo>
                  <a:pt x="1157" y="75"/>
                  <a:pt x="1156" y="72"/>
                  <a:pt x="1156" y="68"/>
                </a:cubicBezTo>
                <a:cubicBezTo>
                  <a:pt x="1156" y="63"/>
                  <a:pt x="1157" y="59"/>
                  <a:pt x="1159" y="56"/>
                </a:cubicBezTo>
                <a:cubicBezTo>
                  <a:pt x="1161" y="52"/>
                  <a:pt x="1163" y="49"/>
                  <a:pt x="1167" y="47"/>
                </a:cubicBezTo>
                <a:cubicBezTo>
                  <a:pt x="1170" y="44"/>
                  <a:pt x="1174" y="42"/>
                  <a:pt x="1178" y="41"/>
                </a:cubicBezTo>
                <a:cubicBezTo>
                  <a:pt x="1183" y="40"/>
                  <a:pt x="1188" y="39"/>
                  <a:pt x="1194" y="39"/>
                </a:cubicBezTo>
                <a:cubicBezTo>
                  <a:pt x="1199" y="39"/>
                  <a:pt x="1203" y="39"/>
                  <a:pt x="1208" y="41"/>
                </a:cubicBezTo>
                <a:cubicBezTo>
                  <a:pt x="1212" y="42"/>
                  <a:pt x="1216" y="43"/>
                  <a:pt x="1219" y="44"/>
                </a:cubicBezTo>
                <a:cubicBezTo>
                  <a:pt x="1218" y="49"/>
                  <a:pt x="1216" y="54"/>
                  <a:pt x="1213" y="58"/>
                </a:cubicBezTo>
                <a:cubicBezTo>
                  <a:pt x="1211" y="57"/>
                  <a:pt x="1208" y="56"/>
                  <a:pt x="1205" y="55"/>
                </a:cubicBezTo>
                <a:cubicBezTo>
                  <a:pt x="1201" y="54"/>
                  <a:pt x="1197" y="53"/>
                  <a:pt x="1193" y="53"/>
                </a:cubicBezTo>
                <a:cubicBezTo>
                  <a:pt x="1188" y="53"/>
                  <a:pt x="1183" y="54"/>
                  <a:pt x="1180" y="56"/>
                </a:cubicBezTo>
                <a:cubicBezTo>
                  <a:pt x="1176" y="58"/>
                  <a:pt x="1175" y="61"/>
                  <a:pt x="1175" y="66"/>
                </a:cubicBezTo>
                <a:cubicBezTo>
                  <a:pt x="1175" y="68"/>
                  <a:pt x="1175" y="71"/>
                  <a:pt x="1177" y="73"/>
                </a:cubicBezTo>
                <a:cubicBezTo>
                  <a:pt x="1179" y="75"/>
                  <a:pt x="1182" y="76"/>
                  <a:pt x="1186" y="78"/>
                </a:cubicBezTo>
                <a:cubicBezTo>
                  <a:pt x="1190" y="80"/>
                  <a:pt x="1190" y="80"/>
                  <a:pt x="1190" y="80"/>
                </a:cubicBezTo>
                <a:cubicBezTo>
                  <a:pt x="1192" y="81"/>
                  <a:pt x="1195" y="82"/>
                  <a:pt x="1197" y="83"/>
                </a:cubicBezTo>
                <a:cubicBezTo>
                  <a:pt x="1200" y="85"/>
                  <a:pt x="1202" y="86"/>
                  <a:pt x="1204" y="88"/>
                </a:cubicBezTo>
                <a:cubicBezTo>
                  <a:pt x="1206" y="90"/>
                  <a:pt x="1208" y="92"/>
                  <a:pt x="1209" y="94"/>
                </a:cubicBezTo>
                <a:cubicBezTo>
                  <a:pt x="1210" y="97"/>
                  <a:pt x="1211" y="100"/>
                  <a:pt x="1211" y="104"/>
                </a:cubicBezTo>
                <a:cubicBezTo>
                  <a:pt x="1211" y="109"/>
                  <a:pt x="1210" y="114"/>
                  <a:pt x="1208" y="119"/>
                </a:cubicBezTo>
                <a:cubicBezTo>
                  <a:pt x="1205" y="123"/>
                  <a:pt x="1202" y="126"/>
                  <a:pt x="1198" y="129"/>
                </a:cubicBezTo>
                <a:cubicBezTo>
                  <a:pt x="1195" y="132"/>
                  <a:pt x="1190" y="134"/>
                  <a:pt x="1185" y="135"/>
                </a:cubicBezTo>
                <a:cubicBezTo>
                  <a:pt x="1180" y="137"/>
                  <a:pt x="1175" y="137"/>
                  <a:pt x="1169" y="137"/>
                </a:cubicBezTo>
                <a:cubicBezTo>
                  <a:pt x="1164" y="137"/>
                  <a:pt x="1159" y="137"/>
                  <a:pt x="1154" y="136"/>
                </a:cubicBezTo>
                <a:cubicBezTo>
                  <a:pt x="1150" y="135"/>
                  <a:pt x="1146" y="134"/>
                  <a:pt x="1143" y="133"/>
                </a:cubicBezTo>
                <a:cubicBezTo>
                  <a:pt x="1143" y="130"/>
                  <a:pt x="1143" y="127"/>
                  <a:pt x="1144" y="125"/>
                </a:cubicBezTo>
                <a:cubicBezTo>
                  <a:pt x="1145" y="123"/>
                  <a:pt x="1146" y="120"/>
                  <a:pt x="1147" y="118"/>
                </a:cubicBezTo>
                <a:cubicBezTo>
                  <a:pt x="1150" y="119"/>
                  <a:pt x="1154" y="120"/>
                  <a:pt x="1158" y="121"/>
                </a:cubicBezTo>
                <a:cubicBezTo>
                  <a:pt x="1163" y="122"/>
                  <a:pt x="1167" y="122"/>
                  <a:pt x="1170" y="122"/>
                </a:cubicBezTo>
                <a:cubicBezTo>
                  <a:pt x="1173" y="122"/>
                  <a:pt x="1176" y="122"/>
                  <a:pt x="1179" y="122"/>
                </a:cubicBezTo>
                <a:cubicBezTo>
                  <a:pt x="1181" y="121"/>
                  <a:pt x="1184" y="120"/>
                  <a:pt x="1186" y="119"/>
                </a:cubicBezTo>
                <a:cubicBezTo>
                  <a:pt x="1188" y="118"/>
                  <a:pt x="1189" y="116"/>
                  <a:pt x="1190" y="114"/>
                </a:cubicBezTo>
                <a:cubicBezTo>
                  <a:pt x="1192" y="112"/>
                  <a:pt x="1192" y="110"/>
                  <a:pt x="1192" y="107"/>
                </a:cubicBezTo>
                <a:cubicBezTo>
                  <a:pt x="1192" y="103"/>
                  <a:pt x="1191" y="100"/>
                  <a:pt x="1189" y="99"/>
                </a:cubicBezTo>
                <a:cubicBezTo>
                  <a:pt x="1187" y="97"/>
                  <a:pt x="1184" y="95"/>
                  <a:pt x="1180" y="93"/>
                </a:cubicBezTo>
                <a:lnTo>
                  <a:pt x="1174" y="91"/>
                </a:lnTo>
                <a:close/>
                <a:moveTo>
                  <a:pt x="1253" y="91"/>
                </a:moveTo>
                <a:cubicBezTo>
                  <a:pt x="1251" y="90"/>
                  <a:pt x="1249" y="89"/>
                  <a:pt x="1247" y="88"/>
                </a:cubicBezTo>
                <a:cubicBezTo>
                  <a:pt x="1245" y="87"/>
                  <a:pt x="1243" y="86"/>
                  <a:pt x="1242" y="84"/>
                </a:cubicBezTo>
                <a:cubicBezTo>
                  <a:pt x="1240" y="82"/>
                  <a:pt x="1238" y="80"/>
                  <a:pt x="1237" y="77"/>
                </a:cubicBezTo>
                <a:cubicBezTo>
                  <a:pt x="1236" y="75"/>
                  <a:pt x="1236" y="72"/>
                  <a:pt x="1236" y="68"/>
                </a:cubicBezTo>
                <a:cubicBezTo>
                  <a:pt x="1236" y="63"/>
                  <a:pt x="1236" y="59"/>
                  <a:pt x="1238" y="56"/>
                </a:cubicBezTo>
                <a:cubicBezTo>
                  <a:pt x="1240" y="52"/>
                  <a:pt x="1243" y="49"/>
                  <a:pt x="1246" y="47"/>
                </a:cubicBezTo>
                <a:cubicBezTo>
                  <a:pt x="1249" y="44"/>
                  <a:pt x="1253" y="42"/>
                  <a:pt x="1258" y="41"/>
                </a:cubicBezTo>
                <a:cubicBezTo>
                  <a:pt x="1262" y="40"/>
                  <a:pt x="1267" y="39"/>
                  <a:pt x="1273" y="39"/>
                </a:cubicBezTo>
                <a:cubicBezTo>
                  <a:pt x="1278" y="39"/>
                  <a:pt x="1283" y="39"/>
                  <a:pt x="1287" y="41"/>
                </a:cubicBezTo>
                <a:cubicBezTo>
                  <a:pt x="1292" y="42"/>
                  <a:pt x="1295" y="43"/>
                  <a:pt x="1298" y="44"/>
                </a:cubicBezTo>
                <a:cubicBezTo>
                  <a:pt x="1297" y="49"/>
                  <a:pt x="1295" y="54"/>
                  <a:pt x="1293" y="58"/>
                </a:cubicBezTo>
                <a:cubicBezTo>
                  <a:pt x="1291" y="57"/>
                  <a:pt x="1288" y="56"/>
                  <a:pt x="1284" y="55"/>
                </a:cubicBezTo>
                <a:cubicBezTo>
                  <a:pt x="1280" y="54"/>
                  <a:pt x="1276" y="53"/>
                  <a:pt x="1272" y="53"/>
                </a:cubicBezTo>
                <a:cubicBezTo>
                  <a:pt x="1267" y="53"/>
                  <a:pt x="1263" y="54"/>
                  <a:pt x="1259" y="56"/>
                </a:cubicBezTo>
                <a:cubicBezTo>
                  <a:pt x="1256" y="58"/>
                  <a:pt x="1254" y="61"/>
                  <a:pt x="1254" y="66"/>
                </a:cubicBezTo>
                <a:cubicBezTo>
                  <a:pt x="1254" y="68"/>
                  <a:pt x="1255" y="71"/>
                  <a:pt x="1257" y="73"/>
                </a:cubicBezTo>
                <a:cubicBezTo>
                  <a:pt x="1258" y="75"/>
                  <a:pt x="1261" y="76"/>
                  <a:pt x="1265" y="78"/>
                </a:cubicBezTo>
                <a:cubicBezTo>
                  <a:pt x="1269" y="80"/>
                  <a:pt x="1269" y="80"/>
                  <a:pt x="1269" y="80"/>
                </a:cubicBezTo>
                <a:cubicBezTo>
                  <a:pt x="1272" y="81"/>
                  <a:pt x="1274" y="82"/>
                  <a:pt x="1277" y="83"/>
                </a:cubicBezTo>
                <a:cubicBezTo>
                  <a:pt x="1279" y="85"/>
                  <a:pt x="1281" y="86"/>
                  <a:pt x="1283" y="88"/>
                </a:cubicBezTo>
                <a:cubicBezTo>
                  <a:pt x="1285" y="90"/>
                  <a:pt x="1287" y="92"/>
                  <a:pt x="1288" y="94"/>
                </a:cubicBezTo>
                <a:cubicBezTo>
                  <a:pt x="1290" y="97"/>
                  <a:pt x="1290" y="100"/>
                  <a:pt x="1290" y="104"/>
                </a:cubicBezTo>
                <a:cubicBezTo>
                  <a:pt x="1290" y="109"/>
                  <a:pt x="1289" y="114"/>
                  <a:pt x="1287" y="119"/>
                </a:cubicBezTo>
                <a:cubicBezTo>
                  <a:pt x="1285" y="123"/>
                  <a:pt x="1282" y="126"/>
                  <a:pt x="1278" y="129"/>
                </a:cubicBezTo>
                <a:cubicBezTo>
                  <a:pt x="1274" y="132"/>
                  <a:pt x="1270" y="134"/>
                  <a:pt x="1265" y="135"/>
                </a:cubicBezTo>
                <a:cubicBezTo>
                  <a:pt x="1259" y="137"/>
                  <a:pt x="1254" y="137"/>
                  <a:pt x="1248" y="137"/>
                </a:cubicBezTo>
                <a:cubicBezTo>
                  <a:pt x="1243" y="137"/>
                  <a:pt x="1238" y="137"/>
                  <a:pt x="1234" y="136"/>
                </a:cubicBezTo>
                <a:cubicBezTo>
                  <a:pt x="1229" y="135"/>
                  <a:pt x="1225" y="134"/>
                  <a:pt x="1222" y="133"/>
                </a:cubicBezTo>
                <a:cubicBezTo>
                  <a:pt x="1222" y="130"/>
                  <a:pt x="1223" y="127"/>
                  <a:pt x="1224" y="125"/>
                </a:cubicBezTo>
                <a:cubicBezTo>
                  <a:pt x="1224" y="123"/>
                  <a:pt x="1225" y="120"/>
                  <a:pt x="1227" y="118"/>
                </a:cubicBezTo>
                <a:cubicBezTo>
                  <a:pt x="1230" y="119"/>
                  <a:pt x="1233" y="120"/>
                  <a:pt x="1238" y="121"/>
                </a:cubicBezTo>
                <a:cubicBezTo>
                  <a:pt x="1242" y="122"/>
                  <a:pt x="1246" y="122"/>
                  <a:pt x="1250" y="122"/>
                </a:cubicBezTo>
                <a:cubicBezTo>
                  <a:pt x="1253" y="122"/>
                  <a:pt x="1256" y="122"/>
                  <a:pt x="1258" y="122"/>
                </a:cubicBezTo>
                <a:cubicBezTo>
                  <a:pt x="1261" y="121"/>
                  <a:pt x="1263" y="120"/>
                  <a:pt x="1265" y="119"/>
                </a:cubicBezTo>
                <a:cubicBezTo>
                  <a:pt x="1267" y="118"/>
                  <a:pt x="1269" y="116"/>
                  <a:pt x="1270" y="114"/>
                </a:cubicBezTo>
                <a:cubicBezTo>
                  <a:pt x="1271" y="112"/>
                  <a:pt x="1272" y="110"/>
                  <a:pt x="1272" y="107"/>
                </a:cubicBezTo>
                <a:cubicBezTo>
                  <a:pt x="1272" y="103"/>
                  <a:pt x="1271" y="100"/>
                  <a:pt x="1268" y="99"/>
                </a:cubicBezTo>
                <a:cubicBezTo>
                  <a:pt x="1266" y="97"/>
                  <a:pt x="1263" y="95"/>
                  <a:pt x="1259" y="93"/>
                </a:cubicBezTo>
                <a:lnTo>
                  <a:pt x="1253" y="91"/>
                </a:lnTo>
                <a:close/>
                <a:moveTo>
                  <a:pt x="1326" y="56"/>
                </a:moveTo>
                <a:cubicBezTo>
                  <a:pt x="1315" y="56"/>
                  <a:pt x="1315" y="56"/>
                  <a:pt x="1315" y="56"/>
                </a:cubicBezTo>
                <a:cubicBezTo>
                  <a:pt x="1315" y="53"/>
                  <a:pt x="1315" y="51"/>
                  <a:pt x="1315" y="48"/>
                </a:cubicBezTo>
                <a:cubicBezTo>
                  <a:pt x="1316" y="46"/>
                  <a:pt x="1316" y="44"/>
                  <a:pt x="1317" y="41"/>
                </a:cubicBezTo>
                <a:cubicBezTo>
                  <a:pt x="1347" y="41"/>
                  <a:pt x="1347" y="41"/>
                  <a:pt x="1347" y="41"/>
                </a:cubicBezTo>
                <a:cubicBezTo>
                  <a:pt x="1330" y="135"/>
                  <a:pt x="1330" y="135"/>
                  <a:pt x="1330" y="135"/>
                </a:cubicBezTo>
                <a:cubicBezTo>
                  <a:pt x="1329" y="135"/>
                  <a:pt x="1327" y="135"/>
                  <a:pt x="1326" y="135"/>
                </a:cubicBezTo>
                <a:cubicBezTo>
                  <a:pt x="1324" y="136"/>
                  <a:pt x="1322" y="136"/>
                  <a:pt x="1321" y="136"/>
                </a:cubicBezTo>
                <a:cubicBezTo>
                  <a:pt x="1320" y="136"/>
                  <a:pt x="1318" y="136"/>
                  <a:pt x="1317" y="135"/>
                </a:cubicBezTo>
                <a:cubicBezTo>
                  <a:pt x="1315" y="135"/>
                  <a:pt x="1314" y="135"/>
                  <a:pt x="1312" y="135"/>
                </a:cubicBezTo>
                <a:lnTo>
                  <a:pt x="1326" y="56"/>
                </a:lnTo>
                <a:close/>
                <a:moveTo>
                  <a:pt x="1326" y="22"/>
                </a:moveTo>
                <a:cubicBezTo>
                  <a:pt x="1326" y="18"/>
                  <a:pt x="1326" y="15"/>
                  <a:pt x="1327" y="12"/>
                </a:cubicBezTo>
                <a:cubicBezTo>
                  <a:pt x="1328" y="8"/>
                  <a:pt x="1328" y="5"/>
                  <a:pt x="1329" y="2"/>
                </a:cubicBezTo>
                <a:cubicBezTo>
                  <a:pt x="1331" y="2"/>
                  <a:pt x="1333" y="1"/>
                  <a:pt x="1335" y="1"/>
                </a:cubicBezTo>
                <a:cubicBezTo>
                  <a:pt x="1337" y="1"/>
                  <a:pt x="1339" y="1"/>
                  <a:pt x="1340" y="1"/>
                </a:cubicBezTo>
                <a:cubicBezTo>
                  <a:pt x="1342" y="1"/>
                  <a:pt x="1343" y="1"/>
                  <a:pt x="1345" y="1"/>
                </a:cubicBezTo>
                <a:cubicBezTo>
                  <a:pt x="1347" y="1"/>
                  <a:pt x="1349" y="2"/>
                  <a:pt x="1350" y="2"/>
                </a:cubicBezTo>
                <a:cubicBezTo>
                  <a:pt x="1350" y="5"/>
                  <a:pt x="1350" y="9"/>
                  <a:pt x="1349" y="12"/>
                </a:cubicBezTo>
                <a:cubicBezTo>
                  <a:pt x="1349" y="15"/>
                  <a:pt x="1348" y="19"/>
                  <a:pt x="1347" y="22"/>
                </a:cubicBezTo>
                <a:cubicBezTo>
                  <a:pt x="1345" y="22"/>
                  <a:pt x="1343" y="22"/>
                  <a:pt x="1341" y="22"/>
                </a:cubicBezTo>
                <a:cubicBezTo>
                  <a:pt x="1339" y="22"/>
                  <a:pt x="1338" y="22"/>
                  <a:pt x="1336" y="22"/>
                </a:cubicBezTo>
                <a:cubicBezTo>
                  <a:pt x="1335" y="22"/>
                  <a:pt x="1333" y="22"/>
                  <a:pt x="1331" y="22"/>
                </a:cubicBezTo>
                <a:cubicBezTo>
                  <a:pt x="1329" y="22"/>
                  <a:pt x="1328" y="22"/>
                  <a:pt x="1326" y="22"/>
                </a:cubicBezTo>
                <a:close/>
                <a:moveTo>
                  <a:pt x="1378" y="38"/>
                </a:moveTo>
                <a:cubicBezTo>
                  <a:pt x="1379" y="32"/>
                  <a:pt x="1380" y="26"/>
                  <a:pt x="1380" y="21"/>
                </a:cubicBezTo>
                <a:cubicBezTo>
                  <a:pt x="1381" y="16"/>
                  <a:pt x="1381" y="11"/>
                  <a:pt x="1381" y="8"/>
                </a:cubicBezTo>
                <a:cubicBezTo>
                  <a:pt x="1381" y="6"/>
                  <a:pt x="1381" y="5"/>
                  <a:pt x="1381" y="4"/>
                </a:cubicBezTo>
                <a:cubicBezTo>
                  <a:pt x="1381" y="3"/>
                  <a:pt x="1381" y="2"/>
                  <a:pt x="1381" y="1"/>
                </a:cubicBezTo>
                <a:cubicBezTo>
                  <a:pt x="1383" y="1"/>
                  <a:pt x="1384" y="0"/>
                  <a:pt x="1386" y="0"/>
                </a:cubicBezTo>
                <a:cubicBezTo>
                  <a:pt x="1388" y="0"/>
                  <a:pt x="1390" y="0"/>
                  <a:pt x="1391" y="0"/>
                </a:cubicBezTo>
                <a:cubicBezTo>
                  <a:pt x="1392" y="0"/>
                  <a:pt x="1394" y="0"/>
                  <a:pt x="1395" y="0"/>
                </a:cubicBezTo>
                <a:cubicBezTo>
                  <a:pt x="1397" y="0"/>
                  <a:pt x="1398" y="0"/>
                  <a:pt x="1399" y="1"/>
                </a:cubicBezTo>
                <a:cubicBezTo>
                  <a:pt x="1400" y="2"/>
                  <a:pt x="1400" y="3"/>
                  <a:pt x="1400" y="4"/>
                </a:cubicBezTo>
                <a:cubicBezTo>
                  <a:pt x="1400" y="5"/>
                  <a:pt x="1400" y="6"/>
                  <a:pt x="1400" y="7"/>
                </a:cubicBezTo>
                <a:cubicBezTo>
                  <a:pt x="1400" y="10"/>
                  <a:pt x="1400" y="14"/>
                  <a:pt x="1399" y="18"/>
                </a:cubicBezTo>
                <a:cubicBezTo>
                  <a:pt x="1398" y="23"/>
                  <a:pt x="1398" y="27"/>
                  <a:pt x="1397" y="31"/>
                </a:cubicBezTo>
                <a:cubicBezTo>
                  <a:pt x="1393" y="55"/>
                  <a:pt x="1393" y="55"/>
                  <a:pt x="1393" y="55"/>
                </a:cubicBezTo>
                <a:cubicBezTo>
                  <a:pt x="1394" y="53"/>
                  <a:pt x="1396" y="51"/>
                  <a:pt x="1398" y="49"/>
                </a:cubicBezTo>
                <a:cubicBezTo>
                  <a:pt x="1400" y="47"/>
                  <a:pt x="1402" y="45"/>
                  <a:pt x="1404" y="44"/>
                </a:cubicBezTo>
                <a:cubicBezTo>
                  <a:pt x="1407" y="42"/>
                  <a:pt x="1410" y="41"/>
                  <a:pt x="1413" y="40"/>
                </a:cubicBezTo>
                <a:cubicBezTo>
                  <a:pt x="1416" y="39"/>
                  <a:pt x="1419" y="39"/>
                  <a:pt x="1423" y="39"/>
                </a:cubicBezTo>
                <a:cubicBezTo>
                  <a:pt x="1431" y="39"/>
                  <a:pt x="1438" y="42"/>
                  <a:pt x="1443" y="48"/>
                </a:cubicBezTo>
                <a:cubicBezTo>
                  <a:pt x="1448" y="54"/>
                  <a:pt x="1450" y="62"/>
                  <a:pt x="1450" y="73"/>
                </a:cubicBezTo>
                <a:cubicBezTo>
                  <a:pt x="1450" y="81"/>
                  <a:pt x="1449" y="90"/>
                  <a:pt x="1446" y="97"/>
                </a:cubicBezTo>
                <a:cubicBezTo>
                  <a:pt x="1444" y="105"/>
                  <a:pt x="1440" y="112"/>
                  <a:pt x="1435" y="118"/>
                </a:cubicBezTo>
                <a:cubicBezTo>
                  <a:pt x="1429" y="124"/>
                  <a:pt x="1423" y="129"/>
                  <a:pt x="1415" y="132"/>
                </a:cubicBezTo>
                <a:cubicBezTo>
                  <a:pt x="1407" y="135"/>
                  <a:pt x="1397" y="137"/>
                  <a:pt x="1386" y="137"/>
                </a:cubicBezTo>
                <a:cubicBezTo>
                  <a:pt x="1382" y="137"/>
                  <a:pt x="1377" y="137"/>
                  <a:pt x="1373" y="136"/>
                </a:cubicBezTo>
                <a:cubicBezTo>
                  <a:pt x="1368" y="135"/>
                  <a:pt x="1364" y="134"/>
                  <a:pt x="1361" y="133"/>
                </a:cubicBezTo>
                <a:lnTo>
                  <a:pt x="1378" y="38"/>
                </a:lnTo>
                <a:close/>
                <a:moveTo>
                  <a:pt x="1381" y="121"/>
                </a:moveTo>
                <a:cubicBezTo>
                  <a:pt x="1382" y="121"/>
                  <a:pt x="1384" y="121"/>
                  <a:pt x="1386" y="122"/>
                </a:cubicBezTo>
                <a:cubicBezTo>
                  <a:pt x="1388" y="122"/>
                  <a:pt x="1390" y="122"/>
                  <a:pt x="1392" y="122"/>
                </a:cubicBezTo>
                <a:cubicBezTo>
                  <a:pt x="1397" y="122"/>
                  <a:pt x="1402" y="121"/>
                  <a:pt x="1407" y="119"/>
                </a:cubicBezTo>
                <a:cubicBezTo>
                  <a:pt x="1412" y="116"/>
                  <a:pt x="1416" y="113"/>
                  <a:pt x="1420" y="109"/>
                </a:cubicBezTo>
                <a:cubicBezTo>
                  <a:pt x="1423" y="105"/>
                  <a:pt x="1426" y="100"/>
                  <a:pt x="1428" y="94"/>
                </a:cubicBezTo>
                <a:cubicBezTo>
                  <a:pt x="1430" y="89"/>
                  <a:pt x="1431" y="83"/>
                  <a:pt x="1431" y="76"/>
                </a:cubicBezTo>
                <a:cubicBezTo>
                  <a:pt x="1431" y="69"/>
                  <a:pt x="1430" y="64"/>
                  <a:pt x="1427" y="60"/>
                </a:cubicBezTo>
                <a:cubicBezTo>
                  <a:pt x="1424" y="57"/>
                  <a:pt x="1420" y="55"/>
                  <a:pt x="1415" y="55"/>
                </a:cubicBezTo>
                <a:cubicBezTo>
                  <a:pt x="1411" y="55"/>
                  <a:pt x="1408" y="55"/>
                  <a:pt x="1405" y="57"/>
                </a:cubicBezTo>
                <a:cubicBezTo>
                  <a:pt x="1403" y="58"/>
                  <a:pt x="1400" y="60"/>
                  <a:pt x="1397" y="63"/>
                </a:cubicBezTo>
                <a:cubicBezTo>
                  <a:pt x="1395" y="66"/>
                  <a:pt x="1393" y="70"/>
                  <a:pt x="1391" y="75"/>
                </a:cubicBezTo>
                <a:cubicBezTo>
                  <a:pt x="1389" y="79"/>
                  <a:pt x="1387" y="85"/>
                  <a:pt x="1386" y="92"/>
                </a:cubicBezTo>
                <a:lnTo>
                  <a:pt x="1381" y="121"/>
                </a:lnTo>
                <a:close/>
                <a:moveTo>
                  <a:pt x="1477" y="39"/>
                </a:moveTo>
                <a:cubicBezTo>
                  <a:pt x="1479" y="32"/>
                  <a:pt x="1480" y="26"/>
                  <a:pt x="1480" y="21"/>
                </a:cubicBezTo>
                <a:cubicBezTo>
                  <a:pt x="1481" y="16"/>
                  <a:pt x="1481" y="11"/>
                  <a:pt x="1481" y="8"/>
                </a:cubicBezTo>
                <a:cubicBezTo>
                  <a:pt x="1481" y="6"/>
                  <a:pt x="1481" y="5"/>
                  <a:pt x="1481" y="4"/>
                </a:cubicBezTo>
                <a:cubicBezTo>
                  <a:pt x="1481" y="3"/>
                  <a:pt x="1481" y="2"/>
                  <a:pt x="1481" y="1"/>
                </a:cubicBezTo>
                <a:cubicBezTo>
                  <a:pt x="1483" y="1"/>
                  <a:pt x="1484" y="0"/>
                  <a:pt x="1486" y="0"/>
                </a:cubicBezTo>
                <a:cubicBezTo>
                  <a:pt x="1488" y="0"/>
                  <a:pt x="1490" y="0"/>
                  <a:pt x="1491" y="0"/>
                </a:cubicBezTo>
                <a:cubicBezTo>
                  <a:pt x="1492" y="0"/>
                  <a:pt x="1494" y="0"/>
                  <a:pt x="1495" y="0"/>
                </a:cubicBezTo>
                <a:cubicBezTo>
                  <a:pt x="1497" y="0"/>
                  <a:pt x="1498" y="1"/>
                  <a:pt x="1499" y="1"/>
                </a:cubicBezTo>
                <a:cubicBezTo>
                  <a:pt x="1500" y="2"/>
                  <a:pt x="1500" y="3"/>
                  <a:pt x="1500" y="4"/>
                </a:cubicBezTo>
                <a:cubicBezTo>
                  <a:pt x="1500" y="5"/>
                  <a:pt x="1500" y="6"/>
                  <a:pt x="1500" y="8"/>
                </a:cubicBezTo>
                <a:cubicBezTo>
                  <a:pt x="1500" y="9"/>
                  <a:pt x="1500" y="11"/>
                  <a:pt x="1500" y="12"/>
                </a:cubicBezTo>
                <a:cubicBezTo>
                  <a:pt x="1499" y="14"/>
                  <a:pt x="1499" y="16"/>
                  <a:pt x="1499" y="18"/>
                </a:cubicBezTo>
                <a:cubicBezTo>
                  <a:pt x="1499" y="20"/>
                  <a:pt x="1498" y="23"/>
                  <a:pt x="1498" y="25"/>
                </a:cubicBezTo>
                <a:cubicBezTo>
                  <a:pt x="1498" y="27"/>
                  <a:pt x="1497" y="29"/>
                  <a:pt x="1497" y="31"/>
                </a:cubicBezTo>
                <a:cubicBezTo>
                  <a:pt x="1483" y="108"/>
                  <a:pt x="1483" y="108"/>
                  <a:pt x="1483" y="108"/>
                </a:cubicBezTo>
                <a:cubicBezTo>
                  <a:pt x="1482" y="110"/>
                  <a:pt x="1482" y="112"/>
                  <a:pt x="1482" y="113"/>
                </a:cubicBezTo>
                <a:cubicBezTo>
                  <a:pt x="1482" y="115"/>
                  <a:pt x="1482" y="117"/>
                  <a:pt x="1483" y="118"/>
                </a:cubicBezTo>
                <a:cubicBezTo>
                  <a:pt x="1483" y="119"/>
                  <a:pt x="1484" y="120"/>
                  <a:pt x="1485" y="120"/>
                </a:cubicBezTo>
                <a:cubicBezTo>
                  <a:pt x="1486" y="121"/>
                  <a:pt x="1487" y="121"/>
                  <a:pt x="1488" y="122"/>
                </a:cubicBezTo>
                <a:cubicBezTo>
                  <a:pt x="1489" y="122"/>
                  <a:pt x="1490" y="122"/>
                  <a:pt x="1491" y="122"/>
                </a:cubicBezTo>
                <a:cubicBezTo>
                  <a:pt x="1492" y="122"/>
                  <a:pt x="1493" y="122"/>
                  <a:pt x="1495" y="121"/>
                </a:cubicBezTo>
                <a:cubicBezTo>
                  <a:pt x="1496" y="121"/>
                  <a:pt x="1497" y="121"/>
                  <a:pt x="1498" y="121"/>
                </a:cubicBezTo>
                <a:cubicBezTo>
                  <a:pt x="1499" y="124"/>
                  <a:pt x="1500" y="128"/>
                  <a:pt x="1500" y="132"/>
                </a:cubicBezTo>
                <a:cubicBezTo>
                  <a:pt x="1500" y="132"/>
                  <a:pt x="1500" y="133"/>
                  <a:pt x="1500" y="133"/>
                </a:cubicBezTo>
                <a:cubicBezTo>
                  <a:pt x="1500" y="134"/>
                  <a:pt x="1500" y="134"/>
                  <a:pt x="1500" y="134"/>
                </a:cubicBezTo>
                <a:cubicBezTo>
                  <a:pt x="1498" y="135"/>
                  <a:pt x="1496" y="136"/>
                  <a:pt x="1493" y="136"/>
                </a:cubicBezTo>
                <a:cubicBezTo>
                  <a:pt x="1490" y="136"/>
                  <a:pt x="1488" y="136"/>
                  <a:pt x="1485" y="136"/>
                </a:cubicBezTo>
                <a:cubicBezTo>
                  <a:pt x="1482" y="136"/>
                  <a:pt x="1479" y="136"/>
                  <a:pt x="1476" y="135"/>
                </a:cubicBezTo>
                <a:cubicBezTo>
                  <a:pt x="1474" y="135"/>
                  <a:pt x="1472" y="134"/>
                  <a:pt x="1470" y="132"/>
                </a:cubicBezTo>
                <a:cubicBezTo>
                  <a:pt x="1468" y="131"/>
                  <a:pt x="1466" y="128"/>
                  <a:pt x="1465" y="126"/>
                </a:cubicBezTo>
                <a:cubicBezTo>
                  <a:pt x="1464" y="123"/>
                  <a:pt x="1464" y="120"/>
                  <a:pt x="1464" y="116"/>
                </a:cubicBezTo>
                <a:cubicBezTo>
                  <a:pt x="1464" y="114"/>
                  <a:pt x="1464" y="111"/>
                  <a:pt x="1464" y="109"/>
                </a:cubicBezTo>
                <a:cubicBezTo>
                  <a:pt x="1465" y="106"/>
                  <a:pt x="1465" y="104"/>
                  <a:pt x="1466" y="101"/>
                </a:cubicBezTo>
                <a:lnTo>
                  <a:pt x="1477" y="39"/>
                </a:lnTo>
                <a:close/>
                <a:moveTo>
                  <a:pt x="1532" y="98"/>
                </a:moveTo>
                <a:cubicBezTo>
                  <a:pt x="1533" y="106"/>
                  <a:pt x="1535" y="112"/>
                  <a:pt x="1538" y="116"/>
                </a:cubicBezTo>
                <a:cubicBezTo>
                  <a:pt x="1542" y="120"/>
                  <a:pt x="1548" y="122"/>
                  <a:pt x="1556" y="122"/>
                </a:cubicBezTo>
                <a:cubicBezTo>
                  <a:pt x="1561" y="122"/>
                  <a:pt x="1566" y="122"/>
                  <a:pt x="1570" y="121"/>
                </a:cubicBezTo>
                <a:cubicBezTo>
                  <a:pt x="1574" y="120"/>
                  <a:pt x="1578" y="118"/>
                  <a:pt x="1582" y="117"/>
                </a:cubicBezTo>
                <a:cubicBezTo>
                  <a:pt x="1583" y="119"/>
                  <a:pt x="1584" y="121"/>
                  <a:pt x="1584" y="124"/>
                </a:cubicBezTo>
                <a:cubicBezTo>
                  <a:pt x="1585" y="126"/>
                  <a:pt x="1585" y="129"/>
                  <a:pt x="1585" y="131"/>
                </a:cubicBezTo>
                <a:cubicBezTo>
                  <a:pt x="1583" y="132"/>
                  <a:pt x="1581" y="133"/>
                  <a:pt x="1578" y="134"/>
                </a:cubicBezTo>
                <a:cubicBezTo>
                  <a:pt x="1576" y="134"/>
                  <a:pt x="1573" y="135"/>
                  <a:pt x="1570" y="135"/>
                </a:cubicBezTo>
                <a:cubicBezTo>
                  <a:pt x="1567" y="136"/>
                  <a:pt x="1564" y="136"/>
                  <a:pt x="1561" y="137"/>
                </a:cubicBezTo>
                <a:cubicBezTo>
                  <a:pt x="1558" y="137"/>
                  <a:pt x="1556" y="137"/>
                  <a:pt x="1553" y="137"/>
                </a:cubicBezTo>
                <a:cubicBezTo>
                  <a:pt x="1546" y="137"/>
                  <a:pt x="1540" y="136"/>
                  <a:pt x="1535" y="134"/>
                </a:cubicBezTo>
                <a:cubicBezTo>
                  <a:pt x="1530" y="132"/>
                  <a:pt x="1526" y="130"/>
                  <a:pt x="1523" y="127"/>
                </a:cubicBezTo>
                <a:cubicBezTo>
                  <a:pt x="1520" y="123"/>
                  <a:pt x="1518" y="119"/>
                  <a:pt x="1516" y="115"/>
                </a:cubicBezTo>
                <a:cubicBezTo>
                  <a:pt x="1515" y="110"/>
                  <a:pt x="1514" y="105"/>
                  <a:pt x="1514" y="100"/>
                </a:cubicBezTo>
                <a:cubicBezTo>
                  <a:pt x="1514" y="92"/>
                  <a:pt x="1515" y="85"/>
                  <a:pt x="1518" y="78"/>
                </a:cubicBezTo>
                <a:cubicBezTo>
                  <a:pt x="1520" y="70"/>
                  <a:pt x="1524" y="64"/>
                  <a:pt x="1529" y="58"/>
                </a:cubicBezTo>
                <a:cubicBezTo>
                  <a:pt x="1533" y="52"/>
                  <a:pt x="1539" y="48"/>
                  <a:pt x="1545" y="44"/>
                </a:cubicBezTo>
                <a:cubicBezTo>
                  <a:pt x="1552" y="41"/>
                  <a:pt x="1559" y="39"/>
                  <a:pt x="1567" y="39"/>
                </a:cubicBezTo>
                <a:cubicBezTo>
                  <a:pt x="1575" y="39"/>
                  <a:pt x="1582" y="41"/>
                  <a:pt x="1586" y="45"/>
                </a:cubicBezTo>
                <a:cubicBezTo>
                  <a:pt x="1591" y="49"/>
                  <a:pt x="1594" y="54"/>
                  <a:pt x="1594" y="61"/>
                </a:cubicBezTo>
                <a:cubicBezTo>
                  <a:pt x="1594" y="66"/>
                  <a:pt x="1592" y="71"/>
                  <a:pt x="1590" y="75"/>
                </a:cubicBezTo>
                <a:cubicBezTo>
                  <a:pt x="1587" y="79"/>
                  <a:pt x="1583" y="82"/>
                  <a:pt x="1579" y="85"/>
                </a:cubicBezTo>
                <a:cubicBezTo>
                  <a:pt x="1574" y="88"/>
                  <a:pt x="1569" y="90"/>
                  <a:pt x="1562" y="92"/>
                </a:cubicBezTo>
                <a:cubicBezTo>
                  <a:pt x="1556" y="94"/>
                  <a:pt x="1549" y="95"/>
                  <a:pt x="1542" y="96"/>
                </a:cubicBezTo>
                <a:lnTo>
                  <a:pt x="1532" y="98"/>
                </a:lnTo>
                <a:close/>
                <a:moveTo>
                  <a:pt x="1544" y="82"/>
                </a:moveTo>
                <a:cubicBezTo>
                  <a:pt x="1550" y="81"/>
                  <a:pt x="1555" y="80"/>
                  <a:pt x="1559" y="79"/>
                </a:cubicBezTo>
                <a:cubicBezTo>
                  <a:pt x="1563" y="77"/>
                  <a:pt x="1567" y="76"/>
                  <a:pt x="1569" y="74"/>
                </a:cubicBezTo>
                <a:cubicBezTo>
                  <a:pt x="1571" y="72"/>
                  <a:pt x="1573" y="71"/>
                  <a:pt x="1574" y="69"/>
                </a:cubicBezTo>
                <a:cubicBezTo>
                  <a:pt x="1575" y="67"/>
                  <a:pt x="1576" y="65"/>
                  <a:pt x="1576" y="63"/>
                </a:cubicBezTo>
                <a:cubicBezTo>
                  <a:pt x="1576" y="60"/>
                  <a:pt x="1575" y="58"/>
                  <a:pt x="1573" y="56"/>
                </a:cubicBezTo>
                <a:cubicBezTo>
                  <a:pt x="1571" y="54"/>
                  <a:pt x="1568" y="53"/>
                  <a:pt x="1564" y="53"/>
                </a:cubicBezTo>
                <a:cubicBezTo>
                  <a:pt x="1560" y="53"/>
                  <a:pt x="1557" y="54"/>
                  <a:pt x="1553" y="56"/>
                </a:cubicBezTo>
                <a:cubicBezTo>
                  <a:pt x="1550" y="58"/>
                  <a:pt x="1547" y="60"/>
                  <a:pt x="1545" y="63"/>
                </a:cubicBezTo>
                <a:cubicBezTo>
                  <a:pt x="1542" y="66"/>
                  <a:pt x="1540" y="69"/>
                  <a:pt x="1538" y="73"/>
                </a:cubicBezTo>
                <a:cubicBezTo>
                  <a:pt x="1536" y="76"/>
                  <a:pt x="1535" y="80"/>
                  <a:pt x="1534" y="84"/>
                </a:cubicBezTo>
                <a:lnTo>
                  <a:pt x="1544" y="82"/>
                </a:lnTo>
                <a:close/>
              </a:path>
            </a:pathLst>
          </a:custGeom>
          <a:solidFill>
            <a:srgbClr val="FFFFFF"/>
          </a:solidFill>
          <a:ln w="14288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>
              <a:solidFill>
                <a:srgbClr val="4D4F53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99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000"/>
    </mc:Choice>
    <mc:Fallback xmlns="">
      <p:transition advTm="4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3F3FA79-6B3A-4FF5-9666-5CC1CFD7B130}"/>
              </a:ext>
            </a:extLst>
          </p:cNvPr>
          <p:cNvSpPr/>
          <p:nvPr/>
        </p:nvSpPr>
        <p:spPr>
          <a:xfrm>
            <a:off x="533400" y="1047750"/>
            <a:ext cx="3088537" cy="54623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661502B0-CE3A-4018-8AC6-F226EF603A18}"/>
              </a:ext>
            </a:extLst>
          </p:cNvPr>
          <p:cNvSpPr/>
          <p:nvPr/>
        </p:nvSpPr>
        <p:spPr>
          <a:xfrm>
            <a:off x="542711" y="1720711"/>
            <a:ext cx="3088537" cy="54623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31F16B39-1D9A-40A2-A27D-523753A6B3B2}"/>
              </a:ext>
            </a:extLst>
          </p:cNvPr>
          <p:cNvSpPr/>
          <p:nvPr/>
        </p:nvSpPr>
        <p:spPr>
          <a:xfrm>
            <a:off x="5570127" y="1047749"/>
            <a:ext cx="3088537" cy="54623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FBFE2C08-D01F-43FE-BD21-C62AF4F09681}"/>
              </a:ext>
            </a:extLst>
          </p:cNvPr>
          <p:cNvSpPr/>
          <p:nvPr/>
        </p:nvSpPr>
        <p:spPr>
          <a:xfrm>
            <a:off x="5570127" y="1720663"/>
            <a:ext cx="3088537" cy="774887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Adaption for Changing Business Needs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553460" y="1047750"/>
            <a:ext cx="8438140" cy="3352800"/>
            <a:chOff x="382878" y="1758121"/>
            <a:chExt cx="11622141" cy="5094195"/>
          </a:xfrm>
        </p:grpSpPr>
        <p:sp>
          <p:nvSpPr>
            <p:cNvPr id="5" name="Slide Number Placeholder 3"/>
            <p:cNvSpPr txBox="1">
              <a:spLocks/>
            </p:cNvSpPr>
            <p:nvPr/>
          </p:nvSpPr>
          <p:spPr>
            <a:xfrm>
              <a:off x="8534400" y="6416676"/>
              <a:ext cx="2844800" cy="365125"/>
            </a:xfrm>
            <a:prstGeom prst="rect">
              <a:avLst/>
            </a:prstGeom>
          </p:spPr>
          <p:txBody>
            <a:bodyPr vert="horz" lIns="0" tIns="45720" rIns="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675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530950C2-CA37-1642-BBF9-255BCF41B92A}" type="slidenum">
                <a:rPr lang="en-US" sz="300" smtClean="0"/>
                <a:pPr/>
                <a:t>31</a:t>
              </a:fld>
              <a:endParaRPr lang="en-US" sz="3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9053" y="1762539"/>
              <a:ext cx="4253948" cy="794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Goal</a:t>
              </a:r>
              <a:r>
                <a:rPr lang="en-US" sz="1400" dirty="0">
                  <a:solidFill>
                    <a:schemeClr val="bg1"/>
                  </a:solidFill>
                </a:rPr>
                <a:t>:  Rapid enhancement with platform stability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9052" y="2787374"/>
              <a:ext cx="4626531" cy="794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Solution</a:t>
              </a:r>
              <a:r>
                <a:rPr lang="en-US" sz="1400" dirty="0">
                  <a:solidFill>
                    <a:schemeClr val="bg1"/>
                  </a:solidFill>
                </a:rPr>
                <a:t>:  Multiple production environments with short lifespan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55441" y="3812208"/>
              <a:ext cx="3009891" cy="871651"/>
              <a:chOff x="416581" y="2859156"/>
              <a:chExt cx="2257418" cy="65373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581" y="2859156"/>
                <a:ext cx="544781" cy="65373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61362" y="2886784"/>
                <a:ext cx="1712637" cy="34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/>
                  <a:t>Cohort A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523173" y="4637975"/>
              <a:ext cx="3179827" cy="871651"/>
              <a:chOff x="1659628" y="3512894"/>
              <a:chExt cx="2384870" cy="65373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9628" y="3512894"/>
                <a:ext cx="544781" cy="653738"/>
              </a:xfrm>
              <a:prstGeom prst="rect">
                <a:avLst/>
              </a:prstGeom>
            </p:spPr>
          </p:pic>
          <p:sp>
            <p:nvSpPr>
              <p:cNvPr id="13" name="Right Arrow 12"/>
              <p:cNvSpPr/>
              <p:nvPr/>
            </p:nvSpPr>
            <p:spPr>
              <a:xfrm>
                <a:off x="2071738" y="3731781"/>
                <a:ext cx="1972760" cy="215964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209743" y="3516742"/>
                <a:ext cx="1712637" cy="34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/>
                  <a:t>Cohort B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576026" y="5462500"/>
              <a:ext cx="3113151" cy="871651"/>
              <a:chOff x="2885454" y="4250843"/>
              <a:chExt cx="2334863" cy="65373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85454" y="4250843"/>
                <a:ext cx="544781" cy="653738"/>
              </a:xfrm>
              <a:prstGeom prst="rect">
                <a:avLst/>
              </a:prstGeom>
            </p:spPr>
          </p:pic>
          <p:sp>
            <p:nvSpPr>
              <p:cNvPr id="17" name="Right Arrow 16"/>
              <p:cNvSpPr/>
              <p:nvPr/>
            </p:nvSpPr>
            <p:spPr>
              <a:xfrm>
                <a:off x="3247557" y="4469730"/>
                <a:ext cx="1972760" cy="215964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468957" y="4269627"/>
                <a:ext cx="1712637" cy="34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i="1" dirty="0"/>
                  <a:t>Cohort C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378488" y="1758121"/>
              <a:ext cx="4626531" cy="794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Goal</a:t>
              </a:r>
              <a:r>
                <a:rPr lang="en-US" sz="1400" dirty="0">
                  <a:solidFill>
                    <a:schemeClr val="bg1"/>
                  </a:solidFill>
                </a:rPr>
                <a:t>:  Operational efficiency with frequent feature releases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78488" y="2782955"/>
              <a:ext cx="4626531" cy="1122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Solution</a:t>
              </a:r>
              <a:r>
                <a:rPr lang="en-US" sz="1400" dirty="0">
                  <a:solidFill>
                    <a:schemeClr val="bg1"/>
                  </a:solidFill>
                </a:rPr>
                <a:t>:  Single production environment with blue-green deployment support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1106767" y="4115439"/>
              <a:ext cx="2630347" cy="28795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2" name="Cross 21"/>
            <p:cNvSpPr/>
            <p:nvPr/>
          </p:nvSpPr>
          <p:spPr>
            <a:xfrm rot="2700000">
              <a:off x="3484469" y="4051665"/>
              <a:ext cx="415500" cy="415500"/>
            </a:xfrm>
            <a:prstGeom prst="plus">
              <a:avLst>
                <a:gd name="adj" fmla="val 46191"/>
              </a:avLst>
            </a:prstGeom>
            <a:solidFill>
              <a:srgbClr val="851827"/>
            </a:solidFill>
            <a:ln>
              <a:solidFill>
                <a:srgbClr val="931A2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Cross 22"/>
            <p:cNvSpPr/>
            <p:nvPr/>
          </p:nvSpPr>
          <p:spPr>
            <a:xfrm rot="2700000">
              <a:off x="4495250" y="4866051"/>
              <a:ext cx="415500" cy="415500"/>
            </a:xfrm>
            <a:prstGeom prst="plus">
              <a:avLst>
                <a:gd name="adj" fmla="val 46191"/>
              </a:avLst>
            </a:prstGeom>
            <a:solidFill>
              <a:srgbClr val="851827"/>
            </a:solidFill>
            <a:ln>
              <a:solidFill>
                <a:srgbClr val="931A28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4191" y="5205399"/>
              <a:ext cx="726375" cy="87165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alphaModFix amt="5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7779" y="5205399"/>
              <a:ext cx="726375" cy="87165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4069" y="4101533"/>
              <a:ext cx="726375" cy="871649"/>
            </a:xfrm>
            <a:prstGeom prst="rect">
              <a:avLst/>
            </a:prstGeom>
          </p:spPr>
        </p:pic>
        <p:cxnSp>
          <p:nvCxnSpPr>
            <p:cNvPr id="27" name="Elbow Connector 26"/>
            <p:cNvCxnSpPr>
              <a:stCxn id="26" idx="1"/>
              <a:endCxn id="24" idx="0"/>
            </p:cNvCxnSpPr>
            <p:nvPr/>
          </p:nvCxnSpPr>
          <p:spPr>
            <a:xfrm rot="10800000" flipV="1">
              <a:off x="8727381" y="4537357"/>
              <a:ext cx="686689" cy="668041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7"/>
            <p:cNvCxnSpPr>
              <a:stCxn id="26" idx="3"/>
              <a:endCxn id="25" idx="0"/>
            </p:cNvCxnSpPr>
            <p:nvPr/>
          </p:nvCxnSpPr>
          <p:spPr>
            <a:xfrm>
              <a:off x="10140443" y="4537358"/>
              <a:ext cx="610524" cy="668041"/>
            </a:xfrm>
            <a:prstGeom prst="bentConnector2">
              <a:avLst/>
            </a:prstGeom>
            <a:ln w="38100">
              <a:solidFill>
                <a:schemeClr val="accent1">
                  <a:alpha val="36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82878" y="4643105"/>
              <a:ext cx="884393" cy="456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/>
                <a:t>v1.0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65156" y="5533580"/>
              <a:ext cx="884393" cy="456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/>
                <a:t>v2.0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20121" y="6395769"/>
              <a:ext cx="884393" cy="456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/>
                <a:t>v3.0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206174" y="6129072"/>
              <a:ext cx="884393" cy="456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/>
                <a:t>v4.0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250966" y="6129072"/>
              <a:ext cx="884393" cy="456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/>
                <a:t>v4.1</a:t>
              </a: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5376605" y="2908941"/>
              <a:ext cx="1536880" cy="1036081"/>
            </a:xfrm>
            <a:prstGeom prst="rightArrow">
              <a:avLst/>
            </a:prstGeom>
            <a:solidFill>
              <a:srgbClr val="931A28"/>
            </a:solidFill>
            <a:ln>
              <a:solidFill>
                <a:srgbClr val="78211B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291624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483515B-B200-4316-94D8-23ACDD35B11D}"/>
              </a:ext>
            </a:extLst>
          </p:cNvPr>
          <p:cNvGrpSpPr/>
          <p:nvPr/>
        </p:nvGrpSpPr>
        <p:grpSpPr>
          <a:xfrm>
            <a:off x="457200" y="1069073"/>
            <a:ext cx="8229600" cy="3344851"/>
            <a:chOff x="457200" y="1069073"/>
            <a:chExt cx="8229600" cy="3344851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A06743FE-E79D-4869-A513-DD9F76CB815C}"/>
                </a:ext>
              </a:extLst>
            </p:cNvPr>
            <p:cNvSpPr/>
            <p:nvPr/>
          </p:nvSpPr>
          <p:spPr>
            <a:xfrm>
              <a:off x="457200" y="2817698"/>
              <a:ext cx="1295400" cy="457200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D843994F-44B7-4658-B7A9-5D15591A90D0}"/>
                </a:ext>
              </a:extLst>
            </p:cNvPr>
            <p:cNvSpPr/>
            <p:nvPr/>
          </p:nvSpPr>
          <p:spPr>
            <a:xfrm>
              <a:off x="610200" y="1943056"/>
              <a:ext cx="871978" cy="360992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F3F55983-BB50-46F9-AAD2-44C41B51487C}"/>
                </a:ext>
              </a:extLst>
            </p:cNvPr>
            <p:cNvSpPr/>
            <p:nvPr/>
          </p:nvSpPr>
          <p:spPr>
            <a:xfrm>
              <a:off x="1131356" y="1069073"/>
              <a:ext cx="1002243" cy="360992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AB4CC5AC-2E62-4E4D-916C-A18F17FAB9D2}"/>
                </a:ext>
              </a:extLst>
            </p:cNvPr>
            <p:cNvSpPr/>
            <p:nvPr/>
          </p:nvSpPr>
          <p:spPr>
            <a:xfrm>
              <a:off x="848144" y="3892668"/>
              <a:ext cx="1002243" cy="448242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D079C1EB-EADC-4ABB-8417-36E19D6D7A73}"/>
                </a:ext>
              </a:extLst>
            </p:cNvPr>
            <p:cNvSpPr/>
            <p:nvPr/>
          </p:nvSpPr>
          <p:spPr>
            <a:xfrm>
              <a:off x="2632180" y="3965682"/>
              <a:ext cx="909611" cy="448242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2ECB3813-C4D6-4AA3-BD26-D548B923008B}"/>
                </a:ext>
              </a:extLst>
            </p:cNvPr>
            <p:cNvSpPr/>
            <p:nvPr/>
          </p:nvSpPr>
          <p:spPr>
            <a:xfrm>
              <a:off x="4235722" y="3940795"/>
              <a:ext cx="1240652" cy="448242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C29FBC5A-20C7-4AAD-A5D4-43617EF5D5FD}"/>
                </a:ext>
              </a:extLst>
            </p:cNvPr>
            <p:cNvSpPr/>
            <p:nvPr/>
          </p:nvSpPr>
          <p:spPr>
            <a:xfrm>
              <a:off x="6263374" y="3807380"/>
              <a:ext cx="976737" cy="448242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70B8EF18-CE81-4838-BF79-175537494A6E}"/>
                </a:ext>
              </a:extLst>
            </p:cNvPr>
            <p:cNvSpPr/>
            <p:nvPr/>
          </p:nvSpPr>
          <p:spPr>
            <a:xfrm>
              <a:off x="7432507" y="3106805"/>
              <a:ext cx="976737" cy="448242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9EA45D3D-5183-4F52-AB26-89597FE86A45}"/>
                </a:ext>
              </a:extLst>
            </p:cNvPr>
            <p:cNvSpPr/>
            <p:nvPr/>
          </p:nvSpPr>
          <p:spPr>
            <a:xfrm>
              <a:off x="7447774" y="1943056"/>
              <a:ext cx="1239026" cy="448242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122B3474-6EC8-4119-9922-FCAABAF8E4AE}"/>
                </a:ext>
              </a:extLst>
            </p:cNvPr>
            <p:cNvSpPr/>
            <p:nvPr/>
          </p:nvSpPr>
          <p:spPr>
            <a:xfrm>
              <a:off x="6960564" y="1350642"/>
              <a:ext cx="1239026" cy="448242"/>
            </a:xfrm>
            <a:prstGeom prst="rect">
              <a:avLst/>
            </a:prstGeom>
            <a:grp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043" y="201107"/>
            <a:ext cx="8229600" cy="479822"/>
          </a:xfrm>
        </p:spPr>
        <p:txBody>
          <a:bodyPr/>
          <a:lstStyle/>
          <a:p>
            <a:r>
              <a:rPr lang="en-US" dirty="0"/>
              <a:t>AWS Service Mix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32</a:t>
            </a:fld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51043" y="113352"/>
            <a:ext cx="8464357" cy="4354341"/>
            <a:chOff x="146243" y="-88053"/>
            <a:chExt cx="11895459" cy="6502400"/>
          </a:xfrm>
        </p:grpSpPr>
        <p:pic>
          <p:nvPicPr>
            <p:cNvPr id="6" name="Picture 5" descr="AWSServices-Inclou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199" y="-88053"/>
              <a:ext cx="9347201" cy="65024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84814" y="5532851"/>
              <a:ext cx="2247967" cy="78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180 EC2 Instances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09811" y="5608051"/>
              <a:ext cx="1882987" cy="758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28 TB Instance Storage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250679" y="1713732"/>
              <a:ext cx="2424855" cy="78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188 TB Object Storage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55889" y="5633015"/>
              <a:ext cx="1557868" cy="78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470 EBS Volumes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913927" y="4330779"/>
              <a:ext cx="2127775" cy="78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28 RDS Databases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04105" y="5390596"/>
              <a:ext cx="1666241" cy="78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4 Redshift Clusters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1721" y="5501704"/>
              <a:ext cx="726375" cy="87165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7142" y="1674791"/>
              <a:ext cx="695156" cy="83418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9899935" y="2593841"/>
              <a:ext cx="1927590" cy="7583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350" dirty="0"/>
                <a:t>30+ TB Loaded via Snowball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65019" y="2733432"/>
              <a:ext cx="724389" cy="85501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7640" y="4330970"/>
              <a:ext cx="695155" cy="80377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0611" y="5420347"/>
              <a:ext cx="731520" cy="80467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8777" y="5616835"/>
              <a:ext cx="530713" cy="74078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58985" y="2701331"/>
              <a:ext cx="1720428" cy="459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39 VPCs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5050" y="2515836"/>
              <a:ext cx="706743" cy="8598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9223" y="3894954"/>
              <a:ext cx="726375" cy="87164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6243" y="3939682"/>
              <a:ext cx="2090055" cy="78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26 Elastic Load Balancers</a:t>
              </a:r>
            </a:p>
          </p:txBody>
        </p:sp>
        <p:sp>
          <p:nvSpPr>
            <p:cNvPr id="24" name="Circular Arrow 23"/>
            <p:cNvSpPr/>
            <p:nvPr/>
          </p:nvSpPr>
          <p:spPr>
            <a:xfrm rot="13028160">
              <a:off x="8426872" y="2115069"/>
              <a:ext cx="975896" cy="1196817"/>
            </a:xfrm>
            <a:prstGeom prst="circularArrow">
              <a:avLst>
                <a:gd name="adj1" fmla="val 16581"/>
                <a:gd name="adj2" fmla="val 2702138"/>
                <a:gd name="adj3" fmla="val 19247354"/>
                <a:gd name="adj4" fmla="val 14000532"/>
                <a:gd name="adj5" fmla="val 19928"/>
              </a:avLst>
            </a:prstGeom>
            <a:solidFill>
              <a:srgbClr val="D63B34"/>
            </a:solidFill>
            <a:ln>
              <a:solidFill>
                <a:srgbClr val="78211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79570" y="1372825"/>
              <a:ext cx="2073800" cy="459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5 Accounts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7885" y="1193966"/>
              <a:ext cx="994809" cy="649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832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7961012"/>
              </p:ext>
            </p:extLst>
          </p:nvPr>
        </p:nvGraphicFramePr>
        <p:xfrm>
          <a:off x="429064" y="742950"/>
          <a:ext cx="7724336" cy="3200400"/>
        </p:xfrm>
        <a:graphic>
          <a:graphicData uri="http://schemas.openxmlformats.org/drawingml/2006/table">
            <a:tbl>
              <a:tblPr firstCol="1">
                <a:tableStyleId>{073A0DAA-6AF3-43AB-8588-CEC1D06C72B9}</a:tableStyleId>
              </a:tblPr>
              <a:tblGrid>
                <a:gridCol w="942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1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Quick Introduction to HBX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2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Leveraging Cloud for HBX Systems and Infrastructure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3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Cloud Data Ecosystem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4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Implementation Approach for HBX for Building Data Ecosystem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5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Q&amp;A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20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42853"/>
              </p:ext>
            </p:extLst>
          </p:nvPr>
        </p:nvGraphicFramePr>
        <p:xfrm>
          <a:off x="429064" y="742950"/>
          <a:ext cx="7724336" cy="3200400"/>
        </p:xfrm>
        <a:graphic>
          <a:graphicData uri="http://schemas.openxmlformats.org/drawingml/2006/table">
            <a:tbl>
              <a:tblPr firstCol="1">
                <a:tableStyleId>{073A0DAA-6AF3-43AB-8588-CEC1D06C72B9}</a:tableStyleId>
              </a:tblPr>
              <a:tblGrid>
                <a:gridCol w="942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1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Quick Introduction to HBX 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2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Leveraging Cloud for HBX Systems and Infrastructure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3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Cloud Data Ecosystem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4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Implementation Approach for HBX for Building Data Ecosystem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5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Q&amp;A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05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EF589BD-7504-45B7-AFA5-DBF8E3A0A206}"/>
              </a:ext>
            </a:extLst>
          </p:cNvPr>
          <p:cNvSpPr/>
          <p:nvPr/>
        </p:nvSpPr>
        <p:spPr>
          <a:xfrm>
            <a:off x="605248" y="1581017"/>
            <a:ext cx="5334000" cy="2039952"/>
          </a:xfrm>
          <a:prstGeom prst="roundRect">
            <a:avLst>
              <a:gd name="adj" fmla="val 6645"/>
            </a:avLst>
          </a:prstGeom>
          <a:solidFill>
            <a:schemeClr val="tx1">
              <a:lumMod val="20000"/>
              <a:lumOff val="80000"/>
              <a:alpha val="40000"/>
            </a:schemeClr>
          </a:solidFill>
          <a:ln w="19050" cap="sq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838" y="1657217"/>
            <a:ext cx="5577810" cy="273921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chemeClr val="tx1">
                    <a:lumMod val="90000"/>
                    <a:lumOff val="10000"/>
                  </a:schemeClr>
                </a:solidFill>
                <a:cs typeface="Trade Gothic LT Std Light"/>
              </a:rPr>
              <a:t>CORe</a:t>
            </a: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cs typeface="Trade Gothic LT Std Light"/>
              </a:rPr>
              <a:t> (Business Analytics, Financial Accounting, Economics for Managers) </a:t>
            </a:r>
          </a:p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cs typeface="Trade Gothic LT Std Light"/>
              </a:rPr>
              <a:t>Disruptive Strategy with Clayton Christensen</a:t>
            </a:r>
          </a:p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cs typeface="Trade Gothic LT Std Light"/>
              </a:rPr>
              <a:t>Leading with Finance</a:t>
            </a:r>
          </a:p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cs typeface="Trade Gothic LT Std Light"/>
              </a:rPr>
              <a:t>Becoming a Better Manager</a:t>
            </a:r>
          </a:p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cs typeface="Trade Gothic LT Std Light"/>
              </a:rPr>
              <a:t>Negotiation Mastery</a:t>
            </a:r>
          </a:p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tx1">
                  <a:lumMod val="90000"/>
                  <a:lumOff val="10000"/>
                </a:schemeClr>
              </a:solidFill>
              <a:cs typeface="Trade Gothic LT Std Light"/>
            </a:endParaRPr>
          </a:p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tx1">
                  <a:lumMod val="90000"/>
                  <a:lumOff val="10000"/>
                </a:schemeClr>
              </a:solidFill>
              <a:cs typeface="Trade Gothic LT Std Light"/>
            </a:endParaRPr>
          </a:p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tx1">
                  <a:lumMod val="90000"/>
                  <a:lumOff val="10000"/>
                </a:schemeClr>
              </a:solidFill>
              <a:cs typeface="Trade Gothic LT Std Light"/>
            </a:endParaRPr>
          </a:p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cs typeface="Trade Gothic LT Std Light"/>
              </a:rPr>
              <a:t>Entrepreneurship Essentials</a:t>
            </a:r>
          </a:p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cs typeface="Trade Gothic LT Std Light"/>
              </a:rPr>
              <a:t>Managing Your Career Development </a:t>
            </a:r>
          </a:p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tx1">
                    <a:lumMod val="90000"/>
                    <a:lumOff val="10000"/>
                  </a:schemeClr>
                </a:solidFill>
                <a:cs typeface="Trade Gothic LT Std Light"/>
              </a:rPr>
              <a:t>Sustainable Business Strategy</a:t>
            </a:r>
          </a:p>
          <a:p>
            <a:pPr marL="274320" lvl="1" indent="-182880">
              <a:spcAft>
                <a:spcPts val="6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r>
              <a:rPr lang="en-US" sz="1200" i="1" dirty="0">
                <a:solidFill>
                  <a:schemeClr val="tx1">
                    <a:lumMod val="90000"/>
                    <a:lumOff val="10000"/>
                  </a:schemeClr>
                </a:solidFill>
                <a:cs typeface="Trade Gothic LT Std Light"/>
              </a:rPr>
              <a:t>Additional course in development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1288623"/>
            <a:ext cx="2551287" cy="25023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5790" y="666750"/>
            <a:ext cx="65684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Aft>
                <a:spcPts val="1200"/>
              </a:spcAft>
              <a:buClr>
                <a:srgbClr val="A41034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90000"/>
                    <a:lumOff val="10000"/>
                  </a:schemeClr>
                </a:solidFill>
                <a:cs typeface="Trade Gothic LT Std Light"/>
              </a:rPr>
              <a:t>First course opened in June 2014 to deliver HBS experience online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C278A"/>
                </a:solidFill>
              </a:rPr>
              <a:t>HBX 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4027405"/>
            <a:ext cx="287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931A28"/>
                </a:solidFill>
              </a:rPr>
              <a:t>http://</a:t>
            </a:r>
            <a:r>
              <a:rPr lang="en-US" sz="1600" b="1" dirty="0" err="1">
                <a:solidFill>
                  <a:srgbClr val="931A28"/>
                </a:solidFill>
              </a:rPr>
              <a:t>hbx.hbs.edu</a:t>
            </a:r>
            <a:endParaRPr lang="en-US" sz="1600" b="1" dirty="0">
              <a:solidFill>
                <a:srgbClr val="931A28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6395" y="1059285"/>
            <a:ext cx="2889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buClr>
                <a:srgbClr val="A41034"/>
              </a:buClr>
            </a:pPr>
            <a:r>
              <a:rPr lang="en-US" dirty="0">
                <a:solidFill>
                  <a:srgbClr val="B90F37"/>
                </a:solidFill>
                <a:cs typeface="Trade Gothic LT Std Light"/>
              </a:rPr>
              <a:t>Multiple Course Offerings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019AF9C-C108-4071-B167-F9811E2775F2}"/>
              </a:ext>
            </a:extLst>
          </p:cNvPr>
          <p:cNvSpPr/>
          <p:nvPr/>
        </p:nvSpPr>
        <p:spPr>
          <a:xfrm>
            <a:off x="4848664" y="3943350"/>
            <a:ext cx="3810000" cy="77545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dirty="0">
                <a:solidFill>
                  <a:srgbClr val="931A28"/>
                </a:solidFill>
                <a:cs typeface="Trade Gothic LT Std Light"/>
              </a:rPr>
              <a:t>The teaching model sets HBX apart from many</a:t>
            </a:r>
            <a:br>
              <a:rPr lang="en-US" sz="1200" dirty="0">
                <a:solidFill>
                  <a:srgbClr val="931A28"/>
                </a:solidFill>
                <a:cs typeface="Trade Gothic LT Std Light"/>
              </a:rPr>
            </a:br>
            <a:r>
              <a:rPr lang="en-US" sz="1200" dirty="0">
                <a:solidFill>
                  <a:srgbClr val="931A28"/>
                </a:solidFill>
                <a:cs typeface="Trade Gothic LT Std Light"/>
              </a:rPr>
              <a:t>online learning options and is reflective of the HBS</a:t>
            </a:r>
            <a:br>
              <a:rPr lang="en-US" sz="1200" dirty="0">
                <a:solidFill>
                  <a:srgbClr val="931A28"/>
                </a:solidFill>
                <a:cs typeface="Trade Gothic LT Std Light"/>
              </a:rPr>
            </a:br>
            <a:r>
              <a:rPr lang="en-US" sz="1200" dirty="0">
                <a:solidFill>
                  <a:srgbClr val="931A28"/>
                </a:solidFill>
                <a:cs typeface="Trade Gothic LT Std Light"/>
              </a:rPr>
              <a:t>in-person classroom approach</a:t>
            </a:r>
          </a:p>
        </p:txBody>
      </p:sp>
    </p:spTree>
    <p:extLst>
      <p:ext uri="{BB962C8B-B14F-4D97-AF65-F5344CB8AC3E}">
        <p14:creationId xmlns:p14="http://schemas.microsoft.com/office/powerpoint/2010/main" val="187710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827" y="165532"/>
            <a:ext cx="9144827" cy="497796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0" y="165532"/>
            <a:ext cx="9144000" cy="4977968"/>
          </a:xfrm>
          <a:prstGeom prst="rect">
            <a:avLst/>
          </a:prstGeom>
          <a:gradFill flip="none" rotWithShape="1">
            <a:gsLst>
              <a:gs pos="0">
                <a:srgbClr val="9A5F33">
                  <a:alpha val="90000"/>
                </a:srgbClr>
              </a:gs>
              <a:gs pos="36000">
                <a:srgbClr val="BF715B">
                  <a:alpha val="85000"/>
                </a:srgbClr>
              </a:gs>
              <a:gs pos="69000">
                <a:srgbClr val="C75B6B">
                  <a:alpha val="85000"/>
                </a:srgbClr>
              </a:gs>
              <a:gs pos="100000">
                <a:srgbClr val="B52E5C">
                  <a:alpha val="8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Mindtree’s relationship with Harvard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6EA3AD1-7E33-4FCA-A570-6134685101AB}" type="slidenum">
              <a:rPr lang="en-GB" smtClean="0">
                <a:solidFill>
                  <a:schemeClr val="bg1"/>
                </a:solidFill>
              </a:rPr>
              <a:t>7</a:t>
            </a:fld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0AED8FC-6A43-4C4A-A95E-F98CF7C596C5}"/>
              </a:ext>
            </a:extLst>
          </p:cNvPr>
          <p:cNvGrpSpPr/>
          <p:nvPr/>
        </p:nvGrpSpPr>
        <p:grpSpPr>
          <a:xfrm>
            <a:off x="838200" y="686398"/>
            <a:ext cx="7593567" cy="4095152"/>
            <a:chOff x="617659" y="748909"/>
            <a:chExt cx="7593567" cy="4095152"/>
          </a:xfrm>
        </p:grpSpPr>
        <p:grpSp>
          <p:nvGrpSpPr>
            <p:cNvPr id="15" name="Group 14"/>
            <p:cNvGrpSpPr/>
            <p:nvPr/>
          </p:nvGrpSpPr>
          <p:grpSpPr>
            <a:xfrm>
              <a:off x="625855" y="1577077"/>
              <a:ext cx="1845028" cy="1636151"/>
              <a:chOff x="526865" y="1320403"/>
              <a:chExt cx="2841715" cy="2520000"/>
            </a:xfrm>
          </p:grpSpPr>
          <p:grpSp>
            <p:nvGrpSpPr>
              <p:cNvPr id="16" name="Group 15"/>
              <p:cNvGrpSpPr>
                <a:grpSpLocks noChangeAspect="1"/>
              </p:cNvGrpSpPr>
              <p:nvPr/>
            </p:nvGrpSpPr>
            <p:grpSpPr>
              <a:xfrm>
                <a:off x="526865" y="1320403"/>
                <a:ext cx="2841715" cy="2520000"/>
                <a:chOff x="4025900" y="3086100"/>
                <a:chExt cx="1908000" cy="1692000"/>
              </a:xfrm>
            </p:grpSpPr>
            <p:sp>
              <p:nvSpPr>
                <p:cNvPr id="18" name="Hexagon 17"/>
                <p:cNvSpPr/>
                <p:nvPr/>
              </p:nvSpPr>
              <p:spPr>
                <a:xfrm>
                  <a:off x="4025900" y="3086100"/>
                  <a:ext cx="1908000" cy="1692000"/>
                </a:xfrm>
                <a:prstGeom prst="hexagon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 dirty="0">
                    <a:solidFill>
                      <a:srgbClr val="4D4F5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19" name="Hexagon 18"/>
                <p:cNvSpPr/>
                <p:nvPr/>
              </p:nvSpPr>
              <p:spPr>
                <a:xfrm>
                  <a:off x="4141700" y="3170100"/>
                  <a:ext cx="1676400" cy="1524000"/>
                </a:xfrm>
                <a:prstGeom prst="hexag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 dirty="0">
                    <a:solidFill>
                      <a:srgbClr val="4D4F53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17" name="Rectangle 16"/>
              <p:cNvSpPr/>
              <p:nvPr/>
            </p:nvSpPr>
            <p:spPr>
              <a:xfrm>
                <a:off x="961784" y="1561403"/>
                <a:ext cx="1954516" cy="19376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50" b="1" dirty="0">
                    <a:solidFill>
                      <a:schemeClr val="accent3"/>
                    </a:solidFill>
                    <a:latin typeface="Arial" pitchFamily="34" charset="0"/>
                    <a:cs typeface="Arial" pitchFamily="34" charset="0"/>
                  </a:rPr>
                  <a:t>HBX: Business Systems</a:t>
                </a:r>
              </a:p>
              <a:p>
                <a:pPr algn="ctr"/>
                <a:endParaRPr lang="en-US" sz="375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Architecture definition, design &amp; implementation</a:t>
                </a:r>
              </a:p>
            </p:txBody>
          </p:sp>
        </p:grp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2053004" y="2390047"/>
              <a:ext cx="1845028" cy="1636151"/>
              <a:chOff x="4025900" y="3086100"/>
              <a:chExt cx="1908000" cy="1692000"/>
            </a:xfrm>
          </p:grpSpPr>
          <p:sp>
            <p:nvSpPr>
              <p:cNvPr id="23" name="Hexagon 22"/>
              <p:cNvSpPr/>
              <p:nvPr/>
            </p:nvSpPr>
            <p:spPr>
              <a:xfrm>
                <a:off x="4025900" y="3086100"/>
                <a:ext cx="1908000" cy="1692000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D4F53"/>
                  </a:solidFill>
                  <a:cs typeface="Arial" pitchFamily="34" charset="0"/>
                </a:endParaRPr>
              </a:p>
            </p:txBody>
          </p:sp>
          <p:sp>
            <p:nvSpPr>
              <p:cNvPr id="24" name="Hexagon 23"/>
              <p:cNvSpPr/>
              <p:nvPr/>
            </p:nvSpPr>
            <p:spPr>
              <a:xfrm>
                <a:off x="4141700" y="3170100"/>
                <a:ext cx="1676400" cy="1524000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D4F53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267758" y="2571750"/>
              <a:ext cx="1431000" cy="1211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SIS Core Enhancement</a:t>
              </a:r>
            </a:p>
            <a:p>
              <a:pPr algn="ctr"/>
              <a:endParaRPr lang="en-US" sz="375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Enhancing the current SIS portfolio with continued support</a:t>
              </a:r>
            </a:p>
          </p:txBody>
        </p: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3488397" y="1577077"/>
              <a:ext cx="1845028" cy="1636151"/>
              <a:chOff x="4025900" y="3086100"/>
              <a:chExt cx="1908000" cy="1692000"/>
            </a:xfrm>
          </p:grpSpPr>
          <p:sp>
            <p:nvSpPr>
              <p:cNvPr id="28" name="Hexagon 27"/>
              <p:cNvSpPr/>
              <p:nvPr/>
            </p:nvSpPr>
            <p:spPr>
              <a:xfrm>
                <a:off x="4025900" y="3086100"/>
                <a:ext cx="1908000" cy="1692000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D4F53"/>
                  </a:solidFill>
                  <a:cs typeface="Arial" pitchFamily="34" charset="0"/>
                </a:endParaRPr>
              </a:p>
            </p:txBody>
          </p:sp>
          <p:sp>
            <p:nvSpPr>
              <p:cNvPr id="29" name="Hexagon 28"/>
              <p:cNvSpPr/>
              <p:nvPr/>
            </p:nvSpPr>
            <p:spPr>
              <a:xfrm>
                <a:off x="4141700" y="3170100"/>
                <a:ext cx="1676400" cy="1524000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D4F53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3792862" y="1809750"/>
              <a:ext cx="1269000" cy="12118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HBX: Course Platform</a:t>
              </a:r>
            </a:p>
            <a:p>
              <a:pPr algn="ctr"/>
              <a:endParaRPr lang="en-US" sz="375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Security, Performance and Accessibility testing</a:t>
              </a:r>
            </a:p>
          </p:txBody>
        </p:sp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4928880" y="2390047"/>
              <a:ext cx="1845028" cy="1636151"/>
              <a:chOff x="4025900" y="3086100"/>
              <a:chExt cx="1908000" cy="1692000"/>
            </a:xfrm>
          </p:grpSpPr>
          <p:sp>
            <p:nvSpPr>
              <p:cNvPr id="33" name="Hexagon 32"/>
              <p:cNvSpPr/>
              <p:nvPr/>
            </p:nvSpPr>
            <p:spPr>
              <a:xfrm>
                <a:off x="4025900" y="3086100"/>
                <a:ext cx="1908000" cy="1692000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D4F53"/>
                  </a:solidFill>
                  <a:cs typeface="Arial" pitchFamily="34" charset="0"/>
                </a:endParaRPr>
              </a:p>
            </p:txBody>
          </p:sp>
          <p:sp>
            <p:nvSpPr>
              <p:cNvPr id="34" name="Hexagon 33"/>
              <p:cNvSpPr/>
              <p:nvPr/>
            </p:nvSpPr>
            <p:spPr>
              <a:xfrm>
                <a:off x="4141700" y="3170100"/>
                <a:ext cx="1676400" cy="1524000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D4F53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5170007" y="2669736"/>
              <a:ext cx="1378683" cy="10041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Data &amp; BI</a:t>
              </a:r>
            </a:p>
            <a:p>
              <a:pPr algn="ctr"/>
              <a:endParaRPr lang="en-US" sz="375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Design and implementation of cloud hosted e-Data warehouse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483962" y="3207910"/>
              <a:ext cx="1845028" cy="1636151"/>
              <a:chOff x="5963872" y="3806862"/>
              <a:chExt cx="2841715" cy="2520000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5963872" y="3806862"/>
                <a:ext cx="2841715" cy="2520000"/>
                <a:chOff x="4025900" y="3086100"/>
                <a:chExt cx="1908000" cy="1692000"/>
              </a:xfrm>
            </p:grpSpPr>
            <p:sp>
              <p:nvSpPr>
                <p:cNvPr id="38" name="Hexagon 37"/>
                <p:cNvSpPr/>
                <p:nvPr/>
              </p:nvSpPr>
              <p:spPr>
                <a:xfrm>
                  <a:off x="4025900" y="3086100"/>
                  <a:ext cx="1908000" cy="1692000"/>
                </a:xfrm>
                <a:prstGeom prst="hexagon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 dirty="0">
                    <a:solidFill>
                      <a:srgbClr val="4D4F5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39" name="Hexagon 38"/>
                <p:cNvSpPr/>
                <p:nvPr/>
              </p:nvSpPr>
              <p:spPr>
                <a:xfrm>
                  <a:off x="4141700" y="3170100"/>
                  <a:ext cx="1676400" cy="1524000"/>
                </a:xfrm>
                <a:prstGeom prst="hexag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 dirty="0">
                    <a:solidFill>
                      <a:srgbClr val="4D4F53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37" name="Rectangle 36"/>
              <p:cNvSpPr/>
              <p:nvPr/>
            </p:nvSpPr>
            <p:spPr>
              <a:xfrm>
                <a:off x="6323005" y="4200294"/>
                <a:ext cx="2123450" cy="1866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50" b="1" dirty="0">
                    <a:solidFill>
                      <a:schemeClr val="accent3"/>
                    </a:solidFill>
                    <a:latin typeface="Arial" pitchFamily="34" charset="0"/>
                    <a:cs typeface="Arial" pitchFamily="34" charset="0"/>
                  </a:rPr>
                  <a:t>Salesforce Foundation</a:t>
                </a:r>
              </a:p>
              <a:p>
                <a:pPr algn="ctr"/>
                <a:endParaRPr lang="en-US" sz="375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Foundation CRM implementation for HBS IT for future integrations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617659" y="3207910"/>
              <a:ext cx="1845028" cy="1636151"/>
              <a:chOff x="5323956" y="1307727"/>
              <a:chExt cx="2841715" cy="2520000"/>
            </a:xfrm>
          </p:grpSpPr>
          <p:grpSp>
            <p:nvGrpSpPr>
              <p:cNvPr id="42" name="Group 41"/>
              <p:cNvGrpSpPr>
                <a:grpSpLocks noChangeAspect="1"/>
              </p:cNvGrpSpPr>
              <p:nvPr/>
            </p:nvGrpSpPr>
            <p:grpSpPr>
              <a:xfrm>
                <a:off x="5323956" y="1307727"/>
                <a:ext cx="2841715" cy="2520000"/>
                <a:chOff x="4025900" y="3086100"/>
                <a:chExt cx="1908000" cy="1692000"/>
              </a:xfrm>
            </p:grpSpPr>
            <p:sp>
              <p:nvSpPr>
                <p:cNvPr id="44" name="Hexagon 43"/>
                <p:cNvSpPr/>
                <p:nvPr/>
              </p:nvSpPr>
              <p:spPr>
                <a:xfrm>
                  <a:off x="4025900" y="3086100"/>
                  <a:ext cx="1908000" cy="1692000"/>
                </a:xfrm>
                <a:prstGeom prst="hexagon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 dirty="0">
                    <a:solidFill>
                      <a:srgbClr val="4D4F5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5" name="Hexagon 44"/>
                <p:cNvSpPr/>
                <p:nvPr/>
              </p:nvSpPr>
              <p:spPr>
                <a:xfrm>
                  <a:off x="4141700" y="3170100"/>
                  <a:ext cx="1676400" cy="1524000"/>
                </a:xfrm>
                <a:prstGeom prst="hexag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 dirty="0">
                    <a:solidFill>
                      <a:srgbClr val="4D4F53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43" name="Rectangle 42"/>
              <p:cNvSpPr/>
              <p:nvPr/>
            </p:nvSpPr>
            <p:spPr>
              <a:xfrm>
                <a:off x="5704871" y="1853636"/>
                <a:ext cx="2115094" cy="13687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50" b="1" dirty="0">
                    <a:solidFill>
                      <a:schemeClr val="accent3"/>
                    </a:solidFill>
                    <a:latin typeface="Arial" pitchFamily="34" charset="0"/>
                    <a:cs typeface="Arial" pitchFamily="34" charset="0"/>
                  </a:rPr>
                  <a:t>Service Desk and Support</a:t>
                </a:r>
              </a:p>
              <a:p>
                <a:pPr algn="ctr"/>
                <a:endParaRPr lang="en-US" sz="375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24x7 support of all HBX applications 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926975" y="748909"/>
              <a:ext cx="1845028" cy="1636151"/>
              <a:chOff x="2936785" y="2642957"/>
              <a:chExt cx="2841715" cy="2520000"/>
            </a:xfrm>
          </p:grpSpPr>
          <p:grpSp>
            <p:nvGrpSpPr>
              <p:cNvPr id="52" name="Group 51"/>
              <p:cNvGrpSpPr>
                <a:grpSpLocks noChangeAspect="1"/>
              </p:cNvGrpSpPr>
              <p:nvPr/>
            </p:nvGrpSpPr>
            <p:grpSpPr>
              <a:xfrm>
                <a:off x="2936785" y="2642957"/>
                <a:ext cx="2841715" cy="2520000"/>
                <a:chOff x="4025900" y="3086100"/>
                <a:chExt cx="1908000" cy="1692000"/>
              </a:xfrm>
            </p:grpSpPr>
            <p:sp>
              <p:nvSpPr>
                <p:cNvPr id="54" name="Hexagon 53"/>
                <p:cNvSpPr/>
                <p:nvPr/>
              </p:nvSpPr>
              <p:spPr>
                <a:xfrm>
                  <a:off x="4025900" y="3086100"/>
                  <a:ext cx="1908000" cy="1692000"/>
                </a:xfrm>
                <a:prstGeom prst="hexagon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 dirty="0">
                    <a:solidFill>
                      <a:srgbClr val="4D4F5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55" name="Hexagon 54"/>
                <p:cNvSpPr/>
                <p:nvPr/>
              </p:nvSpPr>
              <p:spPr>
                <a:xfrm>
                  <a:off x="4141700" y="3170100"/>
                  <a:ext cx="1676400" cy="1524000"/>
                </a:xfrm>
                <a:prstGeom prst="hexag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 dirty="0">
                    <a:solidFill>
                      <a:srgbClr val="4D4F53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3" name="Rectangle 52"/>
              <p:cNvSpPr/>
              <p:nvPr/>
            </p:nvSpPr>
            <p:spPr>
              <a:xfrm>
                <a:off x="3197131" y="3174720"/>
                <a:ext cx="2321021" cy="1617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50" b="1" dirty="0">
                    <a:solidFill>
                      <a:schemeClr val="accent3"/>
                    </a:solidFill>
                    <a:latin typeface="Arial" pitchFamily="34" charset="0"/>
                    <a:cs typeface="Arial" pitchFamily="34" charset="0"/>
                  </a:rPr>
                  <a:t>HBX Live Consulting</a:t>
                </a:r>
              </a:p>
              <a:p>
                <a:pPr algn="ctr"/>
                <a:endParaRPr lang="en-US" sz="375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Architecture and QA consulting for HBX Live platform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6366198" y="3207911"/>
              <a:ext cx="1845028" cy="1636150"/>
              <a:chOff x="5963872" y="3806862"/>
              <a:chExt cx="2841715" cy="2520000"/>
            </a:xfrm>
          </p:grpSpPr>
          <p:grpSp>
            <p:nvGrpSpPr>
              <p:cNvPr id="57" name="Group 56"/>
              <p:cNvGrpSpPr>
                <a:grpSpLocks noChangeAspect="1"/>
              </p:cNvGrpSpPr>
              <p:nvPr/>
            </p:nvGrpSpPr>
            <p:grpSpPr>
              <a:xfrm>
                <a:off x="5963872" y="3806862"/>
                <a:ext cx="2841715" cy="2520000"/>
                <a:chOff x="4025900" y="3086100"/>
                <a:chExt cx="1908000" cy="1692000"/>
              </a:xfrm>
            </p:grpSpPr>
            <p:sp>
              <p:nvSpPr>
                <p:cNvPr id="59" name="Hexagon 58"/>
                <p:cNvSpPr/>
                <p:nvPr/>
              </p:nvSpPr>
              <p:spPr>
                <a:xfrm>
                  <a:off x="4025900" y="3086100"/>
                  <a:ext cx="1908000" cy="1692000"/>
                </a:xfrm>
                <a:prstGeom prst="hexagon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 dirty="0">
                    <a:solidFill>
                      <a:srgbClr val="4D4F53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60" name="Hexagon 59"/>
                <p:cNvSpPr/>
                <p:nvPr/>
              </p:nvSpPr>
              <p:spPr>
                <a:xfrm>
                  <a:off x="4141700" y="3170100"/>
                  <a:ext cx="1676400" cy="1524000"/>
                </a:xfrm>
                <a:prstGeom prst="hexagon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1050" dirty="0">
                    <a:solidFill>
                      <a:srgbClr val="4D4F53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>
                <a:off x="6369256" y="4041854"/>
                <a:ext cx="2059411" cy="21864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50" b="1" dirty="0">
                    <a:solidFill>
                      <a:schemeClr val="accent3"/>
                    </a:solidFill>
                    <a:latin typeface="Arial" pitchFamily="34" charset="0"/>
                    <a:cs typeface="Arial" pitchFamily="34" charset="0"/>
                  </a:rPr>
                  <a:t>IT Service Delivery (ServiceNow) </a:t>
                </a:r>
              </a:p>
              <a:p>
                <a:pPr algn="ctr"/>
                <a:endParaRPr lang="en-US" sz="375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05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Standardization of multiple ServiceNow modules</a:t>
                </a:r>
              </a:p>
            </p:txBody>
          </p:sp>
        </p:grpSp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6365126" y="1577077"/>
              <a:ext cx="1845028" cy="1636151"/>
              <a:chOff x="4025900" y="3086100"/>
              <a:chExt cx="1908000" cy="1692000"/>
            </a:xfrm>
          </p:grpSpPr>
          <p:sp>
            <p:nvSpPr>
              <p:cNvPr id="64" name="Hexagon 63"/>
              <p:cNvSpPr/>
              <p:nvPr/>
            </p:nvSpPr>
            <p:spPr>
              <a:xfrm>
                <a:off x="4025900" y="3086100"/>
                <a:ext cx="1908000" cy="1692000"/>
              </a:xfrm>
              <a:prstGeom prst="hexagon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D4F53"/>
                  </a:solidFill>
                  <a:cs typeface="Arial" pitchFamily="34" charset="0"/>
                </a:endParaRPr>
              </a:p>
            </p:txBody>
          </p:sp>
          <p:sp>
            <p:nvSpPr>
              <p:cNvPr id="65" name="Hexagon 64"/>
              <p:cNvSpPr/>
              <p:nvPr/>
            </p:nvSpPr>
            <p:spPr>
              <a:xfrm>
                <a:off x="4141700" y="3170100"/>
                <a:ext cx="1676400" cy="1524000"/>
              </a:xfrm>
              <a:prstGeom prst="hexagon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D4F53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>
            <a:xfrm>
              <a:off x="6532400" y="1826262"/>
              <a:ext cx="1506959" cy="10502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350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Quality Assurance</a:t>
              </a:r>
            </a:p>
            <a:p>
              <a:pPr algn="ctr"/>
              <a:endParaRPr lang="en-US" sz="375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1050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Building a horizontal QA organization at HBS 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4003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Agenda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386409"/>
              </p:ext>
            </p:extLst>
          </p:nvPr>
        </p:nvGraphicFramePr>
        <p:xfrm>
          <a:off x="429064" y="742950"/>
          <a:ext cx="7724336" cy="3200400"/>
        </p:xfrm>
        <a:graphic>
          <a:graphicData uri="http://schemas.openxmlformats.org/drawingml/2006/table">
            <a:tbl>
              <a:tblPr firstCol="1">
                <a:tableStyleId>{073A0DAA-6AF3-43AB-8588-CEC1D06C72B9}</a:tableStyleId>
              </a:tblPr>
              <a:tblGrid>
                <a:gridCol w="942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1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Quick Introduction to HBX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2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Leveraging Cloud for HBX Systems and Infrastructure 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3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Cloud Data Ecosystem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4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Implementation Approach for HBX for Building Data Ecosystem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+mj-lt"/>
                        </a:rPr>
                        <a:t>5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Q&amp;A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CF02FA9-8CAD-4C87-B028-31481A2E052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15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135D575-50A8-48BD-83D6-D62B5EBB6D14}"/>
              </a:ext>
            </a:extLst>
          </p:cNvPr>
          <p:cNvSpPr/>
          <p:nvPr/>
        </p:nvSpPr>
        <p:spPr>
          <a:xfrm>
            <a:off x="5791200" y="882649"/>
            <a:ext cx="2514600" cy="1371051"/>
          </a:xfrm>
          <a:prstGeom prst="roundRect">
            <a:avLst>
              <a:gd name="adj" fmla="val 6847"/>
            </a:avLst>
          </a:prstGeom>
          <a:solidFill>
            <a:schemeClr val="accent1"/>
          </a:solidFill>
          <a:ln w="12700">
            <a:noFill/>
          </a:ln>
          <a:effectLst>
            <a:outerShdw dist="508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3288B71-3C15-414A-9972-0D5EA42A6ED1}"/>
              </a:ext>
            </a:extLst>
          </p:cNvPr>
          <p:cNvSpPr/>
          <p:nvPr/>
        </p:nvSpPr>
        <p:spPr>
          <a:xfrm>
            <a:off x="3124200" y="895899"/>
            <a:ext cx="2514600" cy="1371051"/>
          </a:xfrm>
          <a:prstGeom prst="roundRect">
            <a:avLst>
              <a:gd name="adj" fmla="val 6847"/>
            </a:avLst>
          </a:prstGeom>
          <a:solidFill>
            <a:schemeClr val="accent1"/>
          </a:solidFill>
          <a:ln w="12700">
            <a:noFill/>
          </a:ln>
          <a:effectLst>
            <a:outerShdw dist="508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9E8951E-95D4-4F64-90D6-96637725B14C}"/>
              </a:ext>
            </a:extLst>
          </p:cNvPr>
          <p:cNvSpPr/>
          <p:nvPr/>
        </p:nvSpPr>
        <p:spPr>
          <a:xfrm>
            <a:off x="457200" y="882650"/>
            <a:ext cx="2514600" cy="1371051"/>
          </a:xfrm>
          <a:prstGeom prst="roundRect">
            <a:avLst>
              <a:gd name="adj" fmla="val 3283"/>
            </a:avLst>
          </a:prstGeom>
          <a:solidFill>
            <a:schemeClr val="accent1"/>
          </a:solidFill>
          <a:ln w="12700">
            <a:noFill/>
          </a:ln>
          <a:effectLst>
            <a:outerShdw dist="50800" dir="5400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HBX Technology Principles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D362F61-8B1E-40AE-A6B7-CC43D1F7D0D9}"/>
              </a:ext>
            </a:extLst>
          </p:cNvPr>
          <p:cNvSpPr/>
          <p:nvPr/>
        </p:nvSpPr>
        <p:spPr>
          <a:xfrm>
            <a:off x="457200" y="882650"/>
            <a:ext cx="2514600" cy="3276600"/>
          </a:xfrm>
          <a:prstGeom prst="roundRect">
            <a:avLst>
              <a:gd name="adj" fmla="val 3283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B877A9D-7F76-4A3A-A09B-0B8E9EC7176B}"/>
              </a:ext>
            </a:extLst>
          </p:cNvPr>
          <p:cNvSpPr/>
          <p:nvPr/>
        </p:nvSpPr>
        <p:spPr>
          <a:xfrm>
            <a:off x="3124200" y="895350"/>
            <a:ext cx="2514600" cy="3276600"/>
          </a:xfrm>
          <a:prstGeom prst="roundRect">
            <a:avLst>
              <a:gd name="adj" fmla="val 3283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596E7F4-ABCF-400F-9A07-244D93861868}"/>
              </a:ext>
            </a:extLst>
          </p:cNvPr>
          <p:cNvSpPr/>
          <p:nvPr/>
        </p:nvSpPr>
        <p:spPr>
          <a:xfrm>
            <a:off x="5791200" y="882650"/>
            <a:ext cx="2514600" cy="3276600"/>
          </a:xfrm>
          <a:prstGeom prst="roundRect">
            <a:avLst>
              <a:gd name="adj" fmla="val 3283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0ED1545-ACD3-4A3B-B80A-AC6F101C26E1}"/>
              </a:ext>
            </a:extLst>
          </p:cNvPr>
          <p:cNvSpPr txBox="1"/>
          <p:nvPr/>
        </p:nvSpPr>
        <p:spPr>
          <a:xfrm>
            <a:off x="1189969" y="1844618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Move Fast</a:t>
            </a:r>
            <a:endParaRPr lang="en-IN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D55515F-F26F-448F-9E9E-E13B6BF079F4}"/>
              </a:ext>
            </a:extLst>
          </p:cNvPr>
          <p:cNvSpPr txBox="1"/>
          <p:nvPr/>
        </p:nvSpPr>
        <p:spPr>
          <a:xfrm>
            <a:off x="672388" y="2454811"/>
            <a:ext cx="2084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350" dirty="0"/>
              <a:t>90 days to deliver</a:t>
            </a:r>
            <a:br>
              <a:rPr lang="en-US" sz="1350" dirty="0"/>
            </a:br>
            <a:r>
              <a:rPr lang="en-US" sz="1350" dirty="0"/>
              <a:t>application</a:t>
            </a:r>
            <a:br>
              <a:rPr lang="en-US" sz="1350" dirty="0"/>
            </a:br>
            <a:r>
              <a:rPr lang="en-US" sz="1350" dirty="0"/>
              <a:t>&amp; registration system</a:t>
            </a:r>
          </a:p>
          <a:p>
            <a:pPr algn="ctr">
              <a:spcAft>
                <a:spcPts val="1200"/>
              </a:spcAft>
            </a:pPr>
            <a:r>
              <a:rPr lang="en-US" sz="1350" dirty="0"/>
              <a:t>&lt;1 year for complete</a:t>
            </a:r>
            <a:br>
              <a:rPr lang="en-US" sz="1350" dirty="0"/>
            </a:br>
            <a:r>
              <a:rPr lang="en-US" sz="1350" dirty="0"/>
              <a:t>course delivery platform</a:t>
            </a:r>
            <a:endParaRPr lang="en-IN" sz="1350" dirty="0">
              <a:solidFill>
                <a:srgbClr val="4D4F5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B955824-B8EE-437C-8A9A-8A196B44B0CB}"/>
              </a:ext>
            </a:extLst>
          </p:cNvPr>
          <p:cNvSpPr txBox="1"/>
          <p:nvPr/>
        </p:nvSpPr>
        <p:spPr>
          <a:xfrm>
            <a:off x="3442004" y="1743730"/>
            <a:ext cx="186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Run independent of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HBS IT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6EFA204-248E-4887-8CD8-562BC1E66B67}"/>
              </a:ext>
            </a:extLst>
          </p:cNvPr>
          <p:cNvSpPr txBox="1"/>
          <p:nvPr/>
        </p:nvSpPr>
        <p:spPr>
          <a:xfrm>
            <a:off x="3315555" y="2454811"/>
            <a:ext cx="21050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350" dirty="0"/>
              <a:t>Minimize impact on</a:t>
            </a:r>
            <a:br>
              <a:rPr lang="en-US" sz="1350" dirty="0"/>
            </a:br>
            <a:r>
              <a:rPr lang="en-US" sz="1350" dirty="0"/>
              <a:t>existing services</a:t>
            </a:r>
          </a:p>
          <a:p>
            <a:pPr algn="ctr">
              <a:spcAft>
                <a:spcPts val="1200"/>
              </a:spcAft>
            </a:pPr>
            <a:r>
              <a:rPr lang="en-US" sz="1350" dirty="0"/>
              <a:t>Enable new approaches</a:t>
            </a:r>
            <a:br>
              <a:rPr lang="en-US" sz="1350" dirty="0"/>
            </a:br>
            <a:r>
              <a:rPr lang="en-US" sz="1350" dirty="0"/>
              <a:t>to new needs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643FD02-8E23-4C1C-95C0-73C38DA96E5D}"/>
              </a:ext>
            </a:extLst>
          </p:cNvPr>
          <p:cNvSpPr txBox="1"/>
          <p:nvPr/>
        </p:nvSpPr>
        <p:spPr>
          <a:xfrm>
            <a:off x="6096000" y="1667530"/>
            <a:ext cx="204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Be able to scale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up—or down—rapidly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5714493-FE74-4050-AF50-48443AD7C4E3}"/>
              </a:ext>
            </a:extLst>
          </p:cNvPr>
          <p:cNvSpPr txBox="1"/>
          <p:nvPr/>
        </p:nvSpPr>
        <p:spPr>
          <a:xfrm>
            <a:off x="6019800" y="2454811"/>
            <a:ext cx="21203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350" dirty="0">
                <a:solidFill>
                  <a:srgbClr val="4D4F53"/>
                </a:solidFill>
                <a:latin typeface="Arial" pitchFamily="34" charset="0"/>
                <a:cs typeface="Arial" pitchFamily="34" charset="0"/>
              </a:rPr>
              <a:t>Prepare for success or failure of </a:t>
            </a:r>
            <a:r>
              <a:rPr lang="en-US" sz="1350">
                <a:solidFill>
                  <a:srgbClr val="4D4F53"/>
                </a:solidFill>
                <a:latin typeface="Arial" pitchFamily="34" charset="0"/>
                <a:cs typeface="Arial" pitchFamily="34" charset="0"/>
              </a:rPr>
              <a:t>the experiment</a:t>
            </a:r>
            <a:endParaRPr lang="en-US" sz="1350" dirty="0">
              <a:solidFill>
                <a:srgbClr val="4D4F5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xmlns="" id="{1FD17EFC-731F-4C9D-B8E2-D892E0C4D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46353" y="4762449"/>
            <a:ext cx="388386" cy="273844"/>
          </a:xfrm>
        </p:spPr>
        <p:txBody>
          <a:bodyPr/>
          <a:lstStyle/>
          <a:p>
            <a:fld id="{2CF02FA9-8CAD-4C87-B028-31481A2E052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A7907AB8-F8F6-427D-86BE-AB62690AA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67182" y="1123950"/>
            <a:ext cx="1294635" cy="63105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5E1F91F0-DA24-4216-B31E-A563010F7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811069" y="1059500"/>
            <a:ext cx="614008" cy="59785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D8C31AB4-69D1-4377-ABDD-172A2AEAF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10000" y="1045830"/>
            <a:ext cx="1230845" cy="69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27577"/>
      </p:ext>
    </p:extLst>
  </p:cSld>
  <p:clrMapOvr>
    <a:masterClrMapping/>
  </p:clrMapOvr>
</p:sld>
</file>

<file path=ppt/theme/theme1.xml><?xml version="1.0" encoding="utf-8"?>
<a:theme xmlns:a="http://schemas.openxmlformats.org/drawingml/2006/main" name="Mindtree new_theme">
  <a:themeElements>
    <a:clrScheme name="Mindtree">
      <a:dk1>
        <a:srgbClr val="4D4F53"/>
      </a:dk1>
      <a:lt1>
        <a:sysClr val="window" lastClr="FFFFFF"/>
      </a:lt1>
      <a:dk2>
        <a:srgbClr val="6E267B"/>
      </a:dk2>
      <a:lt2>
        <a:srgbClr val="929499"/>
      </a:lt2>
      <a:accent1>
        <a:srgbClr val="A71930"/>
      </a:accent1>
      <a:accent2>
        <a:srgbClr val="E37222"/>
      </a:accent2>
      <a:accent3>
        <a:srgbClr val="830051"/>
      </a:accent3>
      <a:accent4>
        <a:srgbClr val="C7D28A"/>
      </a:accent4>
      <a:accent5>
        <a:srgbClr val="0066A1"/>
      </a:accent5>
      <a:accent6>
        <a:srgbClr val="4D4F53"/>
      </a:accent6>
      <a:hlink>
        <a:srgbClr val="0000FF"/>
      </a:hlink>
      <a:folHlink>
        <a:srgbClr val="800080"/>
      </a:folHlink>
    </a:clrScheme>
    <a:fontScheme name="Mindtre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4B4B4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6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>
            <a:solidFill>
              <a:srgbClr val="4D4F53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ndtree new_theme" id="{4C3F62DE-0673-4FD1-B297-1D02BB60D0E2}" vid="{32BEA456-7AA4-4468-BC83-1507BFCF1C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2467731EDFE4DBAC188975DB82C3E" ma:contentTypeVersion="21" ma:contentTypeDescription="Create a new document." ma:contentTypeScope="" ma:versionID="361719dec965f687386ea69b427e35a9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xmlns:ns3="http://schemas.microsoft.com/sharepoint.v3" xmlns:ns4="0b3668e1-d39d-4812-b077-7c607c743425" targetNamespace="http://schemas.microsoft.com/office/2006/metadata/properties" ma:root="true" ma:fieldsID="54f70a40a7e1abf281ed0ef569e854fc" ns1:_="" ns2:_="" ns3:_="" ns4:_="">
    <xsd:import namespace="http://schemas.microsoft.com/sharepoint/v3"/>
    <xsd:import namespace="http://schemas.microsoft.com/sharepoint/v4"/>
    <xsd:import namespace="http://schemas.microsoft.com/sharepoint.v3"/>
    <xsd:import namespace="0b3668e1-d39d-4812-b077-7c607c743425"/>
    <xsd:element name="properties">
      <xsd:complexType>
        <xsd:sequence>
          <xsd:element name="documentManagement">
            <xsd:complexType>
              <xsd:all>
                <xsd:element ref="ns2:IconOverlay" minOccurs="0"/>
                <xsd:element ref="ns1:KpiDescription" minOccurs="0"/>
                <xsd:element ref="ns3:Description0" minOccurs="0"/>
                <xsd:element ref="ns1:RoutingRuleDescription" minOccurs="0"/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4:Download_x0020_a_x0020_Cop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KpiDescription" ma:index="9" nillable="true" ma:displayName="Description" ma:description="The description provides information about the purpose of the goal." ma:hidden="true" ma:internalName="KpiDescription" ma:readOnly="false">
      <xsd:simpleType>
        <xsd:restriction base="dms:Note"/>
      </xsd:simpleType>
    </xsd:element>
    <xsd:element name="RoutingRuleDescription" ma:index="11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  <xsd:element name="AverageRating" ma:index="15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16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7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8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9" nillable="true" ma:displayName="Number of Likes" ma:internalName="LikesCount">
      <xsd:simpleType>
        <xsd:restriction base="dms:Unknown"/>
      </xsd:simpleType>
    </xsd:element>
    <xsd:element name="LikedBy" ma:index="20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Description0" ma:index="10" nillable="true" ma:displayName="Description" ma:hidden="true" ma:internalName="Description0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3668e1-d39d-4812-b077-7c607c743425" elementFormDefault="qualified">
    <xsd:import namespace="http://schemas.microsoft.com/office/2006/documentManagement/types"/>
    <xsd:import namespace="http://schemas.microsoft.com/office/infopath/2007/PartnerControls"/>
    <xsd:element name="Download_x0020_a_x0020_Copy" ma:index="21" nillable="true" ma:displayName="Download a Copy" ma:internalName="Download_x0020_a_x0020_Cop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ownload_x0020_a_x0020_Copy xmlns="0b3668e1-d39d-4812-b077-7c607c743425" xsi:nil="true"/>
    <Description0 xmlns="http://schemas.microsoft.com/sharepoint.v3" xsi:nil="true"/>
    <IconOverlay xmlns="http://schemas.microsoft.com/sharepoint/v4" xsi:nil="true"/>
    <KpiDescription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outingRuleDescription xmlns="http://schemas.microsoft.com/sharepoint/v3" xsi:nil="true"/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8D3A88ED-CCF2-4FF1-AE0D-4326539A8A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896961-2D4F-455C-93E9-658EE53984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sharepoint.v3"/>
    <ds:schemaRef ds:uri="0b3668e1-d39d-4812-b077-7c607c7434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F725B3-351F-4B4D-A497-396B3847422C}">
  <ds:schemaRefs>
    <ds:schemaRef ds:uri="http://schemas.microsoft.com/sharepoint.v3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0b3668e1-d39d-4812-b077-7c607c743425"/>
    <ds:schemaRef ds:uri="http://purl.org/dc/dcmitype/"/>
    <ds:schemaRef ds:uri="http://schemas.microsoft.com/office/2006/documentManagement/types"/>
    <ds:schemaRef ds:uri="http://purl.org/dc/elements/1.1/"/>
    <ds:schemaRef ds:uri="http://schemas.microsoft.com/sharepoint/v4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Mindtree_Latest with Blue</Template>
  <TotalTime>30628</TotalTime>
  <Words>1819</Words>
  <Application>Microsoft Macintosh PowerPoint</Application>
  <PresentationFormat>On-screen Show (16:9)</PresentationFormat>
  <Paragraphs>515</Paragraphs>
  <Slides>32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Aller</vt:lpstr>
      <vt:lpstr>Calibri</vt:lpstr>
      <vt:lpstr>Calibri Light</vt:lpstr>
      <vt:lpstr>Segoe UI</vt:lpstr>
      <vt:lpstr>Segoe UI Semibold</vt:lpstr>
      <vt:lpstr>Trade Gothic LT Std Bold</vt:lpstr>
      <vt:lpstr>Trade Gothic LT Std Light</vt:lpstr>
      <vt:lpstr>Wingdings</vt:lpstr>
      <vt:lpstr>Arial</vt:lpstr>
      <vt:lpstr>Mindtree new_theme</vt:lpstr>
      <vt:lpstr>PowerPoint Presentation</vt:lpstr>
      <vt:lpstr> Staying ahead of Innovation Curve with Cloud and Data </vt:lpstr>
      <vt:lpstr>Today’s Speakers</vt:lpstr>
      <vt:lpstr>Agenda</vt:lpstr>
      <vt:lpstr>Session Agenda</vt:lpstr>
      <vt:lpstr>HBX Overview</vt:lpstr>
      <vt:lpstr>Mindtree’s relationship with Harvard</vt:lpstr>
      <vt:lpstr>Session Agenda</vt:lpstr>
      <vt:lpstr>HBX Technology Principles </vt:lpstr>
      <vt:lpstr>HBX Systems </vt:lpstr>
      <vt:lpstr>Leveraging Cloud Services</vt:lpstr>
      <vt:lpstr>Key Trends in Cloud Adoption </vt:lpstr>
      <vt:lpstr>Seven Stages of Cloud Adoption</vt:lpstr>
      <vt:lpstr>Advisory for Non profit organization serving academic medical community </vt:lpstr>
      <vt:lpstr>Session Agenda</vt:lpstr>
      <vt:lpstr>Key Objectives for Creating Data Ecosystem</vt:lpstr>
      <vt:lpstr>Considerations for Technology Selection</vt:lpstr>
      <vt:lpstr>High-level Architecture of the Data Ecosystem</vt:lpstr>
      <vt:lpstr>Sample Insights </vt:lpstr>
      <vt:lpstr>Approach for Building an Insights-Driven Digital Enterprise </vt:lpstr>
      <vt:lpstr>Understand Journey to build insights for Making Better Decisions </vt:lpstr>
      <vt:lpstr>Reference Architecture for Data Driven Ecosystem </vt:lpstr>
      <vt:lpstr>Session Agenda</vt:lpstr>
      <vt:lpstr>Implementation Objectives</vt:lpstr>
      <vt:lpstr>High-level Timeline and Key Challenges</vt:lpstr>
      <vt:lpstr>Operating Model for Data Management Ecosystem </vt:lpstr>
      <vt:lpstr>Best Practices and Learning </vt:lpstr>
      <vt:lpstr>PowerPoint Presentation</vt:lpstr>
      <vt:lpstr>Session Agenda</vt:lpstr>
      <vt:lpstr>PowerPoint Presentation</vt:lpstr>
      <vt:lpstr>Cloud Adaption for Changing Business Needs </vt:lpstr>
      <vt:lpstr>AWS Service Mix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Ryan Frazier</cp:lastModifiedBy>
  <cp:revision>1301</cp:revision>
  <cp:lastPrinted>2016-02-17T15:31:28Z</cp:lastPrinted>
  <dcterms:created xsi:type="dcterms:W3CDTF">2014-03-07T09:44:44Z</dcterms:created>
  <dcterms:modified xsi:type="dcterms:W3CDTF">2018-10-31T20:24:46Z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0x01010099E2467731EDFE4DBAC188975DB82C3E</vt:lpwstr>
  </property>
  <property fmtid="{D5CDD505-2E9C-101B-9397-08002B2CF9AE}" pid="3" name="TaxKeyword">
    <vt:lpwstr/>
  </property>
  <property fmtid="{D5CDD505-2E9C-101B-9397-08002B2CF9AE}" pid="4" name="ServiceLines">
    <vt:lpwstr/>
  </property>
  <property fmtid="{D5CDD505-2E9C-101B-9397-08002B2CF9AE}" pid="5" name="TaxKeywordTaxHTField">
    <vt:lpwstr/>
  </property>
</Properties>
</file>