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Lst>
  <p:notesMasterIdLst>
    <p:notesMasterId r:id="rId35"/>
  </p:notesMasterIdLst>
  <p:sldIdLst>
    <p:sldId id="274" r:id="rId2"/>
    <p:sldId id="275" r:id="rId3"/>
    <p:sldId id="283" r:id="rId4"/>
    <p:sldId id="284" r:id="rId5"/>
    <p:sldId id="285" r:id="rId6"/>
    <p:sldId id="286" r:id="rId7"/>
    <p:sldId id="292" r:id="rId8"/>
    <p:sldId id="305" r:id="rId9"/>
    <p:sldId id="507" r:id="rId10"/>
    <p:sldId id="294" r:id="rId11"/>
    <p:sldId id="303" r:id="rId12"/>
    <p:sldId id="304" r:id="rId13"/>
    <p:sldId id="293" r:id="rId14"/>
    <p:sldId id="301" r:id="rId15"/>
    <p:sldId id="505" r:id="rId16"/>
    <p:sldId id="295" r:id="rId17"/>
    <p:sldId id="296" r:id="rId18"/>
    <p:sldId id="297" r:id="rId19"/>
    <p:sldId id="298" r:id="rId20"/>
    <p:sldId id="300" r:id="rId21"/>
    <p:sldId id="287" r:id="rId22"/>
    <p:sldId id="288" r:id="rId23"/>
    <p:sldId id="289" r:id="rId24"/>
    <p:sldId id="290" r:id="rId25"/>
    <p:sldId id="291" r:id="rId26"/>
    <p:sldId id="273" r:id="rId27"/>
    <p:sldId id="276" r:id="rId28"/>
    <p:sldId id="277" r:id="rId29"/>
    <p:sldId id="280" r:id="rId30"/>
    <p:sldId id="279" r:id="rId31"/>
    <p:sldId id="278" r:id="rId32"/>
    <p:sldId id="281" r:id="rId33"/>
    <p:sldId id="282"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274"/>
            <p14:sldId id="275"/>
            <p14:sldId id="283"/>
            <p14:sldId id="284"/>
            <p14:sldId id="285"/>
            <p14:sldId id="286"/>
            <p14:sldId id="292"/>
            <p14:sldId id="305"/>
            <p14:sldId id="507"/>
            <p14:sldId id="294"/>
            <p14:sldId id="303"/>
            <p14:sldId id="304"/>
            <p14:sldId id="293"/>
            <p14:sldId id="301"/>
            <p14:sldId id="505"/>
            <p14:sldId id="295"/>
            <p14:sldId id="296"/>
            <p14:sldId id="297"/>
            <p14:sldId id="298"/>
            <p14:sldId id="300"/>
            <p14:sldId id="287"/>
            <p14:sldId id="288"/>
            <p14:sldId id="289"/>
            <p14:sldId id="290"/>
            <p14:sldId id="291"/>
            <p14:sldId id="273"/>
          </p14:sldIdLst>
        </p14:section>
        <p14:section name="Divider" id="{4D810FCF-0ADD-0345-AFBF-9AC0BF5CA536}">
          <p14:sldIdLst/>
        </p14:section>
        <p14:section name="Content" id="{6D2F19DD-4CA8-6F4E-9292-A7C41B87577C}">
          <p14:sldIdLst>
            <p14:sldId id="276"/>
            <p14:sldId id="277"/>
            <p14:sldId id="280"/>
            <p14:sldId id="279"/>
            <p14:sldId id="278"/>
          </p14:sldIdLst>
        </p14:section>
        <p14:section name="Interaction" id="{F2C0CFF2-7594-C04A-9910-F1426A27AF3C}">
          <p14:sldIdLst>
            <p14:sldId id="281"/>
            <p14:sldId id="28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572"/>
    <a:srgbClr val="86C650"/>
    <a:srgbClr val="F0FF9D"/>
    <a:srgbClr val="707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66637" autoAdjust="0"/>
  </p:normalViewPr>
  <p:slideViewPr>
    <p:cSldViewPr>
      <p:cViewPr varScale="1">
        <p:scale>
          <a:sx n="54" d="100"/>
          <a:sy n="54" d="100"/>
        </p:scale>
        <p:origin x="64" y="1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stacked"/>
        <c:varyColors val="0"/>
        <c:ser>
          <c:idx val="0"/>
          <c:order val="0"/>
          <c:tx>
            <c:strRef>
              <c:f>Sheet1!$B$1</c:f>
              <c:strCache>
                <c:ptCount val="1"/>
                <c:pt idx="0">
                  <c:v>Institution does not collect usable data</c:v>
                </c:pt>
              </c:strCache>
            </c:strRef>
          </c:tx>
          <c:spPr>
            <a:solidFill>
              <a:schemeClr val="accent3">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Student information system data</c:v>
                </c:pt>
                <c:pt idx="1">
                  <c:v>Institutional business </c:v>
                </c:pt>
                <c:pt idx="2">
                  <c:v>Systems-level data</c:v>
                </c:pt>
                <c:pt idx="3">
                  <c:v>Other student data</c:v>
                </c:pt>
              </c:strCache>
            </c:strRef>
          </c:cat>
          <c:val>
            <c:numRef>
              <c:f>Sheet1!$B$2:$B$5</c:f>
              <c:numCache>
                <c:formatCode>0%</c:formatCode>
                <c:ptCount val="4"/>
                <c:pt idx="0">
                  <c:v>0.02</c:v>
                </c:pt>
                <c:pt idx="1">
                  <c:v>0.2</c:v>
                </c:pt>
                <c:pt idx="2">
                  <c:v>0.28000000000000003</c:v>
                </c:pt>
                <c:pt idx="3">
                  <c:v>0.4</c:v>
                </c:pt>
              </c:numCache>
            </c:numRef>
          </c:val>
          <c:extLst>
            <c:ext xmlns:c16="http://schemas.microsoft.com/office/drawing/2014/chart" uri="{C3380CC4-5D6E-409C-BE32-E72D297353CC}">
              <c16:uniqueId val="{00000000-08D8-1349-BD82-773C17E15AE2}"/>
            </c:ext>
          </c:extLst>
        </c:ser>
        <c:ser>
          <c:idx val="1"/>
          <c:order val="1"/>
          <c:tx>
            <c:strRef>
              <c:f>Sheet1!$C$1</c:f>
              <c:strCache>
                <c:ptCount val="1"/>
                <c:pt idx="0">
                  <c:v>Data are collected but not integrated</c:v>
                </c:pt>
              </c:strCache>
            </c:strRef>
          </c:tx>
          <c:spPr>
            <a:solidFill>
              <a:schemeClr val="accent3">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Student information system data</c:v>
                </c:pt>
                <c:pt idx="1">
                  <c:v>Institutional business </c:v>
                </c:pt>
                <c:pt idx="2">
                  <c:v>Systems-level data</c:v>
                </c:pt>
                <c:pt idx="3">
                  <c:v>Other student data</c:v>
                </c:pt>
              </c:strCache>
            </c:strRef>
          </c:cat>
          <c:val>
            <c:numRef>
              <c:f>Sheet1!$C$2:$C$5</c:f>
              <c:numCache>
                <c:formatCode>0%</c:formatCode>
                <c:ptCount val="4"/>
                <c:pt idx="0">
                  <c:v>0.25</c:v>
                </c:pt>
                <c:pt idx="1">
                  <c:v>0.48</c:v>
                </c:pt>
                <c:pt idx="2">
                  <c:v>0.42</c:v>
                </c:pt>
                <c:pt idx="3">
                  <c:v>0.39</c:v>
                </c:pt>
              </c:numCache>
            </c:numRef>
          </c:val>
          <c:extLst>
            <c:ext xmlns:c16="http://schemas.microsoft.com/office/drawing/2014/chart" uri="{C3380CC4-5D6E-409C-BE32-E72D297353CC}">
              <c16:uniqueId val="{00000001-08D8-1349-BD82-773C17E15AE2}"/>
            </c:ext>
          </c:extLst>
        </c:ser>
        <c:ser>
          <c:idx val="2"/>
          <c:order val="2"/>
          <c:tx>
            <c:strRef>
              <c:f>Sheet1!$D$1</c:f>
              <c:strCache>
                <c:ptCount val="1"/>
                <c:pt idx="0">
                  <c:v>Data are systematically collected and integrated</c:v>
                </c:pt>
              </c:strCache>
            </c:strRef>
          </c:tx>
          <c:spPr>
            <a:solidFill>
              <a:schemeClr val="accent3">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Student information system data</c:v>
                </c:pt>
                <c:pt idx="1">
                  <c:v>Institutional business </c:v>
                </c:pt>
                <c:pt idx="2">
                  <c:v>Systems-level data</c:v>
                </c:pt>
                <c:pt idx="3">
                  <c:v>Other student data</c:v>
                </c:pt>
              </c:strCache>
            </c:strRef>
          </c:cat>
          <c:val>
            <c:numRef>
              <c:f>Sheet1!$D$2:$D$5</c:f>
              <c:numCache>
                <c:formatCode>0%</c:formatCode>
                <c:ptCount val="4"/>
                <c:pt idx="0">
                  <c:v>0.42</c:v>
                </c:pt>
                <c:pt idx="1">
                  <c:v>0.21</c:v>
                </c:pt>
                <c:pt idx="2">
                  <c:v>0.22</c:v>
                </c:pt>
                <c:pt idx="3">
                  <c:v>0.14000000000000001</c:v>
                </c:pt>
              </c:numCache>
            </c:numRef>
          </c:val>
          <c:extLst>
            <c:ext xmlns:c16="http://schemas.microsoft.com/office/drawing/2014/chart" uri="{C3380CC4-5D6E-409C-BE32-E72D297353CC}">
              <c16:uniqueId val="{00000002-08D8-1349-BD82-773C17E15AE2}"/>
            </c:ext>
          </c:extLst>
        </c:ser>
        <c:ser>
          <c:idx val="3"/>
          <c:order val="3"/>
          <c:tx>
            <c:strRef>
              <c:f>Sheet1!$E$1</c:f>
              <c:strCache>
                <c:ptCount val="1"/>
                <c:pt idx="0">
                  <c:v>Data are systematically collected, integrated, and used</c:v>
                </c:pt>
              </c:strCache>
            </c:strRef>
          </c:tx>
          <c:spPr>
            <a:solidFill>
              <a:schemeClr val="accent3">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Student information system data</c:v>
                </c:pt>
                <c:pt idx="1">
                  <c:v>Institutional business </c:v>
                </c:pt>
                <c:pt idx="2">
                  <c:v>Systems-level data</c:v>
                </c:pt>
                <c:pt idx="3">
                  <c:v>Other student data</c:v>
                </c:pt>
              </c:strCache>
            </c:strRef>
          </c:cat>
          <c:val>
            <c:numRef>
              <c:f>Sheet1!$E$2:$E$5</c:f>
              <c:numCache>
                <c:formatCode>0%</c:formatCode>
                <c:ptCount val="4"/>
                <c:pt idx="0">
                  <c:v>0.31</c:v>
                </c:pt>
                <c:pt idx="1">
                  <c:v>0.11</c:v>
                </c:pt>
                <c:pt idx="2">
                  <c:v>0.08</c:v>
                </c:pt>
                <c:pt idx="3">
                  <c:v>7.0000000000000007E-2</c:v>
                </c:pt>
              </c:numCache>
            </c:numRef>
          </c:val>
          <c:extLst>
            <c:ext xmlns:c16="http://schemas.microsoft.com/office/drawing/2014/chart" uri="{C3380CC4-5D6E-409C-BE32-E72D297353CC}">
              <c16:uniqueId val="{00000003-08D8-1349-BD82-773C17E15AE2}"/>
            </c:ext>
          </c:extLst>
        </c:ser>
        <c:dLbls>
          <c:showLegendKey val="0"/>
          <c:showVal val="0"/>
          <c:showCatName val="0"/>
          <c:showSerName val="0"/>
          <c:showPercent val="0"/>
          <c:showBubbleSize val="0"/>
        </c:dLbls>
        <c:gapWidth val="64"/>
        <c:overlap val="100"/>
        <c:axId val="392314416"/>
        <c:axId val="119343056"/>
      </c:barChart>
      <c:catAx>
        <c:axId val="392314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19343056"/>
        <c:crosses val="autoZero"/>
        <c:auto val="1"/>
        <c:lblAlgn val="ctr"/>
        <c:lblOffset val="100"/>
        <c:noMultiLvlLbl val="0"/>
      </c:catAx>
      <c:valAx>
        <c:axId val="11934305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92314416"/>
        <c:crosses val="autoZero"/>
        <c:crossBetween val="between"/>
      </c:valAx>
      <c:spPr>
        <a:noFill/>
        <a:ln>
          <a:noFill/>
        </a:ln>
        <a:effectLst/>
      </c:spPr>
    </c:plotArea>
    <c:legend>
      <c:legendPos val="b"/>
      <c:layout>
        <c:manualLayout>
          <c:xMode val="edge"/>
          <c:yMode val="edge"/>
          <c:x val="3.5807694177116767E-2"/>
          <c:y val="0.63512980308741029"/>
          <c:w val="0.93215004374453192"/>
          <c:h val="0.27008346705476982"/>
        </c:manualLayout>
      </c:layout>
      <c:overlay val="0"/>
      <c:spPr>
        <a:noFill/>
        <a:ln>
          <a:noFill/>
        </a:ln>
        <a:effectLst/>
      </c:spPr>
      <c:txPr>
        <a:bodyPr rot="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t>Incorporation</a:t>
            </a:r>
            <a:r>
              <a:rPr lang="en-US" sz="2400" baseline="0" dirty="0"/>
              <a:t> of security threats and risk management approaches into IT strategy</a:t>
            </a:r>
            <a:endParaRPr lang="en-US" sz="2400" dirty="0"/>
          </a:p>
        </c:rich>
      </c:tx>
      <c:layout/>
      <c:overlay val="0"/>
      <c:spPr>
        <a:noFill/>
        <a:ln>
          <a:noFill/>
        </a:ln>
        <a:effectLst/>
      </c:spPr>
    </c:title>
    <c:autoTitleDeleted val="0"/>
    <c:plotArea>
      <c:layout>
        <c:manualLayout>
          <c:layoutTarget val="inner"/>
          <c:xMode val="edge"/>
          <c:yMode val="edge"/>
          <c:x val="1.7295597484276729E-2"/>
          <c:y val="0.27783817856379195"/>
          <c:w val="0.96540880503144655"/>
          <c:h val="0.4249666855135672"/>
        </c:manualLayout>
      </c:layout>
      <c:barChart>
        <c:barDir val="bar"/>
        <c:grouping val="stacked"/>
        <c:varyColors val="0"/>
        <c:ser>
          <c:idx val="0"/>
          <c:order val="0"/>
          <c:tx>
            <c:strRef>
              <c:f>Sheet1!$B$1</c:f>
              <c:strCache>
                <c:ptCount val="1"/>
                <c:pt idx="0">
                  <c:v>Not at all</c:v>
                </c:pt>
              </c:strCache>
            </c:strRef>
          </c:tx>
          <c:spPr>
            <a:solidFill>
              <a:schemeClr val="accent1">
                <a:tint val="54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572-954C-A11D-C8A30918D81B}"/>
                </c:ext>
              </c:extLst>
            </c:dLbl>
            <c:spPr>
              <a:noFill/>
              <a:ln>
                <a:noFill/>
              </a:ln>
              <a:effectLst/>
            </c:spPr>
            <c:txPr>
              <a:bodyPr rot="0" spcFirstLastPara="1" vertOverflow="ellipsis" vert="horz" wrap="none" lIns="38100" tIns="19050" rIns="38100" bIns="19050" anchor="t" anchorCtr="0">
                <a:spAutoFit/>
              </a:bodyPr>
              <a:lstStyle/>
              <a:p>
                <a:pPr>
                  <a:defRPr sz="14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Growing complexity of security threats</c:v>
                </c:pt>
                <c:pt idx="1">
                  <c:v>Incorporating risk-management approaches into IT strategy and service delivery</c:v>
                </c:pt>
              </c:strCache>
            </c:strRef>
          </c:cat>
          <c:val>
            <c:numRef>
              <c:f>Sheet1!$B$2:$B$3</c:f>
              <c:numCache>
                <c:formatCode>0%</c:formatCode>
                <c:ptCount val="2"/>
                <c:pt idx="0">
                  <c:v>1.0749999999999999E-2</c:v>
                </c:pt>
                <c:pt idx="1">
                  <c:v>7.9420000000000004E-2</c:v>
                </c:pt>
              </c:numCache>
            </c:numRef>
          </c:val>
          <c:extLst>
            <c:ext xmlns:c16="http://schemas.microsoft.com/office/drawing/2014/chart" uri="{C3380CC4-5D6E-409C-BE32-E72D297353CC}">
              <c16:uniqueId val="{00000000-16B4-6248-A7D1-9F482EECA723}"/>
            </c:ext>
          </c:extLst>
        </c:ser>
        <c:ser>
          <c:idx val="1"/>
          <c:order val="1"/>
          <c:tx>
            <c:strRef>
              <c:f>Sheet1!$C$1</c:f>
              <c:strCache>
                <c:ptCount val="1"/>
                <c:pt idx="0">
                  <c:v>Tracking, but no influence yet</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none" lIns="38100" tIns="19050" rIns="38100" bIns="19050" anchor="b" anchorCtr="0">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Growing complexity of security threats</c:v>
                </c:pt>
                <c:pt idx="1">
                  <c:v>Incorporating risk-management approaches into IT strategy and service delivery</c:v>
                </c:pt>
              </c:strCache>
            </c:strRef>
          </c:cat>
          <c:val>
            <c:numRef>
              <c:f>Sheet1!$C$2:$C$3</c:f>
              <c:numCache>
                <c:formatCode>0%</c:formatCode>
                <c:ptCount val="2"/>
                <c:pt idx="0">
                  <c:v>3.943E-2</c:v>
                </c:pt>
                <c:pt idx="1">
                  <c:v>9.0249999999999997E-2</c:v>
                </c:pt>
              </c:numCache>
            </c:numRef>
          </c:val>
          <c:extLst>
            <c:ext xmlns:c16="http://schemas.microsoft.com/office/drawing/2014/chart" uri="{C3380CC4-5D6E-409C-BE32-E72D297353CC}">
              <c16:uniqueId val="{00000001-16B4-6248-A7D1-9F482EECA723}"/>
            </c:ext>
          </c:extLst>
        </c:ser>
        <c:ser>
          <c:idx val="2"/>
          <c:order val="2"/>
          <c:tx>
            <c:strRef>
              <c:f>Sheet1!$D$1</c:f>
              <c:strCache>
                <c:ptCount val="1"/>
                <c:pt idx="0">
                  <c:v>A minor influence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Growing complexity of security threats</c:v>
                </c:pt>
                <c:pt idx="1">
                  <c:v>Incorporating risk-management approaches into IT strategy and service delivery</c:v>
                </c:pt>
              </c:strCache>
            </c:strRef>
          </c:cat>
          <c:val>
            <c:numRef>
              <c:f>Sheet1!$D$2:$D$3</c:f>
              <c:numCache>
                <c:formatCode>0%</c:formatCode>
                <c:ptCount val="2"/>
                <c:pt idx="0">
                  <c:v>0.11828</c:v>
                </c:pt>
                <c:pt idx="1">
                  <c:v>0.29603000000000002</c:v>
                </c:pt>
              </c:numCache>
            </c:numRef>
          </c:val>
          <c:extLst>
            <c:ext xmlns:c16="http://schemas.microsoft.com/office/drawing/2014/chart" uri="{C3380CC4-5D6E-409C-BE32-E72D297353CC}">
              <c16:uniqueId val="{00000002-16B4-6248-A7D1-9F482EECA723}"/>
            </c:ext>
          </c:extLst>
        </c:ser>
        <c:ser>
          <c:idx val="3"/>
          <c:order val="3"/>
          <c:tx>
            <c:strRef>
              <c:f>Sheet1!$E$1</c:f>
              <c:strCache>
                <c:ptCount val="1"/>
                <c:pt idx="0">
                  <c:v>A major influence</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Growing complexity of security threats</c:v>
                </c:pt>
                <c:pt idx="1">
                  <c:v>Incorporating risk-management approaches into IT strategy and service delivery</c:v>
                </c:pt>
              </c:strCache>
            </c:strRef>
          </c:cat>
          <c:val>
            <c:numRef>
              <c:f>Sheet1!$E$2:$E$3</c:f>
              <c:numCache>
                <c:formatCode>0%</c:formatCode>
                <c:ptCount val="2"/>
                <c:pt idx="0">
                  <c:v>0.68100000000000005</c:v>
                </c:pt>
                <c:pt idx="1">
                  <c:v>0.37545000000000001</c:v>
                </c:pt>
              </c:numCache>
            </c:numRef>
          </c:val>
          <c:extLst>
            <c:ext xmlns:c16="http://schemas.microsoft.com/office/drawing/2014/chart" uri="{C3380CC4-5D6E-409C-BE32-E72D297353CC}">
              <c16:uniqueId val="{00000003-16B4-6248-A7D1-9F482EECA723}"/>
            </c:ext>
          </c:extLst>
        </c:ser>
        <c:ser>
          <c:idx val="4"/>
          <c:order val="4"/>
          <c:tx>
            <c:strRef>
              <c:f>Sheet1!$F$1</c:f>
              <c:strCache>
                <c:ptCount val="1"/>
                <c:pt idx="0">
                  <c:v>Already incorporated</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Growing complexity of security threats</c:v>
                </c:pt>
                <c:pt idx="1">
                  <c:v>Incorporating risk-management approaches into IT strategy and service delivery</c:v>
                </c:pt>
              </c:strCache>
            </c:strRef>
          </c:cat>
          <c:val>
            <c:numRef>
              <c:f>Sheet1!$F$2:$F$3</c:f>
              <c:numCache>
                <c:formatCode>0%</c:formatCode>
                <c:ptCount val="2"/>
                <c:pt idx="0">
                  <c:v>0.13977999999999999</c:v>
                </c:pt>
                <c:pt idx="1">
                  <c:v>0.15162</c:v>
                </c:pt>
              </c:numCache>
            </c:numRef>
          </c:val>
          <c:extLst>
            <c:ext xmlns:c16="http://schemas.microsoft.com/office/drawing/2014/chart" uri="{C3380CC4-5D6E-409C-BE32-E72D297353CC}">
              <c16:uniqueId val="{00000004-16B4-6248-A7D1-9F482EECA723}"/>
            </c:ext>
          </c:extLst>
        </c:ser>
        <c:dLbls>
          <c:showLegendKey val="0"/>
          <c:showVal val="0"/>
          <c:showCatName val="0"/>
          <c:showSerName val="0"/>
          <c:showPercent val="0"/>
          <c:showBubbleSize val="0"/>
        </c:dLbls>
        <c:gapWidth val="81"/>
        <c:overlap val="100"/>
        <c:axId val="392074416"/>
        <c:axId val="1624224"/>
      </c:barChart>
      <c:catAx>
        <c:axId val="392074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24224"/>
        <c:crosses val="autoZero"/>
        <c:auto val="1"/>
        <c:lblAlgn val="ctr"/>
        <c:lblOffset val="100"/>
        <c:noMultiLvlLbl val="0"/>
      </c:catAx>
      <c:valAx>
        <c:axId val="1624224"/>
        <c:scaling>
          <c:orientation val="minMax"/>
          <c:max val="1"/>
        </c:scaling>
        <c:delete val="1"/>
        <c:axPos val="b"/>
        <c:numFmt formatCode="0%" sourceLinked="1"/>
        <c:majorTickMark val="none"/>
        <c:minorTickMark val="none"/>
        <c:tickLblPos val="nextTo"/>
        <c:crossAx val="392074416"/>
        <c:crosses val="autoZero"/>
        <c:crossBetween val="between"/>
      </c:valAx>
      <c:spPr>
        <a:noFill/>
        <a:ln>
          <a:noFill/>
        </a:ln>
        <a:effectLst/>
      </c:spPr>
    </c:plotArea>
    <c:legend>
      <c:legendPos val="b"/>
      <c:layout>
        <c:manualLayout>
          <c:xMode val="edge"/>
          <c:yMode val="edge"/>
          <c:x val="0.31867816091954021"/>
          <c:y val="0.70411726699224353"/>
          <c:w val="0.68132183908045985"/>
          <c:h val="0.1898515238391646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t>IT Governance</a:t>
            </a:r>
            <a:r>
              <a:rPr lang="en-US" sz="2400" baseline="0" dirty="0"/>
              <a:t> process prioritizes IT investment in accordance with institutional goals</a:t>
            </a:r>
            <a:endParaRPr lang="en-US" sz="2400" dirty="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7295597484276729E-2"/>
          <c:y val="0.26605691056910569"/>
          <c:w val="0.96540880503144655"/>
          <c:h val="0.66009826515587999"/>
        </c:manualLayout>
      </c:layout>
      <c:barChart>
        <c:barDir val="bar"/>
        <c:grouping val="stacked"/>
        <c:varyColors val="0"/>
        <c:ser>
          <c:idx val="0"/>
          <c:order val="0"/>
          <c:tx>
            <c:strRef>
              <c:f>Sheet1!$B$1</c:f>
              <c:strCache>
                <c:ptCount val="1"/>
                <c:pt idx="0">
                  <c:v>Not</c:v>
                </c:pt>
              </c:strCache>
            </c:strRef>
          </c:tx>
          <c:spPr>
            <a:solidFill>
              <a:schemeClr val="accent1">
                <a:tint val="54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c:v>
                </c:pt>
              </c:numCache>
            </c:numRef>
          </c:val>
          <c:extLst>
            <c:ext xmlns:c16="http://schemas.microsoft.com/office/drawing/2014/chart" uri="{C3380CC4-5D6E-409C-BE32-E72D297353CC}">
              <c16:uniqueId val="{00000000-16B4-6248-A7D1-9F482EECA723}"/>
            </c:ext>
          </c:extLst>
        </c:ser>
        <c:ser>
          <c:idx val="1"/>
          <c:order val="1"/>
          <c:tx>
            <c:strRef>
              <c:f>Sheet1!$C$1</c:f>
              <c:strCache>
                <c:ptCount val="1"/>
                <c:pt idx="0">
                  <c:v>Slightly</c:v>
                </c:pt>
              </c:strCache>
            </c:strRef>
          </c:tx>
          <c:spPr>
            <a:solidFill>
              <a:schemeClr val="accent1">
                <a:tint val="77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0.16</c:v>
                </c:pt>
              </c:numCache>
            </c:numRef>
          </c:val>
          <c:extLst>
            <c:ext xmlns:c16="http://schemas.microsoft.com/office/drawing/2014/chart" uri="{C3380CC4-5D6E-409C-BE32-E72D297353CC}">
              <c16:uniqueId val="{00000001-16B4-6248-A7D1-9F482EECA723}"/>
            </c:ext>
          </c:extLst>
        </c:ser>
        <c:ser>
          <c:idx val="2"/>
          <c:order val="2"/>
          <c:tx>
            <c:strRef>
              <c:f>Sheet1!$D$1</c:f>
              <c:strCache>
                <c:ptCount val="1"/>
                <c:pt idx="0">
                  <c:v>Partially</c:v>
                </c:pt>
              </c:strCache>
            </c:strRef>
          </c:tx>
          <c:spPr>
            <a:solidFill>
              <a:schemeClr val="accent1"/>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c:v>
                </c:pt>
              </c:numCache>
            </c:numRef>
          </c:val>
          <c:extLst>
            <c:ext xmlns:c16="http://schemas.microsoft.com/office/drawing/2014/chart" uri="{C3380CC4-5D6E-409C-BE32-E72D297353CC}">
              <c16:uniqueId val="{00000002-16B4-6248-A7D1-9F482EECA723}"/>
            </c:ext>
          </c:extLst>
        </c:ser>
        <c:ser>
          <c:idx val="3"/>
          <c:order val="3"/>
          <c:tx>
            <c:strRef>
              <c:f>Sheet1!$E$1</c:f>
              <c:strCache>
                <c:ptCount val="1"/>
                <c:pt idx="0">
                  <c:v>Largely</c:v>
                </c:pt>
              </c:strCache>
            </c:strRef>
          </c:tx>
          <c:spPr>
            <a:solidFill>
              <a:schemeClr val="accent1">
                <a:shade val="76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c:v>
                </c:pt>
              </c:numCache>
            </c:numRef>
          </c:val>
          <c:extLst>
            <c:ext xmlns:c16="http://schemas.microsoft.com/office/drawing/2014/chart" uri="{C3380CC4-5D6E-409C-BE32-E72D297353CC}">
              <c16:uniqueId val="{00000003-16B4-6248-A7D1-9F482EECA723}"/>
            </c:ext>
          </c:extLst>
        </c:ser>
        <c:ser>
          <c:idx val="4"/>
          <c:order val="4"/>
          <c:tx>
            <c:strRef>
              <c:f>Sheet1!$F$1</c:f>
              <c:strCache>
                <c:ptCount val="1"/>
                <c:pt idx="0">
                  <c:v>Fully</c:v>
                </c:pt>
              </c:strCache>
            </c:strRef>
          </c:tx>
          <c:spPr>
            <a:solidFill>
              <a:schemeClr val="accent1">
                <a:shade val="53000"/>
              </a:schemeClr>
            </a:solidFill>
            <a:ln>
              <a:solidFill>
                <a:schemeClr val="bg1"/>
              </a:solidFill>
            </a:ln>
            <a:effectLst/>
          </c:spPr>
          <c:invertIfNegative val="0"/>
          <c:dPt>
            <c:idx val="0"/>
            <c:invertIfNegative val="0"/>
            <c:bubble3D val="0"/>
            <c:spPr>
              <a:solidFill>
                <a:schemeClr val="accent1">
                  <a:shade val="53000"/>
                </a:schemeClr>
              </a:solidFill>
              <a:ln w="19050">
                <a:solidFill>
                  <a:schemeClr val="bg1"/>
                </a:solidFill>
              </a:ln>
              <a:effectLst/>
            </c:spPr>
            <c:extLst>
              <c:ext xmlns:c16="http://schemas.microsoft.com/office/drawing/2014/chart" uri="{C3380CC4-5D6E-409C-BE32-E72D297353CC}">
                <c16:uniqueId val="{00000005-16B4-6248-A7D1-9F482EECA723}"/>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0.21</c:v>
                </c:pt>
              </c:numCache>
            </c:numRef>
          </c:val>
          <c:extLst>
            <c:ext xmlns:c16="http://schemas.microsoft.com/office/drawing/2014/chart" uri="{C3380CC4-5D6E-409C-BE32-E72D297353CC}">
              <c16:uniqueId val="{00000004-16B4-6248-A7D1-9F482EECA723}"/>
            </c:ext>
          </c:extLst>
        </c:ser>
        <c:dLbls>
          <c:showLegendKey val="0"/>
          <c:showVal val="0"/>
          <c:showCatName val="0"/>
          <c:showSerName val="0"/>
          <c:showPercent val="0"/>
          <c:showBubbleSize val="0"/>
        </c:dLbls>
        <c:gapWidth val="150"/>
        <c:overlap val="100"/>
        <c:axId val="392074416"/>
        <c:axId val="1624224"/>
      </c:barChart>
      <c:catAx>
        <c:axId val="392074416"/>
        <c:scaling>
          <c:orientation val="minMax"/>
        </c:scaling>
        <c:delete val="1"/>
        <c:axPos val="l"/>
        <c:numFmt formatCode="General" sourceLinked="1"/>
        <c:majorTickMark val="none"/>
        <c:minorTickMark val="none"/>
        <c:tickLblPos val="nextTo"/>
        <c:crossAx val="1624224"/>
        <c:crosses val="autoZero"/>
        <c:auto val="1"/>
        <c:lblAlgn val="ctr"/>
        <c:lblOffset val="100"/>
        <c:noMultiLvlLbl val="0"/>
      </c:catAx>
      <c:valAx>
        <c:axId val="1624224"/>
        <c:scaling>
          <c:orientation val="minMax"/>
          <c:max val="1"/>
        </c:scaling>
        <c:delete val="1"/>
        <c:axPos val="b"/>
        <c:numFmt formatCode="0%" sourceLinked="1"/>
        <c:majorTickMark val="none"/>
        <c:minorTickMark val="none"/>
        <c:tickLblPos val="nextTo"/>
        <c:crossAx val="392074416"/>
        <c:crosses val="autoZero"/>
        <c:crossBetween val="between"/>
      </c:valAx>
      <c:spPr>
        <a:noFill/>
        <a:ln>
          <a:noFill/>
        </a:ln>
        <a:effectLst/>
      </c:spPr>
    </c:plotArea>
    <c:legend>
      <c:legendPos val="b"/>
      <c:layout>
        <c:manualLayout>
          <c:xMode val="edge"/>
          <c:yMode val="edge"/>
          <c:x val="0.15986765215668797"/>
          <c:y val="0.78563106242154512"/>
          <c:w val="0.68026457188134504"/>
          <c:h val="0.1092964738103389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t>Central IT spending </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7295597484276729E-2"/>
          <c:y val="0.26605691056910569"/>
          <c:w val="0.96540880503144655"/>
          <c:h val="0.66009826515587999"/>
        </c:manualLayout>
      </c:layout>
      <c:barChart>
        <c:barDir val="bar"/>
        <c:grouping val="stacked"/>
        <c:varyColors val="0"/>
        <c:ser>
          <c:idx val="0"/>
          <c:order val="0"/>
          <c:tx>
            <c:strRef>
              <c:f>Sheet1!$B$1</c:f>
              <c:strCache>
                <c:ptCount val="1"/>
                <c:pt idx="0">
                  <c:v>Run</c:v>
                </c:pt>
              </c:strCache>
            </c:strRef>
          </c:tx>
          <c:spPr>
            <a:solidFill>
              <a:srgbClr val="0070C0"/>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16B4-6248-A7D1-9F482EECA723}"/>
            </c:ext>
          </c:extLst>
        </c:ser>
        <c:ser>
          <c:idx val="1"/>
          <c:order val="1"/>
          <c:tx>
            <c:strRef>
              <c:f>Sheet1!$C$1</c:f>
              <c:strCache>
                <c:ptCount val="1"/>
                <c:pt idx="0">
                  <c:v>Grow</c:v>
                </c:pt>
              </c:strCache>
            </c:strRef>
          </c:tx>
          <c:spPr>
            <a:solidFill>
              <a:srgbClr val="E6F572"/>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c:v>
                </c:pt>
              </c:numCache>
            </c:numRef>
          </c:val>
          <c:extLst>
            <c:ext xmlns:c16="http://schemas.microsoft.com/office/drawing/2014/chart" uri="{C3380CC4-5D6E-409C-BE32-E72D297353CC}">
              <c16:uniqueId val="{00000001-16B4-6248-A7D1-9F482EECA723}"/>
            </c:ext>
          </c:extLst>
        </c:ser>
        <c:ser>
          <c:idx val="2"/>
          <c:order val="2"/>
          <c:tx>
            <c:strRef>
              <c:f>Sheet1!$D$1</c:f>
              <c:strCache>
                <c:ptCount val="1"/>
                <c:pt idx="0">
                  <c:v>Transform</c:v>
                </c:pt>
              </c:strCache>
            </c:strRef>
          </c:tx>
          <c:spPr>
            <a:solidFill>
              <a:srgbClr val="86C650"/>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0.08</c:v>
                </c:pt>
              </c:numCache>
            </c:numRef>
          </c:val>
          <c:extLst>
            <c:ext xmlns:c16="http://schemas.microsoft.com/office/drawing/2014/chart" uri="{C3380CC4-5D6E-409C-BE32-E72D297353CC}">
              <c16:uniqueId val="{00000002-16B4-6248-A7D1-9F482EECA723}"/>
            </c:ext>
          </c:extLst>
        </c:ser>
        <c:ser>
          <c:idx val="3"/>
          <c:order val="3"/>
          <c:tx>
            <c:strRef>
              <c:f>Sheet1!$E$1</c:f>
              <c:strCache>
                <c:ptCount val="1"/>
              </c:strCache>
            </c:strRef>
          </c:tx>
          <c:spPr>
            <a:solidFill>
              <a:schemeClr val="accent1">
                <a:shade val="76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numCache>
            </c:numRef>
          </c:val>
          <c:extLst>
            <c:ext xmlns:c16="http://schemas.microsoft.com/office/drawing/2014/chart" uri="{C3380CC4-5D6E-409C-BE32-E72D297353CC}">
              <c16:uniqueId val="{00000003-16B4-6248-A7D1-9F482EECA723}"/>
            </c:ext>
          </c:extLst>
        </c:ser>
        <c:ser>
          <c:idx val="4"/>
          <c:order val="4"/>
          <c:tx>
            <c:strRef>
              <c:f>Sheet1!$F$1</c:f>
              <c:strCache>
                <c:ptCount val="1"/>
              </c:strCache>
            </c:strRef>
          </c:tx>
          <c:spPr>
            <a:solidFill>
              <a:schemeClr val="accent1">
                <a:shade val="53000"/>
              </a:schemeClr>
            </a:solidFill>
            <a:ln>
              <a:solidFill>
                <a:schemeClr val="bg1"/>
              </a:solidFill>
            </a:ln>
            <a:effectLst/>
          </c:spPr>
          <c:invertIfNegative val="0"/>
          <c:dPt>
            <c:idx val="0"/>
            <c:invertIfNegative val="0"/>
            <c:bubble3D val="0"/>
            <c:spPr>
              <a:solidFill>
                <a:schemeClr val="accent1">
                  <a:shade val="53000"/>
                </a:schemeClr>
              </a:solidFill>
              <a:ln w="19050">
                <a:solidFill>
                  <a:schemeClr val="bg1"/>
                </a:solidFill>
              </a:ln>
              <a:effectLst/>
            </c:spPr>
            <c:extLst>
              <c:ext xmlns:c16="http://schemas.microsoft.com/office/drawing/2014/chart" uri="{C3380CC4-5D6E-409C-BE32-E72D297353CC}">
                <c16:uniqueId val="{00000005-16B4-6248-A7D1-9F482EECA723}"/>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numCache>
            </c:numRef>
          </c:val>
          <c:extLst>
            <c:ext xmlns:c16="http://schemas.microsoft.com/office/drawing/2014/chart" uri="{C3380CC4-5D6E-409C-BE32-E72D297353CC}">
              <c16:uniqueId val="{00000004-16B4-6248-A7D1-9F482EECA723}"/>
            </c:ext>
          </c:extLst>
        </c:ser>
        <c:dLbls>
          <c:showLegendKey val="0"/>
          <c:showVal val="0"/>
          <c:showCatName val="0"/>
          <c:showSerName val="0"/>
          <c:showPercent val="0"/>
          <c:showBubbleSize val="0"/>
        </c:dLbls>
        <c:gapWidth val="150"/>
        <c:overlap val="100"/>
        <c:axId val="392074416"/>
        <c:axId val="1624224"/>
      </c:barChart>
      <c:catAx>
        <c:axId val="392074416"/>
        <c:scaling>
          <c:orientation val="minMax"/>
        </c:scaling>
        <c:delete val="1"/>
        <c:axPos val="l"/>
        <c:numFmt formatCode="General" sourceLinked="1"/>
        <c:majorTickMark val="none"/>
        <c:minorTickMark val="none"/>
        <c:tickLblPos val="nextTo"/>
        <c:crossAx val="1624224"/>
        <c:crosses val="autoZero"/>
        <c:auto val="1"/>
        <c:lblAlgn val="ctr"/>
        <c:lblOffset val="100"/>
        <c:noMultiLvlLbl val="0"/>
      </c:catAx>
      <c:valAx>
        <c:axId val="1624224"/>
        <c:scaling>
          <c:orientation val="minMax"/>
          <c:max val="1"/>
        </c:scaling>
        <c:delete val="1"/>
        <c:axPos val="b"/>
        <c:numFmt formatCode="0%" sourceLinked="1"/>
        <c:majorTickMark val="none"/>
        <c:minorTickMark val="none"/>
        <c:tickLblPos val="nextTo"/>
        <c:crossAx val="392074416"/>
        <c:crosses val="autoZero"/>
        <c:crossBetween val="between"/>
      </c:valAx>
      <c:spPr>
        <a:noFill/>
        <a:ln>
          <a:noFill/>
        </a:ln>
        <a:effectLst/>
      </c:spPr>
    </c:plotArea>
    <c:legend>
      <c:legendPos val="b"/>
      <c:legendEntry>
        <c:idx val="3"/>
        <c:delete val="1"/>
      </c:legendEntry>
      <c:legendEntry>
        <c:idx val="4"/>
        <c:delete val="1"/>
      </c:legendEntry>
      <c:layout>
        <c:manualLayout>
          <c:xMode val="edge"/>
          <c:yMode val="edge"/>
          <c:x val="0.15986765215668797"/>
          <c:y val="0.78563106242154512"/>
          <c:w val="0.42725907492695486"/>
          <c:h val="0.1092964738103389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28228998999435"/>
          <c:y val="2.4553575744090225E-2"/>
          <c:w val="0.5247127197335627"/>
          <c:h val="0.68575081224454515"/>
        </c:manualLayout>
      </c:layout>
      <c:barChart>
        <c:barDir val="bar"/>
        <c:grouping val="clustered"/>
        <c:varyColors val="0"/>
        <c:ser>
          <c:idx val="0"/>
          <c:order val="0"/>
          <c:tx>
            <c:strRef>
              <c:f>Sheet1!$B$1</c:f>
              <c:strCache>
                <c:ptCount val="1"/>
                <c:pt idx="0">
                  <c:v>Often + Almost always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Shaping or influencing institutional academic directions</c:v>
                </c:pt>
                <c:pt idx="1">
                  <c:v>Shaping or influencing institutional strategic directions</c:v>
                </c:pt>
                <c:pt idx="2">
                  <c:v>Shaping or influencing institutional administrative directions</c:v>
                </c:pt>
                <c:pt idx="3">
                  <c:v>Discussing the IT implications of institutional decisions with senior campus leadership</c:v>
                </c:pt>
              </c:strCache>
            </c:strRef>
          </c:cat>
          <c:val>
            <c:numRef>
              <c:f>Sheet1!$B$2:$B$5</c:f>
              <c:numCache>
                <c:formatCode>0%</c:formatCode>
                <c:ptCount val="4"/>
                <c:pt idx="0">
                  <c:v>0.35510000000000003</c:v>
                </c:pt>
                <c:pt idx="1">
                  <c:v>0.57142999999999999</c:v>
                </c:pt>
                <c:pt idx="2">
                  <c:v>0.63265000000000005</c:v>
                </c:pt>
                <c:pt idx="3">
                  <c:v>0.66803000000000001</c:v>
                </c:pt>
              </c:numCache>
            </c:numRef>
          </c:val>
          <c:extLst>
            <c:ext xmlns:c16="http://schemas.microsoft.com/office/drawing/2014/chart" uri="{C3380CC4-5D6E-409C-BE32-E72D297353CC}">
              <c16:uniqueId val="{00000000-F151-604C-A668-5D3DA85DBAC5}"/>
            </c:ext>
          </c:extLst>
        </c:ser>
        <c:ser>
          <c:idx val="1"/>
          <c:order val="1"/>
          <c:tx>
            <c:strRef>
              <c:f>Sheet1!$C$1</c:f>
              <c:strCache>
                <c:ptCount val="1"/>
                <c:pt idx="0">
                  <c:v>Never + Rarely</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Shaping or influencing institutional academic directions</c:v>
                </c:pt>
                <c:pt idx="1">
                  <c:v>Shaping or influencing institutional strategic directions</c:v>
                </c:pt>
                <c:pt idx="2">
                  <c:v>Shaping or influencing institutional administrative directions</c:v>
                </c:pt>
                <c:pt idx="3">
                  <c:v>Discussing the IT implications of institutional decisions with senior campus leadership</c:v>
                </c:pt>
              </c:strCache>
            </c:strRef>
          </c:cat>
          <c:val>
            <c:numRef>
              <c:f>Sheet1!$C$2:$C$5</c:f>
              <c:numCache>
                <c:formatCode>0%</c:formatCode>
                <c:ptCount val="4"/>
                <c:pt idx="0">
                  <c:v>0.33061000000000001</c:v>
                </c:pt>
                <c:pt idx="1">
                  <c:v>0.18776000000000001</c:v>
                </c:pt>
                <c:pt idx="2">
                  <c:v>0.11837</c:v>
                </c:pt>
                <c:pt idx="3">
                  <c:v>0.13114999999999999</c:v>
                </c:pt>
              </c:numCache>
            </c:numRef>
          </c:val>
          <c:extLst>
            <c:ext xmlns:c16="http://schemas.microsoft.com/office/drawing/2014/chart" uri="{C3380CC4-5D6E-409C-BE32-E72D297353CC}">
              <c16:uniqueId val="{00000001-F151-604C-A668-5D3DA85DBAC5}"/>
            </c:ext>
          </c:extLst>
        </c:ser>
        <c:dLbls>
          <c:showLegendKey val="0"/>
          <c:showVal val="0"/>
          <c:showCatName val="0"/>
          <c:showSerName val="0"/>
          <c:showPercent val="0"/>
          <c:showBubbleSize val="0"/>
        </c:dLbls>
        <c:gapWidth val="69"/>
        <c:axId val="360575087"/>
        <c:axId val="564827679"/>
      </c:barChart>
      <c:catAx>
        <c:axId val="3605750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4827679"/>
        <c:crosses val="autoZero"/>
        <c:auto val="1"/>
        <c:lblAlgn val="ctr"/>
        <c:lblOffset val="100"/>
        <c:noMultiLvlLbl val="0"/>
      </c:catAx>
      <c:valAx>
        <c:axId val="56482767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0575087"/>
        <c:crosses val="autoZero"/>
        <c:crossBetween val="between"/>
      </c:valAx>
      <c:spPr>
        <a:noFill/>
        <a:ln>
          <a:noFill/>
        </a:ln>
        <a:effectLst/>
      </c:spPr>
    </c:plotArea>
    <c:legend>
      <c:legendPos val="b"/>
      <c:layout>
        <c:manualLayout>
          <c:xMode val="edge"/>
          <c:yMode val="edge"/>
          <c:x val="0.41982134586117914"/>
          <c:y val="0.81248513422017565"/>
          <c:w val="0.53990912900593313"/>
          <c:h val="8.0355825481503038E-2"/>
        </c:manualLayout>
      </c:layout>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0.47629</cdr:x>
      <cdr:y>0.46466</cdr:y>
    </cdr:from>
    <cdr:to>
      <cdr:x>0.52371</cdr:x>
      <cdr:y>0.53534</cdr:y>
    </cdr:to>
    <cdr:sp macro="" textlink="">
      <cdr:nvSpPr>
        <cdr:cNvPr id="2" name="TextBox 1">
          <a:extLst xmlns:a="http://schemas.openxmlformats.org/drawingml/2006/main">
            <a:ext uri="{FF2B5EF4-FFF2-40B4-BE49-F238E27FC236}">
              <a16:creationId xmlns:a16="http://schemas.microsoft.com/office/drawing/2014/main" id="{023DDD13-589C-7A4B-862D-60F8D926674C}"/>
            </a:ext>
          </a:extLst>
        </cdr:cNvPr>
        <cdr:cNvSpPr txBox="1"/>
      </cdr:nvSpPr>
      <cdr:spPr>
        <a:xfrm xmlns:a="http://schemas.openxmlformats.org/drawingml/2006/main">
          <a:off x="4210050" y="2003569"/>
          <a:ext cx="4191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1%</a:t>
          </a:r>
        </a:p>
      </cdr:txBody>
    </cdr:sp>
  </cdr:relSizeAnchor>
  <cdr:relSizeAnchor xmlns:cdr="http://schemas.openxmlformats.org/drawingml/2006/chartDrawing">
    <cdr:from>
      <cdr:x>0.49138</cdr:x>
      <cdr:y>0.50951</cdr:y>
    </cdr:from>
    <cdr:to>
      <cdr:x>0.49138</cdr:x>
      <cdr:y>0.54485</cdr:y>
    </cdr:to>
    <cdr:cxnSp macro="">
      <cdr:nvCxnSpPr>
        <cdr:cNvPr id="13" name="Straight Arrow Connector 12">
          <a:extLst xmlns:a="http://schemas.openxmlformats.org/drawingml/2006/main">
            <a:ext uri="{FF2B5EF4-FFF2-40B4-BE49-F238E27FC236}">
              <a16:creationId xmlns:a16="http://schemas.microsoft.com/office/drawing/2014/main" id="{FA12DC75-72BD-F74F-AC36-7C267035EAB3}"/>
            </a:ext>
          </a:extLst>
        </cdr:cNvPr>
        <cdr:cNvCxnSpPr/>
      </cdr:nvCxnSpPr>
      <cdr:spPr>
        <a:xfrm xmlns:a="http://schemas.openxmlformats.org/drawingml/2006/main">
          <a:off x="4343400" y="2196956"/>
          <a:ext cx="0" cy="152400"/>
        </a:xfrm>
        <a:prstGeom xmlns:a="http://schemas.openxmlformats.org/drawingml/2006/main" prst="straightConnector1">
          <a:avLst/>
        </a:prstGeom>
        <a:ln xmlns:a="http://schemas.openxmlformats.org/drawingml/2006/main" w="12700">
          <a:solidFill>
            <a:schemeClr val="tx1"/>
          </a:solidFill>
          <a:tailEnd type="triangle" w="sm" len="sm"/>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0.90008</cdr:y>
    </cdr:from>
    <cdr:to>
      <cdr:x>0.80889</cdr:x>
      <cdr:y>0.97027</cdr:y>
    </cdr:to>
    <cdr:sp macro="" textlink="">
      <cdr:nvSpPr>
        <cdr:cNvPr id="2" name="TextBox 6">
          <a:extLst xmlns:a="http://schemas.openxmlformats.org/drawingml/2006/main">
            <a:ext uri="{FF2B5EF4-FFF2-40B4-BE49-F238E27FC236}">
              <a16:creationId xmlns:a16="http://schemas.microsoft.com/office/drawing/2014/main" id="{4D073D94-D11D-1040-8CF7-6620DC5B6B77}"/>
            </a:ext>
          </a:extLst>
        </cdr:cNvPr>
        <cdr:cNvSpPr txBox="1"/>
      </cdr:nvSpPr>
      <cdr:spPr>
        <a:xfrm xmlns:a="http://schemas.openxmlformats.org/drawingml/2006/main">
          <a:off x="0" y="3946921"/>
          <a:ext cx="733486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xmlns:a="http://schemas.openxmlformats.org/drawingml/2006/main">
          <a:r>
            <a:rPr lang="en-US" sz="1400" dirty="0">
              <a:solidFill>
                <a:schemeClr val="tx1">
                  <a:lumMod val="50000"/>
                  <a:lumOff val="50000"/>
                </a:schemeClr>
              </a:solidFill>
              <a:latin typeface="+mn-lt"/>
            </a:rPr>
            <a:t>Source: 2018 EDUCAUSE IT Workforce survey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E0E4D-C2F1-B544-9DE2-BBECDFB45BB2}" type="datetimeFigureOut">
              <a:rPr lang="en-US" smtClean="0"/>
              <a:t>12/4/2018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87D51-52A1-EF40-B672-9B4EC8500781}" type="slidenum">
              <a:rPr lang="en-US" smtClean="0"/>
              <a:t>1</a:t>
            </a:fld>
            <a:endParaRPr lang="en-US"/>
          </a:p>
        </p:txBody>
      </p:sp>
    </p:spTree>
    <p:extLst>
      <p:ext uri="{BB962C8B-B14F-4D97-AF65-F5344CB8AC3E}">
        <p14:creationId xmlns:p14="http://schemas.microsoft.com/office/powerpoint/2010/main" val="2293193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Brooks, D. Christopher, and Jeffrey Pomerantz. ECAR Study of Undergraduate Students and Information Technology, 2017. Research report. Louisville, CO: ECAR, October 2017. </a:t>
            </a:r>
          </a:p>
        </p:txBody>
      </p:sp>
      <p:sp>
        <p:nvSpPr>
          <p:cNvPr id="4" name="Slide Number Placeholder 3"/>
          <p:cNvSpPr>
            <a:spLocks noGrp="1"/>
          </p:cNvSpPr>
          <p:nvPr>
            <p:ph type="sldNum" sz="quarter" idx="5"/>
          </p:nvPr>
        </p:nvSpPr>
        <p:spPr/>
        <p:txBody>
          <a:bodyPr/>
          <a:lstStyle/>
          <a:p>
            <a:fld id="{F7087D51-52A1-EF40-B672-9B4EC8500781}" type="slidenum">
              <a:rPr lang="en-US" smtClean="0"/>
              <a:t>14</a:t>
            </a:fld>
            <a:endParaRPr lang="en-US"/>
          </a:p>
        </p:txBody>
      </p:sp>
    </p:spTree>
    <p:extLst>
      <p:ext uri="{BB962C8B-B14F-4D97-AF65-F5344CB8AC3E}">
        <p14:creationId xmlns:p14="http://schemas.microsoft.com/office/powerpoint/2010/main" val="2632665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1121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lvl="1"/>
            <a:r>
              <a:rPr lang="en-US" sz="1200" u="none" strike="noStrike" kern="1200" dirty="0">
                <a:solidFill>
                  <a:schemeClr val="tx1"/>
                </a:solidFill>
                <a:effectLst/>
                <a:latin typeface="+mn-lt"/>
                <a:ea typeface="+mn-ea"/>
                <a:cs typeface="+mn-cs"/>
              </a:rPr>
              <a:t>Data-enabled institution: Issues 1,3,5,6,8</a:t>
            </a:r>
          </a:p>
          <a:p>
            <a:pPr lvl="1"/>
            <a:r>
              <a:rPr lang="en-US" sz="1200" u="none" strike="noStrike" kern="1200" dirty="0">
                <a:solidFill>
                  <a:schemeClr val="tx1"/>
                </a:solidFill>
                <a:effectLst/>
                <a:latin typeface="+mn-lt"/>
                <a:ea typeface="+mn-ea"/>
                <a:cs typeface="+mn-cs"/>
              </a:rPr>
              <a:t>Funding: Issues 7,10</a:t>
            </a:r>
          </a:p>
          <a:p>
            <a:pPr lvl="1"/>
            <a:r>
              <a:rPr lang="en-US" sz="1200" u="none" strike="noStrike" kern="1200" dirty="0">
                <a:solidFill>
                  <a:schemeClr val="tx1"/>
                </a:solidFill>
                <a:effectLst/>
                <a:latin typeface="+mn-lt"/>
                <a:ea typeface="+mn-ea"/>
                <a:cs typeface="+mn-cs"/>
              </a:rPr>
              <a:t>IT as an institutional leader or as a change agent: Issues 2,4,9</a:t>
            </a:r>
          </a:p>
          <a:p>
            <a:r>
              <a:rPr lang="en-US" sz="1200" kern="1200" dirty="0">
                <a:solidFill>
                  <a:schemeClr val="tx1"/>
                </a:solidFill>
                <a:effectLst/>
                <a:latin typeface="+mn-lt"/>
                <a:ea typeface="+mn-ea"/>
                <a:cs typeface="+mn-cs"/>
              </a:rPr>
              <a:t>Carlos Morales</a:t>
            </a:r>
          </a:p>
          <a:p>
            <a:r>
              <a:rPr lang="en-US" sz="1200" kern="1200" dirty="0">
                <a:solidFill>
                  <a:schemeClr val="tx1"/>
                </a:solidFill>
                <a:effectLst/>
                <a:latin typeface="+mn-lt"/>
                <a:ea typeface="+mn-ea"/>
                <a:cs typeface="+mn-cs"/>
              </a:rPr>
              <a:t>John Campbell</a:t>
            </a:r>
          </a:p>
          <a:p>
            <a:r>
              <a:rPr lang="en-US" sz="1200" kern="1200" dirty="0">
                <a:solidFill>
                  <a:schemeClr val="tx1"/>
                </a:solidFill>
                <a:effectLst/>
                <a:latin typeface="+mn-lt"/>
                <a:ea typeface="+mn-ea"/>
                <a:cs typeface="+mn-cs"/>
              </a:rPr>
              <a:t>Merri Beth </a:t>
            </a:r>
            <a:r>
              <a:rPr lang="en-US" sz="1200" kern="1200" dirty="0" err="1">
                <a:solidFill>
                  <a:schemeClr val="tx1"/>
                </a:solidFill>
                <a:effectLst/>
                <a:latin typeface="+mn-lt"/>
                <a:ea typeface="+mn-ea"/>
                <a:cs typeface="+mn-cs"/>
              </a:rPr>
              <a:t>Lavagnino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Joel Hartman</a:t>
            </a:r>
          </a:p>
          <a:p>
            <a:endParaRPr lang="en-US" dirty="0"/>
          </a:p>
        </p:txBody>
      </p:sp>
      <p:sp>
        <p:nvSpPr>
          <p:cNvPr id="4" name="Slide Number Placeholder 3"/>
          <p:cNvSpPr>
            <a:spLocks noGrp="1"/>
          </p:cNvSpPr>
          <p:nvPr>
            <p:ph type="sldNum" sz="quarter" idx="5"/>
          </p:nvPr>
        </p:nvSpPr>
        <p:spPr/>
        <p:txBody>
          <a:bodyPr/>
          <a:lstStyle/>
          <a:p>
            <a:fld id="{F7087D51-52A1-EF40-B672-9B4EC8500781}" type="slidenum">
              <a:rPr lang="en-US" smtClean="0"/>
              <a:t>16</a:t>
            </a:fld>
            <a:endParaRPr lang="en-US"/>
          </a:p>
        </p:txBody>
      </p:sp>
    </p:spTree>
    <p:extLst>
      <p:ext uri="{BB962C8B-B14F-4D97-AF65-F5344CB8AC3E}">
        <p14:creationId xmlns:p14="http://schemas.microsoft.com/office/powerpoint/2010/main" val="4252734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lvl="1"/>
            <a:r>
              <a:rPr lang="en-US" sz="1200" u="none" strike="noStrike" kern="1200" dirty="0">
                <a:solidFill>
                  <a:schemeClr val="tx1"/>
                </a:solidFill>
                <a:effectLst/>
                <a:latin typeface="+mn-lt"/>
                <a:ea typeface="+mn-ea"/>
                <a:cs typeface="+mn-cs"/>
              </a:rPr>
              <a:t>Data-enabled institution: Issues 1,3,5,6,8</a:t>
            </a:r>
          </a:p>
          <a:p>
            <a:pPr lvl="1"/>
            <a:r>
              <a:rPr lang="en-US" sz="1200" u="none" strike="noStrike" kern="1200" dirty="0">
                <a:solidFill>
                  <a:schemeClr val="tx1"/>
                </a:solidFill>
                <a:effectLst/>
                <a:latin typeface="+mn-lt"/>
                <a:ea typeface="+mn-ea"/>
                <a:cs typeface="+mn-cs"/>
              </a:rPr>
              <a:t>Funding: Issues 7,10</a:t>
            </a:r>
          </a:p>
          <a:p>
            <a:pPr lvl="1"/>
            <a:r>
              <a:rPr lang="en-US" sz="1200" u="none" strike="noStrike" kern="1200" dirty="0">
                <a:solidFill>
                  <a:schemeClr val="tx1"/>
                </a:solidFill>
                <a:effectLst/>
                <a:latin typeface="+mn-lt"/>
                <a:ea typeface="+mn-ea"/>
                <a:cs typeface="+mn-cs"/>
              </a:rPr>
              <a:t>IT as an institutional leader or as a change agent: Issues 2,4,9</a:t>
            </a:r>
          </a:p>
          <a:p>
            <a:endParaRPr lang="en-US" dirty="0"/>
          </a:p>
        </p:txBody>
      </p:sp>
      <p:sp>
        <p:nvSpPr>
          <p:cNvPr id="4" name="Slide Number Placeholder 3"/>
          <p:cNvSpPr>
            <a:spLocks noGrp="1"/>
          </p:cNvSpPr>
          <p:nvPr>
            <p:ph type="sldNum" sz="quarter" idx="5"/>
          </p:nvPr>
        </p:nvSpPr>
        <p:spPr/>
        <p:txBody>
          <a:bodyPr/>
          <a:lstStyle/>
          <a:p>
            <a:fld id="{F7087D51-52A1-EF40-B672-9B4EC8500781}" type="slidenum">
              <a:rPr lang="en-US" smtClean="0"/>
              <a:t>17</a:t>
            </a:fld>
            <a:endParaRPr lang="en-US"/>
          </a:p>
        </p:txBody>
      </p:sp>
    </p:spTree>
    <p:extLst>
      <p:ext uri="{BB962C8B-B14F-4D97-AF65-F5344CB8AC3E}">
        <p14:creationId xmlns:p14="http://schemas.microsoft.com/office/powerpoint/2010/main" val="395237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lvl="1"/>
            <a:r>
              <a:rPr lang="en-US" sz="1200" u="none" strike="noStrike" kern="1200" dirty="0">
                <a:solidFill>
                  <a:schemeClr val="tx1"/>
                </a:solidFill>
                <a:effectLst/>
                <a:latin typeface="+mn-lt"/>
                <a:ea typeface="+mn-ea"/>
                <a:cs typeface="+mn-cs"/>
              </a:rPr>
              <a:t>Data-enabled institution: Issues 1,3,5,6,8</a:t>
            </a:r>
          </a:p>
          <a:p>
            <a:pPr lvl="1"/>
            <a:r>
              <a:rPr lang="en-US" sz="1200" u="none" strike="noStrike" kern="1200" dirty="0">
                <a:solidFill>
                  <a:schemeClr val="tx1"/>
                </a:solidFill>
                <a:effectLst/>
                <a:latin typeface="+mn-lt"/>
                <a:ea typeface="+mn-ea"/>
                <a:cs typeface="+mn-cs"/>
              </a:rPr>
              <a:t>Funding: Issues 7,10</a:t>
            </a:r>
          </a:p>
          <a:p>
            <a:pPr lvl="1"/>
            <a:r>
              <a:rPr lang="en-US" sz="1200" u="none" strike="noStrike" kern="1200" dirty="0">
                <a:solidFill>
                  <a:schemeClr val="tx1"/>
                </a:solidFill>
                <a:effectLst/>
                <a:latin typeface="+mn-lt"/>
                <a:ea typeface="+mn-ea"/>
                <a:cs typeface="+mn-cs"/>
              </a:rPr>
              <a:t>IT as an institutional leader or as a change agent: Issues 2,4,9</a:t>
            </a:r>
          </a:p>
          <a:p>
            <a:endParaRPr lang="en-US" dirty="0"/>
          </a:p>
        </p:txBody>
      </p:sp>
      <p:sp>
        <p:nvSpPr>
          <p:cNvPr id="4" name="Slide Number Placeholder 3"/>
          <p:cNvSpPr>
            <a:spLocks noGrp="1"/>
          </p:cNvSpPr>
          <p:nvPr>
            <p:ph type="sldNum" sz="quarter" idx="5"/>
          </p:nvPr>
        </p:nvSpPr>
        <p:spPr/>
        <p:txBody>
          <a:bodyPr/>
          <a:lstStyle/>
          <a:p>
            <a:fld id="{F7087D51-52A1-EF40-B672-9B4EC8500781}" type="slidenum">
              <a:rPr lang="en-US" smtClean="0"/>
              <a:t>18</a:t>
            </a:fld>
            <a:endParaRPr lang="en-US"/>
          </a:p>
        </p:txBody>
      </p:sp>
    </p:spTree>
    <p:extLst>
      <p:ext uri="{BB962C8B-B14F-4D97-AF65-F5344CB8AC3E}">
        <p14:creationId xmlns:p14="http://schemas.microsoft.com/office/powerpoint/2010/main" val="2473988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87D51-52A1-EF40-B672-9B4EC8500781}" type="slidenum">
              <a:rPr lang="en-US" smtClean="0"/>
              <a:t>19</a:t>
            </a:fld>
            <a:endParaRPr lang="en-US"/>
          </a:p>
        </p:txBody>
      </p:sp>
    </p:spTree>
    <p:extLst>
      <p:ext uri="{BB962C8B-B14F-4D97-AF65-F5344CB8AC3E}">
        <p14:creationId xmlns:p14="http://schemas.microsoft.com/office/powerpoint/2010/main" val="3136476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87D51-52A1-EF40-B672-9B4EC8500781}" type="slidenum">
              <a:rPr lang="en-US" smtClean="0"/>
              <a:t>20</a:t>
            </a:fld>
            <a:endParaRPr lang="en-US"/>
          </a:p>
        </p:txBody>
      </p:sp>
    </p:spTree>
    <p:extLst>
      <p:ext uri="{BB962C8B-B14F-4D97-AF65-F5344CB8AC3E}">
        <p14:creationId xmlns:p14="http://schemas.microsoft.com/office/powerpoint/2010/main" val="123308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Experience: Understanding and advancing technology's role in optimizing the faculty experience (as teachers, researchers, advisors, and more)</a:t>
            </a:r>
          </a:p>
          <a:p>
            <a:endParaRPr lang="en-US" dirty="0"/>
          </a:p>
          <a:p>
            <a:r>
              <a:rPr lang="en-US" dirty="0"/>
              <a:t>Change Leadership: Helping institutional constituents (including the IT staff) adapt to the increasing pace of technology change</a:t>
            </a:r>
          </a:p>
          <a:p>
            <a:endParaRPr lang="en-US" dirty="0"/>
          </a:p>
          <a:p>
            <a:r>
              <a:rPr lang="en-US" dirty="0"/>
              <a:t>Data Management and Governance: Implementing effective institutional data-governance practices and organizational structures</a:t>
            </a:r>
          </a:p>
          <a:p>
            <a:endParaRPr lang="en-US" dirty="0"/>
          </a:p>
          <a:p>
            <a:r>
              <a:rPr lang="en-US" dirty="0"/>
              <a:t>Data-Enabled Institution: Taking a service-based approach to data and analytics to reskill, retool, and reshape a culture to be adept at data-enabled decision-making</a:t>
            </a:r>
          </a:p>
          <a:p>
            <a:endParaRPr lang="en-US" dirty="0"/>
          </a:p>
          <a:p>
            <a:r>
              <a:rPr lang="en-US" dirty="0"/>
              <a:t>Digital Integrations: Ensuring system interoperability, scalability, and extensibility, as well as data integrity, security, standards, and governance, across multiple applications and platforms</a:t>
            </a:r>
          </a:p>
          <a:p>
            <a:endParaRPr lang="en-US" dirty="0"/>
          </a:p>
          <a:p>
            <a:r>
              <a:rPr lang="en-US" dirty="0"/>
              <a:t>Diversity, Equity, and Inclusion: Developing an IT organization that reflects and supports institutional commitments to having a staff of diverse individuals who feel welcome and valued</a:t>
            </a:r>
          </a:p>
          <a:p>
            <a:endParaRPr lang="en-US" dirty="0"/>
          </a:p>
          <a:p>
            <a:r>
              <a:rPr lang="en-US" dirty="0"/>
              <a:t>Higher Education Affordability: Aligning IT's priorities and resources with institutional priorities and resources to achieve a sustainable future</a:t>
            </a:r>
          </a:p>
          <a:p>
            <a:endParaRPr lang="en-US" dirty="0"/>
          </a:p>
          <a:p>
            <a:r>
              <a:rPr lang="en-US" dirty="0"/>
              <a:t>Information Security Strategy: Developing a risk-based security strategy that effectively detects, responds to, and prevents security threats and challenges</a:t>
            </a:r>
          </a:p>
          <a:p>
            <a:endParaRPr lang="en-US" dirty="0"/>
          </a:p>
          <a:p>
            <a:r>
              <a:rPr lang="en-US" dirty="0"/>
              <a:t>Institutional Innovation: Advancing the institution through the use of IT as higher education reimagines its future</a:t>
            </a:r>
          </a:p>
          <a:p>
            <a:endParaRPr lang="en-US" dirty="0"/>
          </a:p>
          <a:p>
            <a:r>
              <a:rPr lang="en-US" dirty="0"/>
              <a:t>Integrative CIO: Repositioning or reinforcing the role of IT leadership as an integral strategic partner of institutional leadership in achieving institutional missions</a:t>
            </a:r>
          </a:p>
          <a:p>
            <a:endParaRPr lang="en-US" dirty="0"/>
          </a:p>
          <a:p>
            <a:r>
              <a:rPr lang="en-US" dirty="0"/>
              <a:t>IT Accessibility: Adopting policies, procedures, remediations, and technologies to ensure current and future IT can be used effectively by everyone, and collaborating across institutions to influence the vendor community to provide compliant solutions</a:t>
            </a:r>
          </a:p>
          <a:p>
            <a:endParaRPr lang="en-US" dirty="0"/>
          </a:p>
          <a:p>
            <a:r>
              <a:rPr lang="en-US" dirty="0"/>
              <a:t>IT Staffing and Organizational Models: Planning for adequate staffing capacity and staff retention in the face of retirements, new sourcing models, growing external competition, rising salaries, and the demands of technology initiatives on both IT and non</a:t>
            </a:r>
          </a:p>
          <a:p>
            <a:endParaRPr lang="en-US" dirty="0"/>
          </a:p>
          <a:p>
            <a:r>
              <a:rPr lang="en-US" dirty="0"/>
              <a:t>Privacy: Safeguarding institutional constituents' privacy rights and maintaining accountability for protecting all types of restricted data</a:t>
            </a:r>
          </a:p>
          <a:p>
            <a:endParaRPr lang="en-US" dirty="0"/>
          </a:p>
          <a:p>
            <a:r>
              <a:rPr lang="en-US" dirty="0"/>
              <a:t>Service Strategy: Balancing the provision of services and systems that a diverse environment requires with the need to consolidate and reduce certain services and systems to be more cost-effective</a:t>
            </a:r>
          </a:p>
          <a:p>
            <a:endParaRPr lang="en-US" dirty="0"/>
          </a:p>
          <a:p>
            <a:r>
              <a:rPr lang="en-US" dirty="0"/>
              <a:t>Student Success: Serving as a trusted partner with other campus units to drive and achieve student success initiatives</a:t>
            </a:r>
          </a:p>
          <a:p>
            <a:endParaRPr lang="en-US" dirty="0"/>
          </a:p>
          <a:p>
            <a:r>
              <a:rPr lang="en-US" dirty="0"/>
              <a:t>Student-Centered Institution: Understanding and advancing technology's role in optimizing the student experience (from applicants to alumni)</a:t>
            </a:r>
          </a:p>
          <a:p>
            <a:endParaRPr lang="en-US" dirty="0"/>
          </a:p>
          <a:p>
            <a:r>
              <a:rPr lang="en-US" dirty="0"/>
              <a:t>Sustainable Funding: Developing funding models that can maintain quality and accommodate both new needs and the growing use of IT services in an era of increasing budget constraints</a:t>
            </a:r>
          </a:p>
        </p:txBody>
      </p:sp>
      <p:sp>
        <p:nvSpPr>
          <p:cNvPr id="4" name="Slide Number Placeholder 3"/>
          <p:cNvSpPr>
            <a:spLocks noGrp="1"/>
          </p:cNvSpPr>
          <p:nvPr>
            <p:ph type="sldNum" sz="quarter" idx="5"/>
          </p:nvPr>
        </p:nvSpPr>
        <p:spPr/>
        <p:txBody>
          <a:bodyPr/>
          <a:lstStyle/>
          <a:p>
            <a:fld id="{F7087D51-52A1-EF40-B672-9B4EC8500781}" type="slidenum">
              <a:rPr lang="en-US" smtClean="0"/>
              <a:t>3</a:t>
            </a:fld>
            <a:endParaRPr lang="en-US"/>
          </a:p>
        </p:txBody>
      </p:sp>
    </p:spTree>
    <p:extLst>
      <p:ext uri="{BB962C8B-B14F-4D97-AF65-F5344CB8AC3E}">
        <p14:creationId xmlns:p14="http://schemas.microsoft.com/office/powerpoint/2010/main" val="273741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Experience: Understanding and advancing technology's role in optimizing the faculty experience (as teachers, researchers, advisors, and more)</a:t>
            </a:r>
          </a:p>
          <a:p>
            <a:endParaRPr lang="en-US" dirty="0"/>
          </a:p>
          <a:p>
            <a:r>
              <a:rPr lang="en-US" dirty="0"/>
              <a:t>Change Leadership: Helping institutional constituents (including the IT staff) adapt to the increasing pace of technology change</a:t>
            </a:r>
          </a:p>
          <a:p>
            <a:endParaRPr lang="en-US" dirty="0"/>
          </a:p>
          <a:p>
            <a:r>
              <a:rPr lang="en-US" dirty="0"/>
              <a:t>Data Management and Governance: Implementing effective institutional data-governance practices and organizational structures</a:t>
            </a:r>
          </a:p>
          <a:p>
            <a:endParaRPr lang="en-US" dirty="0"/>
          </a:p>
          <a:p>
            <a:r>
              <a:rPr lang="en-US" dirty="0"/>
              <a:t>Data-Enabled Institution: Taking a service-based approach to data and analytics to reskill, retool, and reshape a culture to be adept at data-enabled decision-making</a:t>
            </a:r>
          </a:p>
          <a:p>
            <a:endParaRPr lang="en-US" dirty="0"/>
          </a:p>
          <a:p>
            <a:r>
              <a:rPr lang="en-US" dirty="0"/>
              <a:t>Digital Integrations: Ensuring system interoperability, scalability, and extensibility, as well as data integrity, security, standards, and governance, across multiple applications and platforms</a:t>
            </a:r>
          </a:p>
          <a:p>
            <a:endParaRPr lang="en-US" dirty="0"/>
          </a:p>
          <a:p>
            <a:r>
              <a:rPr lang="en-US" dirty="0"/>
              <a:t>Diversity, Equity, and Inclusion: Developing an IT organization that reflects and supports institutional commitments to having a staff of diverse individuals who feel welcome and valued</a:t>
            </a:r>
          </a:p>
          <a:p>
            <a:endParaRPr lang="en-US" dirty="0"/>
          </a:p>
          <a:p>
            <a:r>
              <a:rPr lang="en-US" dirty="0"/>
              <a:t>Higher Education Affordability: Aligning IT's priorities and resources with institutional priorities and resources to achieve a sustainable future</a:t>
            </a:r>
          </a:p>
          <a:p>
            <a:endParaRPr lang="en-US" dirty="0"/>
          </a:p>
          <a:p>
            <a:r>
              <a:rPr lang="en-US" dirty="0"/>
              <a:t>Information Security Strategy: Developing a risk-based security strategy that effectively detects, responds to, and prevents security threats and challenges</a:t>
            </a:r>
          </a:p>
          <a:p>
            <a:endParaRPr lang="en-US" dirty="0"/>
          </a:p>
          <a:p>
            <a:r>
              <a:rPr lang="en-US" dirty="0"/>
              <a:t>Institutional Innovation: Advancing the institution through the use of IT as higher education reimagines its future</a:t>
            </a:r>
          </a:p>
          <a:p>
            <a:endParaRPr lang="en-US" dirty="0"/>
          </a:p>
          <a:p>
            <a:r>
              <a:rPr lang="en-US" dirty="0"/>
              <a:t>Integrative CIO: Repositioning or reinforcing the role of IT leadership as an integral strategic partner of institutional leadership in achieving institutional missions</a:t>
            </a:r>
          </a:p>
          <a:p>
            <a:endParaRPr lang="en-US" dirty="0"/>
          </a:p>
          <a:p>
            <a:r>
              <a:rPr lang="en-US" dirty="0"/>
              <a:t>IT Accessibility: Adopting policies, procedures, remediations, and technologies to ensure current and future IT can be used effectively by everyone, and collaborating across institutions to influence the vendor community to provide compliant solutions</a:t>
            </a:r>
          </a:p>
          <a:p>
            <a:endParaRPr lang="en-US" dirty="0"/>
          </a:p>
          <a:p>
            <a:r>
              <a:rPr lang="en-US" dirty="0"/>
              <a:t>IT Staffing and Organizational Models: Planning for adequate staffing capacity and staff retention in the face of retirements, new sourcing models, growing external competition, rising salaries, and the demands of technology initiatives on both IT and non</a:t>
            </a:r>
          </a:p>
          <a:p>
            <a:endParaRPr lang="en-US" dirty="0"/>
          </a:p>
          <a:p>
            <a:r>
              <a:rPr lang="en-US" dirty="0"/>
              <a:t>Privacy: Safeguarding institutional constituents' privacy rights and maintaining accountability for protecting all types of restricted data</a:t>
            </a:r>
          </a:p>
          <a:p>
            <a:endParaRPr lang="en-US" dirty="0"/>
          </a:p>
          <a:p>
            <a:r>
              <a:rPr lang="en-US" dirty="0"/>
              <a:t>Service Strategy: Balancing the provision of services and systems that a diverse environment requires with the need to consolidate and reduce certain services and systems to be more cost-effective</a:t>
            </a:r>
          </a:p>
          <a:p>
            <a:endParaRPr lang="en-US" dirty="0"/>
          </a:p>
          <a:p>
            <a:r>
              <a:rPr lang="en-US" dirty="0"/>
              <a:t>Student Success: Serving as a trusted partner with other campus units to drive and achieve student success initiatives</a:t>
            </a:r>
          </a:p>
          <a:p>
            <a:endParaRPr lang="en-US" dirty="0"/>
          </a:p>
          <a:p>
            <a:r>
              <a:rPr lang="en-US" dirty="0"/>
              <a:t>Student-Centered Institution: Understanding and advancing technology's role in optimizing the student experience (from applicants to alumni)</a:t>
            </a:r>
          </a:p>
          <a:p>
            <a:endParaRPr lang="en-US" dirty="0"/>
          </a:p>
          <a:p>
            <a:r>
              <a:rPr lang="en-US" dirty="0"/>
              <a:t>Sustainable Funding: Developing funding models that can maintain quality and accommodate both new needs and the growing use of IT services in an era of increasing budget constraints</a:t>
            </a:r>
          </a:p>
        </p:txBody>
      </p:sp>
      <p:sp>
        <p:nvSpPr>
          <p:cNvPr id="4" name="Slide Number Placeholder 3"/>
          <p:cNvSpPr>
            <a:spLocks noGrp="1"/>
          </p:cNvSpPr>
          <p:nvPr>
            <p:ph type="sldNum" sz="quarter" idx="5"/>
          </p:nvPr>
        </p:nvSpPr>
        <p:spPr/>
        <p:txBody>
          <a:bodyPr/>
          <a:lstStyle/>
          <a:p>
            <a:fld id="{F7087D51-52A1-EF40-B672-9B4EC8500781}" type="slidenum">
              <a:rPr lang="en-US" smtClean="0"/>
              <a:t>4</a:t>
            </a:fld>
            <a:endParaRPr lang="en-US"/>
          </a:p>
        </p:txBody>
      </p:sp>
    </p:spTree>
    <p:extLst>
      <p:ext uri="{BB962C8B-B14F-4D97-AF65-F5344CB8AC3E}">
        <p14:creationId xmlns:p14="http://schemas.microsoft.com/office/powerpoint/2010/main" val="130993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87D51-52A1-EF40-B672-9B4EC8500781}" type="slidenum">
              <a:rPr lang="en-US" smtClean="0"/>
              <a:t>5</a:t>
            </a:fld>
            <a:endParaRPr lang="en-US"/>
          </a:p>
        </p:txBody>
      </p:sp>
    </p:spTree>
    <p:extLst>
      <p:ext uri="{BB962C8B-B14F-4D97-AF65-F5344CB8AC3E}">
        <p14:creationId xmlns:p14="http://schemas.microsoft.com/office/powerpoint/2010/main" val="2334582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lvl="1"/>
            <a:r>
              <a:rPr lang="en-US" sz="1200" u="none" strike="noStrike" kern="1200" dirty="0">
                <a:solidFill>
                  <a:schemeClr val="tx1"/>
                </a:solidFill>
                <a:effectLst/>
                <a:latin typeface="+mn-lt"/>
                <a:ea typeface="+mn-ea"/>
                <a:cs typeface="+mn-cs"/>
              </a:rPr>
              <a:t>Data-enabled institution: Issues 1,3,5,6,8</a:t>
            </a:r>
          </a:p>
          <a:p>
            <a:pPr lvl="1"/>
            <a:r>
              <a:rPr lang="en-US" sz="1200" u="none" strike="noStrike" kern="1200" dirty="0">
                <a:solidFill>
                  <a:schemeClr val="tx1"/>
                </a:solidFill>
                <a:effectLst/>
                <a:latin typeface="+mn-lt"/>
                <a:ea typeface="+mn-ea"/>
                <a:cs typeface="+mn-cs"/>
              </a:rPr>
              <a:t>Funding: Issues 7,10</a:t>
            </a:r>
          </a:p>
          <a:p>
            <a:pPr lvl="1"/>
            <a:r>
              <a:rPr lang="en-US" sz="1200" u="none" strike="noStrike" kern="1200" dirty="0">
                <a:solidFill>
                  <a:schemeClr val="tx1"/>
                </a:solidFill>
                <a:effectLst/>
                <a:latin typeface="+mn-lt"/>
                <a:ea typeface="+mn-ea"/>
                <a:cs typeface="+mn-cs"/>
              </a:rPr>
              <a:t>IT as an institutional leader or as a change agent: Issues 2,4,9</a:t>
            </a:r>
          </a:p>
          <a:p>
            <a:endParaRPr lang="en-US" dirty="0"/>
          </a:p>
        </p:txBody>
      </p:sp>
      <p:sp>
        <p:nvSpPr>
          <p:cNvPr id="4" name="Slide Number Placeholder 3"/>
          <p:cNvSpPr>
            <a:spLocks noGrp="1"/>
          </p:cNvSpPr>
          <p:nvPr>
            <p:ph type="sldNum" sz="quarter" idx="5"/>
          </p:nvPr>
        </p:nvSpPr>
        <p:spPr/>
        <p:txBody>
          <a:bodyPr/>
          <a:lstStyle/>
          <a:p>
            <a:fld id="{F7087D51-52A1-EF40-B672-9B4EC8500781}" type="slidenum">
              <a:rPr lang="en-US" smtClean="0"/>
              <a:t>6</a:t>
            </a:fld>
            <a:endParaRPr lang="en-US"/>
          </a:p>
        </p:txBody>
      </p:sp>
    </p:spTree>
    <p:extLst>
      <p:ext uri="{BB962C8B-B14F-4D97-AF65-F5344CB8AC3E}">
        <p14:creationId xmlns:p14="http://schemas.microsoft.com/office/powerpoint/2010/main" val="20131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lvl="1"/>
            <a:r>
              <a:rPr lang="en-US" sz="1200" u="none" strike="noStrike" kern="1200" dirty="0">
                <a:solidFill>
                  <a:schemeClr val="tx1"/>
                </a:solidFill>
                <a:effectLst/>
                <a:latin typeface="+mn-lt"/>
                <a:ea typeface="+mn-ea"/>
                <a:cs typeface="+mn-cs"/>
              </a:rPr>
              <a:t>Data-enabled institution: Issues 1,3,5,6,8</a:t>
            </a:r>
          </a:p>
          <a:p>
            <a:pPr lvl="1"/>
            <a:r>
              <a:rPr lang="en-US" sz="1200" u="none" strike="noStrike" kern="1200" dirty="0">
                <a:solidFill>
                  <a:schemeClr val="tx1"/>
                </a:solidFill>
                <a:effectLst/>
                <a:latin typeface="+mn-lt"/>
                <a:ea typeface="+mn-ea"/>
                <a:cs typeface="+mn-cs"/>
              </a:rPr>
              <a:t>Funding: Issues 7,10</a:t>
            </a:r>
          </a:p>
          <a:p>
            <a:pPr lvl="1"/>
            <a:r>
              <a:rPr lang="en-US" sz="1200" u="none" strike="noStrike" kern="1200" dirty="0">
                <a:solidFill>
                  <a:schemeClr val="tx1"/>
                </a:solidFill>
                <a:effectLst/>
                <a:latin typeface="+mn-lt"/>
                <a:ea typeface="+mn-ea"/>
                <a:cs typeface="+mn-cs"/>
              </a:rPr>
              <a:t>IT as an institutional leader or as a change agent: Issues 2,4,9</a:t>
            </a:r>
          </a:p>
          <a:p>
            <a:endParaRPr lang="en-US" dirty="0"/>
          </a:p>
        </p:txBody>
      </p:sp>
      <p:sp>
        <p:nvSpPr>
          <p:cNvPr id="4" name="Slide Number Placeholder 3"/>
          <p:cNvSpPr>
            <a:spLocks noGrp="1"/>
          </p:cNvSpPr>
          <p:nvPr>
            <p:ph type="sldNum" sz="quarter" idx="5"/>
          </p:nvPr>
        </p:nvSpPr>
        <p:spPr/>
        <p:txBody>
          <a:bodyPr/>
          <a:lstStyle/>
          <a:p>
            <a:fld id="{F7087D51-52A1-EF40-B672-9B4EC8500781}" type="slidenum">
              <a:rPr lang="en-US" smtClean="0"/>
              <a:t>7</a:t>
            </a:fld>
            <a:endParaRPr lang="en-US"/>
          </a:p>
        </p:txBody>
      </p:sp>
    </p:spTree>
    <p:extLst>
      <p:ext uri="{BB962C8B-B14F-4D97-AF65-F5344CB8AC3E}">
        <p14:creationId xmlns:p14="http://schemas.microsoft.com/office/powerpoint/2010/main" val="9277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Institutions’ Use of Data and Analytics for Student Success: Results From a Landscape Analysis</a:t>
            </a:r>
          </a:p>
          <a:p>
            <a:endParaRPr lang="en-US" dirty="0"/>
          </a:p>
        </p:txBody>
      </p:sp>
      <p:sp>
        <p:nvSpPr>
          <p:cNvPr id="4" name="Slide Number Placeholder 3"/>
          <p:cNvSpPr>
            <a:spLocks noGrp="1"/>
          </p:cNvSpPr>
          <p:nvPr>
            <p:ph type="sldNum" sz="quarter" idx="5"/>
          </p:nvPr>
        </p:nvSpPr>
        <p:spPr/>
        <p:txBody>
          <a:bodyPr/>
          <a:lstStyle/>
          <a:p>
            <a:fld id="{F7087D51-52A1-EF40-B672-9B4EC8500781}" type="slidenum">
              <a:rPr lang="en-US" smtClean="0"/>
              <a:t>8</a:t>
            </a:fld>
            <a:endParaRPr lang="en-US"/>
          </a:p>
        </p:txBody>
      </p:sp>
    </p:spTree>
    <p:extLst>
      <p:ext uri="{BB962C8B-B14F-4D97-AF65-F5344CB8AC3E}">
        <p14:creationId xmlns:p14="http://schemas.microsoft.com/office/powerpoint/2010/main" val="224443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lvl="1"/>
            <a:r>
              <a:rPr lang="en-US" sz="1200" u="none" strike="noStrike" kern="1200" dirty="0">
                <a:solidFill>
                  <a:schemeClr val="tx1"/>
                </a:solidFill>
                <a:effectLst/>
                <a:latin typeface="+mn-lt"/>
                <a:ea typeface="+mn-ea"/>
                <a:cs typeface="+mn-cs"/>
              </a:rPr>
              <a:t>Data-enabled institution: Issues 1,3,5,6,8</a:t>
            </a:r>
          </a:p>
          <a:p>
            <a:pPr lvl="1"/>
            <a:r>
              <a:rPr lang="en-US" sz="1200" u="none" strike="noStrike" kern="1200" dirty="0">
                <a:solidFill>
                  <a:schemeClr val="tx1"/>
                </a:solidFill>
                <a:effectLst/>
                <a:latin typeface="+mn-lt"/>
                <a:ea typeface="+mn-ea"/>
                <a:cs typeface="+mn-cs"/>
              </a:rPr>
              <a:t>Funding: Issues 7,10</a:t>
            </a:r>
          </a:p>
          <a:p>
            <a:pPr lvl="1"/>
            <a:r>
              <a:rPr lang="en-US" sz="1200" u="none" strike="noStrike" kern="1200" dirty="0">
                <a:solidFill>
                  <a:schemeClr val="tx1"/>
                </a:solidFill>
                <a:effectLst/>
                <a:latin typeface="+mn-lt"/>
                <a:ea typeface="+mn-ea"/>
                <a:cs typeface="+mn-cs"/>
              </a:rPr>
              <a:t>IT as an institutional leader or as a change agent: Issues 2,4,9</a:t>
            </a:r>
          </a:p>
          <a:p>
            <a:endParaRPr lang="en-US" dirty="0"/>
          </a:p>
        </p:txBody>
      </p:sp>
      <p:sp>
        <p:nvSpPr>
          <p:cNvPr id="4" name="Slide Number Placeholder 3"/>
          <p:cNvSpPr>
            <a:spLocks noGrp="1"/>
          </p:cNvSpPr>
          <p:nvPr>
            <p:ph type="sldNum" sz="quarter" idx="5"/>
          </p:nvPr>
        </p:nvSpPr>
        <p:spPr/>
        <p:txBody>
          <a:bodyPr/>
          <a:lstStyle/>
          <a:p>
            <a:fld id="{F7087D51-52A1-EF40-B672-9B4EC8500781}" type="slidenum">
              <a:rPr lang="en-US" smtClean="0"/>
              <a:t>10</a:t>
            </a:fld>
            <a:endParaRPr lang="en-US"/>
          </a:p>
        </p:txBody>
      </p:sp>
    </p:spTree>
    <p:extLst>
      <p:ext uri="{BB962C8B-B14F-4D97-AF65-F5344CB8AC3E}">
        <p14:creationId xmlns:p14="http://schemas.microsoft.com/office/powerpoint/2010/main" val="2787748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lvl="1"/>
            <a:r>
              <a:rPr lang="en-US" sz="1200" u="none" strike="noStrike" kern="1200" dirty="0">
                <a:solidFill>
                  <a:schemeClr val="tx1"/>
                </a:solidFill>
                <a:effectLst/>
                <a:latin typeface="+mn-lt"/>
                <a:ea typeface="+mn-ea"/>
                <a:cs typeface="+mn-cs"/>
              </a:rPr>
              <a:t>Data-enabled institution: Issues 1,3,5,6,8</a:t>
            </a:r>
          </a:p>
          <a:p>
            <a:pPr lvl="1"/>
            <a:r>
              <a:rPr lang="en-US" sz="1200" u="none" strike="noStrike" kern="1200" dirty="0">
                <a:solidFill>
                  <a:schemeClr val="tx1"/>
                </a:solidFill>
                <a:effectLst/>
                <a:latin typeface="+mn-lt"/>
                <a:ea typeface="+mn-ea"/>
                <a:cs typeface="+mn-cs"/>
              </a:rPr>
              <a:t>Funding: Issues 7,10</a:t>
            </a:r>
          </a:p>
          <a:p>
            <a:pPr lvl="1"/>
            <a:r>
              <a:rPr lang="en-US" sz="1200" u="none" strike="noStrike" kern="1200" dirty="0">
                <a:solidFill>
                  <a:schemeClr val="tx1"/>
                </a:solidFill>
                <a:effectLst/>
                <a:latin typeface="+mn-lt"/>
                <a:ea typeface="+mn-ea"/>
                <a:cs typeface="+mn-cs"/>
              </a:rPr>
              <a:t>IT as an institutional leader or as a change agent: Issues 2,4,9</a:t>
            </a:r>
          </a:p>
          <a:p>
            <a:endParaRPr lang="en-US" dirty="0"/>
          </a:p>
        </p:txBody>
      </p:sp>
      <p:sp>
        <p:nvSpPr>
          <p:cNvPr id="4" name="Slide Number Placeholder 3"/>
          <p:cNvSpPr>
            <a:spLocks noGrp="1"/>
          </p:cNvSpPr>
          <p:nvPr>
            <p:ph type="sldNum" sz="quarter" idx="5"/>
          </p:nvPr>
        </p:nvSpPr>
        <p:spPr/>
        <p:txBody>
          <a:bodyPr/>
          <a:lstStyle/>
          <a:p>
            <a:fld id="{F7087D51-52A1-EF40-B672-9B4EC8500781}" type="slidenum">
              <a:rPr lang="en-US" smtClean="0"/>
              <a:t>13</a:t>
            </a:fld>
            <a:endParaRPr lang="en-US"/>
          </a:p>
        </p:txBody>
      </p:sp>
    </p:spTree>
    <p:extLst>
      <p:ext uri="{BB962C8B-B14F-4D97-AF65-F5344CB8AC3E}">
        <p14:creationId xmlns:p14="http://schemas.microsoft.com/office/powerpoint/2010/main" val="1085252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7 Cover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16F6-7C24-7149-8B18-227E9F61D0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8954F-A00B-8248-96F9-436479A72B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DC387-367D-A548-9B0C-E6ECC445F405}"/>
              </a:ext>
            </a:extLst>
          </p:cNvPr>
          <p:cNvSpPr>
            <a:spLocks noGrp="1"/>
          </p:cNvSpPr>
          <p:nvPr>
            <p:ph type="dt" sz="half" idx="10"/>
          </p:nvPr>
        </p:nvSpPr>
        <p:spPr/>
        <p:txBody>
          <a:bodyPr/>
          <a:lstStyle/>
          <a:p>
            <a:fld id="{66D4E672-57D6-C445-B184-D214AC651D9B}" type="datetimeFigureOut">
              <a:rPr lang="en-US" smtClean="0"/>
              <a:t>12/4/2018</a:t>
            </a:fld>
            <a:endParaRPr lang="en-US"/>
          </a:p>
        </p:txBody>
      </p:sp>
      <p:sp>
        <p:nvSpPr>
          <p:cNvPr id="5" name="Footer Placeholder 4">
            <a:extLst>
              <a:ext uri="{FF2B5EF4-FFF2-40B4-BE49-F238E27FC236}">
                <a16:creationId xmlns:a16="http://schemas.microsoft.com/office/drawing/2014/main" id="{16E472F0-9801-F543-A02B-FCF06EFB3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A923D-303B-424B-8C33-ADE6BD0EAEDD}"/>
              </a:ext>
            </a:extLst>
          </p:cNvPr>
          <p:cNvSpPr>
            <a:spLocks noGrp="1"/>
          </p:cNvSpPr>
          <p:nvPr>
            <p:ph type="sldNum" sz="quarter" idx="12"/>
          </p:nvPr>
        </p:nvSpPr>
        <p:spPr/>
        <p:txBody>
          <a:bodyPr/>
          <a:lstStyle/>
          <a:p>
            <a:fld id="{918A2F98-DC53-0648-81E7-A9196D44426D}" type="slidenum">
              <a:rPr lang="en-US" smtClean="0"/>
              <a:t>‹#›</a:t>
            </a:fld>
            <a:endParaRPr lang="en-US"/>
          </a:p>
        </p:txBody>
      </p:sp>
      <p:pic>
        <p:nvPicPr>
          <p:cNvPr id="7" name="Picture 6">
            <a:extLst>
              <a:ext uri="{FF2B5EF4-FFF2-40B4-BE49-F238E27FC236}">
                <a16:creationId xmlns:a16="http://schemas.microsoft.com/office/drawing/2014/main" id="{F1A7284A-9361-B243-AB24-1BA7C008E7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6815" y="4494998"/>
            <a:ext cx="1468579" cy="327720"/>
          </a:xfrm>
          <a:prstGeom prst="rect">
            <a:avLst/>
          </a:prstGeom>
        </p:spPr>
      </p:pic>
    </p:spTree>
    <p:extLst>
      <p:ext uri="{BB962C8B-B14F-4D97-AF65-F5344CB8AC3E}">
        <p14:creationId xmlns:p14="http://schemas.microsoft.com/office/powerpoint/2010/main" val="269968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7 Cov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17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 descr="Section Divider" title="Section Divider"/>
          <p:cNvSpPr>
            <a:spLocks noGrp="1"/>
          </p:cNvSpPr>
          <p:nvPr>
            <p:ph type="body" idx="13"/>
          </p:nvPr>
        </p:nvSpPr>
        <p:spPr>
          <a:xfrm>
            <a:off x="1143000" y="1504950"/>
            <a:ext cx="6781800" cy="2000250"/>
          </a:xfrm>
          <a:prstGeom prst="rect">
            <a:avLst/>
          </a:prstGeom>
        </p:spPr>
        <p:txBody>
          <a:bodyPr/>
          <a:lstStyle>
            <a:lvl1pPr marL="0" indent="0" algn="ctr">
              <a:buNone/>
              <a:defRPr>
                <a:latin typeface="Arial" panose="020B0604020202020204" pitchFamily="34" charset="0"/>
                <a:cs typeface="Arial" panose="020B0604020202020204" pitchFamily="34" charset="0"/>
              </a:defRPr>
            </a:lvl1pPr>
          </a:lstStyle>
          <a:p>
            <a:pPr algn="ctr"/>
            <a:endParaRPr lang="en-US" sz="2800" b="1" dirty="0"/>
          </a:p>
        </p:txBody>
      </p:sp>
    </p:spTree>
    <p:extLst>
      <p:ext uri="{BB962C8B-B14F-4D97-AF65-F5344CB8AC3E}">
        <p14:creationId xmlns:p14="http://schemas.microsoft.com/office/powerpoint/2010/main" val="374052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17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p:cNvSpPr>
            <a:spLocks noGrp="1"/>
          </p:cNvSpPr>
          <p:nvPr>
            <p:ph type="title"/>
          </p:nvPr>
        </p:nvSpPr>
        <p:spPr>
          <a:xfrm>
            <a:off x="457200" y="438150"/>
            <a:ext cx="7620000" cy="548879"/>
          </a:xfrm>
          <a:prstGeom prst="rect">
            <a:avLst/>
          </a:prstGeom>
        </p:spPr>
        <p:txBody>
          <a:bodyPr/>
          <a:lstStyle>
            <a:lvl1pPr algn="l">
              <a:defRPr sz="2800" b="1">
                <a:solidFill>
                  <a:schemeClr val="tx1">
                    <a:lumMod val="85000"/>
                    <a:lumOff val="15000"/>
                  </a:schemeClr>
                </a:solidFill>
                <a:latin typeface="+mn-lt"/>
                <a:cs typeface="Arial" panose="020B0604020202020204" pitchFamily="34" charset="0"/>
              </a:defRPr>
            </a:lvl1pPr>
          </a:lstStyle>
          <a:p>
            <a:endParaRPr lang="en-US" dirty="0"/>
          </a:p>
        </p:txBody>
      </p:sp>
      <p:sp>
        <p:nvSpPr>
          <p:cNvPr id="10" name="Content Placeholder 6"/>
          <p:cNvSpPr>
            <a:spLocks noGrp="1"/>
          </p:cNvSpPr>
          <p:nvPr>
            <p:ph idx="1" hasCustomPrompt="1"/>
          </p:nvPr>
        </p:nvSpPr>
        <p:spPr>
          <a:xfrm>
            <a:off x="457200" y="1123951"/>
            <a:ext cx="76200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mn-lt"/>
                <a:cs typeface="Arial" panose="020B0604020202020204" pitchFamily="34" charset="0"/>
              </a:defRPr>
            </a:lvl1pPr>
          </a:lstStyle>
          <a:p>
            <a:r>
              <a:rPr lang="en-US" dirty="0"/>
              <a:t>Click here to add text</a:t>
            </a:r>
          </a:p>
        </p:txBody>
      </p:sp>
    </p:spTree>
    <p:extLst>
      <p:ext uri="{BB962C8B-B14F-4D97-AF65-F5344CB8AC3E}">
        <p14:creationId xmlns:p14="http://schemas.microsoft.com/office/powerpoint/2010/main" val="60792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17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p:cNvSpPr>
            <a:spLocks noGrp="1"/>
          </p:cNvSpPr>
          <p:nvPr>
            <p:ph type="title"/>
          </p:nvPr>
        </p:nvSpPr>
        <p:spPr>
          <a:xfrm>
            <a:off x="457200" y="438150"/>
            <a:ext cx="8077200" cy="548879"/>
          </a:xfrm>
          <a:prstGeom prst="rect">
            <a:avLst/>
          </a:prstGeom>
        </p:spPr>
        <p:txBody>
          <a:bodyPr/>
          <a:lstStyle>
            <a:lvl1pPr algn="l">
              <a:defRPr sz="2800" b="1">
                <a:solidFill>
                  <a:schemeClr val="tx1">
                    <a:lumMod val="85000"/>
                    <a:lumOff val="15000"/>
                  </a:schemeClr>
                </a:solidFill>
                <a:latin typeface="+mn-lt"/>
                <a:cs typeface="Arial" panose="020B0604020202020204" pitchFamily="34" charset="0"/>
              </a:defRPr>
            </a:lvl1pPr>
          </a:lstStyle>
          <a:p>
            <a:endParaRPr lang="en-US" dirty="0"/>
          </a:p>
        </p:txBody>
      </p:sp>
      <p:sp>
        <p:nvSpPr>
          <p:cNvPr id="10" name="Content Placeholder 6"/>
          <p:cNvSpPr>
            <a:spLocks noGrp="1"/>
          </p:cNvSpPr>
          <p:nvPr>
            <p:ph idx="1" hasCustomPrompt="1"/>
          </p:nvPr>
        </p:nvSpPr>
        <p:spPr>
          <a:xfrm>
            <a:off x="457200" y="1123951"/>
            <a:ext cx="80772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mn-lt"/>
                <a:cs typeface="Arial" panose="020B0604020202020204" pitchFamily="34" charset="0"/>
              </a:defRPr>
            </a:lvl1pPr>
          </a:lstStyle>
          <a:p>
            <a:r>
              <a:rPr lang="en-US" dirty="0"/>
              <a:t>Click here to add text</a:t>
            </a:r>
          </a:p>
        </p:txBody>
      </p:sp>
    </p:spTree>
    <p:extLst>
      <p:ext uri="{BB962C8B-B14F-4D97-AF65-F5344CB8AC3E}">
        <p14:creationId xmlns:p14="http://schemas.microsoft.com/office/powerpoint/2010/main" val="377139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17 Content Gre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5"/>
          <p:cNvSpPr>
            <a:spLocks noGrp="1"/>
          </p:cNvSpPr>
          <p:nvPr>
            <p:ph type="title"/>
          </p:nvPr>
        </p:nvSpPr>
        <p:spPr>
          <a:xfrm>
            <a:off x="457200" y="438150"/>
            <a:ext cx="8077200" cy="548879"/>
          </a:xfrm>
          <a:prstGeom prst="rect">
            <a:avLst/>
          </a:prstGeom>
        </p:spPr>
        <p:txBody>
          <a:bodyPr/>
          <a:lstStyle>
            <a:lvl1pPr algn="l">
              <a:defRPr sz="2800" b="1">
                <a:solidFill>
                  <a:schemeClr val="tx1">
                    <a:lumMod val="85000"/>
                    <a:lumOff val="15000"/>
                  </a:schemeClr>
                </a:solidFill>
                <a:latin typeface="+mn-lt"/>
                <a:cs typeface="Arial" panose="020B0604020202020204" pitchFamily="34" charset="0"/>
              </a:defRPr>
            </a:lvl1pPr>
          </a:lstStyle>
          <a:p>
            <a:endParaRPr lang="en-US" dirty="0"/>
          </a:p>
        </p:txBody>
      </p:sp>
      <p:sp>
        <p:nvSpPr>
          <p:cNvPr id="13" name="Content Placeholder 6"/>
          <p:cNvSpPr>
            <a:spLocks noGrp="1"/>
          </p:cNvSpPr>
          <p:nvPr>
            <p:ph idx="1" hasCustomPrompt="1"/>
          </p:nvPr>
        </p:nvSpPr>
        <p:spPr>
          <a:xfrm>
            <a:off x="457200" y="1123951"/>
            <a:ext cx="80772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mn-lt"/>
                <a:cs typeface="Arial" panose="020B0604020202020204" pitchFamily="34" charset="0"/>
              </a:defRPr>
            </a:lvl1pPr>
          </a:lstStyle>
          <a:p>
            <a:r>
              <a:rPr lang="en-US" dirty="0"/>
              <a:t>Click here to add text</a:t>
            </a:r>
          </a:p>
        </p:txBody>
      </p:sp>
    </p:spTree>
    <p:extLst>
      <p:ext uri="{BB962C8B-B14F-4D97-AF65-F5344CB8AC3E}">
        <p14:creationId xmlns:p14="http://schemas.microsoft.com/office/powerpoint/2010/main" val="52902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17 Content Gre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5"/>
          <p:cNvSpPr>
            <a:spLocks noGrp="1"/>
          </p:cNvSpPr>
          <p:nvPr>
            <p:ph type="title"/>
          </p:nvPr>
        </p:nvSpPr>
        <p:spPr>
          <a:xfrm>
            <a:off x="457200" y="438150"/>
            <a:ext cx="8077200" cy="548879"/>
          </a:xfrm>
          <a:prstGeom prst="rect">
            <a:avLst/>
          </a:prstGeom>
        </p:spPr>
        <p:txBody>
          <a:bodyPr/>
          <a:lstStyle>
            <a:lvl1pPr algn="l">
              <a:defRPr sz="2800" b="1">
                <a:solidFill>
                  <a:schemeClr val="tx1">
                    <a:lumMod val="85000"/>
                    <a:lumOff val="15000"/>
                  </a:schemeClr>
                </a:solidFill>
                <a:latin typeface="+mn-lt"/>
                <a:cs typeface="Arial" panose="020B0604020202020204" pitchFamily="34" charset="0"/>
              </a:defRPr>
            </a:lvl1pPr>
          </a:lstStyle>
          <a:p>
            <a:endParaRPr lang="en-US" dirty="0"/>
          </a:p>
        </p:txBody>
      </p:sp>
      <p:sp>
        <p:nvSpPr>
          <p:cNvPr id="11" name="Content Placeholder 6"/>
          <p:cNvSpPr>
            <a:spLocks noGrp="1"/>
          </p:cNvSpPr>
          <p:nvPr>
            <p:ph idx="1" hasCustomPrompt="1"/>
          </p:nvPr>
        </p:nvSpPr>
        <p:spPr>
          <a:xfrm>
            <a:off x="457200" y="1123951"/>
            <a:ext cx="80772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mn-lt"/>
                <a:cs typeface="Arial" panose="020B0604020202020204" pitchFamily="34" charset="0"/>
              </a:defRPr>
            </a:lvl1pPr>
          </a:lstStyle>
          <a:p>
            <a:r>
              <a:rPr lang="en-US" dirty="0"/>
              <a:t>Click here to add text</a:t>
            </a:r>
          </a:p>
        </p:txBody>
      </p:sp>
    </p:spTree>
    <p:extLst>
      <p:ext uri="{BB962C8B-B14F-4D97-AF65-F5344CB8AC3E}">
        <p14:creationId xmlns:p14="http://schemas.microsoft.com/office/powerpoint/2010/main" val="154562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17 Content Grey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5"/>
          <p:cNvSpPr>
            <a:spLocks noGrp="1"/>
          </p:cNvSpPr>
          <p:nvPr>
            <p:ph type="title"/>
          </p:nvPr>
        </p:nvSpPr>
        <p:spPr>
          <a:xfrm>
            <a:off x="457200" y="438150"/>
            <a:ext cx="7620000" cy="548879"/>
          </a:xfrm>
          <a:prstGeom prst="rect">
            <a:avLst/>
          </a:prstGeom>
        </p:spPr>
        <p:txBody>
          <a:bodyPr/>
          <a:lstStyle>
            <a:lvl1pPr algn="l">
              <a:defRPr sz="2800" b="1">
                <a:solidFill>
                  <a:schemeClr val="tx1">
                    <a:lumMod val="85000"/>
                    <a:lumOff val="15000"/>
                  </a:schemeClr>
                </a:solidFill>
                <a:latin typeface="+mn-lt"/>
                <a:cs typeface="Arial" panose="020B0604020202020204" pitchFamily="34" charset="0"/>
              </a:defRPr>
            </a:lvl1pPr>
          </a:lstStyle>
          <a:p>
            <a:endParaRPr lang="en-US" dirty="0"/>
          </a:p>
        </p:txBody>
      </p:sp>
      <p:sp>
        <p:nvSpPr>
          <p:cNvPr id="6" name="Content Placeholder 6"/>
          <p:cNvSpPr>
            <a:spLocks noGrp="1"/>
          </p:cNvSpPr>
          <p:nvPr>
            <p:ph idx="1" hasCustomPrompt="1"/>
          </p:nvPr>
        </p:nvSpPr>
        <p:spPr>
          <a:xfrm>
            <a:off x="457200" y="1123951"/>
            <a:ext cx="76200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mn-lt"/>
                <a:cs typeface="Arial" panose="020B0604020202020204" pitchFamily="34" charset="0"/>
              </a:defRPr>
            </a:lvl1pPr>
          </a:lstStyle>
          <a:p>
            <a:r>
              <a:rPr lang="en-US" dirty="0"/>
              <a:t>Click here to add text</a:t>
            </a:r>
          </a:p>
        </p:txBody>
      </p:sp>
    </p:spTree>
    <p:extLst>
      <p:ext uri="{BB962C8B-B14F-4D97-AF65-F5344CB8AC3E}">
        <p14:creationId xmlns:p14="http://schemas.microsoft.com/office/powerpoint/2010/main" val="85037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17 Content Bullete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457200" y="1123950"/>
            <a:ext cx="7543800" cy="3200400"/>
          </a:xfrm>
          <a:prstGeom prst="rect">
            <a:avLst/>
          </a:prstGeom>
        </p:spPr>
        <p:txBody>
          <a:bodyPr/>
          <a:lstStyle>
            <a:lvl1pPr>
              <a:defRPr sz="2800">
                <a:solidFill>
                  <a:schemeClr val="tx1"/>
                </a:solidFill>
                <a:latin typeface="+mn-lt"/>
              </a:defRPr>
            </a:lvl1pPr>
            <a:lvl2pPr>
              <a:defRPr sz="2400">
                <a:solidFill>
                  <a:schemeClr val="tx1"/>
                </a:solidFill>
                <a:latin typeface="+mn-lt"/>
              </a:defRPr>
            </a:lvl2pPr>
            <a:lvl3pPr>
              <a:defRPr sz="2000">
                <a:solidFill>
                  <a:schemeClr val="tx1"/>
                </a:solidFill>
                <a:latin typeface="+mn-lt"/>
              </a:defRPr>
            </a:lvl3pPr>
            <a:lvl4pPr>
              <a:defRPr sz="1800">
                <a:solidFill>
                  <a:schemeClr val="tx1"/>
                </a:solidFill>
                <a:latin typeface="+mn-lt"/>
              </a:defRPr>
            </a:lvl4pPr>
          </a:lstStyle>
          <a:p>
            <a:pPr>
              <a:buClr>
                <a:srgbClr val="C00000"/>
              </a:buClr>
              <a:buSzPct val="80000"/>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Level 1</a:t>
            </a:r>
          </a:p>
          <a:p>
            <a:pPr lvl="1">
              <a:buClr>
                <a:srgbClr val="DD8423"/>
              </a:buClr>
              <a:buSzPct val="650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Level 2</a:t>
            </a:r>
          </a:p>
          <a:p>
            <a:pPr lvl="2">
              <a:buClr>
                <a:srgbClr val="0070C0"/>
              </a:buClr>
              <a:buSzPct val="70000"/>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Level 3</a:t>
            </a:r>
          </a:p>
          <a:p>
            <a:pPr lvl="3">
              <a:buClr>
                <a:schemeClr val="accent3">
                  <a:lumMod val="75000"/>
                </a:schemeClr>
              </a:buClr>
              <a:buSzPct val="700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Level 4</a:t>
            </a:r>
            <a:endParaRPr lang="en-US"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457200" y="438150"/>
            <a:ext cx="7543800" cy="548879"/>
          </a:xfrm>
          <a:prstGeom prst="rect">
            <a:avLst/>
          </a:prstGeom>
        </p:spPr>
        <p:txBody>
          <a:bodyPr/>
          <a:lstStyle>
            <a:lvl1pPr algn="l">
              <a:defRPr sz="2800" b="1">
                <a:solidFill>
                  <a:schemeClr val="tx1">
                    <a:lumMod val="85000"/>
                    <a:lumOff val="15000"/>
                  </a:schemeClr>
                </a:solidFill>
                <a:latin typeface="+mn-lt"/>
                <a:cs typeface="Arial" panose="020B0604020202020204" pitchFamily="34" charset="0"/>
              </a:defRPr>
            </a:lvl1pPr>
          </a:lstStyle>
          <a:p>
            <a:endParaRPr lang="en-US" dirty="0"/>
          </a:p>
        </p:txBody>
      </p:sp>
    </p:spTree>
    <p:extLst>
      <p:ext uri="{BB962C8B-B14F-4D97-AF65-F5344CB8AC3E}">
        <p14:creationId xmlns:p14="http://schemas.microsoft.com/office/powerpoint/2010/main" val="2234547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5" r:id="rId9"/>
    <p:sldLayoutId id="2147484856"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647950"/>
            <a:ext cx="853440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The EDUCAUSE 2019 Top 10 IT Issues </a:t>
            </a:r>
          </a:p>
        </p:txBody>
      </p:sp>
      <p:sp>
        <p:nvSpPr>
          <p:cNvPr id="3" name="TextBox 2"/>
          <p:cNvSpPr txBox="1"/>
          <p:nvPr/>
        </p:nvSpPr>
        <p:spPr>
          <a:xfrm>
            <a:off x="76200" y="3638550"/>
            <a:ext cx="8991600" cy="677108"/>
          </a:xfrm>
          <a:prstGeom prst="rect">
            <a:avLst/>
          </a:prstGeom>
          <a:noFill/>
        </p:spPr>
        <p:txBody>
          <a:bodyPr wrap="square" rtlCol="0">
            <a:spAutoFit/>
          </a:bodyPr>
          <a:lstStyle/>
          <a:p>
            <a:pPr algn="ctr"/>
            <a:r>
              <a:rPr lang="en-US" sz="1000" dirty="0">
                <a:solidFill>
                  <a:srgbClr val="707C7C"/>
                </a:solidFill>
                <a:latin typeface="Arial" panose="020B0604020202020204" pitchFamily="34" charset="0"/>
                <a:cs typeface="Arial" panose="020B0604020202020204" pitchFamily="34" charset="0"/>
              </a:rPr>
              <a:t>PRESENTED BY:</a:t>
            </a:r>
          </a:p>
          <a:p>
            <a:pPr algn="ctr"/>
            <a:r>
              <a:rPr lang="en-US" sz="1400" dirty="0">
                <a:latin typeface="Arial" panose="020B0604020202020204" pitchFamily="34" charset="0"/>
                <a:cs typeface="Arial" panose="020B0604020202020204" pitchFamily="34" charset="0"/>
              </a:rPr>
              <a:t>John Campbell • Loretta Early • Susan Grajek</a:t>
            </a:r>
          </a:p>
          <a:p>
            <a:pPr algn="ctr"/>
            <a:r>
              <a:rPr lang="en-US" sz="1400" dirty="0">
                <a:latin typeface="Arial" panose="020B0604020202020204" pitchFamily="34" charset="0"/>
                <a:cs typeface="Arial" panose="020B0604020202020204" pitchFamily="34" charset="0"/>
              </a:rPr>
              <a:t>Joel Hartman• Merri Beth </a:t>
            </a:r>
            <a:r>
              <a:rPr lang="en-US" sz="1400" dirty="0" err="1">
                <a:latin typeface="Arial" panose="020B0604020202020204" pitchFamily="34" charset="0"/>
                <a:cs typeface="Arial" panose="020B0604020202020204" pitchFamily="34" charset="0"/>
              </a:rPr>
              <a:t>Lavagnino</a:t>
            </a:r>
            <a:r>
              <a:rPr lang="en-US" sz="1400" dirty="0">
                <a:latin typeface="Arial" panose="020B0604020202020204" pitchFamily="34" charset="0"/>
                <a:cs typeface="Arial" panose="020B0604020202020204" pitchFamily="34" charset="0"/>
              </a:rPr>
              <a:t> • Carlos Morales</a:t>
            </a:r>
          </a:p>
        </p:txBody>
      </p:sp>
    </p:spTree>
    <p:extLst>
      <p:ext uri="{BB962C8B-B14F-4D97-AF65-F5344CB8AC3E}">
        <p14:creationId xmlns:p14="http://schemas.microsoft.com/office/powerpoint/2010/main" val="1756838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8D5-39FA-4F40-9B17-0D55B4167F3E}"/>
              </a:ext>
            </a:extLst>
          </p:cNvPr>
          <p:cNvSpPr>
            <a:spLocks noGrp="1"/>
          </p:cNvSpPr>
          <p:nvPr>
            <p:ph type="title"/>
          </p:nvPr>
        </p:nvSpPr>
        <p:spPr>
          <a:prstGeom prst="rect">
            <a:avLst/>
          </a:prstGeom>
        </p:spPr>
        <p:txBody>
          <a:bodyPr/>
          <a:lstStyle/>
          <a:p>
            <a:r>
              <a:rPr lang="en-US" dirty="0"/>
              <a:t>Funding</a:t>
            </a:r>
          </a:p>
        </p:txBody>
      </p:sp>
      <p:sp>
        <p:nvSpPr>
          <p:cNvPr id="9" name="Content Placeholder 2">
            <a:extLst>
              <a:ext uri="{FF2B5EF4-FFF2-40B4-BE49-F238E27FC236}">
                <a16:creationId xmlns:a16="http://schemas.microsoft.com/office/drawing/2014/main" id="{EBC19C28-3D14-1A48-A4E1-46910936E906}"/>
              </a:ext>
            </a:extLst>
          </p:cNvPr>
          <p:cNvSpPr txBox="1">
            <a:spLocks/>
          </p:cNvSpPr>
          <p:nvPr/>
        </p:nvSpPr>
        <p:spPr>
          <a:xfrm>
            <a:off x="477982" y="1123950"/>
            <a:ext cx="81534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Aft>
                <a:spcPts val="600"/>
              </a:spcAft>
              <a:buFont typeface="+mj-lt"/>
              <a:buAutoNum type="arabicPeriod" startAt="7"/>
            </a:pPr>
            <a:r>
              <a:rPr lang="en-US" sz="1600" b="1" dirty="0"/>
              <a:t>Sustainable Funding: </a:t>
            </a:r>
            <a:r>
              <a:rPr lang="en-US" sz="1600" dirty="0"/>
              <a:t>Developing funding models that can maintain quality and accommodate both new needs and the growing use of IT services in an era of increasing budget constraints</a:t>
            </a:r>
          </a:p>
          <a:p>
            <a:pPr marL="342900" indent="-342900">
              <a:spcAft>
                <a:spcPts val="600"/>
              </a:spcAft>
              <a:buFont typeface="+mj-lt"/>
              <a:buAutoNum type="arabicPeriod" startAt="10"/>
            </a:pPr>
            <a:r>
              <a:rPr lang="en-US" sz="1600" b="1" dirty="0"/>
              <a:t>Higher Education Affordability: </a:t>
            </a:r>
            <a:r>
              <a:rPr lang="en-US" sz="1600" dirty="0"/>
              <a:t>Aligning </a:t>
            </a:r>
            <a:r>
              <a:rPr lang="en-US" sz="1600" dirty="0" smtClean="0"/>
              <a:t>IT</a:t>
            </a:r>
            <a:r>
              <a:rPr lang="en-US" sz="1600" dirty="0"/>
              <a:t> </a:t>
            </a:r>
            <a:r>
              <a:rPr lang="en-US" sz="1600" dirty="0" smtClean="0"/>
              <a:t>organizations’</a:t>
            </a:r>
            <a:r>
              <a:rPr lang="en-US" sz="1600" dirty="0" smtClean="0"/>
              <a:t> </a:t>
            </a:r>
            <a:r>
              <a:rPr lang="en-US" sz="1600" dirty="0"/>
              <a:t>priorities and resources with institutional priorities and resources to achieve a sustainable future</a:t>
            </a:r>
          </a:p>
        </p:txBody>
      </p:sp>
    </p:spTree>
    <p:extLst>
      <p:ext uri="{BB962C8B-B14F-4D97-AF65-F5344CB8AC3E}">
        <p14:creationId xmlns:p14="http://schemas.microsoft.com/office/powerpoint/2010/main" val="66332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C093970-035F-8843-A3C0-239975916F00}"/>
              </a:ext>
            </a:extLst>
          </p:cNvPr>
          <p:cNvGraphicFramePr>
            <a:graphicFrameLocks noGrp="1"/>
          </p:cNvGraphicFramePr>
          <p:nvPr>
            <p:ph idx="1"/>
            <p:extLst>
              <p:ext uri="{D42A27DB-BD31-4B8C-83A1-F6EECF244321}">
                <p14:modId xmlns:p14="http://schemas.microsoft.com/office/powerpoint/2010/main" val="1998021571"/>
              </p:ext>
            </p:extLst>
          </p:nvPr>
        </p:nvGraphicFramePr>
        <p:xfrm>
          <a:off x="457200" y="285750"/>
          <a:ext cx="80772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945EF66-28D6-154D-8CA0-A16193935030}"/>
              </a:ext>
            </a:extLst>
          </p:cNvPr>
          <p:cNvSpPr txBox="1"/>
          <p:nvPr/>
        </p:nvSpPr>
        <p:spPr>
          <a:xfrm>
            <a:off x="152400" y="4019550"/>
            <a:ext cx="4800600" cy="292388"/>
          </a:xfrm>
          <a:prstGeom prst="rect">
            <a:avLst/>
          </a:prstGeom>
          <a:noFill/>
        </p:spPr>
        <p:txBody>
          <a:bodyPr wrap="square" rtlCol="0">
            <a:spAutoFit/>
          </a:bodyPr>
          <a:lstStyle/>
          <a:p>
            <a:r>
              <a:rPr lang="en-US" sz="1300" dirty="0">
                <a:solidFill>
                  <a:schemeClr val="tx1">
                    <a:lumMod val="50000"/>
                    <a:lumOff val="50000"/>
                  </a:schemeClr>
                </a:solidFill>
              </a:rPr>
              <a:t>Source: 2017 Core Data Survey</a:t>
            </a:r>
          </a:p>
        </p:txBody>
      </p:sp>
      <p:sp>
        <p:nvSpPr>
          <p:cNvPr id="8" name="TextBox 7">
            <a:extLst>
              <a:ext uri="{FF2B5EF4-FFF2-40B4-BE49-F238E27FC236}">
                <a16:creationId xmlns:a16="http://schemas.microsoft.com/office/drawing/2014/main" id="{8F98D1F5-752B-0A45-95CB-A61EBD91245A}"/>
              </a:ext>
            </a:extLst>
          </p:cNvPr>
          <p:cNvSpPr txBox="1"/>
          <p:nvPr/>
        </p:nvSpPr>
        <p:spPr>
          <a:xfrm>
            <a:off x="533400" y="1428750"/>
            <a:ext cx="6324600" cy="400110"/>
          </a:xfrm>
          <a:prstGeom prst="rect">
            <a:avLst/>
          </a:prstGeom>
          <a:noFill/>
        </p:spPr>
        <p:txBody>
          <a:bodyPr wrap="square" rtlCol="0">
            <a:spAutoFit/>
          </a:bodyPr>
          <a:lstStyle/>
          <a:p>
            <a:r>
              <a:rPr lang="en-US" sz="2000" dirty="0"/>
              <a:t>Percentage of institutions who have achieved this:</a:t>
            </a:r>
          </a:p>
        </p:txBody>
      </p:sp>
    </p:spTree>
    <p:extLst>
      <p:ext uri="{BB962C8B-B14F-4D97-AF65-F5344CB8AC3E}">
        <p14:creationId xmlns:p14="http://schemas.microsoft.com/office/powerpoint/2010/main" val="2716691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C093970-035F-8843-A3C0-239975916F00}"/>
              </a:ext>
            </a:extLst>
          </p:cNvPr>
          <p:cNvGraphicFramePr>
            <a:graphicFrameLocks noGrp="1"/>
          </p:cNvGraphicFramePr>
          <p:nvPr>
            <p:ph idx="1"/>
            <p:extLst>
              <p:ext uri="{D42A27DB-BD31-4B8C-83A1-F6EECF244321}">
                <p14:modId xmlns:p14="http://schemas.microsoft.com/office/powerpoint/2010/main" val="4096303253"/>
              </p:ext>
            </p:extLst>
          </p:nvPr>
        </p:nvGraphicFramePr>
        <p:xfrm>
          <a:off x="457200" y="285750"/>
          <a:ext cx="80772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945EF66-28D6-154D-8CA0-A16193935030}"/>
              </a:ext>
            </a:extLst>
          </p:cNvPr>
          <p:cNvSpPr txBox="1"/>
          <p:nvPr/>
        </p:nvSpPr>
        <p:spPr>
          <a:xfrm>
            <a:off x="152400" y="4019550"/>
            <a:ext cx="4800600" cy="292388"/>
          </a:xfrm>
          <a:prstGeom prst="rect">
            <a:avLst/>
          </a:prstGeom>
          <a:noFill/>
        </p:spPr>
        <p:txBody>
          <a:bodyPr wrap="square" rtlCol="0">
            <a:spAutoFit/>
          </a:bodyPr>
          <a:lstStyle/>
          <a:p>
            <a:r>
              <a:rPr lang="en-US" sz="1300" dirty="0">
                <a:solidFill>
                  <a:schemeClr val="tx1">
                    <a:lumMod val="50000"/>
                    <a:lumOff val="50000"/>
                  </a:schemeClr>
                </a:solidFill>
              </a:rPr>
              <a:t>Source: 2017 Core Data Survey</a:t>
            </a:r>
          </a:p>
        </p:txBody>
      </p:sp>
      <p:sp>
        <p:nvSpPr>
          <p:cNvPr id="8" name="TextBox 7">
            <a:extLst>
              <a:ext uri="{FF2B5EF4-FFF2-40B4-BE49-F238E27FC236}">
                <a16:creationId xmlns:a16="http://schemas.microsoft.com/office/drawing/2014/main" id="{8F98D1F5-752B-0A45-95CB-A61EBD91245A}"/>
              </a:ext>
            </a:extLst>
          </p:cNvPr>
          <p:cNvSpPr txBox="1"/>
          <p:nvPr/>
        </p:nvSpPr>
        <p:spPr>
          <a:xfrm>
            <a:off x="533400" y="1428750"/>
            <a:ext cx="6324600" cy="400110"/>
          </a:xfrm>
          <a:prstGeom prst="rect">
            <a:avLst/>
          </a:prstGeom>
          <a:noFill/>
        </p:spPr>
        <p:txBody>
          <a:bodyPr wrap="square" rtlCol="0">
            <a:spAutoFit/>
          </a:bodyPr>
          <a:lstStyle/>
          <a:p>
            <a:r>
              <a:rPr lang="en-US" sz="2000" i="1" dirty="0"/>
              <a:t>Median percentage of all CDS institutions</a:t>
            </a:r>
          </a:p>
        </p:txBody>
      </p:sp>
    </p:spTree>
    <p:extLst>
      <p:ext uri="{BB962C8B-B14F-4D97-AF65-F5344CB8AC3E}">
        <p14:creationId xmlns:p14="http://schemas.microsoft.com/office/powerpoint/2010/main" val="78604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8D5-39FA-4F40-9B17-0D55B4167F3E}"/>
              </a:ext>
            </a:extLst>
          </p:cNvPr>
          <p:cNvSpPr>
            <a:spLocks noGrp="1"/>
          </p:cNvSpPr>
          <p:nvPr>
            <p:ph type="title"/>
          </p:nvPr>
        </p:nvSpPr>
        <p:spPr>
          <a:prstGeom prst="rect">
            <a:avLst/>
          </a:prstGeom>
        </p:spPr>
        <p:txBody>
          <a:bodyPr/>
          <a:lstStyle/>
          <a:p>
            <a:r>
              <a:rPr lang="en-US" dirty="0"/>
              <a:t>IT as an Institutional Leader and Change Agent</a:t>
            </a:r>
          </a:p>
        </p:txBody>
      </p:sp>
      <p:sp>
        <p:nvSpPr>
          <p:cNvPr id="6" name="Content Placeholder 2">
            <a:extLst>
              <a:ext uri="{FF2B5EF4-FFF2-40B4-BE49-F238E27FC236}">
                <a16:creationId xmlns:a16="http://schemas.microsoft.com/office/drawing/2014/main" id="{10A870EE-EAE5-DD46-A1A2-46D0E7D40F53}"/>
              </a:ext>
            </a:extLst>
          </p:cNvPr>
          <p:cNvSpPr>
            <a:spLocks noGrp="1"/>
          </p:cNvSpPr>
          <p:nvPr>
            <p:ph idx="1"/>
          </p:nvPr>
        </p:nvSpPr>
        <p:spPr>
          <a:xfrm>
            <a:off x="540328" y="1179154"/>
            <a:ext cx="8007927" cy="3124199"/>
          </a:xfrm>
        </p:spPr>
        <p:txBody>
          <a:bodyPr/>
          <a:lstStyle/>
          <a:p>
            <a:pPr marL="342900" indent="-342900">
              <a:spcAft>
                <a:spcPts val="600"/>
              </a:spcAft>
              <a:buFont typeface="+mj-lt"/>
              <a:buAutoNum type="arabicPeriod" startAt="2"/>
            </a:pPr>
            <a:r>
              <a:rPr lang="en-US" sz="1600" b="1" dirty="0"/>
              <a:t>Student Success: </a:t>
            </a:r>
            <a:r>
              <a:rPr lang="en-US" sz="1600" dirty="0"/>
              <a:t>Serving as a trusted partner with other campus units to drive and achieve student success initiatives</a:t>
            </a:r>
          </a:p>
          <a:p>
            <a:pPr marL="342900" indent="-342900">
              <a:spcAft>
                <a:spcPts val="600"/>
              </a:spcAft>
              <a:buFont typeface="+mj-lt"/>
              <a:buAutoNum type="arabicPeriod" startAt="4"/>
            </a:pPr>
            <a:r>
              <a:rPr lang="en-US" sz="1600" b="1" dirty="0"/>
              <a:t>Student-Centered Institution: </a:t>
            </a:r>
            <a:r>
              <a:rPr lang="en-US" sz="1600" dirty="0"/>
              <a:t>Understanding and advancing technology's role in optimizing the student experience (from applicants to alumni)</a:t>
            </a:r>
          </a:p>
          <a:p>
            <a:pPr marL="342900" indent="-342900">
              <a:spcAft>
                <a:spcPts val="600"/>
              </a:spcAft>
              <a:buFont typeface="+mj-lt"/>
              <a:buAutoNum type="arabicPeriod" startAt="9"/>
            </a:pPr>
            <a:r>
              <a:rPr lang="en-US" sz="1600" b="1" dirty="0"/>
              <a:t>Integrative CIO: </a:t>
            </a:r>
            <a:r>
              <a:rPr lang="en-US" sz="1600" dirty="0"/>
              <a:t>Repositioning or reinforcing the role of IT leadership as an integral strategic partner of institutional leadership in </a:t>
            </a:r>
            <a:r>
              <a:rPr lang="en-US" sz="1600" dirty="0" smtClean="0"/>
              <a:t>supporting </a:t>
            </a:r>
            <a:r>
              <a:rPr lang="en-US" sz="1600" dirty="0"/>
              <a:t>institutional missions</a:t>
            </a:r>
          </a:p>
        </p:txBody>
      </p:sp>
      <p:sp>
        <p:nvSpPr>
          <p:cNvPr id="7" name="Content Placeholder 2">
            <a:extLst>
              <a:ext uri="{FF2B5EF4-FFF2-40B4-BE49-F238E27FC236}">
                <a16:creationId xmlns:a16="http://schemas.microsoft.com/office/drawing/2014/main" id="{1F743AAD-8C3A-8445-A77D-42BF0A3AA429}"/>
              </a:ext>
            </a:extLst>
          </p:cNvPr>
          <p:cNvSpPr txBox="1">
            <a:spLocks/>
          </p:cNvSpPr>
          <p:nvPr/>
        </p:nvSpPr>
        <p:spPr>
          <a:xfrm>
            <a:off x="4572000" y="808652"/>
            <a:ext cx="44196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mj-lt"/>
              <a:buAutoNum type="arabicPeriod" startAt="6"/>
            </a:pPr>
            <a:endParaRPr lang="en-US" sz="1300" dirty="0"/>
          </a:p>
        </p:txBody>
      </p:sp>
    </p:spTree>
    <p:extLst>
      <p:ext uri="{BB962C8B-B14F-4D97-AF65-F5344CB8AC3E}">
        <p14:creationId xmlns:p14="http://schemas.microsoft.com/office/powerpoint/2010/main" val="211890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ADC621-02D3-7C4D-BDE3-AFC2BB533398}"/>
              </a:ext>
            </a:extLst>
          </p:cNvPr>
          <p:cNvSpPr txBox="1"/>
          <p:nvPr/>
        </p:nvSpPr>
        <p:spPr>
          <a:xfrm>
            <a:off x="76200" y="485775"/>
            <a:ext cx="7772400" cy="4588163"/>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06BC755A-9212-474D-885A-8C00213130E4}"/>
              </a:ext>
            </a:extLst>
          </p:cNvPr>
          <p:cNvSpPr>
            <a:spLocks noGrp="1"/>
          </p:cNvSpPr>
          <p:nvPr>
            <p:ph type="title"/>
          </p:nvPr>
        </p:nvSpPr>
        <p:spPr>
          <a:xfrm>
            <a:off x="0" y="53618"/>
            <a:ext cx="8077200" cy="548879"/>
          </a:xfrm>
        </p:spPr>
        <p:txBody>
          <a:bodyPr/>
          <a:lstStyle/>
          <a:p>
            <a:r>
              <a:rPr lang="en-US" sz="2000" b="0" dirty="0"/>
              <a:t>Institutions’ awareness and support for accessible or adaptive technologies</a:t>
            </a:r>
          </a:p>
        </p:txBody>
      </p:sp>
      <p:pic>
        <p:nvPicPr>
          <p:cNvPr id="4" name="Picture 3">
            <a:extLst>
              <a:ext uri="{FF2B5EF4-FFF2-40B4-BE49-F238E27FC236}">
                <a16:creationId xmlns:a16="http://schemas.microsoft.com/office/drawing/2014/main" id="{B79A33D8-CCC2-504B-B519-22067A4A9FE0}"/>
              </a:ext>
            </a:extLst>
          </p:cNvPr>
          <p:cNvPicPr>
            <a:picLocks noChangeAspect="1"/>
          </p:cNvPicPr>
          <p:nvPr/>
        </p:nvPicPr>
        <p:blipFill rotWithShape="1">
          <a:blip r:embed="rId3"/>
          <a:srcRect t="84074"/>
          <a:stretch/>
        </p:blipFill>
        <p:spPr>
          <a:xfrm>
            <a:off x="2514600" y="5543550"/>
            <a:ext cx="6205251" cy="819150"/>
          </a:xfrm>
          <a:prstGeom prst="rect">
            <a:avLst/>
          </a:prstGeom>
        </p:spPr>
      </p:pic>
      <p:pic>
        <p:nvPicPr>
          <p:cNvPr id="5" name="Picture 4">
            <a:extLst>
              <a:ext uri="{FF2B5EF4-FFF2-40B4-BE49-F238E27FC236}">
                <a16:creationId xmlns:a16="http://schemas.microsoft.com/office/drawing/2014/main" id="{10E859F1-9176-DB49-A7E0-8E6EF83B88E8}"/>
              </a:ext>
            </a:extLst>
          </p:cNvPr>
          <p:cNvPicPr>
            <a:picLocks noChangeAspect="1"/>
          </p:cNvPicPr>
          <p:nvPr/>
        </p:nvPicPr>
        <p:blipFill rotWithShape="1">
          <a:blip r:embed="rId3"/>
          <a:srcRect l="2302" t="2560" b="17037"/>
          <a:stretch/>
        </p:blipFill>
        <p:spPr>
          <a:xfrm>
            <a:off x="1342119" y="485775"/>
            <a:ext cx="6468381" cy="4412497"/>
          </a:xfrm>
          <a:prstGeom prst="rect">
            <a:avLst/>
          </a:prstGeom>
        </p:spPr>
      </p:pic>
      <p:sp>
        <p:nvSpPr>
          <p:cNvPr id="7" name="TextBox 6">
            <a:extLst>
              <a:ext uri="{FF2B5EF4-FFF2-40B4-BE49-F238E27FC236}">
                <a16:creationId xmlns:a16="http://schemas.microsoft.com/office/drawing/2014/main" id="{CA044E56-47D6-F744-B636-893A33247043}"/>
              </a:ext>
            </a:extLst>
          </p:cNvPr>
          <p:cNvSpPr txBox="1"/>
          <p:nvPr/>
        </p:nvSpPr>
        <p:spPr>
          <a:xfrm>
            <a:off x="76200" y="4851112"/>
            <a:ext cx="7696200" cy="292388"/>
          </a:xfrm>
          <a:prstGeom prst="rect">
            <a:avLst/>
          </a:prstGeom>
          <a:solidFill>
            <a:schemeClr val="bg1"/>
          </a:solidFill>
          <a:effectLst/>
        </p:spPr>
        <p:txBody>
          <a:bodyPr wrap="square" rtlCol="0">
            <a:spAutoFit/>
          </a:bodyPr>
          <a:lstStyle/>
          <a:p>
            <a:r>
              <a:rPr lang="en-US" sz="1300" dirty="0">
                <a:solidFill>
                  <a:schemeClr val="tx1">
                    <a:lumMod val="50000"/>
                    <a:lumOff val="50000"/>
                  </a:schemeClr>
                </a:solidFill>
              </a:rPr>
              <a:t>Source: 2018 ECAR Student Technology study (Brooks, </a:t>
            </a:r>
            <a:r>
              <a:rPr lang="en-US" sz="1300" dirty="0" err="1">
                <a:solidFill>
                  <a:schemeClr val="tx1">
                    <a:lumMod val="50000"/>
                    <a:lumOff val="50000"/>
                  </a:schemeClr>
                </a:solidFill>
              </a:rPr>
              <a:t>Galanek</a:t>
            </a:r>
            <a:r>
              <a:rPr lang="en-US" sz="1300" dirty="0">
                <a:solidFill>
                  <a:schemeClr val="tx1">
                    <a:lumMod val="50000"/>
                    <a:lumOff val="50000"/>
                  </a:schemeClr>
                </a:solidFill>
              </a:rPr>
              <a:t>, and </a:t>
            </a:r>
            <a:r>
              <a:rPr lang="en-US" sz="1300" dirty="0" err="1">
                <a:solidFill>
                  <a:schemeClr val="tx1">
                    <a:lumMod val="50000"/>
                    <a:lumOff val="50000"/>
                  </a:schemeClr>
                </a:solidFill>
              </a:rPr>
              <a:t>Gierdowski</a:t>
            </a:r>
            <a:r>
              <a:rPr lang="en-US" sz="1300" dirty="0">
                <a:solidFill>
                  <a:schemeClr val="tx1">
                    <a:lumMod val="50000"/>
                    <a:lumOff val="50000"/>
                  </a:schemeClr>
                </a:solidFill>
              </a:rPr>
              <a:t>)</a:t>
            </a:r>
          </a:p>
        </p:txBody>
      </p:sp>
    </p:spTree>
    <p:extLst>
      <p:ext uri="{BB962C8B-B14F-4D97-AF65-F5344CB8AC3E}">
        <p14:creationId xmlns:p14="http://schemas.microsoft.com/office/powerpoint/2010/main" val="2892349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7167-A96A-BD42-8B35-29730826DAEA}"/>
              </a:ext>
            </a:extLst>
          </p:cNvPr>
          <p:cNvSpPr>
            <a:spLocks noGrp="1"/>
          </p:cNvSpPr>
          <p:nvPr>
            <p:ph type="title"/>
          </p:nvPr>
        </p:nvSpPr>
        <p:spPr>
          <a:xfrm>
            <a:off x="304800" y="209550"/>
            <a:ext cx="8077200" cy="548879"/>
          </a:xfrm>
        </p:spPr>
        <p:txBody>
          <a:bodyPr>
            <a:normAutofit/>
          </a:bodyPr>
          <a:lstStyle/>
          <a:p>
            <a:r>
              <a:rPr lang="en-US" sz="2400" b="0" dirty="0"/>
              <a:t>CIOs’ involvement in institutional strategy</a:t>
            </a:r>
          </a:p>
        </p:txBody>
      </p:sp>
      <p:graphicFrame>
        <p:nvGraphicFramePr>
          <p:cNvPr id="4" name="Content Placeholder 3">
            <a:extLst>
              <a:ext uri="{FF2B5EF4-FFF2-40B4-BE49-F238E27FC236}">
                <a16:creationId xmlns:a16="http://schemas.microsoft.com/office/drawing/2014/main" id="{BDEA7323-5BE9-584A-BCED-74D4E17DAF71}"/>
              </a:ext>
            </a:extLst>
          </p:cNvPr>
          <p:cNvGraphicFramePr>
            <a:graphicFrameLocks noGrp="1"/>
          </p:cNvGraphicFramePr>
          <p:nvPr>
            <p:ph idx="1"/>
            <p:extLst>
              <p:ext uri="{D42A27DB-BD31-4B8C-83A1-F6EECF244321}">
                <p14:modId xmlns:p14="http://schemas.microsoft.com/office/powerpoint/2010/main" val="1489409911"/>
              </p:ext>
            </p:extLst>
          </p:nvPr>
        </p:nvGraphicFramePr>
        <p:xfrm>
          <a:off x="76200" y="758429"/>
          <a:ext cx="9067800" cy="43850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221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8D5-39FA-4F40-9B17-0D55B4167F3E}"/>
              </a:ext>
            </a:extLst>
          </p:cNvPr>
          <p:cNvSpPr>
            <a:spLocks noGrp="1"/>
          </p:cNvSpPr>
          <p:nvPr>
            <p:ph type="title"/>
          </p:nvPr>
        </p:nvSpPr>
        <p:spPr>
          <a:xfrm>
            <a:off x="671945" y="819150"/>
            <a:ext cx="7620000" cy="548879"/>
          </a:xfrm>
          <a:prstGeom prst="rect">
            <a:avLst/>
          </a:prstGeom>
        </p:spPr>
        <p:txBody>
          <a:bodyPr/>
          <a:lstStyle/>
          <a:p>
            <a:pPr algn="ctr"/>
            <a:r>
              <a:rPr lang="en-US" dirty="0"/>
              <a:t>Data-Enabled Institution</a:t>
            </a:r>
          </a:p>
        </p:txBody>
      </p:sp>
      <p:sp>
        <p:nvSpPr>
          <p:cNvPr id="6" name="Content Placeholder 2">
            <a:extLst>
              <a:ext uri="{FF2B5EF4-FFF2-40B4-BE49-F238E27FC236}">
                <a16:creationId xmlns:a16="http://schemas.microsoft.com/office/drawing/2014/main" id="{CEFBFB9E-05EC-C74C-ACE7-8F2A66AB64A5}"/>
              </a:ext>
            </a:extLst>
          </p:cNvPr>
          <p:cNvSpPr>
            <a:spLocks noGrp="1"/>
          </p:cNvSpPr>
          <p:nvPr>
            <p:ph idx="1"/>
          </p:nvPr>
        </p:nvSpPr>
        <p:spPr>
          <a:xfrm>
            <a:off x="228600" y="1504950"/>
            <a:ext cx="4578927" cy="3638550"/>
          </a:xfrm>
          <a:solidFill>
            <a:schemeClr val="bg1"/>
          </a:solidFill>
        </p:spPr>
        <p:txBody>
          <a:bodyPr/>
          <a:lstStyle/>
          <a:p>
            <a:pPr marL="342900" indent="-342900">
              <a:spcAft>
                <a:spcPts val="600"/>
              </a:spcAft>
              <a:buFont typeface="+mj-lt"/>
              <a:buAutoNum type="arabicPeriod"/>
            </a:pPr>
            <a:r>
              <a:rPr lang="en-US" sz="1600" b="1" dirty="0"/>
              <a:t>Information Security Strategy  </a:t>
            </a:r>
            <a:r>
              <a:rPr lang="en-US" sz="1600" dirty="0"/>
              <a:t>Developing a risk-based security strategy that effectively detects, responds to, and prevents security threats and challenges</a:t>
            </a:r>
          </a:p>
          <a:p>
            <a:pPr marL="342900" indent="-342900">
              <a:spcAft>
                <a:spcPts val="600"/>
              </a:spcAft>
              <a:buFont typeface="+mj-lt"/>
              <a:buAutoNum type="arabicPeriod" startAt="3"/>
            </a:pPr>
            <a:r>
              <a:rPr lang="en-US" sz="1600" b="1" dirty="0"/>
              <a:t>Privacy  </a:t>
            </a:r>
            <a:r>
              <a:rPr lang="en-US" sz="1600" dirty="0"/>
              <a:t>Safeguarding institutional constituents' privacy rights and maintaining accountability for protecting all types of restricted data</a:t>
            </a:r>
          </a:p>
          <a:p>
            <a:pPr marL="342900" indent="-342900">
              <a:spcAft>
                <a:spcPts val="600"/>
              </a:spcAft>
              <a:buFont typeface="+mj-lt"/>
              <a:buAutoNum type="arabicPeriod" startAt="5"/>
            </a:pPr>
            <a:r>
              <a:rPr lang="en-US" sz="1600" b="1" dirty="0"/>
              <a:t>Digital Integrations  </a:t>
            </a:r>
            <a:r>
              <a:rPr lang="en-US" sz="1600" dirty="0"/>
              <a:t>Ensuring system interoperability, scalability, and extensibility, as well as data integrity, security, standards, and governance, across multiple applications and platforms</a:t>
            </a:r>
          </a:p>
        </p:txBody>
      </p:sp>
      <p:sp>
        <p:nvSpPr>
          <p:cNvPr id="7" name="Content Placeholder 2">
            <a:extLst>
              <a:ext uri="{FF2B5EF4-FFF2-40B4-BE49-F238E27FC236}">
                <a16:creationId xmlns:a16="http://schemas.microsoft.com/office/drawing/2014/main" id="{F54F4F7D-EB03-EE4C-9F9E-F6D4FD735389}"/>
              </a:ext>
            </a:extLst>
          </p:cNvPr>
          <p:cNvSpPr txBox="1">
            <a:spLocks/>
          </p:cNvSpPr>
          <p:nvPr/>
        </p:nvSpPr>
        <p:spPr>
          <a:xfrm>
            <a:off x="5181600" y="1504950"/>
            <a:ext cx="3124200" cy="3946921"/>
          </a:xfrm>
          <a:prstGeom prst="rect">
            <a:avLst/>
          </a:prstGeom>
          <a:solidFill>
            <a:schemeClr val="bg1"/>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Aft>
                <a:spcPts val="600"/>
              </a:spcAft>
              <a:buFont typeface="+mj-lt"/>
              <a:buAutoNum type="arabicPeriod" startAt="6"/>
            </a:pPr>
            <a:r>
              <a:rPr lang="en-US" sz="1600" b="1" dirty="0"/>
              <a:t>Data-Enabled Institution  </a:t>
            </a:r>
            <a:r>
              <a:rPr lang="en-US" sz="1600" dirty="0"/>
              <a:t>Taking a service-based approach to data and analytics to reskill, retool, and reshape a culture to be adept at data-enabled decision-making</a:t>
            </a:r>
          </a:p>
          <a:p>
            <a:pPr marL="342900" indent="-342900">
              <a:buFont typeface="+mj-lt"/>
              <a:buAutoNum type="arabicPeriod" startAt="8"/>
            </a:pPr>
            <a:r>
              <a:rPr lang="en-US" sz="1600" b="1" dirty="0"/>
              <a:t>Data Management and Governance  </a:t>
            </a:r>
            <a:r>
              <a:rPr lang="en-US" sz="1600" dirty="0"/>
              <a:t>Implementing effective institutional data-governance practices and organizational structures</a:t>
            </a:r>
          </a:p>
        </p:txBody>
      </p:sp>
      <p:sp>
        <p:nvSpPr>
          <p:cNvPr id="5" name="TextBox 4">
            <a:extLst>
              <a:ext uri="{FF2B5EF4-FFF2-40B4-BE49-F238E27FC236}">
                <a16:creationId xmlns:a16="http://schemas.microsoft.com/office/drawing/2014/main" id="{44D23749-B00F-D94D-A384-CE7732428A66}"/>
              </a:ext>
            </a:extLst>
          </p:cNvPr>
          <p:cNvSpPr txBox="1"/>
          <p:nvPr/>
        </p:nvSpPr>
        <p:spPr>
          <a:xfrm>
            <a:off x="76200" y="189356"/>
            <a:ext cx="8305800" cy="707886"/>
          </a:xfrm>
          <a:prstGeom prst="rect">
            <a:avLst/>
          </a:prstGeom>
          <a:noFill/>
        </p:spPr>
        <p:txBody>
          <a:bodyPr wrap="square" rtlCol="0">
            <a:spAutoFit/>
          </a:bodyPr>
          <a:lstStyle/>
          <a:p>
            <a:pPr algn="ctr"/>
            <a:r>
              <a:rPr lang="en-US" sz="2000" dirty="0">
                <a:latin typeface="+mj-lt"/>
                <a:cs typeface="Arial"/>
              </a:rPr>
              <a:t>John Campbell  </a:t>
            </a:r>
            <a:r>
              <a:rPr lang="en-US" sz="2000" dirty="0">
                <a:cs typeface="Arial"/>
              </a:rPr>
              <a:t>•  </a:t>
            </a:r>
            <a:r>
              <a:rPr lang="en-US" sz="2000" dirty="0"/>
              <a:t>Joel Hartman  </a:t>
            </a:r>
            <a:r>
              <a:rPr lang="en-US" sz="2000" dirty="0">
                <a:cs typeface="Arial"/>
              </a:rPr>
              <a:t>•   </a:t>
            </a:r>
            <a:r>
              <a:rPr lang="en-US" sz="2000" dirty="0">
                <a:latin typeface="+mj-lt"/>
                <a:cs typeface="Arial"/>
              </a:rPr>
              <a:t>Merri Beth </a:t>
            </a:r>
            <a:r>
              <a:rPr lang="en-US" sz="2000" dirty="0" err="1">
                <a:latin typeface="+mj-lt"/>
                <a:cs typeface="Arial"/>
              </a:rPr>
              <a:t>Lavagnino</a:t>
            </a:r>
            <a:r>
              <a:rPr lang="en-US" sz="2000" dirty="0">
                <a:latin typeface="+mj-lt"/>
                <a:cs typeface="Arial"/>
              </a:rPr>
              <a:t>  •  Carlos Morales</a:t>
            </a:r>
          </a:p>
          <a:p>
            <a:pPr algn="ctr"/>
            <a:endParaRPr lang="en-US" sz="2000" dirty="0">
              <a:latin typeface="+mj-lt"/>
              <a:cs typeface="Arial"/>
            </a:endParaRPr>
          </a:p>
        </p:txBody>
      </p:sp>
    </p:spTree>
    <p:extLst>
      <p:ext uri="{BB962C8B-B14F-4D97-AF65-F5344CB8AC3E}">
        <p14:creationId xmlns:p14="http://schemas.microsoft.com/office/powerpoint/2010/main" val="2114649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8D5-39FA-4F40-9B17-0D55B4167F3E}"/>
              </a:ext>
            </a:extLst>
          </p:cNvPr>
          <p:cNvSpPr>
            <a:spLocks noGrp="1"/>
          </p:cNvSpPr>
          <p:nvPr>
            <p:ph type="title"/>
          </p:nvPr>
        </p:nvSpPr>
        <p:spPr>
          <a:xfrm>
            <a:off x="533400" y="742950"/>
            <a:ext cx="8077200" cy="548879"/>
          </a:xfrm>
          <a:prstGeom prst="rect">
            <a:avLst/>
          </a:prstGeom>
        </p:spPr>
        <p:txBody>
          <a:bodyPr/>
          <a:lstStyle/>
          <a:p>
            <a:pPr algn="ctr"/>
            <a:r>
              <a:rPr lang="en-US" dirty="0"/>
              <a:t>Funding</a:t>
            </a:r>
          </a:p>
        </p:txBody>
      </p:sp>
      <p:sp>
        <p:nvSpPr>
          <p:cNvPr id="9" name="Content Placeholder 2">
            <a:extLst>
              <a:ext uri="{FF2B5EF4-FFF2-40B4-BE49-F238E27FC236}">
                <a16:creationId xmlns:a16="http://schemas.microsoft.com/office/drawing/2014/main" id="{EBC19C28-3D14-1A48-A4E1-46910936E906}"/>
              </a:ext>
            </a:extLst>
          </p:cNvPr>
          <p:cNvSpPr txBox="1">
            <a:spLocks/>
          </p:cNvSpPr>
          <p:nvPr/>
        </p:nvSpPr>
        <p:spPr>
          <a:xfrm>
            <a:off x="443345" y="1504949"/>
            <a:ext cx="3886200" cy="21335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Aft>
                <a:spcPts val="600"/>
              </a:spcAft>
              <a:buFont typeface="+mj-lt"/>
              <a:buAutoNum type="arabicPeriod" startAt="7"/>
            </a:pPr>
            <a:r>
              <a:rPr lang="en-US" b="1" dirty="0"/>
              <a:t>Sustainable Funding  </a:t>
            </a:r>
            <a:r>
              <a:rPr lang="en-US" dirty="0"/>
              <a:t>Developing funding models that can maintain quality and accommodate both new needs and the growing use of IT services in an era of increasing budget constraints</a:t>
            </a:r>
          </a:p>
        </p:txBody>
      </p:sp>
      <p:sp>
        <p:nvSpPr>
          <p:cNvPr id="4" name="Content Placeholder 2">
            <a:extLst>
              <a:ext uri="{FF2B5EF4-FFF2-40B4-BE49-F238E27FC236}">
                <a16:creationId xmlns:a16="http://schemas.microsoft.com/office/drawing/2014/main" id="{2CC97459-8681-A246-8296-A9C9E54A5379}"/>
              </a:ext>
            </a:extLst>
          </p:cNvPr>
          <p:cNvSpPr txBox="1">
            <a:spLocks/>
          </p:cNvSpPr>
          <p:nvPr/>
        </p:nvSpPr>
        <p:spPr>
          <a:xfrm>
            <a:off x="4953000" y="1504949"/>
            <a:ext cx="3810000" cy="21335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Aft>
                <a:spcPts val="600"/>
              </a:spcAft>
              <a:buFont typeface="+mj-lt"/>
              <a:buAutoNum type="arabicPeriod" startAt="10"/>
            </a:pPr>
            <a:r>
              <a:rPr lang="en-US" b="1" dirty="0"/>
              <a:t>Higher Education Affordability  </a:t>
            </a:r>
            <a:r>
              <a:rPr lang="en-US" dirty="0"/>
              <a:t>Aligning </a:t>
            </a:r>
            <a:r>
              <a:rPr lang="en-US" dirty="0" smtClean="0"/>
              <a:t>IT organizations’ </a:t>
            </a:r>
            <a:r>
              <a:rPr lang="en-US" dirty="0"/>
              <a:t>priorities and resources with institutional priorities and resources to achieve a sustainable future</a:t>
            </a:r>
          </a:p>
        </p:txBody>
      </p:sp>
      <p:sp>
        <p:nvSpPr>
          <p:cNvPr id="5" name="TextBox 4">
            <a:extLst>
              <a:ext uri="{FF2B5EF4-FFF2-40B4-BE49-F238E27FC236}">
                <a16:creationId xmlns:a16="http://schemas.microsoft.com/office/drawing/2014/main" id="{DA1274B2-FEA4-8D46-9B86-2DFF49A9A6DF}"/>
              </a:ext>
            </a:extLst>
          </p:cNvPr>
          <p:cNvSpPr txBox="1"/>
          <p:nvPr/>
        </p:nvSpPr>
        <p:spPr>
          <a:xfrm>
            <a:off x="0" y="175502"/>
            <a:ext cx="9144000" cy="707886"/>
          </a:xfrm>
          <a:prstGeom prst="rect">
            <a:avLst/>
          </a:prstGeom>
          <a:noFill/>
        </p:spPr>
        <p:txBody>
          <a:bodyPr wrap="square" rtlCol="0">
            <a:spAutoFit/>
          </a:bodyPr>
          <a:lstStyle/>
          <a:p>
            <a:pPr algn="ctr"/>
            <a:r>
              <a:rPr lang="en-US" sz="2000" dirty="0"/>
              <a:t>Loretta Early  </a:t>
            </a:r>
            <a:r>
              <a:rPr lang="en-US" sz="2000" dirty="0">
                <a:cs typeface="Arial"/>
              </a:rPr>
              <a:t>•  </a:t>
            </a:r>
            <a:r>
              <a:rPr lang="en-US" sz="2000" dirty="0"/>
              <a:t>Joel Hartman  </a:t>
            </a:r>
            <a:r>
              <a:rPr lang="en-US" sz="2000" dirty="0">
                <a:cs typeface="Arial"/>
              </a:rPr>
              <a:t>•   </a:t>
            </a:r>
            <a:r>
              <a:rPr lang="en-US" sz="2000" dirty="0">
                <a:latin typeface="+mj-lt"/>
                <a:cs typeface="Arial"/>
              </a:rPr>
              <a:t>Carlos Morales</a:t>
            </a:r>
          </a:p>
          <a:p>
            <a:pPr algn="ctr"/>
            <a:endParaRPr lang="en-US" sz="2000" dirty="0">
              <a:latin typeface="+mj-lt"/>
              <a:cs typeface="Arial"/>
            </a:endParaRPr>
          </a:p>
        </p:txBody>
      </p:sp>
    </p:spTree>
    <p:extLst>
      <p:ext uri="{BB962C8B-B14F-4D97-AF65-F5344CB8AC3E}">
        <p14:creationId xmlns:p14="http://schemas.microsoft.com/office/powerpoint/2010/main" val="111603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8D5-39FA-4F40-9B17-0D55B4167F3E}"/>
              </a:ext>
            </a:extLst>
          </p:cNvPr>
          <p:cNvSpPr>
            <a:spLocks noGrp="1"/>
          </p:cNvSpPr>
          <p:nvPr>
            <p:ph type="title"/>
          </p:nvPr>
        </p:nvSpPr>
        <p:spPr>
          <a:xfrm>
            <a:off x="394855" y="808651"/>
            <a:ext cx="8077200" cy="548879"/>
          </a:xfrm>
          <a:prstGeom prst="rect">
            <a:avLst/>
          </a:prstGeom>
        </p:spPr>
        <p:txBody>
          <a:bodyPr/>
          <a:lstStyle/>
          <a:p>
            <a:pPr algn="ctr"/>
            <a:r>
              <a:rPr lang="en-US" dirty="0"/>
              <a:t>IT as an Institutional Leader and Change Agent</a:t>
            </a:r>
          </a:p>
        </p:txBody>
      </p:sp>
      <p:sp>
        <p:nvSpPr>
          <p:cNvPr id="6" name="Content Placeholder 2">
            <a:extLst>
              <a:ext uri="{FF2B5EF4-FFF2-40B4-BE49-F238E27FC236}">
                <a16:creationId xmlns:a16="http://schemas.microsoft.com/office/drawing/2014/main" id="{10A870EE-EAE5-DD46-A1A2-46D0E7D40F53}"/>
              </a:ext>
            </a:extLst>
          </p:cNvPr>
          <p:cNvSpPr>
            <a:spLocks noGrp="1"/>
          </p:cNvSpPr>
          <p:nvPr>
            <p:ph idx="1"/>
          </p:nvPr>
        </p:nvSpPr>
        <p:spPr>
          <a:xfrm>
            <a:off x="225135" y="1539052"/>
            <a:ext cx="2727615" cy="3124199"/>
          </a:xfrm>
        </p:spPr>
        <p:txBody>
          <a:bodyPr/>
          <a:lstStyle/>
          <a:p>
            <a:pPr marL="342900" indent="-342900">
              <a:spcAft>
                <a:spcPts val="600"/>
              </a:spcAft>
              <a:buFont typeface="+mj-lt"/>
              <a:buAutoNum type="arabicPeriod" startAt="2"/>
            </a:pPr>
            <a:r>
              <a:rPr lang="en-US" b="1" dirty="0"/>
              <a:t>Student Success  </a:t>
            </a:r>
            <a:r>
              <a:rPr lang="en-US" dirty="0"/>
              <a:t>Serving as a trusted partner with other campus units to drive and achieve student success initiatives</a:t>
            </a:r>
          </a:p>
        </p:txBody>
      </p:sp>
      <p:sp>
        <p:nvSpPr>
          <p:cNvPr id="7" name="Content Placeholder 2">
            <a:extLst>
              <a:ext uri="{FF2B5EF4-FFF2-40B4-BE49-F238E27FC236}">
                <a16:creationId xmlns:a16="http://schemas.microsoft.com/office/drawing/2014/main" id="{1F743AAD-8C3A-8445-A77D-42BF0A3AA429}"/>
              </a:ext>
            </a:extLst>
          </p:cNvPr>
          <p:cNvSpPr txBox="1">
            <a:spLocks/>
          </p:cNvSpPr>
          <p:nvPr/>
        </p:nvSpPr>
        <p:spPr>
          <a:xfrm>
            <a:off x="4572000" y="808652"/>
            <a:ext cx="44196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mj-lt"/>
              <a:buAutoNum type="arabicPeriod" startAt="6"/>
            </a:pPr>
            <a:endParaRPr lang="en-US" sz="1300" dirty="0"/>
          </a:p>
        </p:txBody>
      </p:sp>
      <p:sp>
        <p:nvSpPr>
          <p:cNvPr id="5" name="Content Placeholder 2">
            <a:extLst>
              <a:ext uri="{FF2B5EF4-FFF2-40B4-BE49-F238E27FC236}">
                <a16:creationId xmlns:a16="http://schemas.microsoft.com/office/drawing/2014/main" id="{071A2DED-9129-BC45-A9C8-CA9BE0155CEC}"/>
              </a:ext>
            </a:extLst>
          </p:cNvPr>
          <p:cNvSpPr txBox="1">
            <a:spLocks/>
          </p:cNvSpPr>
          <p:nvPr/>
        </p:nvSpPr>
        <p:spPr>
          <a:xfrm>
            <a:off x="5914159" y="1539052"/>
            <a:ext cx="3125932"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Aft>
                <a:spcPts val="600"/>
              </a:spcAft>
              <a:buFont typeface="+mj-lt"/>
              <a:buAutoNum type="arabicPeriod" startAt="9"/>
            </a:pPr>
            <a:r>
              <a:rPr lang="en-US" b="1" dirty="0"/>
              <a:t>Integrative CIO  </a:t>
            </a:r>
            <a:r>
              <a:rPr lang="en-US" dirty="0"/>
              <a:t>Repositioning or reinforcing the role of IT leadership as an integral strategic partner of institutional leadership in </a:t>
            </a:r>
            <a:r>
              <a:rPr lang="en-US" dirty="0" smtClean="0"/>
              <a:t>supporting </a:t>
            </a:r>
            <a:r>
              <a:rPr lang="en-US" dirty="0"/>
              <a:t>institutional missions</a:t>
            </a:r>
          </a:p>
        </p:txBody>
      </p:sp>
      <p:sp>
        <p:nvSpPr>
          <p:cNvPr id="8" name="Content Placeholder 2">
            <a:extLst>
              <a:ext uri="{FF2B5EF4-FFF2-40B4-BE49-F238E27FC236}">
                <a16:creationId xmlns:a16="http://schemas.microsoft.com/office/drawing/2014/main" id="{16E0C2E0-416E-384F-88A9-33D19E0EF461}"/>
              </a:ext>
            </a:extLst>
          </p:cNvPr>
          <p:cNvSpPr txBox="1">
            <a:spLocks/>
          </p:cNvSpPr>
          <p:nvPr/>
        </p:nvSpPr>
        <p:spPr>
          <a:xfrm>
            <a:off x="2952750" y="1539052"/>
            <a:ext cx="2961409"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Aft>
                <a:spcPts val="600"/>
              </a:spcAft>
              <a:buFont typeface="+mj-lt"/>
              <a:buAutoNum type="arabicPeriod" startAt="4"/>
            </a:pPr>
            <a:r>
              <a:rPr lang="en-US" b="1" dirty="0"/>
              <a:t>Student-Centered Institution  </a:t>
            </a:r>
            <a:r>
              <a:rPr lang="en-US" dirty="0"/>
              <a:t>Understanding and advancing technology's role in optimizing the student experience (from applicants to alumni)</a:t>
            </a:r>
          </a:p>
        </p:txBody>
      </p:sp>
      <p:sp>
        <p:nvSpPr>
          <p:cNvPr id="9" name="TextBox 8">
            <a:extLst>
              <a:ext uri="{FF2B5EF4-FFF2-40B4-BE49-F238E27FC236}">
                <a16:creationId xmlns:a16="http://schemas.microsoft.com/office/drawing/2014/main" id="{51E4A853-BECB-6B47-8341-6D8DC4735F5F}"/>
              </a:ext>
            </a:extLst>
          </p:cNvPr>
          <p:cNvSpPr txBox="1"/>
          <p:nvPr/>
        </p:nvSpPr>
        <p:spPr>
          <a:xfrm>
            <a:off x="0" y="175502"/>
            <a:ext cx="9144000" cy="707886"/>
          </a:xfrm>
          <a:prstGeom prst="rect">
            <a:avLst/>
          </a:prstGeom>
          <a:noFill/>
        </p:spPr>
        <p:txBody>
          <a:bodyPr wrap="square" rtlCol="0">
            <a:spAutoFit/>
          </a:bodyPr>
          <a:lstStyle/>
          <a:p>
            <a:pPr algn="ctr"/>
            <a:r>
              <a:rPr lang="en-US" sz="2000" dirty="0">
                <a:latin typeface="+mj-lt"/>
                <a:cs typeface="Arial"/>
              </a:rPr>
              <a:t>John Campbell  </a:t>
            </a:r>
            <a:r>
              <a:rPr lang="en-US" sz="2000" dirty="0">
                <a:cs typeface="Arial"/>
              </a:rPr>
              <a:t>•  </a:t>
            </a:r>
            <a:r>
              <a:rPr lang="en-US" sz="2000" dirty="0"/>
              <a:t>Loretta Early  </a:t>
            </a:r>
            <a:r>
              <a:rPr lang="en-US" sz="2000" dirty="0">
                <a:cs typeface="Arial"/>
              </a:rPr>
              <a:t>•  </a:t>
            </a:r>
            <a:r>
              <a:rPr lang="en-US" sz="2000" dirty="0">
                <a:latin typeface="+mj-lt"/>
                <a:cs typeface="Arial"/>
              </a:rPr>
              <a:t>Merri Beth </a:t>
            </a:r>
            <a:r>
              <a:rPr lang="en-US" sz="2000" dirty="0" err="1">
                <a:latin typeface="+mj-lt"/>
                <a:cs typeface="Arial"/>
              </a:rPr>
              <a:t>Lavagnino</a:t>
            </a:r>
            <a:r>
              <a:rPr lang="en-US" sz="2000" dirty="0">
                <a:latin typeface="+mj-lt"/>
                <a:cs typeface="Arial"/>
              </a:rPr>
              <a:t>  •  Carlos Morales</a:t>
            </a:r>
          </a:p>
          <a:p>
            <a:pPr algn="ctr"/>
            <a:endParaRPr lang="en-US" sz="2000" dirty="0">
              <a:latin typeface="+mj-lt"/>
              <a:cs typeface="Arial"/>
            </a:endParaRPr>
          </a:p>
        </p:txBody>
      </p:sp>
    </p:spTree>
    <p:extLst>
      <p:ext uri="{BB962C8B-B14F-4D97-AF65-F5344CB8AC3E}">
        <p14:creationId xmlns:p14="http://schemas.microsoft.com/office/powerpoint/2010/main" val="724797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8560-8F3F-8646-B579-6F7FACDD036C}"/>
              </a:ext>
            </a:extLst>
          </p:cNvPr>
          <p:cNvSpPr>
            <a:spLocks noGrp="1"/>
          </p:cNvSpPr>
          <p:nvPr>
            <p:ph type="title"/>
          </p:nvPr>
        </p:nvSpPr>
        <p:spPr>
          <a:xfrm>
            <a:off x="270164" y="209550"/>
            <a:ext cx="8077200" cy="548879"/>
          </a:xfrm>
        </p:spPr>
        <p:txBody>
          <a:bodyPr/>
          <a:lstStyle/>
          <a:p>
            <a:r>
              <a:rPr lang="en-US" dirty="0">
                <a:solidFill>
                  <a:srgbClr val="C00000"/>
                </a:solidFill>
              </a:rPr>
              <a:t>EDUCAUSE 2019 Top 10 IT Issues</a:t>
            </a:r>
            <a:endParaRPr lang="en-US" dirty="0"/>
          </a:p>
        </p:txBody>
      </p:sp>
      <p:sp>
        <p:nvSpPr>
          <p:cNvPr id="3" name="Content Placeholder 2">
            <a:extLst>
              <a:ext uri="{FF2B5EF4-FFF2-40B4-BE49-F238E27FC236}">
                <a16:creationId xmlns:a16="http://schemas.microsoft.com/office/drawing/2014/main" id="{866A61A3-7307-0541-9FCF-ED09305BE411}"/>
              </a:ext>
            </a:extLst>
          </p:cNvPr>
          <p:cNvSpPr>
            <a:spLocks noGrp="1"/>
          </p:cNvSpPr>
          <p:nvPr>
            <p:ph idx="1"/>
          </p:nvPr>
        </p:nvSpPr>
        <p:spPr>
          <a:xfrm>
            <a:off x="270164" y="808652"/>
            <a:ext cx="4073236" cy="3124199"/>
          </a:xfrm>
        </p:spPr>
        <p:txBody>
          <a:bodyPr/>
          <a:lstStyle/>
          <a:p>
            <a:pPr marL="342900" indent="-342900">
              <a:buFont typeface="+mj-lt"/>
              <a:buAutoNum type="arabicPeriod"/>
            </a:pPr>
            <a:r>
              <a:rPr lang="en-US" sz="1500" b="1" dirty="0"/>
              <a:t>Information Security Strategy: </a:t>
            </a:r>
            <a:r>
              <a:rPr lang="en-US" sz="1300" dirty="0"/>
              <a:t>Developing a risk-based security strategy that effectively detects, responds to, and prevents security threats and challenges</a:t>
            </a:r>
          </a:p>
          <a:p>
            <a:pPr marL="342900" indent="-342900">
              <a:buFont typeface="+mj-lt"/>
              <a:buAutoNum type="arabicPeriod"/>
            </a:pPr>
            <a:r>
              <a:rPr lang="en-US" sz="1500" b="1" dirty="0"/>
              <a:t>Student Success: </a:t>
            </a:r>
            <a:r>
              <a:rPr lang="en-US" sz="1300" dirty="0"/>
              <a:t>Serving as a trusted partner with other campus units to drive and achieve student success initiatives</a:t>
            </a:r>
          </a:p>
          <a:p>
            <a:pPr marL="342900" indent="-342900">
              <a:buFont typeface="+mj-lt"/>
              <a:buAutoNum type="arabicPeriod"/>
            </a:pPr>
            <a:r>
              <a:rPr lang="en-US" sz="1500" b="1" dirty="0"/>
              <a:t>Privacy: </a:t>
            </a:r>
            <a:r>
              <a:rPr lang="en-US" sz="1300" dirty="0"/>
              <a:t>Safeguarding institutional constituents' privacy rights and maintaining accountability for protecting all types of restricted data</a:t>
            </a:r>
          </a:p>
          <a:p>
            <a:pPr marL="342900" indent="-342900">
              <a:buFont typeface="+mj-lt"/>
              <a:buAutoNum type="arabicPeriod"/>
            </a:pPr>
            <a:r>
              <a:rPr lang="en-US" sz="1500" b="1" dirty="0"/>
              <a:t>Student-Centered Institution: </a:t>
            </a:r>
            <a:r>
              <a:rPr lang="en-US" sz="1300" dirty="0"/>
              <a:t>Understanding and advancing technology's role in optimizing the student experience (from applicants to alumni)</a:t>
            </a:r>
          </a:p>
          <a:p>
            <a:pPr marL="342900" indent="-342900">
              <a:buFont typeface="+mj-lt"/>
              <a:buAutoNum type="arabicPeriod"/>
            </a:pPr>
            <a:r>
              <a:rPr lang="en-US" sz="1500" b="1" dirty="0"/>
              <a:t>Digital Integrations: </a:t>
            </a:r>
            <a:r>
              <a:rPr lang="en-US" sz="1300" dirty="0"/>
              <a:t>Ensuring system interoperability, scalability, and extensibility, as well as data integrity, security, standards, and governance, across multiple applications and platforms</a:t>
            </a:r>
          </a:p>
        </p:txBody>
      </p:sp>
      <p:sp>
        <p:nvSpPr>
          <p:cNvPr id="7" name="Rectangle 6">
            <a:extLst>
              <a:ext uri="{FF2B5EF4-FFF2-40B4-BE49-F238E27FC236}">
                <a16:creationId xmlns:a16="http://schemas.microsoft.com/office/drawing/2014/main" id="{63A6635D-0487-954E-9B85-C1B9163C70DD}"/>
              </a:ext>
            </a:extLst>
          </p:cNvPr>
          <p:cNvSpPr/>
          <p:nvPr/>
        </p:nvSpPr>
        <p:spPr>
          <a:xfrm>
            <a:off x="5029200" y="3790950"/>
            <a:ext cx="4114800" cy="1352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5A32987-3DA5-7146-9253-D4F606B2CA37}"/>
              </a:ext>
            </a:extLst>
          </p:cNvPr>
          <p:cNvSpPr txBox="1">
            <a:spLocks/>
          </p:cNvSpPr>
          <p:nvPr/>
        </p:nvSpPr>
        <p:spPr>
          <a:xfrm>
            <a:off x="4572000" y="808652"/>
            <a:ext cx="44196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mj-lt"/>
              <a:buAutoNum type="arabicPeriod" startAt="6"/>
            </a:pPr>
            <a:r>
              <a:rPr lang="en-US" sz="1500" b="1" dirty="0"/>
              <a:t>Data-Enabled Institution: </a:t>
            </a:r>
            <a:r>
              <a:rPr lang="en-US" sz="1300" dirty="0"/>
              <a:t>Taking a service-based approach to data and analytics to reskill, retool, and reshape a culture to be adept at data-enabled decision-making</a:t>
            </a:r>
          </a:p>
          <a:p>
            <a:pPr marL="342900" indent="-342900">
              <a:buFont typeface="+mj-lt"/>
              <a:buAutoNum type="arabicPeriod" startAt="6"/>
            </a:pPr>
            <a:r>
              <a:rPr lang="en-US" sz="1500" b="1" dirty="0"/>
              <a:t>Sustainable Funding: </a:t>
            </a:r>
            <a:r>
              <a:rPr lang="en-US" sz="1300" dirty="0"/>
              <a:t>Developing funding models that can maintain quality and accommodate both new needs and the growing use of IT services in an era of increasing budget constraints</a:t>
            </a:r>
          </a:p>
          <a:p>
            <a:pPr marL="342900" indent="-342900">
              <a:buFont typeface="+mj-lt"/>
              <a:buAutoNum type="arabicPeriod" startAt="6"/>
            </a:pPr>
            <a:r>
              <a:rPr lang="en-US" sz="1500" b="1" dirty="0"/>
              <a:t>Data Management and Governance: </a:t>
            </a:r>
            <a:r>
              <a:rPr lang="en-US" sz="1300" dirty="0"/>
              <a:t>Implementing effective institutional data-governance practices and organizational structures</a:t>
            </a:r>
          </a:p>
          <a:p>
            <a:pPr marL="342900" indent="-342900">
              <a:buFont typeface="+mj-lt"/>
              <a:buAutoNum type="arabicPeriod" startAt="6"/>
            </a:pPr>
            <a:r>
              <a:rPr lang="en-US" sz="1500" b="1" dirty="0"/>
              <a:t>Integrative CIO: </a:t>
            </a:r>
            <a:r>
              <a:rPr lang="en-US" sz="1300" dirty="0"/>
              <a:t>Repositioning or reinforcing the role of IT leadership as an integral strategic partner of institutional leadership in </a:t>
            </a:r>
            <a:r>
              <a:rPr lang="en-US" sz="1300" dirty="0" smtClean="0"/>
              <a:t>supporting </a:t>
            </a:r>
            <a:r>
              <a:rPr lang="en-US" sz="1300" dirty="0"/>
              <a:t>institutional missions</a:t>
            </a:r>
          </a:p>
          <a:p>
            <a:pPr marL="342900" indent="-342900">
              <a:buFont typeface="+mj-lt"/>
              <a:buAutoNum type="arabicPeriod" startAt="6"/>
            </a:pPr>
            <a:r>
              <a:rPr lang="en-US" sz="1500" b="1" dirty="0"/>
              <a:t>Higher Education Affordability: </a:t>
            </a:r>
            <a:r>
              <a:rPr lang="en-US" sz="1300" dirty="0"/>
              <a:t>Aligning </a:t>
            </a:r>
            <a:r>
              <a:rPr lang="en-US" sz="1300" dirty="0" smtClean="0"/>
              <a:t>IT</a:t>
            </a:r>
            <a:r>
              <a:rPr lang="en-US" sz="1300" dirty="0"/>
              <a:t> </a:t>
            </a:r>
            <a:r>
              <a:rPr lang="en-US" sz="1300" dirty="0" smtClean="0"/>
              <a:t>organizations’</a:t>
            </a:r>
            <a:r>
              <a:rPr lang="en-US" sz="1300" dirty="0" smtClean="0"/>
              <a:t> </a:t>
            </a:r>
            <a:r>
              <a:rPr lang="en-US" sz="1300" dirty="0"/>
              <a:t>priorities and resources with institutional priorities and resources to achieve a sustainable future</a:t>
            </a:r>
          </a:p>
        </p:txBody>
      </p:sp>
    </p:spTree>
    <p:extLst>
      <p:ext uri="{BB962C8B-B14F-4D97-AF65-F5344CB8AC3E}">
        <p14:creationId xmlns:p14="http://schemas.microsoft.com/office/powerpoint/2010/main" val="406428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B9FEC-BE11-034D-9458-08CC3EFA3D07}"/>
              </a:ext>
            </a:extLst>
          </p:cNvPr>
          <p:cNvSpPr>
            <a:spLocks noGrp="1"/>
          </p:cNvSpPr>
          <p:nvPr>
            <p:ph type="title"/>
          </p:nvPr>
        </p:nvSpPr>
        <p:spPr/>
        <p:txBody>
          <a:bodyPr/>
          <a:lstStyle/>
          <a:p>
            <a:r>
              <a:rPr lang="en-US" dirty="0"/>
              <a:t>Today’s Panelists</a:t>
            </a:r>
          </a:p>
        </p:txBody>
      </p:sp>
      <p:sp>
        <p:nvSpPr>
          <p:cNvPr id="4" name="Content Placeholder 3">
            <a:extLst>
              <a:ext uri="{FF2B5EF4-FFF2-40B4-BE49-F238E27FC236}">
                <a16:creationId xmlns:a16="http://schemas.microsoft.com/office/drawing/2014/main" id="{A259FAB7-7913-3A49-BD38-6D49718F584C}"/>
              </a:ext>
            </a:extLst>
          </p:cNvPr>
          <p:cNvSpPr>
            <a:spLocks noGrp="1"/>
          </p:cNvSpPr>
          <p:nvPr>
            <p:ph idx="1"/>
          </p:nvPr>
        </p:nvSpPr>
        <p:spPr/>
        <p:txBody>
          <a:bodyPr/>
          <a:lstStyle/>
          <a:p>
            <a:r>
              <a:rPr lang="en-US" dirty="0"/>
              <a:t>John Campbell, Vice Provost, West Virginia University</a:t>
            </a:r>
          </a:p>
          <a:p>
            <a:r>
              <a:rPr lang="en-US" dirty="0"/>
              <a:t>Loretta Early, CIO, George Washington University</a:t>
            </a:r>
          </a:p>
          <a:p>
            <a:r>
              <a:rPr lang="en-US" dirty="0"/>
              <a:t>Joel Hartman, Vice President and CIO, University of Central Florida</a:t>
            </a:r>
          </a:p>
          <a:p>
            <a:r>
              <a:rPr lang="en-US" dirty="0"/>
              <a:t>Merri Beth </a:t>
            </a:r>
            <a:r>
              <a:rPr lang="en-US" dirty="0" err="1"/>
              <a:t>Lavagnino</a:t>
            </a:r>
            <a:r>
              <a:rPr lang="en-US" dirty="0"/>
              <a:t>, Director, Strategic Planning &amp; Enterprise Risk, Indiana University</a:t>
            </a:r>
          </a:p>
          <a:p>
            <a:r>
              <a:rPr lang="en-US" dirty="0"/>
              <a:t>Carlos Morales, President TCC Connect Campus</a:t>
            </a:r>
          </a:p>
          <a:p>
            <a:r>
              <a:rPr lang="en-US" dirty="0"/>
              <a:t>Susan Grajek, Vice President, EDUCAUSE</a:t>
            </a:r>
          </a:p>
          <a:p>
            <a:endParaRPr lang="en-US" dirty="0"/>
          </a:p>
        </p:txBody>
      </p:sp>
    </p:spTree>
    <p:extLst>
      <p:ext uri="{BB962C8B-B14F-4D97-AF65-F5344CB8AC3E}">
        <p14:creationId xmlns:p14="http://schemas.microsoft.com/office/powerpoint/2010/main" val="308461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647950"/>
            <a:ext cx="853440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THANK YOU!</a:t>
            </a:r>
          </a:p>
        </p:txBody>
      </p:sp>
      <p:sp>
        <p:nvSpPr>
          <p:cNvPr id="3" name="TextBox 2"/>
          <p:cNvSpPr txBox="1"/>
          <p:nvPr/>
        </p:nvSpPr>
        <p:spPr>
          <a:xfrm>
            <a:off x="0" y="3409950"/>
            <a:ext cx="9144000" cy="805349"/>
          </a:xfrm>
          <a:prstGeom prst="rect">
            <a:avLst/>
          </a:prstGeom>
          <a:noFill/>
        </p:spPr>
        <p:txBody>
          <a:bodyPr wrap="square" rtlCol="0">
            <a:spAutoFit/>
          </a:bodyPr>
          <a:lstStyle/>
          <a:p>
            <a:pPr algn="ctr">
              <a:spcAft>
                <a:spcPts val="600"/>
              </a:spcAft>
            </a:pPr>
            <a:r>
              <a:rPr lang="en-US" sz="1000" dirty="0">
                <a:solidFill>
                  <a:srgbClr val="707C7C"/>
                </a:solidFill>
                <a:latin typeface="Arial" panose="020B0604020202020204" pitchFamily="34" charset="0"/>
                <a:cs typeface="Arial" panose="020B0604020202020204" pitchFamily="34" charset="0"/>
              </a:rPr>
              <a:t>PRESENTED BY:</a:t>
            </a:r>
          </a:p>
          <a:p>
            <a:pPr algn="ctr">
              <a:spcAft>
                <a:spcPts val="400"/>
              </a:spcAft>
            </a:pPr>
            <a:r>
              <a:rPr lang="en-US" sz="1400" dirty="0">
                <a:latin typeface="Arial" panose="020B0604020202020204" pitchFamily="34" charset="0"/>
                <a:cs typeface="Arial" panose="020B0604020202020204" pitchFamily="34" charset="0"/>
              </a:rPr>
              <a:t>John Campbell • Loretta Early • Susan Grajek</a:t>
            </a:r>
          </a:p>
          <a:p>
            <a:pPr algn="ctr">
              <a:spcAft>
                <a:spcPts val="400"/>
              </a:spcAft>
            </a:pPr>
            <a:r>
              <a:rPr lang="en-US" sz="1400" dirty="0">
                <a:latin typeface="Arial" panose="020B0604020202020204" pitchFamily="34" charset="0"/>
                <a:cs typeface="Arial" panose="020B0604020202020204" pitchFamily="34" charset="0"/>
              </a:rPr>
              <a:t>Joel Hartman• Merri Beth </a:t>
            </a:r>
            <a:r>
              <a:rPr lang="en-US" sz="1400" dirty="0" err="1">
                <a:latin typeface="Arial" panose="020B0604020202020204" pitchFamily="34" charset="0"/>
                <a:cs typeface="Arial" panose="020B0604020202020204" pitchFamily="34" charset="0"/>
              </a:rPr>
              <a:t>Lavagnino</a:t>
            </a:r>
            <a:r>
              <a:rPr lang="en-US" sz="1400" dirty="0">
                <a:latin typeface="Arial" panose="020B0604020202020204" pitchFamily="34" charset="0"/>
                <a:cs typeface="Arial" panose="020B0604020202020204" pitchFamily="34" charset="0"/>
              </a:rPr>
              <a:t> • Carlos Morales</a:t>
            </a:r>
          </a:p>
        </p:txBody>
      </p:sp>
    </p:spTree>
    <p:extLst>
      <p:ext uri="{BB962C8B-B14F-4D97-AF65-F5344CB8AC3E}">
        <p14:creationId xmlns:p14="http://schemas.microsoft.com/office/powerpoint/2010/main" val="295098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5DF4-8882-9B49-954F-AD055E813C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242851-423E-5442-A3A6-097C591C4CC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28540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36C8-260C-4548-B26D-325B981F3C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792A64-2515-B146-9A86-F832609A563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86347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EF14F-C8D1-3D46-B6E1-E042CFE072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EB8AF7-B92F-8A40-A8CF-13A084C1FEC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19014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0C94D-3A91-D84B-83F0-415DBAFD7C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62A061-DA32-5042-AB8A-C246F69C002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20961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2BAC-3605-8946-8DEB-07E4D1755C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64596C-25E6-3F4B-8BF0-A79653E7339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33132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647950"/>
            <a:ext cx="853440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Session Title</a:t>
            </a:r>
          </a:p>
        </p:txBody>
      </p:sp>
      <p:sp>
        <p:nvSpPr>
          <p:cNvPr id="3" name="TextBox 2"/>
          <p:cNvSpPr txBox="1"/>
          <p:nvPr/>
        </p:nvSpPr>
        <p:spPr>
          <a:xfrm>
            <a:off x="76200" y="3638550"/>
            <a:ext cx="8991600" cy="677108"/>
          </a:xfrm>
          <a:prstGeom prst="rect">
            <a:avLst/>
          </a:prstGeom>
          <a:noFill/>
        </p:spPr>
        <p:txBody>
          <a:bodyPr wrap="square" rtlCol="0">
            <a:spAutoFit/>
          </a:bodyPr>
          <a:lstStyle/>
          <a:p>
            <a:pPr algn="ctr"/>
            <a:r>
              <a:rPr lang="en-US" sz="1000" dirty="0">
                <a:solidFill>
                  <a:srgbClr val="707C7C"/>
                </a:solidFill>
                <a:latin typeface="Arial" panose="020B0604020202020204" pitchFamily="34" charset="0"/>
                <a:cs typeface="Arial" panose="020B0604020202020204" pitchFamily="34" charset="0"/>
              </a:rPr>
              <a:t>PRESENTED BY:</a:t>
            </a:r>
          </a:p>
          <a:p>
            <a:pPr algn="ctr"/>
            <a:r>
              <a:rPr lang="en-US" sz="1400" dirty="0">
                <a:latin typeface="Arial" panose="020B0604020202020204" pitchFamily="34" charset="0"/>
                <a:cs typeface="Arial" panose="020B0604020202020204" pitchFamily="34" charset="0"/>
              </a:rPr>
              <a:t>Presenter # 1 • Presenter # 2 • Presenter # 3</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761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78723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862577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25406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0F741-2FE3-5443-A3F5-3C0F25114549}"/>
              </a:ext>
            </a:extLst>
          </p:cNvPr>
          <p:cNvSpPr>
            <a:spLocks noGrp="1"/>
          </p:cNvSpPr>
          <p:nvPr>
            <p:ph type="title"/>
          </p:nvPr>
        </p:nvSpPr>
        <p:spPr>
          <a:xfrm>
            <a:off x="444062" y="346470"/>
            <a:ext cx="8077200" cy="548879"/>
          </a:xfrm>
        </p:spPr>
        <p:txBody>
          <a:bodyPr/>
          <a:lstStyle/>
          <a:p>
            <a:r>
              <a:rPr lang="en-US" dirty="0"/>
              <a:t>The Vote</a:t>
            </a:r>
          </a:p>
        </p:txBody>
      </p:sp>
      <p:sp>
        <p:nvSpPr>
          <p:cNvPr id="5" name="Content Placeholder 4">
            <a:extLst>
              <a:ext uri="{FF2B5EF4-FFF2-40B4-BE49-F238E27FC236}">
                <a16:creationId xmlns:a16="http://schemas.microsoft.com/office/drawing/2014/main" id="{69A942B2-4255-464C-A15F-BD92CCF3A7D6}"/>
              </a:ext>
            </a:extLst>
          </p:cNvPr>
          <p:cNvSpPr>
            <a:spLocks noGrp="1"/>
          </p:cNvSpPr>
          <p:nvPr>
            <p:ph idx="1"/>
          </p:nvPr>
        </p:nvSpPr>
        <p:spPr>
          <a:xfrm>
            <a:off x="444062" y="895350"/>
            <a:ext cx="4191000" cy="3124199"/>
          </a:xfrm>
        </p:spPr>
        <p:txBody>
          <a:bodyPr/>
          <a:lstStyle/>
          <a:p>
            <a:pPr marL="342900" indent="-342900">
              <a:lnSpc>
                <a:spcPct val="114000"/>
              </a:lnSpc>
              <a:buFont typeface="Arial" panose="020B0604020202020204" pitchFamily="34" charset="0"/>
              <a:buChar char="•"/>
            </a:pPr>
            <a:r>
              <a:rPr lang="en-US" sz="2100" dirty="0"/>
              <a:t>Academic experience</a:t>
            </a:r>
          </a:p>
          <a:p>
            <a:pPr marL="342900" indent="-342900">
              <a:lnSpc>
                <a:spcPct val="114000"/>
              </a:lnSpc>
              <a:buFont typeface="Arial" panose="020B0604020202020204" pitchFamily="34" charset="0"/>
              <a:buChar char="•"/>
            </a:pPr>
            <a:r>
              <a:rPr lang="en-US" sz="2100" dirty="0"/>
              <a:t>Change leadership</a:t>
            </a:r>
          </a:p>
          <a:p>
            <a:pPr marL="342900" indent="-342900">
              <a:lnSpc>
                <a:spcPct val="114000"/>
              </a:lnSpc>
              <a:buFont typeface="Arial" panose="020B0604020202020204" pitchFamily="34" charset="0"/>
              <a:buChar char="•"/>
            </a:pPr>
            <a:r>
              <a:rPr lang="en-US" sz="2100" dirty="0"/>
              <a:t>Data management &amp; governance</a:t>
            </a:r>
          </a:p>
          <a:p>
            <a:pPr marL="342900" indent="-342900">
              <a:lnSpc>
                <a:spcPct val="114000"/>
              </a:lnSpc>
              <a:buFont typeface="Arial" panose="020B0604020202020204" pitchFamily="34" charset="0"/>
              <a:buChar char="•"/>
            </a:pPr>
            <a:r>
              <a:rPr lang="en-US" sz="2100" dirty="0"/>
              <a:t>Data-enabled institution</a:t>
            </a:r>
          </a:p>
          <a:p>
            <a:pPr marL="342900" indent="-342900">
              <a:lnSpc>
                <a:spcPct val="114000"/>
              </a:lnSpc>
              <a:buFont typeface="Arial" panose="020B0604020202020204" pitchFamily="34" charset="0"/>
              <a:buChar char="•"/>
            </a:pPr>
            <a:r>
              <a:rPr lang="en-US" sz="2100" dirty="0"/>
              <a:t>Digital integrations</a:t>
            </a:r>
          </a:p>
          <a:p>
            <a:pPr marL="342900" indent="-342900">
              <a:lnSpc>
                <a:spcPct val="114000"/>
              </a:lnSpc>
              <a:buFont typeface="Arial" panose="020B0604020202020204" pitchFamily="34" charset="0"/>
              <a:buChar char="•"/>
            </a:pPr>
            <a:r>
              <a:rPr lang="en-US" sz="2100" dirty="0"/>
              <a:t>Diversity, equity, and inclusion</a:t>
            </a:r>
          </a:p>
          <a:p>
            <a:pPr marL="342900" indent="-342900">
              <a:lnSpc>
                <a:spcPct val="114000"/>
              </a:lnSpc>
              <a:buFont typeface="Arial" panose="020B0604020202020204" pitchFamily="34" charset="0"/>
              <a:buChar char="•"/>
            </a:pPr>
            <a:r>
              <a:rPr lang="en-US" sz="2100" dirty="0"/>
              <a:t>Higher education affordability</a:t>
            </a:r>
          </a:p>
          <a:p>
            <a:pPr marL="342900" indent="-342900">
              <a:lnSpc>
                <a:spcPct val="114000"/>
              </a:lnSpc>
              <a:buFont typeface="Arial" panose="020B0604020202020204" pitchFamily="34" charset="0"/>
              <a:buChar char="•"/>
            </a:pPr>
            <a:r>
              <a:rPr lang="en-US" sz="2100" dirty="0"/>
              <a:t>Information security strategy</a:t>
            </a:r>
          </a:p>
          <a:p>
            <a:pPr marL="342900" indent="-342900">
              <a:lnSpc>
                <a:spcPct val="114000"/>
              </a:lnSpc>
              <a:buFont typeface="Arial" panose="020B0604020202020204" pitchFamily="34" charset="0"/>
              <a:buChar char="•"/>
            </a:pPr>
            <a:r>
              <a:rPr lang="en-US" sz="2100" dirty="0"/>
              <a:t>Institutional innovation</a:t>
            </a:r>
          </a:p>
        </p:txBody>
      </p:sp>
      <p:sp>
        <p:nvSpPr>
          <p:cNvPr id="6" name="Content Placeholder 4">
            <a:extLst>
              <a:ext uri="{FF2B5EF4-FFF2-40B4-BE49-F238E27FC236}">
                <a16:creationId xmlns:a16="http://schemas.microsoft.com/office/drawing/2014/main" id="{51504F7D-D702-4D46-9360-71CA15CA56E7}"/>
              </a:ext>
            </a:extLst>
          </p:cNvPr>
          <p:cNvSpPr txBox="1">
            <a:spLocks/>
          </p:cNvSpPr>
          <p:nvPr/>
        </p:nvSpPr>
        <p:spPr>
          <a:xfrm>
            <a:off x="4800600" y="895349"/>
            <a:ext cx="4516821"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14000"/>
              </a:lnSpc>
              <a:buFont typeface="Arial" panose="020B0604020202020204" pitchFamily="34" charset="0"/>
              <a:buChar char="•"/>
            </a:pPr>
            <a:r>
              <a:rPr lang="en-US" sz="2100" dirty="0"/>
              <a:t>Integrative CIO</a:t>
            </a:r>
          </a:p>
          <a:p>
            <a:pPr marL="342900" indent="-342900">
              <a:lnSpc>
                <a:spcPct val="114000"/>
              </a:lnSpc>
              <a:buFont typeface="Arial" panose="020B0604020202020204" pitchFamily="34" charset="0"/>
              <a:buChar char="•"/>
            </a:pPr>
            <a:r>
              <a:rPr lang="en-US" sz="2100" dirty="0"/>
              <a:t>IT accessibility</a:t>
            </a:r>
          </a:p>
          <a:p>
            <a:pPr marL="342900" indent="-342900">
              <a:lnSpc>
                <a:spcPct val="114000"/>
              </a:lnSpc>
              <a:buFont typeface="Arial" panose="020B0604020202020204" pitchFamily="34" charset="0"/>
              <a:buChar char="•"/>
            </a:pPr>
            <a:r>
              <a:rPr lang="en-US" sz="2100" dirty="0"/>
              <a:t>IT staffing &amp; organizational models</a:t>
            </a:r>
          </a:p>
          <a:p>
            <a:pPr marL="342900" indent="-342900">
              <a:lnSpc>
                <a:spcPct val="114000"/>
              </a:lnSpc>
              <a:buFont typeface="Arial" panose="020B0604020202020204" pitchFamily="34" charset="0"/>
              <a:buChar char="•"/>
            </a:pPr>
            <a:r>
              <a:rPr lang="en-US" sz="2100" dirty="0"/>
              <a:t>Privacy</a:t>
            </a:r>
          </a:p>
          <a:p>
            <a:pPr marL="342900" indent="-342900">
              <a:lnSpc>
                <a:spcPct val="114000"/>
              </a:lnSpc>
              <a:buFont typeface="Arial" panose="020B0604020202020204" pitchFamily="34" charset="0"/>
              <a:buChar char="•"/>
            </a:pPr>
            <a:r>
              <a:rPr lang="en-US" sz="2100" dirty="0"/>
              <a:t>Service strategy</a:t>
            </a:r>
          </a:p>
          <a:p>
            <a:pPr marL="342900" indent="-342900">
              <a:lnSpc>
                <a:spcPct val="114000"/>
              </a:lnSpc>
              <a:buFont typeface="Arial" panose="020B0604020202020204" pitchFamily="34" charset="0"/>
              <a:buChar char="•"/>
            </a:pPr>
            <a:r>
              <a:rPr lang="en-US" sz="2100" dirty="0"/>
              <a:t>Student success</a:t>
            </a:r>
          </a:p>
          <a:p>
            <a:pPr marL="342900" indent="-342900">
              <a:lnSpc>
                <a:spcPct val="114000"/>
              </a:lnSpc>
              <a:buFont typeface="Arial" panose="020B0604020202020204" pitchFamily="34" charset="0"/>
              <a:buChar char="•"/>
            </a:pPr>
            <a:r>
              <a:rPr lang="en-US" sz="2100" dirty="0"/>
              <a:t>Student-centered institution</a:t>
            </a:r>
          </a:p>
          <a:p>
            <a:pPr marL="342900" indent="-342900">
              <a:lnSpc>
                <a:spcPct val="114000"/>
              </a:lnSpc>
              <a:buFont typeface="Arial" panose="020B0604020202020204" pitchFamily="34" charset="0"/>
              <a:buChar char="•"/>
            </a:pPr>
            <a:r>
              <a:rPr lang="en-US" sz="2100" dirty="0"/>
              <a:t>Sustainable funding</a:t>
            </a:r>
          </a:p>
        </p:txBody>
      </p:sp>
    </p:spTree>
    <p:extLst>
      <p:ext uri="{BB962C8B-B14F-4D97-AF65-F5344CB8AC3E}">
        <p14:creationId xmlns:p14="http://schemas.microsoft.com/office/powerpoint/2010/main" val="1918366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920147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997768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buClr>
                <a:srgbClr val="C00000"/>
              </a:buClr>
              <a:buSzPct val="80000"/>
              <a:buFont typeface="Wingdings" panose="05000000000000000000" pitchFamily="2" charset="2"/>
              <a:buChar char="§"/>
            </a:pPr>
            <a:r>
              <a:rPr lang="en-US" dirty="0">
                <a:latin typeface="Arial" panose="020B0604020202020204" pitchFamily="34" charset="0"/>
                <a:cs typeface="Arial" panose="020B0604020202020204" pitchFamily="34" charset="0"/>
              </a:rPr>
              <a:t>Level 1</a:t>
            </a:r>
          </a:p>
          <a:p>
            <a:pPr lvl="1">
              <a:buClr>
                <a:srgbClr val="DD8423"/>
              </a:buClr>
              <a:buSzPct val="65000"/>
              <a:buFont typeface="Courier New" panose="02070309020205020404" pitchFamily="49" charset="0"/>
              <a:buChar char="o"/>
            </a:pPr>
            <a:r>
              <a:rPr lang="en-US" dirty="0">
                <a:latin typeface="Arial" panose="020B0604020202020204" pitchFamily="34" charset="0"/>
                <a:cs typeface="Arial" panose="020B0604020202020204" pitchFamily="34" charset="0"/>
              </a:rPr>
              <a:t>Level 2</a:t>
            </a:r>
          </a:p>
          <a:p>
            <a:pPr lvl="2">
              <a:buClr>
                <a:srgbClr val="0070C0"/>
              </a:buClr>
              <a:buSzPct val="70000"/>
              <a:buFont typeface="Wingdings" panose="05000000000000000000" pitchFamily="2" charset="2"/>
              <a:buChar char="§"/>
            </a:pPr>
            <a:r>
              <a:rPr lang="en-US" dirty="0">
                <a:latin typeface="Arial" panose="020B0604020202020204" pitchFamily="34" charset="0"/>
                <a:cs typeface="Arial" panose="020B0604020202020204" pitchFamily="34" charset="0"/>
              </a:rPr>
              <a:t>Level 3</a:t>
            </a:r>
          </a:p>
          <a:p>
            <a:pPr lvl="3">
              <a:buClr>
                <a:schemeClr val="accent3">
                  <a:lumMod val="75000"/>
                </a:schemeClr>
              </a:buClr>
              <a:buSzPct val="70000"/>
              <a:buFont typeface="Arial" panose="020B0604020202020204" pitchFamily="34" charset="0"/>
              <a:buChar char="•"/>
            </a:pPr>
            <a:r>
              <a:rPr lang="en-US" dirty="0">
                <a:latin typeface="Arial" panose="020B0604020202020204" pitchFamily="34" charset="0"/>
                <a:cs typeface="Arial" panose="020B0604020202020204" pitchFamily="34" charset="0"/>
              </a:rPr>
              <a:t>Level 4</a:t>
            </a:r>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152619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solidFill>
                  <a:schemeClr val="tx1"/>
                </a:solidFill>
              </a:rPr>
              <a:t>Please take a moment to evaluate this session</a:t>
            </a:r>
            <a:br>
              <a:rPr lang="en-US" sz="2400" dirty="0">
                <a:solidFill>
                  <a:schemeClr val="tx1"/>
                </a:solidFill>
              </a:rPr>
            </a:br>
            <a:r>
              <a:rPr lang="en-US" sz="1600" b="0" dirty="0">
                <a:solidFill>
                  <a:schemeClr val="tx1"/>
                </a:solidFill>
              </a:rPr>
              <a:t>There are two ways to access the session and presenter evaluations </a:t>
            </a:r>
          </a:p>
        </p:txBody>
      </p:sp>
      <p:sp>
        <p:nvSpPr>
          <p:cNvPr id="6" name="Text Placeholder 2"/>
          <p:cNvSpPr txBox="1">
            <a:spLocks/>
          </p:cNvSpPr>
          <p:nvPr/>
        </p:nvSpPr>
        <p:spPr>
          <a:xfrm>
            <a:off x="381000" y="1428750"/>
            <a:ext cx="8320503" cy="2720591"/>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000" dirty="0"/>
              <a:t>1</a:t>
            </a:r>
          </a:p>
          <a:p>
            <a:pPr marL="0" indent="0">
              <a:buFont typeface="Arial"/>
              <a:buNone/>
            </a:pPr>
            <a:endParaRPr lang="en-US" sz="2000" dirty="0"/>
          </a:p>
          <a:p>
            <a:pPr marL="0" indent="0">
              <a:buFont typeface="Arial"/>
              <a:buNone/>
            </a:pPr>
            <a:r>
              <a:rPr lang="en-US" sz="4000" dirty="0"/>
              <a:t>2</a:t>
            </a:r>
          </a:p>
        </p:txBody>
      </p:sp>
      <p:sp>
        <p:nvSpPr>
          <p:cNvPr id="7" name="TextBox 6"/>
          <p:cNvSpPr txBox="1"/>
          <p:nvPr/>
        </p:nvSpPr>
        <p:spPr>
          <a:xfrm>
            <a:off x="758952" y="1714032"/>
            <a:ext cx="2771747" cy="584775"/>
          </a:xfrm>
          <a:prstGeom prst="rect">
            <a:avLst/>
          </a:prstGeom>
          <a:noFill/>
        </p:spPr>
        <p:txBody>
          <a:bodyPr wrap="square" rtlCol="0">
            <a:spAutoFit/>
          </a:bodyPr>
          <a:lstStyle/>
          <a:p>
            <a:r>
              <a:rPr lang="en-US" sz="1600" dirty="0"/>
              <a:t>In the online agenda, click on the “</a:t>
            </a:r>
            <a:r>
              <a:rPr lang="en-US" sz="1600" dirty="0">
                <a:solidFill>
                  <a:srgbClr val="B7002B"/>
                </a:solidFill>
              </a:rPr>
              <a:t>Evaluate Session</a:t>
            </a:r>
            <a:r>
              <a:rPr lang="en-US" sz="1600" dirty="0"/>
              <a:t>” link</a:t>
            </a:r>
          </a:p>
        </p:txBody>
      </p:sp>
      <p:sp>
        <p:nvSpPr>
          <p:cNvPr id="8" name="TextBox 7"/>
          <p:cNvSpPr txBox="1"/>
          <p:nvPr/>
        </p:nvSpPr>
        <p:spPr>
          <a:xfrm>
            <a:off x="758952" y="2809900"/>
            <a:ext cx="2816353" cy="1323439"/>
          </a:xfrm>
          <a:prstGeom prst="rect">
            <a:avLst/>
          </a:prstGeom>
          <a:noFill/>
        </p:spPr>
        <p:txBody>
          <a:bodyPr wrap="square" rtlCol="0">
            <a:spAutoFit/>
          </a:bodyPr>
          <a:lstStyle/>
          <a:p>
            <a:r>
              <a:rPr lang="en-US" sz="1600" dirty="0"/>
              <a:t>From the mobile app, click on the session you want from the schedule &gt; then click the associated resources &gt; and the </a:t>
            </a:r>
            <a:r>
              <a:rPr lang="en-US" sz="1600" dirty="0">
                <a:solidFill>
                  <a:srgbClr val="B7002B"/>
                </a:solidFill>
              </a:rPr>
              <a:t>evaluation</a:t>
            </a:r>
            <a:r>
              <a:rPr lang="en-US" sz="1600" dirty="0"/>
              <a:t> will pop up in the list</a:t>
            </a:r>
          </a:p>
        </p:txBody>
      </p:sp>
      <p:pic>
        <p:nvPicPr>
          <p:cNvPr id="9" name="Picture 8"/>
          <p:cNvPicPr>
            <a:picLocks noChangeAspect="1"/>
          </p:cNvPicPr>
          <p:nvPr/>
        </p:nvPicPr>
        <p:blipFill>
          <a:blip r:embed="rId2"/>
          <a:stretch>
            <a:fillRect/>
          </a:stretch>
        </p:blipFill>
        <p:spPr>
          <a:xfrm>
            <a:off x="4102464" y="1751370"/>
            <a:ext cx="3891032" cy="999310"/>
          </a:xfrm>
          <a:prstGeom prst="rect">
            <a:avLst/>
          </a:prstGeom>
        </p:spPr>
      </p:pic>
      <p:pic>
        <p:nvPicPr>
          <p:cNvPr id="10" name="Picture 9"/>
          <p:cNvPicPr>
            <a:picLocks noChangeAspect="1"/>
          </p:cNvPicPr>
          <p:nvPr/>
        </p:nvPicPr>
        <p:blipFill>
          <a:blip r:embed="rId3"/>
          <a:stretch>
            <a:fillRect/>
          </a:stretch>
        </p:blipFill>
        <p:spPr>
          <a:xfrm>
            <a:off x="4094728" y="2750680"/>
            <a:ext cx="3898768" cy="1576745"/>
          </a:xfrm>
          <a:prstGeom prst="rect">
            <a:avLst/>
          </a:prstGeom>
        </p:spPr>
      </p:pic>
    </p:spTree>
    <p:extLst>
      <p:ext uri="{BB962C8B-B14F-4D97-AF65-F5344CB8AC3E}">
        <p14:creationId xmlns:p14="http://schemas.microsoft.com/office/powerpoint/2010/main" val="207312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0F741-2FE3-5443-A3F5-3C0F25114549}"/>
              </a:ext>
            </a:extLst>
          </p:cNvPr>
          <p:cNvSpPr>
            <a:spLocks noGrp="1"/>
          </p:cNvSpPr>
          <p:nvPr>
            <p:ph type="title"/>
          </p:nvPr>
        </p:nvSpPr>
        <p:spPr/>
        <p:txBody>
          <a:bodyPr/>
          <a:lstStyle/>
          <a:p>
            <a:r>
              <a:rPr lang="en-US" dirty="0"/>
              <a:t>The Vote</a:t>
            </a:r>
          </a:p>
        </p:txBody>
      </p:sp>
      <p:sp>
        <p:nvSpPr>
          <p:cNvPr id="5" name="Content Placeholder 4">
            <a:extLst>
              <a:ext uri="{FF2B5EF4-FFF2-40B4-BE49-F238E27FC236}">
                <a16:creationId xmlns:a16="http://schemas.microsoft.com/office/drawing/2014/main" id="{69A942B2-4255-464C-A15F-BD92CCF3A7D6}"/>
              </a:ext>
            </a:extLst>
          </p:cNvPr>
          <p:cNvSpPr>
            <a:spLocks noGrp="1"/>
          </p:cNvSpPr>
          <p:nvPr>
            <p:ph idx="1"/>
          </p:nvPr>
        </p:nvSpPr>
        <p:spPr/>
        <p:txBody>
          <a:bodyPr/>
          <a:lstStyle/>
          <a:p>
            <a:pPr marL="342900" indent="-342900">
              <a:lnSpc>
                <a:spcPct val="114000"/>
              </a:lnSpc>
              <a:buFont typeface="Arial" panose="020B0604020202020204" pitchFamily="34" charset="0"/>
              <a:buChar char="•"/>
            </a:pPr>
            <a:r>
              <a:rPr lang="en-US" sz="2100" dirty="0">
                <a:solidFill>
                  <a:schemeClr val="bg1"/>
                </a:solidFill>
              </a:rPr>
              <a:t>Academic experience</a:t>
            </a:r>
          </a:p>
          <a:p>
            <a:pPr marL="342900" indent="-342900">
              <a:lnSpc>
                <a:spcPct val="114000"/>
              </a:lnSpc>
              <a:buFont typeface="Arial" panose="020B0604020202020204" pitchFamily="34" charset="0"/>
              <a:buChar char="•"/>
            </a:pPr>
            <a:r>
              <a:rPr lang="en-US" sz="2100" dirty="0">
                <a:solidFill>
                  <a:schemeClr val="bg1"/>
                </a:solidFill>
              </a:rPr>
              <a:t>Change leadership</a:t>
            </a:r>
          </a:p>
          <a:p>
            <a:pPr marL="342900" indent="-342900">
              <a:lnSpc>
                <a:spcPct val="114000"/>
              </a:lnSpc>
              <a:buFont typeface="Arial" panose="020B0604020202020204" pitchFamily="34" charset="0"/>
              <a:buChar char="•"/>
            </a:pPr>
            <a:r>
              <a:rPr lang="en-US" sz="2100" dirty="0"/>
              <a:t>Data management &amp; governance</a:t>
            </a:r>
          </a:p>
          <a:p>
            <a:pPr marL="342900" indent="-342900">
              <a:lnSpc>
                <a:spcPct val="114000"/>
              </a:lnSpc>
              <a:buFont typeface="Arial" panose="020B0604020202020204" pitchFamily="34" charset="0"/>
              <a:buChar char="•"/>
            </a:pPr>
            <a:r>
              <a:rPr lang="en-US" sz="2100" dirty="0"/>
              <a:t>Data-enabled institution</a:t>
            </a:r>
          </a:p>
          <a:p>
            <a:pPr marL="342900" indent="-342900">
              <a:lnSpc>
                <a:spcPct val="114000"/>
              </a:lnSpc>
              <a:buFont typeface="Arial" panose="020B0604020202020204" pitchFamily="34" charset="0"/>
              <a:buChar char="•"/>
            </a:pPr>
            <a:r>
              <a:rPr lang="en-US" sz="2100" dirty="0"/>
              <a:t>Digital integrations</a:t>
            </a:r>
          </a:p>
          <a:p>
            <a:pPr marL="342900" indent="-342900">
              <a:lnSpc>
                <a:spcPct val="114000"/>
              </a:lnSpc>
              <a:buFont typeface="Arial" panose="020B0604020202020204" pitchFamily="34" charset="0"/>
              <a:buChar char="•"/>
            </a:pPr>
            <a:r>
              <a:rPr lang="en-US" sz="2100" dirty="0">
                <a:solidFill>
                  <a:schemeClr val="bg1"/>
                </a:solidFill>
              </a:rPr>
              <a:t>Diversity, equity, and inclusion</a:t>
            </a:r>
          </a:p>
          <a:p>
            <a:pPr marL="342900" indent="-342900">
              <a:lnSpc>
                <a:spcPct val="114000"/>
              </a:lnSpc>
              <a:buFont typeface="Arial" panose="020B0604020202020204" pitchFamily="34" charset="0"/>
              <a:buChar char="•"/>
            </a:pPr>
            <a:r>
              <a:rPr lang="en-US" sz="2100" dirty="0"/>
              <a:t>Higher education affordability</a:t>
            </a:r>
          </a:p>
          <a:p>
            <a:pPr marL="342900" indent="-342900">
              <a:lnSpc>
                <a:spcPct val="114000"/>
              </a:lnSpc>
              <a:buFont typeface="Arial" panose="020B0604020202020204" pitchFamily="34" charset="0"/>
              <a:buChar char="•"/>
            </a:pPr>
            <a:r>
              <a:rPr lang="en-US" sz="2100" dirty="0"/>
              <a:t>Information security strategy</a:t>
            </a:r>
          </a:p>
          <a:p>
            <a:pPr marL="342900" indent="-342900">
              <a:lnSpc>
                <a:spcPct val="114000"/>
              </a:lnSpc>
              <a:buFont typeface="Arial" panose="020B0604020202020204" pitchFamily="34" charset="0"/>
              <a:buChar char="•"/>
            </a:pPr>
            <a:r>
              <a:rPr lang="en-US" sz="2100" dirty="0">
                <a:solidFill>
                  <a:schemeClr val="bg1"/>
                </a:solidFill>
              </a:rPr>
              <a:t>Institutional innovation</a:t>
            </a:r>
          </a:p>
        </p:txBody>
      </p:sp>
      <p:sp>
        <p:nvSpPr>
          <p:cNvPr id="6" name="Content Placeholder 4">
            <a:extLst>
              <a:ext uri="{FF2B5EF4-FFF2-40B4-BE49-F238E27FC236}">
                <a16:creationId xmlns:a16="http://schemas.microsoft.com/office/drawing/2014/main" id="{51504F7D-D702-4D46-9360-71CA15CA56E7}"/>
              </a:ext>
            </a:extLst>
          </p:cNvPr>
          <p:cNvSpPr txBox="1">
            <a:spLocks/>
          </p:cNvSpPr>
          <p:nvPr/>
        </p:nvSpPr>
        <p:spPr>
          <a:xfrm>
            <a:off x="4800600" y="895349"/>
            <a:ext cx="4516821"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14000"/>
              </a:lnSpc>
              <a:buFont typeface="Arial" panose="020B0604020202020204" pitchFamily="34" charset="0"/>
              <a:buChar char="•"/>
            </a:pPr>
            <a:r>
              <a:rPr lang="en-US" sz="2100" dirty="0"/>
              <a:t>Integrative CIO</a:t>
            </a:r>
          </a:p>
          <a:p>
            <a:pPr marL="342900" indent="-342900">
              <a:lnSpc>
                <a:spcPct val="114000"/>
              </a:lnSpc>
              <a:buFont typeface="Arial" panose="020B0604020202020204" pitchFamily="34" charset="0"/>
              <a:buChar char="•"/>
            </a:pPr>
            <a:r>
              <a:rPr lang="en-US" sz="2100" dirty="0">
                <a:solidFill>
                  <a:schemeClr val="bg1"/>
                </a:solidFill>
              </a:rPr>
              <a:t>IT accessibility</a:t>
            </a:r>
          </a:p>
          <a:p>
            <a:pPr marL="342900" indent="-342900">
              <a:lnSpc>
                <a:spcPct val="114000"/>
              </a:lnSpc>
              <a:buFont typeface="Arial" panose="020B0604020202020204" pitchFamily="34" charset="0"/>
              <a:buChar char="•"/>
            </a:pPr>
            <a:r>
              <a:rPr lang="en-US" sz="2100" dirty="0">
                <a:solidFill>
                  <a:schemeClr val="bg1"/>
                </a:solidFill>
              </a:rPr>
              <a:t>IT staffing &amp; organizational models</a:t>
            </a:r>
          </a:p>
          <a:p>
            <a:pPr marL="342900" indent="-342900">
              <a:lnSpc>
                <a:spcPct val="114000"/>
              </a:lnSpc>
              <a:buFont typeface="Arial" panose="020B0604020202020204" pitchFamily="34" charset="0"/>
              <a:buChar char="•"/>
            </a:pPr>
            <a:r>
              <a:rPr lang="en-US" sz="2100" dirty="0"/>
              <a:t>Privacy</a:t>
            </a:r>
          </a:p>
          <a:p>
            <a:pPr marL="342900" indent="-342900">
              <a:lnSpc>
                <a:spcPct val="114000"/>
              </a:lnSpc>
              <a:buFont typeface="Arial" panose="020B0604020202020204" pitchFamily="34" charset="0"/>
              <a:buChar char="•"/>
            </a:pPr>
            <a:r>
              <a:rPr lang="en-US" sz="2100" dirty="0">
                <a:solidFill>
                  <a:schemeClr val="bg1"/>
                </a:solidFill>
              </a:rPr>
              <a:t>Service strategy</a:t>
            </a:r>
          </a:p>
          <a:p>
            <a:pPr marL="342900" indent="-342900">
              <a:lnSpc>
                <a:spcPct val="114000"/>
              </a:lnSpc>
              <a:buFont typeface="Arial" panose="020B0604020202020204" pitchFamily="34" charset="0"/>
              <a:buChar char="•"/>
            </a:pPr>
            <a:r>
              <a:rPr lang="en-US" sz="2100" dirty="0"/>
              <a:t>Student success</a:t>
            </a:r>
          </a:p>
          <a:p>
            <a:pPr marL="342900" indent="-342900">
              <a:lnSpc>
                <a:spcPct val="114000"/>
              </a:lnSpc>
              <a:buFont typeface="Arial" panose="020B0604020202020204" pitchFamily="34" charset="0"/>
              <a:buChar char="•"/>
            </a:pPr>
            <a:r>
              <a:rPr lang="en-US" sz="2100" dirty="0"/>
              <a:t>Student-centered institution</a:t>
            </a:r>
          </a:p>
          <a:p>
            <a:pPr marL="342900" indent="-342900">
              <a:lnSpc>
                <a:spcPct val="114000"/>
              </a:lnSpc>
              <a:buFont typeface="Arial" panose="020B0604020202020204" pitchFamily="34" charset="0"/>
              <a:buChar char="•"/>
            </a:pPr>
            <a:r>
              <a:rPr lang="en-US" sz="2100" dirty="0"/>
              <a:t>Sustainable funding</a:t>
            </a:r>
          </a:p>
        </p:txBody>
      </p:sp>
    </p:spTree>
    <p:extLst>
      <p:ext uri="{BB962C8B-B14F-4D97-AF65-F5344CB8AC3E}">
        <p14:creationId xmlns:p14="http://schemas.microsoft.com/office/powerpoint/2010/main" val="2787143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8560-8F3F-8646-B579-6F7FACDD036C}"/>
              </a:ext>
            </a:extLst>
          </p:cNvPr>
          <p:cNvSpPr>
            <a:spLocks noGrp="1"/>
          </p:cNvSpPr>
          <p:nvPr>
            <p:ph type="title"/>
          </p:nvPr>
        </p:nvSpPr>
        <p:spPr>
          <a:xfrm>
            <a:off x="270164" y="209550"/>
            <a:ext cx="8077200" cy="548879"/>
          </a:xfrm>
        </p:spPr>
        <p:txBody>
          <a:bodyPr/>
          <a:lstStyle/>
          <a:p>
            <a:r>
              <a:rPr lang="en-US" dirty="0">
                <a:solidFill>
                  <a:srgbClr val="C00000"/>
                </a:solidFill>
              </a:rPr>
              <a:t>EDUCAUSE 2019 Top 10 IT Issues</a:t>
            </a:r>
            <a:endParaRPr lang="en-US" dirty="0"/>
          </a:p>
        </p:txBody>
      </p:sp>
      <p:sp>
        <p:nvSpPr>
          <p:cNvPr id="3" name="Content Placeholder 2">
            <a:extLst>
              <a:ext uri="{FF2B5EF4-FFF2-40B4-BE49-F238E27FC236}">
                <a16:creationId xmlns:a16="http://schemas.microsoft.com/office/drawing/2014/main" id="{866A61A3-7307-0541-9FCF-ED09305BE411}"/>
              </a:ext>
            </a:extLst>
          </p:cNvPr>
          <p:cNvSpPr>
            <a:spLocks noGrp="1"/>
          </p:cNvSpPr>
          <p:nvPr>
            <p:ph idx="1"/>
          </p:nvPr>
        </p:nvSpPr>
        <p:spPr>
          <a:xfrm>
            <a:off x="270164" y="808652"/>
            <a:ext cx="4073236" cy="3124199"/>
          </a:xfrm>
        </p:spPr>
        <p:txBody>
          <a:bodyPr/>
          <a:lstStyle/>
          <a:p>
            <a:pPr marL="342900" indent="-342900">
              <a:buFont typeface="+mj-lt"/>
              <a:buAutoNum type="arabicPeriod"/>
            </a:pPr>
            <a:r>
              <a:rPr lang="en-US" sz="1500" b="1" dirty="0"/>
              <a:t>Information Security Strategy: </a:t>
            </a:r>
            <a:r>
              <a:rPr lang="en-US" sz="1300" dirty="0"/>
              <a:t>Developing a risk-based security strategy that effectively detects, responds to, and prevents security threats and challenges</a:t>
            </a:r>
          </a:p>
          <a:p>
            <a:pPr marL="342900" indent="-342900">
              <a:buFont typeface="+mj-lt"/>
              <a:buAutoNum type="arabicPeriod"/>
            </a:pPr>
            <a:r>
              <a:rPr lang="en-US" sz="1500" b="1" dirty="0"/>
              <a:t>Student Success: </a:t>
            </a:r>
            <a:r>
              <a:rPr lang="en-US" sz="1300" dirty="0"/>
              <a:t>Serving as a trusted partner with other campus units to drive and achieve student success initiatives</a:t>
            </a:r>
          </a:p>
          <a:p>
            <a:pPr marL="342900" indent="-342900">
              <a:buFont typeface="+mj-lt"/>
              <a:buAutoNum type="arabicPeriod"/>
            </a:pPr>
            <a:r>
              <a:rPr lang="en-US" sz="1500" b="1" dirty="0"/>
              <a:t>Privacy: </a:t>
            </a:r>
            <a:r>
              <a:rPr lang="en-US" sz="1300" dirty="0"/>
              <a:t>Safeguarding institutional constituents' privacy rights and maintaining accountability for protecting all types of restricted data</a:t>
            </a:r>
          </a:p>
          <a:p>
            <a:pPr marL="342900" indent="-342900">
              <a:buFont typeface="+mj-lt"/>
              <a:buAutoNum type="arabicPeriod"/>
            </a:pPr>
            <a:r>
              <a:rPr lang="en-US" sz="1500" b="1" dirty="0"/>
              <a:t>Student-Centered Institution: </a:t>
            </a:r>
            <a:r>
              <a:rPr lang="en-US" sz="1300" dirty="0"/>
              <a:t>Understanding and advancing technology's role in optimizing the student experience (from applicants to alumni)</a:t>
            </a:r>
          </a:p>
          <a:p>
            <a:pPr marL="342900" indent="-342900">
              <a:buFont typeface="+mj-lt"/>
              <a:buAutoNum type="arabicPeriod"/>
            </a:pPr>
            <a:r>
              <a:rPr lang="en-US" sz="1500" b="1" dirty="0"/>
              <a:t>Digital Integrations: </a:t>
            </a:r>
            <a:r>
              <a:rPr lang="en-US" sz="1300" dirty="0"/>
              <a:t>Ensuring system interoperability, scalability, and extensibility, as well as data integrity, security, standards, and governance, across multiple applications and platforms</a:t>
            </a:r>
          </a:p>
        </p:txBody>
      </p:sp>
      <p:sp>
        <p:nvSpPr>
          <p:cNvPr id="7" name="Rectangle 6">
            <a:extLst>
              <a:ext uri="{FF2B5EF4-FFF2-40B4-BE49-F238E27FC236}">
                <a16:creationId xmlns:a16="http://schemas.microsoft.com/office/drawing/2014/main" id="{63A6635D-0487-954E-9B85-C1B9163C70DD}"/>
              </a:ext>
            </a:extLst>
          </p:cNvPr>
          <p:cNvSpPr/>
          <p:nvPr/>
        </p:nvSpPr>
        <p:spPr>
          <a:xfrm>
            <a:off x="5029200" y="3790950"/>
            <a:ext cx="4114800" cy="1352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5A32987-3DA5-7146-9253-D4F606B2CA37}"/>
              </a:ext>
            </a:extLst>
          </p:cNvPr>
          <p:cNvSpPr txBox="1">
            <a:spLocks/>
          </p:cNvSpPr>
          <p:nvPr/>
        </p:nvSpPr>
        <p:spPr>
          <a:xfrm>
            <a:off x="4572000" y="808652"/>
            <a:ext cx="44196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mj-lt"/>
              <a:buAutoNum type="arabicPeriod" startAt="6"/>
            </a:pPr>
            <a:r>
              <a:rPr lang="en-US" sz="1500" b="1" dirty="0"/>
              <a:t>Data-Enabled Institution: </a:t>
            </a:r>
            <a:r>
              <a:rPr lang="en-US" sz="1300" dirty="0"/>
              <a:t>Taking a service-based approach to data and analytics to reskill, retool, and reshape a culture to be adept at data-enabled decision-making</a:t>
            </a:r>
          </a:p>
          <a:p>
            <a:pPr marL="342900" indent="-342900">
              <a:buFont typeface="+mj-lt"/>
              <a:buAutoNum type="arabicPeriod" startAt="6"/>
            </a:pPr>
            <a:r>
              <a:rPr lang="en-US" sz="1500" b="1" dirty="0"/>
              <a:t>Sustainable Funding: </a:t>
            </a:r>
            <a:r>
              <a:rPr lang="en-US" sz="1300" dirty="0"/>
              <a:t>Developing funding models that can maintain quality and accommodate both new needs and the growing use of IT services in an era of increasing budget constraints</a:t>
            </a:r>
          </a:p>
          <a:p>
            <a:pPr marL="342900" indent="-342900">
              <a:buFont typeface="+mj-lt"/>
              <a:buAutoNum type="arabicPeriod" startAt="6"/>
            </a:pPr>
            <a:r>
              <a:rPr lang="en-US" sz="1500" b="1" dirty="0"/>
              <a:t>Data Management and Governance: </a:t>
            </a:r>
            <a:r>
              <a:rPr lang="en-US" sz="1300" dirty="0"/>
              <a:t>Implementing effective institutional data-governance practices and organizational structures</a:t>
            </a:r>
          </a:p>
          <a:p>
            <a:pPr marL="342900" indent="-342900">
              <a:buFont typeface="+mj-lt"/>
              <a:buAutoNum type="arabicPeriod" startAt="6"/>
            </a:pPr>
            <a:r>
              <a:rPr lang="en-US" sz="1500" b="1" dirty="0"/>
              <a:t>Integrative CIO: </a:t>
            </a:r>
            <a:r>
              <a:rPr lang="en-US" sz="1300" dirty="0"/>
              <a:t>Repositioning or reinforcing the role of IT leadership as an integral strategic partner of institutional leadership in </a:t>
            </a:r>
            <a:r>
              <a:rPr lang="en-US" sz="1300" dirty="0" smtClean="0"/>
              <a:t>supporting </a:t>
            </a:r>
            <a:r>
              <a:rPr lang="en-US" sz="1300" dirty="0"/>
              <a:t>institutional missions</a:t>
            </a:r>
          </a:p>
          <a:p>
            <a:pPr marL="342900" indent="-342900">
              <a:buFont typeface="+mj-lt"/>
              <a:buAutoNum type="arabicPeriod" startAt="6"/>
            </a:pPr>
            <a:r>
              <a:rPr lang="en-US" sz="1500" b="1" dirty="0"/>
              <a:t>Higher Education Affordability: </a:t>
            </a:r>
            <a:r>
              <a:rPr lang="en-US" sz="1300" dirty="0"/>
              <a:t>Aligning </a:t>
            </a:r>
            <a:r>
              <a:rPr lang="en-US" sz="1300" dirty="0" smtClean="0"/>
              <a:t>IT organizations’ </a:t>
            </a:r>
            <a:r>
              <a:rPr lang="en-US" sz="1300" dirty="0"/>
              <a:t>priorities and resources with institutional priorities and resources to achieve a sustainable future</a:t>
            </a:r>
          </a:p>
        </p:txBody>
      </p:sp>
    </p:spTree>
    <p:extLst>
      <p:ext uri="{BB962C8B-B14F-4D97-AF65-F5344CB8AC3E}">
        <p14:creationId xmlns:p14="http://schemas.microsoft.com/office/powerpoint/2010/main" val="380168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8D5-39FA-4F40-9B17-0D55B4167F3E}"/>
              </a:ext>
            </a:extLst>
          </p:cNvPr>
          <p:cNvSpPr>
            <a:spLocks noGrp="1"/>
          </p:cNvSpPr>
          <p:nvPr>
            <p:ph type="title"/>
          </p:nvPr>
        </p:nvSpPr>
        <p:spPr>
          <a:prstGeom prst="rect">
            <a:avLst/>
          </a:prstGeom>
        </p:spPr>
        <p:txBody>
          <a:bodyPr/>
          <a:lstStyle/>
          <a:p>
            <a:r>
              <a:rPr lang="en-US" dirty="0"/>
              <a:t>Three Themes</a:t>
            </a:r>
          </a:p>
        </p:txBody>
      </p:sp>
      <p:sp>
        <p:nvSpPr>
          <p:cNvPr id="3" name="Content Placeholder 2">
            <a:extLst>
              <a:ext uri="{FF2B5EF4-FFF2-40B4-BE49-F238E27FC236}">
                <a16:creationId xmlns:a16="http://schemas.microsoft.com/office/drawing/2014/main" id="{F84A3B6C-01BF-5F4B-BE09-46DD158DF59F}"/>
              </a:ext>
            </a:extLst>
          </p:cNvPr>
          <p:cNvSpPr>
            <a:spLocks noGrp="1"/>
          </p:cNvSpPr>
          <p:nvPr>
            <p:ph idx="1"/>
          </p:nvPr>
        </p:nvSpPr>
        <p:spPr/>
        <p:txBody>
          <a:bodyPr/>
          <a:lstStyle/>
          <a:p>
            <a:pPr marL="342900" indent="-342900">
              <a:buFont typeface="Arial" panose="020B0604020202020204" pitchFamily="34" charset="0"/>
              <a:buChar char="•"/>
            </a:pPr>
            <a:r>
              <a:rPr lang="en-US" sz="2400" dirty="0"/>
              <a:t>Data-enabled institution</a:t>
            </a:r>
          </a:p>
          <a:p>
            <a:pPr marL="342900" indent="-342900">
              <a:buFont typeface="Arial" panose="020B0604020202020204" pitchFamily="34" charset="0"/>
              <a:buChar char="•"/>
            </a:pPr>
            <a:r>
              <a:rPr lang="en-US" sz="2400" dirty="0"/>
              <a:t>Funding</a:t>
            </a:r>
          </a:p>
          <a:p>
            <a:pPr marL="342900" indent="-342900">
              <a:buFont typeface="Arial" panose="020B0604020202020204" pitchFamily="34" charset="0"/>
              <a:buChar char="•"/>
            </a:pPr>
            <a:r>
              <a:rPr lang="en-US" sz="2400" dirty="0"/>
              <a:t>IT as an institutional leader and change agent</a:t>
            </a:r>
          </a:p>
        </p:txBody>
      </p:sp>
    </p:spTree>
    <p:extLst>
      <p:ext uri="{BB962C8B-B14F-4D97-AF65-F5344CB8AC3E}">
        <p14:creationId xmlns:p14="http://schemas.microsoft.com/office/powerpoint/2010/main" val="168660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8D5-39FA-4F40-9B17-0D55B4167F3E}"/>
              </a:ext>
            </a:extLst>
          </p:cNvPr>
          <p:cNvSpPr>
            <a:spLocks noGrp="1"/>
          </p:cNvSpPr>
          <p:nvPr>
            <p:ph type="title"/>
          </p:nvPr>
        </p:nvSpPr>
        <p:spPr>
          <a:prstGeom prst="rect">
            <a:avLst/>
          </a:prstGeom>
        </p:spPr>
        <p:txBody>
          <a:bodyPr/>
          <a:lstStyle/>
          <a:p>
            <a:r>
              <a:rPr lang="en-US" dirty="0"/>
              <a:t>Data-Enabled Institution</a:t>
            </a:r>
          </a:p>
        </p:txBody>
      </p:sp>
      <p:sp>
        <p:nvSpPr>
          <p:cNvPr id="6" name="Content Placeholder 2">
            <a:extLst>
              <a:ext uri="{FF2B5EF4-FFF2-40B4-BE49-F238E27FC236}">
                <a16:creationId xmlns:a16="http://schemas.microsoft.com/office/drawing/2014/main" id="{CEFBFB9E-05EC-C74C-ACE7-8F2A66AB64A5}"/>
              </a:ext>
            </a:extLst>
          </p:cNvPr>
          <p:cNvSpPr>
            <a:spLocks noGrp="1"/>
          </p:cNvSpPr>
          <p:nvPr>
            <p:ph idx="1"/>
          </p:nvPr>
        </p:nvSpPr>
        <p:spPr>
          <a:xfrm>
            <a:off x="221672" y="1019826"/>
            <a:ext cx="4578927" cy="3124199"/>
          </a:xfrm>
        </p:spPr>
        <p:txBody>
          <a:bodyPr/>
          <a:lstStyle/>
          <a:p>
            <a:pPr marL="342900" indent="-342900">
              <a:spcAft>
                <a:spcPts val="600"/>
              </a:spcAft>
              <a:buFont typeface="+mj-lt"/>
              <a:buAutoNum type="arabicPeriod"/>
            </a:pPr>
            <a:r>
              <a:rPr lang="en-US" sz="1600" b="1" dirty="0"/>
              <a:t>Information Security Strategy: </a:t>
            </a:r>
            <a:r>
              <a:rPr lang="en-US" sz="1600" dirty="0"/>
              <a:t>Developing a risk-based security strategy that effectively detects, responds to, and prevents security threats and challenges</a:t>
            </a:r>
          </a:p>
          <a:p>
            <a:pPr marL="342900" indent="-342900">
              <a:spcAft>
                <a:spcPts val="600"/>
              </a:spcAft>
              <a:buFont typeface="+mj-lt"/>
              <a:buAutoNum type="arabicPeriod" startAt="3"/>
            </a:pPr>
            <a:r>
              <a:rPr lang="en-US" sz="1600" b="1" dirty="0"/>
              <a:t>Privacy: </a:t>
            </a:r>
            <a:r>
              <a:rPr lang="en-US" sz="1600" dirty="0"/>
              <a:t>Safeguarding institutional constituents' privacy rights and maintaining accountability for protecting all types of restricted data</a:t>
            </a:r>
          </a:p>
          <a:p>
            <a:pPr marL="342900" indent="-342900">
              <a:spcAft>
                <a:spcPts val="600"/>
              </a:spcAft>
              <a:buFont typeface="+mj-lt"/>
              <a:buAutoNum type="arabicPeriod" startAt="5"/>
            </a:pPr>
            <a:r>
              <a:rPr lang="en-US" sz="1600" b="1" dirty="0"/>
              <a:t>Digital Integrations: </a:t>
            </a:r>
            <a:r>
              <a:rPr lang="en-US" sz="1600" dirty="0"/>
              <a:t>Ensuring system interoperability, scalability, and extensibility, as well as data integrity, security, standards, and governance, across multiple applications and platforms</a:t>
            </a:r>
          </a:p>
        </p:txBody>
      </p:sp>
      <p:sp>
        <p:nvSpPr>
          <p:cNvPr id="7" name="Content Placeholder 2">
            <a:extLst>
              <a:ext uri="{FF2B5EF4-FFF2-40B4-BE49-F238E27FC236}">
                <a16:creationId xmlns:a16="http://schemas.microsoft.com/office/drawing/2014/main" id="{F54F4F7D-EB03-EE4C-9F9E-F6D4FD735389}"/>
              </a:ext>
            </a:extLst>
          </p:cNvPr>
          <p:cNvSpPr txBox="1">
            <a:spLocks/>
          </p:cNvSpPr>
          <p:nvPr/>
        </p:nvSpPr>
        <p:spPr>
          <a:xfrm>
            <a:off x="5181600" y="987029"/>
            <a:ext cx="31242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Aft>
                <a:spcPts val="600"/>
              </a:spcAft>
              <a:buFont typeface="+mj-lt"/>
              <a:buAutoNum type="arabicPeriod" startAt="6"/>
            </a:pPr>
            <a:r>
              <a:rPr lang="en-US" sz="1600" b="1" dirty="0"/>
              <a:t>Data-Enabled Institution: </a:t>
            </a:r>
            <a:r>
              <a:rPr lang="en-US" sz="1600" dirty="0"/>
              <a:t>Taking a service-based approach to data and analytics to reskill, retool, and reshape a culture to be adept at data-enabled decision-making</a:t>
            </a:r>
          </a:p>
          <a:p>
            <a:pPr marL="342900" indent="-342900">
              <a:buFont typeface="+mj-lt"/>
              <a:buAutoNum type="arabicPeriod" startAt="8"/>
            </a:pPr>
            <a:r>
              <a:rPr lang="en-US" sz="1600" b="1" dirty="0"/>
              <a:t>Data Management and Governance: </a:t>
            </a:r>
            <a:r>
              <a:rPr lang="en-US" sz="1600" dirty="0"/>
              <a:t>Implementing effective institutional data-governance practices and organizational structures</a:t>
            </a:r>
          </a:p>
        </p:txBody>
      </p:sp>
    </p:spTree>
    <p:extLst>
      <p:ext uri="{BB962C8B-B14F-4D97-AF65-F5344CB8AC3E}">
        <p14:creationId xmlns:p14="http://schemas.microsoft.com/office/powerpoint/2010/main" val="338052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D3B45-2A57-AF4A-B90A-9108A19E9B0B}"/>
              </a:ext>
            </a:extLst>
          </p:cNvPr>
          <p:cNvSpPr>
            <a:spLocks noGrp="1"/>
          </p:cNvSpPr>
          <p:nvPr>
            <p:ph type="title"/>
          </p:nvPr>
        </p:nvSpPr>
        <p:spPr>
          <a:xfrm>
            <a:off x="304800" y="209550"/>
            <a:ext cx="7620000" cy="548879"/>
          </a:xfrm>
        </p:spPr>
        <p:txBody>
          <a:bodyPr/>
          <a:lstStyle/>
          <a:p>
            <a:r>
              <a:rPr lang="en-US" sz="2400" b="0" dirty="0"/>
              <a:t>Use of Data and Analytics for Student Success</a:t>
            </a:r>
          </a:p>
        </p:txBody>
      </p:sp>
      <p:graphicFrame>
        <p:nvGraphicFramePr>
          <p:cNvPr id="4" name="Content Placeholder 3">
            <a:extLst>
              <a:ext uri="{FF2B5EF4-FFF2-40B4-BE49-F238E27FC236}">
                <a16:creationId xmlns:a16="http://schemas.microsoft.com/office/drawing/2014/main" id="{9E602847-2A90-6441-9B42-BD320173676D}"/>
              </a:ext>
            </a:extLst>
          </p:cNvPr>
          <p:cNvGraphicFramePr>
            <a:graphicFrameLocks noGrp="1"/>
          </p:cNvGraphicFramePr>
          <p:nvPr>
            <p:ph idx="1"/>
            <p:extLst>
              <p:ext uri="{D42A27DB-BD31-4B8C-83A1-F6EECF244321}">
                <p14:modId xmlns:p14="http://schemas.microsoft.com/office/powerpoint/2010/main" val="4050266026"/>
              </p:ext>
            </p:extLst>
          </p:nvPr>
        </p:nvGraphicFramePr>
        <p:xfrm>
          <a:off x="134815" y="766581"/>
          <a:ext cx="8229600" cy="40195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D683E19-5721-D243-8D75-4C8DB23F361F}"/>
              </a:ext>
            </a:extLst>
          </p:cNvPr>
          <p:cNvSpPr txBox="1"/>
          <p:nvPr/>
        </p:nvSpPr>
        <p:spPr>
          <a:xfrm>
            <a:off x="12590" y="4543336"/>
            <a:ext cx="8364415" cy="600164"/>
          </a:xfrm>
          <a:prstGeom prst="rect">
            <a:avLst/>
          </a:prstGeom>
          <a:solidFill>
            <a:schemeClr val="bg1"/>
          </a:solidFill>
        </p:spPr>
        <p:txBody>
          <a:bodyPr wrap="square" rtlCol="0">
            <a:spAutoFit/>
          </a:bodyPr>
          <a:lstStyle/>
          <a:p>
            <a:r>
              <a:rPr lang="en-US" sz="1100" dirty="0">
                <a:solidFill>
                  <a:schemeClr val="tx1">
                    <a:lumMod val="50000"/>
                    <a:lumOff val="50000"/>
                  </a:schemeClr>
                </a:solidFill>
              </a:rPr>
              <a:t>Source: Parnell, A., Jones, D., Wesaw, A., &amp; Brooks, D. C. (2018). Institutions’ use of data and analytics for student success: Results from a national landscape analysis. Washington, DC: NASPA–Student Affairs Administrators in Higher Education, the Association for Institutional Research, and EDUCAUSE.</a:t>
            </a:r>
          </a:p>
        </p:txBody>
      </p:sp>
    </p:spTree>
    <p:extLst>
      <p:ext uri="{BB962C8B-B14F-4D97-AF65-F5344CB8AC3E}">
        <p14:creationId xmlns:p14="http://schemas.microsoft.com/office/powerpoint/2010/main" val="217610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C093970-035F-8843-A3C0-239975916F00}"/>
              </a:ext>
            </a:extLst>
          </p:cNvPr>
          <p:cNvGraphicFramePr>
            <a:graphicFrameLocks noGrp="1"/>
          </p:cNvGraphicFramePr>
          <p:nvPr>
            <p:ph idx="1"/>
            <p:extLst>
              <p:ext uri="{D42A27DB-BD31-4B8C-83A1-F6EECF244321}">
                <p14:modId xmlns:p14="http://schemas.microsoft.com/office/powerpoint/2010/main" val="299490630"/>
              </p:ext>
            </p:extLst>
          </p:nvPr>
        </p:nvGraphicFramePr>
        <p:xfrm>
          <a:off x="0" y="146194"/>
          <a:ext cx="8839200" cy="43119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945EF66-28D6-154D-8CA0-A16193935030}"/>
              </a:ext>
            </a:extLst>
          </p:cNvPr>
          <p:cNvSpPr txBox="1"/>
          <p:nvPr/>
        </p:nvSpPr>
        <p:spPr>
          <a:xfrm>
            <a:off x="152400" y="4019550"/>
            <a:ext cx="4800600" cy="292388"/>
          </a:xfrm>
          <a:prstGeom prst="rect">
            <a:avLst/>
          </a:prstGeom>
          <a:noFill/>
        </p:spPr>
        <p:txBody>
          <a:bodyPr wrap="square" rtlCol="0">
            <a:spAutoFit/>
          </a:bodyPr>
          <a:lstStyle/>
          <a:p>
            <a:r>
              <a:rPr lang="en-US" sz="1300" dirty="0">
                <a:solidFill>
                  <a:schemeClr val="tx1">
                    <a:lumMod val="50000"/>
                    <a:lumOff val="50000"/>
                  </a:schemeClr>
                </a:solidFill>
              </a:rPr>
              <a:t>Source: 2019 IT issues, trends, and technologies survey, 9/18</a:t>
            </a:r>
          </a:p>
        </p:txBody>
      </p:sp>
    </p:spTree>
    <p:extLst>
      <p:ext uri="{BB962C8B-B14F-4D97-AF65-F5344CB8AC3E}">
        <p14:creationId xmlns:p14="http://schemas.microsoft.com/office/powerpoint/2010/main" val="3558652706"/>
      </p:ext>
    </p:extLst>
  </p:cSld>
  <p:clrMapOvr>
    <a:masterClrMapping/>
  </p:clrMapOvr>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12186</TotalTime>
  <Words>2465</Words>
  <Application>Microsoft Office PowerPoint</Application>
  <PresentationFormat>On-screen Show (16:9)</PresentationFormat>
  <Paragraphs>250</Paragraphs>
  <Slides>33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Courier New</vt:lpstr>
      <vt:lpstr>Wingdings</vt:lpstr>
      <vt:lpstr>9_Default Theme</vt:lpstr>
      <vt:lpstr>PowerPoint Presentation</vt:lpstr>
      <vt:lpstr>Today’s Panelists</vt:lpstr>
      <vt:lpstr>The Vote</vt:lpstr>
      <vt:lpstr>The Vote</vt:lpstr>
      <vt:lpstr>EDUCAUSE 2019 Top 10 IT Issues</vt:lpstr>
      <vt:lpstr>Three Themes</vt:lpstr>
      <vt:lpstr>Data-Enabled Institution</vt:lpstr>
      <vt:lpstr>Use of Data and Analytics for Student Success</vt:lpstr>
      <vt:lpstr>PowerPoint Presentation</vt:lpstr>
      <vt:lpstr>Funding</vt:lpstr>
      <vt:lpstr>PowerPoint Presentation</vt:lpstr>
      <vt:lpstr>PowerPoint Presentation</vt:lpstr>
      <vt:lpstr>IT as an Institutional Leader and Change Agent</vt:lpstr>
      <vt:lpstr>Institutions’ awareness and support for accessible or adaptive technologies</vt:lpstr>
      <vt:lpstr>CIOs’ involvement in institutional strategy</vt:lpstr>
      <vt:lpstr>Data-Enabled Institution</vt:lpstr>
      <vt:lpstr>Funding</vt:lpstr>
      <vt:lpstr>IT as an Institutional Leader and Change Agent</vt:lpstr>
      <vt:lpstr>EDUCAUSE 2019 Top 10 IT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take a moment to evaluate this session There are two ways to access the session and presenter evaluations </vt:lpstr>
    </vt:vector>
  </TitlesOfParts>
  <Company>EDUCAUSE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Lisa Gesner</cp:lastModifiedBy>
  <cp:revision>138</cp:revision>
  <dcterms:created xsi:type="dcterms:W3CDTF">2012-08-08T18:23:13Z</dcterms:created>
  <dcterms:modified xsi:type="dcterms:W3CDTF">2018-12-04T20:08:36Z</dcterms:modified>
</cp:coreProperties>
</file>