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ith J Houston" initials="CJH" lastIdx="10" clrIdx="0">
    <p:extLst>
      <p:ext uri="{19B8F6BF-5375-455C-9EA6-DF929625EA0E}">
        <p15:presenceInfo xmlns:p15="http://schemas.microsoft.com/office/powerpoint/2012/main" userId="S-1-5-21-1275210071-492894223-682003330-137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a:srgbClr val="D7E7F5"/>
    <a:srgbClr val="565A5C"/>
    <a:srgbClr val="A0A48C"/>
    <a:srgbClr val="000000"/>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56" autoAdjust="0"/>
    <p:restoredTop sz="96472" autoAdjust="0"/>
  </p:normalViewPr>
  <p:slideViewPr>
    <p:cSldViewPr snapToGrid="0">
      <p:cViewPr>
        <p:scale>
          <a:sx n="40" d="100"/>
          <a:sy n="40" d="100"/>
        </p:scale>
        <p:origin x="-428" y="20"/>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63335-7F42-4A2C-8B38-C169809D1342}" type="datetimeFigureOut">
              <a:rPr lang="en-US" smtClean="0"/>
              <a:t>10/29/2018</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64367-37B5-4118-9E99-7B6B077E2464}" type="slidenum">
              <a:rPr lang="en-US" smtClean="0"/>
              <a:t>‹#›</a:t>
            </a:fld>
            <a:endParaRPr lang="en-US"/>
          </a:p>
        </p:txBody>
      </p:sp>
    </p:spTree>
    <p:extLst>
      <p:ext uri="{BB962C8B-B14F-4D97-AF65-F5344CB8AC3E}">
        <p14:creationId xmlns:p14="http://schemas.microsoft.com/office/powerpoint/2010/main" val="2885941853"/>
      </p:ext>
    </p:extLst>
  </p:cSld>
  <p:clrMap bg1="lt1" tx1="dk1" bg2="lt2" tx2="dk2" accent1="accent1" accent2="accent2" accent3="accent3" accent4="accent4" accent5="accent5" accent6="accent6" hlink="hlink" folHlink="folHlink"/>
  <p:notesStyle>
    <a:lvl1pPr marL="0" algn="l" defTabSz="3160166" rtl="0" eaLnBrk="1" latinLnBrk="0" hangingPunct="1">
      <a:defRPr sz="4147" kern="1200">
        <a:solidFill>
          <a:schemeClr val="tx1"/>
        </a:solidFill>
        <a:latin typeface="+mn-lt"/>
        <a:ea typeface="+mn-ea"/>
        <a:cs typeface="+mn-cs"/>
      </a:defRPr>
    </a:lvl1pPr>
    <a:lvl2pPr marL="1580083" algn="l" defTabSz="3160166" rtl="0" eaLnBrk="1" latinLnBrk="0" hangingPunct="1">
      <a:defRPr sz="4147" kern="1200">
        <a:solidFill>
          <a:schemeClr val="tx1"/>
        </a:solidFill>
        <a:latin typeface="+mn-lt"/>
        <a:ea typeface="+mn-ea"/>
        <a:cs typeface="+mn-cs"/>
      </a:defRPr>
    </a:lvl2pPr>
    <a:lvl3pPr marL="3160166" algn="l" defTabSz="3160166" rtl="0" eaLnBrk="1" latinLnBrk="0" hangingPunct="1">
      <a:defRPr sz="4147" kern="1200">
        <a:solidFill>
          <a:schemeClr val="tx1"/>
        </a:solidFill>
        <a:latin typeface="+mn-lt"/>
        <a:ea typeface="+mn-ea"/>
        <a:cs typeface="+mn-cs"/>
      </a:defRPr>
    </a:lvl3pPr>
    <a:lvl4pPr marL="4740250" algn="l" defTabSz="3160166" rtl="0" eaLnBrk="1" latinLnBrk="0" hangingPunct="1">
      <a:defRPr sz="4147" kern="1200">
        <a:solidFill>
          <a:schemeClr val="tx1"/>
        </a:solidFill>
        <a:latin typeface="+mn-lt"/>
        <a:ea typeface="+mn-ea"/>
        <a:cs typeface="+mn-cs"/>
      </a:defRPr>
    </a:lvl4pPr>
    <a:lvl5pPr marL="6320333" algn="l" defTabSz="3160166" rtl="0" eaLnBrk="1" latinLnBrk="0" hangingPunct="1">
      <a:defRPr sz="4147" kern="1200">
        <a:solidFill>
          <a:schemeClr val="tx1"/>
        </a:solidFill>
        <a:latin typeface="+mn-lt"/>
        <a:ea typeface="+mn-ea"/>
        <a:cs typeface="+mn-cs"/>
      </a:defRPr>
    </a:lvl5pPr>
    <a:lvl6pPr marL="7900416" algn="l" defTabSz="3160166" rtl="0" eaLnBrk="1" latinLnBrk="0" hangingPunct="1">
      <a:defRPr sz="4147" kern="1200">
        <a:solidFill>
          <a:schemeClr val="tx1"/>
        </a:solidFill>
        <a:latin typeface="+mn-lt"/>
        <a:ea typeface="+mn-ea"/>
        <a:cs typeface="+mn-cs"/>
      </a:defRPr>
    </a:lvl6pPr>
    <a:lvl7pPr marL="9480499" algn="l" defTabSz="3160166" rtl="0" eaLnBrk="1" latinLnBrk="0" hangingPunct="1">
      <a:defRPr sz="4147" kern="1200">
        <a:solidFill>
          <a:schemeClr val="tx1"/>
        </a:solidFill>
        <a:latin typeface="+mn-lt"/>
        <a:ea typeface="+mn-ea"/>
        <a:cs typeface="+mn-cs"/>
      </a:defRPr>
    </a:lvl7pPr>
    <a:lvl8pPr marL="11060582" algn="l" defTabSz="3160166" rtl="0" eaLnBrk="1" latinLnBrk="0" hangingPunct="1">
      <a:defRPr sz="4147" kern="1200">
        <a:solidFill>
          <a:schemeClr val="tx1"/>
        </a:solidFill>
        <a:latin typeface="+mn-lt"/>
        <a:ea typeface="+mn-ea"/>
        <a:cs typeface="+mn-cs"/>
      </a:defRPr>
    </a:lvl8pPr>
    <a:lvl9pPr marL="12640666" algn="l" defTabSz="3160166" rtl="0" eaLnBrk="1" latinLnBrk="0" hangingPunct="1">
      <a:defRPr sz="41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down the side for an introduction… tangled mess leading into a timeline</a:t>
            </a:r>
          </a:p>
          <a:p>
            <a:r>
              <a:rPr lang="en-US" dirty="0" smtClean="0"/>
              <a:t>Start with the leadership&gt;move to the research&gt;6</a:t>
            </a:r>
            <a:r>
              <a:rPr lang="en-US" baseline="0" dirty="0" smtClean="0"/>
              <a:t> principles&gt;project structure&gt;Design methods (spiral/funnel/cone image)&gt;Beta Launch&gt;Replace legacy</a:t>
            </a:r>
            <a:endParaRPr lang="en-US" dirty="0"/>
          </a:p>
        </p:txBody>
      </p:sp>
      <p:sp>
        <p:nvSpPr>
          <p:cNvPr id="4" name="Slide Number Placeholder 3"/>
          <p:cNvSpPr>
            <a:spLocks noGrp="1"/>
          </p:cNvSpPr>
          <p:nvPr>
            <p:ph type="sldNum" sz="quarter" idx="10"/>
          </p:nvPr>
        </p:nvSpPr>
        <p:spPr/>
        <p:txBody>
          <a:bodyPr/>
          <a:lstStyle/>
          <a:p>
            <a:fld id="{03164367-37B5-4118-9E99-7B6B077E2464}" type="slidenum">
              <a:rPr lang="en-US" smtClean="0"/>
              <a:t>1</a:t>
            </a:fld>
            <a:endParaRPr lang="en-US"/>
          </a:p>
        </p:txBody>
      </p:sp>
    </p:spTree>
    <p:extLst>
      <p:ext uri="{BB962C8B-B14F-4D97-AF65-F5344CB8AC3E}">
        <p14:creationId xmlns:p14="http://schemas.microsoft.com/office/powerpoint/2010/main" val="116882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591562"/>
            <a:ext cx="3291840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5486400" y="11526522"/>
            <a:ext cx="329184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FF4CB7-1932-4CE8-B47B-591FE78A37F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274966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4CB7-1932-4CE8-B47B-591FE78A37F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390409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168400"/>
            <a:ext cx="946404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0" y="1168400"/>
            <a:ext cx="27843480" cy="1859788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4CB7-1932-4CE8-B47B-591FE78A37F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229980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4CB7-1932-4CE8-B47B-591FE78A37F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208565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5471163"/>
            <a:ext cx="3785616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994660" y="14686283"/>
            <a:ext cx="37856160" cy="48005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FF4CB7-1932-4CE8-B47B-591FE78A37F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332476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5842000"/>
            <a:ext cx="18653760" cy="13924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5842000"/>
            <a:ext cx="18653760" cy="13924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FF4CB7-1932-4CE8-B47B-591FE78A37F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12687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168401"/>
            <a:ext cx="3785616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39" y="5379722"/>
            <a:ext cx="18568033"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Edit Master text styles</a:t>
            </a:r>
          </a:p>
        </p:txBody>
      </p:sp>
      <p:sp>
        <p:nvSpPr>
          <p:cNvPr id="4" name="Content Placeholder 3"/>
          <p:cNvSpPr>
            <a:spLocks noGrp="1"/>
          </p:cNvSpPr>
          <p:nvPr>
            <p:ph sz="half" idx="2"/>
          </p:nvPr>
        </p:nvSpPr>
        <p:spPr>
          <a:xfrm>
            <a:off x="3023239" y="8016240"/>
            <a:ext cx="18568033" cy="117906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0" y="5379722"/>
            <a:ext cx="18659477"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Edit Master text styles</a:t>
            </a:r>
          </a:p>
        </p:txBody>
      </p:sp>
      <p:sp>
        <p:nvSpPr>
          <p:cNvPr id="6" name="Content Placeholder 5"/>
          <p:cNvSpPr>
            <a:spLocks noGrp="1"/>
          </p:cNvSpPr>
          <p:nvPr>
            <p:ph sz="quarter" idx="4"/>
          </p:nvPr>
        </p:nvSpPr>
        <p:spPr>
          <a:xfrm>
            <a:off x="22219920" y="8016240"/>
            <a:ext cx="18659477" cy="117906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FF4CB7-1932-4CE8-B47B-591FE78A37FF}"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395600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FF4CB7-1932-4CE8-B47B-591FE78A37FF}"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227239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F4CB7-1932-4CE8-B47B-591FE78A37FF}"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23045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8659477" y="3159762"/>
            <a:ext cx="2221992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Edit Master text styles</a:t>
            </a:r>
          </a:p>
        </p:txBody>
      </p:sp>
      <p:sp>
        <p:nvSpPr>
          <p:cNvPr id="5" name="Date Placeholder 4"/>
          <p:cNvSpPr>
            <a:spLocks noGrp="1"/>
          </p:cNvSpPr>
          <p:nvPr>
            <p:ph type="dt" sz="half" idx="10"/>
          </p:nvPr>
        </p:nvSpPr>
        <p:spPr/>
        <p:txBody>
          <a:bodyPr/>
          <a:lstStyle/>
          <a:p>
            <a:fld id="{B5FF4CB7-1932-4CE8-B47B-591FE78A37F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407495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3159762"/>
            <a:ext cx="2221992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Edit Master text styles</a:t>
            </a:r>
          </a:p>
        </p:txBody>
      </p:sp>
      <p:sp>
        <p:nvSpPr>
          <p:cNvPr id="5" name="Date Placeholder 4"/>
          <p:cNvSpPr>
            <a:spLocks noGrp="1"/>
          </p:cNvSpPr>
          <p:nvPr>
            <p:ph type="dt" sz="half" idx="10"/>
          </p:nvPr>
        </p:nvSpPr>
        <p:spPr/>
        <p:txBody>
          <a:bodyPr/>
          <a:lstStyle/>
          <a:p>
            <a:fld id="{B5FF4CB7-1932-4CE8-B47B-591FE78A37F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FA41-6D6F-46E7-89EB-52786C575431}" type="slidenum">
              <a:rPr lang="en-US" smtClean="0"/>
              <a:t>‹#›</a:t>
            </a:fld>
            <a:endParaRPr lang="en-US"/>
          </a:p>
        </p:txBody>
      </p:sp>
    </p:spTree>
    <p:extLst>
      <p:ext uri="{BB962C8B-B14F-4D97-AF65-F5344CB8AC3E}">
        <p14:creationId xmlns:p14="http://schemas.microsoft.com/office/powerpoint/2010/main" val="114977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B5FF4CB7-1932-4CE8-B47B-591FE78A37FF}" type="datetimeFigureOut">
              <a:rPr lang="en-US" smtClean="0"/>
              <a:t>10/29/2018</a:t>
            </a:fld>
            <a:endParaRPr lang="en-US"/>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E873FA41-6D6F-46E7-89EB-52786C575431}" type="slidenum">
              <a:rPr lang="en-US" smtClean="0"/>
              <a:t>‹#›</a:t>
            </a:fld>
            <a:endParaRPr lang="en-US"/>
          </a:p>
        </p:txBody>
      </p:sp>
    </p:spTree>
    <p:extLst>
      <p:ext uri="{BB962C8B-B14F-4D97-AF65-F5344CB8AC3E}">
        <p14:creationId xmlns:p14="http://schemas.microsoft.com/office/powerpoint/2010/main" val="3613832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 name="Straight Connector 132"/>
          <p:cNvCxnSpPr/>
          <p:nvPr/>
        </p:nvCxnSpPr>
        <p:spPr>
          <a:xfrm>
            <a:off x="-22318" y="21945600"/>
            <a:ext cx="43891200" cy="0"/>
          </a:xfrm>
          <a:prstGeom prst="line">
            <a:avLst/>
          </a:prstGeom>
          <a:ln w="635000">
            <a:solidFill>
              <a:srgbClr val="CFB87C"/>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0859420" y="4523365"/>
            <a:ext cx="33031780" cy="1830178"/>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p:nvSpPr>
        <p:spPr>
          <a:xfrm>
            <a:off x="10859420" y="4425293"/>
            <a:ext cx="33031780" cy="686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2938" y="8527"/>
            <a:ext cx="43891200" cy="38946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5"/>
          <p:cNvSpPr>
            <a:spLocks noChangeArrowheads="1"/>
          </p:cNvSpPr>
          <p:nvPr/>
        </p:nvSpPr>
        <p:spPr bwMode="auto">
          <a:xfrm>
            <a:off x="19693216" y="530724"/>
            <a:ext cx="21865870" cy="283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43" tIns="47513" rIns="95043" bIns="47513">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r">
              <a:defRPr/>
            </a:pPr>
            <a:r>
              <a:rPr lang="en-US" altLang="en-US" sz="8000" b="1" dirty="0" smtClean="0">
                <a:solidFill>
                  <a:srgbClr val="FFFFFF"/>
                </a:solidFill>
                <a:latin typeface="+mn-lt"/>
                <a:ea typeface="Arial" charset="0"/>
              </a:rPr>
              <a:t>BLURRED LINES</a:t>
            </a:r>
            <a:endParaRPr lang="en-US" altLang="en-US" sz="8000" b="1" dirty="0">
              <a:solidFill>
                <a:srgbClr val="FFFFFF"/>
              </a:solidFill>
              <a:latin typeface="+mn-lt"/>
              <a:ea typeface="Arial" charset="0"/>
            </a:endParaRPr>
          </a:p>
          <a:p>
            <a:pPr algn="r">
              <a:defRPr/>
            </a:pPr>
            <a:r>
              <a:rPr lang="en-US" altLang="en-US" sz="6600" dirty="0" smtClean="0">
                <a:solidFill>
                  <a:srgbClr val="FFFFFF"/>
                </a:solidFill>
                <a:latin typeface="+mn-lt"/>
                <a:ea typeface="Arial" charset="0"/>
              </a:rPr>
              <a:t>Creating a Unified Student Experience</a:t>
            </a:r>
            <a:endParaRPr lang="en-US" altLang="en-US" sz="6600" dirty="0">
              <a:solidFill>
                <a:srgbClr val="FFFFFF"/>
              </a:solidFill>
              <a:latin typeface="+mn-lt"/>
              <a:ea typeface="Arial" charset="0"/>
            </a:endParaRPr>
          </a:p>
          <a:p>
            <a:pPr algn="r">
              <a:defRPr/>
            </a:pPr>
            <a:r>
              <a:rPr lang="en-US" altLang="en-US" sz="3200" dirty="0">
                <a:solidFill>
                  <a:srgbClr val="FFFFFF"/>
                </a:solidFill>
                <a:latin typeface="+mn-lt"/>
                <a:ea typeface="Arial" charset="0"/>
              </a:rPr>
              <a:t>Paul O’Brian, </a:t>
            </a:r>
            <a:r>
              <a:rPr lang="en-US" altLang="en-US" sz="3200" dirty="0" smtClean="0">
                <a:solidFill>
                  <a:srgbClr val="FFFFFF"/>
                </a:solidFill>
                <a:latin typeface="+mn-lt"/>
                <a:ea typeface="Arial" charset="0"/>
              </a:rPr>
              <a:t>Elaine Schriefer, </a:t>
            </a:r>
            <a:r>
              <a:rPr lang="en-US" altLang="en-US" sz="3200" dirty="0">
                <a:solidFill>
                  <a:srgbClr val="FFFFFF"/>
                </a:solidFill>
                <a:latin typeface="+mn-lt"/>
                <a:ea typeface="Arial" charset="0"/>
              </a:rPr>
              <a:t>Robin </a:t>
            </a:r>
            <a:r>
              <a:rPr lang="en-US" altLang="en-US" sz="3200" dirty="0" smtClean="0">
                <a:solidFill>
                  <a:srgbClr val="FFFFFF"/>
                </a:solidFill>
                <a:latin typeface="+mn-lt"/>
                <a:ea typeface="Arial" charset="0"/>
              </a:rPr>
              <a:t>Swift </a:t>
            </a:r>
            <a:endParaRPr lang="en-US" altLang="en-US" sz="3200" dirty="0">
              <a:solidFill>
                <a:srgbClr val="FFFFFF"/>
              </a:solidFill>
              <a:latin typeface="+mn-lt"/>
              <a:ea typeface="Arial" charset="0"/>
            </a:endParaRPr>
          </a:p>
        </p:txBody>
      </p:sp>
      <p:sp>
        <p:nvSpPr>
          <p:cNvPr id="21" name="TextBox 20"/>
          <p:cNvSpPr txBox="1"/>
          <p:nvPr/>
        </p:nvSpPr>
        <p:spPr>
          <a:xfrm>
            <a:off x="29154475" y="21698714"/>
            <a:ext cx="14475098" cy="523220"/>
          </a:xfrm>
          <a:prstGeom prst="rect">
            <a:avLst/>
          </a:prstGeom>
          <a:noFill/>
        </p:spPr>
        <p:txBody>
          <a:bodyPr wrap="square">
            <a:spAutoFit/>
          </a:bodyPr>
          <a:lstStyle/>
          <a:p>
            <a:pPr algn="r">
              <a:defRPr/>
            </a:pPr>
            <a:r>
              <a:rPr lang="en-US" sz="2800" b="1" dirty="0" smtClean="0">
                <a:solidFill>
                  <a:srgbClr val="565A5C"/>
                </a:solidFill>
                <a:latin typeface="Calibri (body)"/>
              </a:rPr>
              <a:t>www.colorado.edu/unified-experience/        buffportal@colorado.edu</a:t>
            </a:r>
          </a:p>
        </p:txBody>
      </p:sp>
      <p:cxnSp>
        <p:nvCxnSpPr>
          <p:cNvPr id="79" name="Straight Connector 78"/>
          <p:cNvCxnSpPr/>
          <p:nvPr/>
        </p:nvCxnSpPr>
        <p:spPr bwMode="auto">
          <a:xfrm flipV="1">
            <a:off x="6361280" y="2740618"/>
            <a:ext cx="8801541" cy="0"/>
          </a:xfrm>
          <a:prstGeom prst="line">
            <a:avLst/>
          </a:prstGeom>
          <a:noFill/>
          <a:ln w="25400" cap="flat" cmpd="sng" algn="ctr">
            <a:solidFill>
              <a:schemeClr val="tx1"/>
            </a:solidFill>
            <a:prstDash val="dash"/>
            <a:round/>
            <a:headEnd type="none" w="med" len="med"/>
            <a:tailEnd type="none" w="med" len="med"/>
          </a:ln>
          <a:effectLst/>
        </p:spPr>
      </p:cxnSp>
      <p:cxnSp>
        <p:nvCxnSpPr>
          <p:cNvPr id="84" name="Straight Connector 83"/>
          <p:cNvCxnSpPr/>
          <p:nvPr/>
        </p:nvCxnSpPr>
        <p:spPr>
          <a:xfrm>
            <a:off x="10859420" y="7117339"/>
            <a:ext cx="0" cy="14330709"/>
          </a:xfrm>
          <a:prstGeom prst="line">
            <a:avLst/>
          </a:prstGeom>
          <a:ln>
            <a:solidFill>
              <a:srgbClr val="565A5C"/>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1393109" y="7117339"/>
            <a:ext cx="0" cy="14330709"/>
          </a:xfrm>
          <a:prstGeom prst="line">
            <a:avLst/>
          </a:prstGeom>
          <a:ln>
            <a:solidFill>
              <a:srgbClr val="565A5C"/>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926798" y="7117339"/>
            <a:ext cx="0" cy="14330709"/>
          </a:xfrm>
          <a:prstGeom prst="line">
            <a:avLst/>
          </a:prstGeom>
          <a:ln>
            <a:solidFill>
              <a:srgbClr val="565A5C"/>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6" name="Text Placeholder 3">
            <a:extLst>
              <a:ext uri="{FF2B5EF4-FFF2-40B4-BE49-F238E27FC236}">
                <a16:creationId xmlns:a16="http://schemas.microsoft.com/office/drawing/2014/main" id="{CFA04035-833F-47A3-9B42-8D3A786CD66E}"/>
              </a:ext>
            </a:extLst>
          </p:cNvPr>
          <p:cNvSpPr>
            <a:spLocks noGrp="1"/>
          </p:cNvSpPr>
          <p:nvPr/>
        </p:nvSpPr>
        <p:spPr>
          <a:xfrm>
            <a:off x="31926799" y="4531511"/>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FEB18</a:t>
            </a:r>
            <a:endParaRPr lang="ru-RU" dirty="0">
              <a:solidFill>
                <a:srgbClr val="CFB87C"/>
              </a:solidFill>
            </a:endParaRPr>
          </a:p>
        </p:txBody>
      </p:sp>
      <p:sp>
        <p:nvSpPr>
          <p:cNvPr id="117" name="Text Placeholder 8">
            <a:extLst>
              <a:ext uri="{FF2B5EF4-FFF2-40B4-BE49-F238E27FC236}">
                <a16:creationId xmlns:a16="http://schemas.microsoft.com/office/drawing/2014/main" id="{D627327C-3A41-4D1E-A5CE-D0A5F3281206}"/>
              </a:ext>
            </a:extLst>
          </p:cNvPr>
          <p:cNvSpPr>
            <a:spLocks noGrp="1"/>
          </p:cNvSpPr>
          <p:nvPr/>
        </p:nvSpPr>
        <p:spPr>
          <a:xfrm>
            <a:off x="31928934" y="5218362"/>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Beta Design &amp; Development</a:t>
            </a:r>
            <a:endParaRPr lang="ru-RU" dirty="0">
              <a:solidFill>
                <a:schemeClr val="tx1"/>
              </a:solidFill>
            </a:endParaRPr>
          </a:p>
        </p:txBody>
      </p:sp>
      <p:sp>
        <p:nvSpPr>
          <p:cNvPr id="119" name="Text Placeholder 4">
            <a:extLst>
              <a:ext uri="{FF2B5EF4-FFF2-40B4-BE49-F238E27FC236}">
                <a16:creationId xmlns:a16="http://schemas.microsoft.com/office/drawing/2014/main" id="{2B969FF3-8FFE-4E02-8E2A-BEDDF86909EC}"/>
              </a:ext>
            </a:extLst>
          </p:cNvPr>
          <p:cNvSpPr>
            <a:spLocks noGrp="1"/>
          </p:cNvSpPr>
          <p:nvPr/>
        </p:nvSpPr>
        <p:spPr>
          <a:xfrm>
            <a:off x="34003860" y="4531511"/>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JUL18</a:t>
            </a:r>
            <a:endParaRPr lang="ru-RU" dirty="0">
              <a:solidFill>
                <a:srgbClr val="CFB87C"/>
              </a:solidFill>
            </a:endParaRPr>
          </a:p>
        </p:txBody>
      </p:sp>
      <p:sp>
        <p:nvSpPr>
          <p:cNvPr id="120" name="Text Placeholder 9">
            <a:extLst>
              <a:ext uri="{FF2B5EF4-FFF2-40B4-BE49-F238E27FC236}">
                <a16:creationId xmlns:a16="http://schemas.microsoft.com/office/drawing/2014/main" id="{CD850A20-E11B-4BD8-8CD9-BF9B430BE6E0}"/>
              </a:ext>
            </a:extLst>
          </p:cNvPr>
          <p:cNvSpPr>
            <a:spLocks noGrp="1"/>
          </p:cNvSpPr>
          <p:nvPr/>
        </p:nvSpPr>
        <p:spPr>
          <a:xfrm>
            <a:off x="34005995" y="5218362"/>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Beta Launch Testing &amp; Feedback</a:t>
            </a:r>
            <a:endParaRPr lang="ru-RU" dirty="0">
              <a:solidFill>
                <a:schemeClr val="tx1"/>
              </a:solidFill>
            </a:endParaRPr>
          </a:p>
        </p:txBody>
      </p:sp>
      <p:sp>
        <p:nvSpPr>
          <p:cNvPr id="122" name="Text Placeholder 5">
            <a:extLst>
              <a:ext uri="{FF2B5EF4-FFF2-40B4-BE49-F238E27FC236}">
                <a16:creationId xmlns:a16="http://schemas.microsoft.com/office/drawing/2014/main" id="{1EB50FA0-8BDD-46C8-99F1-A2927A8655F8}"/>
              </a:ext>
            </a:extLst>
          </p:cNvPr>
          <p:cNvSpPr>
            <a:spLocks noGrp="1"/>
          </p:cNvSpPr>
          <p:nvPr/>
        </p:nvSpPr>
        <p:spPr>
          <a:xfrm>
            <a:off x="36080921" y="4531511"/>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AUG18</a:t>
            </a:r>
            <a:endParaRPr lang="ru-RU" dirty="0">
              <a:solidFill>
                <a:srgbClr val="CFB87C"/>
              </a:solidFill>
            </a:endParaRPr>
          </a:p>
        </p:txBody>
      </p:sp>
      <p:sp>
        <p:nvSpPr>
          <p:cNvPr id="123" name="Text Placeholder 10">
            <a:extLst>
              <a:ext uri="{FF2B5EF4-FFF2-40B4-BE49-F238E27FC236}">
                <a16:creationId xmlns:a16="http://schemas.microsoft.com/office/drawing/2014/main" id="{7BE427F9-9DA3-442F-9E6F-54A21B401D50}"/>
              </a:ext>
            </a:extLst>
          </p:cNvPr>
          <p:cNvSpPr>
            <a:spLocks noGrp="1"/>
          </p:cNvSpPr>
          <p:nvPr/>
        </p:nvSpPr>
        <p:spPr>
          <a:xfrm>
            <a:off x="36083056" y="5218362"/>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Design &amp; Development</a:t>
            </a:r>
            <a:endParaRPr lang="ru-RU" dirty="0">
              <a:solidFill>
                <a:schemeClr val="tx1"/>
              </a:solidFill>
            </a:endParaRPr>
          </a:p>
        </p:txBody>
      </p:sp>
      <p:sp>
        <p:nvSpPr>
          <p:cNvPr id="125" name="Text Placeholder 6">
            <a:extLst>
              <a:ext uri="{FF2B5EF4-FFF2-40B4-BE49-F238E27FC236}">
                <a16:creationId xmlns:a16="http://schemas.microsoft.com/office/drawing/2014/main" id="{53D9E183-E0BA-4EFB-909C-B21CDB329817}"/>
              </a:ext>
            </a:extLst>
          </p:cNvPr>
          <p:cNvSpPr>
            <a:spLocks noGrp="1"/>
          </p:cNvSpPr>
          <p:nvPr/>
        </p:nvSpPr>
        <p:spPr>
          <a:xfrm>
            <a:off x="39482025" y="4531511"/>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SUM19</a:t>
            </a:r>
            <a:endParaRPr lang="ru-RU" dirty="0">
              <a:solidFill>
                <a:srgbClr val="CFB87C"/>
              </a:solidFill>
            </a:endParaRPr>
          </a:p>
        </p:txBody>
      </p:sp>
      <p:sp>
        <p:nvSpPr>
          <p:cNvPr id="126" name="Text Placeholder 11">
            <a:extLst>
              <a:ext uri="{FF2B5EF4-FFF2-40B4-BE49-F238E27FC236}">
                <a16:creationId xmlns:a16="http://schemas.microsoft.com/office/drawing/2014/main" id="{245462CD-F97C-4BB7-AF35-E94CC365952F}"/>
              </a:ext>
            </a:extLst>
          </p:cNvPr>
          <p:cNvSpPr>
            <a:spLocks noGrp="1"/>
          </p:cNvSpPr>
          <p:nvPr/>
        </p:nvSpPr>
        <p:spPr>
          <a:xfrm>
            <a:off x="39484160" y="5218362"/>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Testing &amp; Feedback Continues</a:t>
            </a:r>
            <a:endParaRPr lang="ru-RU" dirty="0">
              <a:solidFill>
                <a:schemeClr val="tx1"/>
              </a:solidFill>
            </a:endParaRPr>
          </a:p>
        </p:txBody>
      </p:sp>
      <p:sp>
        <p:nvSpPr>
          <p:cNvPr id="128" name="Text Placeholder 7">
            <a:extLst>
              <a:ext uri="{FF2B5EF4-FFF2-40B4-BE49-F238E27FC236}">
                <a16:creationId xmlns:a16="http://schemas.microsoft.com/office/drawing/2014/main" id="{6D2C7FD2-2A48-41BD-B107-E8DDA37CB1E0}"/>
              </a:ext>
            </a:extLst>
          </p:cNvPr>
          <p:cNvSpPr>
            <a:spLocks noGrp="1"/>
          </p:cNvSpPr>
          <p:nvPr/>
        </p:nvSpPr>
        <p:spPr>
          <a:xfrm>
            <a:off x="41559086" y="4531511"/>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FALL19</a:t>
            </a:r>
            <a:endParaRPr lang="ru-RU" dirty="0">
              <a:solidFill>
                <a:srgbClr val="CFB87C"/>
              </a:solidFill>
            </a:endParaRPr>
          </a:p>
        </p:txBody>
      </p:sp>
      <p:sp>
        <p:nvSpPr>
          <p:cNvPr id="129" name="Text Placeholder 12">
            <a:extLst>
              <a:ext uri="{FF2B5EF4-FFF2-40B4-BE49-F238E27FC236}">
                <a16:creationId xmlns:a16="http://schemas.microsoft.com/office/drawing/2014/main" id="{81F78730-06AC-4CBB-B56A-013A42F5F6EC}"/>
              </a:ext>
            </a:extLst>
          </p:cNvPr>
          <p:cNvSpPr>
            <a:spLocks noGrp="1"/>
          </p:cNvSpPr>
          <p:nvPr/>
        </p:nvSpPr>
        <p:spPr>
          <a:xfrm>
            <a:off x="41561221" y="5218362"/>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Replace Legacy Portal</a:t>
            </a:r>
            <a:endParaRPr lang="ru-RU" dirty="0">
              <a:solidFill>
                <a:schemeClr val="tx1"/>
              </a:solidFill>
            </a:endParaRPr>
          </a:p>
        </p:txBody>
      </p:sp>
      <p:sp>
        <p:nvSpPr>
          <p:cNvPr id="131" name="Slide Number Placeholder 19">
            <a:extLst>
              <a:ext uri="{FF2B5EF4-FFF2-40B4-BE49-F238E27FC236}">
                <a16:creationId xmlns:a16="http://schemas.microsoft.com/office/drawing/2014/main" id="{6888DC6A-B73D-407F-A6AD-C17137CBADFB}"/>
              </a:ext>
            </a:extLst>
          </p:cNvPr>
          <p:cNvSpPr>
            <a:spLocks noGrp="1"/>
          </p:cNvSpPr>
          <p:nvPr/>
        </p:nvSpPr>
        <p:spPr>
          <a:xfrm>
            <a:off x="31926798" y="7941658"/>
            <a:ext cx="321039" cy="365125"/>
          </a:xfrm>
          <a:prstGeom prst="rect">
            <a:avLst/>
          </a:prstGeom>
        </p:spPr>
        <p:txBody>
          <a:bodyPr vert="horz" lIns="91440" tIns="45720" rIns="91440" bIns="45720" rtlCol="0" anchor="ctr"/>
          <a:lstStyle>
            <a:defPPr>
              <a:defRPr lang="ru-RU"/>
            </a:defPPr>
            <a:lvl1pPr marL="0" algn="ctr" defTabSz="914400" rtl="0" eaLnBrk="1" latinLnBrk="0" hangingPunct="1">
              <a:defRPr sz="9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a:t>
            </a:r>
            <a:fld id="{4F4E0FEE-E42D-435A-A441-DBC63D7AFC28}" type="slidenum">
              <a:rPr lang="ru-RU" smtClean="0"/>
              <a:pPr/>
              <a:t>1</a:t>
            </a:fld>
            <a:endParaRPr lang="ru-RU" dirty="0"/>
          </a:p>
        </p:txBody>
      </p:sp>
      <p:sp>
        <p:nvSpPr>
          <p:cNvPr id="134" name="Text Placeholder 3">
            <a:extLst>
              <a:ext uri="{FF2B5EF4-FFF2-40B4-BE49-F238E27FC236}">
                <a16:creationId xmlns:a16="http://schemas.microsoft.com/office/drawing/2014/main" id="{CFA04035-833F-47A3-9B42-8D3A786CD66E}"/>
              </a:ext>
            </a:extLst>
          </p:cNvPr>
          <p:cNvSpPr>
            <a:spLocks noGrp="1"/>
          </p:cNvSpPr>
          <p:nvPr/>
        </p:nvSpPr>
        <p:spPr>
          <a:xfrm>
            <a:off x="21542564" y="452336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SEP17</a:t>
            </a:r>
            <a:endParaRPr lang="ru-RU" dirty="0">
              <a:solidFill>
                <a:srgbClr val="CFB87C"/>
              </a:solidFill>
            </a:endParaRPr>
          </a:p>
        </p:txBody>
      </p:sp>
      <p:sp>
        <p:nvSpPr>
          <p:cNvPr id="135" name="Text Placeholder 8">
            <a:extLst>
              <a:ext uri="{FF2B5EF4-FFF2-40B4-BE49-F238E27FC236}">
                <a16:creationId xmlns:a16="http://schemas.microsoft.com/office/drawing/2014/main" id="{D627327C-3A41-4D1E-A5CE-D0A5F3281206}"/>
              </a:ext>
            </a:extLst>
          </p:cNvPr>
          <p:cNvSpPr>
            <a:spLocks noGrp="1"/>
          </p:cNvSpPr>
          <p:nvPr/>
        </p:nvSpPr>
        <p:spPr>
          <a:xfrm>
            <a:off x="21544699" y="5210216"/>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Best Practices Defined</a:t>
            </a:r>
            <a:endParaRPr lang="ru-RU" dirty="0">
              <a:solidFill>
                <a:schemeClr val="tx1"/>
              </a:solidFill>
            </a:endParaRPr>
          </a:p>
        </p:txBody>
      </p:sp>
      <p:sp>
        <p:nvSpPr>
          <p:cNvPr id="137" name="Text Placeholder 4">
            <a:extLst>
              <a:ext uri="{FF2B5EF4-FFF2-40B4-BE49-F238E27FC236}">
                <a16:creationId xmlns:a16="http://schemas.microsoft.com/office/drawing/2014/main" id="{2B969FF3-8FFE-4E02-8E2A-BEDDF86909EC}"/>
              </a:ext>
            </a:extLst>
          </p:cNvPr>
          <p:cNvSpPr>
            <a:spLocks noGrp="1"/>
          </p:cNvSpPr>
          <p:nvPr/>
        </p:nvSpPr>
        <p:spPr>
          <a:xfrm>
            <a:off x="23619625" y="452336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OCT17</a:t>
            </a:r>
            <a:endParaRPr lang="ru-RU" dirty="0">
              <a:solidFill>
                <a:srgbClr val="CFB87C"/>
              </a:solidFill>
            </a:endParaRPr>
          </a:p>
        </p:txBody>
      </p:sp>
      <p:sp>
        <p:nvSpPr>
          <p:cNvPr id="138" name="Text Placeholder 9">
            <a:extLst>
              <a:ext uri="{FF2B5EF4-FFF2-40B4-BE49-F238E27FC236}">
                <a16:creationId xmlns:a16="http://schemas.microsoft.com/office/drawing/2014/main" id="{CD850A20-E11B-4BD8-8CD9-BF9B430BE6E0}"/>
              </a:ext>
            </a:extLst>
          </p:cNvPr>
          <p:cNvSpPr>
            <a:spLocks noGrp="1"/>
          </p:cNvSpPr>
          <p:nvPr/>
        </p:nvSpPr>
        <p:spPr>
          <a:xfrm>
            <a:off x="23621760" y="5210216"/>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Technologies Analyzed</a:t>
            </a:r>
            <a:endParaRPr lang="ru-RU" dirty="0">
              <a:solidFill>
                <a:schemeClr val="tx1"/>
              </a:solidFill>
            </a:endParaRPr>
          </a:p>
        </p:txBody>
      </p:sp>
      <p:sp>
        <p:nvSpPr>
          <p:cNvPr id="140" name="Text Placeholder 5">
            <a:extLst>
              <a:ext uri="{FF2B5EF4-FFF2-40B4-BE49-F238E27FC236}">
                <a16:creationId xmlns:a16="http://schemas.microsoft.com/office/drawing/2014/main" id="{1EB50FA0-8BDD-46C8-99F1-A2927A8655F8}"/>
              </a:ext>
            </a:extLst>
          </p:cNvPr>
          <p:cNvSpPr>
            <a:spLocks noGrp="1"/>
          </p:cNvSpPr>
          <p:nvPr/>
        </p:nvSpPr>
        <p:spPr>
          <a:xfrm>
            <a:off x="25696686" y="452336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DEC17</a:t>
            </a:r>
            <a:endParaRPr lang="ru-RU" dirty="0">
              <a:solidFill>
                <a:srgbClr val="CFB87C"/>
              </a:solidFill>
            </a:endParaRPr>
          </a:p>
        </p:txBody>
      </p:sp>
      <p:sp>
        <p:nvSpPr>
          <p:cNvPr id="141" name="Text Placeholder 10">
            <a:extLst>
              <a:ext uri="{FF2B5EF4-FFF2-40B4-BE49-F238E27FC236}">
                <a16:creationId xmlns:a16="http://schemas.microsoft.com/office/drawing/2014/main" id="{7BE427F9-9DA3-442F-9E6F-54A21B401D50}"/>
              </a:ext>
            </a:extLst>
          </p:cNvPr>
          <p:cNvSpPr>
            <a:spLocks noGrp="1"/>
          </p:cNvSpPr>
          <p:nvPr/>
        </p:nvSpPr>
        <p:spPr>
          <a:xfrm>
            <a:off x="25698821" y="521021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Technology Determined</a:t>
            </a:r>
            <a:endParaRPr lang="ru-RU" dirty="0">
              <a:solidFill>
                <a:schemeClr val="tx1"/>
              </a:solidFill>
            </a:endParaRPr>
          </a:p>
        </p:txBody>
      </p:sp>
      <p:sp>
        <p:nvSpPr>
          <p:cNvPr id="143" name="Text Placeholder 6">
            <a:extLst>
              <a:ext uri="{FF2B5EF4-FFF2-40B4-BE49-F238E27FC236}">
                <a16:creationId xmlns:a16="http://schemas.microsoft.com/office/drawing/2014/main" id="{53D9E183-E0BA-4EFB-909C-B21CDB329817}"/>
              </a:ext>
            </a:extLst>
          </p:cNvPr>
          <p:cNvSpPr>
            <a:spLocks noGrp="1"/>
          </p:cNvSpPr>
          <p:nvPr/>
        </p:nvSpPr>
        <p:spPr>
          <a:xfrm>
            <a:off x="27773747" y="452336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JAN18</a:t>
            </a:r>
            <a:endParaRPr lang="ru-RU" dirty="0">
              <a:solidFill>
                <a:srgbClr val="CFB87C"/>
              </a:solidFill>
            </a:endParaRPr>
          </a:p>
        </p:txBody>
      </p:sp>
      <p:sp>
        <p:nvSpPr>
          <p:cNvPr id="144" name="Text Placeholder 11">
            <a:extLst>
              <a:ext uri="{FF2B5EF4-FFF2-40B4-BE49-F238E27FC236}">
                <a16:creationId xmlns:a16="http://schemas.microsoft.com/office/drawing/2014/main" id="{245462CD-F97C-4BB7-AF35-E94CC365952F}"/>
              </a:ext>
            </a:extLst>
          </p:cNvPr>
          <p:cNvSpPr>
            <a:spLocks noGrp="1"/>
          </p:cNvSpPr>
          <p:nvPr/>
        </p:nvSpPr>
        <p:spPr>
          <a:xfrm>
            <a:off x="27775882" y="521021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Business Requirements Finalized &amp; Roadmap Started</a:t>
            </a:r>
          </a:p>
          <a:p>
            <a:endParaRPr lang="ru-RU" dirty="0">
              <a:solidFill>
                <a:schemeClr val="tx1"/>
              </a:solidFill>
            </a:endParaRPr>
          </a:p>
        </p:txBody>
      </p:sp>
      <p:sp>
        <p:nvSpPr>
          <p:cNvPr id="146" name="Text Placeholder 7">
            <a:extLst>
              <a:ext uri="{FF2B5EF4-FFF2-40B4-BE49-F238E27FC236}">
                <a16:creationId xmlns:a16="http://schemas.microsoft.com/office/drawing/2014/main" id="{6D2C7FD2-2A48-41BD-B107-E8DDA37CB1E0}"/>
              </a:ext>
            </a:extLst>
          </p:cNvPr>
          <p:cNvSpPr>
            <a:spLocks noGrp="1"/>
          </p:cNvSpPr>
          <p:nvPr/>
        </p:nvSpPr>
        <p:spPr>
          <a:xfrm>
            <a:off x="29850808" y="452336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JAN18</a:t>
            </a:r>
            <a:endParaRPr lang="ru-RU" dirty="0">
              <a:solidFill>
                <a:srgbClr val="CFB87C"/>
              </a:solidFill>
            </a:endParaRPr>
          </a:p>
        </p:txBody>
      </p:sp>
      <p:sp>
        <p:nvSpPr>
          <p:cNvPr id="147" name="Text Placeholder 12">
            <a:extLst>
              <a:ext uri="{FF2B5EF4-FFF2-40B4-BE49-F238E27FC236}">
                <a16:creationId xmlns:a16="http://schemas.microsoft.com/office/drawing/2014/main" id="{81F78730-06AC-4CBB-B56A-013A42F5F6EC}"/>
              </a:ext>
            </a:extLst>
          </p:cNvPr>
          <p:cNvSpPr>
            <a:spLocks noGrp="1"/>
          </p:cNvSpPr>
          <p:nvPr/>
        </p:nvSpPr>
        <p:spPr>
          <a:xfrm>
            <a:off x="29852943" y="521021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Implementation Phase Began</a:t>
            </a:r>
            <a:endParaRPr lang="ru-RU" dirty="0">
              <a:solidFill>
                <a:schemeClr val="tx1"/>
              </a:solidFill>
            </a:endParaRPr>
          </a:p>
        </p:txBody>
      </p:sp>
      <p:sp>
        <p:nvSpPr>
          <p:cNvPr id="149" name="Text Placeholder 3">
            <a:extLst>
              <a:ext uri="{FF2B5EF4-FFF2-40B4-BE49-F238E27FC236}">
                <a16:creationId xmlns:a16="http://schemas.microsoft.com/office/drawing/2014/main" id="{CFA04035-833F-47A3-9B42-8D3A786CD66E}"/>
              </a:ext>
            </a:extLst>
          </p:cNvPr>
          <p:cNvSpPr>
            <a:spLocks noGrp="1"/>
          </p:cNvSpPr>
          <p:nvPr/>
        </p:nvSpPr>
        <p:spPr>
          <a:xfrm>
            <a:off x="11156770" y="455114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FEB17</a:t>
            </a:r>
            <a:endParaRPr lang="ru-RU" dirty="0">
              <a:solidFill>
                <a:srgbClr val="CFB87C"/>
              </a:solidFill>
            </a:endParaRPr>
          </a:p>
        </p:txBody>
      </p:sp>
      <p:sp>
        <p:nvSpPr>
          <p:cNvPr id="150" name="Text Placeholder 8">
            <a:extLst>
              <a:ext uri="{FF2B5EF4-FFF2-40B4-BE49-F238E27FC236}">
                <a16:creationId xmlns:a16="http://schemas.microsoft.com/office/drawing/2014/main" id="{D627327C-3A41-4D1E-A5CE-D0A5F3281206}"/>
              </a:ext>
            </a:extLst>
          </p:cNvPr>
          <p:cNvSpPr>
            <a:spLocks noGrp="1"/>
          </p:cNvSpPr>
          <p:nvPr/>
        </p:nvSpPr>
        <p:spPr>
          <a:xfrm>
            <a:off x="11158905" y="5237996"/>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Charter Approved</a:t>
            </a:r>
            <a:endParaRPr lang="ru-RU" dirty="0">
              <a:solidFill>
                <a:schemeClr val="tx1"/>
              </a:solidFill>
            </a:endParaRPr>
          </a:p>
        </p:txBody>
      </p:sp>
      <p:sp>
        <p:nvSpPr>
          <p:cNvPr id="152" name="Text Placeholder 4">
            <a:extLst>
              <a:ext uri="{FF2B5EF4-FFF2-40B4-BE49-F238E27FC236}">
                <a16:creationId xmlns:a16="http://schemas.microsoft.com/office/drawing/2014/main" id="{2B969FF3-8FFE-4E02-8E2A-BEDDF86909EC}"/>
              </a:ext>
            </a:extLst>
          </p:cNvPr>
          <p:cNvSpPr>
            <a:spLocks noGrp="1"/>
          </p:cNvSpPr>
          <p:nvPr/>
        </p:nvSpPr>
        <p:spPr>
          <a:xfrm>
            <a:off x="13233831" y="455114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MAR17</a:t>
            </a:r>
            <a:endParaRPr lang="ru-RU" dirty="0">
              <a:solidFill>
                <a:srgbClr val="CFB87C"/>
              </a:solidFill>
            </a:endParaRPr>
          </a:p>
        </p:txBody>
      </p:sp>
      <p:sp>
        <p:nvSpPr>
          <p:cNvPr id="153" name="Text Placeholder 9">
            <a:extLst>
              <a:ext uri="{FF2B5EF4-FFF2-40B4-BE49-F238E27FC236}">
                <a16:creationId xmlns:a16="http://schemas.microsoft.com/office/drawing/2014/main" id="{CD850A20-E11B-4BD8-8CD9-BF9B430BE6E0}"/>
              </a:ext>
            </a:extLst>
          </p:cNvPr>
          <p:cNvSpPr>
            <a:spLocks noGrp="1"/>
          </p:cNvSpPr>
          <p:nvPr/>
        </p:nvSpPr>
        <p:spPr>
          <a:xfrm>
            <a:off x="13235966" y="5237996"/>
            <a:ext cx="1928990" cy="419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Project Kickoff</a:t>
            </a:r>
            <a:endParaRPr lang="ru-RU" dirty="0">
              <a:solidFill>
                <a:schemeClr val="tx1"/>
              </a:solidFill>
            </a:endParaRPr>
          </a:p>
        </p:txBody>
      </p:sp>
      <p:sp>
        <p:nvSpPr>
          <p:cNvPr id="155" name="Text Placeholder 5">
            <a:extLst>
              <a:ext uri="{FF2B5EF4-FFF2-40B4-BE49-F238E27FC236}">
                <a16:creationId xmlns:a16="http://schemas.microsoft.com/office/drawing/2014/main" id="{1EB50FA0-8BDD-46C8-99F1-A2927A8655F8}"/>
              </a:ext>
            </a:extLst>
          </p:cNvPr>
          <p:cNvSpPr>
            <a:spLocks noGrp="1"/>
          </p:cNvSpPr>
          <p:nvPr/>
        </p:nvSpPr>
        <p:spPr>
          <a:xfrm>
            <a:off x="15310892" y="455114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JUN17</a:t>
            </a:r>
            <a:endParaRPr lang="ru-RU" dirty="0">
              <a:solidFill>
                <a:srgbClr val="CFB87C"/>
              </a:solidFill>
            </a:endParaRPr>
          </a:p>
        </p:txBody>
      </p:sp>
      <p:sp>
        <p:nvSpPr>
          <p:cNvPr id="156" name="Text Placeholder 10">
            <a:extLst>
              <a:ext uri="{FF2B5EF4-FFF2-40B4-BE49-F238E27FC236}">
                <a16:creationId xmlns:a16="http://schemas.microsoft.com/office/drawing/2014/main" id="{7BE427F9-9DA3-442F-9E6F-54A21B401D50}"/>
              </a:ext>
            </a:extLst>
          </p:cNvPr>
          <p:cNvSpPr>
            <a:spLocks noGrp="1"/>
          </p:cNvSpPr>
          <p:nvPr/>
        </p:nvSpPr>
        <p:spPr>
          <a:xfrm>
            <a:off x="15313027" y="523799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Scope &amp; Goals Approved by Leadership</a:t>
            </a:r>
            <a:endParaRPr lang="ru-RU" dirty="0">
              <a:solidFill>
                <a:schemeClr val="tx1"/>
              </a:solidFill>
            </a:endParaRPr>
          </a:p>
        </p:txBody>
      </p:sp>
      <p:sp>
        <p:nvSpPr>
          <p:cNvPr id="158" name="Text Placeholder 6">
            <a:extLst>
              <a:ext uri="{FF2B5EF4-FFF2-40B4-BE49-F238E27FC236}">
                <a16:creationId xmlns:a16="http://schemas.microsoft.com/office/drawing/2014/main" id="{53D9E183-E0BA-4EFB-909C-B21CDB329817}"/>
              </a:ext>
            </a:extLst>
          </p:cNvPr>
          <p:cNvSpPr>
            <a:spLocks noGrp="1"/>
          </p:cNvSpPr>
          <p:nvPr/>
        </p:nvSpPr>
        <p:spPr>
          <a:xfrm>
            <a:off x="17387953" y="455114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JUL17</a:t>
            </a:r>
            <a:endParaRPr lang="ru-RU" dirty="0">
              <a:solidFill>
                <a:srgbClr val="CFB87C"/>
              </a:solidFill>
            </a:endParaRPr>
          </a:p>
        </p:txBody>
      </p:sp>
      <p:sp>
        <p:nvSpPr>
          <p:cNvPr id="159" name="Text Placeholder 11">
            <a:extLst>
              <a:ext uri="{FF2B5EF4-FFF2-40B4-BE49-F238E27FC236}">
                <a16:creationId xmlns:a16="http://schemas.microsoft.com/office/drawing/2014/main" id="{245462CD-F97C-4BB7-AF35-E94CC365952F}"/>
              </a:ext>
            </a:extLst>
          </p:cNvPr>
          <p:cNvSpPr>
            <a:spLocks noGrp="1"/>
          </p:cNvSpPr>
          <p:nvPr/>
        </p:nvSpPr>
        <p:spPr>
          <a:xfrm>
            <a:off x="17390088" y="523799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Business Requirements Defined</a:t>
            </a:r>
            <a:endParaRPr lang="ru-RU" dirty="0">
              <a:solidFill>
                <a:schemeClr val="tx1"/>
              </a:solidFill>
            </a:endParaRPr>
          </a:p>
        </p:txBody>
      </p:sp>
      <p:sp>
        <p:nvSpPr>
          <p:cNvPr id="161" name="Text Placeholder 7">
            <a:extLst>
              <a:ext uri="{FF2B5EF4-FFF2-40B4-BE49-F238E27FC236}">
                <a16:creationId xmlns:a16="http://schemas.microsoft.com/office/drawing/2014/main" id="{6D2C7FD2-2A48-41BD-B107-E8DDA37CB1E0}"/>
              </a:ext>
            </a:extLst>
          </p:cNvPr>
          <p:cNvSpPr>
            <a:spLocks noGrp="1"/>
          </p:cNvSpPr>
          <p:nvPr/>
        </p:nvSpPr>
        <p:spPr>
          <a:xfrm>
            <a:off x="19465014" y="4551145"/>
            <a:ext cx="1928990" cy="512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FB87C"/>
                </a:solidFill>
              </a:rPr>
              <a:t>SEP17</a:t>
            </a:r>
            <a:endParaRPr lang="ru-RU" dirty="0">
              <a:solidFill>
                <a:srgbClr val="CFB87C"/>
              </a:solidFill>
            </a:endParaRPr>
          </a:p>
        </p:txBody>
      </p:sp>
      <p:sp>
        <p:nvSpPr>
          <p:cNvPr id="162" name="Text Placeholder 12">
            <a:extLst>
              <a:ext uri="{FF2B5EF4-FFF2-40B4-BE49-F238E27FC236}">
                <a16:creationId xmlns:a16="http://schemas.microsoft.com/office/drawing/2014/main" id="{81F78730-06AC-4CBB-B56A-013A42F5F6EC}"/>
              </a:ext>
            </a:extLst>
          </p:cNvPr>
          <p:cNvSpPr>
            <a:spLocks noGrp="1"/>
          </p:cNvSpPr>
          <p:nvPr/>
        </p:nvSpPr>
        <p:spPr>
          <a:xfrm>
            <a:off x="19467149" y="5237996"/>
            <a:ext cx="1928990" cy="41937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rPr>
              <a:t>Portal UI Prototyped</a:t>
            </a:r>
            <a:endParaRPr lang="ru-RU" dirty="0">
              <a:solidFill>
                <a:schemeClr val="tx1"/>
              </a:solidFill>
            </a:endParaRPr>
          </a:p>
        </p:txBody>
      </p:sp>
      <p:grpSp>
        <p:nvGrpSpPr>
          <p:cNvPr id="26" name="Group 25"/>
          <p:cNvGrpSpPr/>
          <p:nvPr/>
        </p:nvGrpSpPr>
        <p:grpSpPr>
          <a:xfrm>
            <a:off x="614087" y="4245069"/>
            <a:ext cx="9852968" cy="16931031"/>
            <a:chOff x="614087" y="4245069"/>
            <a:chExt cx="9852968" cy="16999469"/>
          </a:xfrm>
        </p:grpSpPr>
        <p:sp>
          <p:nvSpPr>
            <p:cNvPr id="6" name="TextBox 5"/>
            <p:cNvSpPr txBox="1"/>
            <p:nvPr/>
          </p:nvSpPr>
          <p:spPr>
            <a:xfrm>
              <a:off x="616828" y="4245069"/>
              <a:ext cx="6729278" cy="769441"/>
            </a:xfrm>
            <a:prstGeom prst="rect">
              <a:avLst/>
            </a:prstGeom>
            <a:noFill/>
            <a:effectLst/>
          </p:spPr>
          <p:txBody>
            <a:bodyPr wrap="square">
              <a:spAutoFit/>
            </a:bodyPr>
            <a:lstStyle/>
            <a:p>
              <a:pPr>
                <a:defRPr/>
              </a:pPr>
              <a:r>
                <a:rPr lang="en-US" sz="4400" b="1" dirty="0"/>
                <a:t>Introduction</a:t>
              </a:r>
            </a:p>
          </p:txBody>
        </p:sp>
        <p:grpSp>
          <p:nvGrpSpPr>
            <p:cNvPr id="25" name="Group 24"/>
            <p:cNvGrpSpPr/>
            <p:nvPr/>
          </p:nvGrpSpPr>
          <p:grpSpPr>
            <a:xfrm>
              <a:off x="614087" y="5043984"/>
              <a:ext cx="9852968" cy="16200554"/>
              <a:chOff x="614087" y="5173783"/>
              <a:chExt cx="9852968" cy="16200554"/>
            </a:xfrm>
          </p:grpSpPr>
          <p:grpSp>
            <p:nvGrpSpPr>
              <p:cNvPr id="24" name="Group 23"/>
              <p:cNvGrpSpPr/>
              <p:nvPr/>
            </p:nvGrpSpPr>
            <p:grpSpPr>
              <a:xfrm>
                <a:off x="675040" y="8201841"/>
                <a:ext cx="3188474" cy="13172496"/>
                <a:chOff x="638558" y="8104891"/>
                <a:chExt cx="3188474" cy="13172496"/>
              </a:xfrm>
            </p:grpSpPr>
            <p:pic>
              <p:nvPicPr>
                <p:cNvPr id="85" name="Picture 84"/>
                <p:cNvPicPr>
                  <a:picLocks noChangeAspect="1"/>
                </p:cNvPicPr>
                <p:nvPr/>
              </p:nvPicPr>
              <p:blipFill>
                <a:blip r:embed="rId3"/>
                <a:stretch>
                  <a:fillRect/>
                </a:stretch>
              </p:blipFill>
              <p:spPr>
                <a:xfrm>
                  <a:off x="638558" y="8104891"/>
                  <a:ext cx="3188474" cy="2511536"/>
                </a:xfrm>
                <a:prstGeom prst="rect">
                  <a:avLst/>
                </a:prstGeom>
              </p:spPr>
            </p:pic>
            <p:pic>
              <p:nvPicPr>
                <p:cNvPr id="1039" name="Picture 1038"/>
                <p:cNvPicPr>
                  <a:picLocks noChangeAspect="1"/>
                </p:cNvPicPr>
                <p:nvPr/>
              </p:nvPicPr>
              <p:blipFill>
                <a:blip r:embed="rId4"/>
                <a:stretch>
                  <a:fillRect/>
                </a:stretch>
              </p:blipFill>
              <p:spPr>
                <a:xfrm>
                  <a:off x="817040" y="18445877"/>
                  <a:ext cx="2831510" cy="2831510"/>
                </a:xfrm>
                <a:prstGeom prst="rect">
                  <a:avLst/>
                </a:prstGeom>
              </p:spPr>
            </p:pic>
            <p:pic>
              <p:nvPicPr>
                <p:cNvPr id="1042" name="Picture 14" descr="Image result for us department of justice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68" y="11239532"/>
                  <a:ext cx="2874054" cy="284120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046"/>
                <p:cNvPicPr>
                  <a:picLocks noChangeAspect="1"/>
                </p:cNvPicPr>
                <p:nvPr/>
              </p:nvPicPr>
              <p:blipFill>
                <a:blip r:embed="rId6"/>
                <a:stretch>
                  <a:fillRect/>
                </a:stretch>
              </p:blipFill>
              <p:spPr>
                <a:xfrm>
                  <a:off x="672851" y="14654271"/>
                  <a:ext cx="3119889" cy="3088691"/>
                </a:xfrm>
                <a:prstGeom prst="rect">
                  <a:avLst/>
                </a:prstGeom>
              </p:spPr>
            </p:pic>
          </p:grpSp>
          <p:grpSp>
            <p:nvGrpSpPr>
              <p:cNvPr id="23" name="Group 22"/>
              <p:cNvGrpSpPr/>
              <p:nvPr/>
            </p:nvGrpSpPr>
            <p:grpSpPr>
              <a:xfrm>
                <a:off x="614087" y="5173783"/>
                <a:ext cx="9852968" cy="15677351"/>
                <a:chOff x="614087" y="5173783"/>
                <a:chExt cx="9852968" cy="15677351"/>
              </a:xfrm>
            </p:grpSpPr>
            <p:sp>
              <p:nvSpPr>
                <p:cNvPr id="1044" name="TextBox 1043"/>
                <p:cNvSpPr txBox="1"/>
                <p:nvPr/>
              </p:nvSpPr>
              <p:spPr>
                <a:xfrm>
                  <a:off x="4018571" y="11356702"/>
                  <a:ext cx="6410944" cy="2800767"/>
                </a:xfrm>
                <a:prstGeom prst="rect">
                  <a:avLst/>
                </a:prstGeom>
                <a:noFill/>
              </p:spPr>
              <p:txBody>
                <a:bodyPr wrap="square" rtlCol="0">
                  <a:spAutoFit/>
                </a:bodyPr>
                <a:lstStyle/>
                <a:p>
                  <a:pPr algn="just"/>
                  <a:r>
                    <a:rPr lang="en-US" sz="2200" b="1" dirty="0">
                      <a:latin typeface="Calibri (body)"/>
                    </a:rPr>
                    <a:t>ADA investigation</a:t>
                  </a:r>
                  <a:r>
                    <a:rPr lang="en-US" sz="2200" dirty="0">
                      <a:latin typeface="Calibri (body)"/>
                    </a:rPr>
                    <a:t>: In spring of 2014, the U.S. Department of Justice opened an investigation of ADA violations at CU Boulder, centering around digital accessibility. In response, the university not only remediated the problems presented in the initial complaint, it also created a policy and program to institute a campus-wide culture of accessibility and </a:t>
                  </a:r>
                  <a:r>
                    <a:rPr lang="en-US" sz="2200" dirty="0" smtClean="0">
                      <a:latin typeface="Calibri (body)"/>
                    </a:rPr>
                    <a:t>usability.</a:t>
                  </a:r>
                  <a:endParaRPr lang="en-US" sz="2200" dirty="0">
                    <a:latin typeface="Calibri (body)"/>
                  </a:endParaRPr>
                </a:p>
              </p:txBody>
            </p:sp>
            <p:sp>
              <p:nvSpPr>
                <p:cNvPr id="3" name="Rectangle 2"/>
                <p:cNvSpPr/>
                <p:nvPr/>
              </p:nvSpPr>
              <p:spPr>
                <a:xfrm rot="10800000" flipV="1">
                  <a:off x="4018571" y="15403015"/>
                  <a:ext cx="6367822" cy="1785104"/>
                </a:xfrm>
                <a:prstGeom prst="rect">
                  <a:avLst/>
                </a:prstGeom>
              </p:spPr>
              <p:txBody>
                <a:bodyPr wrap="square">
                  <a:spAutoFit/>
                </a:bodyPr>
                <a:lstStyle/>
                <a:p>
                  <a:pPr algn="just"/>
                  <a:r>
                    <a:rPr lang="en-US" sz="2200" b="1" dirty="0" smtClean="0">
                      <a:latin typeface="Calibri (body)"/>
                    </a:rPr>
                    <a:t>Structural challenges</a:t>
                  </a:r>
                  <a:r>
                    <a:rPr lang="en-US" sz="2200" dirty="0" smtClean="0">
                      <a:latin typeface="Calibri (body)"/>
                    </a:rPr>
                    <a:t>: CU Boulder has struggled leveraging to strike the right balance between delivered Oracle functionality, aligning with other campuses, and providing an excellent user experience. </a:t>
                  </a:r>
                  <a:endParaRPr lang="en-US" sz="2200" dirty="0">
                    <a:latin typeface="Calibri (body)"/>
                  </a:endParaRPr>
                </a:p>
              </p:txBody>
            </p:sp>
            <p:sp>
              <p:nvSpPr>
                <p:cNvPr id="4" name="Rectangle 3"/>
                <p:cNvSpPr/>
                <p:nvPr/>
              </p:nvSpPr>
              <p:spPr>
                <a:xfrm>
                  <a:off x="4018571" y="8565057"/>
                  <a:ext cx="6417652" cy="1785104"/>
                </a:xfrm>
                <a:prstGeom prst="rect">
                  <a:avLst/>
                </a:prstGeom>
              </p:spPr>
              <p:txBody>
                <a:bodyPr wrap="square">
                  <a:spAutoFit/>
                </a:bodyPr>
                <a:lstStyle/>
                <a:p>
                  <a:pPr lvl="0" algn="just"/>
                  <a:r>
                    <a:rPr lang="en-US" sz="2200" b="1" dirty="0" smtClean="0">
                      <a:latin typeface="Calibri (body)"/>
                    </a:rPr>
                    <a:t>‘Spaghetti’ </a:t>
                  </a:r>
                  <a:r>
                    <a:rPr lang="en-US" sz="2200" b="1" dirty="0">
                      <a:latin typeface="Calibri (body)"/>
                    </a:rPr>
                    <a:t>diagram</a:t>
                  </a:r>
                  <a:r>
                    <a:rPr lang="en-US" sz="2200" dirty="0">
                      <a:latin typeface="Calibri (body)"/>
                    </a:rPr>
                    <a:t>: </a:t>
                  </a:r>
                  <a:r>
                    <a:rPr lang="en-US" sz="2200" dirty="0" smtClean="0">
                      <a:latin typeface="Calibri (body)"/>
                    </a:rPr>
                    <a:t>Messy </a:t>
                  </a:r>
                  <a:r>
                    <a:rPr lang="en-US" sz="2200" dirty="0">
                      <a:latin typeface="Calibri (body)"/>
                    </a:rPr>
                    <a:t>and fragmented online workflow that new students have to go through. This powerful visual made its way to CU Boulder </a:t>
                  </a:r>
                  <a:r>
                    <a:rPr lang="en-US" sz="2200" dirty="0" smtClean="0">
                      <a:latin typeface="Calibri (body)"/>
                    </a:rPr>
                    <a:t>leadership, </a:t>
                  </a:r>
                  <a:r>
                    <a:rPr lang="en-US" sz="2200" dirty="0">
                      <a:latin typeface="Calibri (body)"/>
                    </a:rPr>
                    <a:t>spurring them to demand a simplified experience for all students. </a:t>
                  </a:r>
                </a:p>
              </p:txBody>
            </p:sp>
            <p:sp>
              <p:nvSpPr>
                <p:cNvPr id="10" name="Rectangle 9"/>
                <p:cNvSpPr/>
                <p:nvPr/>
              </p:nvSpPr>
              <p:spPr>
                <a:xfrm>
                  <a:off x="4018571" y="19066030"/>
                  <a:ext cx="6448484" cy="1785104"/>
                </a:xfrm>
                <a:prstGeom prst="rect">
                  <a:avLst/>
                </a:prstGeom>
              </p:spPr>
              <p:txBody>
                <a:bodyPr wrap="square">
                  <a:spAutoFit/>
                </a:bodyPr>
                <a:lstStyle/>
                <a:p>
                  <a:pPr marR="0" lvl="0" algn="just">
                    <a:spcBef>
                      <a:spcPts val="0"/>
                    </a:spcBef>
                    <a:spcAft>
                      <a:spcPts val="0"/>
                    </a:spcAft>
                  </a:pPr>
                  <a:r>
                    <a:rPr lang="en-US" sz="2200" b="1" dirty="0">
                      <a:latin typeface="Calibri (body)"/>
                      <a:ea typeface="Calibri" panose="020F0502020204030204" pitchFamily="34" charset="0"/>
                      <a:cs typeface="Times New Roman" panose="02020603050405020304" pitchFamily="18" charset="0"/>
                    </a:rPr>
                    <a:t>Portal feedback</a:t>
                  </a:r>
                  <a:r>
                    <a:rPr lang="en-US" sz="2200" dirty="0">
                      <a:latin typeface="Calibri (body)"/>
                      <a:ea typeface="Calibri" panose="020F0502020204030204" pitchFamily="34" charset="0"/>
                      <a:cs typeface="Times New Roman" panose="02020603050405020304" pitchFamily="18" charset="0"/>
                    </a:rPr>
                    <a:t>: A 2015 survey about our student portal revealed that its Top 3 issues were: </a:t>
                  </a:r>
                </a:p>
                <a:p>
                  <a:pPr marL="742950" marR="0" lvl="1" indent="-285750" algn="just">
                    <a:spcBef>
                      <a:spcPts val="0"/>
                    </a:spcBef>
                    <a:spcAft>
                      <a:spcPts val="0"/>
                    </a:spcAft>
                    <a:buFont typeface="Courier New" panose="02070309020205020404" pitchFamily="49" charset="0"/>
                    <a:buChar char="o"/>
                  </a:pPr>
                  <a:r>
                    <a:rPr lang="en-US" sz="2200" dirty="0">
                      <a:latin typeface="Calibri (body)"/>
                      <a:ea typeface="Calibri" panose="020F0502020204030204" pitchFamily="34" charset="0"/>
                    </a:rPr>
                    <a:t>Cluttered/confusing navigation</a:t>
                  </a:r>
                </a:p>
                <a:p>
                  <a:pPr marL="742950" marR="0" lvl="1" indent="-285750" algn="just">
                    <a:spcBef>
                      <a:spcPts val="0"/>
                    </a:spcBef>
                    <a:spcAft>
                      <a:spcPts val="0"/>
                    </a:spcAft>
                    <a:buFont typeface="Courier New" panose="02070309020205020404" pitchFamily="49" charset="0"/>
                    <a:buChar char="o"/>
                  </a:pPr>
                  <a:r>
                    <a:rPr lang="en-US" sz="2200" dirty="0">
                      <a:latin typeface="Calibri (body)"/>
                      <a:ea typeface="Calibri" panose="020F0502020204030204" pitchFamily="34" charset="0"/>
                    </a:rPr>
                    <a:t>Lack of mobile device compatibility</a:t>
                  </a:r>
                </a:p>
                <a:p>
                  <a:pPr marL="742950" marR="0" lvl="1" indent="-285750" algn="just">
                    <a:spcBef>
                      <a:spcPts val="0"/>
                    </a:spcBef>
                    <a:spcAft>
                      <a:spcPts val="0"/>
                    </a:spcAft>
                    <a:buFont typeface="Courier New" panose="02070309020205020404" pitchFamily="49" charset="0"/>
                    <a:buChar char="o"/>
                  </a:pPr>
                  <a:r>
                    <a:rPr lang="en-US" sz="2200" dirty="0">
                      <a:latin typeface="Calibri (body)"/>
                      <a:ea typeface="Calibri" panose="020F0502020204030204" pitchFamily="34" charset="0"/>
                    </a:rPr>
                    <a:t>Difficult class search and </a:t>
                  </a:r>
                  <a:r>
                    <a:rPr lang="en-US" sz="2200" dirty="0" smtClean="0">
                      <a:latin typeface="Calibri (body)"/>
                      <a:ea typeface="Calibri" panose="020F0502020204030204" pitchFamily="34" charset="0"/>
                    </a:rPr>
                    <a:t>registration</a:t>
                  </a:r>
                  <a:endParaRPr lang="en-US" sz="2200" dirty="0">
                    <a:latin typeface="Calibri (body)"/>
                    <a:ea typeface="Calibri" panose="020F0502020204030204" pitchFamily="34" charset="0"/>
                  </a:endParaRPr>
                </a:p>
              </p:txBody>
            </p:sp>
            <p:sp>
              <p:nvSpPr>
                <p:cNvPr id="11" name="Rectangle 10"/>
                <p:cNvSpPr/>
                <p:nvPr/>
              </p:nvSpPr>
              <p:spPr>
                <a:xfrm>
                  <a:off x="614087" y="5173783"/>
                  <a:ext cx="9772306" cy="2677656"/>
                </a:xfrm>
                <a:prstGeom prst="rect">
                  <a:avLst/>
                </a:prstGeom>
              </p:spPr>
              <p:txBody>
                <a:bodyPr wrap="square">
                  <a:spAutoFit/>
                </a:bodyPr>
                <a:lstStyle/>
                <a:p>
                  <a:pPr algn="just"/>
                  <a:r>
                    <a:rPr lang="en-US" sz="2400" dirty="0" smtClean="0">
                      <a:latin typeface="Calibri (body)"/>
                      <a:ea typeface="Calibri" panose="020F0502020204030204" pitchFamily="34" charset="0"/>
                    </a:rPr>
                    <a:t>There </a:t>
                  </a:r>
                  <a:r>
                    <a:rPr lang="en-US" sz="2400" dirty="0">
                      <a:latin typeface="Calibri (body)"/>
                      <a:ea typeface="Calibri" panose="020F0502020204030204" pitchFamily="34" charset="0"/>
                    </a:rPr>
                    <a:t>are more than 100 student-facing systems providing various services to CU Boulder students, and hundreds of forms to initiate various processes. The </a:t>
                  </a:r>
                  <a:r>
                    <a:rPr lang="en-US" sz="2400" dirty="0" smtClean="0">
                      <a:latin typeface="Calibri (body)"/>
                      <a:ea typeface="Calibri" panose="020F0502020204030204" pitchFamily="34" charset="0"/>
                    </a:rPr>
                    <a:t>Unified Student Experience (USE) project </a:t>
                  </a:r>
                  <a:r>
                    <a:rPr lang="en-US" sz="2400" dirty="0">
                      <a:latin typeface="Calibri (body)"/>
                      <a:ea typeface="Calibri" panose="020F0502020204030204" pitchFamily="34" charset="0"/>
                    </a:rPr>
                    <a:t>aims to address this cognitive cacophony by creating a single, simple starting point from which any of these systems and processes can be found. This new portal blurs the lines between these systems so that students don’t have to care about which system performs which job.</a:t>
                  </a:r>
                  <a:endParaRPr lang="en-US" sz="2400" dirty="0">
                    <a:latin typeface="Calibri (body)"/>
                  </a:endParaRPr>
                </a:p>
              </p:txBody>
            </p:sp>
          </p:grpSp>
        </p:grpSp>
      </p:grpSp>
      <p:sp>
        <p:nvSpPr>
          <p:cNvPr id="81" name="TextBox 80"/>
          <p:cNvSpPr txBox="1"/>
          <p:nvPr/>
        </p:nvSpPr>
        <p:spPr>
          <a:xfrm>
            <a:off x="11282618" y="6808638"/>
            <a:ext cx="7610813" cy="769441"/>
          </a:xfrm>
          <a:prstGeom prst="rect">
            <a:avLst/>
          </a:prstGeom>
          <a:noFill/>
          <a:effectLst/>
        </p:spPr>
        <p:txBody>
          <a:bodyPr wrap="square">
            <a:spAutoFit/>
          </a:bodyPr>
          <a:lstStyle/>
          <a:p>
            <a:pPr>
              <a:defRPr/>
            </a:pPr>
            <a:r>
              <a:rPr lang="en-US" sz="4400" b="1" dirty="0" smtClean="0"/>
              <a:t>Project Initiation &amp; Structure</a:t>
            </a:r>
          </a:p>
        </p:txBody>
      </p:sp>
      <p:sp>
        <p:nvSpPr>
          <p:cNvPr id="16" name="Rectangle 15"/>
          <p:cNvSpPr/>
          <p:nvPr/>
        </p:nvSpPr>
        <p:spPr>
          <a:xfrm>
            <a:off x="11282618" y="9127508"/>
            <a:ext cx="4593584" cy="11849398"/>
          </a:xfrm>
          <a:prstGeom prst="rect">
            <a:avLst/>
          </a:prstGeom>
        </p:spPr>
        <p:txBody>
          <a:bodyPr wrap="square">
            <a:spAutoFit/>
          </a:bodyPr>
          <a:lstStyle/>
          <a:p>
            <a:pPr algn="just"/>
            <a:r>
              <a:rPr lang="en-US" sz="2200" b="1" dirty="0" smtClean="0">
                <a:latin typeface="Calibri (body)"/>
              </a:rPr>
              <a:t>Policy</a:t>
            </a:r>
            <a:r>
              <a:rPr lang="en-US" sz="2200" dirty="0" smtClean="0">
                <a:latin typeface="Calibri (body)"/>
              </a:rPr>
              <a:t>: </a:t>
            </a:r>
            <a:r>
              <a:rPr lang="en-US" sz="2200" dirty="0">
                <a:latin typeface="Calibri (body)"/>
              </a:rPr>
              <a:t>Tasked with creating a usability policy. It continues to communicate about the project and build awareness and acceptance of its goals in the campus community. </a:t>
            </a:r>
            <a:endParaRPr lang="en-US" sz="2200" dirty="0" smtClean="0">
              <a:latin typeface="Calibri (body)"/>
            </a:endParaRPr>
          </a:p>
          <a:p>
            <a:pPr lvl="1" algn="just"/>
            <a:endParaRPr lang="en-US" sz="1200" dirty="0">
              <a:latin typeface="Calibri (body)"/>
            </a:endParaRPr>
          </a:p>
          <a:p>
            <a:pPr algn="just"/>
            <a:r>
              <a:rPr lang="en-US" sz="2200" b="1" dirty="0" smtClean="0">
                <a:latin typeface="Calibri (body)"/>
              </a:rPr>
              <a:t>Single sign-on</a:t>
            </a:r>
            <a:r>
              <a:rPr lang="en-US" sz="2200" dirty="0">
                <a:latin typeface="Calibri (body)"/>
              </a:rPr>
              <a:t>: Tasked with bringing online services behind the same authentication mechanism. This is another key part of blurring the lines between systems. </a:t>
            </a:r>
            <a:endParaRPr lang="en-US" sz="2200" dirty="0" smtClean="0">
              <a:latin typeface="Calibri (body)"/>
            </a:endParaRPr>
          </a:p>
          <a:p>
            <a:pPr lvl="1" algn="just"/>
            <a:endParaRPr lang="en-US" sz="1200" dirty="0">
              <a:latin typeface="Calibri (body)"/>
            </a:endParaRPr>
          </a:p>
          <a:p>
            <a:pPr algn="just"/>
            <a:r>
              <a:rPr lang="en-US" sz="2200" b="1" dirty="0">
                <a:latin typeface="Calibri (body)"/>
              </a:rPr>
              <a:t>B</a:t>
            </a:r>
            <a:r>
              <a:rPr lang="en-US" sz="2200" b="1" dirty="0" smtClean="0">
                <a:latin typeface="Calibri (body)"/>
              </a:rPr>
              <a:t>est </a:t>
            </a:r>
            <a:r>
              <a:rPr lang="en-US" sz="2200" b="1" dirty="0">
                <a:latin typeface="Calibri (body)"/>
              </a:rPr>
              <a:t>practices: </a:t>
            </a:r>
            <a:r>
              <a:rPr lang="en-US" sz="2200" dirty="0">
                <a:latin typeface="Calibri (body)"/>
              </a:rPr>
              <a:t>Tasked with pulling together technical, functional, and communications experts to create a set of best practices for all new student-facing implementations. </a:t>
            </a:r>
            <a:endParaRPr lang="en-US" sz="2200" dirty="0" smtClean="0">
              <a:latin typeface="Calibri (body)"/>
            </a:endParaRPr>
          </a:p>
          <a:p>
            <a:pPr lvl="1" algn="just"/>
            <a:endParaRPr lang="en-US" sz="1200" dirty="0">
              <a:latin typeface="Calibri (body)"/>
            </a:endParaRPr>
          </a:p>
          <a:p>
            <a:pPr algn="just"/>
            <a:r>
              <a:rPr lang="en-US" sz="2200" b="1" dirty="0" smtClean="0">
                <a:latin typeface="Calibri (body)"/>
              </a:rPr>
              <a:t>Stakeholders</a:t>
            </a:r>
            <a:r>
              <a:rPr lang="en-US" sz="2200" b="1" dirty="0">
                <a:latin typeface="Calibri (body)"/>
              </a:rPr>
              <a:t>:</a:t>
            </a:r>
            <a:r>
              <a:rPr lang="en-US" sz="2200" dirty="0">
                <a:latin typeface="Calibri (body)"/>
              </a:rPr>
              <a:t> Tasked with identifying and understanding the many student-facing online systems</a:t>
            </a:r>
            <a:r>
              <a:rPr lang="en-US" sz="2200" dirty="0" smtClean="0">
                <a:latin typeface="Calibri (body)"/>
              </a:rPr>
              <a:t>.</a:t>
            </a:r>
          </a:p>
          <a:p>
            <a:pPr lvl="1" algn="just"/>
            <a:r>
              <a:rPr lang="en-US" sz="1200" dirty="0" smtClean="0">
                <a:latin typeface="Calibri (body)"/>
              </a:rPr>
              <a:t> </a:t>
            </a:r>
            <a:endParaRPr lang="en-US" sz="1200" dirty="0">
              <a:latin typeface="Calibri (body)"/>
            </a:endParaRPr>
          </a:p>
          <a:p>
            <a:pPr algn="just"/>
            <a:r>
              <a:rPr lang="en-US" sz="2200" b="1" dirty="0">
                <a:latin typeface="Calibri (body)"/>
              </a:rPr>
              <a:t>R</a:t>
            </a:r>
            <a:r>
              <a:rPr lang="en-US" sz="2200" b="1" dirty="0" smtClean="0">
                <a:latin typeface="Calibri (body)"/>
              </a:rPr>
              <a:t>esource </a:t>
            </a:r>
            <a:r>
              <a:rPr lang="en-US" sz="2200" b="1" dirty="0">
                <a:latin typeface="Calibri (body)"/>
              </a:rPr>
              <a:t>center: </a:t>
            </a:r>
            <a:r>
              <a:rPr lang="en-US" sz="2200" dirty="0">
                <a:latin typeface="Calibri (body)"/>
              </a:rPr>
              <a:t>Tasked with identifying and developing a location or process where students can ask questions of actual human beings, without being passed from one office to the next</a:t>
            </a:r>
            <a:r>
              <a:rPr lang="en-US" sz="2200" dirty="0" smtClean="0">
                <a:latin typeface="Calibri (body)"/>
              </a:rPr>
              <a:t>.</a:t>
            </a:r>
          </a:p>
          <a:p>
            <a:pPr lvl="1" algn="just"/>
            <a:r>
              <a:rPr lang="en-US" sz="1200" dirty="0" smtClean="0">
                <a:latin typeface="Calibri (body)"/>
              </a:rPr>
              <a:t> </a:t>
            </a:r>
            <a:endParaRPr lang="en-US" sz="1200" dirty="0">
              <a:latin typeface="Calibri (body)"/>
            </a:endParaRPr>
          </a:p>
          <a:p>
            <a:pPr algn="just"/>
            <a:r>
              <a:rPr lang="en-US" sz="2200" b="1" dirty="0" smtClean="0">
                <a:latin typeface="Calibri (body)"/>
              </a:rPr>
              <a:t>Portal </a:t>
            </a:r>
            <a:r>
              <a:rPr lang="en-US" sz="2200" b="1" dirty="0">
                <a:latin typeface="Calibri (body)"/>
              </a:rPr>
              <a:t>implementation:</a:t>
            </a:r>
            <a:r>
              <a:rPr lang="en-US" sz="2200" dirty="0">
                <a:latin typeface="Calibri (body)"/>
              </a:rPr>
              <a:t> Tasked with combining development, design, project management, business analysis, and student contact experts to create the new student portal, </a:t>
            </a:r>
            <a:r>
              <a:rPr lang="en-US" sz="2200" dirty="0" smtClean="0">
                <a:latin typeface="Calibri (body)"/>
              </a:rPr>
              <a:t>named Buff </a:t>
            </a:r>
            <a:r>
              <a:rPr lang="en-US" sz="2200" dirty="0">
                <a:latin typeface="Calibri (body)"/>
              </a:rPr>
              <a:t>Portal</a:t>
            </a:r>
            <a:r>
              <a:rPr lang="en-US" sz="2200" dirty="0" smtClean="0">
                <a:latin typeface="Calibri (body)"/>
              </a:rPr>
              <a:t>.</a:t>
            </a:r>
            <a:endParaRPr lang="en-US" sz="2200" dirty="0">
              <a:latin typeface="Calibri (body)"/>
            </a:endParaRPr>
          </a:p>
        </p:txBody>
      </p:sp>
      <p:sp>
        <p:nvSpPr>
          <p:cNvPr id="7" name="TextBox 3"/>
          <p:cNvSpPr txBox="1">
            <a:spLocks noChangeArrowheads="1"/>
          </p:cNvSpPr>
          <p:nvPr/>
        </p:nvSpPr>
        <p:spPr bwMode="auto">
          <a:xfrm>
            <a:off x="11282618" y="7572434"/>
            <a:ext cx="9530335" cy="1200329"/>
          </a:xfrm>
          <a:prstGeom prst="rect">
            <a:avLst/>
          </a:prstGeom>
          <a:solidFill>
            <a:schemeClr val="bg1">
              <a:alpha val="63000"/>
            </a:scheme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lvl="0" algn="just"/>
            <a:r>
              <a:rPr lang="en-US" sz="2400" dirty="0" smtClean="0">
                <a:latin typeface="Calibri (body)"/>
              </a:rPr>
              <a:t>Executive </a:t>
            </a:r>
            <a:r>
              <a:rPr lang="en-US" sz="2400" dirty="0">
                <a:latin typeface="Calibri (body)"/>
              </a:rPr>
              <a:t>sponsorship for the USE project comes from our CFO and </a:t>
            </a:r>
            <a:r>
              <a:rPr lang="en-US" sz="2400" dirty="0" smtClean="0">
                <a:latin typeface="Calibri (body)"/>
              </a:rPr>
              <a:t>Provost</a:t>
            </a:r>
            <a:r>
              <a:rPr lang="en-US" sz="2400" dirty="0">
                <a:latin typeface="Calibri (body)"/>
              </a:rPr>
              <a:t>. The project itself consists of six different working teams, each co-led by an IT manager and a campus business office expert: </a:t>
            </a:r>
          </a:p>
        </p:txBody>
      </p:sp>
      <p:pic>
        <p:nvPicPr>
          <p:cNvPr id="1040" name="Picture 1039"/>
          <p:cNvPicPr>
            <a:picLocks noChangeAspect="1"/>
          </p:cNvPicPr>
          <p:nvPr/>
        </p:nvPicPr>
        <p:blipFill>
          <a:blip r:embed="rId7"/>
          <a:stretch>
            <a:fillRect/>
          </a:stretch>
        </p:blipFill>
        <p:spPr>
          <a:xfrm>
            <a:off x="16047455" y="9124322"/>
            <a:ext cx="4786326" cy="4778466"/>
          </a:xfrm>
          <a:prstGeom prst="rect">
            <a:avLst/>
          </a:prstGeom>
        </p:spPr>
      </p:pic>
      <p:grpSp>
        <p:nvGrpSpPr>
          <p:cNvPr id="66" name="Group 65"/>
          <p:cNvGrpSpPr/>
          <p:nvPr/>
        </p:nvGrpSpPr>
        <p:grpSpPr>
          <a:xfrm>
            <a:off x="21905132" y="6808638"/>
            <a:ext cx="9530334" cy="14228949"/>
            <a:chOff x="21867032" y="6353543"/>
            <a:chExt cx="9530334" cy="14228949"/>
          </a:xfrm>
        </p:grpSpPr>
        <p:sp>
          <p:nvSpPr>
            <p:cNvPr id="80" name="TextBox 79"/>
            <p:cNvSpPr txBox="1"/>
            <p:nvPr/>
          </p:nvSpPr>
          <p:spPr>
            <a:xfrm>
              <a:off x="21867032" y="6353543"/>
              <a:ext cx="9329586" cy="769441"/>
            </a:xfrm>
            <a:prstGeom prst="rect">
              <a:avLst/>
            </a:prstGeom>
            <a:noFill/>
            <a:effectLst/>
          </p:spPr>
          <p:txBody>
            <a:bodyPr wrap="square">
              <a:spAutoFit/>
            </a:bodyPr>
            <a:lstStyle/>
            <a:p>
              <a:pPr>
                <a:defRPr/>
              </a:pPr>
              <a:r>
                <a:rPr lang="en-US" sz="4400" b="1" dirty="0" smtClean="0"/>
                <a:t>Design Process &amp; Development</a:t>
              </a:r>
              <a:endParaRPr lang="en-US" sz="4400" b="1" dirty="0"/>
            </a:p>
          </p:txBody>
        </p:sp>
        <p:grpSp>
          <p:nvGrpSpPr>
            <p:cNvPr id="31" name="Group 30"/>
            <p:cNvGrpSpPr/>
            <p:nvPr/>
          </p:nvGrpSpPr>
          <p:grpSpPr>
            <a:xfrm>
              <a:off x="21867032" y="7117339"/>
              <a:ext cx="9530334" cy="13465153"/>
              <a:chOff x="21867032" y="7117339"/>
              <a:chExt cx="9530334" cy="13465153"/>
            </a:xfrm>
          </p:grpSpPr>
          <p:sp>
            <p:nvSpPr>
              <p:cNvPr id="12" name="Rectangle 11"/>
              <p:cNvSpPr/>
              <p:nvPr/>
            </p:nvSpPr>
            <p:spPr>
              <a:xfrm>
                <a:off x="21931610" y="13811408"/>
                <a:ext cx="9401179" cy="6771084"/>
              </a:xfrm>
              <a:prstGeom prst="rect">
                <a:avLst/>
              </a:prstGeom>
            </p:spPr>
            <p:txBody>
              <a:bodyPr wrap="square">
                <a:spAutoFit/>
              </a:bodyPr>
              <a:lstStyle/>
              <a:p>
                <a:pPr algn="just"/>
                <a:r>
                  <a:rPr lang="en-US" sz="2200" b="1" dirty="0" smtClean="0">
                    <a:latin typeface="Calibri (body)"/>
                    <a:ea typeface="Calibri" panose="020F0502020204030204" pitchFamily="34" charset="0"/>
                  </a:rPr>
                  <a:t>Data:</a:t>
                </a:r>
                <a:r>
                  <a:rPr lang="en-US" sz="2200" dirty="0" smtClean="0">
                    <a:latin typeface="Calibri (body)"/>
                    <a:ea typeface="Calibri" panose="020F0502020204030204" pitchFamily="34" charset="0"/>
                  </a:rPr>
                  <a:t> </a:t>
                </a:r>
                <a:r>
                  <a:rPr lang="en-US" sz="2200" dirty="0">
                    <a:latin typeface="Calibri (body)"/>
                    <a:ea typeface="Calibri" panose="020F0502020204030204" pitchFamily="34" charset="0"/>
                  </a:rPr>
                  <a:t>Student contact and business analysis team leaders gather data from students and subject matter experts (SMEs). </a:t>
                </a:r>
                <a:r>
                  <a:rPr lang="en-US" sz="2200" dirty="0" smtClean="0">
                    <a:latin typeface="Calibri (body)"/>
                    <a:ea typeface="Calibri" panose="020F0502020204030204" pitchFamily="34" charset="0"/>
                  </a:rPr>
                  <a:t>We elicit </a:t>
                </a:r>
                <a:r>
                  <a:rPr lang="en-US" sz="2200" dirty="0">
                    <a:latin typeface="Calibri (body)"/>
                    <a:ea typeface="Calibri" panose="020F0502020204030204" pitchFamily="34" charset="0"/>
                  </a:rPr>
                  <a:t>what the main student pain points are with a particular process, and what their ideal experience of that process would be. </a:t>
                </a:r>
              </a:p>
              <a:p>
                <a:pPr algn="just"/>
                <a:endParaRPr lang="en-US" sz="1200" b="1" dirty="0" smtClean="0">
                  <a:latin typeface="Calibri (body)"/>
                  <a:ea typeface="Calibri" panose="020F0502020204030204" pitchFamily="34" charset="0"/>
                </a:endParaRPr>
              </a:p>
              <a:p>
                <a:pPr algn="just"/>
                <a:r>
                  <a:rPr lang="en-US" sz="2200" b="1" dirty="0" smtClean="0">
                    <a:latin typeface="Calibri (body)"/>
                    <a:ea typeface="Calibri" panose="020F0502020204030204" pitchFamily="34" charset="0"/>
                  </a:rPr>
                  <a:t>Design sprint</a:t>
                </a:r>
                <a:r>
                  <a:rPr lang="en-US" sz="2200" b="1" dirty="0">
                    <a:latin typeface="Calibri (body)"/>
                    <a:ea typeface="Calibri" panose="020F0502020204030204" pitchFamily="34" charset="0"/>
                  </a:rPr>
                  <a:t>:</a:t>
                </a:r>
                <a:r>
                  <a:rPr lang="en-US" sz="2200" dirty="0">
                    <a:latin typeface="Calibri (body)"/>
                    <a:ea typeface="Calibri" panose="020F0502020204030204" pitchFamily="34" charset="0"/>
                  </a:rPr>
                  <a:t> Students, SMEs, developers, analysts, accessibility experts, and a designer gather to review the </a:t>
                </a:r>
                <a:r>
                  <a:rPr lang="en-US" sz="2200" dirty="0" smtClean="0">
                    <a:latin typeface="Calibri (body)"/>
                    <a:ea typeface="Calibri" panose="020F0502020204030204" pitchFamily="34" charset="0"/>
                  </a:rPr>
                  <a:t>data, </a:t>
                </a:r>
                <a:r>
                  <a:rPr lang="en-US" sz="2200" dirty="0">
                    <a:latin typeface="Calibri (body)"/>
                    <a:ea typeface="Calibri" panose="020F0502020204030204" pitchFamily="34" charset="0"/>
                  </a:rPr>
                  <a:t>see analogous inspirations from other systems, and </a:t>
                </a:r>
                <a:r>
                  <a:rPr lang="en-US" sz="2200" dirty="0" smtClean="0">
                    <a:latin typeface="Calibri (body)"/>
                    <a:ea typeface="Calibri" panose="020F0502020204030204" pitchFamily="34" charset="0"/>
                  </a:rPr>
                  <a:t>sketch designs </a:t>
                </a:r>
                <a:r>
                  <a:rPr lang="en-US" sz="2200" dirty="0">
                    <a:latin typeface="Calibri (body)"/>
                    <a:ea typeface="Calibri" panose="020F0502020204030204" pitchFamily="34" charset="0"/>
                  </a:rPr>
                  <a:t>for the new feature. </a:t>
                </a:r>
              </a:p>
              <a:p>
                <a:pPr algn="just"/>
                <a:endParaRPr lang="en-US" sz="1200" b="1" dirty="0" smtClean="0">
                  <a:latin typeface="Calibri (body)"/>
                  <a:ea typeface="Calibri" panose="020F0502020204030204" pitchFamily="34" charset="0"/>
                </a:endParaRPr>
              </a:p>
              <a:p>
                <a:pPr algn="just"/>
                <a:r>
                  <a:rPr lang="en-US" sz="2200" b="1" dirty="0" smtClean="0">
                    <a:latin typeface="Calibri (body)"/>
                    <a:ea typeface="Calibri" panose="020F0502020204030204" pitchFamily="34" charset="0"/>
                  </a:rPr>
                  <a:t>Prototype</a:t>
                </a:r>
                <a:r>
                  <a:rPr lang="en-US" sz="2200" b="1" dirty="0">
                    <a:latin typeface="Calibri (body)"/>
                    <a:ea typeface="Calibri" panose="020F0502020204030204" pitchFamily="34" charset="0"/>
                  </a:rPr>
                  <a:t>:</a:t>
                </a:r>
                <a:r>
                  <a:rPr lang="en-US" sz="2200" dirty="0">
                    <a:latin typeface="Calibri (body)"/>
                    <a:ea typeface="Calibri" panose="020F0502020204030204" pitchFamily="34" charset="0"/>
                  </a:rPr>
                  <a:t> Based on the outcome of the design sprint, our designer then creates a prototype of the Buff Portal experience for that feature. </a:t>
                </a:r>
              </a:p>
              <a:p>
                <a:pPr algn="just"/>
                <a:endParaRPr lang="en-US" sz="1200" b="1" dirty="0" smtClean="0">
                  <a:latin typeface="Calibri (body)"/>
                  <a:ea typeface="Calibri" panose="020F0502020204030204" pitchFamily="34" charset="0"/>
                </a:endParaRPr>
              </a:p>
              <a:p>
                <a:pPr algn="just"/>
                <a:r>
                  <a:rPr lang="en-US" sz="2200" b="1" dirty="0" smtClean="0">
                    <a:latin typeface="Calibri (body)"/>
                    <a:ea typeface="Calibri" panose="020F0502020204030204" pitchFamily="34" charset="0"/>
                  </a:rPr>
                  <a:t>Review </a:t>
                </a:r>
                <a:r>
                  <a:rPr lang="en-US" sz="2200" b="1" dirty="0">
                    <a:latin typeface="Calibri (body)"/>
                    <a:ea typeface="Calibri" panose="020F0502020204030204" pitchFamily="34" charset="0"/>
                  </a:rPr>
                  <a:t>and finalize design: </a:t>
                </a:r>
                <a:r>
                  <a:rPr lang="en-US" sz="2200" dirty="0">
                    <a:latin typeface="Calibri (body)"/>
                    <a:ea typeface="Calibri" panose="020F0502020204030204" pitchFamily="34" charset="0"/>
                  </a:rPr>
                  <a:t>Students and SMEs review the prototype and </a:t>
                </a:r>
                <a:r>
                  <a:rPr lang="en-US" sz="2200" dirty="0" smtClean="0">
                    <a:latin typeface="Calibri (body)"/>
                    <a:ea typeface="Calibri" panose="020F0502020204030204" pitchFamily="34" charset="0"/>
                  </a:rPr>
                  <a:t>provide </a:t>
                </a:r>
                <a:r>
                  <a:rPr lang="en-US" sz="2200" dirty="0">
                    <a:latin typeface="Calibri (body)"/>
                    <a:ea typeface="Calibri" panose="020F0502020204030204" pitchFamily="34" charset="0"/>
                  </a:rPr>
                  <a:t>feedback. Based on this, the designer creates a final version of that design and marks it ready for development. Business analysts supplement the design with all captured requirements for that feature. </a:t>
                </a:r>
              </a:p>
              <a:p>
                <a:pPr algn="just"/>
                <a:endParaRPr lang="en-US" sz="1200" b="1" dirty="0" smtClean="0">
                  <a:latin typeface="Calibri (body)"/>
                  <a:ea typeface="Calibri" panose="020F0502020204030204" pitchFamily="34" charset="0"/>
                </a:endParaRPr>
              </a:p>
              <a:p>
                <a:pPr algn="just"/>
                <a:r>
                  <a:rPr lang="en-US" sz="2200" b="1" dirty="0" smtClean="0">
                    <a:latin typeface="Calibri (body)"/>
                    <a:ea typeface="Calibri" panose="020F0502020204030204" pitchFamily="34" charset="0"/>
                  </a:rPr>
                  <a:t>Development</a:t>
                </a:r>
                <a:r>
                  <a:rPr lang="en-US" sz="2200" b="1" dirty="0">
                    <a:latin typeface="Calibri (body)"/>
                    <a:ea typeface="Calibri" panose="020F0502020204030204" pitchFamily="34" charset="0"/>
                  </a:rPr>
                  <a:t>:</a:t>
                </a:r>
                <a:r>
                  <a:rPr lang="en-US" sz="2200" dirty="0">
                    <a:latin typeface="Calibri (body)"/>
                    <a:ea typeface="Calibri" panose="020F0502020204030204" pitchFamily="34" charset="0"/>
                  </a:rPr>
                  <a:t> Developers build a working version of the feature based on the design and requirements. </a:t>
                </a:r>
                <a:endParaRPr lang="en-US" sz="2200" dirty="0" smtClean="0">
                  <a:latin typeface="Calibri (body)"/>
                  <a:ea typeface="Calibri" panose="020F0502020204030204" pitchFamily="34" charset="0"/>
                </a:endParaRPr>
              </a:p>
              <a:p>
                <a:pPr algn="just"/>
                <a:endParaRPr lang="en-US" sz="1200" b="1" dirty="0" smtClean="0">
                  <a:latin typeface="Calibri (body)"/>
                  <a:ea typeface="Calibri" panose="020F0502020204030204" pitchFamily="34" charset="0"/>
                </a:endParaRPr>
              </a:p>
              <a:p>
                <a:pPr algn="just"/>
                <a:r>
                  <a:rPr lang="en-US" sz="2200" b="1" dirty="0" smtClean="0">
                    <a:latin typeface="Calibri (body)"/>
                    <a:ea typeface="Calibri" panose="020F0502020204030204" pitchFamily="34" charset="0"/>
                  </a:rPr>
                  <a:t>Testing</a:t>
                </a:r>
                <a:r>
                  <a:rPr lang="en-US" sz="2200" b="1" dirty="0">
                    <a:latin typeface="Calibri (body)"/>
                    <a:ea typeface="Calibri" panose="020F0502020204030204" pitchFamily="34" charset="0"/>
                  </a:rPr>
                  <a:t>:</a:t>
                </a:r>
                <a:r>
                  <a:rPr lang="en-US" sz="2200" dirty="0">
                    <a:latin typeface="Calibri (body)"/>
                    <a:ea typeface="Calibri" panose="020F0502020204030204" pitchFamily="34" charset="0"/>
                  </a:rPr>
                  <a:t> Students and SMEs test the feature and provide feedback for future iterations. </a:t>
                </a:r>
                <a:endParaRPr lang="en-US" sz="2200" dirty="0">
                  <a:latin typeface="Calibri (body)"/>
                </a:endParaRPr>
              </a:p>
            </p:txBody>
          </p:sp>
          <p:pic>
            <p:nvPicPr>
              <p:cNvPr id="1028" name="Picture 4" descr="https://lh3.googleusercontent.com/4iqELQ2_TvDx3FDXclF7nDul6xx4Bs5yWWxXH8Ec3Pp2QJGD1M4_2qzHstJ6GdOL74KG6bBsOHwdby4TorTNfxMCp8lzVHULj59u075IRuHeBlPtu9dNbmFpuWFUv9o8ev3f1m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31610" y="8232413"/>
                <a:ext cx="9401179" cy="52949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1867032" y="7117339"/>
                <a:ext cx="9530334" cy="830997"/>
              </a:xfrm>
              <a:prstGeom prst="rect">
                <a:avLst/>
              </a:prstGeom>
            </p:spPr>
            <p:txBody>
              <a:bodyPr wrap="square">
                <a:spAutoFit/>
              </a:bodyPr>
              <a:lstStyle/>
              <a:p>
                <a:pPr marR="0" lvl="0" algn="just">
                  <a:spcBef>
                    <a:spcPts val="0"/>
                  </a:spcBef>
                  <a:spcAft>
                    <a:spcPts val="0"/>
                  </a:spcAft>
                </a:pPr>
                <a:r>
                  <a:rPr lang="en-US" sz="2400" dirty="0" smtClean="0">
                    <a:latin typeface="Calibri (body)"/>
                    <a:ea typeface="Calibri" panose="020F0502020204030204" pitchFamily="34" charset="0"/>
                    <a:cs typeface="Times New Roman" panose="02020603050405020304" pitchFamily="18" charset="0"/>
                  </a:rPr>
                  <a:t>Each </a:t>
                </a:r>
                <a:r>
                  <a:rPr lang="en-US" sz="2400" dirty="0">
                    <a:latin typeface="Calibri (body)"/>
                    <a:ea typeface="Calibri" panose="020F0502020204030204" pitchFamily="34" charset="0"/>
                    <a:cs typeface="Times New Roman" panose="02020603050405020304" pitchFamily="18" charset="0"/>
                  </a:rPr>
                  <a:t>feature in Buff Portal follows a repeatable design and development process: </a:t>
                </a:r>
              </a:p>
            </p:txBody>
          </p:sp>
        </p:grpSp>
      </p:grpSp>
      <p:sp>
        <p:nvSpPr>
          <p:cNvPr id="18" name="TextBox 17"/>
          <p:cNvSpPr txBox="1"/>
          <p:nvPr/>
        </p:nvSpPr>
        <p:spPr>
          <a:xfrm>
            <a:off x="32451445" y="6808638"/>
            <a:ext cx="8794468" cy="769441"/>
          </a:xfrm>
          <a:prstGeom prst="rect">
            <a:avLst/>
          </a:prstGeom>
          <a:noFill/>
          <a:effectLst/>
        </p:spPr>
        <p:txBody>
          <a:bodyPr wrap="square">
            <a:spAutoFit/>
          </a:bodyPr>
          <a:lstStyle/>
          <a:p>
            <a:pPr>
              <a:defRPr/>
            </a:pPr>
            <a:r>
              <a:rPr lang="en-US" sz="4400" b="1" dirty="0" smtClean="0"/>
              <a:t>Student Testing &amp; Feedback</a:t>
            </a:r>
            <a:endParaRPr lang="en-US" sz="4400" b="1" dirty="0"/>
          </a:p>
        </p:txBody>
      </p:sp>
      <p:sp>
        <p:nvSpPr>
          <p:cNvPr id="27" name="TextBox 26"/>
          <p:cNvSpPr txBox="1"/>
          <p:nvPr/>
        </p:nvSpPr>
        <p:spPr>
          <a:xfrm>
            <a:off x="32418130" y="9605958"/>
            <a:ext cx="10654203" cy="1477328"/>
          </a:xfrm>
          <a:prstGeom prst="rect">
            <a:avLst/>
          </a:prstGeom>
          <a:solidFill>
            <a:schemeClr val="bg1">
              <a:alpha val="63000"/>
            </a:schemeClr>
          </a:solidFill>
          <a:effectLst/>
        </p:spPr>
        <p:txBody>
          <a:bodyPr wrap="square">
            <a:spAutoFit/>
          </a:bodyPr>
          <a:lstStyle/>
          <a:p>
            <a:pPr algn="just"/>
            <a:r>
              <a:rPr lang="en-US" sz="2200" b="1" dirty="0" smtClean="0">
                <a:latin typeface="Calibri (body)"/>
              </a:rPr>
              <a:t>Surveys</a:t>
            </a:r>
            <a:r>
              <a:rPr lang="en-US" sz="2200" dirty="0">
                <a:latin typeface="Calibri (body)"/>
              </a:rPr>
              <a:t>: </a:t>
            </a:r>
            <a:r>
              <a:rPr lang="en-US" sz="2200" dirty="0" smtClean="0">
                <a:latin typeface="Calibri (body)"/>
              </a:rPr>
              <a:t>Large groups of students for general </a:t>
            </a:r>
            <a:r>
              <a:rPr lang="en-US" sz="2200" dirty="0">
                <a:latin typeface="Calibri (body)"/>
              </a:rPr>
              <a:t>principles, and smaller groups </a:t>
            </a:r>
            <a:r>
              <a:rPr lang="en-US" sz="2200" dirty="0" smtClean="0">
                <a:latin typeface="Calibri (body)"/>
              </a:rPr>
              <a:t>for more </a:t>
            </a:r>
            <a:r>
              <a:rPr lang="en-US" sz="2200" dirty="0">
                <a:latin typeface="Calibri (body)"/>
              </a:rPr>
              <a:t>targeted questions</a:t>
            </a:r>
            <a:r>
              <a:rPr lang="en-US" sz="2200" dirty="0" smtClean="0">
                <a:latin typeface="Calibri (body)"/>
              </a:rPr>
              <a:t>.</a:t>
            </a:r>
          </a:p>
          <a:p>
            <a:pPr algn="just"/>
            <a:endParaRPr lang="en-US" sz="1200" b="1" dirty="0" smtClean="0">
              <a:latin typeface="Calibri (body)"/>
            </a:endParaRPr>
          </a:p>
          <a:p>
            <a:pPr algn="just"/>
            <a:r>
              <a:rPr lang="en-US" sz="2200" b="1" dirty="0" smtClean="0">
                <a:latin typeface="Calibri (body)"/>
              </a:rPr>
              <a:t>Flash </a:t>
            </a:r>
            <a:r>
              <a:rPr lang="en-US" sz="2200" b="1" dirty="0">
                <a:latin typeface="Calibri (body)"/>
              </a:rPr>
              <a:t>interviews: </a:t>
            </a:r>
            <a:r>
              <a:rPr lang="en-US" sz="2200" dirty="0">
                <a:latin typeface="Calibri (body)"/>
              </a:rPr>
              <a:t>Students walking by are asked to answer quick questions</a:t>
            </a:r>
            <a:r>
              <a:rPr lang="en-US" sz="2200" dirty="0" smtClean="0">
                <a:latin typeface="Calibri (body)"/>
              </a:rPr>
              <a:t>.</a:t>
            </a:r>
          </a:p>
          <a:p>
            <a:pPr algn="just"/>
            <a:endParaRPr lang="en-US" sz="1200" dirty="0" smtClean="0">
              <a:latin typeface="Calibri (body)"/>
            </a:endParaRPr>
          </a:p>
        </p:txBody>
      </p:sp>
      <p:grpSp>
        <p:nvGrpSpPr>
          <p:cNvPr id="72" name="Group 71"/>
          <p:cNvGrpSpPr/>
          <p:nvPr/>
        </p:nvGrpSpPr>
        <p:grpSpPr>
          <a:xfrm>
            <a:off x="33257773" y="14981625"/>
            <a:ext cx="8699472" cy="4498040"/>
            <a:chOff x="33367794" y="15934290"/>
            <a:chExt cx="8699472" cy="4498040"/>
          </a:xfrm>
        </p:grpSpPr>
        <p:pic>
          <p:nvPicPr>
            <p:cNvPr id="1041" name="Picture 1040"/>
            <p:cNvPicPr>
              <a:picLocks noChangeAspect="1"/>
            </p:cNvPicPr>
            <p:nvPr/>
          </p:nvPicPr>
          <p:blipFill>
            <a:blip r:embed="rId9"/>
            <a:stretch>
              <a:fillRect/>
            </a:stretch>
          </p:blipFill>
          <p:spPr>
            <a:xfrm>
              <a:off x="36002624" y="15934290"/>
              <a:ext cx="3399838" cy="4398568"/>
            </a:xfrm>
            <a:prstGeom prst="rect">
              <a:avLst/>
            </a:prstGeom>
          </p:spPr>
        </p:pic>
        <p:pic>
          <p:nvPicPr>
            <p:cNvPr id="70" name="Picture 69"/>
            <p:cNvPicPr>
              <a:picLocks noChangeAspect="1"/>
            </p:cNvPicPr>
            <p:nvPr/>
          </p:nvPicPr>
          <p:blipFill>
            <a:blip r:embed="rId10"/>
            <a:stretch>
              <a:fillRect/>
            </a:stretch>
          </p:blipFill>
          <p:spPr>
            <a:xfrm>
              <a:off x="33367794" y="15934290"/>
              <a:ext cx="2200399" cy="4482844"/>
            </a:xfrm>
            <a:prstGeom prst="rect">
              <a:avLst/>
            </a:prstGeom>
          </p:spPr>
        </p:pic>
        <p:pic>
          <p:nvPicPr>
            <p:cNvPr id="71" name="Picture 70"/>
            <p:cNvPicPr>
              <a:picLocks noChangeAspect="1"/>
            </p:cNvPicPr>
            <p:nvPr/>
          </p:nvPicPr>
          <p:blipFill>
            <a:blip r:embed="rId11"/>
            <a:stretch>
              <a:fillRect/>
            </a:stretch>
          </p:blipFill>
          <p:spPr>
            <a:xfrm>
              <a:off x="39836893" y="15934290"/>
              <a:ext cx="2230373" cy="4498040"/>
            </a:xfrm>
            <a:prstGeom prst="rect">
              <a:avLst/>
            </a:prstGeom>
          </p:spPr>
        </p:pic>
      </p:grpSp>
      <p:cxnSp>
        <p:nvCxnSpPr>
          <p:cNvPr id="95" name="Straight Connector 94"/>
          <p:cNvCxnSpPr/>
          <p:nvPr/>
        </p:nvCxnSpPr>
        <p:spPr>
          <a:xfrm>
            <a:off x="-27709" y="3907978"/>
            <a:ext cx="43891200" cy="0"/>
          </a:xfrm>
          <a:prstGeom prst="line">
            <a:avLst/>
          </a:prstGeom>
          <a:ln w="254000">
            <a:solidFill>
              <a:srgbClr val="CFB87C"/>
            </a:solidFill>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12"/>
          <a:stretch>
            <a:fillRect/>
          </a:stretch>
        </p:blipFill>
        <p:spPr>
          <a:xfrm>
            <a:off x="615524" y="862492"/>
            <a:ext cx="14695368" cy="2222361"/>
          </a:xfrm>
          <a:prstGeom prst="rect">
            <a:avLst/>
          </a:prstGeom>
        </p:spPr>
      </p:pic>
      <p:pic>
        <p:nvPicPr>
          <p:cNvPr id="107" name="Picture 106"/>
          <p:cNvPicPr>
            <a:picLocks noChangeAspect="1"/>
          </p:cNvPicPr>
          <p:nvPr/>
        </p:nvPicPr>
        <p:blipFill>
          <a:blip r:embed="rId13"/>
          <a:stretch>
            <a:fillRect/>
          </a:stretch>
        </p:blipFill>
        <p:spPr>
          <a:xfrm>
            <a:off x="16185762" y="14257616"/>
            <a:ext cx="4509713" cy="6565357"/>
          </a:xfrm>
          <a:prstGeom prst="rect">
            <a:avLst/>
          </a:prstGeom>
        </p:spPr>
      </p:pic>
      <p:sp>
        <p:nvSpPr>
          <p:cNvPr id="8" name="Flowchart: Connector 7"/>
          <p:cNvSpPr/>
          <p:nvPr/>
        </p:nvSpPr>
        <p:spPr>
          <a:xfrm>
            <a:off x="38817756" y="21857109"/>
            <a:ext cx="221224" cy="206476"/>
          </a:xfrm>
          <a:prstGeom prst="flowChartConnector">
            <a:avLst/>
          </a:prstGeom>
          <a:solidFill>
            <a:srgbClr val="565A5C"/>
          </a:solidFill>
          <a:ln>
            <a:solidFill>
              <a:srgbClr val="565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2030" y="8868328"/>
            <a:ext cx="6703548" cy="646331"/>
          </a:xfrm>
          <a:prstGeom prst="rect">
            <a:avLst/>
          </a:prstGeom>
          <a:solidFill>
            <a:schemeClr val="tx1"/>
          </a:solidFill>
          <a:ln>
            <a:solidFill>
              <a:schemeClr val="tx1"/>
            </a:solidFill>
          </a:ln>
        </p:spPr>
        <p:txBody>
          <a:bodyPr wrap="square" rtlCol="0">
            <a:spAutoFit/>
          </a:bodyPr>
          <a:lstStyle/>
          <a:p>
            <a:r>
              <a:rPr lang="en-US" sz="3600" dirty="0" smtClean="0">
                <a:solidFill>
                  <a:schemeClr val="bg1"/>
                </a:solidFill>
              </a:rPr>
              <a:t>Design Sprint Process</a:t>
            </a:r>
            <a:endParaRPr lang="en-US" sz="3600" dirty="0">
              <a:solidFill>
                <a:schemeClr val="bg1"/>
              </a:solidFill>
            </a:endParaRPr>
          </a:p>
        </p:txBody>
      </p:sp>
      <p:sp>
        <p:nvSpPr>
          <p:cNvPr id="97" name="Flowchart: Connector 96"/>
          <p:cNvSpPr/>
          <p:nvPr/>
        </p:nvSpPr>
        <p:spPr>
          <a:xfrm>
            <a:off x="37851723" y="4662250"/>
            <a:ext cx="221224" cy="206476"/>
          </a:xfrm>
          <a:prstGeom prst="flowChartConnector">
            <a:avLst/>
          </a:prstGeom>
          <a:solidFill>
            <a:srgbClr val="CFB87C"/>
          </a:solidFill>
          <a:ln>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p:cNvSpPr/>
          <p:nvPr/>
        </p:nvSpPr>
        <p:spPr>
          <a:xfrm>
            <a:off x="38270823" y="4662250"/>
            <a:ext cx="221224" cy="206476"/>
          </a:xfrm>
          <a:prstGeom prst="flowChartConnector">
            <a:avLst/>
          </a:prstGeom>
          <a:solidFill>
            <a:srgbClr val="CFB87C"/>
          </a:solidFill>
          <a:ln>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p:cNvSpPr/>
          <p:nvPr/>
        </p:nvSpPr>
        <p:spPr>
          <a:xfrm>
            <a:off x="38708973" y="4662250"/>
            <a:ext cx="221224" cy="206476"/>
          </a:xfrm>
          <a:prstGeom prst="flowChartConnector">
            <a:avLst/>
          </a:prstGeom>
          <a:solidFill>
            <a:srgbClr val="CFB87C"/>
          </a:solidFill>
          <a:ln>
            <a:solidFill>
              <a:srgbClr val="CFB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418130" y="7572434"/>
            <a:ext cx="7694822" cy="2215991"/>
          </a:xfrm>
          <a:prstGeom prst="rect">
            <a:avLst/>
          </a:prstGeom>
          <a:noFill/>
        </p:spPr>
        <p:txBody>
          <a:bodyPr wrap="square" rtlCol="0">
            <a:spAutoFit/>
          </a:bodyPr>
          <a:lstStyle/>
          <a:p>
            <a:pPr algn="just"/>
            <a:r>
              <a:rPr lang="en-US" sz="2400" dirty="0">
                <a:latin typeface="Calibri (body)"/>
              </a:rPr>
              <a:t>Central to the USE project’s philosophy is involvement of students through every iteration of design, but most important of all is collecting student feedback on the “finished” product. Our methods of collecting student feedback include: </a:t>
            </a:r>
          </a:p>
          <a:p>
            <a:endParaRPr lang="en-US" dirty="0"/>
          </a:p>
        </p:txBody>
      </p:sp>
      <p:sp>
        <p:nvSpPr>
          <p:cNvPr id="93" name="Rectangle 92"/>
          <p:cNvSpPr/>
          <p:nvPr/>
        </p:nvSpPr>
        <p:spPr>
          <a:xfrm>
            <a:off x="32418130" y="11013317"/>
            <a:ext cx="3047098" cy="177440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764971" y="11365561"/>
            <a:ext cx="2457852" cy="1292662"/>
          </a:xfrm>
          <a:prstGeom prst="rect">
            <a:avLst/>
          </a:prstGeom>
          <a:noFill/>
        </p:spPr>
        <p:txBody>
          <a:bodyPr wrap="square" rtlCol="0">
            <a:spAutoFit/>
          </a:bodyPr>
          <a:lstStyle/>
          <a:p>
            <a:r>
              <a:rPr lang="en-US" sz="2000" i="1" dirty="0" smtClean="0"/>
              <a:t>“I </a:t>
            </a:r>
            <a:r>
              <a:rPr lang="en-US" sz="2000" i="1" dirty="0"/>
              <a:t>really like how </a:t>
            </a:r>
            <a:r>
              <a:rPr lang="en-US" sz="2000" b="1" i="1" dirty="0"/>
              <a:t>simple </a:t>
            </a:r>
            <a:r>
              <a:rPr lang="en-US" sz="2000" i="1" dirty="0"/>
              <a:t>and </a:t>
            </a:r>
            <a:r>
              <a:rPr lang="en-US" sz="2000" b="1" i="1" dirty="0" smtClean="0"/>
              <a:t>connected</a:t>
            </a:r>
            <a:r>
              <a:rPr lang="en-US" sz="2000" i="1" dirty="0" smtClean="0"/>
              <a:t> </a:t>
            </a:r>
            <a:r>
              <a:rPr lang="en-US" sz="2000" i="1" dirty="0"/>
              <a:t>all the features are</a:t>
            </a:r>
            <a:r>
              <a:rPr lang="en-US" sz="2000" i="1" dirty="0" smtClean="0"/>
              <a:t>.”</a:t>
            </a:r>
            <a:r>
              <a:rPr lang="en-US" i="1" dirty="0" smtClean="0"/>
              <a:t> </a:t>
            </a:r>
            <a:endParaRPr lang="en-US" i="1" dirty="0"/>
          </a:p>
          <a:p>
            <a:endParaRPr lang="en-US" dirty="0"/>
          </a:p>
        </p:txBody>
      </p:sp>
      <p:sp>
        <p:nvSpPr>
          <p:cNvPr id="94" name="Rectangle 93"/>
          <p:cNvSpPr/>
          <p:nvPr/>
        </p:nvSpPr>
        <p:spPr>
          <a:xfrm>
            <a:off x="32618878" y="19609885"/>
            <a:ext cx="10371103" cy="1774401"/>
          </a:xfrm>
          <a:prstGeom prst="rect">
            <a:avLst/>
          </a:prstGeom>
          <a:solidFill>
            <a:schemeClr val="bg2">
              <a:lumMod val="9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2861824" y="19863400"/>
            <a:ext cx="9794759" cy="1323439"/>
          </a:xfrm>
          <a:prstGeom prst="rect">
            <a:avLst/>
          </a:prstGeom>
          <a:noFill/>
        </p:spPr>
        <p:txBody>
          <a:bodyPr wrap="square" rtlCol="0">
            <a:spAutoFit/>
          </a:bodyPr>
          <a:lstStyle/>
          <a:p>
            <a:pPr algn="ctr"/>
            <a:r>
              <a:rPr lang="en-US" sz="2000" i="1" dirty="0" smtClean="0"/>
              <a:t>“</a:t>
            </a:r>
            <a:r>
              <a:rPr lang="en-US" sz="2000" b="1" i="1" dirty="0"/>
              <a:t>I love the look</a:t>
            </a:r>
            <a:r>
              <a:rPr lang="en-US" sz="2000" i="1" dirty="0"/>
              <a:t> of my schedule versus what it is in </a:t>
            </a:r>
            <a:r>
              <a:rPr lang="en-US" sz="2000" i="1" dirty="0" smtClean="0"/>
              <a:t>MyCUInfo [legacy portal]….. </a:t>
            </a:r>
            <a:r>
              <a:rPr lang="en-US" sz="2000" i="1" dirty="0" smtClean="0"/>
              <a:t>It looks</a:t>
            </a:r>
            <a:r>
              <a:rPr lang="en-US" sz="2000" b="1" i="1" dirty="0" smtClean="0"/>
              <a:t> </a:t>
            </a:r>
            <a:r>
              <a:rPr lang="en-US" sz="2000" b="1" i="1" dirty="0"/>
              <a:t>sleeker and more appealing</a:t>
            </a:r>
            <a:r>
              <a:rPr lang="en-US" sz="2000" i="1" dirty="0" smtClean="0"/>
              <a:t>.”</a:t>
            </a:r>
          </a:p>
          <a:p>
            <a:pPr algn="ctr"/>
            <a:endParaRPr lang="en-US" sz="2000" i="1" dirty="0"/>
          </a:p>
          <a:p>
            <a:pPr algn="ctr"/>
            <a:r>
              <a:rPr lang="en-US" sz="2000" i="1" dirty="0"/>
              <a:t>“I love it so far</a:t>
            </a:r>
            <a:r>
              <a:rPr lang="en-US" sz="1600" i="1" dirty="0"/>
              <a:t>!”</a:t>
            </a:r>
            <a:r>
              <a:rPr lang="en-US" sz="2000" i="1" dirty="0"/>
              <a:t> </a:t>
            </a:r>
          </a:p>
        </p:txBody>
      </p:sp>
      <p:sp>
        <p:nvSpPr>
          <p:cNvPr id="28" name="TextBox 27"/>
          <p:cNvSpPr txBox="1"/>
          <p:nvPr/>
        </p:nvSpPr>
        <p:spPr>
          <a:xfrm>
            <a:off x="35743664" y="10950255"/>
            <a:ext cx="7246318" cy="1969770"/>
          </a:xfrm>
          <a:prstGeom prst="rect">
            <a:avLst/>
          </a:prstGeom>
          <a:noFill/>
        </p:spPr>
        <p:txBody>
          <a:bodyPr wrap="square" rtlCol="0">
            <a:spAutoFit/>
          </a:bodyPr>
          <a:lstStyle/>
          <a:p>
            <a:pPr algn="just"/>
            <a:r>
              <a:rPr lang="en-US" sz="2200" b="1" dirty="0">
                <a:latin typeface="Calibri (body)"/>
              </a:rPr>
              <a:t>Focus groups:</a:t>
            </a:r>
            <a:r>
              <a:rPr lang="en-US" sz="2200" dirty="0">
                <a:latin typeface="Calibri (body)"/>
              </a:rPr>
              <a:t> Small groups of students to answer in-depth questions.</a:t>
            </a:r>
          </a:p>
          <a:p>
            <a:pPr algn="just"/>
            <a:endParaRPr lang="en-US" sz="1200" b="1" dirty="0">
              <a:latin typeface="Calibri (body)"/>
            </a:endParaRPr>
          </a:p>
          <a:p>
            <a:pPr algn="just"/>
            <a:r>
              <a:rPr lang="en-US" sz="2200" b="1" dirty="0">
                <a:latin typeface="Calibri (body)"/>
              </a:rPr>
              <a:t>Usability testing:</a:t>
            </a:r>
            <a:r>
              <a:rPr lang="en-US" sz="2200" dirty="0">
                <a:latin typeface="Calibri (body)"/>
              </a:rPr>
              <a:t> Individual students to use an implemented feature and “think out loud” about their experience with it. </a:t>
            </a:r>
            <a:endParaRPr lang="en-US" dirty="0"/>
          </a:p>
        </p:txBody>
      </p:sp>
      <p:sp>
        <p:nvSpPr>
          <p:cNvPr id="30" name="TextBox 29"/>
          <p:cNvSpPr txBox="1"/>
          <p:nvPr/>
        </p:nvSpPr>
        <p:spPr>
          <a:xfrm>
            <a:off x="32418130" y="13086796"/>
            <a:ext cx="10513698" cy="2308324"/>
          </a:xfrm>
          <a:prstGeom prst="rect">
            <a:avLst/>
          </a:prstGeom>
          <a:noFill/>
        </p:spPr>
        <p:txBody>
          <a:bodyPr wrap="square" rtlCol="0">
            <a:spAutoFit/>
          </a:bodyPr>
          <a:lstStyle/>
          <a:p>
            <a:r>
              <a:rPr lang="en-US" sz="2200" b="1" dirty="0">
                <a:latin typeface="Calibri (body)"/>
              </a:rPr>
              <a:t>Group testing:</a:t>
            </a:r>
            <a:r>
              <a:rPr lang="en-US" sz="2200" dirty="0">
                <a:latin typeface="Calibri (body)"/>
              </a:rPr>
              <a:t> Small groups of students to test implemented features, noting the strengths and weaknesses of the experience. </a:t>
            </a:r>
            <a:endParaRPr lang="en-US" sz="2200" dirty="0" smtClean="0">
              <a:latin typeface="Calibri (body)"/>
            </a:endParaRPr>
          </a:p>
          <a:p>
            <a:endParaRPr lang="en-US" sz="1200" dirty="0" smtClean="0">
              <a:latin typeface="Calibri (body)"/>
            </a:endParaRPr>
          </a:p>
          <a:p>
            <a:r>
              <a:rPr lang="en-US" sz="2200" b="1" dirty="0" smtClean="0">
                <a:latin typeface="Calibri (body)"/>
              </a:rPr>
              <a:t>Daily mobile tasks:</a:t>
            </a:r>
            <a:r>
              <a:rPr lang="en-US" sz="2200" dirty="0" smtClean="0">
                <a:latin typeface="Calibri (body)"/>
              </a:rPr>
              <a:t> Daily text messages to students asking them to complete a task and fill out a short survey about their experience. </a:t>
            </a:r>
            <a:endParaRPr lang="en-US" sz="2200" dirty="0">
              <a:latin typeface="Calibri (body)"/>
            </a:endParaRPr>
          </a:p>
          <a:p>
            <a:endParaRPr lang="en-US" sz="2200" b="1" dirty="0">
              <a:latin typeface="Calibri (body)"/>
            </a:endParaRPr>
          </a:p>
          <a:p>
            <a:endParaRPr lang="en-US" dirty="0"/>
          </a:p>
        </p:txBody>
      </p:sp>
      <p:pic>
        <p:nvPicPr>
          <p:cNvPr id="1026" name="Picture 2" descr="https://lh6.googleusercontent.com/ywcXEkuq3E4CbS9yQ87T68xcYGS8EnrIpiWzxKb_gUlxkSUbiQemrs8WL7bsFEhPkzFPHvpI5ZaAqpmi1uTH9JAR1ut-INGBJmRCnU3-FUub1HsR-mSqtN_72j_612iveVGNc77Dxt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433991" y="6642183"/>
            <a:ext cx="2182609" cy="2824553"/>
          </a:xfrm>
          <a:prstGeom prst="rect">
            <a:avLst/>
          </a:prstGeom>
          <a:noFill/>
          <a:extLst>
            <a:ext uri="{909E8E84-426E-40DD-AFC4-6F175D3DCCD1}">
              <a14:hiddenFill xmlns:a14="http://schemas.microsoft.com/office/drawing/2010/main">
                <a:solidFill>
                  <a:srgbClr val="FFFFFF"/>
                </a:solidFill>
              </a14:hiddenFill>
            </a:ext>
          </a:extLst>
        </p:spPr>
      </p:pic>
      <p:sp>
        <p:nvSpPr>
          <p:cNvPr id="65" name="Double Bracket 64"/>
          <p:cNvSpPr/>
          <p:nvPr/>
        </p:nvSpPr>
        <p:spPr>
          <a:xfrm>
            <a:off x="32861824" y="19863400"/>
            <a:ext cx="9794759" cy="1312700"/>
          </a:xfrm>
          <a:prstGeom prst="bracketPair">
            <a:avLst/>
          </a:prstGeom>
          <a:ln>
            <a:solidFill>
              <a:srgbClr val="A2A4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Double Bracket 89"/>
          <p:cNvSpPr/>
          <p:nvPr/>
        </p:nvSpPr>
        <p:spPr>
          <a:xfrm>
            <a:off x="32618878" y="11198385"/>
            <a:ext cx="2633455" cy="1312700"/>
          </a:xfrm>
          <a:prstGeom prst="bracketPair">
            <a:avLst/>
          </a:prstGeom>
          <a:ln>
            <a:solidFill>
              <a:srgbClr val="A2A4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9736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37637</TotalTime>
  <Words>971</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Arial</vt:lpstr>
      <vt:lpstr>Calibri</vt:lpstr>
      <vt:lpstr>Calibri (body)</vt:lpstr>
      <vt:lpstr>Calibri Light</vt:lpstr>
      <vt:lpstr>Courier New</vt:lpstr>
      <vt:lpstr>Times New Roman</vt:lpstr>
      <vt:lpstr>Office Theme</vt:lpstr>
      <vt:lpstr>PowerPoint Presentation</vt:lpstr>
    </vt:vector>
  </TitlesOfParts>
  <Company>University of Colorado at Boulder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Kristine Schriefer</dc:creator>
  <cp:lastModifiedBy>Elaine Kristine Schriefer</cp:lastModifiedBy>
  <cp:revision>94</cp:revision>
  <dcterms:created xsi:type="dcterms:W3CDTF">2018-08-30T14:54:50Z</dcterms:created>
  <dcterms:modified xsi:type="dcterms:W3CDTF">2018-10-30T16:23:49Z</dcterms:modified>
</cp:coreProperties>
</file>