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4" r:id="rId2"/>
    <p:sldMasterId id="2147483694" r:id="rId3"/>
    <p:sldMasterId id="2147483709" r:id="rId4"/>
  </p:sldMasterIdLst>
  <p:notesMasterIdLst>
    <p:notesMasterId r:id="rId90"/>
  </p:notesMasterIdLst>
  <p:handoutMasterIdLst>
    <p:handoutMasterId r:id="rId91"/>
  </p:handoutMasterIdLst>
  <p:sldIdLst>
    <p:sldId id="2434" r:id="rId5"/>
    <p:sldId id="2422" r:id="rId6"/>
    <p:sldId id="2520" r:id="rId7"/>
    <p:sldId id="2519" r:id="rId8"/>
    <p:sldId id="2521" r:id="rId9"/>
    <p:sldId id="2471" r:id="rId10"/>
    <p:sldId id="2473" r:id="rId11"/>
    <p:sldId id="2474" r:id="rId12"/>
    <p:sldId id="2475" r:id="rId13"/>
    <p:sldId id="2476" r:id="rId14"/>
    <p:sldId id="2477" r:id="rId15"/>
    <p:sldId id="2478" r:id="rId16"/>
    <p:sldId id="2479" r:id="rId17"/>
    <p:sldId id="2480" r:id="rId18"/>
    <p:sldId id="2481" r:id="rId19"/>
    <p:sldId id="2482" r:id="rId20"/>
    <p:sldId id="2483" r:id="rId21"/>
    <p:sldId id="2484" r:id="rId22"/>
    <p:sldId id="2485" r:id="rId23"/>
    <p:sldId id="2486" r:id="rId24"/>
    <p:sldId id="2487" r:id="rId25"/>
    <p:sldId id="2488" r:id="rId26"/>
    <p:sldId id="2489" r:id="rId27"/>
    <p:sldId id="2490" r:id="rId28"/>
    <p:sldId id="2491" r:id="rId29"/>
    <p:sldId id="2492" r:id="rId30"/>
    <p:sldId id="2493" r:id="rId31"/>
    <p:sldId id="2494" r:id="rId32"/>
    <p:sldId id="2495" r:id="rId33"/>
    <p:sldId id="2535" r:id="rId34"/>
    <p:sldId id="2525" r:id="rId35"/>
    <p:sldId id="272" r:id="rId36"/>
    <p:sldId id="270" r:id="rId37"/>
    <p:sldId id="273" r:id="rId38"/>
    <p:sldId id="274" r:id="rId39"/>
    <p:sldId id="275" r:id="rId40"/>
    <p:sldId id="276" r:id="rId41"/>
    <p:sldId id="277" r:id="rId42"/>
    <p:sldId id="278" r:id="rId43"/>
    <p:sldId id="279" r:id="rId44"/>
    <p:sldId id="280" r:id="rId45"/>
    <p:sldId id="283" r:id="rId46"/>
    <p:sldId id="281" r:id="rId47"/>
    <p:sldId id="288" r:id="rId48"/>
    <p:sldId id="282" r:id="rId49"/>
    <p:sldId id="284" r:id="rId50"/>
    <p:sldId id="285" r:id="rId51"/>
    <p:sldId id="286" r:id="rId52"/>
    <p:sldId id="287" r:id="rId53"/>
    <p:sldId id="289" r:id="rId54"/>
    <p:sldId id="2522" r:id="rId55"/>
    <p:sldId id="2497" r:id="rId56"/>
    <p:sldId id="2498" r:id="rId57"/>
    <p:sldId id="2499" r:id="rId58"/>
    <p:sldId id="2500" r:id="rId59"/>
    <p:sldId id="2501" r:id="rId60"/>
    <p:sldId id="2503" r:id="rId61"/>
    <p:sldId id="2436" r:id="rId62"/>
    <p:sldId id="2504" r:id="rId63"/>
    <p:sldId id="2505" r:id="rId64"/>
    <p:sldId id="2506" r:id="rId65"/>
    <p:sldId id="2507" r:id="rId66"/>
    <p:sldId id="2508" r:id="rId67"/>
    <p:sldId id="2509" r:id="rId68"/>
    <p:sldId id="2524" r:id="rId69"/>
    <p:sldId id="2510" r:id="rId70"/>
    <p:sldId id="2511" r:id="rId71"/>
    <p:sldId id="2512" r:id="rId72"/>
    <p:sldId id="2513" r:id="rId73"/>
    <p:sldId id="2514" r:id="rId74"/>
    <p:sldId id="2526" r:id="rId75"/>
    <p:sldId id="2515" r:id="rId76"/>
    <p:sldId id="2516" r:id="rId77"/>
    <p:sldId id="2517" r:id="rId78"/>
    <p:sldId id="2518" r:id="rId79"/>
    <p:sldId id="2437" r:id="rId80"/>
    <p:sldId id="2527" r:id="rId81"/>
    <p:sldId id="2528" r:id="rId82"/>
    <p:sldId id="2529" r:id="rId83"/>
    <p:sldId id="2530" r:id="rId84"/>
    <p:sldId id="2425" r:id="rId85"/>
    <p:sldId id="2531" r:id="rId86"/>
    <p:sldId id="2532" r:id="rId87"/>
    <p:sldId id="2533" r:id="rId88"/>
    <p:sldId id="2534" r:id="rId89"/>
  </p:sldIdLst>
  <p:sldSz cx="9144000" cy="5143500" type="screen16x9"/>
  <p:notesSz cx="9296400" cy="6858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521415D9-36F7-43E2-AB2F-B90AF26B5E84}">
      <p14:sectionLst xmlns:p14="http://schemas.microsoft.com/office/powerpoint/2010/main">
        <p14:section name="INTRO" id="{37E5DE1C-207F-024C-91DD-424778B26D14}">
          <p14:sldIdLst>
            <p14:sldId id="2434"/>
          </p14:sldIdLst>
        </p14:section>
        <p14:section name="TOOLS" id="{94E1948D-F689-D142-90A7-83C4749FECDE}">
          <p14:sldIdLst>
            <p14:sldId id="2422"/>
          </p14:sldIdLst>
        </p14:section>
        <p14:section name="Project Planning Activity" id="{8A1C5811-6CF8-DB48-AC68-71C00034CE1E}">
          <p14:sldIdLst>
            <p14:sldId id="2520"/>
            <p14:sldId id="2519"/>
          </p14:sldIdLst>
        </p14:section>
        <p14:section name="Intro to FLEXSpace" id="{2BBAD055-6DD6-3442-8EED-39F579CD0FD4}">
          <p14:sldIdLst>
            <p14:sldId id="2521"/>
            <p14:sldId id="2471"/>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535"/>
            <p14:sldId id="2525"/>
            <p14:sldId id="272"/>
            <p14:sldId id="270"/>
            <p14:sldId id="273"/>
            <p14:sldId id="274"/>
            <p14:sldId id="275"/>
            <p14:sldId id="276"/>
            <p14:sldId id="277"/>
            <p14:sldId id="278"/>
            <p14:sldId id="279"/>
            <p14:sldId id="280"/>
            <p14:sldId id="283"/>
            <p14:sldId id="281"/>
            <p14:sldId id="288"/>
            <p14:sldId id="282"/>
            <p14:sldId id="284"/>
            <p14:sldId id="285"/>
            <p14:sldId id="286"/>
            <p14:sldId id="287"/>
            <p14:sldId id="289"/>
            <p14:sldId id="2522"/>
            <p14:sldId id="2497"/>
            <p14:sldId id="2498"/>
            <p14:sldId id="2499"/>
            <p14:sldId id="2500"/>
            <p14:sldId id="2501"/>
            <p14:sldId id="2503"/>
          </p14:sldIdLst>
        </p14:section>
        <p14:section name="TEAMS" id="{1DD91CD2-D41F-7648-9BB2-089591AD7A3F}">
          <p14:sldIdLst>
            <p14:sldId id="2436"/>
          </p14:sldIdLst>
        </p14:section>
        <p14:section name="Stakeholders" id="{DD58E5C4-D885-9540-8CD5-0A9D94544F6A}">
          <p14:sldIdLst>
            <p14:sldId id="2504"/>
            <p14:sldId id="2505"/>
            <p14:sldId id="2506"/>
            <p14:sldId id="2507"/>
            <p14:sldId id="2508"/>
            <p14:sldId id="2509"/>
            <p14:sldId id="2524"/>
            <p14:sldId id="2510"/>
            <p14:sldId id="2511"/>
            <p14:sldId id="2512"/>
            <p14:sldId id="2513"/>
            <p14:sldId id="2514"/>
          </p14:sldIdLst>
        </p14:section>
        <p14:section name="Creating Teams" id="{85D74D43-7439-BE4D-9AE0-4C635AE36F38}">
          <p14:sldIdLst/>
        </p14:section>
        <p14:section name="Developing the Plan" id="{6E65A2BC-3568-E24B-BCAE-278C1B07AD9A}">
          <p14:sldIdLst>
            <p14:sldId id="2526"/>
            <p14:sldId id="2515"/>
            <p14:sldId id="2516"/>
            <p14:sldId id="2517"/>
            <p14:sldId id="2518"/>
          </p14:sldIdLst>
        </p14:section>
        <p14:section name="TRAITS" id="{82E1A3B5-FCAF-F84C-879D-CB363B1DBED5}">
          <p14:sldIdLst>
            <p14:sldId id="2437"/>
          </p14:sldIdLst>
        </p14:section>
        <p14:section name="Intro to LSRS" id="{37D7B1BB-FDD7-E44C-AF63-7FB4C7898C7B}">
          <p14:sldIdLst>
            <p14:sldId id="2527"/>
          </p14:sldIdLst>
        </p14:section>
        <p14:section name="Applying the Tools to Define Traits" id="{C52F147F-098E-1E43-A8A4-FD2719E516C7}">
          <p14:sldIdLst>
            <p14:sldId id="2528"/>
          </p14:sldIdLst>
        </p14:section>
        <p14:section name="Assessment" id="{2EA8BBDB-D0C8-924B-AB00-EE4B3E292ACA}">
          <p14:sldIdLst>
            <p14:sldId id="2529"/>
          </p14:sldIdLst>
        </p14:section>
        <p14:section name="Case Studies" id="{74D1D53B-CA10-9949-842A-99412D6E9BF4}">
          <p14:sldIdLst>
            <p14:sldId id="2530"/>
          </p14:sldIdLst>
        </p14:section>
        <p14:section name="ACTION" id="{4B7597AB-127F-8540-B960-65189FBFB69E}">
          <p14:sldIdLst>
            <p14:sldId id="2425"/>
          </p14:sldIdLst>
        </p14:section>
        <p14:section name="Activity 5: Snakes &amp; Ladders" id="{AB7E85B0-1A2B-E547-B70D-3E66FE6FDBD5}">
          <p14:sldIdLst>
            <p14:sldId id="2531"/>
          </p14:sldIdLst>
        </p14:section>
        <p14:section name="Planning for Support" id="{15E47EF8-0879-7D41-8C46-76AAC167C7BF}">
          <p14:sldIdLst>
            <p14:sldId id="2532"/>
          </p14:sldIdLst>
        </p14:section>
        <p14:section name="Wrap Up!" id="{1B9AEC46-6B7E-824F-A267-FA6633ABFE09}">
          <p14:sldIdLst>
            <p14:sldId id="2533"/>
            <p14:sldId id="2534"/>
          </p14:sldIdLst>
        </p14:section>
      </p14:sectionLst>
    </p:ext>
    <p:ext uri="{EFAFB233-063F-42B5-8137-9DF3F51BA10A}">
      <p15:sldGuideLst xmlns:p15="http://schemas.microsoft.com/office/powerpoint/2012/main">
        <p15:guide id="1" orient="horz" pos="2076">
          <p15:clr>
            <a:srgbClr val="A4A3A4"/>
          </p15:clr>
        </p15:guide>
        <p15:guide id="2" orient="horz" pos="2639">
          <p15:clr>
            <a:srgbClr val="A4A3A4"/>
          </p15:clr>
        </p15:guide>
        <p15:guide id="3" pos="1152">
          <p15:clr>
            <a:srgbClr val="A4A3A4"/>
          </p15:clr>
        </p15:guide>
        <p15:guide id="4" pos="4320">
          <p15:clr>
            <a:srgbClr val="A4A3A4"/>
          </p15:clr>
        </p15:guide>
        <p15:guide id="5" pos="474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guide id="3" orient="horz" pos="2160">
          <p15:clr>
            <a:srgbClr val="A4A3A4"/>
          </p15:clr>
        </p15:guide>
        <p15:guide id="4"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wner"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hiddenSlides="1"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197"/>
    <a:srgbClr val="1C82AB"/>
    <a:srgbClr val="2176AB"/>
    <a:srgbClr val="25ADE4"/>
    <a:srgbClr val="1C898A"/>
    <a:srgbClr val="197A7B"/>
    <a:srgbClr val="209E9F"/>
    <a:srgbClr val="258CE3"/>
    <a:srgbClr val="185BBA"/>
    <a:srgbClr val="1D6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2" autoAdjust="0"/>
    <p:restoredTop sz="87028" autoAdjust="0"/>
  </p:normalViewPr>
  <p:slideViewPr>
    <p:cSldViewPr snapToGrid="0">
      <p:cViewPr varScale="1">
        <p:scale>
          <a:sx n="103" d="100"/>
          <a:sy n="103" d="100"/>
        </p:scale>
        <p:origin x="184" y="416"/>
      </p:cViewPr>
      <p:guideLst>
        <p:guide orient="horz" pos="2076"/>
        <p:guide orient="horz" pos="2639"/>
        <p:guide pos="1152"/>
        <p:guide pos="4320"/>
        <p:guide pos="47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8" d="100"/>
          <a:sy n="108" d="100"/>
        </p:scale>
        <p:origin x="-2424" y="-112"/>
      </p:cViewPr>
      <p:guideLst>
        <p:guide orient="horz" pos="2928"/>
        <p:guide pos="2160"/>
        <p:guide orient="horz" pos="2160"/>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n-US"/>
              <a:t>Projected Growth Over The Next Three Years</a:t>
            </a:r>
          </a:p>
        </c:rich>
      </c:tx>
      <c:overlay val="0"/>
      <c:spPr>
        <a:noFill/>
        <a:ln>
          <a:noFill/>
        </a:ln>
        <a:effectLst/>
      </c:spPr>
    </c:title>
    <c:autoTitleDeleted val="0"/>
    <c:plotArea>
      <c:layout/>
      <c:lineChart>
        <c:grouping val="standard"/>
        <c:varyColors val="0"/>
        <c:ser>
          <c:idx val="3"/>
          <c:order val="0"/>
          <c:tx>
            <c:strRef>
              <c:f>Sheet1!$B$1</c:f>
              <c:strCache>
                <c:ptCount val="1"/>
                <c:pt idx="0">
                  <c:v>Users</c:v>
                </c:pt>
              </c:strCache>
            </c:strRef>
          </c:tx>
          <c:spPr>
            <a:ln w="28575" cap="rnd">
              <a:solidFill>
                <a:srgbClr val="C00000"/>
              </a:solidFill>
              <a:round/>
            </a:ln>
            <a:effectLst/>
          </c:spPr>
          <c:marker>
            <c:symbol val="none"/>
          </c:marker>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0</c:formatCode>
                <c:ptCount val="8"/>
                <c:pt idx="0">
                  <c:v>0</c:v>
                </c:pt>
                <c:pt idx="1">
                  <c:v>659</c:v>
                </c:pt>
                <c:pt idx="2">
                  <c:v>1458</c:v>
                </c:pt>
                <c:pt idx="3">
                  <c:v>2400</c:v>
                </c:pt>
                <c:pt idx="4">
                  <c:v>2800</c:v>
                </c:pt>
                <c:pt idx="5">
                  <c:v>4000</c:v>
                </c:pt>
                <c:pt idx="6">
                  <c:v>6000</c:v>
                </c:pt>
                <c:pt idx="7">
                  <c:v>8400</c:v>
                </c:pt>
              </c:numCache>
            </c:numRef>
          </c:val>
          <c:smooth val="0"/>
          <c:extLst>
            <c:ext xmlns:c16="http://schemas.microsoft.com/office/drawing/2014/chart" uri="{C3380CC4-5D6E-409C-BE32-E72D297353CC}">
              <c16:uniqueId val="{00000000-E980-D645-9709-6FF0F69314D9}"/>
            </c:ext>
          </c:extLst>
        </c:ser>
        <c:ser>
          <c:idx val="4"/>
          <c:order val="1"/>
          <c:tx>
            <c:strRef>
              <c:f>Sheet1!$C$1</c:f>
              <c:strCache>
                <c:ptCount val="1"/>
                <c:pt idx="0">
                  <c:v>Institutions</c:v>
                </c:pt>
              </c:strCache>
            </c:strRef>
          </c:tx>
          <c:spPr>
            <a:ln w="28575" cap="rnd">
              <a:solidFill>
                <a:srgbClr val="00B050"/>
              </a:solidFill>
              <a:round/>
            </a:ln>
            <a:effectLst/>
          </c:spPr>
          <c:marker>
            <c:symbol val="none"/>
          </c:marker>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0</c:formatCode>
                <c:ptCount val="8"/>
                <c:pt idx="0">
                  <c:v>0</c:v>
                </c:pt>
                <c:pt idx="1">
                  <c:v>409</c:v>
                </c:pt>
                <c:pt idx="2">
                  <c:v>564</c:v>
                </c:pt>
                <c:pt idx="3">
                  <c:v>993</c:v>
                </c:pt>
                <c:pt idx="4">
                  <c:v>1220</c:v>
                </c:pt>
                <c:pt idx="5">
                  <c:v>1300</c:v>
                </c:pt>
                <c:pt idx="6">
                  <c:v>2600</c:v>
                </c:pt>
                <c:pt idx="7">
                  <c:v>364</c:v>
                </c:pt>
              </c:numCache>
            </c:numRef>
          </c:val>
          <c:smooth val="0"/>
          <c:extLst>
            <c:ext xmlns:c16="http://schemas.microsoft.com/office/drawing/2014/chart" uri="{C3380CC4-5D6E-409C-BE32-E72D297353CC}">
              <c16:uniqueId val="{00000001-E980-D645-9709-6FF0F69314D9}"/>
            </c:ext>
          </c:extLst>
        </c:ser>
        <c:ser>
          <c:idx val="5"/>
          <c:order val="2"/>
          <c:tx>
            <c:strRef>
              <c:f>Sheet1!$D$1</c:f>
              <c:strCache>
                <c:ptCount val="1"/>
                <c:pt idx="0">
                  <c:v>Spaces</c:v>
                </c:pt>
              </c:strCache>
            </c:strRef>
          </c:tx>
          <c:spPr>
            <a:ln w="28575" cap="rnd">
              <a:solidFill>
                <a:srgbClr val="FFC000"/>
              </a:solidFill>
              <a:round/>
            </a:ln>
            <a:effectLst/>
          </c:spPr>
          <c:marker>
            <c:symbol val="none"/>
          </c:marker>
          <c:dLbls>
            <c:dLbl>
              <c:idx val="6"/>
              <c:delete val="1"/>
              <c:extLst>
                <c:ext xmlns:c15="http://schemas.microsoft.com/office/drawing/2012/chart" uri="{CE6537A1-D6FC-4f65-9D91-7224C49458BB}"/>
                <c:ext xmlns:c16="http://schemas.microsoft.com/office/drawing/2014/chart" uri="{C3380CC4-5D6E-409C-BE32-E72D297353CC}">
                  <c16:uniqueId val="{00000000-A0CE-8B45-9753-14645567C93E}"/>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Sheet1!$D$2:$D$9</c:f>
              <c:numCache>
                <c:formatCode>0</c:formatCode>
                <c:ptCount val="8"/>
                <c:pt idx="0">
                  <c:v>0</c:v>
                </c:pt>
                <c:pt idx="1">
                  <c:v>5</c:v>
                </c:pt>
                <c:pt idx="2">
                  <c:v>50</c:v>
                </c:pt>
                <c:pt idx="3">
                  <c:v>200</c:v>
                </c:pt>
                <c:pt idx="4">
                  <c:v>380</c:v>
                </c:pt>
                <c:pt idx="5">
                  <c:v>500</c:v>
                </c:pt>
                <c:pt idx="6">
                  <c:v>2000</c:v>
                </c:pt>
                <c:pt idx="7">
                  <c:v>6550</c:v>
                </c:pt>
              </c:numCache>
            </c:numRef>
          </c:val>
          <c:smooth val="0"/>
          <c:extLst>
            <c:ext xmlns:c16="http://schemas.microsoft.com/office/drawing/2014/chart" uri="{C3380CC4-5D6E-409C-BE32-E72D297353CC}">
              <c16:uniqueId val="{00000002-E980-D645-9709-6FF0F69314D9}"/>
            </c:ext>
          </c:extLst>
        </c:ser>
        <c:ser>
          <c:idx val="6"/>
          <c:order val="3"/>
          <c:tx>
            <c:strRef>
              <c:f>Sheet1!$E$1</c:f>
              <c:strCache>
                <c:ptCount val="1"/>
                <c:pt idx="0">
                  <c:v>Toolkits</c:v>
                </c:pt>
              </c:strCache>
            </c:strRef>
          </c:tx>
          <c:spPr>
            <a:ln w="28575" cap="rnd">
              <a:solidFill>
                <a:srgbClr val="00B0F0"/>
              </a:solidFill>
              <a:prstDash val="dash"/>
              <a:round/>
            </a:ln>
            <a:effectLst/>
          </c:spPr>
          <c:marker>
            <c:symbol val="none"/>
          </c:marker>
          <c:dLbls>
            <c:dLbl>
              <c:idx val="5"/>
              <c:delete val="1"/>
              <c:extLst>
                <c:ext xmlns:c15="http://schemas.microsoft.com/office/drawing/2012/chart" uri="{CE6537A1-D6FC-4f65-9D91-7224C49458BB}"/>
                <c:ext xmlns:c16="http://schemas.microsoft.com/office/drawing/2014/chart" uri="{C3380CC4-5D6E-409C-BE32-E72D297353CC}">
                  <c16:uniqueId val="{00000001-A0CE-8B45-9753-14645567C93E}"/>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Sheet1!$E$2:$E$9</c:f>
              <c:numCache>
                <c:formatCode>General</c:formatCode>
                <c:ptCount val="8"/>
                <c:pt idx="5" formatCode="0">
                  <c:v>100</c:v>
                </c:pt>
                <c:pt idx="6" formatCode="0">
                  <c:v>400</c:v>
                </c:pt>
                <c:pt idx="7" formatCode="0">
                  <c:v>1310</c:v>
                </c:pt>
              </c:numCache>
            </c:numRef>
          </c:val>
          <c:smooth val="0"/>
          <c:extLst>
            <c:ext xmlns:c16="http://schemas.microsoft.com/office/drawing/2014/chart" uri="{C3380CC4-5D6E-409C-BE32-E72D297353CC}">
              <c16:uniqueId val="{00000003-E980-D645-9709-6FF0F69314D9}"/>
            </c:ext>
          </c:extLst>
        </c:ser>
        <c:ser>
          <c:idx val="7"/>
          <c:order val="4"/>
          <c:tx>
            <c:strRef>
              <c:f>Sheet1!$F$1</c:f>
              <c:strCache>
                <c:ptCount val="1"/>
                <c:pt idx="0">
                  <c:v>Idea Boards</c:v>
                </c:pt>
              </c:strCache>
            </c:strRef>
          </c:tx>
          <c:spPr>
            <a:ln w="28575" cap="rnd">
              <a:solidFill>
                <a:srgbClr val="7030A0"/>
              </a:solidFill>
              <a:prstDash val="dash"/>
              <a:round/>
            </a:ln>
            <a:effectLst/>
          </c:spPr>
          <c:marker>
            <c:symbol val="none"/>
          </c:marker>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Sheet1!$F$2:$F$9</c:f>
              <c:numCache>
                <c:formatCode>General</c:formatCode>
                <c:ptCount val="8"/>
                <c:pt idx="5" formatCode="0">
                  <c:v>200</c:v>
                </c:pt>
                <c:pt idx="6" formatCode="0">
                  <c:v>3900</c:v>
                </c:pt>
                <c:pt idx="7" formatCode="0">
                  <c:v>5460</c:v>
                </c:pt>
              </c:numCache>
            </c:numRef>
          </c:val>
          <c:smooth val="0"/>
          <c:extLst>
            <c:ext xmlns:c16="http://schemas.microsoft.com/office/drawing/2014/chart" uri="{C3380CC4-5D6E-409C-BE32-E72D297353CC}">
              <c16:uniqueId val="{00000004-E980-D645-9709-6FF0F69314D9}"/>
            </c:ext>
          </c:extLst>
        </c:ser>
        <c:ser>
          <c:idx val="0"/>
          <c:order val="5"/>
          <c:tx>
            <c:strRef>
              <c:f>Sheet1!$G$1</c:f>
              <c:strCache>
                <c:ptCount val="1"/>
                <c:pt idx="0">
                  <c:v>Forum Posts</c:v>
                </c:pt>
              </c:strCache>
            </c:strRef>
          </c:tx>
          <c:spPr>
            <a:ln w="28575" cap="rnd">
              <a:solidFill>
                <a:schemeClr val="tx1"/>
              </a:solidFill>
              <a:round/>
            </a:ln>
            <a:effectLst/>
          </c:spPr>
          <c:marker>
            <c:symbol val="none"/>
          </c:marker>
          <c:dPt>
            <c:idx val="6"/>
            <c:bubble3D val="0"/>
            <c:spPr>
              <a:ln w="28575" cap="rnd">
                <a:solidFill>
                  <a:schemeClr val="bg1"/>
                </a:solidFill>
                <a:prstDash val="dash"/>
                <a:round/>
              </a:ln>
              <a:effectLst/>
            </c:spPr>
            <c:extLst>
              <c:ext xmlns:c16="http://schemas.microsoft.com/office/drawing/2014/chart" uri="{C3380CC4-5D6E-409C-BE32-E72D297353CC}">
                <c16:uniqueId val="{00000003-A0CE-8B45-9753-14645567C93E}"/>
              </c:ext>
            </c:extLst>
          </c:dPt>
          <c:dPt>
            <c:idx val="7"/>
            <c:bubble3D val="0"/>
            <c:spPr>
              <a:ln w="28575" cap="rnd">
                <a:solidFill>
                  <a:schemeClr val="bg1"/>
                </a:solidFill>
                <a:prstDash val="dash"/>
                <a:round/>
              </a:ln>
              <a:effectLst/>
            </c:spPr>
            <c:extLst>
              <c:ext xmlns:c16="http://schemas.microsoft.com/office/drawing/2014/chart" uri="{C3380CC4-5D6E-409C-BE32-E72D297353CC}">
                <c16:uniqueId val="{00000005-A0CE-8B45-9753-14645567C93E}"/>
              </c:ext>
            </c:extLst>
          </c:dPt>
          <c:dLbls>
            <c:dLbl>
              <c:idx val="5"/>
              <c:delete val="1"/>
              <c:extLst>
                <c:ext xmlns:c15="http://schemas.microsoft.com/office/drawing/2012/chart" uri="{CE6537A1-D6FC-4f65-9D91-7224C49458BB}"/>
                <c:ext xmlns:c16="http://schemas.microsoft.com/office/drawing/2014/chart" uri="{C3380CC4-5D6E-409C-BE32-E72D297353CC}">
                  <c16:uniqueId val="{00000006-A0CE-8B45-9753-14645567C93E}"/>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Sheet1!$G$2:$G$9</c:f>
              <c:numCache>
                <c:formatCode>General</c:formatCode>
                <c:ptCount val="8"/>
                <c:pt idx="5" formatCode="0">
                  <c:v>200</c:v>
                </c:pt>
                <c:pt idx="6" formatCode="0">
                  <c:v>2400</c:v>
                </c:pt>
                <c:pt idx="7" formatCode="0">
                  <c:v>3360</c:v>
                </c:pt>
              </c:numCache>
            </c:numRef>
          </c:val>
          <c:smooth val="0"/>
          <c:extLst>
            <c:ext xmlns:c16="http://schemas.microsoft.com/office/drawing/2014/chart" uri="{C3380CC4-5D6E-409C-BE32-E72D297353CC}">
              <c16:uniqueId val="{00000005-E980-D645-9709-6FF0F69314D9}"/>
            </c:ext>
          </c:extLst>
        </c:ser>
        <c:ser>
          <c:idx val="1"/>
          <c:order val="6"/>
          <c:tx>
            <c:strRef>
              <c:f>Sheet1!$H$1</c:f>
              <c:strCache>
                <c:ptCount val="1"/>
                <c:pt idx="0">
                  <c:v>Sharing </c:v>
                </c:pt>
              </c:strCache>
            </c:strRef>
          </c:tx>
          <c:spPr>
            <a:ln w="28575" cap="rnd">
              <a:solidFill>
                <a:srgbClr val="92D050"/>
              </a:solidFill>
              <a:prstDash val="dash"/>
              <a:round/>
            </a:ln>
            <a:effectLst/>
          </c:spPr>
          <c:marker>
            <c:symbol val="none"/>
          </c:marker>
          <c:dLbls>
            <c:dLbl>
              <c:idx val="5"/>
              <c:delete val="1"/>
              <c:extLst>
                <c:ext xmlns:c15="http://schemas.microsoft.com/office/drawing/2012/chart" uri="{CE6537A1-D6FC-4f65-9D91-7224C49458BB}"/>
                <c:ext xmlns:c16="http://schemas.microsoft.com/office/drawing/2014/chart" uri="{C3380CC4-5D6E-409C-BE32-E72D297353CC}">
                  <c16:uniqueId val="{00000007-A0CE-8B45-9753-14645567C93E}"/>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Sheet1!$H$2:$H$9</c:f>
              <c:numCache>
                <c:formatCode>General</c:formatCode>
                <c:ptCount val="8"/>
                <c:pt idx="5" formatCode="0">
                  <c:v>250</c:v>
                </c:pt>
                <c:pt idx="6" formatCode="0">
                  <c:v>1500</c:v>
                </c:pt>
                <c:pt idx="7" formatCode="0">
                  <c:v>4912.5</c:v>
                </c:pt>
              </c:numCache>
            </c:numRef>
          </c:val>
          <c:smooth val="0"/>
          <c:extLst>
            <c:ext xmlns:c16="http://schemas.microsoft.com/office/drawing/2014/chart" uri="{C3380CC4-5D6E-409C-BE32-E72D297353CC}">
              <c16:uniqueId val="{00000006-E980-D645-9709-6FF0F69314D9}"/>
            </c:ext>
          </c:extLst>
        </c:ser>
        <c:dLbls>
          <c:dLblPos val="ctr"/>
          <c:showLegendKey val="0"/>
          <c:showVal val="1"/>
          <c:showCatName val="0"/>
          <c:showSerName val="0"/>
          <c:showPercent val="0"/>
          <c:showBubbleSize val="0"/>
        </c:dLbls>
        <c:smooth val="0"/>
        <c:axId val="-2044377096"/>
        <c:axId val="-2044383448"/>
      </c:lineChart>
      <c:catAx>
        <c:axId val="-2044377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2044383448"/>
        <c:crosses val="autoZero"/>
        <c:auto val="1"/>
        <c:lblAlgn val="ctr"/>
        <c:lblOffset val="100"/>
        <c:noMultiLvlLbl val="0"/>
      </c:catAx>
      <c:valAx>
        <c:axId val="-2044383448"/>
        <c:scaling>
          <c:orientation val="minMax"/>
          <c:max val="1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2044377096"/>
        <c:crossesAt val="1"/>
        <c:crossBetween val="between"/>
      </c:valAx>
      <c:spPr>
        <a:solidFill>
          <a:srgbClr val="F5F5F6"/>
        </a:solid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legend>
    <c:plotVisOnly val="1"/>
    <c:dispBlanksAs val="span"/>
    <c:showDLblsOverMax val="0"/>
  </c:chart>
  <c:spPr>
    <a:noFill/>
    <a:ln>
      <a:noFill/>
    </a:ln>
    <a:effectLst/>
  </c:spPr>
  <c:txPr>
    <a:bodyPr/>
    <a:lstStyle/>
    <a:p>
      <a:pPr>
        <a:defRPr b="1">
          <a:solidFill>
            <a:schemeClr val="bg1"/>
          </a:solidFill>
        </a:defRPr>
      </a:pPr>
      <a:endParaRPr lang="en-US"/>
    </a:p>
  </c:txPr>
  <c:externalData r:id="rId2">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image" Target="../media/image2.jpeg"/><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D52678-5BA6-FC4E-9EC1-11A3DCE09F7D}"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15838647-B0CD-314A-8E43-E20364387D44}">
      <dgm:prSet/>
      <dgm:spPr>
        <a:solidFill>
          <a:srgbClr val="54B6DB"/>
        </a:solidFill>
      </dgm:spPr>
      <dgm:t>
        <a:bodyPr/>
        <a:lstStyle/>
        <a:p>
          <a:pPr rtl="0"/>
          <a:r>
            <a:rPr lang="en-US" b="1"/>
            <a:t>Learning &amp; Assessment</a:t>
          </a:r>
          <a:endParaRPr lang="en-US"/>
        </a:p>
      </dgm:t>
    </dgm:pt>
    <dgm:pt modelId="{71BDDD7C-3D7D-B946-9E3B-F17372A00D8A}" type="parTrans" cxnId="{109B3A69-4BF3-534C-B7F3-F2A44562B7AE}">
      <dgm:prSet/>
      <dgm:spPr/>
      <dgm:t>
        <a:bodyPr/>
        <a:lstStyle/>
        <a:p>
          <a:endParaRPr lang="en-US"/>
        </a:p>
      </dgm:t>
    </dgm:pt>
    <dgm:pt modelId="{45E3942B-9BD8-8F42-A472-D31D48BFBC09}" type="sibTrans" cxnId="{109B3A69-4BF3-534C-B7F3-F2A44562B7AE}">
      <dgm:prSet/>
      <dgm:spPr/>
      <dgm:t>
        <a:bodyPr/>
        <a:lstStyle/>
        <a:p>
          <a:endParaRPr lang="en-US"/>
        </a:p>
      </dgm:t>
    </dgm:pt>
    <dgm:pt modelId="{C93DB26D-3394-FA41-A9EB-281E5B830DA5}">
      <dgm:prSet/>
      <dgm:spPr/>
      <dgm:t>
        <a:bodyPr/>
        <a:lstStyle/>
        <a:p>
          <a:pPr rtl="0"/>
          <a:r>
            <a:rPr lang="en-US"/>
            <a:t>Pedagogies and learning activities enabled</a:t>
          </a:r>
        </a:p>
      </dgm:t>
    </dgm:pt>
    <dgm:pt modelId="{37082A46-71DD-3B4D-83F9-55131EEB0919}" type="parTrans" cxnId="{3C6CDD78-83BF-5347-9A3C-DED5F7B910F9}">
      <dgm:prSet/>
      <dgm:spPr/>
      <dgm:t>
        <a:bodyPr/>
        <a:lstStyle/>
        <a:p>
          <a:endParaRPr lang="en-US"/>
        </a:p>
      </dgm:t>
    </dgm:pt>
    <dgm:pt modelId="{C22E2E8D-9226-D144-A55B-B20176CBD93E}" type="sibTrans" cxnId="{3C6CDD78-83BF-5347-9A3C-DED5F7B910F9}">
      <dgm:prSet/>
      <dgm:spPr/>
      <dgm:t>
        <a:bodyPr/>
        <a:lstStyle/>
        <a:p>
          <a:endParaRPr lang="en-US"/>
        </a:p>
      </dgm:t>
    </dgm:pt>
    <dgm:pt modelId="{A5D3EE1F-37B3-4049-B599-B3D2CC87F079}">
      <dgm:prSet/>
      <dgm:spPr>
        <a:solidFill>
          <a:srgbClr val="E59E1B"/>
        </a:solidFill>
      </dgm:spPr>
      <dgm:t>
        <a:bodyPr/>
        <a:lstStyle/>
        <a:p>
          <a:pPr rtl="0"/>
          <a:r>
            <a:rPr lang="en-US" b="1"/>
            <a:t>Facilities</a:t>
          </a:r>
          <a:endParaRPr lang="en-US"/>
        </a:p>
      </dgm:t>
    </dgm:pt>
    <dgm:pt modelId="{B7F25556-2D39-E941-B69F-08899D31410A}" type="parTrans" cxnId="{6161E3F3-0343-7240-93BD-6A5B0C350A9A}">
      <dgm:prSet/>
      <dgm:spPr/>
      <dgm:t>
        <a:bodyPr/>
        <a:lstStyle/>
        <a:p>
          <a:endParaRPr lang="en-US"/>
        </a:p>
      </dgm:t>
    </dgm:pt>
    <dgm:pt modelId="{A4A99B31-FBB9-D048-BA0B-97377317FF03}" type="sibTrans" cxnId="{6161E3F3-0343-7240-93BD-6A5B0C350A9A}">
      <dgm:prSet/>
      <dgm:spPr/>
      <dgm:t>
        <a:bodyPr/>
        <a:lstStyle/>
        <a:p>
          <a:endParaRPr lang="en-US"/>
        </a:p>
      </dgm:t>
    </dgm:pt>
    <dgm:pt modelId="{58D80A4D-42AD-7848-8D41-6DECF8ADBA66}">
      <dgm:prSet/>
      <dgm:spPr/>
      <dgm:t>
        <a:bodyPr/>
        <a:lstStyle/>
        <a:p>
          <a:pPr rtl="0"/>
          <a:r>
            <a:rPr lang="en-US"/>
            <a:t>Wall, ceiling, floor finishes</a:t>
          </a:r>
        </a:p>
      </dgm:t>
    </dgm:pt>
    <dgm:pt modelId="{ED149096-CA50-6C4D-994A-AA1AD863052D}" type="parTrans" cxnId="{5FD7606D-67EA-7C41-97A5-C26AA99D5130}">
      <dgm:prSet/>
      <dgm:spPr/>
      <dgm:t>
        <a:bodyPr/>
        <a:lstStyle/>
        <a:p>
          <a:endParaRPr lang="en-US"/>
        </a:p>
      </dgm:t>
    </dgm:pt>
    <dgm:pt modelId="{39B1F66A-630B-814F-B690-138AB609B596}" type="sibTrans" cxnId="{5FD7606D-67EA-7C41-97A5-C26AA99D5130}">
      <dgm:prSet/>
      <dgm:spPr/>
      <dgm:t>
        <a:bodyPr/>
        <a:lstStyle/>
        <a:p>
          <a:endParaRPr lang="en-US"/>
        </a:p>
      </dgm:t>
    </dgm:pt>
    <dgm:pt modelId="{AEC08938-65F5-DF4A-9711-1E8D91E63485}">
      <dgm:prSet/>
      <dgm:spPr/>
      <dgm:t>
        <a:bodyPr/>
        <a:lstStyle/>
        <a:p>
          <a:pPr rtl="0"/>
          <a:r>
            <a:rPr lang="en-US" dirty="0"/>
            <a:t>Electrical, lighting, acoustics</a:t>
          </a:r>
        </a:p>
      </dgm:t>
    </dgm:pt>
    <dgm:pt modelId="{A44BC58B-6492-AB49-B4AD-381E9235791D}" type="parTrans" cxnId="{35484990-38F8-2C46-B001-1AECE8DE4D9C}">
      <dgm:prSet/>
      <dgm:spPr/>
      <dgm:t>
        <a:bodyPr/>
        <a:lstStyle/>
        <a:p>
          <a:endParaRPr lang="en-US"/>
        </a:p>
      </dgm:t>
    </dgm:pt>
    <dgm:pt modelId="{B6F99591-759F-F640-BBC9-5C5236E91970}" type="sibTrans" cxnId="{35484990-38F8-2C46-B001-1AECE8DE4D9C}">
      <dgm:prSet/>
      <dgm:spPr/>
      <dgm:t>
        <a:bodyPr/>
        <a:lstStyle/>
        <a:p>
          <a:endParaRPr lang="en-US"/>
        </a:p>
      </dgm:t>
    </dgm:pt>
    <dgm:pt modelId="{ABFC3568-5247-DB47-8A32-E65E17DA5328}">
      <dgm:prSet/>
      <dgm:spPr/>
      <dgm:t>
        <a:bodyPr/>
        <a:lstStyle/>
        <a:p>
          <a:pPr rtl="0"/>
          <a:r>
            <a:rPr lang="en-US"/>
            <a:t>Square footage, dimensions, accessibility</a:t>
          </a:r>
        </a:p>
      </dgm:t>
    </dgm:pt>
    <dgm:pt modelId="{157694E7-E572-6D4F-9C45-628A1AB3D996}" type="parTrans" cxnId="{F04A6C29-CE53-6B40-BD2C-FE680C31C5C0}">
      <dgm:prSet/>
      <dgm:spPr/>
      <dgm:t>
        <a:bodyPr/>
        <a:lstStyle/>
        <a:p>
          <a:endParaRPr lang="en-US"/>
        </a:p>
      </dgm:t>
    </dgm:pt>
    <dgm:pt modelId="{F0CC58CC-436B-EF43-A8E7-46064ABFB714}" type="sibTrans" cxnId="{F04A6C29-CE53-6B40-BD2C-FE680C31C5C0}">
      <dgm:prSet/>
      <dgm:spPr/>
      <dgm:t>
        <a:bodyPr/>
        <a:lstStyle/>
        <a:p>
          <a:endParaRPr lang="en-US"/>
        </a:p>
      </dgm:t>
    </dgm:pt>
    <dgm:pt modelId="{691C892D-7C08-F246-80F9-140260AEE0A2}">
      <dgm:prSet/>
      <dgm:spPr/>
      <dgm:t>
        <a:bodyPr/>
        <a:lstStyle/>
        <a:p>
          <a:pPr rtl="0"/>
          <a:r>
            <a:rPr lang="en-US"/>
            <a:t>Furnishings</a:t>
          </a:r>
        </a:p>
      </dgm:t>
    </dgm:pt>
    <dgm:pt modelId="{586D1466-D371-9044-AD91-5798836D5D3F}" type="parTrans" cxnId="{F58765A9-9D14-3F4F-A41F-2616305D30C0}">
      <dgm:prSet/>
      <dgm:spPr/>
      <dgm:t>
        <a:bodyPr/>
        <a:lstStyle/>
        <a:p>
          <a:endParaRPr lang="en-US"/>
        </a:p>
      </dgm:t>
    </dgm:pt>
    <dgm:pt modelId="{915E851C-25CA-4B4C-8C69-F579652B1191}" type="sibTrans" cxnId="{F58765A9-9D14-3F4F-A41F-2616305D30C0}">
      <dgm:prSet/>
      <dgm:spPr/>
      <dgm:t>
        <a:bodyPr/>
        <a:lstStyle/>
        <a:p>
          <a:endParaRPr lang="en-US"/>
        </a:p>
      </dgm:t>
    </dgm:pt>
    <dgm:pt modelId="{B2ABFC6A-962D-8F44-AB41-0C7EE67BDF83}">
      <dgm:prSet/>
      <dgm:spPr/>
      <dgm:t>
        <a:bodyPr/>
        <a:lstStyle/>
        <a:p>
          <a:pPr rtl="0"/>
          <a:r>
            <a:rPr lang="en-US"/>
            <a:t>Cost for renovation, furnishings, technology</a:t>
          </a:r>
        </a:p>
      </dgm:t>
    </dgm:pt>
    <dgm:pt modelId="{8BB97535-5C43-014D-92A1-25F1EA6C966E}" type="parTrans" cxnId="{74213831-51D3-5C48-A535-D6EC465952E9}">
      <dgm:prSet/>
      <dgm:spPr/>
      <dgm:t>
        <a:bodyPr/>
        <a:lstStyle/>
        <a:p>
          <a:endParaRPr lang="en-US"/>
        </a:p>
      </dgm:t>
    </dgm:pt>
    <dgm:pt modelId="{33675AC3-2312-7942-AEDA-767C03390018}" type="sibTrans" cxnId="{74213831-51D3-5C48-A535-D6EC465952E9}">
      <dgm:prSet/>
      <dgm:spPr/>
      <dgm:t>
        <a:bodyPr/>
        <a:lstStyle/>
        <a:p>
          <a:endParaRPr lang="en-US"/>
        </a:p>
      </dgm:t>
    </dgm:pt>
    <dgm:pt modelId="{52A3E447-32EC-9C49-A94B-187B19338E03}">
      <dgm:prSet/>
      <dgm:spPr>
        <a:solidFill>
          <a:srgbClr val="C61F58"/>
        </a:solidFill>
      </dgm:spPr>
      <dgm:t>
        <a:bodyPr/>
        <a:lstStyle/>
        <a:p>
          <a:pPr rtl="0"/>
          <a:r>
            <a:rPr lang="en-US" b="1"/>
            <a:t>Technology Integration</a:t>
          </a:r>
          <a:endParaRPr lang="en-US"/>
        </a:p>
      </dgm:t>
    </dgm:pt>
    <dgm:pt modelId="{F74634A3-D064-8E4D-B27E-1206F4D4CD22}" type="parTrans" cxnId="{87265FAE-7C04-EE44-B914-E282D7612D9A}">
      <dgm:prSet/>
      <dgm:spPr/>
      <dgm:t>
        <a:bodyPr/>
        <a:lstStyle/>
        <a:p>
          <a:endParaRPr lang="en-US"/>
        </a:p>
      </dgm:t>
    </dgm:pt>
    <dgm:pt modelId="{D82DDDF8-8F65-C84A-B071-9F7B4C0D3F92}" type="sibTrans" cxnId="{87265FAE-7C04-EE44-B914-E282D7612D9A}">
      <dgm:prSet/>
      <dgm:spPr/>
      <dgm:t>
        <a:bodyPr/>
        <a:lstStyle/>
        <a:p>
          <a:endParaRPr lang="en-US"/>
        </a:p>
      </dgm:t>
    </dgm:pt>
    <dgm:pt modelId="{B4C645F7-B0B0-5348-87B3-BCAB56EE2F76}">
      <dgm:prSet/>
      <dgm:spPr/>
      <dgm:t>
        <a:bodyPr/>
        <a:lstStyle/>
        <a:p>
          <a:pPr rtl="0"/>
          <a:r>
            <a:rPr lang="en-US"/>
            <a:t>AV/IT Academic Tech &amp; Equipment </a:t>
          </a:r>
        </a:p>
      </dgm:t>
    </dgm:pt>
    <dgm:pt modelId="{BDE6DCA9-FE86-C047-96B9-3C0ABC60F93E}" type="parTrans" cxnId="{E079E1D4-0DCE-494D-9EDC-C13B9340B8B7}">
      <dgm:prSet/>
      <dgm:spPr/>
      <dgm:t>
        <a:bodyPr/>
        <a:lstStyle/>
        <a:p>
          <a:endParaRPr lang="en-US"/>
        </a:p>
      </dgm:t>
    </dgm:pt>
    <dgm:pt modelId="{93E0723B-BF06-8B4E-9D39-F1A6FFAE4152}" type="sibTrans" cxnId="{E079E1D4-0DCE-494D-9EDC-C13B9340B8B7}">
      <dgm:prSet/>
      <dgm:spPr/>
      <dgm:t>
        <a:bodyPr/>
        <a:lstStyle/>
        <a:p>
          <a:endParaRPr lang="en-US"/>
        </a:p>
      </dgm:t>
    </dgm:pt>
    <dgm:pt modelId="{077CC61B-B33E-8944-A3D5-E604AD487D3E}" type="pres">
      <dgm:prSet presAssocID="{50D52678-5BA6-FC4E-9EC1-11A3DCE09F7D}" presName="linear" presStyleCnt="0">
        <dgm:presLayoutVars>
          <dgm:dir/>
          <dgm:animLvl val="lvl"/>
          <dgm:resizeHandles val="exact"/>
        </dgm:presLayoutVars>
      </dgm:prSet>
      <dgm:spPr/>
    </dgm:pt>
    <dgm:pt modelId="{BC576974-8BC9-C14C-8615-581D53BE0E7F}" type="pres">
      <dgm:prSet presAssocID="{15838647-B0CD-314A-8E43-E20364387D44}" presName="parentLin" presStyleCnt="0"/>
      <dgm:spPr/>
    </dgm:pt>
    <dgm:pt modelId="{EA60DEB5-FE8B-FC4A-99BF-D1D2E058723D}" type="pres">
      <dgm:prSet presAssocID="{15838647-B0CD-314A-8E43-E20364387D44}" presName="parentLeftMargin" presStyleLbl="node1" presStyleIdx="0" presStyleCnt="3"/>
      <dgm:spPr/>
    </dgm:pt>
    <dgm:pt modelId="{6BE2DFBA-CE38-224D-ACD8-D7E9350FF95E}" type="pres">
      <dgm:prSet presAssocID="{15838647-B0CD-314A-8E43-E20364387D44}" presName="parentText" presStyleLbl="node1" presStyleIdx="0" presStyleCnt="3">
        <dgm:presLayoutVars>
          <dgm:chMax val="0"/>
          <dgm:bulletEnabled val="1"/>
        </dgm:presLayoutVars>
      </dgm:prSet>
      <dgm:spPr/>
    </dgm:pt>
    <dgm:pt modelId="{7FE3D3E4-7F55-E945-887D-16EC89C9F9EB}" type="pres">
      <dgm:prSet presAssocID="{15838647-B0CD-314A-8E43-E20364387D44}" presName="negativeSpace" presStyleCnt="0"/>
      <dgm:spPr/>
    </dgm:pt>
    <dgm:pt modelId="{74C00C2C-C359-324A-A66B-88CA4CCAAE49}" type="pres">
      <dgm:prSet presAssocID="{15838647-B0CD-314A-8E43-E20364387D44}" presName="childText" presStyleLbl="conFgAcc1" presStyleIdx="0" presStyleCnt="3">
        <dgm:presLayoutVars>
          <dgm:bulletEnabled val="1"/>
        </dgm:presLayoutVars>
      </dgm:prSet>
      <dgm:spPr/>
    </dgm:pt>
    <dgm:pt modelId="{241FCC2E-DCBD-484F-80CE-48198DF965F5}" type="pres">
      <dgm:prSet presAssocID="{45E3942B-9BD8-8F42-A472-D31D48BFBC09}" presName="spaceBetweenRectangles" presStyleCnt="0"/>
      <dgm:spPr/>
    </dgm:pt>
    <dgm:pt modelId="{E9C949FE-3721-3941-9E37-850D06F41AC8}" type="pres">
      <dgm:prSet presAssocID="{A5D3EE1F-37B3-4049-B599-B3D2CC87F079}" presName="parentLin" presStyleCnt="0"/>
      <dgm:spPr/>
    </dgm:pt>
    <dgm:pt modelId="{072C0FBE-0D47-E84D-8365-E1E9CA3597A1}" type="pres">
      <dgm:prSet presAssocID="{A5D3EE1F-37B3-4049-B599-B3D2CC87F079}" presName="parentLeftMargin" presStyleLbl="node1" presStyleIdx="0" presStyleCnt="3"/>
      <dgm:spPr/>
    </dgm:pt>
    <dgm:pt modelId="{743E3816-DB2A-BC4B-8081-BF508739366B}" type="pres">
      <dgm:prSet presAssocID="{A5D3EE1F-37B3-4049-B599-B3D2CC87F079}" presName="parentText" presStyleLbl="node1" presStyleIdx="1" presStyleCnt="3">
        <dgm:presLayoutVars>
          <dgm:chMax val="0"/>
          <dgm:bulletEnabled val="1"/>
        </dgm:presLayoutVars>
      </dgm:prSet>
      <dgm:spPr/>
    </dgm:pt>
    <dgm:pt modelId="{62EA90AD-E49A-1A4F-B2A6-49BA18854927}" type="pres">
      <dgm:prSet presAssocID="{A5D3EE1F-37B3-4049-B599-B3D2CC87F079}" presName="negativeSpace" presStyleCnt="0"/>
      <dgm:spPr/>
    </dgm:pt>
    <dgm:pt modelId="{8DAAE07A-0621-3F46-8D84-A4A84345A2E5}" type="pres">
      <dgm:prSet presAssocID="{A5D3EE1F-37B3-4049-B599-B3D2CC87F079}" presName="childText" presStyleLbl="conFgAcc1" presStyleIdx="1" presStyleCnt="3">
        <dgm:presLayoutVars>
          <dgm:bulletEnabled val="1"/>
        </dgm:presLayoutVars>
      </dgm:prSet>
      <dgm:spPr/>
    </dgm:pt>
    <dgm:pt modelId="{939E069D-F2DC-794E-8160-D548B63BF185}" type="pres">
      <dgm:prSet presAssocID="{A4A99B31-FBB9-D048-BA0B-97377317FF03}" presName="spaceBetweenRectangles" presStyleCnt="0"/>
      <dgm:spPr/>
    </dgm:pt>
    <dgm:pt modelId="{8234AE84-A024-7544-80B7-F7783535651F}" type="pres">
      <dgm:prSet presAssocID="{52A3E447-32EC-9C49-A94B-187B19338E03}" presName="parentLin" presStyleCnt="0"/>
      <dgm:spPr/>
    </dgm:pt>
    <dgm:pt modelId="{9294FA80-177A-AD42-ACC5-91E8AC59407C}" type="pres">
      <dgm:prSet presAssocID="{52A3E447-32EC-9C49-A94B-187B19338E03}" presName="parentLeftMargin" presStyleLbl="node1" presStyleIdx="1" presStyleCnt="3"/>
      <dgm:spPr/>
    </dgm:pt>
    <dgm:pt modelId="{A5E93972-2EE5-F043-B09B-C9191ED0AA02}" type="pres">
      <dgm:prSet presAssocID="{52A3E447-32EC-9C49-A94B-187B19338E03}" presName="parentText" presStyleLbl="node1" presStyleIdx="2" presStyleCnt="3">
        <dgm:presLayoutVars>
          <dgm:chMax val="0"/>
          <dgm:bulletEnabled val="1"/>
        </dgm:presLayoutVars>
      </dgm:prSet>
      <dgm:spPr/>
    </dgm:pt>
    <dgm:pt modelId="{A84F3813-9E3C-4844-B43C-DC25C143E97C}" type="pres">
      <dgm:prSet presAssocID="{52A3E447-32EC-9C49-A94B-187B19338E03}" presName="negativeSpace" presStyleCnt="0"/>
      <dgm:spPr/>
    </dgm:pt>
    <dgm:pt modelId="{D63C1CA4-6870-7445-BCBB-5D2D811E746A}" type="pres">
      <dgm:prSet presAssocID="{52A3E447-32EC-9C49-A94B-187B19338E03}" presName="childText" presStyleLbl="conFgAcc1" presStyleIdx="2" presStyleCnt="3">
        <dgm:presLayoutVars>
          <dgm:bulletEnabled val="1"/>
        </dgm:presLayoutVars>
      </dgm:prSet>
      <dgm:spPr/>
    </dgm:pt>
  </dgm:ptLst>
  <dgm:cxnLst>
    <dgm:cxn modelId="{D57E7902-1D08-AF40-8458-AB4CD6374560}" type="presOf" srcId="{15838647-B0CD-314A-8E43-E20364387D44}" destId="{EA60DEB5-FE8B-FC4A-99BF-D1D2E058723D}" srcOrd="0" destOrd="0" presId="urn:microsoft.com/office/officeart/2005/8/layout/list1"/>
    <dgm:cxn modelId="{52808C14-1000-1446-A63E-0C1E2D606E93}" type="presOf" srcId="{AEC08938-65F5-DF4A-9711-1E8D91E63485}" destId="{8DAAE07A-0621-3F46-8D84-A4A84345A2E5}" srcOrd="0" destOrd="1" presId="urn:microsoft.com/office/officeart/2005/8/layout/list1"/>
    <dgm:cxn modelId="{F04A6C29-CE53-6B40-BD2C-FE680C31C5C0}" srcId="{A5D3EE1F-37B3-4049-B599-B3D2CC87F079}" destId="{ABFC3568-5247-DB47-8A32-E65E17DA5328}" srcOrd="2" destOrd="0" parTransId="{157694E7-E572-6D4F-9C45-628A1AB3D996}" sibTransId="{F0CC58CC-436B-EF43-A8E7-46064ABFB714}"/>
    <dgm:cxn modelId="{16AD092A-44F2-6245-8A0D-2600AF81FC5B}" type="presOf" srcId="{58D80A4D-42AD-7848-8D41-6DECF8ADBA66}" destId="{8DAAE07A-0621-3F46-8D84-A4A84345A2E5}" srcOrd="0" destOrd="0" presId="urn:microsoft.com/office/officeart/2005/8/layout/list1"/>
    <dgm:cxn modelId="{74213831-51D3-5C48-A535-D6EC465952E9}" srcId="{A5D3EE1F-37B3-4049-B599-B3D2CC87F079}" destId="{B2ABFC6A-962D-8F44-AB41-0C7EE67BDF83}" srcOrd="4" destOrd="0" parTransId="{8BB97535-5C43-014D-92A1-25F1EA6C966E}" sibTransId="{33675AC3-2312-7942-AEDA-767C03390018}"/>
    <dgm:cxn modelId="{B6663F3B-899B-2B49-9A1A-C355FE1CC38A}" type="presOf" srcId="{ABFC3568-5247-DB47-8A32-E65E17DA5328}" destId="{8DAAE07A-0621-3F46-8D84-A4A84345A2E5}" srcOrd="0" destOrd="2" presId="urn:microsoft.com/office/officeart/2005/8/layout/list1"/>
    <dgm:cxn modelId="{3B0B9346-2BC2-EF4A-8C08-0BA1F232BECD}" type="presOf" srcId="{C93DB26D-3394-FA41-A9EB-281E5B830DA5}" destId="{74C00C2C-C359-324A-A66B-88CA4CCAAE49}" srcOrd="0" destOrd="0" presId="urn:microsoft.com/office/officeart/2005/8/layout/list1"/>
    <dgm:cxn modelId="{6D9BD253-C8B7-C444-84E2-C2C2124DC195}" type="presOf" srcId="{A5D3EE1F-37B3-4049-B599-B3D2CC87F079}" destId="{743E3816-DB2A-BC4B-8081-BF508739366B}" srcOrd="1" destOrd="0" presId="urn:microsoft.com/office/officeart/2005/8/layout/list1"/>
    <dgm:cxn modelId="{109B3A69-4BF3-534C-B7F3-F2A44562B7AE}" srcId="{50D52678-5BA6-FC4E-9EC1-11A3DCE09F7D}" destId="{15838647-B0CD-314A-8E43-E20364387D44}" srcOrd="0" destOrd="0" parTransId="{71BDDD7C-3D7D-B946-9E3B-F17372A00D8A}" sibTransId="{45E3942B-9BD8-8F42-A472-D31D48BFBC09}"/>
    <dgm:cxn modelId="{5FD7606D-67EA-7C41-97A5-C26AA99D5130}" srcId="{A5D3EE1F-37B3-4049-B599-B3D2CC87F079}" destId="{58D80A4D-42AD-7848-8D41-6DECF8ADBA66}" srcOrd="0" destOrd="0" parTransId="{ED149096-CA50-6C4D-994A-AA1AD863052D}" sibTransId="{39B1F66A-630B-814F-B690-138AB609B596}"/>
    <dgm:cxn modelId="{3C6CDD78-83BF-5347-9A3C-DED5F7B910F9}" srcId="{15838647-B0CD-314A-8E43-E20364387D44}" destId="{C93DB26D-3394-FA41-A9EB-281E5B830DA5}" srcOrd="0" destOrd="0" parTransId="{37082A46-71DD-3B4D-83F9-55131EEB0919}" sibTransId="{C22E2E8D-9226-D144-A55B-B20176CBD93E}"/>
    <dgm:cxn modelId="{4FBC307C-ABF8-B841-A86F-A99D99AEF3AA}" type="presOf" srcId="{B4C645F7-B0B0-5348-87B3-BCAB56EE2F76}" destId="{D63C1CA4-6870-7445-BCBB-5D2D811E746A}" srcOrd="0" destOrd="0" presId="urn:microsoft.com/office/officeart/2005/8/layout/list1"/>
    <dgm:cxn modelId="{35484990-38F8-2C46-B001-1AECE8DE4D9C}" srcId="{A5D3EE1F-37B3-4049-B599-B3D2CC87F079}" destId="{AEC08938-65F5-DF4A-9711-1E8D91E63485}" srcOrd="1" destOrd="0" parTransId="{A44BC58B-6492-AB49-B4AD-381E9235791D}" sibTransId="{B6F99591-759F-F640-BBC9-5C5236E91970}"/>
    <dgm:cxn modelId="{5DF5179B-5B23-784A-9A1A-7367A858ED63}" type="presOf" srcId="{691C892D-7C08-F246-80F9-140260AEE0A2}" destId="{8DAAE07A-0621-3F46-8D84-A4A84345A2E5}" srcOrd="0" destOrd="3" presId="urn:microsoft.com/office/officeart/2005/8/layout/list1"/>
    <dgm:cxn modelId="{3580F9A4-822D-1847-AD5E-CDEA16CD7697}" type="presOf" srcId="{B2ABFC6A-962D-8F44-AB41-0C7EE67BDF83}" destId="{8DAAE07A-0621-3F46-8D84-A4A84345A2E5}" srcOrd="0" destOrd="4" presId="urn:microsoft.com/office/officeart/2005/8/layout/list1"/>
    <dgm:cxn modelId="{F58765A9-9D14-3F4F-A41F-2616305D30C0}" srcId="{A5D3EE1F-37B3-4049-B599-B3D2CC87F079}" destId="{691C892D-7C08-F246-80F9-140260AEE0A2}" srcOrd="3" destOrd="0" parTransId="{586D1466-D371-9044-AD91-5798836D5D3F}" sibTransId="{915E851C-25CA-4B4C-8C69-F579652B1191}"/>
    <dgm:cxn modelId="{02DC73A9-2BB5-0C4B-967D-A26C4BAAB5DB}" type="presOf" srcId="{52A3E447-32EC-9C49-A94B-187B19338E03}" destId="{9294FA80-177A-AD42-ACC5-91E8AC59407C}" srcOrd="0" destOrd="0" presId="urn:microsoft.com/office/officeart/2005/8/layout/list1"/>
    <dgm:cxn modelId="{87265FAE-7C04-EE44-B914-E282D7612D9A}" srcId="{50D52678-5BA6-FC4E-9EC1-11A3DCE09F7D}" destId="{52A3E447-32EC-9C49-A94B-187B19338E03}" srcOrd="2" destOrd="0" parTransId="{F74634A3-D064-8E4D-B27E-1206F4D4CD22}" sibTransId="{D82DDDF8-8F65-C84A-B071-9F7B4C0D3F92}"/>
    <dgm:cxn modelId="{03730FB2-6A3C-774F-A72A-4DD2DF1D1C24}" type="presOf" srcId="{A5D3EE1F-37B3-4049-B599-B3D2CC87F079}" destId="{072C0FBE-0D47-E84D-8365-E1E9CA3597A1}" srcOrd="0" destOrd="0" presId="urn:microsoft.com/office/officeart/2005/8/layout/list1"/>
    <dgm:cxn modelId="{E079E1D4-0DCE-494D-9EDC-C13B9340B8B7}" srcId="{52A3E447-32EC-9C49-A94B-187B19338E03}" destId="{B4C645F7-B0B0-5348-87B3-BCAB56EE2F76}" srcOrd="0" destOrd="0" parTransId="{BDE6DCA9-FE86-C047-96B9-3C0ABC60F93E}" sibTransId="{93E0723B-BF06-8B4E-9D39-F1A6FFAE4152}"/>
    <dgm:cxn modelId="{033161D8-972E-B342-A9F7-B32B79C1ACCD}" type="presOf" srcId="{52A3E447-32EC-9C49-A94B-187B19338E03}" destId="{A5E93972-2EE5-F043-B09B-C9191ED0AA02}" srcOrd="1" destOrd="0" presId="urn:microsoft.com/office/officeart/2005/8/layout/list1"/>
    <dgm:cxn modelId="{DBE35AEE-D705-F54B-A69C-78643216A02E}" type="presOf" srcId="{50D52678-5BA6-FC4E-9EC1-11A3DCE09F7D}" destId="{077CC61B-B33E-8944-A3D5-E604AD487D3E}" srcOrd="0" destOrd="0" presId="urn:microsoft.com/office/officeart/2005/8/layout/list1"/>
    <dgm:cxn modelId="{6161E3F3-0343-7240-93BD-6A5B0C350A9A}" srcId="{50D52678-5BA6-FC4E-9EC1-11A3DCE09F7D}" destId="{A5D3EE1F-37B3-4049-B599-B3D2CC87F079}" srcOrd="1" destOrd="0" parTransId="{B7F25556-2D39-E941-B69F-08899D31410A}" sibTransId="{A4A99B31-FBB9-D048-BA0B-97377317FF03}"/>
    <dgm:cxn modelId="{0E66DAF5-66B9-264F-956C-DA329136C168}" type="presOf" srcId="{15838647-B0CD-314A-8E43-E20364387D44}" destId="{6BE2DFBA-CE38-224D-ACD8-D7E9350FF95E}" srcOrd="1" destOrd="0" presId="urn:microsoft.com/office/officeart/2005/8/layout/list1"/>
    <dgm:cxn modelId="{053D05C1-48FB-AD49-AB4B-51EFBBDBA972}" type="presParOf" srcId="{077CC61B-B33E-8944-A3D5-E604AD487D3E}" destId="{BC576974-8BC9-C14C-8615-581D53BE0E7F}" srcOrd="0" destOrd="0" presId="urn:microsoft.com/office/officeart/2005/8/layout/list1"/>
    <dgm:cxn modelId="{CAF548E0-152C-1942-8D1D-D1C8F9451A4B}" type="presParOf" srcId="{BC576974-8BC9-C14C-8615-581D53BE0E7F}" destId="{EA60DEB5-FE8B-FC4A-99BF-D1D2E058723D}" srcOrd="0" destOrd="0" presId="urn:microsoft.com/office/officeart/2005/8/layout/list1"/>
    <dgm:cxn modelId="{FAAF84AF-AFC2-5D44-980C-EE2F321BD005}" type="presParOf" srcId="{BC576974-8BC9-C14C-8615-581D53BE0E7F}" destId="{6BE2DFBA-CE38-224D-ACD8-D7E9350FF95E}" srcOrd="1" destOrd="0" presId="urn:microsoft.com/office/officeart/2005/8/layout/list1"/>
    <dgm:cxn modelId="{D66E9185-66A0-2342-88EC-AFC0F0B5110F}" type="presParOf" srcId="{077CC61B-B33E-8944-A3D5-E604AD487D3E}" destId="{7FE3D3E4-7F55-E945-887D-16EC89C9F9EB}" srcOrd="1" destOrd="0" presId="urn:microsoft.com/office/officeart/2005/8/layout/list1"/>
    <dgm:cxn modelId="{DA2A3909-74DB-564A-9D41-87C28C7E3528}" type="presParOf" srcId="{077CC61B-B33E-8944-A3D5-E604AD487D3E}" destId="{74C00C2C-C359-324A-A66B-88CA4CCAAE49}" srcOrd="2" destOrd="0" presId="urn:microsoft.com/office/officeart/2005/8/layout/list1"/>
    <dgm:cxn modelId="{A8584066-1442-0B48-BE56-C9F6B1F05E0D}" type="presParOf" srcId="{077CC61B-B33E-8944-A3D5-E604AD487D3E}" destId="{241FCC2E-DCBD-484F-80CE-48198DF965F5}" srcOrd="3" destOrd="0" presId="urn:microsoft.com/office/officeart/2005/8/layout/list1"/>
    <dgm:cxn modelId="{46E2334A-E9B6-3243-B818-38B5B7516AD9}" type="presParOf" srcId="{077CC61B-B33E-8944-A3D5-E604AD487D3E}" destId="{E9C949FE-3721-3941-9E37-850D06F41AC8}" srcOrd="4" destOrd="0" presId="urn:microsoft.com/office/officeart/2005/8/layout/list1"/>
    <dgm:cxn modelId="{0F9E5566-1071-344A-96CB-5A99045A4E6A}" type="presParOf" srcId="{E9C949FE-3721-3941-9E37-850D06F41AC8}" destId="{072C0FBE-0D47-E84D-8365-E1E9CA3597A1}" srcOrd="0" destOrd="0" presId="urn:microsoft.com/office/officeart/2005/8/layout/list1"/>
    <dgm:cxn modelId="{994A344D-755A-F94B-932D-EFBB854519F9}" type="presParOf" srcId="{E9C949FE-3721-3941-9E37-850D06F41AC8}" destId="{743E3816-DB2A-BC4B-8081-BF508739366B}" srcOrd="1" destOrd="0" presId="urn:microsoft.com/office/officeart/2005/8/layout/list1"/>
    <dgm:cxn modelId="{4EE7F1BB-23BE-7841-AA28-FF19D1C765DB}" type="presParOf" srcId="{077CC61B-B33E-8944-A3D5-E604AD487D3E}" destId="{62EA90AD-E49A-1A4F-B2A6-49BA18854927}" srcOrd="5" destOrd="0" presId="urn:microsoft.com/office/officeart/2005/8/layout/list1"/>
    <dgm:cxn modelId="{CA058E6B-E6D2-6A4E-8D4C-520FF69B4B31}" type="presParOf" srcId="{077CC61B-B33E-8944-A3D5-E604AD487D3E}" destId="{8DAAE07A-0621-3F46-8D84-A4A84345A2E5}" srcOrd="6" destOrd="0" presId="urn:microsoft.com/office/officeart/2005/8/layout/list1"/>
    <dgm:cxn modelId="{81265155-01B3-2F45-80ED-1F5A081EB578}" type="presParOf" srcId="{077CC61B-B33E-8944-A3D5-E604AD487D3E}" destId="{939E069D-F2DC-794E-8160-D548B63BF185}" srcOrd="7" destOrd="0" presId="urn:microsoft.com/office/officeart/2005/8/layout/list1"/>
    <dgm:cxn modelId="{241CE64D-1AF9-2143-AF2F-E12F0D759ED8}" type="presParOf" srcId="{077CC61B-B33E-8944-A3D5-E604AD487D3E}" destId="{8234AE84-A024-7544-80B7-F7783535651F}" srcOrd="8" destOrd="0" presId="urn:microsoft.com/office/officeart/2005/8/layout/list1"/>
    <dgm:cxn modelId="{541784D6-4713-D842-8E1D-ED7DB1AB2B58}" type="presParOf" srcId="{8234AE84-A024-7544-80B7-F7783535651F}" destId="{9294FA80-177A-AD42-ACC5-91E8AC59407C}" srcOrd="0" destOrd="0" presId="urn:microsoft.com/office/officeart/2005/8/layout/list1"/>
    <dgm:cxn modelId="{86B64BDE-064D-EA4F-8F55-D104DECC9CD8}" type="presParOf" srcId="{8234AE84-A024-7544-80B7-F7783535651F}" destId="{A5E93972-2EE5-F043-B09B-C9191ED0AA02}" srcOrd="1" destOrd="0" presId="urn:microsoft.com/office/officeart/2005/8/layout/list1"/>
    <dgm:cxn modelId="{6A69D713-7099-F14A-B215-877607848919}" type="presParOf" srcId="{077CC61B-B33E-8944-A3D5-E604AD487D3E}" destId="{A84F3813-9E3C-4844-B43C-DC25C143E97C}" srcOrd="9" destOrd="0" presId="urn:microsoft.com/office/officeart/2005/8/layout/list1"/>
    <dgm:cxn modelId="{8BC8A268-E54A-6D48-884F-DE27210EE92A}" type="presParOf" srcId="{077CC61B-B33E-8944-A3D5-E604AD487D3E}" destId="{D63C1CA4-6870-7445-BCBB-5D2D811E746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E616B3-3DBD-4846-86BE-F660ADEC539F}" type="doc">
      <dgm:prSet loTypeId="urn:microsoft.com/office/officeart/2008/layout/HexagonCluster" loCatId="" qsTypeId="urn:microsoft.com/office/officeart/2005/8/quickstyle/simple4" qsCatId="simple" csTypeId="urn:microsoft.com/office/officeart/2005/8/colors/colorful1" csCatId="colorful" phldr="1"/>
      <dgm:spPr/>
      <dgm:t>
        <a:bodyPr/>
        <a:lstStyle/>
        <a:p>
          <a:endParaRPr lang="en-US"/>
        </a:p>
      </dgm:t>
    </dgm:pt>
    <dgm:pt modelId="{0904D94C-1E42-5944-97BF-D5020685DCBA}">
      <dgm:prSet phldrT="[Text]" custT="1"/>
      <dgm:spPr/>
      <dgm:t>
        <a:bodyPr/>
        <a:lstStyle/>
        <a:p>
          <a:r>
            <a:rPr lang="en-US" sz="1600" dirty="0"/>
            <a:t>Global Research Working Group</a:t>
          </a:r>
        </a:p>
      </dgm:t>
    </dgm:pt>
    <dgm:pt modelId="{4B4E033B-1020-E84F-872B-787CEF44DBBA}" type="parTrans" cxnId="{80E9B038-1BA4-9A42-ACD2-2A4272EC6051}">
      <dgm:prSet/>
      <dgm:spPr/>
      <dgm:t>
        <a:bodyPr/>
        <a:lstStyle/>
        <a:p>
          <a:endParaRPr lang="en-US"/>
        </a:p>
      </dgm:t>
    </dgm:pt>
    <dgm:pt modelId="{B8F3EEB7-0071-FB4F-8913-DEF6E32D27D8}" type="sibTrans" cxnId="{80E9B038-1BA4-9A42-ACD2-2A4272EC605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5C985FCA-475A-2548-B99D-F1A15E573750}">
      <dgm:prSet phldrT="[Text]" custT="1"/>
      <dgm:spPr/>
      <dgm:t>
        <a:bodyPr/>
        <a:lstStyle/>
        <a:p>
          <a:r>
            <a:rPr lang="en-US" sz="1600" dirty="0"/>
            <a:t>Core Advisory Team</a:t>
          </a:r>
        </a:p>
      </dgm:t>
    </dgm:pt>
    <dgm:pt modelId="{E9A7597A-8D4A-8C43-9C7C-905E728E289F}" type="parTrans" cxnId="{6D661AD7-AFD8-3344-A430-B67EFCBF3A19}">
      <dgm:prSet/>
      <dgm:spPr/>
      <dgm:t>
        <a:bodyPr/>
        <a:lstStyle/>
        <a:p>
          <a:endParaRPr lang="en-US"/>
        </a:p>
      </dgm:t>
    </dgm:pt>
    <dgm:pt modelId="{C9BD55FF-2002-434C-898F-ECF2DD716F1C}" type="sibTrans" cxnId="{6D661AD7-AFD8-3344-A430-B67EFCBF3A1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FC56A339-829A-A14C-9D68-2514549A1B70}">
      <dgm:prSet phldrT="[Text]" custT="1"/>
      <dgm:spPr/>
      <dgm:t>
        <a:bodyPr/>
        <a:lstStyle/>
        <a:p>
          <a:r>
            <a:rPr lang="en-US" sz="1600" dirty="0"/>
            <a:t>Partners &amp; Advocates</a:t>
          </a:r>
        </a:p>
      </dgm:t>
    </dgm:pt>
    <dgm:pt modelId="{F02EA0D4-581F-5F4A-ADFE-B098CFF26C09}" type="parTrans" cxnId="{B0C9C6FE-2A47-CD49-AB1F-11230AD8F1D8}">
      <dgm:prSet/>
      <dgm:spPr/>
      <dgm:t>
        <a:bodyPr/>
        <a:lstStyle/>
        <a:p>
          <a:endParaRPr lang="en-US"/>
        </a:p>
      </dgm:t>
    </dgm:pt>
    <dgm:pt modelId="{BE980990-C749-4E45-B5FD-ED214EF59FE4}" type="sibTrans" cxnId="{B0C9C6FE-2A47-CD49-AB1F-11230AD8F1D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2C608557-E0CD-5B48-AAF3-DCB842C7E157}">
      <dgm:prSet custT="1"/>
      <dgm:spPr/>
      <dgm:t>
        <a:bodyPr/>
        <a:lstStyle/>
        <a:p>
          <a:r>
            <a:rPr lang="en-US" sz="1600" dirty="0"/>
            <a:t>Outreach and PR</a:t>
          </a:r>
        </a:p>
      </dgm:t>
    </dgm:pt>
    <dgm:pt modelId="{6C52CBF0-48FE-214C-880D-A1162FF3ED19}" type="parTrans" cxnId="{A0D9AC73-0A52-F34D-B4C8-E0523494F539}">
      <dgm:prSet/>
      <dgm:spPr/>
      <dgm:t>
        <a:bodyPr/>
        <a:lstStyle/>
        <a:p>
          <a:endParaRPr lang="en-US"/>
        </a:p>
      </dgm:t>
    </dgm:pt>
    <dgm:pt modelId="{AABCF2D7-CA14-E547-9A02-BBCE988C49A0}" type="sibTrans" cxnId="{A0D9AC73-0A52-F34D-B4C8-E0523494F539}">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5F0FFB78-2308-7847-B661-182E00FED276}">
      <dgm:prSet custT="1"/>
      <dgm:spPr/>
      <dgm:t>
        <a:bodyPr/>
        <a:lstStyle/>
        <a:p>
          <a:r>
            <a:rPr lang="en-US" sz="1600" dirty="0"/>
            <a:t>Institutional Support</a:t>
          </a:r>
        </a:p>
      </dgm:t>
    </dgm:pt>
    <dgm:pt modelId="{136C7D0F-D2F4-344C-B0F5-F8E22466079D}" type="parTrans" cxnId="{C06F36FD-E469-8F49-A6F2-1C6BD397EB96}">
      <dgm:prSet/>
      <dgm:spPr/>
      <dgm:t>
        <a:bodyPr/>
        <a:lstStyle/>
        <a:p>
          <a:endParaRPr lang="en-US"/>
        </a:p>
      </dgm:t>
    </dgm:pt>
    <dgm:pt modelId="{4FA9D18F-DFEA-854A-AA90-9BBE7229180C}" type="sibTrans" cxnId="{C06F36FD-E469-8F49-A6F2-1C6BD397EB96}">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015F3F02-8352-6846-B57D-A1C347E4B1F0}" type="pres">
      <dgm:prSet presAssocID="{FAE616B3-3DBD-4846-86BE-F660ADEC539F}" presName="Name0" presStyleCnt="0">
        <dgm:presLayoutVars>
          <dgm:chMax val="21"/>
          <dgm:chPref val="21"/>
        </dgm:presLayoutVars>
      </dgm:prSet>
      <dgm:spPr/>
    </dgm:pt>
    <dgm:pt modelId="{2DA52F23-12B3-7540-AEF7-E0DA01C4CE0D}" type="pres">
      <dgm:prSet presAssocID="{5C985FCA-475A-2548-B99D-F1A15E573750}" presName="text1" presStyleCnt="0"/>
      <dgm:spPr/>
    </dgm:pt>
    <dgm:pt modelId="{D0FA8985-D3B9-794A-95D0-099BFE5A333F}" type="pres">
      <dgm:prSet presAssocID="{5C985FCA-475A-2548-B99D-F1A15E573750}" presName="textRepeatNode" presStyleLbl="alignNode1" presStyleIdx="0" presStyleCnt="5">
        <dgm:presLayoutVars>
          <dgm:chMax val="0"/>
          <dgm:chPref val="0"/>
          <dgm:bulletEnabled val="1"/>
        </dgm:presLayoutVars>
      </dgm:prSet>
      <dgm:spPr/>
    </dgm:pt>
    <dgm:pt modelId="{D17BCC0B-4F2E-F44A-B0E3-FDC0802E7C4F}" type="pres">
      <dgm:prSet presAssocID="{5C985FCA-475A-2548-B99D-F1A15E573750}" presName="textaccent1" presStyleCnt="0"/>
      <dgm:spPr/>
    </dgm:pt>
    <dgm:pt modelId="{F7F4205A-52E6-AF4B-A226-56271A66BF26}" type="pres">
      <dgm:prSet presAssocID="{5C985FCA-475A-2548-B99D-F1A15E573750}" presName="accentRepeatNode" presStyleLbl="solidAlignAcc1" presStyleIdx="0" presStyleCnt="10"/>
      <dgm:spPr/>
    </dgm:pt>
    <dgm:pt modelId="{DFE37E4E-77CE-CD42-8569-CC1E8102102A}" type="pres">
      <dgm:prSet presAssocID="{C9BD55FF-2002-434C-898F-ECF2DD716F1C}" presName="image1" presStyleCnt="0"/>
      <dgm:spPr/>
    </dgm:pt>
    <dgm:pt modelId="{1244795D-23FE-E744-B95F-9B89F6FD783B}" type="pres">
      <dgm:prSet presAssocID="{C9BD55FF-2002-434C-898F-ECF2DD716F1C}" presName="imageRepeatNode" presStyleLbl="alignAcc1" presStyleIdx="0" presStyleCnt="5"/>
      <dgm:spPr/>
    </dgm:pt>
    <dgm:pt modelId="{C59F515C-21BF-E543-BD81-A339DB5FA6E7}" type="pres">
      <dgm:prSet presAssocID="{C9BD55FF-2002-434C-898F-ECF2DD716F1C}" presName="imageaccent1" presStyleCnt="0"/>
      <dgm:spPr/>
    </dgm:pt>
    <dgm:pt modelId="{549AEC2D-0C1A-C14C-A74D-839E5FB58371}" type="pres">
      <dgm:prSet presAssocID="{C9BD55FF-2002-434C-898F-ECF2DD716F1C}" presName="accentRepeatNode" presStyleLbl="solidAlignAcc1" presStyleIdx="1" presStyleCnt="10"/>
      <dgm:spPr/>
    </dgm:pt>
    <dgm:pt modelId="{6813A265-F07A-2B40-9304-54CF73D8FA3D}" type="pres">
      <dgm:prSet presAssocID="{0904D94C-1E42-5944-97BF-D5020685DCBA}" presName="text2" presStyleCnt="0"/>
      <dgm:spPr/>
    </dgm:pt>
    <dgm:pt modelId="{72D238C3-29C9-C041-954C-F88AD76A4630}" type="pres">
      <dgm:prSet presAssocID="{0904D94C-1E42-5944-97BF-D5020685DCBA}" presName="textRepeatNode" presStyleLbl="alignNode1" presStyleIdx="1" presStyleCnt="5">
        <dgm:presLayoutVars>
          <dgm:chMax val="0"/>
          <dgm:chPref val="0"/>
          <dgm:bulletEnabled val="1"/>
        </dgm:presLayoutVars>
      </dgm:prSet>
      <dgm:spPr/>
    </dgm:pt>
    <dgm:pt modelId="{CF070294-D77C-454D-AF83-0605F034B5A1}" type="pres">
      <dgm:prSet presAssocID="{0904D94C-1E42-5944-97BF-D5020685DCBA}" presName="textaccent2" presStyleCnt="0"/>
      <dgm:spPr/>
    </dgm:pt>
    <dgm:pt modelId="{ACFCA769-D645-EF4A-9AC2-516A73F56C56}" type="pres">
      <dgm:prSet presAssocID="{0904D94C-1E42-5944-97BF-D5020685DCBA}" presName="accentRepeatNode" presStyleLbl="solidAlignAcc1" presStyleIdx="2" presStyleCnt="10"/>
      <dgm:spPr/>
    </dgm:pt>
    <dgm:pt modelId="{C579E82C-A72C-8545-9809-7A3773548FF7}" type="pres">
      <dgm:prSet presAssocID="{B8F3EEB7-0071-FB4F-8913-DEF6E32D27D8}" presName="image2" presStyleCnt="0"/>
      <dgm:spPr/>
    </dgm:pt>
    <dgm:pt modelId="{D76C9D72-194B-8B49-88D4-ACBC85DAA2EC}" type="pres">
      <dgm:prSet presAssocID="{B8F3EEB7-0071-FB4F-8913-DEF6E32D27D8}" presName="imageRepeatNode" presStyleLbl="alignAcc1" presStyleIdx="1" presStyleCnt="5"/>
      <dgm:spPr/>
    </dgm:pt>
    <dgm:pt modelId="{AC77ACF4-4850-9647-A5A4-D54567E7406A}" type="pres">
      <dgm:prSet presAssocID="{B8F3EEB7-0071-FB4F-8913-DEF6E32D27D8}" presName="imageaccent2" presStyleCnt="0"/>
      <dgm:spPr/>
    </dgm:pt>
    <dgm:pt modelId="{5B86E0A3-32C0-1543-978B-1D567D60480A}" type="pres">
      <dgm:prSet presAssocID="{B8F3EEB7-0071-FB4F-8913-DEF6E32D27D8}" presName="accentRepeatNode" presStyleLbl="solidAlignAcc1" presStyleIdx="3" presStyleCnt="10"/>
      <dgm:spPr/>
    </dgm:pt>
    <dgm:pt modelId="{E845F8EB-7129-B442-A286-E1A393FD3AA5}" type="pres">
      <dgm:prSet presAssocID="{FC56A339-829A-A14C-9D68-2514549A1B70}" presName="text3" presStyleCnt="0"/>
      <dgm:spPr/>
    </dgm:pt>
    <dgm:pt modelId="{36992486-F815-A84F-91C6-A7220592AE6C}" type="pres">
      <dgm:prSet presAssocID="{FC56A339-829A-A14C-9D68-2514549A1B70}" presName="textRepeatNode" presStyleLbl="alignNode1" presStyleIdx="2" presStyleCnt="5">
        <dgm:presLayoutVars>
          <dgm:chMax val="0"/>
          <dgm:chPref val="0"/>
          <dgm:bulletEnabled val="1"/>
        </dgm:presLayoutVars>
      </dgm:prSet>
      <dgm:spPr/>
    </dgm:pt>
    <dgm:pt modelId="{EC175613-0C4E-3248-B21A-5673ECF5F4BE}" type="pres">
      <dgm:prSet presAssocID="{FC56A339-829A-A14C-9D68-2514549A1B70}" presName="textaccent3" presStyleCnt="0"/>
      <dgm:spPr/>
    </dgm:pt>
    <dgm:pt modelId="{731B0198-9EAC-6C43-99B0-9E68D89B4B58}" type="pres">
      <dgm:prSet presAssocID="{FC56A339-829A-A14C-9D68-2514549A1B70}" presName="accentRepeatNode" presStyleLbl="solidAlignAcc1" presStyleIdx="4" presStyleCnt="10"/>
      <dgm:spPr/>
    </dgm:pt>
    <dgm:pt modelId="{EBDC165F-48A3-FE42-921C-D7352D77FB32}" type="pres">
      <dgm:prSet presAssocID="{BE980990-C749-4E45-B5FD-ED214EF59FE4}" presName="image3" presStyleCnt="0"/>
      <dgm:spPr/>
    </dgm:pt>
    <dgm:pt modelId="{25F795D9-4A92-544D-842A-F169CC5A57D7}" type="pres">
      <dgm:prSet presAssocID="{BE980990-C749-4E45-B5FD-ED214EF59FE4}" presName="imageRepeatNode" presStyleLbl="alignAcc1" presStyleIdx="2" presStyleCnt="5"/>
      <dgm:spPr/>
    </dgm:pt>
    <dgm:pt modelId="{57A1488C-A7C2-CD42-B7D7-43879BA459C3}" type="pres">
      <dgm:prSet presAssocID="{BE980990-C749-4E45-B5FD-ED214EF59FE4}" presName="imageaccent3" presStyleCnt="0"/>
      <dgm:spPr/>
    </dgm:pt>
    <dgm:pt modelId="{0426EF5F-646B-4148-852C-4CA217C75262}" type="pres">
      <dgm:prSet presAssocID="{BE980990-C749-4E45-B5FD-ED214EF59FE4}" presName="accentRepeatNode" presStyleLbl="solidAlignAcc1" presStyleIdx="5" presStyleCnt="10"/>
      <dgm:spPr/>
    </dgm:pt>
    <dgm:pt modelId="{3F6ED050-CBF0-6C40-85D0-E2E33F2CC260}" type="pres">
      <dgm:prSet presAssocID="{5F0FFB78-2308-7847-B661-182E00FED276}" presName="text4" presStyleCnt="0"/>
      <dgm:spPr/>
    </dgm:pt>
    <dgm:pt modelId="{8E4DCCFC-1104-E045-88F9-266012FD993A}" type="pres">
      <dgm:prSet presAssocID="{5F0FFB78-2308-7847-B661-182E00FED276}" presName="textRepeatNode" presStyleLbl="alignNode1" presStyleIdx="3" presStyleCnt="5">
        <dgm:presLayoutVars>
          <dgm:chMax val="0"/>
          <dgm:chPref val="0"/>
          <dgm:bulletEnabled val="1"/>
        </dgm:presLayoutVars>
      </dgm:prSet>
      <dgm:spPr/>
    </dgm:pt>
    <dgm:pt modelId="{E47C0808-15E3-3A49-94F5-C237C862F002}" type="pres">
      <dgm:prSet presAssocID="{5F0FFB78-2308-7847-B661-182E00FED276}" presName="textaccent4" presStyleCnt="0"/>
      <dgm:spPr/>
    </dgm:pt>
    <dgm:pt modelId="{B79985E8-D9CE-4642-85B0-984C0C9ACFB4}" type="pres">
      <dgm:prSet presAssocID="{5F0FFB78-2308-7847-B661-182E00FED276}" presName="accentRepeatNode" presStyleLbl="solidAlignAcc1" presStyleIdx="6" presStyleCnt="10"/>
      <dgm:spPr/>
    </dgm:pt>
    <dgm:pt modelId="{4AED03B9-BCAB-FE4D-8541-267034B2E9BD}" type="pres">
      <dgm:prSet presAssocID="{4FA9D18F-DFEA-854A-AA90-9BBE7229180C}" presName="image4" presStyleCnt="0"/>
      <dgm:spPr/>
    </dgm:pt>
    <dgm:pt modelId="{1A0FD3CD-3771-DC4D-8897-80378FB1E9E3}" type="pres">
      <dgm:prSet presAssocID="{4FA9D18F-DFEA-854A-AA90-9BBE7229180C}" presName="imageRepeatNode" presStyleLbl="alignAcc1" presStyleIdx="3" presStyleCnt="5"/>
      <dgm:spPr/>
    </dgm:pt>
    <dgm:pt modelId="{541452C6-6FA4-7E42-A251-0BDC00F31486}" type="pres">
      <dgm:prSet presAssocID="{4FA9D18F-DFEA-854A-AA90-9BBE7229180C}" presName="imageaccent4" presStyleCnt="0"/>
      <dgm:spPr/>
    </dgm:pt>
    <dgm:pt modelId="{041DC2F1-DAA1-5F4B-9FD6-E92233F15BC8}" type="pres">
      <dgm:prSet presAssocID="{4FA9D18F-DFEA-854A-AA90-9BBE7229180C}" presName="accentRepeatNode" presStyleLbl="solidAlignAcc1" presStyleIdx="7" presStyleCnt="10"/>
      <dgm:spPr/>
    </dgm:pt>
    <dgm:pt modelId="{E6A6D8C7-DD55-354E-9F5D-2D4CE2AD4029}" type="pres">
      <dgm:prSet presAssocID="{2C608557-E0CD-5B48-AAF3-DCB842C7E157}" presName="text5" presStyleCnt="0"/>
      <dgm:spPr/>
    </dgm:pt>
    <dgm:pt modelId="{641681EF-5446-8D4B-BF28-D7E4A226C4D1}" type="pres">
      <dgm:prSet presAssocID="{2C608557-E0CD-5B48-AAF3-DCB842C7E157}" presName="textRepeatNode" presStyleLbl="alignNode1" presStyleIdx="4" presStyleCnt="5">
        <dgm:presLayoutVars>
          <dgm:chMax val="0"/>
          <dgm:chPref val="0"/>
          <dgm:bulletEnabled val="1"/>
        </dgm:presLayoutVars>
      </dgm:prSet>
      <dgm:spPr/>
    </dgm:pt>
    <dgm:pt modelId="{87C52092-DEAE-8844-82FC-42308E7FF8A5}" type="pres">
      <dgm:prSet presAssocID="{2C608557-E0CD-5B48-AAF3-DCB842C7E157}" presName="textaccent5" presStyleCnt="0"/>
      <dgm:spPr/>
    </dgm:pt>
    <dgm:pt modelId="{C13757B4-3148-1D47-AD9C-7390E3845F0E}" type="pres">
      <dgm:prSet presAssocID="{2C608557-E0CD-5B48-AAF3-DCB842C7E157}" presName="accentRepeatNode" presStyleLbl="solidAlignAcc1" presStyleIdx="8" presStyleCnt="10"/>
      <dgm:spPr/>
    </dgm:pt>
    <dgm:pt modelId="{51ED6BBE-FD94-3A4F-BFA4-7BBB88A10590}" type="pres">
      <dgm:prSet presAssocID="{AABCF2D7-CA14-E547-9A02-BBCE988C49A0}" presName="image5" presStyleCnt="0"/>
      <dgm:spPr/>
    </dgm:pt>
    <dgm:pt modelId="{ADFBA776-C892-CC41-A84A-28A8B3821EC2}" type="pres">
      <dgm:prSet presAssocID="{AABCF2D7-CA14-E547-9A02-BBCE988C49A0}" presName="imageRepeatNode" presStyleLbl="alignAcc1" presStyleIdx="4" presStyleCnt="5"/>
      <dgm:spPr/>
    </dgm:pt>
    <dgm:pt modelId="{ED869EB3-2CB0-DF47-8542-19D5F31528C5}" type="pres">
      <dgm:prSet presAssocID="{AABCF2D7-CA14-E547-9A02-BBCE988C49A0}" presName="imageaccent5" presStyleCnt="0"/>
      <dgm:spPr/>
    </dgm:pt>
    <dgm:pt modelId="{F665E540-3416-D240-B7C7-7AB86786E8D0}" type="pres">
      <dgm:prSet presAssocID="{AABCF2D7-CA14-E547-9A02-BBCE988C49A0}" presName="accentRepeatNode" presStyleLbl="solidAlignAcc1" presStyleIdx="9" presStyleCnt="10"/>
      <dgm:spPr/>
    </dgm:pt>
  </dgm:ptLst>
  <dgm:cxnLst>
    <dgm:cxn modelId="{C414AE16-F265-AF48-9974-0A86EA3C00BE}" type="presOf" srcId="{FAE616B3-3DBD-4846-86BE-F660ADEC539F}" destId="{015F3F02-8352-6846-B57D-A1C347E4B1F0}" srcOrd="0" destOrd="0" presId="urn:microsoft.com/office/officeart/2008/layout/HexagonCluster"/>
    <dgm:cxn modelId="{8601C519-98EC-D543-9323-098E707D9C40}" type="presOf" srcId="{BE980990-C749-4E45-B5FD-ED214EF59FE4}" destId="{25F795D9-4A92-544D-842A-F169CC5A57D7}" srcOrd="0" destOrd="0" presId="urn:microsoft.com/office/officeart/2008/layout/HexagonCluster"/>
    <dgm:cxn modelId="{3F67D229-A43B-824E-BC8C-366BF6CCCA86}" type="presOf" srcId="{0904D94C-1E42-5944-97BF-D5020685DCBA}" destId="{72D238C3-29C9-C041-954C-F88AD76A4630}" srcOrd="0" destOrd="0" presId="urn:microsoft.com/office/officeart/2008/layout/HexagonCluster"/>
    <dgm:cxn modelId="{2696C92E-0F49-184A-9538-13B6F1744F25}" type="presOf" srcId="{B8F3EEB7-0071-FB4F-8913-DEF6E32D27D8}" destId="{D76C9D72-194B-8B49-88D4-ACBC85DAA2EC}" srcOrd="0" destOrd="0" presId="urn:microsoft.com/office/officeart/2008/layout/HexagonCluster"/>
    <dgm:cxn modelId="{BD3B6531-2DBF-084D-85C6-8C550DEBEF32}" type="presOf" srcId="{2C608557-E0CD-5B48-AAF3-DCB842C7E157}" destId="{641681EF-5446-8D4B-BF28-D7E4A226C4D1}" srcOrd="0" destOrd="0" presId="urn:microsoft.com/office/officeart/2008/layout/HexagonCluster"/>
    <dgm:cxn modelId="{80E9B038-1BA4-9A42-ACD2-2A4272EC6051}" srcId="{FAE616B3-3DBD-4846-86BE-F660ADEC539F}" destId="{0904D94C-1E42-5944-97BF-D5020685DCBA}" srcOrd="1" destOrd="0" parTransId="{4B4E033B-1020-E84F-872B-787CEF44DBBA}" sibTransId="{B8F3EEB7-0071-FB4F-8913-DEF6E32D27D8}"/>
    <dgm:cxn modelId="{4178343A-A915-3D4E-AE83-7134E9475C8C}" type="presOf" srcId="{5C985FCA-475A-2548-B99D-F1A15E573750}" destId="{D0FA8985-D3B9-794A-95D0-099BFE5A333F}" srcOrd="0" destOrd="0" presId="urn:microsoft.com/office/officeart/2008/layout/HexagonCluster"/>
    <dgm:cxn modelId="{01D67E3A-B344-B141-B1F5-4E12C6BA45DA}" type="presOf" srcId="{4FA9D18F-DFEA-854A-AA90-9BBE7229180C}" destId="{1A0FD3CD-3771-DC4D-8897-80378FB1E9E3}" srcOrd="0" destOrd="0" presId="urn:microsoft.com/office/officeart/2008/layout/HexagonCluster"/>
    <dgm:cxn modelId="{56CE7B58-B199-164A-837A-3E046DFB1B28}" type="presOf" srcId="{5F0FFB78-2308-7847-B661-182E00FED276}" destId="{8E4DCCFC-1104-E045-88F9-266012FD993A}" srcOrd="0" destOrd="0" presId="urn:microsoft.com/office/officeart/2008/layout/HexagonCluster"/>
    <dgm:cxn modelId="{95ABAD67-8D4B-C244-A07C-9752B076031C}" type="presOf" srcId="{FC56A339-829A-A14C-9D68-2514549A1B70}" destId="{36992486-F815-A84F-91C6-A7220592AE6C}" srcOrd="0" destOrd="0" presId="urn:microsoft.com/office/officeart/2008/layout/HexagonCluster"/>
    <dgm:cxn modelId="{A0D9AC73-0A52-F34D-B4C8-E0523494F539}" srcId="{FAE616B3-3DBD-4846-86BE-F660ADEC539F}" destId="{2C608557-E0CD-5B48-AAF3-DCB842C7E157}" srcOrd="4" destOrd="0" parTransId="{6C52CBF0-48FE-214C-880D-A1162FF3ED19}" sibTransId="{AABCF2D7-CA14-E547-9A02-BBCE988C49A0}"/>
    <dgm:cxn modelId="{3868A797-24BB-7547-90B5-FEF948C63E04}" type="presOf" srcId="{AABCF2D7-CA14-E547-9A02-BBCE988C49A0}" destId="{ADFBA776-C892-CC41-A84A-28A8B3821EC2}" srcOrd="0" destOrd="0" presId="urn:microsoft.com/office/officeart/2008/layout/HexagonCluster"/>
    <dgm:cxn modelId="{0A42EFB3-35FC-B94D-897B-4082E7104DB8}" type="presOf" srcId="{C9BD55FF-2002-434C-898F-ECF2DD716F1C}" destId="{1244795D-23FE-E744-B95F-9B89F6FD783B}" srcOrd="0" destOrd="0" presId="urn:microsoft.com/office/officeart/2008/layout/HexagonCluster"/>
    <dgm:cxn modelId="{6D661AD7-AFD8-3344-A430-B67EFCBF3A19}" srcId="{FAE616B3-3DBD-4846-86BE-F660ADEC539F}" destId="{5C985FCA-475A-2548-B99D-F1A15E573750}" srcOrd="0" destOrd="0" parTransId="{E9A7597A-8D4A-8C43-9C7C-905E728E289F}" sibTransId="{C9BD55FF-2002-434C-898F-ECF2DD716F1C}"/>
    <dgm:cxn modelId="{C06F36FD-E469-8F49-A6F2-1C6BD397EB96}" srcId="{FAE616B3-3DBD-4846-86BE-F660ADEC539F}" destId="{5F0FFB78-2308-7847-B661-182E00FED276}" srcOrd="3" destOrd="0" parTransId="{136C7D0F-D2F4-344C-B0F5-F8E22466079D}" sibTransId="{4FA9D18F-DFEA-854A-AA90-9BBE7229180C}"/>
    <dgm:cxn modelId="{B0C9C6FE-2A47-CD49-AB1F-11230AD8F1D8}" srcId="{FAE616B3-3DBD-4846-86BE-F660ADEC539F}" destId="{FC56A339-829A-A14C-9D68-2514549A1B70}" srcOrd="2" destOrd="0" parTransId="{F02EA0D4-581F-5F4A-ADFE-B098CFF26C09}" sibTransId="{BE980990-C749-4E45-B5FD-ED214EF59FE4}"/>
    <dgm:cxn modelId="{BB5C7EFC-5F2E-3547-9A7F-96D90D600336}" type="presParOf" srcId="{015F3F02-8352-6846-B57D-A1C347E4B1F0}" destId="{2DA52F23-12B3-7540-AEF7-E0DA01C4CE0D}" srcOrd="0" destOrd="0" presId="urn:microsoft.com/office/officeart/2008/layout/HexagonCluster"/>
    <dgm:cxn modelId="{5D4D80C6-6AFA-B843-AAE2-C0E5A98FB0BF}" type="presParOf" srcId="{2DA52F23-12B3-7540-AEF7-E0DA01C4CE0D}" destId="{D0FA8985-D3B9-794A-95D0-099BFE5A333F}" srcOrd="0" destOrd="0" presId="urn:microsoft.com/office/officeart/2008/layout/HexagonCluster"/>
    <dgm:cxn modelId="{D11E5772-FC2E-484E-BC07-DCF68F2E75A5}" type="presParOf" srcId="{015F3F02-8352-6846-B57D-A1C347E4B1F0}" destId="{D17BCC0B-4F2E-F44A-B0E3-FDC0802E7C4F}" srcOrd="1" destOrd="0" presId="urn:microsoft.com/office/officeart/2008/layout/HexagonCluster"/>
    <dgm:cxn modelId="{D7E68A54-C39D-5148-8FBF-6FB82D51ADEC}" type="presParOf" srcId="{D17BCC0B-4F2E-F44A-B0E3-FDC0802E7C4F}" destId="{F7F4205A-52E6-AF4B-A226-56271A66BF26}" srcOrd="0" destOrd="0" presId="urn:microsoft.com/office/officeart/2008/layout/HexagonCluster"/>
    <dgm:cxn modelId="{861D73AC-36D9-2B49-BD1D-7B474DD2CE61}" type="presParOf" srcId="{015F3F02-8352-6846-B57D-A1C347E4B1F0}" destId="{DFE37E4E-77CE-CD42-8569-CC1E8102102A}" srcOrd="2" destOrd="0" presId="urn:microsoft.com/office/officeart/2008/layout/HexagonCluster"/>
    <dgm:cxn modelId="{159A5126-945A-4248-94A6-6A0E08C73B81}" type="presParOf" srcId="{DFE37E4E-77CE-CD42-8569-CC1E8102102A}" destId="{1244795D-23FE-E744-B95F-9B89F6FD783B}" srcOrd="0" destOrd="0" presId="urn:microsoft.com/office/officeart/2008/layout/HexagonCluster"/>
    <dgm:cxn modelId="{6499984C-27E1-9747-9F14-42BE87661816}" type="presParOf" srcId="{015F3F02-8352-6846-B57D-A1C347E4B1F0}" destId="{C59F515C-21BF-E543-BD81-A339DB5FA6E7}" srcOrd="3" destOrd="0" presId="urn:microsoft.com/office/officeart/2008/layout/HexagonCluster"/>
    <dgm:cxn modelId="{C9D5DBAC-D567-904C-A7DD-532A8A8DD44B}" type="presParOf" srcId="{C59F515C-21BF-E543-BD81-A339DB5FA6E7}" destId="{549AEC2D-0C1A-C14C-A74D-839E5FB58371}" srcOrd="0" destOrd="0" presId="urn:microsoft.com/office/officeart/2008/layout/HexagonCluster"/>
    <dgm:cxn modelId="{C205D9BA-4CD9-5543-A86B-6255757CCA1F}" type="presParOf" srcId="{015F3F02-8352-6846-B57D-A1C347E4B1F0}" destId="{6813A265-F07A-2B40-9304-54CF73D8FA3D}" srcOrd="4" destOrd="0" presId="urn:microsoft.com/office/officeart/2008/layout/HexagonCluster"/>
    <dgm:cxn modelId="{54913F81-9BE3-1B49-83AC-B3183B4CDC44}" type="presParOf" srcId="{6813A265-F07A-2B40-9304-54CF73D8FA3D}" destId="{72D238C3-29C9-C041-954C-F88AD76A4630}" srcOrd="0" destOrd="0" presId="urn:microsoft.com/office/officeart/2008/layout/HexagonCluster"/>
    <dgm:cxn modelId="{FB987585-86C3-CA4E-968B-2E322564B5A9}" type="presParOf" srcId="{015F3F02-8352-6846-B57D-A1C347E4B1F0}" destId="{CF070294-D77C-454D-AF83-0605F034B5A1}" srcOrd="5" destOrd="0" presId="urn:microsoft.com/office/officeart/2008/layout/HexagonCluster"/>
    <dgm:cxn modelId="{FB596261-82F6-824C-B3BF-3B1B59C0B2EB}" type="presParOf" srcId="{CF070294-D77C-454D-AF83-0605F034B5A1}" destId="{ACFCA769-D645-EF4A-9AC2-516A73F56C56}" srcOrd="0" destOrd="0" presId="urn:microsoft.com/office/officeart/2008/layout/HexagonCluster"/>
    <dgm:cxn modelId="{164973A6-5194-B34D-929C-3134A87D1957}" type="presParOf" srcId="{015F3F02-8352-6846-B57D-A1C347E4B1F0}" destId="{C579E82C-A72C-8545-9809-7A3773548FF7}" srcOrd="6" destOrd="0" presId="urn:microsoft.com/office/officeart/2008/layout/HexagonCluster"/>
    <dgm:cxn modelId="{DE00534D-E504-0149-80B3-AC9606CB1873}" type="presParOf" srcId="{C579E82C-A72C-8545-9809-7A3773548FF7}" destId="{D76C9D72-194B-8B49-88D4-ACBC85DAA2EC}" srcOrd="0" destOrd="0" presId="urn:microsoft.com/office/officeart/2008/layout/HexagonCluster"/>
    <dgm:cxn modelId="{B4FE6B6F-1370-1A4A-8D5C-D6AC54482A54}" type="presParOf" srcId="{015F3F02-8352-6846-B57D-A1C347E4B1F0}" destId="{AC77ACF4-4850-9647-A5A4-D54567E7406A}" srcOrd="7" destOrd="0" presId="urn:microsoft.com/office/officeart/2008/layout/HexagonCluster"/>
    <dgm:cxn modelId="{A4B3682D-1B6E-EA48-BC58-C04E1327C3FF}" type="presParOf" srcId="{AC77ACF4-4850-9647-A5A4-D54567E7406A}" destId="{5B86E0A3-32C0-1543-978B-1D567D60480A}" srcOrd="0" destOrd="0" presId="urn:microsoft.com/office/officeart/2008/layout/HexagonCluster"/>
    <dgm:cxn modelId="{C4142233-95AE-FC4D-9238-2CBC86FD7158}" type="presParOf" srcId="{015F3F02-8352-6846-B57D-A1C347E4B1F0}" destId="{E845F8EB-7129-B442-A286-E1A393FD3AA5}" srcOrd="8" destOrd="0" presId="urn:microsoft.com/office/officeart/2008/layout/HexagonCluster"/>
    <dgm:cxn modelId="{1036D199-2756-854C-8E28-B8B78F9886F0}" type="presParOf" srcId="{E845F8EB-7129-B442-A286-E1A393FD3AA5}" destId="{36992486-F815-A84F-91C6-A7220592AE6C}" srcOrd="0" destOrd="0" presId="urn:microsoft.com/office/officeart/2008/layout/HexagonCluster"/>
    <dgm:cxn modelId="{49235244-99FD-BF4F-A008-A46DC86D8FE5}" type="presParOf" srcId="{015F3F02-8352-6846-B57D-A1C347E4B1F0}" destId="{EC175613-0C4E-3248-B21A-5673ECF5F4BE}" srcOrd="9" destOrd="0" presId="urn:microsoft.com/office/officeart/2008/layout/HexagonCluster"/>
    <dgm:cxn modelId="{B49917CA-A6F3-504D-AFCD-C4F9A66F4E89}" type="presParOf" srcId="{EC175613-0C4E-3248-B21A-5673ECF5F4BE}" destId="{731B0198-9EAC-6C43-99B0-9E68D89B4B58}" srcOrd="0" destOrd="0" presId="urn:microsoft.com/office/officeart/2008/layout/HexagonCluster"/>
    <dgm:cxn modelId="{897F80A3-40FB-3E47-9A7F-A41B41F883B3}" type="presParOf" srcId="{015F3F02-8352-6846-B57D-A1C347E4B1F0}" destId="{EBDC165F-48A3-FE42-921C-D7352D77FB32}" srcOrd="10" destOrd="0" presId="urn:microsoft.com/office/officeart/2008/layout/HexagonCluster"/>
    <dgm:cxn modelId="{DA5ABCF3-516B-C24C-A4B3-6C5B923892F3}" type="presParOf" srcId="{EBDC165F-48A3-FE42-921C-D7352D77FB32}" destId="{25F795D9-4A92-544D-842A-F169CC5A57D7}" srcOrd="0" destOrd="0" presId="urn:microsoft.com/office/officeart/2008/layout/HexagonCluster"/>
    <dgm:cxn modelId="{2225E58B-A4FB-324C-9126-1CCB2E1A2D0D}" type="presParOf" srcId="{015F3F02-8352-6846-B57D-A1C347E4B1F0}" destId="{57A1488C-A7C2-CD42-B7D7-43879BA459C3}" srcOrd="11" destOrd="0" presId="urn:microsoft.com/office/officeart/2008/layout/HexagonCluster"/>
    <dgm:cxn modelId="{524C75DC-168D-B54E-9CAD-9F856191E44A}" type="presParOf" srcId="{57A1488C-A7C2-CD42-B7D7-43879BA459C3}" destId="{0426EF5F-646B-4148-852C-4CA217C75262}" srcOrd="0" destOrd="0" presId="urn:microsoft.com/office/officeart/2008/layout/HexagonCluster"/>
    <dgm:cxn modelId="{18072B16-C79F-1E4D-9828-2B823F78B33C}" type="presParOf" srcId="{015F3F02-8352-6846-B57D-A1C347E4B1F0}" destId="{3F6ED050-CBF0-6C40-85D0-E2E33F2CC260}" srcOrd="12" destOrd="0" presId="urn:microsoft.com/office/officeart/2008/layout/HexagonCluster"/>
    <dgm:cxn modelId="{CBA5BF77-3A82-1146-B9D6-3762C1CC2576}" type="presParOf" srcId="{3F6ED050-CBF0-6C40-85D0-E2E33F2CC260}" destId="{8E4DCCFC-1104-E045-88F9-266012FD993A}" srcOrd="0" destOrd="0" presId="urn:microsoft.com/office/officeart/2008/layout/HexagonCluster"/>
    <dgm:cxn modelId="{3CB20B92-1569-CC40-A8AC-F954BEB33CA4}" type="presParOf" srcId="{015F3F02-8352-6846-B57D-A1C347E4B1F0}" destId="{E47C0808-15E3-3A49-94F5-C237C862F002}" srcOrd="13" destOrd="0" presId="urn:microsoft.com/office/officeart/2008/layout/HexagonCluster"/>
    <dgm:cxn modelId="{4DA01659-86EB-784A-9479-D541D98DEF53}" type="presParOf" srcId="{E47C0808-15E3-3A49-94F5-C237C862F002}" destId="{B79985E8-D9CE-4642-85B0-984C0C9ACFB4}" srcOrd="0" destOrd="0" presId="urn:microsoft.com/office/officeart/2008/layout/HexagonCluster"/>
    <dgm:cxn modelId="{5AC937D9-5CF7-1A49-92C6-415BB75A9D19}" type="presParOf" srcId="{015F3F02-8352-6846-B57D-A1C347E4B1F0}" destId="{4AED03B9-BCAB-FE4D-8541-267034B2E9BD}" srcOrd="14" destOrd="0" presId="urn:microsoft.com/office/officeart/2008/layout/HexagonCluster"/>
    <dgm:cxn modelId="{7C9388A7-3996-C74F-9C67-486F4908ECB3}" type="presParOf" srcId="{4AED03B9-BCAB-FE4D-8541-267034B2E9BD}" destId="{1A0FD3CD-3771-DC4D-8897-80378FB1E9E3}" srcOrd="0" destOrd="0" presId="urn:microsoft.com/office/officeart/2008/layout/HexagonCluster"/>
    <dgm:cxn modelId="{A0C123A1-71DD-CE47-B86C-01DF2476B867}" type="presParOf" srcId="{015F3F02-8352-6846-B57D-A1C347E4B1F0}" destId="{541452C6-6FA4-7E42-A251-0BDC00F31486}" srcOrd="15" destOrd="0" presId="urn:microsoft.com/office/officeart/2008/layout/HexagonCluster"/>
    <dgm:cxn modelId="{CF5A12F9-E194-DF4E-BFD2-6458EF906E7B}" type="presParOf" srcId="{541452C6-6FA4-7E42-A251-0BDC00F31486}" destId="{041DC2F1-DAA1-5F4B-9FD6-E92233F15BC8}" srcOrd="0" destOrd="0" presId="urn:microsoft.com/office/officeart/2008/layout/HexagonCluster"/>
    <dgm:cxn modelId="{00BC4598-B470-2F48-8851-26668BFB9040}" type="presParOf" srcId="{015F3F02-8352-6846-B57D-A1C347E4B1F0}" destId="{E6A6D8C7-DD55-354E-9F5D-2D4CE2AD4029}" srcOrd="16" destOrd="0" presId="urn:microsoft.com/office/officeart/2008/layout/HexagonCluster"/>
    <dgm:cxn modelId="{6A5DDBE1-5377-0E4A-B974-F195577DABE4}" type="presParOf" srcId="{E6A6D8C7-DD55-354E-9F5D-2D4CE2AD4029}" destId="{641681EF-5446-8D4B-BF28-D7E4A226C4D1}" srcOrd="0" destOrd="0" presId="urn:microsoft.com/office/officeart/2008/layout/HexagonCluster"/>
    <dgm:cxn modelId="{1788285E-2978-214F-8422-DFAC1AD3E7E3}" type="presParOf" srcId="{015F3F02-8352-6846-B57D-A1C347E4B1F0}" destId="{87C52092-DEAE-8844-82FC-42308E7FF8A5}" srcOrd="17" destOrd="0" presId="urn:microsoft.com/office/officeart/2008/layout/HexagonCluster"/>
    <dgm:cxn modelId="{8331E17D-AF22-8142-84E4-732B52B81D59}" type="presParOf" srcId="{87C52092-DEAE-8844-82FC-42308E7FF8A5}" destId="{C13757B4-3148-1D47-AD9C-7390E3845F0E}" srcOrd="0" destOrd="0" presId="urn:microsoft.com/office/officeart/2008/layout/HexagonCluster"/>
    <dgm:cxn modelId="{BB382B6A-168B-5B4A-A850-262FB9C6AC54}" type="presParOf" srcId="{015F3F02-8352-6846-B57D-A1C347E4B1F0}" destId="{51ED6BBE-FD94-3A4F-BFA4-7BBB88A10590}" srcOrd="18" destOrd="0" presId="urn:microsoft.com/office/officeart/2008/layout/HexagonCluster"/>
    <dgm:cxn modelId="{D79D2D68-8189-F046-A2A1-41DBEBBC85FD}" type="presParOf" srcId="{51ED6BBE-FD94-3A4F-BFA4-7BBB88A10590}" destId="{ADFBA776-C892-CC41-A84A-28A8B3821EC2}" srcOrd="0" destOrd="0" presId="urn:microsoft.com/office/officeart/2008/layout/HexagonCluster"/>
    <dgm:cxn modelId="{C6BADF2D-9083-F840-B958-2881D0F54A07}" type="presParOf" srcId="{015F3F02-8352-6846-B57D-A1C347E4B1F0}" destId="{ED869EB3-2CB0-DF47-8542-19D5F31528C5}" srcOrd="19" destOrd="0" presId="urn:microsoft.com/office/officeart/2008/layout/HexagonCluster"/>
    <dgm:cxn modelId="{C9AFCF19-4818-8A4B-ACED-4BD802FEE057}" type="presParOf" srcId="{ED869EB3-2CB0-DF47-8542-19D5F31528C5}" destId="{F665E540-3416-D240-B7C7-7AB86786E8D0}"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921733-8F40-6D4C-A7EA-519EEAF0317C}" type="doc">
      <dgm:prSet loTypeId="urn:microsoft.com/office/officeart/2005/8/layout/hList3" loCatId="list" qsTypeId="urn:microsoft.com/office/officeart/2005/8/quickstyle/simple5" qsCatId="simple" csTypeId="urn:microsoft.com/office/officeart/2005/8/colors/accent1_5" csCatId="accent1" phldr="1"/>
      <dgm:spPr/>
      <dgm:t>
        <a:bodyPr/>
        <a:lstStyle/>
        <a:p>
          <a:endParaRPr lang="en-US"/>
        </a:p>
      </dgm:t>
    </dgm:pt>
    <dgm:pt modelId="{8D1D4BB1-5488-B442-AC8E-9E7470EC0161}">
      <dgm:prSet phldrT="[Text]" custT="1"/>
      <dgm:spPr/>
      <dgm:t>
        <a:bodyPr/>
        <a:lstStyle/>
        <a:p>
          <a:r>
            <a:rPr lang="en-US" sz="2800" dirty="0">
              <a:latin typeface="Trebuchet MS" panose="020B0603020202020204" pitchFamily="34" charset="0"/>
            </a:rPr>
            <a:t>KEY PLAYERS</a:t>
          </a:r>
        </a:p>
      </dgm:t>
    </dgm:pt>
    <dgm:pt modelId="{E2AB382E-9233-9140-A960-62AC40481B1E}" type="parTrans" cxnId="{9ABC29CC-AC06-3F4F-88C6-60B594C7B0EC}">
      <dgm:prSet/>
      <dgm:spPr/>
      <dgm:t>
        <a:bodyPr/>
        <a:lstStyle/>
        <a:p>
          <a:endParaRPr lang="en-US"/>
        </a:p>
      </dgm:t>
    </dgm:pt>
    <dgm:pt modelId="{C4B07A71-39B1-B64E-B22A-9C60228E1A02}" type="sibTrans" cxnId="{9ABC29CC-AC06-3F4F-88C6-60B594C7B0EC}">
      <dgm:prSet/>
      <dgm:spPr/>
      <dgm:t>
        <a:bodyPr/>
        <a:lstStyle/>
        <a:p>
          <a:endParaRPr lang="en-US"/>
        </a:p>
      </dgm:t>
    </dgm:pt>
    <dgm:pt modelId="{590730CC-E887-1543-A669-2766274BAC09}">
      <dgm:prSet phldrT="[Text]" custT="1"/>
      <dgm:spPr/>
      <dgm:t>
        <a:bodyPr/>
        <a:lstStyle/>
        <a:p>
          <a:r>
            <a:rPr lang="en-US" sz="2200" dirty="0">
              <a:latin typeface="Trebuchet MS" panose="020B0603020202020204" pitchFamily="34" charset="0"/>
            </a:rPr>
            <a:t>Depart. &amp; Program Admin</a:t>
          </a:r>
        </a:p>
      </dgm:t>
    </dgm:pt>
    <dgm:pt modelId="{41A5E4DD-AA55-BE41-8C51-E78F3431DB4E}" type="parTrans" cxnId="{A7058EE6-169A-5547-BD90-3327F0AEDBFA}">
      <dgm:prSet/>
      <dgm:spPr/>
      <dgm:t>
        <a:bodyPr/>
        <a:lstStyle/>
        <a:p>
          <a:endParaRPr lang="en-US"/>
        </a:p>
      </dgm:t>
    </dgm:pt>
    <dgm:pt modelId="{A7D42D42-B7E1-5E47-8DE8-13C37A8F5667}" type="sibTrans" cxnId="{A7058EE6-169A-5547-BD90-3327F0AEDBFA}">
      <dgm:prSet/>
      <dgm:spPr/>
      <dgm:t>
        <a:bodyPr/>
        <a:lstStyle/>
        <a:p>
          <a:endParaRPr lang="en-US"/>
        </a:p>
      </dgm:t>
    </dgm:pt>
    <dgm:pt modelId="{0579B2D1-4F0E-824B-A330-663F95C58E8F}">
      <dgm:prSet phldrT="[Text]"/>
      <dgm:spPr/>
      <dgm:t>
        <a:bodyPr/>
        <a:lstStyle/>
        <a:p>
          <a:r>
            <a:rPr lang="en-US" dirty="0">
              <a:latin typeface="Trebuchet MS" panose="020B0603020202020204" pitchFamily="34" charset="0"/>
            </a:rPr>
            <a:t>IT</a:t>
          </a:r>
        </a:p>
      </dgm:t>
    </dgm:pt>
    <dgm:pt modelId="{11490F54-3C16-8F4C-9419-5FF8D0747997}" type="parTrans" cxnId="{4F5F75D6-E7F6-1940-8B74-5CB464B81D95}">
      <dgm:prSet/>
      <dgm:spPr/>
      <dgm:t>
        <a:bodyPr/>
        <a:lstStyle/>
        <a:p>
          <a:endParaRPr lang="en-US"/>
        </a:p>
      </dgm:t>
    </dgm:pt>
    <dgm:pt modelId="{0A58E212-6B23-514C-9E07-1CFC205EF6CA}" type="sibTrans" cxnId="{4F5F75D6-E7F6-1940-8B74-5CB464B81D95}">
      <dgm:prSet/>
      <dgm:spPr/>
      <dgm:t>
        <a:bodyPr/>
        <a:lstStyle/>
        <a:p>
          <a:endParaRPr lang="en-US"/>
        </a:p>
      </dgm:t>
    </dgm:pt>
    <dgm:pt modelId="{2CE52972-927D-C54D-8178-215E6AD4DFB9}">
      <dgm:prSet phldrT="[Text]"/>
      <dgm:spPr/>
      <dgm:t>
        <a:bodyPr/>
        <a:lstStyle/>
        <a:p>
          <a:r>
            <a:rPr lang="en-US" dirty="0">
              <a:latin typeface="Trebuchet MS" panose="020B0603020202020204" pitchFamily="34" charset="0"/>
            </a:rPr>
            <a:t>Facilities</a:t>
          </a:r>
        </a:p>
      </dgm:t>
    </dgm:pt>
    <dgm:pt modelId="{5247AFC1-D8A3-3B4E-9808-83B252DC2669}" type="parTrans" cxnId="{57EB3031-FDC6-9C4A-9D38-C5F1FC15B353}">
      <dgm:prSet/>
      <dgm:spPr/>
      <dgm:t>
        <a:bodyPr/>
        <a:lstStyle/>
        <a:p>
          <a:endParaRPr lang="en-US"/>
        </a:p>
      </dgm:t>
    </dgm:pt>
    <dgm:pt modelId="{AC14604E-3A7C-6C4D-BF12-8EEEC7D8FEB9}" type="sibTrans" cxnId="{57EB3031-FDC6-9C4A-9D38-C5F1FC15B353}">
      <dgm:prSet/>
      <dgm:spPr/>
      <dgm:t>
        <a:bodyPr/>
        <a:lstStyle/>
        <a:p>
          <a:endParaRPr lang="en-US"/>
        </a:p>
      </dgm:t>
    </dgm:pt>
    <dgm:pt modelId="{C1865B01-A4EB-8F4F-8F83-3551D85C3888}">
      <dgm:prSet/>
      <dgm:spPr/>
      <dgm:t>
        <a:bodyPr/>
        <a:lstStyle/>
        <a:p>
          <a:r>
            <a:rPr lang="en-US" dirty="0">
              <a:latin typeface="Trebuchet MS" panose="020B0603020202020204" pitchFamily="34" charset="0"/>
            </a:rPr>
            <a:t>Campus architects &amp; designers</a:t>
          </a:r>
        </a:p>
      </dgm:t>
    </dgm:pt>
    <dgm:pt modelId="{8900904A-8A72-9042-B388-E9591ABDD592}" type="parTrans" cxnId="{8A9082FF-0D91-604D-B306-C9EE6EF18290}">
      <dgm:prSet/>
      <dgm:spPr/>
      <dgm:t>
        <a:bodyPr/>
        <a:lstStyle/>
        <a:p>
          <a:endParaRPr lang="en-US"/>
        </a:p>
      </dgm:t>
    </dgm:pt>
    <dgm:pt modelId="{D8C192D8-10E9-CD47-8EE4-468113FFDA41}" type="sibTrans" cxnId="{8A9082FF-0D91-604D-B306-C9EE6EF18290}">
      <dgm:prSet/>
      <dgm:spPr/>
      <dgm:t>
        <a:bodyPr/>
        <a:lstStyle/>
        <a:p>
          <a:endParaRPr lang="en-US"/>
        </a:p>
      </dgm:t>
    </dgm:pt>
    <dgm:pt modelId="{BE9F8C46-96D0-144F-BF75-46A1DAE55843}">
      <dgm:prSet/>
      <dgm:spPr/>
      <dgm:t>
        <a:bodyPr/>
        <a:lstStyle/>
        <a:p>
          <a:r>
            <a:rPr lang="en-US" dirty="0">
              <a:latin typeface="Trebuchet MS" panose="020B0603020202020204" pitchFamily="34" charset="0"/>
            </a:rPr>
            <a:t>Registrar</a:t>
          </a:r>
        </a:p>
      </dgm:t>
    </dgm:pt>
    <dgm:pt modelId="{5CFAF402-1CF2-FC4D-90CC-B69839FD91D2}" type="parTrans" cxnId="{989AAA8B-9402-0C40-8B09-DEF43C07A10D}">
      <dgm:prSet/>
      <dgm:spPr/>
      <dgm:t>
        <a:bodyPr/>
        <a:lstStyle/>
        <a:p>
          <a:endParaRPr lang="en-US"/>
        </a:p>
      </dgm:t>
    </dgm:pt>
    <dgm:pt modelId="{348AAD98-5470-7D45-9104-79F8C7ED9CAF}" type="sibTrans" cxnId="{989AAA8B-9402-0C40-8B09-DEF43C07A10D}">
      <dgm:prSet/>
      <dgm:spPr/>
      <dgm:t>
        <a:bodyPr/>
        <a:lstStyle/>
        <a:p>
          <a:endParaRPr lang="en-US"/>
        </a:p>
      </dgm:t>
    </dgm:pt>
    <dgm:pt modelId="{FFE28053-3E23-9F49-ACE7-7D7F75D0AC8E}" type="pres">
      <dgm:prSet presAssocID="{07921733-8F40-6D4C-A7EA-519EEAF0317C}" presName="composite" presStyleCnt="0">
        <dgm:presLayoutVars>
          <dgm:chMax val="1"/>
          <dgm:dir/>
          <dgm:resizeHandles val="exact"/>
        </dgm:presLayoutVars>
      </dgm:prSet>
      <dgm:spPr/>
    </dgm:pt>
    <dgm:pt modelId="{84C4E0DF-DC00-DE40-823C-C48DFF8BE314}" type="pres">
      <dgm:prSet presAssocID="{8D1D4BB1-5488-B442-AC8E-9E7470EC0161}" presName="roof" presStyleLbl="dkBgShp" presStyleIdx="0" presStyleCnt="2" custLinFactNeighborX="184"/>
      <dgm:spPr/>
    </dgm:pt>
    <dgm:pt modelId="{FE2ACC0D-6741-DD44-8E9F-78CD87917E96}" type="pres">
      <dgm:prSet presAssocID="{8D1D4BB1-5488-B442-AC8E-9E7470EC0161}" presName="pillars" presStyleCnt="0"/>
      <dgm:spPr/>
    </dgm:pt>
    <dgm:pt modelId="{CD7AECAA-142A-1346-A66B-F054A00B5A4F}" type="pres">
      <dgm:prSet presAssocID="{8D1D4BB1-5488-B442-AC8E-9E7470EC0161}" presName="pillar1" presStyleLbl="node1" presStyleIdx="0" presStyleCnt="5">
        <dgm:presLayoutVars>
          <dgm:bulletEnabled val="1"/>
        </dgm:presLayoutVars>
      </dgm:prSet>
      <dgm:spPr/>
    </dgm:pt>
    <dgm:pt modelId="{6659C5B7-0594-564D-90B7-17863A701F5F}" type="pres">
      <dgm:prSet presAssocID="{0579B2D1-4F0E-824B-A330-663F95C58E8F}" presName="pillarX" presStyleLbl="node1" presStyleIdx="1" presStyleCnt="5">
        <dgm:presLayoutVars>
          <dgm:bulletEnabled val="1"/>
        </dgm:presLayoutVars>
      </dgm:prSet>
      <dgm:spPr/>
    </dgm:pt>
    <dgm:pt modelId="{B998FDB5-2A33-CD41-B840-E370E2DFC3E5}" type="pres">
      <dgm:prSet presAssocID="{2CE52972-927D-C54D-8178-215E6AD4DFB9}" presName="pillarX" presStyleLbl="node1" presStyleIdx="2" presStyleCnt="5">
        <dgm:presLayoutVars>
          <dgm:bulletEnabled val="1"/>
        </dgm:presLayoutVars>
      </dgm:prSet>
      <dgm:spPr/>
    </dgm:pt>
    <dgm:pt modelId="{79F45C53-B964-E446-9FF9-EC0EBE6EC3E2}" type="pres">
      <dgm:prSet presAssocID="{C1865B01-A4EB-8F4F-8F83-3551D85C3888}" presName="pillarX" presStyleLbl="node1" presStyleIdx="3" presStyleCnt="5">
        <dgm:presLayoutVars>
          <dgm:bulletEnabled val="1"/>
        </dgm:presLayoutVars>
      </dgm:prSet>
      <dgm:spPr/>
    </dgm:pt>
    <dgm:pt modelId="{22529295-174D-3E46-8F0D-837B4251042F}" type="pres">
      <dgm:prSet presAssocID="{BE9F8C46-96D0-144F-BF75-46A1DAE55843}" presName="pillarX" presStyleLbl="node1" presStyleIdx="4" presStyleCnt="5">
        <dgm:presLayoutVars>
          <dgm:bulletEnabled val="1"/>
        </dgm:presLayoutVars>
      </dgm:prSet>
      <dgm:spPr/>
    </dgm:pt>
    <dgm:pt modelId="{044F089F-3145-C74A-95A3-FFEB037332FE}" type="pres">
      <dgm:prSet presAssocID="{8D1D4BB1-5488-B442-AC8E-9E7470EC0161}" presName="base" presStyleLbl="dkBgShp" presStyleIdx="1" presStyleCnt="2"/>
      <dgm:spPr/>
    </dgm:pt>
  </dgm:ptLst>
  <dgm:cxnLst>
    <dgm:cxn modelId="{153B2406-0F65-8F47-91AB-2809933ED21E}" type="presOf" srcId="{2CE52972-927D-C54D-8178-215E6AD4DFB9}" destId="{B998FDB5-2A33-CD41-B840-E370E2DFC3E5}" srcOrd="0" destOrd="0" presId="urn:microsoft.com/office/officeart/2005/8/layout/hList3"/>
    <dgm:cxn modelId="{A60B8622-FEF0-B948-8406-75E65EC60188}" type="presOf" srcId="{C1865B01-A4EB-8F4F-8F83-3551D85C3888}" destId="{79F45C53-B964-E446-9FF9-EC0EBE6EC3E2}" srcOrd="0" destOrd="0" presId="urn:microsoft.com/office/officeart/2005/8/layout/hList3"/>
    <dgm:cxn modelId="{57EB3031-FDC6-9C4A-9D38-C5F1FC15B353}" srcId="{8D1D4BB1-5488-B442-AC8E-9E7470EC0161}" destId="{2CE52972-927D-C54D-8178-215E6AD4DFB9}" srcOrd="2" destOrd="0" parTransId="{5247AFC1-D8A3-3B4E-9808-83B252DC2669}" sibTransId="{AC14604E-3A7C-6C4D-BF12-8EEEC7D8FEB9}"/>
    <dgm:cxn modelId="{07F8796A-56F7-6A48-9061-C5773E26A3BA}" type="presOf" srcId="{07921733-8F40-6D4C-A7EA-519EEAF0317C}" destId="{FFE28053-3E23-9F49-ACE7-7D7F75D0AC8E}" srcOrd="0" destOrd="0" presId="urn:microsoft.com/office/officeart/2005/8/layout/hList3"/>
    <dgm:cxn modelId="{989AAA8B-9402-0C40-8B09-DEF43C07A10D}" srcId="{8D1D4BB1-5488-B442-AC8E-9E7470EC0161}" destId="{BE9F8C46-96D0-144F-BF75-46A1DAE55843}" srcOrd="4" destOrd="0" parTransId="{5CFAF402-1CF2-FC4D-90CC-B69839FD91D2}" sibTransId="{348AAD98-5470-7D45-9104-79F8C7ED9CAF}"/>
    <dgm:cxn modelId="{E1DD0DB5-62B0-D446-9AAD-0EA12A0F5A68}" type="presOf" srcId="{590730CC-E887-1543-A669-2766274BAC09}" destId="{CD7AECAA-142A-1346-A66B-F054A00B5A4F}" srcOrd="0" destOrd="0" presId="urn:microsoft.com/office/officeart/2005/8/layout/hList3"/>
    <dgm:cxn modelId="{B32CB4C2-FDD5-154B-B559-352C95D21EFA}" type="presOf" srcId="{0579B2D1-4F0E-824B-A330-663F95C58E8F}" destId="{6659C5B7-0594-564D-90B7-17863A701F5F}" srcOrd="0" destOrd="0" presId="urn:microsoft.com/office/officeart/2005/8/layout/hList3"/>
    <dgm:cxn modelId="{6DFD45C4-BC78-BF4A-8D0F-4C5C8706122F}" type="presOf" srcId="{BE9F8C46-96D0-144F-BF75-46A1DAE55843}" destId="{22529295-174D-3E46-8F0D-837B4251042F}" srcOrd="0" destOrd="0" presId="urn:microsoft.com/office/officeart/2005/8/layout/hList3"/>
    <dgm:cxn modelId="{9ABC29CC-AC06-3F4F-88C6-60B594C7B0EC}" srcId="{07921733-8F40-6D4C-A7EA-519EEAF0317C}" destId="{8D1D4BB1-5488-B442-AC8E-9E7470EC0161}" srcOrd="0" destOrd="0" parTransId="{E2AB382E-9233-9140-A960-62AC40481B1E}" sibTransId="{C4B07A71-39B1-B64E-B22A-9C60228E1A02}"/>
    <dgm:cxn modelId="{756807CF-E5F0-384D-A67C-9E2C7B1DCD39}" type="presOf" srcId="{8D1D4BB1-5488-B442-AC8E-9E7470EC0161}" destId="{84C4E0DF-DC00-DE40-823C-C48DFF8BE314}" srcOrd="0" destOrd="0" presId="urn:microsoft.com/office/officeart/2005/8/layout/hList3"/>
    <dgm:cxn modelId="{4F5F75D6-E7F6-1940-8B74-5CB464B81D95}" srcId="{8D1D4BB1-5488-B442-AC8E-9E7470EC0161}" destId="{0579B2D1-4F0E-824B-A330-663F95C58E8F}" srcOrd="1" destOrd="0" parTransId="{11490F54-3C16-8F4C-9419-5FF8D0747997}" sibTransId="{0A58E212-6B23-514C-9E07-1CFC205EF6CA}"/>
    <dgm:cxn modelId="{A7058EE6-169A-5547-BD90-3327F0AEDBFA}" srcId="{8D1D4BB1-5488-B442-AC8E-9E7470EC0161}" destId="{590730CC-E887-1543-A669-2766274BAC09}" srcOrd="0" destOrd="0" parTransId="{41A5E4DD-AA55-BE41-8C51-E78F3431DB4E}" sibTransId="{A7D42D42-B7E1-5E47-8DE8-13C37A8F5667}"/>
    <dgm:cxn modelId="{8A9082FF-0D91-604D-B306-C9EE6EF18290}" srcId="{8D1D4BB1-5488-B442-AC8E-9E7470EC0161}" destId="{C1865B01-A4EB-8F4F-8F83-3551D85C3888}" srcOrd="3" destOrd="0" parTransId="{8900904A-8A72-9042-B388-E9591ABDD592}" sibTransId="{D8C192D8-10E9-CD47-8EE4-468113FFDA41}"/>
    <dgm:cxn modelId="{F0E89F61-8C6B-F848-834F-E6B87400219B}" type="presParOf" srcId="{FFE28053-3E23-9F49-ACE7-7D7F75D0AC8E}" destId="{84C4E0DF-DC00-DE40-823C-C48DFF8BE314}" srcOrd="0" destOrd="0" presId="urn:microsoft.com/office/officeart/2005/8/layout/hList3"/>
    <dgm:cxn modelId="{F2DB5668-24CA-2B47-8375-68F55AB1187F}" type="presParOf" srcId="{FFE28053-3E23-9F49-ACE7-7D7F75D0AC8E}" destId="{FE2ACC0D-6741-DD44-8E9F-78CD87917E96}" srcOrd="1" destOrd="0" presId="urn:microsoft.com/office/officeart/2005/8/layout/hList3"/>
    <dgm:cxn modelId="{D22465EF-850E-CC4B-8934-977069235F59}" type="presParOf" srcId="{FE2ACC0D-6741-DD44-8E9F-78CD87917E96}" destId="{CD7AECAA-142A-1346-A66B-F054A00B5A4F}" srcOrd="0" destOrd="0" presId="urn:microsoft.com/office/officeart/2005/8/layout/hList3"/>
    <dgm:cxn modelId="{ADAF511A-1908-374D-987F-C6D94C7D8108}" type="presParOf" srcId="{FE2ACC0D-6741-DD44-8E9F-78CD87917E96}" destId="{6659C5B7-0594-564D-90B7-17863A701F5F}" srcOrd="1" destOrd="0" presId="urn:microsoft.com/office/officeart/2005/8/layout/hList3"/>
    <dgm:cxn modelId="{8383F7F4-75B3-CD42-9C30-3C04A3B00CEC}" type="presParOf" srcId="{FE2ACC0D-6741-DD44-8E9F-78CD87917E96}" destId="{B998FDB5-2A33-CD41-B840-E370E2DFC3E5}" srcOrd="2" destOrd="0" presId="urn:microsoft.com/office/officeart/2005/8/layout/hList3"/>
    <dgm:cxn modelId="{5C1B8182-1AC6-3E4C-BD7A-116573BC2885}" type="presParOf" srcId="{FE2ACC0D-6741-DD44-8E9F-78CD87917E96}" destId="{79F45C53-B964-E446-9FF9-EC0EBE6EC3E2}" srcOrd="3" destOrd="0" presId="urn:microsoft.com/office/officeart/2005/8/layout/hList3"/>
    <dgm:cxn modelId="{D07B9248-FF05-854D-A76E-4657AD7999CF}" type="presParOf" srcId="{FE2ACC0D-6741-DD44-8E9F-78CD87917E96}" destId="{22529295-174D-3E46-8F0D-837B4251042F}" srcOrd="4" destOrd="0" presId="urn:microsoft.com/office/officeart/2005/8/layout/hList3"/>
    <dgm:cxn modelId="{97632891-136A-0C4A-9523-DDC692D75CF3}" type="presParOf" srcId="{FFE28053-3E23-9F49-ACE7-7D7F75D0AC8E}" destId="{044F089F-3145-C74A-95A3-FFEB037332FE}"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CAE07A-E194-8A4D-9919-72487D2C4443}" type="doc">
      <dgm:prSet loTypeId="urn:microsoft.com/office/officeart/2005/8/layout/pyramid4" loCatId="" qsTypeId="urn:microsoft.com/office/officeart/2005/8/quickstyle/simple4" qsCatId="simple" csTypeId="urn:microsoft.com/office/officeart/2005/8/colors/accent1_2" csCatId="accent1" phldr="1"/>
      <dgm:spPr/>
      <dgm:t>
        <a:bodyPr/>
        <a:lstStyle/>
        <a:p>
          <a:endParaRPr lang="en-US"/>
        </a:p>
      </dgm:t>
    </dgm:pt>
    <dgm:pt modelId="{2D792915-1CB9-8849-ABAA-9185A3419FB9}">
      <dgm:prSet phldrT="[Text]" custT="1"/>
      <dgm:spPr/>
      <dgm:t>
        <a:bodyPr/>
        <a:lstStyle/>
        <a:p>
          <a:r>
            <a:rPr lang="en-US" sz="2000" dirty="0"/>
            <a:t>Surveys</a:t>
          </a:r>
        </a:p>
      </dgm:t>
    </dgm:pt>
    <dgm:pt modelId="{BC436F97-C1D7-2247-BFE9-49D647F3E9ED}" type="parTrans" cxnId="{5D3A4EE7-FB8D-FB40-9D7F-3003275C4C6A}">
      <dgm:prSet/>
      <dgm:spPr/>
      <dgm:t>
        <a:bodyPr/>
        <a:lstStyle/>
        <a:p>
          <a:endParaRPr lang="en-US"/>
        </a:p>
      </dgm:t>
    </dgm:pt>
    <dgm:pt modelId="{FEADD0BC-6B5E-424E-82DB-84758A44F777}" type="sibTrans" cxnId="{5D3A4EE7-FB8D-FB40-9D7F-3003275C4C6A}">
      <dgm:prSet/>
      <dgm:spPr/>
      <dgm:t>
        <a:bodyPr/>
        <a:lstStyle/>
        <a:p>
          <a:endParaRPr lang="en-US"/>
        </a:p>
      </dgm:t>
    </dgm:pt>
    <dgm:pt modelId="{9A03CDE1-4DD1-9540-9C62-9FE3596BA1D0}">
      <dgm:prSet phldrT="[Text]" custT="1"/>
      <dgm:spPr/>
      <dgm:t>
        <a:bodyPr/>
        <a:lstStyle/>
        <a:p>
          <a:endParaRPr lang="en-US" sz="1500" dirty="0"/>
        </a:p>
        <a:p>
          <a:r>
            <a:rPr lang="en-US" sz="2000" dirty="0"/>
            <a:t>Observations</a:t>
          </a:r>
        </a:p>
      </dgm:t>
    </dgm:pt>
    <dgm:pt modelId="{FD7E3310-DB53-454F-AFC9-1D63F5688C9A}" type="parTrans" cxnId="{C9D7933F-2F58-AA45-93AF-8494FE349AE0}">
      <dgm:prSet/>
      <dgm:spPr/>
      <dgm:t>
        <a:bodyPr/>
        <a:lstStyle/>
        <a:p>
          <a:endParaRPr lang="en-US"/>
        </a:p>
      </dgm:t>
    </dgm:pt>
    <dgm:pt modelId="{D8118877-1546-2148-8AE6-94AD4B0B03B8}" type="sibTrans" cxnId="{C9D7933F-2F58-AA45-93AF-8494FE349AE0}">
      <dgm:prSet/>
      <dgm:spPr/>
      <dgm:t>
        <a:bodyPr/>
        <a:lstStyle/>
        <a:p>
          <a:endParaRPr lang="en-US"/>
        </a:p>
      </dgm:t>
    </dgm:pt>
    <dgm:pt modelId="{1F9FB11D-B60D-2A4E-BFD8-32EEA3CB9018}">
      <dgm:prSet phldrT="[Text]" custT="1"/>
      <dgm:spPr/>
      <dgm:t>
        <a:bodyPr/>
        <a:lstStyle/>
        <a:p>
          <a:r>
            <a:rPr lang="en-US" sz="2000" dirty="0"/>
            <a:t>Design based on user needs</a:t>
          </a:r>
        </a:p>
      </dgm:t>
    </dgm:pt>
    <dgm:pt modelId="{7B16BB1D-3F01-FC40-8B6F-509ED530E5E9}" type="parTrans" cxnId="{5C5ED969-CBDC-6D40-ABFB-7ACF9BA35D54}">
      <dgm:prSet/>
      <dgm:spPr/>
      <dgm:t>
        <a:bodyPr/>
        <a:lstStyle/>
        <a:p>
          <a:endParaRPr lang="en-US"/>
        </a:p>
      </dgm:t>
    </dgm:pt>
    <dgm:pt modelId="{CEFD5DE3-74DD-9340-98F9-34CF547F96D7}" type="sibTrans" cxnId="{5C5ED969-CBDC-6D40-ABFB-7ACF9BA35D54}">
      <dgm:prSet/>
      <dgm:spPr/>
      <dgm:t>
        <a:bodyPr/>
        <a:lstStyle/>
        <a:p>
          <a:endParaRPr lang="en-US"/>
        </a:p>
      </dgm:t>
    </dgm:pt>
    <dgm:pt modelId="{6AB9DE4B-21B8-A542-9A09-4FD293535E66}">
      <dgm:prSet phldrT="[Text]" custT="1"/>
      <dgm:spPr/>
      <dgm:t>
        <a:bodyPr/>
        <a:lstStyle/>
        <a:p>
          <a:r>
            <a:rPr lang="en-US" sz="2000" dirty="0"/>
            <a:t>Interviews/Focus Groups</a:t>
          </a:r>
        </a:p>
      </dgm:t>
    </dgm:pt>
    <dgm:pt modelId="{632F1B53-47E4-E749-ADE0-E731E31BDB37}" type="parTrans" cxnId="{792E4F9E-695C-1E4B-B39A-371E3F7446E4}">
      <dgm:prSet/>
      <dgm:spPr/>
      <dgm:t>
        <a:bodyPr/>
        <a:lstStyle/>
        <a:p>
          <a:endParaRPr lang="en-US"/>
        </a:p>
      </dgm:t>
    </dgm:pt>
    <dgm:pt modelId="{EE8ADE3A-37AE-C547-BCC2-FD9AC45E4BBF}" type="sibTrans" cxnId="{792E4F9E-695C-1E4B-B39A-371E3F7446E4}">
      <dgm:prSet/>
      <dgm:spPr/>
      <dgm:t>
        <a:bodyPr/>
        <a:lstStyle/>
        <a:p>
          <a:endParaRPr lang="en-US"/>
        </a:p>
      </dgm:t>
    </dgm:pt>
    <dgm:pt modelId="{0E921150-E85E-8543-982C-56DC25CD5B7C}" type="pres">
      <dgm:prSet presAssocID="{1DCAE07A-E194-8A4D-9919-72487D2C4443}" presName="compositeShape" presStyleCnt="0">
        <dgm:presLayoutVars>
          <dgm:chMax val="9"/>
          <dgm:dir/>
          <dgm:resizeHandles val="exact"/>
        </dgm:presLayoutVars>
      </dgm:prSet>
      <dgm:spPr/>
    </dgm:pt>
    <dgm:pt modelId="{57A3999D-959F-D442-9DBE-1960E0E1C0FA}" type="pres">
      <dgm:prSet presAssocID="{1DCAE07A-E194-8A4D-9919-72487D2C4443}" presName="triangle1" presStyleLbl="node1" presStyleIdx="0" presStyleCnt="4" custLinFactNeighborY="-558">
        <dgm:presLayoutVars>
          <dgm:bulletEnabled val="1"/>
        </dgm:presLayoutVars>
      </dgm:prSet>
      <dgm:spPr/>
    </dgm:pt>
    <dgm:pt modelId="{55D76DBF-AEC9-8A44-891B-4F83C900830B}" type="pres">
      <dgm:prSet presAssocID="{1DCAE07A-E194-8A4D-9919-72487D2C4443}" presName="triangle2" presStyleLbl="node1" presStyleIdx="1" presStyleCnt="4" custScaleX="110256">
        <dgm:presLayoutVars>
          <dgm:bulletEnabled val="1"/>
        </dgm:presLayoutVars>
      </dgm:prSet>
      <dgm:spPr/>
    </dgm:pt>
    <dgm:pt modelId="{3C9DADE0-D8B0-C544-9FB1-E837493ED75F}" type="pres">
      <dgm:prSet presAssocID="{1DCAE07A-E194-8A4D-9919-72487D2C4443}" presName="triangle3" presStyleLbl="node1" presStyleIdx="2" presStyleCnt="4">
        <dgm:presLayoutVars>
          <dgm:bulletEnabled val="1"/>
        </dgm:presLayoutVars>
      </dgm:prSet>
      <dgm:spPr/>
    </dgm:pt>
    <dgm:pt modelId="{3B618FC2-C9BE-8F48-9939-D07DB8EFFC31}" type="pres">
      <dgm:prSet presAssocID="{1DCAE07A-E194-8A4D-9919-72487D2C4443}" presName="triangle4" presStyleLbl="node1" presStyleIdx="3" presStyleCnt="4">
        <dgm:presLayoutVars>
          <dgm:bulletEnabled val="1"/>
        </dgm:presLayoutVars>
      </dgm:prSet>
      <dgm:spPr/>
    </dgm:pt>
  </dgm:ptLst>
  <dgm:cxnLst>
    <dgm:cxn modelId="{C9D7933F-2F58-AA45-93AF-8494FE349AE0}" srcId="{1DCAE07A-E194-8A4D-9919-72487D2C4443}" destId="{9A03CDE1-4DD1-9540-9C62-9FE3596BA1D0}" srcOrd="1" destOrd="0" parTransId="{FD7E3310-DB53-454F-AFC9-1D63F5688C9A}" sibTransId="{D8118877-1546-2148-8AE6-94AD4B0B03B8}"/>
    <dgm:cxn modelId="{5C5ED969-CBDC-6D40-ABFB-7ACF9BA35D54}" srcId="{1DCAE07A-E194-8A4D-9919-72487D2C4443}" destId="{1F9FB11D-B60D-2A4E-BFD8-32EEA3CB9018}" srcOrd="2" destOrd="0" parTransId="{7B16BB1D-3F01-FC40-8B6F-509ED530E5E9}" sibTransId="{CEFD5DE3-74DD-9340-98F9-34CF547F96D7}"/>
    <dgm:cxn modelId="{4AD5D582-ED37-4843-854C-D1A9E5062B10}" type="presOf" srcId="{9A03CDE1-4DD1-9540-9C62-9FE3596BA1D0}" destId="{55D76DBF-AEC9-8A44-891B-4F83C900830B}" srcOrd="0" destOrd="0" presId="urn:microsoft.com/office/officeart/2005/8/layout/pyramid4"/>
    <dgm:cxn modelId="{B5556298-9135-C74C-97FB-1FF2CDAA4988}" type="presOf" srcId="{1DCAE07A-E194-8A4D-9919-72487D2C4443}" destId="{0E921150-E85E-8543-982C-56DC25CD5B7C}" srcOrd="0" destOrd="0" presId="urn:microsoft.com/office/officeart/2005/8/layout/pyramid4"/>
    <dgm:cxn modelId="{792E4F9E-695C-1E4B-B39A-371E3F7446E4}" srcId="{1DCAE07A-E194-8A4D-9919-72487D2C4443}" destId="{6AB9DE4B-21B8-A542-9A09-4FD293535E66}" srcOrd="3" destOrd="0" parTransId="{632F1B53-47E4-E749-ADE0-E731E31BDB37}" sibTransId="{EE8ADE3A-37AE-C547-BCC2-FD9AC45E4BBF}"/>
    <dgm:cxn modelId="{D61E86A4-47C8-184E-B252-2ADE63DC8E63}" type="presOf" srcId="{6AB9DE4B-21B8-A542-9A09-4FD293535E66}" destId="{3B618FC2-C9BE-8F48-9939-D07DB8EFFC31}" srcOrd="0" destOrd="0" presId="urn:microsoft.com/office/officeart/2005/8/layout/pyramid4"/>
    <dgm:cxn modelId="{557A65C8-C1D8-6B47-BD49-3C48C171FDBB}" type="presOf" srcId="{1F9FB11D-B60D-2A4E-BFD8-32EEA3CB9018}" destId="{3C9DADE0-D8B0-C544-9FB1-E837493ED75F}" srcOrd="0" destOrd="0" presId="urn:microsoft.com/office/officeart/2005/8/layout/pyramid4"/>
    <dgm:cxn modelId="{83A909D4-F8DF-6746-8C37-C86FEFDB7D73}" type="presOf" srcId="{2D792915-1CB9-8849-ABAA-9185A3419FB9}" destId="{57A3999D-959F-D442-9DBE-1960E0E1C0FA}" srcOrd="0" destOrd="0" presId="urn:microsoft.com/office/officeart/2005/8/layout/pyramid4"/>
    <dgm:cxn modelId="{5D3A4EE7-FB8D-FB40-9D7F-3003275C4C6A}" srcId="{1DCAE07A-E194-8A4D-9919-72487D2C4443}" destId="{2D792915-1CB9-8849-ABAA-9185A3419FB9}" srcOrd="0" destOrd="0" parTransId="{BC436F97-C1D7-2247-BFE9-49D647F3E9ED}" sibTransId="{FEADD0BC-6B5E-424E-82DB-84758A44F777}"/>
    <dgm:cxn modelId="{6E96270D-502B-D746-93B5-386695D590BA}" type="presParOf" srcId="{0E921150-E85E-8543-982C-56DC25CD5B7C}" destId="{57A3999D-959F-D442-9DBE-1960E0E1C0FA}" srcOrd="0" destOrd="0" presId="urn:microsoft.com/office/officeart/2005/8/layout/pyramid4"/>
    <dgm:cxn modelId="{698A5BDA-019D-DD4A-992C-52C1D10BFC46}" type="presParOf" srcId="{0E921150-E85E-8543-982C-56DC25CD5B7C}" destId="{55D76DBF-AEC9-8A44-891B-4F83C900830B}" srcOrd="1" destOrd="0" presId="urn:microsoft.com/office/officeart/2005/8/layout/pyramid4"/>
    <dgm:cxn modelId="{193E0C74-5E2C-774B-AAF2-CBC073E75619}" type="presParOf" srcId="{0E921150-E85E-8543-982C-56DC25CD5B7C}" destId="{3C9DADE0-D8B0-C544-9FB1-E837493ED75F}" srcOrd="2" destOrd="0" presId="urn:microsoft.com/office/officeart/2005/8/layout/pyramid4"/>
    <dgm:cxn modelId="{02A24232-4CFE-5B4F-AA82-4F5CABF9FE79}" type="presParOf" srcId="{0E921150-E85E-8543-982C-56DC25CD5B7C}" destId="{3B618FC2-C9BE-8F48-9939-D07DB8EFFC31}"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00C2C-C359-324A-A66B-88CA4CCAAE49}">
      <dsp:nvSpPr>
        <dsp:cNvPr id="0" name=""/>
        <dsp:cNvSpPr/>
      </dsp:nvSpPr>
      <dsp:spPr>
        <a:xfrm>
          <a:off x="0" y="349538"/>
          <a:ext cx="4689475" cy="722925"/>
        </a:xfrm>
        <a:prstGeom prst="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955" tIns="354076" rIns="363955"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a:t>Pedagogies and learning activities enabled</a:t>
          </a:r>
        </a:p>
      </dsp:txBody>
      <dsp:txXfrm>
        <a:off x="0" y="349538"/>
        <a:ext cx="4689475" cy="722925"/>
      </dsp:txXfrm>
    </dsp:sp>
    <dsp:sp modelId="{6BE2DFBA-CE38-224D-ACD8-D7E9350FF95E}">
      <dsp:nvSpPr>
        <dsp:cNvPr id="0" name=""/>
        <dsp:cNvSpPr/>
      </dsp:nvSpPr>
      <dsp:spPr>
        <a:xfrm>
          <a:off x="234473" y="98618"/>
          <a:ext cx="3282632" cy="501840"/>
        </a:xfrm>
        <a:prstGeom prst="roundRect">
          <a:avLst/>
        </a:prstGeom>
        <a:solidFill>
          <a:srgbClr val="54B6DB"/>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76" tIns="0" rIns="124076" bIns="0" numCol="1" spcCol="1270" anchor="ctr" anchorCtr="0">
          <a:noAutofit/>
        </a:bodyPr>
        <a:lstStyle/>
        <a:p>
          <a:pPr marL="0" lvl="0" indent="0" algn="l" defTabSz="755650" rtl="0">
            <a:lnSpc>
              <a:spcPct val="90000"/>
            </a:lnSpc>
            <a:spcBef>
              <a:spcPct val="0"/>
            </a:spcBef>
            <a:spcAft>
              <a:spcPct val="35000"/>
            </a:spcAft>
            <a:buNone/>
          </a:pPr>
          <a:r>
            <a:rPr lang="en-US" sz="1700" b="1" kern="1200"/>
            <a:t>Learning &amp; Assessment</a:t>
          </a:r>
          <a:endParaRPr lang="en-US" sz="1700" kern="1200"/>
        </a:p>
      </dsp:txBody>
      <dsp:txXfrm>
        <a:off x="258971" y="123116"/>
        <a:ext cx="3233636" cy="452844"/>
      </dsp:txXfrm>
    </dsp:sp>
    <dsp:sp modelId="{8DAAE07A-0621-3F46-8D84-A4A84345A2E5}">
      <dsp:nvSpPr>
        <dsp:cNvPr id="0" name=""/>
        <dsp:cNvSpPr/>
      </dsp:nvSpPr>
      <dsp:spPr>
        <a:xfrm>
          <a:off x="0" y="1415183"/>
          <a:ext cx="4689475" cy="2088450"/>
        </a:xfrm>
        <a:prstGeom prst="rect">
          <a:avLst/>
        </a:prstGeom>
        <a:solidFill>
          <a:schemeClr val="lt1">
            <a:alpha val="90000"/>
            <a:hueOff val="0"/>
            <a:satOff val="0"/>
            <a:lumOff val="0"/>
            <a:alphaOff val="0"/>
          </a:schemeClr>
        </a:solidFill>
        <a:ln w="15875" cap="rnd" cmpd="sng" algn="ctr">
          <a:solidFill>
            <a:schemeClr val="accent2">
              <a:hueOff val="-723100"/>
              <a:satOff val="-4962"/>
              <a:lumOff val="2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955" tIns="354076" rIns="363955"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a:t>Wall, ceiling, floor finishes</a:t>
          </a:r>
        </a:p>
        <a:p>
          <a:pPr marL="171450" lvl="1" indent="-171450" algn="l" defTabSz="755650" rtl="0">
            <a:lnSpc>
              <a:spcPct val="90000"/>
            </a:lnSpc>
            <a:spcBef>
              <a:spcPct val="0"/>
            </a:spcBef>
            <a:spcAft>
              <a:spcPct val="15000"/>
            </a:spcAft>
            <a:buChar char="•"/>
          </a:pPr>
          <a:r>
            <a:rPr lang="en-US" sz="1700" kern="1200" dirty="0"/>
            <a:t>Electrical, lighting, acoustics</a:t>
          </a:r>
        </a:p>
        <a:p>
          <a:pPr marL="171450" lvl="1" indent="-171450" algn="l" defTabSz="755650" rtl="0">
            <a:lnSpc>
              <a:spcPct val="90000"/>
            </a:lnSpc>
            <a:spcBef>
              <a:spcPct val="0"/>
            </a:spcBef>
            <a:spcAft>
              <a:spcPct val="15000"/>
            </a:spcAft>
            <a:buChar char="•"/>
          </a:pPr>
          <a:r>
            <a:rPr lang="en-US" sz="1700" kern="1200"/>
            <a:t>Square footage, dimensions, accessibility</a:t>
          </a:r>
        </a:p>
        <a:p>
          <a:pPr marL="171450" lvl="1" indent="-171450" algn="l" defTabSz="755650" rtl="0">
            <a:lnSpc>
              <a:spcPct val="90000"/>
            </a:lnSpc>
            <a:spcBef>
              <a:spcPct val="0"/>
            </a:spcBef>
            <a:spcAft>
              <a:spcPct val="15000"/>
            </a:spcAft>
            <a:buChar char="•"/>
          </a:pPr>
          <a:r>
            <a:rPr lang="en-US" sz="1700" kern="1200"/>
            <a:t>Furnishings</a:t>
          </a:r>
        </a:p>
        <a:p>
          <a:pPr marL="171450" lvl="1" indent="-171450" algn="l" defTabSz="755650" rtl="0">
            <a:lnSpc>
              <a:spcPct val="90000"/>
            </a:lnSpc>
            <a:spcBef>
              <a:spcPct val="0"/>
            </a:spcBef>
            <a:spcAft>
              <a:spcPct val="15000"/>
            </a:spcAft>
            <a:buChar char="•"/>
          </a:pPr>
          <a:r>
            <a:rPr lang="en-US" sz="1700" kern="1200"/>
            <a:t>Cost for renovation, furnishings, technology</a:t>
          </a:r>
        </a:p>
      </dsp:txBody>
      <dsp:txXfrm>
        <a:off x="0" y="1415183"/>
        <a:ext cx="4689475" cy="2088450"/>
      </dsp:txXfrm>
    </dsp:sp>
    <dsp:sp modelId="{743E3816-DB2A-BC4B-8081-BF508739366B}">
      <dsp:nvSpPr>
        <dsp:cNvPr id="0" name=""/>
        <dsp:cNvSpPr/>
      </dsp:nvSpPr>
      <dsp:spPr>
        <a:xfrm>
          <a:off x="234473" y="1164263"/>
          <a:ext cx="3282632" cy="501840"/>
        </a:xfrm>
        <a:prstGeom prst="roundRect">
          <a:avLst/>
        </a:prstGeom>
        <a:solidFill>
          <a:srgbClr val="E59E1B"/>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76" tIns="0" rIns="124076" bIns="0" numCol="1" spcCol="1270" anchor="ctr" anchorCtr="0">
          <a:noAutofit/>
        </a:bodyPr>
        <a:lstStyle/>
        <a:p>
          <a:pPr marL="0" lvl="0" indent="0" algn="l" defTabSz="755650" rtl="0">
            <a:lnSpc>
              <a:spcPct val="90000"/>
            </a:lnSpc>
            <a:spcBef>
              <a:spcPct val="0"/>
            </a:spcBef>
            <a:spcAft>
              <a:spcPct val="35000"/>
            </a:spcAft>
            <a:buNone/>
          </a:pPr>
          <a:r>
            <a:rPr lang="en-US" sz="1700" b="1" kern="1200"/>
            <a:t>Facilities</a:t>
          </a:r>
          <a:endParaRPr lang="en-US" sz="1700" kern="1200"/>
        </a:p>
      </dsp:txBody>
      <dsp:txXfrm>
        <a:off x="258971" y="1188761"/>
        <a:ext cx="3233636" cy="452844"/>
      </dsp:txXfrm>
    </dsp:sp>
    <dsp:sp modelId="{D63C1CA4-6870-7445-BCBB-5D2D811E746A}">
      <dsp:nvSpPr>
        <dsp:cNvPr id="0" name=""/>
        <dsp:cNvSpPr/>
      </dsp:nvSpPr>
      <dsp:spPr>
        <a:xfrm>
          <a:off x="0" y="3846353"/>
          <a:ext cx="4689475" cy="722925"/>
        </a:xfrm>
        <a:prstGeom prst="rect">
          <a:avLst/>
        </a:prstGeom>
        <a:solidFill>
          <a:schemeClr val="lt1">
            <a:alpha val="90000"/>
            <a:hueOff val="0"/>
            <a:satOff val="0"/>
            <a:lumOff val="0"/>
            <a:alphaOff val="0"/>
          </a:schemeClr>
        </a:solidFill>
        <a:ln w="15875" cap="rnd"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955" tIns="354076" rIns="363955"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a:t>AV/IT Academic Tech &amp; Equipment </a:t>
          </a:r>
        </a:p>
      </dsp:txBody>
      <dsp:txXfrm>
        <a:off x="0" y="3846353"/>
        <a:ext cx="4689475" cy="722925"/>
      </dsp:txXfrm>
    </dsp:sp>
    <dsp:sp modelId="{A5E93972-2EE5-F043-B09B-C9191ED0AA02}">
      <dsp:nvSpPr>
        <dsp:cNvPr id="0" name=""/>
        <dsp:cNvSpPr/>
      </dsp:nvSpPr>
      <dsp:spPr>
        <a:xfrm>
          <a:off x="234473" y="3595433"/>
          <a:ext cx="3282632" cy="501840"/>
        </a:xfrm>
        <a:prstGeom prst="roundRect">
          <a:avLst/>
        </a:prstGeom>
        <a:solidFill>
          <a:srgbClr val="C61F58"/>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76" tIns="0" rIns="124076" bIns="0" numCol="1" spcCol="1270" anchor="ctr" anchorCtr="0">
          <a:noAutofit/>
        </a:bodyPr>
        <a:lstStyle/>
        <a:p>
          <a:pPr marL="0" lvl="0" indent="0" algn="l" defTabSz="755650" rtl="0">
            <a:lnSpc>
              <a:spcPct val="90000"/>
            </a:lnSpc>
            <a:spcBef>
              <a:spcPct val="0"/>
            </a:spcBef>
            <a:spcAft>
              <a:spcPct val="35000"/>
            </a:spcAft>
            <a:buNone/>
          </a:pPr>
          <a:r>
            <a:rPr lang="en-US" sz="1700" b="1" kern="1200"/>
            <a:t>Technology Integration</a:t>
          </a:r>
          <a:endParaRPr lang="en-US" sz="1700" kern="1200"/>
        </a:p>
      </dsp:txBody>
      <dsp:txXfrm>
        <a:off x="258971" y="3619931"/>
        <a:ext cx="3233636"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A8985-D3B9-794A-95D0-099BFE5A333F}">
      <dsp:nvSpPr>
        <dsp:cNvPr id="0" name=""/>
        <dsp:cNvSpPr/>
      </dsp:nvSpPr>
      <dsp:spPr>
        <a:xfrm>
          <a:off x="941300" y="1978889"/>
          <a:ext cx="1093833" cy="939088"/>
        </a:xfrm>
        <a:prstGeom prst="hexagon">
          <a:avLst>
            <a:gd name="adj" fmla="val 25000"/>
            <a:gd name="vf" fmla="val 115470"/>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w="9525" cap="rnd"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Core Advisory Team</a:t>
          </a:r>
        </a:p>
      </dsp:txBody>
      <dsp:txXfrm>
        <a:off x="1110710" y="2124333"/>
        <a:ext cx="755013" cy="648200"/>
      </dsp:txXfrm>
    </dsp:sp>
    <dsp:sp modelId="{F7F4205A-52E6-AF4B-A226-56271A66BF26}">
      <dsp:nvSpPr>
        <dsp:cNvPr id="0" name=""/>
        <dsp:cNvSpPr/>
      </dsp:nvSpPr>
      <dsp:spPr>
        <a:xfrm>
          <a:off x="967399" y="2398817"/>
          <a:ext cx="127594" cy="109981"/>
        </a:xfrm>
        <a:prstGeom prst="hexagon">
          <a:avLst>
            <a:gd name="adj" fmla="val 25000"/>
            <a:gd name="vf" fmla="val 115470"/>
          </a:avLst>
        </a:prstGeom>
        <a:solidFill>
          <a:schemeClr val="lt1">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244795D-23FE-E744-B95F-9B89F6FD783B}">
      <dsp:nvSpPr>
        <dsp:cNvPr id="0" name=""/>
        <dsp:cNvSpPr/>
      </dsp:nvSpPr>
      <dsp:spPr>
        <a:xfrm>
          <a:off x="0" y="1459728"/>
          <a:ext cx="1093833" cy="939088"/>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49AEC2D-0C1A-C14C-A74D-839E5FB58371}">
      <dsp:nvSpPr>
        <dsp:cNvPr id="0" name=""/>
        <dsp:cNvSpPr/>
      </dsp:nvSpPr>
      <dsp:spPr>
        <a:xfrm>
          <a:off x="749328" y="2274089"/>
          <a:ext cx="127594" cy="109981"/>
        </a:xfrm>
        <a:prstGeom prst="hexagon">
          <a:avLst>
            <a:gd name="adj" fmla="val 25000"/>
            <a:gd name="vf" fmla="val 115470"/>
          </a:avLst>
        </a:prstGeom>
        <a:solidFill>
          <a:schemeClr val="lt1">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2D238C3-29C9-C041-954C-F88AD76A4630}">
      <dsp:nvSpPr>
        <dsp:cNvPr id="0" name=""/>
        <dsp:cNvSpPr/>
      </dsp:nvSpPr>
      <dsp:spPr>
        <a:xfrm>
          <a:off x="1882600" y="1456729"/>
          <a:ext cx="1093833" cy="939088"/>
        </a:xfrm>
        <a:prstGeom prst="hexagon">
          <a:avLst>
            <a:gd name="adj" fmla="val 25000"/>
            <a:gd name="vf" fmla="val 115470"/>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w="9525" cap="rnd"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Global Research Working Group</a:t>
          </a:r>
        </a:p>
      </dsp:txBody>
      <dsp:txXfrm>
        <a:off x="2052010" y="1602173"/>
        <a:ext cx="755013" cy="648200"/>
      </dsp:txXfrm>
    </dsp:sp>
    <dsp:sp modelId="{ACFCA769-D645-EF4A-9AC2-516A73F56C56}">
      <dsp:nvSpPr>
        <dsp:cNvPr id="0" name=""/>
        <dsp:cNvSpPr/>
      </dsp:nvSpPr>
      <dsp:spPr>
        <a:xfrm>
          <a:off x="2635408" y="2269089"/>
          <a:ext cx="127594" cy="109981"/>
        </a:xfrm>
        <a:prstGeom prst="hexagon">
          <a:avLst>
            <a:gd name="adj" fmla="val 25000"/>
            <a:gd name="vf" fmla="val 115470"/>
          </a:avLst>
        </a:prstGeom>
        <a:solidFill>
          <a:schemeClr val="lt1">
            <a:hueOff val="0"/>
            <a:satOff val="0"/>
            <a:lumOff val="0"/>
            <a:alphaOff val="0"/>
          </a:schemeClr>
        </a:solidFill>
        <a:ln w="9525"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C9D72-194B-8B49-88D4-ACBC85DAA2EC}">
      <dsp:nvSpPr>
        <dsp:cNvPr id="0" name=""/>
        <dsp:cNvSpPr/>
      </dsp:nvSpPr>
      <dsp:spPr>
        <a:xfrm>
          <a:off x="2823320" y="1976890"/>
          <a:ext cx="1093833" cy="939088"/>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B86E0A3-32C0-1543-978B-1D567D60480A}">
      <dsp:nvSpPr>
        <dsp:cNvPr id="0" name=""/>
        <dsp:cNvSpPr/>
      </dsp:nvSpPr>
      <dsp:spPr>
        <a:xfrm>
          <a:off x="2849999" y="2394818"/>
          <a:ext cx="127594" cy="109981"/>
        </a:xfrm>
        <a:prstGeom prst="hexagon">
          <a:avLst>
            <a:gd name="adj" fmla="val 25000"/>
            <a:gd name="vf" fmla="val 115470"/>
          </a:avLst>
        </a:prstGeom>
        <a:solidFill>
          <a:schemeClr val="lt1">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6992486-F815-A84F-91C6-A7220592AE6C}">
      <dsp:nvSpPr>
        <dsp:cNvPr id="0" name=""/>
        <dsp:cNvSpPr/>
      </dsp:nvSpPr>
      <dsp:spPr>
        <a:xfrm>
          <a:off x="941300" y="940567"/>
          <a:ext cx="1093833" cy="939088"/>
        </a:xfrm>
        <a:prstGeom prst="hexagon">
          <a:avLst>
            <a:gd name="adj" fmla="val 25000"/>
            <a:gd name="vf" fmla="val 115470"/>
          </a:avLst>
        </a:prstGeom>
        <a:blipFill rotWithShape="1">
          <a:blip xmlns:r="http://schemas.openxmlformats.org/officeDocument/2006/relationships" r:embed="rId1">
            <a:duotone>
              <a:schemeClr val="accent4">
                <a:hueOff val="0"/>
                <a:satOff val="0"/>
                <a:lumOff val="0"/>
                <a:alphaOff val="0"/>
                <a:tint val="98000"/>
                <a:lumMod val="102000"/>
              </a:schemeClr>
              <a:schemeClr val="accent4">
                <a:hueOff val="0"/>
                <a:satOff val="0"/>
                <a:lumOff val="0"/>
                <a:alphaOff val="0"/>
                <a:shade val="98000"/>
                <a:lumMod val="98000"/>
              </a:schemeClr>
            </a:duotone>
          </a:blip>
          <a:tile tx="0" ty="0" sx="100000" sy="100000" flip="none" algn="tl"/>
        </a:blipFill>
        <a:ln w="9525" cap="rnd"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Partners &amp; Advocates</a:t>
          </a:r>
        </a:p>
      </dsp:txBody>
      <dsp:txXfrm>
        <a:off x="1110710" y="1086011"/>
        <a:ext cx="755013" cy="648200"/>
      </dsp:txXfrm>
    </dsp:sp>
    <dsp:sp modelId="{731B0198-9EAC-6C43-99B0-9E68D89B4B58}">
      <dsp:nvSpPr>
        <dsp:cNvPr id="0" name=""/>
        <dsp:cNvSpPr/>
      </dsp:nvSpPr>
      <dsp:spPr>
        <a:xfrm>
          <a:off x="1690628" y="958314"/>
          <a:ext cx="127594" cy="109981"/>
        </a:xfrm>
        <a:prstGeom prst="hexagon">
          <a:avLst>
            <a:gd name="adj" fmla="val 25000"/>
            <a:gd name="vf" fmla="val 115470"/>
          </a:avLst>
        </a:prstGeom>
        <a:solidFill>
          <a:schemeClr val="lt1">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5F795D9-4A92-544D-842A-F169CC5A57D7}">
      <dsp:nvSpPr>
        <dsp:cNvPr id="0" name=""/>
        <dsp:cNvSpPr/>
      </dsp:nvSpPr>
      <dsp:spPr>
        <a:xfrm>
          <a:off x="1882600" y="418407"/>
          <a:ext cx="1093833" cy="939088"/>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9525"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426EF5F-646B-4148-852C-4CA217C75262}">
      <dsp:nvSpPr>
        <dsp:cNvPr id="0" name=""/>
        <dsp:cNvSpPr/>
      </dsp:nvSpPr>
      <dsp:spPr>
        <a:xfrm>
          <a:off x="1913339" y="834586"/>
          <a:ext cx="127594" cy="109981"/>
        </a:xfrm>
        <a:prstGeom prst="hexagon">
          <a:avLst>
            <a:gd name="adj" fmla="val 25000"/>
            <a:gd name="vf" fmla="val 115470"/>
          </a:avLst>
        </a:prstGeom>
        <a:solidFill>
          <a:schemeClr val="lt1">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E4DCCFC-1104-E045-88F9-266012FD993A}">
      <dsp:nvSpPr>
        <dsp:cNvPr id="0" name=""/>
        <dsp:cNvSpPr/>
      </dsp:nvSpPr>
      <dsp:spPr>
        <a:xfrm>
          <a:off x="2823320" y="938568"/>
          <a:ext cx="1093833" cy="939088"/>
        </a:xfrm>
        <a:prstGeom prst="hexagon">
          <a:avLst>
            <a:gd name="adj" fmla="val 25000"/>
            <a:gd name="vf" fmla="val 115470"/>
          </a:avLst>
        </a:prstGeom>
        <a:blipFill rotWithShape="1">
          <a:blip xmlns:r="http://schemas.openxmlformats.org/officeDocument/2006/relationships" r:embed="rId1">
            <a:duotone>
              <a:schemeClr val="accent5">
                <a:hueOff val="0"/>
                <a:satOff val="0"/>
                <a:lumOff val="0"/>
                <a:alphaOff val="0"/>
                <a:tint val="98000"/>
                <a:lumMod val="102000"/>
              </a:schemeClr>
              <a:schemeClr val="accent5">
                <a:hueOff val="0"/>
                <a:satOff val="0"/>
                <a:lumOff val="0"/>
                <a:alphaOff val="0"/>
                <a:shade val="98000"/>
                <a:lumMod val="98000"/>
              </a:schemeClr>
            </a:duotone>
          </a:blip>
          <a:tile tx="0" ty="0" sx="100000" sy="100000" flip="none" algn="tl"/>
        </a:blipFill>
        <a:ln w="9525" cap="rnd"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Institutional Support</a:t>
          </a:r>
        </a:p>
      </dsp:txBody>
      <dsp:txXfrm>
        <a:off x="2992730" y="1084012"/>
        <a:ext cx="755013" cy="648200"/>
      </dsp:txXfrm>
    </dsp:sp>
    <dsp:sp modelId="{B79985E8-D9CE-4642-85B0-984C0C9ACFB4}">
      <dsp:nvSpPr>
        <dsp:cNvPr id="0" name=""/>
        <dsp:cNvSpPr/>
      </dsp:nvSpPr>
      <dsp:spPr>
        <a:xfrm>
          <a:off x="3769840" y="1354746"/>
          <a:ext cx="127594" cy="109981"/>
        </a:xfrm>
        <a:prstGeom prst="hexagon">
          <a:avLst>
            <a:gd name="adj" fmla="val 25000"/>
            <a:gd name="vf" fmla="val 115470"/>
          </a:avLst>
        </a:prstGeom>
        <a:solidFill>
          <a:schemeClr val="lt1">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A0FD3CD-3771-DC4D-8897-80378FB1E9E3}">
      <dsp:nvSpPr>
        <dsp:cNvPr id="0" name=""/>
        <dsp:cNvSpPr/>
      </dsp:nvSpPr>
      <dsp:spPr>
        <a:xfrm>
          <a:off x="3764620" y="1466477"/>
          <a:ext cx="1093833" cy="939088"/>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41DC2F1-DAA1-5F4B-9FD6-E92233F15BC8}">
      <dsp:nvSpPr>
        <dsp:cNvPr id="0" name=""/>
        <dsp:cNvSpPr/>
      </dsp:nvSpPr>
      <dsp:spPr>
        <a:xfrm>
          <a:off x="3978051" y="1483474"/>
          <a:ext cx="127594" cy="109981"/>
        </a:xfrm>
        <a:prstGeom prst="hexagon">
          <a:avLst>
            <a:gd name="adj" fmla="val 25000"/>
            <a:gd name="vf" fmla="val 115470"/>
          </a:avLst>
        </a:prstGeom>
        <a:solidFill>
          <a:schemeClr val="lt1">
            <a:hueOff val="0"/>
            <a:satOff val="0"/>
            <a:lumOff val="0"/>
            <a:alphaOff val="0"/>
          </a:schemeClr>
        </a:solidFill>
        <a:ln w="9525"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41681EF-5446-8D4B-BF28-D7E4A226C4D1}">
      <dsp:nvSpPr>
        <dsp:cNvPr id="0" name=""/>
        <dsp:cNvSpPr/>
      </dsp:nvSpPr>
      <dsp:spPr>
        <a:xfrm>
          <a:off x="3764620" y="428405"/>
          <a:ext cx="1093833" cy="939088"/>
        </a:xfrm>
        <a:prstGeom prst="hexagon">
          <a:avLst>
            <a:gd name="adj" fmla="val 25000"/>
            <a:gd name="vf" fmla="val 115470"/>
          </a:avLst>
        </a:prstGeom>
        <a:blipFill rotWithShape="1">
          <a:blip xmlns:r="http://schemas.openxmlformats.org/officeDocument/2006/relationships" r:embed="rId1">
            <a:duotone>
              <a:schemeClr val="accent6">
                <a:hueOff val="0"/>
                <a:satOff val="0"/>
                <a:lumOff val="0"/>
                <a:alphaOff val="0"/>
                <a:tint val="98000"/>
                <a:lumMod val="102000"/>
              </a:schemeClr>
              <a:schemeClr val="accent6">
                <a:hueOff val="0"/>
                <a:satOff val="0"/>
                <a:lumOff val="0"/>
                <a:alphaOff val="0"/>
                <a:shade val="98000"/>
                <a:lumMod val="98000"/>
              </a:schemeClr>
            </a:duotone>
          </a:blip>
          <a:tile tx="0" ty="0" sx="100000" sy="100000" flip="none" algn="tl"/>
        </a:blipFill>
        <a:ln w="9525" cap="rnd"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Outreach and PR</a:t>
          </a:r>
        </a:p>
      </dsp:txBody>
      <dsp:txXfrm>
        <a:off x="3934030" y="573849"/>
        <a:ext cx="755013" cy="648200"/>
      </dsp:txXfrm>
    </dsp:sp>
    <dsp:sp modelId="{C13757B4-3148-1D47-AD9C-7390E3845F0E}">
      <dsp:nvSpPr>
        <dsp:cNvPr id="0" name=""/>
        <dsp:cNvSpPr/>
      </dsp:nvSpPr>
      <dsp:spPr>
        <a:xfrm>
          <a:off x="4711140" y="849333"/>
          <a:ext cx="127594" cy="109981"/>
        </a:xfrm>
        <a:prstGeom prst="hexagon">
          <a:avLst>
            <a:gd name="adj" fmla="val 25000"/>
            <a:gd name="vf" fmla="val 115470"/>
          </a:avLst>
        </a:prstGeom>
        <a:solidFill>
          <a:schemeClr val="lt1">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DFBA776-C892-CC41-A84A-28A8B3821EC2}">
      <dsp:nvSpPr>
        <dsp:cNvPr id="0" name=""/>
        <dsp:cNvSpPr/>
      </dsp:nvSpPr>
      <dsp:spPr>
        <a:xfrm>
          <a:off x="4705921" y="952315"/>
          <a:ext cx="1093833" cy="939088"/>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8000" b="-8000"/>
          </a:stretch>
        </a:blip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665E540-3416-D240-B7C7-7AB86786E8D0}">
      <dsp:nvSpPr>
        <dsp:cNvPr id="0" name=""/>
        <dsp:cNvSpPr/>
      </dsp:nvSpPr>
      <dsp:spPr>
        <a:xfrm>
          <a:off x="4923991" y="973312"/>
          <a:ext cx="127594" cy="109981"/>
        </a:xfrm>
        <a:prstGeom prst="hexagon">
          <a:avLst>
            <a:gd name="adj" fmla="val 25000"/>
            <a:gd name="vf" fmla="val 115470"/>
          </a:avLst>
        </a:prstGeom>
        <a:solidFill>
          <a:schemeClr val="lt1">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4E0DF-DC00-DE40-823C-C48DFF8BE314}">
      <dsp:nvSpPr>
        <dsp:cNvPr id="0" name=""/>
        <dsp:cNvSpPr/>
      </dsp:nvSpPr>
      <dsp:spPr>
        <a:xfrm>
          <a:off x="0" y="0"/>
          <a:ext cx="6330459" cy="971067"/>
        </a:xfrm>
        <a:prstGeom prst="rect">
          <a:avLst/>
        </a:prstGeom>
        <a:solidFill>
          <a:schemeClr val="accent1">
            <a:shade val="90000"/>
            <a:hueOff val="0"/>
            <a:satOff val="0"/>
            <a:lumOff val="0"/>
            <a:alphaOff val="0"/>
          </a:schemeClr>
        </a:solidFill>
        <a:ln>
          <a:noFill/>
        </a:ln>
        <a:effectLst>
          <a:innerShdw blurRad="63500" dist="25400" dir="13500000">
            <a:srgbClr val="000000">
              <a:alpha val="75000"/>
            </a:srgbClr>
          </a:innerShdw>
        </a:effectLst>
      </dsp:spPr>
      <dsp:style>
        <a:lnRef idx="0">
          <a:scrgbClr r="0" g="0" b="0"/>
        </a:lnRef>
        <a:fillRef idx="1">
          <a:scrgbClr r="0" g="0" b="0"/>
        </a:fillRef>
        <a:effectRef idx="3">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rebuchet MS" panose="020B0603020202020204" pitchFamily="34" charset="0"/>
            </a:rPr>
            <a:t>KEY PLAYERS</a:t>
          </a:r>
        </a:p>
      </dsp:txBody>
      <dsp:txXfrm>
        <a:off x="0" y="0"/>
        <a:ext cx="6330459" cy="971067"/>
      </dsp:txXfrm>
    </dsp:sp>
    <dsp:sp modelId="{CD7AECAA-142A-1346-A66B-F054A00B5A4F}">
      <dsp:nvSpPr>
        <dsp:cNvPr id="0" name=""/>
        <dsp:cNvSpPr/>
      </dsp:nvSpPr>
      <dsp:spPr>
        <a:xfrm>
          <a:off x="772" y="971067"/>
          <a:ext cx="1265782" cy="2039241"/>
        </a:xfrm>
        <a:prstGeom prst="rect">
          <a:avLst/>
        </a:prstGeom>
        <a:blipFill rotWithShape="1">
          <a:blip xmlns:r="http://schemas.openxmlformats.org/officeDocument/2006/relationships" r:embed="rId1">
            <a:duotone>
              <a:schemeClr val="accent1">
                <a:alpha val="90000"/>
                <a:hueOff val="0"/>
                <a:satOff val="0"/>
                <a:lumOff val="0"/>
                <a:alphaOff val="0"/>
                <a:tint val="98000"/>
                <a:lumMod val="102000"/>
              </a:schemeClr>
              <a:schemeClr val="accent1">
                <a:alpha val="90000"/>
                <a:hueOff val="0"/>
                <a:satOff val="0"/>
                <a:lumOff val="0"/>
                <a:alphaOff val="0"/>
                <a:shade val="98000"/>
                <a:lumMod val="98000"/>
              </a:schemeClr>
            </a:duotone>
          </a:blip>
          <a:tile tx="0" ty="0" sx="100000" sy="100000" flip="none" algn="tl"/>
        </a:blipFill>
        <a:ln>
          <a:noFill/>
        </a:ln>
        <a:effectLst>
          <a:innerShdw blurRad="63500" dist="25400" dir="13500000">
            <a:srgbClr val="000000">
              <a:alpha val="75000"/>
            </a:srgbClr>
          </a:inn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rebuchet MS" panose="020B0603020202020204" pitchFamily="34" charset="0"/>
            </a:rPr>
            <a:t>Depart. &amp; Program Admin</a:t>
          </a:r>
        </a:p>
      </dsp:txBody>
      <dsp:txXfrm>
        <a:off x="772" y="971067"/>
        <a:ext cx="1265782" cy="2039241"/>
      </dsp:txXfrm>
    </dsp:sp>
    <dsp:sp modelId="{6659C5B7-0594-564D-90B7-17863A701F5F}">
      <dsp:nvSpPr>
        <dsp:cNvPr id="0" name=""/>
        <dsp:cNvSpPr/>
      </dsp:nvSpPr>
      <dsp:spPr>
        <a:xfrm>
          <a:off x="1266555" y="971067"/>
          <a:ext cx="1265782" cy="2039241"/>
        </a:xfrm>
        <a:prstGeom prst="rect">
          <a:avLst/>
        </a:prstGeom>
        <a:blipFill rotWithShape="1">
          <a:blip xmlns:r="http://schemas.openxmlformats.org/officeDocument/2006/relationships" r:embed="rId1">
            <a:duotone>
              <a:schemeClr val="accent1">
                <a:alpha val="90000"/>
                <a:hueOff val="0"/>
                <a:satOff val="0"/>
                <a:lumOff val="0"/>
                <a:alphaOff val="-10000"/>
                <a:tint val="98000"/>
                <a:lumMod val="102000"/>
              </a:schemeClr>
              <a:schemeClr val="accent1">
                <a:alpha val="90000"/>
                <a:hueOff val="0"/>
                <a:satOff val="0"/>
                <a:lumOff val="0"/>
                <a:alphaOff val="-10000"/>
                <a:shade val="98000"/>
                <a:lumMod val="98000"/>
              </a:schemeClr>
            </a:duotone>
          </a:blip>
          <a:tile tx="0" ty="0" sx="100000" sy="100000" flip="none" algn="tl"/>
        </a:blipFill>
        <a:ln>
          <a:noFill/>
        </a:ln>
        <a:effectLst>
          <a:innerShdw blurRad="63500" dist="25400" dir="13500000">
            <a:srgbClr val="000000">
              <a:alpha val="75000"/>
            </a:srgbClr>
          </a:inn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rebuchet MS" panose="020B0603020202020204" pitchFamily="34" charset="0"/>
            </a:rPr>
            <a:t>IT</a:t>
          </a:r>
        </a:p>
      </dsp:txBody>
      <dsp:txXfrm>
        <a:off x="1266555" y="971067"/>
        <a:ext cx="1265782" cy="2039241"/>
      </dsp:txXfrm>
    </dsp:sp>
    <dsp:sp modelId="{B998FDB5-2A33-CD41-B840-E370E2DFC3E5}">
      <dsp:nvSpPr>
        <dsp:cNvPr id="0" name=""/>
        <dsp:cNvSpPr/>
      </dsp:nvSpPr>
      <dsp:spPr>
        <a:xfrm>
          <a:off x="2532338" y="971067"/>
          <a:ext cx="1265782" cy="2039241"/>
        </a:xfrm>
        <a:prstGeom prst="rect">
          <a:avLst/>
        </a:prstGeom>
        <a:blipFill rotWithShape="1">
          <a:blip xmlns:r="http://schemas.openxmlformats.org/officeDocument/2006/relationships" r:embed="rId1">
            <a:duotone>
              <a:schemeClr val="accent1">
                <a:alpha val="90000"/>
                <a:hueOff val="0"/>
                <a:satOff val="0"/>
                <a:lumOff val="0"/>
                <a:alphaOff val="-20000"/>
                <a:tint val="98000"/>
                <a:lumMod val="102000"/>
              </a:schemeClr>
              <a:schemeClr val="accent1">
                <a:alpha val="90000"/>
                <a:hueOff val="0"/>
                <a:satOff val="0"/>
                <a:lumOff val="0"/>
                <a:alphaOff val="-20000"/>
                <a:shade val="98000"/>
                <a:lumMod val="98000"/>
              </a:schemeClr>
            </a:duotone>
          </a:blip>
          <a:tile tx="0" ty="0" sx="100000" sy="100000" flip="none" algn="tl"/>
        </a:blipFill>
        <a:ln>
          <a:noFill/>
        </a:ln>
        <a:effectLst>
          <a:innerShdw blurRad="63500" dist="25400" dir="13500000">
            <a:srgbClr val="000000">
              <a:alpha val="75000"/>
            </a:srgbClr>
          </a:inn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rebuchet MS" panose="020B0603020202020204" pitchFamily="34" charset="0"/>
            </a:rPr>
            <a:t>Facilities</a:t>
          </a:r>
        </a:p>
      </dsp:txBody>
      <dsp:txXfrm>
        <a:off x="2532338" y="971067"/>
        <a:ext cx="1265782" cy="2039241"/>
      </dsp:txXfrm>
    </dsp:sp>
    <dsp:sp modelId="{79F45C53-B964-E446-9FF9-EC0EBE6EC3E2}">
      <dsp:nvSpPr>
        <dsp:cNvPr id="0" name=""/>
        <dsp:cNvSpPr/>
      </dsp:nvSpPr>
      <dsp:spPr>
        <a:xfrm>
          <a:off x="3798121" y="971067"/>
          <a:ext cx="1265782" cy="2039241"/>
        </a:xfrm>
        <a:prstGeom prst="rect">
          <a:avLst/>
        </a:prstGeom>
        <a:blipFill rotWithShape="1">
          <a:blip xmlns:r="http://schemas.openxmlformats.org/officeDocument/2006/relationships" r:embed="rId1">
            <a:duotone>
              <a:schemeClr val="accent1">
                <a:alpha val="90000"/>
                <a:hueOff val="0"/>
                <a:satOff val="0"/>
                <a:lumOff val="0"/>
                <a:alphaOff val="-30000"/>
                <a:tint val="98000"/>
                <a:lumMod val="102000"/>
              </a:schemeClr>
              <a:schemeClr val="accent1">
                <a:alpha val="90000"/>
                <a:hueOff val="0"/>
                <a:satOff val="0"/>
                <a:lumOff val="0"/>
                <a:alphaOff val="-30000"/>
                <a:shade val="98000"/>
                <a:lumMod val="98000"/>
              </a:schemeClr>
            </a:duotone>
          </a:blip>
          <a:tile tx="0" ty="0" sx="100000" sy="100000" flip="none" algn="tl"/>
        </a:blipFill>
        <a:ln>
          <a:noFill/>
        </a:ln>
        <a:effectLst>
          <a:innerShdw blurRad="63500" dist="25400" dir="13500000">
            <a:srgbClr val="000000">
              <a:alpha val="75000"/>
            </a:srgbClr>
          </a:inn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rebuchet MS" panose="020B0603020202020204" pitchFamily="34" charset="0"/>
            </a:rPr>
            <a:t>Campus architects &amp; designers</a:t>
          </a:r>
        </a:p>
      </dsp:txBody>
      <dsp:txXfrm>
        <a:off x="3798121" y="971067"/>
        <a:ext cx="1265782" cy="2039241"/>
      </dsp:txXfrm>
    </dsp:sp>
    <dsp:sp modelId="{22529295-174D-3E46-8F0D-837B4251042F}">
      <dsp:nvSpPr>
        <dsp:cNvPr id="0" name=""/>
        <dsp:cNvSpPr/>
      </dsp:nvSpPr>
      <dsp:spPr>
        <a:xfrm>
          <a:off x="5063904" y="971067"/>
          <a:ext cx="1265782" cy="2039241"/>
        </a:xfrm>
        <a:prstGeom prst="rect">
          <a:avLst/>
        </a:prstGeom>
        <a:blipFill rotWithShape="1">
          <a:blip xmlns:r="http://schemas.openxmlformats.org/officeDocument/2006/relationships" r:embed="rId1">
            <a:duotone>
              <a:schemeClr val="accent1">
                <a:alpha val="90000"/>
                <a:hueOff val="0"/>
                <a:satOff val="0"/>
                <a:lumOff val="0"/>
                <a:alphaOff val="-40000"/>
                <a:tint val="98000"/>
                <a:lumMod val="102000"/>
              </a:schemeClr>
              <a:schemeClr val="accent1">
                <a:alpha val="90000"/>
                <a:hueOff val="0"/>
                <a:satOff val="0"/>
                <a:lumOff val="0"/>
                <a:alphaOff val="-40000"/>
                <a:shade val="98000"/>
                <a:lumMod val="98000"/>
              </a:schemeClr>
            </a:duotone>
          </a:blip>
          <a:tile tx="0" ty="0" sx="100000" sy="100000" flip="none" algn="tl"/>
        </a:blipFill>
        <a:ln>
          <a:noFill/>
        </a:ln>
        <a:effectLst>
          <a:innerShdw blurRad="63500" dist="25400" dir="13500000">
            <a:srgbClr val="000000">
              <a:alpha val="75000"/>
            </a:srgbClr>
          </a:inn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rebuchet MS" panose="020B0603020202020204" pitchFamily="34" charset="0"/>
            </a:rPr>
            <a:t>Registrar</a:t>
          </a:r>
        </a:p>
      </dsp:txBody>
      <dsp:txXfrm>
        <a:off x="5063904" y="971067"/>
        <a:ext cx="1265782" cy="2039241"/>
      </dsp:txXfrm>
    </dsp:sp>
    <dsp:sp modelId="{044F089F-3145-C74A-95A3-FFEB037332FE}">
      <dsp:nvSpPr>
        <dsp:cNvPr id="0" name=""/>
        <dsp:cNvSpPr/>
      </dsp:nvSpPr>
      <dsp:spPr>
        <a:xfrm>
          <a:off x="0" y="3010308"/>
          <a:ext cx="6330459" cy="226582"/>
        </a:xfrm>
        <a:prstGeom prst="rect">
          <a:avLst/>
        </a:prstGeom>
        <a:solidFill>
          <a:schemeClr val="accent1">
            <a:shade val="90000"/>
            <a:hueOff val="0"/>
            <a:satOff val="0"/>
            <a:lumOff val="0"/>
            <a:alphaOff val="0"/>
          </a:schemeClr>
        </a:solidFill>
        <a:ln>
          <a:noFill/>
        </a:ln>
        <a:effectLst>
          <a:innerShdw blurRad="63500" dist="25400" dir="13500000">
            <a:srgbClr val="000000">
              <a:alpha val="75000"/>
            </a:srgbClr>
          </a:innerShdw>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3999D-959F-D442-9DBE-1960E0E1C0FA}">
      <dsp:nvSpPr>
        <dsp:cNvPr id="0" name=""/>
        <dsp:cNvSpPr/>
      </dsp:nvSpPr>
      <dsp:spPr>
        <a:xfrm>
          <a:off x="2364491" y="0"/>
          <a:ext cx="2082801" cy="2082801"/>
        </a:xfrm>
        <a:prstGeom prst="triangle">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Surveys</a:t>
          </a:r>
        </a:p>
      </dsp:txBody>
      <dsp:txXfrm>
        <a:off x="2885191" y="1041401"/>
        <a:ext cx="1041401" cy="1041400"/>
      </dsp:txXfrm>
    </dsp:sp>
    <dsp:sp modelId="{55D76DBF-AEC9-8A44-891B-4F83C900830B}">
      <dsp:nvSpPr>
        <dsp:cNvPr id="0" name=""/>
        <dsp:cNvSpPr/>
      </dsp:nvSpPr>
      <dsp:spPr>
        <a:xfrm>
          <a:off x="1216284" y="2082801"/>
          <a:ext cx="2296413" cy="2082801"/>
        </a:xfrm>
        <a:prstGeom prst="triangle">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2000" kern="1200" dirty="0"/>
            <a:t>Observations</a:t>
          </a:r>
        </a:p>
      </dsp:txBody>
      <dsp:txXfrm>
        <a:off x="1790387" y="3124202"/>
        <a:ext cx="1148207" cy="1041400"/>
      </dsp:txXfrm>
    </dsp:sp>
    <dsp:sp modelId="{3C9DADE0-D8B0-C544-9FB1-E837493ED75F}">
      <dsp:nvSpPr>
        <dsp:cNvPr id="0" name=""/>
        <dsp:cNvSpPr/>
      </dsp:nvSpPr>
      <dsp:spPr>
        <a:xfrm rot="10800000">
          <a:off x="2364491" y="2082801"/>
          <a:ext cx="2082801" cy="2082801"/>
        </a:xfrm>
        <a:prstGeom prst="triangle">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Design based on user needs</a:t>
          </a:r>
        </a:p>
      </dsp:txBody>
      <dsp:txXfrm rot="10800000">
        <a:off x="2885191" y="2082801"/>
        <a:ext cx="1041401" cy="1041400"/>
      </dsp:txXfrm>
    </dsp:sp>
    <dsp:sp modelId="{3B618FC2-C9BE-8F48-9939-D07DB8EFFC31}">
      <dsp:nvSpPr>
        <dsp:cNvPr id="0" name=""/>
        <dsp:cNvSpPr/>
      </dsp:nvSpPr>
      <dsp:spPr>
        <a:xfrm>
          <a:off x="3405892" y="2082801"/>
          <a:ext cx="2082801" cy="2082801"/>
        </a:xfrm>
        <a:prstGeom prst="triangle">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Interviews/Focus Groups</a:t>
          </a:r>
        </a:p>
      </dsp:txBody>
      <dsp:txXfrm>
        <a:off x="3926592" y="3124202"/>
        <a:ext cx="1041401" cy="10414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4" y="0"/>
            <a:ext cx="4027979" cy="343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vert="horz" wrap="square" lIns="90571" tIns="45284" rIns="90571" bIns="45284" numCol="1" anchor="t" anchorCtr="0" compatLnSpc="1">
            <a:prstTxWarp prst="textNoShape">
              <a:avLst/>
            </a:prstTxWarp>
          </a:bodyPr>
          <a:lstStyle>
            <a:lvl1pPr defTabSz="905960">
              <a:defRPr sz="1200"/>
            </a:lvl1pPr>
          </a:lstStyle>
          <a:p>
            <a:pPr>
              <a:defRPr/>
            </a:pPr>
            <a:endParaRPr lang="en-US"/>
          </a:p>
        </p:txBody>
      </p:sp>
      <p:sp>
        <p:nvSpPr>
          <p:cNvPr id="107523" name="Rectangle 3"/>
          <p:cNvSpPr>
            <a:spLocks noGrp="1" noChangeArrowheads="1"/>
          </p:cNvSpPr>
          <p:nvPr>
            <p:ph type="dt" sz="quarter" idx="1"/>
          </p:nvPr>
        </p:nvSpPr>
        <p:spPr bwMode="auto">
          <a:xfrm>
            <a:off x="5266118" y="0"/>
            <a:ext cx="4027979" cy="343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vert="horz" wrap="square" lIns="90571" tIns="45284" rIns="90571" bIns="45284" numCol="1" anchor="t" anchorCtr="0" compatLnSpc="1">
            <a:prstTxWarp prst="textNoShape">
              <a:avLst/>
            </a:prstTxWarp>
          </a:bodyPr>
          <a:lstStyle>
            <a:lvl1pPr algn="r" defTabSz="905960">
              <a:defRPr sz="1200"/>
            </a:lvl1pPr>
          </a:lstStyle>
          <a:p>
            <a:pPr>
              <a:defRPr/>
            </a:pPr>
            <a:endParaRPr lang="en-US"/>
          </a:p>
        </p:txBody>
      </p:sp>
      <p:sp>
        <p:nvSpPr>
          <p:cNvPr id="107524" name="Rectangle 4"/>
          <p:cNvSpPr>
            <a:spLocks noGrp="1" noChangeArrowheads="1"/>
          </p:cNvSpPr>
          <p:nvPr>
            <p:ph type="ftr" sz="quarter" idx="2"/>
          </p:nvPr>
        </p:nvSpPr>
        <p:spPr bwMode="auto">
          <a:xfrm>
            <a:off x="4" y="6513346"/>
            <a:ext cx="4027979" cy="343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vert="horz" wrap="square" lIns="90571" tIns="45284" rIns="90571" bIns="45284" numCol="1" anchor="b" anchorCtr="0" compatLnSpc="1">
            <a:prstTxWarp prst="textNoShape">
              <a:avLst/>
            </a:prstTxWarp>
          </a:bodyPr>
          <a:lstStyle>
            <a:lvl1pPr defTabSz="905960">
              <a:defRPr sz="1200"/>
            </a:lvl1pPr>
          </a:lstStyle>
          <a:p>
            <a:pPr>
              <a:defRPr/>
            </a:pPr>
            <a:endParaRPr lang="en-US"/>
          </a:p>
        </p:txBody>
      </p:sp>
      <p:sp>
        <p:nvSpPr>
          <p:cNvPr id="107525" name="Rectangle 5"/>
          <p:cNvSpPr>
            <a:spLocks noGrp="1" noChangeArrowheads="1"/>
          </p:cNvSpPr>
          <p:nvPr>
            <p:ph type="sldNum" sz="quarter" idx="3"/>
          </p:nvPr>
        </p:nvSpPr>
        <p:spPr bwMode="auto">
          <a:xfrm>
            <a:off x="5266118" y="6513346"/>
            <a:ext cx="4027979" cy="343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vert="horz" wrap="square" lIns="90571" tIns="45284" rIns="90571" bIns="45284" numCol="1" anchor="b" anchorCtr="0" compatLnSpc="1">
            <a:prstTxWarp prst="textNoShape">
              <a:avLst/>
            </a:prstTxWarp>
          </a:bodyPr>
          <a:lstStyle>
            <a:lvl1pPr algn="r" defTabSz="905960">
              <a:defRPr sz="1200"/>
            </a:lvl1pPr>
          </a:lstStyle>
          <a:p>
            <a:pPr>
              <a:defRPr/>
            </a:pPr>
            <a:fld id="{6FC7FC3C-D428-4764-97D0-BD8725F4A3E6}" type="slidenum">
              <a:rPr lang="en-US"/>
              <a:pPr>
                <a:defRPr/>
              </a:pPr>
              <a:t>‹#›</a:t>
            </a:fld>
            <a:endParaRPr lang="en-US"/>
          </a:p>
        </p:txBody>
      </p:sp>
    </p:spTree>
    <p:extLst>
      <p:ext uri="{BB962C8B-B14F-4D97-AF65-F5344CB8AC3E}">
        <p14:creationId xmlns:p14="http://schemas.microsoft.com/office/powerpoint/2010/main" val="30430870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0"/>
            <a:ext cx="4027979" cy="343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vert="horz" wrap="square" lIns="90571" tIns="45284" rIns="90571" bIns="45284" numCol="1" anchor="t" anchorCtr="0" compatLnSpc="1">
            <a:prstTxWarp prst="textNoShape">
              <a:avLst/>
            </a:prstTxWarp>
          </a:bodyPr>
          <a:lstStyle>
            <a:lvl1pPr defTabSz="905960">
              <a:defRPr sz="1200"/>
            </a:lvl1pPr>
          </a:lstStyle>
          <a:p>
            <a:pPr>
              <a:defRPr/>
            </a:pPr>
            <a:endParaRPr lang="en-US"/>
          </a:p>
        </p:txBody>
      </p:sp>
      <p:sp>
        <p:nvSpPr>
          <p:cNvPr id="3075" name="Rectangle 3"/>
          <p:cNvSpPr>
            <a:spLocks noGrp="1" noChangeArrowheads="1"/>
          </p:cNvSpPr>
          <p:nvPr>
            <p:ph type="dt" idx="1"/>
          </p:nvPr>
        </p:nvSpPr>
        <p:spPr bwMode="auto">
          <a:xfrm>
            <a:off x="5266118" y="0"/>
            <a:ext cx="4027979" cy="343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vert="horz" wrap="square" lIns="90571" tIns="45284" rIns="90571" bIns="45284" numCol="1" anchor="t" anchorCtr="0" compatLnSpc="1">
            <a:prstTxWarp prst="textNoShape">
              <a:avLst/>
            </a:prstTxWarp>
          </a:bodyPr>
          <a:lstStyle>
            <a:lvl1pPr algn="r" defTabSz="905960">
              <a:defRPr sz="1200"/>
            </a:lvl1pPr>
          </a:lstStyle>
          <a:p>
            <a:pPr>
              <a:defRPr/>
            </a:pPr>
            <a:endParaRPr lang="en-US"/>
          </a:p>
        </p:txBody>
      </p:sp>
      <p:sp>
        <p:nvSpPr>
          <p:cNvPr id="64516" name="Rectangle 4"/>
          <p:cNvSpPr>
            <a:spLocks noGrp="1" noRot="1" noChangeAspect="1" noChangeArrowheads="1" noTextEdit="1"/>
          </p:cNvSpPr>
          <p:nvPr>
            <p:ph type="sldImg" idx="2"/>
          </p:nvPr>
        </p:nvSpPr>
        <p:spPr bwMode="auto">
          <a:xfrm>
            <a:off x="2362200" y="514350"/>
            <a:ext cx="4573588" cy="257175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31488" y="3257306"/>
            <a:ext cx="7433432" cy="30868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vert="horz" wrap="square" lIns="90571" tIns="45284" rIns="90571" bIns="452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4" y="6513346"/>
            <a:ext cx="4027979" cy="343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vert="horz" wrap="square" lIns="90571" tIns="45284" rIns="90571" bIns="45284" numCol="1" anchor="b" anchorCtr="0" compatLnSpc="1">
            <a:prstTxWarp prst="textNoShape">
              <a:avLst/>
            </a:prstTxWarp>
          </a:bodyPr>
          <a:lstStyle>
            <a:lvl1pPr defTabSz="905960">
              <a:defRPr sz="1200"/>
            </a:lvl1pPr>
          </a:lstStyle>
          <a:p>
            <a:pPr>
              <a:defRPr/>
            </a:pPr>
            <a:endParaRPr lang="en-US"/>
          </a:p>
        </p:txBody>
      </p:sp>
      <p:sp>
        <p:nvSpPr>
          <p:cNvPr id="3079" name="Rectangle 7"/>
          <p:cNvSpPr>
            <a:spLocks noGrp="1" noChangeArrowheads="1"/>
          </p:cNvSpPr>
          <p:nvPr>
            <p:ph type="sldNum" sz="quarter" idx="5"/>
          </p:nvPr>
        </p:nvSpPr>
        <p:spPr bwMode="auto">
          <a:xfrm>
            <a:off x="5266118" y="6513346"/>
            <a:ext cx="4027979" cy="343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vert="horz" wrap="square" lIns="90571" tIns="45284" rIns="90571" bIns="45284" numCol="1" anchor="b" anchorCtr="0" compatLnSpc="1">
            <a:prstTxWarp prst="textNoShape">
              <a:avLst/>
            </a:prstTxWarp>
          </a:bodyPr>
          <a:lstStyle>
            <a:lvl1pPr algn="r" defTabSz="905960">
              <a:defRPr sz="1200"/>
            </a:lvl1pPr>
          </a:lstStyle>
          <a:p>
            <a:pPr>
              <a:defRPr/>
            </a:pPr>
            <a:fld id="{AB9B2BB5-726F-4206-9EF4-61C6F82B4B00}" type="slidenum">
              <a:rPr lang="en-US"/>
              <a:pPr>
                <a:defRPr/>
              </a:pPr>
              <a:t>‹#›</a:t>
            </a:fld>
            <a:endParaRPr lang="en-US"/>
          </a:p>
        </p:txBody>
      </p:sp>
    </p:spTree>
    <p:extLst>
      <p:ext uri="{BB962C8B-B14F-4D97-AF65-F5344CB8AC3E}">
        <p14:creationId xmlns:p14="http://schemas.microsoft.com/office/powerpoint/2010/main" val="139549067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RF (LS?)</a:t>
            </a:r>
          </a:p>
          <a:p>
            <a:r>
              <a:rPr lang="en-US" sz="1200" kern="1200" dirty="0">
                <a:solidFill>
                  <a:schemeClr val="tx1"/>
                </a:solidFill>
                <a:effectLst/>
                <a:latin typeface="+mn-lt"/>
                <a:ea typeface="+mn-ea"/>
                <a:cs typeface="+mn-cs"/>
              </a:rPr>
              <a:t>Description of the system and its redesign; types of listings, new features and capabilities available, etc. </a:t>
            </a:r>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823716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1"/>
                </a:solidFill>
              </a:rPr>
              <a:t>Who in your sphere of influence may benefit from </a:t>
            </a:r>
            <a:r>
              <a:rPr lang="en-US" sz="1200" i="1" dirty="0" err="1">
                <a:solidFill>
                  <a:schemeClr val="accent1"/>
                </a:solidFill>
              </a:rPr>
              <a:t>FLEXspace</a:t>
            </a:r>
            <a:r>
              <a:rPr lang="en-US" sz="1200" i="1" dirty="0">
                <a:solidFill>
                  <a:schemeClr val="accent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1"/>
                </a:solidFill>
              </a:rPr>
              <a:t>UNE – </a:t>
            </a:r>
            <a:r>
              <a:rPr lang="en-US" sz="1200" i="0" dirty="0">
                <a:solidFill>
                  <a:schemeClr val="accent1"/>
                </a:solidFill>
              </a:rPr>
              <a:t>Bring everyone to the table,</a:t>
            </a:r>
            <a:r>
              <a:rPr lang="en-US" sz="1200" i="0" baseline="0" dirty="0">
                <a:solidFill>
                  <a:schemeClr val="accent1"/>
                </a:solidFill>
              </a:rPr>
              <a:t> document your “before” spaces - those needing improvement and show completed spaces that help people see the possibilities. </a:t>
            </a:r>
            <a:endParaRPr lang="en-US" sz="1200" i="1" dirty="0">
              <a:solidFill>
                <a:schemeClr val="accent1"/>
              </a:solidFill>
            </a:endParaRPr>
          </a:p>
          <a:p>
            <a:endParaRPr lang="en-US" dirty="0"/>
          </a:p>
          <a:p>
            <a:r>
              <a:rPr lang="en-US" dirty="0"/>
              <a:t>https://</a:t>
            </a:r>
            <a:r>
              <a:rPr lang="en-US" dirty="0" err="1"/>
              <a:t>www.une.edu</a:t>
            </a:r>
            <a:r>
              <a:rPr lang="en-US" dirty="0"/>
              <a:t>/news/2016/une%E2%80%99s-center-enrichment-teaching-and-learning-plans-classroom-renovation-project</a:t>
            </a:r>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937993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030874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under development - Tool kits benefit the community</a:t>
            </a:r>
          </a:p>
          <a:p>
            <a:r>
              <a:rPr lang="en-US" dirty="0"/>
              <a:t>We have a full day workshop on space planning at EDUCAUSE “Tools, Trait and Teams” – intend to publish the materials in the Toolkit</a:t>
            </a:r>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060083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Users</a:t>
            </a:r>
            <a:r>
              <a:rPr lang="en-US" sz="1200" baseline="0" dirty="0"/>
              <a:t> would like: </a:t>
            </a:r>
          </a:p>
          <a:p>
            <a:endParaRPr lang="en-US" sz="1200" baseline="0" dirty="0"/>
          </a:p>
          <a:p>
            <a:r>
              <a:rPr lang="en-US" sz="1200" dirty="0"/>
              <a:t>Once I find a location that has a room or design similar to what we are considering I would like to </a:t>
            </a:r>
            <a:r>
              <a:rPr lang="en-US" sz="1200" b="1" dirty="0"/>
              <a:t>communicate with that organization through email</a:t>
            </a:r>
            <a:r>
              <a:rPr lang="en-US" sz="1200" dirty="0"/>
              <a:t>, phone and possibly visit.</a:t>
            </a:r>
          </a:p>
          <a:p>
            <a:r>
              <a:rPr lang="en-US" sz="1200" dirty="0"/>
              <a:t>Add community engagement (</a:t>
            </a:r>
            <a:r>
              <a:rPr lang="en-US" sz="1200" b="1" dirty="0"/>
              <a:t>commenting, voting </a:t>
            </a:r>
            <a:r>
              <a:rPr lang="en-US" sz="1200" dirty="0"/>
              <a:t>perhaps)</a:t>
            </a:r>
          </a:p>
          <a:p>
            <a:r>
              <a:rPr lang="en-US" sz="1200" b="1" dirty="0"/>
              <a:t>3D</a:t>
            </a:r>
            <a:r>
              <a:rPr lang="en-US" sz="1200" dirty="0"/>
              <a:t> ‘flythrough’, mobile app; </a:t>
            </a:r>
            <a:r>
              <a:rPr lang="en-US" sz="1200" b="1" dirty="0"/>
              <a:t>360 video </a:t>
            </a:r>
            <a:r>
              <a:rPr lang="en-US" sz="1200" dirty="0"/>
              <a:t>or other extended reality</a:t>
            </a:r>
          </a:p>
          <a:p>
            <a:r>
              <a:rPr lang="en-US" sz="1200" dirty="0"/>
              <a:t>Formatting limitations (paragraph breaks, or HTML code, </a:t>
            </a:r>
            <a:r>
              <a:rPr lang="en-US" sz="1200" b="1" dirty="0"/>
              <a:t>hyperlinks</a:t>
            </a:r>
            <a:r>
              <a:rPr lang="en-US" sz="1200" dirty="0"/>
              <a:t> as well to other sites like our YouTube or ITS website.)</a:t>
            </a:r>
            <a:endParaRPr lang="en-US" sz="1200" b="1" dirty="0"/>
          </a:p>
          <a:p>
            <a:r>
              <a:rPr lang="en-US" sz="1200" b="1" dirty="0"/>
              <a:t>More vendor showcases </a:t>
            </a:r>
            <a:r>
              <a:rPr lang="en-US" sz="1200" dirty="0"/>
              <a:t>so we don't have to browse multiple websites to view vendor selections </a:t>
            </a:r>
          </a:p>
          <a:p>
            <a:r>
              <a:rPr lang="en-US" sz="1200" b="1" dirty="0"/>
              <a:t>Promote research </a:t>
            </a:r>
            <a:r>
              <a:rPr lang="en-US" sz="1200" dirty="0"/>
              <a:t>showing the impact the spaces have on learning gain etc.</a:t>
            </a:r>
          </a:p>
          <a:p>
            <a:r>
              <a:rPr lang="en-US" sz="1200" dirty="0"/>
              <a:t>Include easy-to-use space design </a:t>
            </a:r>
            <a:r>
              <a:rPr lang="en-US" sz="1200" b="1" dirty="0"/>
              <a:t>tools and templates </a:t>
            </a:r>
          </a:p>
          <a:p>
            <a:r>
              <a:rPr lang="en-US" sz="1200" dirty="0"/>
              <a:t>Make it to where our </a:t>
            </a:r>
            <a:r>
              <a:rPr lang="en-US" sz="1200" b="1" dirty="0"/>
              <a:t>classroom directory could be made available </a:t>
            </a:r>
            <a:r>
              <a:rPr lang="en-US" sz="1200" dirty="0"/>
              <a:t>to all instructors at our campus </a:t>
            </a:r>
            <a:r>
              <a:rPr lang="en-US" sz="1200" b="1" dirty="0"/>
              <a:t>without them needing to create an account for </a:t>
            </a:r>
            <a:r>
              <a:rPr lang="en-US" sz="1200" b="1" dirty="0" err="1"/>
              <a:t>FlexSpace</a:t>
            </a:r>
            <a:r>
              <a:rPr lang="en-US" sz="1200" b="1" dirty="0"/>
              <a:t> </a:t>
            </a:r>
            <a:r>
              <a:rPr lang="en-US" sz="1200" dirty="0"/>
              <a:t>since they only want to look at the classrooms they will be teaching in for the semester. </a:t>
            </a:r>
          </a:p>
          <a:p>
            <a:r>
              <a:rPr lang="en-US" sz="1200" b="1" dirty="0"/>
              <a:t>Provide a forum</a:t>
            </a:r>
            <a:r>
              <a:rPr lang="en-US" sz="1200" dirty="0"/>
              <a:t> to get ideas about how to design a space, also </a:t>
            </a:r>
            <a:r>
              <a:rPr lang="en-US" sz="1200" b="1" dirty="0"/>
              <a:t>a platform for designers to collaborate and create digital designs </a:t>
            </a:r>
          </a:p>
          <a:p>
            <a:r>
              <a:rPr lang="en-US" sz="1200" dirty="0"/>
              <a:t>Continue to grow the K-12 market, target these institutions more</a:t>
            </a:r>
          </a:p>
          <a:p>
            <a:endParaRPr lang="en-US" dirty="0"/>
          </a:p>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452743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Description of the system and its redesign; types of listings, new features and capabilities available, etc.  [20 min] </a:t>
            </a:r>
            <a:r>
              <a:rPr lang="en-US" sz="1200" i="1" kern="1200" dirty="0">
                <a:solidFill>
                  <a:schemeClr val="tx1"/>
                </a:solidFill>
                <a:effectLst/>
                <a:latin typeface="+mn-lt"/>
                <a:ea typeface="+mn-ea"/>
                <a:cs typeface="+mn-cs"/>
              </a:rPr>
              <a:t>(Participants follow along online during the explanations. Assumes participants have created an account before the workshop.)</a:t>
            </a:r>
            <a:endParaRPr lang="en-US" sz="1200" kern="1200" dirty="0">
              <a:solidFill>
                <a:schemeClr val="tx1"/>
              </a:solidFill>
              <a:effectLst/>
              <a:latin typeface="+mn-lt"/>
              <a:ea typeface="+mn-ea"/>
              <a:cs typeface="+mn-cs"/>
            </a:endParaRPr>
          </a:p>
          <a:p>
            <a:pPr lvl="0"/>
            <a:r>
              <a:rPr lang="en-US" b="1" dirty="0">
                <a:effectLst/>
              </a:rPr>
              <a:t>Activity 2:  </a:t>
            </a:r>
            <a:r>
              <a:rPr lang="en-US" b="1" i="1" dirty="0">
                <a:effectLst/>
              </a:rPr>
              <a:t>Hands-on/try-it opportunity</a:t>
            </a:r>
            <a:r>
              <a:rPr lang="en-US" b="1" dirty="0">
                <a:effectLst/>
              </a:rPr>
              <a:t> </a:t>
            </a:r>
            <a:r>
              <a:rPr lang="en-US" dirty="0">
                <a:effectLst/>
              </a:rPr>
              <a:t>[Rebecca F., Lisa S.] – 20 min</a:t>
            </a:r>
          </a:p>
          <a:p>
            <a:pPr lvl="1"/>
            <a:r>
              <a:rPr lang="en-US" sz="1200" kern="1200" dirty="0">
                <a:solidFill>
                  <a:schemeClr val="tx1"/>
                </a:solidFill>
                <a:effectLst/>
                <a:latin typeface="+mn-lt"/>
                <a:ea typeface="+mn-ea"/>
                <a:cs typeface="+mn-cs"/>
              </a:rPr>
              <a:t>Demonstration 1:  how to upload images</a:t>
            </a:r>
          </a:p>
          <a:p>
            <a:pPr lvl="1"/>
            <a:r>
              <a:rPr lang="en-US" sz="1200" kern="1200" dirty="0">
                <a:solidFill>
                  <a:schemeClr val="tx1"/>
                </a:solidFill>
                <a:effectLst/>
                <a:latin typeface="+mn-lt"/>
                <a:ea typeface="+mn-ea"/>
                <a:cs typeface="+mn-cs"/>
              </a:rPr>
              <a:t>Demonstration 2:  how to search and enter metadata, create collections, etc. </a:t>
            </a:r>
          </a:p>
          <a:p>
            <a:pPr lvl="1"/>
            <a:r>
              <a:rPr lang="en-US" sz="1200" kern="1200" dirty="0">
                <a:solidFill>
                  <a:schemeClr val="tx1"/>
                </a:solidFill>
                <a:effectLst/>
                <a:latin typeface="+mn-lt"/>
                <a:ea typeface="+mn-ea"/>
                <a:cs typeface="+mn-cs"/>
              </a:rPr>
              <a:t>Demonstration 3:  how to create an </a:t>
            </a:r>
            <a:r>
              <a:rPr lang="en-US" sz="1200" kern="1200" dirty="0" err="1">
                <a:solidFill>
                  <a:schemeClr val="tx1"/>
                </a:solidFill>
                <a:effectLst/>
                <a:latin typeface="+mn-lt"/>
                <a:ea typeface="+mn-ea"/>
                <a:cs typeface="+mn-cs"/>
              </a:rPr>
              <a:t>Ideaboard</a:t>
            </a:r>
            <a:r>
              <a:rPr lang="en-US" sz="1200" kern="1200" dirty="0">
                <a:solidFill>
                  <a:schemeClr val="tx1"/>
                </a:solidFill>
                <a:effectLst/>
                <a:latin typeface="+mn-lt"/>
                <a:ea typeface="+mn-ea"/>
                <a:cs typeface="+mn-cs"/>
              </a:rPr>
              <a:t> and share it </a:t>
            </a:r>
          </a:p>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56489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You might search terms such as:</a:t>
            </a:r>
          </a:p>
          <a:p>
            <a:pPr lvl="1"/>
            <a:r>
              <a:rPr lang="en-US" sz="3200" dirty="0"/>
              <a:t>Maker* (makerspace, </a:t>
            </a:r>
            <a:r>
              <a:rPr lang="en-US" sz="3200" dirty="0" err="1"/>
              <a:t>makerlab</a:t>
            </a:r>
            <a:r>
              <a:rPr lang="en-US" sz="3200" dirty="0"/>
              <a:t>, etc.)</a:t>
            </a:r>
          </a:p>
          <a:p>
            <a:pPr lvl="1"/>
            <a:r>
              <a:rPr lang="en-US" sz="3200" dirty="0"/>
              <a:t>BYOD</a:t>
            </a:r>
          </a:p>
          <a:p>
            <a:pPr lvl="1"/>
            <a:r>
              <a:rPr lang="en-US" sz="3200" dirty="0"/>
              <a:t>Tier* (tiers, tiered, etc.)</a:t>
            </a:r>
          </a:p>
          <a:p>
            <a:pPr lvl="1"/>
            <a:r>
              <a:rPr lang="en-US" sz="3200" dirty="0"/>
              <a:t>Crestron</a:t>
            </a:r>
          </a:p>
          <a:p>
            <a:endParaRPr lang="en-US" sz="3200" dirty="0"/>
          </a:p>
          <a:p>
            <a:endParaRPr lang="en-US" sz="3200" dirty="0"/>
          </a:p>
          <a:p>
            <a:endParaRPr lang="en-US" dirty="0"/>
          </a:p>
        </p:txBody>
      </p:sp>
      <p:sp>
        <p:nvSpPr>
          <p:cNvPr id="4" name="Slide Number Placeholder 3"/>
          <p:cNvSpPr>
            <a:spLocks noGrp="1"/>
          </p:cNvSpPr>
          <p:nvPr>
            <p:ph type="sldNum" sz="quarter" idx="10"/>
          </p:nvPr>
        </p:nvSpPr>
        <p:spPr/>
        <p:txBody>
          <a:bodyPr/>
          <a:lstStyle/>
          <a:p>
            <a:fld id="{728F714E-8870-194D-8FC5-8E18CB0EA199}"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331693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F2318A-CE4A-3444-AAD8-E42CC69114F0}" type="slidenum">
              <a:rPr lang="en-US" smtClean="0"/>
              <a:t>32</a:t>
            </a:fld>
            <a:endParaRPr lang="en-US" dirty="0"/>
          </a:p>
        </p:txBody>
      </p:sp>
    </p:spTree>
    <p:extLst>
      <p:ext uri="{BB962C8B-B14F-4D97-AF65-F5344CB8AC3E}">
        <p14:creationId xmlns:p14="http://schemas.microsoft.com/office/powerpoint/2010/main" val="1700095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t>33</a:t>
            </a:fld>
            <a:endParaRPr lang="en-US" dirty="0"/>
          </a:p>
        </p:txBody>
      </p:sp>
    </p:spTree>
    <p:extLst>
      <p:ext uri="{BB962C8B-B14F-4D97-AF65-F5344CB8AC3E}">
        <p14:creationId xmlns:p14="http://schemas.microsoft.com/office/powerpoint/2010/main" val="3532370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MISSING??</a:t>
            </a:r>
          </a:p>
        </p:txBody>
      </p:sp>
      <p:sp>
        <p:nvSpPr>
          <p:cNvPr id="4" name="Slide Number Placeholder 3"/>
          <p:cNvSpPr>
            <a:spLocks noGrp="1"/>
          </p:cNvSpPr>
          <p:nvPr>
            <p:ph type="sldNum" sz="quarter" idx="10"/>
          </p:nvPr>
        </p:nvSpPr>
        <p:spPr/>
        <p:txBody>
          <a:bodyPr/>
          <a:lstStyle/>
          <a:p>
            <a:fld id="{8CF2318A-CE4A-3444-AAD8-E42CC69114F0}" type="slidenum">
              <a:rPr lang="en-US" smtClean="0"/>
              <a:t>34</a:t>
            </a:fld>
            <a:endParaRPr lang="en-US" dirty="0"/>
          </a:p>
        </p:txBody>
      </p:sp>
    </p:spTree>
    <p:extLst>
      <p:ext uri="{BB962C8B-B14F-4D97-AF65-F5344CB8AC3E}">
        <p14:creationId xmlns:p14="http://schemas.microsoft.com/office/powerpoint/2010/main" val="2214760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t>35</a:t>
            </a:fld>
            <a:endParaRPr lang="en-US" dirty="0"/>
          </a:p>
        </p:txBody>
      </p:sp>
    </p:spTree>
    <p:extLst>
      <p:ext uri="{BB962C8B-B14F-4D97-AF65-F5344CB8AC3E}">
        <p14:creationId xmlns:p14="http://schemas.microsoft.com/office/powerpoint/2010/main" val="408112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200" dirty="0"/>
              <a:t>When it comes to designing, renovating, building, we all want to do things smarter, faster, cheaper, right? </a:t>
            </a:r>
          </a:p>
          <a:p>
            <a:pPr marL="285750" indent="-285750">
              <a:buFont typeface="Arial" charset="0"/>
              <a:buChar char="•"/>
            </a:pPr>
            <a:r>
              <a:rPr lang="en-US" sz="1200" dirty="0"/>
              <a:t>Improve the process and the end results </a:t>
            </a:r>
          </a:p>
          <a:p>
            <a:pPr marL="285750" indent="-285750">
              <a:buFont typeface="Arial" charset="0"/>
              <a:buChar char="•"/>
            </a:pPr>
            <a:r>
              <a:rPr lang="en-US" sz="1200" dirty="0"/>
              <a:t>improve communication, engagement, and buy-in across various stakeholder groups</a:t>
            </a:r>
          </a:p>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94645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t>36</a:t>
            </a:fld>
            <a:endParaRPr lang="en-US" dirty="0"/>
          </a:p>
        </p:txBody>
      </p:sp>
    </p:spTree>
    <p:extLst>
      <p:ext uri="{BB962C8B-B14F-4D97-AF65-F5344CB8AC3E}">
        <p14:creationId xmlns:p14="http://schemas.microsoft.com/office/powerpoint/2010/main" val="28023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about general preferences</a:t>
            </a:r>
          </a:p>
          <a:p>
            <a:endParaRPr lang="en-US" baseline="0" dirty="0"/>
          </a:p>
          <a:p>
            <a:pPr eaLnBrk="1" hangingPunct="1">
              <a:spcBef>
                <a:spcPct val="0"/>
              </a:spcBef>
            </a:pPr>
            <a:r>
              <a:rPr lang="en-US" dirty="0">
                <a:latin typeface="Calibri" charset="0"/>
              </a:rPr>
              <a:t>To users of the space: students</a:t>
            </a:r>
          </a:p>
          <a:p>
            <a:pPr eaLnBrk="1" hangingPunct="1">
              <a:spcBef>
                <a:spcPct val="0"/>
              </a:spcBef>
            </a:pPr>
            <a:r>
              <a:rPr lang="en-US" dirty="0">
                <a:latin typeface="Calibri" charset="0"/>
              </a:rPr>
              <a:t>Pre occupancy surveys; space-needs surveys</a:t>
            </a:r>
          </a:p>
          <a:p>
            <a:pPr eaLnBrk="1" hangingPunct="1">
              <a:spcBef>
                <a:spcPct val="0"/>
              </a:spcBef>
            </a:pPr>
            <a:endParaRPr lang="en-US" dirty="0">
              <a:latin typeface="Calibri" charset="0"/>
            </a:endParaRPr>
          </a:p>
          <a:p>
            <a:pPr eaLnBrk="1" hangingPunct="1">
              <a:spcBef>
                <a:spcPct val="0"/>
              </a:spcBef>
            </a:pPr>
            <a:r>
              <a:rPr lang="en-US" dirty="0">
                <a:latin typeface="Calibri" charset="0"/>
              </a:rPr>
              <a:t>Questions about how the space is used…but also…</a:t>
            </a:r>
          </a:p>
        </p:txBody>
      </p:sp>
      <p:sp>
        <p:nvSpPr>
          <p:cNvPr id="4" name="Slide Number Placeholder 3"/>
          <p:cNvSpPr>
            <a:spLocks noGrp="1"/>
          </p:cNvSpPr>
          <p:nvPr>
            <p:ph type="sldNum" sz="quarter" idx="10"/>
          </p:nvPr>
        </p:nvSpPr>
        <p:spPr/>
        <p:txBody>
          <a:bodyPr/>
          <a:lstStyle/>
          <a:p>
            <a:fld id="{8CF2318A-CE4A-3444-AAD8-E42CC69114F0}" type="slidenum">
              <a:rPr lang="en-US" smtClean="0"/>
              <a:t>37</a:t>
            </a:fld>
            <a:endParaRPr lang="en-US" dirty="0"/>
          </a:p>
        </p:txBody>
      </p:sp>
    </p:spTree>
    <p:extLst>
      <p:ext uri="{BB962C8B-B14F-4D97-AF65-F5344CB8AC3E}">
        <p14:creationId xmlns:p14="http://schemas.microsoft.com/office/powerpoint/2010/main" val="4169539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latin typeface="Calibri" charset="0"/>
              </a:rPr>
              <a:t>To users of the space: faculty</a:t>
            </a:r>
          </a:p>
          <a:p>
            <a:pPr eaLnBrk="1" hangingPunct="1">
              <a:spcBef>
                <a:spcPct val="0"/>
              </a:spcBef>
            </a:pPr>
            <a:endParaRPr lang="en-US" dirty="0">
              <a:latin typeface="Calibri" charset="0"/>
            </a:endParaRPr>
          </a:p>
          <a:p>
            <a:pPr eaLnBrk="1" hangingPunct="1">
              <a:spcBef>
                <a:spcPct val="0"/>
              </a:spcBef>
            </a:pPr>
            <a:r>
              <a:rPr lang="en-US" dirty="0">
                <a:latin typeface="Calibri" charset="0"/>
              </a:rPr>
              <a:t>Qs about where the instructor positions him/herself around the space; how space is used.</a:t>
            </a:r>
          </a:p>
          <a:p>
            <a:pPr eaLnBrk="1" hangingPunct="1">
              <a:spcBef>
                <a:spcPct val="0"/>
              </a:spcBef>
            </a:pPr>
            <a:endParaRPr lang="en-US" dirty="0">
              <a:latin typeface="Calibri" charset="0"/>
            </a:endParaRPr>
          </a:p>
          <a:p>
            <a:pPr eaLnBrk="1" hangingPunct="1">
              <a:spcBef>
                <a:spcPct val="0"/>
              </a:spcBef>
            </a:pPr>
            <a:r>
              <a:rPr lang="en-US" dirty="0">
                <a:latin typeface="Calibri" charset="0"/>
              </a:rPr>
              <a:t>How often they lecture, do group work, the tech they use/don’t use.</a:t>
            </a:r>
          </a:p>
          <a:p>
            <a:pPr eaLnBrk="1" hangingPunct="1">
              <a:spcBef>
                <a:spcPct val="0"/>
              </a:spcBef>
            </a:pPr>
            <a:endParaRPr lang="en-US" dirty="0">
              <a:latin typeface="Calibri" charset="0"/>
            </a:endParaRPr>
          </a:p>
          <a:p>
            <a:pPr eaLnBrk="1" hangingPunct="1">
              <a:spcBef>
                <a:spcPct val="0"/>
              </a:spcBef>
            </a:pPr>
            <a:r>
              <a:rPr lang="en-US" dirty="0">
                <a:latin typeface="Calibri" charset="0"/>
              </a:rPr>
              <a:t>These don’t have to all be in surveys</a:t>
            </a:r>
            <a:r>
              <a:rPr lang="en-US" baseline="0" dirty="0">
                <a:latin typeface="Calibri" charset="0"/>
              </a:rPr>
              <a:t> </a:t>
            </a:r>
            <a:r>
              <a:rPr lang="mr-IN" baseline="0" dirty="0">
                <a:latin typeface="Calibri" charset="0"/>
              </a:rPr>
              <a:t>–</a:t>
            </a:r>
            <a:r>
              <a:rPr lang="en-US" baseline="0" dirty="0">
                <a:latin typeface="Calibri" charset="0"/>
              </a:rPr>
              <a:t> can ask these sorts of Qs in focus groups, informal, unstructured interviews </a:t>
            </a:r>
            <a:r>
              <a:rPr lang="mr-IN" baseline="0" dirty="0">
                <a:latin typeface="Calibri" charset="0"/>
              </a:rPr>
              <a:t>–</a:t>
            </a:r>
            <a:r>
              <a:rPr lang="en-US" baseline="0" dirty="0">
                <a:latin typeface="Calibri" charset="0"/>
              </a:rPr>
              <a:t> the point is to ask them of the RIGHT people</a:t>
            </a:r>
            <a:endParaRPr lang="en-US" dirty="0">
              <a:latin typeface="Calibri" charset="0"/>
            </a:endParaRPr>
          </a:p>
        </p:txBody>
      </p:sp>
      <p:sp>
        <p:nvSpPr>
          <p:cNvPr id="4" name="Slide Number Placeholder 3"/>
          <p:cNvSpPr>
            <a:spLocks noGrp="1"/>
          </p:cNvSpPr>
          <p:nvPr>
            <p:ph type="sldNum" sz="quarter" idx="10"/>
          </p:nvPr>
        </p:nvSpPr>
        <p:spPr/>
        <p:txBody>
          <a:bodyPr/>
          <a:lstStyle/>
          <a:p>
            <a:fld id="{8CF2318A-CE4A-3444-AAD8-E42CC69114F0}" type="slidenum">
              <a:rPr lang="en-US" smtClean="0"/>
              <a:t>38</a:t>
            </a:fld>
            <a:endParaRPr lang="en-US" dirty="0"/>
          </a:p>
        </p:txBody>
      </p:sp>
    </p:spTree>
    <p:extLst>
      <p:ext uri="{BB962C8B-B14F-4D97-AF65-F5344CB8AC3E}">
        <p14:creationId xmlns:p14="http://schemas.microsoft.com/office/powerpoint/2010/main" val="1221496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latin typeface="Calibri" charset="0"/>
              </a:rPr>
              <a:t>Combine methods for richer results</a:t>
            </a:r>
          </a:p>
          <a:p>
            <a:pPr eaLnBrk="1" hangingPunct="1">
              <a:spcBef>
                <a:spcPct val="0"/>
              </a:spcBef>
            </a:pPr>
            <a:endParaRPr lang="en-US" dirty="0">
              <a:latin typeface="Calibri" charset="0"/>
            </a:endParaRPr>
          </a:p>
          <a:p>
            <a:pPr eaLnBrk="1" hangingPunct="1">
              <a:spcBef>
                <a:spcPct val="0"/>
              </a:spcBef>
            </a:pPr>
            <a:r>
              <a:rPr lang="en-US" dirty="0">
                <a:latin typeface="Calibri" charset="0"/>
              </a:rPr>
              <a:t>Richer data gained through observations – the more, the better</a:t>
            </a:r>
          </a:p>
          <a:p>
            <a:pPr eaLnBrk="1" hangingPunct="1">
              <a:spcBef>
                <a:spcPct val="0"/>
              </a:spcBef>
            </a:pPr>
            <a:endParaRPr lang="en-US" dirty="0">
              <a:latin typeface="Calibri" charset="0"/>
            </a:endParaRPr>
          </a:p>
          <a:p>
            <a:pPr eaLnBrk="1" hangingPunct="1">
              <a:spcBef>
                <a:spcPct val="0"/>
              </a:spcBef>
            </a:pPr>
            <a:r>
              <a:rPr lang="en-US" dirty="0">
                <a:latin typeface="Calibri" charset="0"/>
              </a:rPr>
              <a:t>Survey/interview data don</a:t>
            </a:r>
            <a:r>
              <a:rPr lang="ja-JP" altLang="en-US">
                <a:latin typeface="Calibri" charset="0"/>
              </a:rPr>
              <a:t>’</a:t>
            </a:r>
            <a:r>
              <a:rPr lang="en-US" altLang="ja-JP" dirty="0">
                <a:latin typeface="Calibri" charset="0"/>
              </a:rPr>
              <a:t>t always align with observations. Through observations, you get a chance to see how the space is being used versus the way users report it is being used.</a:t>
            </a:r>
          </a:p>
          <a:p>
            <a:pPr eaLnBrk="1" hangingPunct="1">
              <a:spcBef>
                <a:spcPct val="0"/>
              </a:spcBef>
            </a:pPr>
            <a:endParaRPr lang="en-US" dirty="0">
              <a:latin typeface="Calibri" charset="0"/>
            </a:endParaRPr>
          </a:p>
          <a:p>
            <a:pPr eaLnBrk="1" hangingPunct="1">
              <a:spcBef>
                <a:spcPct val="0"/>
              </a:spcBef>
            </a:pPr>
            <a:r>
              <a:rPr lang="en-US" dirty="0">
                <a:latin typeface="Calibri" charset="0"/>
              </a:rPr>
              <a:t>With observations/interviews, you have the opportunity to triangulate the data you collect from surveys. You</a:t>
            </a:r>
            <a:r>
              <a:rPr lang="ja-JP" altLang="en-US">
                <a:latin typeface="Calibri" charset="0"/>
              </a:rPr>
              <a:t>’</a:t>
            </a:r>
            <a:r>
              <a:rPr lang="en-US" altLang="ja-JP" dirty="0">
                <a:latin typeface="Calibri" charset="0"/>
              </a:rPr>
              <a:t>ll get quantitative and qualitative data that will be useful in moving forward with a plan for redesign.</a:t>
            </a:r>
          </a:p>
          <a:p>
            <a:pPr eaLnBrk="1" hangingPunct="1">
              <a:spcBef>
                <a:spcPct val="0"/>
              </a:spcBef>
            </a:pPr>
            <a:endParaRPr lang="en-US" altLang="ja-JP" dirty="0">
              <a:latin typeface="Calibri" charset="0"/>
            </a:endParaRPr>
          </a:p>
          <a:p>
            <a:pPr eaLnBrk="1" hangingPunct="1">
              <a:spcBef>
                <a:spcPct val="0"/>
              </a:spcBef>
            </a:pPr>
            <a:r>
              <a:rPr lang="en-US" altLang="ja-JP" dirty="0">
                <a:latin typeface="Calibri" charset="0"/>
              </a:rPr>
              <a:t>Triangulate </a:t>
            </a:r>
            <a:r>
              <a:rPr lang="mr-IN" altLang="ja-JP" dirty="0">
                <a:latin typeface="Calibri" charset="0"/>
              </a:rPr>
              <a:t>–</a:t>
            </a:r>
            <a:r>
              <a:rPr lang="en-US" altLang="ja-JP" baseline="0" dirty="0">
                <a:latin typeface="Calibri" charset="0"/>
              </a:rPr>
              <a:t> people don’t always use a space the way they say they do</a:t>
            </a:r>
            <a:endParaRPr lang="en-US" altLang="ja-JP" dirty="0">
              <a:latin typeface="Calibri" charset="0"/>
            </a:endParaRPr>
          </a:p>
        </p:txBody>
      </p:sp>
      <p:sp>
        <p:nvSpPr>
          <p:cNvPr id="4" name="Slide Number Placeholder 3"/>
          <p:cNvSpPr>
            <a:spLocks noGrp="1"/>
          </p:cNvSpPr>
          <p:nvPr>
            <p:ph type="sldNum" sz="quarter" idx="10"/>
          </p:nvPr>
        </p:nvSpPr>
        <p:spPr/>
        <p:txBody>
          <a:bodyPr/>
          <a:lstStyle/>
          <a:p>
            <a:fld id="{8CF2318A-CE4A-3444-AAD8-E42CC69114F0}" type="slidenum">
              <a:rPr lang="en-US" smtClean="0"/>
              <a:t>39</a:t>
            </a:fld>
            <a:endParaRPr lang="en-US" dirty="0"/>
          </a:p>
        </p:txBody>
      </p:sp>
    </p:spTree>
    <p:extLst>
      <p:ext uri="{BB962C8B-B14F-4D97-AF65-F5344CB8AC3E}">
        <p14:creationId xmlns:p14="http://schemas.microsoft.com/office/powerpoint/2010/main" val="1706252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Triangulate and look</a:t>
            </a:r>
            <a:r>
              <a:rPr lang="en-US" baseline="0" dirty="0"/>
              <a:t> for patterns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t>40</a:t>
            </a:fld>
            <a:endParaRPr lang="en-US" dirty="0"/>
          </a:p>
        </p:txBody>
      </p:sp>
    </p:spTree>
    <p:extLst>
      <p:ext uri="{BB962C8B-B14F-4D97-AF65-F5344CB8AC3E}">
        <p14:creationId xmlns:p14="http://schemas.microsoft.com/office/powerpoint/2010/main" val="4254395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dirty="0">
                <a:latin typeface="Calibri" charset="0"/>
              </a:rPr>
              <a:t>SUNY Buffalo – in the Butler Library active learning hall at UNC Chapel Hill</a:t>
            </a:r>
            <a:r>
              <a:rPr lang="en-US" baseline="0" dirty="0">
                <a:latin typeface="Calibri" charset="0"/>
              </a:rPr>
              <a:t> </a:t>
            </a:r>
            <a:r>
              <a:rPr lang="en-US" dirty="0">
                <a:latin typeface="Calibri" charset="0"/>
              </a:rPr>
              <a:t>(both in FLEXspace)</a:t>
            </a:r>
          </a:p>
          <a:p>
            <a:pPr eaLnBrk="1" hangingPunct="1">
              <a:spcBef>
                <a:spcPct val="0"/>
              </a:spcBef>
              <a:buFontTx/>
              <a:buChar char="-"/>
            </a:pPr>
            <a:endParaRPr lang="en-US" dirty="0">
              <a:latin typeface="Calibri" charset="0"/>
            </a:endParaRPr>
          </a:p>
          <a:p>
            <a:pPr eaLnBrk="1" hangingPunct="1">
              <a:spcBef>
                <a:spcPct val="0"/>
              </a:spcBef>
              <a:buFontTx/>
              <a:buChar char="-"/>
            </a:pPr>
            <a:r>
              <a:rPr lang="en-US" dirty="0">
                <a:latin typeface="Calibri" charset="0"/>
              </a:rPr>
              <a:t>This</a:t>
            </a:r>
            <a:r>
              <a:rPr lang="en-US" baseline="0" dirty="0">
                <a:latin typeface="Calibri" charset="0"/>
              </a:rPr>
              <a:t> bottom image is from UNC Chapel Hill, which I’ll be talking more about this afternoon </a:t>
            </a:r>
            <a:r>
              <a:rPr lang="mr-IN" baseline="0" dirty="0">
                <a:latin typeface="Calibri" charset="0"/>
              </a:rPr>
              <a:t>–</a:t>
            </a:r>
            <a:r>
              <a:rPr lang="en-US" baseline="0" dirty="0">
                <a:latin typeface="Calibri" charset="0"/>
              </a:rPr>
              <a:t> the design idea started from a group of faculty that their Center for Fac Excellence got together and they posed the Q: “How can we make a large lecture hall more like a seminar room?”</a:t>
            </a:r>
            <a:endParaRPr lang="en-US" dirty="0">
              <a:latin typeface="Calibri" charset="0"/>
            </a:endParaRPr>
          </a:p>
          <a:p>
            <a:pPr eaLnBrk="1" hangingPunct="1">
              <a:spcBef>
                <a:spcPct val="0"/>
              </a:spcBef>
              <a:buFontTx/>
              <a:buChar char="-"/>
            </a:pPr>
            <a:endParaRPr lang="en-US" dirty="0">
              <a:latin typeface="Calibri" charset="0"/>
            </a:endParaRPr>
          </a:p>
          <a:p>
            <a:pPr eaLnBrk="1" hangingPunct="1">
              <a:spcBef>
                <a:spcPct val="0"/>
              </a:spcBef>
              <a:buFontTx/>
              <a:buChar char="-"/>
            </a:pPr>
            <a:r>
              <a:rPr lang="en-US" dirty="0">
                <a:latin typeface="Calibri" charset="0"/>
              </a:rPr>
              <a:t>Highlights the importance of gathering info before you design</a:t>
            </a:r>
          </a:p>
          <a:p>
            <a:pPr eaLnBrk="1" hangingPunct="1">
              <a:spcBef>
                <a:spcPct val="0"/>
              </a:spcBef>
              <a:buFontTx/>
              <a:buChar char="-"/>
            </a:pPr>
            <a:r>
              <a:rPr lang="en-US" dirty="0">
                <a:latin typeface="Calibri" charset="0"/>
              </a:rPr>
              <a:t> what they say they need isn</a:t>
            </a:r>
            <a:r>
              <a:rPr lang="ja-JP" altLang="en-US">
                <a:latin typeface="Calibri" charset="0"/>
              </a:rPr>
              <a:t>’</a:t>
            </a:r>
            <a:r>
              <a:rPr lang="en-US" altLang="ja-JP" dirty="0">
                <a:latin typeface="Calibri" charset="0"/>
              </a:rPr>
              <a:t>t always what they will necessarily use</a:t>
            </a:r>
          </a:p>
          <a:p>
            <a:pPr eaLnBrk="1" hangingPunct="1">
              <a:spcBef>
                <a:spcPct val="0"/>
              </a:spcBef>
              <a:buFontTx/>
              <a:buChar char="-"/>
            </a:pPr>
            <a:endParaRPr lang="en-US" dirty="0">
              <a:latin typeface="Calibri" charset="0"/>
            </a:endParaRPr>
          </a:p>
          <a:p>
            <a:pPr eaLnBrk="1" hangingPunct="1">
              <a:spcBef>
                <a:spcPct val="0"/>
              </a:spcBef>
              <a:buFontTx/>
              <a:buChar char="-"/>
            </a:pPr>
            <a:r>
              <a:rPr lang="en-US" dirty="0">
                <a:latin typeface="Calibri" charset="0"/>
              </a:rPr>
              <a:t>The perception of having a choice is powerful for users</a:t>
            </a:r>
          </a:p>
          <a:p>
            <a:pPr eaLnBrk="1" hangingPunct="1">
              <a:spcBef>
                <a:spcPct val="0"/>
              </a:spcBef>
              <a:buFontTx/>
              <a:buChar char="-"/>
            </a:pPr>
            <a:endParaRPr lang="en-US" dirty="0">
              <a:latin typeface="Calibri" charset="0"/>
            </a:endParaRPr>
          </a:p>
          <a:p>
            <a:pPr eaLnBrk="1" hangingPunct="1">
              <a:spcBef>
                <a:spcPct val="0"/>
              </a:spcBef>
            </a:pPr>
            <a:r>
              <a:rPr lang="en-US" dirty="0">
                <a:latin typeface="Calibri" charset="0"/>
              </a:rPr>
              <a:t>      – offers faculty the opportunity to use varying pedagogies and do different kinds of activities to engage students</a:t>
            </a:r>
          </a:p>
          <a:p>
            <a:pPr eaLnBrk="1" hangingPunct="1">
              <a:spcBef>
                <a:spcPct val="0"/>
              </a:spcBef>
              <a:buFontTx/>
              <a:buChar char="-"/>
            </a:pPr>
            <a:endParaRPr lang="en-US" dirty="0">
              <a:latin typeface="Calibri" charset="0"/>
            </a:endParaRPr>
          </a:p>
          <a:p>
            <a:pPr eaLnBrk="1" hangingPunct="1">
              <a:spcBef>
                <a:spcPct val="0"/>
              </a:spcBef>
              <a:buFontTx/>
              <a:buChar char="-"/>
            </a:pPr>
            <a:r>
              <a:rPr lang="en-US" dirty="0">
                <a:latin typeface="Calibri" charset="0"/>
              </a:rPr>
              <a:t>Instructors have reported in much of the research I</a:t>
            </a:r>
            <a:r>
              <a:rPr lang="ja-JP" altLang="en-US">
                <a:latin typeface="Calibri" charset="0"/>
              </a:rPr>
              <a:t>’</a:t>
            </a:r>
            <a:r>
              <a:rPr lang="en-US" altLang="ja-JP" dirty="0">
                <a:latin typeface="Calibri" charset="0"/>
              </a:rPr>
              <a:t>ve done that they want FLEXIBILITY to do different things in the classroom</a:t>
            </a:r>
          </a:p>
          <a:p>
            <a:pPr eaLnBrk="1" hangingPunct="1">
              <a:spcBef>
                <a:spcPct val="0"/>
              </a:spcBef>
              <a:buFontTx/>
              <a:buChar char="-"/>
            </a:pPr>
            <a:endParaRPr lang="en-US" dirty="0">
              <a:latin typeface="Calibri" charset="0"/>
            </a:endParaRPr>
          </a:p>
          <a:p>
            <a:pPr eaLnBrk="1" hangingPunct="1">
              <a:spcBef>
                <a:spcPct val="0"/>
              </a:spcBef>
              <a:buFontTx/>
              <a:buChar char="-"/>
            </a:pPr>
            <a:r>
              <a:rPr lang="en-US" dirty="0">
                <a:latin typeface="Calibri" charset="0"/>
              </a:rPr>
              <a:t>They want to be out in the space with their students versus tied to the </a:t>
            </a:r>
            <a:r>
              <a:rPr lang="ja-JP" altLang="en-US">
                <a:latin typeface="Calibri" charset="0"/>
              </a:rPr>
              <a:t>“</a:t>
            </a:r>
            <a:r>
              <a:rPr lang="en-US" altLang="ja-JP" dirty="0">
                <a:latin typeface="Calibri" charset="0"/>
              </a:rPr>
              <a:t>front</a:t>
            </a:r>
            <a:r>
              <a:rPr lang="ja-JP" altLang="en-US">
                <a:latin typeface="Calibri" charset="0"/>
              </a:rPr>
              <a:t>”</a:t>
            </a:r>
            <a:r>
              <a:rPr lang="en-US" altLang="ja-JP" dirty="0">
                <a:latin typeface="Calibri" charset="0"/>
              </a:rPr>
              <a:t> </a:t>
            </a:r>
          </a:p>
          <a:p>
            <a:pPr eaLnBrk="1" hangingPunct="1">
              <a:spcBef>
                <a:spcPct val="0"/>
              </a:spcBef>
              <a:buFontTx/>
              <a:buChar char="-"/>
            </a:pPr>
            <a:endParaRPr lang="en-US" dirty="0">
              <a:latin typeface="Calibri" charset="0"/>
            </a:endParaRPr>
          </a:p>
        </p:txBody>
      </p:sp>
      <p:sp>
        <p:nvSpPr>
          <p:cNvPr id="4" name="Slide Number Placeholder 3"/>
          <p:cNvSpPr>
            <a:spLocks noGrp="1"/>
          </p:cNvSpPr>
          <p:nvPr>
            <p:ph type="sldNum" sz="quarter" idx="10"/>
          </p:nvPr>
        </p:nvSpPr>
        <p:spPr/>
        <p:txBody>
          <a:bodyPr/>
          <a:lstStyle/>
          <a:p>
            <a:fld id="{8CF2318A-CE4A-3444-AAD8-E42CC69114F0}" type="slidenum">
              <a:rPr lang="en-US" smtClean="0"/>
              <a:t>41</a:t>
            </a:fld>
            <a:endParaRPr lang="en-US" dirty="0"/>
          </a:p>
        </p:txBody>
      </p:sp>
    </p:spTree>
    <p:extLst>
      <p:ext uri="{BB962C8B-B14F-4D97-AF65-F5344CB8AC3E}">
        <p14:creationId xmlns:p14="http://schemas.microsoft.com/office/powerpoint/2010/main" val="1364489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F2318A-CE4A-3444-AAD8-E42CC69114F0}" type="slidenum">
              <a:rPr lang="en-US" smtClean="0"/>
              <a:t>42</a:t>
            </a:fld>
            <a:endParaRPr lang="en-US"/>
          </a:p>
        </p:txBody>
      </p:sp>
    </p:spTree>
    <p:extLst>
      <p:ext uri="{BB962C8B-B14F-4D97-AF65-F5344CB8AC3E}">
        <p14:creationId xmlns:p14="http://schemas.microsoft.com/office/powerpoint/2010/main" val="2828850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t>43</a:t>
            </a:fld>
            <a:endParaRPr lang="en-US" dirty="0"/>
          </a:p>
        </p:txBody>
      </p:sp>
    </p:spTree>
    <p:extLst>
      <p:ext uri="{BB962C8B-B14F-4D97-AF65-F5344CB8AC3E}">
        <p14:creationId xmlns:p14="http://schemas.microsoft.com/office/powerpoint/2010/main" val="2478938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t>44</a:t>
            </a:fld>
            <a:endParaRPr lang="en-US" dirty="0"/>
          </a:p>
        </p:txBody>
      </p:sp>
    </p:spTree>
    <p:extLst>
      <p:ext uri="{BB962C8B-B14F-4D97-AF65-F5344CB8AC3E}">
        <p14:creationId xmlns:p14="http://schemas.microsoft.com/office/powerpoint/2010/main" val="2391717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If you have baseline info that you’ve collected BEFORE, then you have a place to start with assessment/research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Small survey sample</a:t>
            </a:r>
            <a:r>
              <a:rPr lang="en-US" baseline="0" dirty="0"/>
              <a:t> size </a:t>
            </a:r>
            <a:r>
              <a:rPr lang="mr-IN" baseline="0" dirty="0"/>
              <a:t>–</a:t>
            </a:r>
            <a:r>
              <a:rPr lang="en-US" baseline="0" dirty="0"/>
              <a:t> can’t generalize</a:t>
            </a:r>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t>45</a:t>
            </a:fld>
            <a:endParaRPr lang="en-US" dirty="0"/>
          </a:p>
        </p:txBody>
      </p:sp>
    </p:spTree>
    <p:extLst>
      <p:ext uri="{BB962C8B-B14F-4D97-AF65-F5344CB8AC3E}">
        <p14:creationId xmlns:p14="http://schemas.microsoft.com/office/powerpoint/2010/main" val="4146943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Research is critical – this is what is going to sustain </a:t>
            </a:r>
            <a:r>
              <a:rPr lang="en-US" dirty="0" err="1"/>
              <a:t>FLEXspace</a:t>
            </a:r>
            <a:r>
              <a:rPr lang="en-US" dirty="0"/>
              <a:t> far into the future.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lnSpc>
                <a:spcPct val="80000"/>
              </a:lnSpc>
            </a:pPr>
            <a:r>
              <a:rPr lang="en-US" sz="1200" dirty="0">
                <a:latin typeface="Calibri" charset="0"/>
              </a:rPr>
              <a:t>When you upload images and examples of your learning spaces, you also add lots of descriptions and tags on 3 dimensions: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core team worked with over 50 people from across the country for a year;</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Balancing act</a:t>
            </a:r>
            <a:r>
              <a:rPr lang="en-US" baseline="0" dirty="0"/>
              <a:t> – enough, but not BURDEN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LSRS</a:t>
            </a:r>
            <a:r>
              <a:rPr lang="en-US" b="1" baseline="0" dirty="0"/>
              <a:t> - </a:t>
            </a:r>
            <a:r>
              <a:rPr lang="en-US" b="1" dirty="0"/>
              <a:t>And</a:t>
            </a:r>
            <a:r>
              <a:rPr lang="en-US" b="1" baseline="0" dirty="0"/>
              <a:t> these details are similar to some of the 6 elements and details that are scored on the LSRS.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83042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t>46</a:t>
            </a:fld>
            <a:endParaRPr lang="en-US" dirty="0"/>
          </a:p>
        </p:txBody>
      </p:sp>
    </p:spTree>
    <p:extLst>
      <p:ext uri="{BB962C8B-B14F-4D97-AF65-F5344CB8AC3E}">
        <p14:creationId xmlns:p14="http://schemas.microsoft.com/office/powerpoint/2010/main" val="492465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1"/>
                </a:solidFill>
              </a:rPr>
              <a:t>Follow link to sign into FS.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accent1"/>
                </a:solidFill>
              </a:rPr>
              <a:t>Access ALH entry, review photos and highlights: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chemeClr val="accent1"/>
              </a:solidFill>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i="0" dirty="0">
                <a:solidFill>
                  <a:schemeClr val="accent1"/>
                </a:solidFill>
              </a:rPr>
              <a:t>Photos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i="0" dirty="0">
                <a:solidFill>
                  <a:schemeClr val="accent1"/>
                </a:solidFill>
              </a:rPr>
              <a:t>Zones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i="0" dirty="0">
                <a:solidFill>
                  <a:schemeClr val="accent1"/>
                </a:solidFill>
              </a:rPr>
              <a:t>Flexibility</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i="0" dirty="0"/>
          </a:p>
        </p:txBody>
      </p:sp>
      <p:sp>
        <p:nvSpPr>
          <p:cNvPr id="4" name="Slide Number Placeholder 3"/>
          <p:cNvSpPr>
            <a:spLocks noGrp="1"/>
          </p:cNvSpPr>
          <p:nvPr>
            <p:ph type="sldNum" sz="quarter" idx="10"/>
          </p:nvPr>
        </p:nvSpPr>
        <p:spPr/>
        <p:txBody>
          <a:bodyPr/>
          <a:lstStyle/>
          <a:p>
            <a:fld id="{8CF2318A-CE4A-3444-AAD8-E42CC69114F0}" type="slidenum">
              <a:rPr lang="en-US" smtClean="0"/>
              <a:t>47</a:t>
            </a:fld>
            <a:endParaRPr lang="en-US" dirty="0"/>
          </a:p>
        </p:txBody>
      </p:sp>
    </p:spTree>
    <p:extLst>
      <p:ext uri="{BB962C8B-B14F-4D97-AF65-F5344CB8AC3E}">
        <p14:creationId xmlns:p14="http://schemas.microsoft.com/office/powerpoint/2010/main" val="3483712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Comfort</a:t>
            </a:r>
            <a:r>
              <a:rPr lang="en-US" baseline="0" dirty="0"/>
              <a:t> levels </a:t>
            </a:r>
            <a:r>
              <a:rPr lang="mr-IN" baseline="0" dirty="0"/>
              <a:t>–</a:t>
            </a:r>
            <a:r>
              <a:rPr lang="en-US" baseline="0" dirty="0"/>
              <a:t> physical, social (how comfortable to you feel working with others in small groups)</a:t>
            </a:r>
            <a:endParaRPr lang="en-US" dirty="0"/>
          </a:p>
          <a:p>
            <a:endParaRPr lang="en-US" dirty="0"/>
          </a:p>
          <a:p>
            <a:endParaRPr lang="en-US" dirty="0"/>
          </a:p>
          <a:p>
            <a:r>
              <a:rPr lang="en-US" dirty="0"/>
              <a:t>Easy/difficulty of performing tasks</a:t>
            </a:r>
          </a:p>
          <a:p>
            <a:pPr lvl="1"/>
            <a:r>
              <a:rPr lang="en-US" dirty="0"/>
              <a:t>Interacting w/ peers, instructors</a:t>
            </a:r>
          </a:p>
          <a:p>
            <a:pPr lvl="1"/>
            <a:r>
              <a:rPr lang="en-US" dirty="0"/>
              <a:t>movement</a:t>
            </a:r>
          </a:p>
          <a:p>
            <a:endParaRPr lang="en-US" dirty="0"/>
          </a:p>
          <a:p>
            <a:endParaRPr lang="en-US" dirty="0"/>
          </a:p>
          <a:p>
            <a:r>
              <a:rPr lang="en-US" dirty="0"/>
              <a:t>How often activities occur </a:t>
            </a:r>
            <a:r>
              <a:rPr lang="mr-IN" dirty="0"/>
              <a:t>–</a:t>
            </a:r>
            <a:r>
              <a:rPr lang="en-US" dirty="0"/>
              <a:t> for teachers, how often they are doing small group work; for students, how often they are doing the same - compare</a:t>
            </a:r>
          </a:p>
        </p:txBody>
      </p:sp>
      <p:sp>
        <p:nvSpPr>
          <p:cNvPr id="4" name="Slide Number Placeholder 3"/>
          <p:cNvSpPr>
            <a:spLocks noGrp="1"/>
          </p:cNvSpPr>
          <p:nvPr>
            <p:ph type="sldNum" sz="quarter" idx="10"/>
          </p:nvPr>
        </p:nvSpPr>
        <p:spPr/>
        <p:txBody>
          <a:bodyPr/>
          <a:lstStyle/>
          <a:p>
            <a:fld id="{8CF2318A-CE4A-3444-AAD8-E42CC69114F0}" type="slidenum">
              <a:rPr lang="en-US" smtClean="0"/>
              <a:t>48</a:t>
            </a:fld>
            <a:endParaRPr lang="en-US" dirty="0"/>
          </a:p>
        </p:txBody>
      </p:sp>
    </p:spTree>
    <p:extLst>
      <p:ext uri="{BB962C8B-B14F-4D97-AF65-F5344CB8AC3E}">
        <p14:creationId xmlns:p14="http://schemas.microsoft.com/office/powerpoint/2010/main" val="796362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notice I don’t have a specific mention about grades on this list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t>49</a:t>
            </a:fld>
            <a:endParaRPr lang="en-US" dirty="0"/>
          </a:p>
        </p:txBody>
      </p:sp>
    </p:spTree>
    <p:extLst>
      <p:ext uri="{BB962C8B-B14F-4D97-AF65-F5344CB8AC3E}">
        <p14:creationId xmlns:p14="http://schemas.microsoft.com/office/powerpoint/2010/main" val="1679309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 back into FS, and show instruments that have been uploaded for sharing.</a:t>
            </a:r>
          </a:p>
        </p:txBody>
      </p:sp>
      <p:sp>
        <p:nvSpPr>
          <p:cNvPr id="4" name="Slide Number Placeholder 3"/>
          <p:cNvSpPr>
            <a:spLocks noGrp="1"/>
          </p:cNvSpPr>
          <p:nvPr>
            <p:ph type="sldNum" sz="quarter" idx="10"/>
          </p:nvPr>
        </p:nvSpPr>
        <p:spPr/>
        <p:txBody>
          <a:bodyPr/>
          <a:lstStyle/>
          <a:p>
            <a:fld id="{8CF2318A-CE4A-3444-AAD8-E42CC69114F0}" type="slidenum">
              <a:rPr lang="en-US" smtClean="0"/>
              <a:t>50</a:t>
            </a:fld>
            <a:endParaRPr lang="en-US" dirty="0"/>
          </a:p>
        </p:txBody>
      </p:sp>
    </p:spTree>
    <p:extLst>
      <p:ext uri="{BB962C8B-B14F-4D97-AF65-F5344CB8AC3E}">
        <p14:creationId xmlns:p14="http://schemas.microsoft.com/office/powerpoint/2010/main" val="4140880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and operations section</a:t>
            </a:r>
          </a:p>
          <a:p>
            <a:r>
              <a:rPr lang="en-US" dirty="0"/>
              <a:t>On our campus</a:t>
            </a:r>
            <a:r>
              <a:rPr lang="en-US" baseline="0" dirty="0"/>
              <a:t> this section was not static – depending on the space -  the support, faculty development and training of staff were different</a:t>
            </a:r>
          </a:p>
          <a:p>
            <a:r>
              <a:rPr lang="en-US" dirty="0"/>
              <a:t>These</a:t>
            </a:r>
            <a:r>
              <a:rPr lang="en-US" baseline="0" dirty="0"/>
              <a:t> differences affected almost everything, add to that…</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LSRS process highlighted </a:t>
            </a:r>
            <a:r>
              <a:rPr lang="en-US" dirty="0"/>
              <a:t>his patchwork of technology had</a:t>
            </a:r>
            <a:r>
              <a:rPr lang="en-US" baseline="0" dirty="0"/>
              <a:t> an impact on staff and student training / how to teach them about all of these spaces, very high learning curve. The LSRS score helped us segment spaces (by control system, by analog or digital) which we used to create training materials.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FLEXspace</a:t>
            </a:r>
            <a:endParaRPr lang="en-US" baseline="0" dirty="0"/>
          </a:p>
          <a:p>
            <a:r>
              <a:rPr lang="en-US" sz="1200" b="1" kern="1200" dirty="0">
                <a:solidFill>
                  <a:schemeClr val="tx1"/>
                </a:solidFill>
                <a:latin typeface="+mn-lt"/>
                <a:ea typeface="+mn-ea"/>
                <a:cs typeface="+mn-cs"/>
              </a:rPr>
              <a:t>gives a solid base to open conversations with vendors when discussing tech in spaces</a:t>
            </a:r>
            <a:endParaRPr lang="en-US" sz="1200" b="0" kern="1200" dirty="0">
              <a:solidFill>
                <a:schemeClr val="tx1"/>
              </a:solidFill>
              <a:latin typeface="+mn-lt"/>
              <a:ea typeface="+mn-ea"/>
              <a:cs typeface="+mn-cs"/>
            </a:endParaRPr>
          </a:p>
          <a:p>
            <a:r>
              <a:rPr lang="en-US" sz="1200" b="1" kern="1200" dirty="0">
                <a:solidFill>
                  <a:schemeClr val="tx1"/>
                </a:solidFill>
                <a:latin typeface="+mn-lt"/>
                <a:ea typeface="+mn-ea"/>
                <a:cs typeface="+mn-cs"/>
              </a:rPr>
              <a:t>provide guidance in conversations with vendors</a:t>
            </a:r>
            <a:endParaRPr lang="en-US" sz="1200" b="0" kern="1200" dirty="0">
              <a:solidFill>
                <a:schemeClr val="tx1"/>
              </a:solidFill>
              <a:latin typeface="+mn-lt"/>
              <a:ea typeface="+mn-ea"/>
              <a:cs typeface="+mn-cs"/>
            </a:endParaRPr>
          </a:p>
          <a:p>
            <a:r>
              <a:rPr lang="en-US" sz="1200" b="0" kern="1200" dirty="0">
                <a:solidFill>
                  <a:schemeClr val="tx1"/>
                </a:solidFill>
                <a:latin typeface="+mn-lt"/>
                <a:ea typeface="+mn-ea"/>
                <a:cs typeface="+mn-cs"/>
              </a:rPr>
              <a:t>contact information to share information</a:t>
            </a:r>
          </a:p>
          <a:p>
            <a:r>
              <a:rPr lang="en-US" sz="1200" b="0" kern="1200" dirty="0">
                <a:solidFill>
                  <a:schemeClr val="tx1"/>
                </a:solidFill>
                <a:latin typeface="+mn-lt"/>
                <a:ea typeface="+mn-ea"/>
                <a:cs typeface="+mn-cs"/>
              </a:rPr>
              <a:t>shares learning environment data to save time, money and effort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1356126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Commonality of discussion provided by LSRS and </a:t>
            </a:r>
            <a:r>
              <a:rPr lang="en-US" dirty="0" err="1"/>
              <a:t>FLEXspace</a:t>
            </a:r>
            <a:endParaRPr lang="en-US" dirty="0"/>
          </a:p>
          <a:p>
            <a:pPr marL="342900" indent="-342900">
              <a:buFontTx/>
              <a:buChar char="-"/>
            </a:pPr>
            <a:r>
              <a:rPr lang="en-US" dirty="0"/>
              <a:t>Rated multiple spaces; determined that it could be a factor in prioritization</a:t>
            </a:r>
          </a:p>
          <a:p>
            <a:pPr marL="342900" indent="-342900">
              <a:buFontTx/>
              <a:buChar char="-"/>
            </a:pPr>
            <a:r>
              <a:rPr lang="en-US" dirty="0"/>
              <a:t>Used </a:t>
            </a:r>
            <a:r>
              <a:rPr lang="en-US" dirty="0" err="1"/>
              <a:t>FLEXspace</a:t>
            </a:r>
            <a:r>
              <a:rPr lang="en-US" dirty="0"/>
              <a:t> to bring ideas to groups</a:t>
            </a:r>
          </a:p>
          <a:p>
            <a:pPr marL="800100" lvl="1" indent="-342900">
              <a:buFontTx/>
              <a:buChar char="-"/>
            </a:pPr>
            <a:r>
              <a:rPr lang="en-US" sz="2000" dirty="0"/>
              <a:t>Allows for exporting of pictures and records for consumption by campus community</a:t>
            </a:r>
          </a:p>
          <a:p>
            <a:endParaRPr lang="en-US" dirty="0"/>
          </a:p>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728320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is critical – this is what is going to sustain </a:t>
            </a:r>
            <a:r>
              <a:rPr lang="en-US" dirty="0" err="1"/>
              <a:t>FLEXspace</a:t>
            </a:r>
            <a:r>
              <a:rPr lang="en-US" dirty="0"/>
              <a:t> far into the future.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Brit </a:t>
            </a:r>
            <a:r>
              <a:rPr lang="en-US" sz="1200" b="1" i="0" kern="1200" dirty="0" err="1">
                <a:solidFill>
                  <a:schemeClr val="tx1"/>
                </a:solidFill>
                <a:effectLst/>
                <a:latin typeface="+mn-lt"/>
                <a:ea typeface="+mn-ea"/>
                <a:cs typeface="+mn-cs"/>
              </a:rPr>
              <a:t>Toven</a:t>
            </a:r>
            <a:r>
              <a:rPr lang="en-US" sz="1200" b="1" i="0" kern="1200" dirty="0">
                <a:solidFill>
                  <a:schemeClr val="tx1"/>
                </a:solidFill>
                <a:effectLst/>
                <a:latin typeface="+mn-lt"/>
                <a:ea typeface="+mn-ea"/>
                <a:cs typeface="+mn-cs"/>
              </a:rPr>
              <a:t>-Lindsey</a:t>
            </a:r>
            <a:r>
              <a:rPr lang="en-US" sz="1200" b="0" i="0" kern="1200" dirty="0">
                <a:solidFill>
                  <a:schemeClr val="tx1"/>
                </a:solidFill>
                <a:effectLst/>
                <a:latin typeface="+mn-lt"/>
                <a:ea typeface="+mn-ea"/>
                <a:cs typeface="+mn-cs"/>
              </a:rPr>
              <a:t>, Active Learning Specialist, University of California, Berkeley, United States</a:t>
            </a:r>
          </a:p>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338116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1089472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 </a:t>
            </a:r>
          </a:p>
          <a:p>
            <a:r>
              <a:rPr lang="en-US" dirty="0"/>
              <a:t>AWARDS</a:t>
            </a:r>
            <a:r>
              <a:rPr lang="en-US" baseline="0" dirty="0"/>
              <a:t> - </a:t>
            </a:r>
            <a:r>
              <a:rPr lang="en-US" dirty="0"/>
              <a:t>CHEC Cal Higher Ed Collaboration - Focus</a:t>
            </a:r>
            <a:r>
              <a:rPr lang="en-US" baseline="0" dirty="0"/>
              <a:t> on Efficiency Award for projects that </a:t>
            </a:r>
            <a:r>
              <a:rPr lang="en-US" sz="1200" b="0" i="0" kern="1200" dirty="0">
                <a:solidFill>
                  <a:schemeClr val="tx1"/>
                </a:solidFill>
                <a:effectLst/>
                <a:latin typeface="+mn-lt"/>
                <a:ea typeface="+mn-ea"/>
                <a:cs typeface="+mn-cs"/>
              </a:rPr>
              <a:t>represent innovative practices that have been implemented to improve operational performance, services, and outcomes for California Public Higher Education.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New returning partner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Mediasite</a:t>
            </a:r>
            <a:endParaRPr lang="en-US" sz="1200" b="0" i="0" kern="1200" baseline="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014970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a:t>Why a new interface? </a:t>
            </a:r>
          </a:p>
          <a:p>
            <a:r>
              <a:rPr lang="is-IS" baseline="0" dirty="0"/>
              <a:t>Data driven: focus groups, polls and surveys at national conferences, work groups and re-design focus groups.</a:t>
            </a:r>
          </a:p>
          <a:p>
            <a:endParaRPr lang="is-IS" baseline="0" dirty="0"/>
          </a:p>
          <a:p>
            <a:r>
              <a:rPr lang="is-IS" baseline="0" dirty="0"/>
              <a:t>A</a:t>
            </a:r>
            <a:r>
              <a:rPr lang="en-US" baseline="0" dirty="0"/>
              <a:t>d</a:t>
            </a:r>
            <a:r>
              <a:rPr lang="is-IS" baseline="0" dirty="0"/>
              <a:t>ding spaces flattened in 2017, and froze the collection Nov 2017</a:t>
            </a:r>
          </a:p>
          <a:p>
            <a:r>
              <a:rPr lang="is-IS" baseline="0" dirty="0"/>
              <a:t>Tools = 15% spaces</a:t>
            </a:r>
          </a:p>
          <a:p>
            <a:r>
              <a:rPr lang="is-IS" baseline="0" dirty="0"/>
              <a:t>Idea boards = 65% users</a:t>
            </a:r>
          </a:p>
          <a:p>
            <a:r>
              <a:rPr lang="is-IS" baseline="0" dirty="0"/>
              <a:t>Forum = 30% of users</a:t>
            </a:r>
          </a:p>
          <a:p>
            <a:r>
              <a:rPr lang="is-IS" baseline="0" dirty="0"/>
              <a:t>Sharing spaces = 30% spaces</a:t>
            </a:r>
          </a:p>
          <a:p>
            <a:r>
              <a:rPr lang="en-US" dirty="0"/>
              <a:t>Share spaces outside of FLEX to create that expansive social reach.</a:t>
            </a:r>
          </a:p>
          <a:p>
            <a:r>
              <a:rPr lang="en-US" dirty="0" err="1"/>
              <a:t>e.g</a:t>
            </a:r>
            <a:r>
              <a:rPr lang="en-US" dirty="0"/>
              <a:t>,</a:t>
            </a:r>
            <a:r>
              <a:rPr lang="en-US" baseline="0" dirty="0"/>
              <a:t> 500 spaces shared, x traffic and visitors, beyond FLEX members</a:t>
            </a:r>
            <a:r>
              <a:rPr lang="is-IS" baseline="0" dirty="0"/>
              <a:t>….</a:t>
            </a:r>
          </a:p>
          <a:p>
            <a:endParaRPr lang="is-IS" baseline="0" dirty="0"/>
          </a:p>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96948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Users</a:t>
            </a:r>
            <a:r>
              <a:rPr lang="en-US" sz="1200" baseline="0" dirty="0"/>
              <a:t> would like: </a:t>
            </a:r>
          </a:p>
          <a:p>
            <a:endParaRPr lang="en-US" sz="1200" baseline="0" dirty="0"/>
          </a:p>
          <a:p>
            <a:r>
              <a:rPr lang="en-US" sz="1200" dirty="0"/>
              <a:t>Once I find a location that has a room or design similar to what we are considering I would like to </a:t>
            </a:r>
            <a:r>
              <a:rPr lang="en-US" sz="1200" b="1" dirty="0"/>
              <a:t>communicate with that organization through email</a:t>
            </a:r>
            <a:r>
              <a:rPr lang="en-US" sz="1200" dirty="0"/>
              <a:t>, phone and possibly visit.</a:t>
            </a:r>
          </a:p>
          <a:p>
            <a:r>
              <a:rPr lang="en-US" sz="1200" dirty="0"/>
              <a:t>Add community engagement (</a:t>
            </a:r>
            <a:r>
              <a:rPr lang="en-US" sz="1200" b="1" dirty="0"/>
              <a:t>commenting, voting </a:t>
            </a:r>
            <a:r>
              <a:rPr lang="en-US" sz="1200" dirty="0"/>
              <a:t>perhaps)</a:t>
            </a:r>
          </a:p>
          <a:p>
            <a:r>
              <a:rPr lang="en-US" sz="1200" b="1" dirty="0"/>
              <a:t>3D</a:t>
            </a:r>
            <a:r>
              <a:rPr lang="en-US" sz="1200" dirty="0"/>
              <a:t> ‘flythrough’, mobile app; </a:t>
            </a:r>
            <a:r>
              <a:rPr lang="en-US" sz="1200" b="1" dirty="0"/>
              <a:t>360 video </a:t>
            </a:r>
            <a:r>
              <a:rPr lang="en-US" sz="1200" dirty="0"/>
              <a:t>or other extended reality</a:t>
            </a:r>
          </a:p>
          <a:p>
            <a:r>
              <a:rPr lang="en-US" sz="1200" dirty="0"/>
              <a:t>Formatting limitations (paragraph breaks, or HTML code, </a:t>
            </a:r>
            <a:r>
              <a:rPr lang="en-US" sz="1200" b="1" dirty="0"/>
              <a:t>hyperlinks</a:t>
            </a:r>
            <a:r>
              <a:rPr lang="en-US" sz="1200" dirty="0"/>
              <a:t> as well to other sites like our YouTube or ITS website.)</a:t>
            </a:r>
            <a:endParaRPr lang="en-US" sz="1200" b="1" dirty="0"/>
          </a:p>
          <a:p>
            <a:r>
              <a:rPr lang="en-US" sz="1200" b="1" dirty="0"/>
              <a:t>More vendor showcases </a:t>
            </a:r>
            <a:r>
              <a:rPr lang="en-US" sz="1200" dirty="0"/>
              <a:t>so we don't have to browse multiple websites to view vendor selections </a:t>
            </a:r>
          </a:p>
          <a:p>
            <a:r>
              <a:rPr lang="en-US" sz="1200" b="1" dirty="0"/>
              <a:t>Promote research </a:t>
            </a:r>
            <a:r>
              <a:rPr lang="en-US" sz="1200" dirty="0"/>
              <a:t>showing the impact the spaces have on learning gain etc.</a:t>
            </a:r>
          </a:p>
          <a:p>
            <a:r>
              <a:rPr lang="en-US" sz="1200" dirty="0"/>
              <a:t>Include easy-to-use space design </a:t>
            </a:r>
            <a:r>
              <a:rPr lang="en-US" sz="1200" b="1" dirty="0"/>
              <a:t>tools and templates </a:t>
            </a:r>
          </a:p>
          <a:p>
            <a:r>
              <a:rPr lang="en-US" sz="1200" dirty="0"/>
              <a:t>Make it to where our </a:t>
            </a:r>
            <a:r>
              <a:rPr lang="en-US" sz="1200" b="1" dirty="0"/>
              <a:t>classroom directory could be made available </a:t>
            </a:r>
            <a:r>
              <a:rPr lang="en-US" sz="1200" dirty="0"/>
              <a:t>to all instructors at our campus </a:t>
            </a:r>
            <a:r>
              <a:rPr lang="en-US" sz="1200" b="1" dirty="0"/>
              <a:t>without them needing to create an account for </a:t>
            </a:r>
            <a:r>
              <a:rPr lang="en-US" sz="1200" b="1" dirty="0" err="1"/>
              <a:t>FlexSpace</a:t>
            </a:r>
            <a:r>
              <a:rPr lang="en-US" sz="1200" b="1" dirty="0"/>
              <a:t> </a:t>
            </a:r>
            <a:r>
              <a:rPr lang="en-US" sz="1200" dirty="0"/>
              <a:t>since they only want to look at the classrooms they will be teaching in for the semester. </a:t>
            </a:r>
          </a:p>
          <a:p>
            <a:r>
              <a:rPr lang="en-US" sz="1200" b="1" dirty="0"/>
              <a:t>Provide a forum</a:t>
            </a:r>
            <a:r>
              <a:rPr lang="en-US" sz="1200" dirty="0"/>
              <a:t> to get ideas about how to design a space, also </a:t>
            </a:r>
            <a:r>
              <a:rPr lang="en-US" sz="1200" b="1" dirty="0"/>
              <a:t>a platform for designers to collaborate and create digital designs </a:t>
            </a:r>
          </a:p>
          <a:p>
            <a:r>
              <a:rPr lang="en-US" sz="1200" dirty="0"/>
              <a:t>Continue to grow the K-12 market, target these institutions more</a:t>
            </a:r>
          </a:p>
          <a:p>
            <a:endParaRPr lang="en-US" dirty="0"/>
          </a:p>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12583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Bringing together a community of experts and practitioners from instructional design, learning technology, facilities, furnishings, and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lvl="0"/>
            <a:r>
              <a:rPr lang="en-US" dirty="0"/>
              <a:t>University Presidents, Vice Chancellors, Deans, VPs, CIOs, CLOs</a:t>
            </a:r>
            <a:endParaRPr lang="en-US" sz="3200" dirty="0"/>
          </a:p>
          <a:p>
            <a:pPr lvl="0"/>
            <a:r>
              <a:rPr lang="en-US" dirty="0"/>
              <a:t>University Directors, Managers, and Specialists in:</a:t>
            </a:r>
            <a:endParaRPr lang="en-US" sz="3200" dirty="0"/>
          </a:p>
          <a:p>
            <a:pPr lvl="1"/>
            <a:r>
              <a:rPr lang="en-US" dirty="0"/>
              <a:t>Academic Technology</a:t>
            </a:r>
            <a:endParaRPr lang="en-US" sz="3200" dirty="0"/>
          </a:p>
          <a:p>
            <a:pPr lvl="1"/>
            <a:r>
              <a:rPr lang="en-US" dirty="0"/>
              <a:t>AV/Media Services</a:t>
            </a:r>
            <a:endParaRPr lang="en-US" sz="3200" dirty="0"/>
          </a:p>
          <a:p>
            <a:pPr lvl="1"/>
            <a:r>
              <a:rPr lang="en-US" dirty="0"/>
              <a:t>Centers for Teaching and Learning</a:t>
            </a:r>
            <a:endParaRPr lang="en-US" sz="3200" dirty="0"/>
          </a:p>
          <a:p>
            <a:pPr lvl="1"/>
            <a:r>
              <a:rPr lang="en-US" dirty="0"/>
              <a:t>Distance Education</a:t>
            </a:r>
            <a:endParaRPr lang="en-US" sz="3200" dirty="0"/>
          </a:p>
          <a:p>
            <a:pPr lvl="1"/>
            <a:r>
              <a:rPr lang="en-US" dirty="0"/>
              <a:t>Educational Technology</a:t>
            </a:r>
            <a:endParaRPr lang="en-US" sz="3200" dirty="0"/>
          </a:p>
          <a:p>
            <a:pPr lvl="1"/>
            <a:r>
              <a:rPr lang="en-US" dirty="0"/>
              <a:t>Facilities and Campus Infrastructure</a:t>
            </a:r>
            <a:endParaRPr lang="en-US" sz="3200" dirty="0"/>
          </a:p>
          <a:p>
            <a:pPr lvl="1"/>
            <a:r>
              <a:rPr lang="en-US" dirty="0"/>
              <a:t>Information Technology and Systems</a:t>
            </a:r>
            <a:endParaRPr lang="en-US" sz="3200" dirty="0"/>
          </a:p>
          <a:p>
            <a:pPr lvl="1"/>
            <a:r>
              <a:rPr lang="en-US" dirty="0"/>
              <a:t>Instructional Design </a:t>
            </a:r>
            <a:endParaRPr lang="en-US" sz="3200" dirty="0"/>
          </a:p>
          <a:p>
            <a:pPr lvl="1"/>
            <a:r>
              <a:rPr lang="en-US" dirty="0"/>
              <a:t>Learning Space Technologies and Design</a:t>
            </a:r>
            <a:endParaRPr lang="en-US" sz="3200" dirty="0"/>
          </a:p>
          <a:p>
            <a:pPr lvl="1"/>
            <a:r>
              <a:rPr lang="en-US" dirty="0"/>
              <a:t>Libraries</a:t>
            </a:r>
            <a:endParaRPr lang="en-US" sz="3200" dirty="0"/>
          </a:p>
          <a:p>
            <a:pPr lvl="1"/>
            <a:r>
              <a:rPr lang="en-US" dirty="0"/>
              <a:t>Policy, Planning, and Administration</a:t>
            </a:r>
            <a:endParaRPr lang="en-US" sz="3200" dirty="0"/>
          </a:p>
          <a:p>
            <a:pPr lvl="0"/>
            <a:r>
              <a:rPr lang="en-US" dirty="0"/>
              <a:t>Systems Integrators and Engineers</a:t>
            </a:r>
            <a:endParaRPr lang="en-US" sz="3200" dirty="0"/>
          </a:p>
          <a:p>
            <a:pPr lvl="0"/>
            <a:r>
              <a:rPr lang="en-US" dirty="0"/>
              <a:t>Architects and Interior Designers</a:t>
            </a:r>
            <a:endParaRPr lang="en-US" sz="3200" dirty="0"/>
          </a:p>
          <a:p>
            <a:pPr lvl="0"/>
            <a:r>
              <a:rPr lang="en-US" dirty="0"/>
              <a:t>Faculty and Researchers</a:t>
            </a:r>
            <a:endParaRPr lang="en-US" sz="3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b="1" dirty="0">
                <a:solidFill>
                  <a:schemeClr val="bg1"/>
                </a:solidFill>
              </a:rPr>
              <a:t>Tea for Teaching podcast </a:t>
            </a:r>
            <a:r>
              <a:rPr lang="en-US" dirty="0">
                <a:solidFill>
                  <a:schemeClr val="bg1"/>
                </a:solidFill>
              </a:rPr>
              <a:t>episode featuring </a:t>
            </a:r>
            <a:r>
              <a:rPr lang="en-US" dirty="0" err="1">
                <a:solidFill>
                  <a:schemeClr val="bg1"/>
                </a:solidFill>
              </a:rPr>
              <a:t>FLEXspace</a:t>
            </a:r>
            <a:r>
              <a:rPr lang="en-US" dirty="0">
                <a:solidFill>
                  <a:schemeClr val="bg1"/>
                </a:solidFill>
              </a:rPr>
              <a:t> (May) (</a:t>
            </a:r>
            <a:r>
              <a:rPr lang="en-US" dirty="0" err="1">
                <a:solidFill>
                  <a:schemeClr val="bg1"/>
                </a:solidFill>
              </a:rPr>
              <a:t>teaforteaching.com</a:t>
            </a:r>
            <a:r>
              <a:rPr lang="en-US" dirty="0">
                <a:solidFill>
                  <a:schemeClr val="bg1"/>
                </a:solidFill>
              </a:rPr>
              <a:t> hosted by the Center for Excellence in Learning and Teaching at the SUNY, Oswego)</a:t>
            </a:r>
          </a:p>
          <a:p>
            <a:r>
              <a:rPr lang="en-US" b="1" dirty="0">
                <a:solidFill>
                  <a:schemeClr val="bg1"/>
                </a:solidFill>
              </a:rPr>
              <a:t>SUNY CIT </a:t>
            </a:r>
            <a:r>
              <a:rPr lang="en-US" dirty="0">
                <a:solidFill>
                  <a:schemeClr val="bg1"/>
                </a:solidFill>
              </a:rPr>
              <a:t>Conference (May 22-25): </a:t>
            </a:r>
            <a:r>
              <a:rPr lang="en-US" dirty="0" err="1">
                <a:solidFill>
                  <a:schemeClr val="bg1"/>
                </a:solidFill>
              </a:rPr>
              <a:t>FLEXspace</a:t>
            </a:r>
            <a:r>
              <a:rPr lang="en-US" dirty="0">
                <a:solidFill>
                  <a:schemeClr val="bg1"/>
                </a:solidFill>
              </a:rPr>
              <a:t> Featured Keynote session</a:t>
            </a:r>
          </a:p>
          <a:p>
            <a:r>
              <a:rPr lang="en-US" b="1" dirty="0" err="1">
                <a:solidFill>
                  <a:schemeClr val="bg1"/>
                </a:solidFill>
              </a:rPr>
              <a:t>UBTech</a:t>
            </a:r>
            <a:r>
              <a:rPr lang="en-US" b="1" dirty="0">
                <a:solidFill>
                  <a:schemeClr val="bg1"/>
                </a:solidFill>
              </a:rPr>
              <a:t>/Campus Technology </a:t>
            </a:r>
            <a:r>
              <a:rPr lang="en-US" dirty="0">
                <a:solidFill>
                  <a:schemeClr val="bg1"/>
                </a:solidFill>
              </a:rPr>
              <a:t>Conference (June 4-6): </a:t>
            </a:r>
            <a:r>
              <a:rPr lang="en-US" dirty="0" err="1">
                <a:solidFill>
                  <a:schemeClr val="bg1"/>
                </a:solidFill>
              </a:rPr>
              <a:t>FLEXspace</a:t>
            </a:r>
            <a:r>
              <a:rPr lang="en-US" dirty="0">
                <a:solidFill>
                  <a:schemeClr val="bg1"/>
                </a:solidFill>
              </a:rPr>
              <a:t> is a program sponsor </a:t>
            </a:r>
          </a:p>
          <a:p>
            <a:r>
              <a:rPr lang="en-US" b="1" dirty="0">
                <a:solidFill>
                  <a:schemeClr val="bg1"/>
                </a:solidFill>
              </a:rPr>
              <a:t>ISTE Annual Conference </a:t>
            </a:r>
            <a:r>
              <a:rPr lang="en-US" dirty="0">
                <a:solidFill>
                  <a:schemeClr val="bg1"/>
                </a:solidFill>
              </a:rPr>
              <a:t>(June 23-27): </a:t>
            </a:r>
            <a:r>
              <a:rPr lang="en-US" dirty="0" err="1">
                <a:solidFill>
                  <a:schemeClr val="bg1"/>
                </a:solidFill>
              </a:rPr>
              <a:t>FLEXspace</a:t>
            </a:r>
            <a:r>
              <a:rPr lang="en-US" dirty="0">
                <a:solidFill>
                  <a:schemeClr val="bg1"/>
                </a:solidFill>
              </a:rPr>
              <a:t> featured in the Learning Spaces PLN Lounge and panel presentation</a:t>
            </a:r>
          </a:p>
          <a:p>
            <a:r>
              <a:rPr lang="en-US" b="1" dirty="0">
                <a:solidFill>
                  <a:schemeClr val="bg1"/>
                </a:solidFill>
              </a:rPr>
              <a:t>AVI-SPL</a:t>
            </a:r>
            <a:r>
              <a:rPr lang="en-US" dirty="0">
                <a:solidFill>
                  <a:schemeClr val="bg1"/>
                </a:solidFill>
              </a:rPr>
              <a:t> – (June 26) customer workshop and expo in Miami - keynote and booth with </a:t>
            </a:r>
            <a:r>
              <a:rPr lang="en-US" dirty="0" err="1">
                <a:solidFill>
                  <a:schemeClr val="bg1"/>
                </a:solidFill>
              </a:rPr>
              <a:t>Xennial</a:t>
            </a:r>
            <a:endParaRPr lang="en-US" dirty="0">
              <a:solidFill>
                <a:schemeClr val="bg1"/>
              </a:solidFill>
            </a:endParaRPr>
          </a:p>
          <a:p>
            <a:r>
              <a:rPr lang="en-US" b="1" dirty="0">
                <a:solidFill>
                  <a:schemeClr val="bg1"/>
                </a:solidFill>
              </a:rPr>
              <a:t>Academic Impressions webinar </a:t>
            </a:r>
            <a:r>
              <a:rPr lang="en-US" dirty="0">
                <a:solidFill>
                  <a:schemeClr val="bg1"/>
                </a:solidFill>
              </a:rPr>
              <a:t>(Sept 27), with Herman Miller campus </a:t>
            </a:r>
          </a:p>
          <a:p>
            <a:r>
              <a:rPr lang="en-US" b="1" dirty="0">
                <a:solidFill>
                  <a:schemeClr val="bg1"/>
                </a:solidFill>
              </a:rPr>
              <a:t>Future Trends in Technology and Education Forum </a:t>
            </a:r>
            <a:r>
              <a:rPr lang="en-US" dirty="0">
                <a:solidFill>
                  <a:schemeClr val="bg1"/>
                </a:solidFill>
              </a:rPr>
              <a:t>featuring </a:t>
            </a:r>
            <a:r>
              <a:rPr lang="en-US" dirty="0" err="1">
                <a:solidFill>
                  <a:schemeClr val="bg1"/>
                </a:solidFill>
              </a:rPr>
              <a:t>FLEXspace</a:t>
            </a:r>
            <a:r>
              <a:rPr lang="en-US" dirty="0">
                <a:solidFill>
                  <a:schemeClr val="bg1"/>
                </a:solidFill>
              </a:rPr>
              <a:t> (</a:t>
            </a:r>
            <a:r>
              <a:rPr lang="en-US" dirty="0" err="1">
                <a:solidFill>
                  <a:schemeClr val="bg1"/>
                </a:solidFill>
              </a:rPr>
              <a:t>bryanalexander.org</a:t>
            </a:r>
            <a:r>
              <a:rPr lang="en-US" dirty="0">
                <a:solidFill>
                  <a:schemeClr val="bg1"/>
                </a:solidFill>
              </a:rPr>
              <a:t>); live Future Cast (Oct).</a:t>
            </a:r>
          </a:p>
          <a:p>
            <a:r>
              <a:rPr lang="en-US" b="1" dirty="0">
                <a:solidFill>
                  <a:schemeClr val="bg1"/>
                </a:solidFill>
              </a:rPr>
              <a:t>Open Ed </a:t>
            </a:r>
            <a:r>
              <a:rPr lang="en-US" dirty="0">
                <a:solidFill>
                  <a:schemeClr val="bg1"/>
                </a:solidFill>
              </a:rPr>
              <a:t>conference</a:t>
            </a:r>
            <a:r>
              <a:rPr lang="en-US" b="1" dirty="0">
                <a:solidFill>
                  <a:schemeClr val="bg1"/>
                </a:solidFill>
              </a:rPr>
              <a:t> </a:t>
            </a:r>
            <a:r>
              <a:rPr lang="en-US" dirty="0">
                <a:solidFill>
                  <a:schemeClr val="bg1"/>
                </a:solidFill>
              </a:rPr>
              <a:t>presentation (Oct)</a:t>
            </a:r>
          </a:p>
          <a:p>
            <a:r>
              <a:rPr lang="en-US" b="1" dirty="0">
                <a:solidFill>
                  <a:schemeClr val="bg1"/>
                </a:solidFill>
              </a:rPr>
              <a:t>CCUMC </a:t>
            </a:r>
            <a:r>
              <a:rPr lang="en-US" dirty="0">
                <a:solidFill>
                  <a:schemeClr val="bg1"/>
                </a:solidFill>
              </a:rPr>
              <a:t>conference</a:t>
            </a:r>
            <a:r>
              <a:rPr lang="en-US" b="1" dirty="0">
                <a:solidFill>
                  <a:schemeClr val="bg1"/>
                </a:solidFill>
              </a:rPr>
              <a:t> </a:t>
            </a:r>
            <a:r>
              <a:rPr lang="en-US" dirty="0">
                <a:solidFill>
                  <a:schemeClr val="bg1"/>
                </a:solidFill>
              </a:rPr>
              <a:t>presentation (Oct)</a:t>
            </a:r>
          </a:p>
          <a:p>
            <a:r>
              <a:rPr lang="en-US" b="1" dirty="0">
                <a:solidFill>
                  <a:schemeClr val="bg1"/>
                </a:solidFill>
              </a:rPr>
              <a:t>EDUCAUSE</a:t>
            </a:r>
            <a:r>
              <a:rPr lang="en-US" dirty="0">
                <a:solidFill>
                  <a:schemeClr val="bg1"/>
                </a:solidFill>
              </a:rPr>
              <a:t> Annual Conference (Oct 30-Nov 3): </a:t>
            </a:r>
            <a:r>
              <a:rPr lang="en-US" dirty="0" err="1">
                <a:solidFill>
                  <a:schemeClr val="bg1"/>
                </a:solidFill>
              </a:rPr>
              <a:t>FLEXspace</a:t>
            </a:r>
            <a:r>
              <a:rPr lang="en-US" dirty="0">
                <a:solidFill>
                  <a:schemeClr val="bg1"/>
                </a:solidFill>
              </a:rPr>
              <a:t> </a:t>
            </a:r>
            <a:r>
              <a:rPr lang="en-US" dirty="0"/>
              <a:t>Integrated Planning Workshop</a:t>
            </a:r>
          </a:p>
          <a:p>
            <a:r>
              <a:rPr lang="en-US" b="1" dirty="0">
                <a:solidFill>
                  <a:schemeClr val="bg1"/>
                </a:solidFill>
              </a:rPr>
              <a:t>A4LE</a:t>
            </a:r>
            <a:r>
              <a:rPr lang="en-US" dirty="0">
                <a:solidFill>
                  <a:schemeClr val="bg1"/>
                </a:solidFill>
              </a:rPr>
              <a:t> Annual Conference (Nov 1-4): </a:t>
            </a:r>
            <a:r>
              <a:rPr lang="en-US" dirty="0" err="1">
                <a:solidFill>
                  <a:schemeClr val="bg1"/>
                </a:solidFill>
              </a:rPr>
              <a:t>FLEXspace</a:t>
            </a:r>
            <a:r>
              <a:rPr lang="en-US" dirty="0">
                <a:solidFill>
                  <a:schemeClr val="bg1"/>
                </a:solidFill>
              </a:rPr>
              <a:t> featured at Expo booth - Shaw Contract</a:t>
            </a:r>
          </a:p>
          <a:p>
            <a:r>
              <a:rPr lang="en-US" b="1" dirty="0"/>
              <a:t>DET/CHE</a:t>
            </a:r>
            <a:r>
              <a:rPr lang="en-US" dirty="0"/>
              <a:t> (Nov 27)</a:t>
            </a:r>
          </a:p>
          <a:p>
            <a:r>
              <a:rPr lang="en-US" b="1" dirty="0">
                <a:solidFill>
                  <a:schemeClr val="bg1"/>
                </a:solidFill>
              </a:rPr>
              <a:t>LSC roundtable </a:t>
            </a:r>
            <a:r>
              <a:rPr lang="en-US" dirty="0">
                <a:solidFill>
                  <a:schemeClr val="bg1"/>
                </a:solidFill>
              </a:rPr>
              <a:t>at CSU-LA (Dec)</a:t>
            </a:r>
          </a:p>
          <a:p>
            <a:r>
              <a:rPr lang="en-US" b="1" dirty="0"/>
              <a:t>ELI 19 </a:t>
            </a:r>
            <a:r>
              <a:rPr lang="en-US" dirty="0"/>
              <a:t>(Jan)</a:t>
            </a:r>
            <a:endParaRPr lang="en-US" dirty="0">
              <a:solidFill>
                <a:schemeClr val="bg1"/>
              </a:solidFill>
            </a:endParaRPr>
          </a:p>
          <a:p>
            <a:r>
              <a:rPr lang="en-US" b="1" dirty="0" err="1">
                <a:solidFill>
                  <a:schemeClr val="bg1"/>
                </a:solidFill>
              </a:rPr>
              <a:t>UBTech</a:t>
            </a:r>
            <a:r>
              <a:rPr lang="en-US" b="1" dirty="0">
                <a:solidFill>
                  <a:schemeClr val="bg1"/>
                </a:solidFill>
              </a:rPr>
              <a:t> 2019 Partner </a:t>
            </a:r>
            <a:r>
              <a:rPr lang="en-US" dirty="0">
                <a:solidFill>
                  <a:schemeClr val="bg1"/>
                </a:solidFill>
              </a:rPr>
              <a:t>- June 2019</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858980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461846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1"/>
                </a:solidFill>
              </a:rPr>
              <a:t>Who in your sphere of influence may benefit from </a:t>
            </a:r>
            <a:r>
              <a:rPr lang="en-US" sz="1200" i="1" dirty="0" err="1">
                <a:solidFill>
                  <a:schemeClr val="accent1"/>
                </a:solidFill>
              </a:rPr>
              <a:t>FLEXspace</a:t>
            </a:r>
            <a:r>
              <a:rPr lang="en-US" sz="1200" i="1" dirty="0">
                <a:solidFill>
                  <a:schemeClr val="accent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1"/>
                </a:solidFill>
              </a:rPr>
              <a:t>UNE – </a:t>
            </a:r>
            <a:r>
              <a:rPr lang="en-US" sz="1200" i="0" dirty="0">
                <a:solidFill>
                  <a:schemeClr val="accent1"/>
                </a:solidFill>
              </a:rPr>
              <a:t>Bring everyone to the table,</a:t>
            </a:r>
            <a:r>
              <a:rPr lang="en-US" sz="1200" i="0" baseline="0" dirty="0">
                <a:solidFill>
                  <a:schemeClr val="accent1"/>
                </a:solidFill>
              </a:rPr>
              <a:t> document your “before” spaces - those needing improvement and show completed spaces that help people see the possibilities. </a:t>
            </a:r>
            <a:endParaRPr lang="en-US" sz="1200" i="1" dirty="0">
              <a:solidFill>
                <a:schemeClr val="accent1"/>
              </a:solidFill>
            </a:endParaRPr>
          </a:p>
          <a:p>
            <a:endParaRPr lang="en-US" dirty="0"/>
          </a:p>
          <a:p>
            <a:r>
              <a:rPr lang="en-US" dirty="0"/>
              <a:t>https://</a:t>
            </a:r>
            <a:r>
              <a:rPr lang="en-US" dirty="0" err="1"/>
              <a:t>www.une.edu</a:t>
            </a:r>
            <a:r>
              <a:rPr lang="en-US" dirty="0"/>
              <a:t>/news/2016/une%E2%80%99s-center-enrichment-teaching-and-learning-plans-classroom-renovation-project</a:t>
            </a:r>
          </a:p>
        </p:txBody>
      </p:sp>
      <p:sp>
        <p:nvSpPr>
          <p:cNvPr id="4" name="Slide Number Placeholder 3"/>
          <p:cNvSpPr>
            <a:spLocks noGrp="1"/>
          </p:cNvSpPr>
          <p:nvPr>
            <p:ph type="sldNum" sz="quarter" idx="10"/>
          </p:nvPr>
        </p:nvSpPr>
        <p:spPr/>
        <p:txBody>
          <a:bodyPr/>
          <a:lstStyle/>
          <a:p>
            <a:fld id="{8CF2318A-CE4A-3444-AAD8-E42CC69114F0}"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130902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Heading and tex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93620" y="1019735"/>
            <a:ext cx="4127580" cy="3653118"/>
          </a:xfrm>
          <a:prstGeom prst="rect">
            <a:avLst/>
          </a:prstGeom>
        </p:spPr>
        <p:txBody>
          <a:bodyPr/>
          <a:lstStyle>
            <a:lvl2pPr marL="457200" indent="0">
              <a:buNone/>
              <a:defRPr/>
            </a:lvl2pPr>
            <a:lvl3pPr marL="857250" indent="0">
              <a:buNone/>
              <a:defRPr/>
            </a:lvl3pPr>
            <a:lvl5pPr marL="1543050" indent="0">
              <a:buNone/>
              <a:defRPr/>
            </a:lvl5pPr>
          </a:lstStyle>
          <a:p>
            <a:pPr lvl="0"/>
            <a:r>
              <a:rPr lang="en-US" dirty="0"/>
              <a:t>Click to edit Master text styles</a:t>
            </a:r>
          </a:p>
          <a:p>
            <a:pPr lvl="1"/>
            <a:endParaRPr lang="en-US" dirty="0"/>
          </a:p>
        </p:txBody>
      </p:sp>
      <p:sp>
        <p:nvSpPr>
          <p:cNvPr id="7" name="Slide Number Placeholder 6"/>
          <p:cNvSpPr>
            <a:spLocks noGrp="1"/>
          </p:cNvSpPr>
          <p:nvPr>
            <p:ph type="sldNum" sz="quarter" idx="10"/>
          </p:nvPr>
        </p:nvSpPr>
        <p:spPr/>
        <p:txBody>
          <a:bodyPr/>
          <a:lstStyle/>
          <a:p>
            <a:fld id="{70545F4A-0DF1-C04A-84F6-882EC6CC681E}" type="slidenum">
              <a:rPr lang="en-US" smtClean="0"/>
              <a:pPr/>
              <a:t>‹#›</a:t>
            </a:fld>
            <a:endParaRPr lang="en-US" dirty="0"/>
          </a:p>
        </p:txBody>
      </p:sp>
    </p:spTree>
    <p:extLst>
      <p:ext uri="{BB962C8B-B14F-4D97-AF65-F5344CB8AC3E}">
        <p14:creationId xmlns:p14="http://schemas.microsoft.com/office/powerpoint/2010/main" val="413168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7"/>
          <p:cNvSpPr/>
          <p:nvPr/>
        </p:nvSpPr>
        <p:spPr bwMode="auto">
          <a:xfrm>
            <a:off x="0" y="1"/>
            <a:ext cx="9144000" cy="3902869"/>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solidFill>
            <a:srgbClr val="23AEE3"/>
          </a:solidFill>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213547"/>
            <a:ext cx="7921064" cy="1101600"/>
          </a:xfrm>
        </p:spPr>
        <p:txBody>
          <a:bodyPr anchor="b"/>
          <a:lstStyle>
            <a:lvl1pPr algn="r">
              <a:defRPr sz="3600" b="1" cap="none"/>
            </a:lvl1pPr>
          </a:lstStyle>
          <a:p>
            <a:r>
              <a:rPr lang="en-US" dirty="0"/>
              <a:t>Click to edit Master title style</a:t>
            </a:r>
          </a:p>
        </p:txBody>
      </p:sp>
      <p:sp>
        <p:nvSpPr>
          <p:cNvPr id="8" name="Subtitle 2"/>
          <p:cNvSpPr>
            <a:spLocks noGrp="1"/>
          </p:cNvSpPr>
          <p:nvPr>
            <p:ph type="subTitle" idx="1"/>
          </p:nvPr>
        </p:nvSpPr>
        <p:spPr>
          <a:xfrm>
            <a:off x="607501" y="3960635"/>
            <a:ext cx="7929000" cy="326231"/>
          </a:xfrm>
          <a:effectLst/>
        </p:spPr>
        <p:txBody>
          <a:bodyPr anchor="t"/>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p:cNvSpPr>
            <a:spLocks noGrp="1"/>
          </p:cNvSpPr>
          <p:nvPr>
            <p:ph type="ftr" sz="quarter" idx="3"/>
          </p:nvPr>
        </p:nvSpPr>
        <p:spPr>
          <a:xfrm>
            <a:off x="607500" y="4790830"/>
            <a:ext cx="6214376" cy="221582"/>
          </a:xfrm>
          <a:prstGeom prst="rect">
            <a:avLst/>
          </a:prstGeom>
          <a:noFill/>
        </p:spPr>
        <p:txBody>
          <a:bodyPr vert="horz" lIns="68580" tIns="34290" rIns="68580" bIns="34290" rtlCol="0" anchor="b"/>
          <a:lstStyle>
            <a:lvl1pPr algn="l">
              <a:defRPr sz="700">
                <a:solidFill>
                  <a:schemeClr val="bg1"/>
                </a:solidFill>
              </a:defRPr>
            </a:lvl1p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11" name="Date Placeholder 3"/>
          <p:cNvSpPr>
            <a:spLocks noGrp="1"/>
          </p:cNvSpPr>
          <p:nvPr>
            <p:ph type="dt" sz="half" idx="2"/>
          </p:nvPr>
        </p:nvSpPr>
        <p:spPr>
          <a:xfrm>
            <a:off x="7049095" y="4738569"/>
            <a:ext cx="1007780" cy="273844"/>
          </a:xfrm>
          <a:prstGeom prst="rect">
            <a:avLst/>
          </a:prstGeom>
        </p:spPr>
        <p:txBody>
          <a:bodyPr vert="horz" lIns="68580" tIns="34290" rIns="68580" bIns="34290" rtlCol="0" anchor="b"/>
          <a:lstStyle>
            <a:lvl1pPr algn="r">
              <a:defRPr sz="700">
                <a:solidFill>
                  <a:schemeClr val="tx1"/>
                </a:solidFill>
              </a:defRPr>
            </a:lvl1pPr>
          </a:lstStyle>
          <a:p>
            <a:fld id="{62FB6C2A-E460-B74A-95A7-7F6CCC49163C}" type="datetime1">
              <a:rPr lang="en-US" smtClean="0">
                <a:solidFill>
                  <a:prstClr val="white"/>
                </a:solidFill>
                <a:latin typeface="Calibri"/>
              </a:rPr>
              <a:pPr/>
              <a:t>11/23/18</a:t>
            </a:fld>
            <a:endParaRPr lang="en-US" dirty="0">
              <a:solidFill>
                <a:prstClr val="white"/>
              </a:solidFill>
              <a:latin typeface="Calibri"/>
            </a:endParaRPr>
          </a:p>
        </p:txBody>
      </p:sp>
      <p:sp>
        <p:nvSpPr>
          <p:cNvPr id="12" name="Slide Number Placeholder 5"/>
          <p:cNvSpPr>
            <a:spLocks noGrp="1"/>
          </p:cNvSpPr>
          <p:nvPr>
            <p:ph type="sldNum" sz="quarter" idx="4"/>
          </p:nvPr>
        </p:nvSpPr>
        <p:spPr>
          <a:xfrm>
            <a:off x="8056875" y="4644463"/>
            <a:ext cx="796616" cy="367949"/>
          </a:xfrm>
          <a:prstGeom prst="rect">
            <a:avLst/>
          </a:prstGeom>
        </p:spPr>
        <p:txBody>
          <a:bodyPr vert="horz" lIns="68580" tIns="34290" rIns="68580" bIns="8100" rtlCol="0" anchor="b"/>
          <a:lstStyle>
            <a:lvl1pPr algn="r">
              <a:defRPr sz="1500">
                <a:solidFill>
                  <a:schemeClr val="accent1"/>
                </a:solidFill>
              </a:defRPr>
            </a:lvl1p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_EDU18logo">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pic>
        <p:nvPicPr>
          <p:cNvPr id="3" name="Picture 2"/>
          <p:cNvPicPr>
            <a:picLocks noChangeAspect="1"/>
          </p:cNvPicPr>
          <p:nvPr userDrawn="1"/>
        </p:nvPicPr>
        <p:blipFill>
          <a:blip r:embed="rId2"/>
          <a:stretch>
            <a:fillRect/>
          </a:stretch>
        </p:blipFill>
        <p:spPr>
          <a:xfrm>
            <a:off x="8141095" y="0"/>
            <a:ext cx="1007784" cy="5143500"/>
          </a:xfrm>
          <a:prstGeom prst="rect">
            <a:avLst/>
          </a:prstGeom>
        </p:spPr>
      </p:pic>
      <p:sp>
        <p:nvSpPr>
          <p:cNvPr id="12" name="Freeform 6"/>
          <p:cNvSpPr>
            <a:spLocks noChangeAspect="1"/>
          </p:cNvSpPr>
          <p:nvPr userDrawn="1"/>
        </p:nvSpPr>
        <p:spPr bwMode="auto">
          <a:xfrm flipH="1">
            <a:off x="-1" y="0"/>
            <a:ext cx="4584031" cy="437000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5" name="Title 1"/>
          <p:cNvSpPr>
            <a:spLocks noGrp="1"/>
          </p:cNvSpPr>
          <p:nvPr>
            <p:ph type="title"/>
          </p:nvPr>
        </p:nvSpPr>
        <p:spPr>
          <a:xfrm>
            <a:off x="252663" y="469231"/>
            <a:ext cx="3777916" cy="3765884"/>
          </a:xfrm>
        </p:spPr>
        <p:txBody>
          <a:bodyPr anchor="b"/>
          <a:lstStyle>
            <a:lvl1pPr algn="l">
              <a:defRPr sz="3600" b="1" cap="none"/>
            </a:lvl1pPr>
          </a:lstStyle>
          <a:p>
            <a:r>
              <a:rPr lang="en-US"/>
              <a:t>Click to edit Master title style</a:t>
            </a:r>
            <a:endParaRPr lang="en-US" dirty="0"/>
          </a:p>
        </p:txBody>
      </p:sp>
      <p:sp>
        <p:nvSpPr>
          <p:cNvPr id="16" name="Content Placeholder 2"/>
          <p:cNvSpPr>
            <a:spLocks noGrp="1"/>
          </p:cNvSpPr>
          <p:nvPr>
            <p:ph idx="1"/>
          </p:nvPr>
        </p:nvSpPr>
        <p:spPr>
          <a:xfrm>
            <a:off x="4763940" y="308781"/>
            <a:ext cx="3377155" cy="4085318"/>
          </a:xfrm>
          <a:effectLst/>
        </p:spPr>
        <p:txBody>
          <a:bodyPr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7500" y="1674238"/>
            <a:ext cx="3889405" cy="2729072"/>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62" y="1666715"/>
            <a:ext cx="3895937" cy="2729073"/>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2C49A1-834D-984E-8510-07F2DC008C5C}"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
        <p:nvSpPr>
          <p:cNvPr id="12" name="Freeform 6"/>
          <p:cNvSpPr/>
          <p:nvPr userDrawn="1"/>
        </p:nvSpPr>
        <p:spPr bwMode="auto">
          <a:xfrm>
            <a:off x="0" y="0"/>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3"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1046" y="1631156"/>
            <a:ext cx="3892393" cy="432197"/>
          </a:xfrm>
          <a:effectLst/>
        </p:spPr>
        <p:txBody>
          <a:bodyPr anchor="b">
            <a:noAutofit/>
          </a:bodyPr>
          <a:lstStyle>
            <a:lvl1pPr marL="0" indent="0" algn="ctr">
              <a:buNone/>
              <a:defRPr sz="1500" b="0">
                <a:solidFill>
                  <a:schemeClr val="bg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11047" y="2063354"/>
            <a:ext cx="3892392" cy="2332435"/>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62" y="1631156"/>
            <a:ext cx="3895937" cy="432197"/>
          </a:xfrm>
          <a:effectLst/>
        </p:spPr>
        <p:txBody>
          <a:bodyPr anchor="b">
            <a:noAutofit/>
          </a:bodyPr>
          <a:lstStyle>
            <a:lvl1pPr marL="0" indent="0" algn="ctr">
              <a:buNone/>
              <a:defRPr sz="1500" b="0">
                <a:solidFill>
                  <a:schemeClr val="bg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62" y="2063354"/>
            <a:ext cx="3895937" cy="2332435"/>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A6187526-3789-CE44-9DB3-72BA7F3D06A4}" type="datetime1">
              <a:rPr lang="en-US" smtClean="0">
                <a:solidFill>
                  <a:prstClr val="black"/>
                </a:solidFill>
                <a:latin typeface="Calibri"/>
              </a:rPr>
              <a:pPr/>
              <a:t>11/23/18</a:t>
            </a:fld>
            <a:endParaRPr lang="en-US" dirty="0">
              <a:solidFill>
                <a:prstClr val="black"/>
              </a:solidFill>
              <a:latin typeface="Calibri"/>
            </a:endParaRPr>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
        <p:nvSpPr>
          <p:cNvPr id="11" name="Freeform 6"/>
          <p:cNvSpPr/>
          <p:nvPr userDrawn="1"/>
        </p:nvSpPr>
        <p:spPr bwMode="auto">
          <a:xfrm>
            <a:off x="0" y="0"/>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D60516-F9D6-0443-ADA9-33C66A357BF9}" type="datetime1">
              <a:rPr lang="en-US" smtClean="0">
                <a:solidFill>
                  <a:prstClr val="white"/>
                </a:solidFill>
                <a:latin typeface="Calibri"/>
              </a:rPr>
              <a:pPr/>
              <a:t>11/23/18</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
        <p:nvSpPr>
          <p:cNvPr id="7" name="Freeform 6"/>
          <p:cNvSpPr/>
          <p:nvPr userDrawn="1"/>
        </p:nvSpPr>
        <p:spPr bwMode="auto">
          <a:xfrm>
            <a:off x="0" y="54833"/>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034BF-747D-F947-A595-AE26EF3E962B}" type="datetime1">
              <a:rPr lang="en-US" smtClean="0">
                <a:solidFill>
                  <a:prstClr val="white"/>
                </a:solidFill>
                <a:latin typeface="Calibri"/>
              </a:rPr>
              <a:pPr/>
              <a:t>11/23/18</a:t>
            </a:fld>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338636" y="336624"/>
            <a:ext cx="2660650" cy="13609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lIns="68580" tIns="34290" rIns="68580" bIns="34290"/>
          <a:lstStyle/>
          <a:p>
            <a:pPr defTabSz="342900" fontAlgn="auto">
              <a:spcBef>
                <a:spcPts val="0"/>
              </a:spcBef>
              <a:spcAft>
                <a:spcPts val="0"/>
              </a:spcAft>
            </a:pPr>
            <a:endParaRPr lang="en-US" sz="1400" dirty="0">
              <a:solidFill>
                <a:prstClr val="white"/>
              </a:solidFill>
              <a:latin typeface="Calibri"/>
            </a:endParaRPr>
          </a:p>
        </p:txBody>
      </p:sp>
      <p:sp>
        <p:nvSpPr>
          <p:cNvPr id="2" name="Title 1"/>
          <p:cNvSpPr>
            <a:spLocks noGrp="1"/>
          </p:cNvSpPr>
          <p:nvPr>
            <p:ph type="title"/>
          </p:nvPr>
        </p:nvSpPr>
        <p:spPr>
          <a:xfrm>
            <a:off x="338636" y="346522"/>
            <a:ext cx="2660650" cy="1213797"/>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334567"/>
            <a:ext cx="4689475" cy="4061222"/>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5339" y="1766034"/>
            <a:ext cx="2660650" cy="270023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F1016CD-5833-AA40-B353-4D01BAC22AA7}"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a:xfrm>
            <a:off x="345339" y="4790830"/>
            <a:ext cx="6476537" cy="221582"/>
          </a:xfrm>
        </p:spPr>
        <p:txBody>
          <a:bodyPr/>
          <a:lstStyle/>
          <a:p>
            <a:r>
              <a:rPr lang="en-US" dirty="0" err="1">
                <a:solidFill>
                  <a:prstClr val="black"/>
                </a:solidFill>
                <a:latin typeface="Calibri"/>
              </a:rPr>
              <a:t>FLEXspace</a:t>
            </a:r>
            <a:r>
              <a:rPr lang="en-US" dirty="0">
                <a:solidFill>
                  <a:prstClr val="black"/>
                </a:solidFill>
                <a:latin typeface="Calibri"/>
              </a:rPr>
              <a:t> + LSRS for Learning Space Planning | EDU18 Denver</a:t>
            </a: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545642"/>
            <a:ext cx="3639741" cy="1212872"/>
          </a:xfrm>
        </p:spPr>
        <p:txBody>
          <a:bodyPr anchor="b">
            <a:normAutofit/>
          </a:bodyPr>
          <a:lstStyle>
            <a:lvl1pPr algn="l">
              <a:defRPr sz="18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51435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100"/>
            </a:lvl1pPr>
          </a:lstStyle>
          <a:p>
            <a:r>
              <a:rPr lang="en-US"/>
              <a:t>Drag picture to placeholder or click icon to add</a:t>
            </a:r>
            <a:endParaRPr lang="en-US" dirty="0"/>
          </a:p>
        </p:txBody>
      </p:sp>
      <p:sp>
        <p:nvSpPr>
          <p:cNvPr id="4" name="Text Placeholder 3"/>
          <p:cNvSpPr>
            <a:spLocks noGrp="1"/>
          </p:cNvSpPr>
          <p:nvPr>
            <p:ph type="body" sz="half" idx="2"/>
          </p:nvPr>
        </p:nvSpPr>
        <p:spPr>
          <a:xfrm>
            <a:off x="611046" y="1758513"/>
            <a:ext cx="3639741" cy="2637274"/>
          </a:xfrm>
        </p:spPr>
        <p:txBody>
          <a:bodyPr anchor="t">
            <a:normAutofit/>
          </a:bodyPr>
          <a:lstStyle>
            <a:lvl1pPr marL="0" indent="0">
              <a:buNone/>
              <a:defRPr sz="9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a:xfrm>
            <a:off x="2914358" y="4531022"/>
            <a:ext cx="732659" cy="273844"/>
          </a:xfrm>
        </p:spPr>
        <p:txBody>
          <a:bodyPr/>
          <a:lstStyle/>
          <a:p>
            <a:fld id="{18BB19AB-D336-D047-A901-AE234E5FFAEB}"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a:xfrm>
            <a:off x="442797" y="4531022"/>
            <a:ext cx="2471560" cy="273844"/>
          </a:xfrm>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Slide Number Placeholder 6"/>
          <p:cNvSpPr>
            <a:spLocks noGrp="1"/>
          </p:cNvSpPr>
          <p:nvPr>
            <p:ph type="sldNum" sz="quarter" idx="12"/>
          </p:nvPr>
        </p:nvSpPr>
        <p:spPr>
          <a:xfrm>
            <a:off x="3647017" y="4436917"/>
            <a:ext cx="796616" cy="367949"/>
          </a:xfrm>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3600450"/>
            <a:ext cx="7921064" cy="425054"/>
          </a:xfrm>
        </p:spPr>
        <p:txBody>
          <a:bodyPr anchor="b">
            <a:normAutofit/>
          </a:bodyPr>
          <a:lstStyle>
            <a:lvl1pPr algn="l">
              <a:defRPr sz="18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360045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Drag picture to placeholder or click icon to add</a:t>
            </a:r>
            <a:endParaRPr lang="en-US" dirty="0"/>
          </a:p>
        </p:txBody>
      </p:sp>
      <p:sp>
        <p:nvSpPr>
          <p:cNvPr id="4" name="Text Placeholder 3"/>
          <p:cNvSpPr>
            <a:spLocks noGrp="1"/>
          </p:cNvSpPr>
          <p:nvPr>
            <p:ph type="body" sz="half" idx="2"/>
          </p:nvPr>
        </p:nvSpPr>
        <p:spPr>
          <a:xfrm>
            <a:off x="607500" y="4025504"/>
            <a:ext cx="7921064" cy="370284"/>
          </a:xfrm>
        </p:spPr>
        <p:txBody>
          <a:bodyPr>
            <a:normAutofit/>
          </a:bodyPr>
          <a:lstStyle>
            <a:lvl1pPr marL="0" indent="0">
              <a:buNone/>
              <a:defRPr sz="9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F64E5818-407B-124A-B631-21E8CA444953}"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811092"/>
            <a:ext cx="4749312" cy="242939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23AEE3"/>
          </a:solidFill>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928877"/>
            <a:ext cx="4420380" cy="1984434"/>
          </a:xfrm>
        </p:spPr>
        <p:txBody>
          <a:bodyPr anchor="b"/>
          <a:lstStyle>
            <a:lvl1pPr algn="l">
              <a:defRPr sz="3200" b="1" cap="none"/>
            </a:lvl1pPr>
          </a:lstStyle>
          <a:p>
            <a:r>
              <a:rPr lang="en-US"/>
              <a:t>Click to edit Master title style</a:t>
            </a:r>
            <a:endParaRPr lang="en-US" dirty="0"/>
          </a:p>
        </p:txBody>
      </p:sp>
      <p:sp>
        <p:nvSpPr>
          <p:cNvPr id="3" name="Text Placeholder 2"/>
          <p:cNvSpPr>
            <a:spLocks noGrp="1"/>
          </p:cNvSpPr>
          <p:nvPr>
            <p:ph type="body" idx="1"/>
          </p:nvPr>
        </p:nvSpPr>
        <p:spPr>
          <a:xfrm>
            <a:off x="639893" y="3332760"/>
            <a:ext cx="4418727" cy="534931"/>
          </a:xfrm>
        </p:spPr>
        <p:txBody>
          <a:bodyPr anchor="t">
            <a:noAutofit/>
          </a:bodyPr>
          <a:lstStyle>
            <a:lvl1pPr marL="0" indent="0" algn="l">
              <a:buNone/>
              <a:defRPr sz="1400">
                <a:solidFill>
                  <a:schemeClr val="tx1"/>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680982" y="811092"/>
            <a:ext cx="2857501" cy="3056599"/>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C2BB3CA7-C757-8C4E-933B-109A193675D4}"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9_Heading and tex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648200" y="1019735"/>
            <a:ext cx="4152900" cy="3653118"/>
          </a:xfrm>
          <a:prstGeom prst="rect">
            <a:avLst/>
          </a:prstGeom>
        </p:spPr>
        <p:txBody>
          <a:bodyPr/>
          <a:lstStyle>
            <a:lvl2pPr marL="457200" indent="0">
              <a:buNone/>
              <a:defRPr/>
            </a:lvl2pPr>
            <a:lvl3pPr marL="857250" indent="0">
              <a:buNone/>
              <a:defRPr/>
            </a:lvl3pPr>
            <a:lvl5pPr marL="1543050" indent="0">
              <a:buNone/>
              <a:defRPr/>
            </a:lvl5pPr>
          </a:lstStyle>
          <a:p>
            <a:pPr lvl="0"/>
            <a:r>
              <a:rPr lang="en-US" dirty="0"/>
              <a:t>Click to edit Master text styles</a:t>
            </a:r>
          </a:p>
          <a:p>
            <a:pPr lvl="1"/>
            <a:endParaRPr lang="en-US" dirty="0"/>
          </a:p>
        </p:txBody>
      </p:sp>
      <p:sp>
        <p:nvSpPr>
          <p:cNvPr id="7" name="Slide Number Placeholder 6"/>
          <p:cNvSpPr>
            <a:spLocks noGrp="1"/>
          </p:cNvSpPr>
          <p:nvPr>
            <p:ph type="sldNum" sz="quarter" idx="10"/>
          </p:nvPr>
        </p:nvSpPr>
        <p:spPr/>
        <p:txBody>
          <a:bodyPr/>
          <a:lstStyle/>
          <a:p>
            <a:fld id="{70545F4A-0DF1-C04A-84F6-882EC6CC681E}" type="slidenum">
              <a:rPr lang="en-US" smtClean="0"/>
              <a:pPr/>
              <a:t>‹#›</a:t>
            </a:fld>
            <a:endParaRPr lang="en-US" dirty="0"/>
          </a:p>
        </p:txBody>
      </p:sp>
    </p:spTree>
    <p:extLst>
      <p:ext uri="{BB962C8B-B14F-4D97-AF65-F5344CB8AC3E}">
        <p14:creationId xmlns:p14="http://schemas.microsoft.com/office/powerpoint/2010/main" val="1975405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ote with Caption">
    <p:spTree>
      <p:nvGrpSpPr>
        <p:cNvPr id="1" name=""/>
        <p:cNvGrpSpPr/>
        <p:nvPr/>
      </p:nvGrpSpPr>
      <p:grpSpPr>
        <a:xfrm>
          <a:off x="0" y="0"/>
          <a:ext cx="0" cy="0"/>
          <a:chOff x="0" y="0"/>
          <a:chExt cx="0" cy="0"/>
        </a:xfrm>
      </p:grpSpPr>
      <p:sp>
        <p:nvSpPr>
          <p:cNvPr id="9" name="Text Placeholder 5"/>
          <p:cNvSpPr>
            <a:spLocks noGrp="1"/>
          </p:cNvSpPr>
          <p:nvPr>
            <p:ph type="body" sz="quarter" idx="16"/>
          </p:nvPr>
        </p:nvSpPr>
        <p:spPr>
          <a:xfrm>
            <a:off x="4333077" y="308780"/>
            <a:ext cx="4472288" cy="4061222"/>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C2BB3CA7-C757-8C4E-933B-109A193675D4}"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
        <p:nvSpPr>
          <p:cNvPr id="10" name="Freeform 6"/>
          <p:cNvSpPr>
            <a:spLocks noChangeAspect="1"/>
          </p:cNvSpPr>
          <p:nvPr userDrawn="1"/>
        </p:nvSpPr>
        <p:spPr bwMode="auto">
          <a:xfrm flipH="1">
            <a:off x="638239" y="308780"/>
            <a:ext cx="3490301" cy="406122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1" name="Title 1"/>
          <p:cNvSpPr>
            <a:spLocks noGrp="1"/>
          </p:cNvSpPr>
          <p:nvPr>
            <p:ph type="title"/>
          </p:nvPr>
        </p:nvSpPr>
        <p:spPr>
          <a:xfrm>
            <a:off x="842776" y="628087"/>
            <a:ext cx="2850919" cy="3426555"/>
          </a:xfrm>
        </p:spPr>
        <p:txBody>
          <a:bodyPr anchor="b"/>
          <a:lstStyle>
            <a:lvl1pPr algn="l">
              <a:defRPr sz="3200" b="1" cap="none"/>
            </a:lvl1pPr>
          </a:lstStyle>
          <a:p>
            <a:r>
              <a:rPr lang="en-US"/>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1714939"/>
            <a:ext cx="3671336" cy="1877979"/>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23AEE3"/>
          </a:solidFill>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1826968"/>
            <a:ext cx="3286891" cy="1505842"/>
          </a:xfrm>
        </p:spPr>
        <p:txBody>
          <a:bodyPr/>
          <a:lstStyle>
            <a:lvl1pPr>
              <a:defRPr sz="2400"/>
            </a:lvl1pPr>
          </a:lstStyle>
          <a:p>
            <a:r>
              <a:rPr lang="en-US"/>
              <a:t>Click to edit Master title style</a:t>
            </a:r>
            <a:endParaRPr lang="en-US" dirty="0"/>
          </a:p>
        </p:txBody>
      </p:sp>
      <p:sp>
        <p:nvSpPr>
          <p:cNvPr id="6" name="Text Placeholder 5"/>
          <p:cNvSpPr>
            <a:spLocks noGrp="1"/>
          </p:cNvSpPr>
          <p:nvPr>
            <p:ph type="body" sz="quarter" idx="16"/>
          </p:nvPr>
        </p:nvSpPr>
        <p:spPr>
          <a:xfrm>
            <a:off x="4617000" y="1714500"/>
            <a:ext cx="3660225" cy="1721644"/>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524E39C1-5107-ED43-AE85-D396AE722CC3}" type="datetime1">
              <a:rPr lang="en-US" smtClean="0">
                <a:solidFill>
                  <a:prstClr val="white"/>
                </a:solidFill>
                <a:latin typeface="Calibri"/>
              </a:rPr>
              <a:pPr/>
              <a:t>11/23/18</a:t>
            </a:fld>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116B08-D6D4-4E45-9E67-6D6041C192FE}"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334567"/>
            <a:ext cx="3391762" cy="406122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439628"/>
            <a:ext cx="1871093" cy="38510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7501" y="334567"/>
            <a:ext cx="4958655" cy="406122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304B5-BE61-2347-B78A-D586F9AC47BF}"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33400" y="857250"/>
            <a:ext cx="8229600" cy="3518807"/>
          </a:xfrm>
          <a:prstGeom prst="rect">
            <a:avLst/>
          </a:prstGeom>
        </p:spPr>
        <p:txBody>
          <a:bodyPr/>
          <a:lstStyle>
            <a:lvl1pPr>
              <a:defRPr sz="1700" baseline="0">
                <a:latin typeface="Trebuchet MS" pitchFamily="34" charset="0"/>
                <a:cs typeface="Arial" pitchFamily="34" charset="0"/>
              </a:defRPr>
            </a:lvl1pPr>
            <a:lvl2pPr>
              <a:defRPr sz="1700">
                <a:latin typeface="Trebuchet MS" pitchFamily="34" charset="0"/>
                <a:cs typeface="Arial" pitchFamily="34" charset="0"/>
              </a:defRPr>
            </a:lvl2pPr>
            <a:lvl3pPr>
              <a:defRPr sz="1700">
                <a:latin typeface="Trebuchet MS" pitchFamily="34" charset="0"/>
                <a:cs typeface="Arial" pitchFamily="34" charset="0"/>
              </a:defRPr>
            </a:lvl3pPr>
          </a:lstStyle>
          <a:p>
            <a:pPr lvl="0"/>
            <a:r>
              <a:rPr lang="en-US"/>
              <a:t>Insert bulleted text (at least 22 </a:t>
            </a:r>
            <a:r>
              <a:rPr lang="en-US" err="1"/>
              <a:t>pt</a:t>
            </a:r>
            <a:r>
              <a:rPr lang="en-US"/>
              <a:t>)</a:t>
            </a:r>
          </a:p>
          <a:p>
            <a:pPr lvl="1"/>
            <a:r>
              <a:rPr lang="en-US"/>
              <a:t>Second level</a:t>
            </a:r>
          </a:p>
          <a:p>
            <a:pPr lvl="2"/>
            <a:r>
              <a:rPr lang="en-US"/>
              <a:t>Third level</a:t>
            </a:r>
          </a:p>
        </p:txBody>
      </p:sp>
      <p:sp>
        <p:nvSpPr>
          <p:cNvPr id="12" name="Content Placeholder 11"/>
          <p:cNvSpPr>
            <a:spLocks noGrp="1"/>
          </p:cNvSpPr>
          <p:nvPr>
            <p:ph sz="quarter" idx="11" hasCustomPrompt="1"/>
          </p:nvPr>
        </p:nvSpPr>
        <p:spPr>
          <a:xfrm>
            <a:off x="533400" y="253094"/>
            <a:ext cx="8229600" cy="432707"/>
          </a:xfrm>
          <a:prstGeom prst="rect">
            <a:avLst/>
          </a:prstGeom>
        </p:spPr>
        <p:txBody>
          <a:bodyPr/>
          <a:lstStyle>
            <a:lvl1pPr marL="0" indent="0">
              <a:buFontTx/>
              <a:buNone/>
              <a:defRPr sz="2100" b="1" cap="none" baseline="0">
                <a:latin typeface="Trebuchet MS" pitchFamily="34" charset="0"/>
                <a:cs typeface="Arial" pitchFamily="34" charset="0"/>
              </a:defRPr>
            </a:lvl1pPr>
          </a:lstStyle>
          <a:p>
            <a:pPr lvl="0"/>
            <a:r>
              <a:rPr lang="en-US"/>
              <a:t>INSERT HEADLINE (28 PT)</a:t>
            </a:r>
          </a:p>
        </p:txBody>
      </p:sp>
    </p:spTree>
    <p:extLst>
      <p:ext uri="{BB962C8B-B14F-4D97-AF65-F5344CB8AC3E}">
        <p14:creationId xmlns:p14="http://schemas.microsoft.com/office/powerpoint/2010/main" val="267859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324557" y="1354270"/>
            <a:ext cx="8494887" cy="3217730"/>
          </a:xfrm>
          <a:prstGeom prst="rect">
            <a:avLst/>
          </a:prstGeom>
        </p:spPr>
        <p:txBody>
          <a:bodyPr vert="horz"/>
          <a:lstStyle>
            <a:lvl1pPr marL="257175" indent="-257175">
              <a:buClr>
                <a:srgbClr val="2B7A9F"/>
              </a:buClr>
              <a:buFont typeface="Wingdings" charset="2"/>
              <a:buChar char="§"/>
              <a:defRPr>
                <a:solidFill>
                  <a:schemeClr val="tx1">
                    <a:lumMod val="50000"/>
                    <a:lumOff val="50000"/>
                  </a:schemeClr>
                </a:solidFill>
              </a:defRPr>
            </a:lvl1pPr>
            <a:lvl2pPr marL="557213" indent="-214313">
              <a:buClr>
                <a:srgbClr val="2B7A9F"/>
              </a:buClr>
              <a:buFont typeface="Wingdings" charset="2"/>
              <a:buChar char="§"/>
              <a:defRPr>
                <a:solidFill>
                  <a:schemeClr val="tx1">
                    <a:lumMod val="50000"/>
                    <a:lumOff val="50000"/>
                  </a:schemeClr>
                </a:solidFill>
              </a:defRPr>
            </a:lvl2pPr>
            <a:lvl3pPr marL="857250" indent="-171450">
              <a:buClr>
                <a:srgbClr val="2B7A9F"/>
              </a:buClr>
              <a:buFont typeface="Wingdings" charset="2"/>
              <a:buChar char="§"/>
              <a:defRPr>
                <a:solidFill>
                  <a:schemeClr val="tx1">
                    <a:lumMod val="50000"/>
                    <a:lumOff val="50000"/>
                  </a:schemeClr>
                </a:solidFill>
              </a:defRPr>
            </a:lvl3pPr>
            <a:lvl4pPr marL="1200150" indent="-171450">
              <a:buClr>
                <a:srgbClr val="2B7A9F"/>
              </a:buClr>
              <a:buFont typeface="Wingdings" charset="2"/>
              <a:buChar char="§"/>
              <a:defRPr>
                <a:solidFill>
                  <a:schemeClr val="tx1">
                    <a:lumMod val="50000"/>
                    <a:lumOff val="50000"/>
                  </a:schemeClr>
                </a:solidFill>
              </a:defRPr>
            </a:lvl4pPr>
            <a:lvl5pPr marL="1543050" indent="-171450">
              <a:buClr>
                <a:srgbClr val="2B7A9F"/>
              </a:buClr>
              <a:buFont typeface="Wingdings" charset="2"/>
              <a:buChar cha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324558" y="454686"/>
            <a:ext cx="8494886" cy="857250"/>
          </a:xfrm>
          <a:prstGeom prst="rect">
            <a:avLst/>
          </a:prstGeom>
        </p:spPr>
        <p:txBody>
          <a:bodyPr vert="horz"/>
          <a:lstStyle>
            <a:lvl1pPr algn="l">
              <a:defRPr sz="3000">
                <a:solidFill>
                  <a:srgbClr val="2B7A9F"/>
                </a:solidFill>
              </a:defRPr>
            </a:lvl1pPr>
          </a:lstStyle>
          <a:p>
            <a:r>
              <a:rPr lang="en-US" dirty="0"/>
              <a:t>Click to edit Master title style</a:t>
            </a:r>
          </a:p>
        </p:txBody>
      </p:sp>
    </p:spTree>
    <p:extLst>
      <p:ext uri="{BB962C8B-B14F-4D97-AF65-F5344CB8AC3E}">
        <p14:creationId xmlns:p14="http://schemas.microsoft.com/office/powerpoint/2010/main" val="216428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2381"/>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23AEE3"/>
          </a:solidFill>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086861"/>
            <a:ext cx="7929000" cy="2228288"/>
          </a:xfrm>
        </p:spPr>
        <p:txBody>
          <a:bodyPr/>
          <a:lstStyle>
            <a:lvl1pPr>
              <a:defRPr sz="4100"/>
            </a:lvl1pPr>
          </a:lstStyle>
          <a:p>
            <a:r>
              <a:rPr lang="en-US"/>
              <a:t>Click to edit Master title style</a:t>
            </a:r>
            <a:endParaRPr lang="en-US" dirty="0"/>
          </a:p>
        </p:txBody>
      </p:sp>
      <p:sp>
        <p:nvSpPr>
          <p:cNvPr id="3" name="Subtitle 2"/>
          <p:cNvSpPr>
            <a:spLocks noGrp="1"/>
          </p:cNvSpPr>
          <p:nvPr>
            <p:ph type="subTitle" idx="1"/>
          </p:nvPr>
        </p:nvSpPr>
        <p:spPr>
          <a:xfrm>
            <a:off x="607501" y="3960635"/>
            <a:ext cx="7929000" cy="326231"/>
          </a:xfrm>
          <a:effectLst/>
        </p:spPr>
        <p:txBody>
          <a:bodyPr anchor="t"/>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56EED6-3E99-8348-91DD-2BEED4A37271}"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1666716"/>
            <a:ext cx="7915931" cy="2727383"/>
          </a:xfrm>
          <a:effectLst/>
        </p:spPr>
        <p:txBody>
          <a:bodyPr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2373CD-5BBB-A043-BCF4-79E329D50F9C}"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9144000" cy="3902869"/>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solidFill>
            <a:srgbClr val="23AEE3"/>
          </a:solidFill>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213547"/>
            <a:ext cx="7921064" cy="1101600"/>
          </a:xfrm>
        </p:spPr>
        <p:txBody>
          <a:bodyPr anchor="b"/>
          <a:lstStyle>
            <a:lvl1pPr algn="r">
              <a:defRPr sz="3600" b="1" cap="none"/>
            </a:lvl1pPr>
          </a:lstStyle>
          <a:p>
            <a:r>
              <a:rPr lang="en-US"/>
              <a:t>Click to edit Master title style</a:t>
            </a:r>
            <a:endParaRPr lang="en-US" dirty="0"/>
          </a:p>
        </p:txBody>
      </p:sp>
      <p:sp>
        <p:nvSpPr>
          <p:cNvPr id="3" name="Text Placeholder 2"/>
          <p:cNvSpPr>
            <a:spLocks noGrp="1"/>
          </p:cNvSpPr>
          <p:nvPr>
            <p:ph type="body" idx="1"/>
          </p:nvPr>
        </p:nvSpPr>
        <p:spPr>
          <a:xfrm>
            <a:off x="607500" y="3960901"/>
            <a:ext cx="7921064" cy="325466"/>
          </a:xfrm>
        </p:spPr>
        <p:txBody>
          <a:bodyPr anchor="t">
            <a:noAutofit/>
          </a:bodyPr>
          <a:lstStyle>
            <a:lvl1pPr marL="0" indent="0" algn="r">
              <a:buNone/>
              <a:defRPr sz="1400">
                <a:solidFill>
                  <a:schemeClr val="tx1"/>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91A1BB-5DC8-D543-85AE-F1F536D31D10}"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7500" y="1674238"/>
            <a:ext cx="3889405" cy="2729072"/>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62" y="1666715"/>
            <a:ext cx="3895937" cy="2729073"/>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2C49A1-834D-984E-8510-07F2DC008C5C}"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
        <p:nvSpPr>
          <p:cNvPr id="12" name="Freeform 6"/>
          <p:cNvSpPr/>
          <p:nvPr userDrawn="1"/>
        </p:nvSpPr>
        <p:spPr bwMode="auto">
          <a:xfrm>
            <a:off x="0" y="0"/>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3"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0"/>
          </p:nvPr>
        </p:nvSpPr>
        <p:spPr>
          <a:xfrm>
            <a:off x="8172450" y="4873158"/>
            <a:ext cx="603996" cy="144136"/>
          </a:xfrm>
        </p:spPr>
        <p:txBody>
          <a:bodyPr/>
          <a:lstStyle/>
          <a:p>
            <a:fld id="{70545F4A-0DF1-C04A-84F6-882EC6CC681E}" type="slidenum">
              <a:rPr lang="en-US" smtClean="0"/>
              <a:pPr/>
              <a:t>‹#›</a:t>
            </a:fld>
            <a:endParaRPr lang="en-US" dirty="0"/>
          </a:p>
        </p:txBody>
      </p:sp>
    </p:spTree>
    <p:extLst>
      <p:ext uri="{BB962C8B-B14F-4D97-AF65-F5344CB8AC3E}">
        <p14:creationId xmlns:p14="http://schemas.microsoft.com/office/powerpoint/2010/main" val="693017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1046" y="1631156"/>
            <a:ext cx="3892393" cy="432197"/>
          </a:xfrm>
          <a:effectLst/>
        </p:spPr>
        <p:txBody>
          <a:bodyPr anchor="b">
            <a:noAutofit/>
          </a:bodyPr>
          <a:lstStyle>
            <a:lvl1pPr marL="0" indent="0" algn="ctr">
              <a:buNone/>
              <a:defRPr sz="1500" b="0">
                <a:solidFill>
                  <a:schemeClr val="bg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11047" y="2063354"/>
            <a:ext cx="3892392" cy="2332435"/>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62" y="1631156"/>
            <a:ext cx="3895937" cy="432197"/>
          </a:xfrm>
          <a:effectLst/>
        </p:spPr>
        <p:txBody>
          <a:bodyPr anchor="b">
            <a:noAutofit/>
          </a:bodyPr>
          <a:lstStyle>
            <a:lvl1pPr marL="0" indent="0" algn="ctr">
              <a:buNone/>
              <a:defRPr sz="1500" b="0">
                <a:solidFill>
                  <a:schemeClr val="bg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62" y="2063354"/>
            <a:ext cx="3895937" cy="2332435"/>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A6187526-3789-CE44-9DB3-72BA7F3D06A4}" type="datetime1">
              <a:rPr lang="en-US" smtClean="0">
                <a:solidFill>
                  <a:prstClr val="black"/>
                </a:solidFill>
                <a:latin typeface="Calibri"/>
              </a:rPr>
              <a:pPr/>
              <a:t>11/23/18</a:t>
            </a:fld>
            <a:endParaRPr lang="en-US" dirty="0">
              <a:solidFill>
                <a:prstClr val="black"/>
              </a:solidFill>
              <a:latin typeface="Calibri"/>
            </a:endParaRPr>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
        <p:nvSpPr>
          <p:cNvPr id="11" name="Freeform 6"/>
          <p:cNvSpPr/>
          <p:nvPr userDrawn="1"/>
        </p:nvSpPr>
        <p:spPr bwMode="auto">
          <a:xfrm>
            <a:off x="0" y="0"/>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D60516-F9D6-0443-ADA9-33C66A357BF9}" type="datetime1">
              <a:rPr lang="en-US" smtClean="0">
                <a:solidFill>
                  <a:prstClr val="white"/>
                </a:solidFill>
                <a:latin typeface="Calibri"/>
              </a:rPr>
              <a:pPr/>
              <a:t>11/23/18</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
        <p:nvSpPr>
          <p:cNvPr id="7" name="Freeform 6"/>
          <p:cNvSpPr/>
          <p:nvPr userDrawn="1"/>
        </p:nvSpPr>
        <p:spPr bwMode="auto">
          <a:xfrm>
            <a:off x="0" y="54833"/>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034BF-747D-F947-A595-AE26EF3E962B}" type="datetime1">
              <a:rPr lang="en-US" smtClean="0">
                <a:solidFill>
                  <a:prstClr val="white"/>
                </a:solidFill>
                <a:latin typeface="Calibri"/>
              </a:rPr>
              <a:pPr/>
              <a:t>11/23/18</a:t>
            </a:fld>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338636" y="336624"/>
            <a:ext cx="2660650" cy="13609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lIns="68580" tIns="34290" rIns="68580" bIns="34290"/>
          <a:lstStyle/>
          <a:p>
            <a:pPr defTabSz="342900" fontAlgn="auto">
              <a:spcBef>
                <a:spcPts val="0"/>
              </a:spcBef>
              <a:spcAft>
                <a:spcPts val="0"/>
              </a:spcAft>
            </a:pPr>
            <a:endParaRPr lang="en-US" sz="1400" dirty="0">
              <a:solidFill>
                <a:prstClr val="white"/>
              </a:solidFill>
              <a:latin typeface="Calibri"/>
            </a:endParaRPr>
          </a:p>
        </p:txBody>
      </p:sp>
      <p:sp>
        <p:nvSpPr>
          <p:cNvPr id="2" name="Title 1"/>
          <p:cNvSpPr>
            <a:spLocks noGrp="1"/>
          </p:cNvSpPr>
          <p:nvPr>
            <p:ph type="title"/>
          </p:nvPr>
        </p:nvSpPr>
        <p:spPr>
          <a:xfrm>
            <a:off x="338636" y="346522"/>
            <a:ext cx="2660650" cy="1213797"/>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334567"/>
            <a:ext cx="4689475" cy="4061222"/>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5339" y="1766034"/>
            <a:ext cx="2660650" cy="270023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F1016CD-5833-AA40-B353-4D01BAC22AA7}"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545642"/>
            <a:ext cx="3639741" cy="1212872"/>
          </a:xfrm>
        </p:spPr>
        <p:txBody>
          <a:bodyPr anchor="b">
            <a:normAutofit/>
          </a:bodyPr>
          <a:lstStyle>
            <a:lvl1pPr algn="l">
              <a:defRPr sz="18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51435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100"/>
            </a:lvl1pPr>
          </a:lstStyle>
          <a:p>
            <a:r>
              <a:rPr lang="en-US"/>
              <a:t>Drag picture to placeholder or click icon to add</a:t>
            </a:r>
            <a:endParaRPr lang="en-US" dirty="0"/>
          </a:p>
        </p:txBody>
      </p:sp>
      <p:sp>
        <p:nvSpPr>
          <p:cNvPr id="4" name="Text Placeholder 3"/>
          <p:cNvSpPr>
            <a:spLocks noGrp="1"/>
          </p:cNvSpPr>
          <p:nvPr>
            <p:ph type="body" sz="half" idx="2"/>
          </p:nvPr>
        </p:nvSpPr>
        <p:spPr>
          <a:xfrm>
            <a:off x="611046" y="1758513"/>
            <a:ext cx="3639741" cy="2637274"/>
          </a:xfrm>
        </p:spPr>
        <p:txBody>
          <a:bodyPr anchor="t">
            <a:normAutofit/>
          </a:bodyPr>
          <a:lstStyle>
            <a:lvl1pPr marL="0" indent="0">
              <a:buNone/>
              <a:defRPr sz="9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a:xfrm>
            <a:off x="2914358" y="4531022"/>
            <a:ext cx="732659" cy="273844"/>
          </a:xfrm>
        </p:spPr>
        <p:txBody>
          <a:bodyPr/>
          <a:lstStyle/>
          <a:p>
            <a:fld id="{18BB19AB-D336-D047-A901-AE234E5FFAEB}"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a:xfrm>
            <a:off x="442797" y="4531022"/>
            <a:ext cx="2471560" cy="273844"/>
          </a:xfrm>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Slide Number Placeholder 6"/>
          <p:cNvSpPr>
            <a:spLocks noGrp="1"/>
          </p:cNvSpPr>
          <p:nvPr>
            <p:ph type="sldNum" sz="quarter" idx="12"/>
          </p:nvPr>
        </p:nvSpPr>
        <p:spPr>
          <a:xfrm>
            <a:off x="3647017" y="4436917"/>
            <a:ext cx="796616" cy="367949"/>
          </a:xfrm>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3600450"/>
            <a:ext cx="7921064" cy="425054"/>
          </a:xfrm>
        </p:spPr>
        <p:txBody>
          <a:bodyPr anchor="b">
            <a:normAutofit/>
          </a:bodyPr>
          <a:lstStyle>
            <a:lvl1pPr algn="l">
              <a:defRPr sz="18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360045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Drag picture to placeholder or click icon to add</a:t>
            </a:r>
            <a:endParaRPr lang="en-US" dirty="0"/>
          </a:p>
        </p:txBody>
      </p:sp>
      <p:sp>
        <p:nvSpPr>
          <p:cNvPr id="4" name="Text Placeholder 3"/>
          <p:cNvSpPr>
            <a:spLocks noGrp="1"/>
          </p:cNvSpPr>
          <p:nvPr>
            <p:ph type="body" sz="half" idx="2"/>
          </p:nvPr>
        </p:nvSpPr>
        <p:spPr>
          <a:xfrm>
            <a:off x="607500" y="4025504"/>
            <a:ext cx="7921064" cy="370284"/>
          </a:xfrm>
        </p:spPr>
        <p:txBody>
          <a:bodyPr>
            <a:normAutofit/>
          </a:bodyPr>
          <a:lstStyle>
            <a:lvl1pPr marL="0" indent="0">
              <a:buNone/>
              <a:defRPr sz="9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F64E5818-407B-124A-B631-21E8CA444953}"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811092"/>
            <a:ext cx="4749312" cy="242939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23AEE3"/>
          </a:solidFill>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928877"/>
            <a:ext cx="4420380" cy="1984434"/>
          </a:xfrm>
        </p:spPr>
        <p:txBody>
          <a:bodyPr anchor="b"/>
          <a:lstStyle>
            <a:lvl1pPr algn="l">
              <a:defRPr sz="3200" b="1" cap="none"/>
            </a:lvl1pPr>
          </a:lstStyle>
          <a:p>
            <a:r>
              <a:rPr lang="en-US"/>
              <a:t>Click to edit Master title style</a:t>
            </a:r>
            <a:endParaRPr lang="en-US" dirty="0"/>
          </a:p>
        </p:txBody>
      </p:sp>
      <p:sp>
        <p:nvSpPr>
          <p:cNvPr id="3" name="Text Placeholder 2"/>
          <p:cNvSpPr>
            <a:spLocks noGrp="1"/>
          </p:cNvSpPr>
          <p:nvPr>
            <p:ph type="body" idx="1"/>
          </p:nvPr>
        </p:nvSpPr>
        <p:spPr>
          <a:xfrm>
            <a:off x="639893" y="3332760"/>
            <a:ext cx="4418727" cy="534931"/>
          </a:xfrm>
        </p:spPr>
        <p:txBody>
          <a:bodyPr anchor="t">
            <a:noAutofit/>
          </a:bodyPr>
          <a:lstStyle>
            <a:lvl1pPr marL="0" indent="0" algn="l">
              <a:buNone/>
              <a:defRPr sz="1400">
                <a:solidFill>
                  <a:schemeClr val="tx1"/>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680982" y="811092"/>
            <a:ext cx="2857501" cy="3056599"/>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C2BB3CA7-C757-8C4E-933B-109A193675D4}"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1714939"/>
            <a:ext cx="3671336" cy="1877979"/>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23AEE3"/>
          </a:solidFill>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1826968"/>
            <a:ext cx="3286891" cy="1505842"/>
          </a:xfrm>
        </p:spPr>
        <p:txBody>
          <a:bodyPr/>
          <a:lstStyle>
            <a:lvl1pPr>
              <a:defRPr sz="2400"/>
            </a:lvl1pPr>
          </a:lstStyle>
          <a:p>
            <a:r>
              <a:rPr lang="en-US"/>
              <a:t>Click to edit Master title style</a:t>
            </a:r>
            <a:endParaRPr lang="en-US" dirty="0"/>
          </a:p>
        </p:txBody>
      </p:sp>
      <p:sp>
        <p:nvSpPr>
          <p:cNvPr id="6" name="Text Placeholder 5"/>
          <p:cNvSpPr>
            <a:spLocks noGrp="1"/>
          </p:cNvSpPr>
          <p:nvPr>
            <p:ph type="body" sz="quarter" idx="16"/>
          </p:nvPr>
        </p:nvSpPr>
        <p:spPr>
          <a:xfrm>
            <a:off x="4617000" y="1714500"/>
            <a:ext cx="3660225" cy="1721644"/>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524E39C1-5107-ED43-AE85-D396AE722CC3}" type="datetime1">
              <a:rPr lang="en-US" smtClean="0">
                <a:solidFill>
                  <a:prstClr val="white"/>
                </a:solidFill>
                <a:latin typeface="Calibri"/>
              </a:rPr>
              <a:pPr/>
              <a:t>11/23/18</a:t>
            </a:fld>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116B08-D6D4-4E45-9E67-6D6041C192FE}"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334567"/>
            <a:ext cx="3391762" cy="406122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439628"/>
            <a:ext cx="1871093" cy="38510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7501" y="334567"/>
            <a:ext cx="4958655" cy="406122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304B5-BE61-2347-B78A-D586F9AC47BF}"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70545F4A-0DF1-C04A-84F6-882EC6CC681E}" type="slidenum">
              <a:rPr lang="en-US" smtClean="0"/>
              <a:pPr/>
              <a:t>‹#›</a:t>
            </a:fld>
            <a:endParaRPr lang="en-US" dirty="0"/>
          </a:p>
        </p:txBody>
      </p:sp>
    </p:spTree>
    <p:extLst>
      <p:ext uri="{BB962C8B-B14F-4D97-AF65-F5344CB8AC3E}">
        <p14:creationId xmlns:p14="http://schemas.microsoft.com/office/powerpoint/2010/main" val="2051948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2381"/>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23AEE3"/>
          </a:solidFill>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086861"/>
            <a:ext cx="7929000" cy="2228288"/>
          </a:xfrm>
        </p:spPr>
        <p:txBody>
          <a:bodyPr/>
          <a:lstStyle>
            <a:lvl1pPr>
              <a:defRPr sz="4100"/>
            </a:lvl1pPr>
          </a:lstStyle>
          <a:p>
            <a:r>
              <a:rPr lang="en-US"/>
              <a:t>Click to edit Master title style</a:t>
            </a:r>
            <a:endParaRPr lang="en-US" dirty="0"/>
          </a:p>
        </p:txBody>
      </p:sp>
      <p:sp>
        <p:nvSpPr>
          <p:cNvPr id="3" name="Subtitle 2"/>
          <p:cNvSpPr>
            <a:spLocks noGrp="1"/>
          </p:cNvSpPr>
          <p:nvPr>
            <p:ph type="subTitle" idx="1"/>
          </p:nvPr>
        </p:nvSpPr>
        <p:spPr>
          <a:xfrm>
            <a:off x="607501" y="3960635"/>
            <a:ext cx="7929000" cy="326231"/>
          </a:xfrm>
          <a:effectLst/>
        </p:spPr>
        <p:txBody>
          <a:bodyPr anchor="t"/>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56EED6-3E99-8348-91DD-2BEED4A37271}"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1666716"/>
            <a:ext cx="7915931" cy="2727383"/>
          </a:xfrm>
          <a:effectLst/>
        </p:spPr>
        <p:txBody>
          <a:bodyPr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2373CD-5BBB-A043-BCF4-79E329D50F9C}"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9144000" cy="3902869"/>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solidFill>
            <a:srgbClr val="23AEE3"/>
          </a:solidFill>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213547"/>
            <a:ext cx="7921064" cy="1101600"/>
          </a:xfrm>
        </p:spPr>
        <p:txBody>
          <a:bodyPr anchor="b"/>
          <a:lstStyle>
            <a:lvl1pPr algn="r">
              <a:defRPr sz="3600" b="1" cap="none"/>
            </a:lvl1pPr>
          </a:lstStyle>
          <a:p>
            <a:r>
              <a:rPr lang="en-US"/>
              <a:t>Click to edit Master title style</a:t>
            </a:r>
            <a:endParaRPr lang="en-US" dirty="0"/>
          </a:p>
        </p:txBody>
      </p:sp>
      <p:sp>
        <p:nvSpPr>
          <p:cNvPr id="3" name="Text Placeholder 2"/>
          <p:cNvSpPr>
            <a:spLocks noGrp="1"/>
          </p:cNvSpPr>
          <p:nvPr>
            <p:ph type="body" idx="1"/>
          </p:nvPr>
        </p:nvSpPr>
        <p:spPr>
          <a:xfrm>
            <a:off x="607500" y="3960901"/>
            <a:ext cx="7921064" cy="325466"/>
          </a:xfrm>
        </p:spPr>
        <p:txBody>
          <a:bodyPr anchor="t">
            <a:noAutofit/>
          </a:bodyPr>
          <a:lstStyle>
            <a:lvl1pPr marL="0" indent="0" algn="r">
              <a:buNone/>
              <a:defRPr sz="1400">
                <a:solidFill>
                  <a:schemeClr val="tx1"/>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91A1BB-5DC8-D543-85AE-F1F536D31D10}"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7500" y="1674238"/>
            <a:ext cx="3889405" cy="2729072"/>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62" y="1666715"/>
            <a:ext cx="3895937" cy="2729073"/>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2C49A1-834D-984E-8510-07F2DC008C5C}"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
        <p:nvSpPr>
          <p:cNvPr id="12" name="Freeform 6"/>
          <p:cNvSpPr/>
          <p:nvPr userDrawn="1"/>
        </p:nvSpPr>
        <p:spPr bwMode="auto">
          <a:xfrm>
            <a:off x="0" y="0"/>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3"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1046" y="1631156"/>
            <a:ext cx="3892393" cy="432197"/>
          </a:xfrm>
          <a:effectLst/>
        </p:spPr>
        <p:txBody>
          <a:bodyPr anchor="b">
            <a:noAutofit/>
          </a:bodyPr>
          <a:lstStyle>
            <a:lvl1pPr marL="0" indent="0" algn="ctr">
              <a:buNone/>
              <a:defRPr sz="1500" b="0">
                <a:solidFill>
                  <a:schemeClr val="bg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11047" y="2063354"/>
            <a:ext cx="3892392" cy="2332435"/>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62" y="1631156"/>
            <a:ext cx="3895937" cy="432197"/>
          </a:xfrm>
          <a:effectLst/>
        </p:spPr>
        <p:txBody>
          <a:bodyPr anchor="b">
            <a:noAutofit/>
          </a:bodyPr>
          <a:lstStyle>
            <a:lvl1pPr marL="0" indent="0" algn="ctr">
              <a:buNone/>
              <a:defRPr sz="1500" b="0">
                <a:solidFill>
                  <a:schemeClr val="bg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62" y="2063354"/>
            <a:ext cx="3895937" cy="2332435"/>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A6187526-3789-CE44-9DB3-72BA7F3D06A4}" type="datetime1">
              <a:rPr lang="en-US" smtClean="0">
                <a:solidFill>
                  <a:prstClr val="black"/>
                </a:solidFill>
                <a:latin typeface="Calibri"/>
              </a:rPr>
              <a:pPr/>
              <a:t>11/23/18</a:t>
            </a:fld>
            <a:endParaRPr lang="en-US" dirty="0">
              <a:solidFill>
                <a:prstClr val="black"/>
              </a:solidFill>
              <a:latin typeface="Calibri"/>
            </a:endParaRPr>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
        <p:nvSpPr>
          <p:cNvPr id="11" name="Freeform 6"/>
          <p:cNvSpPr/>
          <p:nvPr userDrawn="1"/>
        </p:nvSpPr>
        <p:spPr bwMode="auto">
          <a:xfrm>
            <a:off x="0" y="0"/>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D60516-F9D6-0443-ADA9-33C66A357BF9}" type="datetime1">
              <a:rPr lang="en-US" smtClean="0">
                <a:solidFill>
                  <a:prstClr val="white"/>
                </a:solidFill>
                <a:latin typeface="Calibri"/>
              </a:rPr>
              <a:pPr/>
              <a:t>11/23/18</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
        <p:nvSpPr>
          <p:cNvPr id="7" name="Freeform 6"/>
          <p:cNvSpPr/>
          <p:nvPr userDrawn="1"/>
        </p:nvSpPr>
        <p:spPr bwMode="auto">
          <a:xfrm>
            <a:off x="0" y="54833"/>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034BF-747D-F947-A595-AE26EF3E962B}" type="datetime1">
              <a:rPr lang="en-US" smtClean="0">
                <a:solidFill>
                  <a:prstClr val="white"/>
                </a:solidFill>
                <a:latin typeface="Calibri"/>
              </a:rPr>
              <a:pPr/>
              <a:t>11/23/18</a:t>
            </a:fld>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338636" y="336624"/>
            <a:ext cx="2660650" cy="13609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lIns="68580" tIns="34290" rIns="68580" bIns="34290"/>
          <a:lstStyle/>
          <a:p>
            <a:pPr defTabSz="342900" fontAlgn="auto">
              <a:spcBef>
                <a:spcPts val="0"/>
              </a:spcBef>
              <a:spcAft>
                <a:spcPts val="0"/>
              </a:spcAft>
            </a:pPr>
            <a:endParaRPr lang="en-US" sz="1400" dirty="0">
              <a:solidFill>
                <a:prstClr val="white"/>
              </a:solidFill>
              <a:latin typeface="Calibri"/>
            </a:endParaRPr>
          </a:p>
        </p:txBody>
      </p:sp>
      <p:sp>
        <p:nvSpPr>
          <p:cNvPr id="2" name="Title 1"/>
          <p:cNvSpPr>
            <a:spLocks noGrp="1"/>
          </p:cNvSpPr>
          <p:nvPr>
            <p:ph type="title"/>
          </p:nvPr>
        </p:nvSpPr>
        <p:spPr>
          <a:xfrm>
            <a:off x="338636" y="346522"/>
            <a:ext cx="2660650" cy="1213797"/>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334567"/>
            <a:ext cx="4689475" cy="4061222"/>
          </a:xfrm>
          <a:effectLst/>
        </p:spPr>
        <p:txBody>
          <a:bodyPr anchor="t">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5339" y="1766034"/>
            <a:ext cx="2660650" cy="270023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F1016CD-5833-AA40-B353-4D01BAC22AA7}"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545642"/>
            <a:ext cx="3639741" cy="1212872"/>
          </a:xfrm>
        </p:spPr>
        <p:txBody>
          <a:bodyPr anchor="b">
            <a:normAutofit/>
          </a:bodyPr>
          <a:lstStyle>
            <a:lvl1pPr algn="l">
              <a:defRPr sz="18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51435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100"/>
            </a:lvl1pPr>
          </a:lstStyle>
          <a:p>
            <a:r>
              <a:rPr lang="en-US"/>
              <a:t>Drag picture to placeholder or click icon to add</a:t>
            </a:r>
            <a:endParaRPr lang="en-US" dirty="0"/>
          </a:p>
        </p:txBody>
      </p:sp>
      <p:sp>
        <p:nvSpPr>
          <p:cNvPr id="4" name="Text Placeholder 3"/>
          <p:cNvSpPr>
            <a:spLocks noGrp="1"/>
          </p:cNvSpPr>
          <p:nvPr>
            <p:ph type="body" sz="half" idx="2"/>
          </p:nvPr>
        </p:nvSpPr>
        <p:spPr>
          <a:xfrm>
            <a:off x="611046" y="1758513"/>
            <a:ext cx="3639741" cy="2637274"/>
          </a:xfrm>
        </p:spPr>
        <p:txBody>
          <a:bodyPr anchor="t">
            <a:normAutofit/>
          </a:bodyPr>
          <a:lstStyle>
            <a:lvl1pPr marL="0" indent="0">
              <a:buNone/>
              <a:defRPr sz="9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a:xfrm>
            <a:off x="2914358" y="4531022"/>
            <a:ext cx="732659" cy="273844"/>
          </a:xfrm>
        </p:spPr>
        <p:txBody>
          <a:bodyPr/>
          <a:lstStyle/>
          <a:p>
            <a:fld id="{18BB19AB-D336-D047-A901-AE234E5FFAEB}"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a:xfrm>
            <a:off x="442797" y="4531022"/>
            <a:ext cx="2471560" cy="273844"/>
          </a:xfrm>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Slide Number Placeholder 6"/>
          <p:cNvSpPr>
            <a:spLocks noGrp="1"/>
          </p:cNvSpPr>
          <p:nvPr>
            <p:ph type="sldNum" sz="quarter" idx="12"/>
          </p:nvPr>
        </p:nvSpPr>
        <p:spPr>
          <a:xfrm>
            <a:off x="3647017" y="4436917"/>
            <a:ext cx="796616" cy="367949"/>
          </a:xfrm>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3600450"/>
            <a:ext cx="7921064" cy="425054"/>
          </a:xfrm>
        </p:spPr>
        <p:txBody>
          <a:bodyPr anchor="b">
            <a:normAutofit/>
          </a:bodyPr>
          <a:lstStyle>
            <a:lvl1pPr algn="l">
              <a:defRPr sz="18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360045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Drag picture to placeholder or click icon to add</a:t>
            </a:r>
            <a:endParaRPr lang="en-US" dirty="0"/>
          </a:p>
        </p:txBody>
      </p:sp>
      <p:sp>
        <p:nvSpPr>
          <p:cNvPr id="4" name="Text Placeholder 3"/>
          <p:cNvSpPr>
            <a:spLocks noGrp="1"/>
          </p:cNvSpPr>
          <p:nvPr>
            <p:ph type="body" sz="half" idx="2"/>
          </p:nvPr>
        </p:nvSpPr>
        <p:spPr>
          <a:xfrm>
            <a:off x="607500" y="4025504"/>
            <a:ext cx="7921064" cy="370284"/>
          </a:xfrm>
        </p:spPr>
        <p:txBody>
          <a:bodyPr>
            <a:normAutofit/>
          </a:bodyPr>
          <a:lstStyle>
            <a:lvl1pPr marL="0" indent="0">
              <a:buNone/>
              <a:defRPr sz="9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F64E5818-407B-124A-B631-21E8CA444953}" type="datetime1">
              <a:rPr lang="en-US" smtClean="0">
                <a:solidFill>
                  <a:prstClr val="white"/>
                </a:solidFill>
                <a:latin typeface="Calibri"/>
              </a:rPr>
              <a:pPr/>
              <a:t>11/23/18</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17 Cover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4025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811092"/>
            <a:ext cx="4749312" cy="242939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23AEE3"/>
          </a:solidFill>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928877"/>
            <a:ext cx="4420380" cy="1984434"/>
          </a:xfrm>
        </p:spPr>
        <p:txBody>
          <a:bodyPr anchor="b"/>
          <a:lstStyle>
            <a:lvl1pPr algn="l">
              <a:defRPr sz="3200" b="1" cap="none"/>
            </a:lvl1pPr>
          </a:lstStyle>
          <a:p>
            <a:r>
              <a:rPr lang="en-US"/>
              <a:t>Click to edit Master title style</a:t>
            </a:r>
            <a:endParaRPr lang="en-US" dirty="0"/>
          </a:p>
        </p:txBody>
      </p:sp>
      <p:sp>
        <p:nvSpPr>
          <p:cNvPr id="3" name="Text Placeholder 2"/>
          <p:cNvSpPr>
            <a:spLocks noGrp="1"/>
          </p:cNvSpPr>
          <p:nvPr>
            <p:ph type="body" idx="1"/>
          </p:nvPr>
        </p:nvSpPr>
        <p:spPr>
          <a:xfrm>
            <a:off x="639893" y="3332760"/>
            <a:ext cx="4418727" cy="534931"/>
          </a:xfrm>
        </p:spPr>
        <p:txBody>
          <a:bodyPr anchor="t">
            <a:noAutofit/>
          </a:bodyPr>
          <a:lstStyle>
            <a:lvl1pPr marL="0" indent="0" algn="l">
              <a:buNone/>
              <a:defRPr sz="1400">
                <a:solidFill>
                  <a:schemeClr val="tx1"/>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680982" y="811092"/>
            <a:ext cx="2857501" cy="3056599"/>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C2BB3CA7-C757-8C4E-933B-109A193675D4}"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1714939"/>
            <a:ext cx="3671336" cy="1877979"/>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23AEE3"/>
          </a:solidFill>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1826968"/>
            <a:ext cx="3286891" cy="1505842"/>
          </a:xfrm>
        </p:spPr>
        <p:txBody>
          <a:bodyPr/>
          <a:lstStyle>
            <a:lvl1pPr>
              <a:defRPr sz="2400"/>
            </a:lvl1pPr>
          </a:lstStyle>
          <a:p>
            <a:r>
              <a:rPr lang="en-US"/>
              <a:t>Click to edit Master title style</a:t>
            </a:r>
            <a:endParaRPr lang="en-US" dirty="0"/>
          </a:p>
        </p:txBody>
      </p:sp>
      <p:sp>
        <p:nvSpPr>
          <p:cNvPr id="6" name="Text Placeholder 5"/>
          <p:cNvSpPr>
            <a:spLocks noGrp="1"/>
          </p:cNvSpPr>
          <p:nvPr>
            <p:ph type="body" sz="quarter" idx="16"/>
          </p:nvPr>
        </p:nvSpPr>
        <p:spPr>
          <a:xfrm>
            <a:off x="4617000" y="1714500"/>
            <a:ext cx="3660225" cy="1721644"/>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524E39C1-5107-ED43-AE85-D396AE722CC3}" type="datetime1">
              <a:rPr lang="en-US" smtClean="0">
                <a:solidFill>
                  <a:prstClr val="white"/>
                </a:solidFill>
                <a:latin typeface="Calibri"/>
              </a:rPr>
              <a:pPr/>
              <a:t>11/23/18</a:t>
            </a:fld>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116B08-D6D4-4E45-9E67-6D6041C192FE}"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334567"/>
            <a:ext cx="3391762" cy="406122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439628"/>
            <a:ext cx="1871093" cy="38510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7501" y="334567"/>
            <a:ext cx="4958655" cy="406122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304B5-BE61-2347-B78A-D586F9AC47BF}"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10" name="Freeform 7"/>
          <p:cNvSpPr/>
          <p:nvPr/>
        </p:nvSpPr>
        <p:spPr bwMode="auto">
          <a:xfrm>
            <a:off x="0" y="1"/>
            <a:ext cx="9144000" cy="3902869"/>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solidFill>
            <a:srgbClr val="23AEE3"/>
          </a:solidFill>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213547"/>
            <a:ext cx="7921064" cy="1101600"/>
          </a:xfrm>
        </p:spPr>
        <p:txBody>
          <a:bodyPr anchor="b"/>
          <a:lstStyle>
            <a:lvl1pPr algn="r">
              <a:defRPr sz="3600" b="1" cap="none"/>
            </a:lvl1pPr>
          </a:lstStyle>
          <a:p>
            <a:r>
              <a:rPr lang="en-US"/>
              <a:t>Click to edit Master title style</a:t>
            </a:r>
            <a:endParaRPr lang="en-US" dirty="0"/>
          </a:p>
        </p:txBody>
      </p:sp>
      <p:sp>
        <p:nvSpPr>
          <p:cNvPr id="3" name="Text Placeholder 2"/>
          <p:cNvSpPr>
            <a:spLocks noGrp="1"/>
          </p:cNvSpPr>
          <p:nvPr>
            <p:ph type="body" idx="1"/>
          </p:nvPr>
        </p:nvSpPr>
        <p:spPr>
          <a:xfrm>
            <a:off x="607500" y="3960901"/>
            <a:ext cx="7921064" cy="325466"/>
          </a:xfrm>
          <a:prstGeom prst="rect">
            <a:avLst/>
          </a:prstGeom>
        </p:spPr>
        <p:txBody>
          <a:bodyPr lIns="68580" tIns="34290" rIns="68580" bIns="34290" anchor="t">
            <a:noAutofit/>
          </a:bodyPr>
          <a:lstStyle>
            <a:lvl1pPr marL="0" indent="0" algn="r">
              <a:buNone/>
              <a:defRPr sz="1400">
                <a:solidFill>
                  <a:schemeClr val="tx1"/>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000969" y="4531022"/>
            <a:ext cx="1007780" cy="273844"/>
          </a:xfrm>
          <a:prstGeom prst="rect">
            <a:avLst/>
          </a:prstGeom>
        </p:spPr>
        <p:txBody>
          <a:bodyPr lIns="68580" tIns="34290" rIns="68580" bIns="34290"/>
          <a:lstStyle/>
          <a:p>
            <a:fld id="{4191A1BB-5DC8-D543-85AE-F1F536D31D10}" type="datetime1">
              <a:rPr lang="en-US" smtClean="0"/>
              <a:t>11/23/18</a:t>
            </a:fld>
            <a:endParaRPr lang="en-US" dirty="0"/>
          </a:p>
        </p:txBody>
      </p:sp>
      <p:sp>
        <p:nvSpPr>
          <p:cNvPr id="5" name="Footer Placeholder 4"/>
          <p:cNvSpPr>
            <a:spLocks noGrp="1"/>
          </p:cNvSpPr>
          <p:nvPr>
            <p:ph type="ftr" sz="quarter" idx="11"/>
          </p:nvPr>
        </p:nvSpPr>
        <p:spPr>
          <a:xfrm>
            <a:off x="338636" y="4531022"/>
            <a:ext cx="6483240" cy="273844"/>
          </a:xfrm>
          <a:prstGeom prst="rect">
            <a:avLst/>
          </a:prstGeom>
        </p:spPr>
        <p:txBody>
          <a:bodyPr lIns="68580" tIns="34290" rIns="68580" bIns="34290"/>
          <a:lstStyle/>
          <a:p>
            <a:r>
              <a:rPr lang="en-US"/>
              <a:t>FLEXspace + LSRS for Learning Space Planning | EDU18 Denver</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74671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2381"/>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23AEE3"/>
          </a:solidFill>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086861"/>
            <a:ext cx="7929000" cy="2228288"/>
          </a:xfrm>
        </p:spPr>
        <p:txBody>
          <a:bodyPr/>
          <a:lstStyle>
            <a:lvl1pPr>
              <a:defRPr sz="4100"/>
            </a:lvl1pPr>
          </a:lstStyle>
          <a:p>
            <a:r>
              <a:rPr lang="en-US"/>
              <a:t>Click to edit Master title style</a:t>
            </a:r>
            <a:endParaRPr lang="en-US" dirty="0"/>
          </a:p>
        </p:txBody>
      </p:sp>
      <p:sp>
        <p:nvSpPr>
          <p:cNvPr id="3" name="Subtitle 2"/>
          <p:cNvSpPr>
            <a:spLocks noGrp="1"/>
          </p:cNvSpPr>
          <p:nvPr>
            <p:ph type="subTitle" idx="1"/>
          </p:nvPr>
        </p:nvSpPr>
        <p:spPr>
          <a:xfrm>
            <a:off x="607501" y="3960635"/>
            <a:ext cx="7929000" cy="326231"/>
          </a:xfrm>
          <a:effectLst/>
        </p:spPr>
        <p:txBody>
          <a:bodyPr anchor="t"/>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p:cNvSpPr>
            <a:spLocks noGrp="1"/>
          </p:cNvSpPr>
          <p:nvPr>
            <p:ph type="ftr" sz="quarter" idx="3"/>
          </p:nvPr>
        </p:nvSpPr>
        <p:spPr>
          <a:xfrm>
            <a:off x="607500" y="4790830"/>
            <a:ext cx="6214376" cy="221582"/>
          </a:xfrm>
          <a:prstGeom prst="rect">
            <a:avLst/>
          </a:prstGeom>
          <a:noFill/>
        </p:spPr>
        <p:txBody>
          <a:bodyPr vert="horz" lIns="68580" tIns="34290" rIns="68580" bIns="34290" rtlCol="0" anchor="b"/>
          <a:lstStyle>
            <a:lvl1pPr algn="l">
              <a:defRPr sz="700">
                <a:solidFill>
                  <a:schemeClr val="bg1"/>
                </a:solidFill>
              </a:defRPr>
            </a:lvl1p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10" name="Date Placeholder 3"/>
          <p:cNvSpPr>
            <a:spLocks noGrp="1"/>
          </p:cNvSpPr>
          <p:nvPr>
            <p:ph type="dt" sz="half" idx="2"/>
          </p:nvPr>
        </p:nvSpPr>
        <p:spPr>
          <a:xfrm>
            <a:off x="7049095" y="4738569"/>
            <a:ext cx="1007780" cy="273844"/>
          </a:xfrm>
          <a:prstGeom prst="rect">
            <a:avLst/>
          </a:prstGeom>
        </p:spPr>
        <p:txBody>
          <a:bodyPr vert="horz" lIns="68580" tIns="34290" rIns="68580" bIns="34290" rtlCol="0" anchor="b"/>
          <a:lstStyle>
            <a:lvl1pPr algn="r">
              <a:defRPr sz="700">
                <a:solidFill>
                  <a:schemeClr val="tx1"/>
                </a:solidFill>
              </a:defRPr>
            </a:lvl1pPr>
          </a:lstStyle>
          <a:p>
            <a:fld id="{62FB6C2A-E460-B74A-95A7-7F6CCC49163C}" type="datetime1">
              <a:rPr lang="en-US" smtClean="0">
                <a:solidFill>
                  <a:prstClr val="white"/>
                </a:solidFill>
                <a:latin typeface="Calibri"/>
              </a:rPr>
              <a:pPr/>
              <a:t>11/23/18</a:t>
            </a:fld>
            <a:endParaRPr lang="en-US" dirty="0">
              <a:solidFill>
                <a:prstClr val="white"/>
              </a:solidFill>
              <a:latin typeface="Calibri"/>
            </a:endParaRPr>
          </a:p>
        </p:txBody>
      </p:sp>
      <p:sp>
        <p:nvSpPr>
          <p:cNvPr id="12" name="Slide Number Placeholder 5"/>
          <p:cNvSpPr>
            <a:spLocks noGrp="1"/>
          </p:cNvSpPr>
          <p:nvPr>
            <p:ph type="sldNum" sz="quarter" idx="4"/>
          </p:nvPr>
        </p:nvSpPr>
        <p:spPr>
          <a:xfrm>
            <a:off x="8056875" y="4644463"/>
            <a:ext cx="796616" cy="367949"/>
          </a:xfrm>
          <a:prstGeom prst="rect">
            <a:avLst/>
          </a:prstGeom>
        </p:spPr>
        <p:txBody>
          <a:bodyPr vert="horz" lIns="68580" tIns="34290" rIns="68580" bIns="8100" rtlCol="0" anchor="b"/>
          <a:lstStyle>
            <a:lvl1pPr algn="r">
              <a:defRPr sz="1500">
                <a:solidFill>
                  <a:schemeClr val="accent1"/>
                </a:solidFill>
              </a:defRPr>
            </a:lvl1p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1666716"/>
            <a:ext cx="7915931" cy="2727383"/>
          </a:xfrm>
          <a:effectLst/>
        </p:spPr>
        <p:txBody>
          <a:bodyPr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2373CD-5BBB-A043-BCF4-79E329D50F9C}"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_LightGrayBackground">
    <p:bg>
      <p:bgPr>
        <a:solidFill>
          <a:srgbClr val="F5F5F6"/>
        </a:solidFill>
        <a:effectLst/>
      </p:bgPr>
    </p:bg>
    <p:spTree>
      <p:nvGrpSpPr>
        <p:cNvPr id="1" name=""/>
        <p:cNvGrpSpPr/>
        <p:nvPr/>
      </p:nvGrpSpPr>
      <p:grpSpPr>
        <a:xfrm>
          <a:off x="0" y="0"/>
          <a:ext cx="0" cy="0"/>
          <a:chOff x="0" y="0"/>
          <a:chExt cx="0" cy="0"/>
        </a:xfrm>
      </p:grpSpPr>
      <p:sp>
        <p:nvSpPr>
          <p:cNvPr id="11" name="Freeform 6"/>
          <p:cNvSpPr/>
          <p:nvPr/>
        </p:nvSpPr>
        <p:spPr bwMode="auto">
          <a:xfrm>
            <a:off x="0" y="0"/>
            <a:ext cx="9144000" cy="117417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3AEE3"/>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54833"/>
            <a:ext cx="7928999" cy="727838"/>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1666716"/>
            <a:ext cx="7915931" cy="2727383"/>
          </a:xfrm>
          <a:effectLst/>
        </p:spPr>
        <p:txBody>
          <a:bodyPr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2373CD-5BBB-A043-BCF4-79E329D50F9C}" type="datetime1">
              <a:rPr lang="en-US" smtClean="0">
                <a:solidFill>
                  <a:prstClr val="white"/>
                </a:solidFill>
                <a:latin typeface="Calibri"/>
              </a:rPr>
              <a:pPr/>
              <a:t>11/23/18</a:t>
            </a:fld>
            <a:endParaRPr lang="en-US" dirty="0">
              <a:solidFill>
                <a:prstClr val="white"/>
              </a:solidFill>
              <a:latin typeface="Calibri"/>
            </a:endParaRPr>
          </a:p>
        </p:txBody>
      </p:sp>
      <p:sp>
        <p:nvSpPr>
          <p:cNvPr id="5" name="Footer Placeholder 4"/>
          <p:cNvSpPr>
            <a:spLocks noGrp="1"/>
          </p:cNvSpPr>
          <p:nvPr>
            <p:ph type="ftr" sz="quarter" idx="11"/>
          </p:nvPr>
        </p:nvSpPr>
        <p:spPr>
          <a:xfrm>
            <a:off x="607500" y="4790830"/>
            <a:ext cx="6214376" cy="221582"/>
          </a:xfrm>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3494BA"/>
                </a:solidFill>
                <a:latin typeface="Calibri"/>
              </a:rPr>
              <a:pPr/>
              <a:t>‹#›</a:t>
            </a:fld>
            <a:endParaRPr lang="en-US" dirty="0">
              <a:solidFill>
                <a:srgbClr val="3494BA"/>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3.tiff"/><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89467" y="224632"/>
            <a:ext cx="8366062" cy="5866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4" name="Slide Number Placeholder 3"/>
          <p:cNvSpPr>
            <a:spLocks noGrp="1"/>
          </p:cNvSpPr>
          <p:nvPr>
            <p:ph type="sldNum" sz="quarter" idx="4"/>
          </p:nvPr>
        </p:nvSpPr>
        <p:spPr>
          <a:xfrm>
            <a:off x="8255000" y="4881094"/>
            <a:ext cx="521446" cy="144136"/>
          </a:xfrm>
          <a:prstGeom prst="rect">
            <a:avLst/>
          </a:prstGeom>
        </p:spPr>
        <p:txBody>
          <a:bodyPr vert="horz" wrap="none" lIns="0" tIns="0" rIns="0" bIns="0" rtlCol="0" anchor="b" anchorCtr="0"/>
          <a:lstStyle>
            <a:lvl1pPr algn="r">
              <a:defRPr sz="700" b="0" i="0">
                <a:solidFill>
                  <a:schemeClr val="tx1">
                    <a:lumMod val="75000"/>
                    <a:lumOff val="25000"/>
                  </a:schemeClr>
                </a:solidFill>
                <a:latin typeface="Calibri"/>
                <a:cs typeface="Calibri"/>
              </a:defRPr>
            </a:lvl1pPr>
          </a:lstStyle>
          <a:p>
            <a:fld id="{70545F4A-0DF1-C04A-84F6-882EC6CC681E}" type="slidenum">
              <a:rPr lang="en-US" smtClean="0"/>
              <a:pPr/>
              <a:t>‹#›</a:t>
            </a:fld>
            <a:endParaRPr lang="en-US" dirty="0"/>
          </a:p>
        </p:txBody>
      </p:sp>
      <p:sp>
        <p:nvSpPr>
          <p:cNvPr id="2" name="TextBox 1"/>
          <p:cNvSpPr txBox="1"/>
          <p:nvPr userDrawn="1"/>
        </p:nvSpPr>
        <p:spPr>
          <a:xfrm>
            <a:off x="292102" y="4862513"/>
            <a:ext cx="3839633" cy="200055"/>
          </a:xfrm>
          <a:prstGeom prst="rect">
            <a:avLst/>
          </a:prstGeom>
          <a:noFill/>
        </p:spPr>
        <p:txBody>
          <a:bodyPr wrap="square" rtlCol="0">
            <a:spAutoFit/>
          </a:bodyPr>
          <a:lstStyle/>
          <a:p>
            <a:r>
              <a:rPr lang="en-US" sz="700" b="1" baseline="0" dirty="0" err="1">
                <a:solidFill>
                  <a:srgbClr val="5A6F89"/>
                </a:solidFill>
                <a:latin typeface="Calibri"/>
                <a:cs typeface="Calibri"/>
              </a:rPr>
              <a:t>FLEXspace</a:t>
            </a:r>
            <a:r>
              <a:rPr lang="en-US" sz="700" b="1" baseline="0" dirty="0">
                <a:solidFill>
                  <a:srgbClr val="5A6F89"/>
                </a:solidFill>
                <a:latin typeface="Calibri"/>
                <a:cs typeface="Calibri"/>
              </a:rPr>
              <a:t> + LSRS AS TOOLS FOR LEARNING SPACE PLANNING</a:t>
            </a:r>
            <a:endParaRPr lang="en-US" sz="700" b="0" dirty="0">
              <a:solidFill>
                <a:srgbClr val="5A6F89"/>
              </a:solidFill>
              <a:latin typeface="Calibri"/>
              <a:cs typeface="Calibri"/>
            </a:endParaRPr>
          </a:p>
        </p:txBody>
      </p:sp>
    </p:spTree>
    <p:extLst>
      <p:ext uri="{BB962C8B-B14F-4D97-AF65-F5344CB8AC3E}">
        <p14:creationId xmlns:p14="http://schemas.microsoft.com/office/powerpoint/2010/main" val="380812466"/>
      </p:ext>
    </p:extLst>
  </p:cSld>
  <p:clrMap bg1="lt1" tx1="dk1" bg2="lt2" tx2="dk2" accent1="accent1" accent2="accent2" accent3="accent3" accent4="accent4" accent5="accent5" accent6="accent6" hlink="hlink" folHlink="folHlink"/>
  <p:sldLayoutIdLst>
    <p:sldLayoutId id="2147483655" r:id="rId1"/>
    <p:sldLayoutId id="2147483663" r:id="rId2"/>
    <p:sldLayoutId id="2147483653" r:id="rId3"/>
    <p:sldLayoutId id="2147483654" r:id="rId4"/>
    <p:sldLayoutId id="2147483665" r:id="rId5"/>
    <p:sldLayoutId id="2147483667" r:id="rId6"/>
  </p:sldLayoutIdLst>
  <p:hf hdr="0" ftr="0" dt="0"/>
  <p:txStyles>
    <p:titleStyle>
      <a:lvl1pPr algn="l" rtl="0" eaLnBrk="0" fontAlgn="base" hangingPunct="0">
        <a:spcBef>
          <a:spcPct val="0"/>
        </a:spcBef>
        <a:spcAft>
          <a:spcPct val="0"/>
        </a:spcAft>
        <a:defRPr sz="2400" b="0" i="0">
          <a:solidFill>
            <a:srgbClr val="000000"/>
          </a:solidFill>
          <a:latin typeface="Calibri"/>
          <a:ea typeface="+mj-ea"/>
          <a:cs typeface="Calibri"/>
        </a:defRPr>
      </a:lvl1pPr>
      <a:lvl2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2pPr>
      <a:lvl3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3pPr>
      <a:lvl4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4pPr>
      <a:lvl5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5pPr>
      <a:lvl6pPr marL="457200" algn="l" rtl="0" fontAlgn="base">
        <a:spcBef>
          <a:spcPct val="0"/>
        </a:spcBef>
        <a:spcAft>
          <a:spcPct val="0"/>
        </a:spcAft>
        <a:defRPr b="1">
          <a:solidFill>
            <a:schemeClr val="bg2"/>
          </a:solidFill>
          <a:latin typeface="Arial" charset="0"/>
          <a:ea typeface="ＭＳ Ｐゴシック" pitchFamily="80" charset="-128"/>
        </a:defRPr>
      </a:lvl6pPr>
      <a:lvl7pPr marL="914400" algn="l" rtl="0" fontAlgn="base">
        <a:spcBef>
          <a:spcPct val="0"/>
        </a:spcBef>
        <a:spcAft>
          <a:spcPct val="0"/>
        </a:spcAft>
        <a:defRPr b="1">
          <a:solidFill>
            <a:schemeClr val="bg2"/>
          </a:solidFill>
          <a:latin typeface="Arial" charset="0"/>
          <a:ea typeface="ＭＳ Ｐゴシック" pitchFamily="80" charset="-128"/>
        </a:defRPr>
      </a:lvl7pPr>
      <a:lvl8pPr marL="1371600" algn="l" rtl="0" fontAlgn="base">
        <a:spcBef>
          <a:spcPct val="0"/>
        </a:spcBef>
        <a:spcAft>
          <a:spcPct val="0"/>
        </a:spcAft>
        <a:defRPr b="1">
          <a:solidFill>
            <a:schemeClr val="bg2"/>
          </a:solidFill>
          <a:latin typeface="Arial" charset="0"/>
          <a:ea typeface="ＭＳ Ｐゴシック" pitchFamily="80" charset="-128"/>
        </a:defRPr>
      </a:lvl8pPr>
      <a:lvl9pPr marL="1828800" algn="l" rtl="0" fontAlgn="base">
        <a:spcBef>
          <a:spcPct val="0"/>
        </a:spcBef>
        <a:spcAft>
          <a:spcPct val="0"/>
        </a:spcAft>
        <a:defRPr b="1">
          <a:solidFill>
            <a:schemeClr val="bg2"/>
          </a:solidFill>
          <a:latin typeface="Arial" charset="0"/>
          <a:ea typeface="ＭＳ Ｐゴシック" pitchFamily="80" charset="-128"/>
        </a:defRPr>
      </a:lvl9pPr>
    </p:titleStyle>
    <p:bodyStyle>
      <a:lvl1pPr marL="0" indent="0" algn="l" rtl="0" eaLnBrk="0" fontAlgn="base" hangingPunct="0">
        <a:spcBef>
          <a:spcPct val="20000"/>
        </a:spcBef>
        <a:spcAft>
          <a:spcPct val="0"/>
        </a:spcAft>
        <a:buNone/>
        <a:defRPr sz="2000" b="0" i="0">
          <a:solidFill>
            <a:srgbClr val="000000"/>
          </a:solidFill>
          <a:latin typeface="Calibri"/>
          <a:ea typeface="+mn-ea"/>
          <a:cs typeface="Calibri"/>
        </a:defRPr>
      </a:lvl1pPr>
      <a:lvl2pPr marL="742950" indent="-285750" algn="l" rtl="0" eaLnBrk="0" fontAlgn="base" hangingPunct="0">
        <a:spcBef>
          <a:spcPct val="20000"/>
        </a:spcBef>
        <a:spcAft>
          <a:spcPct val="0"/>
        </a:spcAft>
        <a:buChar char="–"/>
        <a:defRPr sz="1600">
          <a:solidFill>
            <a:srgbClr val="808080"/>
          </a:solidFill>
          <a:latin typeface="+mn-lt"/>
          <a:ea typeface="+mn-ea"/>
        </a:defRPr>
      </a:lvl2pPr>
      <a:lvl3pPr marL="1085850" indent="-228600" algn="l" rtl="0" eaLnBrk="0" fontAlgn="base" hangingPunct="0">
        <a:spcBef>
          <a:spcPct val="20000"/>
        </a:spcBef>
        <a:spcAft>
          <a:spcPct val="0"/>
        </a:spcAft>
        <a:buChar char="•"/>
        <a:defRPr sz="1600">
          <a:solidFill>
            <a:srgbClr val="808080"/>
          </a:solidFill>
          <a:latin typeface="+mn-lt"/>
          <a:ea typeface="+mn-ea"/>
        </a:defRPr>
      </a:lvl3pPr>
      <a:lvl4pPr marL="1428750" indent="-228600" algn="l" rtl="0" eaLnBrk="0" fontAlgn="base" hangingPunct="0">
        <a:spcBef>
          <a:spcPct val="20000"/>
        </a:spcBef>
        <a:spcAft>
          <a:spcPct val="0"/>
        </a:spcAft>
        <a:buChar char="–"/>
        <a:defRPr sz="1600">
          <a:solidFill>
            <a:srgbClr val="808080"/>
          </a:solidFill>
          <a:latin typeface="+mn-lt"/>
          <a:ea typeface="+mn-ea"/>
        </a:defRPr>
      </a:lvl4pPr>
      <a:lvl5pPr marL="1771650" indent="-228600" algn="l" rtl="0" eaLnBrk="0" fontAlgn="base" hangingPunct="0">
        <a:spcBef>
          <a:spcPct val="20000"/>
        </a:spcBef>
        <a:spcAft>
          <a:spcPct val="0"/>
        </a:spcAft>
        <a:buChar char="»"/>
        <a:defRPr sz="1600">
          <a:solidFill>
            <a:srgbClr val="808080"/>
          </a:solidFill>
          <a:latin typeface="+mn-lt"/>
          <a:ea typeface="+mn-ea"/>
        </a:defRPr>
      </a:lvl5pPr>
      <a:lvl6pPr marL="2228850" indent="-228600" algn="l" rtl="0" fontAlgn="base">
        <a:spcBef>
          <a:spcPct val="20000"/>
        </a:spcBef>
        <a:spcAft>
          <a:spcPct val="0"/>
        </a:spcAft>
        <a:buChar char="»"/>
        <a:defRPr sz="1600">
          <a:solidFill>
            <a:srgbClr val="808080"/>
          </a:solidFill>
          <a:latin typeface="+mn-lt"/>
          <a:ea typeface="+mn-ea"/>
        </a:defRPr>
      </a:lvl6pPr>
      <a:lvl7pPr marL="2686050" indent="-228600" algn="l" rtl="0" fontAlgn="base">
        <a:spcBef>
          <a:spcPct val="20000"/>
        </a:spcBef>
        <a:spcAft>
          <a:spcPct val="0"/>
        </a:spcAft>
        <a:buChar char="»"/>
        <a:defRPr sz="1600">
          <a:solidFill>
            <a:srgbClr val="808080"/>
          </a:solidFill>
          <a:latin typeface="+mn-lt"/>
          <a:ea typeface="+mn-ea"/>
        </a:defRPr>
      </a:lvl7pPr>
      <a:lvl8pPr marL="3143250" indent="-228600" algn="l" rtl="0" fontAlgn="base">
        <a:spcBef>
          <a:spcPct val="20000"/>
        </a:spcBef>
        <a:spcAft>
          <a:spcPct val="0"/>
        </a:spcAft>
        <a:buChar char="»"/>
        <a:defRPr sz="1600">
          <a:solidFill>
            <a:srgbClr val="808080"/>
          </a:solidFill>
          <a:latin typeface="+mn-lt"/>
          <a:ea typeface="+mn-ea"/>
        </a:defRPr>
      </a:lvl8pPr>
      <a:lvl9pPr marL="3600450" indent="-228600" algn="l" rtl="0" fontAlgn="base">
        <a:spcBef>
          <a:spcPct val="20000"/>
        </a:spcBef>
        <a:spcAft>
          <a:spcPct val="0"/>
        </a:spcAft>
        <a:buChar char="»"/>
        <a:defRPr sz="1600">
          <a:solidFill>
            <a:srgbClr val="80808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335391"/>
            <a:ext cx="7928999" cy="727838"/>
          </a:xfrm>
          <a:prstGeom prst="rect">
            <a:avLst/>
          </a:prstGeom>
          <a:effectLst/>
        </p:spPr>
        <p:txBody>
          <a:bodyPr vert="horz" lIns="68580" tIns="34290" rIns="68580" bIns="3429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1638301"/>
            <a:ext cx="7922464" cy="2755798"/>
          </a:xfrm>
          <a:prstGeom prst="rect">
            <a:avLst/>
          </a:prstGeom>
          <a:effectLst/>
        </p:spPr>
        <p:txBody>
          <a:bodyPr vert="horz" lIns="68580" tIns="34290" rIns="68580" bIns="3429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07500" y="4790830"/>
            <a:ext cx="6214376" cy="221582"/>
          </a:xfrm>
          <a:prstGeom prst="rect">
            <a:avLst/>
          </a:prstGeom>
          <a:noFill/>
        </p:spPr>
        <p:txBody>
          <a:bodyPr vert="horz" lIns="68580" tIns="34290" rIns="68580" bIns="34290" rtlCol="0" anchor="b"/>
          <a:lstStyle>
            <a:lvl1pPr algn="l">
              <a:defRPr sz="700">
                <a:solidFill>
                  <a:schemeClr val="bg1"/>
                </a:solidFill>
              </a:defRPr>
            </a:lvl1pPr>
          </a:lstStyle>
          <a:p>
            <a:pPr defTabSz="342900" fontAlgn="auto">
              <a:spcBef>
                <a:spcPts val="0"/>
              </a:spcBef>
              <a:spcAft>
                <a:spcPts val="0"/>
              </a:spcAft>
            </a:pPr>
            <a:r>
              <a:rPr lang="en-US">
                <a:solidFill>
                  <a:prstClr val="black"/>
                </a:solidFill>
                <a:latin typeface="Calibri"/>
                <a:ea typeface="+mn-ea"/>
              </a:rPr>
              <a:t>FLEXspace + LSRS for Learning Space Planning | EDU18 Denver</a:t>
            </a:r>
            <a:endParaRPr lang="en-US" dirty="0">
              <a:solidFill>
                <a:prstClr val="black"/>
              </a:solidFill>
              <a:latin typeface="Calibri"/>
              <a:ea typeface="+mn-ea"/>
            </a:endParaRPr>
          </a:p>
        </p:txBody>
      </p:sp>
      <p:sp>
        <p:nvSpPr>
          <p:cNvPr id="4" name="Date Placeholder 3"/>
          <p:cNvSpPr>
            <a:spLocks noGrp="1"/>
          </p:cNvSpPr>
          <p:nvPr>
            <p:ph type="dt" sz="half" idx="2"/>
          </p:nvPr>
        </p:nvSpPr>
        <p:spPr>
          <a:xfrm>
            <a:off x="7049095" y="4738569"/>
            <a:ext cx="1007780" cy="273844"/>
          </a:xfrm>
          <a:prstGeom prst="rect">
            <a:avLst/>
          </a:prstGeom>
        </p:spPr>
        <p:txBody>
          <a:bodyPr vert="horz" lIns="68580" tIns="34290" rIns="68580" bIns="34290" rtlCol="0" anchor="b"/>
          <a:lstStyle>
            <a:lvl1pPr algn="r">
              <a:defRPr sz="700">
                <a:solidFill>
                  <a:schemeClr val="tx1"/>
                </a:solidFill>
              </a:defRPr>
            </a:lvl1pPr>
          </a:lstStyle>
          <a:p>
            <a:pPr defTabSz="342900" fontAlgn="auto">
              <a:spcBef>
                <a:spcPts val="0"/>
              </a:spcBef>
              <a:spcAft>
                <a:spcPts val="0"/>
              </a:spcAft>
            </a:pPr>
            <a:fld id="{62FB6C2A-E460-B74A-95A7-7F6CCC49163C}" type="datetime1">
              <a:rPr lang="en-US" smtClean="0">
                <a:solidFill>
                  <a:prstClr val="white"/>
                </a:solidFill>
                <a:latin typeface="Calibri"/>
                <a:ea typeface="+mn-ea"/>
              </a:rPr>
              <a:pPr defTabSz="342900" fontAlgn="auto">
                <a:spcBef>
                  <a:spcPts val="0"/>
                </a:spcBef>
                <a:spcAft>
                  <a:spcPts val="0"/>
                </a:spcAft>
              </a:pPr>
              <a:t>11/23/18</a:t>
            </a:fld>
            <a:endParaRPr lang="en-US" dirty="0">
              <a:solidFill>
                <a:prstClr val="white"/>
              </a:solidFill>
              <a:latin typeface="Calibri"/>
              <a:ea typeface="+mn-ea"/>
            </a:endParaRPr>
          </a:p>
        </p:txBody>
      </p:sp>
      <p:sp>
        <p:nvSpPr>
          <p:cNvPr id="6" name="Slide Number Placeholder 5"/>
          <p:cNvSpPr>
            <a:spLocks noGrp="1"/>
          </p:cNvSpPr>
          <p:nvPr>
            <p:ph type="sldNum" sz="quarter" idx="4"/>
          </p:nvPr>
        </p:nvSpPr>
        <p:spPr>
          <a:xfrm>
            <a:off x="8056875" y="4644463"/>
            <a:ext cx="796616" cy="367949"/>
          </a:xfrm>
          <a:prstGeom prst="rect">
            <a:avLst/>
          </a:prstGeom>
        </p:spPr>
        <p:txBody>
          <a:bodyPr vert="horz" lIns="68580" tIns="34290" rIns="68580" bIns="8100" rtlCol="0" anchor="b"/>
          <a:lstStyle>
            <a:lvl1pPr algn="r">
              <a:defRPr sz="1500">
                <a:solidFill>
                  <a:schemeClr val="accent1"/>
                </a:solidFill>
              </a:defRPr>
            </a:lvl1pPr>
          </a:lstStyle>
          <a:p>
            <a:pPr defTabSz="342900" fontAlgn="auto">
              <a:spcBef>
                <a:spcPts val="0"/>
              </a:spcBef>
              <a:spcAft>
                <a:spcPts val="0"/>
              </a:spcAft>
            </a:pPr>
            <a:fld id="{D57F1E4F-1CFF-5643-939E-217C01CDF565}" type="slidenum">
              <a:rPr lang="en-US" dirty="0">
                <a:solidFill>
                  <a:srgbClr val="3494BA"/>
                </a:solidFill>
                <a:latin typeface="Calibri"/>
                <a:ea typeface="+mn-ea"/>
              </a:rPr>
              <a:pPr defTabSz="342900" fontAlgn="auto">
                <a:spcBef>
                  <a:spcPts val="0"/>
                </a:spcBef>
                <a:spcAft>
                  <a:spcPts val="0"/>
                </a:spcAft>
              </a:pPr>
              <a:t>‹#›</a:t>
            </a:fld>
            <a:endParaRPr lang="en-US" dirty="0">
              <a:solidFill>
                <a:srgbClr val="3494BA"/>
              </a:solidFill>
              <a:latin typeface="Calibri"/>
              <a:ea typeface="+mn-ea"/>
            </a:endParaRPr>
          </a:p>
        </p:txBody>
      </p:sp>
      <p:pic>
        <p:nvPicPr>
          <p:cNvPr id="7" name="Picture 6"/>
          <p:cNvPicPr>
            <a:picLocks noChangeAspect="1"/>
          </p:cNvPicPr>
          <p:nvPr userDrawn="1"/>
        </p:nvPicPr>
        <p:blipFill>
          <a:blip r:embed="rId21"/>
          <a:stretch>
            <a:fillRect/>
          </a:stretch>
        </p:blipFill>
        <p:spPr>
          <a:xfrm>
            <a:off x="6523" y="4790830"/>
            <a:ext cx="352670" cy="352670"/>
          </a:xfrm>
          <a:prstGeom prst="rect">
            <a:avLst/>
          </a:prstGeom>
        </p:spPr>
      </p:pic>
    </p:spTree>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Lst>
  <p:hf sldNum="0" hdr="0" dt="0"/>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400" kern="1200">
          <a:solidFill>
            <a:schemeClr val="bg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bg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100" kern="1200">
          <a:solidFill>
            <a:schemeClr val="bg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bg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bg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335391"/>
            <a:ext cx="7928999" cy="727838"/>
          </a:xfrm>
          <a:prstGeom prst="rect">
            <a:avLst/>
          </a:prstGeom>
          <a:effectLst/>
        </p:spPr>
        <p:txBody>
          <a:bodyPr vert="horz" lIns="68580" tIns="34290" rIns="68580" bIns="3429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1638301"/>
            <a:ext cx="7922464" cy="2755798"/>
          </a:xfrm>
          <a:prstGeom prst="rect">
            <a:avLst/>
          </a:prstGeom>
          <a:effectLst/>
        </p:spPr>
        <p:txBody>
          <a:bodyPr vert="horz" lIns="68580" tIns="34290" rIns="68580" bIns="3429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4531022"/>
            <a:ext cx="6483240" cy="273844"/>
          </a:xfrm>
          <a:prstGeom prst="rect">
            <a:avLst/>
          </a:prstGeom>
        </p:spPr>
        <p:txBody>
          <a:bodyPr vert="horz" lIns="68580" tIns="34290" rIns="68580" bIns="34290" rtlCol="0" anchor="b"/>
          <a:lstStyle>
            <a:lvl1pPr algn="l">
              <a:defRPr sz="700">
                <a:solidFill>
                  <a:schemeClr val="bg1"/>
                </a:solidFill>
              </a:defRPr>
            </a:lvl1pPr>
          </a:lstStyle>
          <a:p>
            <a:pPr defTabSz="342900" fontAlgn="auto">
              <a:spcBef>
                <a:spcPts val="0"/>
              </a:spcBef>
              <a:spcAft>
                <a:spcPts val="0"/>
              </a:spcAft>
            </a:pPr>
            <a:r>
              <a:rPr lang="en-US">
                <a:solidFill>
                  <a:prstClr val="black"/>
                </a:solidFill>
                <a:latin typeface="Calibri"/>
                <a:ea typeface="+mn-ea"/>
              </a:rPr>
              <a:t>FLEXspace + LSRS for Learning Space Planning | EDU18 Denver</a:t>
            </a:r>
            <a:endParaRPr lang="en-US" dirty="0">
              <a:solidFill>
                <a:prstClr val="black"/>
              </a:solidFill>
              <a:latin typeface="Calibri"/>
              <a:ea typeface="+mn-ea"/>
            </a:endParaRPr>
          </a:p>
        </p:txBody>
      </p:sp>
      <p:sp>
        <p:nvSpPr>
          <p:cNvPr id="4" name="Date Placeholder 3"/>
          <p:cNvSpPr>
            <a:spLocks noGrp="1"/>
          </p:cNvSpPr>
          <p:nvPr>
            <p:ph type="dt" sz="half" idx="2"/>
          </p:nvPr>
        </p:nvSpPr>
        <p:spPr>
          <a:xfrm>
            <a:off x="7000969" y="4531022"/>
            <a:ext cx="1007780" cy="273844"/>
          </a:xfrm>
          <a:prstGeom prst="rect">
            <a:avLst/>
          </a:prstGeom>
        </p:spPr>
        <p:txBody>
          <a:bodyPr vert="horz" lIns="68580" tIns="34290" rIns="68580" bIns="34290" rtlCol="0" anchor="b"/>
          <a:lstStyle>
            <a:lvl1pPr algn="r">
              <a:defRPr sz="700">
                <a:solidFill>
                  <a:schemeClr val="tx1"/>
                </a:solidFill>
              </a:defRPr>
            </a:lvl1pPr>
          </a:lstStyle>
          <a:p>
            <a:pPr defTabSz="342900" fontAlgn="auto">
              <a:spcBef>
                <a:spcPts val="0"/>
              </a:spcBef>
              <a:spcAft>
                <a:spcPts val="0"/>
              </a:spcAft>
            </a:pPr>
            <a:fld id="{62FB6C2A-E460-B74A-95A7-7F6CCC49163C}" type="datetime1">
              <a:rPr lang="en-US" smtClean="0">
                <a:solidFill>
                  <a:prstClr val="white"/>
                </a:solidFill>
                <a:latin typeface="Calibri"/>
                <a:ea typeface="+mn-ea"/>
              </a:rPr>
              <a:pPr defTabSz="342900" fontAlgn="auto">
                <a:spcBef>
                  <a:spcPts val="0"/>
                </a:spcBef>
                <a:spcAft>
                  <a:spcPts val="0"/>
                </a:spcAft>
              </a:pPr>
              <a:t>11/23/18</a:t>
            </a:fld>
            <a:endParaRPr lang="en-US" dirty="0">
              <a:solidFill>
                <a:prstClr val="white"/>
              </a:solidFill>
              <a:latin typeface="Calibri"/>
              <a:ea typeface="+mn-ea"/>
            </a:endParaRPr>
          </a:p>
        </p:txBody>
      </p:sp>
      <p:sp>
        <p:nvSpPr>
          <p:cNvPr id="6" name="Slide Number Placeholder 5"/>
          <p:cNvSpPr>
            <a:spLocks noGrp="1"/>
          </p:cNvSpPr>
          <p:nvPr>
            <p:ph type="sldNum" sz="quarter" idx="4"/>
          </p:nvPr>
        </p:nvSpPr>
        <p:spPr>
          <a:xfrm>
            <a:off x="8008749" y="4436917"/>
            <a:ext cx="796616" cy="367949"/>
          </a:xfrm>
          <a:prstGeom prst="rect">
            <a:avLst/>
          </a:prstGeom>
        </p:spPr>
        <p:txBody>
          <a:bodyPr vert="horz" lIns="68580" tIns="34290" rIns="68580" bIns="8100" rtlCol="0" anchor="b"/>
          <a:lstStyle>
            <a:lvl1pPr algn="r">
              <a:defRPr sz="1500">
                <a:solidFill>
                  <a:schemeClr val="accent1"/>
                </a:solidFill>
              </a:defRPr>
            </a:lvl1pPr>
          </a:lstStyle>
          <a:p>
            <a:pPr defTabSz="342900" fontAlgn="auto">
              <a:spcBef>
                <a:spcPts val="0"/>
              </a:spcBef>
              <a:spcAft>
                <a:spcPts val="0"/>
              </a:spcAft>
            </a:pPr>
            <a:fld id="{D57F1E4F-1CFF-5643-939E-217C01CDF565}" type="slidenum">
              <a:rPr lang="en-US" dirty="0">
                <a:solidFill>
                  <a:srgbClr val="3494BA"/>
                </a:solidFill>
                <a:latin typeface="Calibri"/>
                <a:ea typeface="+mn-ea"/>
              </a:rPr>
              <a:pPr defTabSz="342900" fontAlgn="auto">
                <a:spcBef>
                  <a:spcPts val="0"/>
                </a:spcBef>
                <a:spcAft>
                  <a:spcPts val="0"/>
                </a:spcAft>
              </a:pPr>
              <a:t>‹#›</a:t>
            </a:fld>
            <a:endParaRPr lang="en-US" dirty="0">
              <a:solidFill>
                <a:srgbClr val="3494BA"/>
              </a:solidFill>
              <a:latin typeface="Calibri"/>
              <a:ea typeface="+mn-ea"/>
            </a:endParaRPr>
          </a:p>
        </p:txBody>
      </p:sp>
    </p:spTree>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hf sldNum="0" hdr="0" dt="0"/>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400" kern="1200">
          <a:solidFill>
            <a:schemeClr val="bg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bg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100" kern="1200">
          <a:solidFill>
            <a:schemeClr val="bg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bg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bg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335391"/>
            <a:ext cx="7928999" cy="727838"/>
          </a:xfrm>
          <a:prstGeom prst="rect">
            <a:avLst/>
          </a:prstGeom>
          <a:effectLst/>
        </p:spPr>
        <p:txBody>
          <a:bodyPr vert="horz" lIns="68580" tIns="34290" rIns="68580" bIns="3429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1638301"/>
            <a:ext cx="7922464" cy="2755798"/>
          </a:xfrm>
          <a:prstGeom prst="rect">
            <a:avLst/>
          </a:prstGeom>
          <a:effectLst/>
        </p:spPr>
        <p:txBody>
          <a:bodyPr vert="horz" lIns="68580" tIns="34290" rIns="68580" bIns="3429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4531022"/>
            <a:ext cx="6483240" cy="273844"/>
          </a:xfrm>
          <a:prstGeom prst="rect">
            <a:avLst/>
          </a:prstGeom>
        </p:spPr>
        <p:txBody>
          <a:bodyPr vert="horz" lIns="68580" tIns="34290" rIns="68580" bIns="34290" rtlCol="0" anchor="b"/>
          <a:lstStyle>
            <a:lvl1pPr algn="l">
              <a:defRPr sz="700">
                <a:solidFill>
                  <a:schemeClr val="bg1"/>
                </a:solidFill>
              </a:defRPr>
            </a:lvl1pPr>
          </a:lstStyle>
          <a:p>
            <a:pPr defTabSz="342900" fontAlgn="auto">
              <a:spcBef>
                <a:spcPts val="0"/>
              </a:spcBef>
              <a:spcAft>
                <a:spcPts val="0"/>
              </a:spcAft>
            </a:pPr>
            <a:r>
              <a:rPr lang="en-US">
                <a:solidFill>
                  <a:prstClr val="black"/>
                </a:solidFill>
                <a:latin typeface="Calibri"/>
                <a:ea typeface="+mn-ea"/>
              </a:rPr>
              <a:t>FLEXspace + LSRS for Learning Space Planning | EDU18 Denver</a:t>
            </a:r>
            <a:endParaRPr lang="en-US" dirty="0">
              <a:solidFill>
                <a:prstClr val="black"/>
              </a:solidFill>
              <a:latin typeface="Calibri"/>
              <a:ea typeface="+mn-ea"/>
            </a:endParaRPr>
          </a:p>
        </p:txBody>
      </p:sp>
      <p:sp>
        <p:nvSpPr>
          <p:cNvPr id="4" name="Date Placeholder 3"/>
          <p:cNvSpPr>
            <a:spLocks noGrp="1"/>
          </p:cNvSpPr>
          <p:nvPr>
            <p:ph type="dt" sz="half" idx="2"/>
          </p:nvPr>
        </p:nvSpPr>
        <p:spPr>
          <a:xfrm>
            <a:off x="7000969" y="4531022"/>
            <a:ext cx="1007780" cy="273844"/>
          </a:xfrm>
          <a:prstGeom prst="rect">
            <a:avLst/>
          </a:prstGeom>
        </p:spPr>
        <p:txBody>
          <a:bodyPr vert="horz" lIns="68580" tIns="34290" rIns="68580" bIns="34290" rtlCol="0" anchor="b"/>
          <a:lstStyle>
            <a:lvl1pPr algn="r">
              <a:defRPr sz="700">
                <a:solidFill>
                  <a:schemeClr val="tx1"/>
                </a:solidFill>
              </a:defRPr>
            </a:lvl1pPr>
          </a:lstStyle>
          <a:p>
            <a:pPr defTabSz="342900" fontAlgn="auto">
              <a:spcBef>
                <a:spcPts val="0"/>
              </a:spcBef>
              <a:spcAft>
                <a:spcPts val="0"/>
              </a:spcAft>
            </a:pPr>
            <a:fld id="{62FB6C2A-E460-B74A-95A7-7F6CCC49163C}" type="datetime1">
              <a:rPr lang="en-US" smtClean="0">
                <a:solidFill>
                  <a:prstClr val="white"/>
                </a:solidFill>
                <a:latin typeface="Calibri"/>
                <a:ea typeface="+mn-ea"/>
              </a:rPr>
              <a:pPr defTabSz="342900" fontAlgn="auto">
                <a:spcBef>
                  <a:spcPts val="0"/>
                </a:spcBef>
                <a:spcAft>
                  <a:spcPts val="0"/>
                </a:spcAft>
              </a:pPr>
              <a:t>11/23/18</a:t>
            </a:fld>
            <a:endParaRPr lang="en-US" dirty="0">
              <a:solidFill>
                <a:prstClr val="white"/>
              </a:solidFill>
              <a:latin typeface="Calibri"/>
              <a:ea typeface="+mn-ea"/>
            </a:endParaRPr>
          </a:p>
        </p:txBody>
      </p:sp>
      <p:sp>
        <p:nvSpPr>
          <p:cNvPr id="6" name="Slide Number Placeholder 5"/>
          <p:cNvSpPr>
            <a:spLocks noGrp="1"/>
          </p:cNvSpPr>
          <p:nvPr>
            <p:ph type="sldNum" sz="quarter" idx="4"/>
          </p:nvPr>
        </p:nvSpPr>
        <p:spPr>
          <a:xfrm>
            <a:off x="8008749" y="4436917"/>
            <a:ext cx="796616" cy="367949"/>
          </a:xfrm>
          <a:prstGeom prst="rect">
            <a:avLst/>
          </a:prstGeom>
        </p:spPr>
        <p:txBody>
          <a:bodyPr vert="horz" lIns="68580" tIns="34290" rIns="68580" bIns="8100" rtlCol="0" anchor="b"/>
          <a:lstStyle>
            <a:lvl1pPr algn="r">
              <a:defRPr sz="1500">
                <a:solidFill>
                  <a:schemeClr val="accent1"/>
                </a:solidFill>
              </a:defRPr>
            </a:lvl1pPr>
          </a:lstStyle>
          <a:p>
            <a:pPr defTabSz="342900" fontAlgn="auto">
              <a:spcBef>
                <a:spcPts val="0"/>
              </a:spcBef>
              <a:spcAft>
                <a:spcPts val="0"/>
              </a:spcAft>
            </a:pPr>
            <a:fld id="{D57F1E4F-1CFF-5643-939E-217C01CDF565}" type="slidenum">
              <a:rPr lang="en-US" dirty="0">
                <a:solidFill>
                  <a:srgbClr val="3494BA"/>
                </a:solidFill>
                <a:latin typeface="Calibri"/>
                <a:ea typeface="+mn-ea"/>
              </a:rPr>
              <a:pPr defTabSz="342900" fontAlgn="auto">
                <a:spcBef>
                  <a:spcPts val="0"/>
                </a:spcBef>
                <a:spcAft>
                  <a:spcPts val="0"/>
                </a:spcAft>
              </a:pPr>
              <a:t>‹#›</a:t>
            </a:fld>
            <a:endParaRPr lang="en-US" dirty="0">
              <a:solidFill>
                <a:srgbClr val="3494BA"/>
              </a:solidFill>
              <a:latin typeface="Calibri"/>
              <a:ea typeface="+mn-ea"/>
            </a:endParaRPr>
          </a:p>
        </p:txBody>
      </p:sp>
    </p:spTree>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sldNum="0" hdr="0" dt="0"/>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400" kern="1200">
          <a:solidFill>
            <a:schemeClr val="bg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bg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100" kern="1200">
          <a:solidFill>
            <a:schemeClr val="bg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bg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bg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tiff"/><Relationship Id="rId4" Type="http://schemas.openxmlformats.org/officeDocument/2006/relationships/image" Target="../media/image31.tif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8.png"/><Relationship Id="rId21" Type="http://schemas.openxmlformats.org/officeDocument/2006/relationships/image" Target="../media/image54.png"/><Relationship Id="rId7" Type="http://schemas.openxmlformats.org/officeDocument/2006/relationships/image" Target="../media/image42.png"/><Relationship Id="rId12" Type="http://schemas.microsoft.com/office/2007/relationships/hdphoto" Target="../media/hdphoto2.wdp"/><Relationship Id="rId17" Type="http://schemas.openxmlformats.org/officeDocument/2006/relationships/image" Target="../media/image50.tiff"/><Relationship Id="rId2" Type="http://schemas.openxmlformats.org/officeDocument/2006/relationships/notesSlide" Target="../notesSlides/notesSlide8.xml"/><Relationship Id="rId16" Type="http://schemas.openxmlformats.org/officeDocument/2006/relationships/image" Target="../media/image49.tiff"/><Relationship Id="rId20"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5.jpeg"/><Relationship Id="rId5" Type="http://schemas.openxmlformats.org/officeDocument/2006/relationships/image" Target="../media/image40.png"/><Relationship Id="rId15" Type="http://schemas.openxmlformats.org/officeDocument/2006/relationships/image" Target="../media/image48.tiff"/><Relationship Id="rId10" Type="http://schemas.openxmlformats.org/officeDocument/2006/relationships/image" Target="../media/image44.png"/><Relationship Id="rId19" Type="http://schemas.openxmlformats.org/officeDocument/2006/relationships/image" Target="../media/image52.jpeg"/><Relationship Id="rId4" Type="http://schemas.openxmlformats.org/officeDocument/2006/relationships/image" Target="../media/image39.png"/><Relationship Id="rId9" Type="http://schemas.microsoft.com/office/2007/relationships/hdphoto" Target="../media/hdphoto1.wdp"/><Relationship Id="rId14" Type="http://schemas.openxmlformats.org/officeDocument/2006/relationships/image" Target="../media/image47.png"/><Relationship Id="rId22" Type="http://schemas.openxmlformats.org/officeDocument/2006/relationships/image" Target="../media/image55.tiff"/></Relationships>
</file>

<file path=ppt/slides/_rels/slide14.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xml"/><Relationship Id="rId5" Type="http://schemas.openxmlformats.org/officeDocument/2006/relationships/image" Target="../media/image3.tiff"/><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62.tiff"/><Relationship Id="rId7" Type="http://schemas.openxmlformats.org/officeDocument/2006/relationships/image" Target="../media/image65.tif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3.tiff"/></Relationships>
</file>

<file path=ppt/slides/_rels/slide18.xml.rels><?xml version="1.0" encoding="UTF-8" standalone="yes"?>
<Relationships xmlns="http://schemas.openxmlformats.org/package/2006/relationships"><Relationship Id="rId3" Type="http://schemas.openxmlformats.org/officeDocument/2006/relationships/image" Target="../media/image66.tiff"/><Relationship Id="rId7" Type="http://schemas.openxmlformats.org/officeDocument/2006/relationships/image" Target="../media/image69.tif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3.tiff"/></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70.tif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tiff"/><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6.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77.tiff"/></Relationships>
</file>

<file path=ppt/slides/_rels/slide2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27.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8.xml"/><Relationship Id="rId4" Type="http://schemas.openxmlformats.org/officeDocument/2006/relationships/image" Target="../media/image83.tiff"/></Relationships>
</file>

<file path=ppt/slides/_rels/slide28.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tiff"/><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89.jpe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tiff"/><Relationship Id="rId7" Type="http://schemas.openxmlformats.org/officeDocument/2006/relationships/diagramColors" Target="../diagrams/colors4.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hyperlink" Target="http://library.demo.artstor.org/library/secure/ViewImages?id=4jEkdDElKzcwQkY6fz57R3pHNHspeV57&amp;source=pp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77.tiff"/><Relationship Id="rId4" Type="http://schemas.openxmlformats.org/officeDocument/2006/relationships/hyperlink" Target="http://flexspace.org/accountreques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91.png"/><Relationship Id="rId5" Type="http://schemas.openxmlformats.org/officeDocument/2006/relationships/image" Target="../media/image92.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hyperlink" Target="mailto:malee@csu.edu.au" TargetMode="External"/><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hyperlink" Target="https://www.projectmanager.com/author/peterlandau" TargetMode="Externa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3.tiff"/><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tiff"/></Relationships>
</file>

<file path=ppt/slides/_rels/slide8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20.tiff"/><Relationship Id="rId18" Type="http://schemas.openxmlformats.org/officeDocument/2006/relationships/image" Target="../media/image25.tiff"/><Relationship Id="rId3" Type="http://schemas.openxmlformats.org/officeDocument/2006/relationships/image" Target="../media/image10.png"/><Relationship Id="rId21" Type="http://schemas.openxmlformats.org/officeDocument/2006/relationships/image" Target="../media/image28.tiff"/><Relationship Id="rId7" Type="http://schemas.openxmlformats.org/officeDocument/2006/relationships/image" Target="../media/image14.tiff"/><Relationship Id="rId12" Type="http://schemas.openxmlformats.org/officeDocument/2006/relationships/image" Target="../media/image19.tiff"/><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7.tiff"/><Relationship Id="rId1" Type="http://schemas.openxmlformats.org/officeDocument/2006/relationships/slideLayout" Target="../slideLayouts/slideLayout24.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tiff"/><Relationship Id="rId5" Type="http://schemas.openxmlformats.org/officeDocument/2006/relationships/image" Target="../media/image12.png"/><Relationship Id="rId15" Type="http://schemas.openxmlformats.org/officeDocument/2006/relationships/image" Target="../media/image22.tiff"/><Relationship Id="rId23" Type="http://schemas.openxmlformats.org/officeDocument/2006/relationships/image" Target="../media/image30.jpeg"/><Relationship Id="rId10" Type="http://schemas.openxmlformats.org/officeDocument/2006/relationships/image" Target="../media/image17.tiff"/><Relationship Id="rId19" Type="http://schemas.openxmlformats.org/officeDocument/2006/relationships/image" Target="../media/image26.tiff"/><Relationship Id="rId4" Type="http://schemas.openxmlformats.org/officeDocument/2006/relationships/image" Target="../media/image11.png"/><Relationship Id="rId9" Type="http://schemas.openxmlformats.org/officeDocument/2006/relationships/image" Target="../media/image16.tiff"/><Relationship Id="rId14" Type="http://schemas.openxmlformats.org/officeDocument/2006/relationships/image" Target="../media/image21.jpeg"/><Relationship Id="rId22" Type="http://schemas.openxmlformats.org/officeDocument/2006/relationships/image" Target="../media/image2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428659"/>
            <a:ext cx="8534400" cy="584776"/>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Tools, Traits and Teams:</a:t>
            </a:r>
          </a:p>
        </p:txBody>
      </p:sp>
      <p:sp>
        <p:nvSpPr>
          <p:cNvPr id="3" name="TextBox 2"/>
          <p:cNvSpPr txBox="1"/>
          <p:nvPr/>
        </p:nvSpPr>
        <p:spPr>
          <a:xfrm>
            <a:off x="76200" y="3670713"/>
            <a:ext cx="899160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Susan Brower   •   Shirley Dugdale   •   Rebecca Frazee   •   Lisa Stephens</a:t>
            </a:r>
          </a:p>
        </p:txBody>
      </p:sp>
      <p:sp>
        <p:nvSpPr>
          <p:cNvPr id="4" name="TextBox 3">
            <a:extLst>
              <a:ext uri="{FF2B5EF4-FFF2-40B4-BE49-F238E27FC236}">
                <a16:creationId xmlns:a16="http://schemas.microsoft.com/office/drawing/2014/main" id="{91A697BA-8A38-F144-BEB4-CFDAE1395ABD}"/>
              </a:ext>
            </a:extLst>
          </p:cNvPr>
          <p:cNvSpPr txBox="1"/>
          <p:nvPr/>
        </p:nvSpPr>
        <p:spPr>
          <a:xfrm>
            <a:off x="803055" y="2943726"/>
            <a:ext cx="6514887" cy="738664"/>
          </a:xfrm>
          <a:prstGeom prst="rect">
            <a:avLst/>
          </a:prstGeom>
          <a:noFill/>
        </p:spPr>
        <p:txBody>
          <a:bodyPr wrap="none" rtlCol="0">
            <a:spAutoFit/>
          </a:bodyPr>
          <a:lstStyle/>
          <a:p>
            <a:r>
              <a:rPr lang="en-US" sz="2400" b="1" i="1" dirty="0"/>
              <a:t>Planning and Assessing Effective Learning Spaces</a:t>
            </a:r>
            <a:endParaRPr lang="en-US" sz="2400" i="1" dirty="0"/>
          </a:p>
          <a:p>
            <a:endParaRPr lang="en-US" dirty="0"/>
          </a:p>
        </p:txBody>
      </p:sp>
    </p:spTree>
    <p:extLst>
      <p:ext uri="{BB962C8B-B14F-4D97-AF65-F5344CB8AC3E}">
        <p14:creationId xmlns:p14="http://schemas.microsoft.com/office/powerpoint/2010/main" val="2060924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345339" y="2067793"/>
            <a:ext cx="2660650" cy="2398475"/>
          </a:xfrm>
          <a:prstGeom prst="rect">
            <a:avLst/>
          </a:prstGeom>
          <a:effectLst/>
        </p:spPr>
        <p:txBody>
          <a:bodyPr vert="horz" lIns="68579" tIns="34289" rIns="68579" bIns="34289" rtlCol="0" anchor="t">
            <a:normAutofit/>
          </a:bodyPr>
          <a:lstStyle>
            <a:lvl1pPr marL="0" indent="0" algn="l" defTabSz="457200" rtl="0" eaLnBrk="1" latinLnBrk="0" hangingPunct="1">
              <a:spcBef>
                <a:spcPct val="20000"/>
              </a:spcBef>
              <a:spcAft>
                <a:spcPts val="600"/>
              </a:spcAft>
              <a:buClr>
                <a:schemeClr val="accent1"/>
              </a:buClr>
              <a:buFont typeface="Wingdings 2" charset="2"/>
              <a:buNone/>
              <a:defRPr sz="140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1200"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000"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9pPr>
          </a:lstStyle>
          <a:p>
            <a:pPr fontAlgn="auto">
              <a:buClr>
                <a:srgbClr val="3494BA"/>
              </a:buClr>
            </a:pPr>
            <a:r>
              <a:rPr lang="en-US" sz="1800">
                <a:solidFill>
                  <a:prstClr val="black"/>
                </a:solidFill>
                <a:latin typeface="Calibri"/>
              </a:rPr>
              <a:t> </a:t>
            </a:r>
            <a:endParaRPr lang="en-US" sz="1800" dirty="0">
              <a:solidFill>
                <a:prstClr val="black"/>
              </a:solidFill>
              <a:latin typeface="Calibri"/>
            </a:endParaRPr>
          </a:p>
        </p:txBody>
      </p:sp>
      <p:sp>
        <p:nvSpPr>
          <p:cNvPr id="12" name="Shape 132"/>
          <p:cNvSpPr/>
          <p:nvPr/>
        </p:nvSpPr>
        <p:spPr>
          <a:xfrm flipV="1">
            <a:off x="6968559" y="687861"/>
            <a:ext cx="4922" cy="4119722"/>
          </a:xfrm>
          <a:prstGeom prst="line">
            <a:avLst/>
          </a:prstGeom>
          <a:ln w="127000">
            <a:solidFill>
              <a:srgbClr val="11AFED"/>
            </a:solidFill>
            <a:prstDash val="sysDot"/>
            <a:miter lim="400000"/>
            <a:tailEnd type="triangle"/>
          </a:ln>
        </p:spPr>
        <p:txBody>
          <a:bodyPr lIns="14288" tIns="14288" rIns="14288" bIns="14288" anchor="ctr"/>
          <a:lstStyle/>
          <a:p>
            <a:pPr defTabSz="342892" fontAlgn="auto">
              <a:spcBef>
                <a:spcPts val="0"/>
              </a:spcBef>
              <a:spcAft>
                <a:spcPts val="0"/>
              </a:spcAft>
              <a:defRPr sz="3200">
                <a:solidFill>
                  <a:srgbClr val="FFFFFF"/>
                </a:solidFill>
              </a:defRPr>
            </a:pPr>
            <a:endParaRPr sz="900">
              <a:solidFill>
                <a:prstClr val="black"/>
              </a:solidFill>
              <a:latin typeface="Calibri"/>
              <a:ea typeface="+mn-ea"/>
            </a:endParaRPr>
          </a:p>
        </p:txBody>
      </p:sp>
      <p:graphicFrame>
        <p:nvGraphicFramePr>
          <p:cNvPr id="13" name="Content Placeholder 2"/>
          <p:cNvGraphicFramePr>
            <a:graphicFrameLocks noGrp="1"/>
          </p:cNvGraphicFramePr>
          <p:nvPr>
            <p:ph idx="4294967295"/>
            <p:extLst>
              <p:ext uri="{D42A27DB-BD31-4B8C-83A1-F6EECF244321}">
                <p14:modId xmlns:p14="http://schemas.microsoft.com/office/powerpoint/2010/main" val="426069624"/>
              </p:ext>
            </p:extLst>
          </p:nvPr>
        </p:nvGraphicFramePr>
        <p:xfrm>
          <a:off x="214857" y="351945"/>
          <a:ext cx="6466163" cy="479155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326816" y="501787"/>
            <a:ext cx="1636711" cy="1915909"/>
          </a:xfrm>
          <a:prstGeom prst="rect">
            <a:avLst/>
          </a:prstGeom>
          <a:noFill/>
        </p:spPr>
        <p:txBody>
          <a:bodyPr wrap="square" lIns="68579" tIns="34289" rIns="68579" bIns="34289" rtlCol="0">
            <a:spAutoFit/>
          </a:bodyPr>
          <a:lstStyle/>
          <a:p>
            <a:pPr defTabSz="342892" fontAlgn="auto">
              <a:spcBef>
                <a:spcPts val="0"/>
              </a:spcBef>
              <a:spcAft>
                <a:spcPts val="0"/>
              </a:spcAft>
            </a:pPr>
            <a:r>
              <a:rPr lang="en-US" sz="1500" b="1" dirty="0">
                <a:solidFill>
                  <a:prstClr val="black"/>
                </a:solidFill>
                <a:latin typeface="Calibri"/>
                <a:ea typeface="+mn-ea"/>
              </a:rPr>
              <a:t>By 2020:</a:t>
            </a:r>
          </a:p>
          <a:p>
            <a:pPr marL="214308" indent="-214308" defTabSz="342892" fontAlgn="auto">
              <a:spcBef>
                <a:spcPts val="0"/>
              </a:spcBef>
              <a:spcAft>
                <a:spcPts val="0"/>
              </a:spcAft>
              <a:buFont typeface="Arial" charset="0"/>
              <a:buChar char="•"/>
            </a:pPr>
            <a:r>
              <a:rPr lang="en-US" sz="1500" dirty="0">
                <a:solidFill>
                  <a:prstClr val="black"/>
                </a:solidFill>
                <a:latin typeface="Calibri"/>
                <a:ea typeface="+mn-ea"/>
              </a:rPr>
              <a:t>9K Users</a:t>
            </a:r>
          </a:p>
          <a:p>
            <a:pPr marL="214308" indent="-214308" defTabSz="342892" fontAlgn="auto">
              <a:spcBef>
                <a:spcPts val="0"/>
              </a:spcBef>
              <a:spcAft>
                <a:spcPts val="0"/>
              </a:spcAft>
              <a:buFont typeface="Arial" charset="0"/>
              <a:buChar char="•"/>
            </a:pPr>
            <a:r>
              <a:rPr lang="en-US" sz="1500" dirty="0">
                <a:solidFill>
                  <a:prstClr val="black"/>
                </a:solidFill>
                <a:latin typeface="Calibri"/>
                <a:ea typeface="+mn-ea"/>
              </a:rPr>
              <a:t>4K Institutions</a:t>
            </a:r>
          </a:p>
          <a:p>
            <a:pPr marL="214308" indent="-214308" defTabSz="342892" fontAlgn="auto">
              <a:spcBef>
                <a:spcPts val="0"/>
              </a:spcBef>
              <a:spcAft>
                <a:spcPts val="0"/>
              </a:spcAft>
              <a:buFont typeface="Arial" charset="0"/>
              <a:buChar char="•"/>
            </a:pPr>
            <a:r>
              <a:rPr lang="en-US" sz="1500" dirty="0">
                <a:solidFill>
                  <a:prstClr val="black"/>
                </a:solidFill>
                <a:latin typeface="Calibri"/>
                <a:ea typeface="+mn-ea"/>
              </a:rPr>
              <a:t>7K Spaces</a:t>
            </a:r>
          </a:p>
          <a:p>
            <a:pPr marL="214308" indent="-214308" defTabSz="342892" fontAlgn="auto">
              <a:spcBef>
                <a:spcPts val="0"/>
              </a:spcBef>
              <a:spcAft>
                <a:spcPts val="0"/>
              </a:spcAft>
              <a:buFont typeface="Arial" charset="0"/>
              <a:buChar char="•"/>
            </a:pPr>
            <a:r>
              <a:rPr lang="en-US" sz="1500" dirty="0">
                <a:solidFill>
                  <a:prstClr val="black"/>
                </a:solidFill>
                <a:latin typeface="Calibri"/>
                <a:ea typeface="+mn-ea"/>
              </a:rPr>
              <a:t>3K Posts</a:t>
            </a:r>
          </a:p>
          <a:p>
            <a:pPr marL="214308" indent="-214308" defTabSz="342892" fontAlgn="auto">
              <a:spcBef>
                <a:spcPts val="0"/>
              </a:spcBef>
              <a:spcAft>
                <a:spcPts val="0"/>
              </a:spcAft>
              <a:buFont typeface="Arial" charset="0"/>
              <a:buChar char="•"/>
            </a:pPr>
            <a:r>
              <a:rPr lang="en-US" sz="1500" dirty="0">
                <a:solidFill>
                  <a:prstClr val="black"/>
                </a:solidFill>
                <a:latin typeface="Calibri"/>
                <a:ea typeface="+mn-ea"/>
              </a:rPr>
              <a:t>5K Idea Boards</a:t>
            </a:r>
          </a:p>
          <a:p>
            <a:pPr marL="214308" indent="-214308" defTabSz="342892" fontAlgn="auto">
              <a:spcBef>
                <a:spcPts val="0"/>
              </a:spcBef>
              <a:spcAft>
                <a:spcPts val="0"/>
              </a:spcAft>
              <a:buFont typeface="Arial" charset="0"/>
              <a:buChar char="•"/>
            </a:pPr>
            <a:r>
              <a:rPr lang="en-US" sz="1500" dirty="0">
                <a:solidFill>
                  <a:prstClr val="black"/>
                </a:solidFill>
                <a:latin typeface="Calibri"/>
                <a:ea typeface="+mn-ea"/>
              </a:rPr>
              <a:t>2K Toolkits</a:t>
            </a:r>
          </a:p>
          <a:p>
            <a:pPr marL="214308" indent="-214308" defTabSz="342892" fontAlgn="auto">
              <a:spcBef>
                <a:spcPts val="0"/>
              </a:spcBef>
              <a:spcAft>
                <a:spcPts val="0"/>
              </a:spcAft>
              <a:buFont typeface="Arial" charset="0"/>
              <a:buChar char="•"/>
            </a:pPr>
            <a:r>
              <a:rPr lang="en-US" sz="1500" dirty="0">
                <a:solidFill>
                  <a:prstClr val="black"/>
                </a:solidFill>
                <a:latin typeface="Calibri"/>
                <a:ea typeface="+mn-ea"/>
              </a:rPr>
              <a:t>2K Shares</a:t>
            </a:r>
          </a:p>
        </p:txBody>
      </p:sp>
      <p:sp>
        <p:nvSpPr>
          <p:cNvPr id="6" name="TextBox 5">
            <a:extLst>
              <a:ext uri="{FF2B5EF4-FFF2-40B4-BE49-F238E27FC236}">
                <a16:creationId xmlns:a16="http://schemas.microsoft.com/office/drawing/2014/main" id="{40CC1DD7-52B9-40A5-B0DC-E93E6E0F34D1}"/>
              </a:ext>
            </a:extLst>
          </p:cNvPr>
          <p:cNvSpPr txBox="1"/>
          <p:nvPr/>
        </p:nvSpPr>
        <p:spPr>
          <a:xfrm>
            <a:off x="7261020" y="2909240"/>
            <a:ext cx="1882981" cy="992579"/>
          </a:xfrm>
          <a:prstGeom prst="rect">
            <a:avLst/>
          </a:prstGeom>
          <a:noFill/>
        </p:spPr>
        <p:txBody>
          <a:bodyPr wrap="square" lIns="68579" tIns="34289" rIns="68579" bIns="34289" rtlCol="0" anchor="t">
            <a:spAutoFit/>
          </a:bodyPr>
          <a:lstStyle/>
          <a:p>
            <a:pPr defTabSz="342892" fontAlgn="auto">
              <a:spcBef>
                <a:spcPts val="0"/>
              </a:spcBef>
              <a:spcAft>
                <a:spcPts val="0"/>
              </a:spcAft>
            </a:pPr>
            <a:r>
              <a:rPr lang="en-US" sz="1500" b="1" dirty="0">
                <a:solidFill>
                  <a:prstClr val="black"/>
                </a:solidFill>
                <a:latin typeface="Calibri"/>
                <a:ea typeface="+mn-ea"/>
              </a:rPr>
              <a:t>Today (09/18)</a:t>
            </a:r>
          </a:p>
          <a:p>
            <a:pPr marL="214308" indent="-214308" defTabSz="342892" fontAlgn="auto">
              <a:spcBef>
                <a:spcPts val="0"/>
              </a:spcBef>
              <a:spcAft>
                <a:spcPts val="0"/>
              </a:spcAft>
              <a:buFont typeface="Arial" charset="0"/>
              <a:buChar char="•"/>
            </a:pPr>
            <a:r>
              <a:rPr lang="en-US" sz="1500" dirty="0">
                <a:solidFill>
                  <a:prstClr val="black"/>
                </a:solidFill>
                <a:latin typeface="Calibri"/>
                <a:ea typeface="+mn-ea"/>
              </a:rPr>
              <a:t>3200+ Users</a:t>
            </a:r>
          </a:p>
          <a:p>
            <a:pPr marL="214308" indent="-214308" defTabSz="342892" fontAlgn="auto">
              <a:spcBef>
                <a:spcPts val="0"/>
              </a:spcBef>
              <a:spcAft>
                <a:spcPts val="0"/>
              </a:spcAft>
              <a:buFont typeface="Arial" charset="0"/>
              <a:buChar char="•"/>
            </a:pPr>
            <a:r>
              <a:rPr lang="en-US" sz="1500" dirty="0">
                <a:solidFill>
                  <a:prstClr val="black"/>
                </a:solidFill>
                <a:latin typeface="Calibri"/>
                <a:ea typeface="+mn-ea"/>
              </a:rPr>
              <a:t>1200 Institutions</a:t>
            </a:r>
          </a:p>
          <a:p>
            <a:pPr marL="214308" indent="-214308" defTabSz="342892" fontAlgn="auto">
              <a:spcBef>
                <a:spcPts val="0"/>
              </a:spcBef>
              <a:spcAft>
                <a:spcPts val="0"/>
              </a:spcAft>
              <a:buFont typeface="Arial" charset="0"/>
              <a:buChar char="•"/>
            </a:pPr>
            <a:r>
              <a:rPr lang="en-US" sz="1500" dirty="0">
                <a:solidFill>
                  <a:prstClr val="black"/>
                </a:solidFill>
                <a:latin typeface="Calibri"/>
                <a:ea typeface="+mn-ea"/>
              </a:rPr>
              <a:t>54 Countries</a:t>
            </a:r>
            <a:endParaRPr lang="en-US" sz="2100" dirty="0">
              <a:solidFill>
                <a:prstClr val="black"/>
              </a:solidFill>
              <a:latin typeface="Calibri"/>
              <a:ea typeface="+mn-ea"/>
            </a:endParaRPr>
          </a:p>
        </p:txBody>
      </p:sp>
      <p:pic>
        <p:nvPicPr>
          <p:cNvPr id="7" name="Picture 6"/>
          <p:cNvPicPr>
            <a:picLocks noChangeAspect="1"/>
          </p:cNvPicPr>
          <p:nvPr/>
        </p:nvPicPr>
        <p:blipFill>
          <a:blip r:embed="rId4"/>
          <a:stretch>
            <a:fillRect/>
          </a:stretch>
        </p:blipFill>
        <p:spPr>
          <a:xfrm>
            <a:off x="1903727" y="799582"/>
            <a:ext cx="3088421" cy="704377"/>
          </a:xfrm>
          <a:prstGeom prst="rect">
            <a:avLst/>
          </a:prstGeom>
        </p:spPr>
      </p:pic>
      <p:pic>
        <p:nvPicPr>
          <p:cNvPr id="9" name="Picture 8"/>
          <p:cNvPicPr>
            <a:picLocks noChangeAspect="1"/>
          </p:cNvPicPr>
          <p:nvPr/>
        </p:nvPicPr>
        <p:blipFill>
          <a:blip r:embed="rId5"/>
          <a:stretch>
            <a:fillRect/>
          </a:stretch>
        </p:blipFill>
        <p:spPr>
          <a:xfrm>
            <a:off x="6523" y="4790830"/>
            <a:ext cx="352670" cy="352670"/>
          </a:xfrm>
          <a:prstGeom prst="rect">
            <a:avLst/>
          </a:prstGeom>
        </p:spPr>
      </p:pic>
    </p:spTree>
    <p:extLst>
      <p:ext uri="{BB962C8B-B14F-4D97-AF65-F5344CB8AC3E}">
        <p14:creationId xmlns:p14="http://schemas.microsoft.com/office/powerpoint/2010/main" val="638923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74321" y="142117"/>
            <a:ext cx="8591204" cy="727838"/>
          </a:xfrm>
        </p:spPr>
        <p:txBody>
          <a:bodyPr/>
          <a:lstStyle/>
          <a:p>
            <a:r>
              <a:rPr lang="en-US" sz="2700" dirty="0"/>
              <a:t>Development Timeline to </a:t>
            </a:r>
            <a:r>
              <a:rPr lang="en-US" sz="2700" dirty="0" err="1"/>
              <a:t>FLEXspace</a:t>
            </a:r>
            <a:r>
              <a:rPr lang="en-US" sz="2700" dirty="0"/>
              <a:t> 2.0</a:t>
            </a:r>
          </a:p>
        </p:txBody>
      </p:sp>
      <p:pic>
        <p:nvPicPr>
          <p:cNvPr id="3" name="Picture 2">
            <a:extLst>
              <a:ext uri="{FF2B5EF4-FFF2-40B4-BE49-F238E27FC236}">
                <a16:creationId xmlns:a16="http://schemas.microsoft.com/office/drawing/2014/main" id="{D8AF667D-4C0C-5441-9FC7-C154F40E79D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027181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71066" y="1600996"/>
            <a:ext cx="2661543" cy="1408635"/>
          </a:xfrm>
        </p:spPr>
        <p:txBody>
          <a:bodyPr>
            <a:normAutofit lnSpcReduction="10000"/>
          </a:bodyPr>
          <a:lstStyle/>
          <a:p>
            <a:r>
              <a:rPr lang="en-US" dirty="0">
                <a:sym typeface="Century Gothic"/>
              </a:rPr>
              <a:t>Directors/Executives (40%)</a:t>
            </a:r>
          </a:p>
          <a:p>
            <a:r>
              <a:rPr lang="en-US" dirty="0">
                <a:sym typeface="Century Gothic"/>
              </a:rPr>
              <a:t>Managers/Coordinators (14%)</a:t>
            </a:r>
          </a:p>
          <a:p>
            <a:r>
              <a:rPr lang="en-US" dirty="0">
                <a:sym typeface="Century Gothic"/>
              </a:rPr>
              <a:t>Faculty (11%) </a:t>
            </a:r>
          </a:p>
          <a:p>
            <a:r>
              <a:rPr lang="en-US" dirty="0">
                <a:sym typeface="Century Gothic"/>
              </a:rPr>
              <a:t>Instructional Designer and Technology Specialists (25%) </a:t>
            </a:r>
          </a:p>
        </p:txBody>
      </p:sp>
      <p:sp>
        <p:nvSpPr>
          <p:cNvPr id="6" name="Footer Placeholder 5"/>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7" name="Title 6"/>
          <p:cNvSpPr>
            <a:spLocks noGrp="1"/>
          </p:cNvSpPr>
          <p:nvPr>
            <p:ph type="title"/>
          </p:nvPr>
        </p:nvSpPr>
        <p:spPr/>
        <p:txBody>
          <a:bodyPr/>
          <a:lstStyle/>
          <a:p>
            <a:r>
              <a:rPr lang="en-US" dirty="0"/>
              <a:t>Impressive Community of Members and Advisors</a:t>
            </a:r>
          </a:p>
        </p:txBody>
      </p:sp>
      <p:sp>
        <p:nvSpPr>
          <p:cNvPr id="8" name="Text Placeholder 1"/>
          <p:cNvSpPr txBox="1">
            <a:spLocks/>
          </p:cNvSpPr>
          <p:nvPr/>
        </p:nvSpPr>
        <p:spPr>
          <a:xfrm>
            <a:off x="271066" y="3039793"/>
            <a:ext cx="1425386" cy="317018"/>
          </a:xfrm>
          <a:prstGeom prst="rect">
            <a:avLst/>
          </a:prstGeom>
          <a:solidFill>
            <a:srgbClr val="666666"/>
          </a:solidFill>
          <a:effectLst/>
        </p:spPr>
        <p:txBody>
          <a:bodyPr vert="horz" lIns="68579" tIns="34289" rIns="68579" bIns="34289" rtlCol="0" anchor="t">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bg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bg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bg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bg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bg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algn="l" fontAlgn="auto">
              <a:buClr>
                <a:srgbClr val="3494BA"/>
              </a:buClr>
            </a:pPr>
            <a:r>
              <a:rPr lang="en-US" sz="1800">
                <a:solidFill>
                  <a:prstClr val="white"/>
                </a:solidFill>
                <a:latin typeface="Calibri"/>
              </a:rPr>
              <a:t>Department</a:t>
            </a:r>
            <a:endParaRPr lang="en-US" sz="1800" dirty="0">
              <a:solidFill>
                <a:prstClr val="white"/>
              </a:solidFill>
              <a:latin typeface="Calibri"/>
            </a:endParaRPr>
          </a:p>
        </p:txBody>
      </p:sp>
      <p:sp>
        <p:nvSpPr>
          <p:cNvPr id="9" name="Content Placeholder 2"/>
          <p:cNvSpPr txBox="1">
            <a:spLocks/>
          </p:cNvSpPr>
          <p:nvPr/>
        </p:nvSpPr>
        <p:spPr>
          <a:xfrm>
            <a:off x="-8674" y="3471988"/>
            <a:ext cx="3040632" cy="1671512"/>
          </a:xfrm>
          <a:prstGeom prst="rect">
            <a:avLst/>
          </a:prstGeom>
          <a:effectLst/>
        </p:spPr>
        <p:txBody>
          <a:bodyPr vert="horz" lIns="68579" tIns="34289" rIns="68579" bIns="34289"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fontAlgn="auto">
              <a:buClr>
                <a:srgbClr val="3494BA"/>
              </a:buClr>
              <a:buSzPct val="135000"/>
            </a:pPr>
            <a:endParaRPr lang="en-US" dirty="0">
              <a:solidFill>
                <a:srgbClr val="595959"/>
              </a:solidFill>
              <a:latin typeface="Calibri"/>
            </a:endParaRPr>
          </a:p>
        </p:txBody>
      </p:sp>
      <p:sp>
        <p:nvSpPr>
          <p:cNvPr id="11" name="Text Placeholder 1"/>
          <p:cNvSpPr txBox="1">
            <a:spLocks/>
          </p:cNvSpPr>
          <p:nvPr/>
        </p:nvSpPr>
        <p:spPr>
          <a:xfrm>
            <a:off x="271066" y="1271151"/>
            <a:ext cx="1425386" cy="317018"/>
          </a:xfrm>
          <a:prstGeom prst="rect">
            <a:avLst/>
          </a:prstGeom>
          <a:solidFill>
            <a:srgbClr val="666666"/>
          </a:solidFill>
          <a:effectLst/>
        </p:spPr>
        <p:txBody>
          <a:bodyPr vert="horz" lIns="68579" tIns="34289" rIns="68579" bIns="34289" rtlCol="0" anchor="t">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bg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bg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bg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bg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bg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algn="l" fontAlgn="auto">
              <a:buClr>
                <a:srgbClr val="3494BA"/>
              </a:buClr>
            </a:pPr>
            <a:r>
              <a:rPr lang="en-US" sz="1800" dirty="0">
                <a:solidFill>
                  <a:prstClr val="white"/>
                </a:solidFill>
                <a:latin typeface="Calibri"/>
              </a:rPr>
              <a:t>Role</a:t>
            </a:r>
          </a:p>
        </p:txBody>
      </p:sp>
      <p:sp>
        <p:nvSpPr>
          <p:cNvPr id="15" name="Content Placeholder 2"/>
          <p:cNvSpPr txBox="1">
            <a:spLocks/>
          </p:cNvSpPr>
          <p:nvPr/>
        </p:nvSpPr>
        <p:spPr>
          <a:xfrm>
            <a:off x="271066" y="3444958"/>
            <a:ext cx="2327755" cy="1408635"/>
          </a:xfrm>
          <a:prstGeom prst="rect">
            <a:avLst/>
          </a:prstGeom>
          <a:effectLst/>
        </p:spPr>
        <p:txBody>
          <a:bodyPr vert="horz" lIns="68579" tIns="34289" rIns="68579" bIns="34289" rtlCol="0" anchor="t">
            <a:normAutofit fontScale="925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fontAlgn="auto">
              <a:buClr>
                <a:srgbClr val="3494BA"/>
              </a:buClr>
            </a:pPr>
            <a:r>
              <a:rPr lang="en-US" sz="1200" dirty="0">
                <a:solidFill>
                  <a:prstClr val="black"/>
                </a:solidFill>
                <a:latin typeface="Calibri"/>
                <a:sym typeface="Century Gothic"/>
              </a:rPr>
              <a:t>Information </a:t>
            </a:r>
            <a:r>
              <a:rPr lang="en-US" sz="1200">
                <a:solidFill>
                  <a:prstClr val="black"/>
                </a:solidFill>
                <a:latin typeface="Calibri"/>
                <a:sym typeface="Century Gothic"/>
              </a:rPr>
              <a:t>Technology (</a:t>
            </a:r>
            <a:r>
              <a:rPr lang="en-US" sz="1200" dirty="0">
                <a:solidFill>
                  <a:prstClr val="black"/>
                </a:solidFill>
                <a:latin typeface="Calibri"/>
                <a:sym typeface="Century Gothic"/>
              </a:rPr>
              <a:t>27%)</a:t>
            </a:r>
          </a:p>
          <a:p>
            <a:pPr fontAlgn="auto">
              <a:buClr>
                <a:srgbClr val="3494BA"/>
              </a:buClr>
            </a:pPr>
            <a:r>
              <a:rPr lang="en-US" sz="1200" dirty="0">
                <a:solidFill>
                  <a:prstClr val="black"/>
                </a:solidFill>
                <a:latin typeface="Calibri"/>
                <a:sym typeface="Century Gothic"/>
              </a:rPr>
              <a:t>Academic Departments (24%)</a:t>
            </a:r>
          </a:p>
          <a:p>
            <a:pPr fontAlgn="auto">
              <a:buClr>
                <a:srgbClr val="3494BA"/>
              </a:buClr>
            </a:pPr>
            <a:r>
              <a:rPr lang="en-US" sz="1200" dirty="0">
                <a:solidFill>
                  <a:prstClr val="black"/>
                </a:solidFill>
                <a:latin typeface="Calibri"/>
                <a:sym typeface="Century Gothic"/>
              </a:rPr>
              <a:t>Library/Library Services (12%)</a:t>
            </a:r>
          </a:p>
          <a:p>
            <a:pPr fontAlgn="auto">
              <a:buClr>
                <a:srgbClr val="3494BA"/>
              </a:buClr>
            </a:pPr>
            <a:r>
              <a:rPr lang="en-US" sz="1200" dirty="0">
                <a:solidFill>
                  <a:prstClr val="black"/>
                </a:solidFill>
                <a:latin typeface="Calibri"/>
                <a:sym typeface="Century Gothic"/>
              </a:rPr>
              <a:t>Instructional Technology (12%)</a:t>
            </a:r>
          </a:p>
          <a:p>
            <a:pPr fontAlgn="auto">
              <a:buClr>
                <a:srgbClr val="3494BA"/>
              </a:buClr>
            </a:pPr>
            <a:r>
              <a:rPr lang="en-US" sz="1200" dirty="0">
                <a:solidFill>
                  <a:prstClr val="black"/>
                </a:solidFill>
                <a:latin typeface="Calibri"/>
                <a:sym typeface="Century Gothic"/>
              </a:rPr>
              <a:t>University Ops &amp; Admin (10%)</a:t>
            </a:r>
          </a:p>
        </p:txBody>
      </p:sp>
      <p:graphicFrame>
        <p:nvGraphicFramePr>
          <p:cNvPr id="19" name="Content Placeholder 7"/>
          <p:cNvGraphicFramePr>
            <a:graphicFrameLocks noGrp="1"/>
          </p:cNvGraphicFramePr>
          <p:nvPr>
            <p:ph sz="half" idx="2"/>
            <p:extLst>
              <p:ext uri="{D42A27DB-BD31-4B8C-83A1-F6EECF244321}">
                <p14:modId xmlns:p14="http://schemas.microsoft.com/office/powerpoint/2010/main" val="667538142"/>
              </p:ext>
            </p:extLst>
          </p:nvPr>
        </p:nvGraphicFramePr>
        <p:xfrm>
          <a:off x="3090872" y="1776766"/>
          <a:ext cx="5799755" cy="3336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 Placeholder 1"/>
          <p:cNvSpPr txBox="1">
            <a:spLocks/>
          </p:cNvSpPr>
          <p:nvPr/>
        </p:nvSpPr>
        <p:spPr>
          <a:xfrm>
            <a:off x="3260025" y="1278983"/>
            <a:ext cx="5461448" cy="677406"/>
          </a:xfrm>
          <a:prstGeom prst="rect">
            <a:avLst/>
          </a:prstGeom>
          <a:solidFill>
            <a:srgbClr val="289FA0"/>
          </a:solidFill>
          <a:effectLst/>
        </p:spPr>
        <p:txBody>
          <a:bodyPr vert="horz" lIns="68579" tIns="34289" rIns="68579" bIns="34289" rtlCol="0" anchor="t">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bg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bg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bg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bg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bg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fontAlgn="auto">
              <a:buClr>
                <a:srgbClr val="3494BA"/>
              </a:buClr>
            </a:pPr>
            <a:r>
              <a:rPr lang="en-US" sz="1800" dirty="0">
                <a:solidFill>
                  <a:prstClr val="white"/>
                </a:solidFill>
                <a:latin typeface="Calibri"/>
              </a:rPr>
              <a:t>Global Network of experienced and respected academic and industry partners, advisors, and advocates. </a:t>
            </a:r>
          </a:p>
        </p:txBody>
      </p:sp>
      <p:pic>
        <p:nvPicPr>
          <p:cNvPr id="22" name="Picture 21"/>
          <p:cNvPicPr>
            <a:picLocks noChangeAspect="1"/>
          </p:cNvPicPr>
          <p:nvPr/>
        </p:nvPicPr>
        <p:blipFill>
          <a:blip r:embed="rId8"/>
          <a:stretch>
            <a:fillRect/>
          </a:stretch>
        </p:blipFill>
        <p:spPr>
          <a:xfrm>
            <a:off x="6523" y="4790830"/>
            <a:ext cx="352670" cy="352670"/>
          </a:xfrm>
          <a:prstGeom prst="rect">
            <a:avLst/>
          </a:prstGeom>
        </p:spPr>
      </p:pic>
    </p:spTree>
    <p:extLst>
      <p:ext uri="{BB962C8B-B14F-4D97-AF65-F5344CB8AC3E}">
        <p14:creationId xmlns:p14="http://schemas.microsoft.com/office/powerpoint/2010/main" val="1394551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flipV="1">
            <a:off x="425450" y="794519"/>
            <a:ext cx="6858000" cy="34289"/>
          </a:xfrm>
          <a:prstGeom prst="rect">
            <a:avLst/>
          </a:prstGeom>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342892" fontAlgn="auto">
              <a:spcBef>
                <a:spcPts val="0"/>
              </a:spcBef>
              <a:spcAft>
                <a:spcPts val="0"/>
              </a:spcAft>
            </a:pPr>
            <a:endParaRPr lang="en-US" sz="1400">
              <a:solidFill>
                <a:prstClr val="white"/>
              </a:solidFill>
              <a:latin typeface="Calibri"/>
            </a:endParaRPr>
          </a:p>
        </p:txBody>
      </p:sp>
      <p:sp>
        <p:nvSpPr>
          <p:cNvPr id="45" name="Title 23"/>
          <p:cNvSpPr>
            <a:spLocks noGrp="1"/>
          </p:cNvSpPr>
          <p:nvPr>
            <p:ph type="title"/>
          </p:nvPr>
        </p:nvSpPr>
        <p:spPr>
          <a:xfrm>
            <a:off x="323347" y="262508"/>
            <a:ext cx="7928999" cy="531390"/>
          </a:xfrm>
        </p:spPr>
        <p:txBody>
          <a:bodyPr/>
          <a:lstStyle/>
          <a:p>
            <a:r>
              <a:rPr lang="en-US" dirty="0"/>
              <a:t>Created </a:t>
            </a:r>
            <a:r>
              <a:rPr lang="en-US" u="sng" dirty="0"/>
              <a:t>By</a:t>
            </a:r>
            <a:r>
              <a:rPr lang="en-US" dirty="0"/>
              <a:t> Educators </a:t>
            </a:r>
            <a:r>
              <a:rPr lang="en-US" u="sng" dirty="0"/>
              <a:t>For</a:t>
            </a:r>
            <a:r>
              <a:rPr lang="en-US" dirty="0"/>
              <a:t> Educators…</a:t>
            </a:r>
          </a:p>
        </p:txBody>
      </p:sp>
      <p:pic>
        <p:nvPicPr>
          <p:cNvPr id="51" name="Picture 50"/>
          <p:cNvPicPr>
            <a:picLocks noChangeAspect="1"/>
          </p:cNvPicPr>
          <p:nvPr/>
        </p:nvPicPr>
        <p:blipFill>
          <a:blip r:embed="rId3"/>
          <a:stretch>
            <a:fillRect/>
          </a:stretch>
        </p:blipFill>
        <p:spPr>
          <a:xfrm>
            <a:off x="235394" y="2516790"/>
            <a:ext cx="385763" cy="514350"/>
          </a:xfrm>
          <a:prstGeom prst="rect">
            <a:avLst/>
          </a:prstGeom>
        </p:spPr>
      </p:pic>
      <p:pic>
        <p:nvPicPr>
          <p:cNvPr id="52" name="Picture 5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5394" y="3183540"/>
            <a:ext cx="400050" cy="514350"/>
          </a:xfrm>
          <a:prstGeom prst="rect">
            <a:avLst/>
          </a:prstGeom>
        </p:spPr>
      </p:pic>
      <p:pic>
        <p:nvPicPr>
          <p:cNvPr id="53" name="Picture 52"/>
          <p:cNvPicPr>
            <a:picLocks noChangeAspect="1"/>
          </p:cNvPicPr>
          <p:nvPr/>
        </p:nvPicPr>
        <p:blipFill>
          <a:blip r:embed="rId5"/>
          <a:stretch>
            <a:fillRect/>
          </a:stretch>
        </p:blipFill>
        <p:spPr>
          <a:xfrm>
            <a:off x="235394" y="3831240"/>
            <a:ext cx="400050" cy="514350"/>
          </a:xfrm>
          <a:prstGeom prst="rect">
            <a:avLst/>
          </a:prstGeom>
        </p:spPr>
      </p:pic>
      <p:pic>
        <p:nvPicPr>
          <p:cNvPr id="54" name="Picture 5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36589" y="3158338"/>
            <a:ext cx="380879" cy="514350"/>
          </a:xfrm>
          <a:prstGeom prst="rect">
            <a:avLst/>
          </a:prstGeom>
        </p:spPr>
      </p:pic>
      <p:pic>
        <p:nvPicPr>
          <p:cNvPr id="55" name="Picture 5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32858" y="4516204"/>
            <a:ext cx="381614" cy="514350"/>
          </a:xfrm>
          <a:prstGeom prst="rect">
            <a:avLst/>
          </a:prstGeom>
        </p:spPr>
      </p:pic>
      <p:pic>
        <p:nvPicPr>
          <p:cNvPr id="56" name="Picture 55"/>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16000"/>
                    </a14:imgEffect>
                  </a14:imgLayer>
                </a14:imgProps>
              </a:ext>
              <a:ext uri="{28A0092B-C50C-407E-A947-70E740481C1C}">
                <a14:useLocalDpi xmlns:a14="http://schemas.microsoft.com/office/drawing/2010/main"/>
              </a:ext>
            </a:extLst>
          </a:blip>
          <a:srcRect b="-1"/>
          <a:stretch/>
        </p:blipFill>
        <p:spPr>
          <a:xfrm>
            <a:off x="3132859" y="3820879"/>
            <a:ext cx="371693" cy="514350"/>
          </a:xfrm>
          <a:prstGeom prst="rect">
            <a:avLst/>
          </a:prstGeom>
        </p:spPr>
      </p:pic>
      <p:pic>
        <p:nvPicPr>
          <p:cNvPr id="59" name="Picture 58" descr="Screen Shot 2016-02-29 at 9.38.50 AM.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1245" y="1801098"/>
            <a:ext cx="410936" cy="478886"/>
          </a:xfrm>
          <a:prstGeom prst="rect">
            <a:avLst/>
          </a:prstGeom>
        </p:spPr>
      </p:pic>
      <p:pic>
        <p:nvPicPr>
          <p:cNvPr id="60" name="Picture 2" descr="mage result for john augeri"/>
          <p:cNvPicPr>
            <a:picLocks noChangeAspect="1" noChangeArrowheads="1"/>
          </p:cNvPicPr>
          <p:nvPr/>
        </p:nvPicPr>
        <p:blipFill>
          <a:blip r:embed="rId11" cstate="email">
            <a:extLst>
              <a:ext uri="{BEBA8EAE-BF5A-486C-A8C5-ECC9F3942E4B}">
                <a14:imgProps xmlns:a14="http://schemas.microsoft.com/office/drawing/2010/main">
                  <a14:imgLayer r:embed="rId12">
                    <a14:imgEffect>
                      <a14:brightnessContrast bright="27000" contrast="16000"/>
                    </a14:imgEffect>
                  </a14:imgLayer>
                </a14:imgProps>
              </a:ext>
              <a:ext uri="{28A0092B-C50C-407E-A947-70E740481C1C}">
                <a14:useLocalDpi xmlns:a14="http://schemas.microsoft.com/office/drawing/2010/main"/>
              </a:ext>
            </a:extLst>
          </a:blip>
          <a:srcRect/>
          <a:stretch>
            <a:fillRect/>
          </a:stretch>
        </p:blipFill>
        <p:spPr bwMode="auto">
          <a:xfrm>
            <a:off x="3116645" y="1108029"/>
            <a:ext cx="384875" cy="534458"/>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4" descr="mage result for simon birkett SCHOMS"/>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3119882" y="2529579"/>
            <a:ext cx="381636" cy="504935"/>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61"/>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35394" y="4486225"/>
            <a:ext cx="400050" cy="521546"/>
          </a:xfrm>
          <a:prstGeom prst="rect">
            <a:avLst/>
          </a:prstGeom>
        </p:spPr>
      </p:pic>
      <p:sp>
        <p:nvSpPr>
          <p:cNvPr id="63" name="TextBox 62"/>
          <p:cNvSpPr txBox="1"/>
          <p:nvPr/>
        </p:nvSpPr>
        <p:spPr>
          <a:xfrm>
            <a:off x="681116" y="1065628"/>
            <a:ext cx="2488169" cy="4281939"/>
          </a:xfrm>
          <a:prstGeom prst="rect">
            <a:avLst/>
          </a:prstGeom>
          <a:noFill/>
        </p:spPr>
        <p:txBody>
          <a:bodyPr wrap="square" lIns="68579" tIns="34289" rIns="68579" bIns="34289" rtlCol="0">
            <a:spAutoFit/>
          </a:bodyPr>
          <a:lstStyle/>
          <a:p>
            <a:pPr defTabSz="342892" fontAlgn="auto">
              <a:spcBef>
                <a:spcPts val="0"/>
              </a:spcBef>
              <a:spcAft>
                <a:spcPts val="0"/>
              </a:spcAft>
            </a:pPr>
            <a:r>
              <a:rPr lang="en-US" sz="1000" b="1" dirty="0">
                <a:solidFill>
                  <a:srgbClr val="000000"/>
                </a:solidFill>
                <a:latin typeface="Calibri" charset="0"/>
                <a:ea typeface="Calibri" charset="0"/>
                <a:cs typeface="Calibri" charset="0"/>
              </a:rPr>
              <a:t>Lisa A. Stephens</a:t>
            </a:r>
          </a:p>
          <a:p>
            <a:pPr defTabSz="342892" fontAlgn="auto">
              <a:spcBef>
                <a:spcPts val="0"/>
              </a:spcBef>
              <a:spcAft>
                <a:spcPts val="0"/>
              </a:spcAft>
            </a:pPr>
            <a:r>
              <a:rPr lang="en-US" sz="1000" dirty="0">
                <a:solidFill>
                  <a:srgbClr val="000000"/>
                </a:solidFill>
                <a:latin typeface="Calibri" charset="0"/>
                <a:ea typeface="Calibri" charset="0"/>
                <a:cs typeface="Calibri" charset="0"/>
              </a:rPr>
              <a:t>Asst. Dean, Digital Education  - Engineering</a:t>
            </a:r>
          </a:p>
          <a:p>
            <a:pPr defTabSz="342892" fontAlgn="auto">
              <a:spcBef>
                <a:spcPts val="0"/>
              </a:spcBef>
              <a:spcAft>
                <a:spcPts val="0"/>
              </a:spcAft>
            </a:pPr>
            <a:r>
              <a:rPr lang="en-US" sz="1000" dirty="0">
                <a:solidFill>
                  <a:srgbClr val="000000"/>
                </a:solidFill>
                <a:latin typeface="Calibri" charset="0"/>
                <a:ea typeface="Calibri" charset="0"/>
                <a:cs typeface="Calibri" charset="0"/>
              </a:rPr>
              <a:t>University at Buffalo</a:t>
            </a:r>
          </a:p>
          <a:p>
            <a:pPr defTabSz="342892" fontAlgn="auto">
              <a:spcBef>
                <a:spcPts val="0"/>
              </a:spcBef>
              <a:spcAft>
                <a:spcPts val="0"/>
              </a:spcAft>
            </a:pPr>
            <a:r>
              <a:rPr lang="en-US" sz="1000" dirty="0">
                <a:solidFill>
                  <a:srgbClr val="000000"/>
                </a:solidFill>
                <a:latin typeface="Calibri" charset="0"/>
                <a:ea typeface="Calibri" charset="0"/>
                <a:cs typeface="Calibri" charset="0"/>
              </a:rPr>
              <a:t>Sr. Strategist, SUNY Academic Innovation</a:t>
            </a:r>
          </a:p>
          <a:p>
            <a:pPr defTabSz="342892" fontAlgn="auto">
              <a:spcBef>
                <a:spcPts val="0"/>
              </a:spcBef>
              <a:spcAft>
                <a:spcPts val="0"/>
              </a:spcAft>
            </a:pPr>
            <a:endParaRPr lang="en-US" sz="1000"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James Frazee</a:t>
            </a:r>
          </a:p>
          <a:p>
            <a:pPr defTabSz="342892" fontAlgn="auto">
              <a:spcBef>
                <a:spcPts val="0"/>
              </a:spcBef>
              <a:spcAft>
                <a:spcPts val="0"/>
              </a:spcAft>
            </a:pPr>
            <a:r>
              <a:rPr lang="en-US" sz="1000" dirty="0">
                <a:solidFill>
                  <a:srgbClr val="000000"/>
                </a:solidFill>
                <a:latin typeface="Calibri" charset="0"/>
                <a:ea typeface="Calibri" charset="0"/>
                <a:cs typeface="Calibri" charset="0"/>
              </a:rPr>
              <a:t>Learning &amp; Performance Technologies</a:t>
            </a:r>
            <a:br>
              <a:rPr lang="en-US" sz="1000" dirty="0">
                <a:solidFill>
                  <a:srgbClr val="000000"/>
                </a:solidFill>
                <a:latin typeface="Calibri" charset="0"/>
                <a:ea typeface="Calibri" charset="0"/>
                <a:cs typeface="Calibri" charset="0"/>
              </a:rPr>
            </a:br>
            <a:r>
              <a:rPr lang="en-US" sz="1000" dirty="0">
                <a:solidFill>
                  <a:srgbClr val="000000"/>
                </a:solidFill>
                <a:latin typeface="Calibri" charset="0"/>
                <a:ea typeface="Calibri" charset="0"/>
                <a:cs typeface="Calibri" charset="0"/>
              </a:rPr>
              <a:t>Senio</a:t>
            </a:r>
            <a:r>
              <a:rPr lang="en-US" sz="1000" dirty="0">
                <a:solidFill>
                  <a:prstClr val="black"/>
                </a:solidFill>
                <a:latin typeface="Calibri" charset="0"/>
                <a:ea typeface="Calibri" charset="0"/>
                <a:cs typeface="Calibri" charset="0"/>
              </a:rPr>
              <a:t>r Academic Technology Officer</a:t>
            </a:r>
          </a:p>
          <a:p>
            <a:pPr defTabSz="342892" fontAlgn="auto">
              <a:spcBef>
                <a:spcPts val="0"/>
              </a:spcBef>
              <a:spcAft>
                <a:spcPts val="0"/>
              </a:spcAft>
            </a:pPr>
            <a:r>
              <a:rPr lang="en-US" sz="1000" dirty="0">
                <a:solidFill>
                  <a:srgbClr val="000000"/>
                </a:solidFill>
                <a:latin typeface="Calibri" charset="0"/>
                <a:ea typeface="Calibri" charset="0"/>
                <a:cs typeface="Calibri" charset="0"/>
              </a:rPr>
              <a:t>San Diego State University</a:t>
            </a:r>
            <a:br>
              <a:rPr lang="en-US" sz="1000" dirty="0">
                <a:solidFill>
                  <a:srgbClr val="000000"/>
                </a:solidFill>
                <a:latin typeface="Calibri" charset="0"/>
                <a:ea typeface="Calibri" charset="0"/>
                <a:cs typeface="Calibri" charset="0"/>
              </a:rPr>
            </a:br>
            <a:endParaRPr lang="en-US" sz="1000"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Malcolm Brown</a:t>
            </a:r>
          </a:p>
          <a:p>
            <a:pPr defTabSz="342892" fontAlgn="auto">
              <a:spcBef>
                <a:spcPts val="0"/>
              </a:spcBef>
              <a:spcAft>
                <a:spcPts val="0"/>
              </a:spcAft>
            </a:pPr>
            <a:r>
              <a:rPr lang="en-US" sz="1000" dirty="0">
                <a:solidFill>
                  <a:srgbClr val="000000"/>
                </a:solidFill>
                <a:latin typeface="Calibri" charset="0"/>
                <a:ea typeface="Calibri" charset="0"/>
                <a:cs typeface="Calibri" charset="0"/>
              </a:rPr>
              <a:t>Director</a:t>
            </a:r>
          </a:p>
          <a:p>
            <a:pPr defTabSz="342892" fontAlgn="auto">
              <a:spcBef>
                <a:spcPts val="0"/>
              </a:spcBef>
              <a:spcAft>
                <a:spcPts val="0"/>
              </a:spcAft>
            </a:pPr>
            <a:r>
              <a:rPr lang="en-US" sz="1000" dirty="0">
                <a:solidFill>
                  <a:srgbClr val="000000"/>
                </a:solidFill>
                <a:latin typeface="Calibri" charset="0"/>
                <a:ea typeface="Calibri" charset="0"/>
                <a:cs typeface="Calibri" charset="0"/>
              </a:rPr>
              <a:t>EDUCAUSE Learning Initiative</a:t>
            </a:r>
          </a:p>
          <a:p>
            <a:pPr defTabSz="342892" fontAlgn="auto">
              <a:spcBef>
                <a:spcPts val="0"/>
              </a:spcBef>
              <a:spcAft>
                <a:spcPts val="0"/>
              </a:spcAft>
            </a:pPr>
            <a:endParaRPr lang="en-US" sz="1000"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Jim </a:t>
            </a:r>
            <a:r>
              <a:rPr lang="en-US" sz="1000" b="1" dirty="0" err="1">
                <a:solidFill>
                  <a:srgbClr val="000000"/>
                </a:solidFill>
                <a:latin typeface="Calibri" charset="0"/>
                <a:ea typeface="Calibri" charset="0"/>
                <a:cs typeface="Calibri" charset="0"/>
              </a:rPr>
              <a:t>Twetten</a:t>
            </a:r>
            <a:endParaRPr lang="en-US" sz="1000" b="1" dirty="0">
              <a:solidFill>
                <a:srgbClr val="000000"/>
              </a:solidFill>
              <a:latin typeface="Calibri" charset="0"/>
              <a:ea typeface="Calibri" charset="0"/>
              <a:cs typeface="Calibri" charset="0"/>
            </a:endParaRPr>
          </a:p>
          <a:p>
            <a:pPr defTabSz="342892" fontAlgn="auto">
              <a:spcBef>
                <a:spcPts val="0"/>
              </a:spcBef>
              <a:spcAft>
                <a:spcPts val="0"/>
              </a:spcAft>
            </a:pPr>
            <a:r>
              <a:rPr lang="en-US" sz="1000" dirty="0">
                <a:solidFill>
                  <a:srgbClr val="000000"/>
                </a:solidFill>
                <a:latin typeface="Calibri" charset="0"/>
                <a:ea typeface="Calibri" charset="0"/>
                <a:cs typeface="Calibri" charset="0"/>
              </a:rPr>
              <a:t>Academic Technology Spaces</a:t>
            </a:r>
          </a:p>
          <a:p>
            <a:pPr defTabSz="342892" fontAlgn="auto">
              <a:spcBef>
                <a:spcPts val="0"/>
              </a:spcBef>
              <a:spcAft>
                <a:spcPts val="0"/>
              </a:spcAft>
            </a:pPr>
            <a:r>
              <a:rPr lang="en-US" sz="1000" dirty="0">
                <a:solidFill>
                  <a:srgbClr val="000000"/>
                </a:solidFill>
                <a:latin typeface="Calibri" charset="0"/>
                <a:ea typeface="Calibri" charset="0"/>
                <a:cs typeface="Calibri" charset="0"/>
              </a:rPr>
              <a:t>U. Minnesota</a:t>
            </a:r>
          </a:p>
          <a:p>
            <a:pPr defTabSz="342892" fontAlgn="auto">
              <a:spcBef>
                <a:spcPts val="0"/>
              </a:spcBef>
              <a:spcAft>
                <a:spcPts val="0"/>
              </a:spcAft>
            </a:pPr>
            <a:endParaRPr lang="en-US" sz="1000"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Joseph Moreau</a:t>
            </a:r>
          </a:p>
          <a:p>
            <a:pPr defTabSz="342892" fontAlgn="auto">
              <a:spcBef>
                <a:spcPts val="0"/>
              </a:spcBef>
              <a:spcAft>
                <a:spcPts val="0"/>
              </a:spcAft>
            </a:pPr>
            <a:r>
              <a:rPr lang="en-US" sz="1000" dirty="0">
                <a:solidFill>
                  <a:srgbClr val="000000"/>
                </a:solidFill>
                <a:latin typeface="Calibri" charset="0"/>
                <a:ea typeface="Calibri" charset="0"/>
                <a:cs typeface="Calibri" charset="0"/>
              </a:rPr>
              <a:t>Vice Chancellor – Technology</a:t>
            </a:r>
          </a:p>
          <a:p>
            <a:pPr defTabSz="342892" fontAlgn="auto">
              <a:spcBef>
                <a:spcPts val="0"/>
              </a:spcBef>
              <a:spcAft>
                <a:spcPts val="0"/>
              </a:spcAft>
            </a:pPr>
            <a:r>
              <a:rPr lang="en-US" sz="1000" dirty="0">
                <a:solidFill>
                  <a:srgbClr val="000000"/>
                </a:solidFill>
                <a:latin typeface="Calibri" charset="0"/>
                <a:ea typeface="Calibri" charset="0"/>
                <a:cs typeface="Calibri" charset="0"/>
              </a:rPr>
              <a:t>Foothill-De Anza CC District</a:t>
            </a:r>
          </a:p>
          <a:p>
            <a:pPr defTabSz="342892" fontAlgn="auto">
              <a:spcBef>
                <a:spcPts val="450"/>
              </a:spcBef>
              <a:spcAft>
                <a:spcPts val="0"/>
              </a:spcAft>
            </a:pPr>
            <a:r>
              <a:rPr lang="en-US" sz="1000" b="1" dirty="0">
                <a:solidFill>
                  <a:srgbClr val="000000"/>
                </a:solidFill>
                <a:latin typeface="Calibri" charset="0"/>
                <a:ea typeface="Calibri" charset="0"/>
                <a:cs typeface="Calibri" charset="0"/>
              </a:rPr>
              <a:t>Gerry Hanley</a:t>
            </a:r>
          </a:p>
          <a:p>
            <a:pPr defTabSz="342892" fontAlgn="auto">
              <a:spcBef>
                <a:spcPts val="0"/>
              </a:spcBef>
              <a:spcAft>
                <a:spcPts val="0"/>
              </a:spcAft>
            </a:pPr>
            <a:r>
              <a:rPr lang="en-US" sz="1000" dirty="0">
                <a:solidFill>
                  <a:srgbClr val="000000"/>
                </a:solidFill>
                <a:latin typeface="Calibri" charset="0"/>
                <a:ea typeface="Calibri" charset="0"/>
                <a:cs typeface="Calibri" charset="0"/>
              </a:rPr>
              <a:t>Asst. Vice Chancellor</a:t>
            </a:r>
          </a:p>
          <a:p>
            <a:pPr defTabSz="342892" fontAlgn="auto">
              <a:spcBef>
                <a:spcPts val="0"/>
              </a:spcBef>
              <a:spcAft>
                <a:spcPts val="0"/>
              </a:spcAft>
            </a:pPr>
            <a:r>
              <a:rPr lang="en-US" sz="1000" dirty="0">
                <a:solidFill>
                  <a:srgbClr val="000000"/>
                </a:solidFill>
                <a:latin typeface="Calibri" charset="0"/>
                <a:ea typeface="Calibri" charset="0"/>
                <a:cs typeface="Calibri" charset="0"/>
              </a:rPr>
              <a:t>Academic Technology Services</a:t>
            </a:r>
          </a:p>
          <a:p>
            <a:pPr defTabSz="342892" fontAlgn="auto">
              <a:spcBef>
                <a:spcPts val="0"/>
              </a:spcBef>
              <a:spcAft>
                <a:spcPts val="0"/>
              </a:spcAft>
            </a:pPr>
            <a:r>
              <a:rPr lang="en-US" sz="1000" dirty="0">
                <a:solidFill>
                  <a:srgbClr val="000000"/>
                </a:solidFill>
                <a:latin typeface="Calibri" charset="0"/>
                <a:ea typeface="Calibri" charset="0"/>
                <a:cs typeface="Calibri" charset="0"/>
              </a:rPr>
              <a:t>CSU Office of the Chancellor</a:t>
            </a:r>
          </a:p>
          <a:p>
            <a:pPr defTabSz="342892" fontAlgn="auto">
              <a:spcBef>
                <a:spcPts val="0"/>
              </a:spcBef>
              <a:spcAft>
                <a:spcPts val="0"/>
              </a:spcAft>
            </a:pPr>
            <a:endParaRPr lang="en-US" sz="1000" dirty="0">
              <a:solidFill>
                <a:srgbClr val="000000"/>
              </a:solidFill>
              <a:latin typeface="Calibri" charset="0"/>
              <a:ea typeface="Calibri" charset="0"/>
              <a:cs typeface="Calibri" charset="0"/>
            </a:endParaRPr>
          </a:p>
          <a:p>
            <a:pPr defTabSz="342892" fontAlgn="auto">
              <a:spcBef>
                <a:spcPts val="0"/>
              </a:spcBef>
              <a:spcAft>
                <a:spcPts val="0"/>
              </a:spcAft>
            </a:pPr>
            <a:r>
              <a:rPr lang="en-US" sz="1000" dirty="0">
                <a:solidFill>
                  <a:srgbClr val="000000"/>
                </a:solidFill>
                <a:latin typeface="Calibri" charset="0"/>
                <a:ea typeface="Calibri" charset="0"/>
                <a:cs typeface="Calibri" charset="0"/>
              </a:rPr>
              <a:t> </a:t>
            </a:r>
          </a:p>
        </p:txBody>
      </p:sp>
      <p:pic>
        <p:nvPicPr>
          <p:cNvPr id="64" name="Picture 63"/>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119882" y="1835707"/>
            <a:ext cx="381636" cy="514350"/>
          </a:xfrm>
          <a:prstGeom prst="rect">
            <a:avLst/>
          </a:prstGeom>
        </p:spPr>
      </p:pic>
      <p:pic>
        <p:nvPicPr>
          <p:cNvPr id="65" name="Picture 64"/>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469689" y="2424800"/>
            <a:ext cx="466787" cy="581765"/>
          </a:xfrm>
          <a:prstGeom prst="rect">
            <a:avLst/>
          </a:prstGeom>
        </p:spPr>
      </p:pic>
      <p:sp>
        <p:nvSpPr>
          <p:cNvPr id="66" name="TextBox 65"/>
          <p:cNvSpPr txBox="1"/>
          <p:nvPr/>
        </p:nvSpPr>
        <p:spPr>
          <a:xfrm>
            <a:off x="7031820" y="1085441"/>
            <a:ext cx="2112181" cy="4024179"/>
          </a:xfrm>
          <a:prstGeom prst="rect">
            <a:avLst/>
          </a:prstGeom>
          <a:noFill/>
        </p:spPr>
        <p:txBody>
          <a:bodyPr wrap="square" lIns="68579" tIns="34289" rIns="68579" bIns="34289" rtlCol="0">
            <a:spAutoFit/>
          </a:bodyPr>
          <a:lstStyle/>
          <a:p>
            <a:pPr defTabSz="342892" fontAlgn="auto">
              <a:spcBef>
                <a:spcPts val="0"/>
              </a:spcBef>
              <a:spcAft>
                <a:spcPts val="0"/>
              </a:spcAft>
            </a:pPr>
            <a:r>
              <a:rPr lang="en-US" sz="1000" b="1" dirty="0">
                <a:solidFill>
                  <a:srgbClr val="000000"/>
                </a:solidFill>
                <a:latin typeface="Calibri" charset="0"/>
                <a:ea typeface="Calibri" charset="0"/>
                <a:cs typeface="Calibri" charset="0"/>
              </a:rPr>
              <a:t>Jeanne L. </a:t>
            </a:r>
            <a:r>
              <a:rPr lang="en-US" sz="1000" b="1" dirty="0" err="1">
                <a:solidFill>
                  <a:srgbClr val="000000"/>
                </a:solidFill>
                <a:latin typeface="Calibri" charset="0"/>
                <a:ea typeface="Calibri" charset="0"/>
                <a:cs typeface="Calibri" charset="0"/>
              </a:rPr>
              <a:t>Narum</a:t>
            </a:r>
            <a:r>
              <a:rPr lang="en-US" sz="1000" b="1" dirty="0">
                <a:solidFill>
                  <a:srgbClr val="000000"/>
                </a:solidFill>
                <a:latin typeface="Calibri" charset="0"/>
                <a:ea typeface="Calibri" charset="0"/>
                <a:cs typeface="Calibri" charset="0"/>
              </a:rPr>
              <a:t>. Director</a:t>
            </a:r>
          </a:p>
          <a:p>
            <a:pPr defTabSz="342892" fontAlgn="auto">
              <a:spcBef>
                <a:spcPts val="0"/>
              </a:spcBef>
              <a:spcAft>
                <a:spcPts val="0"/>
              </a:spcAft>
            </a:pPr>
            <a:r>
              <a:rPr lang="en-US" sz="1000" dirty="0">
                <a:solidFill>
                  <a:srgbClr val="000000"/>
                </a:solidFill>
                <a:latin typeface="Calibri" charset="0"/>
                <a:ea typeface="Calibri" charset="0"/>
                <a:cs typeface="Calibri" charset="0"/>
              </a:rPr>
              <a:t>The Independent Colleges Office</a:t>
            </a:r>
            <a:br>
              <a:rPr lang="en-US" sz="1000" dirty="0">
                <a:solidFill>
                  <a:srgbClr val="000000"/>
                </a:solidFill>
                <a:latin typeface="Calibri" charset="0"/>
                <a:ea typeface="Calibri" charset="0"/>
                <a:cs typeface="Calibri" charset="0"/>
              </a:rPr>
            </a:br>
            <a:r>
              <a:rPr lang="en-US" sz="1000" dirty="0">
                <a:solidFill>
                  <a:srgbClr val="000000"/>
                </a:solidFill>
                <a:latin typeface="Calibri" charset="0"/>
                <a:ea typeface="Calibri" charset="0"/>
                <a:cs typeface="Calibri" charset="0"/>
              </a:rPr>
              <a:t>Learning Spaces </a:t>
            </a:r>
            <a:r>
              <a:rPr lang="en-US" sz="1000" dirty="0" err="1">
                <a:solidFill>
                  <a:srgbClr val="000000"/>
                </a:solidFill>
                <a:latin typeface="Calibri" charset="0"/>
                <a:ea typeface="Calibri" charset="0"/>
                <a:cs typeface="Calibri" charset="0"/>
              </a:rPr>
              <a:t>Collaboratory</a:t>
            </a:r>
            <a:endParaRPr lang="en-US" sz="1000" dirty="0">
              <a:solidFill>
                <a:srgbClr val="000000"/>
              </a:solidFill>
              <a:latin typeface="Calibri" charset="0"/>
              <a:ea typeface="Calibri" charset="0"/>
              <a:cs typeface="Calibri" charset="0"/>
            </a:endParaRPr>
          </a:p>
          <a:p>
            <a:pPr defTabSz="342892" fontAlgn="auto">
              <a:spcBef>
                <a:spcPts val="0"/>
              </a:spcBef>
              <a:spcAft>
                <a:spcPts val="0"/>
              </a:spcAft>
            </a:pPr>
            <a:endParaRPr lang="en-US" sz="1000" b="1" dirty="0">
              <a:solidFill>
                <a:srgbClr val="000000"/>
              </a:solidFill>
              <a:latin typeface="Calibri" charset="0"/>
              <a:ea typeface="Calibri" charset="0"/>
              <a:cs typeface="Calibri" charset="0"/>
            </a:endParaRPr>
          </a:p>
          <a:p>
            <a:pPr defTabSz="342892" fontAlgn="auto">
              <a:spcBef>
                <a:spcPts val="0"/>
              </a:spcBef>
              <a:spcAft>
                <a:spcPts val="0"/>
              </a:spcAft>
            </a:pPr>
            <a:endParaRPr lang="en-US" sz="1000" b="1"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Dana C. Gierdowski</a:t>
            </a:r>
          </a:p>
          <a:p>
            <a:pPr defTabSz="342892" fontAlgn="auto">
              <a:lnSpc>
                <a:spcPct val="90000"/>
              </a:lnSpc>
              <a:spcBef>
                <a:spcPts val="0"/>
              </a:spcBef>
              <a:spcAft>
                <a:spcPts val="0"/>
              </a:spcAft>
            </a:pPr>
            <a:r>
              <a:rPr lang="en-US" sz="1000" dirty="0">
                <a:solidFill>
                  <a:srgbClr val="000000"/>
                </a:solidFill>
                <a:latin typeface="Calibri" charset="0"/>
                <a:ea typeface="Calibri" charset="0"/>
                <a:cs typeface="Calibri" charset="0"/>
              </a:rPr>
              <a:t>EDUCAUSE Research Associate</a:t>
            </a:r>
          </a:p>
          <a:p>
            <a:pPr defTabSz="342892" fontAlgn="auto">
              <a:lnSpc>
                <a:spcPct val="90000"/>
              </a:lnSpc>
              <a:spcBef>
                <a:spcPts val="0"/>
              </a:spcBef>
              <a:spcAft>
                <a:spcPts val="0"/>
              </a:spcAft>
            </a:pPr>
            <a:br>
              <a:rPr lang="en-US" sz="1000" b="1" dirty="0">
                <a:solidFill>
                  <a:srgbClr val="000000"/>
                </a:solidFill>
                <a:latin typeface="Calibri" charset="0"/>
                <a:ea typeface="Calibri" charset="0"/>
                <a:cs typeface="Calibri" charset="0"/>
              </a:rPr>
            </a:br>
            <a:endParaRPr lang="en-US" sz="1000" b="1"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Rebecca Frazee</a:t>
            </a:r>
          </a:p>
          <a:p>
            <a:pPr defTabSz="342892" fontAlgn="auto">
              <a:spcBef>
                <a:spcPts val="0"/>
              </a:spcBef>
              <a:spcAft>
                <a:spcPts val="0"/>
              </a:spcAft>
            </a:pPr>
            <a:r>
              <a:rPr lang="en-US" sz="1000" dirty="0" err="1">
                <a:solidFill>
                  <a:srgbClr val="000000"/>
                </a:solidFill>
                <a:latin typeface="Calibri" charset="0"/>
                <a:ea typeface="Calibri" charset="0"/>
                <a:cs typeface="Calibri" charset="0"/>
              </a:rPr>
              <a:t>FLEXspace</a:t>
            </a:r>
            <a:r>
              <a:rPr lang="en-US" sz="1000" dirty="0">
                <a:solidFill>
                  <a:srgbClr val="000000"/>
                </a:solidFill>
                <a:latin typeface="Calibri" charset="0"/>
                <a:ea typeface="Calibri" charset="0"/>
                <a:cs typeface="Calibri" charset="0"/>
              </a:rPr>
              <a:t> Manager</a:t>
            </a:r>
          </a:p>
          <a:p>
            <a:pPr defTabSz="342892" fontAlgn="auto">
              <a:spcBef>
                <a:spcPts val="0"/>
              </a:spcBef>
              <a:spcAft>
                <a:spcPts val="0"/>
              </a:spcAft>
            </a:pPr>
            <a:r>
              <a:rPr lang="en-US" sz="1000" dirty="0">
                <a:solidFill>
                  <a:srgbClr val="000000"/>
                </a:solidFill>
                <a:latin typeface="Calibri" charset="0"/>
                <a:ea typeface="Calibri" charset="0"/>
                <a:cs typeface="Calibri" charset="0"/>
              </a:rPr>
              <a:t>Faculty, San Diego State University</a:t>
            </a:r>
          </a:p>
          <a:p>
            <a:pPr defTabSz="342892" fontAlgn="auto">
              <a:spcBef>
                <a:spcPts val="0"/>
              </a:spcBef>
              <a:spcAft>
                <a:spcPts val="0"/>
              </a:spcAft>
            </a:pPr>
            <a:endParaRPr lang="en-US" sz="1000" dirty="0">
              <a:solidFill>
                <a:srgbClr val="000000"/>
              </a:solidFill>
              <a:latin typeface="Calibri" charset="0"/>
              <a:ea typeface="Calibri" charset="0"/>
              <a:cs typeface="Calibri" charset="0"/>
            </a:endParaRPr>
          </a:p>
          <a:p>
            <a:pPr defTabSz="342892" fontAlgn="auto">
              <a:spcBef>
                <a:spcPts val="0"/>
              </a:spcBef>
              <a:spcAft>
                <a:spcPts val="0"/>
              </a:spcAft>
            </a:pPr>
            <a:endParaRPr lang="en-US" sz="1000" b="1"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Joan Lippincott</a:t>
            </a:r>
          </a:p>
          <a:p>
            <a:pPr defTabSz="342892" fontAlgn="auto">
              <a:spcBef>
                <a:spcPts val="0"/>
              </a:spcBef>
              <a:spcAft>
                <a:spcPts val="0"/>
              </a:spcAft>
            </a:pPr>
            <a:r>
              <a:rPr lang="en-US" sz="1000" dirty="0">
                <a:solidFill>
                  <a:srgbClr val="000000"/>
                </a:solidFill>
                <a:latin typeface="Calibri" charset="0"/>
                <a:ea typeface="Calibri" charset="0"/>
                <a:cs typeface="Calibri" charset="0"/>
              </a:rPr>
              <a:t>Assoc. Exec. Director</a:t>
            </a:r>
          </a:p>
          <a:p>
            <a:pPr defTabSz="342892" fontAlgn="auto">
              <a:spcBef>
                <a:spcPts val="0"/>
              </a:spcBef>
              <a:spcAft>
                <a:spcPts val="0"/>
              </a:spcAft>
            </a:pPr>
            <a:r>
              <a:rPr lang="en-US" sz="1000" dirty="0">
                <a:solidFill>
                  <a:srgbClr val="000000"/>
                </a:solidFill>
                <a:latin typeface="Calibri" charset="0"/>
                <a:ea typeface="Calibri" charset="0"/>
                <a:cs typeface="Calibri" charset="0"/>
              </a:rPr>
              <a:t>Coalition for Networked Information</a:t>
            </a:r>
          </a:p>
          <a:p>
            <a:pPr defTabSz="342892" fontAlgn="auto">
              <a:spcBef>
                <a:spcPts val="0"/>
              </a:spcBef>
              <a:spcAft>
                <a:spcPts val="0"/>
              </a:spcAft>
            </a:pPr>
            <a:br>
              <a:rPr lang="en-US" sz="1000" b="1" dirty="0">
                <a:solidFill>
                  <a:srgbClr val="000000"/>
                </a:solidFill>
                <a:latin typeface="Calibri" charset="0"/>
                <a:ea typeface="Calibri" charset="0"/>
                <a:cs typeface="Calibri" charset="0"/>
              </a:rPr>
            </a:br>
            <a:r>
              <a:rPr lang="en-US" sz="1000" b="1" dirty="0">
                <a:solidFill>
                  <a:srgbClr val="000000"/>
                </a:solidFill>
                <a:latin typeface="Calibri" charset="0"/>
                <a:ea typeface="Calibri" charset="0"/>
                <a:cs typeface="Calibri" charset="0"/>
              </a:rPr>
              <a:t>Mark J. W. Lee</a:t>
            </a:r>
            <a:br>
              <a:rPr lang="en-US" sz="1000" dirty="0">
                <a:solidFill>
                  <a:srgbClr val="000000"/>
                </a:solidFill>
                <a:latin typeface="Calibri" charset="0"/>
                <a:ea typeface="Calibri" charset="0"/>
                <a:cs typeface="Calibri" charset="0"/>
              </a:rPr>
            </a:br>
            <a:r>
              <a:rPr lang="en-US" sz="1000" dirty="0">
                <a:solidFill>
                  <a:srgbClr val="000000"/>
                </a:solidFill>
                <a:latin typeface="Calibri" charset="0"/>
                <a:ea typeface="Calibri" charset="0"/>
                <a:cs typeface="Calibri" charset="0"/>
              </a:rPr>
              <a:t>Adjunct Senior Lecturer</a:t>
            </a:r>
          </a:p>
          <a:p>
            <a:pPr defTabSz="342892" fontAlgn="auto">
              <a:spcBef>
                <a:spcPts val="0"/>
              </a:spcBef>
              <a:spcAft>
                <a:spcPts val="0"/>
              </a:spcAft>
            </a:pPr>
            <a:r>
              <a:rPr lang="en-US" sz="1000" dirty="0">
                <a:solidFill>
                  <a:srgbClr val="000000"/>
                </a:solidFill>
                <a:latin typeface="Calibri" charset="0"/>
                <a:ea typeface="Calibri" charset="0"/>
                <a:cs typeface="Calibri" charset="0"/>
              </a:rPr>
              <a:t>Charles Sturt U., Australia</a:t>
            </a:r>
          </a:p>
          <a:p>
            <a:pPr defTabSz="342892" fontAlgn="auto">
              <a:spcBef>
                <a:spcPts val="0"/>
              </a:spcBef>
              <a:spcAft>
                <a:spcPts val="0"/>
              </a:spcAft>
            </a:pPr>
            <a:r>
              <a:rPr lang="en-US" sz="1000" dirty="0">
                <a:solidFill>
                  <a:srgbClr val="000000"/>
                </a:solidFill>
                <a:latin typeface="Calibri" charset="0"/>
                <a:ea typeface="Calibri" charset="0"/>
                <a:cs typeface="Calibri" charset="0"/>
              </a:rPr>
              <a:t>IEEE Ed Tech Associate Editor </a:t>
            </a:r>
          </a:p>
          <a:p>
            <a:pPr defTabSz="342892" fontAlgn="auto">
              <a:spcBef>
                <a:spcPts val="0"/>
              </a:spcBef>
              <a:spcAft>
                <a:spcPts val="0"/>
              </a:spcAft>
            </a:pPr>
            <a:endParaRPr lang="en-US" sz="1000"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Christopher Johnson</a:t>
            </a:r>
          </a:p>
          <a:p>
            <a:pPr defTabSz="342892" fontAlgn="auto">
              <a:spcBef>
                <a:spcPts val="0"/>
              </a:spcBef>
              <a:spcAft>
                <a:spcPts val="0"/>
              </a:spcAft>
            </a:pPr>
            <a:r>
              <a:rPr lang="en-US" sz="1000" dirty="0">
                <a:solidFill>
                  <a:srgbClr val="000000"/>
                </a:solidFill>
                <a:latin typeface="Calibri" charset="0"/>
                <a:ea typeface="Calibri" charset="0"/>
                <a:cs typeface="Calibri" charset="0"/>
              </a:rPr>
              <a:t>Co-Director, </a:t>
            </a:r>
            <a:r>
              <a:rPr lang="en-US" sz="1000" dirty="0" err="1">
                <a:solidFill>
                  <a:srgbClr val="000000"/>
                </a:solidFill>
                <a:latin typeface="Calibri" charset="0"/>
                <a:ea typeface="Calibri" charset="0"/>
                <a:cs typeface="Calibri" charset="0"/>
              </a:rPr>
              <a:t>EdTEch</a:t>
            </a:r>
            <a:r>
              <a:rPr lang="en-US" sz="1000" dirty="0">
                <a:solidFill>
                  <a:srgbClr val="000000"/>
                </a:solidFill>
                <a:latin typeface="Calibri" charset="0"/>
                <a:ea typeface="Calibri" charset="0"/>
                <a:cs typeface="Calibri" charset="0"/>
              </a:rPr>
              <a:t> U. of Arizona </a:t>
            </a:r>
            <a:br>
              <a:rPr lang="en-US" sz="1000" dirty="0">
                <a:solidFill>
                  <a:srgbClr val="000000"/>
                </a:solidFill>
                <a:latin typeface="Calibri" charset="0"/>
                <a:ea typeface="Calibri" charset="0"/>
                <a:cs typeface="Calibri" charset="0"/>
              </a:rPr>
            </a:br>
            <a:r>
              <a:rPr lang="en-US" sz="1000" dirty="0">
                <a:solidFill>
                  <a:srgbClr val="000000"/>
                </a:solidFill>
                <a:latin typeface="Calibri" charset="0"/>
                <a:ea typeface="Calibri" charset="0"/>
                <a:cs typeface="Calibri" charset="0"/>
              </a:rPr>
              <a:t>ISTE Learning Space Past-Chair</a:t>
            </a:r>
          </a:p>
        </p:txBody>
      </p:sp>
      <p:pic>
        <p:nvPicPr>
          <p:cNvPr id="67" name="Picture 66"/>
          <p:cNvPicPr>
            <a:picLocks/>
          </p:cNvPicPr>
          <p:nvPr/>
        </p:nvPicPr>
        <p:blipFill rotWithShape="1">
          <a:blip r:embed="rId17" cstate="hqprint">
            <a:extLst>
              <a:ext uri="{28A0092B-C50C-407E-A947-70E740481C1C}">
                <a14:useLocalDpi xmlns:a14="http://schemas.microsoft.com/office/drawing/2010/main"/>
              </a:ext>
            </a:extLst>
          </a:blip>
          <a:srcRect t="-544"/>
          <a:stretch/>
        </p:blipFill>
        <p:spPr>
          <a:xfrm>
            <a:off x="6465171" y="1114658"/>
            <a:ext cx="471014" cy="518309"/>
          </a:xfrm>
          <a:prstGeom prst="rect">
            <a:avLst/>
          </a:prstGeom>
        </p:spPr>
      </p:pic>
      <p:pic>
        <p:nvPicPr>
          <p:cNvPr id="68" name="Picture Placeholder 4" descr="Dana_Gierdowski.jpeg"/>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bwMode="auto">
          <a:xfrm>
            <a:off x="6467771" y="1731356"/>
            <a:ext cx="491831" cy="604404"/>
          </a:xfrm>
          <a:prstGeom prst="rect">
            <a:avLst/>
          </a:prstGeom>
          <a:ln>
            <a:noFill/>
            <a:headEnd/>
            <a:tailEnd/>
          </a:ln>
        </p:spPr>
        <p:style>
          <a:lnRef idx="2">
            <a:schemeClr val="accent1"/>
          </a:lnRef>
          <a:fillRef idx="1">
            <a:schemeClr val="lt1"/>
          </a:fillRef>
          <a:effectRef idx="0">
            <a:schemeClr val="accent1"/>
          </a:effectRef>
          <a:fontRef idx="minor">
            <a:schemeClr val="dk1"/>
          </a:fontRef>
        </p:style>
      </p:pic>
      <p:sp>
        <p:nvSpPr>
          <p:cNvPr id="70" name="TextBox 69"/>
          <p:cNvSpPr txBox="1"/>
          <p:nvPr/>
        </p:nvSpPr>
        <p:spPr>
          <a:xfrm>
            <a:off x="3640767" y="984582"/>
            <a:ext cx="2764988" cy="4378122"/>
          </a:xfrm>
          <a:prstGeom prst="rect">
            <a:avLst/>
          </a:prstGeom>
          <a:noFill/>
        </p:spPr>
        <p:txBody>
          <a:bodyPr wrap="square" lIns="68579" tIns="34289" rIns="68579" bIns="34289" rtlCol="0" anchor="t">
            <a:spAutoFit/>
          </a:bodyPr>
          <a:lstStyle/>
          <a:p>
            <a:pPr defTabSz="342892" fontAlgn="auto">
              <a:spcBef>
                <a:spcPts val="0"/>
              </a:spcBef>
              <a:spcAft>
                <a:spcPts val="0"/>
              </a:spcAft>
            </a:pPr>
            <a:endParaRPr lang="en-US" sz="1000"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John Augeri, </a:t>
            </a:r>
            <a:r>
              <a:rPr lang="en-US" sz="1000" dirty="0">
                <a:solidFill>
                  <a:srgbClr val="000000"/>
                </a:solidFill>
                <a:latin typeface="Calibri" charset="0"/>
                <a:ea typeface="Calibri" charset="0"/>
                <a:cs typeface="Calibri" charset="0"/>
              </a:rPr>
              <a:t>Deputy Director </a:t>
            </a:r>
          </a:p>
          <a:p>
            <a:pPr defTabSz="342892" fontAlgn="auto">
              <a:spcBef>
                <a:spcPts val="0"/>
              </a:spcBef>
              <a:spcAft>
                <a:spcPts val="0"/>
              </a:spcAft>
            </a:pPr>
            <a:r>
              <a:rPr lang="en-US" sz="1000" dirty="0">
                <a:solidFill>
                  <a:srgbClr val="000000"/>
                </a:solidFill>
                <a:latin typeface="Calibri" charset="0"/>
                <a:ea typeface="Calibri" charset="0"/>
                <a:cs typeface="Calibri" charset="0"/>
              </a:rPr>
              <a:t>Paris Île-de-France Digital University  </a:t>
            </a:r>
            <a:br>
              <a:rPr lang="en-US" sz="1000" dirty="0">
                <a:solidFill>
                  <a:prstClr val="white"/>
                </a:solidFill>
                <a:latin typeface="Calibri" charset="0"/>
                <a:ea typeface="Calibri" charset="0"/>
                <a:cs typeface="Calibri" charset="0"/>
              </a:rPr>
            </a:br>
            <a:r>
              <a:rPr lang="en-US" sz="1000" dirty="0">
                <a:solidFill>
                  <a:srgbClr val="000000"/>
                </a:solidFill>
                <a:latin typeface="Calibri" charset="0"/>
                <a:ea typeface="Calibri" charset="0"/>
                <a:cs typeface="Calibri" charset="0"/>
              </a:rPr>
              <a:t>Kyoto University | Invited Researcher</a:t>
            </a:r>
          </a:p>
          <a:p>
            <a:pPr defTabSz="342892" fontAlgn="auto">
              <a:spcBef>
                <a:spcPts val="0"/>
              </a:spcBef>
              <a:spcAft>
                <a:spcPts val="0"/>
              </a:spcAft>
            </a:pPr>
            <a:endParaRPr lang="en-US" sz="1000" b="1" dirty="0">
              <a:solidFill>
                <a:prstClr val="white">
                  <a:lumMod val="50000"/>
                </a:prstClr>
              </a:solidFill>
              <a:latin typeface="Calibri" charset="0"/>
              <a:ea typeface="Calibri" charset="0"/>
              <a:cs typeface="Calibri" charset="0"/>
            </a:endParaRPr>
          </a:p>
          <a:p>
            <a:pPr defTabSz="342892" fontAlgn="auto">
              <a:spcBef>
                <a:spcPts val="0"/>
              </a:spcBef>
              <a:spcAft>
                <a:spcPts val="0"/>
              </a:spcAft>
            </a:pPr>
            <a:r>
              <a:rPr lang="en-US" sz="1000" b="1" dirty="0">
                <a:solidFill>
                  <a:prstClr val="black"/>
                </a:solidFill>
                <a:latin typeface="Calibri" charset="0"/>
                <a:ea typeface="Calibri" charset="0"/>
                <a:cs typeface="Calibri" charset="0"/>
              </a:rPr>
              <a:t>Phil Long, </a:t>
            </a:r>
            <a:r>
              <a:rPr lang="en-US" sz="1000" dirty="0">
                <a:solidFill>
                  <a:prstClr val="black"/>
                </a:solidFill>
                <a:latin typeface="Calibri" charset="0"/>
                <a:ea typeface="Calibri" charset="0"/>
                <a:cs typeface="Calibri" charset="0"/>
              </a:rPr>
              <a:t>Sr. Scholar</a:t>
            </a:r>
          </a:p>
          <a:p>
            <a:pPr defTabSz="342892" fontAlgn="auto">
              <a:spcBef>
                <a:spcPts val="0"/>
              </a:spcBef>
              <a:spcAft>
                <a:spcPts val="0"/>
              </a:spcAft>
            </a:pPr>
            <a:r>
              <a:rPr lang="en-US" sz="1000" dirty="0">
                <a:solidFill>
                  <a:prstClr val="black"/>
                </a:solidFill>
                <a:latin typeface="Calibri" charset="0"/>
                <a:ea typeface="Calibri" charset="0"/>
                <a:cs typeface="Calibri" charset="0"/>
              </a:rPr>
              <a:t>Center for New Designs in Learning &amp; Scholarship</a:t>
            </a:r>
          </a:p>
          <a:p>
            <a:pPr defTabSz="342892" fontAlgn="auto">
              <a:spcBef>
                <a:spcPts val="0"/>
              </a:spcBef>
              <a:spcAft>
                <a:spcPts val="0"/>
              </a:spcAft>
            </a:pPr>
            <a:r>
              <a:rPr lang="en-US" sz="1000" dirty="0">
                <a:solidFill>
                  <a:prstClr val="black"/>
                </a:solidFill>
                <a:latin typeface="Calibri" charset="0"/>
                <a:ea typeface="Calibri" charset="0"/>
                <a:cs typeface="Calibri" charset="0"/>
              </a:rPr>
              <a:t>Georgetown University</a:t>
            </a:r>
          </a:p>
          <a:p>
            <a:pPr defTabSz="342892" fontAlgn="auto">
              <a:spcBef>
                <a:spcPts val="0"/>
              </a:spcBef>
              <a:spcAft>
                <a:spcPts val="0"/>
              </a:spcAft>
            </a:pPr>
            <a:endParaRPr lang="en-US" sz="1000" b="1"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Simon Birkett</a:t>
            </a:r>
          </a:p>
          <a:p>
            <a:pPr defTabSz="342892" fontAlgn="auto">
              <a:spcBef>
                <a:spcPts val="0"/>
              </a:spcBef>
              <a:spcAft>
                <a:spcPts val="0"/>
              </a:spcAft>
            </a:pPr>
            <a:r>
              <a:rPr lang="en-US" sz="1000" dirty="0">
                <a:solidFill>
                  <a:srgbClr val="000000"/>
                </a:solidFill>
                <a:latin typeface="Calibri" charset="0"/>
                <a:ea typeface="Calibri" charset="0"/>
                <a:cs typeface="Calibri" charset="0"/>
              </a:rPr>
              <a:t>Digital Campus Manager</a:t>
            </a:r>
          </a:p>
          <a:p>
            <a:pPr defTabSz="342892" fontAlgn="auto">
              <a:spcBef>
                <a:spcPts val="0"/>
              </a:spcBef>
              <a:spcAft>
                <a:spcPts val="0"/>
              </a:spcAft>
            </a:pPr>
            <a:r>
              <a:rPr lang="en-US" sz="1000" dirty="0">
                <a:solidFill>
                  <a:srgbClr val="000000"/>
                </a:solidFill>
                <a:latin typeface="Calibri" charset="0"/>
                <a:ea typeface="Calibri" charset="0"/>
                <a:cs typeface="Calibri" charset="0"/>
              </a:rPr>
              <a:t>Staffordshire Univ., U. Derby - UK</a:t>
            </a:r>
          </a:p>
          <a:p>
            <a:pPr defTabSz="342892" fontAlgn="auto">
              <a:spcBef>
                <a:spcPts val="0"/>
              </a:spcBef>
              <a:spcAft>
                <a:spcPts val="0"/>
              </a:spcAft>
            </a:pPr>
            <a:endParaRPr lang="en-US" sz="1000" dirty="0">
              <a:solidFill>
                <a:srgbClr val="000000"/>
              </a:solidFill>
              <a:latin typeface="Calibri" charset="0"/>
              <a:ea typeface="Calibri" charset="0"/>
              <a:cs typeface="Calibri" charset="0"/>
            </a:endParaRPr>
          </a:p>
          <a:p>
            <a:pPr defTabSz="342892" fontAlgn="auto">
              <a:spcBef>
                <a:spcPts val="0"/>
              </a:spcBef>
              <a:spcAft>
                <a:spcPts val="0"/>
              </a:spcAft>
            </a:pPr>
            <a:endParaRPr lang="en-US" sz="1000" b="1"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Mark McCallister</a:t>
            </a:r>
          </a:p>
          <a:p>
            <a:pPr defTabSz="342892" fontAlgn="auto">
              <a:spcBef>
                <a:spcPts val="0"/>
              </a:spcBef>
              <a:spcAft>
                <a:spcPts val="0"/>
              </a:spcAft>
            </a:pPr>
            <a:r>
              <a:rPr lang="en-US" sz="1000" dirty="0">
                <a:solidFill>
                  <a:srgbClr val="000000"/>
                </a:solidFill>
                <a:latin typeface="Calibri" charset="0"/>
                <a:ea typeface="Calibri" charset="0"/>
                <a:cs typeface="Calibri" charset="0"/>
              </a:rPr>
              <a:t>Director, Academic Technology</a:t>
            </a:r>
          </a:p>
          <a:p>
            <a:pPr defTabSz="342892" fontAlgn="auto">
              <a:spcBef>
                <a:spcPts val="0"/>
              </a:spcBef>
              <a:spcAft>
                <a:spcPts val="0"/>
              </a:spcAft>
            </a:pPr>
            <a:r>
              <a:rPr lang="en-US" sz="1000" dirty="0">
                <a:solidFill>
                  <a:srgbClr val="000000"/>
                </a:solidFill>
                <a:latin typeface="Calibri" charset="0"/>
                <a:ea typeface="Calibri" charset="0"/>
                <a:cs typeface="Calibri" charset="0"/>
              </a:rPr>
              <a:t>University of Florida</a:t>
            </a:r>
          </a:p>
          <a:p>
            <a:pPr defTabSz="342892" fontAlgn="auto">
              <a:spcBef>
                <a:spcPts val="0"/>
              </a:spcBef>
              <a:spcAft>
                <a:spcPts val="0"/>
              </a:spcAft>
            </a:pPr>
            <a:endParaRPr lang="en-US" sz="1000" b="1"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Brad Snyder</a:t>
            </a:r>
          </a:p>
          <a:p>
            <a:pPr defTabSz="342892" fontAlgn="auto">
              <a:spcBef>
                <a:spcPts val="0"/>
              </a:spcBef>
              <a:spcAft>
                <a:spcPts val="0"/>
              </a:spcAft>
            </a:pPr>
            <a:r>
              <a:rPr lang="en-US" sz="1000" dirty="0">
                <a:solidFill>
                  <a:srgbClr val="000000"/>
                </a:solidFill>
                <a:latin typeface="Calibri" charset="0"/>
                <a:ea typeface="Calibri" charset="0"/>
                <a:cs typeface="Calibri" charset="0"/>
              </a:rPr>
              <a:t>Assoc. Dir., Classroom Media Services</a:t>
            </a:r>
          </a:p>
          <a:p>
            <a:pPr defTabSz="342892" fontAlgn="auto">
              <a:spcBef>
                <a:spcPts val="0"/>
              </a:spcBef>
              <a:spcAft>
                <a:spcPts val="0"/>
              </a:spcAft>
            </a:pPr>
            <a:r>
              <a:rPr lang="en-US" sz="1000" dirty="0">
                <a:solidFill>
                  <a:srgbClr val="000000"/>
                </a:solidFill>
                <a:latin typeface="Calibri" charset="0"/>
                <a:ea typeface="Calibri" charset="0"/>
                <a:cs typeface="Calibri" charset="0"/>
              </a:rPr>
              <a:t>SUNY Cortland</a:t>
            </a:r>
            <a:endParaRPr lang="en-US" sz="1000" b="1" dirty="0">
              <a:solidFill>
                <a:srgbClr val="000000"/>
              </a:solidFill>
              <a:latin typeface="Calibri" charset="0"/>
              <a:ea typeface="Calibri" charset="0"/>
              <a:cs typeface="Calibri" charset="0"/>
            </a:endParaRPr>
          </a:p>
          <a:p>
            <a:pPr defTabSz="342892" fontAlgn="auto">
              <a:spcBef>
                <a:spcPts val="0"/>
              </a:spcBef>
              <a:spcAft>
                <a:spcPts val="0"/>
              </a:spcAft>
            </a:pPr>
            <a:endParaRPr lang="en-US" sz="1000" b="1" dirty="0">
              <a:solidFill>
                <a:srgbClr val="000000"/>
              </a:solidFill>
              <a:latin typeface="Calibri" charset="0"/>
              <a:ea typeface="Calibri" charset="0"/>
              <a:cs typeface="Calibri" charset="0"/>
            </a:endParaRPr>
          </a:p>
          <a:p>
            <a:pPr defTabSz="342892" fontAlgn="auto">
              <a:spcBef>
                <a:spcPts val="0"/>
              </a:spcBef>
              <a:spcAft>
                <a:spcPts val="0"/>
              </a:spcAft>
            </a:pPr>
            <a:endParaRPr lang="en-US" sz="1000" b="1" dirty="0">
              <a:solidFill>
                <a:srgbClr val="000000"/>
              </a:solidFill>
              <a:latin typeface="Calibri" charset="0"/>
              <a:ea typeface="Calibri" charset="0"/>
              <a:cs typeface="Calibri" charset="0"/>
            </a:endParaRPr>
          </a:p>
          <a:p>
            <a:pPr defTabSz="342892" fontAlgn="auto">
              <a:spcBef>
                <a:spcPts val="0"/>
              </a:spcBef>
              <a:spcAft>
                <a:spcPts val="0"/>
              </a:spcAft>
            </a:pPr>
            <a:r>
              <a:rPr lang="en-US" sz="1000" b="1" dirty="0">
                <a:solidFill>
                  <a:srgbClr val="000000"/>
                </a:solidFill>
                <a:latin typeface="Calibri" charset="0"/>
                <a:ea typeface="Calibri" charset="0"/>
                <a:cs typeface="Calibri" charset="0"/>
              </a:rPr>
              <a:t>James Young</a:t>
            </a:r>
          </a:p>
          <a:p>
            <a:pPr defTabSz="342892" fontAlgn="auto">
              <a:spcBef>
                <a:spcPts val="0"/>
              </a:spcBef>
              <a:spcAft>
                <a:spcPts val="0"/>
              </a:spcAft>
            </a:pPr>
            <a:r>
              <a:rPr lang="en-US" sz="1000" dirty="0">
                <a:solidFill>
                  <a:srgbClr val="000000"/>
                </a:solidFill>
                <a:latin typeface="Calibri" charset="0"/>
                <a:ea typeface="Calibri" charset="0"/>
                <a:cs typeface="Calibri" charset="0"/>
              </a:rPr>
              <a:t>Chief Learning Officer</a:t>
            </a:r>
          </a:p>
          <a:p>
            <a:pPr defTabSz="342892" fontAlgn="auto">
              <a:spcBef>
                <a:spcPts val="0"/>
              </a:spcBef>
              <a:spcAft>
                <a:spcPts val="0"/>
              </a:spcAft>
            </a:pPr>
            <a:r>
              <a:rPr lang="en-US" sz="1000" dirty="0">
                <a:solidFill>
                  <a:srgbClr val="000000"/>
                </a:solidFill>
                <a:latin typeface="Calibri" charset="0"/>
                <a:ea typeface="Calibri" charset="0"/>
                <a:cs typeface="Calibri" charset="0"/>
              </a:rPr>
              <a:t>Society for College &amp; Univ. Planning</a:t>
            </a:r>
            <a:br>
              <a:rPr lang="en-US" sz="1000" dirty="0">
                <a:solidFill>
                  <a:prstClr val="white"/>
                </a:solidFill>
                <a:latin typeface="Calibri" charset="0"/>
                <a:ea typeface="Calibri" charset="0"/>
                <a:cs typeface="Calibri" charset="0"/>
              </a:rPr>
            </a:br>
            <a:endParaRPr lang="en-US" sz="1000" dirty="0">
              <a:solidFill>
                <a:srgbClr val="000000"/>
              </a:solidFill>
              <a:latin typeface="Calibri" charset="0"/>
              <a:ea typeface="Calibri" charset="0"/>
              <a:cs typeface="Calibri" charset="0"/>
            </a:endParaRPr>
          </a:p>
        </p:txBody>
      </p:sp>
      <p:pic>
        <p:nvPicPr>
          <p:cNvPr id="5" name="Picture 4">
            <a:extLst>
              <a:ext uri="{FF2B5EF4-FFF2-40B4-BE49-F238E27FC236}">
                <a16:creationId xmlns:a16="http://schemas.microsoft.com/office/drawing/2014/main" id="{9357329C-660F-0040-927C-AE46E5066199}"/>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6477000" y="3080324"/>
            <a:ext cx="469900" cy="577745"/>
          </a:xfrm>
          <a:prstGeom prst="rect">
            <a:avLst/>
          </a:prstGeom>
        </p:spPr>
      </p:pic>
      <p:pic>
        <p:nvPicPr>
          <p:cNvPr id="7" name="Picture 6">
            <a:extLst>
              <a:ext uri="{FF2B5EF4-FFF2-40B4-BE49-F238E27FC236}">
                <a16:creationId xmlns:a16="http://schemas.microsoft.com/office/drawing/2014/main" id="{EEE8EA9A-E980-2D4B-B7AD-35B3336BA732}"/>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6462099" y="3790950"/>
            <a:ext cx="513377" cy="574676"/>
          </a:xfrm>
          <a:prstGeom prst="rect">
            <a:avLst/>
          </a:prstGeom>
        </p:spPr>
      </p:pic>
      <p:pic>
        <p:nvPicPr>
          <p:cNvPr id="11" name="Picture 10">
            <a:extLst>
              <a:ext uri="{FF2B5EF4-FFF2-40B4-BE49-F238E27FC236}">
                <a16:creationId xmlns:a16="http://schemas.microsoft.com/office/drawing/2014/main" id="{E3190129-E031-474E-9B36-B6AF1A0E2608}"/>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241301" y="1185427"/>
            <a:ext cx="405888" cy="497324"/>
          </a:xfrm>
          <a:prstGeom prst="rect">
            <a:avLst/>
          </a:prstGeom>
        </p:spPr>
      </p:pic>
      <p:pic>
        <p:nvPicPr>
          <p:cNvPr id="2" name="Picture 1"/>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6527237" y="4468963"/>
            <a:ext cx="521159" cy="586304"/>
          </a:xfrm>
          <a:prstGeom prst="rect">
            <a:avLst/>
          </a:prstGeom>
        </p:spPr>
      </p:pic>
    </p:spTree>
    <p:extLst>
      <p:ext uri="{BB962C8B-B14F-4D97-AF65-F5344CB8AC3E}">
        <p14:creationId xmlns:p14="http://schemas.microsoft.com/office/powerpoint/2010/main" val="537373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Take a Virtual Fieldtrip</a:t>
            </a:r>
          </a:p>
        </p:txBody>
      </p:sp>
      <p:sp>
        <p:nvSpPr>
          <p:cNvPr id="3" name="Text Placeholder 2">
            <a:extLst>
              <a:ext uri="{FF2B5EF4-FFF2-40B4-BE49-F238E27FC236}">
                <a16:creationId xmlns:a16="http://schemas.microsoft.com/office/drawing/2014/main" id="{16C0A5D9-C22E-43FD-BEBF-4F196F6316CF}"/>
              </a:ext>
            </a:extLst>
          </p:cNvPr>
          <p:cNvSpPr>
            <a:spLocks noGrp="1"/>
          </p:cNvSpPr>
          <p:nvPr>
            <p:ph type="body" sz="half" idx="2"/>
          </p:nvPr>
        </p:nvSpPr>
        <p:spPr/>
        <p:txBody>
          <a:bodyPr anchor="t">
            <a:normAutofit/>
          </a:bodyPr>
          <a:lstStyle/>
          <a:p>
            <a:pPr marL="257168" indent="-257168">
              <a:spcAft>
                <a:spcPts val="1350"/>
              </a:spcAft>
              <a:buFont typeface="Arial" charset="0"/>
              <a:buChar char="•"/>
            </a:pPr>
            <a:r>
              <a:rPr lang="en-US" sz="2100" b="1" dirty="0"/>
              <a:t>Seek inspiration</a:t>
            </a:r>
            <a:r>
              <a:rPr lang="en-US" sz="2100" dirty="0"/>
              <a:t> and proof of concept</a:t>
            </a:r>
          </a:p>
          <a:p>
            <a:pPr marL="257168" indent="-257168">
              <a:spcAft>
                <a:spcPts val="1350"/>
              </a:spcAft>
              <a:buFont typeface="Arial" charset="0"/>
              <a:buChar char="•"/>
            </a:pPr>
            <a:r>
              <a:rPr lang="en-US" sz="2100" b="1" dirty="0"/>
              <a:t>Benchmark </a:t>
            </a:r>
            <a:r>
              <a:rPr lang="en-US" sz="2100" dirty="0"/>
              <a:t>with peer institutions</a:t>
            </a:r>
          </a:p>
          <a:p>
            <a:pPr marL="257168" indent="-257168">
              <a:spcAft>
                <a:spcPts val="1350"/>
              </a:spcAft>
              <a:buFont typeface="Arial" charset="0"/>
              <a:buChar char="•"/>
            </a:pPr>
            <a:r>
              <a:rPr lang="en-US" sz="2100" b="1" dirty="0"/>
              <a:t>Connect </a:t>
            </a:r>
            <a:r>
              <a:rPr lang="en-US" sz="2100" dirty="0"/>
              <a:t>with others</a:t>
            </a:r>
          </a:p>
          <a:p>
            <a:pPr marL="257168" indent="-257168">
              <a:spcAft>
                <a:spcPts val="1350"/>
              </a:spcAft>
              <a:buFont typeface="Arial" charset="0"/>
              <a:buChar char="•"/>
            </a:pPr>
            <a:endParaRPr lang="en-US" sz="2100" dirty="0"/>
          </a:p>
        </p:txBody>
      </p:sp>
      <p:sp>
        <p:nvSpPr>
          <p:cNvPr id="6" name="TextBox 5"/>
          <p:cNvSpPr txBox="1"/>
          <p:nvPr/>
        </p:nvSpPr>
        <p:spPr>
          <a:xfrm>
            <a:off x="74499" y="4268024"/>
            <a:ext cx="3202331" cy="830995"/>
          </a:xfrm>
          <a:prstGeom prst="rect">
            <a:avLst/>
          </a:prstGeom>
          <a:solidFill>
            <a:srgbClr val="666666"/>
          </a:solidFill>
        </p:spPr>
        <p:txBody>
          <a:bodyPr wrap="square" lIns="68579" tIns="34289" rIns="68579" bIns="34289" rtlCol="0">
            <a:spAutoFit/>
          </a:bodyPr>
          <a:lstStyle/>
          <a:p>
            <a:pPr defTabSz="342892" fontAlgn="auto">
              <a:spcBef>
                <a:spcPts val="0"/>
              </a:spcBef>
              <a:spcAft>
                <a:spcPts val="900"/>
              </a:spcAft>
            </a:pPr>
            <a:r>
              <a:rPr lang="en-US" sz="1400" b="1" dirty="0">
                <a:solidFill>
                  <a:prstClr val="white"/>
                </a:solidFill>
                <a:latin typeface="Calibri"/>
                <a:ea typeface="+mn-ea"/>
              </a:rPr>
              <a:t>SEARCH</a:t>
            </a:r>
            <a:r>
              <a:rPr lang="en-US" sz="1400" dirty="0">
                <a:solidFill>
                  <a:prstClr val="white"/>
                </a:solidFill>
                <a:latin typeface="Calibri"/>
                <a:ea typeface="+mn-ea"/>
              </a:rPr>
              <a:t> across all data fields</a:t>
            </a:r>
          </a:p>
          <a:p>
            <a:pPr defTabSz="342892" fontAlgn="auto">
              <a:spcBef>
                <a:spcPts val="0"/>
              </a:spcBef>
              <a:spcAft>
                <a:spcPts val="900"/>
              </a:spcAft>
            </a:pPr>
            <a:r>
              <a:rPr lang="en-US" sz="1400" b="1" dirty="0">
                <a:solidFill>
                  <a:prstClr val="white"/>
                </a:solidFill>
                <a:latin typeface="Calibri"/>
                <a:ea typeface="+mn-ea"/>
              </a:rPr>
              <a:t>FILTER</a:t>
            </a:r>
            <a:r>
              <a:rPr lang="en-US" sz="1400" dirty="0">
                <a:solidFill>
                  <a:prstClr val="white"/>
                </a:solidFill>
                <a:latin typeface="Calibri"/>
                <a:ea typeface="+mn-ea"/>
              </a:rPr>
              <a:t> on space Type, Seating Capacity, Project Scope, Institution Type, Build Date</a:t>
            </a:r>
          </a:p>
        </p:txBody>
      </p:sp>
      <p:pic>
        <p:nvPicPr>
          <p:cNvPr id="9" name="Picture 8"/>
          <p:cNvPicPr>
            <a:picLocks noChangeAspect="1"/>
          </p:cNvPicPr>
          <p:nvPr/>
        </p:nvPicPr>
        <p:blipFill>
          <a:blip r:embed="rId2"/>
          <a:stretch>
            <a:fillRect/>
          </a:stretch>
        </p:blipFill>
        <p:spPr>
          <a:xfrm>
            <a:off x="3391286" y="117923"/>
            <a:ext cx="4423835" cy="4821149"/>
          </a:xfrm>
          <a:prstGeom prst="rect">
            <a:avLst/>
          </a:prstGeom>
          <a:effectLst>
            <a:outerShdw blurRad="50800" dist="76200" dir="2700000" algn="tl" rotWithShape="0">
              <a:prstClr val="black">
                <a:alpha val="40000"/>
              </a:prstClr>
            </a:outerShdw>
          </a:effectLst>
        </p:spPr>
      </p:pic>
      <p:pic>
        <p:nvPicPr>
          <p:cNvPr id="11" name="Picture 10"/>
          <p:cNvPicPr>
            <a:picLocks noChangeAspect="1"/>
          </p:cNvPicPr>
          <p:nvPr/>
        </p:nvPicPr>
        <p:blipFill>
          <a:blip r:embed="rId3"/>
          <a:stretch>
            <a:fillRect/>
          </a:stretch>
        </p:blipFill>
        <p:spPr>
          <a:xfrm>
            <a:off x="7356953" y="1176807"/>
            <a:ext cx="1686927" cy="3495174"/>
          </a:xfrm>
          <a:prstGeom prst="rect">
            <a:avLst/>
          </a:prstGeom>
          <a:effectLst>
            <a:outerShdw blurRad="50800" dist="76200" dir="2700000" algn="tl" rotWithShape="0">
              <a:prstClr val="black">
                <a:alpha val="40000"/>
              </a:prstClr>
            </a:outerShdw>
          </a:effectLst>
        </p:spPr>
      </p:pic>
      <p:sp>
        <p:nvSpPr>
          <p:cNvPr id="13" name="Down Arrow Callout 12"/>
          <p:cNvSpPr/>
          <p:nvPr/>
        </p:nvSpPr>
        <p:spPr>
          <a:xfrm>
            <a:off x="8134728" y="705430"/>
            <a:ext cx="589547" cy="408578"/>
          </a:xfrm>
          <a:prstGeom prst="downArrowCallout">
            <a:avLst>
              <a:gd name="adj1" fmla="val 18216"/>
              <a:gd name="adj2" fmla="val 25000"/>
              <a:gd name="adj3" fmla="val 26357"/>
              <a:gd name="adj4" fmla="val 64977"/>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auto">
              <a:spcBef>
                <a:spcPts val="0"/>
              </a:spcBef>
              <a:spcAft>
                <a:spcPts val="0"/>
              </a:spcAft>
            </a:pPr>
            <a:r>
              <a:rPr lang="en-US" sz="1500">
                <a:solidFill>
                  <a:prstClr val="white"/>
                </a:solidFill>
                <a:latin typeface="Calibri"/>
                <a:cs typeface="Calibri"/>
              </a:rPr>
              <a:t>Filter</a:t>
            </a:r>
            <a:endParaRPr lang="en-US" sz="1500" dirty="0">
              <a:solidFill>
                <a:prstClr val="white"/>
              </a:solidFill>
              <a:latin typeface="Calibri"/>
              <a:cs typeface="Calibri"/>
            </a:endParaRPr>
          </a:p>
        </p:txBody>
      </p:sp>
    </p:spTree>
    <p:extLst>
      <p:ext uri="{BB962C8B-B14F-4D97-AF65-F5344CB8AC3E}">
        <p14:creationId xmlns:p14="http://schemas.microsoft.com/office/powerpoint/2010/main" val="794152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2700" dirty="0"/>
              <a:t>Browse Examples or Add Your Own</a:t>
            </a:r>
          </a:p>
        </p:txBody>
      </p:sp>
      <p:sp>
        <p:nvSpPr>
          <p:cNvPr id="12" name="Text Placeholder 11"/>
          <p:cNvSpPr>
            <a:spLocks noGrp="1"/>
          </p:cNvSpPr>
          <p:nvPr>
            <p:ph type="body" sz="half" idx="2"/>
          </p:nvPr>
        </p:nvSpPr>
        <p:spPr/>
        <p:txBody>
          <a:bodyPr>
            <a:normAutofit/>
          </a:bodyPr>
          <a:lstStyle/>
          <a:p>
            <a:pPr marL="257168" indent="-257168">
              <a:buFont typeface="Arial" charset="0"/>
              <a:buChar char="•"/>
            </a:pPr>
            <a:r>
              <a:rPr lang="en-US" sz="1800" dirty="0"/>
              <a:t>Case study layout </a:t>
            </a:r>
          </a:p>
          <a:p>
            <a:pPr marL="257168" indent="-257168">
              <a:buFont typeface="Arial" charset="0"/>
              <a:buChar char="•"/>
            </a:pPr>
            <a:r>
              <a:rPr lang="en-US" sz="1800" dirty="0"/>
              <a:t>Captioned photos</a:t>
            </a:r>
          </a:p>
          <a:p>
            <a:pPr marL="257168" indent="-257168">
              <a:buFont typeface="Arial" charset="0"/>
              <a:buChar char="•"/>
            </a:pPr>
            <a:r>
              <a:rPr lang="en-US" sz="1800" dirty="0"/>
              <a:t>Details and descriptions</a:t>
            </a:r>
          </a:p>
          <a:p>
            <a:pPr marL="257168" indent="-257168">
              <a:buFont typeface="Arial" charset="0"/>
              <a:buChar char="•"/>
            </a:pPr>
            <a:r>
              <a:rPr lang="en-US" sz="1800" dirty="0"/>
              <a:t>Stories of design rationale and post-occupancy use</a:t>
            </a:r>
          </a:p>
        </p:txBody>
      </p:sp>
      <p:sp>
        <p:nvSpPr>
          <p:cNvPr id="2" name="Footer Placeholder 1"/>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pic>
        <p:nvPicPr>
          <p:cNvPr id="4" name="Picture 4" descr="A screenshot of a social media post&#10;&#10;Description generated with very high confidence">
            <a:extLst>
              <a:ext uri="{FF2B5EF4-FFF2-40B4-BE49-F238E27FC236}">
                <a16:creationId xmlns:a16="http://schemas.microsoft.com/office/drawing/2014/main" id="{C2766505-9F8B-4ED2-B744-BB50B34C9EA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40952" y="168939"/>
            <a:ext cx="2873036" cy="2973074"/>
          </a:xfrm>
          <a:prstGeom prst="rect">
            <a:avLst/>
          </a:prstGeom>
          <a:ln>
            <a:noFill/>
          </a:ln>
          <a:effectLst>
            <a:outerShdw blurRad="292100" dist="139700" dir="2700000" algn="tl" rotWithShape="0">
              <a:srgbClr val="333333">
                <a:alpha val="65000"/>
              </a:srgbClr>
            </a:outerShdw>
          </a:effectLst>
        </p:spPr>
      </p:pic>
      <p:pic>
        <p:nvPicPr>
          <p:cNvPr id="5" name="Picture 7" descr="A screenshot of a computer&#10;&#10;Description generated with very high confidence">
            <a:extLst>
              <a:ext uri="{FF2B5EF4-FFF2-40B4-BE49-F238E27FC236}">
                <a16:creationId xmlns:a16="http://schemas.microsoft.com/office/drawing/2014/main" id="{C313CEE1-1C15-4DDB-A87C-8079C179259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84185" y="1761688"/>
            <a:ext cx="3045040" cy="3250724"/>
          </a:xfrm>
          <a:prstGeom prst="rect">
            <a:avLst/>
          </a:prstGeom>
          <a:ln>
            <a:noFill/>
          </a:ln>
          <a:effectLst>
            <a:outerShdw blurRad="292100" dist="139700" dir="2700000" algn="tl" rotWithShape="0">
              <a:srgbClr val="333333">
                <a:alpha val="65000"/>
              </a:srgbClr>
            </a:outerShdw>
          </a:effectLst>
        </p:spPr>
      </p:pic>
      <p:pic>
        <p:nvPicPr>
          <p:cNvPr id="6" name="Picture 14" descr="A screenshot of a cell phone&#10;&#10;Description generated with very high confidence">
            <a:extLst>
              <a:ext uri="{FF2B5EF4-FFF2-40B4-BE49-F238E27FC236}">
                <a16:creationId xmlns:a16="http://schemas.microsoft.com/office/drawing/2014/main" id="{70B5E53E-B2B7-45D3-872A-CCB64726CDD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08796" y="2062847"/>
            <a:ext cx="2101928" cy="2158331"/>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a:xfrm>
            <a:off x="1099696" y="3613090"/>
            <a:ext cx="3184488" cy="1087058"/>
          </a:xfrm>
          <a:prstGeom prst="rightArrow">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auto">
              <a:spcBef>
                <a:spcPts val="0"/>
              </a:spcBef>
              <a:spcAft>
                <a:spcPts val="0"/>
              </a:spcAft>
            </a:pPr>
            <a:r>
              <a:rPr lang="en-US" sz="1500" b="1" dirty="0">
                <a:solidFill>
                  <a:prstClr val="white"/>
                </a:solidFill>
                <a:latin typeface="Calibri"/>
              </a:rPr>
              <a:t>Tags for Facilities, AV, </a:t>
            </a:r>
            <a:r>
              <a:rPr lang="en-US" sz="1500" b="1" dirty="0" err="1">
                <a:solidFill>
                  <a:prstClr val="white"/>
                </a:solidFill>
                <a:latin typeface="Calibri"/>
              </a:rPr>
              <a:t>EdTech</a:t>
            </a:r>
            <a:r>
              <a:rPr lang="en-US" sz="1500" b="1" dirty="0">
                <a:solidFill>
                  <a:prstClr val="white"/>
                </a:solidFill>
                <a:latin typeface="Calibri"/>
              </a:rPr>
              <a:t>, Pedagogy, and Brands</a:t>
            </a:r>
          </a:p>
        </p:txBody>
      </p:sp>
      <p:sp>
        <p:nvSpPr>
          <p:cNvPr id="13" name="Down Arrow Callout 12"/>
          <p:cNvSpPr/>
          <p:nvPr/>
        </p:nvSpPr>
        <p:spPr>
          <a:xfrm>
            <a:off x="6593306" y="168940"/>
            <a:ext cx="2550695" cy="1816769"/>
          </a:xfrm>
          <a:prstGeom prst="downArrowCallout">
            <a:avLst>
              <a:gd name="adj1" fmla="val 18216"/>
              <a:gd name="adj2" fmla="val 25000"/>
              <a:gd name="adj3" fmla="val 26357"/>
              <a:gd name="adj4" fmla="val 64977"/>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342892" fontAlgn="auto">
              <a:spcBef>
                <a:spcPts val="0"/>
              </a:spcBef>
              <a:spcAft>
                <a:spcPts val="0"/>
              </a:spcAft>
            </a:pPr>
            <a:r>
              <a:rPr lang="en-US" sz="1500" dirty="0">
                <a:solidFill>
                  <a:prstClr val="white"/>
                </a:solidFill>
                <a:latin typeface="Calibri"/>
                <a:cs typeface="Calibri"/>
              </a:rPr>
              <a:t>Resources might include:</a:t>
            </a:r>
          </a:p>
          <a:p>
            <a:pPr marL="214308" indent="-214308" defTabSz="342892" fontAlgn="auto">
              <a:spcBef>
                <a:spcPts val="0"/>
              </a:spcBef>
              <a:spcAft>
                <a:spcPts val="0"/>
              </a:spcAft>
              <a:buFont typeface="Arial" charset="0"/>
              <a:buChar char="•"/>
            </a:pPr>
            <a:r>
              <a:rPr lang="en-US" sz="1500" dirty="0">
                <a:solidFill>
                  <a:prstClr val="white"/>
                </a:solidFill>
                <a:latin typeface="Calibri"/>
                <a:cs typeface="Calibri"/>
              </a:rPr>
              <a:t>Faculty training &amp; support </a:t>
            </a:r>
          </a:p>
          <a:p>
            <a:pPr marL="214308" indent="-214308" defTabSz="342892" fontAlgn="auto">
              <a:spcBef>
                <a:spcPts val="0"/>
              </a:spcBef>
              <a:spcAft>
                <a:spcPts val="0"/>
              </a:spcAft>
              <a:buFont typeface="Arial" charset="0"/>
              <a:buChar char="•"/>
            </a:pPr>
            <a:r>
              <a:rPr lang="en-US" sz="1500" dirty="0">
                <a:solidFill>
                  <a:prstClr val="white"/>
                </a:solidFill>
                <a:latin typeface="Calibri"/>
                <a:cs typeface="Calibri"/>
              </a:rPr>
              <a:t>Use guidelines</a:t>
            </a:r>
          </a:p>
          <a:p>
            <a:pPr marL="214308" indent="-214308" defTabSz="342892" fontAlgn="auto">
              <a:spcBef>
                <a:spcPts val="0"/>
              </a:spcBef>
              <a:spcAft>
                <a:spcPts val="0"/>
              </a:spcAft>
              <a:buFont typeface="Arial" charset="0"/>
              <a:buChar char="•"/>
            </a:pPr>
            <a:r>
              <a:rPr lang="en-US" sz="1500" dirty="0">
                <a:solidFill>
                  <a:prstClr val="white"/>
                </a:solidFill>
                <a:latin typeface="Calibri"/>
                <a:cs typeface="Calibri"/>
              </a:rPr>
              <a:t>Research findings, protocols</a:t>
            </a:r>
          </a:p>
          <a:p>
            <a:pPr marL="214308" indent="-214308" defTabSz="342892" fontAlgn="auto">
              <a:spcBef>
                <a:spcPts val="0"/>
              </a:spcBef>
              <a:spcAft>
                <a:spcPts val="0"/>
              </a:spcAft>
              <a:buFont typeface="Arial" charset="0"/>
              <a:buChar char="•"/>
            </a:pPr>
            <a:r>
              <a:rPr lang="en-US" sz="1500" dirty="0">
                <a:solidFill>
                  <a:prstClr val="white"/>
                </a:solidFill>
                <a:latin typeface="Calibri"/>
                <a:cs typeface="Calibri"/>
              </a:rPr>
              <a:t>Presentations, videos</a:t>
            </a:r>
          </a:p>
        </p:txBody>
      </p:sp>
      <p:pic>
        <p:nvPicPr>
          <p:cNvPr id="14" name="Picture 13"/>
          <p:cNvPicPr>
            <a:picLocks noChangeAspect="1"/>
          </p:cNvPicPr>
          <p:nvPr/>
        </p:nvPicPr>
        <p:blipFill>
          <a:blip r:embed="rId5"/>
          <a:stretch>
            <a:fillRect/>
          </a:stretch>
        </p:blipFill>
        <p:spPr>
          <a:xfrm>
            <a:off x="6523" y="4790830"/>
            <a:ext cx="352670" cy="352670"/>
          </a:xfrm>
          <a:prstGeom prst="rect">
            <a:avLst/>
          </a:prstGeom>
        </p:spPr>
      </p:pic>
    </p:spTree>
    <p:extLst>
      <p:ext uri="{BB962C8B-B14F-4D97-AF65-F5344CB8AC3E}">
        <p14:creationId xmlns:p14="http://schemas.microsoft.com/office/powerpoint/2010/main" val="130784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pic>
        <p:nvPicPr>
          <p:cNvPr id="6" name="Picture 5" descr="Ph2 My Spaces-01 - Google Chrome"/>
          <p:cNvPicPr>
            <a:picLocks noChangeAspect="1"/>
          </p:cNvPicPr>
          <p:nvPr/>
        </p:nvPicPr>
        <p:blipFill rotWithShape="1">
          <a:blip r:embed="rId2">
            <a:extLst>
              <a:ext uri="{28A0092B-C50C-407E-A947-70E740481C1C}">
                <a14:useLocalDpi xmlns:a14="http://schemas.microsoft.com/office/drawing/2010/main" val="0"/>
              </a:ext>
            </a:extLst>
          </a:blip>
          <a:srcRect l="16667" t="11567" r="17500"/>
          <a:stretch/>
        </p:blipFill>
        <p:spPr>
          <a:xfrm>
            <a:off x="1155032" y="57150"/>
            <a:ext cx="6858000" cy="5086350"/>
          </a:xfrm>
          <a:prstGeom prst="rect">
            <a:avLst/>
          </a:prstGeom>
        </p:spPr>
      </p:pic>
      <p:sp>
        <p:nvSpPr>
          <p:cNvPr id="7" name="Rounded Rectangle 6"/>
          <p:cNvSpPr/>
          <p:nvPr/>
        </p:nvSpPr>
        <p:spPr bwMode="auto">
          <a:xfrm>
            <a:off x="3841082" y="342902"/>
            <a:ext cx="742950" cy="434339"/>
          </a:xfrm>
          <a:prstGeom prst="roundRect">
            <a:avLst/>
          </a:prstGeom>
          <a:noFill/>
          <a:ln w="76200" cap="flat" cmpd="sng" algn="ctr">
            <a:solidFill>
              <a:srgbClr val="FF0000"/>
            </a:solidFill>
            <a:prstDash val="solid"/>
            <a:round/>
            <a:headEnd type="none" w="med" len="med"/>
            <a:tailEnd type="none" w="med" len="med"/>
          </a:ln>
          <a:effectLst/>
        </p:spPr>
        <p:txBody>
          <a:bodyPr vert="horz" wrap="square" lIns="68579" tIns="34289" rIns="68579" bIns="34289" numCol="1" rtlCol="0" anchor="t" anchorCtr="0" compatLnSpc="1">
            <a:prstTxWarp prst="textNoShape">
              <a:avLst/>
            </a:prstTxWarp>
          </a:bodyPr>
          <a:lstStyle/>
          <a:p>
            <a:pPr defTabSz="685783"/>
            <a:endParaRPr lang="en-US" b="1">
              <a:solidFill>
                <a:prstClr val="white"/>
              </a:solidFill>
              <a:latin typeface="Arial" charset="0"/>
              <a:ea typeface="+mn-ea"/>
            </a:endParaRPr>
          </a:p>
        </p:txBody>
      </p:sp>
      <p:sp>
        <p:nvSpPr>
          <p:cNvPr id="8" name="TextBox 7"/>
          <p:cNvSpPr txBox="1"/>
          <p:nvPr/>
        </p:nvSpPr>
        <p:spPr>
          <a:xfrm>
            <a:off x="4580533" y="2628317"/>
            <a:ext cx="3236556" cy="2123658"/>
          </a:xfrm>
          <a:prstGeom prst="rect">
            <a:avLst/>
          </a:prstGeom>
          <a:noFill/>
        </p:spPr>
        <p:txBody>
          <a:bodyPr wrap="square" lIns="68579" tIns="34289" rIns="68579" bIns="34289" rtlCol="0">
            <a:spAutoFit/>
          </a:bodyPr>
          <a:lstStyle/>
          <a:p>
            <a:pPr marL="0" lvl="1" defTabSz="342892" fontAlgn="auto">
              <a:spcBef>
                <a:spcPts val="0"/>
              </a:spcBef>
              <a:spcAft>
                <a:spcPts val="0"/>
              </a:spcAft>
            </a:pPr>
            <a:r>
              <a:rPr lang="en-US" sz="1500" b="1" dirty="0">
                <a:solidFill>
                  <a:prstClr val="black"/>
                </a:solidFill>
                <a:latin typeface="Calibri"/>
                <a:ea typeface="+mn-ea"/>
              </a:rPr>
              <a:t>‘Add collaborators’ to your spaces so you can all co-edit the details and resources.</a:t>
            </a:r>
          </a:p>
          <a:p>
            <a:pPr marL="0" lvl="1" defTabSz="342892" fontAlgn="auto">
              <a:spcBef>
                <a:spcPts val="0"/>
              </a:spcBef>
              <a:spcAft>
                <a:spcPts val="0"/>
              </a:spcAft>
            </a:pPr>
            <a:endParaRPr lang="en-US" sz="1400" dirty="0">
              <a:solidFill>
                <a:prstClr val="black"/>
              </a:solidFill>
              <a:latin typeface="Calibri"/>
              <a:ea typeface="+mn-ea"/>
            </a:endParaRPr>
          </a:p>
          <a:p>
            <a:pPr marL="0" lvl="1" defTabSz="342892" fontAlgn="auto">
              <a:spcBef>
                <a:spcPts val="0"/>
              </a:spcBef>
              <a:spcAft>
                <a:spcPts val="0"/>
              </a:spcAft>
            </a:pPr>
            <a:r>
              <a:rPr lang="en-US" sz="1500" dirty="0">
                <a:solidFill>
                  <a:prstClr val="black"/>
                </a:solidFill>
                <a:latin typeface="Calibri"/>
                <a:ea typeface="+mn-ea"/>
              </a:rPr>
              <a:t>Add collaborators to get their input about how the space is being used, tips and resources for supporting users, using the equipment, arranging the space, and more.</a:t>
            </a:r>
            <a:endParaRPr lang="en-US" sz="2100" dirty="0">
              <a:solidFill>
                <a:prstClr val="black"/>
              </a:solidFill>
              <a:latin typeface="Calibri"/>
              <a:ea typeface="+mn-ea"/>
            </a:endParaRPr>
          </a:p>
        </p:txBody>
      </p:sp>
      <p:sp>
        <p:nvSpPr>
          <p:cNvPr id="9" name="TextBox 8"/>
          <p:cNvSpPr txBox="1"/>
          <p:nvPr/>
        </p:nvSpPr>
        <p:spPr>
          <a:xfrm>
            <a:off x="1372552" y="4096004"/>
            <a:ext cx="3012038" cy="530915"/>
          </a:xfrm>
          <a:prstGeom prst="rect">
            <a:avLst/>
          </a:prstGeom>
          <a:noFill/>
        </p:spPr>
        <p:txBody>
          <a:bodyPr wrap="square" lIns="68579" tIns="34289" rIns="68579" bIns="34289" rtlCol="0">
            <a:spAutoFit/>
          </a:bodyPr>
          <a:lstStyle/>
          <a:p>
            <a:pPr marL="0" lvl="1" defTabSz="342892" fontAlgn="auto">
              <a:spcBef>
                <a:spcPts val="0"/>
              </a:spcBef>
              <a:spcAft>
                <a:spcPts val="0"/>
              </a:spcAft>
            </a:pPr>
            <a:r>
              <a:rPr lang="en-US" sz="1500" b="1" dirty="0">
                <a:solidFill>
                  <a:prstClr val="black"/>
                </a:solidFill>
                <a:latin typeface="Calibri"/>
                <a:ea typeface="+mn-ea"/>
              </a:rPr>
              <a:t>Keep spaces private or publish to the community</a:t>
            </a:r>
          </a:p>
        </p:txBody>
      </p:sp>
      <p:cxnSp>
        <p:nvCxnSpPr>
          <p:cNvPr id="10" name="Straight Arrow Connector 9"/>
          <p:cNvCxnSpPr>
            <a:stCxn id="11" idx="0"/>
          </p:cNvCxnSpPr>
          <p:nvPr/>
        </p:nvCxnSpPr>
        <p:spPr bwMode="auto">
          <a:xfrm flipH="1" flipV="1">
            <a:off x="2583782" y="2914651"/>
            <a:ext cx="294789" cy="1181352"/>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cxnSp>
        <p:nvCxnSpPr>
          <p:cNvPr id="11" name="Straight Arrow Connector 10"/>
          <p:cNvCxnSpPr/>
          <p:nvPr/>
        </p:nvCxnSpPr>
        <p:spPr bwMode="auto">
          <a:xfrm flipV="1">
            <a:off x="3955382" y="2870169"/>
            <a:ext cx="333863" cy="1225834"/>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26626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778" y="38518"/>
            <a:ext cx="8498022" cy="866641"/>
          </a:xfrm>
        </p:spPr>
        <p:txBody>
          <a:bodyPr/>
          <a:lstStyle/>
          <a:p>
            <a:r>
              <a:rPr lang="en-US" dirty="0"/>
              <a:t>Show ‘</a:t>
            </a:r>
            <a:r>
              <a:rPr lang="en-US" dirty="0" err="1"/>
              <a:t>em</a:t>
            </a:r>
            <a:r>
              <a:rPr lang="en-US" dirty="0"/>
              <a:t> vs. Tell ‘</a:t>
            </a:r>
            <a:r>
              <a:rPr lang="en-US" dirty="0" err="1"/>
              <a:t>em</a:t>
            </a:r>
            <a:r>
              <a:rPr lang="en-US" dirty="0"/>
              <a:t> to Drive Conversations</a:t>
            </a:r>
          </a:p>
        </p:txBody>
      </p:sp>
      <p:sp>
        <p:nvSpPr>
          <p:cNvPr id="12" name="Content Placeholder 11"/>
          <p:cNvSpPr>
            <a:spLocks noGrp="1"/>
          </p:cNvSpPr>
          <p:nvPr>
            <p:ph idx="1"/>
          </p:nvPr>
        </p:nvSpPr>
        <p:spPr>
          <a:xfrm>
            <a:off x="1083087" y="1235904"/>
            <a:ext cx="3220385" cy="1681307"/>
          </a:xfrm>
        </p:spPr>
        <p:txBody>
          <a:bodyPr>
            <a:noAutofit/>
          </a:bodyPr>
          <a:lstStyle/>
          <a:p>
            <a:pPr marL="0" indent="0">
              <a:buNone/>
            </a:pPr>
            <a:r>
              <a:rPr lang="en-US" sz="1500" b="1" dirty="0"/>
              <a:t>Discuss possibilities with Librarians</a:t>
            </a:r>
          </a:p>
          <a:p>
            <a:r>
              <a:rPr lang="en-US" sz="1500" dirty="0"/>
              <a:t>Director of ITS and CSU Council of Library Deans discuss possibilities for converting library spaces into flexible learning spaces.</a:t>
            </a:r>
          </a:p>
        </p:txBody>
      </p:sp>
      <p:sp>
        <p:nvSpPr>
          <p:cNvPr id="4" name="Footer Placeholder 3"/>
          <p:cNvSpPr>
            <a:spLocks noGrp="1"/>
          </p:cNvSpPr>
          <p:nvPr>
            <p:ph type="ftr" sz="quarter" idx="11"/>
          </p:nvPr>
        </p:nvSpPr>
        <p:spPr>
          <a:xfrm>
            <a:off x="607500" y="4778130"/>
            <a:ext cx="6214376" cy="221582"/>
          </a:xfrm>
        </p:spPr>
        <p:txBody>
          <a:bodyPr/>
          <a:lstStyle/>
          <a:p>
            <a:r>
              <a:rPr lang="en-US" dirty="0" err="1">
                <a:solidFill>
                  <a:prstClr val="black"/>
                </a:solidFill>
                <a:latin typeface="Calibri"/>
              </a:rPr>
              <a:t>FLEXspace</a:t>
            </a:r>
            <a:r>
              <a:rPr lang="en-US" dirty="0">
                <a:solidFill>
                  <a:prstClr val="black"/>
                </a:solidFill>
                <a:latin typeface="Calibri"/>
              </a:rPr>
              <a:t> + LSRS for Learning Space Planning | EDU18 Denver</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02" y="1448829"/>
            <a:ext cx="1162961" cy="807990"/>
          </a:xfrm>
          <a:prstGeom prst="rect">
            <a:avLst/>
          </a:prstGeom>
        </p:spPr>
      </p:pic>
      <p:pic>
        <p:nvPicPr>
          <p:cNvPr id="17" name="Picture 16"/>
          <p:cNvPicPr>
            <a:picLocks noChangeAspect="1"/>
          </p:cNvPicPr>
          <p:nvPr/>
        </p:nvPicPr>
        <p:blipFill>
          <a:blip r:embed="rId4"/>
          <a:stretch>
            <a:fillRect/>
          </a:stretch>
        </p:blipFill>
        <p:spPr>
          <a:xfrm>
            <a:off x="6523" y="4790830"/>
            <a:ext cx="352670" cy="352670"/>
          </a:xfrm>
          <a:prstGeom prst="rect">
            <a:avLst/>
          </a:prstGeom>
        </p:spPr>
      </p:pic>
      <p:pic>
        <p:nvPicPr>
          <p:cNvPr id="19" name="Picture 18"/>
          <p:cNvPicPr>
            <a:picLocks noChangeAspect="1"/>
          </p:cNvPicPr>
          <p:nvPr/>
        </p:nvPicPr>
        <p:blipFill>
          <a:blip r:embed="rId5"/>
          <a:stretch>
            <a:fillRect/>
          </a:stretch>
        </p:blipFill>
        <p:spPr>
          <a:xfrm>
            <a:off x="4273323" y="1118346"/>
            <a:ext cx="2678110" cy="2031884"/>
          </a:xfrm>
          <a:prstGeom prst="rect">
            <a:avLst/>
          </a:prstGeom>
          <a:effectLst>
            <a:outerShdw blurRad="50800" dist="76200" dir="2700000" algn="tl" rotWithShape="0">
              <a:prstClr val="black">
                <a:alpha val="40000"/>
              </a:prstClr>
            </a:outerShdw>
          </a:effectLst>
        </p:spPr>
      </p:pic>
      <p:pic>
        <p:nvPicPr>
          <p:cNvPr id="20" name="Picture 19"/>
          <p:cNvPicPr>
            <a:picLocks noChangeAspect="1"/>
          </p:cNvPicPr>
          <p:nvPr/>
        </p:nvPicPr>
        <p:blipFill>
          <a:blip r:embed="rId6"/>
          <a:stretch>
            <a:fillRect/>
          </a:stretch>
        </p:blipFill>
        <p:spPr>
          <a:xfrm>
            <a:off x="6510105" y="1915663"/>
            <a:ext cx="2352220" cy="1755883"/>
          </a:xfrm>
          <a:prstGeom prst="rect">
            <a:avLst/>
          </a:prstGeom>
          <a:effectLst>
            <a:outerShdw blurRad="50800" dist="76200" dir="2700000" algn="tl" rotWithShape="0">
              <a:prstClr val="black">
                <a:alpha val="40000"/>
              </a:prstClr>
            </a:outerShdw>
          </a:effectLst>
        </p:spPr>
      </p:pic>
      <p:pic>
        <p:nvPicPr>
          <p:cNvPr id="21" name="Picture 20"/>
          <p:cNvPicPr>
            <a:picLocks noChangeAspect="1"/>
          </p:cNvPicPr>
          <p:nvPr/>
        </p:nvPicPr>
        <p:blipFill>
          <a:blip r:embed="rId7"/>
          <a:stretch>
            <a:fillRect/>
          </a:stretch>
        </p:blipFill>
        <p:spPr>
          <a:xfrm>
            <a:off x="92402" y="3358638"/>
            <a:ext cx="1091723" cy="1091723"/>
          </a:xfrm>
          <a:prstGeom prst="rect">
            <a:avLst/>
          </a:prstGeom>
        </p:spPr>
      </p:pic>
      <p:sp>
        <p:nvSpPr>
          <p:cNvPr id="23" name="Content Placeholder 11"/>
          <p:cNvSpPr txBox="1">
            <a:spLocks/>
          </p:cNvSpPr>
          <p:nvPr/>
        </p:nvSpPr>
        <p:spPr>
          <a:xfrm>
            <a:off x="997031" y="2791907"/>
            <a:ext cx="3671222" cy="1729030"/>
          </a:xfrm>
          <a:prstGeom prst="rect">
            <a:avLst/>
          </a:prstGeom>
          <a:effectLst/>
        </p:spPr>
        <p:txBody>
          <a:bodyPr vert="horz" lIns="68579" tIns="34289" rIns="68579" bIns="34289" rtlCol="0" anchor="t">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fontAlgn="auto">
              <a:buClr>
                <a:srgbClr val="3494BA"/>
              </a:buClr>
              <a:buNone/>
            </a:pPr>
            <a:r>
              <a:rPr lang="en-US" sz="1500" b="1" dirty="0">
                <a:solidFill>
                  <a:prstClr val="black"/>
                </a:solidFill>
                <a:latin typeface="Calibri"/>
              </a:rPr>
              <a:t>Promote collaboration among</a:t>
            </a:r>
            <a:br>
              <a:rPr lang="en-US" sz="1500" b="1" dirty="0">
                <a:solidFill>
                  <a:prstClr val="black"/>
                </a:solidFill>
                <a:latin typeface="Calibri"/>
              </a:rPr>
            </a:br>
            <a:r>
              <a:rPr lang="en-US" sz="1500" b="1" dirty="0">
                <a:solidFill>
                  <a:prstClr val="black"/>
                </a:solidFill>
                <a:latin typeface="Calibri"/>
              </a:rPr>
              <a:t>Faculty + Facilities + IT</a:t>
            </a:r>
          </a:p>
          <a:p>
            <a:pPr fontAlgn="auto">
              <a:buClr>
                <a:srgbClr val="3494BA"/>
              </a:buClr>
            </a:pPr>
            <a:r>
              <a:rPr lang="en-US" sz="1500" dirty="0">
                <a:solidFill>
                  <a:prstClr val="black"/>
                </a:solidFill>
                <a:latin typeface="Calibri"/>
              </a:rPr>
              <a:t>The Center for the Enrichment of Teaching and Learning, Facilities and Information Technology collaborate on a classroom renovation project as part of the Herman Miller Learning Spaces Research Program.</a:t>
            </a:r>
          </a:p>
        </p:txBody>
      </p:sp>
      <p:sp>
        <p:nvSpPr>
          <p:cNvPr id="3" name="TextBox 2"/>
          <p:cNvSpPr txBox="1"/>
          <p:nvPr/>
        </p:nvSpPr>
        <p:spPr>
          <a:xfrm>
            <a:off x="4861433" y="3792487"/>
            <a:ext cx="4180001" cy="1331131"/>
          </a:xfrm>
          <a:prstGeom prst="rect">
            <a:avLst/>
          </a:prstGeom>
          <a:noFill/>
        </p:spPr>
        <p:txBody>
          <a:bodyPr wrap="square" lIns="68579" tIns="34289" rIns="68579" bIns="34289" rtlCol="0">
            <a:spAutoFit/>
          </a:bodyPr>
          <a:lstStyle/>
          <a:p>
            <a:pPr defTabSz="342892" fontAlgn="auto">
              <a:spcBef>
                <a:spcPts val="0"/>
              </a:spcBef>
              <a:spcAft>
                <a:spcPts val="0"/>
              </a:spcAft>
            </a:pPr>
            <a:r>
              <a:rPr lang="en-US" sz="1200" b="1" i="1" dirty="0">
                <a:solidFill>
                  <a:srgbClr val="3494BA"/>
                </a:solidFill>
                <a:latin typeface="Calibri"/>
                <a:ea typeface="+mn-ea"/>
              </a:rPr>
              <a:t>Bring everyone to the table, document your “before” spaces needing improvement, and show completed spaces that help people see the possibilities. </a:t>
            </a:r>
          </a:p>
          <a:p>
            <a:pPr defTabSz="342892" fontAlgn="auto">
              <a:spcBef>
                <a:spcPts val="0"/>
              </a:spcBef>
              <a:spcAft>
                <a:spcPts val="0"/>
              </a:spcAft>
            </a:pPr>
            <a:endParaRPr lang="en-US" sz="1200" dirty="0">
              <a:solidFill>
                <a:prstClr val="black"/>
              </a:solidFill>
              <a:latin typeface="Calibri"/>
              <a:ea typeface="+mn-ea"/>
            </a:endParaRPr>
          </a:p>
          <a:p>
            <a:pPr defTabSz="342892" fontAlgn="auto">
              <a:spcBef>
                <a:spcPts val="0"/>
              </a:spcBef>
              <a:spcAft>
                <a:spcPts val="0"/>
              </a:spcAft>
            </a:pPr>
            <a:r>
              <a:rPr lang="en-US" sz="1100" dirty="0">
                <a:solidFill>
                  <a:prstClr val="black"/>
                </a:solidFill>
                <a:latin typeface="Calibri"/>
                <a:ea typeface="+mn-ea"/>
              </a:rPr>
              <a:t>https://</a:t>
            </a:r>
            <a:r>
              <a:rPr lang="en-US" sz="1100" dirty="0" err="1">
                <a:solidFill>
                  <a:prstClr val="black"/>
                </a:solidFill>
                <a:latin typeface="Calibri"/>
                <a:ea typeface="+mn-ea"/>
              </a:rPr>
              <a:t>www.une.edu</a:t>
            </a:r>
            <a:r>
              <a:rPr lang="en-US" sz="1100" dirty="0">
                <a:solidFill>
                  <a:prstClr val="black"/>
                </a:solidFill>
                <a:latin typeface="Calibri"/>
                <a:ea typeface="+mn-ea"/>
              </a:rPr>
              <a:t>/news/2016/une%E2%80%99s-center-enrichment-teaching-and-learning-plans-classroom-renovation-project</a:t>
            </a:r>
          </a:p>
          <a:p>
            <a:pPr defTabSz="342892" fontAlgn="auto">
              <a:spcBef>
                <a:spcPts val="0"/>
              </a:spcBef>
              <a:spcAft>
                <a:spcPts val="0"/>
              </a:spcAft>
            </a:pPr>
            <a:endParaRPr lang="en-US" sz="1200" dirty="0">
              <a:solidFill>
                <a:prstClr val="black"/>
              </a:solidFill>
              <a:latin typeface="Calibri"/>
              <a:ea typeface="+mn-ea"/>
            </a:endParaRPr>
          </a:p>
        </p:txBody>
      </p:sp>
    </p:spTree>
    <p:extLst>
      <p:ext uri="{BB962C8B-B14F-4D97-AF65-F5344CB8AC3E}">
        <p14:creationId xmlns:p14="http://schemas.microsoft.com/office/powerpoint/2010/main" val="1041546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778" y="38518"/>
            <a:ext cx="8498022" cy="866641"/>
          </a:xfrm>
        </p:spPr>
        <p:txBody>
          <a:bodyPr/>
          <a:lstStyle/>
          <a:p>
            <a:r>
              <a:rPr lang="en-US" dirty="0"/>
              <a:t>Show ‘</a:t>
            </a:r>
            <a:r>
              <a:rPr lang="en-US" dirty="0" err="1"/>
              <a:t>em</a:t>
            </a:r>
            <a:r>
              <a:rPr lang="en-US" dirty="0"/>
              <a:t> vs. Tell ‘</a:t>
            </a:r>
            <a:r>
              <a:rPr lang="en-US" dirty="0" err="1"/>
              <a:t>em</a:t>
            </a:r>
            <a:r>
              <a:rPr lang="en-US" dirty="0"/>
              <a:t> to Drive Conversations</a:t>
            </a:r>
          </a:p>
        </p:txBody>
      </p:sp>
      <p:sp>
        <p:nvSpPr>
          <p:cNvPr id="4" name="Footer Placeholder 3"/>
          <p:cNvSpPr>
            <a:spLocks noGrp="1"/>
          </p:cNvSpPr>
          <p:nvPr>
            <p:ph type="ftr" sz="quarter" idx="11"/>
          </p:nvPr>
        </p:nvSpPr>
        <p:spPr>
          <a:xfrm>
            <a:off x="607500" y="4752730"/>
            <a:ext cx="6214376" cy="221582"/>
          </a:xfrm>
        </p:spPr>
        <p:txBody>
          <a:bodyPr/>
          <a:lstStyle/>
          <a:p>
            <a:r>
              <a:rPr lang="en-US" dirty="0" err="1">
                <a:solidFill>
                  <a:prstClr val="black"/>
                </a:solidFill>
                <a:latin typeface="Calibri"/>
              </a:rPr>
              <a:t>FLEXspace</a:t>
            </a:r>
            <a:r>
              <a:rPr lang="en-US" dirty="0">
                <a:solidFill>
                  <a:prstClr val="black"/>
                </a:solidFill>
                <a:latin typeface="Calibri"/>
              </a:rPr>
              <a:t> + LSRS for Learning Space Planning | EDU18 Denver</a:t>
            </a:r>
          </a:p>
        </p:txBody>
      </p:sp>
      <p:sp>
        <p:nvSpPr>
          <p:cNvPr id="13" name="Content Placeholder 11"/>
          <p:cNvSpPr txBox="1">
            <a:spLocks/>
          </p:cNvSpPr>
          <p:nvPr/>
        </p:nvSpPr>
        <p:spPr>
          <a:xfrm>
            <a:off x="1629178" y="1296577"/>
            <a:ext cx="3267007" cy="1380772"/>
          </a:xfrm>
          <a:prstGeom prst="rect">
            <a:avLst/>
          </a:prstGeom>
          <a:effectLst/>
        </p:spPr>
        <p:txBody>
          <a:bodyPr vert="horz" lIns="68579" tIns="34289" rIns="68579" bIns="34289" rtlCol="0" anchor="t">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fontAlgn="auto">
              <a:buClr>
                <a:srgbClr val="3494BA"/>
              </a:buClr>
              <a:buNone/>
            </a:pPr>
            <a:r>
              <a:rPr lang="en-US" sz="1500" b="1" dirty="0">
                <a:solidFill>
                  <a:prstClr val="black"/>
                </a:solidFill>
                <a:latin typeface="Calibri"/>
              </a:rPr>
              <a:t>Clarify your ’wish list’ for the planning group</a:t>
            </a:r>
          </a:p>
          <a:p>
            <a:pPr fontAlgn="auto">
              <a:buClr>
                <a:srgbClr val="3494BA"/>
              </a:buClr>
            </a:pPr>
            <a:r>
              <a:rPr lang="en-US" sz="1500" dirty="0">
                <a:solidFill>
                  <a:prstClr val="black"/>
                </a:solidFill>
                <a:latin typeface="Calibri"/>
              </a:rPr>
              <a:t>CIO shows campus architects and facilities planning group the kinds of spaces he wants to build.</a:t>
            </a:r>
          </a:p>
        </p:txBody>
      </p:sp>
      <p:pic>
        <p:nvPicPr>
          <p:cNvPr id="14" name="Picture 13"/>
          <p:cNvPicPr>
            <a:picLocks noChangeAspect="1"/>
          </p:cNvPicPr>
          <p:nvPr/>
        </p:nvPicPr>
        <p:blipFill>
          <a:blip r:embed="rId3"/>
          <a:stretch>
            <a:fillRect/>
          </a:stretch>
        </p:blipFill>
        <p:spPr>
          <a:xfrm>
            <a:off x="359194" y="1628917"/>
            <a:ext cx="995765" cy="995765"/>
          </a:xfrm>
          <a:prstGeom prst="rect">
            <a:avLst/>
          </a:prstGeom>
        </p:spPr>
      </p:pic>
      <p:pic>
        <p:nvPicPr>
          <p:cNvPr id="17" name="Picture 16"/>
          <p:cNvPicPr>
            <a:picLocks noChangeAspect="1"/>
          </p:cNvPicPr>
          <p:nvPr/>
        </p:nvPicPr>
        <p:blipFill>
          <a:blip r:embed="rId4"/>
          <a:stretch>
            <a:fillRect/>
          </a:stretch>
        </p:blipFill>
        <p:spPr>
          <a:xfrm>
            <a:off x="6523" y="4790830"/>
            <a:ext cx="352670" cy="352670"/>
          </a:xfrm>
          <a:prstGeom prst="rect">
            <a:avLst/>
          </a:prstGeom>
        </p:spPr>
      </p:pic>
      <p:sp>
        <p:nvSpPr>
          <p:cNvPr id="23" name="Content Placeholder 11"/>
          <p:cNvSpPr txBox="1">
            <a:spLocks/>
          </p:cNvSpPr>
          <p:nvPr/>
        </p:nvSpPr>
        <p:spPr>
          <a:xfrm>
            <a:off x="1801750" y="2731600"/>
            <a:ext cx="3637723" cy="1729030"/>
          </a:xfrm>
          <a:prstGeom prst="rect">
            <a:avLst/>
          </a:prstGeom>
          <a:effectLst/>
        </p:spPr>
        <p:txBody>
          <a:bodyPr vert="horz" lIns="68579" tIns="34289" rIns="68579" bIns="34289" rtlCol="0" anchor="t">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fontAlgn="auto">
              <a:buClr>
                <a:srgbClr val="3494BA"/>
              </a:buClr>
              <a:buNone/>
            </a:pPr>
            <a:r>
              <a:rPr lang="en-US" sz="1500" b="1" dirty="0">
                <a:solidFill>
                  <a:prstClr val="black"/>
                </a:solidFill>
                <a:latin typeface="Calibri"/>
              </a:rPr>
              <a:t>Guide conversations with vendors</a:t>
            </a:r>
          </a:p>
          <a:p>
            <a:pPr fontAlgn="auto">
              <a:buClr>
                <a:srgbClr val="3494BA"/>
              </a:buClr>
            </a:pPr>
            <a:r>
              <a:rPr lang="en-US" sz="1500" dirty="0">
                <a:solidFill>
                  <a:prstClr val="black"/>
                </a:solidFill>
                <a:latin typeface="Calibri"/>
              </a:rPr>
              <a:t>The Director of Technology Support Services uses </a:t>
            </a:r>
            <a:r>
              <a:rPr lang="en-US" sz="1500" dirty="0" err="1">
                <a:solidFill>
                  <a:prstClr val="black"/>
                </a:solidFill>
                <a:latin typeface="Calibri"/>
              </a:rPr>
              <a:t>FLEXspace</a:t>
            </a:r>
            <a:r>
              <a:rPr lang="en-US" sz="1500" dirty="0">
                <a:solidFill>
                  <a:prstClr val="black"/>
                </a:solidFill>
                <a:latin typeface="Calibri"/>
              </a:rPr>
              <a:t> to showcase completed spaces and help with technology integration by documenting spaces to help open conversations with vendors when discussing technology in spaces</a:t>
            </a:r>
          </a:p>
        </p:txBody>
      </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5804" y="1158668"/>
            <a:ext cx="3123295" cy="2077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08412" y="2774364"/>
            <a:ext cx="3154623" cy="20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7"/>
          <a:stretch>
            <a:fillRect/>
          </a:stretch>
        </p:blipFill>
        <p:spPr>
          <a:xfrm>
            <a:off x="233683" y="3140411"/>
            <a:ext cx="1574444" cy="1595625"/>
          </a:xfrm>
          <a:prstGeom prst="rect">
            <a:avLst/>
          </a:prstGeom>
        </p:spPr>
      </p:pic>
    </p:spTree>
    <p:extLst>
      <p:ext uri="{BB962C8B-B14F-4D97-AF65-F5344CB8AC3E}">
        <p14:creationId xmlns:p14="http://schemas.microsoft.com/office/powerpoint/2010/main" val="1241691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t>Tell Your </a:t>
            </a:r>
            <a:r>
              <a:rPr lang="en-US" sz="3300"/>
              <a:t>Story </a:t>
            </a:r>
          </a:p>
        </p:txBody>
      </p:sp>
      <p:sp>
        <p:nvSpPr>
          <p:cNvPr id="3" name="Text Placeholder 2">
            <a:extLst>
              <a:ext uri="{FF2B5EF4-FFF2-40B4-BE49-F238E27FC236}">
                <a16:creationId xmlns:a16="http://schemas.microsoft.com/office/drawing/2014/main" id="{16C0A5D9-C22E-43FD-BEBF-4F196F6316CF}"/>
              </a:ext>
            </a:extLst>
          </p:cNvPr>
          <p:cNvSpPr>
            <a:spLocks noGrp="1"/>
          </p:cNvSpPr>
          <p:nvPr>
            <p:ph type="body" sz="half" idx="2"/>
          </p:nvPr>
        </p:nvSpPr>
        <p:spPr>
          <a:xfrm>
            <a:off x="345340" y="1766035"/>
            <a:ext cx="3372419" cy="3227072"/>
          </a:xfrm>
        </p:spPr>
        <p:txBody>
          <a:bodyPr anchor="t">
            <a:noAutofit/>
          </a:bodyPr>
          <a:lstStyle/>
          <a:p>
            <a:pPr>
              <a:spcBef>
                <a:spcPts val="0"/>
              </a:spcBef>
            </a:pPr>
            <a:r>
              <a:rPr lang="en-US" sz="1800" dirty="0"/>
              <a:t>Use </a:t>
            </a:r>
            <a:r>
              <a:rPr lang="en-US" sz="1800" dirty="0" err="1"/>
              <a:t>FLEXspace</a:t>
            </a:r>
            <a:r>
              <a:rPr lang="en-US" sz="1800" dirty="0"/>
              <a:t> to create:</a:t>
            </a:r>
          </a:p>
          <a:p>
            <a:pPr marL="257168" indent="-257168">
              <a:spcBef>
                <a:spcPts val="0"/>
              </a:spcBef>
              <a:buFont typeface="Arial" charset="0"/>
              <a:buChar char="•"/>
            </a:pPr>
            <a:r>
              <a:rPr lang="en-US" sz="1800" b="1" dirty="0"/>
              <a:t>Classroom inventory</a:t>
            </a:r>
          </a:p>
          <a:p>
            <a:pPr marL="257168" indent="-257168">
              <a:spcBef>
                <a:spcPts val="0"/>
              </a:spcBef>
              <a:buFont typeface="Arial" charset="0"/>
              <a:buChar char="•"/>
            </a:pPr>
            <a:r>
              <a:rPr lang="en-US" sz="1800" b="1" dirty="0"/>
              <a:t>Gallery </a:t>
            </a:r>
            <a:r>
              <a:rPr lang="en-US" sz="1800" dirty="0"/>
              <a:t>of showcase spaces</a:t>
            </a:r>
          </a:p>
          <a:p>
            <a:pPr>
              <a:spcBef>
                <a:spcPts val="0"/>
              </a:spcBef>
            </a:pPr>
            <a:br>
              <a:rPr lang="en-US" sz="1500" dirty="0"/>
            </a:br>
            <a:r>
              <a:rPr lang="en-US" sz="1800" dirty="0"/>
              <a:t>Show to:</a:t>
            </a:r>
          </a:p>
          <a:p>
            <a:pPr marL="257168" indent="-257168">
              <a:spcBef>
                <a:spcPts val="0"/>
              </a:spcBef>
              <a:buFont typeface="Arial" charset="0"/>
              <a:buChar char="•"/>
            </a:pPr>
            <a:r>
              <a:rPr lang="en-US" sz="1800" dirty="0"/>
              <a:t>Administration</a:t>
            </a:r>
          </a:p>
          <a:p>
            <a:pPr marL="257168" indent="-257168">
              <a:spcBef>
                <a:spcPts val="0"/>
              </a:spcBef>
              <a:buFont typeface="Arial" charset="0"/>
              <a:buChar char="•"/>
            </a:pPr>
            <a:r>
              <a:rPr lang="en-US" sz="1800" dirty="0"/>
              <a:t>Faculty teaching in these spaces</a:t>
            </a:r>
          </a:p>
          <a:p>
            <a:pPr marL="257168" indent="-257168">
              <a:spcBef>
                <a:spcPts val="0"/>
              </a:spcBef>
              <a:buFont typeface="Arial" charset="0"/>
              <a:buChar char="•"/>
            </a:pPr>
            <a:r>
              <a:rPr lang="en-US" sz="1800" dirty="0"/>
              <a:t>Donors</a:t>
            </a:r>
          </a:p>
          <a:p>
            <a:pPr marL="257168" indent="-257168">
              <a:spcBef>
                <a:spcPts val="0"/>
              </a:spcBef>
              <a:buFont typeface="Arial" charset="0"/>
              <a:buChar char="•"/>
            </a:pPr>
            <a:r>
              <a:rPr lang="en-US" sz="1800" dirty="0"/>
              <a:t>Staff </a:t>
            </a:r>
          </a:p>
          <a:p>
            <a:pPr marL="257168" indent="-257168">
              <a:spcBef>
                <a:spcPts val="0"/>
              </a:spcBef>
              <a:buFont typeface="Arial" charset="0"/>
              <a:buChar char="•"/>
            </a:pPr>
            <a:r>
              <a:rPr lang="en-US" sz="1800" dirty="0"/>
              <a:t>The world!</a:t>
            </a:r>
          </a:p>
        </p:txBody>
      </p:sp>
      <p:pic>
        <p:nvPicPr>
          <p:cNvPr id="6" name="Picture 5"/>
          <p:cNvPicPr>
            <a:picLocks noChangeAspect="1"/>
          </p:cNvPicPr>
          <p:nvPr/>
        </p:nvPicPr>
        <p:blipFill>
          <a:blip r:embed="rId2"/>
          <a:stretch>
            <a:fillRect/>
          </a:stretch>
        </p:blipFill>
        <p:spPr>
          <a:xfrm>
            <a:off x="3965714" y="346523"/>
            <a:ext cx="4246151" cy="4397542"/>
          </a:xfrm>
          <a:prstGeom prst="rect">
            <a:avLst/>
          </a:prstGeom>
        </p:spPr>
      </p:pic>
      <p:pic>
        <p:nvPicPr>
          <p:cNvPr id="10" name="Picture 9"/>
          <p:cNvPicPr>
            <a:picLocks noChangeAspect="1"/>
          </p:cNvPicPr>
          <p:nvPr/>
        </p:nvPicPr>
        <p:blipFill>
          <a:blip r:embed="rId3"/>
          <a:stretch>
            <a:fillRect/>
          </a:stretch>
        </p:blipFill>
        <p:spPr>
          <a:xfrm>
            <a:off x="6523" y="4790830"/>
            <a:ext cx="352670" cy="352670"/>
          </a:xfrm>
          <a:prstGeom prst="rect">
            <a:avLst/>
          </a:prstGeom>
        </p:spPr>
      </p:pic>
      <p:sp>
        <p:nvSpPr>
          <p:cNvPr id="4" name="TextBox 3"/>
          <p:cNvSpPr txBox="1"/>
          <p:nvPr/>
        </p:nvSpPr>
        <p:spPr>
          <a:xfrm>
            <a:off x="7921250" y="4605565"/>
            <a:ext cx="1077137" cy="507830"/>
          </a:xfrm>
          <a:prstGeom prst="rect">
            <a:avLst/>
          </a:prstGeom>
        </p:spPr>
        <p:style>
          <a:lnRef idx="1">
            <a:schemeClr val="accent2"/>
          </a:lnRef>
          <a:fillRef idx="3">
            <a:schemeClr val="accent2"/>
          </a:fillRef>
          <a:effectRef idx="2">
            <a:schemeClr val="accent2"/>
          </a:effectRef>
          <a:fontRef idx="minor">
            <a:schemeClr val="lt1"/>
          </a:fontRef>
        </p:style>
        <p:txBody>
          <a:bodyPr wrap="square" lIns="68579" tIns="34289" rIns="68579" bIns="34289" rtlCol="0">
            <a:spAutoFit/>
          </a:bodyPr>
          <a:lstStyle/>
          <a:p>
            <a:pPr defTabSz="342892" fontAlgn="auto">
              <a:spcBef>
                <a:spcPts val="0"/>
              </a:spcBef>
              <a:spcAft>
                <a:spcPts val="0"/>
              </a:spcAft>
            </a:pPr>
            <a:r>
              <a:rPr lang="en-US" sz="1400">
                <a:solidFill>
                  <a:prstClr val="white"/>
                </a:solidFill>
                <a:latin typeface="Calibri"/>
              </a:rPr>
              <a:t>Coming Soon</a:t>
            </a:r>
          </a:p>
        </p:txBody>
      </p:sp>
    </p:spTree>
    <p:extLst>
      <p:ext uri="{BB962C8B-B14F-4D97-AF65-F5344CB8AC3E}">
        <p14:creationId xmlns:p14="http://schemas.microsoft.com/office/powerpoint/2010/main" val="1222864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dtran\Desktop\CCA Images\Team Based Learning\20101012_activelearning_33.jpg"/>
          <p:cNvPicPr>
            <a:picLocks noChangeAspect="1" noChangeArrowheads="1"/>
          </p:cNvPicPr>
          <p:nvPr/>
        </p:nvPicPr>
        <p:blipFill rotWithShape="1">
          <a:blip r:embed="rId2" cstate="print">
            <a:alphaModFix amt="37000"/>
            <a:extLst>
              <a:ext uri="{28A0092B-C50C-407E-A947-70E740481C1C}">
                <a14:useLocalDpi xmlns:a14="http://schemas.microsoft.com/office/drawing/2010/main"/>
              </a:ext>
            </a:extLst>
          </a:blip>
          <a:srcRect l="28" t="-11779" r="29622" b="-782"/>
          <a:stretch/>
        </p:blipFill>
        <p:spPr bwMode="auto">
          <a:xfrm>
            <a:off x="0" y="-609601"/>
            <a:ext cx="6434667" cy="582506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Freeform 6"/>
          <p:cNvSpPr/>
          <p:nvPr/>
        </p:nvSpPr>
        <p:spPr bwMode="auto">
          <a:xfrm rot="16200000">
            <a:off x="838201" y="-838205"/>
            <a:ext cx="5143501" cy="68199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2</a:t>
            </a:fld>
            <a:endParaRPr lang="en-US" dirty="0"/>
          </a:p>
        </p:txBody>
      </p:sp>
      <p:sp>
        <p:nvSpPr>
          <p:cNvPr id="5" name="TextBox 4"/>
          <p:cNvSpPr txBox="1"/>
          <p:nvPr/>
        </p:nvSpPr>
        <p:spPr>
          <a:xfrm>
            <a:off x="6722533" y="2133596"/>
            <a:ext cx="2099733" cy="1200328"/>
          </a:xfrm>
          <a:prstGeom prst="rect">
            <a:avLst/>
          </a:prstGeom>
          <a:noFill/>
        </p:spPr>
        <p:txBody>
          <a:bodyPr wrap="square" rtlCol="0">
            <a:spAutoFit/>
          </a:bodyPr>
          <a:lstStyle/>
          <a:p>
            <a:r>
              <a:rPr lang="en-US" sz="2400" i="1" dirty="0">
                <a:solidFill>
                  <a:srgbClr val="177197"/>
                </a:solidFill>
                <a:latin typeface="Calibri"/>
                <a:cs typeface="Calibri"/>
              </a:rPr>
              <a:t>How to get started with planning</a:t>
            </a:r>
          </a:p>
        </p:txBody>
      </p:sp>
      <p:sp>
        <p:nvSpPr>
          <p:cNvPr id="3" name="Title 2"/>
          <p:cNvSpPr>
            <a:spLocks noGrp="1"/>
          </p:cNvSpPr>
          <p:nvPr>
            <p:ph type="title"/>
          </p:nvPr>
        </p:nvSpPr>
        <p:spPr/>
        <p:txBody>
          <a:bodyPr/>
          <a:lstStyle/>
          <a:p>
            <a:r>
              <a:rPr lang="en-US" sz="2800" dirty="0">
                <a:solidFill>
                  <a:srgbClr val="FFFFFF"/>
                </a:solidFill>
              </a:rPr>
              <a:t>Workshop Part 1 |  </a:t>
            </a:r>
            <a:r>
              <a:rPr lang="en-US" sz="2800" b="1" dirty="0">
                <a:solidFill>
                  <a:srgbClr val="FFFFFF"/>
                </a:solidFill>
              </a:rPr>
              <a:t>TOOLS</a:t>
            </a:r>
          </a:p>
        </p:txBody>
      </p:sp>
      <p:sp>
        <p:nvSpPr>
          <p:cNvPr id="4" name="Content Placeholder 3"/>
          <p:cNvSpPr>
            <a:spLocks noGrp="1"/>
          </p:cNvSpPr>
          <p:nvPr>
            <p:ph idx="1"/>
          </p:nvPr>
        </p:nvSpPr>
        <p:spPr>
          <a:xfrm>
            <a:off x="393620" y="1019735"/>
            <a:ext cx="5719313" cy="3653118"/>
          </a:xfrm>
        </p:spPr>
        <p:txBody>
          <a:bodyPr/>
          <a:lstStyle/>
          <a:p>
            <a:pPr>
              <a:spcBef>
                <a:spcPts val="0"/>
              </a:spcBef>
              <a:spcAft>
                <a:spcPts val="1200"/>
              </a:spcAft>
            </a:pPr>
            <a:r>
              <a:rPr lang="en-US" sz="2400" dirty="0">
                <a:solidFill>
                  <a:srgbClr val="FFFFFF"/>
                </a:solidFill>
              </a:rPr>
              <a:t>Project Planning</a:t>
            </a:r>
          </a:p>
          <a:p>
            <a:pPr>
              <a:spcBef>
                <a:spcPts val="0"/>
              </a:spcBef>
              <a:spcAft>
                <a:spcPts val="1200"/>
              </a:spcAft>
            </a:pPr>
            <a:r>
              <a:rPr lang="en-US" sz="2400" dirty="0">
                <a:solidFill>
                  <a:srgbClr val="FFFFFF"/>
                </a:solidFill>
              </a:rPr>
              <a:t>Introduction to </a:t>
            </a:r>
            <a:r>
              <a:rPr lang="en-US" sz="2400" dirty="0" err="1">
                <a:solidFill>
                  <a:srgbClr val="FFFFFF"/>
                </a:solidFill>
              </a:rPr>
              <a:t>FLEXspace</a:t>
            </a:r>
            <a:endParaRPr lang="en-US" sz="2400" dirty="0">
              <a:solidFill>
                <a:srgbClr val="FFFFFF"/>
              </a:solidFill>
            </a:endParaRPr>
          </a:p>
        </p:txBody>
      </p:sp>
    </p:spTree>
    <p:extLst>
      <p:ext uri="{BB962C8B-B14F-4D97-AF65-F5344CB8AC3E}">
        <p14:creationId xmlns:p14="http://schemas.microsoft.com/office/powerpoint/2010/main" val="385214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14035" y="235306"/>
            <a:ext cx="7928999" cy="727838"/>
          </a:xfrm>
        </p:spPr>
        <p:txBody>
          <a:bodyPr/>
          <a:lstStyle/>
          <a:p>
            <a:r>
              <a:rPr lang="en-US" sz="2700" dirty="0"/>
              <a:t>CSU Using </a:t>
            </a:r>
            <a:r>
              <a:rPr lang="en-US" sz="2700" dirty="0" err="1"/>
              <a:t>FLEXspace</a:t>
            </a:r>
            <a:r>
              <a:rPr lang="en-US" sz="2700" dirty="0"/>
              <a:t> to Showcase </a:t>
            </a:r>
            <a:br>
              <a:rPr lang="en-US" sz="2700" dirty="0"/>
            </a:br>
            <a:r>
              <a:rPr lang="en-US" sz="2700" dirty="0"/>
              <a:t>a System-wide Initiative</a:t>
            </a:r>
          </a:p>
        </p:txBody>
      </p:sp>
      <p:sp>
        <p:nvSpPr>
          <p:cNvPr id="7" name="Content Placeholder 6"/>
          <p:cNvSpPr>
            <a:spLocks noGrp="1"/>
          </p:cNvSpPr>
          <p:nvPr>
            <p:ph idx="1"/>
          </p:nvPr>
        </p:nvSpPr>
        <p:spPr>
          <a:xfrm>
            <a:off x="614035" y="1335506"/>
            <a:ext cx="7915931" cy="3058593"/>
          </a:xfrm>
        </p:spPr>
        <p:txBody>
          <a:bodyPr/>
          <a:lstStyle/>
          <a:p>
            <a:endParaRPr lang="en-US" dirty="0"/>
          </a:p>
        </p:txBody>
      </p:sp>
      <p:sp>
        <p:nvSpPr>
          <p:cNvPr id="5" name="Footer Placeholder 4"/>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pic>
        <p:nvPicPr>
          <p:cNvPr id="8" name="Picture 7"/>
          <p:cNvPicPr>
            <a:picLocks noChangeAspect="1"/>
          </p:cNvPicPr>
          <p:nvPr/>
        </p:nvPicPr>
        <p:blipFill>
          <a:blip r:embed="rId2"/>
          <a:stretch>
            <a:fillRect/>
          </a:stretch>
        </p:blipFill>
        <p:spPr>
          <a:xfrm>
            <a:off x="4723673" y="1345653"/>
            <a:ext cx="4258315" cy="3375109"/>
          </a:xfrm>
          <a:prstGeom prst="rect">
            <a:avLst/>
          </a:prstGeom>
          <a:effectLst>
            <a:outerShdw blurRad="50800" dist="762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162013" y="1359875"/>
            <a:ext cx="4444082" cy="3346666"/>
          </a:xfrm>
          <a:prstGeom prst="rect">
            <a:avLst/>
          </a:prstGeom>
          <a:effectLst>
            <a:outerShdw blurRad="50800" dist="76200" dir="2700000" algn="tl" rotWithShape="0">
              <a:prstClr val="black">
                <a:alpha val="40000"/>
              </a:prstClr>
            </a:outerShdw>
          </a:effectLst>
        </p:spPr>
      </p:pic>
      <p:sp>
        <p:nvSpPr>
          <p:cNvPr id="10" name="TextBox 9"/>
          <p:cNvSpPr txBox="1"/>
          <p:nvPr/>
        </p:nvSpPr>
        <p:spPr>
          <a:xfrm>
            <a:off x="5606717" y="1081496"/>
            <a:ext cx="2201779" cy="438581"/>
          </a:xfrm>
          <a:prstGeom prst="rect">
            <a:avLst/>
          </a:prstGeom>
        </p:spPr>
        <p:style>
          <a:lnRef idx="1">
            <a:schemeClr val="accent3"/>
          </a:lnRef>
          <a:fillRef idx="2">
            <a:schemeClr val="accent3"/>
          </a:fillRef>
          <a:effectRef idx="1">
            <a:schemeClr val="accent3"/>
          </a:effectRef>
          <a:fontRef idx="minor">
            <a:schemeClr val="dk1"/>
          </a:fontRef>
        </p:style>
        <p:txBody>
          <a:bodyPr wrap="square" lIns="68579" tIns="34289" rIns="68579" bIns="34289" rtlCol="0">
            <a:spAutoFit/>
          </a:bodyPr>
          <a:lstStyle/>
          <a:p>
            <a:pPr defTabSz="342892" fontAlgn="auto">
              <a:spcBef>
                <a:spcPts val="0"/>
              </a:spcBef>
              <a:spcAft>
                <a:spcPts val="0"/>
              </a:spcAft>
            </a:pPr>
            <a:r>
              <a:rPr lang="en-US" sz="2400" dirty="0">
                <a:solidFill>
                  <a:prstClr val="black"/>
                </a:solidFill>
                <a:latin typeface="Calibri"/>
              </a:rPr>
              <a:t>#</a:t>
            </a:r>
            <a:r>
              <a:rPr lang="en-US" sz="2400" dirty="0" err="1">
                <a:solidFill>
                  <a:prstClr val="black"/>
                </a:solidFill>
                <a:latin typeface="Calibri"/>
              </a:rPr>
              <a:t>CalStateMaker</a:t>
            </a:r>
            <a:endParaRPr lang="en-US" sz="2400" dirty="0">
              <a:solidFill>
                <a:prstClr val="black"/>
              </a:solidFill>
              <a:latin typeface="Calibri"/>
            </a:endParaRPr>
          </a:p>
        </p:txBody>
      </p:sp>
    </p:spTree>
    <p:extLst>
      <p:ext uri="{BB962C8B-B14F-4D97-AF65-F5344CB8AC3E}">
        <p14:creationId xmlns:p14="http://schemas.microsoft.com/office/powerpoint/2010/main" val="7759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t>Gather Stakeholder Input with “Likes” and “Idea Boards”</a:t>
            </a:r>
          </a:p>
        </p:txBody>
      </p:sp>
      <p:sp>
        <p:nvSpPr>
          <p:cNvPr id="3" name="Text Placeholder 2">
            <a:extLst>
              <a:ext uri="{FF2B5EF4-FFF2-40B4-BE49-F238E27FC236}">
                <a16:creationId xmlns:a16="http://schemas.microsoft.com/office/drawing/2014/main" id="{16C0A5D9-C22E-43FD-BEBF-4F196F6316CF}"/>
              </a:ext>
            </a:extLst>
          </p:cNvPr>
          <p:cNvSpPr>
            <a:spLocks noGrp="1"/>
          </p:cNvSpPr>
          <p:nvPr>
            <p:ph type="body" sz="half" idx="2"/>
          </p:nvPr>
        </p:nvSpPr>
        <p:spPr>
          <a:xfrm>
            <a:off x="345339" y="1766033"/>
            <a:ext cx="2660650" cy="3166914"/>
          </a:xfrm>
        </p:spPr>
        <p:txBody>
          <a:bodyPr anchor="t">
            <a:noAutofit/>
          </a:bodyPr>
          <a:lstStyle/>
          <a:p>
            <a:r>
              <a:rPr lang="en-US" sz="1500" b="1" dirty="0"/>
              <a:t>Create a shared 'pin board</a:t>
            </a:r>
            <a:r>
              <a:rPr lang="en-US" sz="1500" dirty="0"/>
              <a:t>':</a:t>
            </a:r>
          </a:p>
          <a:p>
            <a:pPr marL="257168" indent="-257168">
              <a:buFont typeface="Arial" charset="0"/>
              <a:buChar char="•"/>
            </a:pPr>
            <a:r>
              <a:rPr lang="en-US" sz="1500" dirty="0"/>
              <a:t>Facilities</a:t>
            </a:r>
          </a:p>
          <a:p>
            <a:pPr marL="257168" indent="-257168">
              <a:buFont typeface="Arial" charset="0"/>
              <a:buChar char="•"/>
            </a:pPr>
            <a:r>
              <a:rPr lang="en-US" sz="1500" dirty="0"/>
              <a:t>AV/</a:t>
            </a:r>
            <a:r>
              <a:rPr lang="en-US" sz="1500" dirty="0" err="1"/>
              <a:t>EdTech</a:t>
            </a:r>
            <a:endParaRPr lang="en-US" sz="1500" dirty="0"/>
          </a:p>
          <a:p>
            <a:pPr marL="257168" indent="-257168">
              <a:buFont typeface="Arial" charset="0"/>
              <a:buChar char="•"/>
            </a:pPr>
            <a:r>
              <a:rPr lang="en-US" sz="1500" dirty="0"/>
              <a:t>Faculty</a:t>
            </a:r>
          </a:p>
          <a:p>
            <a:pPr marL="257168" indent="-257168">
              <a:buFont typeface="Arial" charset="0"/>
              <a:buChar char="•"/>
            </a:pPr>
            <a:r>
              <a:rPr lang="en-US" sz="1500" dirty="0"/>
              <a:t>Students</a:t>
            </a:r>
          </a:p>
          <a:p>
            <a:pPr marL="257168" indent="-257168">
              <a:buFont typeface="Arial" charset="0"/>
              <a:buChar char="•"/>
            </a:pPr>
            <a:r>
              <a:rPr lang="en-US" sz="1500" dirty="0"/>
              <a:t>Alumni</a:t>
            </a:r>
          </a:p>
          <a:p>
            <a:r>
              <a:rPr lang="en-US" sz="1500" b="1" dirty="0"/>
              <a:t>Gather input </a:t>
            </a:r>
            <a:r>
              <a:rPr lang="en-US" sz="1500" dirty="0"/>
              <a:t>about potential designs and favorites </a:t>
            </a:r>
          </a:p>
          <a:p>
            <a:r>
              <a:rPr lang="en-US" sz="1500" b="1" dirty="0"/>
              <a:t>Share prototypes</a:t>
            </a:r>
            <a:r>
              <a:rPr lang="en-US" sz="1500" dirty="0"/>
              <a:t>, scoresheets, and planning docs </a:t>
            </a:r>
          </a:p>
          <a:p>
            <a:endParaRPr lang="en-US" sz="1500" dirty="0"/>
          </a:p>
          <a:p>
            <a:endParaRPr lang="en-US" sz="1500" dirty="0"/>
          </a:p>
        </p:txBody>
      </p:sp>
      <p:grpSp>
        <p:nvGrpSpPr>
          <p:cNvPr id="8" name="Group 7"/>
          <p:cNvGrpSpPr/>
          <p:nvPr/>
        </p:nvGrpSpPr>
        <p:grpSpPr>
          <a:xfrm>
            <a:off x="3249811" y="165916"/>
            <a:ext cx="5642810" cy="3924689"/>
            <a:chOff x="4241016" y="310549"/>
            <a:chExt cx="7113901" cy="4614377"/>
          </a:xfrm>
        </p:grpSpPr>
        <p:pic>
          <p:nvPicPr>
            <p:cNvPr id="2" name="Picture 4" descr="A screenshot of a cell phone&#10;&#10;Description generated with very high confidence">
              <a:extLst>
                <a:ext uri="{FF2B5EF4-FFF2-40B4-BE49-F238E27FC236}">
                  <a16:creationId xmlns:a16="http://schemas.microsoft.com/office/drawing/2014/main" id="{B8CF3162-EA97-4F7A-889A-0C288E21B2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48121" y="310549"/>
              <a:ext cx="7009950" cy="668020"/>
            </a:xfrm>
            <a:prstGeom prst="rect">
              <a:avLst/>
            </a:prstGeom>
            <a:effectLst>
              <a:outerShdw blurRad="50800" dist="76200" dir="2700000" algn="tl" rotWithShape="0">
                <a:prstClr val="black">
                  <a:alpha val="40000"/>
                </a:prstClr>
              </a:outerShdw>
            </a:effectLst>
          </p:spPr>
        </p:pic>
        <p:pic>
          <p:nvPicPr>
            <p:cNvPr id="6" name="Picture 7" descr="A screenshot of a cell phone&#10;&#10;Description generated with very high confidence">
              <a:extLst>
                <a:ext uri="{FF2B5EF4-FFF2-40B4-BE49-F238E27FC236}">
                  <a16:creationId xmlns:a16="http://schemas.microsoft.com/office/drawing/2014/main" id="{98F2CA8B-DC1D-4F38-AE79-93258759787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41016" y="644559"/>
              <a:ext cx="7113901" cy="4280367"/>
            </a:xfrm>
            <a:prstGeom prst="rect">
              <a:avLst/>
            </a:prstGeom>
          </p:spPr>
        </p:pic>
      </p:grpSp>
      <p:pic>
        <p:nvPicPr>
          <p:cNvPr id="11" name="Picture 10"/>
          <p:cNvPicPr>
            <a:picLocks noChangeAspect="1"/>
          </p:cNvPicPr>
          <p:nvPr/>
        </p:nvPicPr>
        <p:blipFill>
          <a:blip r:embed="rId5"/>
          <a:stretch>
            <a:fillRect/>
          </a:stretch>
        </p:blipFill>
        <p:spPr>
          <a:xfrm>
            <a:off x="6523" y="4790830"/>
            <a:ext cx="352670" cy="352670"/>
          </a:xfrm>
          <a:prstGeom prst="rect">
            <a:avLst/>
          </a:prstGeom>
        </p:spPr>
      </p:pic>
      <p:sp>
        <p:nvSpPr>
          <p:cNvPr id="12" name="Content Placeholder 8"/>
          <p:cNvSpPr txBox="1">
            <a:spLocks/>
          </p:cNvSpPr>
          <p:nvPr/>
        </p:nvSpPr>
        <p:spPr>
          <a:xfrm>
            <a:off x="4091835" y="4218872"/>
            <a:ext cx="3958762" cy="748294"/>
          </a:xfrm>
          <a:prstGeom prst="rect">
            <a:avLst/>
          </a:prstGeom>
          <a:solidFill>
            <a:srgbClr val="289FA0"/>
          </a:solidFill>
          <a:effectLst/>
        </p:spPr>
        <p:txBody>
          <a:bodyPr vert="horz" lIns="68579" tIns="34289" rIns="68579" bIns="34289" rtlCol="0" anchor="t">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fontAlgn="auto">
              <a:buClr>
                <a:srgbClr val="3494BA"/>
              </a:buClr>
              <a:buNone/>
            </a:pPr>
            <a:r>
              <a:rPr lang="en-US" b="1" dirty="0">
                <a:solidFill>
                  <a:prstClr val="white"/>
                </a:solidFill>
                <a:latin typeface="Calibri"/>
              </a:rPr>
              <a:t>Use Idea Boards as a Collaboration Tool</a:t>
            </a:r>
          </a:p>
          <a:p>
            <a:pPr marL="0" indent="0" algn="ctr" fontAlgn="auto">
              <a:buClr>
                <a:srgbClr val="3494BA"/>
              </a:buClr>
              <a:buNone/>
            </a:pPr>
            <a:r>
              <a:rPr lang="en-US" sz="1500" dirty="0">
                <a:solidFill>
                  <a:prstClr val="white"/>
                </a:solidFill>
                <a:latin typeface="Calibri"/>
              </a:rPr>
              <a:t>Keep PRIVATE or SHARE your team </a:t>
            </a:r>
          </a:p>
          <a:p>
            <a:pPr fontAlgn="auto">
              <a:buClr>
                <a:srgbClr val="3494BA"/>
              </a:buClr>
            </a:pPr>
            <a:endParaRPr lang="en-US" sz="1500" dirty="0">
              <a:solidFill>
                <a:prstClr val="white"/>
              </a:solidFill>
              <a:latin typeface="Calibri"/>
            </a:endParaRPr>
          </a:p>
        </p:txBody>
      </p:sp>
      <p:sp>
        <p:nvSpPr>
          <p:cNvPr id="13" name="TextBox 12"/>
          <p:cNvSpPr txBox="1"/>
          <p:nvPr/>
        </p:nvSpPr>
        <p:spPr>
          <a:xfrm>
            <a:off x="3178628" y="69523"/>
            <a:ext cx="1077137" cy="507830"/>
          </a:xfrm>
          <a:prstGeom prst="rect">
            <a:avLst/>
          </a:prstGeom>
        </p:spPr>
        <p:style>
          <a:lnRef idx="1">
            <a:schemeClr val="accent2"/>
          </a:lnRef>
          <a:fillRef idx="3">
            <a:schemeClr val="accent2"/>
          </a:fillRef>
          <a:effectRef idx="2">
            <a:schemeClr val="accent2"/>
          </a:effectRef>
          <a:fontRef idx="minor">
            <a:schemeClr val="lt1"/>
          </a:fontRef>
        </p:style>
        <p:txBody>
          <a:bodyPr wrap="square" lIns="68579" tIns="34289" rIns="68579" bIns="34289" rtlCol="0">
            <a:spAutoFit/>
          </a:bodyPr>
          <a:lstStyle/>
          <a:p>
            <a:pPr defTabSz="342892" fontAlgn="auto">
              <a:spcBef>
                <a:spcPts val="0"/>
              </a:spcBef>
              <a:spcAft>
                <a:spcPts val="0"/>
              </a:spcAft>
            </a:pPr>
            <a:r>
              <a:rPr lang="en-US" sz="1400">
                <a:solidFill>
                  <a:prstClr val="white"/>
                </a:solidFill>
                <a:latin typeface="Calibri"/>
              </a:rPr>
              <a:t>Coming Soon</a:t>
            </a:r>
          </a:p>
        </p:txBody>
      </p:sp>
    </p:spTree>
    <p:extLst>
      <p:ext uri="{BB962C8B-B14F-4D97-AF65-F5344CB8AC3E}">
        <p14:creationId xmlns:p14="http://schemas.microsoft.com/office/powerpoint/2010/main" val="654910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86" y="54834"/>
            <a:ext cx="8258114" cy="727838"/>
          </a:xfrm>
        </p:spPr>
        <p:txBody>
          <a:bodyPr vert="horz" lIns="68579" tIns="34289" rIns="68579" bIns="34289" rtlCol="0" anchor="t">
            <a:normAutofit/>
          </a:bodyPr>
          <a:lstStyle/>
          <a:p>
            <a:r>
              <a:rPr lang="en-US" dirty="0"/>
              <a:t>Leverage resources from the Toolkit </a:t>
            </a:r>
          </a:p>
        </p:txBody>
      </p:sp>
      <p:pic>
        <p:nvPicPr>
          <p:cNvPr id="3" name="Picture 2"/>
          <p:cNvPicPr>
            <a:picLocks noChangeAspect="1"/>
          </p:cNvPicPr>
          <p:nvPr/>
        </p:nvPicPr>
        <p:blipFill>
          <a:blip r:embed="rId3"/>
          <a:stretch>
            <a:fillRect/>
          </a:stretch>
        </p:blipFill>
        <p:spPr>
          <a:xfrm>
            <a:off x="278385" y="782672"/>
            <a:ext cx="8614691" cy="827452"/>
          </a:xfrm>
          <a:prstGeom prst="rect">
            <a:avLst/>
          </a:prstGeom>
        </p:spPr>
      </p:pic>
      <p:sp>
        <p:nvSpPr>
          <p:cNvPr id="4" name="Rectangle 3"/>
          <p:cNvSpPr/>
          <p:nvPr/>
        </p:nvSpPr>
        <p:spPr>
          <a:xfrm>
            <a:off x="267399" y="4109711"/>
            <a:ext cx="8636662" cy="761747"/>
          </a:xfrm>
          <a:prstGeom prst="rect">
            <a:avLst/>
          </a:prstGeom>
        </p:spPr>
        <p:txBody>
          <a:bodyPr wrap="square" lIns="68579" tIns="34289" rIns="68579" bIns="34289">
            <a:spAutoFit/>
          </a:bodyPr>
          <a:lstStyle/>
          <a:p>
            <a:pPr defTabSz="342892" fontAlgn="auto">
              <a:spcBef>
                <a:spcPts val="0"/>
              </a:spcBef>
              <a:spcAft>
                <a:spcPts val="0"/>
              </a:spcAft>
            </a:pPr>
            <a:r>
              <a:rPr lang="en-US" sz="1500" b="1" dirty="0">
                <a:solidFill>
                  <a:prstClr val="black"/>
                </a:solidFill>
                <a:latin typeface="Calibri"/>
                <a:ea typeface="+mn-ea"/>
              </a:rPr>
              <a:t>Toolkit</a:t>
            </a:r>
          </a:p>
          <a:p>
            <a:pPr defTabSz="342892" fontAlgn="auto">
              <a:spcBef>
                <a:spcPts val="0"/>
              </a:spcBef>
              <a:spcAft>
                <a:spcPts val="0"/>
              </a:spcAft>
            </a:pPr>
            <a:r>
              <a:rPr lang="en-US" sz="1500" dirty="0">
                <a:solidFill>
                  <a:prstClr val="black"/>
                </a:solidFill>
                <a:latin typeface="Calibri"/>
                <a:ea typeface="+mn-ea"/>
              </a:rPr>
              <a:t>A rich collection of curated articles, research, tools, and guides for inspiration, planning, and assessment contributed by the </a:t>
            </a:r>
            <a:r>
              <a:rPr lang="en-US" sz="1500" dirty="0" err="1">
                <a:solidFill>
                  <a:prstClr val="black"/>
                </a:solidFill>
                <a:latin typeface="Calibri"/>
                <a:ea typeface="+mn-ea"/>
              </a:rPr>
              <a:t>FLEXspace</a:t>
            </a:r>
            <a:r>
              <a:rPr lang="en-US" sz="1500" dirty="0">
                <a:solidFill>
                  <a:prstClr val="black"/>
                </a:solidFill>
                <a:latin typeface="Calibri"/>
                <a:ea typeface="+mn-ea"/>
              </a:rPr>
              <a:t> community. </a:t>
            </a:r>
          </a:p>
        </p:txBody>
      </p:sp>
      <p:pic>
        <p:nvPicPr>
          <p:cNvPr id="5" name="Picture 4"/>
          <p:cNvPicPr>
            <a:picLocks noChangeAspect="1"/>
          </p:cNvPicPr>
          <p:nvPr/>
        </p:nvPicPr>
        <p:blipFill>
          <a:blip r:embed="rId4"/>
          <a:stretch>
            <a:fillRect/>
          </a:stretch>
        </p:blipFill>
        <p:spPr>
          <a:xfrm>
            <a:off x="228951" y="1196397"/>
            <a:ext cx="8686096" cy="2655998"/>
          </a:xfrm>
          <a:prstGeom prst="rect">
            <a:avLst/>
          </a:prstGeom>
          <a:effectLst>
            <a:outerShdw blurRad="50800" dist="76200" dir="2700000" algn="tl" rotWithShape="0">
              <a:prstClr val="black">
                <a:alpha val="40000"/>
              </a:prstClr>
            </a:outerShdw>
          </a:effectLst>
        </p:spPr>
      </p:pic>
      <p:sp>
        <p:nvSpPr>
          <p:cNvPr id="6" name="TextBox 5"/>
          <p:cNvSpPr txBox="1"/>
          <p:nvPr/>
        </p:nvSpPr>
        <p:spPr>
          <a:xfrm>
            <a:off x="7997931" y="3510666"/>
            <a:ext cx="1077137" cy="507830"/>
          </a:xfrm>
          <a:prstGeom prst="rect">
            <a:avLst/>
          </a:prstGeom>
        </p:spPr>
        <p:style>
          <a:lnRef idx="1">
            <a:schemeClr val="accent2"/>
          </a:lnRef>
          <a:fillRef idx="3">
            <a:schemeClr val="accent2"/>
          </a:fillRef>
          <a:effectRef idx="2">
            <a:schemeClr val="accent2"/>
          </a:effectRef>
          <a:fontRef idx="minor">
            <a:schemeClr val="lt1"/>
          </a:fontRef>
        </p:style>
        <p:txBody>
          <a:bodyPr wrap="square" lIns="68579" tIns="34289" rIns="68579" bIns="34289" rtlCol="0">
            <a:spAutoFit/>
          </a:bodyPr>
          <a:lstStyle/>
          <a:p>
            <a:pPr defTabSz="342892" fontAlgn="auto">
              <a:spcBef>
                <a:spcPts val="0"/>
              </a:spcBef>
              <a:spcAft>
                <a:spcPts val="0"/>
              </a:spcAft>
            </a:pPr>
            <a:r>
              <a:rPr lang="en-US" sz="1400">
                <a:solidFill>
                  <a:prstClr val="white"/>
                </a:solidFill>
                <a:latin typeface="Calibri"/>
              </a:rPr>
              <a:t>Coming Soon</a:t>
            </a:r>
          </a:p>
        </p:txBody>
      </p:sp>
    </p:spTree>
    <p:extLst>
      <p:ext uri="{BB962C8B-B14F-4D97-AF65-F5344CB8AC3E}">
        <p14:creationId xmlns:p14="http://schemas.microsoft.com/office/powerpoint/2010/main" val="753600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74320" y="1334193"/>
            <a:ext cx="3204496" cy="762710"/>
          </a:xfrm>
          <a:solidFill>
            <a:srgbClr val="289FA0"/>
          </a:solidFill>
          <a:ln>
            <a:noFill/>
          </a:ln>
        </p:spPr>
        <p:style>
          <a:lnRef idx="2">
            <a:schemeClr val="accent3">
              <a:shade val="50000"/>
            </a:schemeClr>
          </a:lnRef>
          <a:fillRef idx="1">
            <a:schemeClr val="accent3"/>
          </a:fillRef>
          <a:effectRef idx="0">
            <a:schemeClr val="accent3"/>
          </a:effectRef>
          <a:fontRef idx="minor">
            <a:schemeClr val="lt1"/>
          </a:fontRef>
        </p:style>
        <p:txBody>
          <a:bodyPr/>
          <a:lstStyle/>
          <a:p>
            <a:r>
              <a:rPr lang="en-US" sz="1800" b="1" dirty="0">
                <a:solidFill>
                  <a:schemeClr val="tx1"/>
                </a:solidFill>
              </a:rPr>
              <a:t>‘We will use </a:t>
            </a:r>
            <a:r>
              <a:rPr lang="en-US" sz="1800" b="1" dirty="0" err="1">
                <a:solidFill>
                  <a:schemeClr val="tx1"/>
                </a:solidFill>
              </a:rPr>
              <a:t>FLEXspace</a:t>
            </a:r>
            <a:r>
              <a:rPr lang="en-US" sz="1800" b="1" dirty="0">
                <a:solidFill>
                  <a:schemeClr val="tx1"/>
                </a:solidFill>
              </a:rPr>
              <a:t> MORE </a:t>
            </a:r>
            <a:br>
              <a:rPr lang="en-US" sz="1800" b="1" dirty="0">
                <a:solidFill>
                  <a:schemeClr val="tx1"/>
                </a:solidFill>
              </a:rPr>
            </a:br>
            <a:r>
              <a:rPr lang="en-US" sz="1800" b="1" dirty="0">
                <a:solidFill>
                  <a:schemeClr val="tx1"/>
                </a:solidFill>
              </a:rPr>
              <a:t>than we’re using it today.”</a:t>
            </a:r>
          </a:p>
        </p:txBody>
      </p:sp>
      <p:sp>
        <p:nvSpPr>
          <p:cNvPr id="6" name="Content Placeholder 5"/>
          <p:cNvSpPr>
            <a:spLocks noGrp="1"/>
          </p:cNvSpPr>
          <p:nvPr>
            <p:ph sz="half" idx="2"/>
          </p:nvPr>
        </p:nvSpPr>
        <p:spPr>
          <a:xfrm>
            <a:off x="274322" y="2270136"/>
            <a:ext cx="3204495" cy="2742440"/>
          </a:xfrm>
        </p:spPr>
        <p:txBody>
          <a:bodyPr>
            <a:normAutofit/>
          </a:bodyPr>
          <a:lstStyle/>
          <a:p>
            <a:pPr marL="0" indent="0">
              <a:buNone/>
            </a:pPr>
            <a:r>
              <a:rPr lang="en-US" b="1" dirty="0"/>
              <a:t>More than three-quarters of users say they will use </a:t>
            </a:r>
            <a:r>
              <a:rPr lang="en-US" b="1" dirty="0" err="1"/>
              <a:t>FLEXspace</a:t>
            </a:r>
            <a:r>
              <a:rPr lang="en-US" b="1" dirty="0"/>
              <a:t> </a:t>
            </a:r>
            <a:r>
              <a:rPr lang="en-US" b="1" i="1" dirty="0"/>
              <a:t>MORE</a:t>
            </a:r>
            <a:r>
              <a:rPr lang="en-US" b="1" dirty="0"/>
              <a:t> or </a:t>
            </a:r>
            <a:r>
              <a:rPr lang="en-US" b="1" i="1" dirty="0"/>
              <a:t>Much More </a:t>
            </a:r>
            <a:r>
              <a:rPr lang="en-US" dirty="0"/>
              <a:t>after seeing Version 2.0.</a:t>
            </a:r>
          </a:p>
          <a:p>
            <a:r>
              <a:rPr lang="en-US" dirty="0"/>
              <a:t>65% said they would likely use </a:t>
            </a:r>
            <a:r>
              <a:rPr lang="en-US" dirty="0" err="1"/>
              <a:t>FLEXspace</a:t>
            </a:r>
            <a:r>
              <a:rPr lang="en-US" dirty="0"/>
              <a:t> to learn more about a particular brand.</a:t>
            </a:r>
          </a:p>
          <a:p>
            <a:r>
              <a:rPr lang="en-US" b="1" dirty="0"/>
              <a:t>“We would like to see more vendor showcases </a:t>
            </a:r>
            <a:r>
              <a:rPr lang="en-US" dirty="0"/>
              <a:t>so we don't have to browse multiple websites to view vendor selections.” </a:t>
            </a:r>
          </a:p>
          <a:p>
            <a:endParaRPr lang="en-US" dirty="0"/>
          </a:p>
          <a:p>
            <a:endParaRPr lang="en-US" dirty="0"/>
          </a:p>
          <a:p>
            <a:endParaRPr lang="en-US" dirty="0"/>
          </a:p>
          <a:p>
            <a:endParaRPr lang="en-US" dirty="0"/>
          </a:p>
        </p:txBody>
      </p:sp>
      <p:sp>
        <p:nvSpPr>
          <p:cNvPr id="7" name="Text Placeholder 6"/>
          <p:cNvSpPr>
            <a:spLocks noGrp="1"/>
          </p:cNvSpPr>
          <p:nvPr>
            <p:ph type="body" sz="quarter" idx="3"/>
          </p:nvPr>
        </p:nvSpPr>
        <p:spPr>
          <a:xfrm>
            <a:off x="3724085" y="1334194"/>
            <a:ext cx="2865832" cy="994177"/>
          </a:xfrm>
          <a:solidFill>
            <a:srgbClr val="666666"/>
          </a:solidFill>
          <a:ln>
            <a:noFill/>
          </a:ln>
        </p:spPr>
        <p:style>
          <a:lnRef idx="2">
            <a:schemeClr val="accent2">
              <a:shade val="50000"/>
            </a:schemeClr>
          </a:lnRef>
          <a:fillRef idx="1">
            <a:schemeClr val="accent2"/>
          </a:fillRef>
          <a:effectRef idx="0">
            <a:schemeClr val="accent2"/>
          </a:effectRef>
          <a:fontRef idx="minor">
            <a:schemeClr val="lt1"/>
          </a:fontRef>
        </p:style>
        <p:txBody>
          <a:bodyPr/>
          <a:lstStyle/>
          <a:p>
            <a:r>
              <a:rPr lang="en-US" sz="1800" b="1" dirty="0">
                <a:solidFill>
                  <a:schemeClr val="tx1"/>
                </a:solidFill>
              </a:rPr>
              <a:t>“We plan to upload many more spaces with the new mobile template.”</a:t>
            </a:r>
          </a:p>
        </p:txBody>
      </p:sp>
      <p:sp>
        <p:nvSpPr>
          <p:cNvPr id="8" name="Content Placeholder 7"/>
          <p:cNvSpPr>
            <a:spLocks noGrp="1"/>
          </p:cNvSpPr>
          <p:nvPr>
            <p:ph sz="quarter" idx="4"/>
          </p:nvPr>
        </p:nvSpPr>
        <p:spPr>
          <a:xfrm>
            <a:off x="3655506" y="2519517"/>
            <a:ext cx="2865832" cy="2493059"/>
          </a:xfrm>
        </p:spPr>
        <p:txBody>
          <a:bodyPr>
            <a:normAutofit/>
          </a:bodyPr>
          <a:lstStyle/>
          <a:p>
            <a:pPr marL="0" indent="0">
              <a:buNone/>
            </a:pPr>
            <a:r>
              <a:rPr lang="en-US" dirty="0"/>
              <a:t>On average, current users predict they will </a:t>
            </a:r>
            <a:r>
              <a:rPr lang="en-US" b="1" dirty="0"/>
              <a:t>upload 9 exemplar spaces and 26 ‘classroom directory</a:t>
            </a:r>
            <a:r>
              <a:rPr lang="en-US" dirty="0"/>
              <a:t>’ type spaces from their institution.</a:t>
            </a:r>
          </a:p>
          <a:p>
            <a:pPr lvl="1"/>
            <a:r>
              <a:rPr lang="en-US" dirty="0"/>
              <a:t>9900 more exemplar spaces</a:t>
            </a:r>
          </a:p>
          <a:p>
            <a:pPr lvl="1"/>
            <a:r>
              <a:rPr lang="en-US" dirty="0"/>
              <a:t>28,600 more classroom directory space</a:t>
            </a:r>
          </a:p>
        </p:txBody>
      </p:sp>
      <p:sp>
        <p:nvSpPr>
          <p:cNvPr id="4" name="Title 3"/>
          <p:cNvSpPr>
            <a:spLocks noGrp="1"/>
          </p:cNvSpPr>
          <p:nvPr>
            <p:ph type="title"/>
          </p:nvPr>
        </p:nvSpPr>
        <p:spPr>
          <a:xfrm>
            <a:off x="274321" y="142117"/>
            <a:ext cx="8591204" cy="727838"/>
          </a:xfrm>
        </p:spPr>
        <p:txBody>
          <a:bodyPr/>
          <a:lstStyle/>
          <a:p>
            <a:r>
              <a:rPr lang="en-US" sz="2700"/>
              <a:t>Users predict explosive </a:t>
            </a:r>
            <a:r>
              <a:rPr lang="en-US" sz="2700" dirty="0"/>
              <a:t>growth with </a:t>
            </a:r>
            <a:r>
              <a:rPr lang="en-US" sz="2700" dirty="0" err="1"/>
              <a:t>FLEXspace</a:t>
            </a:r>
            <a:r>
              <a:rPr lang="en-US" sz="2700" dirty="0"/>
              <a:t> 2.0</a:t>
            </a:r>
          </a:p>
        </p:txBody>
      </p:sp>
      <p:sp>
        <p:nvSpPr>
          <p:cNvPr id="11" name="Text Placeholder 6"/>
          <p:cNvSpPr txBox="1">
            <a:spLocks/>
          </p:cNvSpPr>
          <p:nvPr/>
        </p:nvSpPr>
        <p:spPr>
          <a:xfrm>
            <a:off x="6658495" y="1334194"/>
            <a:ext cx="2310938" cy="658376"/>
          </a:xfrm>
          <a:prstGeom prst="rect">
            <a:avLst/>
          </a:prstGeom>
          <a:solidFill>
            <a:srgbClr val="289FA0"/>
          </a:solidFill>
          <a:ln>
            <a:noFill/>
          </a:ln>
        </p:spPr>
        <p:style>
          <a:lnRef idx="1">
            <a:schemeClr val="accent6"/>
          </a:lnRef>
          <a:fillRef idx="2">
            <a:schemeClr val="accent6"/>
          </a:fillRef>
          <a:effectRef idx="1">
            <a:schemeClr val="accent6"/>
          </a:effectRef>
          <a:fontRef idx="minor">
            <a:schemeClr val="dk1"/>
          </a:fontRef>
        </p:style>
        <p:txBody>
          <a:bodyPr vert="horz" lIns="68579" tIns="34289" rIns="68579" bIns="34289"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bg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lt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lt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lt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lt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lt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lt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lt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lt1"/>
                </a:solidFill>
                <a:latin typeface="+mn-lt"/>
                <a:ea typeface="+mn-ea"/>
                <a:cs typeface="+mn-cs"/>
              </a:defRPr>
            </a:lvl9pPr>
          </a:lstStyle>
          <a:p>
            <a:pPr fontAlgn="auto">
              <a:buClr>
                <a:srgbClr val="3494BA"/>
              </a:buClr>
            </a:pPr>
            <a:r>
              <a:rPr lang="en-US" sz="1800" b="1" dirty="0">
                <a:solidFill>
                  <a:prstClr val="white"/>
                </a:solidFill>
                <a:latin typeface="Calibri"/>
              </a:rPr>
              <a:t>”We would pay to use </a:t>
            </a:r>
            <a:r>
              <a:rPr lang="en-US" sz="1800" b="1" dirty="0" err="1">
                <a:solidFill>
                  <a:prstClr val="white"/>
                </a:solidFill>
                <a:latin typeface="Calibri"/>
              </a:rPr>
              <a:t>FLEXspace</a:t>
            </a:r>
            <a:r>
              <a:rPr lang="en-US" sz="1800" b="1" dirty="0">
                <a:solidFill>
                  <a:prstClr val="white"/>
                </a:solidFill>
                <a:latin typeface="Calibri"/>
              </a:rPr>
              <a:t>!”</a:t>
            </a:r>
          </a:p>
        </p:txBody>
      </p:sp>
      <p:sp>
        <p:nvSpPr>
          <p:cNvPr id="12" name="Content Placeholder 7"/>
          <p:cNvSpPr txBox="1">
            <a:spLocks/>
          </p:cNvSpPr>
          <p:nvPr/>
        </p:nvSpPr>
        <p:spPr>
          <a:xfrm>
            <a:off x="6658496" y="2270135"/>
            <a:ext cx="2485505" cy="2151352"/>
          </a:xfrm>
          <a:prstGeom prst="rect">
            <a:avLst/>
          </a:prstGeom>
          <a:effectLst/>
        </p:spPr>
        <p:txBody>
          <a:bodyPr vert="horz" lIns="68579" tIns="34289" rIns="68579" bIns="34289"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fontAlgn="auto">
              <a:buClr>
                <a:srgbClr val="3494BA"/>
              </a:buClr>
            </a:pPr>
            <a:r>
              <a:rPr lang="en-US" b="1" dirty="0">
                <a:solidFill>
                  <a:prstClr val="black"/>
                </a:solidFill>
                <a:latin typeface="Calibri"/>
              </a:rPr>
              <a:t>Two-thirds</a:t>
            </a:r>
            <a:r>
              <a:rPr lang="en-US" dirty="0">
                <a:solidFill>
                  <a:prstClr val="black"/>
                </a:solidFill>
                <a:latin typeface="Calibri"/>
              </a:rPr>
              <a:t> said their campus would be willing to contribute annual financial support.</a:t>
            </a:r>
          </a:p>
        </p:txBody>
      </p:sp>
    </p:spTree>
    <p:extLst>
      <p:ext uri="{BB962C8B-B14F-4D97-AF65-F5344CB8AC3E}">
        <p14:creationId xmlns:p14="http://schemas.microsoft.com/office/powerpoint/2010/main" val="18803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40631" y="1239796"/>
            <a:ext cx="2436396" cy="366434"/>
          </a:xfrm>
          <a:solidFill>
            <a:srgbClr val="289FA0"/>
          </a:solidFill>
        </p:spPr>
        <p:txBody>
          <a:bodyPr anchor="b"/>
          <a:lstStyle/>
          <a:p>
            <a:pPr algn="l"/>
            <a:r>
              <a:rPr lang="en-US" sz="1800" b="1" dirty="0">
                <a:solidFill>
                  <a:schemeClr val="tx1"/>
                </a:solidFill>
              </a:rPr>
              <a:t>Today You Can</a:t>
            </a:r>
            <a:r>
              <a:rPr lang="is-IS" sz="1800" b="1" dirty="0">
                <a:solidFill>
                  <a:schemeClr val="tx1"/>
                </a:solidFill>
              </a:rPr>
              <a:t>…</a:t>
            </a:r>
            <a:endParaRPr lang="en-US" sz="1800" b="1" dirty="0">
              <a:solidFill>
                <a:schemeClr val="tx1"/>
              </a:solidFill>
            </a:endParaRPr>
          </a:p>
        </p:txBody>
      </p:sp>
      <p:sp>
        <p:nvSpPr>
          <p:cNvPr id="7" name="Content Placeholder 6"/>
          <p:cNvSpPr>
            <a:spLocks noGrp="1"/>
          </p:cNvSpPr>
          <p:nvPr>
            <p:ph sz="half" idx="2"/>
          </p:nvPr>
        </p:nvSpPr>
        <p:spPr>
          <a:xfrm>
            <a:off x="2929691" y="1621942"/>
            <a:ext cx="3675647" cy="3356480"/>
          </a:xfrm>
        </p:spPr>
        <p:txBody>
          <a:bodyPr>
            <a:noAutofit/>
          </a:bodyPr>
          <a:lstStyle/>
          <a:p>
            <a:r>
              <a:rPr lang="en-US" sz="1200" b="1" dirty="0"/>
              <a:t>Galleries** </a:t>
            </a:r>
            <a:r>
              <a:rPr lang="en-US" sz="1200" i="1" dirty="0"/>
              <a:t>in production</a:t>
            </a:r>
            <a:endParaRPr lang="en-US" sz="1200" dirty="0"/>
          </a:p>
          <a:p>
            <a:r>
              <a:rPr lang="en-US" sz="1200" b="1" dirty="0"/>
              <a:t>Toolkits** </a:t>
            </a:r>
            <a:r>
              <a:rPr lang="en-US" sz="1200" i="1" dirty="0"/>
              <a:t>in production</a:t>
            </a:r>
            <a:endParaRPr lang="en-US" sz="1200" b="1" dirty="0"/>
          </a:p>
          <a:p>
            <a:r>
              <a:rPr lang="en-US" sz="1200" dirty="0"/>
              <a:t>Updated search features (autocomplete)</a:t>
            </a:r>
          </a:p>
          <a:p>
            <a:r>
              <a:rPr lang="en-US" sz="1200" dirty="0"/>
              <a:t>Create “lite” spaces with limited fields, typically from a mobile device, later add required fields to Publish</a:t>
            </a:r>
          </a:p>
          <a:p>
            <a:r>
              <a:rPr lang="en-US" sz="1200" dirty="0"/>
              <a:t>Share space link outside FLEX</a:t>
            </a:r>
          </a:p>
          <a:p>
            <a:r>
              <a:rPr lang="en-US" sz="1200" b="1" dirty="0"/>
              <a:t>Partner</a:t>
            </a:r>
            <a:r>
              <a:rPr lang="en-US" sz="1200" dirty="0"/>
              <a:t> features</a:t>
            </a:r>
          </a:p>
          <a:p>
            <a:r>
              <a:rPr lang="en-US" sz="1200" b="1" dirty="0"/>
              <a:t>Institution</a:t>
            </a:r>
            <a:r>
              <a:rPr lang="en-US" sz="1200" dirty="0"/>
              <a:t> features</a:t>
            </a:r>
          </a:p>
          <a:p>
            <a:r>
              <a:rPr lang="en-US" sz="1200" b="1" dirty="0"/>
              <a:t>Idea Boards</a:t>
            </a:r>
            <a:r>
              <a:rPr lang="en-US" sz="1200" dirty="0"/>
              <a:t> features</a:t>
            </a:r>
          </a:p>
          <a:p>
            <a:r>
              <a:rPr lang="en-US" sz="1200" b="1" dirty="0"/>
              <a:t>Community Member Directory</a:t>
            </a:r>
          </a:p>
          <a:p>
            <a:r>
              <a:rPr lang="en-US" sz="1200" dirty="0"/>
              <a:t>Lead generation features for partners</a:t>
            </a:r>
          </a:p>
          <a:p>
            <a:r>
              <a:rPr lang="en-US" sz="1200" dirty="0"/>
              <a:t>Print spaces to PDF</a:t>
            </a:r>
          </a:p>
          <a:p>
            <a:r>
              <a:rPr lang="en-US" sz="1200" dirty="0"/>
              <a:t>Data Export (basic for external reports)</a:t>
            </a:r>
          </a:p>
        </p:txBody>
      </p:sp>
      <p:sp>
        <p:nvSpPr>
          <p:cNvPr id="8" name="Text Placeholder 7"/>
          <p:cNvSpPr>
            <a:spLocks noGrp="1"/>
          </p:cNvSpPr>
          <p:nvPr>
            <p:ph type="body" sz="quarter" idx="3"/>
          </p:nvPr>
        </p:nvSpPr>
        <p:spPr>
          <a:xfrm>
            <a:off x="6773779" y="1206914"/>
            <a:ext cx="2001710" cy="432197"/>
          </a:xfrm>
          <a:solidFill>
            <a:srgbClr val="666666"/>
          </a:solidFill>
        </p:spPr>
        <p:txBody>
          <a:bodyPr/>
          <a:lstStyle/>
          <a:p>
            <a:r>
              <a:rPr lang="en-US" sz="1800" b="1" dirty="0">
                <a:solidFill>
                  <a:schemeClr val="tx1"/>
                </a:solidFill>
              </a:rPr>
              <a:t>Next  (Feb 19)</a:t>
            </a:r>
          </a:p>
        </p:txBody>
      </p:sp>
      <p:sp>
        <p:nvSpPr>
          <p:cNvPr id="9" name="Content Placeholder 8"/>
          <p:cNvSpPr>
            <a:spLocks noGrp="1"/>
          </p:cNvSpPr>
          <p:nvPr>
            <p:ph sz="quarter" idx="4"/>
          </p:nvPr>
        </p:nvSpPr>
        <p:spPr>
          <a:xfrm>
            <a:off x="6773779" y="1665845"/>
            <a:ext cx="2001710" cy="3312576"/>
          </a:xfrm>
        </p:spPr>
        <p:txBody>
          <a:bodyPr>
            <a:noAutofit/>
          </a:bodyPr>
          <a:lstStyle/>
          <a:p>
            <a:r>
              <a:rPr lang="en-US" sz="1200" dirty="0"/>
              <a:t>Analytics </a:t>
            </a:r>
          </a:p>
          <a:p>
            <a:r>
              <a:rPr lang="en-US" sz="1200" dirty="0"/>
              <a:t>Classroom Directory Phase 1 Features and Functionality, UX,</a:t>
            </a:r>
          </a:p>
          <a:p>
            <a:r>
              <a:rPr lang="en-US" sz="1200" dirty="0"/>
              <a:t>Classroom Directory - Next Phase Vision</a:t>
            </a:r>
          </a:p>
          <a:p>
            <a:r>
              <a:rPr lang="en-US" sz="1200" dirty="0"/>
              <a:t>Idea Boards – next phase updates</a:t>
            </a:r>
          </a:p>
          <a:p>
            <a:r>
              <a:rPr lang="en-US" sz="1200" dirty="0"/>
              <a:t>User Notifications and more robust community features </a:t>
            </a:r>
          </a:p>
          <a:p>
            <a:r>
              <a:rPr lang="en-US" sz="1200" dirty="0"/>
              <a:t>Mail System Integration (click member name to email them)</a:t>
            </a:r>
          </a:p>
          <a:p>
            <a:r>
              <a:rPr lang="en-US" sz="1200" dirty="0"/>
              <a:t>GDPR Compliance</a:t>
            </a:r>
          </a:p>
        </p:txBody>
      </p:sp>
      <p:sp>
        <p:nvSpPr>
          <p:cNvPr id="5" name="Title 4"/>
          <p:cNvSpPr>
            <a:spLocks noGrp="1"/>
          </p:cNvSpPr>
          <p:nvPr>
            <p:ph type="title"/>
          </p:nvPr>
        </p:nvSpPr>
        <p:spPr/>
        <p:txBody>
          <a:bodyPr/>
          <a:lstStyle/>
          <a:p>
            <a:r>
              <a:rPr lang="en-US" sz="2700" dirty="0"/>
              <a:t>Roadmap for </a:t>
            </a:r>
            <a:r>
              <a:rPr lang="en-US" sz="2700" dirty="0" err="1"/>
              <a:t>WebDev</a:t>
            </a:r>
            <a:endParaRPr lang="en-US" sz="2700" dirty="0"/>
          </a:p>
        </p:txBody>
      </p:sp>
      <p:sp>
        <p:nvSpPr>
          <p:cNvPr id="10" name="Content Placeholder 6"/>
          <p:cNvSpPr txBox="1">
            <a:spLocks/>
          </p:cNvSpPr>
          <p:nvPr/>
        </p:nvSpPr>
        <p:spPr>
          <a:xfrm>
            <a:off x="240632" y="1639111"/>
            <a:ext cx="2514601" cy="3356480"/>
          </a:xfrm>
          <a:prstGeom prst="rect">
            <a:avLst/>
          </a:prstGeom>
          <a:effectLst/>
        </p:spPr>
        <p:txBody>
          <a:bodyPr vert="horz" lIns="68579" tIns="34289" rIns="68579" bIns="34289" rtlCol="0" anchor="t">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fontAlgn="auto">
              <a:spcAft>
                <a:spcPts val="0"/>
              </a:spcAft>
              <a:buClr>
                <a:srgbClr val="3494BA"/>
              </a:buClr>
            </a:pPr>
            <a:r>
              <a:rPr lang="en-US" sz="1400" b="1" dirty="0">
                <a:solidFill>
                  <a:prstClr val="black"/>
                </a:solidFill>
                <a:latin typeface="Calibri"/>
              </a:rPr>
              <a:t>Search</a:t>
            </a:r>
            <a:r>
              <a:rPr lang="en-US" sz="1400" dirty="0">
                <a:solidFill>
                  <a:prstClr val="black"/>
                </a:solidFill>
                <a:latin typeface="Calibri"/>
              </a:rPr>
              <a:t> fully </a:t>
            </a:r>
          </a:p>
          <a:p>
            <a:pPr fontAlgn="auto">
              <a:spcAft>
                <a:spcPts val="0"/>
              </a:spcAft>
              <a:buClr>
                <a:srgbClr val="3494BA"/>
              </a:buClr>
            </a:pPr>
            <a:r>
              <a:rPr lang="en-US" sz="1400" b="1" dirty="0">
                <a:solidFill>
                  <a:prstClr val="black"/>
                </a:solidFill>
                <a:latin typeface="Calibri"/>
              </a:rPr>
              <a:t>Filter</a:t>
            </a:r>
            <a:r>
              <a:rPr lang="en-US" sz="1400" dirty="0">
                <a:solidFill>
                  <a:prstClr val="black"/>
                </a:solidFill>
                <a:latin typeface="Calibri"/>
              </a:rPr>
              <a:t> and </a:t>
            </a:r>
            <a:r>
              <a:rPr lang="en-US" sz="1400" b="1" dirty="0">
                <a:solidFill>
                  <a:prstClr val="black"/>
                </a:solidFill>
                <a:latin typeface="Calibri"/>
              </a:rPr>
              <a:t>Sort</a:t>
            </a:r>
          </a:p>
          <a:p>
            <a:pPr fontAlgn="auto">
              <a:spcAft>
                <a:spcPts val="0"/>
              </a:spcAft>
              <a:buClr>
                <a:srgbClr val="3494BA"/>
              </a:buClr>
            </a:pPr>
            <a:r>
              <a:rPr lang="en-US" sz="1400" b="1" dirty="0">
                <a:solidFill>
                  <a:prstClr val="black"/>
                </a:solidFill>
                <a:latin typeface="Calibri"/>
              </a:rPr>
              <a:t>Like</a:t>
            </a:r>
            <a:r>
              <a:rPr lang="en-US" sz="1400" dirty="0">
                <a:solidFill>
                  <a:prstClr val="black"/>
                </a:solidFill>
                <a:latin typeface="Calibri"/>
              </a:rPr>
              <a:t> and organize favorites in </a:t>
            </a:r>
            <a:r>
              <a:rPr lang="en-US" sz="1400" b="1" dirty="0">
                <a:solidFill>
                  <a:prstClr val="black"/>
                </a:solidFill>
                <a:latin typeface="Calibri"/>
              </a:rPr>
              <a:t>Liked Spaces</a:t>
            </a:r>
            <a:endParaRPr lang="en-US" sz="1400" dirty="0">
              <a:solidFill>
                <a:prstClr val="black"/>
              </a:solidFill>
              <a:latin typeface="Calibri"/>
            </a:endParaRPr>
          </a:p>
          <a:p>
            <a:pPr fontAlgn="auto">
              <a:spcAft>
                <a:spcPts val="0"/>
              </a:spcAft>
              <a:buClr>
                <a:srgbClr val="3494BA"/>
              </a:buClr>
            </a:pPr>
            <a:r>
              <a:rPr lang="en-US" sz="1400" b="1" dirty="0">
                <a:solidFill>
                  <a:prstClr val="black"/>
                </a:solidFill>
                <a:latin typeface="Calibri"/>
              </a:rPr>
              <a:t>Create a Space</a:t>
            </a:r>
          </a:p>
          <a:p>
            <a:pPr fontAlgn="auto">
              <a:spcAft>
                <a:spcPts val="0"/>
              </a:spcAft>
              <a:buClr>
                <a:srgbClr val="3494BA"/>
              </a:buClr>
            </a:pPr>
            <a:r>
              <a:rPr lang="en-US" sz="1400" dirty="0">
                <a:solidFill>
                  <a:prstClr val="black"/>
                </a:solidFill>
                <a:latin typeface="Calibri"/>
              </a:rPr>
              <a:t>See </a:t>
            </a:r>
            <a:r>
              <a:rPr lang="en-US" sz="1400" b="1" dirty="0">
                <a:solidFill>
                  <a:prstClr val="black"/>
                </a:solidFill>
                <a:latin typeface="Calibri"/>
              </a:rPr>
              <a:t>My Spaces </a:t>
            </a:r>
            <a:r>
              <a:rPr lang="en-US" sz="1400" dirty="0">
                <a:solidFill>
                  <a:prstClr val="black"/>
                </a:solidFill>
                <a:latin typeface="Calibri"/>
              </a:rPr>
              <a:t>for my private and published spaces </a:t>
            </a:r>
          </a:p>
          <a:p>
            <a:pPr fontAlgn="auto">
              <a:spcAft>
                <a:spcPts val="0"/>
              </a:spcAft>
              <a:buClr>
                <a:srgbClr val="3494BA"/>
              </a:buClr>
            </a:pPr>
            <a:r>
              <a:rPr lang="en-US" sz="1400" b="1" dirty="0">
                <a:solidFill>
                  <a:prstClr val="black"/>
                </a:solidFill>
                <a:latin typeface="Calibri"/>
              </a:rPr>
              <a:t>Add Collaborators </a:t>
            </a:r>
            <a:r>
              <a:rPr lang="en-US" sz="1400" dirty="0">
                <a:solidFill>
                  <a:prstClr val="black"/>
                </a:solidFill>
                <a:latin typeface="Calibri"/>
              </a:rPr>
              <a:t>collaborators to expand details</a:t>
            </a:r>
          </a:p>
          <a:p>
            <a:pPr fontAlgn="auto">
              <a:spcAft>
                <a:spcPts val="0"/>
              </a:spcAft>
              <a:buClr>
                <a:srgbClr val="3494BA"/>
              </a:buClr>
            </a:pPr>
            <a:r>
              <a:rPr lang="en-US" sz="1400" b="1" dirty="0">
                <a:solidFill>
                  <a:prstClr val="black"/>
                </a:solidFill>
                <a:latin typeface="Calibri"/>
              </a:rPr>
              <a:t>Invite</a:t>
            </a:r>
            <a:r>
              <a:rPr lang="en-US" sz="1400" dirty="0">
                <a:solidFill>
                  <a:prstClr val="black"/>
                </a:solidFill>
                <a:latin typeface="Calibri"/>
              </a:rPr>
              <a:t> others to join </a:t>
            </a:r>
            <a:r>
              <a:rPr lang="en-US" sz="1400" dirty="0" err="1">
                <a:solidFill>
                  <a:prstClr val="black"/>
                </a:solidFill>
                <a:latin typeface="Calibri"/>
              </a:rPr>
              <a:t>FLEXspace</a:t>
            </a:r>
            <a:r>
              <a:rPr lang="en-US" sz="1400" dirty="0">
                <a:solidFill>
                  <a:prstClr val="black"/>
                </a:solidFill>
                <a:latin typeface="Calibri"/>
              </a:rPr>
              <a:t> </a:t>
            </a:r>
          </a:p>
          <a:p>
            <a:pPr fontAlgn="auto">
              <a:spcAft>
                <a:spcPts val="0"/>
              </a:spcAft>
              <a:buClr>
                <a:srgbClr val="3494BA"/>
              </a:buClr>
            </a:pPr>
            <a:r>
              <a:rPr lang="en-US" sz="1400" b="1" dirty="0">
                <a:solidFill>
                  <a:prstClr val="black"/>
                </a:solidFill>
                <a:latin typeface="Calibri"/>
              </a:rPr>
              <a:t>Edit</a:t>
            </a:r>
            <a:r>
              <a:rPr lang="en-US" sz="1400" dirty="0">
                <a:solidFill>
                  <a:prstClr val="black"/>
                </a:solidFill>
                <a:latin typeface="Calibri"/>
              </a:rPr>
              <a:t> My Profile</a:t>
            </a:r>
          </a:p>
        </p:txBody>
      </p:sp>
      <p:sp>
        <p:nvSpPr>
          <p:cNvPr id="11" name="Text Placeholder 5"/>
          <p:cNvSpPr txBox="1">
            <a:spLocks/>
          </p:cNvSpPr>
          <p:nvPr/>
        </p:nvSpPr>
        <p:spPr>
          <a:xfrm>
            <a:off x="2929690" y="1206914"/>
            <a:ext cx="3591426" cy="366434"/>
          </a:xfrm>
          <a:prstGeom prst="rect">
            <a:avLst/>
          </a:prstGeom>
          <a:solidFill>
            <a:srgbClr val="23AEE3"/>
          </a:solidFill>
          <a:effectLst/>
        </p:spPr>
        <p:txBody>
          <a:bodyPr vert="horz" lIns="68579" tIns="34289" rIns="68579" bIns="34289"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bg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bg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bg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bg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bg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pPr fontAlgn="auto">
              <a:buClr>
                <a:srgbClr val="3494BA"/>
              </a:buClr>
            </a:pPr>
            <a:r>
              <a:rPr lang="en-US" sz="1800" b="1" dirty="0">
                <a:solidFill>
                  <a:prstClr val="white"/>
                </a:solidFill>
                <a:latin typeface="Calibri"/>
              </a:rPr>
              <a:t>Next Up (Dec 18)</a:t>
            </a:r>
          </a:p>
        </p:txBody>
      </p:sp>
    </p:spTree>
    <p:extLst>
      <p:ext uri="{BB962C8B-B14F-4D97-AF65-F5344CB8AC3E}">
        <p14:creationId xmlns:p14="http://schemas.microsoft.com/office/powerpoint/2010/main" val="1524539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5" name="Title 4"/>
          <p:cNvSpPr>
            <a:spLocks noGrp="1"/>
          </p:cNvSpPr>
          <p:nvPr>
            <p:ph type="title"/>
          </p:nvPr>
        </p:nvSpPr>
        <p:spPr/>
        <p:txBody>
          <a:bodyPr/>
          <a:lstStyle/>
          <a:p>
            <a:r>
              <a:rPr lang="en-US" dirty="0" err="1"/>
              <a:t>FLEXspace</a:t>
            </a:r>
            <a:r>
              <a:rPr lang="en-US" dirty="0"/>
              <a:t> Activity</a:t>
            </a:r>
            <a:endParaRPr lang="en-US" sz="2700" dirty="0"/>
          </a:p>
        </p:txBody>
      </p:sp>
      <p:sp>
        <p:nvSpPr>
          <p:cNvPr id="6" name="Content Placeholder 5"/>
          <p:cNvSpPr>
            <a:spLocks noGrp="1"/>
          </p:cNvSpPr>
          <p:nvPr>
            <p:ph idx="1"/>
          </p:nvPr>
        </p:nvSpPr>
        <p:spPr/>
        <p:txBody>
          <a:bodyPr>
            <a:normAutofit lnSpcReduction="10000"/>
          </a:bodyPr>
          <a:lstStyle/>
          <a:p>
            <a:pPr marL="0" indent="0">
              <a:buNone/>
            </a:pPr>
            <a:r>
              <a:rPr lang="en-US" sz="2400" b="1" dirty="0"/>
              <a:t>Now it’s you’re turn to:</a:t>
            </a:r>
          </a:p>
          <a:p>
            <a:r>
              <a:rPr lang="en-US" sz="2400" dirty="0"/>
              <a:t>Search &amp; filter spaces and “Like” favorites</a:t>
            </a:r>
          </a:p>
          <a:p>
            <a:r>
              <a:rPr lang="en-US" sz="2400" dirty="0"/>
              <a:t>Upload your space and add collaborators</a:t>
            </a:r>
          </a:p>
          <a:p>
            <a:endParaRPr lang="en-US" sz="2400" dirty="0"/>
          </a:p>
          <a:p>
            <a:endParaRPr lang="en-US" sz="2400" dirty="0"/>
          </a:p>
          <a:p>
            <a:r>
              <a:rPr lang="en-US" sz="2400" dirty="0"/>
              <a:t>About 20 min</a:t>
            </a:r>
          </a:p>
          <a:p>
            <a:r>
              <a:rPr lang="en-US" sz="2400" dirty="0"/>
              <a:t>See workbook details</a:t>
            </a:r>
          </a:p>
        </p:txBody>
      </p:sp>
      <p:pic>
        <p:nvPicPr>
          <p:cNvPr id="7" name="Picture 6"/>
          <p:cNvPicPr>
            <a:picLocks noChangeAspect="1"/>
          </p:cNvPicPr>
          <p:nvPr/>
        </p:nvPicPr>
        <p:blipFill>
          <a:blip r:embed="rId3"/>
          <a:stretch>
            <a:fillRect/>
          </a:stretch>
        </p:blipFill>
        <p:spPr>
          <a:xfrm>
            <a:off x="6523" y="4790830"/>
            <a:ext cx="352670" cy="352670"/>
          </a:xfrm>
          <a:prstGeom prst="rect">
            <a:avLst/>
          </a:prstGeom>
        </p:spPr>
      </p:pic>
      <p:pic>
        <p:nvPicPr>
          <p:cNvPr id="8" name="Picture 7"/>
          <p:cNvPicPr>
            <a:picLocks noChangeAspect="1"/>
          </p:cNvPicPr>
          <p:nvPr/>
        </p:nvPicPr>
        <p:blipFill>
          <a:blip r:embed="rId4"/>
          <a:stretch>
            <a:fillRect/>
          </a:stretch>
        </p:blipFill>
        <p:spPr>
          <a:xfrm>
            <a:off x="641434" y="469232"/>
            <a:ext cx="3000375" cy="2657475"/>
          </a:xfrm>
          <a:prstGeom prst="rect">
            <a:avLst/>
          </a:prstGeom>
        </p:spPr>
      </p:pic>
      <p:sp>
        <p:nvSpPr>
          <p:cNvPr id="9" name="TextBox 8"/>
          <p:cNvSpPr txBox="1"/>
          <p:nvPr/>
        </p:nvSpPr>
        <p:spPr>
          <a:xfrm>
            <a:off x="854243" y="1515980"/>
            <a:ext cx="1997243" cy="242372"/>
          </a:xfrm>
          <a:prstGeom prst="rect">
            <a:avLst/>
          </a:prstGeom>
          <a:solidFill>
            <a:srgbClr val="F5F5F6"/>
          </a:solidFill>
        </p:spPr>
        <p:txBody>
          <a:bodyPr wrap="square" lIns="68579" tIns="34289" rIns="68579" bIns="34289" rtlCol="0">
            <a:spAutoFit/>
          </a:bodyPr>
          <a:lstStyle/>
          <a:p>
            <a:pPr defTabSz="342892" fontAlgn="auto">
              <a:spcBef>
                <a:spcPts val="0"/>
              </a:spcBef>
              <a:spcAft>
                <a:spcPts val="0"/>
              </a:spcAft>
            </a:pPr>
            <a:r>
              <a:rPr lang="en-US" sz="1100">
                <a:solidFill>
                  <a:prstClr val="black"/>
                </a:solidFill>
                <a:latin typeface="Calibri"/>
                <a:ea typeface="+mn-ea"/>
              </a:rPr>
              <a:t>User Name</a:t>
            </a:r>
          </a:p>
        </p:txBody>
      </p:sp>
      <p:sp>
        <p:nvSpPr>
          <p:cNvPr id="10" name="TextBox 9"/>
          <p:cNvSpPr txBox="1"/>
          <p:nvPr/>
        </p:nvSpPr>
        <p:spPr>
          <a:xfrm>
            <a:off x="840331" y="2038329"/>
            <a:ext cx="1997243" cy="242372"/>
          </a:xfrm>
          <a:prstGeom prst="rect">
            <a:avLst/>
          </a:prstGeom>
          <a:solidFill>
            <a:srgbClr val="F5F5F6"/>
          </a:solidFill>
        </p:spPr>
        <p:txBody>
          <a:bodyPr wrap="square" lIns="68579" tIns="34289" rIns="68579" bIns="34289" rtlCol="0">
            <a:spAutoFit/>
          </a:bodyPr>
          <a:lstStyle/>
          <a:p>
            <a:pPr defTabSz="342892" fontAlgn="auto">
              <a:spcBef>
                <a:spcPts val="0"/>
              </a:spcBef>
              <a:spcAft>
                <a:spcPts val="0"/>
              </a:spcAft>
            </a:pPr>
            <a:r>
              <a:rPr lang="en-US" sz="1100" dirty="0">
                <a:solidFill>
                  <a:prstClr val="black"/>
                </a:solidFill>
                <a:latin typeface="Calibri"/>
                <a:ea typeface="+mn-ea"/>
              </a:rPr>
              <a:t>Password</a:t>
            </a:r>
          </a:p>
        </p:txBody>
      </p:sp>
    </p:spTree>
    <p:extLst>
      <p:ext uri="{BB962C8B-B14F-4D97-AF65-F5344CB8AC3E}">
        <p14:creationId xmlns:p14="http://schemas.microsoft.com/office/powerpoint/2010/main" val="1410534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2"/>
          </p:nvPr>
        </p:nvSpPr>
        <p:spPr>
          <a:xfrm>
            <a:off x="2045009" y="1761957"/>
            <a:ext cx="4437928" cy="3392336"/>
          </a:xfrm>
        </p:spPr>
        <p:txBody>
          <a:bodyPr>
            <a:normAutofit/>
          </a:bodyPr>
          <a:lstStyle/>
          <a:p>
            <a:pPr marL="0" indent="0">
              <a:buNone/>
            </a:pPr>
            <a:r>
              <a:rPr lang="en-US" sz="2200" b="1" dirty="0"/>
              <a:t>1. Explore the collection</a:t>
            </a:r>
            <a:br>
              <a:rPr lang="en-US" sz="2200" b="1" dirty="0"/>
            </a:br>
            <a:br>
              <a:rPr lang="en-US" sz="2200" b="1" dirty="0"/>
            </a:br>
            <a:endParaRPr lang="en-US" sz="2200" b="1" dirty="0"/>
          </a:p>
          <a:p>
            <a:pPr>
              <a:buFont typeface="Arial" charset="0"/>
              <a:buChar char="•"/>
            </a:pPr>
            <a:r>
              <a:rPr lang="en-US" sz="1800" dirty="0"/>
              <a:t>See ‘All Spaces’ tab</a:t>
            </a:r>
          </a:p>
          <a:p>
            <a:pPr>
              <a:buFont typeface="Arial" charset="0"/>
              <a:buChar char="•"/>
            </a:pPr>
            <a:r>
              <a:rPr lang="en-US" sz="1800" dirty="0"/>
              <a:t>Search, Browse, Filter, Sort</a:t>
            </a:r>
          </a:p>
          <a:p>
            <a:pPr marL="0" indent="0">
              <a:buNone/>
            </a:pPr>
            <a:r>
              <a:rPr lang="en-US" sz="2200" b="1" dirty="0"/>
              <a:t>2. View space details </a:t>
            </a:r>
          </a:p>
          <a:p>
            <a:pPr marL="0" indent="0">
              <a:buNone/>
            </a:pPr>
            <a:r>
              <a:rPr lang="en-US" sz="2200" b="1" dirty="0"/>
              <a:t>3. Click to “Like” a space</a:t>
            </a:r>
          </a:p>
          <a:p>
            <a:pPr marL="0" indent="0">
              <a:buNone/>
            </a:pPr>
            <a:r>
              <a:rPr lang="en-US" sz="2200" b="1" dirty="0"/>
              <a:t>4. See your personal “Liked Spaces” </a:t>
            </a:r>
            <a:endParaRPr lang="en-US" sz="1800" dirty="0"/>
          </a:p>
        </p:txBody>
      </p:sp>
      <p:sp>
        <p:nvSpPr>
          <p:cNvPr id="3" name="Title 2"/>
          <p:cNvSpPr>
            <a:spLocks noGrp="1"/>
          </p:cNvSpPr>
          <p:nvPr>
            <p:ph type="title"/>
          </p:nvPr>
        </p:nvSpPr>
        <p:spPr/>
        <p:txBody>
          <a:bodyPr/>
          <a:lstStyle/>
          <a:p>
            <a:r>
              <a:rPr lang="en-US" dirty="0"/>
              <a:t>ACTVITY: Explore, Search &amp; Save Spaces</a:t>
            </a:r>
          </a:p>
        </p:txBody>
      </p:sp>
      <p:sp>
        <p:nvSpPr>
          <p:cNvPr id="6" name="TextBox 5"/>
          <p:cNvSpPr txBox="1"/>
          <p:nvPr/>
        </p:nvSpPr>
        <p:spPr>
          <a:xfrm>
            <a:off x="2857501" y="419101"/>
            <a:ext cx="138497" cy="288539"/>
          </a:xfrm>
          <a:prstGeom prst="rect">
            <a:avLst/>
          </a:prstGeom>
          <a:noFill/>
        </p:spPr>
        <p:txBody>
          <a:bodyPr wrap="none" lIns="68579" tIns="34289" rIns="68579" bIns="34289" rtlCol="0">
            <a:spAutoFit/>
          </a:bodyPr>
          <a:lstStyle/>
          <a:p>
            <a:pPr defTabSz="342892" fontAlgn="auto">
              <a:spcBef>
                <a:spcPts val="0"/>
              </a:spcBef>
              <a:spcAft>
                <a:spcPts val="0"/>
              </a:spcAft>
            </a:pPr>
            <a:endParaRPr lang="en-US" sz="1400" dirty="0">
              <a:solidFill>
                <a:prstClr val="white"/>
              </a:solidFill>
              <a:latin typeface="Calibri"/>
              <a:ea typeface="+mn-ea"/>
            </a:endParaRPr>
          </a:p>
        </p:txBody>
      </p:sp>
      <p:sp>
        <p:nvSpPr>
          <p:cNvPr id="4" name="TextBox 3"/>
          <p:cNvSpPr txBox="1"/>
          <p:nvPr/>
        </p:nvSpPr>
        <p:spPr>
          <a:xfrm>
            <a:off x="1913210" y="1230694"/>
            <a:ext cx="4569727" cy="392415"/>
          </a:xfrm>
          <a:prstGeom prst="rect">
            <a:avLst/>
          </a:prstGeom>
          <a:solidFill>
            <a:srgbClr val="289FA0"/>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68579" tIns="34289" rIns="68579" bIns="34289" rtlCol="0">
            <a:spAutoFit/>
          </a:bodyPr>
          <a:lstStyle/>
          <a:p>
            <a:pPr defTabSz="342892" fontAlgn="auto">
              <a:spcBef>
                <a:spcPts val="0"/>
              </a:spcBef>
              <a:spcAft>
                <a:spcPts val="0"/>
              </a:spcAft>
            </a:pPr>
            <a:r>
              <a:rPr lang="en-US" sz="2100" b="1">
                <a:solidFill>
                  <a:prstClr val="white"/>
                </a:solidFill>
                <a:latin typeface="Calibri"/>
              </a:rPr>
              <a:t>Log in at: </a:t>
            </a:r>
            <a:r>
              <a:rPr lang="en-US" sz="2100" b="1" dirty="0" err="1">
                <a:solidFill>
                  <a:prstClr val="white"/>
                </a:solidFill>
                <a:latin typeface="Calibri"/>
              </a:rPr>
              <a:t>members.flexspace.org</a:t>
            </a:r>
            <a:endParaRPr lang="en-US" sz="2100" b="1" dirty="0">
              <a:solidFill>
                <a:prstClr val="white"/>
              </a:solidFill>
              <a:latin typeface="Calibri"/>
            </a:endParaRPr>
          </a:p>
        </p:txBody>
      </p:sp>
      <p:sp>
        <p:nvSpPr>
          <p:cNvPr id="5" name="Rectangle 4"/>
          <p:cNvSpPr/>
          <p:nvPr/>
        </p:nvSpPr>
        <p:spPr>
          <a:xfrm>
            <a:off x="6858188" y="2124967"/>
            <a:ext cx="1996123" cy="2839239"/>
          </a:xfrm>
          <a:prstGeom prst="rect">
            <a:avLst/>
          </a:prstGeom>
          <a:solidFill>
            <a:srgbClr val="F5F5F6"/>
          </a:solidFill>
          <a:ln>
            <a:noFill/>
          </a:ln>
        </p:spPr>
        <p:style>
          <a:lnRef idx="1">
            <a:schemeClr val="accent4"/>
          </a:lnRef>
          <a:fillRef idx="2">
            <a:schemeClr val="accent4"/>
          </a:fillRef>
          <a:effectRef idx="1">
            <a:schemeClr val="accent4"/>
          </a:effectRef>
          <a:fontRef idx="minor">
            <a:schemeClr val="dk1"/>
          </a:fontRef>
        </p:style>
        <p:txBody>
          <a:bodyPr wrap="square" lIns="68579" tIns="34289" rIns="68579" bIns="34289">
            <a:spAutoFit/>
          </a:bodyPr>
          <a:lstStyle/>
          <a:p>
            <a:pPr defTabSz="342892" fontAlgn="auto">
              <a:spcBef>
                <a:spcPts val="0"/>
              </a:spcBef>
              <a:spcAft>
                <a:spcPts val="0"/>
              </a:spcAft>
            </a:pPr>
            <a:r>
              <a:rPr lang="en-US" sz="1500" dirty="0">
                <a:solidFill>
                  <a:prstClr val="black"/>
                </a:solidFill>
                <a:latin typeface="Calibri"/>
              </a:rPr>
              <a:t>You might search on:</a:t>
            </a:r>
          </a:p>
          <a:p>
            <a:pPr marL="257168" indent="-257168" defTabSz="342892" fontAlgn="auto">
              <a:spcBef>
                <a:spcPts val="0"/>
              </a:spcBef>
              <a:spcAft>
                <a:spcPts val="0"/>
              </a:spcAft>
              <a:buFont typeface="Arial" charset="0"/>
              <a:buChar char="•"/>
            </a:pPr>
            <a:r>
              <a:rPr lang="en-US" sz="1500" dirty="0">
                <a:solidFill>
                  <a:prstClr val="black"/>
                </a:solidFill>
                <a:latin typeface="Calibri"/>
              </a:rPr>
              <a:t>Maker </a:t>
            </a:r>
          </a:p>
          <a:p>
            <a:pPr marL="257168" indent="-257168" defTabSz="342892" fontAlgn="auto">
              <a:spcBef>
                <a:spcPts val="0"/>
              </a:spcBef>
              <a:spcAft>
                <a:spcPts val="0"/>
              </a:spcAft>
              <a:buFont typeface="Arial" charset="0"/>
              <a:buChar char="•"/>
            </a:pPr>
            <a:r>
              <a:rPr lang="en-US" sz="1500" dirty="0">
                <a:solidFill>
                  <a:prstClr val="black"/>
                </a:solidFill>
                <a:latin typeface="Calibri"/>
              </a:rPr>
              <a:t>BYOD</a:t>
            </a:r>
          </a:p>
          <a:p>
            <a:pPr marL="257168" indent="-257168" defTabSz="342892" fontAlgn="auto">
              <a:spcBef>
                <a:spcPts val="0"/>
              </a:spcBef>
              <a:spcAft>
                <a:spcPts val="0"/>
              </a:spcAft>
              <a:buFont typeface="Arial" charset="0"/>
              <a:buChar char="•"/>
            </a:pPr>
            <a:r>
              <a:rPr lang="en-US" sz="1500" dirty="0">
                <a:solidFill>
                  <a:prstClr val="black"/>
                </a:solidFill>
                <a:latin typeface="Calibri"/>
              </a:rPr>
              <a:t>Tiered</a:t>
            </a:r>
          </a:p>
          <a:p>
            <a:pPr marL="257168" indent="-257168" defTabSz="342892" fontAlgn="auto">
              <a:spcBef>
                <a:spcPts val="0"/>
              </a:spcBef>
              <a:spcAft>
                <a:spcPts val="0"/>
              </a:spcAft>
              <a:buFont typeface="Arial" charset="0"/>
              <a:buChar char="•"/>
            </a:pPr>
            <a:r>
              <a:rPr lang="en-US" sz="1500" dirty="0">
                <a:solidFill>
                  <a:prstClr val="black"/>
                </a:solidFill>
                <a:latin typeface="Calibri"/>
              </a:rPr>
              <a:t>Learning Glass</a:t>
            </a:r>
          </a:p>
          <a:p>
            <a:pPr marL="257168" indent="-257168" defTabSz="342892" fontAlgn="auto">
              <a:spcBef>
                <a:spcPts val="0"/>
              </a:spcBef>
              <a:spcAft>
                <a:spcPts val="0"/>
              </a:spcAft>
              <a:buFont typeface="Arial" charset="0"/>
              <a:buChar char="•"/>
            </a:pPr>
            <a:r>
              <a:rPr lang="en-US" sz="1500" dirty="0">
                <a:solidFill>
                  <a:prstClr val="black"/>
                </a:solidFill>
                <a:latin typeface="Calibri"/>
              </a:rPr>
              <a:t>VR</a:t>
            </a:r>
          </a:p>
          <a:p>
            <a:pPr marL="257168" indent="-257168" defTabSz="342892" fontAlgn="auto">
              <a:spcBef>
                <a:spcPts val="0"/>
              </a:spcBef>
              <a:spcAft>
                <a:spcPts val="0"/>
              </a:spcAft>
              <a:buFont typeface="Arial" charset="0"/>
              <a:buChar char="•"/>
            </a:pPr>
            <a:r>
              <a:rPr lang="en-US" sz="1500" dirty="0">
                <a:solidFill>
                  <a:prstClr val="black"/>
                </a:solidFill>
                <a:latin typeface="Calibri"/>
              </a:rPr>
              <a:t>LED</a:t>
            </a:r>
          </a:p>
          <a:p>
            <a:pPr marL="257168" indent="-257168" defTabSz="342892" fontAlgn="auto">
              <a:spcBef>
                <a:spcPts val="0"/>
              </a:spcBef>
              <a:spcAft>
                <a:spcPts val="0"/>
              </a:spcAft>
              <a:buFont typeface="Arial" charset="0"/>
              <a:buChar char="•"/>
            </a:pPr>
            <a:r>
              <a:rPr lang="en-US" sz="1500" dirty="0">
                <a:solidFill>
                  <a:prstClr val="black"/>
                </a:solidFill>
                <a:latin typeface="Calibri"/>
              </a:rPr>
              <a:t>Rolling chairs </a:t>
            </a:r>
          </a:p>
          <a:p>
            <a:pPr marL="257168" indent="-257168" defTabSz="342892" fontAlgn="auto">
              <a:spcBef>
                <a:spcPts val="0"/>
              </a:spcBef>
              <a:spcAft>
                <a:spcPts val="0"/>
              </a:spcAft>
              <a:buFont typeface="Arial" charset="0"/>
              <a:buChar char="•"/>
            </a:pPr>
            <a:r>
              <a:rPr lang="en-US" sz="1500" dirty="0">
                <a:solidFill>
                  <a:prstClr val="black"/>
                </a:solidFill>
                <a:latin typeface="Calibri"/>
              </a:rPr>
              <a:t>TEAL</a:t>
            </a:r>
          </a:p>
          <a:p>
            <a:pPr marL="257168" indent="-257168" defTabSz="342892" fontAlgn="auto">
              <a:spcBef>
                <a:spcPts val="0"/>
              </a:spcBef>
              <a:spcAft>
                <a:spcPts val="0"/>
              </a:spcAft>
              <a:buFont typeface="Arial" charset="0"/>
              <a:buChar char="•"/>
            </a:pPr>
            <a:r>
              <a:rPr lang="en-US" sz="1500" dirty="0">
                <a:solidFill>
                  <a:prstClr val="black"/>
                </a:solidFill>
                <a:latin typeface="Calibri"/>
              </a:rPr>
              <a:t>SCALE-up</a:t>
            </a:r>
          </a:p>
          <a:p>
            <a:pPr marL="257168" indent="-257168" defTabSz="342892" fontAlgn="auto">
              <a:spcBef>
                <a:spcPts val="0"/>
              </a:spcBef>
              <a:spcAft>
                <a:spcPts val="0"/>
              </a:spcAft>
              <a:buFont typeface="Arial" charset="0"/>
              <a:buChar char="•"/>
            </a:pPr>
            <a:r>
              <a:rPr lang="en-US" sz="1500" dirty="0">
                <a:solidFill>
                  <a:prstClr val="black"/>
                </a:solidFill>
                <a:latin typeface="Calibri"/>
              </a:rPr>
              <a:t>Herman Miller</a:t>
            </a:r>
          </a:p>
          <a:p>
            <a:pPr marL="257168" indent="-257168" defTabSz="342892" fontAlgn="auto">
              <a:spcBef>
                <a:spcPts val="0"/>
              </a:spcBef>
              <a:spcAft>
                <a:spcPts val="0"/>
              </a:spcAft>
              <a:buFont typeface="Arial" charset="0"/>
              <a:buChar char="•"/>
            </a:pPr>
            <a:r>
              <a:rPr lang="en-US" sz="1500" dirty="0">
                <a:solidFill>
                  <a:prstClr val="black"/>
                </a:solidFill>
                <a:latin typeface="Calibri"/>
              </a:rPr>
              <a:t>Computer Comforts</a:t>
            </a:r>
          </a:p>
        </p:txBody>
      </p:sp>
      <p:pic>
        <p:nvPicPr>
          <p:cNvPr id="11" name="Picture 10"/>
          <p:cNvPicPr>
            <a:picLocks noChangeAspect="1"/>
          </p:cNvPicPr>
          <p:nvPr/>
        </p:nvPicPr>
        <p:blipFill>
          <a:blip r:embed="rId3"/>
          <a:stretch>
            <a:fillRect/>
          </a:stretch>
        </p:blipFill>
        <p:spPr>
          <a:xfrm>
            <a:off x="6523" y="4790830"/>
            <a:ext cx="352670" cy="352670"/>
          </a:xfrm>
          <a:prstGeom prst="rect">
            <a:avLst/>
          </a:prstGeom>
        </p:spPr>
      </p:pic>
      <p:pic>
        <p:nvPicPr>
          <p:cNvPr id="12" name="Picture 11"/>
          <p:cNvPicPr>
            <a:picLocks noChangeAspect="1"/>
          </p:cNvPicPr>
          <p:nvPr/>
        </p:nvPicPr>
        <p:blipFill>
          <a:blip r:embed="rId4"/>
          <a:stretch>
            <a:fillRect/>
          </a:stretch>
        </p:blipFill>
        <p:spPr>
          <a:xfrm>
            <a:off x="4970668" y="4107269"/>
            <a:ext cx="1209675" cy="361950"/>
          </a:xfrm>
          <a:prstGeom prst="rect">
            <a:avLst/>
          </a:prstGeom>
        </p:spPr>
      </p:pic>
      <p:sp>
        <p:nvSpPr>
          <p:cNvPr id="15" name="TextBox 14"/>
          <p:cNvSpPr txBox="1"/>
          <p:nvPr/>
        </p:nvSpPr>
        <p:spPr>
          <a:xfrm>
            <a:off x="6858187" y="1188362"/>
            <a:ext cx="2105526" cy="530915"/>
          </a:xfrm>
          <a:prstGeom prst="rect">
            <a:avLst/>
          </a:prstGeom>
          <a:solidFill>
            <a:srgbClr val="666666"/>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68579" tIns="34289" rIns="68579" bIns="34289" rtlCol="0">
            <a:spAutoFit/>
          </a:bodyPr>
          <a:lstStyle/>
          <a:p>
            <a:pPr defTabSz="342892" fontAlgn="auto">
              <a:spcBef>
                <a:spcPts val="0"/>
              </a:spcBef>
              <a:spcAft>
                <a:spcPts val="0"/>
              </a:spcAft>
            </a:pPr>
            <a:r>
              <a:rPr lang="en-US" sz="1500" b="1" dirty="0">
                <a:solidFill>
                  <a:prstClr val="white"/>
                </a:solidFill>
                <a:latin typeface="Calibri"/>
              </a:rPr>
              <a:t>User: EDU18workshop</a:t>
            </a:r>
          </a:p>
          <a:p>
            <a:pPr defTabSz="342892" fontAlgn="auto">
              <a:spcBef>
                <a:spcPts val="0"/>
              </a:spcBef>
              <a:spcAft>
                <a:spcPts val="0"/>
              </a:spcAft>
            </a:pPr>
            <a:r>
              <a:rPr lang="en-US" sz="1500" b="1" dirty="0">
                <a:solidFill>
                  <a:prstClr val="white"/>
                </a:solidFill>
                <a:latin typeface="Calibri"/>
              </a:rPr>
              <a:t>PW: </a:t>
            </a:r>
            <a:r>
              <a:rPr lang="en-US" sz="1500" b="1" dirty="0" err="1">
                <a:solidFill>
                  <a:prstClr val="white"/>
                </a:solidFill>
                <a:latin typeface="Calibri"/>
              </a:rPr>
              <a:t>flextour</a:t>
            </a:r>
            <a:endParaRPr lang="en-US" sz="1500" b="1" dirty="0">
              <a:solidFill>
                <a:prstClr val="white"/>
              </a:solidFill>
              <a:latin typeface="Calibri"/>
            </a:endParaRPr>
          </a:p>
        </p:txBody>
      </p:sp>
      <p:pic>
        <p:nvPicPr>
          <p:cNvPr id="17" name="Picture 16"/>
          <p:cNvPicPr>
            <a:picLocks noChangeAspect="1"/>
          </p:cNvPicPr>
          <p:nvPr/>
        </p:nvPicPr>
        <p:blipFill>
          <a:blip r:embed="rId5"/>
          <a:stretch>
            <a:fillRect/>
          </a:stretch>
        </p:blipFill>
        <p:spPr>
          <a:xfrm>
            <a:off x="2081103" y="2095749"/>
            <a:ext cx="4099240" cy="661168"/>
          </a:xfrm>
          <a:prstGeom prst="rect">
            <a:avLst/>
          </a:prstGeom>
          <a:effectLst>
            <a:outerShdw blurRad="50800" dist="76200" dir="2700000" algn="tl" rotWithShape="0">
              <a:prstClr val="black">
                <a:alpha val="40000"/>
              </a:prstClr>
            </a:outerShdw>
          </a:effectLst>
        </p:spPr>
      </p:pic>
      <p:pic>
        <p:nvPicPr>
          <p:cNvPr id="18" name="Picture 17"/>
          <p:cNvPicPr>
            <a:picLocks noChangeAspect="1"/>
          </p:cNvPicPr>
          <p:nvPr/>
        </p:nvPicPr>
        <p:blipFill>
          <a:blip r:embed="rId6"/>
          <a:stretch>
            <a:fillRect/>
          </a:stretch>
        </p:blipFill>
        <p:spPr>
          <a:xfrm>
            <a:off x="278211" y="2538663"/>
            <a:ext cx="1634999" cy="2086032"/>
          </a:xfrm>
          <a:prstGeom prst="rect">
            <a:avLst/>
          </a:prstGeom>
        </p:spPr>
      </p:pic>
      <p:cxnSp>
        <p:nvCxnSpPr>
          <p:cNvPr id="21" name="Straight Arrow Connector 20"/>
          <p:cNvCxnSpPr/>
          <p:nvPr/>
        </p:nvCxnSpPr>
        <p:spPr>
          <a:xfrm flipH="1" flipV="1">
            <a:off x="1515980" y="3777916"/>
            <a:ext cx="529029" cy="92522"/>
          </a:xfrm>
          <a:prstGeom prst="straightConnector1">
            <a:avLst/>
          </a:prstGeom>
          <a:ln w="730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Heart 24"/>
          <p:cNvSpPr/>
          <p:nvPr/>
        </p:nvSpPr>
        <p:spPr>
          <a:xfrm>
            <a:off x="291727" y="3898234"/>
            <a:ext cx="212781" cy="209036"/>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auto">
              <a:spcBef>
                <a:spcPts val="0"/>
              </a:spcBef>
              <a:spcAft>
                <a:spcPts val="0"/>
              </a:spcAft>
            </a:pPr>
            <a:endParaRPr lang="en-US" sz="1400">
              <a:solidFill>
                <a:prstClr val="white"/>
              </a:solidFill>
              <a:latin typeface="Calibri"/>
            </a:endParaRPr>
          </a:p>
        </p:txBody>
      </p:sp>
    </p:spTree>
    <p:extLst>
      <p:ext uri="{BB962C8B-B14F-4D97-AF65-F5344CB8AC3E}">
        <p14:creationId xmlns:p14="http://schemas.microsoft.com/office/powerpoint/2010/main" val="35484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solidFill>
                  <a:schemeClr val="tx1"/>
                </a:solidFill>
              </a:rPr>
              <a:t>ACTVITY: </a:t>
            </a:r>
            <a:r>
              <a:rPr lang="en-US" sz="2700" dirty="0" err="1">
                <a:solidFill>
                  <a:schemeClr val="tx1"/>
                </a:solidFill>
              </a:rPr>
              <a:t>FLEXspace</a:t>
            </a:r>
            <a:r>
              <a:rPr lang="en-US" sz="2700" dirty="0">
                <a:solidFill>
                  <a:schemeClr val="tx1"/>
                </a:solidFill>
              </a:rPr>
              <a:t> Create a Space! </a:t>
            </a:r>
          </a:p>
        </p:txBody>
      </p:sp>
      <p:sp>
        <p:nvSpPr>
          <p:cNvPr id="2" name="Text Placeholder 1"/>
          <p:cNvSpPr>
            <a:spLocks noGrp="1"/>
          </p:cNvSpPr>
          <p:nvPr>
            <p:ph idx="1"/>
          </p:nvPr>
        </p:nvSpPr>
        <p:spPr>
          <a:xfrm>
            <a:off x="198969" y="1902508"/>
            <a:ext cx="4119228" cy="2767544"/>
          </a:xfrm>
        </p:spPr>
        <p:txBody>
          <a:bodyPr>
            <a:noAutofit/>
          </a:bodyPr>
          <a:lstStyle/>
          <a:p>
            <a:pPr marL="0" indent="0">
              <a:buNone/>
            </a:pPr>
            <a:r>
              <a:rPr lang="en-US" sz="1800" b="1" dirty="0"/>
              <a:t>1. Click “Create New Space</a:t>
            </a:r>
            <a:r>
              <a:rPr lang="en-US" sz="1800" dirty="0"/>
              <a:t>” </a:t>
            </a:r>
          </a:p>
          <a:p>
            <a:pPr lvl="1"/>
            <a:r>
              <a:rPr lang="en-US" sz="1500" dirty="0"/>
              <a:t>Upload images, resources </a:t>
            </a:r>
            <a:br>
              <a:rPr lang="en-US" sz="1500" dirty="0"/>
            </a:br>
            <a:r>
              <a:rPr lang="en-US" sz="1500" dirty="0"/>
              <a:t>(Use any image or file as a test if you like)</a:t>
            </a:r>
          </a:p>
          <a:p>
            <a:pPr lvl="1"/>
            <a:r>
              <a:rPr lang="en-US" sz="1500" dirty="0"/>
              <a:t>Add details and as many ‘tags’ as you can</a:t>
            </a:r>
          </a:p>
          <a:p>
            <a:pPr marL="0" indent="0">
              <a:buNone/>
            </a:pPr>
            <a:r>
              <a:rPr lang="en-US" sz="1800" b="1" dirty="0"/>
              <a:t>2. SAVE</a:t>
            </a:r>
            <a:r>
              <a:rPr lang="en-US" sz="1800" dirty="0"/>
              <a:t> or </a:t>
            </a:r>
            <a:r>
              <a:rPr lang="en-US" sz="1800" b="1" dirty="0"/>
              <a:t>PUBLISH</a:t>
            </a:r>
            <a:r>
              <a:rPr lang="en-US" sz="1800" dirty="0"/>
              <a:t> your space</a:t>
            </a:r>
          </a:p>
          <a:p>
            <a:pPr lvl="1"/>
            <a:r>
              <a:rPr lang="en-US" sz="1500" b="1" dirty="0"/>
              <a:t>Save</a:t>
            </a:r>
            <a:r>
              <a:rPr lang="en-US" sz="1500" dirty="0"/>
              <a:t> the space (keep it private)</a:t>
            </a:r>
          </a:p>
          <a:p>
            <a:pPr lvl="1"/>
            <a:r>
              <a:rPr lang="en-US" sz="1500" b="1" dirty="0"/>
              <a:t>Publish</a:t>
            </a:r>
            <a:r>
              <a:rPr lang="en-US" sz="1500" dirty="0"/>
              <a:t> to share with the </a:t>
            </a:r>
            <a:r>
              <a:rPr lang="en-US" sz="1500" dirty="0" err="1"/>
              <a:t>FLEXspace</a:t>
            </a:r>
            <a:r>
              <a:rPr lang="en-US" sz="1500" dirty="0"/>
              <a:t> collection</a:t>
            </a:r>
          </a:p>
        </p:txBody>
      </p:sp>
      <p:sp>
        <p:nvSpPr>
          <p:cNvPr id="6" name="TextBox 5"/>
          <p:cNvSpPr txBox="1"/>
          <p:nvPr/>
        </p:nvSpPr>
        <p:spPr>
          <a:xfrm>
            <a:off x="2857501" y="419101"/>
            <a:ext cx="138497" cy="288539"/>
          </a:xfrm>
          <a:prstGeom prst="rect">
            <a:avLst/>
          </a:prstGeom>
          <a:noFill/>
        </p:spPr>
        <p:txBody>
          <a:bodyPr wrap="none" lIns="68579" tIns="34289" rIns="68579" bIns="34289" rtlCol="0">
            <a:spAutoFit/>
          </a:bodyPr>
          <a:lstStyle/>
          <a:p>
            <a:pPr defTabSz="342892" fontAlgn="auto">
              <a:spcBef>
                <a:spcPts val="0"/>
              </a:spcBef>
              <a:spcAft>
                <a:spcPts val="0"/>
              </a:spcAft>
            </a:pPr>
            <a:endParaRPr lang="en-US" sz="1400" dirty="0">
              <a:solidFill>
                <a:prstClr val="white"/>
              </a:solidFill>
              <a:latin typeface="Calibri"/>
              <a:ea typeface="+mn-ea"/>
            </a:endParaRPr>
          </a:p>
        </p:txBody>
      </p:sp>
      <p:pic>
        <p:nvPicPr>
          <p:cNvPr id="13" name="Picture 12"/>
          <p:cNvPicPr>
            <a:picLocks noChangeAspect="1"/>
          </p:cNvPicPr>
          <p:nvPr/>
        </p:nvPicPr>
        <p:blipFill>
          <a:blip r:embed="rId2"/>
          <a:stretch>
            <a:fillRect/>
          </a:stretch>
        </p:blipFill>
        <p:spPr>
          <a:xfrm>
            <a:off x="4802475" y="1183523"/>
            <a:ext cx="3383570" cy="435419"/>
          </a:xfrm>
          <a:prstGeom prst="rect">
            <a:avLst/>
          </a:prstGeom>
          <a:effectLst>
            <a:outerShdw blurRad="50800" dist="76200" dir="2700000" algn="tl" rotWithShape="0">
              <a:prstClr val="black">
                <a:alpha val="40000"/>
              </a:prstClr>
            </a:outerShdw>
          </a:effectLst>
        </p:spPr>
      </p:pic>
      <p:sp>
        <p:nvSpPr>
          <p:cNvPr id="8" name="Text Placeholder 1"/>
          <p:cNvSpPr txBox="1">
            <a:spLocks/>
          </p:cNvSpPr>
          <p:nvPr/>
        </p:nvSpPr>
        <p:spPr>
          <a:xfrm>
            <a:off x="620569" y="2652298"/>
            <a:ext cx="7915931" cy="338795"/>
          </a:xfrm>
          <a:prstGeom prst="rect">
            <a:avLst/>
          </a:prstGeom>
          <a:effectLst/>
        </p:spPr>
        <p:txBody>
          <a:bodyPr vert="horz" lIns="68579" tIns="34289" rIns="68579" bIns="34289" rtlCol="0" anchor="t">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fontAlgn="auto">
              <a:buClr>
                <a:srgbClr val="3494BA"/>
              </a:buClr>
              <a:buNone/>
            </a:pPr>
            <a:endParaRPr lang="en-US" dirty="0">
              <a:solidFill>
                <a:prstClr val="black"/>
              </a:solidFill>
              <a:latin typeface="Calibri"/>
            </a:endParaRPr>
          </a:p>
        </p:txBody>
      </p:sp>
      <p:sp>
        <p:nvSpPr>
          <p:cNvPr id="10" name="Right Arrow 9"/>
          <p:cNvSpPr/>
          <p:nvPr/>
        </p:nvSpPr>
        <p:spPr>
          <a:xfrm rot="8868549">
            <a:off x="7656297" y="919702"/>
            <a:ext cx="942942" cy="358680"/>
          </a:xfrm>
          <a:prstGeom prst="rightArrow">
            <a:avLst/>
          </a:prstGeom>
          <a:solidFill>
            <a:srgbClr val="C00000"/>
          </a:solidFill>
          <a:ln>
            <a:noFill/>
          </a:ln>
        </p:spPr>
        <p:style>
          <a:lnRef idx="1">
            <a:schemeClr val="accent3"/>
          </a:lnRef>
          <a:fillRef idx="3">
            <a:schemeClr val="accent3"/>
          </a:fillRef>
          <a:effectRef idx="2">
            <a:schemeClr val="accent3"/>
          </a:effectRef>
          <a:fontRef idx="minor">
            <a:schemeClr val="lt1"/>
          </a:fontRef>
        </p:style>
        <p:txBody>
          <a:bodyPr lIns="68579" tIns="34289" rIns="68579" bIns="34289" rtlCol="0" anchor="ctr"/>
          <a:lstStyle/>
          <a:p>
            <a:pPr algn="ctr" defTabSz="342892" fontAlgn="auto">
              <a:spcBef>
                <a:spcPts val="0"/>
              </a:spcBef>
              <a:spcAft>
                <a:spcPts val="0"/>
              </a:spcAft>
            </a:pPr>
            <a:endParaRPr lang="en-US" sz="1400">
              <a:solidFill>
                <a:prstClr val="white"/>
              </a:solidFill>
              <a:latin typeface="Calibri"/>
            </a:endParaRPr>
          </a:p>
        </p:txBody>
      </p:sp>
      <p:sp>
        <p:nvSpPr>
          <p:cNvPr id="4" name="Rectangle 3"/>
          <p:cNvSpPr/>
          <p:nvPr/>
        </p:nvSpPr>
        <p:spPr>
          <a:xfrm>
            <a:off x="5117885" y="1679055"/>
            <a:ext cx="3741821" cy="1038746"/>
          </a:xfrm>
          <a:prstGeom prst="rect">
            <a:avLst/>
          </a:prstGeom>
        </p:spPr>
        <p:txBody>
          <a:bodyPr wrap="square" lIns="68579" tIns="34289" rIns="68579" bIns="34289">
            <a:spAutoFit/>
          </a:bodyPr>
          <a:lstStyle/>
          <a:p>
            <a:pPr defTabSz="342892" fontAlgn="auto">
              <a:spcBef>
                <a:spcPts val="0"/>
              </a:spcBef>
              <a:spcAft>
                <a:spcPts val="0"/>
              </a:spcAft>
            </a:pPr>
            <a:r>
              <a:rPr lang="en-US" b="1" dirty="0">
                <a:solidFill>
                  <a:prstClr val="black"/>
                </a:solidFill>
                <a:latin typeface="Calibri"/>
                <a:ea typeface="+mn-ea"/>
              </a:rPr>
              <a:t>3. </a:t>
            </a:r>
            <a:r>
              <a:rPr lang="en-US" dirty="0">
                <a:solidFill>
                  <a:prstClr val="black"/>
                </a:solidFill>
                <a:latin typeface="Calibri"/>
                <a:ea typeface="+mn-ea"/>
              </a:rPr>
              <a:t>Now you can Add </a:t>
            </a:r>
            <a:r>
              <a:rPr lang="en-US" b="1" dirty="0">
                <a:solidFill>
                  <a:prstClr val="black"/>
                </a:solidFill>
                <a:latin typeface="Calibri"/>
                <a:ea typeface="+mn-ea"/>
              </a:rPr>
              <a:t>COLLABORATORS</a:t>
            </a:r>
          </a:p>
          <a:p>
            <a:pPr defTabSz="342892" fontAlgn="auto">
              <a:spcBef>
                <a:spcPts val="0"/>
              </a:spcBef>
              <a:spcAft>
                <a:spcPts val="0"/>
              </a:spcAft>
            </a:pPr>
            <a:r>
              <a:rPr lang="en-US" sz="1500" dirty="0">
                <a:solidFill>
                  <a:prstClr val="black"/>
                </a:solidFill>
                <a:latin typeface="Calibri"/>
                <a:ea typeface="+mn-ea"/>
              </a:rPr>
              <a:t>If you don’t find their email, invite them to join </a:t>
            </a:r>
            <a:r>
              <a:rPr lang="en-US" sz="1500" dirty="0" err="1">
                <a:solidFill>
                  <a:prstClr val="black"/>
                </a:solidFill>
                <a:latin typeface="Calibri"/>
                <a:ea typeface="+mn-ea"/>
              </a:rPr>
              <a:t>FLEXspace</a:t>
            </a:r>
            <a:r>
              <a:rPr lang="en-US" sz="1500" dirty="0">
                <a:solidFill>
                  <a:prstClr val="black"/>
                </a:solidFill>
                <a:latin typeface="Calibri"/>
                <a:ea typeface="+mn-ea"/>
              </a:rPr>
              <a:t>!</a:t>
            </a:r>
          </a:p>
          <a:p>
            <a:pPr defTabSz="342892" fontAlgn="auto">
              <a:spcBef>
                <a:spcPts val="0"/>
              </a:spcBef>
              <a:spcAft>
                <a:spcPts val="0"/>
              </a:spcAft>
            </a:pPr>
            <a:endParaRPr lang="en-US" sz="1500" dirty="0">
              <a:solidFill>
                <a:prstClr val="black"/>
              </a:solidFill>
              <a:latin typeface="Calibri"/>
              <a:ea typeface="+mn-ea"/>
            </a:endParaRPr>
          </a:p>
        </p:txBody>
      </p:sp>
      <p:pic>
        <p:nvPicPr>
          <p:cNvPr id="7" name="Picture 6"/>
          <p:cNvPicPr>
            <a:picLocks noChangeAspect="1"/>
          </p:cNvPicPr>
          <p:nvPr/>
        </p:nvPicPr>
        <p:blipFill>
          <a:blip r:embed="rId3"/>
          <a:stretch>
            <a:fillRect/>
          </a:stretch>
        </p:blipFill>
        <p:spPr>
          <a:xfrm>
            <a:off x="883148" y="1207121"/>
            <a:ext cx="2562225" cy="676275"/>
          </a:xfrm>
          <a:prstGeom prst="rect">
            <a:avLst/>
          </a:prstGeom>
        </p:spPr>
      </p:pic>
      <p:pic>
        <p:nvPicPr>
          <p:cNvPr id="9" name="Picture 8"/>
          <p:cNvPicPr>
            <a:picLocks noChangeAspect="1"/>
          </p:cNvPicPr>
          <p:nvPr/>
        </p:nvPicPr>
        <p:blipFill>
          <a:blip r:embed="rId4"/>
          <a:stretch>
            <a:fillRect/>
          </a:stretch>
        </p:blipFill>
        <p:spPr>
          <a:xfrm>
            <a:off x="4889848" y="3209599"/>
            <a:ext cx="3732458" cy="695363"/>
          </a:xfrm>
          <a:prstGeom prst="rect">
            <a:avLst/>
          </a:prstGeom>
          <a:effectLst>
            <a:outerShdw blurRad="50800" dist="76200" dir="2700000" algn="tl" rotWithShape="0">
              <a:prstClr val="black">
                <a:alpha val="40000"/>
              </a:prstClr>
            </a:outerShdw>
          </a:effectLst>
        </p:spPr>
      </p:pic>
      <p:sp>
        <p:nvSpPr>
          <p:cNvPr id="14" name="Up Arrow Callout 13"/>
          <p:cNvSpPr/>
          <p:nvPr/>
        </p:nvSpPr>
        <p:spPr>
          <a:xfrm>
            <a:off x="7111193" y="3570533"/>
            <a:ext cx="1873131" cy="1275503"/>
          </a:xfrm>
          <a:prstGeom prst="upArrowCallout">
            <a:avLst>
              <a:gd name="adj1" fmla="val 25000"/>
              <a:gd name="adj2" fmla="val 30660"/>
              <a:gd name="adj3" fmla="val 25000"/>
              <a:gd name="adj4" fmla="val 64977"/>
            </a:avLst>
          </a:prstGeom>
          <a:solidFill>
            <a:srgbClr val="CBCCC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auto">
              <a:spcBef>
                <a:spcPts val="0"/>
              </a:spcBef>
              <a:spcAft>
                <a:spcPts val="0"/>
              </a:spcAft>
            </a:pPr>
            <a:r>
              <a:rPr lang="en-US" sz="1400" dirty="0">
                <a:solidFill>
                  <a:prstClr val="black"/>
                </a:solidFill>
                <a:latin typeface="Calibri"/>
              </a:rPr>
              <a:t>THEN, if you don’t find them, enter their email and INVITE them to join </a:t>
            </a:r>
            <a:r>
              <a:rPr lang="en-US" sz="1400" dirty="0" err="1">
                <a:solidFill>
                  <a:prstClr val="black"/>
                </a:solidFill>
                <a:latin typeface="Calibri"/>
              </a:rPr>
              <a:t>FLEXspace</a:t>
            </a:r>
            <a:r>
              <a:rPr lang="en-US" sz="1400" dirty="0">
                <a:solidFill>
                  <a:prstClr val="black"/>
                </a:solidFill>
                <a:latin typeface="Calibri"/>
              </a:rPr>
              <a:t>. </a:t>
            </a:r>
          </a:p>
        </p:txBody>
      </p:sp>
      <p:sp>
        <p:nvSpPr>
          <p:cNvPr id="15" name="Down Arrow Callout 14"/>
          <p:cNvSpPr/>
          <p:nvPr/>
        </p:nvSpPr>
        <p:spPr>
          <a:xfrm>
            <a:off x="4498635" y="2617126"/>
            <a:ext cx="2040906" cy="111358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fontAlgn="auto">
              <a:spcBef>
                <a:spcPts val="0"/>
              </a:spcBef>
              <a:spcAft>
                <a:spcPts val="0"/>
              </a:spcAft>
            </a:pPr>
            <a:r>
              <a:rPr lang="en-US" sz="1400" dirty="0">
                <a:solidFill>
                  <a:prstClr val="white"/>
                </a:solidFill>
                <a:latin typeface="Calibri"/>
              </a:rPr>
              <a:t>FIRST, Search on LASTNAME or INSTITUTION</a:t>
            </a:r>
          </a:p>
        </p:txBody>
      </p:sp>
    </p:spTree>
    <p:extLst>
      <p:ext uri="{BB962C8B-B14F-4D97-AF65-F5344CB8AC3E}">
        <p14:creationId xmlns:p14="http://schemas.microsoft.com/office/powerpoint/2010/main" val="915902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FLEXspace</a:t>
            </a:r>
            <a:r>
              <a:rPr lang="en-US" dirty="0"/>
              <a:t> Action Plan</a:t>
            </a:r>
            <a:endParaRPr lang="en-US" sz="2100" dirty="0"/>
          </a:p>
        </p:txBody>
      </p:sp>
      <p:sp>
        <p:nvSpPr>
          <p:cNvPr id="7" name="Content Placeholder 6"/>
          <p:cNvSpPr>
            <a:spLocks noGrp="1"/>
          </p:cNvSpPr>
          <p:nvPr>
            <p:ph idx="1"/>
          </p:nvPr>
        </p:nvSpPr>
        <p:spPr>
          <a:xfrm>
            <a:off x="4138864" y="1550507"/>
            <a:ext cx="4397636" cy="2727383"/>
          </a:xfrm>
        </p:spPr>
        <p:txBody>
          <a:bodyPr>
            <a:normAutofit/>
          </a:bodyPr>
          <a:lstStyle/>
          <a:p>
            <a:pPr marL="0" indent="0">
              <a:buNone/>
            </a:pPr>
            <a:r>
              <a:rPr lang="en-US" sz="2100" b="1" dirty="0"/>
              <a:t>How you can benefit from </a:t>
            </a:r>
            <a:r>
              <a:rPr lang="en-US" sz="2100" b="1" dirty="0" err="1"/>
              <a:t>FLEXspace</a:t>
            </a:r>
            <a:r>
              <a:rPr lang="en-US" sz="2100" b="1" dirty="0"/>
              <a:t>?</a:t>
            </a:r>
          </a:p>
          <a:p>
            <a:pPr marL="0" indent="0">
              <a:buNone/>
            </a:pPr>
            <a:r>
              <a:rPr lang="en-US" sz="2100" b="1" dirty="0"/>
              <a:t> </a:t>
            </a:r>
          </a:p>
          <a:p>
            <a:pPr marL="0" indent="0">
              <a:buNone/>
            </a:pPr>
            <a:r>
              <a:rPr lang="en-US" sz="2100" b="1" dirty="0"/>
              <a:t>How you can encourage </a:t>
            </a:r>
            <a:r>
              <a:rPr lang="en-US" sz="2100" b="1" dirty="0" err="1"/>
              <a:t>FLEXspace</a:t>
            </a:r>
            <a:r>
              <a:rPr lang="en-US" sz="2100" b="1" dirty="0"/>
              <a:t> adoption on your campus? </a:t>
            </a:r>
          </a:p>
        </p:txBody>
      </p:sp>
      <p:sp>
        <p:nvSpPr>
          <p:cNvPr id="4" name="Footer Placeholder 3"/>
          <p:cNvSpPr>
            <a:spLocks noGrp="1"/>
          </p:cNvSpPr>
          <p:nvPr>
            <p:ph type="ftr" sz="quarter" idx="11"/>
          </p:nvPr>
        </p:nvSpPr>
        <p:spPr/>
        <p:txBody>
          <a:bodyPr/>
          <a:lstStyle/>
          <a:p>
            <a:r>
              <a:rPr lang="en-US" dirty="0" err="1">
                <a:solidFill>
                  <a:prstClr val="black"/>
                </a:solidFill>
                <a:latin typeface="Calibri"/>
              </a:rPr>
              <a:t>FLEXspace</a:t>
            </a:r>
            <a:r>
              <a:rPr lang="en-US" dirty="0">
                <a:solidFill>
                  <a:prstClr val="black"/>
                </a:solidFill>
                <a:latin typeface="Calibri"/>
              </a:rPr>
              <a:t> + LSRS for Learning Space Planning | EDU18 Denver</a:t>
            </a:r>
          </a:p>
        </p:txBody>
      </p:sp>
      <p:pic>
        <p:nvPicPr>
          <p:cNvPr id="9" name="Picture 8"/>
          <p:cNvPicPr>
            <a:picLocks noChangeAspect="1"/>
          </p:cNvPicPr>
          <p:nvPr/>
        </p:nvPicPr>
        <p:blipFill>
          <a:blip r:embed="rId2"/>
          <a:stretch>
            <a:fillRect/>
          </a:stretch>
        </p:blipFill>
        <p:spPr>
          <a:xfrm>
            <a:off x="279682" y="1550507"/>
            <a:ext cx="3636511" cy="2727383"/>
          </a:xfrm>
          <a:prstGeom prst="rect">
            <a:avLst/>
          </a:prstGeom>
          <a:effectLst>
            <a:outerShdw blurRad="50800" dist="76200" dir="2700000" algn="tl" rotWithShape="0">
              <a:prstClr val="black">
                <a:alpha val="40000"/>
              </a:prstClr>
            </a:outerShdw>
          </a:effectLst>
        </p:spPr>
      </p:pic>
      <p:sp>
        <p:nvSpPr>
          <p:cNvPr id="10" name="TextBox 9"/>
          <p:cNvSpPr txBox="1"/>
          <p:nvPr/>
        </p:nvSpPr>
        <p:spPr>
          <a:xfrm>
            <a:off x="4138864" y="3469975"/>
            <a:ext cx="4487779" cy="807914"/>
          </a:xfrm>
          <a:prstGeom prst="rect">
            <a:avLst/>
          </a:prstGeom>
          <a:solidFill>
            <a:srgbClr val="666666"/>
          </a:solidFill>
        </p:spPr>
        <p:txBody>
          <a:bodyPr wrap="square" lIns="68579" tIns="34289" rIns="68579" bIns="34289" rtlCol="0">
            <a:spAutoFit/>
          </a:bodyPr>
          <a:lstStyle/>
          <a:p>
            <a:pPr algn="ctr" defTabSz="342892" fontAlgn="auto">
              <a:spcBef>
                <a:spcPts val="0"/>
              </a:spcBef>
              <a:spcAft>
                <a:spcPts val="0"/>
              </a:spcAft>
            </a:pPr>
            <a:r>
              <a:rPr lang="en-US" sz="2400" dirty="0">
                <a:solidFill>
                  <a:prstClr val="white"/>
                </a:solidFill>
                <a:latin typeface="Calibri"/>
                <a:ea typeface="+mn-ea"/>
              </a:rPr>
              <a:t>Take a few minutes to complete the action plan in the workbook.</a:t>
            </a:r>
          </a:p>
        </p:txBody>
      </p:sp>
    </p:spTree>
    <p:extLst>
      <p:ext uri="{BB962C8B-B14F-4D97-AF65-F5344CB8AC3E}">
        <p14:creationId xmlns:p14="http://schemas.microsoft.com/office/powerpoint/2010/main" val="1827375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How can you help </a:t>
            </a:r>
            <a:r>
              <a:rPr lang="en-US" sz="2400" dirty="0" err="1"/>
              <a:t>FLEXspace</a:t>
            </a:r>
            <a:r>
              <a:rPr lang="en-US" sz="2400" dirty="0"/>
              <a:t> grow?</a:t>
            </a:r>
          </a:p>
        </p:txBody>
      </p:sp>
      <p:sp>
        <p:nvSpPr>
          <p:cNvPr id="8" name="Content Placeholder 7"/>
          <p:cNvSpPr>
            <a:spLocks noGrp="1"/>
          </p:cNvSpPr>
          <p:nvPr>
            <p:ph idx="1"/>
          </p:nvPr>
        </p:nvSpPr>
        <p:spPr>
          <a:xfrm>
            <a:off x="3663168" y="187718"/>
            <a:ext cx="5185610" cy="4805389"/>
          </a:xfrm>
        </p:spPr>
        <p:txBody>
          <a:bodyPr>
            <a:noAutofit/>
          </a:bodyPr>
          <a:lstStyle/>
          <a:p>
            <a:pPr marL="214308" indent="-214308">
              <a:buFont typeface="Arial" charset="0"/>
              <a:buChar char="•"/>
            </a:pPr>
            <a:r>
              <a:rPr lang="en-US" sz="1500" b="1" dirty="0"/>
              <a:t>Upload spaces </a:t>
            </a:r>
            <a:r>
              <a:rPr lang="en-US" sz="1500" dirty="0"/>
              <a:t>to </a:t>
            </a:r>
            <a:r>
              <a:rPr lang="en-US" sz="1500" dirty="0" err="1"/>
              <a:t>FLEXspace</a:t>
            </a:r>
            <a:endParaRPr lang="en-US" sz="1500" dirty="0"/>
          </a:p>
          <a:p>
            <a:pPr marL="514337" lvl="1">
              <a:buFont typeface="Arial" charset="0"/>
              <a:buChar char="•"/>
            </a:pPr>
            <a:r>
              <a:rPr lang="en-US" sz="1400" dirty="0"/>
              <a:t>Add exemplars and ‘directory’ type spaces</a:t>
            </a:r>
          </a:p>
          <a:p>
            <a:pPr marL="214308" indent="-214308">
              <a:buFont typeface="Arial" charset="0"/>
              <a:buChar char="•"/>
            </a:pPr>
            <a:r>
              <a:rPr lang="en-US" sz="1500" b="1" dirty="0"/>
              <a:t>Update existing records </a:t>
            </a:r>
            <a:r>
              <a:rPr lang="en-US" sz="1500" dirty="0"/>
              <a:t>you’ve already added</a:t>
            </a:r>
          </a:p>
          <a:p>
            <a:pPr marL="514337" lvl="1">
              <a:buFont typeface="Arial" charset="0"/>
              <a:buChar char="•"/>
            </a:pPr>
            <a:r>
              <a:rPr lang="en-US" sz="1400" dirty="0"/>
              <a:t>Provide lots of photos and details</a:t>
            </a:r>
          </a:p>
          <a:p>
            <a:pPr marL="514337" lvl="1">
              <a:buFont typeface="Arial" charset="0"/>
              <a:buChar char="•"/>
            </a:pPr>
            <a:r>
              <a:rPr lang="en-US" sz="1400" dirty="0"/>
              <a:t>Add collaborators to get their input about how the spaces are being used today, and plans for refresh</a:t>
            </a:r>
          </a:p>
          <a:p>
            <a:pPr marL="214308" indent="-214308">
              <a:buFont typeface="Arial" charset="0"/>
              <a:buChar char="•"/>
            </a:pPr>
            <a:r>
              <a:rPr lang="en-US" sz="1500" b="1" dirty="0"/>
              <a:t>Use </a:t>
            </a:r>
            <a:r>
              <a:rPr lang="en-US" sz="1500" b="1" dirty="0" err="1"/>
              <a:t>FLEXspace</a:t>
            </a:r>
            <a:r>
              <a:rPr lang="en-US" sz="1500" b="1" dirty="0"/>
              <a:t> </a:t>
            </a:r>
            <a:r>
              <a:rPr lang="en-US" sz="1500" dirty="0"/>
              <a:t>for planning or during projects</a:t>
            </a:r>
          </a:p>
          <a:p>
            <a:pPr marL="514337" lvl="1">
              <a:buFont typeface="Arial" charset="0"/>
              <a:buChar char="•"/>
            </a:pPr>
            <a:r>
              <a:rPr lang="en-US" sz="1400" dirty="0"/>
              <a:t>Document before, during and after photos</a:t>
            </a:r>
          </a:p>
          <a:p>
            <a:pPr marL="214308" indent="-214308">
              <a:buFont typeface="Arial" charset="0"/>
              <a:buChar char="•"/>
            </a:pPr>
            <a:r>
              <a:rPr lang="en-US" sz="1500" b="1" dirty="0"/>
              <a:t>Spread the word </a:t>
            </a:r>
            <a:r>
              <a:rPr lang="en-US" sz="1500" dirty="0"/>
              <a:t>on your own campus to stakeholder groups</a:t>
            </a:r>
          </a:p>
          <a:p>
            <a:pPr marL="514337" lvl="1">
              <a:buFont typeface="Arial" charset="0"/>
              <a:buChar char="•"/>
            </a:pPr>
            <a:r>
              <a:rPr lang="en-US" sz="1400" dirty="0"/>
              <a:t>Facilities, Faculty, Libraries</a:t>
            </a:r>
          </a:p>
          <a:p>
            <a:pPr marL="214308" indent="-214308">
              <a:buFont typeface="Arial" charset="0"/>
              <a:buChar char="•"/>
            </a:pPr>
            <a:r>
              <a:rPr lang="en-US" sz="1500" b="1" dirty="0"/>
              <a:t>Nudge vendors </a:t>
            </a:r>
            <a:r>
              <a:rPr lang="en-US" sz="1500" dirty="0"/>
              <a:t>and consultants to support us</a:t>
            </a:r>
            <a:br>
              <a:rPr lang="en-US" sz="1500" dirty="0"/>
            </a:br>
            <a:endParaRPr lang="en-US" sz="1500" dirty="0"/>
          </a:p>
          <a:p>
            <a:pPr marL="214308" indent="-214308">
              <a:buFont typeface="Arial" charset="0"/>
              <a:buChar char="•"/>
            </a:pPr>
            <a:r>
              <a:rPr lang="en-US" sz="1500" b="1" dirty="0"/>
              <a:t>Give us input </a:t>
            </a:r>
            <a:r>
              <a:rPr lang="en-US" sz="1500" dirty="0"/>
              <a:t>using the ‘Suggestion Box’ in the Community Forum or use the Feedback Form on the website</a:t>
            </a:r>
          </a:p>
          <a:p>
            <a:pPr marL="514337" lvl="1">
              <a:spcBef>
                <a:spcPts val="0"/>
              </a:spcBef>
              <a:spcAft>
                <a:spcPts val="900"/>
              </a:spcAft>
              <a:buFont typeface="Arial" charset="0"/>
              <a:buChar char="•"/>
            </a:pPr>
            <a:r>
              <a:rPr lang="en-US" sz="1400" dirty="0"/>
              <a:t>Suggest campuses, buildings, spaces ‘galleries’ to add </a:t>
            </a:r>
          </a:p>
          <a:p>
            <a:pPr marL="514337" lvl="1">
              <a:spcBef>
                <a:spcPts val="0"/>
              </a:spcBef>
              <a:spcAft>
                <a:spcPts val="900"/>
              </a:spcAft>
              <a:buFont typeface="Arial" charset="0"/>
              <a:buChar char="•"/>
            </a:pPr>
            <a:r>
              <a:rPr lang="en-US" sz="1400" dirty="0"/>
              <a:t>Tell us how we can better meet your </a:t>
            </a:r>
            <a:r>
              <a:rPr lang="en-US" sz="1400" dirty="0" err="1"/>
              <a:t>needss</a:t>
            </a:r>
            <a:r>
              <a:rPr lang="en-US" sz="1400" dirty="0"/>
              <a:t>!</a:t>
            </a:r>
          </a:p>
        </p:txBody>
      </p:sp>
      <p:sp>
        <p:nvSpPr>
          <p:cNvPr id="6" name="Text Placeholder 5"/>
          <p:cNvSpPr>
            <a:spLocks noGrp="1"/>
          </p:cNvSpPr>
          <p:nvPr>
            <p:ph type="body" sz="half" idx="2"/>
          </p:nvPr>
        </p:nvSpPr>
        <p:spPr>
          <a:effectLst/>
        </p:spPr>
        <p:txBody>
          <a:bodyPr>
            <a:normAutofit/>
          </a:bodyPr>
          <a:lstStyle/>
          <a:p>
            <a:r>
              <a:rPr lang="en-US" sz="2100" b="1" dirty="0"/>
              <a:t>Follow our Blog </a:t>
            </a:r>
            <a:br>
              <a:rPr lang="en-US" sz="2100" b="1" dirty="0"/>
            </a:br>
            <a:r>
              <a:rPr lang="en-US" sz="2100" b="1" dirty="0"/>
              <a:t>and Social</a:t>
            </a:r>
          </a:p>
          <a:p>
            <a:r>
              <a:rPr lang="en-US" sz="2100" b="1" dirty="0"/>
              <a:t>@</a:t>
            </a:r>
            <a:r>
              <a:rPr lang="en-US" sz="2100" b="1" dirty="0" err="1"/>
              <a:t>FLEXspaceorg</a:t>
            </a:r>
            <a:endParaRPr lang="en-US" sz="2100" b="1" dirty="0"/>
          </a:p>
        </p:txBody>
      </p:sp>
      <p:pic>
        <p:nvPicPr>
          <p:cNvPr id="7" name="Picture 6"/>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8635" y="3116151"/>
            <a:ext cx="1703834" cy="1701800"/>
          </a:xfrm>
          <a:prstGeom prst="rect">
            <a:avLst/>
          </a:prstGeom>
        </p:spPr>
      </p:pic>
      <p:pic>
        <p:nvPicPr>
          <p:cNvPr id="9" name="Picture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24722" y="187717"/>
            <a:ext cx="463482" cy="463482"/>
          </a:xfrm>
          <a:prstGeom prst="rect">
            <a:avLst/>
          </a:prstGeom>
        </p:spPr>
      </p:pic>
      <p:pic>
        <p:nvPicPr>
          <p:cNvPr id="18" name="Picture 1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24722" y="836224"/>
            <a:ext cx="463482" cy="463482"/>
          </a:xfrm>
          <a:prstGeom prst="rect">
            <a:avLst/>
          </a:prstGeom>
        </p:spPr>
      </p:pic>
      <p:pic>
        <p:nvPicPr>
          <p:cNvPr id="19" name="Picture 1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38129" y="1975123"/>
            <a:ext cx="463482" cy="463482"/>
          </a:xfrm>
          <a:prstGeom prst="rect">
            <a:avLst/>
          </a:prstGeom>
        </p:spPr>
      </p:pic>
      <p:pic>
        <p:nvPicPr>
          <p:cNvPr id="20" name="Picture 1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24722" y="2623630"/>
            <a:ext cx="463482" cy="463482"/>
          </a:xfrm>
          <a:prstGeom prst="rect">
            <a:avLst/>
          </a:prstGeom>
        </p:spPr>
      </p:pic>
      <p:pic>
        <p:nvPicPr>
          <p:cNvPr id="21" name="Picture 2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24722" y="3237625"/>
            <a:ext cx="463482" cy="488083"/>
          </a:xfrm>
          <a:prstGeom prst="rect">
            <a:avLst/>
          </a:prstGeom>
        </p:spPr>
      </p:pic>
      <p:pic>
        <p:nvPicPr>
          <p:cNvPr id="22" name="Picture 2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24722" y="3779046"/>
            <a:ext cx="463482" cy="488083"/>
          </a:xfrm>
          <a:prstGeom prst="rect">
            <a:avLst/>
          </a:prstGeom>
        </p:spPr>
      </p:pic>
    </p:spTree>
    <p:extLst>
      <p:ext uri="{BB962C8B-B14F-4D97-AF65-F5344CB8AC3E}">
        <p14:creationId xmlns:p14="http://schemas.microsoft.com/office/powerpoint/2010/main" val="1308068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dtran\Desktop\CCA Images\Team Based Learning\20101012_activelearning_33.jpg"/>
          <p:cNvPicPr>
            <a:picLocks noChangeAspect="1" noChangeArrowheads="1"/>
          </p:cNvPicPr>
          <p:nvPr/>
        </p:nvPicPr>
        <p:blipFill rotWithShape="1">
          <a:blip r:embed="rId2" cstate="print">
            <a:alphaModFix amt="37000"/>
            <a:extLst>
              <a:ext uri="{28A0092B-C50C-407E-A947-70E740481C1C}">
                <a14:useLocalDpi xmlns:a14="http://schemas.microsoft.com/office/drawing/2010/main"/>
              </a:ext>
            </a:extLst>
          </a:blip>
          <a:srcRect l="28" t="-11779" r="29622" b="-782"/>
          <a:stretch/>
        </p:blipFill>
        <p:spPr bwMode="auto">
          <a:xfrm>
            <a:off x="0" y="-609601"/>
            <a:ext cx="6434667" cy="582506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Freeform 6"/>
          <p:cNvSpPr/>
          <p:nvPr/>
        </p:nvSpPr>
        <p:spPr bwMode="auto">
          <a:xfrm rot="16200000">
            <a:off x="838201" y="-838205"/>
            <a:ext cx="5143501" cy="68199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3</a:t>
            </a:fld>
            <a:endParaRPr lang="en-US" dirty="0"/>
          </a:p>
        </p:txBody>
      </p:sp>
      <p:sp>
        <p:nvSpPr>
          <p:cNvPr id="5" name="TextBox 4"/>
          <p:cNvSpPr txBox="1"/>
          <p:nvPr/>
        </p:nvSpPr>
        <p:spPr>
          <a:xfrm>
            <a:off x="6722533" y="2133596"/>
            <a:ext cx="2099733" cy="1200328"/>
          </a:xfrm>
          <a:prstGeom prst="rect">
            <a:avLst/>
          </a:prstGeom>
          <a:noFill/>
        </p:spPr>
        <p:txBody>
          <a:bodyPr wrap="square" rtlCol="0">
            <a:spAutoFit/>
          </a:bodyPr>
          <a:lstStyle/>
          <a:p>
            <a:r>
              <a:rPr lang="en-US" sz="2400" i="1" dirty="0">
                <a:solidFill>
                  <a:srgbClr val="177197"/>
                </a:solidFill>
                <a:latin typeface="Calibri"/>
                <a:cs typeface="Calibri"/>
              </a:rPr>
              <a:t>How to get started with planning</a:t>
            </a:r>
          </a:p>
        </p:txBody>
      </p:sp>
      <p:sp>
        <p:nvSpPr>
          <p:cNvPr id="3" name="Title 2"/>
          <p:cNvSpPr>
            <a:spLocks noGrp="1"/>
          </p:cNvSpPr>
          <p:nvPr>
            <p:ph type="title"/>
          </p:nvPr>
        </p:nvSpPr>
        <p:spPr/>
        <p:txBody>
          <a:bodyPr/>
          <a:lstStyle/>
          <a:p>
            <a:r>
              <a:rPr lang="en-US" sz="2800" dirty="0">
                <a:solidFill>
                  <a:srgbClr val="FFFFFF"/>
                </a:solidFill>
              </a:rPr>
              <a:t>Workshop Part 1 |  </a:t>
            </a:r>
            <a:r>
              <a:rPr lang="en-US" sz="2800" b="1" dirty="0">
                <a:solidFill>
                  <a:srgbClr val="FFFFFF"/>
                </a:solidFill>
              </a:rPr>
              <a:t>TOOLS</a:t>
            </a:r>
          </a:p>
        </p:txBody>
      </p:sp>
      <p:sp>
        <p:nvSpPr>
          <p:cNvPr id="4" name="Content Placeholder 3"/>
          <p:cNvSpPr>
            <a:spLocks noGrp="1"/>
          </p:cNvSpPr>
          <p:nvPr>
            <p:ph idx="1"/>
          </p:nvPr>
        </p:nvSpPr>
        <p:spPr>
          <a:xfrm>
            <a:off x="393620" y="1019735"/>
            <a:ext cx="5719313" cy="3653118"/>
          </a:xfrm>
        </p:spPr>
        <p:txBody>
          <a:bodyPr/>
          <a:lstStyle/>
          <a:p>
            <a:pPr>
              <a:spcBef>
                <a:spcPts val="0"/>
              </a:spcBef>
              <a:spcAft>
                <a:spcPts val="1200"/>
              </a:spcAft>
            </a:pPr>
            <a:r>
              <a:rPr lang="en-US" sz="2800" b="1" dirty="0">
                <a:solidFill>
                  <a:srgbClr val="FFFFFF"/>
                </a:solidFill>
                <a:effectLst>
                  <a:outerShdw blurRad="38100" dist="38100" dir="2700000" algn="tl">
                    <a:srgbClr val="000000">
                      <a:alpha val="43137"/>
                    </a:srgbClr>
                  </a:outerShdw>
                </a:effectLst>
              </a:rPr>
              <a:t>Project Planning</a:t>
            </a:r>
          </a:p>
          <a:p>
            <a:pPr>
              <a:spcBef>
                <a:spcPts val="0"/>
              </a:spcBef>
              <a:spcAft>
                <a:spcPts val="1200"/>
              </a:spcAft>
            </a:pPr>
            <a:r>
              <a:rPr lang="en-US" sz="2400" dirty="0">
                <a:solidFill>
                  <a:schemeClr val="bg1">
                    <a:lumMod val="85000"/>
                  </a:schemeClr>
                </a:solidFill>
              </a:rPr>
              <a:t>Introduction to </a:t>
            </a:r>
            <a:r>
              <a:rPr lang="en-US" sz="2400" dirty="0" err="1">
                <a:solidFill>
                  <a:schemeClr val="bg1">
                    <a:lumMod val="85000"/>
                  </a:schemeClr>
                </a:solidFill>
              </a:rPr>
              <a:t>FLEXspace</a:t>
            </a:r>
            <a:endParaRPr lang="en-US" sz="2400" dirty="0">
              <a:solidFill>
                <a:schemeClr val="bg1">
                  <a:lumMod val="85000"/>
                </a:schemeClr>
              </a:solidFill>
            </a:endParaRPr>
          </a:p>
        </p:txBody>
      </p:sp>
    </p:spTree>
    <p:extLst>
      <p:ext uri="{BB962C8B-B14F-4D97-AF65-F5344CB8AC3E}">
        <p14:creationId xmlns:p14="http://schemas.microsoft.com/office/powerpoint/2010/main" val="4048266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h_wp_rethinking_the_classroom.jpg.rendition.480.480.jpg"/>
          <p:cNvPicPr>
            <a:picLocks noChangeAspect="1"/>
          </p:cNvPicPr>
          <p:nvPr/>
        </p:nvPicPr>
        <p:blipFill>
          <a:blip r:embed="rId2">
            <a:alphaModFix amt="27000"/>
            <a:extLst>
              <a:ext uri="{BEBA8EAE-BF5A-486C-A8C5-ECC9F3942E4B}">
                <a14:imgProps xmlns:a14="http://schemas.microsoft.com/office/drawing/2010/main">
                  <a14:imgLayer r:embed="rId3">
                    <a14:imgEffect>
                      <a14:brightnessContrast bright="-26000" contrast="-24000"/>
                    </a14:imgEffect>
                  </a14:imgLayer>
                </a14:imgProps>
              </a:ext>
              <a:ext uri="{28A0092B-C50C-407E-A947-70E740481C1C}">
                <a14:useLocalDpi xmlns:a14="http://schemas.microsoft.com/office/drawing/2010/main" val="0"/>
              </a:ext>
            </a:extLst>
          </a:blip>
          <a:stretch>
            <a:fillRect/>
          </a:stretch>
        </p:blipFill>
        <p:spPr>
          <a:xfrm>
            <a:off x="0" y="0"/>
            <a:ext cx="6388100" cy="5143500"/>
          </a:xfrm>
          <a:prstGeom prst="rect">
            <a:avLst/>
          </a:prstGeom>
        </p:spPr>
      </p:pic>
      <p:sp>
        <p:nvSpPr>
          <p:cNvPr id="11" name="Freeform 10"/>
          <p:cNvSpPr/>
          <p:nvPr/>
        </p:nvSpPr>
        <p:spPr bwMode="auto">
          <a:xfrm rot="16200000">
            <a:off x="825503" y="-825503"/>
            <a:ext cx="5143498" cy="67945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7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30</a:t>
            </a:fld>
            <a:endParaRPr lang="en-US" dirty="0"/>
          </a:p>
        </p:txBody>
      </p:sp>
      <p:sp>
        <p:nvSpPr>
          <p:cNvPr id="5" name="TextBox 4"/>
          <p:cNvSpPr txBox="1"/>
          <p:nvPr/>
        </p:nvSpPr>
        <p:spPr>
          <a:xfrm>
            <a:off x="6722533" y="2133596"/>
            <a:ext cx="2099733" cy="1569660"/>
          </a:xfrm>
          <a:prstGeom prst="rect">
            <a:avLst/>
          </a:prstGeom>
          <a:noFill/>
        </p:spPr>
        <p:txBody>
          <a:bodyPr wrap="square" rtlCol="0">
            <a:spAutoFit/>
          </a:bodyPr>
          <a:lstStyle/>
          <a:p>
            <a:r>
              <a:rPr lang="en-US" sz="2400" i="1" dirty="0">
                <a:solidFill>
                  <a:srgbClr val="177197"/>
                </a:solidFill>
                <a:latin typeface="Calibri"/>
                <a:cs typeface="Calibri"/>
              </a:rPr>
              <a:t>How to develop your engagement plan</a:t>
            </a:r>
          </a:p>
        </p:txBody>
      </p:sp>
      <p:sp>
        <p:nvSpPr>
          <p:cNvPr id="4" name="Content Placeholder 3"/>
          <p:cNvSpPr>
            <a:spLocks noGrp="1"/>
          </p:cNvSpPr>
          <p:nvPr>
            <p:ph idx="1"/>
          </p:nvPr>
        </p:nvSpPr>
        <p:spPr>
          <a:xfrm>
            <a:off x="393620" y="1019735"/>
            <a:ext cx="5719313" cy="3653118"/>
          </a:xfrm>
        </p:spPr>
        <p:txBody>
          <a:bodyPr/>
          <a:lstStyle/>
          <a:p>
            <a:pPr>
              <a:spcBef>
                <a:spcPts val="0"/>
              </a:spcBef>
              <a:spcAft>
                <a:spcPts val="1200"/>
              </a:spcAft>
            </a:pPr>
            <a:r>
              <a:rPr lang="en-US" sz="2400" dirty="0">
                <a:solidFill>
                  <a:srgbClr val="FFFFFF"/>
                </a:solidFill>
              </a:rPr>
              <a:t>Planning the Engagement Process</a:t>
            </a:r>
          </a:p>
          <a:p>
            <a:pPr>
              <a:spcBef>
                <a:spcPts val="0"/>
              </a:spcBef>
              <a:spcAft>
                <a:spcPts val="1200"/>
              </a:spcAft>
            </a:pPr>
            <a:r>
              <a:rPr lang="en-US" sz="2400" dirty="0">
                <a:solidFill>
                  <a:srgbClr val="FFFFFF"/>
                </a:solidFill>
              </a:rPr>
              <a:t>Creating Teams</a:t>
            </a:r>
          </a:p>
          <a:p>
            <a:pPr>
              <a:spcBef>
                <a:spcPts val="0"/>
              </a:spcBef>
              <a:spcAft>
                <a:spcPts val="1200"/>
              </a:spcAft>
            </a:pPr>
            <a:r>
              <a:rPr lang="en-US" sz="2400" dirty="0">
                <a:solidFill>
                  <a:srgbClr val="FFFFFF"/>
                </a:solidFill>
              </a:rPr>
              <a:t>User Needs Research</a:t>
            </a:r>
          </a:p>
          <a:p>
            <a:pPr>
              <a:spcBef>
                <a:spcPts val="0"/>
              </a:spcBef>
              <a:spcAft>
                <a:spcPts val="1200"/>
              </a:spcAft>
            </a:pPr>
            <a:r>
              <a:rPr lang="en-US" sz="2400" dirty="0">
                <a:solidFill>
                  <a:srgbClr val="FFFFFF"/>
                </a:solidFill>
              </a:rPr>
              <a:t>Developing the Plan</a:t>
            </a:r>
          </a:p>
          <a:p>
            <a:pPr>
              <a:spcBef>
                <a:spcPts val="0"/>
              </a:spcBef>
              <a:spcAft>
                <a:spcPts val="1200"/>
              </a:spcAft>
            </a:pPr>
            <a:endParaRPr lang="en-US" sz="2400" dirty="0">
              <a:solidFill>
                <a:srgbClr val="FFFFFF"/>
              </a:solidFill>
            </a:endParaRPr>
          </a:p>
        </p:txBody>
      </p:sp>
      <p:sp>
        <p:nvSpPr>
          <p:cNvPr id="3" name="Title 2"/>
          <p:cNvSpPr>
            <a:spLocks noGrp="1"/>
          </p:cNvSpPr>
          <p:nvPr>
            <p:ph type="title"/>
          </p:nvPr>
        </p:nvSpPr>
        <p:spPr/>
        <p:txBody>
          <a:bodyPr/>
          <a:lstStyle/>
          <a:p>
            <a:r>
              <a:rPr lang="en-US" sz="2800" dirty="0">
                <a:solidFill>
                  <a:srgbClr val="FFFFFF"/>
                </a:solidFill>
              </a:rPr>
              <a:t>Workshop Part 2 |  </a:t>
            </a:r>
            <a:r>
              <a:rPr lang="en-US" sz="2800" b="1" dirty="0">
                <a:solidFill>
                  <a:srgbClr val="FFFFFF"/>
                </a:solidFill>
              </a:rPr>
              <a:t>TEAMS</a:t>
            </a:r>
          </a:p>
        </p:txBody>
      </p:sp>
    </p:spTree>
    <p:extLst>
      <p:ext uri="{BB962C8B-B14F-4D97-AF65-F5344CB8AC3E}">
        <p14:creationId xmlns:p14="http://schemas.microsoft.com/office/powerpoint/2010/main" val="3320976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h_wp_rethinking_the_classroom.jpg.rendition.480.480.jpg"/>
          <p:cNvPicPr>
            <a:picLocks noChangeAspect="1"/>
          </p:cNvPicPr>
          <p:nvPr/>
        </p:nvPicPr>
        <p:blipFill>
          <a:blip r:embed="rId2">
            <a:alphaModFix amt="27000"/>
            <a:extLst>
              <a:ext uri="{BEBA8EAE-BF5A-486C-A8C5-ECC9F3942E4B}">
                <a14:imgProps xmlns:a14="http://schemas.microsoft.com/office/drawing/2010/main">
                  <a14:imgLayer r:embed="rId3">
                    <a14:imgEffect>
                      <a14:brightnessContrast bright="-26000" contrast="-24000"/>
                    </a14:imgEffect>
                  </a14:imgLayer>
                </a14:imgProps>
              </a:ext>
              <a:ext uri="{28A0092B-C50C-407E-A947-70E740481C1C}">
                <a14:useLocalDpi xmlns:a14="http://schemas.microsoft.com/office/drawing/2010/main" val="0"/>
              </a:ext>
            </a:extLst>
          </a:blip>
          <a:stretch>
            <a:fillRect/>
          </a:stretch>
        </p:blipFill>
        <p:spPr>
          <a:xfrm>
            <a:off x="0" y="0"/>
            <a:ext cx="6388100" cy="5143500"/>
          </a:xfrm>
          <a:prstGeom prst="rect">
            <a:avLst/>
          </a:prstGeom>
        </p:spPr>
      </p:pic>
      <p:sp>
        <p:nvSpPr>
          <p:cNvPr id="11" name="Freeform 10"/>
          <p:cNvSpPr/>
          <p:nvPr/>
        </p:nvSpPr>
        <p:spPr bwMode="auto">
          <a:xfrm rot="16200000">
            <a:off x="825503" y="-825503"/>
            <a:ext cx="5143498" cy="67945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7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31</a:t>
            </a:fld>
            <a:endParaRPr lang="en-US" dirty="0"/>
          </a:p>
        </p:txBody>
      </p:sp>
      <p:sp>
        <p:nvSpPr>
          <p:cNvPr id="5" name="TextBox 4"/>
          <p:cNvSpPr txBox="1"/>
          <p:nvPr/>
        </p:nvSpPr>
        <p:spPr>
          <a:xfrm>
            <a:off x="6722533" y="2133596"/>
            <a:ext cx="2099733" cy="1569660"/>
          </a:xfrm>
          <a:prstGeom prst="rect">
            <a:avLst/>
          </a:prstGeom>
          <a:noFill/>
        </p:spPr>
        <p:txBody>
          <a:bodyPr wrap="square" rtlCol="0">
            <a:spAutoFit/>
          </a:bodyPr>
          <a:lstStyle/>
          <a:p>
            <a:r>
              <a:rPr lang="en-US" sz="2400" i="1" dirty="0">
                <a:solidFill>
                  <a:srgbClr val="177197"/>
                </a:solidFill>
                <a:latin typeface="Calibri"/>
                <a:cs typeface="Calibri"/>
              </a:rPr>
              <a:t>How to develop your engagement plan</a:t>
            </a:r>
          </a:p>
        </p:txBody>
      </p:sp>
      <p:sp>
        <p:nvSpPr>
          <p:cNvPr id="4" name="Content Placeholder 3"/>
          <p:cNvSpPr>
            <a:spLocks noGrp="1"/>
          </p:cNvSpPr>
          <p:nvPr>
            <p:ph idx="1"/>
          </p:nvPr>
        </p:nvSpPr>
        <p:spPr>
          <a:xfrm>
            <a:off x="393620" y="1019735"/>
            <a:ext cx="5719313" cy="3653118"/>
          </a:xfrm>
        </p:spPr>
        <p:txBody>
          <a:bodyPr/>
          <a:lstStyle/>
          <a:p>
            <a:pPr>
              <a:spcBef>
                <a:spcPts val="0"/>
              </a:spcBef>
              <a:spcAft>
                <a:spcPts val="1200"/>
              </a:spcAft>
            </a:pPr>
            <a:r>
              <a:rPr lang="en-US" sz="2400" dirty="0">
                <a:solidFill>
                  <a:srgbClr val="D9D9D9"/>
                </a:solidFill>
              </a:rPr>
              <a:t>Planning the Engagement Process</a:t>
            </a:r>
          </a:p>
          <a:p>
            <a:pPr>
              <a:spcBef>
                <a:spcPts val="0"/>
              </a:spcBef>
              <a:spcAft>
                <a:spcPts val="1200"/>
              </a:spcAft>
            </a:pPr>
            <a:r>
              <a:rPr lang="en-US" sz="2400" dirty="0">
                <a:solidFill>
                  <a:srgbClr val="D9D9D9"/>
                </a:solidFill>
              </a:rPr>
              <a:t>Creating Teams</a:t>
            </a:r>
          </a:p>
          <a:p>
            <a:pPr>
              <a:spcBef>
                <a:spcPts val="0"/>
              </a:spcBef>
              <a:spcAft>
                <a:spcPts val="1200"/>
              </a:spcAft>
            </a:pPr>
            <a:r>
              <a:rPr lang="en-US" sz="2800" b="1" dirty="0">
                <a:solidFill>
                  <a:srgbClr val="FFFFFF"/>
                </a:solidFill>
                <a:effectLst>
                  <a:outerShdw blurRad="38100" dist="38100" dir="2700000" algn="tl">
                    <a:srgbClr val="000000">
                      <a:alpha val="43137"/>
                    </a:srgbClr>
                  </a:outerShdw>
                </a:effectLst>
              </a:rPr>
              <a:t>User Needs Research</a:t>
            </a:r>
          </a:p>
          <a:p>
            <a:pPr>
              <a:spcBef>
                <a:spcPts val="0"/>
              </a:spcBef>
              <a:spcAft>
                <a:spcPts val="1200"/>
              </a:spcAft>
            </a:pPr>
            <a:r>
              <a:rPr lang="en-US" sz="2400" dirty="0">
                <a:solidFill>
                  <a:srgbClr val="D9D9D9"/>
                </a:solidFill>
              </a:rPr>
              <a:t>Developing the Plan</a:t>
            </a:r>
          </a:p>
          <a:p>
            <a:pPr>
              <a:spcBef>
                <a:spcPts val="0"/>
              </a:spcBef>
              <a:spcAft>
                <a:spcPts val="1200"/>
              </a:spcAft>
            </a:pPr>
            <a:endParaRPr lang="en-US" sz="2400" dirty="0">
              <a:solidFill>
                <a:srgbClr val="FFFFFF"/>
              </a:solidFill>
            </a:endParaRPr>
          </a:p>
        </p:txBody>
      </p:sp>
      <p:sp>
        <p:nvSpPr>
          <p:cNvPr id="3" name="Title 2"/>
          <p:cNvSpPr>
            <a:spLocks noGrp="1"/>
          </p:cNvSpPr>
          <p:nvPr>
            <p:ph type="title"/>
          </p:nvPr>
        </p:nvSpPr>
        <p:spPr/>
        <p:txBody>
          <a:bodyPr/>
          <a:lstStyle/>
          <a:p>
            <a:r>
              <a:rPr lang="en-US" sz="2800" dirty="0">
                <a:solidFill>
                  <a:srgbClr val="FFFFFF"/>
                </a:solidFill>
              </a:rPr>
              <a:t>Workshop Part 2 |  </a:t>
            </a:r>
            <a:r>
              <a:rPr lang="en-US" sz="2800" b="1" dirty="0">
                <a:solidFill>
                  <a:srgbClr val="FFFFFF"/>
                </a:solidFill>
              </a:rPr>
              <a:t>TEAMS</a:t>
            </a:r>
          </a:p>
        </p:txBody>
      </p:sp>
    </p:spTree>
    <p:extLst>
      <p:ext uri="{BB962C8B-B14F-4D97-AF65-F5344CB8AC3E}">
        <p14:creationId xmlns:p14="http://schemas.microsoft.com/office/powerpoint/2010/main" val="2185725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sp>
        <p:nvSpPr>
          <p:cNvPr id="5" name="Title 4"/>
          <p:cNvSpPr>
            <a:spLocks noGrp="1"/>
          </p:cNvSpPr>
          <p:nvPr>
            <p:ph type="title"/>
          </p:nvPr>
        </p:nvSpPr>
        <p:spPr>
          <a:xfrm>
            <a:off x="252663" y="469231"/>
            <a:ext cx="3777916" cy="1521494"/>
          </a:xfrm>
        </p:spPr>
        <p:txBody>
          <a:bodyPr/>
          <a:lstStyle/>
          <a:p>
            <a:pPr algn="ctr"/>
            <a:r>
              <a:rPr lang="en-US" sz="2700" dirty="0"/>
              <a:t>USER RESEARCH</a:t>
            </a:r>
          </a:p>
        </p:txBody>
      </p:sp>
      <p:pic>
        <p:nvPicPr>
          <p:cNvPr id="7" name="Picture 6"/>
          <p:cNvPicPr>
            <a:picLocks noChangeAspect="1"/>
          </p:cNvPicPr>
          <p:nvPr/>
        </p:nvPicPr>
        <p:blipFill>
          <a:blip r:embed="rId3"/>
          <a:stretch>
            <a:fillRect/>
          </a:stretch>
        </p:blipFill>
        <p:spPr>
          <a:xfrm>
            <a:off x="6523" y="4790830"/>
            <a:ext cx="352670" cy="352670"/>
          </a:xfrm>
          <a:prstGeom prst="rect">
            <a:avLst/>
          </a:prstGeom>
        </p:spPr>
      </p:pic>
      <p:sp>
        <p:nvSpPr>
          <p:cNvPr id="11" name="Title 1">
            <a:extLst>
              <a:ext uri="{FF2B5EF4-FFF2-40B4-BE49-F238E27FC236}">
                <a16:creationId xmlns:a16="http://schemas.microsoft.com/office/drawing/2014/main" id="{35DDC237-5FFF-6F47-9721-F9C97640E3C6}"/>
              </a:ext>
            </a:extLst>
          </p:cNvPr>
          <p:cNvSpPr>
            <a:spLocks noGrp="1"/>
          </p:cNvSpPr>
          <p:nvPr>
            <p:ph idx="1"/>
          </p:nvPr>
        </p:nvSpPr>
        <p:spPr>
          <a:xfrm>
            <a:off x="4763940" y="308781"/>
            <a:ext cx="4021714" cy="4085318"/>
          </a:xfrm>
        </p:spPr>
        <p:txBody>
          <a:bodyPr/>
          <a:lstStyle/>
          <a:p>
            <a:endParaRPr lang="en-US" dirty="0"/>
          </a:p>
          <a:p>
            <a:endParaRPr lang="en-US" dirty="0"/>
          </a:p>
          <a:p>
            <a:endParaRPr lang="en-US" dirty="0"/>
          </a:p>
          <a:p>
            <a:endParaRPr lang="en-US" dirty="0"/>
          </a:p>
          <a:p>
            <a:endParaRPr lang="en-US" sz="2000" dirty="0"/>
          </a:p>
          <a:p>
            <a:pPr marL="0" indent="0">
              <a:buNone/>
            </a:pPr>
            <a:endParaRPr lang="en-US" sz="2000" dirty="0"/>
          </a:p>
          <a:p>
            <a:pPr marL="0" indent="0">
              <a:buNone/>
            </a:pPr>
            <a:r>
              <a:rPr lang="en-US" sz="2800" dirty="0"/>
              <a:t>Dana C. </a:t>
            </a:r>
            <a:r>
              <a:rPr lang="en-US" sz="2800" dirty="0" err="1"/>
              <a:t>Gierdowski</a:t>
            </a:r>
            <a:r>
              <a:rPr lang="en-US" sz="2800" dirty="0"/>
              <a:t>, PhD</a:t>
            </a:r>
          </a:p>
          <a:p>
            <a:pPr marL="0" indent="0">
              <a:buNone/>
            </a:pPr>
            <a:r>
              <a:rPr lang="en-US" sz="2000" dirty="0"/>
              <a:t>Researcher</a:t>
            </a:r>
          </a:p>
          <a:p>
            <a:pPr marL="0" indent="0">
              <a:buNone/>
            </a:pPr>
            <a:r>
              <a:rPr lang="en-US" sz="2000" dirty="0"/>
              <a:t>EDUCAUSE</a:t>
            </a:r>
          </a:p>
        </p:txBody>
      </p:sp>
    </p:spTree>
    <p:extLst>
      <p:ext uri="{BB962C8B-B14F-4D97-AF65-F5344CB8AC3E}">
        <p14:creationId xmlns:p14="http://schemas.microsoft.com/office/powerpoint/2010/main" val="945203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18" name="Title 1">
            <a:extLst>
              <a:ext uri="{FF2B5EF4-FFF2-40B4-BE49-F238E27FC236}">
                <a16:creationId xmlns:a16="http://schemas.microsoft.com/office/drawing/2014/main" id="{9C808205-30B9-D949-A5C5-7B9DC59659CE}"/>
              </a:ext>
            </a:extLst>
          </p:cNvPr>
          <p:cNvSpPr>
            <a:spLocks noGrp="1"/>
          </p:cNvSpPr>
          <p:nvPr>
            <p:ph type="title"/>
          </p:nvPr>
        </p:nvSpPr>
        <p:spPr>
          <a:xfrm>
            <a:off x="189310" y="38100"/>
            <a:ext cx="8497490" cy="866775"/>
          </a:xfrm>
        </p:spPr>
        <p:txBody>
          <a:bodyPr/>
          <a:lstStyle/>
          <a:p>
            <a:r>
              <a:rPr lang="en-US" dirty="0"/>
              <a:t>Big Picture Questions</a:t>
            </a:r>
          </a:p>
        </p:txBody>
      </p:sp>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None/>
            </a:pPr>
            <a:r>
              <a:rPr lang="en-US" dirty="0">
                <a:latin typeface="Trebuchet MS" charset="0"/>
                <a:cs typeface="Arial" charset="0"/>
              </a:rPr>
              <a:t>How will (or how does) the space reflect: </a:t>
            </a:r>
          </a:p>
          <a:p>
            <a:pPr lvl="1"/>
            <a:r>
              <a:rPr lang="en-US" sz="1800" dirty="0">
                <a:latin typeface="Trebuchet MS" charset="0"/>
                <a:cs typeface="Arial" charset="0"/>
              </a:rPr>
              <a:t> the mission of the institution/ department/program?</a:t>
            </a:r>
          </a:p>
          <a:p>
            <a:pPr lvl="1"/>
            <a:r>
              <a:rPr lang="en-US" sz="1800" dirty="0">
                <a:latin typeface="Trebuchet MS" charset="0"/>
                <a:cs typeface="Arial" charset="0"/>
              </a:rPr>
              <a:t> sound and effective pedagogical practices?</a:t>
            </a:r>
          </a:p>
          <a:p>
            <a:pPr lvl="1"/>
            <a:r>
              <a:rPr lang="en-US" sz="1800" dirty="0">
                <a:latin typeface="Trebuchet MS" charset="0"/>
                <a:cs typeface="Arial" charset="0"/>
              </a:rPr>
              <a:t> comfort and accessibility for users?</a:t>
            </a:r>
          </a:p>
          <a:p>
            <a:pPr lvl="1"/>
            <a:endParaRPr lang="en-US" sz="1800" dirty="0">
              <a:latin typeface="Trebuchet MS" charset="0"/>
              <a:cs typeface="Arial" charset="0"/>
            </a:endParaRPr>
          </a:p>
          <a:p>
            <a:pPr marL="0" indent="0">
              <a:buNone/>
            </a:pPr>
            <a:r>
              <a:rPr lang="en-US" sz="1350" dirty="0"/>
              <a:t>	</a:t>
            </a:r>
          </a:p>
        </p:txBody>
      </p:sp>
    </p:spTree>
    <p:extLst>
      <p:ext uri="{BB962C8B-B14F-4D97-AF65-F5344CB8AC3E}">
        <p14:creationId xmlns:p14="http://schemas.microsoft.com/office/powerpoint/2010/main" val="4202430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6" name="Title 1">
            <a:extLst>
              <a:ext uri="{FF2B5EF4-FFF2-40B4-BE49-F238E27FC236}">
                <a16:creationId xmlns:a16="http://schemas.microsoft.com/office/drawing/2014/main" id="{377B10A0-F220-F141-BEEE-FA14A4A2A961}"/>
              </a:ext>
            </a:extLst>
          </p:cNvPr>
          <p:cNvSpPr txBox="1">
            <a:spLocks/>
          </p:cNvSpPr>
          <p:nvPr/>
        </p:nvSpPr>
        <p:spPr>
          <a:xfrm>
            <a:off x="342900" y="131088"/>
            <a:ext cx="6172200" cy="757554"/>
          </a:xfrm>
          <a:prstGeom prst="rect">
            <a:avLst/>
          </a:prstGeom>
          <a:effectLst/>
        </p:spPr>
        <p:txBody>
          <a:bodyPr vert="horz" lIns="68580" tIns="34290" rIns="68580" bIns="3429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dirty="0"/>
              <a:t>Planning</a:t>
            </a:r>
          </a:p>
        </p:txBody>
      </p:sp>
      <p:graphicFrame>
        <p:nvGraphicFramePr>
          <p:cNvPr id="10" name="Picture Placeholder 4">
            <a:extLst>
              <a:ext uri="{FF2B5EF4-FFF2-40B4-BE49-F238E27FC236}">
                <a16:creationId xmlns:a16="http://schemas.microsoft.com/office/drawing/2014/main" id="{4F31E298-54C7-5044-8CA6-C5F8BF48B32C}"/>
              </a:ext>
            </a:extLst>
          </p:cNvPr>
          <p:cNvGraphicFramePr>
            <a:graphicFrameLocks noGrp="1"/>
          </p:cNvGraphicFramePr>
          <p:nvPr>
            <p:ph idx="1"/>
            <p:extLst>
              <p:ext uri="{D42A27DB-BD31-4B8C-83A1-F6EECF244321}">
                <p14:modId xmlns:p14="http://schemas.microsoft.com/office/powerpoint/2010/main" val="2865937191"/>
              </p:ext>
            </p:extLst>
          </p:nvPr>
        </p:nvGraphicFramePr>
        <p:xfrm>
          <a:off x="1590221" y="1290746"/>
          <a:ext cx="6330460" cy="32368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61802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err="1"/>
              <a:t>FLEXspace</a:t>
            </a:r>
            <a:r>
              <a:rPr lang="en-US" dirty="0"/>
              <a:t>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18" name="Title 1">
            <a:extLst>
              <a:ext uri="{FF2B5EF4-FFF2-40B4-BE49-F238E27FC236}">
                <a16:creationId xmlns:a16="http://schemas.microsoft.com/office/drawing/2014/main" id="{9C808205-30B9-D949-A5C5-7B9DC59659CE}"/>
              </a:ext>
            </a:extLst>
          </p:cNvPr>
          <p:cNvSpPr>
            <a:spLocks noGrp="1"/>
          </p:cNvSpPr>
          <p:nvPr>
            <p:ph type="title"/>
          </p:nvPr>
        </p:nvSpPr>
        <p:spPr>
          <a:xfrm>
            <a:off x="189310" y="38100"/>
            <a:ext cx="8497490" cy="866775"/>
          </a:xfrm>
        </p:spPr>
        <p:txBody>
          <a:bodyPr/>
          <a:lstStyle/>
          <a:p>
            <a:r>
              <a:rPr lang="en-US"/>
              <a:t>Involve Users!</a:t>
            </a:r>
          </a:p>
        </p:txBody>
      </p:sp>
      <p:sp>
        <p:nvSpPr>
          <p:cNvPr id="2" name="TextBox 1">
            <a:extLst>
              <a:ext uri="{FF2B5EF4-FFF2-40B4-BE49-F238E27FC236}">
                <a16:creationId xmlns:a16="http://schemas.microsoft.com/office/drawing/2014/main" id="{B2B3E7DD-11E6-734D-A956-080E7D7A6CFD}"/>
              </a:ext>
            </a:extLst>
          </p:cNvPr>
          <p:cNvSpPr txBox="1"/>
          <p:nvPr/>
        </p:nvSpPr>
        <p:spPr>
          <a:xfrm>
            <a:off x="734096" y="1584101"/>
            <a:ext cx="2511380" cy="2631490"/>
          </a:xfrm>
          <a:prstGeom prst="rect">
            <a:avLst/>
          </a:prstGeom>
          <a:noFill/>
        </p:spPr>
        <p:txBody>
          <a:bodyPr wrap="square" rtlCol="0">
            <a:spAutoFit/>
          </a:bodyPr>
          <a:lstStyle/>
          <a:p>
            <a:r>
              <a:rPr lang="en-US" sz="2100">
                <a:solidFill>
                  <a:schemeClr val="bg1"/>
                </a:solidFill>
                <a:cs typeface="Arial" charset="0"/>
              </a:rPr>
              <a:t>TALK to and COLLECT DATA from those who use the space before you move forward.</a:t>
            </a:r>
          </a:p>
          <a:p>
            <a:endParaRPr lang="en-US" sz="2100">
              <a:solidFill>
                <a:schemeClr val="bg1"/>
              </a:solidFill>
              <a:cs typeface="Arial" charset="0"/>
            </a:endParaRPr>
          </a:p>
          <a:p>
            <a:endParaRPr lang="en-US" sz="2100">
              <a:solidFill>
                <a:schemeClr val="bg1"/>
              </a:solidFill>
              <a:cs typeface="Arial" charset="0"/>
            </a:endParaRPr>
          </a:p>
          <a:p>
            <a:endParaRPr lang="en-US"/>
          </a:p>
        </p:txBody>
      </p:sp>
      <p:sp>
        <p:nvSpPr>
          <p:cNvPr id="3" name="TextBox 2">
            <a:extLst>
              <a:ext uri="{FF2B5EF4-FFF2-40B4-BE49-F238E27FC236}">
                <a16:creationId xmlns:a16="http://schemas.microsoft.com/office/drawing/2014/main" id="{2B38355A-7C36-ED40-9DC4-1F25D8F0BAB7}"/>
              </a:ext>
            </a:extLst>
          </p:cNvPr>
          <p:cNvSpPr txBox="1"/>
          <p:nvPr/>
        </p:nvSpPr>
        <p:spPr>
          <a:xfrm>
            <a:off x="4572000" y="1604893"/>
            <a:ext cx="4172047" cy="3231654"/>
          </a:xfrm>
          <a:prstGeom prst="rect">
            <a:avLst/>
          </a:prstGeom>
          <a:noFill/>
        </p:spPr>
        <p:txBody>
          <a:bodyPr wrap="square" rtlCol="0">
            <a:spAutoFit/>
          </a:bodyPr>
          <a:lstStyle/>
          <a:p>
            <a:pPr marL="214313" indent="-214313">
              <a:buFont typeface="Arial" panose="020B0604020202020204" pitchFamily="34" charset="0"/>
              <a:buChar char="•"/>
            </a:pPr>
            <a:r>
              <a:rPr lang="en-US" sz="2100">
                <a:solidFill>
                  <a:schemeClr val="bg1"/>
                </a:solidFill>
                <a:cs typeface="Arial" charset="0"/>
              </a:rPr>
              <a:t>Students</a:t>
            </a:r>
          </a:p>
          <a:p>
            <a:pPr marL="214313" indent="-214313">
              <a:buFont typeface="Arial" panose="020B0604020202020204" pitchFamily="34" charset="0"/>
              <a:buChar char="•"/>
            </a:pPr>
            <a:r>
              <a:rPr lang="en-US" sz="2100">
                <a:solidFill>
                  <a:schemeClr val="bg1"/>
                </a:solidFill>
                <a:cs typeface="Arial" charset="0"/>
              </a:rPr>
              <a:t>Faculty</a:t>
            </a:r>
          </a:p>
          <a:p>
            <a:pPr marL="214313" indent="-214313">
              <a:buFont typeface="Arial" panose="020B0604020202020204" pitchFamily="34" charset="0"/>
              <a:buChar char="•"/>
            </a:pPr>
            <a:endParaRPr lang="en-US" sz="2100">
              <a:solidFill>
                <a:schemeClr val="bg1"/>
              </a:solidFill>
              <a:cs typeface="Arial" charset="0"/>
            </a:endParaRPr>
          </a:p>
          <a:p>
            <a:pPr marL="214313" indent="-214313">
              <a:buFont typeface="Arial" panose="020B0604020202020204" pitchFamily="34" charset="0"/>
              <a:buChar char="•"/>
            </a:pPr>
            <a:endParaRPr lang="en-US" sz="2100">
              <a:solidFill>
                <a:schemeClr val="bg1"/>
              </a:solidFill>
              <a:cs typeface="Arial" charset="0"/>
            </a:endParaRPr>
          </a:p>
          <a:p>
            <a:pPr marL="214313" indent="-214313">
              <a:buFont typeface="Arial" panose="020B0604020202020204" pitchFamily="34" charset="0"/>
              <a:buChar char="•"/>
            </a:pPr>
            <a:endParaRPr lang="en-US" sz="2100">
              <a:solidFill>
                <a:schemeClr val="bg1"/>
              </a:solidFill>
              <a:cs typeface="Arial" charset="0"/>
            </a:endParaRPr>
          </a:p>
          <a:p>
            <a:pPr marL="214313" indent="-214313">
              <a:buFont typeface="Arial" panose="020B0604020202020204" pitchFamily="34" charset="0"/>
              <a:buChar char="•"/>
            </a:pPr>
            <a:endParaRPr lang="en-US" sz="2100">
              <a:solidFill>
                <a:schemeClr val="bg1"/>
              </a:solidFill>
              <a:cs typeface="Arial" charset="0"/>
            </a:endParaRPr>
          </a:p>
          <a:p>
            <a:r>
              <a:rPr lang="en-US" sz="2100">
                <a:solidFill>
                  <a:schemeClr val="bg1"/>
                </a:solidFill>
                <a:cs typeface="Arial" charset="0"/>
              </a:rPr>
              <a:t>Preferences may vary</a:t>
            </a:r>
          </a:p>
          <a:p>
            <a:pPr marL="600075" lvl="1" indent="-257175">
              <a:buFont typeface="Arial" panose="020B0604020202020204" pitchFamily="34" charset="0"/>
              <a:buChar char="•"/>
            </a:pPr>
            <a:r>
              <a:rPr lang="en-US">
                <a:solidFill>
                  <a:schemeClr val="bg1"/>
                </a:solidFill>
                <a:cs typeface="Arial" charset="0"/>
              </a:rPr>
              <a:t>Design for flexibility &amp; accessibility</a:t>
            </a:r>
          </a:p>
          <a:p>
            <a:pPr marL="214313" indent="-214313">
              <a:buFont typeface="Arial" panose="020B0604020202020204" pitchFamily="34" charset="0"/>
              <a:buChar char="•"/>
            </a:pPr>
            <a:endParaRPr lang="en-US" sz="2100">
              <a:solidFill>
                <a:schemeClr val="bg1"/>
              </a:solidFill>
              <a:cs typeface="Arial" charset="0"/>
            </a:endParaRPr>
          </a:p>
        </p:txBody>
      </p:sp>
    </p:spTree>
    <p:extLst>
      <p:ext uri="{BB962C8B-B14F-4D97-AF65-F5344CB8AC3E}">
        <p14:creationId xmlns:p14="http://schemas.microsoft.com/office/powerpoint/2010/main" val="3972268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err="1"/>
              <a:t>FLEXspace</a:t>
            </a:r>
            <a:r>
              <a:rPr lang="en-US" dirty="0"/>
              <a:t>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18" name="Title 1">
            <a:extLst>
              <a:ext uri="{FF2B5EF4-FFF2-40B4-BE49-F238E27FC236}">
                <a16:creationId xmlns:a16="http://schemas.microsoft.com/office/drawing/2014/main" id="{9C808205-30B9-D949-A5C5-7B9DC59659CE}"/>
              </a:ext>
            </a:extLst>
          </p:cNvPr>
          <p:cNvSpPr>
            <a:spLocks noGrp="1"/>
          </p:cNvSpPr>
          <p:nvPr>
            <p:ph type="title"/>
          </p:nvPr>
        </p:nvSpPr>
        <p:spPr>
          <a:xfrm>
            <a:off x="189310" y="38100"/>
            <a:ext cx="8497490" cy="866775"/>
          </a:xfrm>
        </p:spPr>
        <p:txBody>
          <a:bodyPr/>
          <a:lstStyle/>
          <a:p>
            <a:r>
              <a:rPr lang="en-US" dirty="0">
                <a:latin typeface="Trebuchet MS" charset="0"/>
                <a:cs typeface="Arial" charset="0"/>
              </a:rPr>
              <a:t>Planning &amp; Collaboration</a:t>
            </a:r>
            <a:endParaRPr lang="en-US" dirty="0"/>
          </a:p>
        </p:txBody>
      </p:sp>
      <p:sp>
        <p:nvSpPr>
          <p:cNvPr id="6" name="Content Placeholder 2">
            <a:extLst>
              <a:ext uri="{FF2B5EF4-FFF2-40B4-BE49-F238E27FC236}">
                <a16:creationId xmlns:a16="http://schemas.microsoft.com/office/drawing/2014/main" id="{DF6A09C7-72A7-F744-B64F-B25AF972174A}"/>
              </a:ext>
            </a:extLst>
          </p:cNvPr>
          <p:cNvSpPr>
            <a:spLocks noGrp="1"/>
          </p:cNvSpPr>
          <p:nvPr>
            <p:ph sz="half" idx="1"/>
          </p:nvPr>
        </p:nvSpPr>
        <p:spPr>
          <a:xfrm>
            <a:off x="342900" y="1200151"/>
            <a:ext cx="3028950" cy="3394472"/>
          </a:xfrm>
        </p:spPr>
        <p:txBody>
          <a:bodyPr>
            <a:normAutofit/>
          </a:bodyPr>
          <a:lstStyle/>
          <a:p>
            <a:pPr marL="0" indent="0">
              <a:buNone/>
            </a:pPr>
            <a:r>
              <a:rPr lang="en-US" sz="2100" dirty="0"/>
              <a:t>Talk &amp; Collect Data</a:t>
            </a:r>
          </a:p>
          <a:p>
            <a:pPr marL="0" indent="0">
              <a:buNone/>
            </a:pPr>
            <a:endParaRPr lang="en-US" dirty="0"/>
          </a:p>
        </p:txBody>
      </p:sp>
      <p:sp>
        <p:nvSpPr>
          <p:cNvPr id="7" name="TextBox 6">
            <a:extLst>
              <a:ext uri="{FF2B5EF4-FFF2-40B4-BE49-F238E27FC236}">
                <a16:creationId xmlns:a16="http://schemas.microsoft.com/office/drawing/2014/main" id="{879A67A6-CDB3-A244-9670-5DECDC225623}"/>
              </a:ext>
            </a:extLst>
          </p:cNvPr>
          <p:cNvSpPr txBox="1"/>
          <p:nvPr/>
        </p:nvSpPr>
        <p:spPr>
          <a:xfrm>
            <a:off x="5125557" y="4184534"/>
            <a:ext cx="3133021" cy="1431161"/>
          </a:xfrm>
          <a:prstGeom prst="rect">
            <a:avLst/>
          </a:prstGeom>
          <a:noFill/>
        </p:spPr>
        <p:txBody>
          <a:bodyPr wrap="square" rtlCol="0">
            <a:spAutoFit/>
          </a:bodyPr>
          <a:lstStyle/>
          <a:p>
            <a:r>
              <a:rPr lang="en-US" dirty="0">
                <a:solidFill>
                  <a:schemeClr val="bg1"/>
                </a:solidFill>
                <a:latin typeface="Trebuchet MS" charset="0"/>
              </a:rPr>
              <a:t>User workshops, focus groups, interviews, and conceptual mapping…</a:t>
            </a:r>
          </a:p>
          <a:p>
            <a:endParaRPr lang="en-US" sz="1500" dirty="0"/>
          </a:p>
          <a:p>
            <a:endParaRPr lang="en-US" dirty="0"/>
          </a:p>
        </p:txBody>
      </p:sp>
      <p:pic>
        <p:nvPicPr>
          <p:cNvPr id="8" name="Picture 10" descr="IMG_1260.JPG">
            <a:extLst>
              <a:ext uri="{FF2B5EF4-FFF2-40B4-BE49-F238E27FC236}">
                <a16:creationId xmlns:a16="http://schemas.microsoft.com/office/drawing/2014/main" id="{4953EE72-3708-2D49-B20D-6691CDC85AA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4559" y="1200150"/>
            <a:ext cx="3494019" cy="2789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9" name="Picture 10" descr="Instructor.jpg">
            <a:extLst>
              <a:ext uri="{FF2B5EF4-FFF2-40B4-BE49-F238E27FC236}">
                <a16:creationId xmlns:a16="http://schemas.microsoft.com/office/drawing/2014/main" id="{51A4BAAC-8D6E-AD4A-AC05-935E215DD1C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1112" y="1965722"/>
            <a:ext cx="3502819"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74419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18" name="Title 1">
            <a:extLst>
              <a:ext uri="{FF2B5EF4-FFF2-40B4-BE49-F238E27FC236}">
                <a16:creationId xmlns:a16="http://schemas.microsoft.com/office/drawing/2014/main" id="{9C808205-30B9-D949-A5C5-7B9DC59659CE}"/>
              </a:ext>
            </a:extLst>
          </p:cNvPr>
          <p:cNvSpPr>
            <a:spLocks noGrp="1"/>
          </p:cNvSpPr>
          <p:nvPr>
            <p:ph type="title"/>
          </p:nvPr>
        </p:nvSpPr>
        <p:spPr>
          <a:xfrm>
            <a:off x="189310" y="38100"/>
            <a:ext cx="8497490" cy="866775"/>
          </a:xfrm>
        </p:spPr>
        <p:txBody>
          <a:bodyPr/>
          <a:lstStyle/>
          <a:p>
            <a:r>
              <a:rPr lang="en-US" dirty="0"/>
              <a:t>Talk &amp; Collect Data</a:t>
            </a:r>
          </a:p>
        </p:txBody>
      </p:sp>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dirty="0">
              <a:latin typeface="Trebuchet MS" charset="0"/>
              <a:cs typeface="Arial" charset="0"/>
            </a:endParaRPr>
          </a:p>
          <a:p>
            <a:pPr marL="0" indent="0">
              <a:buNone/>
            </a:pPr>
            <a:r>
              <a:rPr lang="en-US" sz="1350" dirty="0"/>
              <a:t>	</a:t>
            </a:r>
          </a:p>
        </p:txBody>
      </p:sp>
      <p:pic>
        <p:nvPicPr>
          <p:cNvPr id="6" name="Picture 10" descr="Student_SurveyA.png">
            <a:extLst>
              <a:ext uri="{FF2B5EF4-FFF2-40B4-BE49-F238E27FC236}">
                <a16:creationId xmlns:a16="http://schemas.microsoft.com/office/drawing/2014/main" id="{D3E033ED-4F2E-4149-9F27-3B038278120D}"/>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t="4465" b="4465"/>
          <a:stretch>
            <a:fillRect/>
          </a:stretch>
        </p:blipFill>
        <p:spPr bwMode="auto">
          <a:xfrm>
            <a:off x="1063723" y="1190116"/>
            <a:ext cx="6748664" cy="3711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99161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18" name="Title 1">
            <a:extLst>
              <a:ext uri="{FF2B5EF4-FFF2-40B4-BE49-F238E27FC236}">
                <a16:creationId xmlns:a16="http://schemas.microsoft.com/office/drawing/2014/main" id="{9C808205-30B9-D949-A5C5-7B9DC59659CE}"/>
              </a:ext>
            </a:extLst>
          </p:cNvPr>
          <p:cNvSpPr>
            <a:spLocks noGrp="1"/>
          </p:cNvSpPr>
          <p:nvPr>
            <p:ph type="title"/>
          </p:nvPr>
        </p:nvSpPr>
        <p:spPr>
          <a:xfrm>
            <a:off x="189310" y="38100"/>
            <a:ext cx="8497490" cy="866775"/>
          </a:xfrm>
        </p:spPr>
        <p:txBody>
          <a:bodyPr/>
          <a:lstStyle/>
          <a:p>
            <a:r>
              <a:rPr lang="en-US" dirty="0"/>
              <a:t>Talk &amp; Collect Data</a:t>
            </a:r>
          </a:p>
        </p:txBody>
      </p:sp>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dirty="0">
              <a:latin typeface="Trebuchet MS" charset="0"/>
              <a:cs typeface="Arial" charset="0"/>
            </a:endParaRPr>
          </a:p>
          <a:p>
            <a:pPr marL="0" indent="0">
              <a:buNone/>
            </a:pPr>
            <a:r>
              <a:rPr lang="en-US" sz="1350" dirty="0"/>
              <a:t>	</a:t>
            </a:r>
          </a:p>
        </p:txBody>
      </p:sp>
      <p:pic>
        <p:nvPicPr>
          <p:cNvPr id="6" name="Picture 5" descr="survey.png">
            <a:extLst>
              <a:ext uri="{FF2B5EF4-FFF2-40B4-BE49-F238E27FC236}">
                <a16:creationId xmlns:a16="http://schemas.microsoft.com/office/drawing/2014/main" id="{0B35A608-7B26-EE49-812D-9F6570E2E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907" y="1130409"/>
            <a:ext cx="5678948" cy="2752571"/>
          </a:xfrm>
          <a:prstGeom prst="rect">
            <a:avLst/>
          </a:prstGeom>
        </p:spPr>
      </p:pic>
      <p:pic>
        <p:nvPicPr>
          <p:cNvPr id="7" name="Picture 12" descr="Faculty_SurveyB.png">
            <a:extLst>
              <a:ext uri="{FF2B5EF4-FFF2-40B4-BE49-F238E27FC236}">
                <a16:creationId xmlns:a16="http://schemas.microsoft.com/office/drawing/2014/main" id="{A25D183D-B956-364F-A9D9-732B1E95E7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764" r="3572"/>
          <a:stretch/>
        </p:blipFill>
        <p:spPr bwMode="auto">
          <a:xfrm>
            <a:off x="3583009" y="1616792"/>
            <a:ext cx="4694874" cy="3218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89957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18" name="Title 1">
            <a:extLst>
              <a:ext uri="{FF2B5EF4-FFF2-40B4-BE49-F238E27FC236}">
                <a16:creationId xmlns:a16="http://schemas.microsoft.com/office/drawing/2014/main" id="{9C808205-30B9-D949-A5C5-7B9DC59659CE}"/>
              </a:ext>
            </a:extLst>
          </p:cNvPr>
          <p:cNvSpPr>
            <a:spLocks noGrp="1"/>
          </p:cNvSpPr>
          <p:nvPr>
            <p:ph type="title"/>
          </p:nvPr>
        </p:nvSpPr>
        <p:spPr>
          <a:xfrm>
            <a:off x="189310" y="38100"/>
            <a:ext cx="8497490" cy="866775"/>
          </a:xfrm>
        </p:spPr>
        <p:txBody>
          <a:bodyPr/>
          <a:lstStyle/>
          <a:p>
            <a:r>
              <a:rPr lang="en-US" dirty="0"/>
              <a:t>Talk &amp; Collect Data</a:t>
            </a:r>
          </a:p>
        </p:txBody>
      </p:sp>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dirty="0">
              <a:latin typeface="Trebuchet MS" charset="0"/>
              <a:cs typeface="Arial" charset="0"/>
            </a:endParaRPr>
          </a:p>
          <a:p>
            <a:pPr marL="0" indent="0">
              <a:buNone/>
            </a:pPr>
            <a:r>
              <a:rPr lang="en-US" sz="1350" dirty="0"/>
              <a:t>	</a:t>
            </a:r>
          </a:p>
        </p:txBody>
      </p:sp>
      <p:pic>
        <p:nvPicPr>
          <p:cNvPr id="6" name="Picture 10" descr="IMG_0042.JPG">
            <a:extLst>
              <a:ext uri="{FF2B5EF4-FFF2-40B4-BE49-F238E27FC236}">
                <a16:creationId xmlns:a16="http://schemas.microsoft.com/office/drawing/2014/main" id="{E2C037A4-C596-E84D-B686-71DC199B16D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69877" y="1266424"/>
            <a:ext cx="3825874" cy="2869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DBB5D7C7-8D6A-114F-9BEF-D0F760153BC4}"/>
              </a:ext>
            </a:extLst>
          </p:cNvPr>
          <p:cNvSpPr txBox="1">
            <a:spLocks/>
          </p:cNvSpPr>
          <p:nvPr/>
        </p:nvSpPr>
        <p:spPr>
          <a:xfrm>
            <a:off x="5336952" y="1223158"/>
            <a:ext cx="3537171" cy="3394472"/>
          </a:xfrm>
          <a:prstGeom prst="rect">
            <a:avLst/>
          </a:prstGeom>
        </p:spPr>
        <p:txBody>
          <a:bodyP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US" dirty="0"/>
              <a:t>Observations</a:t>
            </a:r>
          </a:p>
          <a:p>
            <a:endParaRPr lang="en-US" dirty="0"/>
          </a:p>
          <a:p>
            <a:endParaRPr lang="en-US" dirty="0"/>
          </a:p>
          <a:p>
            <a:r>
              <a:rPr lang="en-US" dirty="0"/>
              <a:t>Look for patterns in responses</a:t>
            </a:r>
          </a:p>
          <a:p>
            <a:endParaRPr lang="en-US" sz="1350" dirty="0"/>
          </a:p>
          <a:p>
            <a:endParaRPr lang="en-US" sz="1350" dirty="0"/>
          </a:p>
        </p:txBody>
      </p:sp>
    </p:spTree>
    <p:extLst>
      <p:ext uri="{BB962C8B-B14F-4D97-AF65-F5344CB8AC3E}">
        <p14:creationId xmlns:p14="http://schemas.microsoft.com/office/powerpoint/2010/main" val="1856506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Activity 1: Connect the Dots!</a:t>
            </a:r>
          </a:p>
        </p:txBody>
      </p:sp>
      <p:sp>
        <p:nvSpPr>
          <p:cNvPr id="6" name="Content Placeholder 5"/>
          <p:cNvSpPr>
            <a:spLocks noGrp="1"/>
          </p:cNvSpPr>
          <p:nvPr>
            <p:ph idx="1"/>
          </p:nvPr>
        </p:nvSpPr>
        <p:spPr>
          <a:xfrm>
            <a:off x="575934" y="1171416"/>
            <a:ext cx="7915931" cy="2727383"/>
          </a:xfrm>
        </p:spPr>
        <p:txBody>
          <a:bodyPr>
            <a:noAutofit/>
          </a:bodyPr>
          <a:lstStyle/>
          <a:p>
            <a:pPr lvl="0"/>
            <a:r>
              <a:rPr lang="en-US" sz="1800" dirty="0"/>
              <a:t>Specific learning environment type or room design </a:t>
            </a:r>
          </a:p>
          <a:p>
            <a:pPr lvl="0"/>
            <a:r>
              <a:rPr lang="en-US" sz="1800" dirty="0"/>
              <a:t>A learning space master plan (department, school or campus)</a:t>
            </a:r>
          </a:p>
          <a:p>
            <a:pPr lvl="0"/>
            <a:r>
              <a:rPr lang="en-US" sz="1800" dirty="0"/>
              <a:t>Need to upgrade a single space </a:t>
            </a:r>
          </a:p>
          <a:p>
            <a:pPr lvl="0"/>
            <a:r>
              <a:rPr lang="en-US" sz="1800" dirty="0"/>
              <a:t>Need to develop a plan to upgrade classrooms across campus (including a support and refresh plan?)</a:t>
            </a:r>
          </a:p>
          <a:p>
            <a:pPr lvl="0"/>
            <a:r>
              <a:rPr lang="en-US" sz="1800" dirty="0"/>
              <a:t>Working with campus facilities or architects to plan a new building which features (or includes) several learning spaces </a:t>
            </a:r>
          </a:p>
          <a:p>
            <a:pPr lvl="0"/>
            <a:r>
              <a:rPr lang="en-US" sz="1800" dirty="0"/>
              <a:t>Creation of a model or ‘sandbox’ space, to foster pedagogy and enable experimentation</a:t>
            </a:r>
          </a:p>
          <a:p>
            <a:pPr lvl="0"/>
            <a:r>
              <a:rPr lang="en-US" sz="1800" dirty="0"/>
              <a:t>Creation of a space that includes “maker tools” or elements to create or support virtual reality</a:t>
            </a:r>
          </a:p>
          <a:p>
            <a:endParaRPr lang="en-US" sz="1800"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455388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dirty="0">
              <a:latin typeface="Trebuchet MS" charset="0"/>
              <a:cs typeface="Arial" charset="0"/>
            </a:endParaRPr>
          </a:p>
          <a:p>
            <a:pPr marL="0" indent="0">
              <a:buNone/>
            </a:pPr>
            <a:r>
              <a:rPr lang="en-US" sz="1350" dirty="0"/>
              <a:t>	</a:t>
            </a:r>
          </a:p>
        </p:txBody>
      </p:sp>
      <p:graphicFrame>
        <p:nvGraphicFramePr>
          <p:cNvPr id="6" name="Content Placeholder 9">
            <a:extLst>
              <a:ext uri="{FF2B5EF4-FFF2-40B4-BE49-F238E27FC236}">
                <a16:creationId xmlns:a16="http://schemas.microsoft.com/office/drawing/2014/main" id="{943B5BCC-57BA-5247-A24C-2DDF88736A47}"/>
              </a:ext>
            </a:extLst>
          </p:cNvPr>
          <p:cNvGraphicFramePr>
            <a:graphicFrameLocks noGrp="1"/>
          </p:cNvGraphicFramePr>
          <p:nvPr>
            <p:ph idx="1"/>
            <p:extLst>
              <p:ext uri="{D42A27DB-BD31-4B8C-83A1-F6EECF244321}">
                <p14:modId xmlns:p14="http://schemas.microsoft.com/office/powerpoint/2010/main" val="417236089"/>
              </p:ext>
            </p:extLst>
          </p:nvPr>
        </p:nvGraphicFramePr>
        <p:xfrm>
          <a:off x="1324597" y="685800"/>
          <a:ext cx="6704978" cy="4165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7">
            <a:extLst>
              <a:ext uri="{FF2B5EF4-FFF2-40B4-BE49-F238E27FC236}">
                <a16:creationId xmlns:a16="http://schemas.microsoft.com/office/drawing/2014/main" id="{525AEE8C-E34D-6F49-939F-91CBF99A1650}"/>
              </a:ext>
            </a:extLst>
          </p:cNvPr>
          <p:cNvSpPr>
            <a:spLocks noGrp="1"/>
          </p:cNvSpPr>
          <p:nvPr>
            <p:ph type="title"/>
          </p:nvPr>
        </p:nvSpPr>
        <p:spPr>
          <a:xfrm>
            <a:off x="189310" y="38100"/>
            <a:ext cx="8497490" cy="866775"/>
          </a:xfrm>
        </p:spPr>
        <p:txBody>
          <a:bodyPr>
            <a:normAutofit/>
          </a:bodyPr>
          <a:lstStyle/>
          <a:p>
            <a:r>
              <a:rPr lang="en-US" dirty="0"/>
              <a:t>Review Findings</a:t>
            </a:r>
          </a:p>
        </p:txBody>
      </p:sp>
      <p:cxnSp>
        <p:nvCxnSpPr>
          <p:cNvPr id="8" name="Straight Arrow Connector 7">
            <a:extLst>
              <a:ext uri="{FF2B5EF4-FFF2-40B4-BE49-F238E27FC236}">
                <a16:creationId xmlns:a16="http://schemas.microsoft.com/office/drawing/2014/main" id="{F9DB53F7-BED3-9242-B000-4A9DDAD271E0}"/>
              </a:ext>
            </a:extLst>
          </p:cNvPr>
          <p:cNvCxnSpPr/>
          <p:nvPr/>
        </p:nvCxnSpPr>
        <p:spPr>
          <a:xfrm flipV="1">
            <a:off x="3468889" y="3634586"/>
            <a:ext cx="635000" cy="558799"/>
          </a:xfrm>
          <a:prstGeom prst="straightConnector1">
            <a:avLst/>
          </a:prstGeom>
          <a:ln>
            <a:solidFill>
              <a:srgbClr val="C00000">
                <a:alpha val="0"/>
              </a:srgbClr>
            </a:solidFill>
            <a:tailEnd type="arrow"/>
          </a:ln>
        </p:spPr>
        <p:style>
          <a:lnRef idx="2">
            <a:schemeClr val="accent1"/>
          </a:lnRef>
          <a:fillRef idx="0">
            <a:schemeClr val="accent1"/>
          </a:fillRef>
          <a:effectRef idx="1">
            <a:schemeClr val="accent1"/>
          </a:effectRef>
          <a:fontRef idx="minor">
            <a:schemeClr val="tx1"/>
          </a:fontRef>
        </p:style>
      </p:cxnSp>
      <p:sp>
        <p:nvSpPr>
          <p:cNvPr id="10" name="Right Arrow 9">
            <a:extLst>
              <a:ext uri="{FF2B5EF4-FFF2-40B4-BE49-F238E27FC236}">
                <a16:creationId xmlns:a16="http://schemas.microsoft.com/office/drawing/2014/main" id="{98CC257A-AC1C-6843-94F8-7BB04DCF3DBA}"/>
              </a:ext>
            </a:extLst>
          </p:cNvPr>
          <p:cNvSpPr/>
          <p:nvPr/>
        </p:nvSpPr>
        <p:spPr>
          <a:xfrm rot="5400000">
            <a:off x="4482169" y="2488031"/>
            <a:ext cx="531254" cy="24896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a:extLst>
              <a:ext uri="{FF2B5EF4-FFF2-40B4-BE49-F238E27FC236}">
                <a16:creationId xmlns:a16="http://schemas.microsoft.com/office/drawing/2014/main" id="{C9D93B0E-61C5-2D4D-BE7B-F8C0E9BBBAEC}"/>
              </a:ext>
            </a:extLst>
          </p:cNvPr>
          <p:cNvSpPr/>
          <p:nvPr/>
        </p:nvSpPr>
        <p:spPr>
          <a:xfrm rot="18773069">
            <a:off x="3383116" y="3825988"/>
            <a:ext cx="866642" cy="26006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97C4E44D-DF7A-DA4F-A96B-53C4AF7B66C2}"/>
              </a:ext>
            </a:extLst>
          </p:cNvPr>
          <p:cNvSpPr/>
          <p:nvPr/>
        </p:nvSpPr>
        <p:spPr>
          <a:xfrm rot="13079168">
            <a:off x="5228484" y="3606887"/>
            <a:ext cx="541862" cy="18804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7681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18" name="Title 1">
            <a:extLst>
              <a:ext uri="{FF2B5EF4-FFF2-40B4-BE49-F238E27FC236}">
                <a16:creationId xmlns:a16="http://schemas.microsoft.com/office/drawing/2014/main" id="{9C808205-30B9-D949-A5C5-7B9DC59659CE}"/>
              </a:ext>
            </a:extLst>
          </p:cNvPr>
          <p:cNvSpPr>
            <a:spLocks noGrp="1"/>
          </p:cNvSpPr>
          <p:nvPr>
            <p:ph type="title"/>
          </p:nvPr>
        </p:nvSpPr>
        <p:spPr>
          <a:xfrm>
            <a:off x="189310" y="38100"/>
            <a:ext cx="8497490" cy="866775"/>
          </a:xfrm>
        </p:spPr>
        <p:txBody>
          <a:bodyPr/>
          <a:lstStyle/>
          <a:p>
            <a:r>
              <a:rPr lang="en-US" dirty="0"/>
              <a:t>Designing for Users</a:t>
            </a:r>
          </a:p>
        </p:txBody>
      </p:sp>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dirty="0">
              <a:latin typeface="Trebuchet MS" charset="0"/>
              <a:cs typeface="Arial" charset="0"/>
            </a:endParaRPr>
          </a:p>
          <a:p>
            <a:pPr marL="0" indent="0">
              <a:buNone/>
            </a:pPr>
            <a:r>
              <a:rPr lang="en-US" sz="1350" dirty="0"/>
              <a:t>	</a:t>
            </a:r>
          </a:p>
        </p:txBody>
      </p:sp>
      <p:pic>
        <p:nvPicPr>
          <p:cNvPr id="6" name="d3b12682-0603-470f-b8c3-d50d0dabd6fc.jpg" descr="ARTstor Image">
            <a:hlinkClick r:id="rId4"/>
            <a:extLst>
              <a:ext uri="{FF2B5EF4-FFF2-40B4-BE49-F238E27FC236}">
                <a16:creationId xmlns:a16="http://schemas.microsoft.com/office/drawing/2014/main" id="{5DCB90B7-A593-B54E-A283-09DB6BCB127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rcRect t="13274" b="13274"/>
          <a:stretch>
            <a:fillRect/>
          </a:stretch>
        </p:blipFill>
        <p:spPr bwMode="auto">
          <a:xfrm>
            <a:off x="515550" y="1386288"/>
            <a:ext cx="4399253" cy="24194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7" name="Google Shape;339;p60">
            <a:extLst>
              <a:ext uri="{FF2B5EF4-FFF2-40B4-BE49-F238E27FC236}">
                <a16:creationId xmlns:a16="http://schemas.microsoft.com/office/drawing/2014/main" id="{74CCABAD-A584-354F-A0F6-B00E4334AE96}"/>
              </a:ext>
            </a:extLst>
          </p:cNvPr>
          <p:cNvPicPr preferRelativeResize="0"/>
          <p:nvPr/>
        </p:nvPicPr>
        <p:blipFill rotWithShape="1">
          <a:blip r:embed="rId6">
            <a:alphaModFix/>
          </a:blip>
          <a:srcRect/>
          <a:stretch/>
        </p:blipFill>
        <p:spPr>
          <a:xfrm>
            <a:off x="4272563" y="2047741"/>
            <a:ext cx="4237153" cy="2733019"/>
          </a:xfrm>
          <a:prstGeom prst="rect">
            <a:avLst/>
          </a:prstGeom>
          <a:noFill/>
          <a:ln>
            <a:noFill/>
          </a:ln>
        </p:spPr>
      </p:pic>
    </p:spTree>
    <p:extLst>
      <p:ext uri="{BB962C8B-B14F-4D97-AF65-F5344CB8AC3E}">
        <p14:creationId xmlns:p14="http://schemas.microsoft.com/office/powerpoint/2010/main" val="669490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sp>
        <p:nvSpPr>
          <p:cNvPr id="5" name="Title 4"/>
          <p:cNvSpPr>
            <a:spLocks noGrp="1"/>
          </p:cNvSpPr>
          <p:nvPr>
            <p:ph type="title"/>
          </p:nvPr>
        </p:nvSpPr>
        <p:spPr>
          <a:xfrm>
            <a:off x="252663" y="1145372"/>
            <a:ext cx="3777916" cy="1790710"/>
          </a:xfrm>
        </p:spPr>
        <p:txBody>
          <a:bodyPr/>
          <a:lstStyle/>
          <a:p>
            <a:pPr algn="ctr"/>
            <a:r>
              <a:rPr lang="en-US" sz="2700" dirty="0"/>
              <a:t>ASSESSING &amp; RESEARCHING </a:t>
            </a:r>
            <a:br>
              <a:rPr lang="en-US" sz="2700" dirty="0"/>
            </a:br>
            <a:r>
              <a:rPr lang="en-US" sz="2700" dirty="0"/>
              <a:t>LEARNING SPACES</a:t>
            </a:r>
          </a:p>
        </p:txBody>
      </p:sp>
      <p:pic>
        <p:nvPicPr>
          <p:cNvPr id="7" name="Picture 6"/>
          <p:cNvPicPr>
            <a:picLocks noChangeAspect="1"/>
          </p:cNvPicPr>
          <p:nvPr/>
        </p:nvPicPr>
        <p:blipFill>
          <a:blip r:embed="rId3"/>
          <a:stretch>
            <a:fillRect/>
          </a:stretch>
        </p:blipFill>
        <p:spPr>
          <a:xfrm>
            <a:off x="6523" y="4790830"/>
            <a:ext cx="352670" cy="352670"/>
          </a:xfrm>
          <a:prstGeom prst="rect">
            <a:avLst/>
          </a:prstGeom>
        </p:spPr>
      </p:pic>
      <p:sp>
        <p:nvSpPr>
          <p:cNvPr id="11" name="Title 1">
            <a:extLst>
              <a:ext uri="{FF2B5EF4-FFF2-40B4-BE49-F238E27FC236}">
                <a16:creationId xmlns:a16="http://schemas.microsoft.com/office/drawing/2014/main" id="{35DDC237-5FFF-6F47-9721-F9C97640E3C6}"/>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p:txBody>
      </p:sp>
      <p:pic>
        <p:nvPicPr>
          <p:cNvPr id="6" name="Picture 3">
            <a:extLst>
              <a:ext uri="{FF2B5EF4-FFF2-40B4-BE49-F238E27FC236}">
                <a16:creationId xmlns:a16="http://schemas.microsoft.com/office/drawing/2014/main" id="{9FD7119E-4ED3-B44D-B317-188D4E1DAF5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19521" y="493288"/>
            <a:ext cx="3721290" cy="3611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70859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18" name="Title 1">
            <a:extLst>
              <a:ext uri="{FF2B5EF4-FFF2-40B4-BE49-F238E27FC236}">
                <a16:creationId xmlns:a16="http://schemas.microsoft.com/office/drawing/2014/main" id="{9C808205-30B9-D949-A5C5-7B9DC59659CE}"/>
              </a:ext>
            </a:extLst>
          </p:cNvPr>
          <p:cNvSpPr>
            <a:spLocks noGrp="1"/>
          </p:cNvSpPr>
          <p:nvPr>
            <p:ph type="title"/>
          </p:nvPr>
        </p:nvSpPr>
        <p:spPr>
          <a:xfrm>
            <a:off x="189310" y="38100"/>
            <a:ext cx="8497490" cy="866775"/>
          </a:xfrm>
        </p:spPr>
        <p:txBody>
          <a:bodyPr/>
          <a:lstStyle/>
          <a:p>
            <a:r>
              <a:rPr lang="en-US" dirty="0"/>
              <a:t>Overview</a:t>
            </a:r>
          </a:p>
        </p:txBody>
      </p:sp>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dirty="0">
              <a:latin typeface="Trebuchet MS" charset="0"/>
              <a:cs typeface="Arial" charset="0"/>
            </a:endParaRPr>
          </a:p>
          <a:p>
            <a:pPr marL="0" indent="0">
              <a:buNone/>
            </a:pPr>
            <a:r>
              <a:rPr lang="en-US" sz="1350" dirty="0"/>
              <a:t>	</a:t>
            </a:r>
          </a:p>
        </p:txBody>
      </p:sp>
      <p:sp>
        <p:nvSpPr>
          <p:cNvPr id="2" name="Rectangle 1">
            <a:extLst>
              <a:ext uri="{FF2B5EF4-FFF2-40B4-BE49-F238E27FC236}">
                <a16:creationId xmlns:a16="http://schemas.microsoft.com/office/drawing/2014/main" id="{649BECC8-BB4D-3043-B407-BA2EB753F911}"/>
              </a:ext>
            </a:extLst>
          </p:cNvPr>
          <p:cNvSpPr/>
          <p:nvPr/>
        </p:nvSpPr>
        <p:spPr>
          <a:xfrm>
            <a:off x="607500" y="1584102"/>
            <a:ext cx="7422075" cy="2677656"/>
          </a:xfrm>
          <a:prstGeom prst="rect">
            <a:avLst/>
          </a:prstGeom>
        </p:spPr>
        <p:txBody>
          <a:bodyPr wrap="square">
            <a:spAutoFit/>
          </a:bodyPr>
          <a:lstStyle/>
          <a:p>
            <a:pPr marL="685800" lvl="1" indent="-342900">
              <a:buFont typeface="Courier New" panose="02070309020205020404" pitchFamily="49" charset="0"/>
              <a:buChar char="o"/>
            </a:pPr>
            <a:r>
              <a:rPr lang="en-US" sz="2400" dirty="0">
                <a:solidFill>
                  <a:schemeClr val="bg1"/>
                </a:solidFill>
              </a:rPr>
              <a:t>Why assess, evaluate, research?</a:t>
            </a:r>
          </a:p>
          <a:p>
            <a:pPr marL="685800" lvl="1" indent="-342900">
              <a:buFont typeface="Courier New" panose="02070309020205020404" pitchFamily="49" charset="0"/>
              <a:buChar char="o"/>
            </a:pPr>
            <a:endParaRPr lang="en-US" sz="2400" dirty="0">
              <a:solidFill>
                <a:schemeClr val="bg1"/>
              </a:solidFill>
            </a:endParaRPr>
          </a:p>
          <a:p>
            <a:pPr marL="685800" lvl="1" indent="-342900">
              <a:buFont typeface="Courier New" panose="02070309020205020404" pitchFamily="49" charset="0"/>
              <a:buChar char="o"/>
            </a:pPr>
            <a:r>
              <a:rPr lang="en-US" sz="2400" dirty="0">
                <a:solidFill>
                  <a:schemeClr val="bg1"/>
                </a:solidFill>
              </a:rPr>
              <a:t>What methods should I use?</a:t>
            </a:r>
          </a:p>
          <a:p>
            <a:pPr marL="685800" lvl="1" indent="-342900">
              <a:buFont typeface="Courier New" panose="02070309020205020404" pitchFamily="49" charset="0"/>
              <a:buChar char="o"/>
            </a:pPr>
            <a:endParaRPr lang="en-US" sz="2400" dirty="0">
              <a:solidFill>
                <a:schemeClr val="bg1"/>
              </a:solidFill>
            </a:endParaRPr>
          </a:p>
          <a:p>
            <a:pPr marL="685800" lvl="1" indent="-342900">
              <a:buFont typeface="Courier New" panose="02070309020205020404" pitchFamily="49" charset="0"/>
              <a:buChar char="o"/>
            </a:pPr>
            <a:r>
              <a:rPr lang="en-US" sz="2400" dirty="0">
                <a:solidFill>
                  <a:schemeClr val="bg1"/>
                </a:solidFill>
              </a:rPr>
              <a:t>What should I evaluate? </a:t>
            </a:r>
          </a:p>
          <a:p>
            <a:pPr marL="685800" lvl="1" indent="-342900">
              <a:buFont typeface="Courier New" panose="02070309020205020404" pitchFamily="49" charset="0"/>
              <a:buChar char="o"/>
            </a:pPr>
            <a:endParaRPr lang="en-US" sz="2400" dirty="0">
              <a:solidFill>
                <a:schemeClr val="bg1"/>
              </a:solidFill>
            </a:endParaRPr>
          </a:p>
          <a:p>
            <a:pPr marL="685800" lvl="1" indent="-342900">
              <a:buFont typeface="Courier New" panose="02070309020205020404" pitchFamily="49" charset="0"/>
              <a:buChar char="o"/>
            </a:pPr>
            <a:r>
              <a:rPr lang="en-US" sz="2400" dirty="0">
                <a:solidFill>
                  <a:schemeClr val="bg1"/>
                </a:solidFill>
              </a:rPr>
              <a:t>Where to look for assessment/research tools?</a:t>
            </a:r>
          </a:p>
        </p:txBody>
      </p:sp>
    </p:spTree>
    <p:extLst>
      <p:ext uri="{BB962C8B-B14F-4D97-AF65-F5344CB8AC3E}">
        <p14:creationId xmlns:p14="http://schemas.microsoft.com/office/powerpoint/2010/main" val="1318078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err="1"/>
              <a:t>FLEXspace</a:t>
            </a:r>
            <a:r>
              <a:rPr lang="en-US" dirty="0"/>
              <a:t>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a:latin typeface="Trebuchet MS" charset="0"/>
              <a:cs typeface="Arial" charset="0"/>
            </a:endParaRPr>
          </a:p>
          <a:p>
            <a:pPr marL="0" indent="0">
              <a:buNone/>
            </a:pPr>
            <a:r>
              <a:rPr lang="en-US" sz="1350"/>
              <a:t>	</a:t>
            </a:r>
          </a:p>
        </p:txBody>
      </p:sp>
      <p:sp>
        <p:nvSpPr>
          <p:cNvPr id="6" name="Title 1">
            <a:extLst>
              <a:ext uri="{FF2B5EF4-FFF2-40B4-BE49-F238E27FC236}">
                <a16:creationId xmlns:a16="http://schemas.microsoft.com/office/drawing/2014/main" id="{4F1EAF9E-ECDF-C742-90E6-CA83F9014A1D}"/>
              </a:ext>
            </a:extLst>
          </p:cNvPr>
          <p:cNvSpPr>
            <a:spLocks noGrp="1"/>
          </p:cNvSpPr>
          <p:nvPr>
            <p:ph type="title"/>
          </p:nvPr>
        </p:nvSpPr>
        <p:spPr>
          <a:xfrm>
            <a:off x="189310" y="38100"/>
            <a:ext cx="8497490" cy="866775"/>
          </a:xfrm>
        </p:spPr>
        <p:txBody>
          <a:bodyPr/>
          <a:lstStyle/>
          <a:p>
            <a:r>
              <a:rPr lang="en-US"/>
              <a:t>Why assess and research?</a:t>
            </a:r>
          </a:p>
        </p:txBody>
      </p:sp>
      <p:sp>
        <p:nvSpPr>
          <p:cNvPr id="2" name="Rectangle 1">
            <a:extLst>
              <a:ext uri="{FF2B5EF4-FFF2-40B4-BE49-F238E27FC236}">
                <a16:creationId xmlns:a16="http://schemas.microsoft.com/office/drawing/2014/main" id="{CAAFA486-B5C2-CF4F-A3E6-BC19ECFE78EB}"/>
              </a:ext>
            </a:extLst>
          </p:cNvPr>
          <p:cNvSpPr/>
          <p:nvPr/>
        </p:nvSpPr>
        <p:spPr>
          <a:xfrm>
            <a:off x="607500" y="1535806"/>
            <a:ext cx="8193600" cy="3046988"/>
          </a:xfrm>
          <a:prstGeom prst="rect">
            <a:avLst/>
          </a:prstGeom>
        </p:spPr>
        <p:txBody>
          <a:bodyPr wrap="square">
            <a:spAutoFit/>
          </a:bodyPr>
          <a:lstStyle/>
          <a:p>
            <a:r>
              <a:rPr lang="en-US" sz="2400" dirty="0">
                <a:solidFill>
                  <a:schemeClr val="bg1"/>
                </a:solidFill>
                <a:cs typeface="Arial" charset="0"/>
              </a:rPr>
              <a:t>Findings can be used to:</a:t>
            </a:r>
          </a:p>
          <a:p>
            <a:endParaRPr lang="en-US" sz="2400" dirty="0">
              <a:solidFill>
                <a:schemeClr val="bg1"/>
              </a:solidFill>
              <a:cs typeface="Arial" charset="0"/>
            </a:endParaRPr>
          </a:p>
          <a:p>
            <a:pPr marL="342900" indent="-342900">
              <a:buFont typeface="Courier New" panose="02070309020205020404" pitchFamily="49" charset="0"/>
              <a:buChar char="o"/>
            </a:pPr>
            <a:r>
              <a:rPr lang="en-US" sz="2400" dirty="0">
                <a:solidFill>
                  <a:schemeClr val="bg1"/>
                </a:solidFill>
                <a:cs typeface="Arial" charset="0"/>
              </a:rPr>
              <a:t>make the case for more innovative spaces</a:t>
            </a:r>
          </a:p>
          <a:p>
            <a:pPr marL="342900" indent="-342900">
              <a:buFont typeface="Courier New" panose="02070309020205020404" pitchFamily="49" charset="0"/>
              <a:buChar char="o"/>
            </a:pPr>
            <a:r>
              <a:rPr lang="en-US" sz="2400" dirty="0">
                <a:solidFill>
                  <a:schemeClr val="bg1"/>
                </a:solidFill>
                <a:cs typeface="Arial" charset="0"/>
              </a:rPr>
              <a:t>help improve existing designs</a:t>
            </a:r>
          </a:p>
          <a:p>
            <a:pPr marL="342900" indent="-342900">
              <a:buFont typeface="Courier New" panose="02070309020205020404" pitchFamily="49" charset="0"/>
              <a:buChar char="o"/>
            </a:pPr>
            <a:r>
              <a:rPr lang="en-US" sz="2400" dirty="0">
                <a:solidFill>
                  <a:schemeClr val="bg1"/>
                </a:solidFill>
                <a:cs typeface="Arial" charset="0"/>
              </a:rPr>
              <a:t>influence future designs</a:t>
            </a:r>
          </a:p>
          <a:p>
            <a:pPr marL="342900" indent="-342900">
              <a:buFont typeface="Courier New" panose="02070309020205020404" pitchFamily="49" charset="0"/>
              <a:buChar char="o"/>
            </a:pPr>
            <a:r>
              <a:rPr lang="en-US" sz="2400" dirty="0">
                <a:solidFill>
                  <a:schemeClr val="bg1"/>
                </a:solidFill>
                <a:cs typeface="Arial" charset="0"/>
              </a:rPr>
              <a:t>help meet the needs of users with specific needs</a:t>
            </a:r>
          </a:p>
          <a:p>
            <a:pPr marL="342900" indent="-342900">
              <a:buFont typeface="Courier New" panose="02070309020205020404" pitchFamily="49" charset="0"/>
              <a:buChar char="o"/>
            </a:pPr>
            <a:r>
              <a:rPr lang="en-US" sz="2400" dirty="0">
                <a:solidFill>
                  <a:schemeClr val="bg1"/>
                </a:solidFill>
                <a:cs typeface="Arial" charset="0"/>
              </a:rPr>
              <a:t>help identify opportunities for professional development</a:t>
            </a:r>
          </a:p>
          <a:p>
            <a:pPr marL="342900" indent="-342900">
              <a:buFont typeface="Courier New" panose="02070309020205020404" pitchFamily="49" charset="0"/>
              <a:buChar char="o"/>
            </a:pPr>
            <a:r>
              <a:rPr lang="en-US" sz="2400" dirty="0">
                <a:solidFill>
                  <a:schemeClr val="bg1"/>
                </a:solidFill>
                <a:cs typeface="Arial" charset="0"/>
              </a:rPr>
              <a:t>add to the body of knowledge </a:t>
            </a:r>
            <a:r>
              <a:rPr lang="mr-IN" sz="2400" dirty="0">
                <a:solidFill>
                  <a:schemeClr val="bg1"/>
                </a:solidFill>
                <a:cs typeface="Arial" charset="0"/>
              </a:rPr>
              <a:t>–</a:t>
            </a:r>
            <a:r>
              <a:rPr lang="en-US" sz="2400" dirty="0">
                <a:solidFill>
                  <a:schemeClr val="bg1"/>
                </a:solidFill>
                <a:cs typeface="Arial" charset="0"/>
              </a:rPr>
              <a:t> SHARING IS CARING!</a:t>
            </a:r>
            <a:endParaRPr lang="en-US" sz="2400" dirty="0">
              <a:solidFill>
                <a:schemeClr val="bg1"/>
              </a:solidFill>
            </a:endParaRPr>
          </a:p>
        </p:txBody>
      </p:sp>
    </p:spTree>
    <p:extLst>
      <p:ext uri="{BB962C8B-B14F-4D97-AF65-F5344CB8AC3E}">
        <p14:creationId xmlns:p14="http://schemas.microsoft.com/office/powerpoint/2010/main" val="4096512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err="1"/>
              <a:t>FLEXspace</a:t>
            </a:r>
            <a:r>
              <a:rPr lang="en-US" dirty="0"/>
              <a:t>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a:latin typeface="Trebuchet MS" charset="0"/>
              <a:cs typeface="Arial" charset="0"/>
            </a:endParaRPr>
          </a:p>
          <a:p>
            <a:pPr marL="0" indent="0">
              <a:buNone/>
            </a:pPr>
            <a:r>
              <a:rPr lang="en-US" sz="1350"/>
              <a:t>	</a:t>
            </a:r>
          </a:p>
        </p:txBody>
      </p:sp>
      <p:sp>
        <p:nvSpPr>
          <p:cNvPr id="6" name="Title 1">
            <a:extLst>
              <a:ext uri="{FF2B5EF4-FFF2-40B4-BE49-F238E27FC236}">
                <a16:creationId xmlns:a16="http://schemas.microsoft.com/office/drawing/2014/main" id="{6B429BDF-6800-0243-B8F0-FC01D65F54A9}"/>
              </a:ext>
            </a:extLst>
          </p:cNvPr>
          <p:cNvSpPr>
            <a:spLocks noGrp="1"/>
          </p:cNvSpPr>
          <p:nvPr>
            <p:ph type="title"/>
          </p:nvPr>
        </p:nvSpPr>
        <p:spPr>
          <a:xfrm>
            <a:off x="189310" y="38100"/>
            <a:ext cx="8497490" cy="866775"/>
          </a:xfrm>
        </p:spPr>
        <p:txBody>
          <a:bodyPr/>
          <a:lstStyle/>
          <a:p>
            <a:r>
              <a:rPr lang="en-US"/>
              <a:t>What Methods?</a:t>
            </a:r>
          </a:p>
        </p:txBody>
      </p:sp>
      <p:sp>
        <p:nvSpPr>
          <p:cNvPr id="7" name="Content Placeholder 2">
            <a:extLst>
              <a:ext uri="{FF2B5EF4-FFF2-40B4-BE49-F238E27FC236}">
                <a16:creationId xmlns:a16="http://schemas.microsoft.com/office/drawing/2014/main" id="{EE78019E-74B3-794D-8E2C-DD75F65A71F8}"/>
              </a:ext>
            </a:extLst>
          </p:cNvPr>
          <p:cNvSpPr>
            <a:spLocks noGrp="1"/>
          </p:cNvSpPr>
          <p:nvPr>
            <p:ph sz="half" idx="1"/>
          </p:nvPr>
        </p:nvSpPr>
        <p:spPr>
          <a:xfrm>
            <a:off x="342900" y="1509244"/>
            <a:ext cx="5249751" cy="3394472"/>
          </a:xfrm>
        </p:spPr>
        <p:txBody>
          <a:bodyPr>
            <a:normAutofit/>
          </a:bodyPr>
          <a:lstStyle/>
          <a:p>
            <a:r>
              <a:rPr lang="en-US" sz="2100" dirty="0"/>
              <a:t> Surveys</a:t>
            </a:r>
          </a:p>
          <a:p>
            <a:r>
              <a:rPr lang="en-US" sz="2100" dirty="0"/>
              <a:t> Structured/semi-structured interviews</a:t>
            </a:r>
          </a:p>
          <a:p>
            <a:r>
              <a:rPr lang="en-US" sz="2100" dirty="0"/>
              <a:t> Focus groups</a:t>
            </a:r>
          </a:p>
          <a:p>
            <a:r>
              <a:rPr lang="en-US" sz="2100" dirty="0"/>
              <a:t> Observations</a:t>
            </a:r>
          </a:p>
          <a:p>
            <a:r>
              <a:rPr lang="en-US" sz="2100" dirty="0"/>
              <a:t> Mapping</a:t>
            </a:r>
          </a:p>
          <a:p>
            <a:r>
              <a:rPr lang="en-US" sz="2100" dirty="0"/>
              <a:t> User profiles</a:t>
            </a:r>
          </a:p>
          <a:p>
            <a:endParaRPr lang="en-US" dirty="0"/>
          </a:p>
          <a:p>
            <a:endParaRPr lang="en-US" dirty="0"/>
          </a:p>
        </p:txBody>
      </p:sp>
      <p:sp>
        <p:nvSpPr>
          <p:cNvPr id="2" name="Triangle 1">
            <a:extLst>
              <a:ext uri="{FF2B5EF4-FFF2-40B4-BE49-F238E27FC236}">
                <a16:creationId xmlns:a16="http://schemas.microsoft.com/office/drawing/2014/main" id="{7A9306A5-8F3D-C146-B51F-61A5918BF967}"/>
              </a:ext>
            </a:extLst>
          </p:cNvPr>
          <p:cNvSpPr/>
          <p:nvPr/>
        </p:nvSpPr>
        <p:spPr>
          <a:xfrm>
            <a:off x="4958427" y="1269460"/>
            <a:ext cx="3259550" cy="32958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9F6638A-086A-D247-98C8-61FEC6F487BD}"/>
              </a:ext>
            </a:extLst>
          </p:cNvPr>
          <p:cNvSpPr txBox="1"/>
          <p:nvPr/>
        </p:nvSpPr>
        <p:spPr>
          <a:xfrm>
            <a:off x="5858363" y="2550715"/>
            <a:ext cx="1545956" cy="2031325"/>
          </a:xfrm>
          <a:prstGeom prst="rect">
            <a:avLst/>
          </a:prstGeom>
          <a:noFill/>
        </p:spPr>
        <p:txBody>
          <a:bodyPr wrap="square" rtlCol="0">
            <a:spAutoFit/>
          </a:bodyPr>
          <a:lstStyle/>
          <a:p>
            <a:pPr algn="ctr"/>
            <a:r>
              <a:rPr lang="en-US" b="1" dirty="0"/>
              <a:t>Mixed methods for triangulation and deeper understanding</a:t>
            </a:r>
          </a:p>
        </p:txBody>
      </p:sp>
    </p:spTree>
    <p:extLst>
      <p:ext uri="{BB962C8B-B14F-4D97-AF65-F5344CB8AC3E}">
        <p14:creationId xmlns:p14="http://schemas.microsoft.com/office/powerpoint/2010/main" val="817243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dirty="0">
              <a:latin typeface="Trebuchet MS" charset="0"/>
              <a:cs typeface="Arial" charset="0"/>
            </a:endParaRPr>
          </a:p>
          <a:p>
            <a:pPr marL="0" indent="0">
              <a:buNone/>
            </a:pPr>
            <a:r>
              <a:rPr lang="en-US" sz="1350" dirty="0"/>
              <a:t>	</a:t>
            </a:r>
          </a:p>
        </p:txBody>
      </p:sp>
      <p:sp>
        <p:nvSpPr>
          <p:cNvPr id="6" name="Title 4">
            <a:extLst>
              <a:ext uri="{FF2B5EF4-FFF2-40B4-BE49-F238E27FC236}">
                <a16:creationId xmlns:a16="http://schemas.microsoft.com/office/drawing/2014/main" id="{8523B0F5-4B80-7F46-ACAA-FFB8195928A3}"/>
              </a:ext>
            </a:extLst>
          </p:cNvPr>
          <p:cNvSpPr>
            <a:spLocks noGrp="1"/>
          </p:cNvSpPr>
          <p:nvPr>
            <p:ph type="title"/>
          </p:nvPr>
        </p:nvSpPr>
        <p:spPr>
          <a:xfrm>
            <a:off x="189310" y="38100"/>
            <a:ext cx="8497490" cy="866775"/>
          </a:xfrm>
        </p:spPr>
        <p:txBody>
          <a:bodyPr/>
          <a:lstStyle/>
          <a:p>
            <a:r>
              <a:rPr lang="en-US" dirty="0"/>
              <a:t>One Example</a:t>
            </a:r>
          </a:p>
        </p:txBody>
      </p:sp>
      <p:pic>
        <p:nvPicPr>
          <p:cNvPr id="7" name="Google Shape;162;p30">
            <a:extLst>
              <a:ext uri="{FF2B5EF4-FFF2-40B4-BE49-F238E27FC236}">
                <a16:creationId xmlns:a16="http://schemas.microsoft.com/office/drawing/2014/main" id="{515085AF-04E5-9646-BCB3-44DC8791B64B}"/>
              </a:ext>
            </a:extLst>
          </p:cNvPr>
          <p:cNvPicPr preferRelativeResize="0"/>
          <p:nvPr/>
        </p:nvPicPr>
        <p:blipFill rotWithShape="1">
          <a:blip r:embed="rId4">
            <a:alphaModFix/>
          </a:blip>
          <a:srcRect/>
          <a:stretch/>
        </p:blipFill>
        <p:spPr>
          <a:xfrm>
            <a:off x="2575734" y="1217775"/>
            <a:ext cx="6183923" cy="3429000"/>
          </a:xfrm>
          <a:prstGeom prst="rect">
            <a:avLst/>
          </a:prstGeom>
          <a:noFill/>
          <a:ln>
            <a:noFill/>
          </a:ln>
        </p:spPr>
      </p:pic>
      <p:sp>
        <p:nvSpPr>
          <p:cNvPr id="8" name="TextBox 7">
            <a:extLst>
              <a:ext uri="{FF2B5EF4-FFF2-40B4-BE49-F238E27FC236}">
                <a16:creationId xmlns:a16="http://schemas.microsoft.com/office/drawing/2014/main" id="{66BF82D4-750D-D547-AACF-2AAE93013A9F}"/>
              </a:ext>
            </a:extLst>
          </p:cNvPr>
          <p:cNvSpPr txBox="1"/>
          <p:nvPr/>
        </p:nvSpPr>
        <p:spPr>
          <a:xfrm>
            <a:off x="189310" y="2269611"/>
            <a:ext cx="2049308" cy="1477328"/>
          </a:xfrm>
          <a:prstGeom prst="rect">
            <a:avLst/>
          </a:prstGeom>
          <a:noFill/>
        </p:spPr>
        <p:txBody>
          <a:bodyPr wrap="square" rtlCol="0">
            <a:spAutoFit/>
          </a:bodyPr>
          <a:lstStyle/>
          <a:p>
            <a:r>
              <a:rPr lang="en-US" dirty="0">
                <a:solidFill>
                  <a:schemeClr val="bg1"/>
                </a:solidFill>
              </a:rPr>
              <a:t>The Active Learning Hall at University of North Carolina </a:t>
            </a:r>
            <a:r>
              <a:rPr lang="mr-IN" dirty="0">
                <a:solidFill>
                  <a:schemeClr val="bg1"/>
                </a:solidFill>
              </a:rPr>
              <a:t>–</a:t>
            </a:r>
            <a:r>
              <a:rPr lang="en-US" dirty="0">
                <a:solidFill>
                  <a:schemeClr val="bg1"/>
                </a:solidFill>
              </a:rPr>
              <a:t> </a:t>
            </a:r>
          </a:p>
          <a:p>
            <a:r>
              <a:rPr lang="en-US" dirty="0">
                <a:solidFill>
                  <a:schemeClr val="bg1"/>
                </a:solidFill>
              </a:rPr>
              <a:t>Chapel Hill</a:t>
            </a:r>
          </a:p>
        </p:txBody>
      </p:sp>
    </p:spTree>
    <p:extLst>
      <p:ext uri="{BB962C8B-B14F-4D97-AF65-F5344CB8AC3E}">
        <p14:creationId xmlns:p14="http://schemas.microsoft.com/office/powerpoint/2010/main" val="172102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dirty="0">
              <a:latin typeface="Trebuchet MS" charset="0"/>
              <a:cs typeface="Arial" charset="0"/>
            </a:endParaRPr>
          </a:p>
          <a:p>
            <a:pPr marL="0" indent="0">
              <a:buNone/>
            </a:pPr>
            <a:r>
              <a:rPr lang="en-US" sz="1350" dirty="0"/>
              <a:t>	</a:t>
            </a:r>
          </a:p>
        </p:txBody>
      </p:sp>
      <p:sp>
        <p:nvSpPr>
          <p:cNvPr id="6" name="Title 4">
            <a:extLst>
              <a:ext uri="{FF2B5EF4-FFF2-40B4-BE49-F238E27FC236}">
                <a16:creationId xmlns:a16="http://schemas.microsoft.com/office/drawing/2014/main" id="{13CF458F-4B90-A54A-983F-E7333EA6E879}"/>
              </a:ext>
            </a:extLst>
          </p:cNvPr>
          <p:cNvSpPr>
            <a:spLocks noGrp="1"/>
          </p:cNvSpPr>
          <p:nvPr>
            <p:ph type="title"/>
          </p:nvPr>
        </p:nvSpPr>
        <p:spPr>
          <a:xfrm>
            <a:off x="189310" y="38100"/>
            <a:ext cx="8497490" cy="866775"/>
          </a:xfrm>
        </p:spPr>
        <p:txBody>
          <a:bodyPr/>
          <a:lstStyle/>
          <a:p>
            <a:r>
              <a:rPr lang="en-US" dirty="0"/>
              <a:t>One Example</a:t>
            </a:r>
          </a:p>
        </p:txBody>
      </p:sp>
      <p:sp>
        <p:nvSpPr>
          <p:cNvPr id="7" name="Content Placeholder 6">
            <a:extLst>
              <a:ext uri="{FF2B5EF4-FFF2-40B4-BE49-F238E27FC236}">
                <a16:creationId xmlns:a16="http://schemas.microsoft.com/office/drawing/2014/main" id="{6BE6702B-A02E-CA42-A418-BB27DD6500A5}"/>
              </a:ext>
            </a:extLst>
          </p:cNvPr>
          <p:cNvSpPr>
            <a:spLocks noGrp="1"/>
          </p:cNvSpPr>
          <p:nvPr>
            <p:ph sz="half" idx="1"/>
          </p:nvPr>
        </p:nvSpPr>
        <p:spPr>
          <a:xfrm>
            <a:off x="342900" y="1711923"/>
            <a:ext cx="3737029" cy="1914680"/>
          </a:xfrm>
        </p:spPr>
        <p:txBody>
          <a:bodyPr>
            <a:normAutofit/>
          </a:bodyPr>
          <a:lstStyle/>
          <a:p>
            <a:pPr marL="0" indent="0">
              <a:spcBef>
                <a:spcPts val="0"/>
              </a:spcBef>
              <a:buNone/>
            </a:pPr>
            <a:r>
              <a:rPr lang="en-US" sz="2100" dirty="0"/>
              <a:t>Learn about the Active Learning Hall (aka “Greenlaw 101”) </a:t>
            </a:r>
          </a:p>
          <a:p>
            <a:pPr marL="0" indent="0">
              <a:spcBef>
                <a:spcPts val="0"/>
              </a:spcBef>
              <a:buNone/>
            </a:pPr>
            <a:r>
              <a:rPr lang="en-US" sz="2100" dirty="0"/>
              <a:t>at UNC-CH in FLEXspace</a:t>
            </a:r>
          </a:p>
        </p:txBody>
      </p:sp>
      <p:pic>
        <p:nvPicPr>
          <p:cNvPr id="9" name="Picture 8">
            <a:hlinkClick r:id="rId4"/>
            <a:extLst>
              <a:ext uri="{FF2B5EF4-FFF2-40B4-BE49-F238E27FC236}">
                <a16:creationId xmlns:a16="http://schemas.microsoft.com/office/drawing/2014/main" id="{ADF235BD-34A9-4545-AE74-5F761582424F}"/>
              </a:ext>
            </a:extLst>
          </p:cNvPr>
          <p:cNvPicPr>
            <a:picLocks noChangeAspect="1"/>
          </p:cNvPicPr>
          <p:nvPr/>
        </p:nvPicPr>
        <p:blipFill>
          <a:blip r:embed="rId5"/>
          <a:stretch>
            <a:fillRect/>
          </a:stretch>
        </p:blipFill>
        <p:spPr>
          <a:xfrm>
            <a:off x="4740265" y="1230494"/>
            <a:ext cx="3466081" cy="3069957"/>
          </a:xfrm>
          <a:prstGeom prst="rect">
            <a:avLst/>
          </a:prstGeom>
        </p:spPr>
      </p:pic>
    </p:spTree>
    <p:extLst>
      <p:ext uri="{BB962C8B-B14F-4D97-AF65-F5344CB8AC3E}">
        <p14:creationId xmlns:p14="http://schemas.microsoft.com/office/powerpoint/2010/main" val="46195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dirty="0">
              <a:latin typeface="Trebuchet MS" charset="0"/>
              <a:cs typeface="Arial" charset="0"/>
            </a:endParaRPr>
          </a:p>
          <a:p>
            <a:pPr marL="0" indent="0">
              <a:buNone/>
            </a:pPr>
            <a:r>
              <a:rPr lang="en-US" sz="1350" dirty="0"/>
              <a:t>	</a:t>
            </a:r>
          </a:p>
        </p:txBody>
      </p:sp>
      <p:sp>
        <p:nvSpPr>
          <p:cNvPr id="6" name="Title 1">
            <a:extLst>
              <a:ext uri="{FF2B5EF4-FFF2-40B4-BE49-F238E27FC236}">
                <a16:creationId xmlns:a16="http://schemas.microsoft.com/office/drawing/2014/main" id="{BACFD02C-D0C8-3546-B5BF-C9CF2AEF3216}"/>
              </a:ext>
            </a:extLst>
          </p:cNvPr>
          <p:cNvSpPr>
            <a:spLocks noGrp="1"/>
          </p:cNvSpPr>
          <p:nvPr>
            <p:ph type="title"/>
          </p:nvPr>
        </p:nvSpPr>
        <p:spPr>
          <a:xfrm>
            <a:off x="189310" y="38100"/>
            <a:ext cx="8497490" cy="866775"/>
          </a:xfrm>
        </p:spPr>
        <p:txBody>
          <a:bodyPr/>
          <a:lstStyle/>
          <a:p>
            <a:r>
              <a:rPr lang="en-US" dirty="0"/>
              <a:t>What to Examine?</a:t>
            </a:r>
          </a:p>
        </p:txBody>
      </p:sp>
      <p:sp>
        <p:nvSpPr>
          <p:cNvPr id="7" name="Content Placeholder 2">
            <a:extLst>
              <a:ext uri="{FF2B5EF4-FFF2-40B4-BE49-F238E27FC236}">
                <a16:creationId xmlns:a16="http://schemas.microsoft.com/office/drawing/2014/main" id="{B86063F2-DCC7-2E42-B928-4D2235FAB4F4}"/>
              </a:ext>
            </a:extLst>
          </p:cNvPr>
          <p:cNvSpPr>
            <a:spLocks noGrp="1"/>
          </p:cNvSpPr>
          <p:nvPr>
            <p:ph sz="half" idx="1"/>
          </p:nvPr>
        </p:nvSpPr>
        <p:spPr>
          <a:xfrm>
            <a:off x="329797" y="1374017"/>
            <a:ext cx="4026484" cy="3394472"/>
          </a:xfrm>
        </p:spPr>
        <p:txBody>
          <a:bodyPr>
            <a:normAutofit/>
          </a:bodyPr>
          <a:lstStyle/>
          <a:p>
            <a:r>
              <a:rPr lang="en-US" sz="1800" dirty="0"/>
              <a:t>Comfort levels</a:t>
            </a:r>
          </a:p>
          <a:p>
            <a:r>
              <a:rPr lang="en-US" sz="1800" dirty="0"/>
              <a:t>Feelings of inclusion/engagement</a:t>
            </a:r>
          </a:p>
          <a:p>
            <a:r>
              <a:rPr lang="en-US" sz="1800" dirty="0"/>
              <a:t>Preferences for elements in the space</a:t>
            </a:r>
          </a:p>
          <a:p>
            <a:r>
              <a:rPr lang="en-US" sz="1800" dirty="0"/>
              <a:t>Design characteristics &amp; perceptions of impact on teaching &amp; learning</a:t>
            </a:r>
          </a:p>
          <a:p>
            <a:pPr marL="342900" lvl="1" indent="0">
              <a:buNone/>
            </a:pPr>
            <a:endParaRPr lang="en-US" dirty="0"/>
          </a:p>
        </p:txBody>
      </p:sp>
      <p:pic>
        <p:nvPicPr>
          <p:cNvPr id="8" name="Google Shape;448;p79">
            <a:extLst>
              <a:ext uri="{FF2B5EF4-FFF2-40B4-BE49-F238E27FC236}">
                <a16:creationId xmlns:a16="http://schemas.microsoft.com/office/drawing/2014/main" id="{ED4DE9F2-4565-E54B-B303-419D6D719B69}"/>
              </a:ext>
            </a:extLst>
          </p:cNvPr>
          <p:cNvPicPr preferRelativeResize="0"/>
          <p:nvPr/>
        </p:nvPicPr>
        <p:blipFill rotWithShape="1">
          <a:blip r:embed="rId4">
            <a:alphaModFix/>
          </a:blip>
          <a:srcRect/>
          <a:stretch/>
        </p:blipFill>
        <p:spPr>
          <a:xfrm>
            <a:off x="4832869" y="1241140"/>
            <a:ext cx="3853931" cy="3394472"/>
          </a:xfrm>
          <a:prstGeom prst="rect">
            <a:avLst/>
          </a:prstGeom>
          <a:noFill/>
          <a:ln>
            <a:noFill/>
          </a:ln>
        </p:spPr>
      </p:pic>
    </p:spTree>
    <p:extLst>
      <p:ext uri="{BB962C8B-B14F-4D97-AF65-F5344CB8AC3E}">
        <p14:creationId xmlns:p14="http://schemas.microsoft.com/office/powerpoint/2010/main" val="2034385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7686675" cy="3394472"/>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dirty="0">
              <a:latin typeface="Trebuchet MS" charset="0"/>
              <a:cs typeface="Arial" charset="0"/>
            </a:endParaRPr>
          </a:p>
          <a:p>
            <a:pPr marL="0" indent="0">
              <a:buNone/>
            </a:pPr>
            <a:r>
              <a:rPr lang="en-US" sz="1350" dirty="0"/>
              <a:t>	</a:t>
            </a:r>
          </a:p>
        </p:txBody>
      </p:sp>
      <p:sp>
        <p:nvSpPr>
          <p:cNvPr id="6" name="Title 6">
            <a:extLst>
              <a:ext uri="{FF2B5EF4-FFF2-40B4-BE49-F238E27FC236}">
                <a16:creationId xmlns:a16="http://schemas.microsoft.com/office/drawing/2014/main" id="{62B3AAC9-68E6-914C-9CF1-543F0F829113}"/>
              </a:ext>
            </a:extLst>
          </p:cNvPr>
          <p:cNvSpPr>
            <a:spLocks noGrp="1"/>
          </p:cNvSpPr>
          <p:nvPr>
            <p:ph type="title"/>
          </p:nvPr>
        </p:nvSpPr>
        <p:spPr>
          <a:xfrm>
            <a:off x="189310" y="202842"/>
            <a:ext cx="8497490" cy="702033"/>
          </a:xfrm>
        </p:spPr>
        <p:txBody>
          <a:bodyPr>
            <a:noAutofit/>
          </a:bodyPr>
          <a:lstStyle/>
          <a:p>
            <a:r>
              <a:rPr lang="en-US" dirty="0"/>
              <a:t>What to Examine?</a:t>
            </a:r>
          </a:p>
        </p:txBody>
      </p:sp>
      <p:sp>
        <p:nvSpPr>
          <p:cNvPr id="7" name="Text Placeholder 5">
            <a:extLst>
              <a:ext uri="{FF2B5EF4-FFF2-40B4-BE49-F238E27FC236}">
                <a16:creationId xmlns:a16="http://schemas.microsoft.com/office/drawing/2014/main" id="{63458939-99C5-DB40-9E28-CFED5CA99AE3}"/>
              </a:ext>
            </a:extLst>
          </p:cNvPr>
          <p:cNvSpPr txBox="1">
            <a:spLocks/>
          </p:cNvSpPr>
          <p:nvPr/>
        </p:nvSpPr>
        <p:spPr>
          <a:xfrm>
            <a:off x="359192" y="1383324"/>
            <a:ext cx="3885436" cy="3518297"/>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US" dirty="0"/>
              <a:t>Easy/difficulty of performing tasks</a:t>
            </a:r>
          </a:p>
          <a:p>
            <a:r>
              <a:rPr lang="en-US" dirty="0"/>
              <a:t>Frequencies/ease/difficulty of interactions</a:t>
            </a:r>
          </a:p>
          <a:p>
            <a:r>
              <a:rPr lang="en-US" dirty="0"/>
              <a:t>How often particular activities occur</a:t>
            </a:r>
          </a:p>
          <a:p>
            <a:r>
              <a:rPr lang="en-US" dirty="0"/>
              <a:t>How/how often resources are used</a:t>
            </a:r>
          </a:p>
          <a:p>
            <a:r>
              <a:rPr lang="en-US" dirty="0"/>
              <a:t>Others?</a:t>
            </a:r>
          </a:p>
          <a:p>
            <a:endParaRPr lang="en-US" sz="1350" dirty="0"/>
          </a:p>
        </p:txBody>
      </p:sp>
      <p:pic>
        <p:nvPicPr>
          <p:cNvPr id="8" name="Google Shape;270;p49">
            <a:extLst>
              <a:ext uri="{FF2B5EF4-FFF2-40B4-BE49-F238E27FC236}">
                <a16:creationId xmlns:a16="http://schemas.microsoft.com/office/drawing/2014/main" id="{A684650B-7173-7C4D-A811-1BA3C19BC23D}"/>
              </a:ext>
            </a:extLst>
          </p:cNvPr>
          <p:cNvPicPr preferRelativeResize="0"/>
          <p:nvPr/>
        </p:nvPicPr>
        <p:blipFill rotWithShape="1">
          <a:blip r:embed="rId4">
            <a:alphaModFix/>
          </a:blip>
          <a:srcRect/>
          <a:stretch/>
        </p:blipFill>
        <p:spPr>
          <a:xfrm>
            <a:off x="4572001" y="1254511"/>
            <a:ext cx="4229100" cy="3394472"/>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068709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dtran\Desktop\CCA Images\Team Based Learning\20101012_activelearning_33.jpg"/>
          <p:cNvPicPr>
            <a:picLocks noChangeAspect="1" noChangeArrowheads="1"/>
          </p:cNvPicPr>
          <p:nvPr/>
        </p:nvPicPr>
        <p:blipFill rotWithShape="1">
          <a:blip r:embed="rId2" cstate="print">
            <a:alphaModFix amt="37000"/>
            <a:extLst>
              <a:ext uri="{28A0092B-C50C-407E-A947-70E740481C1C}">
                <a14:useLocalDpi xmlns:a14="http://schemas.microsoft.com/office/drawing/2010/main"/>
              </a:ext>
            </a:extLst>
          </a:blip>
          <a:srcRect l="28" t="-11779" r="29622" b="-782"/>
          <a:stretch/>
        </p:blipFill>
        <p:spPr bwMode="auto">
          <a:xfrm>
            <a:off x="0" y="-609601"/>
            <a:ext cx="6434667" cy="582506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Freeform 6"/>
          <p:cNvSpPr/>
          <p:nvPr/>
        </p:nvSpPr>
        <p:spPr bwMode="auto">
          <a:xfrm rot="16200000">
            <a:off x="838201" y="-838205"/>
            <a:ext cx="5143501" cy="68199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5</a:t>
            </a:fld>
            <a:endParaRPr lang="en-US" dirty="0"/>
          </a:p>
        </p:txBody>
      </p:sp>
      <p:sp>
        <p:nvSpPr>
          <p:cNvPr id="5" name="TextBox 4"/>
          <p:cNvSpPr txBox="1"/>
          <p:nvPr/>
        </p:nvSpPr>
        <p:spPr>
          <a:xfrm>
            <a:off x="6722533" y="2133596"/>
            <a:ext cx="2099733" cy="1200328"/>
          </a:xfrm>
          <a:prstGeom prst="rect">
            <a:avLst/>
          </a:prstGeom>
          <a:noFill/>
        </p:spPr>
        <p:txBody>
          <a:bodyPr wrap="square" rtlCol="0">
            <a:spAutoFit/>
          </a:bodyPr>
          <a:lstStyle/>
          <a:p>
            <a:r>
              <a:rPr lang="en-US" sz="2400" i="1" dirty="0">
                <a:solidFill>
                  <a:srgbClr val="177197"/>
                </a:solidFill>
                <a:latin typeface="Calibri"/>
                <a:cs typeface="Calibri"/>
              </a:rPr>
              <a:t>How to get started with planning</a:t>
            </a:r>
          </a:p>
        </p:txBody>
      </p:sp>
      <p:sp>
        <p:nvSpPr>
          <p:cNvPr id="3" name="Title 2"/>
          <p:cNvSpPr>
            <a:spLocks noGrp="1"/>
          </p:cNvSpPr>
          <p:nvPr>
            <p:ph type="title"/>
          </p:nvPr>
        </p:nvSpPr>
        <p:spPr/>
        <p:txBody>
          <a:bodyPr/>
          <a:lstStyle/>
          <a:p>
            <a:r>
              <a:rPr lang="en-US" sz="2800" dirty="0">
                <a:solidFill>
                  <a:srgbClr val="FFFFFF"/>
                </a:solidFill>
              </a:rPr>
              <a:t>Workshop Part 1 |  </a:t>
            </a:r>
            <a:r>
              <a:rPr lang="en-US" sz="2800" b="1" dirty="0">
                <a:solidFill>
                  <a:srgbClr val="FFFFFF"/>
                </a:solidFill>
              </a:rPr>
              <a:t>TOOLS</a:t>
            </a:r>
          </a:p>
        </p:txBody>
      </p:sp>
      <p:sp>
        <p:nvSpPr>
          <p:cNvPr id="4" name="Content Placeholder 3"/>
          <p:cNvSpPr>
            <a:spLocks noGrp="1"/>
          </p:cNvSpPr>
          <p:nvPr>
            <p:ph idx="1"/>
          </p:nvPr>
        </p:nvSpPr>
        <p:spPr>
          <a:xfrm>
            <a:off x="393620" y="1019735"/>
            <a:ext cx="5719313" cy="3653118"/>
          </a:xfrm>
        </p:spPr>
        <p:txBody>
          <a:bodyPr/>
          <a:lstStyle/>
          <a:p>
            <a:pPr>
              <a:spcBef>
                <a:spcPts val="0"/>
              </a:spcBef>
              <a:spcAft>
                <a:spcPts val="1200"/>
              </a:spcAft>
            </a:pPr>
            <a:r>
              <a:rPr lang="en-US" sz="2400" dirty="0">
                <a:solidFill>
                  <a:schemeClr val="bg1">
                    <a:lumMod val="85000"/>
                  </a:schemeClr>
                </a:solidFill>
              </a:rPr>
              <a:t>Project Planning</a:t>
            </a:r>
          </a:p>
          <a:p>
            <a:pPr>
              <a:spcBef>
                <a:spcPts val="0"/>
              </a:spcBef>
              <a:spcAft>
                <a:spcPts val="1200"/>
              </a:spcAft>
            </a:pPr>
            <a:r>
              <a:rPr lang="en-US" sz="2800" b="1" dirty="0">
                <a:solidFill>
                  <a:srgbClr val="FFFFFF"/>
                </a:solidFill>
                <a:effectLst>
                  <a:outerShdw blurRad="38100" dist="38100" dir="2700000" algn="tl">
                    <a:srgbClr val="000000">
                      <a:alpha val="43137"/>
                    </a:srgbClr>
                  </a:outerShdw>
                </a:effectLst>
              </a:rPr>
              <a:t>Introduction to </a:t>
            </a:r>
            <a:r>
              <a:rPr lang="en-US" sz="2800" b="1" dirty="0" err="1">
                <a:solidFill>
                  <a:srgbClr val="FFFFFF"/>
                </a:solidFill>
                <a:effectLst>
                  <a:outerShdw blurRad="38100" dist="38100" dir="2700000" algn="tl">
                    <a:srgbClr val="000000">
                      <a:alpha val="43137"/>
                    </a:srgbClr>
                  </a:outerShdw>
                </a:effectLst>
              </a:rPr>
              <a:t>FLEXspace</a:t>
            </a:r>
            <a:endParaRPr lang="en-US" sz="28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4277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FLEXspace + LSRS for Learning Space Planning | EDU18 Denver</a:t>
            </a:r>
          </a:p>
        </p:txBody>
      </p:sp>
      <p:pic>
        <p:nvPicPr>
          <p:cNvPr id="17" name="Picture 16"/>
          <p:cNvPicPr>
            <a:picLocks noChangeAspect="1"/>
          </p:cNvPicPr>
          <p:nvPr/>
        </p:nvPicPr>
        <p:blipFill>
          <a:blip r:embed="rId3"/>
          <a:stretch>
            <a:fillRect/>
          </a:stretch>
        </p:blipFill>
        <p:spPr>
          <a:xfrm>
            <a:off x="6523" y="4790830"/>
            <a:ext cx="352670" cy="352670"/>
          </a:xfrm>
          <a:prstGeom prst="rect">
            <a:avLst/>
          </a:prstGeom>
        </p:spPr>
      </p:pic>
      <p:sp>
        <p:nvSpPr>
          <p:cNvPr id="22" name="Content Placeholder 2">
            <a:extLst>
              <a:ext uri="{FF2B5EF4-FFF2-40B4-BE49-F238E27FC236}">
                <a16:creationId xmlns:a16="http://schemas.microsoft.com/office/drawing/2014/main" id="{9A294816-7D02-524F-A90A-06DAC31559F9}"/>
              </a:ext>
            </a:extLst>
          </p:cNvPr>
          <p:cNvSpPr txBox="1">
            <a:spLocks/>
          </p:cNvSpPr>
          <p:nvPr/>
        </p:nvSpPr>
        <p:spPr>
          <a:xfrm>
            <a:off x="342900" y="1386288"/>
            <a:ext cx="4318215" cy="1185463"/>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endParaRPr lang="en-US" sz="1800" dirty="0">
              <a:latin typeface="Trebuchet MS" charset="0"/>
              <a:cs typeface="Arial" charset="0"/>
            </a:endParaRPr>
          </a:p>
          <a:p>
            <a:pPr marL="0" indent="0">
              <a:buNone/>
            </a:pPr>
            <a:r>
              <a:rPr lang="en-US" sz="1350" dirty="0"/>
              <a:t>	</a:t>
            </a:r>
          </a:p>
        </p:txBody>
      </p:sp>
      <p:sp>
        <p:nvSpPr>
          <p:cNvPr id="10" name="Title 1">
            <a:extLst>
              <a:ext uri="{FF2B5EF4-FFF2-40B4-BE49-F238E27FC236}">
                <a16:creationId xmlns:a16="http://schemas.microsoft.com/office/drawing/2014/main" id="{F9C8B935-631E-164C-85C8-FBDFA38F634A}"/>
              </a:ext>
            </a:extLst>
          </p:cNvPr>
          <p:cNvSpPr>
            <a:spLocks noGrp="1"/>
          </p:cNvSpPr>
          <p:nvPr>
            <p:ph type="title"/>
          </p:nvPr>
        </p:nvSpPr>
        <p:spPr>
          <a:xfrm>
            <a:off x="189310" y="38100"/>
            <a:ext cx="8497490" cy="866775"/>
          </a:xfrm>
        </p:spPr>
        <p:txBody>
          <a:bodyPr/>
          <a:lstStyle/>
          <a:p>
            <a:r>
              <a:rPr lang="en-US" dirty="0"/>
              <a:t>Finding Assessment Resources</a:t>
            </a:r>
          </a:p>
        </p:txBody>
      </p:sp>
      <p:sp>
        <p:nvSpPr>
          <p:cNvPr id="3" name="Content Placeholder 2">
            <a:extLst>
              <a:ext uri="{FF2B5EF4-FFF2-40B4-BE49-F238E27FC236}">
                <a16:creationId xmlns:a16="http://schemas.microsoft.com/office/drawing/2014/main" id="{87A55540-9C1F-4040-B8A4-64A54BB51793}"/>
              </a:ext>
            </a:extLst>
          </p:cNvPr>
          <p:cNvSpPr>
            <a:spLocks noGrp="1"/>
          </p:cNvSpPr>
          <p:nvPr>
            <p:ph idx="1"/>
          </p:nvPr>
        </p:nvSpPr>
        <p:spPr>
          <a:xfrm>
            <a:off x="647011" y="2090982"/>
            <a:ext cx="3709993" cy="995121"/>
          </a:xfrm>
        </p:spPr>
        <p:txBody>
          <a:bodyPr>
            <a:normAutofit/>
          </a:bodyPr>
          <a:lstStyle/>
          <a:p>
            <a:r>
              <a:rPr lang="en-US" sz="1800" dirty="0"/>
              <a:t>Building the collection in FLEXspace</a:t>
            </a:r>
          </a:p>
          <a:p>
            <a:r>
              <a:rPr lang="en-US" sz="1800" dirty="0"/>
              <a:t>“Toolkit” feature on the horizon</a:t>
            </a:r>
          </a:p>
          <a:p>
            <a:endParaRPr lang="en-US" sz="1800" dirty="0"/>
          </a:p>
        </p:txBody>
      </p:sp>
      <p:pic>
        <p:nvPicPr>
          <p:cNvPr id="9" name="Picture 10" descr="Student_SurveyA.png">
            <a:extLst>
              <a:ext uri="{FF2B5EF4-FFF2-40B4-BE49-F238E27FC236}">
                <a16:creationId xmlns:a16="http://schemas.microsoft.com/office/drawing/2014/main" id="{5DB2D192-A6A3-9B4F-B62F-F34462B5C4AE}"/>
              </a:ext>
            </a:extLst>
          </p:cNvPr>
          <p:cNvPicPr>
            <a:picLocks noChangeAspect="1"/>
          </p:cNvPicPr>
          <p:nvPr/>
        </p:nvPicPr>
        <p:blipFill>
          <a:blip r:embed="rId4" cstate="screen">
            <a:extLst>
              <a:ext uri="{28A0092B-C50C-407E-A947-70E740481C1C}">
                <a14:useLocalDpi xmlns:a14="http://schemas.microsoft.com/office/drawing/2010/main"/>
              </a:ext>
            </a:extLst>
          </a:blip>
          <a:srcRect t="4465" b="4465"/>
          <a:stretch>
            <a:fillRect/>
          </a:stretch>
        </p:blipFill>
        <p:spPr bwMode="auto">
          <a:xfrm>
            <a:off x="4910129" y="900251"/>
            <a:ext cx="3586860" cy="1972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D229442B-877E-E341-B046-A7C049F71AB9}"/>
              </a:ext>
            </a:extLst>
          </p:cNvPr>
          <p:cNvSpPr txBox="1">
            <a:spLocks/>
          </p:cNvSpPr>
          <p:nvPr/>
        </p:nvSpPr>
        <p:spPr>
          <a:xfrm>
            <a:off x="591915" y="1517900"/>
            <a:ext cx="3709993" cy="539498"/>
          </a:xfrm>
          <a:prstGeom prst="rect">
            <a:avLst/>
          </a:prstGeom>
          <a:effectLst/>
        </p:spPr>
        <p:txBody>
          <a:bodyPr vert="horz" lIns="68580" tIns="34290" rIns="68580" bIns="3429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US" sz="2100" b="1" dirty="0"/>
              <a:t>Sharing is Caring! </a:t>
            </a:r>
          </a:p>
        </p:txBody>
      </p:sp>
      <p:pic>
        <p:nvPicPr>
          <p:cNvPr id="13" name="Picture 12" descr="Faculty_SurveyB.png">
            <a:extLst>
              <a:ext uri="{FF2B5EF4-FFF2-40B4-BE49-F238E27FC236}">
                <a16:creationId xmlns:a16="http://schemas.microsoft.com/office/drawing/2014/main" id="{C2A2EA19-15FA-4A43-BC6E-FEA99AFB80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764" r="3572"/>
          <a:stretch/>
        </p:blipFill>
        <p:spPr bwMode="auto">
          <a:xfrm>
            <a:off x="6290685" y="2421103"/>
            <a:ext cx="2722445" cy="18663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4" name="Picture 13" descr="survey.png">
            <a:extLst>
              <a:ext uri="{FF2B5EF4-FFF2-40B4-BE49-F238E27FC236}">
                <a16:creationId xmlns:a16="http://schemas.microsoft.com/office/drawing/2014/main" id="{84703372-00C2-5044-833F-A2C15A488B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9487" y="3166811"/>
            <a:ext cx="3184073" cy="1543312"/>
          </a:xfrm>
          <a:prstGeom prst="rect">
            <a:avLst/>
          </a:prstGeom>
        </p:spPr>
      </p:pic>
    </p:spTree>
    <p:extLst>
      <p:ext uri="{BB962C8B-B14F-4D97-AF65-F5344CB8AC3E}">
        <p14:creationId xmlns:p14="http://schemas.microsoft.com/office/powerpoint/2010/main" val="1569551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h_wp_rethinking_the_classroom.jpg.rendition.480.480.jpg"/>
          <p:cNvPicPr>
            <a:picLocks noChangeAspect="1"/>
          </p:cNvPicPr>
          <p:nvPr/>
        </p:nvPicPr>
        <p:blipFill>
          <a:blip r:embed="rId2">
            <a:alphaModFix amt="27000"/>
            <a:extLst>
              <a:ext uri="{BEBA8EAE-BF5A-486C-A8C5-ECC9F3942E4B}">
                <a14:imgProps xmlns:a14="http://schemas.microsoft.com/office/drawing/2010/main">
                  <a14:imgLayer r:embed="rId3">
                    <a14:imgEffect>
                      <a14:brightnessContrast bright="-26000" contrast="-24000"/>
                    </a14:imgEffect>
                  </a14:imgLayer>
                </a14:imgProps>
              </a:ext>
              <a:ext uri="{28A0092B-C50C-407E-A947-70E740481C1C}">
                <a14:useLocalDpi xmlns:a14="http://schemas.microsoft.com/office/drawing/2010/main" val="0"/>
              </a:ext>
            </a:extLst>
          </a:blip>
          <a:stretch>
            <a:fillRect/>
          </a:stretch>
        </p:blipFill>
        <p:spPr>
          <a:xfrm>
            <a:off x="0" y="0"/>
            <a:ext cx="6388100" cy="5143500"/>
          </a:xfrm>
          <a:prstGeom prst="rect">
            <a:avLst/>
          </a:prstGeom>
        </p:spPr>
      </p:pic>
      <p:sp>
        <p:nvSpPr>
          <p:cNvPr id="11" name="Freeform 10"/>
          <p:cNvSpPr/>
          <p:nvPr/>
        </p:nvSpPr>
        <p:spPr bwMode="auto">
          <a:xfrm rot="16200000">
            <a:off x="825503" y="-825503"/>
            <a:ext cx="5143498" cy="67945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7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51</a:t>
            </a:fld>
            <a:endParaRPr lang="en-US" dirty="0"/>
          </a:p>
        </p:txBody>
      </p:sp>
      <p:sp>
        <p:nvSpPr>
          <p:cNvPr id="5" name="TextBox 4"/>
          <p:cNvSpPr txBox="1"/>
          <p:nvPr/>
        </p:nvSpPr>
        <p:spPr>
          <a:xfrm>
            <a:off x="6722533" y="2133596"/>
            <a:ext cx="2099733" cy="1569660"/>
          </a:xfrm>
          <a:prstGeom prst="rect">
            <a:avLst/>
          </a:prstGeom>
          <a:noFill/>
        </p:spPr>
        <p:txBody>
          <a:bodyPr wrap="square" rtlCol="0">
            <a:spAutoFit/>
          </a:bodyPr>
          <a:lstStyle/>
          <a:p>
            <a:r>
              <a:rPr lang="en-US" sz="2400" i="1" dirty="0">
                <a:solidFill>
                  <a:srgbClr val="177197"/>
                </a:solidFill>
                <a:latin typeface="Calibri"/>
                <a:cs typeface="Calibri"/>
              </a:rPr>
              <a:t>How to develop your engagement plan</a:t>
            </a:r>
          </a:p>
        </p:txBody>
      </p:sp>
      <p:sp>
        <p:nvSpPr>
          <p:cNvPr id="4" name="Content Placeholder 3"/>
          <p:cNvSpPr>
            <a:spLocks noGrp="1"/>
          </p:cNvSpPr>
          <p:nvPr>
            <p:ph idx="1"/>
          </p:nvPr>
        </p:nvSpPr>
        <p:spPr>
          <a:xfrm>
            <a:off x="393620" y="1019735"/>
            <a:ext cx="5719313" cy="3653118"/>
          </a:xfrm>
        </p:spPr>
        <p:txBody>
          <a:bodyPr/>
          <a:lstStyle/>
          <a:p>
            <a:pPr>
              <a:spcBef>
                <a:spcPts val="0"/>
              </a:spcBef>
              <a:spcAft>
                <a:spcPts val="1200"/>
              </a:spcAft>
            </a:pPr>
            <a:r>
              <a:rPr lang="en-US" sz="2800" b="1" dirty="0">
                <a:solidFill>
                  <a:srgbClr val="FFFFFF"/>
                </a:solidFill>
                <a:effectLst>
                  <a:outerShdw blurRad="38100" dist="38100" dir="2700000" algn="tl">
                    <a:srgbClr val="000000">
                      <a:alpha val="43137"/>
                    </a:srgbClr>
                  </a:outerShdw>
                </a:effectLst>
              </a:rPr>
              <a:t>Planning the Engagement Process</a:t>
            </a:r>
          </a:p>
          <a:p>
            <a:pPr>
              <a:spcBef>
                <a:spcPts val="0"/>
              </a:spcBef>
              <a:spcAft>
                <a:spcPts val="1200"/>
              </a:spcAft>
            </a:pPr>
            <a:r>
              <a:rPr lang="en-US" sz="2400" dirty="0">
                <a:solidFill>
                  <a:schemeClr val="bg1">
                    <a:lumMod val="85000"/>
                  </a:schemeClr>
                </a:solidFill>
              </a:rPr>
              <a:t>Creating Teams</a:t>
            </a:r>
          </a:p>
          <a:p>
            <a:pPr>
              <a:spcBef>
                <a:spcPts val="0"/>
              </a:spcBef>
              <a:spcAft>
                <a:spcPts val="1200"/>
              </a:spcAft>
            </a:pPr>
            <a:r>
              <a:rPr lang="en-US" sz="2400" dirty="0">
                <a:solidFill>
                  <a:schemeClr val="bg1">
                    <a:lumMod val="85000"/>
                  </a:schemeClr>
                </a:solidFill>
              </a:rPr>
              <a:t>User Needs Research</a:t>
            </a:r>
          </a:p>
          <a:p>
            <a:pPr>
              <a:spcBef>
                <a:spcPts val="0"/>
              </a:spcBef>
              <a:spcAft>
                <a:spcPts val="1200"/>
              </a:spcAft>
            </a:pPr>
            <a:r>
              <a:rPr lang="en-US" sz="2400" dirty="0">
                <a:solidFill>
                  <a:schemeClr val="bg1">
                    <a:lumMod val="85000"/>
                  </a:schemeClr>
                </a:solidFill>
              </a:rPr>
              <a:t>Developing the Plan</a:t>
            </a:r>
          </a:p>
          <a:p>
            <a:pPr>
              <a:spcBef>
                <a:spcPts val="0"/>
              </a:spcBef>
              <a:spcAft>
                <a:spcPts val="1200"/>
              </a:spcAft>
            </a:pPr>
            <a:endParaRPr lang="en-US" sz="2400" dirty="0">
              <a:solidFill>
                <a:srgbClr val="FFFFFF"/>
              </a:solidFill>
            </a:endParaRPr>
          </a:p>
        </p:txBody>
      </p:sp>
      <p:sp>
        <p:nvSpPr>
          <p:cNvPr id="3" name="Title 2"/>
          <p:cNvSpPr>
            <a:spLocks noGrp="1"/>
          </p:cNvSpPr>
          <p:nvPr>
            <p:ph type="title"/>
          </p:nvPr>
        </p:nvSpPr>
        <p:spPr/>
        <p:txBody>
          <a:bodyPr/>
          <a:lstStyle/>
          <a:p>
            <a:r>
              <a:rPr lang="en-US" sz="2800" dirty="0">
                <a:solidFill>
                  <a:srgbClr val="FFFFFF"/>
                </a:solidFill>
              </a:rPr>
              <a:t>Workshop Part 2 |  </a:t>
            </a:r>
            <a:r>
              <a:rPr lang="en-US" sz="2800" b="1" dirty="0">
                <a:solidFill>
                  <a:srgbClr val="FFFFFF"/>
                </a:solidFill>
              </a:rPr>
              <a:t>TEAMS</a:t>
            </a:r>
          </a:p>
        </p:txBody>
      </p:sp>
    </p:spTree>
    <p:extLst>
      <p:ext uri="{BB962C8B-B14F-4D97-AF65-F5344CB8AC3E}">
        <p14:creationId xmlns:p14="http://schemas.microsoft.com/office/powerpoint/2010/main" val="3390817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6"/>
          </p:nvPr>
        </p:nvSpPr>
        <p:spPr/>
        <p:txBody>
          <a:bodyPr>
            <a:normAutofit/>
          </a:bodyPr>
          <a:lstStyle/>
          <a:p>
            <a:r>
              <a:rPr lang="en-US" sz="2400" dirty="0"/>
              <a:t>Let’s Explore!</a:t>
            </a:r>
          </a:p>
          <a:p>
            <a:endParaRPr lang="en-US" sz="2400" dirty="0"/>
          </a:p>
        </p:txBody>
      </p:sp>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5" name="Title 4"/>
          <p:cNvSpPr>
            <a:spLocks noGrp="1"/>
          </p:cNvSpPr>
          <p:nvPr>
            <p:ph type="title"/>
          </p:nvPr>
        </p:nvSpPr>
        <p:spPr/>
        <p:txBody>
          <a:bodyPr/>
          <a:lstStyle/>
          <a:p>
            <a:r>
              <a:rPr lang="en-US" dirty="0"/>
              <a:t>How Can </a:t>
            </a:r>
            <a:r>
              <a:rPr lang="en-US" dirty="0" err="1"/>
              <a:t>FLEXspace</a:t>
            </a:r>
            <a:r>
              <a:rPr lang="en-US" dirty="0"/>
              <a:t> Help With Teams and Stakeholders?</a:t>
            </a:r>
          </a:p>
        </p:txBody>
      </p:sp>
      <p:pic>
        <p:nvPicPr>
          <p:cNvPr id="7" name="Content Placeholder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33078" y="1406214"/>
            <a:ext cx="3704096" cy="2648429"/>
          </a:xfrm>
          <a:prstGeom prst="rect">
            <a:avLst/>
          </a:prstGeom>
          <a:effectLst>
            <a:outerShdw blurRad="50800" dist="76200" dir="2700000" algn="tl" rotWithShape="0">
              <a:prstClr val="black">
                <a:alpha val="40000"/>
              </a:prstClr>
            </a:outerShdw>
          </a:effectLst>
        </p:spPr>
        <p:style>
          <a:lnRef idx="0">
            <a:scrgbClr r="0" g="0" b="0"/>
          </a:lnRef>
          <a:fillRef idx="1001">
            <a:schemeClr val="dk2"/>
          </a:fillRef>
          <a:effectRef idx="0">
            <a:scrgbClr r="0" g="0" b="0"/>
          </a:effectRef>
          <a:fontRef idx="major"/>
        </p:style>
      </p:pic>
    </p:spTree>
    <p:extLst>
      <p:ext uri="{BB962C8B-B14F-4D97-AF65-F5344CB8AC3E}">
        <p14:creationId xmlns:p14="http://schemas.microsoft.com/office/powerpoint/2010/main" val="1526381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lstStyle/>
          <a:p>
            <a:endParaRPr lang="en-US"/>
          </a:p>
        </p:txBody>
      </p:sp>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6" name="Title 5"/>
          <p:cNvSpPr>
            <a:spLocks noGrp="1"/>
          </p:cNvSpPr>
          <p:nvPr>
            <p:ph type="title"/>
          </p:nvPr>
        </p:nvSpPr>
        <p:spPr/>
        <p:txBody>
          <a:bodyPr/>
          <a:lstStyle/>
          <a:p>
            <a:r>
              <a:rPr lang="en-US" dirty="0"/>
              <a:t>Examples of </a:t>
            </a:r>
            <a:r>
              <a:rPr lang="en-US" dirty="0" err="1"/>
              <a:t>FLEXspace</a:t>
            </a:r>
            <a:r>
              <a:rPr lang="en-US" dirty="0"/>
              <a:t> and LSRS for planning</a:t>
            </a:r>
          </a:p>
        </p:txBody>
      </p:sp>
      <p:pic>
        <p:nvPicPr>
          <p:cNvPr id="5" name="Picture 4"/>
          <p:cNvPicPr>
            <a:picLocks noChangeAspect="1"/>
          </p:cNvPicPr>
          <p:nvPr/>
        </p:nvPicPr>
        <p:blipFill>
          <a:blip r:embed="rId2"/>
          <a:stretch>
            <a:fillRect/>
          </a:stretch>
        </p:blipFill>
        <p:spPr>
          <a:xfrm>
            <a:off x="4157189" y="628088"/>
            <a:ext cx="4824065" cy="3529294"/>
          </a:xfrm>
          <a:prstGeom prst="rect">
            <a:avLst/>
          </a:prstGeom>
        </p:spPr>
      </p:pic>
    </p:spTree>
    <p:extLst>
      <p:ext uri="{BB962C8B-B14F-4D97-AF65-F5344CB8AC3E}">
        <p14:creationId xmlns:p14="http://schemas.microsoft.com/office/powerpoint/2010/main" val="1636805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000"/>
              <a:t>SUNY Geneseo</a:t>
            </a:r>
            <a:endParaRPr lang="en-US" sz="3000" dirty="0"/>
          </a:p>
        </p:txBody>
      </p:sp>
      <p:sp>
        <p:nvSpPr>
          <p:cNvPr id="16" name="Content Placeholder 15"/>
          <p:cNvSpPr>
            <a:spLocks noGrp="1"/>
          </p:cNvSpPr>
          <p:nvPr>
            <p:ph idx="1"/>
          </p:nvPr>
        </p:nvSpPr>
        <p:spPr/>
        <p:txBody>
          <a:bodyPr/>
          <a:lstStyle/>
          <a:p>
            <a:endParaRPr lang="en-US"/>
          </a:p>
        </p:txBody>
      </p:sp>
      <p:sp>
        <p:nvSpPr>
          <p:cNvPr id="7" name="Text Placeholder 6"/>
          <p:cNvSpPr>
            <a:spLocks noGrp="1"/>
          </p:cNvSpPr>
          <p:nvPr>
            <p:ph type="body" sz="half" idx="2"/>
          </p:nvPr>
        </p:nvSpPr>
        <p:spPr/>
        <p:txBody>
          <a:bodyPr>
            <a:normAutofit/>
          </a:bodyPr>
          <a:lstStyle/>
          <a:p>
            <a:r>
              <a:rPr lang="en-US" sz="1500" b="1" dirty="0"/>
              <a:t>LSRS</a:t>
            </a:r>
          </a:p>
          <a:p>
            <a:pPr marL="214308" indent="-214308">
              <a:buFont typeface="Arial" charset="0"/>
              <a:buChar char="•"/>
            </a:pPr>
            <a:r>
              <a:rPr lang="en-US" sz="1500" dirty="0"/>
              <a:t>Rating all our rooms</a:t>
            </a:r>
          </a:p>
          <a:p>
            <a:pPr marL="214308" indent="-214308">
              <a:buFont typeface="Arial" charset="0"/>
              <a:buChar char="•"/>
            </a:pPr>
            <a:r>
              <a:rPr lang="en-US" sz="1500" dirty="0"/>
              <a:t>Integrate into planning</a:t>
            </a:r>
          </a:p>
          <a:p>
            <a:endParaRPr lang="en-US" sz="1500" dirty="0"/>
          </a:p>
          <a:p>
            <a:r>
              <a:rPr lang="en-US" sz="1500" b="1" dirty="0" err="1"/>
              <a:t>FLEXspace</a:t>
            </a:r>
            <a:endParaRPr lang="en-US" sz="1500" b="1" dirty="0"/>
          </a:p>
          <a:p>
            <a:pPr marL="214308" indent="-214308">
              <a:buFont typeface="Arial" charset="0"/>
              <a:buChar char="•"/>
            </a:pPr>
            <a:r>
              <a:rPr lang="en-US" sz="1500" dirty="0"/>
              <a:t>Idea generator and conversation starter</a:t>
            </a:r>
          </a:p>
          <a:p>
            <a:pPr marL="214308" indent="-214308">
              <a:buFont typeface="Arial" charset="0"/>
              <a:buChar char="•"/>
            </a:pPr>
            <a:r>
              <a:rPr lang="en-US" sz="1500" dirty="0"/>
              <a:t>Showing off our best work</a:t>
            </a:r>
          </a:p>
          <a:p>
            <a:pPr marL="214308" indent="-214308">
              <a:buFont typeface="Arial" charset="0"/>
              <a:buChar char="•"/>
            </a:pPr>
            <a:endParaRPr lang="en-US" sz="1500" dirty="0"/>
          </a:p>
        </p:txBody>
      </p:sp>
      <p:sp>
        <p:nvSpPr>
          <p:cNvPr id="3" name="Footer Placeholder 2"/>
          <p:cNvSpPr>
            <a:spLocks noGrp="1"/>
          </p:cNvSpPr>
          <p:nvPr>
            <p:ph type="ftr" sz="quarter" idx="11"/>
          </p:nvPr>
        </p:nvSpPr>
        <p:spPr/>
        <p:txBody>
          <a:bodyPr/>
          <a:lstStyle/>
          <a:p>
            <a:r>
              <a:rPr lang="en-US" dirty="0" err="1">
                <a:solidFill>
                  <a:prstClr val="black"/>
                </a:solidFill>
                <a:latin typeface="Calibri"/>
              </a:rPr>
              <a:t>FLEXspace</a:t>
            </a:r>
            <a:r>
              <a:rPr lang="en-US" dirty="0">
                <a:solidFill>
                  <a:prstClr val="black"/>
                </a:solidFill>
                <a:latin typeface="Calibri"/>
              </a:rPr>
              <a:t> + LSRS for Learning Space Planning | EDU18 Denver</a:t>
            </a:r>
          </a:p>
        </p:txBody>
      </p:sp>
      <p:pic>
        <p:nvPicPr>
          <p:cNvPr id="10" name="Picture 9"/>
          <p:cNvPicPr>
            <a:picLocks noChangeAspect="1"/>
          </p:cNvPicPr>
          <p:nvPr/>
        </p:nvPicPr>
        <p:blipFill>
          <a:blip r:embed="rId2"/>
          <a:stretch>
            <a:fillRect/>
          </a:stretch>
        </p:blipFill>
        <p:spPr>
          <a:xfrm>
            <a:off x="3255884" y="188147"/>
            <a:ext cx="3165231" cy="2373923"/>
          </a:xfrm>
          <a:prstGeom prst="rect">
            <a:avLst/>
          </a:prstGeom>
          <a:effectLst>
            <a:outerShdw blurRad="50800" dist="76200" dir="2700000" algn="tl" rotWithShape="0">
              <a:prstClr val="black">
                <a:alpha val="40000"/>
              </a:prstClr>
            </a:outerShdw>
          </a:effectLst>
        </p:spPr>
      </p:pic>
      <p:pic>
        <p:nvPicPr>
          <p:cNvPr id="11" name="Content Placeholder 3"/>
          <p:cNvPicPr>
            <a:picLocks noChangeAspect="1"/>
          </p:cNvPicPr>
          <p:nvPr/>
        </p:nvPicPr>
        <p:blipFill>
          <a:blip r:embed="rId3"/>
          <a:stretch>
            <a:fillRect/>
          </a:stretch>
        </p:blipFill>
        <p:spPr>
          <a:xfrm>
            <a:off x="5534866" y="346523"/>
            <a:ext cx="2272292" cy="3028233"/>
          </a:xfrm>
          <a:prstGeom prst="rect">
            <a:avLst/>
          </a:prstGeom>
          <a:effectLst>
            <a:outerShdw blurRad="50800" dist="76200" dir="2700000" algn="tl" rotWithShape="0">
              <a:prstClr val="black">
                <a:alpha val="40000"/>
              </a:prstClr>
            </a:outerShdw>
          </a:effectLst>
        </p:spPr>
      </p:pic>
      <p:pic>
        <p:nvPicPr>
          <p:cNvPr id="12" name="Content Placeholder 3"/>
          <p:cNvPicPr>
            <a:picLocks noChangeAspect="1"/>
          </p:cNvPicPr>
          <p:nvPr/>
        </p:nvPicPr>
        <p:blipFill>
          <a:blip r:embed="rId4"/>
          <a:stretch>
            <a:fillRect/>
          </a:stretch>
        </p:blipFill>
        <p:spPr>
          <a:xfrm>
            <a:off x="3477995" y="2957111"/>
            <a:ext cx="4633919" cy="1844920"/>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516738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000"/>
              <a:t>SUNY Buffalo</a:t>
            </a:r>
            <a:endParaRPr lang="en-US" sz="3000" dirty="0"/>
          </a:p>
        </p:txBody>
      </p:sp>
      <p:sp>
        <p:nvSpPr>
          <p:cNvPr id="7" name="Text Placeholder 6"/>
          <p:cNvSpPr>
            <a:spLocks noGrp="1"/>
          </p:cNvSpPr>
          <p:nvPr>
            <p:ph type="body" sz="half" idx="2"/>
          </p:nvPr>
        </p:nvSpPr>
        <p:spPr>
          <a:xfrm>
            <a:off x="345340" y="1766034"/>
            <a:ext cx="4474191" cy="3246380"/>
          </a:xfrm>
        </p:spPr>
        <p:txBody>
          <a:bodyPr>
            <a:noAutofit/>
          </a:bodyPr>
          <a:lstStyle/>
          <a:p>
            <a:r>
              <a:rPr lang="en-US" sz="1500" b="1" dirty="0"/>
              <a:t>LSRS – Prioritize and Measure Impact</a:t>
            </a:r>
          </a:p>
          <a:p>
            <a:pPr marL="214308" indent="-214308">
              <a:buFont typeface="Arial" charset="0"/>
              <a:buChar char="•"/>
            </a:pPr>
            <a:r>
              <a:rPr lang="en-US" sz="1500" dirty="0"/>
              <a:t>Which rooms to upgrade?</a:t>
            </a:r>
          </a:p>
          <a:p>
            <a:pPr marL="214308" indent="-214308">
              <a:buFont typeface="Arial" charset="0"/>
              <a:buChar char="•"/>
            </a:pPr>
            <a:r>
              <a:rPr lang="en-US" sz="1500" dirty="0"/>
              <a:t>Assess staffing levels </a:t>
            </a:r>
          </a:p>
          <a:p>
            <a:r>
              <a:rPr lang="en-US" sz="1500" b="1" dirty="0" err="1"/>
              <a:t>FLEXspace</a:t>
            </a:r>
            <a:r>
              <a:rPr lang="en-US" sz="1500" b="1" dirty="0"/>
              <a:t> – Support Master Planning</a:t>
            </a:r>
          </a:p>
          <a:p>
            <a:pPr marL="214308" indent="-214308">
              <a:buFont typeface="Arial" charset="0"/>
              <a:buChar char="•"/>
            </a:pPr>
            <a:r>
              <a:rPr lang="en-US" sz="1500" dirty="0"/>
              <a:t>Look for attributes of technology integration</a:t>
            </a:r>
          </a:p>
          <a:p>
            <a:pPr marL="214308" indent="-214308">
              <a:buFont typeface="Arial" charset="0"/>
              <a:buChar char="•"/>
            </a:pPr>
            <a:r>
              <a:rPr lang="en-US" sz="1500" dirty="0"/>
              <a:t>Show off the results, document spaces</a:t>
            </a:r>
          </a:p>
          <a:p>
            <a:pPr marL="214308" indent="-214308">
              <a:buFont typeface="Arial" charset="0"/>
              <a:buChar char="•"/>
            </a:pPr>
            <a:r>
              <a:rPr lang="en-US" sz="1500" dirty="0"/>
              <a:t>Share learning environment data and contact information to save time, money and effort</a:t>
            </a:r>
          </a:p>
          <a:p>
            <a:pPr marL="214308" indent="-214308">
              <a:buFont typeface="Arial" charset="0"/>
              <a:buChar char="•"/>
            </a:pPr>
            <a:r>
              <a:rPr lang="en-US" sz="1500" dirty="0"/>
              <a:t>Provide guidance with conversations with vendors when discussing technology in spaces.</a:t>
            </a:r>
          </a:p>
          <a:p>
            <a:pPr marL="214308" indent="-214308">
              <a:buFont typeface="Arial" charset="0"/>
              <a:buChar char="•"/>
            </a:pPr>
            <a:endParaRPr lang="en-US" sz="1500" dirty="0"/>
          </a:p>
          <a:p>
            <a:pPr marL="214308" indent="-214308">
              <a:buFont typeface="Arial" charset="0"/>
              <a:buChar char="•"/>
            </a:pPr>
            <a:endParaRPr lang="en-US" sz="1500" dirty="0"/>
          </a:p>
          <a:p>
            <a:pPr marL="214308" indent="-214308">
              <a:buFont typeface="Arial" charset="0"/>
              <a:buChar char="•"/>
            </a:pPr>
            <a:endParaRPr lang="en-US" sz="1500" dirty="0"/>
          </a:p>
          <a:p>
            <a:pPr marL="214308" indent="-214308">
              <a:buFont typeface="Arial" charset="0"/>
              <a:buChar char="•"/>
            </a:pPr>
            <a:endParaRPr lang="en-US" sz="1500" dirty="0"/>
          </a:p>
          <a:p>
            <a:endParaRPr lang="en-US" sz="1500" dirty="0"/>
          </a:p>
        </p:txBody>
      </p:sp>
      <p:sp>
        <p:nvSpPr>
          <p:cNvPr id="3" name="Footer Placeholder 2"/>
          <p:cNvSpPr>
            <a:spLocks noGrp="1"/>
          </p:cNvSpPr>
          <p:nvPr>
            <p:ph type="ftr" sz="quarter" idx="11"/>
          </p:nvPr>
        </p:nvSpPr>
        <p:spPr/>
        <p:txBody>
          <a:bodyPr/>
          <a:lstStyle/>
          <a:p>
            <a:r>
              <a:rPr lang="en-US" dirty="0" err="1">
                <a:solidFill>
                  <a:prstClr val="black"/>
                </a:solidFill>
                <a:latin typeface="Calibri"/>
              </a:rPr>
              <a:t>FLEXspace</a:t>
            </a:r>
            <a:r>
              <a:rPr lang="en-US" dirty="0">
                <a:solidFill>
                  <a:prstClr val="black"/>
                </a:solidFill>
                <a:latin typeface="Calibri"/>
              </a:rPr>
              <a:t> + </a:t>
            </a:r>
            <a:r>
              <a:rPr lang="en-US" dirty="0" err="1">
                <a:solidFill>
                  <a:prstClr val="black"/>
                </a:solidFill>
                <a:latin typeface="Calibri"/>
              </a:rPr>
              <a:t>LSRSss</a:t>
            </a:r>
            <a:r>
              <a:rPr lang="en-US" dirty="0">
                <a:solidFill>
                  <a:prstClr val="black"/>
                </a:solidFill>
                <a:latin typeface="Calibri"/>
              </a:rPr>
              <a:t> for Learning Space Planning | EDU18 Denver</a:t>
            </a:r>
          </a:p>
        </p:txBody>
      </p:sp>
      <p:pic>
        <p:nvPicPr>
          <p:cNvPr id="18"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r="17526" b="6250"/>
          <a:stretch/>
        </p:blipFill>
        <p:spPr>
          <a:xfrm>
            <a:off x="6257980" y="603025"/>
            <a:ext cx="2498211" cy="1486004"/>
          </a:xfrm>
          <a:prstGeom prst="rect">
            <a:avLst/>
          </a:prstGeom>
          <a:effectLst>
            <a:outerShdw blurRad="50800" dist="76200" dir="2700000" algn="tl" rotWithShape="0">
              <a:prstClr val="black">
                <a:alpha val="40000"/>
              </a:prstClr>
            </a:outerShdw>
          </a:effectLst>
        </p:spPr>
      </p:pic>
      <p:pic>
        <p:nvPicPr>
          <p:cNvPr id="19" name="Picture 1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00242" y="784478"/>
            <a:ext cx="1277027" cy="1398648"/>
          </a:xfrm>
          <a:prstGeom prst="rect">
            <a:avLst/>
          </a:prstGeom>
          <a:effectLst>
            <a:outerShdw blurRad="50800" dist="76200" dir="2700000" algn="tl" rotWithShape="0">
              <a:prstClr val="black">
                <a:alpha val="40000"/>
              </a:prstClr>
            </a:outerShdw>
          </a:effectLst>
        </p:spPr>
      </p:pic>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10934" y="42512"/>
            <a:ext cx="1814968" cy="1347193"/>
          </a:xfrm>
          <a:prstGeom prst="rect">
            <a:avLst/>
          </a:prstGeom>
          <a:effectLst>
            <a:outerShdw blurRad="50800" dist="76200" dir="2700000" algn="tl" rotWithShape="0">
              <a:prstClr val="black">
                <a:alpha val="40000"/>
              </a:prstClr>
            </a:outerShdw>
          </a:effectLst>
        </p:spPr>
      </p:pic>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06873" y="1307323"/>
            <a:ext cx="1222292" cy="1441496"/>
          </a:xfrm>
          <a:prstGeom prst="rect">
            <a:avLst/>
          </a:prstGeom>
          <a:effectLst>
            <a:outerShdw blurRad="50800" dist="76200" dir="2700000" algn="tl" rotWithShape="0">
              <a:prstClr val="black">
                <a:alpha val="40000"/>
              </a:prstClr>
            </a:outerShdw>
          </a:effectLst>
        </p:spPr>
      </p:pic>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61569" y="2692490"/>
            <a:ext cx="3320615" cy="2209132"/>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487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Iowa State University</a:t>
            </a:r>
          </a:p>
        </p:txBody>
      </p:sp>
      <p:sp>
        <p:nvSpPr>
          <p:cNvPr id="3" name="Content Placeholder 2"/>
          <p:cNvSpPr>
            <a:spLocks noGrp="1"/>
          </p:cNvSpPr>
          <p:nvPr>
            <p:ph idx="1"/>
          </p:nvPr>
        </p:nvSpPr>
        <p:spPr>
          <a:xfrm>
            <a:off x="614034" y="1666716"/>
            <a:ext cx="3320292" cy="2727383"/>
          </a:xfrm>
        </p:spPr>
        <p:txBody>
          <a:bodyPr>
            <a:normAutofit fontScale="92500" lnSpcReduction="10000"/>
          </a:bodyPr>
          <a:lstStyle/>
          <a:p>
            <a:pPr marL="0" indent="0">
              <a:buNone/>
            </a:pPr>
            <a:r>
              <a:rPr lang="en-US" b="1" dirty="0"/>
              <a:t>Concurrent local studies</a:t>
            </a:r>
          </a:p>
          <a:p>
            <a:r>
              <a:rPr lang="en-US" dirty="0"/>
              <a:t>Architectural review of all classroom spaces</a:t>
            </a:r>
          </a:p>
          <a:p>
            <a:r>
              <a:rPr lang="en-US" dirty="0"/>
              <a:t>Learning Ecosystem Review</a:t>
            </a:r>
          </a:p>
          <a:p>
            <a:endParaRPr lang="en-US" dirty="0"/>
          </a:p>
          <a:p>
            <a:pPr marL="0" indent="0">
              <a:buNone/>
            </a:pPr>
            <a:r>
              <a:rPr lang="en-US" b="1" dirty="0"/>
              <a:t>LSRS aided prioritization</a:t>
            </a:r>
          </a:p>
          <a:p>
            <a:r>
              <a:rPr lang="en-US" b="1" dirty="0"/>
              <a:t>Rated multiple spaces and prioritized</a:t>
            </a:r>
          </a:p>
          <a:p>
            <a:endParaRPr lang="en-US" dirty="0"/>
          </a:p>
          <a:p>
            <a:pPr marL="0" indent="0">
              <a:buNone/>
            </a:pPr>
            <a:r>
              <a:rPr lang="en-US" b="1" dirty="0" err="1"/>
              <a:t>FLEXspace</a:t>
            </a:r>
            <a:r>
              <a:rPr lang="en-US" b="1" dirty="0"/>
              <a:t> aided brainstorming</a:t>
            </a:r>
          </a:p>
          <a:p>
            <a:r>
              <a:rPr lang="en-US" b="1" dirty="0"/>
              <a:t>Bring ideas to groups</a:t>
            </a:r>
          </a:p>
        </p:txBody>
      </p:sp>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9" y="1428316"/>
            <a:ext cx="4119144" cy="2965784"/>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014437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err="1"/>
              <a:t>FLEXspace</a:t>
            </a:r>
            <a:r>
              <a:rPr lang="en-US" sz="1800" dirty="0"/>
              <a:t> Research &amp; Evaluation Working Group</a:t>
            </a:r>
            <a:br>
              <a:rPr lang="en-US" sz="1800" dirty="0"/>
            </a:br>
            <a:r>
              <a:rPr lang="en-US" dirty="0"/>
              <a:t>http://flexspace.org/</a:t>
            </a:r>
            <a:r>
              <a:rPr lang="en-US" dirty="0" err="1"/>
              <a:t>frewg</a:t>
            </a:r>
            <a:r>
              <a:rPr lang="en-US" dirty="0"/>
              <a:t>/</a:t>
            </a:r>
          </a:p>
        </p:txBody>
      </p:sp>
      <p:sp>
        <p:nvSpPr>
          <p:cNvPr id="11" name="Content Placeholder 10"/>
          <p:cNvSpPr>
            <a:spLocks noGrp="1"/>
          </p:cNvSpPr>
          <p:nvPr>
            <p:ph idx="1"/>
          </p:nvPr>
        </p:nvSpPr>
        <p:spPr>
          <a:xfrm>
            <a:off x="3142327" y="334568"/>
            <a:ext cx="5688853" cy="4677845"/>
          </a:xfrm>
          <a:noFill/>
        </p:spPr>
        <p:txBody>
          <a:bodyPr>
            <a:normAutofit fontScale="92500"/>
          </a:bodyPr>
          <a:lstStyle/>
          <a:p>
            <a:r>
              <a:rPr lang="en-US" sz="1500" b="1" dirty="0"/>
              <a:t>Aims to support research and evaluation efforts that:</a:t>
            </a:r>
          </a:p>
          <a:p>
            <a:pPr lvl="1"/>
            <a:r>
              <a:rPr lang="en-US" sz="1400" dirty="0"/>
              <a:t>Facilitate evidence-based and data-informed practice in learning spaces</a:t>
            </a:r>
          </a:p>
          <a:p>
            <a:pPr lvl="1"/>
            <a:r>
              <a:rPr lang="en-US" sz="1400" dirty="0"/>
              <a:t>Leverage </a:t>
            </a:r>
            <a:r>
              <a:rPr lang="en-US" sz="1400" dirty="0" err="1"/>
              <a:t>FLEXspace</a:t>
            </a:r>
            <a:r>
              <a:rPr lang="en-US" sz="1400" dirty="0"/>
              <a:t> capabilities &amp; contribute to its ongoing development</a:t>
            </a:r>
          </a:p>
          <a:p>
            <a:r>
              <a:rPr lang="en-US" sz="1500" b="1" dirty="0"/>
              <a:t>Current research focus areas:</a:t>
            </a:r>
          </a:p>
          <a:p>
            <a:pPr lvl="1"/>
            <a:r>
              <a:rPr lang="en-US" sz="1400" dirty="0"/>
              <a:t>Stakeholder criteria for evaluating learning spaces (Kevin McDonough)</a:t>
            </a:r>
          </a:p>
          <a:p>
            <a:pPr lvl="1"/>
            <a:r>
              <a:rPr lang="en-US" sz="1400" dirty="0"/>
              <a:t>Usage/applications of </a:t>
            </a:r>
            <a:r>
              <a:rPr lang="en-US" sz="1400" dirty="0" err="1"/>
              <a:t>FLEXspace</a:t>
            </a:r>
            <a:r>
              <a:rPr lang="en-US" sz="1400" dirty="0"/>
              <a:t> and the Learning Space Rating System (Coordinator: TBA)</a:t>
            </a:r>
          </a:p>
          <a:p>
            <a:pPr lvl="1"/>
            <a:r>
              <a:rPr lang="en-US" sz="1400" dirty="0"/>
              <a:t>Learning space design patterns and analytics (Mark J. W. Lee)</a:t>
            </a:r>
          </a:p>
          <a:p>
            <a:pPr lvl="1"/>
            <a:r>
              <a:rPr lang="en-US" sz="1400" dirty="0"/>
              <a:t>Virtual and hybrid-flexible (</a:t>
            </a:r>
            <a:r>
              <a:rPr lang="en-US" sz="1400" dirty="0" err="1"/>
              <a:t>HyFlex</a:t>
            </a:r>
            <a:r>
              <a:rPr lang="en-US" sz="1400" dirty="0"/>
              <a:t>) learning spaces (Brian Beatty)</a:t>
            </a:r>
          </a:p>
          <a:p>
            <a:r>
              <a:rPr lang="en-US" sz="1500" b="1" dirty="0"/>
              <a:t>Assists the </a:t>
            </a:r>
            <a:r>
              <a:rPr lang="en-US" sz="1500" b="1" dirty="0" err="1"/>
              <a:t>FLEXspace</a:t>
            </a:r>
            <a:r>
              <a:rPr lang="en-US" sz="1500" b="1" dirty="0"/>
              <a:t> community:</a:t>
            </a:r>
          </a:p>
          <a:p>
            <a:pPr lvl="1"/>
            <a:r>
              <a:rPr lang="en-US" sz="1400" dirty="0"/>
              <a:t>Add research findings and tools to the Toolkit</a:t>
            </a:r>
          </a:p>
          <a:p>
            <a:pPr lvl="1"/>
            <a:r>
              <a:rPr lang="en-US" sz="1400" dirty="0"/>
              <a:t>Help curate Galleries and contribute to Forum </a:t>
            </a:r>
          </a:p>
          <a:p>
            <a:pPr lvl="1"/>
            <a:r>
              <a:rPr lang="en-US" sz="1400" dirty="0"/>
              <a:t>Help guide </a:t>
            </a:r>
            <a:r>
              <a:rPr lang="en-US" sz="1400" dirty="0" err="1"/>
              <a:t>FLEXspace</a:t>
            </a:r>
            <a:r>
              <a:rPr lang="en-US" sz="1400" dirty="0"/>
              <a:t> user research</a:t>
            </a:r>
          </a:p>
          <a:p>
            <a:pPr lvl="1"/>
            <a:r>
              <a:rPr lang="en-US" sz="1400" dirty="0"/>
              <a:t>Provide input on UX and taxonomies</a:t>
            </a:r>
          </a:p>
          <a:p>
            <a:pPr lvl="1"/>
            <a:endParaRPr lang="en-US" dirty="0"/>
          </a:p>
          <a:p>
            <a:pPr lvl="1"/>
            <a:endParaRPr lang="en-US" sz="1400" dirty="0"/>
          </a:p>
          <a:p>
            <a:endParaRPr lang="en-US" sz="1500" dirty="0"/>
          </a:p>
        </p:txBody>
      </p:sp>
      <p:sp>
        <p:nvSpPr>
          <p:cNvPr id="6" name="Text Placeholder 5"/>
          <p:cNvSpPr>
            <a:spLocks noGrp="1"/>
          </p:cNvSpPr>
          <p:nvPr>
            <p:ph type="body" sz="half" idx="2"/>
          </p:nvPr>
        </p:nvSpPr>
        <p:spPr>
          <a:xfrm>
            <a:off x="1383633" y="1766035"/>
            <a:ext cx="1622357" cy="2700233"/>
          </a:xfrm>
        </p:spPr>
        <p:txBody>
          <a:bodyPr>
            <a:normAutofit/>
          </a:bodyPr>
          <a:lstStyle/>
          <a:p>
            <a:r>
              <a:rPr lang="en-US" sz="1400" b="1" dirty="0"/>
              <a:t>Research </a:t>
            </a:r>
            <a:br>
              <a:rPr lang="en-US" sz="1400" b="1" dirty="0"/>
            </a:br>
            <a:r>
              <a:rPr lang="en-US" sz="1400" b="1" dirty="0"/>
              <a:t>Lead Contact: </a:t>
            </a:r>
          </a:p>
          <a:p>
            <a:r>
              <a:rPr lang="en-US" sz="1400" dirty="0"/>
              <a:t>Dr. Mark J. W. Lee  </a:t>
            </a:r>
            <a:r>
              <a:rPr lang="en-US" sz="1400" dirty="0">
                <a:hlinkClick r:id="rId3"/>
              </a:rPr>
              <a:t>malee@csu.edu.au</a:t>
            </a:r>
            <a:endParaRPr lang="en-US" sz="1400" dirty="0"/>
          </a:p>
          <a:p>
            <a:endParaRPr lang="en-US" sz="1400" dirty="0"/>
          </a:p>
          <a:p>
            <a:endParaRPr lang="en-US" sz="1400" dirty="0"/>
          </a:p>
          <a:p>
            <a:endParaRPr lang="en-US" sz="1400" dirty="0"/>
          </a:p>
          <a:p>
            <a:endParaRPr lang="en-US" sz="1400" dirty="0"/>
          </a:p>
        </p:txBody>
      </p:sp>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pic>
        <p:nvPicPr>
          <p:cNvPr id="16" name="Picture 15">
            <a:extLst>
              <a:ext uri="{FF2B5EF4-FFF2-40B4-BE49-F238E27FC236}">
                <a16:creationId xmlns:a16="http://schemas.microsoft.com/office/drawing/2014/main" id="{EEE8EA9A-E980-2D4B-B7AD-35B3336BA73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5340" y="1766035"/>
            <a:ext cx="1038293" cy="1162267"/>
          </a:xfrm>
          <a:prstGeom prst="rect">
            <a:avLst/>
          </a:prstGeom>
        </p:spPr>
      </p:pic>
    </p:spTree>
    <p:extLst>
      <p:ext uri="{BB962C8B-B14F-4D97-AF65-F5344CB8AC3E}">
        <p14:creationId xmlns:p14="http://schemas.microsoft.com/office/powerpoint/2010/main" val="876950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pic>
        <p:nvPicPr>
          <p:cNvPr id="6" name="Picture 5" descr="mh_wp_rethinking_the_classroom.jpg.rendition.480.480.jpg"/>
          <p:cNvPicPr>
            <a:picLocks noChangeAspect="1"/>
          </p:cNvPicPr>
          <p:nvPr/>
        </p:nvPicPr>
        <p:blipFill>
          <a:blip r:embed="rId2">
            <a:alphaModFix amt="27000"/>
            <a:extLst>
              <a:ext uri="{BEBA8EAE-BF5A-486C-A8C5-ECC9F3942E4B}">
                <a14:imgProps xmlns:a14="http://schemas.microsoft.com/office/drawing/2010/main">
                  <a14:imgLayer r:embed="rId3">
                    <a14:imgEffect>
                      <a14:brightnessContrast bright="-26000" contrast="-24000"/>
                    </a14:imgEffect>
                  </a14:imgLayer>
                </a14:imgProps>
              </a:ext>
              <a:ext uri="{28A0092B-C50C-407E-A947-70E740481C1C}">
                <a14:useLocalDpi xmlns:a14="http://schemas.microsoft.com/office/drawing/2010/main" val="0"/>
              </a:ext>
            </a:extLst>
          </a:blip>
          <a:stretch>
            <a:fillRect/>
          </a:stretch>
        </p:blipFill>
        <p:spPr>
          <a:xfrm>
            <a:off x="0" y="0"/>
            <a:ext cx="6388100" cy="5143500"/>
          </a:xfrm>
          <a:prstGeom prst="rect">
            <a:avLst/>
          </a:prstGeom>
        </p:spPr>
      </p:pic>
      <p:sp>
        <p:nvSpPr>
          <p:cNvPr id="11" name="Freeform 10"/>
          <p:cNvSpPr/>
          <p:nvPr/>
        </p:nvSpPr>
        <p:spPr bwMode="auto">
          <a:xfrm rot="16200000">
            <a:off x="825503" y="-825503"/>
            <a:ext cx="5143498" cy="67945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7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58</a:t>
            </a:fld>
            <a:endParaRPr lang="en-US" dirty="0"/>
          </a:p>
        </p:txBody>
      </p:sp>
      <p:sp>
        <p:nvSpPr>
          <p:cNvPr id="5" name="TextBox 4"/>
          <p:cNvSpPr txBox="1"/>
          <p:nvPr/>
        </p:nvSpPr>
        <p:spPr>
          <a:xfrm>
            <a:off x="6722533" y="2133596"/>
            <a:ext cx="2099733" cy="1569660"/>
          </a:xfrm>
          <a:prstGeom prst="rect">
            <a:avLst/>
          </a:prstGeom>
          <a:noFill/>
        </p:spPr>
        <p:txBody>
          <a:bodyPr wrap="square" rtlCol="0">
            <a:spAutoFit/>
          </a:bodyPr>
          <a:lstStyle/>
          <a:p>
            <a:r>
              <a:rPr lang="en-US" sz="2400" i="1" dirty="0">
                <a:solidFill>
                  <a:srgbClr val="177197"/>
                </a:solidFill>
                <a:latin typeface="Calibri"/>
                <a:cs typeface="Calibri"/>
              </a:rPr>
              <a:t>How to develop your engagement plan</a:t>
            </a:r>
          </a:p>
        </p:txBody>
      </p:sp>
      <p:sp>
        <p:nvSpPr>
          <p:cNvPr id="4" name="Content Placeholder 3"/>
          <p:cNvSpPr>
            <a:spLocks noGrp="1"/>
          </p:cNvSpPr>
          <p:nvPr>
            <p:ph idx="1"/>
          </p:nvPr>
        </p:nvSpPr>
        <p:spPr>
          <a:xfrm>
            <a:off x="393620" y="1019735"/>
            <a:ext cx="5719313" cy="3653118"/>
          </a:xfrm>
        </p:spPr>
        <p:txBody>
          <a:bodyPr/>
          <a:lstStyle/>
          <a:p>
            <a:pPr>
              <a:spcBef>
                <a:spcPts val="0"/>
              </a:spcBef>
              <a:spcAft>
                <a:spcPts val="1200"/>
              </a:spcAft>
            </a:pPr>
            <a:r>
              <a:rPr lang="en-US" sz="2400" dirty="0">
                <a:solidFill>
                  <a:srgbClr val="FFFFFF"/>
                </a:solidFill>
              </a:rPr>
              <a:t>Planning the Engagement Process</a:t>
            </a:r>
          </a:p>
          <a:p>
            <a:pPr>
              <a:spcBef>
                <a:spcPts val="0"/>
              </a:spcBef>
              <a:spcAft>
                <a:spcPts val="1200"/>
              </a:spcAft>
            </a:pPr>
            <a:r>
              <a:rPr lang="en-US" sz="2400" dirty="0">
                <a:solidFill>
                  <a:srgbClr val="FFFFFF"/>
                </a:solidFill>
              </a:rPr>
              <a:t>Creating Teams</a:t>
            </a:r>
          </a:p>
          <a:p>
            <a:pPr>
              <a:spcBef>
                <a:spcPts val="0"/>
              </a:spcBef>
              <a:spcAft>
                <a:spcPts val="1200"/>
              </a:spcAft>
            </a:pPr>
            <a:r>
              <a:rPr lang="en-US" sz="2400" dirty="0">
                <a:solidFill>
                  <a:srgbClr val="FFFFFF"/>
                </a:solidFill>
              </a:rPr>
              <a:t>User Needs Research</a:t>
            </a:r>
          </a:p>
          <a:p>
            <a:pPr>
              <a:spcBef>
                <a:spcPts val="0"/>
              </a:spcBef>
              <a:spcAft>
                <a:spcPts val="1200"/>
              </a:spcAft>
            </a:pPr>
            <a:r>
              <a:rPr lang="en-US" sz="2400" dirty="0">
                <a:solidFill>
                  <a:srgbClr val="FFFFFF"/>
                </a:solidFill>
              </a:rPr>
              <a:t>Developing the Plan</a:t>
            </a:r>
          </a:p>
          <a:p>
            <a:pPr>
              <a:spcBef>
                <a:spcPts val="0"/>
              </a:spcBef>
              <a:spcAft>
                <a:spcPts val="1200"/>
              </a:spcAft>
            </a:pPr>
            <a:endParaRPr lang="en-US" sz="2400" dirty="0">
              <a:solidFill>
                <a:srgbClr val="FFFFFF"/>
              </a:solidFill>
            </a:endParaRPr>
          </a:p>
        </p:txBody>
      </p:sp>
      <p:sp>
        <p:nvSpPr>
          <p:cNvPr id="3" name="Title 2"/>
          <p:cNvSpPr>
            <a:spLocks noGrp="1"/>
          </p:cNvSpPr>
          <p:nvPr>
            <p:ph type="title"/>
          </p:nvPr>
        </p:nvSpPr>
        <p:spPr/>
        <p:txBody>
          <a:bodyPr/>
          <a:lstStyle/>
          <a:p>
            <a:r>
              <a:rPr lang="en-US" sz="2800" dirty="0">
                <a:solidFill>
                  <a:srgbClr val="FFFFFF"/>
                </a:solidFill>
              </a:rPr>
              <a:t>Workshop Part 2 |  </a:t>
            </a:r>
            <a:r>
              <a:rPr lang="en-US" sz="2800" b="1" dirty="0">
                <a:solidFill>
                  <a:srgbClr val="FFFFFF"/>
                </a:solidFill>
              </a:rPr>
              <a:t>TEAMS</a:t>
            </a:r>
          </a:p>
        </p:txBody>
      </p:sp>
    </p:spTree>
    <p:extLst>
      <p:ext uri="{BB962C8B-B14F-4D97-AF65-F5344CB8AC3E}">
        <p14:creationId xmlns:p14="http://schemas.microsoft.com/office/powerpoint/2010/main" val="4046437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Stakeholders</a:t>
            </a:r>
          </a:p>
        </p:txBody>
      </p:sp>
      <p:pic>
        <p:nvPicPr>
          <p:cNvPr id="7" name="Content Placeholder 6" descr="stakeholders-role-in-managing-projects-the-peak-stake-holders-l-fc7c0ec95e0118a0.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1948" b="27249"/>
          <a:stretch/>
        </p:blipFill>
        <p:spPr>
          <a:xfrm>
            <a:off x="614035" y="1214439"/>
            <a:ext cx="7915931" cy="3358255"/>
          </a:xfrm>
        </p:spPr>
      </p:pic>
    </p:spTree>
    <p:extLst>
      <p:ext uri="{BB962C8B-B14F-4D97-AF65-F5344CB8AC3E}">
        <p14:creationId xmlns:p14="http://schemas.microsoft.com/office/powerpoint/2010/main" val="2997121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err="1">
                <a:solidFill>
                  <a:prstClr val="black"/>
                </a:solidFill>
                <a:latin typeface="Calibri"/>
              </a:rPr>
              <a:t>FLEXspace</a:t>
            </a:r>
            <a:r>
              <a:rPr lang="en-US" dirty="0">
                <a:solidFill>
                  <a:prstClr val="black"/>
                </a:solidFill>
                <a:latin typeface="Calibri"/>
              </a:rPr>
              <a:t> + LSRS for Learning Space Planning | EDU18 Denver</a:t>
            </a:r>
          </a:p>
        </p:txBody>
      </p:sp>
      <p:sp>
        <p:nvSpPr>
          <p:cNvPr id="3" name="Subtitle 2"/>
          <p:cNvSpPr>
            <a:spLocks noGrp="1"/>
          </p:cNvSpPr>
          <p:nvPr>
            <p:ph type="subTitle" idx="4294967295"/>
          </p:nvPr>
        </p:nvSpPr>
        <p:spPr>
          <a:xfrm>
            <a:off x="4788569" y="332844"/>
            <a:ext cx="3188369" cy="4061222"/>
          </a:xfrm>
        </p:spPr>
        <p:txBody>
          <a:bodyPr>
            <a:normAutofit/>
          </a:bodyPr>
          <a:lstStyle/>
          <a:p>
            <a:pPr marL="0" indent="0">
              <a:buNone/>
            </a:pPr>
            <a:r>
              <a:rPr lang="en-US" sz="1800" b="1" dirty="0" err="1"/>
              <a:t>FLEXspace</a:t>
            </a:r>
            <a:r>
              <a:rPr lang="en-US" sz="1800" b="1" dirty="0"/>
              <a:t>:</a:t>
            </a:r>
          </a:p>
          <a:p>
            <a:r>
              <a:rPr lang="en-US" sz="1800" dirty="0"/>
              <a:t>What is </a:t>
            </a:r>
            <a:r>
              <a:rPr lang="en-US" sz="1800" dirty="0" err="1"/>
              <a:t>FLEXspace</a:t>
            </a:r>
            <a:r>
              <a:rPr lang="en-US" sz="1800" dirty="0"/>
              <a:t>?</a:t>
            </a:r>
          </a:p>
          <a:p>
            <a:r>
              <a:rPr lang="en-US" sz="1800" dirty="0"/>
              <a:t>How can it help you, </a:t>
            </a:r>
            <a:br>
              <a:rPr lang="en-US" sz="1800" dirty="0"/>
            </a:br>
            <a:r>
              <a:rPr lang="en-US" sz="1800" dirty="0"/>
              <a:t>your team and campus?</a:t>
            </a:r>
          </a:p>
          <a:p>
            <a:r>
              <a:rPr lang="en-US" sz="1800" dirty="0"/>
              <a:t>How can you use it today?</a:t>
            </a:r>
          </a:p>
          <a:p>
            <a:r>
              <a:rPr lang="en-US" sz="1800" dirty="0"/>
              <a:t>What’s coming next?</a:t>
            </a:r>
          </a:p>
          <a:p>
            <a:pPr marL="0" indent="0">
              <a:buNone/>
            </a:pPr>
            <a:endParaRPr lang="en-US" sz="1800" b="1" dirty="0"/>
          </a:p>
          <a:p>
            <a:pPr marL="0" indent="0">
              <a:buNone/>
            </a:pPr>
            <a:r>
              <a:rPr lang="en-US" sz="1800" b="1" dirty="0"/>
              <a:t>Activity:</a:t>
            </a:r>
          </a:p>
          <a:p>
            <a:r>
              <a:rPr lang="en-US" sz="1800" dirty="0"/>
              <a:t>Hands-on with </a:t>
            </a:r>
            <a:r>
              <a:rPr lang="en-US" sz="1800" dirty="0" err="1"/>
              <a:t>FLEXspace</a:t>
            </a:r>
            <a:r>
              <a:rPr lang="en-US" sz="1800" dirty="0"/>
              <a:t>!</a:t>
            </a:r>
          </a:p>
        </p:txBody>
      </p:sp>
      <p:sp>
        <p:nvSpPr>
          <p:cNvPr id="4" name="Title 3"/>
          <p:cNvSpPr>
            <a:spLocks noGrp="1"/>
          </p:cNvSpPr>
          <p:nvPr>
            <p:ph type="title"/>
          </p:nvPr>
        </p:nvSpPr>
        <p:spPr>
          <a:xfrm>
            <a:off x="252663" y="469232"/>
            <a:ext cx="3777916" cy="3561348"/>
          </a:xfrm>
        </p:spPr>
        <p:txBody>
          <a:bodyPr/>
          <a:lstStyle/>
          <a:p>
            <a:r>
              <a:rPr lang="en-US" dirty="0"/>
              <a:t>Introducing </a:t>
            </a:r>
            <a:r>
              <a:rPr lang="en-US" dirty="0" err="1"/>
              <a:t>FLEXspace</a:t>
            </a:r>
            <a:endParaRPr lang="en-US" dirty="0"/>
          </a:p>
        </p:txBody>
      </p:sp>
      <p:pic>
        <p:nvPicPr>
          <p:cNvPr id="5" name="Picture 4"/>
          <p:cNvPicPr>
            <a:picLocks noChangeAspect="1"/>
          </p:cNvPicPr>
          <p:nvPr/>
        </p:nvPicPr>
        <p:blipFill>
          <a:blip r:embed="rId3"/>
          <a:stretch>
            <a:fillRect/>
          </a:stretch>
        </p:blipFill>
        <p:spPr>
          <a:xfrm>
            <a:off x="6523" y="4790830"/>
            <a:ext cx="352670" cy="352670"/>
          </a:xfrm>
          <a:prstGeom prst="rect">
            <a:avLst/>
          </a:prstGeom>
        </p:spPr>
      </p:pic>
      <p:pic>
        <p:nvPicPr>
          <p:cNvPr id="6" name="Content Placeholder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0294" y="332845"/>
            <a:ext cx="3384395" cy="2419843"/>
          </a:xfrm>
          <a:prstGeom prst="rect">
            <a:avLst/>
          </a:prstGeom>
          <a:effectLst>
            <a:outerShdw blurRad="50800" dist="76200" dir="2700000" algn="tl" rotWithShape="0">
              <a:prstClr val="black">
                <a:alpha val="40000"/>
              </a:prstClr>
            </a:outerShdw>
          </a:effectLst>
        </p:spPr>
        <p:style>
          <a:lnRef idx="0">
            <a:scrgbClr r="0" g="0" b="0"/>
          </a:lnRef>
          <a:fillRef idx="1001">
            <a:schemeClr val="dk2"/>
          </a:fillRef>
          <a:effectRef idx="0">
            <a:scrgbClr r="0" g="0" b="0"/>
          </a:effectRef>
          <a:fontRef idx="major"/>
        </p:style>
      </p:pic>
    </p:spTree>
    <p:extLst>
      <p:ext uri="{BB962C8B-B14F-4D97-AF65-F5344CB8AC3E}">
        <p14:creationId xmlns:p14="http://schemas.microsoft.com/office/powerpoint/2010/main" val="88962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keholders-cartoons-and-comics-funny-pictures-from-stake-holders-l-38f35043696d5d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726" y="1071563"/>
            <a:ext cx="5202597" cy="3940968"/>
          </a:xfrm>
          <a:prstGeom prst="rect">
            <a:avLst/>
          </a:prstGeom>
        </p:spPr>
      </p:pic>
      <p:sp>
        <p:nvSpPr>
          <p:cNvPr id="5" name="Title 4"/>
          <p:cNvSpPr>
            <a:spLocks noGrp="1"/>
          </p:cNvSpPr>
          <p:nvPr>
            <p:ph type="title"/>
          </p:nvPr>
        </p:nvSpPr>
        <p:spPr/>
        <p:txBody>
          <a:bodyPr/>
          <a:lstStyle/>
          <a:p>
            <a:r>
              <a:rPr lang="en-US" dirty="0"/>
              <a:t>What is a Stakeholder?</a:t>
            </a:r>
          </a:p>
        </p:txBody>
      </p:sp>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958698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Stakeholder Definitions</a:t>
            </a:r>
          </a:p>
        </p:txBody>
      </p:sp>
      <p:sp>
        <p:nvSpPr>
          <p:cNvPr id="5" name="Content Placeholder 4"/>
          <p:cNvSpPr>
            <a:spLocks noGrp="1"/>
          </p:cNvSpPr>
          <p:nvPr>
            <p:ph idx="1"/>
          </p:nvPr>
        </p:nvSpPr>
        <p:spPr>
          <a:xfrm>
            <a:off x="607501" y="1261903"/>
            <a:ext cx="7607813" cy="3333910"/>
          </a:xfrm>
        </p:spPr>
        <p:txBody>
          <a:bodyPr>
            <a:normAutofit fontScale="92500" lnSpcReduction="10000"/>
          </a:bodyPr>
          <a:lstStyle/>
          <a:p>
            <a:pPr>
              <a:buFont typeface="+mj-lt"/>
              <a:buAutoNum type="arabicPeriod"/>
            </a:pPr>
            <a:r>
              <a:rPr lang="en-US" sz="2100" b="1" dirty="0"/>
              <a:t> </a:t>
            </a:r>
            <a:r>
              <a:rPr lang="en-US" sz="2300" b="1" dirty="0"/>
              <a:t>The holder of the stakes of a wager.					  		</a:t>
            </a:r>
            <a:r>
              <a:rPr lang="en-US" sz="2300" dirty="0"/>
              <a:t>- </a:t>
            </a:r>
            <a:r>
              <a:rPr lang="en-US" sz="1700" dirty="0">
                <a:latin typeface="Times"/>
                <a:cs typeface="Times"/>
              </a:rPr>
              <a:t>Google</a:t>
            </a:r>
          </a:p>
          <a:p>
            <a:pPr lvl="1">
              <a:buFont typeface="Arial"/>
              <a:buChar char="•"/>
            </a:pPr>
            <a:r>
              <a:rPr lang="en-US" sz="2000" b="1" dirty="0"/>
              <a:t>What ARE the </a:t>
            </a:r>
            <a:r>
              <a:rPr lang="en-US" sz="2000" b="1" i="1" dirty="0"/>
              <a:t>STAKES</a:t>
            </a:r>
            <a:r>
              <a:rPr lang="en-US" sz="2000" b="1" dirty="0"/>
              <a:t>?</a:t>
            </a:r>
          </a:p>
          <a:p>
            <a:pPr marL="342892" indent="-342892">
              <a:buFont typeface="+mj-lt"/>
              <a:buAutoNum type="arabicPeriod"/>
            </a:pPr>
            <a:r>
              <a:rPr lang="is-IS" sz="2300" b="1" dirty="0"/>
              <a:t>…</a:t>
            </a:r>
            <a:r>
              <a:rPr lang="en-US" sz="2300" b="1" dirty="0"/>
              <a:t>an individual, group, or organization who is impacted by the outcome of a project. </a:t>
            </a:r>
          </a:p>
          <a:p>
            <a:pPr marL="642922" lvl="1" indent="-342892">
              <a:lnSpc>
                <a:spcPct val="70000"/>
              </a:lnSpc>
              <a:buFont typeface="Arial"/>
              <a:buChar char="•"/>
            </a:pPr>
            <a:r>
              <a:rPr lang="en-US" sz="2000" b="1" dirty="0"/>
              <a:t>have an interest in the success of the project</a:t>
            </a:r>
          </a:p>
          <a:p>
            <a:pPr marL="642922" lvl="1" indent="-342892">
              <a:lnSpc>
                <a:spcPct val="70000"/>
              </a:lnSpc>
              <a:buFont typeface="Arial"/>
              <a:buChar char="•"/>
            </a:pPr>
            <a:r>
              <a:rPr lang="en-US" sz="2000" b="1" dirty="0"/>
              <a:t>can be within or outside the organization..</a:t>
            </a:r>
            <a:r>
              <a:rPr lang="en-US" sz="1700" b="1" dirty="0"/>
              <a:t>.</a:t>
            </a:r>
            <a:r>
              <a:rPr lang="en-US" sz="1700" dirty="0"/>
              <a:t> </a:t>
            </a:r>
          </a:p>
          <a:p>
            <a:pPr marL="300031" lvl="1" indent="0" algn="r">
              <a:lnSpc>
                <a:spcPct val="70000"/>
              </a:lnSpc>
              <a:buNone/>
            </a:pPr>
            <a:r>
              <a:rPr lang="en-US" sz="1700" dirty="0"/>
              <a:t>- </a:t>
            </a:r>
            <a:r>
              <a:rPr lang="en-US" sz="1700" dirty="0" err="1"/>
              <a:t>projectmanager.com</a:t>
            </a:r>
            <a:r>
              <a:rPr lang="en-US" sz="1700" dirty="0"/>
              <a:t> </a:t>
            </a:r>
            <a:r>
              <a:rPr lang="en-US" sz="1700" dirty="0">
                <a:latin typeface="Times"/>
                <a:cs typeface="Times"/>
              </a:rPr>
              <a:t>Jun 13, 2017 | </a:t>
            </a:r>
            <a:r>
              <a:rPr lang="en-US" sz="1700" dirty="0">
                <a:latin typeface="Times"/>
                <a:cs typeface="Times"/>
                <a:hlinkClick r:id="rId2"/>
              </a:rPr>
              <a:t>Peter Landau</a:t>
            </a:r>
            <a:r>
              <a:rPr lang="en-US" sz="1700" dirty="0">
                <a:latin typeface="Times"/>
                <a:cs typeface="Times"/>
              </a:rPr>
              <a:t> Project Management 101</a:t>
            </a:r>
            <a:endParaRPr lang="en-US" sz="2300" dirty="0">
              <a:latin typeface="Calibri"/>
              <a:cs typeface="Calibri"/>
            </a:endParaRPr>
          </a:p>
          <a:p>
            <a:pPr marL="385754" indent="-385754">
              <a:buFont typeface="+mj-lt"/>
              <a:buAutoNum type="arabicPeriod"/>
            </a:pPr>
            <a:r>
              <a:rPr lang="is-IS" sz="2300" b="1" dirty="0">
                <a:latin typeface="Calibri"/>
                <a:cs typeface="Calibri"/>
              </a:rPr>
              <a:t>…an individual, group, or organization who may affect, be affected by, or </a:t>
            </a:r>
            <a:r>
              <a:rPr lang="is-IS" sz="2300" b="1" i="1" dirty="0">
                <a:latin typeface="Calibri"/>
                <a:cs typeface="Calibri"/>
              </a:rPr>
              <a:t>perceive itself to be affected by…</a:t>
            </a:r>
            <a:r>
              <a:rPr lang="is-IS" sz="2300" b="1" dirty="0">
                <a:latin typeface="Calibri"/>
                <a:cs typeface="Calibri"/>
              </a:rPr>
              <a:t> the outcome of a project.							  	</a:t>
            </a:r>
            <a:r>
              <a:rPr lang="is-IS" sz="1700" dirty="0">
                <a:latin typeface="Times"/>
                <a:cs typeface="Times"/>
              </a:rPr>
              <a:t>- Project Management Institute, 2013</a:t>
            </a:r>
            <a:endParaRPr lang="en-US" sz="1700" b="1" dirty="0">
              <a:latin typeface="Times"/>
              <a:cs typeface="Times"/>
            </a:endParaRPr>
          </a:p>
        </p:txBody>
      </p:sp>
    </p:spTree>
    <p:extLst>
      <p:ext uri="{BB962C8B-B14F-4D97-AF65-F5344CB8AC3E}">
        <p14:creationId xmlns:p14="http://schemas.microsoft.com/office/powerpoint/2010/main" val="4023026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pic>
        <p:nvPicPr>
          <p:cNvPr id="5" name="Picture 4" descr="stakeholder-management-system-stake-holders-l-5e2ede71af639d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310" y="107157"/>
            <a:ext cx="6445359" cy="4548188"/>
          </a:xfrm>
          <a:prstGeom prst="rect">
            <a:avLst/>
          </a:prstGeom>
        </p:spPr>
      </p:pic>
    </p:spTree>
    <p:extLst>
      <p:ext uri="{BB962C8B-B14F-4D97-AF65-F5344CB8AC3E}">
        <p14:creationId xmlns:p14="http://schemas.microsoft.com/office/powerpoint/2010/main" val="751578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pic>
        <p:nvPicPr>
          <p:cNvPr id="3" name="Picture 2" descr="spiderweb side IMG_043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126" y="227970"/>
            <a:ext cx="6715125" cy="4404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75323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Space Stakeholders</a:t>
            </a:r>
            <a:r>
              <a:rPr lang="is-IS" dirty="0"/>
              <a:t>…</a:t>
            </a:r>
            <a:endParaRPr lang="en-US" dirty="0"/>
          </a:p>
        </p:txBody>
      </p:sp>
      <p:sp>
        <p:nvSpPr>
          <p:cNvPr id="3" name="Content Placeholder 2"/>
          <p:cNvSpPr>
            <a:spLocks noGrp="1"/>
          </p:cNvSpPr>
          <p:nvPr>
            <p:ph idx="1"/>
          </p:nvPr>
        </p:nvSpPr>
        <p:spPr>
          <a:xfrm>
            <a:off x="607501" y="1345408"/>
            <a:ext cx="8274563" cy="3298031"/>
          </a:xfrm>
        </p:spPr>
        <p:txBody>
          <a:bodyPr>
            <a:normAutofit fontScale="77500" lnSpcReduction="20000"/>
          </a:bodyPr>
          <a:lstStyle/>
          <a:p>
            <a:pPr marL="0" indent="0">
              <a:buNone/>
            </a:pPr>
            <a:r>
              <a:rPr lang="en-US" sz="3000" b="1" dirty="0"/>
              <a:t>Individuals </a:t>
            </a:r>
            <a:r>
              <a:rPr lang="en-US" sz="3000" b="1" i="1" dirty="0"/>
              <a:t>internal</a:t>
            </a:r>
            <a:r>
              <a:rPr lang="en-US" sz="3000" b="1" dirty="0"/>
              <a:t> to the university:</a:t>
            </a:r>
          </a:p>
          <a:p>
            <a:pPr lvl="0"/>
            <a:r>
              <a:rPr lang="en-US" sz="2400" dirty="0"/>
              <a:t>Upper administration:  President, Provost (VP Academics), Dean(s)</a:t>
            </a:r>
          </a:p>
          <a:p>
            <a:pPr lvl="0"/>
            <a:r>
              <a:rPr lang="en-US" sz="2400" dirty="0"/>
              <a:t>Classroom Scheduler/Registrar’s Office</a:t>
            </a:r>
          </a:p>
          <a:p>
            <a:pPr lvl="0"/>
            <a:r>
              <a:rPr lang="en-US" sz="2400" dirty="0"/>
              <a:t>Learning Space Designer/Manager </a:t>
            </a:r>
          </a:p>
          <a:p>
            <a:pPr lvl="0"/>
            <a:r>
              <a:rPr lang="en-US" sz="2400" dirty="0"/>
              <a:t>Teaching &amp; Learning Center rep</a:t>
            </a:r>
          </a:p>
          <a:p>
            <a:pPr lvl="0"/>
            <a:r>
              <a:rPr lang="en-US" sz="2400" dirty="0"/>
              <a:t>IT (Information Technology/Academic Technology) rep </a:t>
            </a:r>
          </a:p>
          <a:p>
            <a:pPr lvl="0"/>
            <a:r>
              <a:rPr lang="en-US" sz="2400" dirty="0"/>
              <a:t>AV  (Audio Visual Department) rep</a:t>
            </a:r>
          </a:p>
          <a:p>
            <a:pPr lvl="0"/>
            <a:r>
              <a:rPr lang="en-US" sz="2400" dirty="0"/>
              <a:t>Physical Plant/Facilities rep </a:t>
            </a:r>
          </a:p>
          <a:p>
            <a:pPr lvl="0"/>
            <a:r>
              <a:rPr lang="en-US" sz="2400" b="1" dirty="0"/>
              <a:t>Users:  faculty, students; staff/administrators</a:t>
            </a:r>
            <a:endParaRPr lang="en-US" sz="2400" dirty="0"/>
          </a:p>
          <a:p>
            <a:pPr marL="0" indent="0">
              <a:buNone/>
            </a:pPr>
            <a:endParaRPr lang="en-US" sz="2100" b="1" dirty="0"/>
          </a:p>
        </p:txBody>
      </p:sp>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Tree>
    <p:extLst>
      <p:ext uri="{BB962C8B-B14F-4D97-AF65-F5344CB8AC3E}">
        <p14:creationId xmlns:p14="http://schemas.microsoft.com/office/powerpoint/2010/main" val="843522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h_wp_rethinking_the_classroom.jpg.rendition.480.480.jpg"/>
          <p:cNvPicPr>
            <a:picLocks noChangeAspect="1"/>
          </p:cNvPicPr>
          <p:nvPr/>
        </p:nvPicPr>
        <p:blipFill>
          <a:blip r:embed="rId2">
            <a:alphaModFix amt="27000"/>
            <a:extLst>
              <a:ext uri="{BEBA8EAE-BF5A-486C-A8C5-ECC9F3942E4B}">
                <a14:imgProps xmlns:a14="http://schemas.microsoft.com/office/drawing/2010/main">
                  <a14:imgLayer r:embed="rId3">
                    <a14:imgEffect>
                      <a14:brightnessContrast bright="-26000" contrast="-24000"/>
                    </a14:imgEffect>
                  </a14:imgLayer>
                </a14:imgProps>
              </a:ext>
              <a:ext uri="{28A0092B-C50C-407E-A947-70E740481C1C}">
                <a14:useLocalDpi xmlns:a14="http://schemas.microsoft.com/office/drawing/2010/main" val="0"/>
              </a:ext>
            </a:extLst>
          </a:blip>
          <a:stretch>
            <a:fillRect/>
          </a:stretch>
        </p:blipFill>
        <p:spPr>
          <a:xfrm>
            <a:off x="0" y="0"/>
            <a:ext cx="6388100" cy="5143500"/>
          </a:xfrm>
          <a:prstGeom prst="rect">
            <a:avLst/>
          </a:prstGeom>
        </p:spPr>
      </p:pic>
      <p:sp>
        <p:nvSpPr>
          <p:cNvPr id="11" name="Freeform 10"/>
          <p:cNvSpPr/>
          <p:nvPr/>
        </p:nvSpPr>
        <p:spPr bwMode="auto">
          <a:xfrm rot="16200000">
            <a:off x="825503" y="-825503"/>
            <a:ext cx="5143498" cy="67945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7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65</a:t>
            </a:fld>
            <a:endParaRPr lang="en-US" dirty="0"/>
          </a:p>
        </p:txBody>
      </p:sp>
      <p:sp>
        <p:nvSpPr>
          <p:cNvPr id="5" name="TextBox 4"/>
          <p:cNvSpPr txBox="1"/>
          <p:nvPr/>
        </p:nvSpPr>
        <p:spPr>
          <a:xfrm>
            <a:off x="6722533" y="2133596"/>
            <a:ext cx="2099733" cy="1569660"/>
          </a:xfrm>
          <a:prstGeom prst="rect">
            <a:avLst/>
          </a:prstGeom>
          <a:noFill/>
        </p:spPr>
        <p:txBody>
          <a:bodyPr wrap="square" rtlCol="0">
            <a:spAutoFit/>
          </a:bodyPr>
          <a:lstStyle/>
          <a:p>
            <a:r>
              <a:rPr lang="en-US" sz="2400" i="1" dirty="0">
                <a:solidFill>
                  <a:srgbClr val="177197"/>
                </a:solidFill>
                <a:latin typeface="Calibri"/>
                <a:cs typeface="Calibri"/>
              </a:rPr>
              <a:t>How to develop your engagement plan</a:t>
            </a:r>
          </a:p>
        </p:txBody>
      </p:sp>
      <p:sp>
        <p:nvSpPr>
          <p:cNvPr id="4" name="Content Placeholder 3"/>
          <p:cNvSpPr>
            <a:spLocks noGrp="1"/>
          </p:cNvSpPr>
          <p:nvPr>
            <p:ph idx="1"/>
          </p:nvPr>
        </p:nvSpPr>
        <p:spPr>
          <a:xfrm>
            <a:off x="393620" y="1019735"/>
            <a:ext cx="5719313" cy="3653118"/>
          </a:xfrm>
        </p:spPr>
        <p:txBody>
          <a:bodyPr/>
          <a:lstStyle/>
          <a:p>
            <a:pPr>
              <a:spcBef>
                <a:spcPts val="0"/>
              </a:spcBef>
              <a:spcAft>
                <a:spcPts val="1200"/>
              </a:spcAft>
            </a:pPr>
            <a:r>
              <a:rPr lang="en-US" sz="2400" dirty="0">
                <a:solidFill>
                  <a:srgbClr val="D9D9D9"/>
                </a:solidFill>
              </a:rPr>
              <a:t>Planning the Engagement Process</a:t>
            </a:r>
          </a:p>
          <a:p>
            <a:pPr>
              <a:spcBef>
                <a:spcPts val="0"/>
              </a:spcBef>
              <a:spcAft>
                <a:spcPts val="1200"/>
              </a:spcAft>
            </a:pPr>
            <a:r>
              <a:rPr lang="en-US" sz="2800" b="1" dirty="0">
                <a:solidFill>
                  <a:srgbClr val="FFFFFF"/>
                </a:solidFill>
                <a:effectLst>
                  <a:outerShdw blurRad="38100" dist="38100" dir="2700000" algn="tl">
                    <a:srgbClr val="000000">
                      <a:alpha val="43137"/>
                    </a:srgbClr>
                  </a:outerShdw>
                </a:effectLst>
              </a:rPr>
              <a:t>Creating Teams</a:t>
            </a:r>
          </a:p>
          <a:p>
            <a:pPr>
              <a:spcBef>
                <a:spcPts val="0"/>
              </a:spcBef>
              <a:spcAft>
                <a:spcPts val="1200"/>
              </a:spcAft>
            </a:pPr>
            <a:r>
              <a:rPr lang="en-US" sz="2400" dirty="0">
                <a:solidFill>
                  <a:srgbClr val="D9D9D9"/>
                </a:solidFill>
              </a:rPr>
              <a:t>User Needs Research</a:t>
            </a:r>
          </a:p>
          <a:p>
            <a:pPr>
              <a:spcBef>
                <a:spcPts val="0"/>
              </a:spcBef>
              <a:spcAft>
                <a:spcPts val="1200"/>
              </a:spcAft>
            </a:pPr>
            <a:r>
              <a:rPr lang="en-US" sz="2400" dirty="0">
                <a:solidFill>
                  <a:srgbClr val="D9D9D9"/>
                </a:solidFill>
              </a:rPr>
              <a:t>Developing the Plan</a:t>
            </a:r>
          </a:p>
          <a:p>
            <a:pPr>
              <a:spcBef>
                <a:spcPts val="0"/>
              </a:spcBef>
              <a:spcAft>
                <a:spcPts val="1200"/>
              </a:spcAft>
            </a:pPr>
            <a:endParaRPr lang="en-US" sz="2400" dirty="0">
              <a:solidFill>
                <a:srgbClr val="FFFFFF"/>
              </a:solidFill>
            </a:endParaRPr>
          </a:p>
        </p:txBody>
      </p:sp>
      <p:sp>
        <p:nvSpPr>
          <p:cNvPr id="3" name="Title 2"/>
          <p:cNvSpPr>
            <a:spLocks noGrp="1"/>
          </p:cNvSpPr>
          <p:nvPr>
            <p:ph type="title"/>
          </p:nvPr>
        </p:nvSpPr>
        <p:spPr/>
        <p:txBody>
          <a:bodyPr/>
          <a:lstStyle/>
          <a:p>
            <a:r>
              <a:rPr lang="en-US" sz="2800" dirty="0">
                <a:solidFill>
                  <a:srgbClr val="FFFFFF"/>
                </a:solidFill>
              </a:rPr>
              <a:t>Workshop Part 2 |  </a:t>
            </a:r>
            <a:r>
              <a:rPr lang="en-US" sz="2800" b="1" dirty="0">
                <a:solidFill>
                  <a:srgbClr val="FFFFFF"/>
                </a:solidFill>
              </a:rPr>
              <a:t>TEAMS</a:t>
            </a:r>
          </a:p>
        </p:txBody>
      </p:sp>
    </p:spTree>
    <p:extLst>
      <p:ext uri="{BB962C8B-B14F-4D97-AF65-F5344CB8AC3E}">
        <p14:creationId xmlns:p14="http://schemas.microsoft.com/office/powerpoint/2010/main" val="36594862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1970" y="1345408"/>
            <a:ext cx="3984936" cy="3107531"/>
          </a:xfrm>
        </p:spPr>
        <p:txBody>
          <a:bodyPr>
            <a:normAutofit fontScale="92500" lnSpcReduction="10000"/>
          </a:bodyPr>
          <a:lstStyle/>
          <a:p>
            <a:pPr marL="0" indent="0">
              <a:buNone/>
            </a:pPr>
            <a:r>
              <a:rPr lang="en-US" sz="2100" b="1" dirty="0"/>
              <a:t>Individuals </a:t>
            </a:r>
            <a:r>
              <a:rPr lang="en-US" sz="2100" b="1" i="1" dirty="0"/>
              <a:t>external</a:t>
            </a:r>
            <a:r>
              <a:rPr lang="en-US" sz="2100" b="1" dirty="0"/>
              <a:t> to the university:</a:t>
            </a:r>
          </a:p>
          <a:p>
            <a:pPr lvl="0"/>
            <a:r>
              <a:rPr lang="en-US" sz="2100" b="1" dirty="0"/>
              <a:t>Subcontractors</a:t>
            </a:r>
          </a:p>
          <a:p>
            <a:pPr lvl="1"/>
            <a:r>
              <a:rPr lang="en-US" sz="2000" dirty="0"/>
              <a:t>Construction</a:t>
            </a:r>
          </a:p>
          <a:p>
            <a:pPr lvl="2"/>
            <a:r>
              <a:rPr lang="en-US" sz="2000" dirty="0"/>
              <a:t>Space</a:t>
            </a:r>
          </a:p>
          <a:p>
            <a:pPr lvl="2"/>
            <a:r>
              <a:rPr lang="en-US" sz="2000" dirty="0"/>
              <a:t>Electrical</a:t>
            </a:r>
          </a:p>
          <a:p>
            <a:pPr lvl="2"/>
            <a:r>
              <a:rPr lang="en-US" sz="2000" dirty="0"/>
              <a:t>HVAC</a:t>
            </a:r>
          </a:p>
          <a:p>
            <a:pPr lvl="1"/>
            <a:r>
              <a:rPr lang="en-US" sz="2000" dirty="0"/>
              <a:t>Architect</a:t>
            </a:r>
          </a:p>
          <a:p>
            <a:pPr lvl="1"/>
            <a:r>
              <a:rPr lang="en-US" sz="2000" dirty="0"/>
              <a:t>System Integrator (AV)</a:t>
            </a:r>
          </a:p>
          <a:p>
            <a:pPr lvl="0"/>
            <a:endParaRPr lang="en-US" sz="1800" dirty="0"/>
          </a:p>
          <a:p>
            <a:pPr marL="0" indent="0">
              <a:buNone/>
            </a:pPr>
            <a:endParaRPr lang="en-US" sz="2100" dirty="0"/>
          </a:p>
        </p:txBody>
      </p:sp>
      <p:pic>
        <p:nvPicPr>
          <p:cNvPr id="6" name="Content Placeholder 5" descr="StakeholderPieces.jpg"/>
          <p:cNvPicPr>
            <a:picLocks noGrp="1" noChangeAspect="1"/>
          </p:cNvPicPr>
          <p:nvPr>
            <p:ph sz="half" idx="2"/>
          </p:nvPr>
        </p:nvPicPr>
        <p:blipFill>
          <a:blip r:embed="rId2">
            <a:extLst>
              <a:ext uri="{28A0092B-C50C-407E-A947-70E740481C1C}">
                <a14:useLocalDpi xmlns:a14="http://schemas.microsoft.com/office/drawing/2010/main" val="0"/>
              </a:ext>
            </a:extLst>
          </a:blip>
          <a:srcRect l="20273" r="20273"/>
          <a:stretch>
            <a:fillRect/>
          </a:stretch>
        </p:blipFill>
        <p:spPr>
          <a:xfrm>
            <a:off x="4640563" y="1412141"/>
            <a:ext cx="3895937" cy="2729073"/>
          </a:xfrm>
        </p:spPr>
      </p:pic>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2" name="Title 1"/>
          <p:cNvSpPr>
            <a:spLocks noGrp="1"/>
          </p:cNvSpPr>
          <p:nvPr>
            <p:ph type="title"/>
          </p:nvPr>
        </p:nvSpPr>
        <p:spPr/>
        <p:txBody>
          <a:bodyPr/>
          <a:lstStyle/>
          <a:p>
            <a:r>
              <a:rPr lang="en-US" dirty="0"/>
              <a:t>Learning Space Stakeholders</a:t>
            </a:r>
            <a:r>
              <a:rPr lang="is-IS" dirty="0"/>
              <a:t>…</a:t>
            </a:r>
            <a:endParaRPr lang="en-US" dirty="0"/>
          </a:p>
        </p:txBody>
      </p:sp>
    </p:spTree>
    <p:extLst>
      <p:ext uri="{BB962C8B-B14F-4D97-AF65-F5344CB8AC3E}">
        <p14:creationId xmlns:p14="http://schemas.microsoft.com/office/powerpoint/2010/main" val="2962269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7502" y="1507552"/>
            <a:ext cx="4033061" cy="2729072"/>
          </a:xfrm>
        </p:spPr>
        <p:txBody>
          <a:bodyPr>
            <a:normAutofit lnSpcReduction="10000"/>
          </a:bodyPr>
          <a:lstStyle/>
          <a:p>
            <a:pPr marL="0" indent="0">
              <a:buNone/>
            </a:pPr>
            <a:r>
              <a:rPr lang="en-US" sz="2100" b="1" dirty="0"/>
              <a:t>GROUPS:</a:t>
            </a:r>
          </a:p>
          <a:p>
            <a:pPr lvl="1"/>
            <a:r>
              <a:rPr lang="en-US" sz="2300" dirty="0"/>
              <a:t> Classroom/Learning Space Committee</a:t>
            </a:r>
          </a:p>
          <a:p>
            <a:pPr lvl="1"/>
            <a:r>
              <a:rPr lang="en-US" sz="2300" dirty="0"/>
              <a:t> Academic and Non-Academic Departments; Organizations</a:t>
            </a:r>
          </a:p>
          <a:p>
            <a:pPr lvl="1"/>
            <a:r>
              <a:rPr lang="en-US" sz="2300" dirty="0"/>
              <a:t> Others</a:t>
            </a:r>
            <a:r>
              <a:rPr lang="is-IS" sz="2300" dirty="0"/>
              <a:t>…</a:t>
            </a:r>
            <a:endParaRPr lang="en-US" sz="2300" dirty="0"/>
          </a:p>
          <a:p>
            <a:pPr marL="342892" lvl="1" indent="0">
              <a:buNone/>
            </a:pPr>
            <a:endParaRPr lang="en-US" sz="2100" b="1" dirty="0"/>
          </a:p>
          <a:p>
            <a:pPr lvl="0"/>
            <a:endParaRPr lang="en-US" sz="1800" dirty="0"/>
          </a:p>
          <a:p>
            <a:pPr marL="0" indent="0">
              <a:buNone/>
            </a:pPr>
            <a:endParaRPr lang="en-US" sz="2100" dirty="0"/>
          </a:p>
        </p:txBody>
      </p:sp>
      <p:pic>
        <p:nvPicPr>
          <p:cNvPr id="6" name="Content Placeholder 5" descr="StakeholderPieces.jpg"/>
          <p:cNvPicPr>
            <a:picLocks noGrp="1" noChangeAspect="1"/>
          </p:cNvPicPr>
          <p:nvPr>
            <p:ph sz="half" idx="2"/>
          </p:nvPr>
        </p:nvPicPr>
        <p:blipFill>
          <a:blip r:embed="rId2">
            <a:extLst>
              <a:ext uri="{28A0092B-C50C-407E-A947-70E740481C1C}">
                <a14:useLocalDpi xmlns:a14="http://schemas.microsoft.com/office/drawing/2010/main" val="0"/>
              </a:ext>
            </a:extLst>
          </a:blip>
          <a:srcRect l="20273" r="20273"/>
          <a:stretch>
            <a:fillRect/>
          </a:stretch>
        </p:blipFill>
        <p:spPr>
          <a:xfrm>
            <a:off x="4640563" y="1412141"/>
            <a:ext cx="3895937" cy="2729073"/>
          </a:xfrm>
        </p:spPr>
      </p:pic>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2" name="Title 1"/>
          <p:cNvSpPr>
            <a:spLocks noGrp="1"/>
          </p:cNvSpPr>
          <p:nvPr>
            <p:ph type="title"/>
          </p:nvPr>
        </p:nvSpPr>
        <p:spPr/>
        <p:txBody>
          <a:bodyPr/>
          <a:lstStyle/>
          <a:p>
            <a:r>
              <a:rPr lang="en-US" dirty="0"/>
              <a:t>Learning Space Stakeholders</a:t>
            </a:r>
            <a:r>
              <a:rPr lang="is-IS" dirty="0"/>
              <a:t>…</a:t>
            </a:r>
            <a:endParaRPr lang="en-US" dirty="0"/>
          </a:p>
        </p:txBody>
      </p:sp>
    </p:spTree>
    <p:extLst>
      <p:ext uri="{BB962C8B-B14F-4D97-AF65-F5344CB8AC3E}">
        <p14:creationId xmlns:p14="http://schemas.microsoft.com/office/powerpoint/2010/main" val="23268732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7502" y="1507552"/>
            <a:ext cx="4033061" cy="2729072"/>
          </a:xfrm>
        </p:spPr>
        <p:txBody>
          <a:bodyPr>
            <a:normAutofit fontScale="85000" lnSpcReduction="20000"/>
          </a:bodyPr>
          <a:lstStyle/>
          <a:p>
            <a:r>
              <a:rPr lang="en-US" sz="2400" b="1" dirty="0"/>
              <a:t>Individuals:  Internal; External</a:t>
            </a:r>
          </a:p>
          <a:p>
            <a:r>
              <a:rPr lang="en-US" sz="2400" b="1" dirty="0"/>
              <a:t>Groups</a:t>
            </a:r>
          </a:p>
          <a:p>
            <a:pPr lvl="1">
              <a:buFont typeface="Wingdings" charset="2"/>
              <a:buChar char="Ø"/>
            </a:pPr>
            <a:r>
              <a:rPr lang="en-US" sz="2300" b="1" dirty="0"/>
              <a:t> </a:t>
            </a:r>
            <a:r>
              <a:rPr lang="en-US" sz="2300" b="1" dirty="0">
                <a:solidFill>
                  <a:srgbClr val="FF0000"/>
                </a:solidFill>
              </a:rPr>
              <a:t>LIST YOUR STAKEHOLDERS: </a:t>
            </a:r>
          </a:p>
          <a:p>
            <a:pPr marL="1371566" lvl="3" indent="-385754">
              <a:buFont typeface="+mj-lt"/>
              <a:buAutoNum type="arabicPeriod"/>
            </a:pPr>
            <a:r>
              <a:rPr lang="en-US" sz="2400" b="1" dirty="0">
                <a:solidFill>
                  <a:srgbClr val="FF0000"/>
                </a:solidFill>
              </a:rPr>
              <a:t>NAME</a:t>
            </a:r>
          </a:p>
          <a:p>
            <a:pPr marL="1371566" lvl="3" indent="-385754">
              <a:buFont typeface="+mj-lt"/>
              <a:buAutoNum type="arabicPeriod"/>
            </a:pPr>
            <a:r>
              <a:rPr lang="en-US" sz="2400" b="1" dirty="0">
                <a:solidFill>
                  <a:srgbClr val="FF0000"/>
                </a:solidFill>
              </a:rPr>
              <a:t>POSITION</a:t>
            </a:r>
          </a:p>
          <a:p>
            <a:pPr marL="1371566" lvl="3" indent="-385754">
              <a:buFont typeface="+mj-lt"/>
              <a:buAutoNum type="arabicPeriod"/>
            </a:pPr>
            <a:r>
              <a:rPr lang="en-US" sz="2400" b="1" dirty="0">
                <a:solidFill>
                  <a:srgbClr val="FF0000"/>
                </a:solidFill>
              </a:rPr>
              <a:t>FUNCTION for PROJECT</a:t>
            </a:r>
          </a:p>
          <a:p>
            <a:pPr marL="1371566" lvl="3" indent="-385754">
              <a:buFont typeface="+mj-lt"/>
              <a:buAutoNum type="arabicPeriod"/>
            </a:pPr>
            <a:r>
              <a:rPr lang="en-US" sz="2400" b="1" dirty="0">
                <a:solidFill>
                  <a:srgbClr val="FF0000"/>
                </a:solidFill>
              </a:rPr>
              <a:t>STAKE</a:t>
            </a:r>
          </a:p>
          <a:p>
            <a:endParaRPr lang="en-US" dirty="0"/>
          </a:p>
          <a:p>
            <a:pPr marL="342892" lvl="1" indent="0">
              <a:buNone/>
            </a:pPr>
            <a:endParaRPr lang="en-US" sz="2100" b="1" dirty="0"/>
          </a:p>
          <a:p>
            <a:pPr lvl="0"/>
            <a:endParaRPr lang="en-US" sz="1800" dirty="0"/>
          </a:p>
          <a:p>
            <a:pPr marL="0" indent="0">
              <a:buNone/>
            </a:pPr>
            <a:endParaRPr lang="en-US" sz="2100" dirty="0"/>
          </a:p>
        </p:txBody>
      </p:sp>
      <p:pic>
        <p:nvPicPr>
          <p:cNvPr id="6" name="Content Placeholder 5" descr="StakeholderPieces.jpg"/>
          <p:cNvPicPr>
            <a:picLocks noGrp="1" noChangeAspect="1"/>
          </p:cNvPicPr>
          <p:nvPr>
            <p:ph sz="half" idx="2"/>
          </p:nvPr>
        </p:nvPicPr>
        <p:blipFill>
          <a:blip r:embed="rId2">
            <a:extLst>
              <a:ext uri="{28A0092B-C50C-407E-A947-70E740481C1C}">
                <a14:useLocalDpi xmlns:a14="http://schemas.microsoft.com/office/drawing/2010/main" val="0"/>
              </a:ext>
            </a:extLst>
          </a:blip>
          <a:srcRect l="20273" r="20273"/>
          <a:stretch>
            <a:fillRect/>
          </a:stretch>
        </p:blipFill>
        <p:spPr>
          <a:xfrm>
            <a:off x="4640563" y="1412141"/>
            <a:ext cx="3895937" cy="2729073"/>
          </a:xfrm>
        </p:spPr>
      </p:pic>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2" name="Title 1"/>
          <p:cNvSpPr>
            <a:spLocks noGrp="1"/>
          </p:cNvSpPr>
          <p:nvPr>
            <p:ph type="title"/>
          </p:nvPr>
        </p:nvSpPr>
        <p:spPr/>
        <p:txBody>
          <a:bodyPr/>
          <a:lstStyle/>
          <a:p>
            <a:r>
              <a:rPr lang="en-US" dirty="0"/>
              <a:t>Who are YOUR Stakeholders?</a:t>
            </a:r>
          </a:p>
        </p:txBody>
      </p:sp>
    </p:spTree>
    <p:extLst>
      <p:ext uri="{BB962C8B-B14F-4D97-AF65-F5344CB8AC3E}">
        <p14:creationId xmlns:p14="http://schemas.microsoft.com/office/powerpoint/2010/main" val="23268732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Stakeholders </a:t>
            </a:r>
            <a:r>
              <a:rPr lang="en-US" dirty="0" err="1"/>
              <a:t>vs</a:t>
            </a:r>
            <a:r>
              <a:rPr lang="is-IS" dirty="0"/>
              <a:t>…</a:t>
            </a:r>
            <a:endParaRPr lang="en-US" dirty="0"/>
          </a:p>
        </p:txBody>
      </p:sp>
      <p:sp>
        <p:nvSpPr>
          <p:cNvPr id="3" name="Subtitle 2"/>
          <p:cNvSpPr>
            <a:spLocks noGrp="1"/>
          </p:cNvSpPr>
          <p:nvPr>
            <p:ph idx="1"/>
          </p:nvPr>
        </p:nvSpPr>
        <p:spPr>
          <a:xfrm>
            <a:off x="607501" y="1428752"/>
            <a:ext cx="7922465" cy="2965349"/>
          </a:xfrm>
          <a:effectLst>
            <a:glow rad="228600">
              <a:schemeClr val="accent2">
                <a:satMod val="175000"/>
                <a:alpha val="40000"/>
              </a:schemeClr>
            </a:glow>
          </a:effectLst>
          <a:scene3d>
            <a:camera prst="orthographicFront"/>
            <a:lightRig rig="threePt" dir="t"/>
          </a:scene3d>
          <a:sp3d>
            <a:bevelT/>
          </a:sp3d>
        </p:spPr>
        <p:txBody>
          <a:bodyPr>
            <a:normAutofit/>
          </a:bodyPr>
          <a:lstStyle/>
          <a:p>
            <a:r>
              <a:rPr lang="en-US" sz="2700" b="1" dirty="0"/>
              <a:t> Partners</a:t>
            </a:r>
          </a:p>
          <a:p>
            <a:r>
              <a:rPr lang="en-US" sz="2700" b="1" dirty="0"/>
              <a:t> Decision Makers </a:t>
            </a:r>
            <a:r>
              <a:rPr lang="is-IS" sz="2700" b="1" dirty="0"/>
              <a:t>… </a:t>
            </a:r>
          </a:p>
          <a:p>
            <a:r>
              <a:rPr lang="is-IS" sz="2700" b="1" dirty="0"/>
              <a:t> YOUR Position</a:t>
            </a:r>
          </a:p>
          <a:p>
            <a:endParaRPr lang="is-IS" sz="2700" b="1" dirty="0"/>
          </a:p>
          <a:p>
            <a:pPr marL="0" indent="0">
              <a:buNone/>
            </a:pPr>
            <a:r>
              <a:rPr lang="is-IS" sz="3000" b="1" dirty="0"/>
              <a:t>The tie that binds…</a:t>
            </a:r>
            <a:endParaRPr lang="en-US" sz="3000" b="1" dirty="0"/>
          </a:p>
        </p:txBody>
      </p:sp>
      <p:pic>
        <p:nvPicPr>
          <p:cNvPr id="4" name="Picture 3"/>
          <p:cNvPicPr>
            <a:picLocks noChangeAspect="1"/>
          </p:cNvPicPr>
          <p:nvPr/>
        </p:nvPicPr>
        <p:blipFill>
          <a:blip r:embed="rId2"/>
          <a:stretch>
            <a:fillRect/>
          </a:stretch>
        </p:blipFill>
        <p:spPr>
          <a:xfrm>
            <a:off x="3888488" y="1547813"/>
            <a:ext cx="1545852" cy="1120743"/>
          </a:xfrm>
          <a:prstGeom prst="rect">
            <a:avLst/>
          </a:prstGeom>
          <a:effectLst>
            <a:outerShdw blurRad="50800" dist="38100" dir="2700000" sx="102000" sy="102000" algn="tl" rotWithShape="0">
              <a:prstClr val="black">
                <a:alpha val="40000"/>
              </a:prstClr>
            </a:outerShdw>
          </a:effectLst>
        </p:spPr>
      </p:pic>
      <p:sp>
        <p:nvSpPr>
          <p:cNvPr id="5" name="TextBox 4"/>
          <p:cNvSpPr txBox="1"/>
          <p:nvPr/>
        </p:nvSpPr>
        <p:spPr>
          <a:xfrm>
            <a:off x="3988594" y="3262314"/>
            <a:ext cx="4774406" cy="992579"/>
          </a:xfrm>
          <a:prstGeom prst="rect">
            <a:avLst/>
          </a:prstGeom>
          <a:noFill/>
          <a:effectLst>
            <a:glow rad="139700">
              <a:schemeClr val="accent4">
                <a:satMod val="175000"/>
                <a:alpha val="40000"/>
              </a:schemeClr>
            </a:glow>
            <a:outerShdw blurRad="50800" dist="38100" dir="2700000" algn="tl" rotWithShape="0">
              <a:prstClr val="black">
                <a:alpha val="40000"/>
              </a:prstClr>
            </a:outerShdw>
          </a:effectLst>
        </p:spPr>
        <p:txBody>
          <a:bodyPr wrap="square" lIns="68579" tIns="34289" rIns="68579" bIns="34289" rtlCol="0">
            <a:spAutoFit/>
          </a:bodyPr>
          <a:lstStyle/>
          <a:p>
            <a:pPr defTabSz="342892" fontAlgn="auto">
              <a:spcBef>
                <a:spcPts val="0"/>
              </a:spcBef>
              <a:spcAft>
                <a:spcPts val="0"/>
              </a:spcAft>
            </a:pPr>
            <a:r>
              <a:rPr lang="en-US" sz="6000" b="1" dirty="0">
                <a:solidFill>
                  <a:srgbClr val="FF0000"/>
                </a:solidFill>
                <a:latin typeface="Calibri"/>
                <a:ea typeface="+mn-ea"/>
              </a:rPr>
              <a:t>S</a:t>
            </a:r>
            <a:r>
              <a:rPr lang="is-IS" sz="6000" b="1" dirty="0">
                <a:solidFill>
                  <a:srgbClr val="FF6600"/>
                </a:solidFill>
                <a:latin typeface="Calibri"/>
                <a:ea typeface="+mn-ea"/>
              </a:rPr>
              <a:t>U</a:t>
            </a:r>
            <a:r>
              <a:rPr lang="is-IS" sz="6000" b="1" dirty="0">
                <a:solidFill>
                  <a:srgbClr val="23AFE3"/>
                </a:solidFill>
                <a:latin typeface="Calibri"/>
                <a:ea typeface="+mn-ea"/>
              </a:rPr>
              <a:t>C</a:t>
            </a:r>
            <a:r>
              <a:rPr lang="is-IS" sz="6000" b="1" dirty="0">
                <a:solidFill>
                  <a:srgbClr val="3366FF"/>
                </a:solidFill>
                <a:latin typeface="Calibri"/>
                <a:ea typeface="+mn-ea"/>
              </a:rPr>
              <a:t>C</a:t>
            </a:r>
            <a:r>
              <a:rPr lang="is-IS" sz="6000" b="1" dirty="0">
                <a:solidFill>
                  <a:srgbClr val="0000FF"/>
                </a:solidFill>
                <a:latin typeface="Calibri"/>
                <a:ea typeface="+mn-ea"/>
              </a:rPr>
              <a:t>E</a:t>
            </a:r>
            <a:r>
              <a:rPr lang="is-IS" sz="6000" b="1" dirty="0">
                <a:solidFill>
                  <a:srgbClr val="000090"/>
                </a:solidFill>
                <a:latin typeface="Calibri"/>
                <a:ea typeface="+mn-ea"/>
              </a:rPr>
              <a:t>S</a:t>
            </a:r>
            <a:r>
              <a:rPr lang="is-IS" sz="6000" b="1" dirty="0">
                <a:solidFill>
                  <a:srgbClr val="800000"/>
                </a:solidFill>
                <a:latin typeface="Calibri"/>
                <a:ea typeface="+mn-ea"/>
              </a:rPr>
              <a:t>S </a:t>
            </a:r>
            <a:r>
              <a:rPr lang="is-IS" sz="6000" b="1" dirty="0">
                <a:solidFill>
                  <a:prstClr val="black"/>
                </a:solidFill>
                <a:latin typeface="Calibri"/>
                <a:ea typeface="+mn-ea"/>
              </a:rPr>
              <a:t>!!!</a:t>
            </a:r>
            <a:endParaRPr lang="en-US" sz="6000" b="1" dirty="0">
              <a:solidFill>
                <a:prstClr val="white"/>
              </a:solidFill>
              <a:latin typeface="Calibri"/>
              <a:ea typeface="+mn-ea"/>
            </a:endParaRPr>
          </a:p>
        </p:txBody>
      </p:sp>
    </p:spTree>
    <p:extLst>
      <p:ext uri="{BB962C8B-B14F-4D97-AF65-F5344CB8AC3E}">
        <p14:creationId xmlns:p14="http://schemas.microsoft.com/office/powerpoint/2010/main" val="3709586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a:xfrm>
            <a:off x="4275508" y="1475296"/>
            <a:ext cx="4472288" cy="3537116"/>
          </a:xfrm>
        </p:spPr>
        <p:txBody>
          <a:bodyPr>
            <a:normAutofit fontScale="85000" lnSpcReduction="10000"/>
          </a:bodyPr>
          <a:lstStyle/>
          <a:p>
            <a:r>
              <a:rPr lang="en-US" sz="1800" b="1" dirty="0" err="1"/>
              <a:t>FLEXspace</a:t>
            </a:r>
            <a:r>
              <a:rPr lang="en-US" sz="1800" b="1" dirty="0"/>
              <a:t> is:</a:t>
            </a:r>
          </a:p>
          <a:p>
            <a:pPr marL="214308" indent="-214308">
              <a:buFont typeface="Arial" charset="0"/>
              <a:buChar char="•"/>
            </a:pPr>
            <a:r>
              <a:rPr lang="en-US" sz="1800" dirty="0"/>
              <a:t>A database </a:t>
            </a:r>
            <a:r>
              <a:rPr lang="en-US" sz="1800" i="1" dirty="0"/>
              <a:t>and </a:t>
            </a:r>
            <a:r>
              <a:rPr lang="en-US" sz="1800" dirty="0"/>
              <a:t>community initiative</a:t>
            </a:r>
          </a:p>
          <a:p>
            <a:pPr marL="214308" indent="-214308">
              <a:buFont typeface="Arial" charset="0"/>
              <a:buChar char="•"/>
            </a:pPr>
            <a:r>
              <a:rPr lang="en-US" sz="1800" dirty="0"/>
              <a:t>Free to academic users </a:t>
            </a:r>
          </a:p>
          <a:p>
            <a:pPr marL="214308" indent="-214308">
              <a:buFont typeface="Arial" charset="0"/>
              <a:buChar char="•"/>
            </a:pPr>
            <a:r>
              <a:rPr lang="en-US" sz="1800" dirty="0"/>
              <a:t>Built by educators for educators</a:t>
            </a:r>
          </a:p>
          <a:p>
            <a:pPr marL="214308" indent="-214308">
              <a:buFont typeface="Arial" charset="0"/>
              <a:buChar char="•"/>
            </a:pPr>
            <a:r>
              <a:rPr lang="en-US" sz="1800" dirty="0"/>
              <a:t>Fully searchable and mobile friendly</a:t>
            </a:r>
            <a:br>
              <a:rPr lang="en-US" sz="1800" dirty="0"/>
            </a:br>
            <a:endParaRPr lang="en-US" sz="1800" dirty="0"/>
          </a:p>
          <a:p>
            <a:r>
              <a:rPr lang="en-US" sz="1800" b="1" dirty="0" err="1"/>
              <a:t>FLEXspace</a:t>
            </a:r>
            <a:r>
              <a:rPr lang="en-US" sz="1800" b="1" dirty="0"/>
              <a:t> helps: </a:t>
            </a:r>
          </a:p>
          <a:p>
            <a:pPr marL="214308" indent="-214308">
              <a:buFont typeface="Arial" charset="0"/>
              <a:buChar char="•"/>
            </a:pPr>
            <a:r>
              <a:rPr lang="en-US" sz="1800" dirty="0"/>
              <a:t>Improve the process </a:t>
            </a:r>
            <a:r>
              <a:rPr lang="en-US" sz="1800" i="1" dirty="0"/>
              <a:t>and </a:t>
            </a:r>
            <a:r>
              <a:rPr lang="en-US" sz="1800" dirty="0"/>
              <a:t>end results</a:t>
            </a:r>
            <a:endParaRPr lang="en-US" sz="1800" i="1" dirty="0"/>
          </a:p>
          <a:p>
            <a:pPr marL="214308" indent="-214308">
              <a:buFont typeface="Arial" charset="0"/>
              <a:buChar char="•"/>
            </a:pPr>
            <a:r>
              <a:rPr lang="en-US" sz="1800" dirty="0"/>
              <a:t>Get big picture ideas </a:t>
            </a:r>
            <a:r>
              <a:rPr lang="en-US" sz="1800" i="1" dirty="0"/>
              <a:t>and</a:t>
            </a:r>
            <a:r>
              <a:rPr lang="en-US" sz="1800" dirty="0"/>
              <a:t> close-up details</a:t>
            </a:r>
          </a:p>
          <a:p>
            <a:pPr marL="214308" indent="-214308">
              <a:buFont typeface="Arial" charset="0"/>
              <a:buChar char="•"/>
            </a:pPr>
            <a:r>
              <a:rPr lang="en-US" sz="1800" dirty="0"/>
              <a:t>Bridge various stakeholders to improve communication and build consensus before involving architects, donors and others.</a:t>
            </a:r>
          </a:p>
          <a:p>
            <a:pPr marL="214308" indent="-214308">
              <a:buFont typeface="Arial" charset="0"/>
              <a:buChar char="•"/>
            </a:pPr>
            <a:endParaRPr lang="en-US" sz="1800" dirty="0"/>
          </a:p>
        </p:txBody>
      </p:sp>
      <p:sp>
        <p:nvSpPr>
          <p:cNvPr id="2" name="Footer Placeholder 1"/>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
        <p:nvSpPr>
          <p:cNvPr id="5" name="Title 4"/>
          <p:cNvSpPr>
            <a:spLocks noGrp="1"/>
          </p:cNvSpPr>
          <p:nvPr>
            <p:ph type="title"/>
          </p:nvPr>
        </p:nvSpPr>
        <p:spPr>
          <a:xfrm>
            <a:off x="703754" y="1203158"/>
            <a:ext cx="3170415" cy="3174557"/>
          </a:xfrm>
        </p:spPr>
        <p:txBody>
          <a:bodyPr anchor="b"/>
          <a:lstStyle/>
          <a:p>
            <a:r>
              <a:rPr lang="en-US" sz="2300" dirty="0" err="1"/>
              <a:t>FLEXspace</a:t>
            </a:r>
            <a:r>
              <a:rPr lang="en-US" sz="2300" dirty="0"/>
              <a:t>™ is a </a:t>
            </a:r>
            <a:br>
              <a:rPr lang="en-US" sz="2300" dirty="0"/>
            </a:br>
            <a:r>
              <a:rPr lang="en-US" sz="2300" dirty="0"/>
              <a:t>one-stop open resource for best practices, detailed examples, and a community dedicated to improving learning spaces around the world.</a:t>
            </a:r>
          </a:p>
        </p:txBody>
      </p:sp>
      <p:pic>
        <p:nvPicPr>
          <p:cNvPr id="8" name="Picture 6" descr="A picture containing object&#10;&#10;Description generated with high confidence">
            <a:extLst>
              <a:ext uri="{FF2B5EF4-FFF2-40B4-BE49-F238E27FC236}">
                <a16:creationId xmlns:a16="http://schemas.microsoft.com/office/drawing/2014/main" id="{D3F1BFBD-2A00-41C4-ADEE-BDEF782503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75508" y="346377"/>
            <a:ext cx="4387351" cy="993001"/>
          </a:xfrm>
          <a:prstGeom prst="rect">
            <a:avLst/>
          </a:prstGeom>
          <a:ln>
            <a:noFill/>
          </a:ln>
          <a:effectLst>
            <a:outerShdw blurRad="292100" dist="139700" dir="2700000" algn="tl" rotWithShape="0">
              <a:srgbClr val="333333">
                <a:alpha val="65000"/>
              </a:srgbClr>
            </a:outerShdw>
          </a:effectLst>
        </p:spPr>
      </p:pic>
      <p:pic>
        <p:nvPicPr>
          <p:cNvPr id="9" name="Picture 2" descr="http://flexspace.org/wp-content/uploads/2015/09/FS-devices-300x1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35" y="465330"/>
            <a:ext cx="1690682" cy="991866"/>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1" name="Text Placeholder 6"/>
          <p:cNvSpPr txBox="1">
            <a:spLocks/>
          </p:cNvSpPr>
          <p:nvPr/>
        </p:nvSpPr>
        <p:spPr>
          <a:xfrm>
            <a:off x="4275508" y="3581902"/>
            <a:ext cx="4472288" cy="1319720"/>
          </a:xfrm>
          <a:prstGeom prst="rect">
            <a:avLst/>
          </a:prstGeom>
          <a:effectLst/>
        </p:spPr>
        <p:txBody>
          <a:bodyPr vert="horz" lIns="68579" tIns="34289" rIns="68579" bIns="34289" rtlCol="0" anchor="t">
            <a:noAutofit/>
          </a:bodyPr>
          <a:lstStyle>
            <a:lvl1pPr marL="0" indent="0" algn="l" defTabSz="457200" rtl="0" eaLnBrk="1" latinLnBrk="0" hangingPunct="1">
              <a:spcBef>
                <a:spcPct val="20000"/>
              </a:spcBef>
              <a:spcAft>
                <a:spcPts val="600"/>
              </a:spcAft>
              <a:buClr>
                <a:schemeClr val="accent1"/>
              </a:buClr>
              <a:buFontTx/>
              <a:buNone/>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fontAlgn="auto">
              <a:buClr>
                <a:srgbClr val="3494BA"/>
              </a:buClr>
            </a:pPr>
            <a:endParaRPr lang="en-US" dirty="0">
              <a:solidFill>
                <a:prstClr val="black"/>
              </a:solidFill>
              <a:latin typeface="Calibri"/>
            </a:endParaRPr>
          </a:p>
        </p:txBody>
      </p:sp>
      <p:pic>
        <p:nvPicPr>
          <p:cNvPr id="12" name="Picture 11"/>
          <p:cNvPicPr>
            <a:picLocks noChangeAspect="1"/>
          </p:cNvPicPr>
          <p:nvPr/>
        </p:nvPicPr>
        <p:blipFill>
          <a:blip r:embed="rId5"/>
          <a:stretch>
            <a:fillRect/>
          </a:stretch>
        </p:blipFill>
        <p:spPr>
          <a:xfrm>
            <a:off x="6523" y="4790830"/>
            <a:ext cx="352670" cy="352670"/>
          </a:xfrm>
          <a:prstGeom prst="rect">
            <a:avLst/>
          </a:prstGeom>
        </p:spPr>
      </p:pic>
    </p:spTree>
    <p:extLst>
      <p:ext uri="{BB962C8B-B14F-4D97-AF65-F5344CB8AC3E}">
        <p14:creationId xmlns:p14="http://schemas.microsoft.com/office/powerpoint/2010/main" val="1231789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Stakeholders</a:t>
            </a:r>
          </a:p>
        </p:txBody>
      </p:sp>
      <p:sp>
        <p:nvSpPr>
          <p:cNvPr id="3" name="Subtitle 2"/>
          <p:cNvSpPr>
            <a:spLocks noGrp="1"/>
          </p:cNvSpPr>
          <p:nvPr>
            <p:ph idx="1"/>
          </p:nvPr>
        </p:nvSpPr>
        <p:spPr>
          <a:xfrm>
            <a:off x="607501" y="1428750"/>
            <a:ext cx="7922465" cy="3155156"/>
          </a:xfrm>
        </p:spPr>
        <p:txBody>
          <a:bodyPr>
            <a:normAutofit/>
          </a:bodyPr>
          <a:lstStyle/>
          <a:p>
            <a:r>
              <a:rPr lang="en-US" sz="2400" b="1" dirty="0"/>
              <a:t> communicate, Communicate, COMMUNICATE!</a:t>
            </a:r>
          </a:p>
          <a:p>
            <a:r>
              <a:rPr lang="en-US" sz="2400" b="1" dirty="0"/>
              <a:t> document, Document, DOCUMENT!</a:t>
            </a:r>
          </a:p>
          <a:p>
            <a:r>
              <a:rPr lang="en-US" sz="2400" b="1" dirty="0"/>
              <a:t> Keep the process GOING!</a:t>
            </a:r>
          </a:p>
          <a:p>
            <a:r>
              <a:rPr lang="en-US" sz="2400" b="1" dirty="0"/>
              <a:t> communicate, Communicate, COMMUNICATE!</a:t>
            </a:r>
          </a:p>
          <a:p>
            <a:r>
              <a:rPr lang="en-US" sz="2400" b="1" dirty="0"/>
              <a:t> document, Document, DOCUMENT!</a:t>
            </a:r>
          </a:p>
          <a:p>
            <a:r>
              <a:rPr lang="en-US" sz="2400" b="1" dirty="0"/>
              <a:t> Share and acknowledge people and  </a:t>
            </a:r>
            <a:r>
              <a:rPr lang="en-US" sz="2700" b="1" dirty="0">
                <a:solidFill>
                  <a:srgbClr val="FF0000"/>
                </a:solidFill>
              </a:rPr>
              <a:t>S</a:t>
            </a:r>
            <a:r>
              <a:rPr lang="is-IS" sz="2700" b="1" dirty="0">
                <a:solidFill>
                  <a:srgbClr val="FF6600"/>
                </a:solidFill>
              </a:rPr>
              <a:t>U</a:t>
            </a:r>
            <a:r>
              <a:rPr lang="is-IS" sz="2700" b="1" dirty="0">
                <a:solidFill>
                  <a:srgbClr val="23AFE3"/>
                </a:solidFill>
              </a:rPr>
              <a:t>C</a:t>
            </a:r>
            <a:r>
              <a:rPr lang="is-IS" sz="2700" b="1" dirty="0">
                <a:solidFill>
                  <a:srgbClr val="3366FF"/>
                </a:solidFill>
              </a:rPr>
              <a:t>C</a:t>
            </a:r>
            <a:r>
              <a:rPr lang="is-IS" sz="2700" b="1" dirty="0">
                <a:solidFill>
                  <a:srgbClr val="0000FF"/>
                </a:solidFill>
              </a:rPr>
              <a:t>E</a:t>
            </a:r>
            <a:r>
              <a:rPr lang="is-IS" sz="2700" b="1" dirty="0">
                <a:solidFill>
                  <a:srgbClr val="000090"/>
                </a:solidFill>
              </a:rPr>
              <a:t>S</a:t>
            </a:r>
            <a:r>
              <a:rPr lang="is-IS" sz="2700" b="1" dirty="0">
                <a:solidFill>
                  <a:srgbClr val="800000"/>
                </a:solidFill>
              </a:rPr>
              <a:t>S</a:t>
            </a:r>
            <a:r>
              <a:rPr lang="is-IS" sz="2700" b="1" dirty="0">
                <a:solidFill>
                  <a:srgbClr val="FF0000"/>
                </a:solidFill>
              </a:rPr>
              <a:t>E</a:t>
            </a:r>
            <a:r>
              <a:rPr lang="is-IS" sz="2700" b="1" dirty="0">
                <a:solidFill>
                  <a:srgbClr val="000090"/>
                </a:solidFill>
              </a:rPr>
              <a:t>S</a:t>
            </a:r>
            <a:r>
              <a:rPr lang="is-IS" sz="2700" b="1" dirty="0"/>
              <a:t>!</a:t>
            </a:r>
            <a:endParaRPr lang="en-US" sz="2700" b="1" dirty="0">
              <a:solidFill>
                <a:srgbClr val="000090"/>
              </a:solidFill>
            </a:endParaRPr>
          </a:p>
        </p:txBody>
      </p:sp>
    </p:spTree>
    <p:extLst>
      <p:ext uri="{BB962C8B-B14F-4D97-AF65-F5344CB8AC3E}">
        <p14:creationId xmlns:p14="http://schemas.microsoft.com/office/powerpoint/2010/main" val="859839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h_wp_rethinking_the_classroom.jpg.rendition.480.480.jpg"/>
          <p:cNvPicPr>
            <a:picLocks noChangeAspect="1"/>
          </p:cNvPicPr>
          <p:nvPr/>
        </p:nvPicPr>
        <p:blipFill>
          <a:blip r:embed="rId2">
            <a:alphaModFix amt="27000"/>
            <a:extLst>
              <a:ext uri="{BEBA8EAE-BF5A-486C-A8C5-ECC9F3942E4B}">
                <a14:imgProps xmlns:a14="http://schemas.microsoft.com/office/drawing/2010/main">
                  <a14:imgLayer r:embed="rId3">
                    <a14:imgEffect>
                      <a14:brightnessContrast bright="-26000" contrast="-24000"/>
                    </a14:imgEffect>
                  </a14:imgLayer>
                </a14:imgProps>
              </a:ext>
              <a:ext uri="{28A0092B-C50C-407E-A947-70E740481C1C}">
                <a14:useLocalDpi xmlns:a14="http://schemas.microsoft.com/office/drawing/2010/main" val="0"/>
              </a:ext>
            </a:extLst>
          </a:blip>
          <a:stretch>
            <a:fillRect/>
          </a:stretch>
        </p:blipFill>
        <p:spPr>
          <a:xfrm>
            <a:off x="0" y="0"/>
            <a:ext cx="6388100" cy="5143500"/>
          </a:xfrm>
          <a:prstGeom prst="rect">
            <a:avLst/>
          </a:prstGeom>
        </p:spPr>
      </p:pic>
      <p:sp>
        <p:nvSpPr>
          <p:cNvPr id="11" name="Freeform 10"/>
          <p:cNvSpPr/>
          <p:nvPr/>
        </p:nvSpPr>
        <p:spPr bwMode="auto">
          <a:xfrm rot="16200000">
            <a:off x="825503" y="-825503"/>
            <a:ext cx="5143498" cy="67945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7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71</a:t>
            </a:fld>
            <a:endParaRPr lang="en-US" dirty="0"/>
          </a:p>
        </p:txBody>
      </p:sp>
      <p:sp>
        <p:nvSpPr>
          <p:cNvPr id="5" name="TextBox 4"/>
          <p:cNvSpPr txBox="1"/>
          <p:nvPr/>
        </p:nvSpPr>
        <p:spPr>
          <a:xfrm>
            <a:off x="6722533" y="2133596"/>
            <a:ext cx="2099733" cy="1569660"/>
          </a:xfrm>
          <a:prstGeom prst="rect">
            <a:avLst/>
          </a:prstGeom>
          <a:noFill/>
        </p:spPr>
        <p:txBody>
          <a:bodyPr wrap="square" rtlCol="0">
            <a:spAutoFit/>
          </a:bodyPr>
          <a:lstStyle/>
          <a:p>
            <a:r>
              <a:rPr lang="en-US" sz="2400" i="1" dirty="0">
                <a:solidFill>
                  <a:srgbClr val="177197"/>
                </a:solidFill>
                <a:latin typeface="Calibri"/>
                <a:cs typeface="Calibri"/>
              </a:rPr>
              <a:t>How to develop your engagement plan</a:t>
            </a:r>
          </a:p>
        </p:txBody>
      </p:sp>
      <p:sp>
        <p:nvSpPr>
          <p:cNvPr id="4" name="Content Placeholder 3"/>
          <p:cNvSpPr>
            <a:spLocks noGrp="1"/>
          </p:cNvSpPr>
          <p:nvPr>
            <p:ph idx="1"/>
          </p:nvPr>
        </p:nvSpPr>
        <p:spPr>
          <a:xfrm>
            <a:off x="393620" y="1019735"/>
            <a:ext cx="5719313" cy="3653118"/>
          </a:xfrm>
        </p:spPr>
        <p:txBody>
          <a:bodyPr/>
          <a:lstStyle/>
          <a:p>
            <a:pPr>
              <a:spcBef>
                <a:spcPts val="0"/>
              </a:spcBef>
              <a:spcAft>
                <a:spcPts val="1200"/>
              </a:spcAft>
            </a:pPr>
            <a:r>
              <a:rPr lang="en-US" sz="2400" dirty="0">
                <a:solidFill>
                  <a:srgbClr val="D9D9D9"/>
                </a:solidFill>
              </a:rPr>
              <a:t>Planning the Engagement Process</a:t>
            </a:r>
          </a:p>
          <a:p>
            <a:pPr>
              <a:spcBef>
                <a:spcPts val="0"/>
              </a:spcBef>
              <a:spcAft>
                <a:spcPts val="1200"/>
              </a:spcAft>
            </a:pPr>
            <a:r>
              <a:rPr lang="en-US" sz="2400" dirty="0">
                <a:solidFill>
                  <a:srgbClr val="D9D9D9"/>
                </a:solidFill>
              </a:rPr>
              <a:t>Creating Teams</a:t>
            </a:r>
          </a:p>
          <a:p>
            <a:pPr>
              <a:spcBef>
                <a:spcPts val="0"/>
              </a:spcBef>
              <a:spcAft>
                <a:spcPts val="1200"/>
              </a:spcAft>
            </a:pPr>
            <a:r>
              <a:rPr lang="en-US" sz="2400" dirty="0">
                <a:solidFill>
                  <a:srgbClr val="D9D9D9"/>
                </a:solidFill>
              </a:rPr>
              <a:t>User Needs Research</a:t>
            </a:r>
          </a:p>
          <a:p>
            <a:pPr>
              <a:spcBef>
                <a:spcPts val="0"/>
              </a:spcBef>
              <a:spcAft>
                <a:spcPts val="1200"/>
              </a:spcAft>
            </a:pPr>
            <a:r>
              <a:rPr lang="en-US" sz="2800" b="1" dirty="0">
                <a:solidFill>
                  <a:srgbClr val="FFFFFF"/>
                </a:solidFill>
                <a:effectLst>
                  <a:outerShdw blurRad="38100" dist="38100" dir="2700000" algn="tl">
                    <a:srgbClr val="000000">
                      <a:alpha val="43137"/>
                    </a:srgbClr>
                  </a:outerShdw>
                </a:effectLst>
              </a:rPr>
              <a:t>Developing the Plan</a:t>
            </a:r>
          </a:p>
          <a:p>
            <a:pPr>
              <a:spcBef>
                <a:spcPts val="0"/>
              </a:spcBef>
              <a:spcAft>
                <a:spcPts val="1200"/>
              </a:spcAft>
            </a:pPr>
            <a:endParaRPr lang="en-US" sz="2400" dirty="0">
              <a:solidFill>
                <a:srgbClr val="FFFFFF"/>
              </a:solidFill>
            </a:endParaRPr>
          </a:p>
        </p:txBody>
      </p:sp>
      <p:sp>
        <p:nvSpPr>
          <p:cNvPr id="3" name="Title 2"/>
          <p:cNvSpPr>
            <a:spLocks noGrp="1"/>
          </p:cNvSpPr>
          <p:nvPr>
            <p:ph type="title"/>
          </p:nvPr>
        </p:nvSpPr>
        <p:spPr/>
        <p:txBody>
          <a:bodyPr/>
          <a:lstStyle/>
          <a:p>
            <a:r>
              <a:rPr lang="en-US" sz="2800" dirty="0">
                <a:solidFill>
                  <a:srgbClr val="FFFFFF"/>
                </a:solidFill>
              </a:rPr>
              <a:t>Workshop Part 2 |  </a:t>
            </a:r>
            <a:r>
              <a:rPr lang="en-US" sz="2800" b="1" dirty="0">
                <a:solidFill>
                  <a:srgbClr val="FFFFFF"/>
                </a:solidFill>
              </a:rPr>
              <a:t>TEAMS</a:t>
            </a:r>
          </a:p>
        </p:txBody>
      </p:sp>
    </p:spTree>
    <p:extLst>
      <p:ext uri="{BB962C8B-B14F-4D97-AF65-F5344CB8AC3E}">
        <p14:creationId xmlns:p14="http://schemas.microsoft.com/office/powerpoint/2010/main" val="3138884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7501" y="2490103"/>
            <a:ext cx="7929000" cy="1663484"/>
          </a:xfrm>
        </p:spPr>
        <p:txBody>
          <a:bodyPr/>
          <a:lstStyle/>
          <a:p>
            <a:br>
              <a:rPr lang="en-US" dirty="0"/>
            </a:br>
            <a:br>
              <a:rPr lang="en-US" dirty="0"/>
            </a:br>
            <a:br>
              <a:rPr lang="en-US" dirty="0"/>
            </a:br>
            <a:endParaRPr lang="en-US" dirty="0"/>
          </a:p>
        </p:txBody>
      </p:sp>
      <p:sp>
        <p:nvSpPr>
          <p:cNvPr id="3" name="Subtitle 2"/>
          <p:cNvSpPr>
            <a:spLocks noGrp="1"/>
          </p:cNvSpPr>
          <p:nvPr>
            <p:ph type="subTitle" idx="1"/>
          </p:nvPr>
        </p:nvSpPr>
        <p:spPr/>
        <p:txBody>
          <a:bodyPr>
            <a:noAutofit/>
          </a:bodyPr>
          <a:lstStyle/>
          <a:p>
            <a:r>
              <a:rPr lang="en-US" sz="4500" b="1" dirty="0"/>
              <a:t>Developing the </a:t>
            </a:r>
            <a:r>
              <a:rPr lang="en-US" sz="4500" b="1" i="1" dirty="0"/>
              <a:t>PLAN</a:t>
            </a:r>
            <a:br>
              <a:rPr lang="en-US" sz="4500" b="1" dirty="0"/>
            </a:br>
            <a:endParaRPr lang="en-US" sz="4500" b="1" dirty="0"/>
          </a:p>
        </p:txBody>
      </p:sp>
      <p:pic>
        <p:nvPicPr>
          <p:cNvPr id="4" name="Picture 3" descr="agenda-concept-development-7376.jpg"/>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1120881"/>
            <a:ext cx="9239250" cy="4526069"/>
          </a:xfrm>
          <a:prstGeom prst="rect">
            <a:avLst/>
          </a:prstGeom>
        </p:spPr>
      </p:pic>
    </p:spTree>
    <p:extLst>
      <p:ext uri="{BB962C8B-B14F-4D97-AF65-F5344CB8AC3E}">
        <p14:creationId xmlns:p14="http://schemas.microsoft.com/office/powerpoint/2010/main" val="8598394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Planning</a:t>
            </a:r>
          </a:p>
        </p:txBody>
      </p:sp>
      <p:sp>
        <p:nvSpPr>
          <p:cNvPr id="6" name="Content Placeholder 5"/>
          <p:cNvSpPr>
            <a:spLocks noGrp="1"/>
          </p:cNvSpPr>
          <p:nvPr>
            <p:ph idx="1"/>
          </p:nvPr>
        </p:nvSpPr>
        <p:spPr>
          <a:xfrm>
            <a:off x="620569" y="1464311"/>
            <a:ext cx="7915931" cy="2727383"/>
          </a:xfrm>
        </p:spPr>
        <p:txBody>
          <a:bodyPr>
            <a:noAutofit/>
          </a:bodyPr>
          <a:lstStyle/>
          <a:p>
            <a:r>
              <a:rPr lang="en-US" sz="2700" dirty="0"/>
              <a:t> BUDGET!</a:t>
            </a:r>
          </a:p>
          <a:p>
            <a:r>
              <a:rPr lang="en-US" sz="2700" dirty="0"/>
              <a:t> New installations</a:t>
            </a:r>
          </a:p>
          <a:p>
            <a:r>
              <a:rPr lang="en-US" sz="2700" dirty="0"/>
              <a:t> Upgrades</a:t>
            </a:r>
          </a:p>
          <a:p>
            <a:pPr lvl="1"/>
            <a:r>
              <a:rPr lang="en-US" sz="2700" dirty="0"/>
              <a:t> REFRESH RATES</a:t>
            </a:r>
          </a:p>
          <a:p>
            <a:r>
              <a:rPr lang="en-US" sz="2700" dirty="0"/>
              <a:t> Minimum Specs for equipment, infrastructure, etc.</a:t>
            </a:r>
          </a:p>
        </p:txBody>
      </p:sp>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spTree>
    <p:extLst>
      <p:ext uri="{BB962C8B-B14F-4D97-AF65-F5344CB8AC3E}">
        <p14:creationId xmlns:p14="http://schemas.microsoft.com/office/powerpoint/2010/main" val="40421525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p:cNvSpPr>
            <a:spLocks noGrp="1"/>
          </p:cNvSpPr>
          <p:nvPr>
            <p:ph type="title"/>
          </p:nvPr>
        </p:nvSpPr>
        <p:spPr>
          <a:xfrm>
            <a:off x="512110" y="54834"/>
            <a:ext cx="8286469" cy="727838"/>
          </a:xfrm>
        </p:spPr>
        <p:txBody>
          <a:bodyPr/>
          <a:lstStyle/>
          <a:p>
            <a:r>
              <a:rPr lang="en-US" dirty="0"/>
              <a:t>Group Activities for Decision-Making &amp; Prioritizing</a:t>
            </a:r>
          </a:p>
        </p:txBody>
      </p:sp>
      <p:sp>
        <p:nvSpPr>
          <p:cNvPr id="12" name="Content Placeholder 11"/>
          <p:cNvSpPr>
            <a:spLocks noGrp="1"/>
          </p:cNvSpPr>
          <p:nvPr>
            <p:ph idx="1"/>
          </p:nvPr>
        </p:nvSpPr>
        <p:spPr/>
        <p:txBody>
          <a:bodyPr>
            <a:noAutofit/>
          </a:bodyPr>
          <a:lstStyle/>
          <a:p>
            <a:r>
              <a:rPr lang="en-US" sz="2400" dirty="0"/>
              <a:t> </a:t>
            </a:r>
            <a:r>
              <a:rPr lang="en-US" sz="2700" dirty="0"/>
              <a:t>Organized Brainstorming </a:t>
            </a:r>
          </a:p>
          <a:p>
            <a:r>
              <a:rPr lang="en-US" sz="2700" dirty="0"/>
              <a:t> Affinity Process</a:t>
            </a:r>
          </a:p>
          <a:p>
            <a:r>
              <a:rPr lang="en-US" sz="2700" dirty="0"/>
              <a:t> Ease/Impact Diagram</a:t>
            </a:r>
          </a:p>
          <a:p>
            <a:r>
              <a:rPr lang="en-US" sz="2700" dirty="0"/>
              <a:t> Cost/Benefit Analysis</a:t>
            </a:r>
          </a:p>
        </p:txBody>
      </p:sp>
      <p:sp>
        <p:nvSpPr>
          <p:cNvPr id="7" name="Footer Placeholder 6"/>
          <p:cNvSpPr>
            <a:spLocks noGrp="1"/>
          </p:cNvSpPr>
          <p:nvPr>
            <p:ph type="ftr" sz="quarter" idx="11"/>
          </p:nvPr>
        </p:nvSpPr>
        <p:spPr/>
        <p:txBody>
          <a:bodyPr/>
          <a:lstStyle/>
          <a:p>
            <a:r>
              <a:rPr lang="en-US" dirty="0" err="1">
                <a:solidFill>
                  <a:prstClr val="black"/>
                </a:solidFill>
                <a:latin typeface="Calibri"/>
              </a:rPr>
              <a:t>FLEXspace</a:t>
            </a:r>
            <a:r>
              <a:rPr lang="en-US" dirty="0">
                <a:solidFill>
                  <a:prstClr val="black"/>
                </a:solidFill>
                <a:latin typeface="Calibri"/>
              </a:rPr>
              <a:t> + LSRS for Learning Space Planning | EDU18 Denver</a:t>
            </a:r>
          </a:p>
        </p:txBody>
      </p:sp>
      <p:pic>
        <p:nvPicPr>
          <p:cNvPr id="13" name="Picture 12" descr="Isometric Teamwork Illustr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712" y="1500188"/>
            <a:ext cx="3514035" cy="2893911"/>
          </a:xfrm>
          <a:prstGeom prst="rect">
            <a:avLst/>
          </a:prstGeom>
        </p:spPr>
      </p:pic>
    </p:spTree>
    <p:extLst>
      <p:ext uri="{BB962C8B-B14F-4D97-AF65-F5344CB8AC3E}">
        <p14:creationId xmlns:p14="http://schemas.microsoft.com/office/powerpoint/2010/main" val="904209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pic>
        <p:nvPicPr>
          <p:cNvPr id="6" name="Picture 5" descr="planning-fallac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76" y="0"/>
            <a:ext cx="7472963" cy="5143500"/>
          </a:xfrm>
          <a:prstGeom prst="rect">
            <a:avLst/>
          </a:prstGeom>
        </p:spPr>
      </p:pic>
    </p:spTree>
    <p:extLst>
      <p:ext uri="{BB962C8B-B14F-4D97-AF65-F5344CB8AC3E}">
        <p14:creationId xmlns:p14="http://schemas.microsoft.com/office/powerpoint/2010/main" val="4093977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0545F4A-0DF1-C04A-84F6-882EC6CC681E}" type="slidenum">
              <a:rPr lang="en-US" smtClean="0"/>
              <a:pPr/>
              <a:t>76</a:t>
            </a:fld>
            <a:endParaRPr lang="en-US" dirty="0"/>
          </a:p>
        </p:txBody>
      </p:sp>
      <p:pic>
        <p:nvPicPr>
          <p:cNvPr id="6" name="Picture 5" descr="images1.jpg"/>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0"/>
            <a:ext cx="6438900" cy="5143499"/>
          </a:xfrm>
          <a:prstGeom prst="rect">
            <a:avLst/>
          </a:prstGeom>
        </p:spPr>
      </p:pic>
      <p:sp>
        <p:nvSpPr>
          <p:cNvPr id="11" name="Freeform 10"/>
          <p:cNvSpPr/>
          <p:nvPr/>
        </p:nvSpPr>
        <p:spPr bwMode="auto">
          <a:xfrm rot="16200000">
            <a:off x="844551" y="-844552"/>
            <a:ext cx="5143501" cy="68326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5" name="TextBox 4"/>
          <p:cNvSpPr txBox="1"/>
          <p:nvPr/>
        </p:nvSpPr>
        <p:spPr>
          <a:xfrm>
            <a:off x="6623222" y="280083"/>
            <a:ext cx="2285541" cy="3046988"/>
          </a:xfrm>
          <a:prstGeom prst="rect">
            <a:avLst/>
          </a:prstGeom>
          <a:noFill/>
        </p:spPr>
        <p:txBody>
          <a:bodyPr wrap="square" rtlCol="0">
            <a:spAutoFit/>
          </a:bodyPr>
          <a:lstStyle/>
          <a:p>
            <a:r>
              <a:rPr lang="en-US" sz="2400" i="1" dirty="0">
                <a:solidFill>
                  <a:srgbClr val="177197"/>
                </a:solidFill>
                <a:latin typeface="Calibri"/>
                <a:cs typeface="Calibri"/>
              </a:rPr>
              <a:t>How to define traits of the spaces you want to create.</a:t>
            </a:r>
          </a:p>
          <a:p>
            <a:endParaRPr lang="en-US" sz="2400" i="1" dirty="0">
              <a:solidFill>
                <a:srgbClr val="177197"/>
              </a:solidFill>
              <a:latin typeface="Calibri"/>
              <a:cs typeface="Calibri"/>
            </a:endParaRPr>
          </a:p>
          <a:p>
            <a:r>
              <a:rPr lang="en-US" sz="2400" b="1" i="1" dirty="0">
                <a:solidFill>
                  <a:srgbClr val="177197"/>
                </a:solidFill>
                <a:latin typeface="Calibri"/>
                <a:cs typeface="Calibri"/>
              </a:rPr>
              <a:t>Please refer to: Comprehensive Traits FINAL file</a:t>
            </a:r>
          </a:p>
        </p:txBody>
      </p:sp>
      <p:sp>
        <p:nvSpPr>
          <p:cNvPr id="3" name="Title 2"/>
          <p:cNvSpPr>
            <a:spLocks noGrp="1"/>
          </p:cNvSpPr>
          <p:nvPr>
            <p:ph type="title"/>
          </p:nvPr>
        </p:nvSpPr>
        <p:spPr/>
        <p:txBody>
          <a:bodyPr/>
          <a:lstStyle/>
          <a:p>
            <a:r>
              <a:rPr lang="en-US" dirty="0">
                <a:solidFill>
                  <a:srgbClr val="FFFFFF"/>
                </a:solidFill>
              </a:rPr>
              <a:t>Workshop Part 3 |  </a:t>
            </a:r>
            <a:r>
              <a:rPr lang="en-US" b="1" dirty="0">
                <a:solidFill>
                  <a:srgbClr val="FFFFFF"/>
                </a:solidFill>
              </a:rPr>
              <a:t>TRAITS</a:t>
            </a:r>
          </a:p>
        </p:txBody>
      </p:sp>
      <p:sp>
        <p:nvSpPr>
          <p:cNvPr id="4" name="Content Placeholder 3"/>
          <p:cNvSpPr>
            <a:spLocks noGrp="1"/>
          </p:cNvSpPr>
          <p:nvPr>
            <p:ph idx="1"/>
          </p:nvPr>
        </p:nvSpPr>
        <p:spPr>
          <a:xfrm>
            <a:off x="139620" y="1007035"/>
            <a:ext cx="6360034" cy="3653118"/>
          </a:xfrm>
        </p:spPr>
        <p:txBody>
          <a:bodyPr/>
          <a:lstStyle/>
          <a:p>
            <a:pPr>
              <a:spcBef>
                <a:spcPts val="0"/>
              </a:spcBef>
              <a:spcAft>
                <a:spcPts val="1200"/>
              </a:spcAft>
            </a:pPr>
            <a:r>
              <a:rPr lang="en-US" sz="2400" dirty="0">
                <a:solidFill>
                  <a:srgbClr val="FFFFFF"/>
                </a:solidFill>
              </a:rPr>
              <a:t>Introduction to the Learning Space Rating System</a:t>
            </a:r>
          </a:p>
          <a:p>
            <a:pPr>
              <a:spcBef>
                <a:spcPts val="0"/>
              </a:spcBef>
              <a:spcAft>
                <a:spcPts val="1200"/>
              </a:spcAft>
            </a:pPr>
            <a:r>
              <a:rPr lang="en-US" sz="2400" dirty="0">
                <a:solidFill>
                  <a:srgbClr val="FFFFFF"/>
                </a:solidFill>
              </a:rPr>
              <a:t>Applying the Tools to Define Traits</a:t>
            </a:r>
          </a:p>
          <a:p>
            <a:pPr>
              <a:spcBef>
                <a:spcPts val="0"/>
              </a:spcBef>
              <a:spcAft>
                <a:spcPts val="1200"/>
              </a:spcAft>
            </a:pPr>
            <a:r>
              <a:rPr lang="en-US" sz="2400" dirty="0">
                <a:solidFill>
                  <a:srgbClr val="FFFFFF"/>
                </a:solidFill>
              </a:rPr>
              <a:t>Assessment</a:t>
            </a:r>
          </a:p>
          <a:p>
            <a:pPr>
              <a:spcBef>
                <a:spcPts val="0"/>
              </a:spcBef>
              <a:spcAft>
                <a:spcPts val="1200"/>
              </a:spcAft>
            </a:pPr>
            <a:r>
              <a:rPr lang="en-US" sz="2400" dirty="0">
                <a:solidFill>
                  <a:srgbClr val="FFFFFF"/>
                </a:solidFill>
              </a:rPr>
              <a:t>Case Studies </a:t>
            </a:r>
          </a:p>
          <a:p>
            <a:pPr>
              <a:spcBef>
                <a:spcPts val="0"/>
              </a:spcBef>
              <a:spcAft>
                <a:spcPts val="1200"/>
              </a:spcAft>
            </a:pPr>
            <a:endParaRPr lang="en-US" dirty="0">
              <a:solidFill>
                <a:srgbClr val="FFFFFF"/>
              </a:solidFill>
            </a:endParaRPr>
          </a:p>
        </p:txBody>
      </p:sp>
      <p:sp>
        <p:nvSpPr>
          <p:cNvPr id="12" name="Title 2"/>
          <p:cNvSpPr txBox="1">
            <a:spLocks/>
          </p:cNvSpPr>
          <p:nvPr/>
        </p:nvSpPr>
        <p:spPr bwMode="auto">
          <a:xfrm>
            <a:off x="376767" y="199232"/>
            <a:ext cx="8366062" cy="5866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0" i="0">
                <a:solidFill>
                  <a:srgbClr val="000000"/>
                </a:solidFill>
                <a:latin typeface="Calibri"/>
                <a:ea typeface="+mj-ea"/>
                <a:cs typeface="Calibri"/>
              </a:defRPr>
            </a:lvl1pPr>
            <a:lvl2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2pPr>
            <a:lvl3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3pPr>
            <a:lvl4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4pPr>
            <a:lvl5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5pPr>
            <a:lvl6pPr marL="457200" algn="l" rtl="0" fontAlgn="base">
              <a:spcBef>
                <a:spcPct val="0"/>
              </a:spcBef>
              <a:spcAft>
                <a:spcPct val="0"/>
              </a:spcAft>
              <a:defRPr b="1">
                <a:solidFill>
                  <a:schemeClr val="bg2"/>
                </a:solidFill>
                <a:latin typeface="Arial" charset="0"/>
                <a:ea typeface="ＭＳ Ｐゴシック" pitchFamily="80" charset="-128"/>
              </a:defRPr>
            </a:lvl6pPr>
            <a:lvl7pPr marL="914400" algn="l" rtl="0" fontAlgn="base">
              <a:spcBef>
                <a:spcPct val="0"/>
              </a:spcBef>
              <a:spcAft>
                <a:spcPct val="0"/>
              </a:spcAft>
              <a:defRPr b="1">
                <a:solidFill>
                  <a:schemeClr val="bg2"/>
                </a:solidFill>
                <a:latin typeface="Arial" charset="0"/>
                <a:ea typeface="ＭＳ Ｐゴシック" pitchFamily="80" charset="-128"/>
              </a:defRPr>
            </a:lvl7pPr>
            <a:lvl8pPr marL="1371600" algn="l" rtl="0" fontAlgn="base">
              <a:spcBef>
                <a:spcPct val="0"/>
              </a:spcBef>
              <a:spcAft>
                <a:spcPct val="0"/>
              </a:spcAft>
              <a:defRPr b="1">
                <a:solidFill>
                  <a:schemeClr val="bg2"/>
                </a:solidFill>
                <a:latin typeface="Arial" charset="0"/>
                <a:ea typeface="ＭＳ Ｐゴシック" pitchFamily="80" charset="-128"/>
              </a:defRPr>
            </a:lvl8pPr>
            <a:lvl9pPr marL="1828800" algn="l" rtl="0" fontAlgn="base">
              <a:spcBef>
                <a:spcPct val="0"/>
              </a:spcBef>
              <a:spcAft>
                <a:spcPct val="0"/>
              </a:spcAft>
              <a:defRPr b="1">
                <a:solidFill>
                  <a:schemeClr val="bg2"/>
                </a:solidFill>
                <a:latin typeface="Arial" charset="0"/>
                <a:ea typeface="ＭＳ Ｐゴシック" pitchFamily="80" charset="-128"/>
              </a:defRPr>
            </a:lvl9pPr>
          </a:lstStyle>
          <a:p>
            <a:endParaRPr lang="en-US" sz="2800" b="1" dirty="0">
              <a:solidFill>
                <a:srgbClr val="FFFFFF"/>
              </a:solidFill>
            </a:endParaRPr>
          </a:p>
        </p:txBody>
      </p:sp>
    </p:spTree>
    <p:extLst>
      <p:ext uri="{BB962C8B-B14F-4D97-AF65-F5344CB8AC3E}">
        <p14:creationId xmlns:p14="http://schemas.microsoft.com/office/powerpoint/2010/main" val="40057010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0545F4A-0DF1-C04A-84F6-882EC6CC681E}" type="slidenum">
              <a:rPr lang="en-US" smtClean="0"/>
              <a:pPr/>
              <a:t>77</a:t>
            </a:fld>
            <a:endParaRPr lang="en-US" dirty="0"/>
          </a:p>
        </p:txBody>
      </p:sp>
      <p:pic>
        <p:nvPicPr>
          <p:cNvPr id="6" name="Picture 5" descr="images1.jpg"/>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0"/>
            <a:ext cx="6438900" cy="5143499"/>
          </a:xfrm>
          <a:prstGeom prst="rect">
            <a:avLst/>
          </a:prstGeom>
        </p:spPr>
      </p:pic>
      <p:sp>
        <p:nvSpPr>
          <p:cNvPr id="11" name="Freeform 10"/>
          <p:cNvSpPr/>
          <p:nvPr/>
        </p:nvSpPr>
        <p:spPr bwMode="auto">
          <a:xfrm rot="16200000">
            <a:off x="844551" y="-844552"/>
            <a:ext cx="5143501" cy="68326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5" name="TextBox 4"/>
          <p:cNvSpPr txBox="1"/>
          <p:nvPr/>
        </p:nvSpPr>
        <p:spPr>
          <a:xfrm>
            <a:off x="6722533" y="2133596"/>
            <a:ext cx="2099733" cy="1569660"/>
          </a:xfrm>
          <a:prstGeom prst="rect">
            <a:avLst/>
          </a:prstGeom>
          <a:noFill/>
        </p:spPr>
        <p:txBody>
          <a:bodyPr wrap="square" rtlCol="0">
            <a:spAutoFit/>
          </a:bodyPr>
          <a:lstStyle/>
          <a:p>
            <a:r>
              <a:rPr lang="en-US" sz="2400" i="1" dirty="0">
                <a:solidFill>
                  <a:srgbClr val="177197"/>
                </a:solidFill>
                <a:latin typeface="Calibri"/>
                <a:cs typeface="Calibri"/>
              </a:rPr>
              <a:t>How to define traits of the spaces you want to create</a:t>
            </a:r>
          </a:p>
        </p:txBody>
      </p:sp>
      <p:sp>
        <p:nvSpPr>
          <p:cNvPr id="3" name="Title 2"/>
          <p:cNvSpPr>
            <a:spLocks noGrp="1"/>
          </p:cNvSpPr>
          <p:nvPr>
            <p:ph type="title"/>
          </p:nvPr>
        </p:nvSpPr>
        <p:spPr/>
        <p:txBody>
          <a:bodyPr/>
          <a:lstStyle/>
          <a:p>
            <a:r>
              <a:rPr lang="en-US" dirty="0">
                <a:solidFill>
                  <a:srgbClr val="FFFFFF"/>
                </a:solidFill>
              </a:rPr>
              <a:t>Workshop Part 3 |  </a:t>
            </a:r>
            <a:r>
              <a:rPr lang="en-US" b="1" dirty="0">
                <a:solidFill>
                  <a:srgbClr val="FFFFFF"/>
                </a:solidFill>
              </a:rPr>
              <a:t>TRAITS</a:t>
            </a:r>
          </a:p>
        </p:txBody>
      </p:sp>
      <p:sp>
        <p:nvSpPr>
          <p:cNvPr id="4" name="Content Placeholder 3"/>
          <p:cNvSpPr>
            <a:spLocks noGrp="1"/>
          </p:cNvSpPr>
          <p:nvPr>
            <p:ph idx="1"/>
          </p:nvPr>
        </p:nvSpPr>
        <p:spPr>
          <a:xfrm>
            <a:off x="0" y="1007035"/>
            <a:ext cx="8280480" cy="3653118"/>
          </a:xfrm>
        </p:spPr>
        <p:txBody>
          <a:bodyPr/>
          <a:lstStyle/>
          <a:p>
            <a:pPr>
              <a:lnSpc>
                <a:spcPct val="60000"/>
              </a:lnSpc>
              <a:spcBef>
                <a:spcPts val="0"/>
              </a:spcBef>
              <a:spcAft>
                <a:spcPts val="1200"/>
              </a:spcAft>
            </a:pPr>
            <a:r>
              <a:rPr lang="en-US" sz="2800" b="1" dirty="0">
                <a:solidFill>
                  <a:srgbClr val="FFFFFF"/>
                </a:solidFill>
                <a:effectLst>
                  <a:outerShdw blurRad="38100" dist="38100" dir="2700000" algn="tl">
                    <a:srgbClr val="000000">
                      <a:alpha val="43137"/>
                    </a:srgbClr>
                  </a:outerShdw>
                </a:effectLst>
              </a:rPr>
              <a:t> Introduction to the </a:t>
            </a:r>
          </a:p>
          <a:p>
            <a:pPr>
              <a:lnSpc>
                <a:spcPct val="60000"/>
              </a:lnSpc>
              <a:spcBef>
                <a:spcPts val="0"/>
              </a:spcBef>
              <a:spcAft>
                <a:spcPts val="1200"/>
              </a:spcAft>
            </a:pPr>
            <a:r>
              <a:rPr lang="en-US" sz="2800" b="1" dirty="0">
                <a:solidFill>
                  <a:srgbClr val="FFFFFF"/>
                </a:solidFill>
                <a:effectLst>
                  <a:outerShdw blurRad="38100" dist="38100" dir="2700000" algn="tl">
                    <a:srgbClr val="000000">
                      <a:alpha val="43137"/>
                    </a:srgbClr>
                  </a:outerShdw>
                </a:effectLst>
              </a:rPr>
              <a:t> Learning Space Rating System</a:t>
            </a:r>
          </a:p>
          <a:p>
            <a:pPr>
              <a:spcBef>
                <a:spcPts val="0"/>
              </a:spcBef>
              <a:spcAft>
                <a:spcPts val="1200"/>
              </a:spcAft>
            </a:pPr>
            <a:r>
              <a:rPr lang="en-US" sz="2400" dirty="0">
                <a:solidFill>
                  <a:srgbClr val="FFFFFF"/>
                </a:solidFill>
              </a:rPr>
              <a:t> </a:t>
            </a:r>
            <a:r>
              <a:rPr lang="en-US" sz="2400" dirty="0">
                <a:solidFill>
                  <a:srgbClr val="D9D9D9"/>
                </a:solidFill>
              </a:rPr>
              <a:t>Applying the Tools to Define Traits</a:t>
            </a:r>
          </a:p>
          <a:p>
            <a:pPr>
              <a:spcBef>
                <a:spcPts val="0"/>
              </a:spcBef>
              <a:spcAft>
                <a:spcPts val="1200"/>
              </a:spcAft>
            </a:pPr>
            <a:r>
              <a:rPr lang="en-US" sz="2400" dirty="0">
                <a:solidFill>
                  <a:srgbClr val="D9D9D9"/>
                </a:solidFill>
              </a:rPr>
              <a:t> Assessment</a:t>
            </a:r>
          </a:p>
          <a:p>
            <a:pPr>
              <a:spcBef>
                <a:spcPts val="0"/>
              </a:spcBef>
              <a:spcAft>
                <a:spcPts val="1200"/>
              </a:spcAft>
            </a:pPr>
            <a:r>
              <a:rPr lang="en-US" sz="2400" dirty="0">
                <a:solidFill>
                  <a:srgbClr val="D9D9D9"/>
                </a:solidFill>
              </a:rPr>
              <a:t> Case Studies </a:t>
            </a:r>
          </a:p>
          <a:p>
            <a:pPr>
              <a:spcBef>
                <a:spcPts val="0"/>
              </a:spcBef>
              <a:spcAft>
                <a:spcPts val="1200"/>
              </a:spcAft>
            </a:pPr>
            <a:endParaRPr lang="en-US" dirty="0">
              <a:solidFill>
                <a:srgbClr val="FFFFFF"/>
              </a:solidFill>
            </a:endParaRPr>
          </a:p>
        </p:txBody>
      </p:sp>
      <p:sp>
        <p:nvSpPr>
          <p:cNvPr id="12" name="Title 2"/>
          <p:cNvSpPr txBox="1">
            <a:spLocks/>
          </p:cNvSpPr>
          <p:nvPr/>
        </p:nvSpPr>
        <p:spPr bwMode="auto">
          <a:xfrm>
            <a:off x="376767" y="199232"/>
            <a:ext cx="8366062" cy="5866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0" i="0">
                <a:solidFill>
                  <a:srgbClr val="000000"/>
                </a:solidFill>
                <a:latin typeface="Calibri"/>
                <a:ea typeface="+mj-ea"/>
                <a:cs typeface="Calibri"/>
              </a:defRPr>
            </a:lvl1pPr>
            <a:lvl2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2pPr>
            <a:lvl3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3pPr>
            <a:lvl4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4pPr>
            <a:lvl5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5pPr>
            <a:lvl6pPr marL="457200" algn="l" rtl="0" fontAlgn="base">
              <a:spcBef>
                <a:spcPct val="0"/>
              </a:spcBef>
              <a:spcAft>
                <a:spcPct val="0"/>
              </a:spcAft>
              <a:defRPr b="1">
                <a:solidFill>
                  <a:schemeClr val="bg2"/>
                </a:solidFill>
                <a:latin typeface="Arial" charset="0"/>
                <a:ea typeface="ＭＳ Ｐゴシック" pitchFamily="80" charset="-128"/>
              </a:defRPr>
            </a:lvl6pPr>
            <a:lvl7pPr marL="914400" algn="l" rtl="0" fontAlgn="base">
              <a:spcBef>
                <a:spcPct val="0"/>
              </a:spcBef>
              <a:spcAft>
                <a:spcPct val="0"/>
              </a:spcAft>
              <a:defRPr b="1">
                <a:solidFill>
                  <a:schemeClr val="bg2"/>
                </a:solidFill>
                <a:latin typeface="Arial" charset="0"/>
                <a:ea typeface="ＭＳ Ｐゴシック" pitchFamily="80" charset="-128"/>
              </a:defRPr>
            </a:lvl7pPr>
            <a:lvl8pPr marL="1371600" algn="l" rtl="0" fontAlgn="base">
              <a:spcBef>
                <a:spcPct val="0"/>
              </a:spcBef>
              <a:spcAft>
                <a:spcPct val="0"/>
              </a:spcAft>
              <a:defRPr b="1">
                <a:solidFill>
                  <a:schemeClr val="bg2"/>
                </a:solidFill>
                <a:latin typeface="Arial" charset="0"/>
                <a:ea typeface="ＭＳ Ｐゴシック" pitchFamily="80" charset="-128"/>
              </a:defRPr>
            </a:lvl8pPr>
            <a:lvl9pPr marL="1828800" algn="l" rtl="0" fontAlgn="base">
              <a:spcBef>
                <a:spcPct val="0"/>
              </a:spcBef>
              <a:spcAft>
                <a:spcPct val="0"/>
              </a:spcAft>
              <a:defRPr b="1">
                <a:solidFill>
                  <a:schemeClr val="bg2"/>
                </a:solidFill>
                <a:latin typeface="Arial" charset="0"/>
                <a:ea typeface="ＭＳ Ｐゴシック" pitchFamily="80" charset="-128"/>
              </a:defRPr>
            </a:lvl9pPr>
          </a:lstStyle>
          <a:p>
            <a:endParaRPr lang="en-US" sz="2800" b="1" dirty="0">
              <a:solidFill>
                <a:srgbClr val="FFFFFF"/>
              </a:solidFill>
            </a:endParaRPr>
          </a:p>
        </p:txBody>
      </p:sp>
    </p:spTree>
    <p:extLst>
      <p:ext uri="{BB962C8B-B14F-4D97-AF65-F5344CB8AC3E}">
        <p14:creationId xmlns:p14="http://schemas.microsoft.com/office/powerpoint/2010/main" val="20145073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0545F4A-0DF1-C04A-84F6-882EC6CC681E}" type="slidenum">
              <a:rPr lang="en-US" smtClean="0"/>
              <a:pPr/>
              <a:t>78</a:t>
            </a:fld>
            <a:endParaRPr lang="en-US" dirty="0"/>
          </a:p>
        </p:txBody>
      </p:sp>
      <p:pic>
        <p:nvPicPr>
          <p:cNvPr id="6" name="Picture 5" descr="images1.jpg"/>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0"/>
            <a:ext cx="6438900" cy="5143499"/>
          </a:xfrm>
          <a:prstGeom prst="rect">
            <a:avLst/>
          </a:prstGeom>
        </p:spPr>
      </p:pic>
      <p:sp>
        <p:nvSpPr>
          <p:cNvPr id="11" name="Freeform 10"/>
          <p:cNvSpPr/>
          <p:nvPr/>
        </p:nvSpPr>
        <p:spPr bwMode="auto">
          <a:xfrm rot="16200000">
            <a:off x="844551" y="-844552"/>
            <a:ext cx="5143501" cy="68326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5" name="TextBox 4"/>
          <p:cNvSpPr txBox="1"/>
          <p:nvPr/>
        </p:nvSpPr>
        <p:spPr>
          <a:xfrm>
            <a:off x="6722533" y="2133596"/>
            <a:ext cx="2099733" cy="1569660"/>
          </a:xfrm>
          <a:prstGeom prst="rect">
            <a:avLst/>
          </a:prstGeom>
          <a:noFill/>
        </p:spPr>
        <p:txBody>
          <a:bodyPr wrap="square" rtlCol="0">
            <a:spAutoFit/>
          </a:bodyPr>
          <a:lstStyle/>
          <a:p>
            <a:r>
              <a:rPr lang="en-US" sz="2400" i="1" dirty="0">
                <a:solidFill>
                  <a:srgbClr val="177197"/>
                </a:solidFill>
                <a:latin typeface="Calibri"/>
                <a:cs typeface="Calibri"/>
              </a:rPr>
              <a:t>How to define traits of the spaces you want to create</a:t>
            </a:r>
          </a:p>
        </p:txBody>
      </p:sp>
      <p:sp>
        <p:nvSpPr>
          <p:cNvPr id="3" name="Title 2"/>
          <p:cNvSpPr>
            <a:spLocks noGrp="1"/>
          </p:cNvSpPr>
          <p:nvPr>
            <p:ph type="title"/>
          </p:nvPr>
        </p:nvSpPr>
        <p:spPr/>
        <p:txBody>
          <a:bodyPr/>
          <a:lstStyle/>
          <a:p>
            <a:r>
              <a:rPr lang="en-US" dirty="0">
                <a:solidFill>
                  <a:srgbClr val="FFFFFF"/>
                </a:solidFill>
              </a:rPr>
              <a:t>Workshop Part 3 |  </a:t>
            </a:r>
            <a:r>
              <a:rPr lang="en-US" b="1" dirty="0">
                <a:solidFill>
                  <a:srgbClr val="FFFFFF"/>
                </a:solidFill>
              </a:rPr>
              <a:t>TRAITS</a:t>
            </a:r>
          </a:p>
        </p:txBody>
      </p:sp>
      <p:sp>
        <p:nvSpPr>
          <p:cNvPr id="4" name="Content Placeholder 3"/>
          <p:cNvSpPr>
            <a:spLocks noGrp="1"/>
          </p:cNvSpPr>
          <p:nvPr>
            <p:ph idx="1"/>
          </p:nvPr>
        </p:nvSpPr>
        <p:spPr>
          <a:xfrm>
            <a:off x="139620" y="1007035"/>
            <a:ext cx="8280480" cy="3653118"/>
          </a:xfrm>
        </p:spPr>
        <p:txBody>
          <a:bodyPr/>
          <a:lstStyle/>
          <a:p>
            <a:pPr>
              <a:spcBef>
                <a:spcPts val="0"/>
              </a:spcBef>
              <a:spcAft>
                <a:spcPts val="1200"/>
              </a:spcAft>
            </a:pPr>
            <a:r>
              <a:rPr lang="en-US" sz="2400" dirty="0">
                <a:solidFill>
                  <a:srgbClr val="D9D9D9"/>
                </a:solidFill>
              </a:rPr>
              <a:t>Introduction to the Learning Space Rating System</a:t>
            </a:r>
          </a:p>
          <a:p>
            <a:pPr>
              <a:spcBef>
                <a:spcPts val="0"/>
              </a:spcBef>
              <a:spcAft>
                <a:spcPts val="1200"/>
              </a:spcAft>
            </a:pPr>
            <a:r>
              <a:rPr lang="en-US" sz="2800" b="1" dirty="0">
                <a:solidFill>
                  <a:srgbClr val="FFFFFF"/>
                </a:solidFill>
                <a:effectLst>
                  <a:outerShdw blurRad="38100" dist="38100" dir="2700000" algn="tl">
                    <a:srgbClr val="000000">
                      <a:alpha val="43137"/>
                    </a:srgbClr>
                  </a:outerShdw>
                </a:effectLst>
              </a:rPr>
              <a:t>Applying the Tools to Define Traits</a:t>
            </a:r>
          </a:p>
          <a:p>
            <a:pPr>
              <a:spcBef>
                <a:spcPts val="0"/>
              </a:spcBef>
              <a:spcAft>
                <a:spcPts val="1200"/>
              </a:spcAft>
            </a:pPr>
            <a:r>
              <a:rPr lang="en-US" sz="2400" dirty="0">
                <a:solidFill>
                  <a:srgbClr val="D9D9D9"/>
                </a:solidFill>
              </a:rPr>
              <a:t>Assessment</a:t>
            </a:r>
          </a:p>
          <a:p>
            <a:pPr>
              <a:spcBef>
                <a:spcPts val="0"/>
              </a:spcBef>
              <a:spcAft>
                <a:spcPts val="1200"/>
              </a:spcAft>
            </a:pPr>
            <a:r>
              <a:rPr lang="en-US" sz="2400" dirty="0">
                <a:solidFill>
                  <a:srgbClr val="D9D9D9"/>
                </a:solidFill>
              </a:rPr>
              <a:t>Case Studies </a:t>
            </a:r>
          </a:p>
          <a:p>
            <a:pPr>
              <a:spcBef>
                <a:spcPts val="0"/>
              </a:spcBef>
              <a:spcAft>
                <a:spcPts val="1200"/>
              </a:spcAft>
            </a:pPr>
            <a:endParaRPr lang="en-US" dirty="0">
              <a:solidFill>
                <a:srgbClr val="FFFFFF"/>
              </a:solidFill>
            </a:endParaRPr>
          </a:p>
        </p:txBody>
      </p:sp>
      <p:sp>
        <p:nvSpPr>
          <p:cNvPr id="12" name="Title 2"/>
          <p:cNvSpPr txBox="1">
            <a:spLocks/>
          </p:cNvSpPr>
          <p:nvPr/>
        </p:nvSpPr>
        <p:spPr bwMode="auto">
          <a:xfrm>
            <a:off x="376767" y="199232"/>
            <a:ext cx="8366062" cy="5866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0" i="0">
                <a:solidFill>
                  <a:srgbClr val="000000"/>
                </a:solidFill>
                <a:latin typeface="Calibri"/>
                <a:ea typeface="+mj-ea"/>
                <a:cs typeface="Calibri"/>
              </a:defRPr>
            </a:lvl1pPr>
            <a:lvl2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2pPr>
            <a:lvl3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3pPr>
            <a:lvl4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4pPr>
            <a:lvl5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5pPr>
            <a:lvl6pPr marL="457200" algn="l" rtl="0" fontAlgn="base">
              <a:spcBef>
                <a:spcPct val="0"/>
              </a:spcBef>
              <a:spcAft>
                <a:spcPct val="0"/>
              </a:spcAft>
              <a:defRPr b="1">
                <a:solidFill>
                  <a:schemeClr val="bg2"/>
                </a:solidFill>
                <a:latin typeface="Arial" charset="0"/>
                <a:ea typeface="ＭＳ Ｐゴシック" pitchFamily="80" charset="-128"/>
              </a:defRPr>
            </a:lvl6pPr>
            <a:lvl7pPr marL="914400" algn="l" rtl="0" fontAlgn="base">
              <a:spcBef>
                <a:spcPct val="0"/>
              </a:spcBef>
              <a:spcAft>
                <a:spcPct val="0"/>
              </a:spcAft>
              <a:defRPr b="1">
                <a:solidFill>
                  <a:schemeClr val="bg2"/>
                </a:solidFill>
                <a:latin typeface="Arial" charset="0"/>
                <a:ea typeface="ＭＳ Ｐゴシック" pitchFamily="80" charset="-128"/>
              </a:defRPr>
            </a:lvl7pPr>
            <a:lvl8pPr marL="1371600" algn="l" rtl="0" fontAlgn="base">
              <a:spcBef>
                <a:spcPct val="0"/>
              </a:spcBef>
              <a:spcAft>
                <a:spcPct val="0"/>
              </a:spcAft>
              <a:defRPr b="1">
                <a:solidFill>
                  <a:schemeClr val="bg2"/>
                </a:solidFill>
                <a:latin typeface="Arial" charset="0"/>
                <a:ea typeface="ＭＳ Ｐゴシック" pitchFamily="80" charset="-128"/>
              </a:defRPr>
            </a:lvl8pPr>
            <a:lvl9pPr marL="1828800" algn="l" rtl="0" fontAlgn="base">
              <a:spcBef>
                <a:spcPct val="0"/>
              </a:spcBef>
              <a:spcAft>
                <a:spcPct val="0"/>
              </a:spcAft>
              <a:defRPr b="1">
                <a:solidFill>
                  <a:schemeClr val="bg2"/>
                </a:solidFill>
                <a:latin typeface="Arial" charset="0"/>
                <a:ea typeface="ＭＳ Ｐゴシック" pitchFamily="80" charset="-128"/>
              </a:defRPr>
            </a:lvl9pPr>
          </a:lstStyle>
          <a:p>
            <a:endParaRPr lang="en-US" sz="2800" b="1" dirty="0">
              <a:solidFill>
                <a:srgbClr val="FFFFFF"/>
              </a:solidFill>
            </a:endParaRPr>
          </a:p>
        </p:txBody>
      </p:sp>
    </p:spTree>
    <p:extLst>
      <p:ext uri="{BB962C8B-B14F-4D97-AF65-F5344CB8AC3E}">
        <p14:creationId xmlns:p14="http://schemas.microsoft.com/office/powerpoint/2010/main" val="2014507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0545F4A-0DF1-C04A-84F6-882EC6CC681E}" type="slidenum">
              <a:rPr lang="en-US" smtClean="0"/>
              <a:pPr/>
              <a:t>79</a:t>
            </a:fld>
            <a:endParaRPr lang="en-US" dirty="0"/>
          </a:p>
        </p:txBody>
      </p:sp>
      <p:pic>
        <p:nvPicPr>
          <p:cNvPr id="6" name="Picture 5" descr="images1.jpg"/>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0"/>
            <a:ext cx="6438900" cy="5143499"/>
          </a:xfrm>
          <a:prstGeom prst="rect">
            <a:avLst/>
          </a:prstGeom>
        </p:spPr>
      </p:pic>
      <p:sp>
        <p:nvSpPr>
          <p:cNvPr id="11" name="Freeform 10"/>
          <p:cNvSpPr/>
          <p:nvPr/>
        </p:nvSpPr>
        <p:spPr bwMode="auto">
          <a:xfrm rot="16200000">
            <a:off x="844551" y="-844552"/>
            <a:ext cx="5143501" cy="68326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5" name="TextBox 4"/>
          <p:cNvSpPr txBox="1"/>
          <p:nvPr/>
        </p:nvSpPr>
        <p:spPr>
          <a:xfrm>
            <a:off x="6722533" y="2133596"/>
            <a:ext cx="2099733" cy="1569660"/>
          </a:xfrm>
          <a:prstGeom prst="rect">
            <a:avLst/>
          </a:prstGeom>
          <a:noFill/>
        </p:spPr>
        <p:txBody>
          <a:bodyPr wrap="square" rtlCol="0">
            <a:spAutoFit/>
          </a:bodyPr>
          <a:lstStyle/>
          <a:p>
            <a:r>
              <a:rPr lang="en-US" sz="2400" i="1" dirty="0">
                <a:solidFill>
                  <a:srgbClr val="177197"/>
                </a:solidFill>
                <a:latin typeface="Calibri"/>
                <a:cs typeface="Calibri"/>
              </a:rPr>
              <a:t>How to define traits of the spaces you want to create</a:t>
            </a:r>
          </a:p>
        </p:txBody>
      </p:sp>
      <p:sp>
        <p:nvSpPr>
          <p:cNvPr id="3" name="Title 2"/>
          <p:cNvSpPr>
            <a:spLocks noGrp="1"/>
          </p:cNvSpPr>
          <p:nvPr>
            <p:ph type="title"/>
          </p:nvPr>
        </p:nvSpPr>
        <p:spPr/>
        <p:txBody>
          <a:bodyPr/>
          <a:lstStyle/>
          <a:p>
            <a:r>
              <a:rPr lang="en-US" dirty="0">
                <a:solidFill>
                  <a:srgbClr val="FFFFFF"/>
                </a:solidFill>
              </a:rPr>
              <a:t>Workshop Part 3 |  </a:t>
            </a:r>
            <a:r>
              <a:rPr lang="en-US" b="1" dirty="0">
                <a:solidFill>
                  <a:srgbClr val="FFFFFF"/>
                </a:solidFill>
              </a:rPr>
              <a:t>TRAITS</a:t>
            </a:r>
          </a:p>
        </p:txBody>
      </p:sp>
      <p:sp>
        <p:nvSpPr>
          <p:cNvPr id="4" name="Content Placeholder 3"/>
          <p:cNvSpPr>
            <a:spLocks noGrp="1"/>
          </p:cNvSpPr>
          <p:nvPr>
            <p:ph idx="1"/>
          </p:nvPr>
        </p:nvSpPr>
        <p:spPr>
          <a:xfrm>
            <a:off x="139620" y="1007035"/>
            <a:ext cx="8280480" cy="3653118"/>
          </a:xfrm>
        </p:spPr>
        <p:txBody>
          <a:bodyPr/>
          <a:lstStyle/>
          <a:p>
            <a:pPr>
              <a:spcBef>
                <a:spcPts val="0"/>
              </a:spcBef>
              <a:spcAft>
                <a:spcPts val="1200"/>
              </a:spcAft>
            </a:pPr>
            <a:r>
              <a:rPr lang="en-US" sz="2400" dirty="0">
                <a:solidFill>
                  <a:srgbClr val="D9D9D9"/>
                </a:solidFill>
              </a:rPr>
              <a:t>Introduction to the Learning Space Rating System</a:t>
            </a:r>
          </a:p>
          <a:p>
            <a:pPr>
              <a:spcBef>
                <a:spcPts val="0"/>
              </a:spcBef>
              <a:spcAft>
                <a:spcPts val="1200"/>
              </a:spcAft>
            </a:pPr>
            <a:r>
              <a:rPr lang="en-US" sz="2400" dirty="0">
                <a:solidFill>
                  <a:srgbClr val="D9D9D9"/>
                </a:solidFill>
              </a:rPr>
              <a:t>Applying the Tools to Define Traits</a:t>
            </a:r>
          </a:p>
          <a:p>
            <a:pPr>
              <a:spcBef>
                <a:spcPts val="0"/>
              </a:spcBef>
              <a:spcAft>
                <a:spcPts val="1200"/>
              </a:spcAft>
            </a:pPr>
            <a:r>
              <a:rPr lang="en-US" sz="2800" b="1" dirty="0">
                <a:solidFill>
                  <a:srgbClr val="FFFFFF"/>
                </a:solidFill>
                <a:effectLst>
                  <a:outerShdw blurRad="38100" dist="38100" dir="2700000" algn="tl">
                    <a:srgbClr val="000000">
                      <a:alpha val="43137"/>
                    </a:srgbClr>
                  </a:outerShdw>
                </a:effectLst>
              </a:rPr>
              <a:t>Assessment</a:t>
            </a:r>
          </a:p>
          <a:p>
            <a:pPr>
              <a:spcBef>
                <a:spcPts val="0"/>
              </a:spcBef>
              <a:spcAft>
                <a:spcPts val="1200"/>
              </a:spcAft>
            </a:pPr>
            <a:r>
              <a:rPr lang="en-US" sz="2400" dirty="0">
                <a:solidFill>
                  <a:srgbClr val="D9D9D9"/>
                </a:solidFill>
              </a:rPr>
              <a:t>Case Studies </a:t>
            </a:r>
          </a:p>
          <a:p>
            <a:pPr>
              <a:spcBef>
                <a:spcPts val="0"/>
              </a:spcBef>
              <a:spcAft>
                <a:spcPts val="1200"/>
              </a:spcAft>
            </a:pPr>
            <a:endParaRPr lang="en-US" dirty="0">
              <a:solidFill>
                <a:srgbClr val="FFFFFF"/>
              </a:solidFill>
            </a:endParaRPr>
          </a:p>
        </p:txBody>
      </p:sp>
      <p:sp>
        <p:nvSpPr>
          <p:cNvPr id="12" name="Title 2"/>
          <p:cNvSpPr txBox="1">
            <a:spLocks/>
          </p:cNvSpPr>
          <p:nvPr/>
        </p:nvSpPr>
        <p:spPr bwMode="auto">
          <a:xfrm>
            <a:off x="376767" y="199232"/>
            <a:ext cx="8366062" cy="5866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0" i="0">
                <a:solidFill>
                  <a:srgbClr val="000000"/>
                </a:solidFill>
                <a:latin typeface="Calibri"/>
                <a:ea typeface="+mj-ea"/>
                <a:cs typeface="Calibri"/>
              </a:defRPr>
            </a:lvl1pPr>
            <a:lvl2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2pPr>
            <a:lvl3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3pPr>
            <a:lvl4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4pPr>
            <a:lvl5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5pPr>
            <a:lvl6pPr marL="457200" algn="l" rtl="0" fontAlgn="base">
              <a:spcBef>
                <a:spcPct val="0"/>
              </a:spcBef>
              <a:spcAft>
                <a:spcPct val="0"/>
              </a:spcAft>
              <a:defRPr b="1">
                <a:solidFill>
                  <a:schemeClr val="bg2"/>
                </a:solidFill>
                <a:latin typeface="Arial" charset="0"/>
                <a:ea typeface="ＭＳ Ｐゴシック" pitchFamily="80" charset="-128"/>
              </a:defRPr>
            </a:lvl6pPr>
            <a:lvl7pPr marL="914400" algn="l" rtl="0" fontAlgn="base">
              <a:spcBef>
                <a:spcPct val="0"/>
              </a:spcBef>
              <a:spcAft>
                <a:spcPct val="0"/>
              </a:spcAft>
              <a:defRPr b="1">
                <a:solidFill>
                  <a:schemeClr val="bg2"/>
                </a:solidFill>
                <a:latin typeface="Arial" charset="0"/>
                <a:ea typeface="ＭＳ Ｐゴシック" pitchFamily="80" charset="-128"/>
              </a:defRPr>
            </a:lvl7pPr>
            <a:lvl8pPr marL="1371600" algn="l" rtl="0" fontAlgn="base">
              <a:spcBef>
                <a:spcPct val="0"/>
              </a:spcBef>
              <a:spcAft>
                <a:spcPct val="0"/>
              </a:spcAft>
              <a:defRPr b="1">
                <a:solidFill>
                  <a:schemeClr val="bg2"/>
                </a:solidFill>
                <a:latin typeface="Arial" charset="0"/>
                <a:ea typeface="ＭＳ Ｐゴシック" pitchFamily="80" charset="-128"/>
              </a:defRPr>
            </a:lvl8pPr>
            <a:lvl9pPr marL="1828800" algn="l" rtl="0" fontAlgn="base">
              <a:spcBef>
                <a:spcPct val="0"/>
              </a:spcBef>
              <a:spcAft>
                <a:spcPct val="0"/>
              </a:spcAft>
              <a:defRPr b="1">
                <a:solidFill>
                  <a:schemeClr val="bg2"/>
                </a:solidFill>
                <a:latin typeface="Arial" charset="0"/>
                <a:ea typeface="ＭＳ Ｐゴシック" pitchFamily="80" charset="-128"/>
              </a:defRPr>
            </a:lvl9pPr>
          </a:lstStyle>
          <a:p>
            <a:endParaRPr lang="en-US" sz="2800" b="1" dirty="0">
              <a:solidFill>
                <a:srgbClr val="FFFFFF"/>
              </a:solidFill>
            </a:endParaRPr>
          </a:p>
        </p:txBody>
      </p:sp>
    </p:spTree>
    <p:extLst>
      <p:ext uri="{BB962C8B-B14F-4D97-AF65-F5344CB8AC3E}">
        <p14:creationId xmlns:p14="http://schemas.microsoft.com/office/powerpoint/2010/main" val="2014507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5339" y="334567"/>
            <a:ext cx="2660650" cy="1213797"/>
          </a:xfrm>
        </p:spPr>
        <p:txBody>
          <a:bodyPr/>
          <a:lstStyle/>
          <a:p>
            <a:r>
              <a:rPr lang="en-US" sz="2000" dirty="0"/>
              <a:t>Spaces detailed with Robust Taxonomies that Align Key Stakeholders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709824717"/>
              </p:ext>
            </p:extLst>
          </p:nvPr>
        </p:nvGraphicFramePr>
        <p:xfrm>
          <a:off x="3641726" y="156412"/>
          <a:ext cx="4689475" cy="4667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p:cNvSpPr>
            <a:spLocks noGrp="1"/>
          </p:cNvSpPr>
          <p:nvPr>
            <p:ph type="body" sz="half" idx="2"/>
          </p:nvPr>
        </p:nvSpPr>
        <p:spPr/>
        <p:txBody>
          <a:bodyPr/>
          <a:lstStyle/>
          <a:p>
            <a:endParaRPr lang="en-US"/>
          </a:p>
        </p:txBody>
      </p:sp>
      <p:sp>
        <p:nvSpPr>
          <p:cNvPr id="3" name="Footer Placeholder 2"/>
          <p:cNvSpPr>
            <a:spLocks noGrp="1"/>
          </p:cNvSpPr>
          <p:nvPr>
            <p:ph type="ftr" sz="quarter" idx="11"/>
          </p:nvPr>
        </p:nvSpPr>
        <p:spPr/>
        <p:txBody>
          <a:bodyPr/>
          <a:lstStyle/>
          <a:p>
            <a:r>
              <a:rPr lang="en-US">
                <a:solidFill>
                  <a:prstClr val="black"/>
                </a:solidFill>
                <a:latin typeface="Calibri"/>
              </a:rPr>
              <a:t>FLEXspace + LSRS for Learning Space Planning | EDU18 Denver</a:t>
            </a:r>
            <a:endParaRPr lang="en-US" dirty="0">
              <a:solidFill>
                <a:prstClr val="black"/>
              </a:solidFill>
              <a:latin typeface="Calibri"/>
            </a:endParaRPr>
          </a:p>
        </p:txBody>
      </p:sp>
      <p:pic>
        <p:nvPicPr>
          <p:cNvPr id="8" name="Picture 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32872" y="1766035"/>
            <a:ext cx="3151144" cy="3058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9"/>
          <a:stretch>
            <a:fillRect/>
          </a:stretch>
        </p:blipFill>
        <p:spPr>
          <a:xfrm>
            <a:off x="6523" y="4790830"/>
            <a:ext cx="352670" cy="352670"/>
          </a:xfrm>
          <a:prstGeom prst="rect">
            <a:avLst/>
          </a:prstGeom>
        </p:spPr>
      </p:pic>
    </p:spTree>
    <p:extLst>
      <p:ext uri="{BB962C8B-B14F-4D97-AF65-F5344CB8AC3E}">
        <p14:creationId xmlns:p14="http://schemas.microsoft.com/office/powerpoint/2010/main" val="3935842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0545F4A-0DF1-C04A-84F6-882EC6CC681E}" type="slidenum">
              <a:rPr lang="en-US" smtClean="0"/>
              <a:pPr/>
              <a:t>80</a:t>
            </a:fld>
            <a:endParaRPr lang="en-US" dirty="0"/>
          </a:p>
        </p:txBody>
      </p:sp>
      <p:pic>
        <p:nvPicPr>
          <p:cNvPr id="6" name="Picture 5" descr="images1.jpg"/>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0"/>
            <a:ext cx="6438900" cy="5143499"/>
          </a:xfrm>
          <a:prstGeom prst="rect">
            <a:avLst/>
          </a:prstGeom>
        </p:spPr>
      </p:pic>
      <p:sp>
        <p:nvSpPr>
          <p:cNvPr id="11" name="Freeform 10"/>
          <p:cNvSpPr/>
          <p:nvPr/>
        </p:nvSpPr>
        <p:spPr bwMode="auto">
          <a:xfrm rot="16200000">
            <a:off x="844551" y="-844552"/>
            <a:ext cx="5143501" cy="68326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5" name="TextBox 4"/>
          <p:cNvSpPr txBox="1"/>
          <p:nvPr/>
        </p:nvSpPr>
        <p:spPr>
          <a:xfrm>
            <a:off x="6722533" y="2133596"/>
            <a:ext cx="2099733" cy="1569660"/>
          </a:xfrm>
          <a:prstGeom prst="rect">
            <a:avLst/>
          </a:prstGeom>
          <a:noFill/>
        </p:spPr>
        <p:txBody>
          <a:bodyPr wrap="square" rtlCol="0">
            <a:spAutoFit/>
          </a:bodyPr>
          <a:lstStyle/>
          <a:p>
            <a:r>
              <a:rPr lang="en-US" sz="2400" i="1" dirty="0">
                <a:solidFill>
                  <a:srgbClr val="177197"/>
                </a:solidFill>
                <a:latin typeface="Calibri"/>
                <a:cs typeface="Calibri"/>
              </a:rPr>
              <a:t>How to define traits of the spaces you want to create</a:t>
            </a:r>
          </a:p>
        </p:txBody>
      </p:sp>
      <p:sp>
        <p:nvSpPr>
          <p:cNvPr id="3" name="Title 2"/>
          <p:cNvSpPr>
            <a:spLocks noGrp="1"/>
          </p:cNvSpPr>
          <p:nvPr>
            <p:ph type="title"/>
          </p:nvPr>
        </p:nvSpPr>
        <p:spPr/>
        <p:txBody>
          <a:bodyPr/>
          <a:lstStyle/>
          <a:p>
            <a:r>
              <a:rPr lang="en-US" dirty="0">
                <a:solidFill>
                  <a:srgbClr val="FFFFFF"/>
                </a:solidFill>
              </a:rPr>
              <a:t>Workshop Part 3 |  </a:t>
            </a:r>
            <a:r>
              <a:rPr lang="en-US" b="1" dirty="0">
                <a:solidFill>
                  <a:srgbClr val="FFFFFF"/>
                </a:solidFill>
              </a:rPr>
              <a:t>TRAITS</a:t>
            </a:r>
          </a:p>
        </p:txBody>
      </p:sp>
      <p:sp>
        <p:nvSpPr>
          <p:cNvPr id="4" name="Content Placeholder 3"/>
          <p:cNvSpPr>
            <a:spLocks noGrp="1"/>
          </p:cNvSpPr>
          <p:nvPr>
            <p:ph idx="1"/>
          </p:nvPr>
        </p:nvSpPr>
        <p:spPr>
          <a:xfrm>
            <a:off x="139620" y="1007035"/>
            <a:ext cx="8280480" cy="3653118"/>
          </a:xfrm>
        </p:spPr>
        <p:txBody>
          <a:bodyPr/>
          <a:lstStyle/>
          <a:p>
            <a:pPr>
              <a:spcBef>
                <a:spcPts val="0"/>
              </a:spcBef>
              <a:spcAft>
                <a:spcPts val="1200"/>
              </a:spcAft>
            </a:pPr>
            <a:r>
              <a:rPr lang="en-US" sz="2400" dirty="0">
                <a:solidFill>
                  <a:srgbClr val="D9D9D9"/>
                </a:solidFill>
              </a:rPr>
              <a:t>Introduction to the Learning Space Rating System</a:t>
            </a:r>
          </a:p>
          <a:p>
            <a:pPr>
              <a:spcBef>
                <a:spcPts val="0"/>
              </a:spcBef>
              <a:spcAft>
                <a:spcPts val="1200"/>
              </a:spcAft>
            </a:pPr>
            <a:r>
              <a:rPr lang="en-US" sz="2400" dirty="0">
                <a:solidFill>
                  <a:srgbClr val="D9D9D9"/>
                </a:solidFill>
              </a:rPr>
              <a:t>Applying the Tools to Define Traits</a:t>
            </a:r>
          </a:p>
          <a:p>
            <a:pPr>
              <a:spcBef>
                <a:spcPts val="0"/>
              </a:spcBef>
              <a:spcAft>
                <a:spcPts val="1200"/>
              </a:spcAft>
            </a:pPr>
            <a:r>
              <a:rPr lang="en-US" sz="2400" dirty="0">
                <a:solidFill>
                  <a:srgbClr val="D9D9D9"/>
                </a:solidFill>
              </a:rPr>
              <a:t>Assessment</a:t>
            </a:r>
          </a:p>
          <a:p>
            <a:pPr>
              <a:spcBef>
                <a:spcPts val="0"/>
              </a:spcBef>
              <a:spcAft>
                <a:spcPts val="1200"/>
              </a:spcAft>
            </a:pPr>
            <a:r>
              <a:rPr lang="en-US" sz="2800" dirty="0">
                <a:solidFill>
                  <a:srgbClr val="FFFFFF"/>
                </a:solidFill>
                <a:effectLst>
                  <a:outerShdw blurRad="38100" dist="38100" dir="2700000" algn="tl">
                    <a:srgbClr val="000000">
                      <a:alpha val="43137"/>
                    </a:srgbClr>
                  </a:outerShdw>
                </a:effectLst>
              </a:rPr>
              <a:t>Case Studies </a:t>
            </a:r>
          </a:p>
          <a:p>
            <a:pPr>
              <a:spcBef>
                <a:spcPts val="0"/>
              </a:spcBef>
              <a:spcAft>
                <a:spcPts val="1200"/>
              </a:spcAft>
            </a:pPr>
            <a:endParaRPr lang="en-US" dirty="0">
              <a:solidFill>
                <a:srgbClr val="FFFFFF"/>
              </a:solidFill>
            </a:endParaRPr>
          </a:p>
        </p:txBody>
      </p:sp>
      <p:sp>
        <p:nvSpPr>
          <p:cNvPr id="12" name="Title 2"/>
          <p:cNvSpPr txBox="1">
            <a:spLocks/>
          </p:cNvSpPr>
          <p:nvPr/>
        </p:nvSpPr>
        <p:spPr bwMode="auto">
          <a:xfrm>
            <a:off x="376767" y="199232"/>
            <a:ext cx="8366062" cy="5866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0" i="0">
                <a:solidFill>
                  <a:srgbClr val="000000"/>
                </a:solidFill>
                <a:latin typeface="Calibri"/>
                <a:ea typeface="+mj-ea"/>
                <a:cs typeface="Calibri"/>
              </a:defRPr>
            </a:lvl1pPr>
            <a:lvl2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2pPr>
            <a:lvl3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3pPr>
            <a:lvl4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4pPr>
            <a:lvl5pPr algn="l" rtl="0" eaLnBrk="0" fontAlgn="base" hangingPunct="0">
              <a:spcBef>
                <a:spcPct val="0"/>
              </a:spcBef>
              <a:spcAft>
                <a:spcPct val="0"/>
              </a:spcAft>
              <a:defRPr sz="2000" b="1">
                <a:solidFill>
                  <a:schemeClr val="bg2"/>
                </a:solidFill>
                <a:latin typeface="Arial" charset="0"/>
                <a:ea typeface="ＭＳ Ｐゴシック" pitchFamily="80" charset="-128"/>
                <a:cs typeface="ＭＳ Ｐゴシック" charset="0"/>
              </a:defRPr>
            </a:lvl5pPr>
            <a:lvl6pPr marL="457200" algn="l" rtl="0" fontAlgn="base">
              <a:spcBef>
                <a:spcPct val="0"/>
              </a:spcBef>
              <a:spcAft>
                <a:spcPct val="0"/>
              </a:spcAft>
              <a:defRPr b="1">
                <a:solidFill>
                  <a:schemeClr val="bg2"/>
                </a:solidFill>
                <a:latin typeface="Arial" charset="0"/>
                <a:ea typeface="ＭＳ Ｐゴシック" pitchFamily="80" charset="-128"/>
              </a:defRPr>
            </a:lvl6pPr>
            <a:lvl7pPr marL="914400" algn="l" rtl="0" fontAlgn="base">
              <a:spcBef>
                <a:spcPct val="0"/>
              </a:spcBef>
              <a:spcAft>
                <a:spcPct val="0"/>
              </a:spcAft>
              <a:defRPr b="1">
                <a:solidFill>
                  <a:schemeClr val="bg2"/>
                </a:solidFill>
                <a:latin typeface="Arial" charset="0"/>
                <a:ea typeface="ＭＳ Ｐゴシック" pitchFamily="80" charset="-128"/>
              </a:defRPr>
            </a:lvl7pPr>
            <a:lvl8pPr marL="1371600" algn="l" rtl="0" fontAlgn="base">
              <a:spcBef>
                <a:spcPct val="0"/>
              </a:spcBef>
              <a:spcAft>
                <a:spcPct val="0"/>
              </a:spcAft>
              <a:defRPr b="1">
                <a:solidFill>
                  <a:schemeClr val="bg2"/>
                </a:solidFill>
                <a:latin typeface="Arial" charset="0"/>
                <a:ea typeface="ＭＳ Ｐゴシック" pitchFamily="80" charset="-128"/>
              </a:defRPr>
            </a:lvl8pPr>
            <a:lvl9pPr marL="1828800" algn="l" rtl="0" fontAlgn="base">
              <a:spcBef>
                <a:spcPct val="0"/>
              </a:spcBef>
              <a:spcAft>
                <a:spcPct val="0"/>
              </a:spcAft>
              <a:defRPr b="1">
                <a:solidFill>
                  <a:schemeClr val="bg2"/>
                </a:solidFill>
                <a:latin typeface="Arial" charset="0"/>
                <a:ea typeface="ＭＳ Ｐゴシック" pitchFamily="80" charset="-128"/>
              </a:defRPr>
            </a:lvl9pPr>
          </a:lstStyle>
          <a:p>
            <a:endParaRPr lang="en-US" sz="2800" b="1" dirty="0">
              <a:solidFill>
                <a:srgbClr val="FFFFFF"/>
              </a:solidFill>
            </a:endParaRPr>
          </a:p>
        </p:txBody>
      </p:sp>
    </p:spTree>
    <p:extLst>
      <p:ext uri="{BB962C8B-B14F-4D97-AF65-F5344CB8AC3E}">
        <p14:creationId xmlns:p14="http://schemas.microsoft.com/office/powerpoint/2010/main" val="20145073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amc-news-tech-classroom-promo.jpg__720x480_q85_crop_subsampling-2_upscale.jp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6451600" cy="5143500"/>
          </a:xfrm>
          <a:prstGeom prst="rect">
            <a:avLst/>
          </a:prstGeom>
        </p:spPr>
      </p:pic>
      <p:sp>
        <p:nvSpPr>
          <p:cNvPr id="10" name="Freeform 9"/>
          <p:cNvSpPr/>
          <p:nvPr/>
        </p:nvSpPr>
        <p:spPr bwMode="auto">
          <a:xfrm rot="16200000">
            <a:off x="850901" y="-850905"/>
            <a:ext cx="5143501" cy="68453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81</a:t>
            </a:fld>
            <a:endParaRPr lang="en-US" dirty="0"/>
          </a:p>
        </p:txBody>
      </p:sp>
      <p:sp>
        <p:nvSpPr>
          <p:cNvPr id="5" name="TextBox 4"/>
          <p:cNvSpPr txBox="1"/>
          <p:nvPr/>
        </p:nvSpPr>
        <p:spPr>
          <a:xfrm>
            <a:off x="6722533" y="2133596"/>
            <a:ext cx="2099733" cy="1569660"/>
          </a:xfrm>
          <a:prstGeom prst="rect">
            <a:avLst/>
          </a:prstGeom>
          <a:noFill/>
        </p:spPr>
        <p:txBody>
          <a:bodyPr wrap="square" rtlCol="0">
            <a:spAutoFit/>
          </a:bodyPr>
          <a:lstStyle/>
          <a:p>
            <a:endParaRPr lang="en-US" sz="2400" i="1" dirty="0">
              <a:solidFill>
                <a:srgbClr val="177197"/>
              </a:solidFill>
              <a:latin typeface="Calibri"/>
              <a:cs typeface="Calibri"/>
            </a:endParaRPr>
          </a:p>
          <a:p>
            <a:endParaRPr lang="en-US" sz="2400" i="1" dirty="0">
              <a:solidFill>
                <a:srgbClr val="177197"/>
              </a:solidFill>
              <a:latin typeface="Calibri"/>
              <a:cs typeface="Calibri"/>
            </a:endParaRPr>
          </a:p>
          <a:p>
            <a:r>
              <a:rPr lang="en-US" sz="2400" i="1" dirty="0">
                <a:solidFill>
                  <a:srgbClr val="177197"/>
                </a:solidFill>
                <a:latin typeface="Calibri"/>
                <a:cs typeface="Calibri"/>
              </a:rPr>
              <a:t>Putting it all into action</a:t>
            </a:r>
            <a:r>
              <a:rPr lang="mr-IN" sz="2400" i="1" dirty="0">
                <a:solidFill>
                  <a:srgbClr val="177197"/>
                </a:solidFill>
                <a:latin typeface="Calibri"/>
                <a:cs typeface="Calibri"/>
              </a:rPr>
              <a:t>…</a:t>
            </a:r>
            <a:endParaRPr lang="en-US" sz="2400" i="1" dirty="0">
              <a:solidFill>
                <a:srgbClr val="177197"/>
              </a:solidFill>
              <a:latin typeface="Calibri"/>
              <a:cs typeface="Calibri"/>
            </a:endParaRPr>
          </a:p>
        </p:txBody>
      </p:sp>
      <p:sp>
        <p:nvSpPr>
          <p:cNvPr id="3" name="Title 2"/>
          <p:cNvSpPr>
            <a:spLocks noGrp="1"/>
          </p:cNvSpPr>
          <p:nvPr>
            <p:ph type="title"/>
          </p:nvPr>
        </p:nvSpPr>
        <p:spPr/>
        <p:txBody>
          <a:bodyPr/>
          <a:lstStyle/>
          <a:p>
            <a:r>
              <a:rPr lang="en-US" sz="2800" dirty="0">
                <a:solidFill>
                  <a:srgbClr val="FFFFFF"/>
                </a:solidFill>
              </a:rPr>
              <a:t>Workshop Part 4 |  </a:t>
            </a:r>
            <a:r>
              <a:rPr lang="en-US" sz="2800" b="1" dirty="0">
                <a:solidFill>
                  <a:srgbClr val="FFFFFF"/>
                </a:solidFill>
              </a:rPr>
              <a:t>ACTION PLAN</a:t>
            </a:r>
          </a:p>
        </p:txBody>
      </p:sp>
      <p:sp>
        <p:nvSpPr>
          <p:cNvPr id="4" name="Content Placeholder 3"/>
          <p:cNvSpPr>
            <a:spLocks noGrp="1"/>
          </p:cNvSpPr>
          <p:nvPr>
            <p:ph idx="1"/>
          </p:nvPr>
        </p:nvSpPr>
        <p:spPr>
          <a:xfrm>
            <a:off x="393620" y="1019735"/>
            <a:ext cx="6024113" cy="3653118"/>
          </a:xfrm>
        </p:spPr>
        <p:txBody>
          <a:bodyPr/>
          <a:lstStyle/>
          <a:p>
            <a:pPr>
              <a:spcBef>
                <a:spcPts val="0"/>
              </a:spcBef>
              <a:spcAft>
                <a:spcPts val="1200"/>
              </a:spcAft>
            </a:pPr>
            <a:r>
              <a:rPr lang="en-US" sz="2400" dirty="0">
                <a:solidFill>
                  <a:srgbClr val="FFFFFF"/>
                </a:solidFill>
              </a:rPr>
              <a:t>Confronting Challenges Activity</a:t>
            </a:r>
          </a:p>
          <a:p>
            <a:pPr>
              <a:spcBef>
                <a:spcPts val="0"/>
              </a:spcBef>
              <a:spcAft>
                <a:spcPts val="1200"/>
              </a:spcAft>
            </a:pPr>
            <a:r>
              <a:rPr lang="en-US" sz="2400" dirty="0">
                <a:solidFill>
                  <a:srgbClr val="FFFFFF"/>
                </a:solidFill>
              </a:rPr>
              <a:t>Team Share Back Discussion</a:t>
            </a:r>
          </a:p>
          <a:p>
            <a:pPr>
              <a:spcBef>
                <a:spcPts val="0"/>
              </a:spcBef>
              <a:spcAft>
                <a:spcPts val="1200"/>
              </a:spcAft>
            </a:pPr>
            <a:r>
              <a:rPr lang="en-US" sz="2400" dirty="0">
                <a:solidFill>
                  <a:srgbClr val="FFFFFF"/>
                </a:solidFill>
              </a:rPr>
              <a:t>Planning for Support</a:t>
            </a:r>
          </a:p>
          <a:p>
            <a:pPr>
              <a:spcBef>
                <a:spcPts val="0"/>
              </a:spcBef>
              <a:spcAft>
                <a:spcPts val="1200"/>
              </a:spcAft>
            </a:pPr>
            <a:r>
              <a:rPr lang="en-US" sz="2400" dirty="0">
                <a:solidFill>
                  <a:srgbClr val="FFFFFF"/>
                </a:solidFill>
              </a:rPr>
              <a:t>Wrap Up/Next Steps</a:t>
            </a:r>
          </a:p>
          <a:p>
            <a:pPr>
              <a:spcBef>
                <a:spcPts val="0"/>
              </a:spcBef>
              <a:spcAft>
                <a:spcPts val="1200"/>
              </a:spcAft>
            </a:pPr>
            <a:endParaRPr lang="en-US" dirty="0">
              <a:solidFill>
                <a:srgbClr val="FFFFFF"/>
              </a:solidFill>
            </a:endParaRPr>
          </a:p>
        </p:txBody>
      </p:sp>
    </p:spTree>
    <p:extLst>
      <p:ext uri="{BB962C8B-B14F-4D97-AF65-F5344CB8AC3E}">
        <p14:creationId xmlns:p14="http://schemas.microsoft.com/office/powerpoint/2010/main" val="16989680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amc-news-tech-classroom-promo.jpg__720x480_q85_crop_subsampling-2_upscale.jp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6451600" cy="5143500"/>
          </a:xfrm>
          <a:prstGeom prst="rect">
            <a:avLst/>
          </a:prstGeom>
        </p:spPr>
      </p:pic>
      <p:sp>
        <p:nvSpPr>
          <p:cNvPr id="10" name="Freeform 9"/>
          <p:cNvSpPr/>
          <p:nvPr/>
        </p:nvSpPr>
        <p:spPr bwMode="auto">
          <a:xfrm rot="16200000">
            <a:off x="850901" y="-850905"/>
            <a:ext cx="5143501" cy="68453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82</a:t>
            </a:fld>
            <a:endParaRPr lang="en-US" dirty="0"/>
          </a:p>
        </p:txBody>
      </p:sp>
      <p:sp>
        <p:nvSpPr>
          <p:cNvPr id="5" name="TextBox 4"/>
          <p:cNvSpPr txBox="1"/>
          <p:nvPr/>
        </p:nvSpPr>
        <p:spPr>
          <a:xfrm>
            <a:off x="6722533" y="2133596"/>
            <a:ext cx="2099733" cy="1569660"/>
          </a:xfrm>
          <a:prstGeom prst="rect">
            <a:avLst/>
          </a:prstGeom>
          <a:noFill/>
        </p:spPr>
        <p:txBody>
          <a:bodyPr wrap="square" rtlCol="0">
            <a:spAutoFit/>
          </a:bodyPr>
          <a:lstStyle/>
          <a:p>
            <a:endParaRPr lang="en-US" sz="2400" i="1" dirty="0">
              <a:solidFill>
                <a:srgbClr val="177197"/>
              </a:solidFill>
              <a:latin typeface="Calibri"/>
              <a:cs typeface="Calibri"/>
            </a:endParaRPr>
          </a:p>
          <a:p>
            <a:endParaRPr lang="en-US" sz="2400" i="1" dirty="0">
              <a:solidFill>
                <a:srgbClr val="177197"/>
              </a:solidFill>
              <a:latin typeface="Calibri"/>
              <a:cs typeface="Calibri"/>
            </a:endParaRPr>
          </a:p>
          <a:p>
            <a:r>
              <a:rPr lang="en-US" sz="2400" i="1" dirty="0">
                <a:solidFill>
                  <a:srgbClr val="177197"/>
                </a:solidFill>
                <a:latin typeface="Calibri"/>
                <a:cs typeface="Calibri"/>
              </a:rPr>
              <a:t>Putting it all into action</a:t>
            </a:r>
            <a:r>
              <a:rPr lang="mr-IN" sz="2400" i="1" dirty="0">
                <a:solidFill>
                  <a:srgbClr val="177197"/>
                </a:solidFill>
                <a:latin typeface="Calibri"/>
                <a:cs typeface="Calibri"/>
              </a:rPr>
              <a:t>…</a:t>
            </a:r>
            <a:endParaRPr lang="en-US" sz="2400" i="1" dirty="0">
              <a:solidFill>
                <a:srgbClr val="177197"/>
              </a:solidFill>
              <a:latin typeface="Calibri"/>
              <a:cs typeface="Calibri"/>
            </a:endParaRPr>
          </a:p>
        </p:txBody>
      </p:sp>
      <p:sp>
        <p:nvSpPr>
          <p:cNvPr id="3" name="Title 2"/>
          <p:cNvSpPr>
            <a:spLocks noGrp="1"/>
          </p:cNvSpPr>
          <p:nvPr>
            <p:ph type="title"/>
          </p:nvPr>
        </p:nvSpPr>
        <p:spPr/>
        <p:txBody>
          <a:bodyPr/>
          <a:lstStyle/>
          <a:p>
            <a:r>
              <a:rPr lang="en-US" sz="2800" dirty="0">
                <a:solidFill>
                  <a:srgbClr val="FFFFFF"/>
                </a:solidFill>
              </a:rPr>
              <a:t>Workshop Part 4 |  </a:t>
            </a:r>
            <a:r>
              <a:rPr lang="en-US" sz="2800" b="1" dirty="0">
                <a:solidFill>
                  <a:srgbClr val="FFFFFF"/>
                </a:solidFill>
              </a:rPr>
              <a:t>ACTION PLAN</a:t>
            </a:r>
          </a:p>
        </p:txBody>
      </p:sp>
      <p:sp>
        <p:nvSpPr>
          <p:cNvPr id="4" name="Content Placeholder 3"/>
          <p:cNvSpPr>
            <a:spLocks noGrp="1"/>
          </p:cNvSpPr>
          <p:nvPr>
            <p:ph idx="1"/>
          </p:nvPr>
        </p:nvSpPr>
        <p:spPr>
          <a:xfrm>
            <a:off x="393620" y="1019735"/>
            <a:ext cx="6024113" cy="3653118"/>
          </a:xfrm>
        </p:spPr>
        <p:txBody>
          <a:bodyPr/>
          <a:lstStyle/>
          <a:p>
            <a:pPr>
              <a:spcBef>
                <a:spcPts val="0"/>
              </a:spcBef>
              <a:spcAft>
                <a:spcPts val="1200"/>
              </a:spcAft>
            </a:pPr>
            <a:r>
              <a:rPr lang="en-US" sz="2800" dirty="0">
                <a:solidFill>
                  <a:srgbClr val="FFFFFF"/>
                </a:solidFill>
                <a:effectLst>
                  <a:outerShdw blurRad="38100" dist="38100" dir="2700000" algn="tl">
                    <a:srgbClr val="000000">
                      <a:alpha val="43137"/>
                    </a:srgbClr>
                  </a:outerShdw>
                </a:effectLst>
              </a:rPr>
              <a:t>Confronting Challenges Activity</a:t>
            </a:r>
          </a:p>
          <a:p>
            <a:pPr>
              <a:spcBef>
                <a:spcPts val="0"/>
              </a:spcBef>
              <a:spcAft>
                <a:spcPts val="1200"/>
              </a:spcAft>
            </a:pPr>
            <a:r>
              <a:rPr lang="en-US" sz="2400" dirty="0">
                <a:solidFill>
                  <a:srgbClr val="D9D9D9"/>
                </a:solidFill>
              </a:rPr>
              <a:t>Team Share Back Discussion</a:t>
            </a:r>
          </a:p>
          <a:p>
            <a:pPr>
              <a:spcBef>
                <a:spcPts val="0"/>
              </a:spcBef>
              <a:spcAft>
                <a:spcPts val="1200"/>
              </a:spcAft>
            </a:pPr>
            <a:r>
              <a:rPr lang="en-US" sz="2400" dirty="0">
                <a:solidFill>
                  <a:srgbClr val="D9D9D9"/>
                </a:solidFill>
              </a:rPr>
              <a:t>Planning for Support</a:t>
            </a:r>
          </a:p>
          <a:p>
            <a:pPr>
              <a:spcBef>
                <a:spcPts val="0"/>
              </a:spcBef>
              <a:spcAft>
                <a:spcPts val="1200"/>
              </a:spcAft>
            </a:pPr>
            <a:r>
              <a:rPr lang="en-US" sz="2400" dirty="0">
                <a:solidFill>
                  <a:srgbClr val="D9D9D9"/>
                </a:solidFill>
              </a:rPr>
              <a:t>Wrap Up/Next Steps</a:t>
            </a:r>
          </a:p>
          <a:p>
            <a:pPr>
              <a:spcBef>
                <a:spcPts val="0"/>
              </a:spcBef>
              <a:spcAft>
                <a:spcPts val="1200"/>
              </a:spcAft>
            </a:pPr>
            <a:endParaRPr lang="en-US" dirty="0">
              <a:solidFill>
                <a:srgbClr val="D9D9D9"/>
              </a:solidFill>
            </a:endParaRPr>
          </a:p>
        </p:txBody>
      </p:sp>
    </p:spTree>
    <p:extLst>
      <p:ext uri="{BB962C8B-B14F-4D97-AF65-F5344CB8AC3E}">
        <p14:creationId xmlns:p14="http://schemas.microsoft.com/office/powerpoint/2010/main" val="3501701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amc-news-tech-classroom-promo.jpg__720x480_q85_crop_subsampling-2_upscale.jp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6451600" cy="5143500"/>
          </a:xfrm>
          <a:prstGeom prst="rect">
            <a:avLst/>
          </a:prstGeom>
        </p:spPr>
      </p:pic>
      <p:sp>
        <p:nvSpPr>
          <p:cNvPr id="10" name="Freeform 9"/>
          <p:cNvSpPr/>
          <p:nvPr/>
        </p:nvSpPr>
        <p:spPr bwMode="auto">
          <a:xfrm rot="16200000">
            <a:off x="850901" y="-850905"/>
            <a:ext cx="5143501" cy="68453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83</a:t>
            </a:fld>
            <a:endParaRPr lang="en-US" dirty="0"/>
          </a:p>
        </p:txBody>
      </p:sp>
      <p:sp>
        <p:nvSpPr>
          <p:cNvPr id="5" name="TextBox 4"/>
          <p:cNvSpPr txBox="1"/>
          <p:nvPr/>
        </p:nvSpPr>
        <p:spPr>
          <a:xfrm>
            <a:off x="6722533" y="2133596"/>
            <a:ext cx="2099733" cy="1569660"/>
          </a:xfrm>
          <a:prstGeom prst="rect">
            <a:avLst/>
          </a:prstGeom>
          <a:noFill/>
        </p:spPr>
        <p:txBody>
          <a:bodyPr wrap="square" rtlCol="0">
            <a:spAutoFit/>
          </a:bodyPr>
          <a:lstStyle/>
          <a:p>
            <a:endParaRPr lang="en-US" sz="2400" i="1" dirty="0">
              <a:solidFill>
                <a:srgbClr val="177197"/>
              </a:solidFill>
              <a:latin typeface="Calibri"/>
              <a:cs typeface="Calibri"/>
            </a:endParaRPr>
          </a:p>
          <a:p>
            <a:endParaRPr lang="en-US" sz="2400" i="1" dirty="0">
              <a:solidFill>
                <a:srgbClr val="177197"/>
              </a:solidFill>
              <a:latin typeface="Calibri"/>
              <a:cs typeface="Calibri"/>
            </a:endParaRPr>
          </a:p>
          <a:p>
            <a:r>
              <a:rPr lang="en-US" sz="2400" i="1" dirty="0">
                <a:solidFill>
                  <a:srgbClr val="177197"/>
                </a:solidFill>
                <a:latin typeface="Calibri"/>
                <a:cs typeface="Calibri"/>
              </a:rPr>
              <a:t>Putting it all into action</a:t>
            </a:r>
            <a:r>
              <a:rPr lang="mr-IN" sz="2400" i="1" dirty="0">
                <a:solidFill>
                  <a:srgbClr val="177197"/>
                </a:solidFill>
                <a:latin typeface="Calibri"/>
                <a:cs typeface="Calibri"/>
              </a:rPr>
              <a:t>…</a:t>
            </a:r>
            <a:endParaRPr lang="en-US" sz="2400" i="1" dirty="0">
              <a:solidFill>
                <a:srgbClr val="177197"/>
              </a:solidFill>
              <a:latin typeface="Calibri"/>
              <a:cs typeface="Calibri"/>
            </a:endParaRPr>
          </a:p>
        </p:txBody>
      </p:sp>
      <p:sp>
        <p:nvSpPr>
          <p:cNvPr id="3" name="Title 2"/>
          <p:cNvSpPr>
            <a:spLocks noGrp="1"/>
          </p:cNvSpPr>
          <p:nvPr>
            <p:ph type="title"/>
          </p:nvPr>
        </p:nvSpPr>
        <p:spPr/>
        <p:txBody>
          <a:bodyPr/>
          <a:lstStyle/>
          <a:p>
            <a:r>
              <a:rPr lang="en-US" sz="2800" dirty="0">
                <a:solidFill>
                  <a:srgbClr val="FFFFFF"/>
                </a:solidFill>
              </a:rPr>
              <a:t>Workshop Part 4 |  </a:t>
            </a:r>
            <a:r>
              <a:rPr lang="en-US" sz="2800" b="1" dirty="0">
                <a:solidFill>
                  <a:srgbClr val="FFFFFF"/>
                </a:solidFill>
              </a:rPr>
              <a:t>ACTION PLAN</a:t>
            </a:r>
          </a:p>
        </p:txBody>
      </p:sp>
      <p:sp>
        <p:nvSpPr>
          <p:cNvPr id="4" name="Content Placeholder 3"/>
          <p:cNvSpPr>
            <a:spLocks noGrp="1"/>
          </p:cNvSpPr>
          <p:nvPr>
            <p:ph idx="1"/>
          </p:nvPr>
        </p:nvSpPr>
        <p:spPr>
          <a:xfrm>
            <a:off x="393620" y="1019735"/>
            <a:ext cx="6024113" cy="3653118"/>
          </a:xfrm>
        </p:spPr>
        <p:txBody>
          <a:bodyPr/>
          <a:lstStyle/>
          <a:p>
            <a:pPr>
              <a:spcBef>
                <a:spcPts val="0"/>
              </a:spcBef>
              <a:spcAft>
                <a:spcPts val="1200"/>
              </a:spcAft>
            </a:pPr>
            <a:r>
              <a:rPr lang="en-US" sz="2400" dirty="0">
                <a:solidFill>
                  <a:srgbClr val="D9D9D9"/>
                </a:solidFill>
              </a:rPr>
              <a:t>Confronting Challenges Activity</a:t>
            </a:r>
          </a:p>
          <a:p>
            <a:pPr>
              <a:spcBef>
                <a:spcPts val="0"/>
              </a:spcBef>
              <a:spcAft>
                <a:spcPts val="1200"/>
              </a:spcAft>
            </a:pPr>
            <a:r>
              <a:rPr lang="en-US" sz="2400" dirty="0">
                <a:solidFill>
                  <a:srgbClr val="D9D9D9"/>
                </a:solidFill>
              </a:rPr>
              <a:t>Team Share Back Discussion</a:t>
            </a:r>
          </a:p>
          <a:p>
            <a:pPr>
              <a:spcBef>
                <a:spcPts val="0"/>
              </a:spcBef>
              <a:spcAft>
                <a:spcPts val="1200"/>
              </a:spcAft>
            </a:pPr>
            <a:r>
              <a:rPr lang="en-US" sz="2800" b="1" dirty="0">
                <a:solidFill>
                  <a:srgbClr val="FFFFFF"/>
                </a:solidFill>
                <a:effectLst>
                  <a:outerShdw blurRad="38100" dist="38100" dir="2700000" algn="tl">
                    <a:srgbClr val="000000">
                      <a:alpha val="43137"/>
                    </a:srgbClr>
                  </a:outerShdw>
                </a:effectLst>
              </a:rPr>
              <a:t>Planning for Support</a:t>
            </a:r>
          </a:p>
          <a:p>
            <a:pPr>
              <a:spcBef>
                <a:spcPts val="0"/>
              </a:spcBef>
              <a:spcAft>
                <a:spcPts val="1200"/>
              </a:spcAft>
            </a:pPr>
            <a:r>
              <a:rPr lang="en-US" sz="2400" dirty="0">
                <a:solidFill>
                  <a:srgbClr val="D9D9D9"/>
                </a:solidFill>
              </a:rPr>
              <a:t>Wrap Up/Next Steps</a:t>
            </a:r>
          </a:p>
          <a:p>
            <a:pPr>
              <a:spcBef>
                <a:spcPts val="0"/>
              </a:spcBef>
              <a:spcAft>
                <a:spcPts val="1200"/>
              </a:spcAft>
            </a:pPr>
            <a:endParaRPr lang="en-US" dirty="0">
              <a:solidFill>
                <a:srgbClr val="FFFFFF"/>
              </a:solidFill>
            </a:endParaRPr>
          </a:p>
        </p:txBody>
      </p:sp>
    </p:spTree>
    <p:extLst>
      <p:ext uri="{BB962C8B-B14F-4D97-AF65-F5344CB8AC3E}">
        <p14:creationId xmlns:p14="http://schemas.microsoft.com/office/powerpoint/2010/main" val="35017010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amc-news-tech-classroom-promo.jpg__720x480_q85_crop_subsampling-2_upscale.jp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6451600" cy="5143500"/>
          </a:xfrm>
          <a:prstGeom prst="rect">
            <a:avLst/>
          </a:prstGeom>
        </p:spPr>
      </p:pic>
      <p:sp>
        <p:nvSpPr>
          <p:cNvPr id="10" name="Freeform 9"/>
          <p:cNvSpPr/>
          <p:nvPr/>
        </p:nvSpPr>
        <p:spPr bwMode="auto">
          <a:xfrm rot="16200000">
            <a:off x="850901" y="-850905"/>
            <a:ext cx="5143501" cy="684530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77197">
              <a:alpha val="58000"/>
            </a:srgbClr>
          </a:solidFill>
          <a:ln>
            <a:noFill/>
          </a:ln>
          <a:effectLst/>
          <a:extLst/>
        </p:spPr>
        <p:style>
          <a:lnRef idx="1">
            <a:schemeClr val="accent1"/>
          </a:lnRef>
          <a:fillRef idx="3">
            <a:schemeClr val="accent1"/>
          </a:fillRef>
          <a:effectRef idx="2">
            <a:schemeClr val="accent1"/>
          </a:effectRef>
          <a:fontRef idx="minor">
            <a:schemeClr val="lt1"/>
          </a:fontRef>
        </p:style>
      </p:sp>
      <p:sp>
        <p:nvSpPr>
          <p:cNvPr id="2" name="Slide Number Placeholder 1"/>
          <p:cNvSpPr>
            <a:spLocks noGrp="1"/>
          </p:cNvSpPr>
          <p:nvPr>
            <p:ph type="sldNum" sz="quarter" idx="10"/>
          </p:nvPr>
        </p:nvSpPr>
        <p:spPr/>
        <p:txBody>
          <a:bodyPr/>
          <a:lstStyle/>
          <a:p>
            <a:fld id="{70545F4A-0DF1-C04A-84F6-882EC6CC681E}" type="slidenum">
              <a:rPr lang="en-US" smtClean="0"/>
              <a:pPr/>
              <a:t>84</a:t>
            </a:fld>
            <a:endParaRPr lang="en-US" dirty="0"/>
          </a:p>
        </p:txBody>
      </p:sp>
      <p:sp>
        <p:nvSpPr>
          <p:cNvPr id="5" name="TextBox 4"/>
          <p:cNvSpPr txBox="1"/>
          <p:nvPr/>
        </p:nvSpPr>
        <p:spPr>
          <a:xfrm>
            <a:off x="6722533" y="2133596"/>
            <a:ext cx="2099733" cy="1569660"/>
          </a:xfrm>
          <a:prstGeom prst="rect">
            <a:avLst/>
          </a:prstGeom>
          <a:noFill/>
        </p:spPr>
        <p:txBody>
          <a:bodyPr wrap="square" rtlCol="0">
            <a:spAutoFit/>
          </a:bodyPr>
          <a:lstStyle/>
          <a:p>
            <a:endParaRPr lang="en-US" sz="2400" i="1" dirty="0">
              <a:solidFill>
                <a:srgbClr val="177197"/>
              </a:solidFill>
              <a:latin typeface="Calibri"/>
              <a:cs typeface="Calibri"/>
            </a:endParaRPr>
          </a:p>
          <a:p>
            <a:endParaRPr lang="en-US" sz="2400" i="1" dirty="0">
              <a:solidFill>
                <a:srgbClr val="177197"/>
              </a:solidFill>
              <a:latin typeface="Calibri"/>
              <a:cs typeface="Calibri"/>
            </a:endParaRPr>
          </a:p>
          <a:p>
            <a:r>
              <a:rPr lang="en-US" sz="2400" i="1" dirty="0">
                <a:solidFill>
                  <a:srgbClr val="177197"/>
                </a:solidFill>
                <a:latin typeface="Calibri"/>
                <a:cs typeface="Calibri"/>
              </a:rPr>
              <a:t>Putting it all into action</a:t>
            </a:r>
            <a:r>
              <a:rPr lang="mr-IN" sz="2400" i="1" dirty="0">
                <a:solidFill>
                  <a:srgbClr val="177197"/>
                </a:solidFill>
                <a:latin typeface="Calibri"/>
                <a:cs typeface="Calibri"/>
              </a:rPr>
              <a:t>…</a:t>
            </a:r>
            <a:endParaRPr lang="en-US" sz="2400" i="1" dirty="0">
              <a:solidFill>
                <a:srgbClr val="177197"/>
              </a:solidFill>
              <a:latin typeface="Calibri"/>
              <a:cs typeface="Calibri"/>
            </a:endParaRPr>
          </a:p>
        </p:txBody>
      </p:sp>
      <p:sp>
        <p:nvSpPr>
          <p:cNvPr id="3" name="Title 2"/>
          <p:cNvSpPr>
            <a:spLocks noGrp="1"/>
          </p:cNvSpPr>
          <p:nvPr>
            <p:ph type="title"/>
          </p:nvPr>
        </p:nvSpPr>
        <p:spPr/>
        <p:txBody>
          <a:bodyPr/>
          <a:lstStyle/>
          <a:p>
            <a:r>
              <a:rPr lang="en-US" sz="2800" dirty="0">
                <a:solidFill>
                  <a:srgbClr val="FFFFFF"/>
                </a:solidFill>
              </a:rPr>
              <a:t>Workshop Part 4 |  </a:t>
            </a:r>
            <a:r>
              <a:rPr lang="en-US" sz="2800" b="1" dirty="0">
                <a:solidFill>
                  <a:srgbClr val="FFFFFF"/>
                </a:solidFill>
              </a:rPr>
              <a:t>ACTION PLAN</a:t>
            </a:r>
          </a:p>
        </p:txBody>
      </p:sp>
      <p:sp>
        <p:nvSpPr>
          <p:cNvPr id="4" name="Content Placeholder 3"/>
          <p:cNvSpPr>
            <a:spLocks noGrp="1"/>
          </p:cNvSpPr>
          <p:nvPr>
            <p:ph idx="1"/>
          </p:nvPr>
        </p:nvSpPr>
        <p:spPr>
          <a:xfrm>
            <a:off x="393620" y="1019735"/>
            <a:ext cx="6024113" cy="3653118"/>
          </a:xfrm>
        </p:spPr>
        <p:txBody>
          <a:bodyPr/>
          <a:lstStyle/>
          <a:p>
            <a:pPr>
              <a:spcBef>
                <a:spcPts val="0"/>
              </a:spcBef>
              <a:spcAft>
                <a:spcPts val="1200"/>
              </a:spcAft>
            </a:pPr>
            <a:r>
              <a:rPr lang="en-US" sz="2400" dirty="0">
                <a:solidFill>
                  <a:srgbClr val="D9D9D9"/>
                </a:solidFill>
              </a:rPr>
              <a:t>Confronting Challenges Activity</a:t>
            </a:r>
          </a:p>
          <a:p>
            <a:pPr>
              <a:spcBef>
                <a:spcPts val="0"/>
              </a:spcBef>
              <a:spcAft>
                <a:spcPts val="1200"/>
              </a:spcAft>
            </a:pPr>
            <a:r>
              <a:rPr lang="en-US" sz="2400" dirty="0">
                <a:solidFill>
                  <a:srgbClr val="D9D9D9"/>
                </a:solidFill>
              </a:rPr>
              <a:t>Team Share Back Discussion</a:t>
            </a:r>
          </a:p>
          <a:p>
            <a:pPr>
              <a:spcBef>
                <a:spcPts val="0"/>
              </a:spcBef>
              <a:spcAft>
                <a:spcPts val="1200"/>
              </a:spcAft>
            </a:pPr>
            <a:r>
              <a:rPr lang="en-US" sz="2400" dirty="0">
                <a:solidFill>
                  <a:srgbClr val="D9D9D9"/>
                </a:solidFill>
              </a:rPr>
              <a:t>Planning for Support</a:t>
            </a:r>
          </a:p>
          <a:p>
            <a:pPr>
              <a:spcBef>
                <a:spcPts val="0"/>
              </a:spcBef>
              <a:spcAft>
                <a:spcPts val="1200"/>
              </a:spcAft>
            </a:pPr>
            <a:r>
              <a:rPr lang="en-US" sz="2800" b="1" dirty="0">
                <a:solidFill>
                  <a:srgbClr val="FFFFFF"/>
                </a:solidFill>
                <a:effectLst>
                  <a:outerShdw blurRad="38100" dist="38100" dir="2700000" algn="tl">
                    <a:srgbClr val="000000">
                      <a:alpha val="43137"/>
                    </a:srgbClr>
                  </a:outerShdw>
                </a:effectLst>
              </a:rPr>
              <a:t>Wrap Up/Next Steps</a:t>
            </a:r>
          </a:p>
          <a:p>
            <a:pPr>
              <a:spcBef>
                <a:spcPts val="0"/>
              </a:spcBef>
              <a:spcAft>
                <a:spcPts val="1200"/>
              </a:spcAft>
            </a:pPr>
            <a:endParaRPr lang="en-US" dirty="0">
              <a:solidFill>
                <a:srgbClr val="FFFFFF"/>
              </a:solidFill>
            </a:endParaRPr>
          </a:p>
        </p:txBody>
      </p:sp>
    </p:spTree>
    <p:extLst>
      <p:ext uri="{BB962C8B-B14F-4D97-AF65-F5344CB8AC3E}">
        <p14:creationId xmlns:p14="http://schemas.microsoft.com/office/powerpoint/2010/main" val="35017010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428659"/>
            <a:ext cx="8534400" cy="584776"/>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Tools, Traits and Teams:</a:t>
            </a:r>
          </a:p>
        </p:txBody>
      </p:sp>
      <p:sp>
        <p:nvSpPr>
          <p:cNvPr id="3" name="TextBox 2"/>
          <p:cNvSpPr txBox="1"/>
          <p:nvPr/>
        </p:nvSpPr>
        <p:spPr>
          <a:xfrm>
            <a:off x="76200" y="3670713"/>
            <a:ext cx="899160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Susan Brower   •   Shirley Dugdale   •   Rebecca Frazee   •   Lisa Stephens</a:t>
            </a:r>
          </a:p>
        </p:txBody>
      </p:sp>
      <p:sp>
        <p:nvSpPr>
          <p:cNvPr id="4" name="TextBox 3">
            <a:extLst>
              <a:ext uri="{FF2B5EF4-FFF2-40B4-BE49-F238E27FC236}">
                <a16:creationId xmlns:a16="http://schemas.microsoft.com/office/drawing/2014/main" id="{91A697BA-8A38-F144-BEB4-CFDAE1395ABD}"/>
              </a:ext>
            </a:extLst>
          </p:cNvPr>
          <p:cNvSpPr txBox="1"/>
          <p:nvPr/>
        </p:nvSpPr>
        <p:spPr>
          <a:xfrm>
            <a:off x="803055" y="2943726"/>
            <a:ext cx="6514887" cy="738664"/>
          </a:xfrm>
          <a:prstGeom prst="rect">
            <a:avLst/>
          </a:prstGeom>
          <a:noFill/>
        </p:spPr>
        <p:txBody>
          <a:bodyPr wrap="none" rtlCol="0">
            <a:spAutoFit/>
          </a:bodyPr>
          <a:lstStyle/>
          <a:p>
            <a:r>
              <a:rPr lang="en-US" sz="2400" b="1" i="1" dirty="0"/>
              <a:t>Planning and Assessing Effective Learning Spaces</a:t>
            </a:r>
            <a:endParaRPr lang="en-US" sz="2400" i="1" dirty="0"/>
          </a:p>
          <a:p>
            <a:endParaRPr lang="en-US" dirty="0"/>
          </a:p>
        </p:txBody>
      </p:sp>
    </p:spTree>
    <p:extLst>
      <p:ext uri="{BB962C8B-B14F-4D97-AF65-F5344CB8AC3E}">
        <p14:creationId xmlns:p14="http://schemas.microsoft.com/office/powerpoint/2010/main" val="2095444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69172" y="189277"/>
            <a:ext cx="2860671" cy="833729"/>
          </a:xfrm>
        </p:spPr>
        <p:txBody>
          <a:bodyPr anchor="t">
            <a:noAutofit/>
          </a:bodyPr>
          <a:lstStyle/>
          <a:p>
            <a:r>
              <a:rPr lang="en-US" sz="2100" dirty="0">
                <a:solidFill>
                  <a:srgbClr val="00B0F0"/>
                </a:solidFill>
              </a:rPr>
              <a:t>Growing Collaboration AND Enthusiasm </a:t>
            </a:r>
          </a:p>
        </p:txBody>
      </p:sp>
      <p:sp>
        <p:nvSpPr>
          <p:cNvPr id="5" name="Title 1"/>
          <p:cNvSpPr txBox="1">
            <a:spLocks/>
          </p:cNvSpPr>
          <p:nvPr/>
        </p:nvSpPr>
        <p:spPr>
          <a:xfrm>
            <a:off x="247126" y="251798"/>
            <a:ext cx="5742195" cy="486833"/>
          </a:xfrm>
          <a:prstGeom prst="rect">
            <a:avLst/>
          </a:prstGeom>
          <a:effectLst>
            <a:outerShdw blurRad="50800" dir="14400000">
              <a:srgbClr val="000000">
                <a:alpha val="60000"/>
              </a:srgbClr>
            </a:outerShdw>
          </a:effectLst>
        </p:spPr>
        <p:txBody>
          <a:bodyPr vert="horz" lIns="68579" tIns="34289" rIns="68579" bIns="34289" rtlCol="0" anchor="b">
            <a:normAutofit fontScale="77500" lnSpcReduction="200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endParaRPr lang="en-US" dirty="0">
              <a:latin typeface="Calibri"/>
            </a:endParaRPr>
          </a:p>
        </p:txBody>
      </p:sp>
      <p:sp>
        <p:nvSpPr>
          <p:cNvPr id="6" name="TextBox 5"/>
          <p:cNvSpPr txBox="1"/>
          <p:nvPr/>
        </p:nvSpPr>
        <p:spPr>
          <a:xfrm>
            <a:off x="2468134" y="2888548"/>
            <a:ext cx="2057400" cy="288539"/>
          </a:xfrm>
          <a:prstGeom prst="rect">
            <a:avLst/>
          </a:prstGeom>
        </p:spPr>
        <p:txBody>
          <a:bodyPr lIns="68579" tIns="34289" rIns="68579" bIns="34289" rtlCol="0">
            <a:spAutoFit/>
          </a:bodyPr>
          <a:lstStyle/>
          <a:p>
            <a:pPr defTabSz="342892" fontAlgn="auto">
              <a:spcBef>
                <a:spcPts val="0"/>
              </a:spcBef>
              <a:spcAft>
                <a:spcPts val="0"/>
              </a:spcAft>
            </a:pPr>
            <a:endParaRPr lang="en-US" sz="1400">
              <a:solidFill>
                <a:prstClr val="white"/>
              </a:solidFill>
              <a:latin typeface="Calibri"/>
              <a:ea typeface="+mn-ea"/>
            </a:endParaRP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49212" y="971901"/>
            <a:ext cx="1683639" cy="858818"/>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68360" y="1832831"/>
            <a:ext cx="1878992" cy="1381355"/>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95093" y="1949791"/>
            <a:ext cx="1836725" cy="507921"/>
          </a:xfrm>
          <a:prstGeom prst="rect">
            <a:avLst/>
          </a:prstGeom>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26014" y="820470"/>
            <a:ext cx="1363835" cy="1010249"/>
          </a:xfrm>
          <a:prstGeom prst="rect">
            <a:avLst/>
          </a:prstGeom>
        </p:spPr>
      </p:pic>
      <p:pic>
        <p:nvPicPr>
          <p:cNvPr id="15" name="Picture 14"/>
          <p:cNvPicPr>
            <a:picLocks noChangeAspect="1"/>
          </p:cNvPicPr>
          <p:nvPr/>
        </p:nvPicPr>
        <p:blipFill>
          <a:blip r:embed="rId7"/>
          <a:stretch>
            <a:fillRect/>
          </a:stretch>
        </p:blipFill>
        <p:spPr>
          <a:xfrm>
            <a:off x="2352267" y="2311427"/>
            <a:ext cx="2476500" cy="285750"/>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62445" y="3909461"/>
            <a:ext cx="1836644" cy="485435"/>
          </a:xfrm>
          <a:prstGeom prst="rect">
            <a:avLst/>
          </a:prstGeom>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85255" y="3194686"/>
            <a:ext cx="1301324" cy="474983"/>
          </a:xfrm>
          <a:prstGeom prst="rect">
            <a:avLst/>
          </a:prstGeom>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40332" y="2615675"/>
            <a:ext cx="1546247" cy="452453"/>
          </a:xfrm>
          <a:prstGeom prst="rect">
            <a:avLst/>
          </a:prstGeom>
        </p:spPr>
      </p:pic>
      <p:pic>
        <p:nvPicPr>
          <p:cNvPr id="20" name="Picture 19"/>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459452" y="1005322"/>
            <a:ext cx="1522476" cy="791978"/>
          </a:xfrm>
          <a:prstGeom prst="rect">
            <a:avLst/>
          </a:prstGeom>
        </p:spPr>
      </p:pic>
      <p:pic>
        <p:nvPicPr>
          <p:cNvPr id="21" name="Picture 20"/>
          <p:cNvPicPr>
            <a:picLocks noChangeAspect="1"/>
          </p:cNvPicPr>
          <p:nvPr/>
        </p:nvPicPr>
        <p:blipFill>
          <a:blip r:embed="rId12"/>
          <a:stretch>
            <a:fillRect/>
          </a:stretch>
        </p:blipFill>
        <p:spPr>
          <a:xfrm>
            <a:off x="831944" y="1005322"/>
            <a:ext cx="3040649" cy="1093759"/>
          </a:xfrm>
          <a:prstGeom prst="rect">
            <a:avLst/>
          </a:prstGeom>
        </p:spPr>
      </p:pic>
      <p:pic>
        <p:nvPicPr>
          <p:cNvPr id="8" name="Picture 7"/>
          <p:cNvPicPr>
            <a:picLocks noChangeAspect="1"/>
          </p:cNvPicPr>
          <p:nvPr/>
        </p:nvPicPr>
        <p:blipFill>
          <a:blip r:embed="rId13"/>
          <a:stretch>
            <a:fillRect/>
          </a:stretch>
        </p:blipFill>
        <p:spPr>
          <a:xfrm>
            <a:off x="181513" y="2054581"/>
            <a:ext cx="1934240" cy="805934"/>
          </a:xfrm>
          <a:prstGeom prst="rect">
            <a:avLst/>
          </a:prstGeom>
        </p:spPr>
      </p:pic>
      <p:pic>
        <p:nvPicPr>
          <p:cNvPr id="1026" name="Picture 2" descr="http://flexspace.org/wp-content/uploads/2015/04/avispl-COLOR-JPG.jp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34768" y="3128910"/>
            <a:ext cx="2069839" cy="341183"/>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p:cNvPicPr>
            <a:picLocks noChangeAspect="1"/>
          </p:cNvPicPr>
          <p:nvPr/>
        </p:nvPicPr>
        <p:blipFill>
          <a:blip r:embed="rId15"/>
          <a:stretch>
            <a:fillRect/>
          </a:stretch>
        </p:blipFill>
        <p:spPr>
          <a:xfrm>
            <a:off x="2443046" y="3090626"/>
            <a:ext cx="1608726" cy="379467"/>
          </a:xfrm>
          <a:prstGeom prst="rect">
            <a:avLst/>
          </a:prstGeom>
        </p:spPr>
      </p:pic>
      <p:pic>
        <p:nvPicPr>
          <p:cNvPr id="1028" name="Picture 4" descr="http://flexspace.org/wp-content/uploads/2016/07/wolfvision_png-1-e1525963782595.pn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255913" y="4409517"/>
            <a:ext cx="1884833" cy="45236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flexspace.org/wp-content/uploads/2018/05/Crestron-Logo-2-e1525964064353.pn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391449" y="3675219"/>
            <a:ext cx="2448883" cy="538754"/>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186161" y="3687075"/>
            <a:ext cx="2018445" cy="526900"/>
          </a:xfrm>
          <a:prstGeom prst="rect">
            <a:avLst/>
          </a:prstGeom>
        </p:spPr>
      </p:pic>
      <p:pic>
        <p:nvPicPr>
          <p:cNvPr id="24" name="Picture 23"/>
          <p:cNvPicPr>
            <a:picLocks noChangeAspect="1"/>
          </p:cNvPicPr>
          <p:nvPr/>
        </p:nvPicPr>
        <p:blipFill>
          <a:blip r:embed="rId19"/>
          <a:stretch>
            <a:fillRect/>
          </a:stretch>
        </p:blipFill>
        <p:spPr>
          <a:xfrm>
            <a:off x="6791032" y="3241616"/>
            <a:ext cx="2208313" cy="673503"/>
          </a:xfrm>
          <a:prstGeom prst="rect">
            <a:avLst/>
          </a:prstGeom>
        </p:spPr>
      </p:pic>
      <p:pic>
        <p:nvPicPr>
          <p:cNvPr id="25" name="Picture 24"/>
          <p:cNvPicPr>
            <a:picLocks noChangeAspect="1"/>
          </p:cNvPicPr>
          <p:nvPr/>
        </p:nvPicPr>
        <p:blipFill>
          <a:blip r:embed="rId20"/>
          <a:stretch>
            <a:fillRect/>
          </a:stretch>
        </p:blipFill>
        <p:spPr>
          <a:xfrm>
            <a:off x="7019802" y="4129396"/>
            <a:ext cx="1709122" cy="732481"/>
          </a:xfrm>
          <a:prstGeom prst="rect">
            <a:avLst/>
          </a:prstGeom>
        </p:spPr>
      </p:pic>
      <p:pic>
        <p:nvPicPr>
          <p:cNvPr id="27" name="Picture 26"/>
          <p:cNvPicPr>
            <a:picLocks noChangeAspect="1"/>
          </p:cNvPicPr>
          <p:nvPr/>
        </p:nvPicPr>
        <p:blipFill>
          <a:blip r:embed="rId21"/>
          <a:stretch>
            <a:fillRect/>
          </a:stretch>
        </p:blipFill>
        <p:spPr>
          <a:xfrm>
            <a:off x="4614661" y="189277"/>
            <a:ext cx="1917156" cy="713747"/>
          </a:xfrm>
          <a:prstGeom prst="rect">
            <a:avLst/>
          </a:prstGeom>
        </p:spPr>
      </p:pic>
      <p:pic>
        <p:nvPicPr>
          <p:cNvPr id="28" name="Picture 27"/>
          <p:cNvPicPr>
            <a:picLocks noChangeAspect="1"/>
          </p:cNvPicPr>
          <p:nvPr/>
        </p:nvPicPr>
        <p:blipFill>
          <a:blip r:embed="rId22"/>
          <a:stretch>
            <a:fillRect/>
          </a:stretch>
        </p:blipFill>
        <p:spPr>
          <a:xfrm>
            <a:off x="5807789" y="4480268"/>
            <a:ext cx="745960" cy="543112"/>
          </a:xfrm>
          <a:prstGeom prst="rect">
            <a:avLst/>
          </a:prstGeom>
        </p:spPr>
      </p:pic>
      <p:pic>
        <p:nvPicPr>
          <p:cNvPr id="33" name="Picture 8" descr="https://campustechnology.com/~/media/EDU/CampusTechnology/Microsites/Innovators/2016CT_Innovators_Logo_colorweb.jpg"/>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7019803" y="309833"/>
            <a:ext cx="1622181" cy="460967"/>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1"/>
          <p:cNvPicPr>
            <a:picLocks noChangeAspect="1"/>
          </p:cNvPicPr>
          <p:nvPr/>
        </p:nvPicPr>
        <p:blipFill>
          <a:blip r:embed="rId24"/>
          <a:stretch>
            <a:fillRect/>
          </a:stretch>
        </p:blipFill>
        <p:spPr>
          <a:xfrm>
            <a:off x="118570" y="153983"/>
            <a:ext cx="869023" cy="869023"/>
          </a:xfrm>
          <a:prstGeom prst="rect">
            <a:avLst/>
          </a:prstGeom>
        </p:spPr>
      </p:pic>
      <p:sp>
        <p:nvSpPr>
          <p:cNvPr id="26" name="TextBox 25"/>
          <p:cNvSpPr txBox="1"/>
          <p:nvPr/>
        </p:nvSpPr>
        <p:spPr>
          <a:xfrm>
            <a:off x="1055112" y="175571"/>
            <a:ext cx="487985" cy="761747"/>
          </a:xfrm>
          <a:prstGeom prst="rect">
            <a:avLst/>
          </a:prstGeom>
          <a:noFill/>
        </p:spPr>
        <p:txBody>
          <a:bodyPr wrap="square" lIns="68579" tIns="34289" rIns="68579" bIns="34289" rtlCol="0">
            <a:spAutoFit/>
          </a:bodyPr>
          <a:lstStyle/>
          <a:p>
            <a:pPr defTabSz="342892" fontAlgn="auto">
              <a:spcBef>
                <a:spcPts val="0"/>
              </a:spcBef>
              <a:spcAft>
                <a:spcPts val="0"/>
              </a:spcAft>
            </a:pPr>
            <a:r>
              <a:rPr lang="en-US" sz="4500" b="1">
                <a:solidFill>
                  <a:srgbClr val="666666"/>
                </a:solidFill>
                <a:latin typeface="Calibri"/>
                <a:ea typeface="+mn-ea"/>
              </a:rPr>
              <a:t>+</a:t>
            </a:r>
          </a:p>
        </p:txBody>
      </p:sp>
      <p:pic>
        <p:nvPicPr>
          <p:cNvPr id="29" name="Picture 28"/>
          <p:cNvPicPr>
            <a:picLocks noChangeAspect="1"/>
          </p:cNvPicPr>
          <p:nvPr/>
        </p:nvPicPr>
        <p:blipFill>
          <a:blip r:embed="rId24"/>
          <a:stretch>
            <a:fillRect/>
          </a:stretch>
        </p:blipFill>
        <p:spPr>
          <a:xfrm>
            <a:off x="6523" y="4790830"/>
            <a:ext cx="352670" cy="352670"/>
          </a:xfrm>
          <a:prstGeom prst="rect">
            <a:avLst/>
          </a:prstGeom>
        </p:spPr>
      </p:pic>
    </p:spTree>
    <p:extLst>
      <p:ext uri="{BB962C8B-B14F-4D97-AF65-F5344CB8AC3E}">
        <p14:creationId xmlns:p14="http://schemas.microsoft.com/office/powerpoint/2010/main" val="201753045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Pages Master">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1_DEG001_090510_PPT_Conten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60000"/>
            <a:lumOff val="40000"/>
          </a:schemeClr>
        </a:solidFill>
        <a:ln>
          <a:noFill/>
        </a:ln>
        <a:effectLst/>
      </a:spPr>
      <a:bodyPr rtlCol="0" anchor="ctr"/>
      <a:lstStyle>
        <a:defPPr algn="ctr">
          <a:defRPr dirty="0" smtClean="0">
            <a:latin typeface="Calibri"/>
            <a:cs typeface="Calibri"/>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sz="1400" dirty="0">
            <a:latin typeface="Calibri"/>
            <a:cs typeface="Calibri"/>
          </a:defRPr>
        </a:defPPr>
      </a:lstStyle>
    </a:txDef>
  </a:objectDefaults>
  <a:extraClrSchemeLst>
    <a:extraClrScheme>
      <a:clrScheme name="1_DEG001_090510_PPT_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G001_090510_PPT_Cont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G001_090510_PPT_Cont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G001_090510_PPT_Cont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G001_090510_PPT_Cont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G001_090510_PPT_Cont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G001_090510_PPT_Conte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G001_090510_PPT_Cont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G001_090510_PPT_Cont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G001_090510_PPT_Cont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G001_090510_PPT_Cont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G001_090510_PPT_Cont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Quotabl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TTT_EDU18-Template102118" id="{FBA2FD24-7418-1942-AC19-F90219EE93A1}" vid="{7AAE8038-F98D-F048-997F-C3F30AFA1E6A}"/>
    </a:ext>
  </a:extLst>
</a:theme>
</file>

<file path=ppt/theme/theme3.xml><?xml version="1.0" encoding="utf-8"?>
<a:theme xmlns:a="http://schemas.openxmlformats.org/drawingml/2006/main" name="FLEX-LSRS-EDU18_ SB">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FLEX-LSRS-EDU18Template" id="{1F7229E0-909A-EE45-B225-2C1F76D53BD7}" vid="{107730B5-0EDB-8F40-BF11-558625400420}"/>
    </a:ext>
  </a:extLst>
</a:theme>
</file>

<file path=ppt/theme/theme4.xml><?xml version="1.0" encoding="utf-8"?>
<a:theme xmlns:a="http://schemas.openxmlformats.org/drawingml/2006/main" name="SB Slides_Developing the Pla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FLEX-LSRS-EDU18Template" id="{1F7229E0-909A-EE45-B225-2C1F76D53BD7}" vid="{107730B5-0EDB-8F40-BF11-558625400420}"/>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40102</TotalTime>
  <Words>5174</Words>
  <Application>Microsoft Macintosh PowerPoint</Application>
  <PresentationFormat>On-screen Show (16:9)</PresentationFormat>
  <Paragraphs>975</Paragraphs>
  <Slides>85</Slides>
  <Notes>38</Notes>
  <HiddenSlides>2</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85</vt:i4>
      </vt:variant>
    </vt:vector>
  </HeadingPairs>
  <TitlesOfParts>
    <vt:vector size="99" baseType="lpstr">
      <vt:lpstr>ＭＳ Ｐゴシック</vt:lpstr>
      <vt:lpstr>Arial</vt:lpstr>
      <vt:lpstr>Calibri</vt:lpstr>
      <vt:lpstr>Century Gothic</vt:lpstr>
      <vt:lpstr>Courier New</vt:lpstr>
      <vt:lpstr>Mangal</vt:lpstr>
      <vt:lpstr>Times</vt:lpstr>
      <vt:lpstr>Trebuchet MS</vt:lpstr>
      <vt:lpstr>Wingdings</vt:lpstr>
      <vt:lpstr>Wingdings 2</vt:lpstr>
      <vt:lpstr>Pages Master</vt:lpstr>
      <vt:lpstr>Quotable</vt:lpstr>
      <vt:lpstr>FLEX-LSRS-EDU18_ SB</vt:lpstr>
      <vt:lpstr>SB Slides_Developing the Plan</vt:lpstr>
      <vt:lpstr>PowerPoint Presentation</vt:lpstr>
      <vt:lpstr>Workshop Part 1 |  TOOLS</vt:lpstr>
      <vt:lpstr>Workshop Part 1 |  TOOLS</vt:lpstr>
      <vt:lpstr>Activity 1: Connect the Dots!</vt:lpstr>
      <vt:lpstr>Workshop Part 1 |  TOOLS</vt:lpstr>
      <vt:lpstr>Introducing FLEXspace</vt:lpstr>
      <vt:lpstr>FLEXspace™ is a  one-stop open resource for best practices, detailed examples, and a community dedicated to improving learning spaces around the world.</vt:lpstr>
      <vt:lpstr>Spaces detailed with Robust Taxonomies that Align Key Stakeholders</vt:lpstr>
      <vt:lpstr>Growing Collaboration AND Enthusiasm </vt:lpstr>
      <vt:lpstr>PowerPoint Presentation</vt:lpstr>
      <vt:lpstr>Development Timeline to FLEXspace 2.0</vt:lpstr>
      <vt:lpstr>Impressive Community of Members and Advisors</vt:lpstr>
      <vt:lpstr>Created By Educators For Educators…</vt:lpstr>
      <vt:lpstr>Take a Virtual Fieldtrip</vt:lpstr>
      <vt:lpstr>Browse Examples or Add Your Own</vt:lpstr>
      <vt:lpstr>PowerPoint Presentation</vt:lpstr>
      <vt:lpstr>Show ‘em vs. Tell ‘em to Drive Conversations</vt:lpstr>
      <vt:lpstr>Show ‘em vs. Tell ‘em to Drive Conversations</vt:lpstr>
      <vt:lpstr>Tell Your Story </vt:lpstr>
      <vt:lpstr>CSU Using FLEXspace to Showcase  a System-wide Initiative</vt:lpstr>
      <vt:lpstr>Gather Stakeholder Input with “Likes” and “Idea Boards”</vt:lpstr>
      <vt:lpstr>Leverage resources from the Toolkit </vt:lpstr>
      <vt:lpstr>Users predict explosive growth with FLEXspace 2.0</vt:lpstr>
      <vt:lpstr>Roadmap for WebDev</vt:lpstr>
      <vt:lpstr>FLEXspace Activity</vt:lpstr>
      <vt:lpstr>ACTVITY: Explore, Search &amp; Save Spaces</vt:lpstr>
      <vt:lpstr>ACTVITY: FLEXspace Create a Space! </vt:lpstr>
      <vt:lpstr>FLEXspace Action Plan</vt:lpstr>
      <vt:lpstr>How can you help FLEXspace grow?</vt:lpstr>
      <vt:lpstr>Workshop Part 2 |  TEAMS</vt:lpstr>
      <vt:lpstr>Workshop Part 2 |  TEAMS</vt:lpstr>
      <vt:lpstr>USER RESEARCH</vt:lpstr>
      <vt:lpstr>Big Picture Questions</vt:lpstr>
      <vt:lpstr>PowerPoint Presentation</vt:lpstr>
      <vt:lpstr>Involve Users!</vt:lpstr>
      <vt:lpstr>Planning &amp; Collaboration</vt:lpstr>
      <vt:lpstr>Talk &amp; Collect Data</vt:lpstr>
      <vt:lpstr>Talk &amp; Collect Data</vt:lpstr>
      <vt:lpstr>Talk &amp; Collect Data</vt:lpstr>
      <vt:lpstr>Review Findings</vt:lpstr>
      <vt:lpstr>Designing for Users</vt:lpstr>
      <vt:lpstr>ASSESSING &amp; RESEARCHING  LEARNING SPACES</vt:lpstr>
      <vt:lpstr>Overview</vt:lpstr>
      <vt:lpstr>Why assess and research?</vt:lpstr>
      <vt:lpstr>What Methods?</vt:lpstr>
      <vt:lpstr>One Example</vt:lpstr>
      <vt:lpstr>One Example</vt:lpstr>
      <vt:lpstr>What to Examine?</vt:lpstr>
      <vt:lpstr>What to Examine?</vt:lpstr>
      <vt:lpstr>Finding Assessment Resources</vt:lpstr>
      <vt:lpstr>Workshop Part 2 |  TEAMS</vt:lpstr>
      <vt:lpstr>How Can FLEXspace Help With Teams and Stakeholders?</vt:lpstr>
      <vt:lpstr>Examples of FLEXspace and LSRS for planning</vt:lpstr>
      <vt:lpstr>SUNY Geneseo</vt:lpstr>
      <vt:lpstr>SUNY Buffalo</vt:lpstr>
      <vt:lpstr>Case Study:  Iowa State University</vt:lpstr>
      <vt:lpstr>FLEXspace Research &amp; Evaluation Working Group http://flexspace.org/frewg/</vt:lpstr>
      <vt:lpstr>Workshop Part 2 |  TEAMS</vt:lpstr>
      <vt:lpstr>Stakeholders</vt:lpstr>
      <vt:lpstr>What is a Stakeholder?</vt:lpstr>
      <vt:lpstr>Stakeholder Definitions</vt:lpstr>
      <vt:lpstr>PowerPoint Presentation</vt:lpstr>
      <vt:lpstr>PowerPoint Presentation</vt:lpstr>
      <vt:lpstr>Learning Space Stakeholders…</vt:lpstr>
      <vt:lpstr>Workshop Part 2 |  TEAMS</vt:lpstr>
      <vt:lpstr>Learning Space Stakeholders…</vt:lpstr>
      <vt:lpstr>Learning Space Stakeholders…</vt:lpstr>
      <vt:lpstr>Who are YOUR Stakeholders?</vt:lpstr>
      <vt:lpstr>Stakeholders vs…</vt:lpstr>
      <vt:lpstr>Managing Stakeholders</vt:lpstr>
      <vt:lpstr>Workshop Part 2 |  TEAMS</vt:lpstr>
      <vt:lpstr>   </vt:lpstr>
      <vt:lpstr>Planning</vt:lpstr>
      <vt:lpstr>Group Activities for Decision-Making &amp; Prioritizing</vt:lpstr>
      <vt:lpstr>PowerPoint Presentation</vt:lpstr>
      <vt:lpstr>Workshop Part 3 |  TRAITS</vt:lpstr>
      <vt:lpstr>Workshop Part 3 |  TRAITS</vt:lpstr>
      <vt:lpstr>Workshop Part 3 |  TRAITS</vt:lpstr>
      <vt:lpstr>Workshop Part 3 |  TRAITS</vt:lpstr>
      <vt:lpstr>Workshop Part 3 |  TRAITS</vt:lpstr>
      <vt:lpstr>Workshop Part 4 |  ACTION PLAN</vt:lpstr>
      <vt:lpstr>Workshop Part 4 |  ACTION PLAN</vt:lpstr>
      <vt:lpstr>Workshop Part 4 |  ACTION PLAN</vt:lpstr>
      <vt:lpstr>Workshop Part 4 |  ACTION PLAN</vt:lpstr>
      <vt:lpstr>PowerPoint Presentation</vt:lpstr>
    </vt:vector>
  </TitlesOfParts>
  <Manager/>
  <Company>Dugdale Strategy</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Framework for Applying LSRS &amp; FLEXspace</dc:title>
  <dc:subject/>
  <dc:creator>Shirley Dugdale</dc:creator>
  <cp:keywords/>
  <dc:description/>
  <cp:lastModifiedBy>Stephens, Lisa</cp:lastModifiedBy>
  <cp:revision>2551</cp:revision>
  <cp:lastPrinted>2018-10-22T23:22:19Z</cp:lastPrinted>
  <dcterms:created xsi:type="dcterms:W3CDTF">2012-10-10T02:06:32Z</dcterms:created>
  <dcterms:modified xsi:type="dcterms:W3CDTF">2018-11-23T16:46:47Z</dcterms:modified>
  <cp:category/>
</cp:coreProperties>
</file>