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70"/>
  </p:notesMasterIdLst>
  <p:sldIdLst>
    <p:sldId id="274" r:id="rId2"/>
    <p:sldId id="779" r:id="rId3"/>
    <p:sldId id="886" r:id="rId4"/>
    <p:sldId id="1134" r:id="rId5"/>
    <p:sldId id="1009" r:id="rId6"/>
    <p:sldId id="678" r:id="rId7"/>
    <p:sldId id="861" r:id="rId8"/>
    <p:sldId id="1155" r:id="rId9"/>
    <p:sldId id="1224" r:id="rId10"/>
    <p:sldId id="1225" r:id="rId11"/>
    <p:sldId id="889" r:id="rId12"/>
    <p:sldId id="951" r:id="rId13"/>
    <p:sldId id="807" r:id="rId14"/>
    <p:sldId id="995" r:id="rId15"/>
    <p:sldId id="708" r:id="rId16"/>
    <p:sldId id="1003" r:id="rId17"/>
    <p:sldId id="1226" r:id="rId18"/>
    <p:sldId id="709" r:id="rId19"/>
    <p:sldId id="1063" r:id="rId20"/>
    <p:sldId id="953" r:id="rId21"/>
    <p:sldId id="1218" r:id="rId22"/>
    <p:sldId id="1219" r:id="rId23"/>
    <p:sldId id="1220" r:id="rId24"/>
    <p:sldId id="1221" r:id="rId25"/>
    <p:sldId id="1222" r:id="rId26"/>
    <p:sldId id="891" r:id="rId27"/>
    <p:sldId id="1018" r:id="rId28"/>
    <p:sldId id="893" r:id="rId29"/>
    <p:sldId id="1169" r:id="rId30"/>
    <p:sldId id="1064" r:id="rId31"/>
    <p:sldId id="868" r:id="rId32"/>
    <p:sldId id="895" r:id="rId33"/>
    <p:sldId id="1080" r:id="rId34"/>
    <p:sldId id="1079" r:id="rId35"/>
    <p:sldId id="1135" r:id="rId36"/>
    <p:sldId id="1216" r:id="rId37"/>
    <p:sldId id="965" r:id="rId38"/>
    <p:sldId id="969" r:id="rId39"/>
    <p:sldId id="970" r:id="rId40"/>
    <p:sldId id="971" r:id="rId41"/>
    <p:sldId id="1183" r:id="rId42"/>
    <p:sldId id="1184" r:id="rId43"/>
    <p:sldId id="1185" r:id="rId44"/>
    <p:sldId id="1186" r:id="rId45"/>
    <p:sldId id="896" r:id="rId46"/>
    <p:sldId id="1170" r:id="rId47"/>
    <p:sldId id="1175" r:id="rId48"/>
    <p:sldId id="809" r:id="rId49"/>
    <p:sldId id="898" r:id="rId50"/>
    <p:sldId id="881" r:id="rId51"/>
    <p:sldId id="901" r:id="rId52"/>
    <p:sldId id="1089" r:id="rId53"/>
    <p:sldId id="1217" r:id="rId54"/>
    <p:sldId id="1092" r:id="rId55"/>
    <p:sldId id="1054" r:id="rId56"/>
    <p:sldId id="1075" r:id="rId57"/>
    <p:sldId id="1099" r:id="rId58"/>
    <p:sldId id="943" r:id="rId59"/>
    <p:sldId id="957" r:id="rId60"/>
    <p:sldId id="1114" r:id="rId61"/>
    <p:sldId id="1215" r:id="rId62"/>
    <p:sldId id="1002" r:id="rId63"/>
    <p:sldId id="1074" r:id="rId64"/>
    <p:sldId id="1059" r:id="rId65"/>
    <p:sldId id="1223" r:id="rId66"/>
    <p:sldId id="1021" r:id="rId67"/>
    <p:sldId id="781" r:id="rId68"/>
    <p:sldId id="782"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74"/>
          </p14:sldIdLst>
        </p14:section>
        <p14:section name="Divider" id="{4D810FCF-0ADD-0345-AFBF-9AC0BF5CA536}">
          <p14:sldIdLst>
            <p14:sldId id="779"/>
          </p14:sldIdLst>
        </p14:section>
        <p14:section name="Content" id="{6D2F19DD-4CA8-6F4E-9292-A7C41B87577C}">
          <p14:sldIdLst>
            <p14:sldId id="886"/>
            <p14:sldId id="1134"/>
            <p14:sldId id="1009"/>
            <p14:sldId id="678"/>
            <p14:sldId id="861"/>
            <p14:sldId id="1155"/>
            <p14:sldId id="1224"/>
            <p14:sldId id="1225"/>
            <p14:sldId id="889"/>
            <p14:sldId id="951"/>
            <p14:sldId id="807"/>
            <p14:sldId id="995"/>
            <p14:sldId id="708"/>
            <p14:sldId id="1003"/>
            <p14:sldId id="1226"/>
            <p14:sldId id="709"/>
            <p14:sldId id="1063"/>
            <p14:sldId id="953"/>
            <p14:sldId id="1218"/>
            <p14:sldId id="1219"/>
            <p14:sldId id="1220"/>
            <p14:sldId id="1221"/>
            <p14:sldId id="1222"/>
            <p14:sldId id="891"/>
            <p14:sldId id="1018"/>
            <p14:sldId id="893"/>
            <p14:sldId id="1169"/>
            <p14:sldId id="1064"/>
            <p14:sldId id="868"/>
            <p14:sldId id="895"/>
            <p14:sldId id="1080"/>
            <p14:sldId id="1079"/>
            <p14:sldId id="1135"/>
            <p14:sldId id="1216"/>
            <p14:sldId id="965"/>
            <p14:sldId id="969"/>
            <p14:sldId id="970"/>
            <p14:sldId id="971"/>
            <p14:sldId id="1183"/>
            <p14:sldId id="1184"/>
            <p14:sldId id="1185"/>
            <p14:sldId id="1186"/>
            <p14:sldId id="896"/>
            <p14:sldId id="1170"/>
            <p14:sldId id="1175"/>
            <p14:sldId id="809"/>
            <p14:sldId id="898"/>
            <p14:sldId id="881"/>
            <p14:sldId id="901"/>
            <p14:sldId id="1089"/>
            <p14:sldId id="1217"/>
            <p14:sldId id="1092"/>
            <p14:sldId id="1054"/>
            <p14:sldId id="1075"/>
            <p14:sldId id="1099"/>
            <p14:sldId id="943"/>
            <p14:sldId id="957"/>
            <p14:sldId id="1114"/>
            <p14:sldId id="1215"/>
            <p14:sldId id="1002"/>
            <p14:sldId id="1074"/>
            <p14:sldId id="1059"/>
            <p14:sldId id="1223"/>
            <p14:sldId id="1021"/>
          </p14:sldIdLst>
        </p14:section>
        <p14:section name="Interaction" id="{F2C0CFF2-7594-C04A-9910-F1426A27AF3C}">
          <p14:sldIdLst>
            <p14:sldId id="781"/>
            <p14:sldId id="7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0C4"/>
    <a:srgbClr val="7472BD"/>
    <a:srgbClr val="A0D680"/>
    <a:srgbClr val="A42034"/>
    <a:srgbClr val="F7AF26"/>
    <a:srgbClr val="486374"/>
    <a:srgbClr val="70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83" autoAdjust="0"/>
  </p:normalViewPr>
  <p:slideViewPr>
    <p:cSldViewPr>
      <p:cViewPr varScale="1">
        <p:scale>
          <a:sx n="119" d="100"/>
          <a:sy n="119" d="100"/>
        </p:scale>
        <p:origin x="120" y="84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9/11/2018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Page 2 of</a:t>
            </a:r>
            <a:r>
              <a:rPr lang="en-US" baseline="0" dirty="0"/>
              <a:t> Workbook</a:t>
            </a:r>
          </a:p>
          <a:p>
            <a:pPr eaLnBrk="1" hangingPunct="1"/>
            <a:endParaRPr lang="en-US" baseline="0" dirty="0"/>
          </a:p>
          <a:p>
            <a:pPr eaLnBrk="1" hangingPunct="1"/>
            <a:r>
              <a:rPr lang="en-US" baseline="0" dirty="0"/>
              <a:t>Icebreaker – 15 minutes</a:t>
            </a:r>
          </a:p>
          <a:p>
            <a:pPr eaLnBrk="1" hangingPunct="1"/>
            <a:endParaRPr lang="en-US" baseline="0" dirty="0"/>
          </a:p>
          <a:p>
            <a:pPr eaLnBrk="1" hangingPunct="1"/>
            <a:r>
              <a:rPr lang="en-US" baseline="0" dirty="0"/>
              <a:t>How many of you have ever been frustrated with someone you work with, live with or do business with?</a:t>
            </a:r>
          </a:p>
          <a:p>
            <a:pPr eaLnBrk="1" hangingPunct="1"/>
            <a:endParaRPr lang="en-US" baseline="0" dirty="0"/>
          </a:p>
          <a:p>
            <a:pPr eaLnBrk="1" hangingPunct="1"/>
            <a:r>
              <a:rPr lang="en-US" baseline="0" dirty="0"/>
              <a:t>Explain icebreaker: at your table, go around and write down some things that people do that frustrate you. Everyone writes down everything that everyone says as you go around your table. You have 1 minute to write down as much as possible. </a:t>
            </a:r>
          </a:p>
          <a:p>
            <a:pPr eaLnBrk="1" hangingPunct="1"/>
            <a:endParaRPr lang="en-US" baseline="0" dirty="0"/>
          </a:p>
          <a:p>
            <a:pPr eaLnBrk="1" hangingPunct="1"/>
            <a:r>
              <a:rPr lang="en-US" baseline="0" dirty="0"/>
              <a:t>As each table to tell us how many they identified. Award the “most frustrated table” to the one that came up with the most.</a:t>
            </a:r>
          </a:p>
          <a:p>
            <a:pPr eaLnBrk="1" hangingPunct="1"/>
            <a:endParaRPr lang="en-US" baseline="0" dirty="0"/>
          </a:p>
          <a:p>
            <a:pPr eaLnBrk="1" hangingPunct="1"/>
            <a:r>
              <a:rPr lang="en-US" baseline="0" dirty="0"/>
              <a:t>Ask: How many of you will admit that YOU were the person that frustrated others? (If you’re not raising your hand, there’s another class we teach called ‘Denial 101’.)</a:t>
            </a:r>
          </a:p>
          <a:p>
            <a:pPr eaLnBrk="1" hangingPunct="1"/>
            <a:endParaRPr lang="en-US" baseline="0" dirty="0"/>
          </a:p>
          <a:p>
            <a:pPr eaLnBrk="1" hangingPunct="1"/>
            <a:r>
              <a:rPr lang="en-US" baseline="0" dirty="0"/>
              <a:t>Pick three items from your list that you will admit that you have done at one point or another. (See if anyone’s willing to share.)</a:t>
            </a:r>
          </a:p>
          <a:p>
            <a:pPr eaLnBrk="1" hangingPunct="1"/>
            <a:endParaRPr lang="en-US" baseline="0" dirty="0"/>
          </a:p>
          <a:p>
            <a:pPr eaLnBrk="1" hangingPunct="1"/>
            <a:r>
              <a:rPr lang="en-US" baseline="0" dirty="0"/>
              <a:t>Pick 3 of your items that you think you have done in the past.</a:t>
            </a:r>
          </a:p>
          <a:p>
            <a:pPr eaLnBrk="1" hangingPunct="1"/>
            <a:endParaRPr lang="en-US" baseline="0" dirty="0"/>
          </a:p>
          <a:p>
            <a:pPr eaLnBrk="1" hangingPunct="1"/>
            <a:r>
              <a:rPr lang="en-US" baseline="0" dirty="0"/>
              <a:t>Ask questions: </a:t>
            </a:r>
          </a:p>
          <a:p>
            <a:pPr marL="171450" indent="-171450" eaLnBrk="1" hangingPunct="1">
              <a:buFontTx/>
              <a:buChar char="-"/>
            </a:pPr>
            <a:r>
              <a:rPr lang="en-US" baseline="0" dirty="0"/>
              <a:t>Toothpaste (neat tubers or squeeze and hope something comes out)</a:t>
            </a:r>
          </a:p>
          <a:p>
            <a:pPr marL="171450" indent="-171450" eaLnBrk="1" hangingPunct="1">
              <a:buFontTx/>
              <a:buChar char="-"/>
            </a:pPr>
            <a:r>
              <a:rPr lang="en-US" baseline="0" dirty="0"/>
              <a:t>How many of you brush your teeth with your right hand, left hand, or both? How hard would it be to switch to the other hand?</a:t>
            </a:r>
          </a:p>
          <a:p>
            <a:pPr marL="171450" indent="-171450" eaLnBrk="1" hangingPunct="1">
              <a:buFontTx/>
              <a:buChar char="-"/>
            </a:pPr>
            <a:r>
              <a:rPr lang="en-US" baseline="0" dirty="0"/>
              <a:t>How many of you like the toilet paper coming off the top of the role? The bottom? Don’t care as long as it’s there? Have you ever been in a public place and changed it?</a:t>
            </a:r>
          </a:p>
          <a:p>
            <a:pPr marL="171450" indent="-171450" eaLnBrk="1" hangingPunct="1">
              <a:buFontTx/>
              <a:buChar char="-"/>
            </a:pPr>
            <a:endParaRPr lang="en-US" baseline="0" dirty="0"/>
          </a:p>
          <a:p>
            <a:pPr marL="0" indent="0" eaLnBrk="1" hangingPunct="1">
              <a:buFontTx/>
              <a:buNone/>
            </a:pPr>
            <a:r>
              <a:rPr lang="en-US" b="1" u="sng" baseline="0" dirty="0"/>
              <a:t>TRANSITION</a:t>
            </a:r>
          </a:p>
          <a:p>
            <a:pPr marL="0" indent="0" eaLnBrk="1" hangingPunct="1">
              <a:buFontTx/>
              <a:buNone/>
            </a:pPr>
            <a:r>
              <a:rPr lang="en-US" baseline="0" dirty="0"/>
              <a:t>So admit it: You have a certain way that you like to do things. One way to better understand what </a:t>
            </a:r>
            <a:r>
              <a:rPr lang="en-US" baseline="0" dirty="0" err="1"/>
              <a:t>furstrates</a:t>
            </a:r>
            <a:r>
              <a:rPr lang="en-US" baseline="0" dirty="0"/>
              <a:t> us at work is to break the workplace down into two parts. We all do things differently because we’re focused on the task, or we’re focused on the people. So what we’re going to do now is explore that a little more.</a:t>
            </a:r>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Page 11</a:t>
            </a:r>
            <a:r>
              <a:rPr lang="en-US" baseline="0" dirty="0"/>
              <a:t> of Workbook.</a:t>
            </a:r>
          </a:p>
          <a:p>
            <a:pPr eaLnBrk="1" hangingPunct="1"/>
            <a:endParaRPr lang="en-US" baseline="0" dirty="0"/>
          </a:p>
          <a:p>
            <a:pPr eaLnBrk="1" hangingPunct="1"/>
            <a:r>
              <a:rPr lang="en-US" baseline="0" dirty="0"/>
              <a:t>Step through these points.</a:t>
            </a:r>
          </a:p>
          <a:p>
            <a:pPr eaLnBrk="1" hangingPunct="1"/>
            <a:endParaRPr lang="en-US" baseline="0" dirty="0"/>
          </a:p>
          <a:p>
            <a:pPr eaLnBrk="1" hangingPunct="1"/>
            <a:r>
              <a:rPr lang="en-US" baseline="0" dirty="0"/>
              <a:t>You can’t change your birth order or where you’re from. But you can change </a:t>
            </a:r>
            <a:r>
              <a:rPr lang="en-US" u="sng" baseline="0" dirty="0"/>
              <a:t>what you do</a:t>
            </a:r>
            <a:r>
              <a:rPr lang="en-US" baseline="0" dirty="0"/>
              <a:t>.</a:t>
            </a:r>
          </a:p>
          <a:p>
            <a:pPr eaLnBrk="1" hangingPunct="1"/>
            <a:endParaRPr lang="en-US" baseline="0" dirty="0"/>
          </a:p>
          <a:p>
            <a:pPr eaLnBrk="1" hangingPunct="1"/>
            <a:r>
              <a:rPr lang="en-US" baseline="0" dirty="0"/>
              <a:t>We are going to focus on the behavior piece in this course and revisit this many </a:t>
            </a:r>
            <a:r>
              <a:rPr lang="en-US" baseline="0" dirty="0" err="1"/>
              <a:t>many</a:t>
            </a:r>
            <a:r>
              <a:rPr lang="en-US" baseline="0" dirty="0"/>
              <a:t> times.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pPr>
              <a:defRPr/>
            </a:pPr>
            <a:r>
              <a:rPr lang="en-US" dirty="0"/>
              <a:t>So</a:t>
            </a:r>
            <a:r>
              <a:rPr lang="en-US" baseline="0" dirty="0"/>
              <a:t> we’ve built on this analogy of our personality as an iceberg. </a:t>
            </a:r>
          </a:p>
          <a:p>
            <a:pPr>
              <a:defRPr/>
            </a:pPr>
            <a:endParaRPr lang="en-US" baseline="0" dirty="0"/>
          </a:p>
          <a:p>
            <a:pPr>
              <a:defRPr/>
            </a:pPr>
            <a:r>
              <a:rPr lang="en-US" baseline="0" dirty="0"/>
              <a:t>Observable behavior is above the waterline and can be seen, and you can control this by choice. Making that change to rotate my iceberg can be easy or hard, depending on the situation and the environment. </a:t>
            </a:r>
          </a:p>
          <a:p>
            <a:pPr>
              <a:defRPr/>
            </a:pPr>
            <a:endParaRPr lang="en-US" baseline="0" dirty="0"/>
          </a:p>
          <a:p>
            <a:pPr>
              <a:defRPr/>
            </a:pPr>
            <a:r>
              <a:rPr lang="en-US" baseline="0" dirty="0"/>
              <a:t>Example: </a:t>
            </a:r>
          </a:p>
          <a:p>
            <a:pPr marL="171450" indent="-171450">
              <a:buFont typeface="Arial" pitchFamily="34" charset="0"/>
              <a:buChar char="•"/>
              <a:defRPr/>
            </a:pPr>
            <a:r>
              <a:rPr lang="en-US" baseline="0" dirty="0"/>
              <a:t>I’m generally a people person. Like to laugh, have fun, work in groups and have a good time. This is me most of the time.</a:t>
            </a:r>
          </a:p>
          <a:p>
            <a:pPr marL="171450" indent="-171450">
              <a:buFont typeface="Arial" pitchFamily="34" charset="0"/>
              <a:buChar char="•"/>
              <a:defRPr/>
            </a:pPr>
            <a:r>
              <a:rPr lang="en-US" baseline="0" dirty="0"/>
              <a:t>(rotate) If I need to have a one-on-one meeting with a coworker where I need to focus on what they’re saying and really concentrate so that I can help them through a project issue or task, I can do it, but with a little bit of effort.</a:t>
            </a:r>
          </a:p>
          <a:p>
            <a:pPr marL="171450" indent="-171450">
              <a:buFont typeface="Arial" pitchFamily="34" charset="0"/>
              <a:buChar char="•"/>
              <a:defRPr/>
            </a:pPr>
            <a:r>
              <a:rPr lang="en-US" baseline="0" dirty="0"/>
              <a:t>(rotate) Let’s say my boss gives me a very lengthy assignment that’s going to require me to bring everyone together, have them focus, and get this done quickly and efficiently. I can rotate the other way, and take that role to get things done without laughing and joking and making it a fun thing to do, but again, it’s going to take some effort. So rotating to the left or to the right, I have to demonstrate some very different behaviors from where I’m most comfortable and it’s not as typical for me. But I can make the change with minimal effort.</a:t>
            </a:r>
          </a:p>
          <a:p>
            <a:pPr marL="171450" indent="-171450">
              <a:buFont typeface="Arial" pitchFamily="34" charset="0"/>
              <a:buChar char="•"/>
              <a:defRPr/>
            </a:pPr>
            <a:r>
              <a:rPr lang="en-US" baseline="0" dirty="0"/>
              <a:t>(rotate) I can also turn my iceberg all the way over. My manager asks me to proof-read a 100-page report. I have to check spelling, grammar, punctuation, formatting, make sure the references are correct, etc. I’m also told I have to work on this until it’s done. Because this is so different from the norm for me, it’s going to take an immense amount of effort, energy, and it would be very hard for me to sustain. This isn’t easy for me, but it’s part of my job. I change my typical behavior to perform the task, but I’m exhausted when I’m done. </a:t>
            </a:r>
          </a:p>
          <a:p>
            <a:pPr marL="171450" indent="-171450">
              <a:buFont typeface="Arial" pitchFamily="34" charset="0"/>
              <a:buChar char="•"/>
              <a:defRPr/>
            </a:pPr>
            <a:r>
              <a:rPr lang="en-US" baseline="0" dirty="0"/>
              <a:t>(rotate) So after work, I’m going to invite a couple of friends over for dinner, where I can “be my normal self” again. </a:t>
            </a:r>
          </a:p>
          <a:p>
            <a:pPr>
              <a:defRPr/>
            </a:pPr>
            <a:endParaRPr lang="en-US" baseline="0" dirty="0"/>
          </a:p>
          <a:p>
            <a:pPr>
              <a:defRPr/>
            </a:pPr>
            <a:r>
              <a:rPr lang="en-US" baseline="0" dirty="0"/>
              <a:t>(Quadrants) You’re always rotating your iceberg based on what’s going on. (click) In different situations and different environments, you behave differently. </a:t>
            </a:r>
          </a:p>
          <a:p>
            <a:pPr>
              <a:defRPr/>
            </a:pPr>
            <a:endParaRPr lang="en-US" baseline="0" dirty="0"/>
          </a:p>
          <a:p>
            <a:pPr>
              <a:defRPr/>
            </a:pPr>
            <a:r>
              <a:rPr lang="en-US" baseline="0" dirty="0"/>
              <a:t>Regardless of how I rotate my iceberg to behave in different ways, there is a portion of the iceberg that never goes above the waterline.</a:t>
            </a:r>
          </a:p>
          <a:p>
            <a:pPr>
              <a:defRPr/>
            </a:pPr>
            <a:r>
              <a:rPr lang="en-US" baseline="0" dirty="0"/>
              <a:t>You personality never changes, but you can rotate our observable behavior in order to get the appropriate result.</a:t>
            </a:r>
          </a:p>
          <a:p>
            <a:pPr>
              <a:defRPr/>
            </a:pPr>
            <a:endParaRPr lang="en-US" baseline="0" dirty="0"/>
          </a:p>
          <a:p>
            <a:pPr>
              <a:defRPr/>
            </a:pPr>
            <a:r>
              <a:rPr lang="en-US" baseline="0" dirty="0"/>
              <a:t>Our beliefs, perceptions, the situation and environment, all work together to inform and dictate how we “rotate our iceberg” and cause us to adjust our behavior </a:t>
            </a:r>
            <a:r>
              <a:rPr lang="en-US" baseline="0" dirty="0" err="1"/>
              <a:t>situationally</a:t>
            </a:r>
            <a:r>
              <a:rPr lang="en-US" baseline="0" dirty="0"/>
              <a:t>, intentionally and temporarily. </a:t>
            </a:r>
          </a:p>
          <a:p>
            <a:pPr>
              <a:defRPr/>
            </a:pPr>
            <a:endParaRPr lang="en-US"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Go through points on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Build 1 – (click) See if participants can recognize</a:t>
            </a:r>
            <a:r>
              <a:rPr lang="en-US" baseline="0" dirty="0"/>
              <a:t> the pattern. (30 seconds) If anyone knows it, have them draw it.</a:t>
            </a:r>
          </a:p>
          <a:p>
            <a:pPr eaLnBrk="1" hangingPunct="1"/>
            <a:endParaRPr lang="en-US" baseline="0" dirty="0"/>
          </a:p>
          <a:p>
            <a:pPr eaLnBrk="1" hangingPunct="1"/>
            <a:r>
              <a:rPr lang="en-US" baseline="0" dirty="0"/>
              <a:t>Build 2 – (click) Reveal next shape, ask participants to raise their hands if they can recognize the patter now.</a:t>
            </a:r>
          </a:p>
          <a:p>
            <a:pPr eaLnBrk="1" hangingPunct="1"/>
            <a:endParaRPr lang="en-US" baseline="0" dirty="0"/>
          </a:p>
          <a:p>
            <a:pPr eaLnBrk="1" hangingPunct="1"/>
            <a:r>
              <a:rPr lang="en-US" baseline="0" dirty="0"/>
              <a:t>Build 3 – (click) Reveal the pattern</a:t>
            </a:r>
          </a:p>
          <a:p>
            <a:pPr eaLnBrk="1" hangingPunct="1"/>
            <a:endParaRPr lang="en-US" baseline="0" dirty="0"/>
          </a:p>
          <a:p>
            <a:pPr eaLnBrk="1" hangingPunct="1"/>
            <a:r>
              <a:rPr lang="en-US" baseline="0" dirty="0"/>
              <a:t>What can we take away from this?</a:t>
            </a:r>
          </a:p>
          <a:p>
            <a:pPr eaLnBrk="1" hangingPunct="1"/>
            <a:endParaRPr lang="en-US" baseline="0" dirty="0"/>
          </a:p>
          <a:p>
            <a:pPr eaLnBrk="1" hangingPunct="1"/>
            <a:r>
              <a:rPr lang="en-US" baseline="0" dirty="0"/>
              <a:t>(click) If you can identify the pattern, you can make sense of it and know what comes next. </a:t>
            </a:r>
          </a:p>
          <a:p>
            <a:pPr eaLnBrk="1" hangingPunct="1"/>
            <a:r>
              <a:rPr lang="en-US" baseline="0" dirty="0"/>
              <a:t>You can know what to do to build trust and respect in your relationships. </a:t>
            </a:r>
          </a:p>
          <a:p>
            <a:pPr eaLnBrk="1" hangingPunct="1"/>
            <a:r>
              <a:rPr lang="en-US" baseline="0" dirty="0"/>
              <a:t>Remember how awareness ultimately leads to control? The more self-aware you are, the more fully present you can be with someone.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profile</a:t>
            </a:r>
            <a:r>
              <a:rPr lang="en-US" baseline="0" dirty="0"/>
              <a:t> is going to help you gain insight into your preferred behavior style (the top of your iceberg, where you feel most comfortable).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a:t>Add up the number of checkboxes for C, S, A and P. </a:t>
            </a:r>
            <a:endParaRPr lang="en-US" dirty="0"/>
          </a:p>
          <a:p>
            <a:pPr eaLnBrk="1" hangingPunct="1"/>
            <a:endParaRPr lang="en-US" dirty="0"/>
          </a:p>
          <a:p>
            <a:pPr eaLnBrk="1" hangingPunct="1"/>
            <a:r>
              <a:rPr lang="en-US" dirty="0"/>
              <a:t>Build 1</a:t>
            </a:r>
            <a:r>
              <a:rPr lang="en-US" baseline="0" dirty="0"/>
              <a:t> –Enter your total scores for C, S, A, and P in the Tally Box column, and total those in the Total Box. </a:t>
            </a:r>
          </a:p>
          <a:p>
            <a:pPr eaLnBrk="1" hangingPunct="1"/>
            <a:endParaRPr lang="en-US" baseline="0" dirty="0"/>
          </a:p>
          <a:p>
            <a:pPr eaLnBrk="1" hangingPunct="1"/>
            <a:r>
              <a:rPr lang="en-US" baseline="0" dirty="0"/>
              <a:t>Build 2 – Next, highlight from left to right, out to your score for that letter. So if I had a 10 for C, I’d highlight from the edge of the Tally Box to the number 10. (The highlighter here is in blue.)</a:t>
            </a:r>
          </a:p>
          <a:p>
            <a:pPr eaLnBrk="1" hangingPunct="1"/>
            <a:endParaRPr lang="en-US" baseline="0" dirty="0"/>
          </a:p>
          <a:p>
            <a:pPr eaLnBrk="1" hangingPunct="1"/>
            <a:r>
              <a:rPr lang="en-US" baseline="0" dirty="0"/>
              <a:t>Build 3 – Next, observe what numbers fall to the right of the midline. Place a 1 in the space provided that was your highest right of midline score.</a:t>
            </a:r>
          </a:p>
          <a:p>
            <a:pPr eaLnBrk="1" hangingPunct="1"/>
            <a:endParaRPr lang="en-US" baseline="0" dirty="0"/>
          </a:p>
          <a:p>
            <a:pPr eaLnBrk="1" hangingPunct="1"/>
            <a:r>
              <a:rPr lang="en-US" baseline="0" dirty="0"/>
              <a:t>Place a 2 in the space provided that has the next highest right of midline score.</a:t>
            </a:r>
          </a:p>
          <a:p>
            <a:pPr eaLnBrk="1" hangingPunct="1"/>
            <a:endParaRPr lang="en-US" baseline="0" dirty="0"/>
          </a:p>
          <a:p>
            <a:pPr eaLnBrk="1" hangingPunct="1"/>
            <a:r>
              <a:rPr lang="en-US" baseline="0" dirty="0"/>
              <a:t>So what these letters represent are behavior styles: Controller, Stabilizer, Analyzer and Persuader. The profile identifies the style you prefer in the work place.</a:t>
            </a:r>
          </a:p>
          <a:p>
            <a:pPr eaLnBrk="1" hangingPunct="1"/>
            <a:endParaRPr lang="en-US" baseline="0" dirty="0"/>
          </a:p>
          <a:p>
            <a:pPr eaLnBrk="1" hangingPunct="1"/>
            <a:r>
              <a:rPr lang="en-US" baseline="0" dirty="0"/>
              <a:t>Ask for show of hands for who has what style as #1.</a:t>
            </a:r>
          </a:p>
          <a:p>
            <a:pPr eaLnBrk="1" hangingPunct="1"/>
            <a:endParaRPr lang="en-US" baseline="0" dirty="0"/>
          </a:p>
          <a:p>
            <a:pPr eaLnBrk="1" hangingPunct="1"/>
            <a:r>
              <a:rPr lang="en-US" baseline="0" dirty="0"/>
              <a:t>Emphasize: I’m all four and you’re all four. We all rotate our icebergs at one time or another depending on the situation and environment. </a:t>
            </a:r>
          </a:p>
          <a:p>
            <a:pPr eaLnBrk="1" hangingPunct="1"/>
            <a:r>
              <a:rPr lang="en-US" baseline="0" dirty="0"/>
              <a:t>Don’t pigeon hole yourself into one behavior style, because we all do all four.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428625" y="717550"/>
            <a:ext cx="6234113" cy="3508375"/>
          </a:xfrm>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a:t>Instruct participants to fill in their #1 and #2 in 1a and 1b of page 15 of their AISM workbook. Tell them to turn to the page that describes this behavior and see if that’s an accurate description of their behavior.</a:t>
            </a:r>
          </a:p>
          <a:p>
            <a:pPr eaLnBrk="1" hangingPunct="1"/>
            <a:endParaRPr lang="en-US" baseline="0" dirty="0"/>
          </a:p>
          <a:p>
            <a:pPr eaLnBrk="1" hangingPunct="1"/>
            <a:r>
              <a:rPr lang="en-US" baseline="0" dirty="0"/>
              <a:t>If it doesn’t seem accurate, tell them to flip it and do the inverse. </a:t>
            </a:r>
          </a:p>
          <a:p>
            <a:pPr eaLnBrk="1" hangingPunct="1"/>
            <a:endParaRPr lang="en-US" baseline="0" dirty="0"/>
          </a:p>
          <a:p>
            <a:pPr eaLnBrk="1" hangingPunct="1"/>
            <a:r>
              <a:rPr lang="en-US" baseline="0" dirty="0"/>
              <a:t>Go around the room and get participants to tell how accurate the description is, in a percentage. (Shooting for 70% accuracy.)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Transition:</a:t>
            </a:r>
            <a:r>
              <a:rPr lang="en-US" baseline="0" dirty="0"/>
              <a:t> If you’re going to flex, let’s put it into real terms so that you’ll know what you need to do.</a:t>
            </a:r>
            <a:endParaRPr lang="en-US" dirty="0"/>
          </a:p>
          <a:p>
            <a:pPr eaLnBrk="1" hangingPunct="1"/>
            <a:endParaRPr lang="en-US" dirty="0"/>
          </a:p>
          <a:p>
            <a:pPr eaLnBrk="1" hangingPunct="1"/>
            <a:r>
              <a:rPr lang="en-US" dirty="0"/>
              <a:t>The yellow box represents</a:t>
            </a:r>
            <a:r>
              <a:rPr lang="en-US" baseline="0" dirty="0"/>
              <a:t> your preferred Behavior Style.</a:t>
            </a:r>
          </a:p>
          <a:p>
            <a:pPr eaLnBrk="1" hangingPunct="1"/>
            <a:endParaRPr lang="en-US" baseline="0" dirty="0"/>
          </a:p>
          <a:p>
            <a:pPr eaLnBrk="1" hangingPunct="1"/>
            <a:r>
              <a:rPr lang="en-US" baseline="0" dirty="0"/>
              <a:t>You can easily take one step and “rotate your iceberg” go accommodate the needs of people in those quadrants immediately around you in your “neighborhood.”</a:t>
            </a:r>
          </a:p>
          <a:p>
            <a:pPr eaLnBrk="1" hangingPunct="1"/>
            <a:endParaRPr lang="en-US" baseline="0" dirty="0"/>
          </a:p>
          <a:p>
            <a:pPr eaLnBrk="1" hangingPunct="1"/>
            <a:r>
              <a:rPr lang="en-US" baseline="0" dirty="0"/>
              <a:t>While these quadrants are an additional step away from your style quadrant, you can still take one more step and “rotate your iceberg” a bit further to meet the needs of people here. It requires a bit of stretching but can be done. </a:t>
            </a:r>
          </a:p>
          <a:p>
            <a:pPr eaLnBrk="1" hangingPunct="1"/>
            <a:endParaRPr lang="en-US" baseline="0" dirty="0"/>
          </a:p>
          <a:p>
            <a:pPr eaLnBrk="1" hangingPunct="1"/>
            <a:r>
              <a:rPr lang="en-US" baseline="0" dirty="0"/>
              <a:t>The red area represents people in quadrants that will be very difficult for you to accommodate over and extended period of time. You may be able to “rotate your iceberg” to meet the needs of people in these quadrants for a short time, but it would be unsustainable.</a:t>
            </a:r>
          </a:p>
          <a:p>
            <a:pPr eaLnBrk="1" hangingPunct="1"/>
            <a:endParaRPr lang="en-US" baseline="0" dirty="0"/>
          </a:p>
          <a:p>
            <a:pPr eaLnBrk="1" hangingPunct="1"/>
            <a:r>
              <a:rPr lang="en-US" baseline="0" dirty="0"/>
              <a:t> </a:t>
            </a:r>
            <a:endParaRPr lang="en-US" dirty="0"/>
          </a:p>
          <a:p>
            <a:pPr eaLnBrk="1" hangingPunct="1"/>
            <a:endParaRPr lang="en-US" dirty="0"/>
          </a:p>
        </p:txBody>
      </p:sp>
    </p:spTree>
    <p:extLst>
      <p:ext uri="{BB962C8B-B14F-4D97-AF65-F5344CB8AC3E}">
        <p14:creationId xmlns:p14="http://schemas.microsoft.com/office/powerpoint/2010/main" val="194636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Same goes for this person over here…</a:t>
            </a:r>
          </a:p>
        </p:txBody>
      </p:sp>
    </p:spTree>
    <p:extLst>
      <p:ext uri="{BB962C8B-B14F-4D97-AF65-F5344CB8AC3E}">
        <p14:creationId xmlns:p14="http://schemas.microsoft.com/office/powerpoint/2010/main" val="78400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If you are</a:t>
            </a:r>
            <a:r>
              <a:rPr lang="en-US" baseline="0" dirty="0"/>
              <a:t> able to take one step toward someone else in terms of Styles and better meet his/her needs, he/she will be willing to take one step toward you to better meet your needs.</a:t>
            </a:r>
          </a:p>
          <a:p>
            <a:pPr eaLnBrk="1" hangingPunct="1"/>
            <a:endParaRPr lang="en-US" baseline="0" dirty="0"/>
          </a:p>
          <a:p>
            <a:pPr eaLnBrk="1" hangingPunct="1"/>
            <a:r>
              <a:rPr lang="en-US" baseline="0" dirty="0"/>
              <a:t>Flexing must be practiced consistently over time. There may be resistance and skepticism on the part of the other Style at first. However, over time, trust and respect can increase for both individuals. </a:t>
            </a:r>
            <a:endParaRPr lang="en-US" dirty="0"/>
          </a:p>
          <a:p>
            <a:pPr eaLnBrk="1" hangingPunct="1"/>
            <a:endParaRPr lang="en-US" dirty="0"/>
          </a:p>
        </p:txBody>
      </p:sp>
    </p:spTree>
    <p:extLst>
      <p:ext uri="{BB962C8B-B14F-4D97-AF65-F5344CB8AC3E}">
        <p14:creationId xmlns:p14="http://schemas.microsoft.com/office/powerpoint/2010/main" val="117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 of Workbook</a:t>
            </a:r>
          </a:p>
          <a:p>
            <a:endParaRPr lang="en-US" dirty="0"/>
          </a:p>
          <a:p>
            <a:r>
              <a:rPr lang="en-US" dirty="0"/>
              <a:t>What is this symbol?</a:t>
            </a:r>
            <a:r>
              <a:rPr lang="en-US" baseline="0" dirty="0"/>
              <a:t> (yin and yang) What does it represent? (balance, harmony, the integration of opposites, complementary opposites, a really bad choice for a tattoo…) </a:t>
            </a:r>
          </a:p>
          <a:p>
            <a:endParaRPr lang="en-US" baseline="0" dirty="0"/>
          </a:p>
          <a:p>
            <a:r>
              <a:rPr lang="en-US" baseline="0" dirty="0"/>
              <a:t>Let’s look at this as tasks and people in the workplace.</a:t>
            </a:r>
          </a:p>
          <a:p>
            <a:pPr marL="171450" indent="-171450">
              <a:buFontTx/>
              <a:buChar char="-"/>
            </a:pPr>
            <a:r>
              <a:rPr lang="en-US" baseline="0" dirty="0"/>
              <a:t>Tasks are what we do</a:t>
            </a:r>
          </a:p>
          <a:p>
            <a:pPr marL="171450" indent="-171450">
              <a:buFontTx/>
              <a:buChar char="-"/>
            </a:pPr>
            <a:r>
              <a:rPr lang="en-US" baseline="0" dirty="0"/>
              <a:t>People are how and why we do what we do</a:t>
            </a:r>
          </a:p>
          <a:p>
            <a:pPr marL="171450" indent="-171450">
              <a:buFontTx/>
              <a:buChar char="-"/>
            </a:pPr>
            <a:endParaRPr lang="en-US" baseline="0" dirty="0"/>
          </a:p>
          <a:p>
            <a:pPr marL="0" indent="0">
              <a:buFontTx/>
              <a:buNone/>
            </a:pPr>
            <a:r>
              <a:rPr lang="en-US" baseline="0" dirty="0"/>
              <a:t>In the workplace, there is typically an emphasis on tasks that need to be accomplished, which can reflect an environment that looks like this visual.</a:t>
            </a:r>
          </a:p>
          <a:p>
            <a:pPr marL="171450" indent="-171450">
              <a:buFontTx/>
              <a:buChar char="-"/>
            </a:pPr>
            <a:r>
              <a:rPr lang="en-US" baseline="0" dirty="0"/>
              <a:t>What are some good things about this?</a:t>
            </a:r>
          </a:p>
          <a:p>
            <a:pPr marL="171450" indent="-171450">
              <a:buFontTx/>
              <a:buChar char="-"/>
            </a:pPr>
            <a:r>
              <a:rPr lang="en-US" baseline="0" dirty="0"/>
              <a:t>What are some bad things about this?</a:t>
            </a:r>
          </a:p>
          <a:p>
            <a:pPr marL="171450" indent="-171450">
              <a:buFontTx/>
              <a:buChar char="-"/>
            </a:pPr>
            <a:r>
              <a:rPr lang="en-US" baseline="0" dirty="0"/>
              <a:t>Can you think of any examples of companies who have been successful doing this?</a:t>
            </a:r>
          </a:p>
          <a:p>
            <a:pPr marL="171450" indent="-171450">
              <a:buFontTx/>
              <a:buChar char="-"/>
            </a:pPr>
            <a:endParaRPr lang="en-US" baseline="0" dirty="0"/>
          </a:p>
          <a:p>
            <a:pPr marL="0" indent="0">
              <a:buFontTx/>
              <a:buNone/>
            </a:pPr>
            <a:r>
              <a:rPr lang="en-US" baseline="0" dirty="0"/>
              <a:t>What about a workplace that focuses more on people than on tasks</a:t>
            </a:r>
          </a:p>
          <a:p>
            <a:pPr marL="171450" indent="-171450">
              <a:buFontTx/>
              <a:buChar char="-"/>
            </a:pPr>
            <a:r>
              <a:rPr lang="en-US" baseline="0" dirty="0"/>
              <a:t>What are some good things about this?</a:t>
            </a:r>
          </a:p>
          <a:p>
            <a:pPr marL="171450" indent="-171450">
              <a:buFontTx/>
              <a:buChar char="-"/>
            </a:pPr>
            <a:r>
              <a:rPr lang="en-US" baseline="0" dirty="0"/>
              <a:t>What are some bad things about this?</a:t>
            </a:r>
          </a:p>
          <a:p>
            <a:pPr marL="171450" indent="-171450">
              <a:buFontTx/>
              <a:buChar char="-"/>
            </a:pPr>
            <a:r>
              <a:rPr lang="en-US" baseline="0" dirty="0"/>
              <a:t>Can you think of any examples of companies who have been successful doing this?</a:t>
            </a:r>
          </a:p>
          <a:p>
            <a:pPr marL="0" indent="0">
              <a:buFontTx/>
              <a:buNone/>
            </a:pPr>
            <a:endParaRPr lang="en-US" dirty="0"/>
          </a:p>
          <a:p>
            <a:pPr marL="0" indent="0">
              <a:buFontTx/>
              <a:buNone/>
            </a:pPr>
            <a:r>
              <a:rPr lang="en-US" dirty="0"/>
              <a:t>Is either style</a:t>
            </a:r>
            <a:r>
              <a:rPr lang="en-US" baseline="0" dirty="0"/>
              <a:t> right or wrong, or is it better to balance the two?</a:t>
            </a:r>
          </a:p>
          <a:p>
            <a:pPr marL="0" indent="0">
              <a:buFontTx/>
              <a:buNone/>
            </a:pPr>
            <a:r>
              <a:rPr lang="en-US" baseline="0" dirty="0"/>
              <a:t>Balance is static, but highly variable.</a:t>
            </a:r>
          </a:p>
          <a:p>
            <a:pPr marL="0" indent="0">
              <a:buFontTx/>
              <a:buNone/>
            </a:pPr>
            <a:r>
              <a:rPr lang="en-US" baseline="0" dirty="0"/>
              <a:t>You’re never actually in balance; you have to be able to switch back and forth between the two. </a:t>
            </a:r>
          </a:p>
          <a:p>
            <a:pPr marL="0" indent="0">
              <a:buFontTx/>
              <a:buNone/>
            </a:pPr>
            <a:endParaRPr lang="en-US" baseline="0" dirty="0"/>
          </a:p>
          <a:p>
            <a:pPr marL="0" indent="0">
              <a:buFontTx/>
              <a:buNone/>
            </a:pPr>
            <a:r>
              <a:rPr lang="en-US" baseline="0" dirty="0"/>
              <a:t>Every task involves, impacts and influences someone else (could be negative or positive). </a:t>
            </a:r>
          </a:p>
          <a:p>
            <a:pPr marL="0" indent="0">
              <a:buFontTx/>
              <a:buNone/>
            </a:pPr>
            <a:endParaRPr lang="en-US" baseline="0" dirty="0"/>
          </a:p>
          <a:p>
            <a:pPr marL="0" indent="0">
              <a:buFontTx/>
              <a:buNone/>
            </a:pPr>
            <a:r>
              <a:rPr lang="en-US" b="1" u="sng" baseline="0" dirty="0"/>
              <a:t>TRANSITION</a:t>
            </a:r>
          </a:p>
          <a:p>
            <a:pPr marL="171450" indent="-171450">
              <a:buFont typeface="Arial" pitchFamily="34" charset="0"/>
              <a:buChar char="•"/>
            </a:pPr>
            <a:r>
              <a:rPr lang="en-US" baseline="0" dirty="0"/>
              <a:t>In order to have a well balanced workplace with sustained productivity, both sides of the yin/yang must be well done.</a:t>
            </a:r>
          </a:p>
          <a:p>
            <a:pPr marL="171450" indent="-171450">
              <a:buFont typeface="Arial" pitchFamily="34" charset="0"/>
              <a:buChar char="•"/>
            </a:pPr>
            <a:r>
              <a:rPr lang="en-US" baseline="0" dirty="0"/>
              <a:t>To create this balance, we need to generate trust and respect in relationships.</a:t>
            </a:r>
          </a:p>
          <a:p>
            <a:pPr marL="171450" indent="-171450">
              <a:buFont typeface="Arial" pitchFamily="34" charset="0"/>
              <a:buChar char="•"/>
            </a:pPr>
            <a:r>
              <a:rPr lang="en-US" baseline="0" dirty="0"/>
              <a:t>If we are able to do this, people issues diminish and productivity related to task completion increases.</a:t>
            </a:r>
          </a:p>
          <a:p>
            <a:pPr marL="171450" indent="-171450">
              <a:buFont typeface="Arial" pitchFamily="34" charset="0"/>
              <a:buChar char="•"/>
            </a:pPr>
            <a:r>
              <a:rPr lang="en-US" baseline="0" dirty="0"/>
              <a:t>It is all about trust and respect. </a:t>
            </a:r>
          </a:p>
          <a:p>
            <a:pPr marL="171450" indent="-171450">
              <a:buFont typeface="Arial" pitchFamily="34" charset="0"/>
              <a:buChar char="•"/>
            </a:pPr>
            <a:r>
              <a:rPr lang="en-US" baseline="0" dirty="0"/>
              <a:t>How you do your tasks will build trust and respect with other people.</a:t>
            </a:r>
          </a:p>
          <a:p>
            <a:pPr marL="171450" indent="-171450">
              <a:buFont typeface="Arial" pitchFamily="34" charset="0"/>
              <a:buChar char="•"/>
            </a:pPr>
            <a:r>
              <a:rPr lang="en-US" baseline="0" dirty="0"/>
              <a:t>People Skills focuses specifically on developing awareness for and skill which, if used, will help this balance between task issues and people issues.</a:t>
            </a:r>
            <a:endParaRPr lang="en-US" dirty="0"/>
          </a:p>
        </p:txBody>
      </p:sp>
    </p:spTree>
    <p:extLst>
      <p:ext uri="{BB962C8B-B14F-4D97-AF65-F5344CB8AC3E}">
        <p14:creationId xmlns:p14="http://schemas.microsoft.com/office/powerpoint/2010/main" val="1837432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Bridge styles</a:t>
            </a:r>
            <a:r>
              <a:rPr lang="en-US" baseline="0" dirty="0"/>
              <a:t> are able to bridge communication between styles which would naturally have a more challenging time “speaking each others’ language”. </a:t>
            </a:r>
          </a:p>
          <a:p>
            <a:pPr eaLnBrk="1" hangingPunct="1"/>
            <a:endParaRPr lang="en-US" baseline="0" dirty="0"/>
          </a:p>
          <a:p>
            <a:pPr eaLnBrk="1" hangingPunct="1"/>
            <a:r>
              <a:rPr lang="en-US" baseline="0" dirty="0"/>
              <a:t>These styles have a unique characteristic that allows for bridging: they demonstrate seemingly opposite behavior. </a:t>
            </a:r>
          </a:p>
          <a:p>
            <a:pPr eaLnBrk="1" hangingPunct="1"/>
            <a:endParaRPr lang="en-US" baseline="0" dirty="0"/>
          </a:p>
          <a:p>
            <a:pPr eaLnBrk="1" hangingPunct="1"/>
            <a:r>
              <a:rPr lang="en-US" baseline="0" dirty="0"/>
              <a:t>These styles can be excellent communicators within and between teams. For this reason, it’s important to identify any teammates who regularly demonstrate a Bridge style preference. </a:t>
            </a:r>
          </a:p>
          <a:p>
            <a:pPr eaLnBrk="1" hangingPunct="1"/>
            <a:endParaRPr lang="en-US" baseline="0" dirty="0"/>
          </a:p>
          <a:p>
            <a:pPr eaLnBrk="1" hangingPunct="1"/>
            <a:r>
              <a:rPr lang="en-US" baseline="0" dirty="0"/>
              <a:t>They can connect with a diagonal style… (Stabilizers, can you believe that someone could connect with a controller?? Impossible!)</a:t>
            </a:r>
          </a:p>
          <a:p>
            <a:pPr eaLnBrk="1" hangingPunct="1"/>
            <a:endParaRPr lang="en-US" baseline="0" dirty="0"/>
          </a:p>
          <a:p>
            <a:pPr eaLnBrk="1" hangingPunct="1"/>
            <a:r>
              <a:rPr lang="en-US" baseline="0" dirty="0"/>
              <a:t>These styles are very flexible and don’t always have a red zone. They’ve likely learned one of their behavior styles, and the other is more natural. </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7051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Step through</a:t>
            </a:r>
            <a:r>
              <a:rPr lang="en-US" baseline="0" dirty="0"/>
              <a:t> bullets.</a:t>
            </a:r>
          </a:p>
          <a:p>
            <a:pPr eaLnBrk="1" hangingPunct="1"/>
            <a:endParaRPr lang="en-US" baseline="0" dirty="0"/>
          </a:p>
          <a:p>
            <a:pPr eaLnBrk="1" hangingPunct="1"/>
            <a:r>
              <a:rPr lang="en-US" baseline="0" dirty="0"/>
              <a:t>People Skills was designed to help people achieve results through thoughtfully and deliberately building relationships. One of the most powerful ways we’ve discovered to accomplish this is by flexing to create win-win outcomes. </a:t>
            </a:r>
          </a:p>
          <a:p>
            <a:pPr eaLnBrk="1" hangingPunct="1"/>
            <a:endParaRPr lang="en-US" baseline="0" dirty="0"/>
          </a:p>
          <a:p>
            <a:pPr eaLnBrk="1" hangingPunct="1"/>
            <a:r>
              <a:rPr lang="en-US" baseline="0" dirty="0"/>
              <a:t>You now have the awareness of Behavior Styles and understand the options available for flexing to meet Style needs.</a:t>
            </a:r>
          </a:p>
          <a:p>
            <a:pPr eaLnBrk="1" hangingPunct="1"/>
            <a:endParaRPr lang="en-US" baseline="0" dirty="0"/>
          </a:p>
          <a:p>
            <a:pPr eaLnBrk="1" hangingPunct="1"/>
            <a:r>
              <a:rPr lang="en-US" baseline="0" dirty="0"/>
              <a:t>With this knowledge you have a choice whether or not you will flex your behavior – </a:t>
            </a:r>
            <a:r>
              <a:rPr lang="en-US" baseline="0" dirty="0" err="1"/>
              <a:t>situationally</a:t>
            </a:r>
            <a:r>
              <a:rPr lang="en-US" baseline="0" dirty="0"/>
              <a:t>, intentionally and temporarily – to create a win-win. This is a change of what you do, not who you are. </a:t>
            </a:r>
          </a:p>
          <a:p>
            <a:pPr eaLnBrk="1" hangingPunct="1"/>
            <a:endParaRPr lang="en-US" baseline="0" dirty="0"/>
          </a:p>
          <a:p>
            <a:pPr eaLnBrk="1" hangingPunct="1"/>
            <a:r>
              <a:rPr lang="en-US" baseline="0" dirty="0"/>
              <a:t>You might not be willing because there is no trust and respect in place (no desire to improve). And you also might not be able to flex because there is no skill. But hopefully you’ve been made aware of your options through this course, and you will choose to incorporate those skills into your everyday lives. </a:t>
            </a:r>
            <a:endParaRPr lang="en-US" dirty="0"/>
          </a:p>
        </p:txBody>
      </p:sp>
    </p:spTree>
    <p:extLst>
      <p:ext uri="{BB962C8B-B14F-4D97-AF65-F5344CB8AC3E}">
        <p14:creationId xmlns:p14="http://schemas.microsoft.com/office/powerpoint/2010/main" val="4056540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Only show first part</a:t>
            </a:r>
          </a:p>
          <a:p>
            <a:pPr eaLnBrk="1" hangingPunct="1"/>
            <a:endParaRPr lang="en-US" dirty="0"/>
          </a:p>
          <a:p>
            <a:pPr eaLnBrk="1" hangingPunct="1"/>
            <a:r>
              <a:rPr lang="en-US" dirty="0"/>
              <a:t>Now we’ll have an opportunity to learn more about each individual</a:t>
            </a:r>
            <a:r>
              <a:rPr lang="en-US" baseline="0" dirty="0"/>
              <a:t> behavior style and what each of them bring to a team. </a:t>
            </a:r>
          </a:p>
          <a:p>
            <a:pPr eaLnBrk="1" hangingPunct="1"/>
            <a:endParaRPr lang="en-US" baseline="0" dirty="0"/>
          </a:p>
          <a:p>
            <a:pPr eaLnBrk="1" hangingPunct="1"/>
            <a:r>
              <a:rPr lang="en-US" baseline="0" dirty="0"/>
              <a:t>In this video, Tom </a:t>
            </a:r>
            <a:r>
              <a:rPr lang="en-US" baseline="0" dirty="0" err="1"/>
              <a:t>Champoux</a:t>
            </a:r>
            <a:r>
              <a:rPr lang="en-US" baseline="0" dirty="0"/>
              <a:t>, co-founder of the </a:t>
            </a:r>
            <a:r>
              <a:rPr lang="en-US" baseline="0" dirty="0" err="1"/>
              <a:t>Effecitiveness</a:t>
            </a:r>
            <a:r>
              <a:rPr lang="en-US" baseline="0" dirty="0"/>
              <a:t> Institute, is going to walk you through each style’s strengths, weaknesses, their </a:t>
            </a:r>
            <a:r>
              <a:rPr lang="en-US" baseline="0" dirty="0" err="1"/>
              <a:t>holstershot</a:t>
            </a:r>
            <a:r>
              <a:rPr lang="en-US" baseline="0" dirty="0"/>
              <a:t>, how they appear to others, their needs, what they do with ideas, and many other details. Keep in mind that these are the behavior styles in their pure form. </a:t>
            </a:r>
          </a:p>
          <a:p>
            <a:pPr eaLnBrk="1" hangingPunct="1"/>
            <a:endParaRPr lang="en-US" baseline="0" dirty="0"/>
          </a:p>
          <a:p>
            <a:pPr eaLnBrk="1" hangingPunct="1"/>
            <a:r>
              <a:rPr lang="en-US" baseline="0" dirty="0"/>
              <a:t>Take notes on each behavior style on pages 16 and 17 of your workbook.</a:t>
            </a:r>
          </a:p>
          <a:p>
            <a:pPr eaLnBrk="1" hangingPunct="1"/>
            <a:endParaRPr lang="en-US" baseline="0" dirty="0"/>
          </a:p>
          <a:p>
            <a:pPr eaLnBrk="1" hangingPunct="1"/>
            <a:r>
              <a:rPr lang="en-US" baseline="0" dirty="0"/>
              <a:t>Go over key points of the video (their major focus, and any other details that the class brings up).</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a:t>
            </a:r>
            <a:r>
              <a:rPr lang="en-US" baseline="0" dirty="0"/>
              <a:t> 1 was all about bringing awareness, and realizing the difference between behavior and personality. </a:t>
            </a:r>
          </a:p>
          <a:p>
            <a:endParaRPr lang="en-US" baseline="0" dirty="0"/>
          </a:p>
          <a:p>
            <a:r>
              <a:rPr lang="en-US" baseline="0" dirty="0"/>
              <a:t>Module 2 showed you that there are four different behavior styles that we all exhibit at one time or another.</a:t>
            </a:r>
          </a:p>
          <a:p>
            <a:endParaRPr lang="en-US" baseline="0" dirty="0"/>
          </a:p>
          <a:p>
            <a:r>
              <a:rPr lang="en-US" baseline="0" dirty="0"/>
              <a:t>Now, in Module 3, we’re going to talk about how you “show up” to others. We’re going to talk about how we use energy, and how we behave in order to get our work done. </a:t>
            </a:r>
            <a:endParaRPr lang="en-US" dirty="0"/>
          </a:p>
        </p:txBody>
      </p:sp>
    </p:spTree>
    <p:extLst>
      <p:ext uri="{BB962C8B-B14F-4D97-AF65-F5344CB8AC3E}">
        <p14:creationId xmlns:p14="http://schemas.microsoft.com/office/powerpoint/2010/main" val="3549750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a:t>
            </a:r>
            <a:r>
              <a:rPr lang="en-US" baseline="0" dirty="0"/>
              <a:t> this course, you’ll notice that the different styles will focus on the task, versus the people, and some will focus on implementing, versus initiating. These are the different kinds of energies that we use.</a:t>
            </a:r>
          </a:p>
          <a:p>
            <a:endParaRPr lang="en-US" baseline="0" dirty="0"/>
          </a:p>
          <a:p>
            <a:r>
              <a:rPr lang="en-US" baseline="0" dirty="0"/>
              <a:t>(click) So what you’re going to do, is transfer your scores from the AISM profile, to this graph. So if I have a 1 for Analyzer, I’m going to circle that one, and so on…</a:t>
            </a:r>
          </a:p>
          <a:p>
            <a:endParaRPr lang="en-US" baseline="0" dirty="0"/>
          </a:p>
          <a:p>
            <a:r>
              <a:rPr lang="en-US" baseline="0" dirty="0"/>
              <a:t>(click) Next, connect the dots to make a shape and (click) shade that in.</a:t>
            </a:r>
          </a:p>
          <a:p>
            <a:endParaRPr lang="en-US" baseline="0" dirty="0"/>
          </a:p>
          <a:p>
            <a:r>
              <a:rPr lang="en-US" baseline="0" dirty="0"/>
              <a:t>From there, you’re going to follow the instructions to combine your scores on the axis of each quadrant. So on Task, add your Analyzer score to your Controller score, and so on. </a:t>
            </a:r>
          </a:p>
          <a:p>
            <a:endParaRPr lang="en-US" baseline="0" dirty="0"/>
          </a:p>
          <a:p>
            <a:r>
              <a:rPr lang="en-US" baseline="0" dirty="0"/>
              <a:t>Highlight the two energy boxes with the highest scores (click, click). </a:t>
            </a:r>
          </a:p>
          <a:p>
            <a:endParaRPr lang="en-US" baseline="0" dirty="0"/>
          </a:p>
          <a:p>
            <a:r>
              <a:rPr lang="en-US" baseline="0" dirty="0"/>
              <a:t>This is a visual picture of how you use (get and give) energy. (do you get more energy from your tasks, or from your relationships? Do you enjoy initiating tasks, or implementing them?</a:t>
            </a:r>
            <a:endParaRPr lang="en-US" dirty="0"/>
          </a:p>
        </p:txBody>
      </p:sp>
    </p:spTree>
    <p:extLst>
      <p:ext uri="{BB962C8B-B14F-4D97-AF65-F5344CB8AC3E}">
        <p14:creationId xmlns:p14="http://schemas.microsoft.com/office/powerpoint/2010/main" val="91154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 here’s what this tell us…</a:t>
            </a:r>
          </a:p>
          <a:p>
            <a:pPr eaLnBrk="1" hangingPunct="1"/>
            <a:endParaRPr lang="en-US" dirty="0"/>
          </a:p>
          <a:p>
            <a:pPr eaLnBrk="1" hangingPunct="1"/>
            <a:r>
              <a:rPr lang="en-US" dirty="0"/>
              <a:t>Step through bullet points,</a:t>
            </a:r>
            <a:r>
              <a:rPr lang="en-US" baseline="0" dirty="0"/>
              <a:t> and get someone to tell if they had a similar score in order to confirm results. </a:t>
            </a:r>
          </a:p>
          <a:p>
            <a:pPr eaLnBrk="1" hangingPunct="1"/>
            <a:endParaRPr lang="en-US" baseline="0" dirty="0"/>
          </a:p>
          <a:p>
            <a:pPr eaLnBrk="1" hangingPunct="1"/>
            <a:r>
              <a:rPr lang="en-US" baseline="0" dirty="0"/>
              <a:t>This information helps us to understand the way we change, or flex our behaviors to meet the needs of a situation. </a:t>
            </a:r>
          </a:p>
          <a:p>
            <a:pPr eaLnBrk="1" hangingPunct="1"/>
            <a:endParaRPr lang="en-US" baseline="0" dirty="0"/>
          </a:p>
          <a:p>
            <a:pPr eaLnBrk="1" hangingPunct="1"/>
            <a:r>
              <a:rPr lang="en-US" baseline="0" dirty="0"/>
              <a:t>In some cases, we can easily “rotate our iceberg”, and in other cases, it’s harder.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 you’ll have the opportunity to see the ways that</a:t>
            </a:r>
            <a:r>
              <a:rPr lang="en-US" baseline="0" dirty="0"/>
              <a:t> your energy is used and how your behavior styles change, depending upon the situation and environment.</a:t>
            </a:r>
          </a:p>
          <a:p>
            <a:pPr eaLnBrk="1" hangingPunct="1"/>
            <a:endParaRPr lang="en-US" baseline="0" dirty="0"/>
          </a:p>
          <a:p>
            <a:pPr eaLnBrk="1" hangingPunct="1"/>
            <a:r>
              <a:rPr lang="en-US" baseline="0" dirty="0"/>
              <a:t>Each corner of the room represents a style. (Controllers = back right, Analyzers = back left, Stabilizers = front left, Persuaders = front right). Go ahead and move to your primary style corner.</a:t>
            </a:r>
          </a:p>
          <a:p>
            <a:pPr eaLnBrk="1" hangingPunct="1"/>
            <a:endParaRPr lang="en-US" baseline="0" dirty="0"/>
          </a:p>
          <a:p>
            <a:pPr eaLnBrk="1" hangingPunct="1"/>
            <a:r>
              <a:rPr lang="en-US" baseline="0" dirty="0"/>
              <a:t>I’m going to read several scenarios. I want you to think about what style energy you would manifest in that particular situation, and move to that corner of the room. </a:t>
            </a:r>
          </a:p>
          <a:p>
            <a:pPr eaLnBrk="1" hangingPunct="1"/>
            <a:endParaRPr lang="en-US" baseline="0" dirty="0"/>
          </a:p>
          <a:p>
            <a:pPr eaLnBrk="1" hangingPunct="1"/>
            <a:r>
              <a:rPr lang="en-US" baseline="0" dirty="0"/>
              <a:t>(Read scenarios… see word doc.)</a:t>
            </a:r>
          </a:p>
          <a:p>
            <a:pPr eaLnBrk="1" hangingPunct="1"/>
            <a:endParaRPr lang="en-US" baseline="0" dirty="0"/>
          </a:p>
          <a:p>
            <a:pPr eaLnBrk="1" hangingPunct="1"/>
            <a:r>
              <a:rPr lang="en-US" baseline="0" dirty="0"/>
              <a:t>Have everyone go back to their seats. What did you see/learn?</a:t>
            </a:r>
          </a:p>
          <a:p>
            <a:pPr eaLnBrk="1" hangingPunct="1"/>
            <a:endParaRPr lang="en-US" baseline="0" dirty="0"/>
          </a:p>
          <a:p>
            <a:pPr eaLnBrk="1" hangingPunct="1"/>
            <a:r>
              <a:rPr lang="en-US" baseline="0" dirty="0"/>
              <a:t>So remember, flexing doesn’t change who you are, it only changes what you do. You change your behavior, not your personality. This activity reinforces the idea that all people are capable of changing their behavior situationally, intentionally and temporarily.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Let’s talk about</a:t>
            </a:r>
            <a:r>
              <a:rPr lang="en-US" baseline="0" dirty="0"/>
              <a:t> your behavior from another perspective.</a:t>
            </a:r>
          </a:p>
          <a:p>
            <a:endParaRPr lang="en-US" baseline="0" dirty="0"/>
          </a:p>
          <a:p>
            <a:r>
              <a:rPr lang="en-US" baseline="0" dirty="0"/>
              <a:t>We’re going to continue talking about the two dimensions that we use to understand and visualize observable behavior.</a:t>
            </a:r>
            <a:endParaRPr lang="en-US" dirty="0"/>
          </a:p>
          <a:p>
            <a:endParaRPr lang="en-US" dirty="0"/>
          </a:p>
          <a:p>
            <a:r>
              <a:rPr lang="en-US" dirty="0"/>
              <a:t>Read </a:t>
            </a:r>
            <a:r>
              <a:rPr lang="en-US" baseline="0" dirty="0"/>
              <a:t>paragraphs on workbook page 22.</a:t>
            </a:r>
            <a:endParaRPr lang="en-US" dirty="0"/>
          </a:p>
          <a:p>
            <a:endParaRPr lang="en-US" dirty="0"/>
          </a:p>
          <a:p>
            <a:r>
              <a:rPr lang="en-US" dirty="0"/>
              <a:t>We’re going</a:t>
            </a:r>
            <a:r>
              <a:rPr lang="en-US" baseline="0" dirty="0"/>
              <a:t> to start with the results dimension. There are two ends to this dimension… process-oriented, or expedience-oriented. </a:t>
            </a:r>
          </a:p>
          <a:p>
            <a:endParaRPr lang="en-US" baseline="0" dirty="0"/>
          </a:p>
          <a:p>
            <a:r>
              <a:rPr lang="en-US" baseline="0" dirty="0"/>
              <a:t>So let’s look at these two columns, which are descriptors for these two types of behaviors. </a:t>
            </a:r>
          </a:p>
          <a:p>
            <a:endParaRPr lang="en-US" baseline="0" dirty="0"/>
          </a:p>
          <a:p>
            <a:r>
              <a:rPr lang="en-US" baseline="0" dirty="0"/>
              <a:t>Process-oriented individuals tend to speak slowly, after thinking. (Have someone ask a question, and answer it from Process perspective)</a:t>
            </a:r>
          </a:p>
          <a:p>
            <a:r>
              <a:rPr lang="en-US" baseline="0" dirty="0"/>
              <a:t>Expedience-oriented individuals tend to speak quickly, while thinking. (Have someone ask a question and answer it from Expedient perspective)</a:t>
            </a:r>
          </a:p>
          <a:p>
            <a:endParaRPr lang="en-US" baseline="0" dirty="0"/>
          </a:p>
          <a:p>
            <a:r>
              <a:rPr lang="en-US" baseline="0" dirty="0"/>
              <a:t>Go through the same examples for #2 through #4.</a:t>
            </a:r>
          </a:p>
          <a:p>
            <a:endParaRPr lang="en-US" baseline="0" dirty="0"/>
          </a:p>
          <a:p>
            <a:r>
              <a:rPr lang="en-US" baseline="0" dirty="0"/>
              <a:t>Instruct participants to compare statements made for each #1 in both columns and circle the number that is most true for them. </a:t>
            </a:r>
          </a:p>
          <a:p>
            <a:endParaRPr lang="en-US" baseline="0" dirty="0"/>
          </a:p>
          <a:p>
            <a:r>
              <a:rPr lang="en-US" baseline="0" dirty="0"/>
              <a:t>Use same focus as the AISM profile (at work). </a:t>
            </a:r>
          </a:p>
          <a:p>
            <a:endParaRPr lang="en-US" baseline="0" dirty="0"/>
          </a:p>
          <a:p>
            <a:r>
              <a:rPr lang="en-US" baseline="0" dirty="0"/>
              <a:t>When you’re done, draw a line at the total number of circles you had on each dimension, and shade in the area in the middle.</a:t>
            </a:r>
          </a:p>
          <a:p>
            <a:endParaRPr lang="en-US" baseline="0" dirty="0"/>
          </a:p>
          <a:p>
            <a:r>
              <a:rPr lang="en-US" baseline="0" dirty="0"/>
              <a:t>So if I had 2 on the process side, and 8 on the expedience side, I’d mark the number 2 on the process dimension, and the number 8 on the expedient, and shade the area in the middle. </a:t>
            </a:r>
          </a:p>
          <a:p>
            <a:endParaRPr lang="en-US" baseline="0" dirty="0"/>
          </a:p>
          <a:p>
            <a:r>
              <a:rPr lang="en-US" baseline="0" dirty="0"/>
              <a:t>When you’re done, just look up so that I know you’re ready to move to the next section. </a:t>
            </a:r>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Page iv in Workbook</a:t>
            </a:r>
          </a:p>
          <a:p>
            <a:pPr eaLnBrk="1" hangingPunct="1"/>
            <a:endParaRPr lang="en-US" dirty="0"/>
          </a:p>
          <a:p>
            <a:pPr eaLnBrk="1" hangingPunct="1"/>
            <a:r>
              <a:rPr lang="en-US" dirty="0"/>
              <a:t>So in order to create that trust in respect in your relationships,</a:t>
            </a:r>
            <a:r>
              <a:rPr lang="en-US" baseline="0" dirty="0"/>
              <a:t> here’s what we’re going to be doing throughout today.</a:t>
            </a:r>
            <a:endParaRPr lang="en-US" dirty="0"/>
          </a:p>
          <a:p>
            <a:pPr eaLnBrk="1" hangingPunct="1"/>
            <a:endParaRPr lang="en-US" dirty="0"/>
          </a:p>
          <a:p>
            <a:pPr eaLnBrk="1" hangingPunct="1"/>
            <a:r>
              <a:rPr lang="en-US" dirty="0"/>
              <a:t>Day 1 = all about you</a:t>
            </a:r>
          </a:p>
          <a:p>
            <a:pPr eaLnBrk="1" hangingPunct="1"/>
            <a:r>
              <a:rPr lang="en-US" dirty="0"/>
              <a:t>* If doing</a:t>
            </a:r>
            <a:r>
              <a:rPr lang="en-US" baseline="0" dirty="0"/>
              <a:t> the full course ===&gt; </a:t>
            </a:r>
            <a:r>
              <a:rPr lang="en-US" dirty="0"/>
              <a:t>Day 2 = all about others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Now let’s talk about the emotions dimension.</a:t>
            </a:r>
            <a:r>
              <a:rPr lang="en-US" baseline="0" dirty="0"/>
              <a:t> There are two ends to this dimension… emotionally controlled, or emotionally responsive.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Read </a:t>
            </a:r>
            <a:r>
              <a:rPr lang="en-US" baseline="0" dirty="0"/>
              <a:t>paragraphs on workbook page 23.</a:t>
            </a:r>
            <a:endParaRPr lang="en-US" dirty="0"/>
          </a:p>
          <a:p>
            <a:endParaRPr lang="en-US" baseline="0" dirty="0"/>
          </a:p>
          <a:p>
            <a:r>
              <a:rPr lang="en-US" baseline="0" dirty="0"/>
              <a:t>So let’s look at these two columns, which are descriptors for these two types of behaviors. </a:t>
            </a:r>
          </a:p>
          <a:p>
            <a:endParaRPr lang="en-US" baseline="0" dirty="0"/>
          </a:p>
          <a:p>
            <a:r>
              <a:rPr lang="en-US" baseline="0" dirty="0"/>
              <a:t>Emotionally controlled individuals tend to limit their use of face and </a:t>
            </a:r>
            <a:r>
              <a:rPr lang="en-US" baseline="0" dirty="0" err="1"/>
              <a:t>boddy</a:t>
            </a:r>
            <a:r>
              <a:rPr lang="en-US" baseline="0" dirty="0"/>
              <a:t> when communicating. (Very solemnly: “that is so exciting.” “That is the most interesting thing I have ever heard.” “I have never been told a joke as funny as the one that you just told me. I can barely contain myself.”)</a:t>
            </a:r>
          </a:p>
          <a:p>
            <a:r>
              <a:rPr lang="en-US" baseline="0" dirty="0"/>
              <a:t>Emotionally responsive individuals tend to have maximum use of face and body when communicating. (Very enthusiastically: “WOW!” “That is just great!” “I can’t wait to get started on this!” )</a:t>
            </a:r>
          </a:p>
          <a:p>
            <a:endParaRPr lang="en-US" baseline="0" dirty="0"/>
          </a:p>
          <a:p>
            <a:r>
              <a:rPr lang="en-US" baseline="0" dirty="0"/>
              <a:t>Go through the same examples for #2 through #4.</a:t>
            </a:r>
          </a:p>
          <a:p>
            <a:endParaRPr lang="en-US" baseline="0" dirty="0"/>
          </a:p>
          <a:p>
            <a:r>
              <a:rPr lang="en-US" baseline="0" dirty="0"/>
              <a:t>Instruct participants to compare statements made for each #1 in both columns and circle the number that is most true for them. </a:t>
            </a:r>
          </a:p>
          <a:p>
            <a:endParaRPr lang="en-US" baseline="0" dirty="0"/>
          </a:p>
          <a:p>
            <a:r>
              <a:rPr lang="en-US" baseline="0" dirty="0"/>
              <a:t>Use same focus as the AISM profile (at work). </a:t>
            </a:r>
          </a:p>
          <a:p>
            <a:endParaRPr lang="en-US" baseline="0" dirty="0"/>
          </a:p>
          <a:p>
            <a:r>
              <a:rPr lang="en-US" baseline="0" dirty="0"/>
              <a:t>When you’re done, draw a line at the total number of circles you had on each dimension, and shade in the area in the middle.</a:t>
            </a:r>
          </a:p>
          <a:p>
            <a:endParaRPr lang="en-US" baseline="0" dirty="0"/>
          </a:p>
          <a:p>
            <a:r>
              <a:rPr lang="en-US" baseline="0" dirty="0"/>
              <a:t>So if I had 9 on the controlled side, and 1 on the responsive side, I’d mark the number 9 on the controlled dimension, and the number 1 on the responsive side, and shade the area in the middle. </a:t>
            </a:r>
          </a:p>
          <a:p>
            <a:endParaRPr lang="en-US" baseline="0" dirty="0"/>
          </a:p>
          <a:p>
            <a:r>
              <a:rPr lang="en-US" baseline="0" dirty="0"/>
              <a:t>When you’re done, just look up so that I know you’re ready to move to the next section. </a:t>
            </a:r>
            <a:endParaRPr lang="en-US" dirty="0"/>
          </a:p>
          <a:p>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xfrm>
            <a:off x="947738" y="4459288"/>
            <a:ext cx="5191125" cy="4227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 these two</a:t>
            </a:r>
            <a:r>
              <a:rPr lang="en-US" baseline="0" dirty="0"/>
              <a:t> dimensions create four quadrants, looks similar to the “how I use energy” graph, right?</a:t>
            </a:r>
          </a:p>
          <a:p>
            <a:pPr eaLnBrk="1" hangingPunct="1"/>
            <a:endParaRPr lang="en-US" baseline="0" dirty="0"/>
          </a:p>
          <a:p>
            <a:pPr eaLnBrk="1" hangingPunct="1"/>
            <a:r>
              <a:rPr lang="en-US" baseline="0" dirty="0"/>
              <a:t>Those that are at the top of the emotions dimension are Analyzers and Controllers, and they tend to focus on the task, and are more emotionally controlled.</a:t>
            </a:r>
          </a:p>
          <a:p>
            <a:pPr eaLnBrk="1" hangingPunct="1"/>
            <a:endParaRPr lang="en-US" baseline="0" dirty="0"/>
          </a:p>
          <a:p>
            <a:pPr eaLnBrk="1" hangingPunct="1"/>
            <a:r>
              <a:rPr lang="en-US" baseline="0" dirty="0"/>
              <a:t>Those that are on the bottom of the emotions dimension are Stabilizers and Persuaders, and they tend to focus on relationships, and are more emotionally responsive.</a:t>
            </a:r>
          </a:p>
          <a:p>
            <a:pPr eaLnBrk="1" hangingPunct="1"/>
            <a:endParaRPr lang="en-US" baseline="0" dirty="0"/>
          </a:p>
          <a:p>
            <a:pPr eaLnBrk="1" hangingPunct="1"/>
            <a:r>
              <a:rPr lang="en-US" baseline="0" dirty="0"/>
              <a:t>Those that are to the right of the results dimension are Controllers and Persuaders, and they tend to focus on initiating things, and have a more expedience-oriented behavior. </a:t>
            </a:r>
          </a:p>
          <a:p>
            <a:pPr eaLnBrk="1" hangingPunct="1"/>
            <a:endParaRPr lang="en-US" baseline="0" dirty="0"/>
          </a:p>
          <a:p>
            <a:pPr eaLnBrk="1" hangingPunct="1"/>
            <a:r>
              <a:rPr lang="en-US" baseline="0" dirty="0"/>
              <a:t>Those that are to the left of the results dimension are Analyzers and Stabilizers, and they tend to focus on implementing </a:t>
            </a:r>
            <a:r>
              <a:rPr lang="en-US" baseline="0" dirty="0" err="1"/>
              <a:t>htings</a:t>
            </a:r>
            <a:r>
              <a:rPr lang="en-US" baseline="0" dirty="0"/>
              <a:t>, and have a more process-oriented behavior.</a:t>
            </a:r>
          </a:p>
          <a:p>
            <a:pPr eaLnBrk="1" hangingPunct="1"/>
            <a:endParaRPr lang="en-US" baseline="0" dirty="0"/>
          </a:p>
          <a:p>
            <a:pPr eaLnBrk="1" hangingPunct="1"/>
            <a:r>
              <a:rPr lang="en-US" baseline="0" dirty="0"/>
              <a:t>What’s the difference between the “How I use Energy” graph that we did earlier, and this “How I Show Up” graph?</a:t>
            </a:r>
          </a:p>
          <a:p>
            <a:pPr eaLnBrk="1" hangingPunct="1"/>
            <a:endParaRPr lang="en-US" baseline="0" dirty="0"/>
          </a:p>
          <a:p>
            <a:pPr eaLnBrk="1" hangingPunct="1"/>
            <a:r>
              <a:rPr lang="en-US" baseline="0" dirty="0"/>
              <a:t>Energy: how we see ourselves at work, and what’s more natural or challenging for us in terms of rotating our iceberg.</a:t>
            </a:r>
          </a:p>
          <a:p>
            <a:pPr eaLnBrk="1" hangingPunct="1"/>
            <a:r>
              <a:rPr lang="en-US" baseline="0" dirty="0"/>
              <a:t>Show up: how we generally behave to get things done. This is what I do.</a:t>
            </a:r>
          </a:p>
          <a:p>
            <a:pPr eaLnBrk="1" hangingPunct="1"/>
            <a:endParaRPr lang="en-US" baseline="0" dirty="0"/>
          </a:p>
          <a:p>
            <a:pPr eaLnBrk="1" hangingPunct="1"/>
            <a:r>
              <a:rPr lang="en-US" baseline="0" dirty="0"/>
              <a:t>Rotating boxes:</a:t>
            </a:r>
          </a:p>
          <a:p>
            <a:pPr eaLnBrk="1" hangingPunct="1"/>
            <a:endParaRPr lang="en-US" baseline="0" dirty="0"/>
          </a:p>
          <a:p>
            <a:pPr eaLnBrk="1" hangingPunct="1"/>
            <a:r>
              <a:rPr lang="en-US" baseline="0" dirty="0"/>
              <a:t>(click) so we know we have controllers, persuaders, stabilizers and analyzers. </a:t>
            </a:r>
          </a:p>
          <a:p>
            <a:pPr eaLnBrk="1" hangingPunct="1"/>
            <a:r>
              <a:rPr lang="en-US" baseline="0" dirty="0"/>
              <a:t>(click) we can rotate between all four at one point or another, depending on the situation and the environment. </a:t>
            </a:r>
          </a:p>
          <a:p>
            <a:pPr eaLnBrk="1" hangingPunct="1"/>
            <a:r>
              <a:rPr lang="en-US" baseline="0" dirty="0"/>
              <a:t>(click) Controllers can rotate pretty easily between Persuader and Analyzer, but it is really hard for them to go on this diagonal to Stabilizer</a:t>
            </a:r>
          </a:p>
          <a:p>
            <a:pPr eaLnBrk="1" hangingPunct="1"/>
            <a:r>
              <a:rPr lang="en-US" baseline="0" dirty="0"/>
              <a:t>(click) Persuaders can rotate pretty easily between Controller and Stabilizer, but it is really hard for them to go on this diagonal to Analyzer</a:t>
            </a:r>
          </a:p>
          <a:p>
            <a:pPr eaLnBrk="1" hangingPunct="1"/>
            <a:r>
              <a:rPr lang="en-US" baseline="0" dirty="0"/>
              <a:t>(click) Stabilizers can rotate pretty easily between Analyzer and Persuader, but it is really hard for them to go on this diagonal to Controller</a:t>
            </a:r>
          </a:p>
          <a:p>
            <a:pPr eaLnBrk="1" hangingPunct="1"/>
            <a:r>
              <a:rPr lang="en-US" baseline="0" dirty="0"/>
              <a:t>(click) Analyzers can rotate pretty easily between Stabilizer and Controller, but it is really hard for them to go on this diagonal to Persuader</a:t>
            </a:r>
          </a:p>
          <a:p>
            <a:pPr eaLnBrk="1" hangingPunct="1"/>
            <a:endParaRPr lang="en-US" baseline="0" dirty="0"/>
          </a:p>
          <a:p>
            <a:pPr eaLnBrk="1" hangingPunct="1"/>
            <a:r>
              <a:rPr lang="en-US" baseline="0" dirty="0"/>
              <a:t>We’re going to talk about these geometrically diagonal behavior styles, and why it’s hard for them to rotate to each other, and at times, hard for these styles to work together. </a:t>
            </a:r>
            <a:endParaRPr lang="en-US" dirty="0"/>
          </a:p>
          <a:p>
            <a:pPr eaLnBrk="1" hangingPunct="1"/>
            <a:endParaRPr lang="en-US" baseline="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a:t>So this may have shifted from your AISM because you’re either in a new job or your behaving in a way that’s completely different from what you’re comfortable with. </a:t>
            </a:r>
          </a:p>
          <a:p>
            <a:pPr eaLnBrk="1" hangingPunct="1"/>
            <a:endParaRPr lang="en-US" baseline="0" dirty="0"/>
          </a:p>
          <a:p>
            <a:pPr eaLnBrk="1" hangingPunct="1"/>
            <a:r>
              <a:rPr lang="en-US" baseline="0" dirty="0"/>
              <a:t>This is a visual picture of the behaviors that you demonstrate based on how answered those dimensions questions. </a:t>
            </a:r>
          </a:p>
          <a:p>
            <a:pPr eaLnBrk="1" hangingPunct="1"/>
            <a:endParaRPr lang="en-US" baseline="0" dirty="0"/>
          </a:p>
          <a:p>
            <a:pPr eaLnBrk="1" hangingPunct="1"/>
            <a:r>
              <a:rPr lang="en-US" baseline="0" dirty="0"/>
              <a:t>Which profile do you think people will use to identify your style? (How I Show Up, or AISM?)</a:t>
            </a:r>
          </a:p>
          <a:p>
            <a:pPr eaLnBrk="1" hangingPunct="1"/>
            <a:endParaRPr lang="en-US" baseline="0" dirty="0"/>
          </a:p>
          <a:p>
            <a:pPr eaLnBrk="1" hangingPunct="1"/>
            <a:r>
              <a:rPr lang="en-US" baseline="0" dirty="0"/>
              <a:t>So there’s an upside and a downside to how you show up that you need to be aware of.</a:t>
            </a:r>
          </a:p>
          <a:p>
            <a:pPr eaLnBrk="1" hangingPunct="1"/>
            <a:endParaRPr lang="en-US" baseline="0" dirty="0"/>
          </a:p>
          <a:p>
            <a:pPr eaLnBrk="1" hangingPunct="1"/>
            <a:r>
              <a:rPr lang="en-US" baseline="0" dirty="0"/>
              <a:t>From this class, you’re going to walk away with:</a:t>
            </a:r>
          </a:p>
          <a:p>
            <a:pPr marL="228600" indent="-228600" eaLnBrk="1" hangingPunct="1">
              <a:buAutoNum type="arabicParenR"/>
            </a:pPr>
            <a:r>
              <a:rPr lang="en-US" baseline="0" dirty="0"/>
              <a:t>Awareness</a:t>
            </a:r>
          </a:p>
          <a:p>
            <a:pPr marL="228600" indent="-228600" eaLnBrk="1" hangingPunct="1">
              <a:buAutoNum type="arabicParenR"/>
            </a:pPr>
            <a:r>
              <a:rPr lang="en-US" baseline="0" dirty="0"/>
              <a:t>Practical and tactical things that you can do to have a positive influence on others. </a:t>
            </a:r>
            <a:endParaRPr lang="en-US" dirty="0"/>
          </a:p>
          <a:p>
            <a:pPr eaLnBrk="1" hangingPunct="1"/>
            <a:endParaRPr lang="en-US" baseline="0" dirty="0"/>
          </a:p>
        </p:txBody>
      </p:sp>
    </p:spTree>
    <p:extLst>
      <p:ext uri="{BB962C8B-B14F-4D97-AF65-F5344CB8AC3E}">
        <p14:creationId xmlns:p14="http://schemas.microsoft.com/office/powerpoint/2010/main" val="3988893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47738" y="4459288"/>
            <a:ext cx="5191125" cy="4227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Read</a:t>
            </a:r>
            <a:r>
              <a:rPr lang="en-US" baseline="0" dirty="0"/>
              <a:t> introductory paragraph at top of 25.</a:t>
            </a:r>
          </a:p>
          <a:p>
            <a:pPr eaLnBrk="1" hangingPunct="1"/>
            <a:endParaRPr lang="en-US" baseline="0" dirty="0"/>
          </a:p>
          <a:p>
            <a:pPr eaLnBrk="1" hangingPunct="1"/>
            <a:r>
              <a:rPr lang="en-US" baseline="0" dirty="0"/>
              <a:t>Let’s go through some pointers for how you should work with the styles as they fall in their dimensions. </a:t>
            </a:r>
          </a:p>
          <a:p>
            <a:pPr eaLnBrk="1" hangingPunct="1"/>
            <a:endParaRPr lang="en-US" baseline="0" dirty="0"/>
          </a:p>
          <a:p>
            <a:pPr eaLnBrk="1" hangingPunct="1"/>
            <a:r>
              <a:rPr lang="en-US" baseline="0" dirty="0"/>
              <a:t>(Read Above Midline Styles sentences)</a:t>
            </a:r>
          </a:p>
          <a:p>
            <a:pPr eaLnBrk="1" hangingPunct="1"/>
            <a:endParaRPr lang="en-US" baseline="0" dirty="0"/>
          </a:p>
          <a:p>
            <a:pPr eaLnBrk="1" hangingPunct="1"/>
            <a:r>
              <a:rPr lang="en-US" baseline="0" dirty="0"/>
              <a:t>When working with Analyzers and Controllers…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947738" y="4459288"/>
            <a:ext cx="5191125" cy="4227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a:t>(Read Below Midline Styles sentences)</a:t>
            </a:r>
          </a:p>
          <a:p>
            <a:pPr eaLnBrk="1" hangingPunct="1"/>
            <a:endParaRPr lang="en-US" baseline="0" dirty="0"/>
          </a:p>
          <a:p>
            <a:pPr eaLnBrk="1" hangingPunct="1"/>
            <a:r>
              <a:rPr lang="en-US" baseline="0" dirty="0"/>
              <a:t>When working with Stabilizers and Persuaders…</a:t>
            </a:r>
            <a:endParaRPr lang="en-US" dirty="0"/>
          </a:p>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947738" y="4459288"/>
            <a:ext cx="5191125" cy="4227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a:t>(Read Left of Midline Styles sentences)</a:t>
            </a:r>
          </a:p>
          <a:p>
            <a:pPr eaLnBrk="1" hangingPunct="1"/>
            <a:endParaRPr lang="en-US" baseline="0" dirty="0"/>
          </a:p>
          <a:p>
            <a:pPr eaLnBrk="1" hangingPunct="1"/>
            <a:r>
              <a:rPr lang="en-US" baseline="0" dirty="0"/>
              <a:t>When working with Analyzers and Stabilizers…</a:t>
            </a:r>
            <a:endParaRPr lang="en-US" dirty="0"/>
          </a:p>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47738" y="4459288"/>
            <a:ext cx="5191125" cy="4227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a:t>(Read Right of Midline Styles sentences)</a:t>
            </a:r>
          </a:p>
          <a:p>
            <a:pPr eaLnBrk="1" hangingPunct="1"/>
            <a:endParaRPr lang="en-US" baseline="0" dirty="0"/>
          </a:p>
          <a:p>
            <a:pPr eaLnBrk="1" hangingPunct="1"/>
            <a:r>
              <a:rPr lang="en-US" baseline="0" dirty="0"/>
              <a:t>When working with Controllers and Persuaders…</a:t>
            </a:r>
            <a:endParaRPr lang="en-US" dirty="0"/>
          </a:p>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make this as behaviorally explicit as possible.</a:t>
            </a:r>
          </a:p>
          <a:p>
            <a:endParaRPr lang="en-US" dirty="0"/>
          </a:p>
          <a:p>
            <a:r>
              <a:rPr lang="en-US" dirty="0"/>
              <a:t>Step through each of these</a:t>
            </a:r>
            <a:r>
              <a:rPr lang="en-US" baseline="0" dirty="0"/>
              <a:t> points for the behavior styles. </a:t>
            </a:r>
          </a:p>
          <a:p>
            <a:endParaRPr lang="en-US" baseline="0" dirty="0"/>
          </a:p>
          <a:p>
            <a:r>
              <a:rPr lang="en-US" baseline="0" dirty="0"/>
              <a:t>Pick someone to go through the questions with (does this sound right to you?).</a:t>
            </a:r>
          </a:p>
          <a:p>
            <a:endParaRPr lang="en-US" baseline="0" dirty="0"/>
          </a:p>
          <a:p>
            <a:r>
              <a:rPr lang="en-US" baseline="0" dirty="0"/>
              <a:t>Verify these attributes with other styles. </a:t>
            </a:r>
            <a:endParaRPr lang="en-US" dirty="0"/>
          </a:p>
        </p:txBody>
      </p:sp>
    </p:spTree>
    <p:extLst>
      <p:ext uri="{BB962C8B-B14F-4D97-AF65-F5344CB8AC3E}">
        <p14:creationId xmlns:p14="http://schemas.microsoft.com/office/powerpoint/2010/main" val="6631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points build the framework for “shortcut</a:t>
            </a:r>
            <a:r>
              <a:rPr lang="en-US" baseline="0" dirty="0"/>
              <a:t> clues” that you can use.</a:t>
            </a:r>
          </a:p>
          <a:p>
            <a:endParaRPr lang="en-US" baseline="0" dirty="0"/>
          </a:p>
          <a:p>
            <a:r>
              <a:rPr lang="en-US" baseline="0" dirty="0"/>
              <a:t>I’m going to hand out the Quick Reference Card, which gives you easy access to a summary of style information on the four primary behavior styles. </a:t>
            </a:r>
            <a:endParaRPr lang="en-US" dirty="0"/>
          </a:p>
        </p:txBody>
      </p:sp>
    </p:spTree>
    <p:extLst>
      <p:ext uri="{BB962C8B-B14F-4D97-AF65-F5344CB8AC3E}">
        <p14:creationId xmlns:p14="http://schemas.microsoft.com/office/powerpoint/2010/main" val="249289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Page 5 of Workbook</a:t>
            </a:r>
          </a:p>
          <a:p>
            <a:pPr eaLnBrk="1" hangingPunct="1"/>
            <a:endParaRPr lang="en-US" dirty="0"/>
          </a:p>
          <a:p>
            <a:pPr eaLnBrk="1" hangingPunct="1"/>
            <a:r>
              <a:rPr lang="en-US" dirty="0"/>
              <a:t>So let’s talk about why we’re here.</a:t>
            </a:r>
          </a:p>
          <a:p>
            <a:pPr eaLnBrk="1" hangingPunct="1"/>
            <a:endParaRPr lang="en-US" dirty="0"/>
          </a:p>
          <a:p>
            <a:pPr eaLnBrk="1" hangingPunct="1"/>
            <a:r>
              <a:rPr lang="en-US" dirty="0"/>
              <a:t>In this class,</a:t>
            </a:r>
            <a:r>
              <a:rPr lang="en-US" baseline="0" dirty="0"/>
              <a:t> I want to make you aware of something new.</a:t>
            </a:r>
          </a:p>
          <a:p>
            <a:pPr eaLnBrk="1" hangingPunct="1"/>
            <a:r>
              <a:rPr lang="en-US" baseline="0" dirty="0"/>
              <a:t>	Walk out of here saying “oh, I didn’t know that”, awareness means the light bulb goes off.</a:t>
            </a:r>
          </a:p>
          <a:p>
            <a:pPr eaLnBrk="1" hangingPunct="1"/>
            <a:r>
              <a:rPr lang="en-US" baseline="0" dirty="0"/>
              <a:t>When you have awareness of something, that provides you with options.</a:t>
            </a:r>
          </a:p>
          <a:p>
            <a:pPr eaLnBrk="1" hangingPunct="1"/>
            <a:r>
              <a:rPr lang="en-US" baseline="0" dirty="0"/>
              <a:t>	Options to fix or change something.</a:t>
            </a:r>
          </a:p>
          <a:p>
            <a:pPr eaLnBrk="1" hangingPunct="1"/>
            <a:r>
              <a:rPr lang="en-US" baseline="0" dirty="0"/>
              <a:t>Those options provide you with choices of whether or not to implement these concepts.</a:t>
            </a:r>
          </a:p>
          <a:p>
            <a:pPr eaLnBrk="1" hangingPunct="1"/>
            <a:r>
              <a:rPr lang="en-US" baseline="0" dirty="0"/>
              <a:t>Choices enable us to have more control for building trust and respect in relationships, so when you have choices, you are in control.</a:t>
            </a:r>
          </a:p>
          <a:p>
            <a:pPr eaLnBrk="1" hangingPunct="1"/>
            <a:r>
              <a:rPr lang="en-US" baseline="0" dirty="0"/>
              <a:t>	This is not control over other people. This is control of yourself and how you respond to things.</a:t>
            </a:r>
          </a:p>
          <a:p>
            <a:pPr eaLnBrk="1" hangingPunct="1"/>
            <a:r>
              <a:rPr lang="en-US" baseline="0" dirty="0"/>
              <a:t>That control has nothing to do with power (do it because I said so), money (do it because I sign your paycheck) or position (do it because I’m higher on the org chart than you). </a:t>
            </a:r>
          </a:p>
          <a:p>
            <a:pPr eaLnBrk="1" hangingPunct="1"/>
            <a:r>
              <a:rPr lang="en-US" baseline="0" dirty="0"/>
              <a:t>	There is nothing wrong with these things, but they don’t generate trust and respect. They tend to distract from the organization’s ability to maintain balance between tasks and people. </a:t>
            </a:r>
          </a:p>
          <a:p>
            <a:pPr eaLnBrk="1" hangingPunct="1"/>
            <a:endParaRPr lang="en-US" baseline="0" dirty="0"/>
          </a:p>
          <a:p>
            <a:pPr eaLnBrk="1" hangingPunct="1"/>
            <a:r>
              <a:rPr lang="en-US" baseline="0" dirty="0"/>
              <a:t>Let’s put it in simple context:</a:t>
            </a:r>
          </a:p>
          <a:p>
            <a:pPr marL="171450" indent="-171450" eaLnBrk="1" hangingPunct="1">
              <a:buFont typeface="Arial" pitchFamily="34" charset="0"/>
              <a:buChar char="•"/>
            </a:pPr>
            <a:r>
              <a:rPr lang="en-US" baseline="0" dirty="0"/>
              <a:t>I’m aware that we have company coming into town this weekend.</a:t>
            </a:r>
          </a:p>
          <a:p>
            <a:pPr marL="171450" indent="-171450" eaLnBrk="1" hangingPunct="1">
              <a:buFont typeface="Arial" pitchFamily="34" charset="0"/>
              <a:buChar char="•"/>
            </a:pPr>
            <a:r>
              <a:rPr lang="en-US" baseline="0" dirty="0"/>
              <a:t>Now that I’m aware that they’re coming, I have some options as far as entertainment, meals, where they’ll stay, etc.</a:t>
            </a:r>
          </a:p>
          <a:p>
            <a:pPr marL="171450" indent="-171450" eaLnBrk="1" hangingPunct="1">
              <a:buFont typeface="Arial" pitchFamily="34" charset="0"/>
              <a:buChar char="•"/>
            </a:pPr>
            <a:r>
              <a:rPr lang="en-US" baseline="0" dirty="0"/>
              <a:t>So that gives me choices (Am I going to cook every meal, or will we go out some? Should we check out the farmer’s market in the morning or see a movie at Cine in the evening? Will they stay in the guest room or on the pull-out couch?)</a:t>
            </a:r>
          </a:p>
          <a:p>
            <a:pPr marL="171450" indent="-171450" eaLnBrk="1" hangingPunct="1">
              <a:buFont typeface="Arial" pitchFamily="34" charset="0"/>
              <a:buChar char="•"/>
            </a:pPr>
            <a:r>
              <a:rPr lang="en-US" baseline="0" dirty="0"/>
              <a:t>Since I have a choice, that means I’m in control of my decisions and the situation. It has nothing to do with me being in charge of other people, it has nothing to do with how much money I’m planning to spend or how much my guests will spend, and it has nothing to do with my “rank” in the family, though I’m definitely last man on the totem pole.</a:t>
            </a:r>
          </a:p>
          <a:p>
            <a:pPr marL="171450" indent="-171450" eaLnBrk="1" hangingPunct="1">
              <a:buFont typeface="Arial" pitchFamily="34" charset="0"/>
              <a:buChar char="•"/>
            </a:pPr>
            <a:endParaRPr lang="en-US" baseline="0" dirty="0"/>
          </a:p>
          <a:p>
            <a:pPr marL="0" indent="0" eaLnBrk="1" hangingPunct="1">
              <a:buFont typeface="Arial" pitchFamily="34" charset="0"/>
              <a:buNone/>
            </a:pPr>
            <a:r>
              <a:rPr lang="en-US" b="1" u="sng" baseline="0" dirty="0"/>
              <a:t>TRANSITION</a:t>
            </a:r>
          </a:p>
          <a:p>
            <a:pPr marL="0" indent="0" eaLnBrk="1" hangingPunct="1">
              <a:buFont typeface="Arial" pitchFamily="34" charset="0"/>
              <a:buNone/>
            </a:pPr>
            <a:r>
              <a:rPr lang="en-US" baseline="0" dirty="0"/>
              <a:t>So in this class, we’re going to provide you with some tools and techniques so that you can gain awareness of things that you do and how you interact with others, which will lead to options and choices for building trust and respect.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 we’ve talked about how you show up. Now let’s go into how</a:t>
            </a:r>
            <a:r>
              <a:rPr lang="en-US" baseline="0" dirty="0"/>
              <a:t> others see you.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Everyone </a:t>
            </a:r>
            <a:r>
              <a:rPr lang="en-US" baseline="0" dirty="0"/>
              <a:t>has a certain way that they like to do things. </a:t>
            </a:r>
          </a:p>
          <a:p>
            <a:pPr eaLnBrk="1" hangingPunct="1"/>
            <a:endParaRPr lang="en-US" baseline="0" dirty="0"/>
          </a:p>
          <a:p>
            <a:pPr eaLnBrk="1" hangingPunct="1"/>
            <a:r>
              <a:rPr lang="en-US" baseline="0" dirty="0"/>
              <a:t>We do what we do because we think it’s the best way to do things. Let’s step through the bullets on 28.</a:t>
            </a:r>
          </a:p>
          <a:p>
            <a:pPr eaLnBrk="1" hangingPunct="1"/>
            <a:endParaRPr lang="en-US" baseline="0" dirty="0"/>
          </a:p>
          <a:p>
            <a:pPr eaLnBrk="1" hangingPunct="1"/>
            <a:r>
              <a:rPr lang="en-US" baseline="0" dirty="0"/>
              <a:t>(step through bullets)</a:t>
            </a:r>
          </a:p>
          <a:p>
            <a:pPr eaLnBrk="1" hangingPunct="1"/>
            <a:endParaRPr lang="en-US" baseline="0" dirty="0"/>
          </a:p>
          <a:p>
            <a:pPr eaLnBrk="1" hangingPunct="1"/>
            <a:r>
              <a:rPr lang="en-US" baseline="0" dirty="0"/>
              <a:t>Everything you do every day involves someone, impacts them, and influences them. </a:t>
            </a:r>
          </a:p>
          <a:p>
            <a:pPr eaLnBrk="1" hangingPunct="1"/>
            <a:endParaRPr lang="en-US" baseline="0" dirty="0"/>
          </a:p>
          <a:p>
            <a:pPr eaLnBrk="1" hangingPunct="1"/>
            <a:r>
              <a:rPr lang="en-US" baseline="0" dirty="0"/>
              <a:t>Think about the girl in the theater from my believes, perceptions and behavior example: what do you think my impact was on her and her dad? Probably very negative.</a:t>
            </a:r>
          </a:p>
          <a:p>
            <a:pPr eaLnBrk="1" hangingPunct="1"/>
            <a:endParaRPr lang="en-US" baseline="0" dirty="0"/>
          </a:p>
          <a:p>
            <a:pPr eaLnBrk="1" hangingPunct="1"/>
            <a:r>
              <a:rPr lang="en-US" baseline="0" dirty="0"/>
              <a:t>How many times have you been at the checkout at the grocery store, and the clerk is not overly friendly? There intent could be to get you through the line as quickly as possible. But the impact could be that they come across as cold, or uncaring since they didn’t try to make small talk or seem friendly at all. </a:t>
            </a:r>
          </a:p>
          <a:p>
            <a:pPr eaLnBrk="1" hangingPunct="1"/>
            <a:endParaRPr lang="en-US" baseline="0" dirty="0"/>
          </a:p>
          <a:p>
            <a:pPr eaLnBrk="1" hangingPunct="1"/>
            <a:r>
              <a:rPr lang="en-US" baseline="0" dirty="0"/>
              <a:t>Which do you think is more important, intent or impact?</a:t>
            </a:r>
          </a:p>
          <a:p>
            <a:pPr eaLnBrk="1" hangingPunct="1"/>
            <a:endParaRPr lang="en-US" baseline="0" dirty="0"/>
          </a:p>
          <a:p>
            <a:pPr eaLnBrk="1" hangingPunct="1"/>
            <a:r>
              <a:rPr lang="en-US" baseline="0" dirty="0"/>
              <a:t>Answer: Impact. Others don’t know your intent. Any guesses on what percent of the time others are going to guess negatively about your intent?</a:t>
            </a:r>
          </a:p>
          <a:p>
            <a:pPr eaLnBrk="1" hangingPunct="1"/>
            <a:endParaRPr lang="en-US" baseline="0" dirty="0"/>
          </a:p>
          <a:p>
            <a:pPr eaLnBrk="1" hangingPunct="1"/>
            <a:r>
              <a:rPr lang="en-US" baseline="0" dirty="0"/>
              <a:t>In the absence of information, others are going to assume negative intent 92% of the time. </a:t>
            </a:r>
          </a:p>
          <a:p>
            <a:pPr eaLnBrk="1" hangingPunct="1"/>
            <a:endParaRPr lang="en-US" baseline="0" dirty="0"/>
          </a:p>
          <a:p>
            <a:pPr eaLnBrk="1" hangingPunct="1"/>
            <a:r>
              <a:rPr lang="en-US" baseline="0" dirty="0"/>
              <a:t>In order to be effective, your intent must equal your impact.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Step</a:t>
            </a:r>
            <a:r>
              <a:rPr lang="en-US" baseline="0" dirty="0"/>
              <a:t> through points on slide. Have class fill in blanks on 29.</a:t>
            </a:r>
          </a:p>
          <a:p>
            <a:pPr eaLnBrk="1" hangingPunct="1"/>
            <a:endParaRPr lang="en-US" baseline="0" dirty="0"/>
          </a:p>
          <a:p>
            <a:pPr eaLnBrk="1" hangingPunct="1"/>
            <a:r>
              <a:rPr lang="en-US" baseline="0" dirty="0"/>
              <a:t>You’ll know #1 through the “As Others See Me Profile” that we’ll do here in a bit, and you can also learn it through conversations with others.</a:t>
            </a:r>
          </a:p>
          <a:p>
            <a:pPr eaLnBrk="1" hangingPunct="1"/>
            <a:endParaRPr lang="en-US" baseline="0" dirty="0"/>
          </a:p>
          <a:p>
            <a:pPr eaLnBrk="1" hangingPunct="1"/>
            <a:r>
              <a:rPr lang="en-US" baseline="0" dirty="0"/>
              <a:t>People will use their beliefs, perceptions and values to asses your impact. </a:t>
            </a:r>
          </a:p>
          <a:p>
            <a:pPr eaLnBrk="1" hangingPunct="1"/>
            <a:endParaRPr lang="en-US" baseline="0" dirty="0"/>
          </a:p>
          <a:p>
            <a:pPr eaLnBrk="1" hangingPunct="1"/>
            <a:r>
              <a:rPr lang="en-US" baseline="0" dirty="0"/>
              <a:t>We can assume positive intent. But more often than not, we assume negative intent. Your intent does not always equal your impact.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Have you ever wondered what your impact</a:t>
            </a:r>
            <a:r>
              <a:rPr lang="en-US" baseline="0" dirty="0"/>
              <a:t> is on other people? </a:t>
            </a:r>
          </a:p>
          <a:p>
            <a:pPr eaLnBrk="1" hangingPunct="1"/>
            <a:endParaRPr lang="en-US" baseline="0" dirty="0"/>
          </a:p>
          <a:p>
            <a:pPr eaLnBrk="1" hangingPunct="1"/>
            <a:r>
              <a:rPr lang="en-US" baseline="0" dirty="0"/>
              <a:t>If we’re able to understand and recognize our impact, then we can </a:t>
            </a:r>
            <a:r>
              <a:rPr lang="en-US" baseline="0" dirty="0" err="1"/>
              <a:t>situationally</a:t>
            </a:r>
            <a:r>
              <a:rPr lang="en-US" baseline="0" dirty="0"/>
              <a:t>, </a:t>
            </a:r>
            <a:r>
              <a:rPr lang="en-US" baseline="0" dirty="0" err="1"/>
              <a:t>intentionallly</a:t>
            </a:r>
            <a:r>
              <a:rPr lang="en-US" baseline="0" dirty="0"/>
              <a:t> and temporarily modify our behavior to create positive impact, which increases credibility, which builds trust and respect.</a:t>
            </a:r>
          </a:p>
          <a:p>
            <a:pPr eaLnBrk="1" hangingPunct="1"/>
            <a:endParaRPr lang="en-US" baseline="0" dirty="0"/>
          </a:p>
          <a:p>
            <a:pPr eaLnBrk="1" hangingPunct="1"/>
            <a:r>
              <a:rPr lang="en-US" baseline="0" dirty="0"/>
              <a:t>Completing the “As Others See Me” profile will provide you with insight into the impact your behavior has on others.</a:t>
            </a:r>
          </a:p>
          <a:p>
            <a:pPr eaLnBrk="1" hangingPunct="1"/>
            <a:endParaRPr lang="en-US" baseline="0" dirty="0"/>
          </a:p>
          <a:p>
            <a:pPr eaLnBrk="1" hangingPunct="1"/>
            <a:r>
              <a:rPr lang="en-US" baseline="0" dirty="0"/>
              <a:t>Ask how everyone did. Was anyone dead on? (do you work closely with this person) Was anyone way off? (do you work with this person?)</a:t>
            </a:r>
          </a:p>
          <a:p>
            <a:pPr eaLnBrk="1" hangingPunct="1"/>
            <a:endParaRPr lang="en-US" baseline="0" dirty="0"/>
          </a:p>
          <a:p>
            <a:pPr eaLnBrk="1" hangingPunct="1"/>
            <a:r>
              <a:rPr lang="en-US" baseline="0" dirty="0"/>
              <a:t>So what does this tell us? If we are aware of our impact, we can choose behaviors that build credibility, trust and respect.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**need to figure out how we want to</a:t>
            </a:r>
            <a:r>
              <a:rPr lang="en-US" baseline="0" dirty="0"/>
              <a:t> do this (at tables, or in groups)</a:t>
            </a:r>
          </a:p>
          <a:p>
            <a:pPr eaLnBrk="1" hangingPunct="1"/>
            <a:endParaRPr lang="en-US" baseline="0" dirty="0"/>
          </a:p>
          <a:p>
            <a:pPr eaLnBrk="1" hangingPunct="1"/>
            <a:r>
              <a:rPr lang="en-US" baseline="0" dirty="0"/>
              <a:t>Tell participants to go to page 31. </a:t>
            </a:r>
          </a:p>
          <a:p>
            <a:pPr eaLnBrk="1" hangingPunct="1"/>
            <a:endParaRPr lang="en-US" baseline="0" dirty="0"/>
          </a:p>
          <a:p>
            <a:pPr eaLnBrk="1" hangingPunct="1"/>
            <a:r>
              <a:rPr lang="en-US" baseline="0" dirty="0"/>
              <a:t>Read what the other three behavior styles have to say about your behavior style. Highlight words that resonate with you, so that you’re more aware of how you’re being perceived by the other styles.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 we’re going</a:t>
            </a:r>
            <a:r>
              <a:rPr lang="en-US" baseline="0" dirty="0"/>
              <a:t> to help each other understand more about our behavior style and how different styles can perceive things differently.</a:t>
            </a:r>
            <a:endParaRPr lang="en-US" dirty="0"/>
          </a:p>
          <a:p>
            <a:pPr eaLnBrk="1" hangingPunct="1"/>
            <a:endParaRPr lang="en-US" dirty="0"/>
          </a:p>
          <a:p>
            <a:pPr eaLnBrk="1" hangingPunct="1"/>
            <a:r>
              <a:rPr lang="en-US" dirty="0"/>
              <a:t>Step through bullets on slide. </a:t>
            </a:r>
          </a:p>
          <a:p>
            <a:pPr eaLnBrk="1" hangingPunct="1"/>
            <a:endParaRPr lang="en-US" dirty="0"/>
          </a:p>
          <a:p>
            <a:pPr eaLnBrk="1" hangingPunct="1"/>
            <a:r>
              <a:rPr lang="en-US" dirty="0"/>
              <a:t>*either select one box for everyone to</a:t>
            </a:r>
            <a:r>
              <a:rPr lang="en-US" baseline="0" dirty="0"/>
              <a:t> answer, or have them answer two from each box. </a:t>
            </a:r>
          </a:p>
          <a:p>
            <a:pPr eaLnBrk="1" hangingPunct="1"/>
            <a:endParaRPr lang="en-US" baseline="0" dirty="0"/>
          </a:p>
          <a:p>
            <a:pPr eaLnBrk="1" hangingPunct="1"/>
            <a:r>
              <a:rPr lang="en-US" baseline="0" dirty="0"/>
              <a:t>Once everyone’s done, go around the room to get answers, and have other groups ask questions.</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Page iv in Workbook</a:t>
            </a:r>
          </a:p>
          <a:p>
            <a:pPr eaLnBrk="1" hangingPunct="1"/>
            <a:endParaRPr lang="en-US" dirty="0"/>
          </a:p>
          <a:p>
            <a:pPr eaLnBrk="1" hangingPunct="1"/>
            <a:r>
              <a:rPr lang="en-US" dirty="0"/>
              <a:t>So in order to create that trust in respect in your relationships,</a:t>
            </a:r>
            <a:r>
              <a:rPr lang="en-US" baseline="0" dirty="0"/>
              <a:t> here’s what we’re going to be doing throughout today.</a:t>
            </a:r>
            <a:endParaRPr lang="en-US" dirty="0"/>
          </a:p>
          <a:p>
            <a:pPr eaLnBrk="1" hangingPunct="1"/>
            <a:endParaRPr lang="en-US" dirty="0"/>
          </a:p>
          <a:p>
            <a:pPr eaLnBrk="1" hangingPunct="1"/>
            <a:r>
              <a:rPr lang="en-US" dirty="0"/>
              <a:t>Day 1 = all about you</a:t>
            </a:r>
          </a:p>
          <a:p>
            <a:pPr eaLnBrk="1" hangingPunct="1"/>
            <a:r>
              <a:rPr lang="en-US" dirty="0"/>
              <a:t>* If doing</a:t>
            </a:r>
            <a:r>
              <a:rPr lang="en-US" baseline="0" dirty="0"/>
              <a:t> the full course ===&gt; </a:t>
            </a:r>
            <a:r>
              <a:rPr lang="en-US" dirty="0"/>
              <a:t>Day 2 = all about others</a:t>
            </a:r>
          </a:p>
        </p:txBody>
      </p:sp>
    </p:spTree>
    <p:extLst>
      <p:ext uri="{BB962C8B-B14F-4D97-AF65-F5344CB8AC3E}">
        <p14:creationId xmlns:p14="http://schemas.microsoft.com/office/powerpoint/2010/main" val="3929467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Transition:</a:t>
            </a:r>
            <a:r>
              <a:rPr lang="en-US" baseline="0" dirty="0"/>
              <a:t> </a:t>
            </a:r>
          </a:p>
          <a:p>
            <a:pPr eaLnBrk="1" hangingPunct="1"/>
            <a:r>
              <a:rPr lang="en-US" baseline="0" dirty="0"/>
              <a:t>We have been exploring ourselves and the ways in which we can quickly perceive the Behavior Style preferences of other people. We’re now going to look at how behavior styles preferences can impact a team.</a:t>
            </a:r>
            <a:endParaRPr lang="en-US" dirty="0"/>
          </a:p>
          <a:p>
            <a:pPr eaLnBrk="1" hangingPunct="1"/>
            <a:endParaRPr lang="en-US" dirty="0"/>
          </a:p>
          <a:p>
            <a:pPr eaLnBrk="1" hangingPunct="1"/>
            <a:r>
              <a:rPr lang="en-US" dirty="0"/>
              <a:t>Do this first, then do one real time with the class.</a:t>
            </a:r>
          </a:p>
          <a:p>
            <a:pPr eaLnBrk="1" hangingPunct="1"/>
            <a:endParaRPr lang="en-US" dirty="0"/>
          </a:p>
          <a:p>
            <a:pPr eaLnBrk="1" hangingPunct="1"/>
            <a:r>
              <a:rPr lang="en-US" dirty="0"/>
              <a:t>(click –build 1)</a:t>
            </a:r>
          </a:p>
          <a:p>
            <a:pPr eaLnBrk="1" hangingPunct="1"/>
            <a:r>
              <a:rPr lang="en-US" dirty="0"/>
              <a:t> </a:t>
            </a:r>
          </a:p>
          <a:p>
            <a:pPr marL="171450" indent="-171450" eaLnBrk="1" hangingPunct="1">
              <a:buFont typeface="Arial" pitchFamily="34" charset="0"/>
              <a:buChar char="•"/>
            </a:pPr>
            <a:r>
              <a:rPr lang="en-US" dirty="0"/>
              <a:t>Is</a:t>
            </a:r>
            <a:r>
              <a:rPr lang="en-US" baseline="0" dirty="0"/>
              <a:t> this team primarily left or right of the midline? What does that mean in terms of behavior?</a:t>
            </a:r>
          </a:p>
          <a:p>
            <a:pPr marL="171450" indent="-171450" eaLnBrk="1" hangingPunct="1">
              <a:buFont typeface="Arial" pitchFamily="34" charset="0"/>
              <a:buChar char="•"/>
            </a:pPr>
            <a:r>
              <a:rPr lang="en-US" baseline="0" dirty="0"/>
              <a:t>Is this team primarily above or below the midline? What does this mean in terms of behavior?</a:t>
            </a:r>
          </a:p>
          <a:p>
            <a:pPr marL="171450" indent="-171450" eaLnBrk="1" hangingPunct="1">
              <a:buFont typeface="Arial" pitchFamily="34" charset="0"/>
              <a:buChar char="•"/>
            </a:pPr>
            <a:r>
              <a:rPr lang="en-US" baseline="0" dirty="0"/>
              <a:t>How will this team generally respond to conflict?</a:t>
            </a:r>
          </a:p>
          <a:p>
            <a:pPr marL="171450" indent="-171450" eaLnBrk="1" hangingPunct="1">
              <a:buFont typeface="Arial" pitchFamily="34" charset="0"/>
              <a:buChar char="•"/>
            </a:pPr>
            <a:r>
              <a:rPr lang="en-US" baseline="0" dirty="0"/>
              <a:t>What does this team probably do well?</a:t>
            </a:r>
          </a:p>
          <a:p>
            <a:pPr marL="171450" indent="-171450" eaLnBrk="1" hangingPunct="1">
              <a:buFont typeface="Arial" pitchFamily="34" charset="0"/>
              <a:buChar char="•"/>
            </a:pPr>
            <a:r>
              <a:rPr lang="en-US" baseline="0" dirty="0"/>
              <a:t>What is the probable quality of work?</a:t>
            </a:r>
          </a:p>
          <a:p>
            <a:pPr marL="171450" indent="-171450" eaLnBrk="1" hangingPunct="1">
              <a:buFont typeface="Arial" pitchFamily="34" charset="0"/>
              <a:buChar char="•"/>
            </a:pPr>
            <a:r>
              <a:rPr lang="en-US" baseline="0" dirty="0"/>
              <a:t>What are the team’s likely </a:t>
            </a:r>
            <a:r>
              <a:rPr lang="en-US" baseline="0" dirty="0" err="1"/>
              <a:t>blindspots</a:t>
            </a:r>
            <a:r>
              <a:rPr lang="en-US" baseline="0" dirty="0"/>
              <a:t> or challenges?</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(click – build 2)</a:t>
            </a:r>
          </a:p>
          <a:p>
            <a:pPr marL="0" indent="0" eaLnBrk="1" hangingPunct="1">
              <a:buFont typeface="Arial" pitchFamily="34" charset="0"/>
              <a:buNone/>
            </a:pPr>
            <a:endParaRPr lang="en-US" baseline="0" dirty="0"/>
          </a:p>
          <a:p>
            <a:pPr marL="171450" indent="-171450" eaLnBrk="1" hangingPunct="1">
              <a:buFont typeface="Arial" pitchFamily="34" charset="0"/>
              <a:buChar char="•"/>
            </a:pPr>
            <a:r>
              <a:rPr lang="en-US" baseline="0" dirty="0"/>
              <a:t>What could happen when this person joins the team?</a:t>
            </a:r>
          </a:p>
          <a:p>
            <a:pPr marL="171450" indent="-171450" eaLnBrk="1" hangingPunct="1">
              <a:buFont typeface="Arial" pitchFamily="34" charset="0"/>
              <a:buChar char="•"/>
            </a:pPr>
            <a:r>
              <a:rPr lang="en-US" baseline="0" dirty="0"/>
              <a:t>How could the rest of the team perceive this new member if trust and respect are not built?</a:t>
            </a:r>
          </a:p>
          <a:p>
            <a:pPr marL="171450" indent="-171450" eaLnBrk="1" hangingPunct="1">
              <a:buFont typeface="Arial" pitchFamily="34" charset="0"/>
              <a:buChar char="•"/>
            </a:pPr>
            <a:r>
              <a:rPr lang="en-US" baseline="0" dirty="0"/>
              <a:t>What might happen if trust and respect are built between this person and the other team members?</a:t>
            </a:r>
          </a:p>
          <a:p>
            <a:pPr marL="171450" indent="-171450" eaLnBrk="1" hangingPunct="1">
              <a:buFont typeface="Arial" pitchFamily="34" charset="0"/>
              <a:buChar char="•"/>
            </a:pPr>
            <a:r>
              <a:rPr lang="en-US" baseline="0" dirty="0"/>
              <a:t>What potential benefits does the new member bring to the team?</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(click – build 3)</a:t>
            </a:r>
          </a:p>
          <a:p>
            <a:pPr marL="0" indent="0" eaLnBrk="1" hangingPunct="1">
              <a:buFont typeface="Arial" pitchFamily="34" charset="0"/>
              <a:buNone/>
            </a:pPr>
            <a:endParaRPr lang="en-US" baseline="0" dirty="0"/>
          </a:p>
          <a:p>
            <a:pPr marL="171450" indent="-171450" eaLnBrk="1" hangingPunct="1">
              <a:buFont typeface="Arial" pitchFamily="34" charset="0"/>
              <a:buChar char="•"/>
            </a:pPr>
            <a:r>
              <a:rPr lang="en-US" baseline="0" dirty="0"/>
              <a:t>What could happen when this person joins the team? How could the rest of the team perceive this new member? </a:t>
            </a:r>
          </a:p>
          <a:p>
            <a:pPr marL="171450" indent="-171450" eaLnBrk="1" hangingPunct="1">
              <a:buFont typeface="Arial" pitchFamily="34" charset="0"/>
              <a:buChar char="•"/>
            </a:pPr>
            <a:r>
              <a:rPr lang="en-US" baseline="0" dirty="0"/>
              <a:t>What potential benefits does the new member bring to the team?</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Summary</a:t>
            </a:r>
          </a:p>
          <a:p>
            <a:pPr marL="0" indent="0" eaLnBrk="1" hangingPunct="1">
              <a:buFont typeface="Arial" pitchFamily="34" charset="0"/>
              <a:buNone/>
            </a:pPr>
            <a:endParaRPr lang="en-US" baseline="0" dirty="0"/>
          </a:p>
          <a:p>
            <a:pPr marL="171450" indent="-171450" eaLnBrk="1" hangingPunct="1">
              <a:buFont typeface="Arial" pitchFamily="34" charset="0"/>
              <a:buChar char="•"/>
            </a:pPr>
            <a:r>
              <a:rPr lang="en-US" baseline="0" dirty="0"/>
              <a:t>It is advantageous to have all Behavior Styles on a team.</a:t>
            </a:r>
          </a:p>
          <a:p>
            <a:pPr marL="171450" indent="-171450" eaLnBrk="1" hangingPunct="1">
              <a:buFont typeface="Arial" pitchFamily="34" charset="0"/>
              <a:buChar char="•"/>
            </a:pPr>
            <a:r>
              <a:rPr lang="en-US" baseline="0" dirty="0"/>
              <a:t>The addition of a person with a Behavior Style new to a team does not mean </a:t>
            </a:r>
            <a:r>
              <a:rPr lang="en-US" baseline="0" dirty="0" err="1"/>
              <a:t>ineveitable</a:t>
            </a:r>
            <a:r>
              <a:rPr lang="en-US" baseline="0" dirty="0"/>
              <a:t> conflict. On the contrary, they could help create an increase in productivity and harmony. However, his/her integration and perceived value by the group hinges on his/her ability, and each team member’s ability, to develop trust and respect with each other. Otherwise, the team may isolate and exclude the newcomer.</a:t>
            </a:r>
          </a:p>
          <a:p>
            <a:pPr marL="171450" indent="-171450" eaLnBrk="1" hangingPunct="1">
              <a:buFont typeface="Arial" pitchFamily="34" charset="0"/>
              <a:buChar char="•"/>
            </a:pPr>
            <a:endParaRPr lang="en-US" baseline="0" dirty="0"/>
          </a:p>
          <a:p>
            <a:pPr marL="0" indent="0" eaLnBrk="1" hangingPunct="1">
              <a:buFont typeface="Arial" pitchFamily="34" charset="0"/>
              <a:buNone/>
            </a:pPr>
            <a:r>
              <a:rPr lang="en-US" baseline="0" dirty="0"/>
              <a:t>Let’s talk about bridge styles:</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Bridge styles occupy the four inner squares of the distribution: C-S, P-A, S-C, and A-P.</a:t>
            </a:r>
          </a:p>
          <a:p>
            <a:pPr marL="0" indent="0" eaLnBrk="1" hangingPunct="1">
              <a:buFont typeface="Arial" pitchFamily="34" charset="0"/>
              <a:buNone/>
            </a:pPr>
            <a:r>
              <a:rPr lang="en-US" baseline="0" dirty="0"/>
              <a:t>They are called bridge styles because they are able to bridge communication between styles which would naturally have a more challenging time “speaking others’ language”</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These styles have a unique characteristic that allows for bridging: they demonstrate seemingly opposite behaviors.</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We say that a bridge style possesses learned behaviors because the person with this style most likely has a dominant (natural) style and has learned to behave consistent with a diagonal style for specific purposes. For example, a financial analyst with an analyzer preference who has had to, throughout his career, make dynamic presentations of his/her work that requires persuader energy and regularly engage with a sales team with mostly persuader preferences.</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Those with bridge styles can be excellent communicators within and between teams. For this reason, it’s helpful to identify any teammates who regularly demonstrate bridge style behaviors.</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Have each table create a team profile based on their primary and secondary behavior styles. Have tables discuss their strengths/weaknesses/dynamics/etc.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427038" y="712788"/>
            <a:ext cx="6238875" cy="3509962"/>
          </a:xfrm>
          <a:ln/>
        </p:spPr>
      </p:sp>
      <p:sp>
        <p:nvSpPr>
          <p:cNvPr id="128003" name="Rectangle 3"/>
          <p:cNvSpPr>
            <a:spLocks noGrp="1" noChangeArrowheads="1"/>
          </p:cNvSpPr>
          <p:nvPr>
            <p:ph type="body" idx="1"/>
          </p:nvPr>
        </p:nvSpPr>
        <p:spPr>
          <a:xfrm>
            <a:off x="947738" y="4460875"/>
            <a:ext cx="5189537" cy="42259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Page</a:t>
            </a:r>
            <a:r>
              <a:rPr lang="en-US" baseline="0" dirty="0"/>
              <a:t> 6 of vi of workbook.</a:t>
            </a:r>
          </a:p>
          <a:p>
            <a:pPr eaLnBrk="1" hangingPunct="1"/>
            <a:endParaRPr lang="en-US" baseline="0" dirty="0"/>
          </a:p>
          <a:p>
            <a:pPr eaLnBrk="1" hangingPunct="1"/>
            <a:r>
              <a:rPr lang="en-US" baseline="0" dirty="0"/>
              <a:t>So we all have a preferred method of doing things, a way that you feel most comfortable going about your day. So one of the first things we want to do is help you become aware of your current comfort zone.</a:t>
            </a:r>
          </a:p>
          <a:p>
            <a:pPr eaLnBrk="1" hangingPunct="1"/>
            <a:endParaRPr lang="en-US" baseline="0" dirty="0"/>
          </a:p>
          <a:p>
            <a:pPr eaLnBrk="1" hangingPunct="1"/>
            <a:r>
              <a:rPr lang="en-US" baseline="0" dirty="0"/>
              <a:t>When you’re pushed out of your comfort zone, you become aware of it, and that becomes a discomfort zone for you. </a:t>
            </a:r>
          </a:p>
          <a:p>
            <a:pPr eaLnBrk="1" hangingPunct="1"/>
            <a:r>
              <a:rPr lang="en-US" baseline="0" dirty="0"/>
              <a:t>So you have a choice to make a change about that.</a:t>
            </a:r>
          </a:p>
          <a:p>
            <a:pPr eaLnBrk="1" hangingPunct="1"/>
            <a:r>
              <a:rPr lang="en-US" baseline="0" dirty="0"/>
              <a:t>You practice making that change to hopefully overcome the discomfort.</a:t>
            </a:r>
          </a:p>
          <a:p>
            <a:pPr eaLnBrk="1" hangingPunct="1"/>
            <a:r>
              <a:rPr lang="en-US" baseline="0" dirty="0"/>
              <a:t>Now this will cause some awkwardness and put you in a potential fear zone because it’s unfamiliar territory; you’re not comfortable here.</a:t>
            </a:r>
          </a:p>
          <a:p>
            <a:pPr eaLnBrk="1" hangingPunct="1"/>
            <a:r>
              <a:rPr lang="en-US" baseline="0" dirty="0"/>
              <a:t>But because of the skills you learned while practicing, you’ll find that you’re in a reduced discomfort zone; it’s not as bad as it was before.</a:t>
            </a:r>
          </a:p>
          <a:p>
            <a:pPr eaLnBrk="1" hangingPunct="1"/>
            <a:r>
              <a:rPr lang="en-US" baseline="0" dirty="0"/>
              <a:t>You’ll integrate those skills into your day-to-day, and find yourself in an expanded comfort zone. </a:t>
            </a:r>
          </a:p>
          <a:p>
            <a:pPr eaLnBrk="1" hangingPunct="1"/>
            <a:r>
              <a:rPr lang="en-US" baseline="0" dirty="0"/>
              <a:t>And what this does, is it creates a new current comfort zone.</a:t>
            </a:r>
          </a:p>
          <a:p>
            <a:pPr eaLnBrk="1" hangingPunct="1"/>
            <a:endParaRPr lang="en-US" baseline="0" dirty="0"/>
          </a:p>
          <a:p>
            <a:pPr eaLnBrk="1" hangingPunct="1"/>
            <a:r>
              <a:rPr lang="en-US" baseline="0" dirty="0"/>
              <a:t>(Go through Horse example)</a:t>
            </a:r>
          </a:p>
          <a:p>
            <a:pPr eaLnBrk="1" hangingPunct="1"/>
            <a:endParaRPr lang="en-US" baseline="0" dirty="0"/>
          </a:p>
          <a:p>
            <a:pPr eaLnBrk="1" hangingPunct="1"/>
            <a:r>
              <a:rPr lang="en-US" baseline="0" dirty="0"/>
              <a:t>So in this class, you may become uncomfortable at times. It’s all about moving you into a discomfort zone.</a:t>
            </a:r>
          </a:p>
          <a:p>
            <a:pPr eaLnBrk="1" hangingPunct="1"/>
            <a:r>
              <a:rPr lang="en-US" baseline="0" dirty="0"/>
              <a:t>You’re going to be given some choices on how to overcome that, and we’ll practice some ways to make that more comfortable for you. </a:t>
            </a:r>
          </a:p>
          <a:p>
            <a:pPr eaLnBrk="1" hangingPunct="1"/>
            <a:r>
              <a:rPr lang="en-US" baseline="0" dirty="0"/>
              <a:t>It’ll be awkward, and uncomfortable at times, but through the skills you’ll learn in this course, it won’t be as much of a discomfort zone as it was before. And if you integrate these skills into your tasks and relationships in the workplace, you’ll find that you’ve expanded your current comfort zone to a new current comfort zone. </a:t>
            </a:r>
          </a:p>
          <a:p>
            <a:pPr eaLnBrk="1" hangingPunct="1"/>
            <a:endParaRPr lang="en-US" baseline="0" dirty="0"/>
          </a:p>
          <a:p>
            <a:pPr eaLnBrk="1" hangingPunct="1"/>
            <a:r>
              <a:rPr lang="en-US" baseline="0" dirty="0"/>
              <a:t>Quote: Change is certain, growth is optional. To be extraordinary is a choice.</a:t>
            </a:r>
          </a:p>
          <a:p>
            <a:pPr eaLnBrk="1" hangingPunct="1"/>
            <a:r>
              <a:rPr lang="en-US" baseline="0" dirty="0"/>
              <a:t>	Is higher education changing? Do we have to make some choices in order to meet these ever-changing demands? Absolutely.</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Transition:</a:t>
            </a:r>
          </a:p>
          <a:p>
            <a:pPr eaLnBrk="1" hangingPunct="1"/>
            <a:endParaRPr lang="en-US" dirty="0"/>
          </a:p>
          <a:p>
            <a:pPr eaLnBrk="1" hangingPunct="1"/>
            <a:r>
              <a:rPr lang="en-US" dirty="0"/>
              <a:t>Yesterday</a:t>
            </a:r>
            <a:r>
              <a:rPr lang="en-US" baseline="0" dirty="0"/>
              <a:t> and today we’ve been building our awareness of Behavior Styles. Now we’re going to look at the specific needs of each style and how to meet those needs. This information will help give you options and choices to build trust and respect.</a:t>
            </a:r>
          </a:p>
          <a:p>
            <a:pPr eaLnBrk="1" hangingPunct="1"/>
            <a:endParaRPr lang="en-US" baseline="0" dirty="0"/>
          </a:p>
          <a:p>
            <a:pPr eaLnBrk="1" hangingPunct="1"/>
            <a:r>
              <a:rPr lang="en-US" baseline="0" dirty="0"/>
              <a:t>(Build out win-win)</a:t>
            </a:r>
          </a:p>
          <a:p>
            <a:pPr eaLnBrk="1" hangingPunct="1"/>
            <a:r>
              <a:rPr lang="en-US" baseline="0" dirty="0"/>
              <a:t>When we choose to apply what we’ve learned and meet the needs of others, we will create a positive effect on trust and respect. This choice will ultimately lead to the sharing of talents, skills and expertise. In this scenario, both parties win.</a:t>
            </a:r>
          </a:p>
          <a:p>
            <a:pPr eaLnBrk="1" hangingPunct="1"/>
            <a:endParaRPr lang="en-US" baseline="0" dirty="0"/>
          </a:p>
          <a:p>
            <a:pPr eaLnBrk="1" hangingPunct="1"/>
            <a:r>
              <a:rPr lang="en-US" baseline="0" dirty="0"/>
              <a:t>(Build out lose-lose)</a:t>
            </a:r>
          </a:p>
          <a:p>
            <a:pPr eaLnBrk="1" hangingPunct="1"/>
            <a:r>
              <a:rPr lang="en-US" baseline="0" dirty="0"/>
              <a:t>When we don’t apply what we’ve learned and deny the needs of others, we will create tension-reaction behaviors. This choice will eventually lead to a spiraling deterioration of the relationship where both parties lose.</a:t>
            </a:r>
          </a:p>
          <a:p>
            <a:pPr eaLnBrk="1" hangingPunct="1"/>
            <a:endParaRPr lang="en-US" baseline="0" dirty="0"/>
          </a:p>
          <a:p>
            <a:pPr eaLnBrk="1" hangingPunct="1"/>
            <a:r>
              <a:rPr lang="en-US" baseline="0" dirty="0"/>
              <a:t>It is important to keep in mind that when one party “wins” and another “loses,” the situation will eventually become  “lose/lose” because at some point the “loser” will find a way to “even the score.”</a:t>
            </a:r>
          </a:p>
          <a:p>
            <a:pPr eaLnBrk="1" hangingPunct="1"/>
            <a:endParaRPr lang="en-US" baseline="0" dirty="0"/>
          </a:p>
          <a:p>
            <a:pPr eaLnBrk="1" hangingPunct="1"/>
            <a:r>
              <a:rPr lang="en-US" baseline="0" dirty="0"/>
              <a:t>Examples:</a:t>
            </a:r>
          </a:p>
          <a:p>
            <a:pPr marL="171450" indent="-171450" eaLnBrk="1" hangingPunct="1">
              <a:buFontTx/>
              <a:buChar char="-"/>
            </a:pPr>
            <a:r>
              <a:rPr lang="en-US" baseline="0" dirty="0"/>
              <a:t>Withdraw support</a:t>
            </a:r>
          </a:p>
          <a:p>
            <a:pPr marL="171450" indent="-171450" eaLnBrk="1" hangingPunct="1">
              <a:buFontTx/>
              <a:buChar char="-"/>
            </a:pPr>
            <a:r>
              <a:rPr lang="en-US" baseline="0" dirty="0"/>
              <a:t>Not share information that would be helpful</a:t>
            </a:r>
          </a:p>
          <a:p>
            <a:pPr marL="171450" indent="-171450" eaLnBrk="1" hangingPunct="1">
              <a:buFontTx/>
              <a:buChar char="-"/>
            </a:pPr>
            <a:r>
              <a:rPr lang="en-US" baseline="0" dirty="0"/>
              <a:t>Dismiss your ideas</a:t>
            </a:r>
          </a:p>
          <a:p>
            <a:pPr marL="171450" indent="-171450" eaLnBrk="1" hangingPunct="1">
              <a:buFontTx/>
              <a:buChar char="-"/>
            </a:pPr>
            <a:r>
              <a:rPr lang="en-US" baseline="0" dirty="0"/>
              <a:t>Work “behind the scenes” to undermine your success</a:t>
            </a:r>
          </a:p>
          <a:p>
            <a:pPr marL="171450" indent="-171450" eaLnBrk="1" hangingPunct="1">
              <a:buFontTx/>
              <a:buChar char="-"/>
            </a:pPr>
            <a:r>
              <a:rPr lang="en-US" baseline="0" dirty="0"/>
              <a:t>Make you or your ideas look bad in front of your boss</a:t>
            </a:r>
          </a:p>
          <a:p>
            <a:pPr marL="171450" indent="-171450" eaLnBrk="1" hangingPunct="1">
              <a:buFontTx/>
              <a:buChar char="-"/>
            </a:pPr>
            <a:r>
              <a:rPr lang="en-US" baseline="0" dirty="0"/>
              <a:t>“Evening the score” may not mean actively trying to get revenge; it can also be accomplished through passive-aggressive behavior</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Transition</a:t>
            </a:r>
          </a:p>
          <a:p>
            <a:pPr eaLnBrk="1" hangingPunct="1"/>
            <a:endParaRPr lang="en-US" dirty="0"/>
          </a:p>
          <a:p>
            <a:pPr eaLnBrk="1" hangingPunct="1"/>
            <a:r>
              <a:rPr lang="en-US" dirty="0"/>
              <a:t>There</a:t>
            </a:r>
            <a:r>
              <a:rPr lang="en-US" baseline="0" dirty="0"/>
              <a:t> are two variables that influence tension.</a:t>
            </a:r>
          </a:p>
          <a:p>
            <a:pPr eaLnBrk="1" hangingPunct="1"/>
            <a:endParaRPr lang="en-US" baseline="0" dirty="0"/>
          </a:p>
          <a:p>
            <a:pPr eaLnBrk="1" hangingPunct="1"/>
            <a:r>
              <a:rPr lang="en-US" baseline="0" dirty="0"/>
              <a:t>There are core values:</a:t>
            </a:r>
          </a:p>
          <a:p>
            <a:pPr eaLnBrk="1" hangingPunct="1"/>
            <a:endParaRPr lang="en-US" baseline="0" dirty="0"/>
          </a:p>
          <a:p>
            <a:pPr eaLnBrk="1" hangingPunct="1"/>
            <a:r>
              <a:rPr lang="en-US" baseline="0" dirty="0"/>
              <a:t>Family of Origin refers to the norms established in our families as we  were growing up. Because these were instilled in us from the beginning of our lives, they sometimes consciously affect our tension responses.</a:t>
            </a:r>
          </a:p>
          <a:p>
            <a:pPr eaLnBrk="1" hangingPunct="1"/>
            <a:endParaRPr lang="en-US" baseline="0" dirty="0"/>
          </a:p>
          <a:p>
            <a:pPr eaLnBrk="1" hangingPunct="1"/>
            <a:r>
              <a:rPr lang="en-US" baseline="0" dirty="0"/>
              <a:t>	i.e., being raised in a family where conflicts were never discussed may affect someone’s ability to participate in conversations 	where conflict exists</a:t>
            </a:r>
          </a:p>
          <a:p>
            <a:pPr eaLnBrk="1" hangingPunct="1"/>
            <a:endParaRPr lang="en-US" baseline="0" dirty="0"/>
          </a:p>
          <a:p>
            <a:pPr eaLnBrk="1" hangingPunct="1"/>
            <a:r>
              <a:rPr lang="en-US" baseline="0" dirty="0"/>
              <a:t>Cultural Norms refers to how the culture you are in, be it geographic or corporate, can influence how you respond to tension.</a:t>
            </a:r>
          </a:p>
          <a:p>
            <a:pPr eaLnBrk="1" hangingPunct="1"/>
            <a:endParaRPr lang="en-US" baseline="0" dirty="0"/>
          </a:p>
          <a:p>
            <a:pPr eaLnBrk="1" hangingPunct="1"/>
            <a:r>
              <a:rPr lang="en-US" baseline="0" dirty="0"/>
              <a:t>	i.e., depending on the country or company in which you are working, there may be cultural norms that either support or 	discourage an open expression of disappointment towards another person. </a:t>
            </a:r>
          </a:p>
          <a:p>
            <a:pPr eaLnBrk="1" hangingPunct="1"/>
            <a:endParaRPr lang="en-US" baseline="0" dirty="0"/>
          </a:p>
          <a:p>
            <a:pPr eaLnBrk="1" hangingPunct="1"/>
            <a:r>
              <a:rPr lang="en-US" baseline="0" dirty="0"/>
              <a:t>Personal Belief System refers to how we believe interpersonal tension should be addressed based on the experiential, spiritual and/or religious beliefs we have.</a:t>
            </a:r>
          </a:p>
          <a:p>
            <a:pPr eaLnBrk="1" hangingPunct="1"/>
            <a:endParaRPr lang="en-US" baseline="0" dirty="0"/>
          </a:p>
          <a:p>
            <a:pPr eaLnBrk="1" hangingPunct="1"/>
            <a:r>
              <a:rPr lang="en-US" baseline="0" dirty="0"/>
              <a:t>	i.e., Someone may believe that is it ungracious and harsh to openly express his/her feelings of frustration toward another person, 	while someone else may believe such an act is a demonstration of trust and honor. </a:t>
            </a:r>
          </a:p>
          <a:p>
            <a:pPr eaLnBrk="1" hangingPunct="1"/>
            <a:endParaRPr lang="en-US" baseline="0" dirty="0"/>
          </a:p>
          <a:p>
            <a:pPr eaLnBrk="1" hangingPunct="1"/>
            <a:r>
              <a:rPr lang="en-US" baseline="0" dirty="0"/>
              <a:t>World view refers to the different ways people may perceive the behavior of others based upon their ethnic and/or racial background.</a:t>
            </a:r>
          </a:p>
          <a:p>
            <a:pPr eaLnBrk="1" hangingPunct="1"/>
            <a:endParaRPr lang="en-US" baseline="0" dirty="0"/>
          </a:p>
          <a:p>
            <a:pPr eaLnBrk="1" hangingPunct="1"/>
            <a:r>
              <a:rPr lang="en-US" baseline="0" dirty="0"/>
              <a:t>	i.e., a person may have a perception about behavior norms of a specific ethnic group and how they should respond to tension 	when interacting with a person of that ethnicity. </a:t>
            </a:r>
          </a:p>
          <a:p>
            <a:pPr eaLnBrk="1" hangingPunct="1"/>
            <a:endParaRPr lang="en-US" baseline="0" dirty="0"/>
          </a:p>
          <a:p>
            <a:pPr eaLnBrk="1" hangingPunct="1"/>
            <a:r>
              <a:rPr lang="en-US" baseline="0" dirty="0"/>
              <a:t>Note: this list of core values is not intended to be exhaustive, and some of these may overlap. For example, my Family of Origin variables may also show up in any or all of the other three Core Variables. Reinforce that Core Variables will influence our tension behaviors but typically require a deeper level of awareness and more conscious effort before they can be changed. (i.e., they are “below the waterline”).</a:t>
            </a:r>
          </a:p>
          <a:p>
            <a:pPr eaLnBrk="1" hangingPunct="1"/>
            <a:endParaRPr lang="en-US" baseline="0" dirty="0"/>
          </a:p>
          <a:p>
            <a:pPr eaLnBrk="1" hangingPunct="1"/>
            <a:r>
              <a:rPr lang="en-US" baseline="0" dirty="0"/>
              <a:t>There are also situational variables:</a:t>
            </a:r>
          </a:p>
          <a:p>
            <a:pPr eaLnBrk="1" hangingPunct="1"/>
            <a:endParaRPr lang="en-US" baseline="0" dirty="0"/>
          </a:p>
          <a:p>
            <a:pPr eaLnBrk="1" hangingPunct="1"/>
            <a:r>
              <a:rPr lang="en-US" baseline="0" dirty="0"/>
              <a:t>These five Situational Variables are always present and changing, and they heavily influence our tension-reaction behaviors.</a:t>
            </a:r>
          </a:p>
          <a:p>
            <a:pPr eaLnBrk="1" hangingPunct="1"/>
            <a:endParaRPr lang="en-US" baseline="0" dirty="0"/>
          </a:p>
          <a:p>
            <a:pPr eaLnBrk="1" hangingPunct="1"/>
            <a:r>
              <a:rPr lang="en-US" baseline="0" dirty="0"/>
              <a:t>Example 1 – I have hard evidence that a direct report has been making career damaging false accusations about me behind my back. After thinking about it overnight, I have called them into my office for a meeting to discuss what I heard. My HR rep knows about the accusations and is present at the meeting. </a:t>
            </a:r>
          </a:p>
          <a:p>
            <a:pPr eaLnBrk="1" hangingPunct="1"/>
            <a:endParaRPr lang="en-US" baseline="0" dirty="0"/>
          </a:p>
          <a:p>
            <a:pPr eaLnBrk="1" hangingPunct="1"/>
            <a:r>
              <a:rPr lang="en-US" baseline="0" dirty="0"/>
              <a:t>Example 2 – I have been accused by a former colleague of inappropriate behavior. I’m standing on the front steps of the company at the end of the day and a reporter is asking me questions about the charges with a microphone and a live camera is being locally broadcast. </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video will help you gain insight into the initial tension-reaction responses</a:t>
            </a:r>
            <a:r>
              <a:rPr lang="en-US" baseline="0" dirty="0"/>
              <a:t> of each behavior style. Tension-reaction responses are not the same as a proactive response, which is flexibility. </a:t>
            </a:r>
          </a:p>
          <a:p>
            <a:pPr eaLnBrk="1" hangingPunct="1"/>
            <a:endParaRPr lang="en-US" baseline="0" dirty="0"/>
          </a:p>
          <a:p>
            <a:pPr eaLnBrk="1" hangingPunct="1"/>
            <a:r>
              <a:rPr lang="en-US" baseline="0" dirty="0"/>
              <a:t>Take notes on page 7.5 of the workbook, but do not pay attention to the page references mentioned in the video. </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1 – this is</a:t>
            </a:r>
            <a:r>
              <a:rPr lang="en-US" baseline="0" dirty="0"/>
              <a:t> the comfort zone of the Controller without tension-free behavior (the natural “iceberg” behavior)</a:t>
            </a:r>
          </a:p>
          <a:p>
            <a:endParaRPr lang="en-US" baseline="0" dirty="0"/>
          </a:p>
          <a:p>
            <a:r>
              <a:rPr lang="en-US" baseline="0" dirty="0"/>
              <a:t>Build 2 – This illustrates a controller not having their style needs met and getting pushed out of his/her comfort zone. (click) This triggers initial tension-reaction behavior in an effort to get back into their comfort zone. </a:t>
            </a:r>
          </a:p>
          <a:p>
            <a:endParaRPr lang="en-US" baseline="0" dirty="0"/>
          </a:p>
          <a:p>
            <a:r>
              <a:rPr lang="en-US" baseline="0" dirty="0"/>
              <a:t>Build 3 – The controller’s initial tension-reaction response is to overextend their normal behavior and get both overly emotionally controlled and extremely expedient focused. This will give them a perception that they have control over results again, which is their major focus. </a:t>
            </a:r>
          </a:p>
          <a:p>
            <a:endParaRPr lang="en-US" baseline="0" dirty="0"/>
          </a:p>
          <a:p>
            <a:r>
              <a:rPr lang="en-US" baseline="0" dirty="0"/>
              <a:t>Build 4 – This behavior is as taking control or dictating. </a:t>
            </a:r>
          </a:p>
          <a:p>
            <a:endParaRPr lang="en-US" baseline="0" dirty="0"/>
          </a:p>
          <a:p>
            <a:r>
              <a:rPr lang="en-US" baseline="0" dirty="0"/>
              <a:t>Step through other behavior styles in the other builds:</a:t>
            </a:r>
          </a:p>
          <a:p>
            <a:endParaRPr lang="en-US" baseline="0" dirty="0"/>
          </a:p>
          <a:p>
            <a:pPr marL="228600" indent="-228600">
              <a:buAutoNum type="arabicParenR"/>
            </a:pPr>
            <a:r>
              <a:rPr lang="en-US" baseline="0" dirty="0"/>
              <a:t>Review the style (focus, results)</a:t>
            </a:r>
          </a:p>
          <a:p>
            <a:pPr marL="228600" indent="-228600">
              <a:buAutoNum type="arabicParenR"/>
            </a:pPr>
            <a:r>
              <a:rPr lang="en-US" baseline="0" dirty="0"/>
              <a:t>Push them out somehow</a:t>
            </a:r>
          </a:p>
          <a:p>
            <a:pPr marL="228600" indent="-228600">
              <a:buAutoNum type="arabicParenR"/>
            </a:pPr>
            <a:r>
              <a:rPr lang="en-US" baseline="0" dirty="0"/>
              <a:t>They will try to get back in</a:t>
            </a:r>
          </a:p>
          <a:p>
            <a:pPr marL="228600" indent="-228600">
              <a:buAutoNum type="arabicParenR"/>
            </a:pPr>
            <a:r>
              <a:rPr lang="en-US" baseline="0" dirty="0"/>
              <a:t>When you’re pushed outside of your comfort zone, you use your strengths to get back in (until they become weaknesses)</a:t>
            </a:r>
          </a:p>
          <a:p>
            <a:pPr marL="685800" lvl="1" indent="-228600">
              <a:buAutoNum type="arabicParenR"/>
            </a:pPr>
            <a:r>
              <a:rPr lang="en-US" baseline="0" dirty="0"/>
              <a:t>Controllers become more assertive and more aggressive; they become more controlled and move even faster</a:t>
            </a:r>
          </a:p>
          <a:p>
            <a:pPr marL="685800" lvl="1" indent="-228600">
              <a:buAutoNum type="arabicParenR"/>
            </a:pPr>
            <a:r>
              <a:rPr lang="en-US" baseline="0" dirty="0"/>
              <a:t>Persuaders become more aggressive and more emotional; they become more emotional and move even faster</a:t>
            </a:r>
          </a:p>
          <a:p>
            <a:pPr marL="685800" lvl="1" indent="-228600">
              <a:buAutoNum type="arabicParenR"/>
            </a:pPr>
            <a:r>
              <a:rPr lang="en-US" baseline="0" dirty="0"/>
              <a:t>Stabilizers put more systems in place and have a greater need for people; they become more emotional and move even slower</a:t>
            </a:r>
          </a:p>
          <a:p>
            <a:pPr marL="685800" lvl="1" indent="-228600">
              <a:buAutoNum type="arabicParenR"/>
            </a:pPr>
            <a:r>
              <a:rPr lang="en-US" baseline="0" dirty="0"/>
              <a:t>Analyzers put more systems in place and become more responsive; they become more controlled and move even slower</a:t>
            </a:r>
          </a:p>
          <a:p>
            <a:pPr marL="228600" indent="-228600">
              <a:buAutoNum type="arabicParenR"/>
            </a:pPr>
            <a:r>
              <a:rPr lang="en-US" baseline="0" dirty="0"/>
              <a:t>When you realize there’s no way out with dignity, you’ll go to the extremes</a:t>
            </a:r>
          </a:p>
          <a:p>
            <a:pPr marL="228600" indent="-228600">
              <a:buAutoNum type="arabicParenR"/>
            </a:pPr>
            <a:r>
              <a:rPr lang="en-US" baseline="0" dirty="0"/>
              <a:t>Will demonstrate (name the behavior)</a:t>
            </a:r>
          </a:p>
          <a:p>
            <a:pPr marL="685800" lvl="1" indent="-228600">
              <a:buAutoNum type="arabicParenR"/>
            </a:pPr>
            <a:r>
              <a:rPr lang="en-US" baseline="0" dirty="0"/>
              <a:t>If you won’t meet my needs, I’ll meet my needs</a:t>
            </a:r>
          </a:p>
          <a:p>
            <a:pPr marL="685800" lvl="1" indent="-228600">
              <a:buAutoNum type="arabicParenR"/>
            </a:pPr>
            <a:r>
              <a:rPr lang="en-US" baseline="0" dirty="0"/>
              <a:t>You don’t see it because you’re not aware of your impact</a:t>
            </a:r>
          </a:p>
          <a:p>
            <a:pPr marL="685800" lvl="1" indent="-228600">
              <a:buAutoNum type="arabicParenR"/>
            </a:pPr>
            <a:r>
              <a:rPr lang="en-US" baseline="0" dirty="0"/>
              <a:t>No access to talents, skills and knowledge</a:t>
            </a:r>
          </a:p>
          <a:p>
            <a:pPr marL="685800" lvl="1" indent="-228600">
              <a:buAutoNum type="arabicParenR"/>
            </a:pPr>
            <a:r>
              <a:rPr lang="en-US" baseline="0" dirty="0"/>
              <a:t>It’s predictable to everyone else, but not ourselves</a:t>
            </a:r>
          </a:p>
          <a:p>
            <a:pPr marL="685800" lvl="1" indent="-228600">
              <a:buAutoNum type="arabicParenR"/>
            </a:pPr>
            <a:r>
              <a:rPr lang="en-US" baseline="0" dirty="0"/>
              <a:t>You don’t realize you’re violating the needs of the other styles</a:t>
            </a:r>
          </a:p>
          <a:p>
            <a:pPr marL="457200" lvl="1" indent="0">
              <a:buNone/>
            </a:pPr>
            <a:endParaRPr lang="en-US" baseline="0" dirty="0"/>
          </a:p>
          <a:p>
            <a:pPr marL="228600" indent="-228600">
              <a:buAutoNum type="arabicParenR"/>
            </a:pPr>
            <a:r>
              <a:rPr lang="en-US" baseline="0" dirty="0"/>
              <a:t>Talk about what they do to themselves afterwards</a:t>
            </a:r>
            <a:endParaRPr lang="en-US" dirty="0"/>
          </a:p>
        </p:txBody>
      </p:sp>
    </p:spTree>
    <p:extLst>
      <p:ext uri="{BB962C8B-B14F-4D97-AF65-F5344CB8AC3E}">
        <p14:creationId xmlns:p14="http://schemas.microsoft.com/office/powerpoint/2010/main" val="3595073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Step through bullets</a:t>
            </a:r>
          </a:p>
          <a:p>
            <a:endParaRPr lang="en-US" baseline="0" dirty="0"/>
          </a:p>
          <a:p>
            <a:r>
              <a:rPr lang="en-US" baseline="0" dirty="0"/>
              <a:t>A analyzer’s flag word is WHY.</a:t>
            </a:r>
          </a:p>
          <a:p>
            <a:endParaRPr lang="en-US" baseline="0" dirty="0"/>
          </a:p>
          <a:p>
            <a:r>
              <a:rPr lang="en-US" baseline="0" dirty="0"/>
              <a:t>If you knock on a analyzer’s office door, you wouldn’t necessarily hear him/her say “why?” However, once you were engaged in conversation with the analyzer, you’d likely hear him/her question the reason behind any action being discussed or suggested. Remember, the analyzer is focused on precision and accuracy. A question starting with the word why would naturally come from that focus.</a:t>
            </a:r>
          </a:p>
          <a:p>
            <a:endParaRPr lang="en-US" baseline="0" dirty="0"/>
          </a:p>
          <a:p>
            <a:r>
              <a:rPr lang="en-US" baseline="0" dirty="0"/>
              <a:t>**see page 6.7 of facilitator’s manual for examples**</a:t>
            </a:r>
          </a:p>
          <a:p>
            <a:endParaRPr lang="en-US" dirty="0"/>
          </a:p>
        </p:txBody>
      </p:sp>
    </p:spTree>
    <p:extLst>
      <p:ext uri="{BB962C8B-B14F-4D97-AF65-F5344CB8AC3E}">
        <p14:creationId xmlns:p14="http://schemas.microsoft.com/office/powerpoint/2010/main" val="2573525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a:t>
            </a:r>
            <a:r>
              <a:rPr lang="en-US" baseline="0" dirty="0"/>
              <a:t> we’re going to focus on the situational variables.</a:t>
            </a:r>
          </a:p>
          <a:p>
            <a:pPr eaLnBrk="1" hangingPunct="1"/>
            <a:endParaRPr lang="en-US" baseline="0" dirty="0"/>
          </a:p>
          <a:p>
            <a:pPr eaLnBrk="1" hangingPunct="1"/>
            <a:r>
              <a:rPr lang="en-US" baseline="0" dirty="0"/>
              <a:t>Moving to that 4</a:t>
            </a:r>
            <a:r>
              <a:rPr lang="en-US" baseline="30000" dirty="0"/>
              <a:t>th</a:t>
            </a:r>
            <a:r>
              <a:rPr lang="en-US" baseline="0" dirty="0"/>
              <a:t> level of tension-reaction behavior greatly depends upon the situational variables. </a:t>
            </a:r>
          </a:p>
          <a:p>
            <a:pPr eaLnBrk="1" hangingPunct="1"/>
            <a:endParaRPr lang="en-US" baseline="0" dirty="0"/>
          </a:p>
          <a:p>
            <a:pPr eaLnBrk="1" hangingPunct="1"/>
            <a:r>
              <a:rPr lang="en-US" baseline="0" dirty="0"/>
              <a:t>Remember:</a:t>
            </a:r>
          </a:p>
          <a:p>
            <a:pPr eaLnBrk="1" hangingPunct="1"/>
            <a:endParaRPr lang="en-US" baseline="0" dirty="0"/>
          </a:p>
          <a:p>
            <a:pPr eaLnBrk="1" hangingPunct="1"/>
            <a:r>
              <a:rPr lang="en-US" baseline="0" dirty="0"/>
              <a:t>When I move to #2, it’s easier to change the way I deal with me than how I deal with you, so that’s the emotional dimension.</a:t>
            </a:r>
          </a:p>
          <a:p>
            <a:pPr eaLnBrk="1" hangingPunct="1"/>
            <a:endParaRPr lang="en-US" baseline="0" dirty="0"/>
          </a:p>
          <a:p>
            <a:pPr eaLnBrk="1" hangingPunct="1"/>
            <a:r>
              <a:rPr lang="en-US" baseline="0" dirty="0"/>
              <a:t>When I move to #3, I’m saying I’ll change the way I deal with you.</a:t>
            </a:r>
          </a:p>
          <a:p>
            <a:pPr eaLnBrk="1" hangingPunct="1"/>
            <a:endParaRPr lang="en-US" baseline="0" dirty="0"/>
          </a:p>
          <a:p>
            <a:pPr eaLnBrk="1" hangingPunct="1"/>
            <a:r>
              <a:rPr lang="en-US" baseline="0" dirty="0"/>
              <a:t>When I move to #4, that means a core value has been violated.</a:t>
            </a:r>
          </a:p>
          <a:p>
            <a:pPr eaLnBrk="1" hangingPunct="1"/>
            <a:r>
              <a:rPr lang="en-US" baseline="0" dirty="0"/>
              <a:t>	Persuaders give away trust.</a:t>
            </a:r>
          </a:p>
          <a:p>
            <a:pPr eaLnBrk="1" hangingPunct="1"/>
            <a:r>
              <a:rPr lang="en-US" baseline="0" dirty="0"/>
              <a:t>	Analyzers want to be in integrity</a:t>
            </a:r>
          </a:p>
          <a:p>
            <a:pPr eaLnBrk="1" hangingPunct="1"/>
            <a:r>
              <a:rPr lang="en-US" baseline="0" dirty="0"/>
              <a:t>	Stabilizers’ greatest core value is loyalty</a:t>
            </a:r>
          </a:p>
          <a:p>
            <a:pPr eaLnBrk="1" hangingPunct="1"/>
            <a:r>
              <a:rPr lang="en-US" baseline="0" dirty="0"/>
              <a:t>	Controllers’ want respect.</a:t>
            </a:r>
          </a:p>
          <a:p>
            <a:pPr eaLnBrk="1" hangingPunct="1"/>
            <a:endParaRPr lang="en-US" baseline="0" dirty="0"/>
          </a:p>
          <a:p>
            <a:pPr eaLnBrk="1" hangingPunct="1"/>
            <a:r>
              <a:rPr lang="en-US" baseline="0" dirty="0"/>
              <a:t>When you get to that 4</a:t>
            </a:r>
            <a:r>
              <a:rPr lang="en-US" baseline="30000" dirty="0"/>
              <a:t>th</a:t>
            </a:r>
            <a:r>
              <a:rPr lang="en-US" baseline="0" dirty="0"/>
              <a:t> level, there is a </a:t>
            </a:r>
          </a:p>
          <a:p>
            <a:pPr marL="228600" indent="-228600" eaLnBrk="1" hangingPunct="1">
              <a:buAutoNum type="arabicParenR"/>
            </a:pPr>
            <a:r>
              <a:rPr lang="en-US" baseline="0" dirty="0"/>
              <a:t>Physical breakdown of the human body</a:t>
            </a:r>
          </a:p>
          <a:p>
            <a:pPr marL="228600" indent="-228600" eaLnBrk="1" hangingPunct="1">
              <a:buAutoNum type="arabicParenR"/>
            </a:pPr>
            <a:r>
              <a:rPr lang="en-US" baseline="0" dirty="0"/>
              <a:t>Serious illness, accident, injury or deal is imminent. </a:t>
            </a:r>
          </a:p>
          <a:p>
            <a:pPr marL="228600" indent="-228600" eaLnBrk="1" hangingPunct="1">
              <a:buAutoNum type="arabicParenR"/>
            </a:pPr>
            <a:endParaRPr lang="en-US" baseline="0" dirty="0"/>
          </a:p>
          <a:p>
            <a:pPr marL="0" indent="0" eaLnBrk="1" hangingPunct="1">
              <a:buNone/>
            </a:pPr>
            <a:r>
              <a:rPr lang="en-US" baseline="0" dirty="0"/>
              <a:t>Again, this course is all about making you aware of these things, and letting you know of some options to keep this from happening.</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47738" y="4459288"/>
            <a:ext cx="5191125" cy="4227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a:t>
            </a:r>
            <a:r>
              <a:rPr lang="en-US" baseline="0" dirty="0"/>
              <a:t> here are our four quadrants with their four behavior styles.</a:t>
            </a:r>
          </a:p>
          <a:p>
            <a:pPr eaLnBrk="1" hangingPunct="1"/>
            <a:endParaRPr lang="en-US" baseline="0" dirty="0"/>
          </a:p>
          <a:p>
            <a:pPr eaLnBrk="1" hangingPunct="1"/>
            <a:r>
              <a:rPr lang="en-US" baseline="0" dirty="0"/>
              <a:t>(click) Here are their tension-reaction behaviors in the corners.</a:t>
            </a:r>
          </a:p>
          <a:p>
            <a:pPr eaLnBrk="1" hangingPunct="1"/>
            <a:endParaRPr lang="en-US" baseline="0" dirty="0"/>
          </a:p>
          <a:p>
            <a:pPr eaLnBrk="1" hangingPunct="1"/>
            <a:r>
              <a:rPr lang="en-US" baseline="0" dirty="0"/>
              <a:t>Let’s say I’m a controller and I’m dependent upon other team members to help me complete a project that’s important to me. My other teammates have been uncooperative, and my boss comes to me and says that this is a high priority and to get it done ASAP.</a:t>
            </a:r>
          </a:p>
          <a:p>
            <a:pPr eaLnBrk="1" hangingPunct="1"/>
            <a:endParaRPr lang="en-US" baseline="0" dirty="0"/>
          </a:p>
          <a:p>
            <a:pPr eaLnBrk="1" hangingPunct="1"/>
            <a:r>
              <a:rPr lang="en-US" baseline="0" dirty="0"/>
              <a:t>Normally, the first thing I’m going to do is take control, so I might go over the head of the project manager or team leader and take full control of the project.</a:t>
            </a:r>
          </a:p>
          <a:p>
            <a:pPr eaLnBrk="1" hangingPunct="1"/>
            <a:endParaRPr lang="en-US" baseline="0" dirty="0"/>
          </a:p>
          <a:p>
            <a:pPr eaLnBrk="1" hangingPunct="1"/>
            <a:r>
              <a:rPr lang="en-US" baseline="0" dirty="0"/>
              <a:t>If that doesn’t work, I’m going to change the way I deal with me and my emotions, so I might come down here and verbally attack some fellow teammates and tell them what they’ve done wrong.</a:t>
            </a:r>
          </a:p>
          <a:p>
            <a:pPr eaLnBrk="1" hangingPunct="1"/>
            <a:endParaRPr lang="en-US" baseline="0" dirty="0"/>
          </a:p>
          <a:p>
            <a:pPr eaLnBrk="1" hangingPunct="1"/>
            <a:r>
              <a:rPr lang="en-US" baseline="0" dirty="0"/>
              <a:t>If that doesn’t work, I’m going to change the way I deal with you and withdraw all together until I know I can stand my ground with facts and data and without emotions. </a:t>
            </a:r>
          </a:p>
          <a:p>
            <a:pPr eaLnBrk="1" hangingPunct="1"/>
            <a:endParaRPr lang="en-US" baseline="0" dirty="0"/>
          </a:p>
          <a:p>
            <a:pPr eaLnBrk="1" hangingPunct="1"/>
            <a:r>
              <a:rPr lang="en-US" baseline="0" dirty="0"/>
              <a:t>The last thing I’m going to do is acquiesce… give in and just go along with whatever the group decides because it’s not worth it anymore to try and prove my point. </a:t>
            </a:r>
          </a:p>
          <a:p>
            <a:pPr eaLnBrk="1" hangingPunct="1"/>
            <a:endParaRPr lang="en-US" baseline="0" dirty="0"/>
          </a:p>
          <a:p>
            <a:pPr eaLnBrk="1" hangingPunct="1"/>
            <a:r>
              <a:rPr lang="en-US" baseline="0" dirty="0"/>
              <a:t>Now your order may change based on the situational variables. I could just go straight to verbal attack, or I could just withdraw; it all depends. </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47738" y="4459288"/>
            <a:ext cx="5191125" cy="4227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Turn to page 7.8 in your workbook,</a:t>
            </a:r>
            <a:r>
              <a:rPr lang="en-US" baseline="0" dirty="0"/>
              <a:t> and fill in the order of the situational responses that you’re most likely to follow. For example, you may acquiesce first, withdraw next, take control, and then verbal attack last. </a:t>
            </a:r>
          </a:p>
          <a:p>
            <a:pPr eaLnBrk="1" hangingPunct="1"/>
            <a:endParaRPr lang="en-US" baseline="0" dirty="0"/>
          </a:p>
          <a:p>
            <a:pPr eaLnBrk="1" hangingPunct="1"/>
            <a:r>
              <a:rPr lang="en-US" baseline="0" dirty="0"/>
              <a:t>If you’re not sure, you can always fill in your #1 and #4 first, then decide on #2 and #3.</a:t>
            </a:r>
          </a:p>
          <a:p>
            <a:pPr eaLnBrk="1" hangingPunct="1"/>
            <a:endParaRPr lang="en-US" baseline="0" dirty="0"/>
          </a:p>
          <a:p>
            <a:pPr eaLnBrk="1" hangingPunct="1"/>
            <a:r>
              <a:rPr lang="en-US" baseline="0" dirty="0"/>
              <a:t>Allow 2 minutes.</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2873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Page 7</a:t>
            </a:r>
            <a:r>
              <a:rPr lang="en-US" baseline="0" dirty="0"/>
              <a:t> of Workbook</a:t>
            </a:r>
          </a:p>
          <a:p>
            <a:pPr eaLnBrk="1" hangingPunct="1"/>
            <a:endParaRPr lang="en-US" baseline="0" dirty="0"/>
          </a:p>
          <a:p>
            <a:pPr eaLnBrk="1" hangingPunct="1"/>
            <a:r>
              <a:rPr lang="en-US" baseline="0" dirty="0"/>
              <a:t>So here’s the roadmap we’ll be following throughout the day.</a:t>
            </a:r>
          </a:p>
          <a:p>
            <a:pPr eaLnBrk="1" hangingPunct="1"/>
            <a:endParaRPr lang="en-US" baseline="0" dirty="0"/>
          </a:p>
          <a:p>
            <a:pPr eaLnBrk="1" hangingPunct="1"/>
            <a:r>
              <a:rPr lang="en-US" baseline="0" dirty="0"/>
              <a:t>This is day one, and it’s basically a path to expand your current comfort zone.</a:t>
            </a:r>
          </a:p>
          <a:p>
            <a:pPr eaLnBrk="1" hangingPunct="1"/>
            <a:endParaRPr lang="en-US" baseline="0" dirty="0"/>
          </a:p>
          <a:p>
            <a:pPr eaLnBrk="1" hangingPunct="1"/>
            <a:r>
              <a:rPr lang="en-US" baseline="0" dirty="0"/>
              <a:t>There is a two day course option for this material as well if you are interested.  While the first day focuses on you, the second day goes into others and how to apply these skills.</a:t>
            </a:r>
          </a:p>
          <a:p>
            <a:pPr eaLnBrk="1" hangingPunct="1"/>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through bullets. Have class fill out page 8.11. </a:t>
            </a:r>
            <a:endParaRPr lang="en-US" dirty="0"/>
          </a:p>
        </p:txBody>
      </p:sp>
    </p:spTree>
    <p:extLst>
      <p:ext uri="{BB962C8B-B14F-4D97-AF65-F5344CB8AC3E}">
        <p14:creationId xmlns:p14="http://schemas.microsoft.com/office/powerpoint/2010/main" val="146988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me, and</a:t>
            </a:r>
            <a:r>
              <a:rPr lang="en-US" baseline="0" dirty="0"/>
              <a:t> how I interact with other people. How I interact is based on my perceptions of other people.</a:t>
            </a:r>
          </a:p>
          <a:p>
            <a:endParaRPr lang="en-US" baseline="0" dirty="0"/>
          </a:p>
          <a:p>
            <a:r>
              <a:rPr lang="en-US" baseline="0" dirty="0"/>
              <a:t>Our perceptions are our filters that we use to interpret everything around us.</a:t>
            </a:r>
          </a:p>
          <a:p>
            <a:r>
              <a:rPr lang="en-US" baseline="0" dirty="0"/>
              <a:t>	Humans are perceiving machines. We perceive things almost instantly.</a:t>
            </a:r>
          </a:p>
          <a:p>
            <a:r>
              <a:rPr lang="en-US" baseline="0" dirty="0"/>
              <a:t>	You perceived me the second you walked into this class room. </a:t>
            </a:r>
          </a:p>
          <a:p>
            <a:r>
              <a:rPr lang="en-US" baseline="0" dirty="0"/>
              <a:t>	You‘ll perceive things differently based on your experience, your background, etc. (carpet salesman, electrician)</a:t>
            </a:r>
          </a:p>
          <a:p>
            <a:r>
              <a:rPr lang="en-US" baseline="0" dirty="0"/>
              <a:t>	How long do you think it takes to make a 1</a:t>
            </a:r>
            <a:r>
              <a:rPr lang="en-US" baseline="30000" dirty="0"/>
              <a:t>st</a:t>
            </a:r>
            <a:r>
              <a:rPr lang="en-US" baseline="0" dirty="0"/>
              <a:t> impression? .7 seconds</a:t>
            </a:r>
          </a:p>
          <a:p>
            <a:r>
              <a:rPr lang="en-US" baseline="0" dirty="0"/>
              <a:t>	We are constantly perceiving things</a:t>
            </a:r>
          </a:p>
          <a:p>
            <a:endParaRPr lang="en-US" baseline="0" dirty="0"/>
          </a:p>
          <a:p>
            <a:r>
              <a:rPr lang="en-US" baseline="0" dirty="0"/>
              <a:t>When you perceive something, you run it through your values.</a:t>
            </a:r>
          </a:p>
          <a:p>
            <a:r>
              <a:rPr lang="en-US" baseline="0" dirty="0"/>
              <a:t>	Values are tightly held principles that influence your actions.</a:t>
            </a:r>
          </a:p>
          <a:p>
            <a:r>
              <a:rPr lang="en-US" baseline="0" dirty="0"/>
              <a:t>	These tend to be tucked away.</a:t>
            </a:r>
          </a:p>
          <a:p>
            <a:r>
              <a:rPr lang="en-US" baseline="0" dirty="0"/>
              <a:t>	If something is contrary to our values, we do not let it through our filters.</a:t>
            </a:r>
          </a:p>
          <a:p>
            <a:endParaRPr lang="en-US" baseline="0" dirty="0"/>
          </a:p>
          <a:p>
            <a:r>
              <a:rPr lang="en-US" baseline="0" dirty="0"/>
              <a:t>Your values shape your beliefs. </a:t>
            </a:r>
          </a:p>
          <a:p>
            <a:r>
              <a:rPr lang="en-US" baseline="0" dirty="0"/>
              <a:t>	Beliefs come from and reflect our entire life experience.</a:t>
            </a:r>
          </a:p>
          <a:p>
            <a:r>
              <a:rPr lang="en-US" baseline="0" dirty="0"/>
              <a:t>	Come from your family, teachers, mentors, friends, etc.</a:t>
            </a:r>
          </a:p>
          <a:p>
            <a:endParaRPr lang="en-US" baseline="0" dirty="0"/>
          </a:p>
          <a:p>
            <a:r>
              <a:rPr lang="en-US" baseline="0" dirty="0"/>
              <a:t>You act according to your beliefs, and this determines your behavior.</a:t>
            </a:r>
          </a:p>
          <a:p>
            <a:r>
              <a:rPr lang="en-US" baseline="0" dirty="0"/>
              <a:t>	Your behavior is shaped by your perceptions, values and beliefs. </a:t>
            </a:r>
          </a:p>
          <a:p>
            <a:endParaRPr lang="en-US" baseline="0" dirty="0"/>
          </a:p>
          <a:p>
            <a:r>
              <a:rPr lang="en-US" baseline="0" dirty="0"/>
              <a:t>Quick example:</a:t>
            </a:r>
          </a:p>
          <a:p>
            <a:r>
              <a:rPr lang="en-US" baseline="0" dirty="0"/>
              <a:t>I perceive that you are not being entirely honest with me.</a:t>
            </a:r>
          </a:p>
          <a:p>
            <a:r>
              <a:rPr lang="en-US" baseline="0" dirty="0"/>
              <a:t>I value complete and total honesty, so I believe that you are a liar and are untrustworthy.</a:t>
            </a:r>
          </a:p>
          <a:p>
            <a:r>
              <a:rPr lang="en-US" baseline="0" dirty="0"/>
              <a:t>This is going to influence my behavior around you. I might seem guarded, or not very friendly towards you.</a:t>
            </a:r>
          </a:p>
          <a:p>
            <a:endParaRPr lang="en-US" baseline="0" dirty="0"/>
          </a:p>
          <a:p>
            <a:r>
              <a:rPr lang="en-US" baseline="0" dirty="0"/>
              <a:t>You will behave in a way that’s consistent with your values, beliefs and perceptions.</a:t>
            </a:r>
          </a:p>
          <a:p>
            <a:endParaRPr lang="en-US" baseline="0" dirty="0"/>
          </a:p>
          <a:p>
            <a:r>
              <a:rPr lang="en-US" baseline="0" dirty="0"/>
              <a:t>So look what’s going on over here. Here comes a coworker. They’re going to perceive your behavior, run that through their filters based on their beliefs, and behave towards you in a certain way.</a:t>
            </a:r>
          </a:p>
          <a:p>
            <a:endParaRPr lang="en-US" baseline="0" dirty="0"/>
          </a:p>
          <a:p>
            <a:r>
              <a:rPr lang="en-US" baseline="0" dirty="0"/>
              <a:t>Example of girl in move theater with disability</a:t>
            </a:r>
          </a:p>
          <a:p>
            <a:endParaRPr lang="en-US" baseline="0" dirty="0"/>
          </a:p>
          <a:p>
            <a:r>
              <a:rPr lang="en-US" baseline="0" dirty="0"/>
              <a:t>Which is easiest to change?</a:t>
            </a:r>
          </a:p>
          <a:p>
            <a:r>
              <a:rPr lang="en-US" baseline="0" dirty="0"/>
              <a:t>	If I asked you to change your behavior, what would you say? (Why should I?)</a:t>
            </a:r>
          </a:p>
          <a:p>
            <a:r>
              <a:rPr lang="en-US" baseline="0" dirty="0"/>
              <a:t>	Do you think you could change someone’s values? Those tightly held principles that we keep tucked away?</a:t>
            </a:r>
          </a:p>
          <a:p>
            <a:r>
              <a:rPr lang="en-US" baseline="0" dirty="0"/>
              <a:t>	What about your beliefs that you have formed over a lifetime?</a:t>
            </a:r>
          </a:p>
          <a:p>
            <a:r>
              <a:rPr lang="en-US" baseline="0" dirty="0"/>
              <a:t>		Only through a significant emotional experience.</a:t>
            </a:r>
          </a:p>
          <a:p>
            <a:endParaRPr lang="en-US" baseline="0" dirty="0"/>
          </a:p>
          <a:p>
            <a:r>
              <a:rPr lang="en-US" baseline="0" dirty="0"/>
              <a:t>You cannot separate a person’s perceptions, values and beliefs from their behavior.</a:t>
            </a:r>
          </a:p>
          <a:p>
            <a:r>
              <a:rPr lang="en-US" baseline="0" dirty="0"/>
              <a:t>It is easiest to change your perceptions. If you can change those, you will increase effectiveness. </a:t>
            </a:r>
          </a:p>
          <a:p>
            <a:r>
              <a:rPr lang="en-US" baseline="0" dirty="0"/>
              <a:t>You can’t control someone else’s beliefs, perceptions or behavior, but you can change yours. </a:t>
            </a:r>
          </a:p>
          <a:p>
            <a:r>
              <a:rPr lang="en-US" baseline="0" dirty="0"/>
              <a:t>You should change your behavior all the time in order to correct or change others’ perceptions of you</a:t>
            </a:r>
          </a:p>
          <a:p>
            <a:endParaRPr lang="en-US" baseline="0" dirty="0"/>
          </a:p>
          <a:p>
            <a:r>
              <a:rPr lang="en-US" b="1" u="sng" baseline="0" dirty="0"/>
              <a:t>TRANSITION</a:t>
            </a:r>
          </a:p>
          <a:p>
            <a:r>
              <a:rPr lang="en-US" baseline="0" dirty="0"/>
              <a:t>In this course, we will try to impact your beliefs and perceptions about behavior and increase your awareness of ways to modify your behavior to build trust and respect. </a:t>
            </a:r>
            <a:endParaRPr lang="en-US" dirty="0"/>
          </a:p>
        </p:txBody>
      </p:sp>
    </p:spTree>
    <p:extLst>
      <p:ext uri="{BB962C8B-B14F-4D97-AF65-F5344CB8AC3E}">
        <p14:creationId xmlns:p14="http://schemas.microsoft.com/office/powerpoint/2010/main" val="393066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pPr>
              <a:spcBef>
                <a:spcPct val="50000"/>
              </a:spcBef>
              <a:defRPr/>
            </a:pPr>
            <a:r>
              <a:rPr lang="en-US" dirty="0">
                <a:solidFill>
                  <a:schemeClr val="bg1"/>
                </a:solidFill>
                <a:effectLst>
                  <a:outerShdw blurRad="38100" dist="38100" dir="2700000" algn="tl">
                    <a:srgbClr val="C0C0C0"/>
                  </a:outerShdw>
                </a:effectLst>
              </a:rPr>
              <a:t>Page 11 of Workbook</a:t>
            </a:r>
          </a:p>
          <a:p>
            <a:pPr>
              <a:spcBef>
                <a:spcPct val="50000"/>
              </a:spcBef>
              <a:defRPr/>
            </a:pPr>
            <a:endParaRPr lang="en-US" dirty="0">
              <a:solidFill>
                <a:schemeClr val="bg1"/>
              </a:solidFill>
              <a:effectLst>
                <a:outerShdw blurRad="38100" dist="38100" dir="2700000" algn="tl">
                  <a:srgbClr val="C0C0C0"/>
                </a:outerShdw>
              </a:effectLst>
            </a:endParaRPr>
          </a:p>
          <a:p>
            <a:pPr>
              <a:spcBef>
                <a:spcPct val="50000"/>
              </a:spcBef>
              <a:defRPr/>
            </a:pPr>
            <a:r>
              <a:rPr lang="en-US" dirty="0">
                <a:solidFill>
                  <a:schemeClr val="bg1"/>
                </a:solidFill>
                <a:effectLst>
                  <a:outerShdw blurRad="38100" dist="38100" dir="2700000" algn="tl">
                    <a:srgbClr val="C0C0C0"/>
                  </a:outerShdw>
                </a:effectLst>
              </a:rPr>
              <a:t>To continue our</a:t>
            </a:r>
            <a:r>
              <a:rPr lang="en-US" baseline="0" dirty="0">
                <a:solidFill>
                  <a:schemeClr val="bg1"/>
                </a:solidFill>
                <a:effectLst>
                  <a:outerShdw blurRad="38100" dist="38100" dir="2700000" algn="tl">
                    <a:srgbClr val="C0C0C0"/>
                  </a:outerShdw>
                </a:effectLst>
              </a:rPr>
              <a:t> behavior, personality and perceptions discussion, we’re going to use the analogy of your SELF as an iceberg. This whole iceberg is your personality.</a:t>
            </a:r>
          </a:p>
          <a:p>
            <a:pPr>
              <a:spcBef>
                <a:spcPct val="50000"/>
              </a:spcBef>
              <a:defRPr/>
            </a:pPr>
            <a:endParaRPr lang="en-US" baseline="0" dirty="0">
              <a:solidFill>
                <a:schemeClr val="bg1"/>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50000"/>
              </a:spcBef>
              <a:spcAft>
                <a:spcPct val="0"/>
              </a:spcAft>
              <a:buClrTx/>
              <a:buSzTx/>
              <a:buFontTx/>
              <a:buNone/>
              <a:tabLst/>
              <a:defRPr/>
            </a:pPr>
            <a:r>
              <a:rPr lang="en-US" baseline="0" dirty="0">
                <a:solidFill>
                  <a:schemeClr val="bg1"/>
                </a:solidFill>
                <a:effectLst>
                  <a:outerShdw blurRad="38100" dist="38100" dir="2700000" algn="tl">
                    <a:srgbClr val="C0C0C0"/>
                  </a:outerShdw>
                </a:effectLst>
              </a:rPr>
              <a:t>Your total personality is everything that you are, and this is generally kept below the waterline. </a:t>
            </a:r>
            <a:r>
              <a:rPr lang="en-US" dirty="0">
                <a:solidFill>
                  <a:schemeClr val="bg1"/>
                </a:solidFill>
                <a:effectLst>
                  <a:outerShdw blurRad="38100" dist="38100" dir="2700000" algn="tl">
                    <a:srgbClr val="C0C0C0"/>
                  </a:outerShdw>
                </a:effectLst>
              </a:rPr>
              <a:t>What are some things below the waterline that impact personality (e.g. family of origin, childhood issues, biochemical issues, etc.)? </a:t>
            </a:r>
          </a:p>
          <a:p>
            <a:pPr marL="0" marR="0" indent="0" algn="l" defTabSz="914400" rtl="0" eaLnBrk="0" fontAlgn="base" latinLnBrk="0" hangingPunct="0">
              <a:lnSpc>
                <a:spcPct val="100000"/>
              </a:lnSpc>
              <a:spcBef>
                <a:spcPct val="50000"/>
              </a:spcBef>
              <a:spcAft>
                <a:spcPct val="0"/>
              </a:spcAft>
              <a:buClrTx/>
              <a:buSzTx/>
              <a:buFontTx/>
              <a:buNone/>
              <a:tabLst/>
              <a:defRPr/>
            </a:pPr>
            <a:r>
              <a:rPr lang="en-US" dirty="0">
                <a:solidFill>
                  <a:schemeClr val="bg1"/>
                </a:solidFill>
                <a:effectLst>
                  <a:outerShdw blurRad="38100" dist="38100" dir="2700000" algn="tl">
                    <a:srgbClr val="C0C0C0"/>
                  </a:outerShdw>
                </a:effectLst>
              </a:rPr>
              <a:t>	Ask someone to tell how many siblings</a:t>
            </a:r>
            <a:r>
              <a:rPr lang="en-US" baseline="0" dirty="0">
                <a:solidFill>
                  <a:schemeClr val="bg1"/>
                </a:solidFill>
                <a:effectLst>
                  <a:outerShdw blurRad="38100" dist="38100" dir="2700000" algn="tl">
                    <a:srgbClr val="C0C0C0"/>
                  </a:outerShdw>
                </a:effectLst>
              </a:rPr>
              <a:t> they have, and where they are in the birth order. (I’m oldest, brother is 6 years younger 	than me.)</a:t>
            </a:r>
            <a:endParaRPr lang="en-US" dirty="0">
              <a:solidFill>
                <a:schemeClr val="bg1"/>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50000"/>
              </a:spcBef>
              <a:spcAft>
                <a:spcPct val="0"/>
              </a:spcAft>
              <a:buClrTx/>
              <a:buSzTx/>
              <a:buFontTx/>
              <a:buNone/>
              <a:tabLst/>
              <a:defRPr/>
            </a:pPr>
            <a:endParaRPr lang="en-US" dirty="0">
              <a:solidFill>
                <a:schemeClr val="bg1"/>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50000"/>
              </a:spcBef>
              <a:spcAft>
                <a:spcPct val="0"/>
              </a:spcAft>
              <a:buClrTx/>
              <a:buSzTx/>
              <a:buFontTx/>
              <a:buNone/>
              <a:tabLst/>
              <a:defRPr/>
            </a:pPr>
            <a:r>
              <a:rPr lang="en-US" dirty="0">
                <a:solidFill>
                  <a:schemeClr val="bg1"/>
                </a:solidFill>
                <a:effectLst>
                  <a:outerShdw blurRad="38100" dist="38100" dir="2700000" algn="tl">
                    <a:srgbClr val="C0C0C0"/>
                  </a:outerShdw>
                </a:effectLst>
              </a:rPr>
              <a:t>Even though these are real and they are manifested above the waterline we’re not talking about or working on these.</a:t>
            </a:r>
            <a:r>
              <a:rPr lang="en-US" baseline="0" dirty="0">
                <a:solidFill>
                  <a:schemeClr val="bg1"/>
                </a:solidFill>
                <a:effectLst>
                  <a:outerShdw blurRad="38100" dist="38100" dir="2700000" algn="tl">
                    <a:srgbClr val="C0C0C0"/>
                  </a:outerShdw>
                </a:effectLst>
              </a:rPr>
              <a:t> I’m willing to bet that there aren’t too many people who know your total personality. </a:t>
            </a:r>
          </a:p>
          <a:p>
            <a:pPr>
              <a:spcBef>
                <a:spcPct val="50000"/>
              </a:spcBef>
              <a:defRPr/>
            </a:pPr>
            <a:endParaRPr lang="en-US" baseline="0" dirty="0">
              <a:solidFill>
                <a:schemeClr val="bg1"/>
              </a:solidFill>
              <a:effectLst>
                <a:outerShdw blurRad="38100" dist="38100" dir="2700000" algn="tl">
                  <a:srgbClr val="C0C0C0"/>
                </a:outerShdw>
              </a:effectLst>
            </a:endParaRPr>
          </a:p>
          <a:p>
            <a:pPr>
              <a:spcBef>
                <a:spcPct val="50000"/>
              </a:spcBef>
              <a:defRPr/>
            </a:pPr>
            <a:r>
              <a:rPr lang="en-US" baseline="0" dirty="0">
                <a:solidFill>
                  <a:schemeClr val="bg1"/>
                </a:solidFill>
                <a:effectLst>
                  <a:outerShdw blurRad="38100" dist="38100" dir="2700000" algn="tl">
                    <a:srgbClr val="C0C0C0"/>
                  </a:outerShdw>
                </a:effectLst>
              </a:rPr>
              <a:t>Your observable behavior is what everyone else sees, above the waterline. The observable behavior that we show can be controlled by choice based upon the situation. </a:t>
            </a:r>
          </a:p>
          <a:p>
            <a:pPr>
              <a:spcBef>
                <a:spcPct val="50000"/>
              </a:spcBef>
              <a:defRPr/>
            </a:pPr>
            <a:endParaRPr lang="en-US" baseline="0" dirty="0">
              <a:solidFill>
                <a:schemeClr val="bg1"/>
              </a:solidFill>
              <a:effectLst>
                <a:outerShdw blurRad="38100" dist="38100" dir="2700000" algn="tl">
                  <a:srgbClr val="C0C0C0"/>
                </a:outerShdw>
              </a:effectLst>
            </a:endParaRPr>
          </a:p>
          <a:p>
            <a:pPr>
              <a:spcBef>
                <a:spcPct val="50000"/>
              </a:spcBef>
              <a:defRPr/>
            </a:pPr>
            <a:r>
              <a:rPr lang="en-US" baseline="0" dirty="0">
                <a:solidFill>
                  <a:schemeClr val="bg1"/>
                </a:solidFill>
                <a:effectLst>
                  <a:outerShdw blurRad="38100" dist="38100" dir="2700000" algn="tl">
                    <a:srgbClr val="C0C0C0"/>
                  </a:outerShdw>
                </a:effectLst>
              </a:rPr>
              <a:t>If you’re laughing and joking around with coworkers on your way in from lunch, will your behavior change if President Adams suddenly walks by? Absolutely. And that’s a choice you make.</a:t>
            </a:r>
          </a:p>
          <a:p>
            <a:pPr>
              <a:spcBef>
                <a:spcPct val="50000"/>
              </a:spcBef>
              <a:defRPr/>
            </a:pPr>
            <a:endParaRPr lang="en-US" baseline="0" dirty="0">
              <a:solidFill>
                <a:schemeClr val="bg1"/>
              </a:solidFill>
              <a:effectLst>
                <a:outerShdw blurRad="38100" dist="38100" dir="2700000" algn="tl">
                  <a:srgbClr val="C0C0C0"/>
                </a:outerShdw>
              </a:effectLst>
            </a:endParaRPr>
          </a:p>
          <a:p>
            <a:pPr>
              <a:spcBef>
                <a:spcPct val="50000"/>
              </a:spcBef>
              <a:defRPr/>
            </a:pPr>
            <a:r>
              <a:rPr lang="en-US" baseline="0" dirty="0">
                <a:solidFill>
                  <a:schemeClr val="bg1"/>
                </a:solidFill>
                <a:effectLst>
                  <a:outerShdw blurRad="38100" dist="38100" dir="2700000" algn="tl">
                    <a:srgbClr val="C0C0C0"/>
                  </a:outerShdw>
                </a:effectLst>
              </a:rPr>
              <a:t>Any idea on a percentage of how much you keep above and below the waterline? (10% above, 90% below)</a:t>
            </a:r>
          </a:p>
          <a:p>
            <a:pPr>
              <a:spcBef>
                <a:spcPct val="50000"/>
              </a:spcBef>
              <a:defRPr/>
            </a:pPr>
            <a:endParaRPr lang="en-US" baseline="0" dirty="0">
              <a:solidFill>
                <a:schemeClr val="bg1"/>
              </a:solidFill>
              <a:effectLst>
                <a:outerShdw blurRad="38100" dist="38100" dir="2700000" algn="tl">
                  <a:srgbClr val="C0C0C0"/>
                </a:outerShdw>
              </a:effectLst>
            </a:endParaRPr>
          </a:p>
          <a:p>
            <a:pPr>
              <a:spcBef>
                <a:spcPct val="50000"/>
              </a:spcBef>
              <a:defRPr/>
            </a:pPr>
            <a:r>
              <a:rPr lang="en-US" baseline="0" dirty="0">
                <a:solidFill>
                  <a:schemeClr val="bg1"/>
                </a:solidFill>
                <a:effectLst>
                  <a:outerShdw blurRad="38100" dist="38100" dir="2700000" algn="tl">
                    <a:srgbClr val="C0C0C0"/>
                  </a:outerShdw>
                </a:effectLst>
              </a:rPr>
              <a:t>So what’s the difference between behavior and personality?</a:t>
            </a:r>
            <a:endParaRPr lang="en-US" dirty="0">
              <a:solidFill>
                <a:schemeClr val="bg1"/>
              </a:solidFill>
              <a:effectLst>
                <a:outerShdw blurRad="38100" dist="38100" dir="2700000" algn="tl">
                  <a:srgbClr val="C0C0C0"/>
                </a:outerShdw>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7 Cov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8697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071563"/>
            <a:ext cx="8229600" cy="3394472"/>
          </a:xfrm>
          <a:prstGeom prst="rect">
            <a:avLst/>
          </a:prstGeom>
          <a:noFill/>
          <a:ln w="9525">
            <a:noFill/>
            <a:miter lim="800000"/>
            <a:headEnd/>
            <a:tailEnd/>
          </a:ln>
        </p:spPr>
        <p:txBody>
          <a:bodyPr/>
          <a:lstStyle>
            <a:lvl1pPr marL="428625" indent="-428625" algn="l" rtl="0" eaLnBrk="0" fontAlgn="base" hangingPunct="0">
              <a:lnSpc>
                <a:spcPct val="110000"/>
              </a:lnSpc>
              <a:spcBef>
                <a:spcPct val="20000"/>
              </a:spcBef>
              <a:spcAft>
                <a:spcPct val="0"/>
              </a:spcAft>
              <a:buSzPct val="90000"/>
              <a:buFontTx/>
              <a:buBlip>
                <a:blip r:embed="rId2"/>
              </a:buBlip>
              <a:defRPr lang="en-US" sz="2400" dirty="0" smtClean="0">
                <a:solidFill>
                  <a:srgbClr val="FFFFFF"/>
                </a:solidFill>
                <a:latin typeface="Arial"/>
                <a:ea typeface="+mn-ea"/>
                <a:cs typeface="+mn-cs"/>
              </a:defRPr>
            </a:lvl1pPr>
            <a:lvl2pPr marL="771525" indent="-342900" algn="l" rtl="0" eaLnBrk="0" fontAlgn="base" hangingPunct="0">
              <a:lnSpc>
                <a:spcPct val="110000"/>
              </a:lnSpc>
              <a:spcBef>
                <a:spcPct val="20000"/>
              </a:spcBef>
              <a:spcAft>
                <a:spcPct val="0"/>
              </a:spcAft>
              <a:buSzPct val="90000"/>
              <a:buFontTx/>
              <a:buBlip>
                <a:blip r:embed="rId2"/>
              </a:buBlip>
              <a:defRPr lang="en-US" sz="2100" dirty="0" smtClean="0">
                <a:solidFill>
                  <a:srgbClr val="FFFFFF"/>
                </a:solidFill>
                <a:latin typeface="Arial"/>
                <a:ea typeface="+mn-ea"/>
                <a:cs typeface="+mn-cs"/>
              </a:defRPr>
            </a:lvl2pPr>
            <a:lvl3pPr algn="l" rtl="0" eaLnBrk="0" fontAlgn="base" hangingPunct="0">
              <a:lnSpc>
                <a:spcPct val="110000"/>
              </a:lnSpc>
              <a:spcBef>
                <a:spcPct val="20000"/>
              </a:spcBef>
              <a:spcAft>
                <a:spcPct val="0"/>
              </a:spcAft>
              <a:buSzPct val="90000"/>
              <a:buFontTx/>
              <a:buBlip>
                <a:blip r:embed="rId2"/>
              </a:buBlip>
              <a:defRPr lang="en-US" sz="1800" dirty="0" smtClean="0">
                <a:solidFill>
                  <a:srgbClr val="FFFFFF"/>
                </a:solidFill>
                <a:latin typeface="Arial"/>
                <a:ea typeface="+mn-ea"/>
                <a:cs typeface="+mn-cs"/>
              </a:defRPr>
            </a:lvl3pPr>
            <a:lvl4pPr algn="l" rtl="0" eaLnBrk="0" fontAlgn="base" hangingPunct="0">
              <a:lnSpc>
                <a:spcPct val="110000"/>
              </a:lnSpc>
              <a:spcBef>
                <a:spcPct val="20000"/>
              </a:spcBef>
              <a:spcAft>
                <a:spcPct val="0"/>
              </a:spcAft>
              <a:buSzPct val="90000"/>
              <a:buFontTx/>
              <a:buBlip>
                <a:blip r:embed="rId2"/>
              </a:buBlip>
              <a:defRPr lang="en-US" sz="1500" dirty="0" smtClean="0">
                <a:solidFill>
                  <a:srgbClr val="FFFFFF"/>
                </a:solidFill>
                <a:latin typeface="Arial"/>
                <a:ea typeface="+mn-ea"/>
                <a:cs typeface="+mn-cs"/>
              </a:defRPr>
            </a:lvl4pPr>
            <a:lvl5pPr algn="l" rtl="0" eaLnBrk="0" fontAlgn="base" hangingPunct="0">
              <a:lnSpc>
                <a:spcPct val="110000"/>
              </a:lnSpc>
              <a:spcBef>
                <a:spcPct val="20000"/>
              </a:spcBef>
              <a:spcAft>
                <a:spcPct val="0"/>
              </a:spcAft>
              <a:buSzPct val="90000"/>
              <a:buFontTx/>
              <a:buBlip>
                <a:blip r:embed="rId2"/>
              </a:buBlip>
              <a:defRPr lang="en-US" sz="1500" dirty="0" smtClean="0">
                <a:solidFill>
                  <a:srgbClr val="FFFFFF"/>
                </a:solidFill>
                <a:latin typeface="Arial"/>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786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28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5125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0558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22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7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7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descr="Section Divider" title="Section Divider"/>
          <p:cNvSpPr>
            <a:spLocks noGrp="1"/>
          </p:cNvSpPr>
          <p:nvPr>
            <p:ph type="body" idx="13"/>
          </p:nvPr>
        </p:nvSpPr>
        <p:spPr>
          <a:xfrm>
            <a:off x="1143000" y="1504950"/>
            <a:ext cx="6781800" cy="2000250"/>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stStyle>
          <a:p>
            <a:pPr algn="ctr"/>
            <a:endParaRPr lang="en-US" sz="2800" b="1" dirty="0"/>
          </a:p>
        </p:txBody>
      </p:sp>
    </p:spTree>
    <p:extLst>
      <p:ext uri="{BB962C8B-B14F-4D97-AF65-F5344CB8AC3E}">
        <p14:creationId xmlns:p14="http://schemas.microsoft.com/office/powerpoint/2010/main" val="37405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7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76200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7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17 Content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3"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17 Content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1"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17 Content Gre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457200" y="438150"/>
            <a:ext cx="76200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6"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a:t>Click here to add text</a:t>
            </a: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17 Content 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457200" y="1123950"/>
            <a:ext cx="7543800" cy="3200400"/>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stStyle>
          <a:p>
            <a:pPr>
              <a:buClr>
                <a:srgbClr val="C00000"/>
              </a:buClr>
              <a:buSzPct val="80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Level 4</a:t>
            </a: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438150"/>
            <a:ext cx="75438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23454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5" r:id="rId9"/>
    <p:sldLayoutId id="2147484856" r:id="rId10"/>
    <p:sldLayoutId id="2147484857" r:id="rId11"/>
    <p:sldLayoutId id="2147484858" r:id="rId12"/>
    <p:sldLayoutId id="21474848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3.jp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jp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jp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hyperlink" Target="mailto:patrick.wagman@ucr.edu" TargetMode="External"/><Relationship Id="rId2" Type="http://schemas.openxmlformats.org/officeDocument/2006/relationships/hyperlink" Target="mailto:jonathan.hardy@uga.edu"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19350"/>
            <a:ext cx="853440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Creating Breakthrough Communication Across Individuals, Teams, and Organizations</a:t>
            </a:r>
          </a:p>
        </p:txBody>
      </p:sp>
      <p:sp>
        <p:nvSpPr>
          <p:cNvPr id="3" name="TextBox 2"/>
          <p:cNvSpPr txBox="1"/>
          <p:nvPr/>
        </p:nvSpPr>
        <p:spPr>
          <a:xfrm>
            <a:off x="76200" y="3638550"/>
            <a:ext cx="8991600" cy="677108"/>
          </a:xfrm>
          <a:prstGeom prst="rect">
            <a:avLst/>
          </a:prstGeom>
          <a:noFill/>
        </p:spPr>
        <p:txBody>
          <a:bodyPr wrap="square" rtlCol="0">
            <a:spAutoFit/>
          </a:bodyPr>
          <a:lstStyle/>
          <a:p>
            <a:pPr algn="ctr"/>
            <a:r>
              <a:rPr lang="en-US" sz="1000" dirty="0">
                <a:solidFill>
                  <a:srgbClr val="707C7C"/>
                </a:solidFill>
                <a:latin typeface="Arial" panose="020B0604020202020204" pitchFamily="34" charset="0"/>
                <a:cs typeface="Arial" panose="020B0604020202020204" pitchFamily="34" charset="0"/>
              </a:rPr>
              <a:t>PRESENTED BY:</a:t>
            </a:r>
          </a:p>
          <a:p>
            <a:pPr algn="ctr"/>
            <a:r>
              <a:rPr lang="en-US" sz="1400" dirty="0">
                <a:latin typeface="Arial" panose="020B0604020202020204" pitchFamily="34" charset="0"/>
                <a:cs typeface="Arial" panose="020B0604020202020204" pitchFamily="34" charset="0"/>
              </a:rPr>
              <a:t>Jonathan B. Hardy – University of Georgia </a:t>
            </a:r>
          </a:p>
          <a:p>
            <a:pPr algn="ctr"/>
            <a:r>
              <a:rPr lang="en-US" sz="1400" dirty="0">
                <a:latin typeface="Arial" panose="020B0604020202020204" pitchFamily="34" charset="0"/>
                <a:cs typeface="Arial" panose="020B0604020202020204" pitchFamily="34" charset="0"/>
              </a:rPr>
              <a:t>Patrick </a:t>
            </a:r>
            <a:r>
              <a:rPr lang="en-US" sz="1400" dirty="0" err="1">
                <a:latin typeface="Arial" panose="020B0604020202020204" pitchFamily="34" charset="0"/>
                <a:cs typeface="Arial" panose="020B0604020202020204" pitchFamily="34" charset="0"/>
              </a:rPr>
              <a:t>Wagman</a:t>
            </a:r>
            <a:r>
              <a:rPr lang="en-US" sz="1400" dirty="0">
                <a:latin typeface="Arial" panose="020B0604020202020204" pitchFamily="34" charset="0"/>
                <a:cs typeface="Arial" panose="020B0604020202020204" pitchFamily="34" charset="0"/>
              </a:rPr>
              <a:t> – UC Riverside</a:t>
            </a:r>
          </a:p>
        </p:txBody>
      </p:sp>
    </p:spTree>
    <p:extLst>
      <p:ext uri="{BB962C8B-B14F-4D97-AF65-F5344CB8AC3E}">
        <p14:creationId xmlns:p14="http://schemas.microsoft.com/office/powerpoint/2010/main" val="175683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4"/>
          <p:cNvGrpSpPr>
            <a:grpSpLocks/>
          </p:cNvGrpSpPr>
          <p:nvPr/>
        </p:nvGrpSpPr>
        <p:grpSpPr bwMode="auto">
          <a:xfrm>
            <a:off x="1905000" y="-95249"/>
            <a:ext cx="2389585" cy="4093368"/>
            <a:chOff x="208227" y="131017"/>
            <a:chExt cx="4014587" cy="6726983"/>
          </a:xfrm>
        </p:grpSpPr>
        <p:pic>
          <p:nvPicPr>
            <p:cNvPr id="11284" name="Picture 24" descr="C:\Documents and Settings\brumas\Desktop\Effectiveness Workbook\images\ii_circle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27" y="131017"/>
              <a:ext cx="4014587" cy="672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4" descr="C:\Documents and Settings\brumas\Desktop\Effectiveness Workbook\images\ii_circle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27" y="131017"/>
              <a:ext cx="4014587" cy="672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9"/>
          <p:cNvGrpSpPr>
            <a:grpSpLocks/>
          </p:cNvGrpSpPr>
          <p:nvPr/>
        </p:nvGrpSpPr>
        <p:grpSpPr bwMode="auto">
          <a:xfrm>
            <a:off x="5462512" y="-95250"/>
            <a:ext cx="2380136" cy="4078880"/>
            <a:chOff x="4731488" y="131018"/>
            <a:chExt cx="3999585" cy="6702980"/>
          </a:xfrm>
        </p:grpSpPr>
        <p:pic>
          <p:nvPicPr>
            <p:cNvPr id="11282" name="Picture 27" descr="C:\Documents and Settings\brumas\Desktop\Effectiveness Workbook\images\ii_circle01.png"/>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4731488" y="131018"/>
              <a:ext cx="3999585" cy="670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7" descr="C:\Documents and Settings\brumas\Desktop\Effectiveness Workbook\images\ii_circle01.png"/>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4731488" y="131018"/>
              <a:ext cx="3999585" cy="670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62" name="Picture 2" descr="C:\Documents and Settings\brumas\Desktop\Effectiveness Workbook\images\peop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855" y="-53066"/>
            <a:ext cx="2084345" cy="376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C:\Documents and Settings\brumas\Desktop\Effectiveness Workbook\images\peop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8958" y="-42737"/>
            <a:ext cx="2105842" cy="375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2525416" y="3853734"/>
            <a:ext cx="1172116" cy="369332"/>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b="1" dirty="0">
                <a:solidFill>
                  <a:srgbClr val="A42034"/>
                </a:solidFill>
                <a:latin typeface="Arial" panose="020B0604020202020204" pitchFamily="34" charset="0"/>
                <a:cs typeface="Arial" panose="020B0604020202020204" pitchFamily="34" charset="0"/>
              </a:rPr>
              <a:t>Behavior</a:t>
            </a:r>
          </a:p>
        </p:txBody>
      </p:sp>
      <p:sp>
        <p:nvSpPr>
          <p:cNvPr id="34" name="TextBox 33"/>
          <p:cNvSpPr txBox="1">
            <a:spLocks noChangeArrowheads="1"/>
          </p:cNvSpPr>
          <p:nvPr/>
        </p:nvSpPr>
        <p:spPr bwMode="auto">
          <a:xfrm>
            <a:off x="6083952" y="3853734"/>
            <a:ext cx="1172116" cy="369332"/>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b="1" dirty="0">
                <a:solidFill>
                  <a:srgbClr val="A42034"/>
                </a:solidFill>
                <a:latin typeface="Arial" panose="020B0604020202020204" pitchFamily="34" charset="0"/>
                <a:cs typeface="Arial" panose="020B0604020202020204" pitchFamily="34" charset="0"/>
              </a:rPr>
              <a:t>Behavior</a:t>
            </a:r>
          </a:p>
        </p:txBody>
      </p:sp>
      <p:sp>
        <p:nvSpPr>
          <p:cNvPr id="14" name="TextBox 13"/>
          <p:cNvSpPr txBox="1">
            <a:spLocks noChangeArrowheads="1"/>
          </p:cNvSpPr>
          <p:nvPr/>
        </p:nvSpPr>
        <p:spPr bwMode="auto">
          <a:xfrm>
            <a:off x="2789229" y="1639938"/>
            <a:ext cx="609462" cy="261610"/>
          </a:xfrm>
          <a:prstGeom prst="rect">
            <a:avLst/>
          </a:prstGeom>
          <a:noFill/>
          <a:ln w="9525">
            <a:noFill/>
            <a:miter lim="800000"/>
            <a:headEnd/>
            <a:tailEnd/>
          </a:ln>
          <a:effectLst/>
        </p:spPr>
        <p:txBody>
          <a:bodyPr wrap="none">
            <a:spAutoFit/>
          </a:bodyPr>
          <a:lstStyle/>
          <a:p>
            <a:pPr>
              <a:defRPr/>
            </a:pPr>
            <a:r>
              <a:rPr lang="en-US" sz="1100" dirty="0">
                <a:latin typeface="Arial" panose="020B0604020202020204" pitchFamily="34" charset="0"/>
                <a:cs typeface="Arial" panose="020B0604020202020204" pitchFamily="34" charset="0"/>
              </a:rPr>
              <a:t>Beliefs</a:t>
            </a:r>
          </a:p>
        </p:txBody>
      </p:sp>
      <p:sp>
        <p:nvSpPr>
          <p:cNvPr id="15" name="TextBox 14"/>
          <p:cNvSpPr txBox="1">
            <a:spLocks noChangeArrowheads="1"/>
          </p:cNvSpPr>
          <p:nvPr/>
        </p:nvSpPr>
        <p:spPr bwMode="auto">
          <a:xfrm>
            <a:off x="2646443" y="481340"/>
            <a:ext cx="930063" cy="261610"/>
          </a:xfrm>
          <a:prstGeom prst="rect">
            <a:avLst/>
          </a:prstGeom>
          <a:noFill/>
          <a:ln w="9525">
            <a:noFill/>
            <a:miter lim="800000"/>
            <a:headEnd/>
            <a:tailEnd/>
          </a:ln>
          <a:effectLst/>
        </p:spPr>
        <p:txBody>
          <a:bodyPr wrap="none">
            <a:spAutoFit/>
          </a:bodyPr>
          <a:lstStyle/>
          <a:p>
            <a:pPr>
              <a:defRPr/>
            </a:pPr>
            <a:r>
              <a:rPr lang="en-US" sz="1100" dirty="0">
                <a:latin typeface="Arial" panose="020B0604020202020204" pitchFamily="34" charset="0"/>
                <a:cs typeface="Arial" panose="020B0604020202020204" pitchFamily="34" charset="0"/>
              </a:rPr>
              <a:t>Perceptions</a:t>
            </a:r>
          </a:p>
        </p:txBody>
      </p:sp>
      <p:sp>
        <p:nvSpPr>
          <p:cNvPr id="20" name="TextBox 19"/>
          <p:cNvSpPr txBox="1">
            <a:spLocks noChangeArrowheads="1"/>
          </p:cNvSpPr>
          <p:nvPr/>
        </p:nvSpPr>
        <p:spPr bwMode="auto">
          <a:xfrm>
            <a:off x="2718549" y="1090940"/>
            <a:ext cx="710451" cy="261610"/>
          </a:xfrm>
          <a:prstGeom prst="rect">
            <a:avLst/>
          </a:prstGeom>
          <a:noFill/>
          <a:ln w="9525">
            <a:noFill/>
            <a:miter lim="800000"/>
            <a:headEnd/>
            <a:tailEnd/>
          </a:ln>
          <a:effectLst/>
        </p:spPr>
        <p:txBody>
          <a:bodyPr wrap="none">
            <a:spAutoFit/>
          </a:bodyPr>
          <a:lstStyle/>
          <a:p>
            <a:pPr>
              <a:defRPr/>
            </a:pPr>
            <a:r>
              <a:rPr lang="en-US" sz="1100" i="1" dirty="0">
                <a:latin typeface="Arial" panose="020B0604020202020204" pitchFamily="34" charset="0"/>
                <a:cs typeface="Arial" panose="020B0604020202020204" pitchFamily="34" charset="0"/>
              </a:rPr>
              <a:t>(Values)</a:t>
            </a:r>
          </a:p>
        </p:txBody>
      </p:sp>
      <p:sp>
        <p:nvSpPr>
          <p:cNvPr id="19" name="TextBox 18"/>
          <p:cNvSpPr txBox="1">
            <a:spLocks noChangeArrowheads="1"/>
          </p:cNvSpPr>
          <p:nvPr/>
        </p:nvSpPr>
        <p:spPr bwMode="auto">
          <a:xfrm>
            <a:off x="6278659" y="1090940"/>
            <a:ext cx="710451" cy="261610"/>
          </a:xfrm>
          <a:prstGeom prst="rect">
            <a:avLst/>
          </a:prstGeom>
          <a:noFill/>
          <a:ln w="9525">
            <a:noFill/>
            <a:miter lim="800000"/>
            <a:headEnd/>
            <a:tailEnd/>
          </a:ln>
          <a:effectLst/>
        </p:spPr>
        <p:txBody>
          <a:bodyPr wrap="none">
            <a:spAutoFit/>
          </a:bodyPr>
          <a:lstStyle/>
          <a:p>
            <a:pPr>
              <a:defRPr/>
            </a:pPr>
            <a:r>
              <a:rPr lang="en-US" sz="1100" i="1" dirty="0">
                <a:solidFill>
                  <a:schemeClr val="bg1"/>
                </a:solidFill>
                <a:latin typeface="Arial" panose="020B0604020202020204" pitchFamily="34" charset="0"/>
                <a:cs typeface="Arial" panose="020B0604020202020204" pitchFamily="34" charset="0"/>
              </a:rPr>
              <a:t>(Values)</a:t>
            </a:r>
          </a:p>
        </p:txBody>
      </p:sp>
      <p:sp>
        <p:nvSpPr>
          <p:cNvPr id="26" name="TextBox 25"/>
          <p:cNvSpPr txBox="1">
            <a:spLocks noChangeArrowheads="1"/>
          </p:cNvSpPr>
          <p:nvPr/>
        </p:nvSpPr>
        <p:spPr bwMode="auto">
          <a:xfrm>
            <a:off x="6204979" y="481340"/>
            <a:ext cx="930063" cy="261610"/>
          </a:xfrm>
          <a:prstGeom prst="rect">
            <a:avLst/>
          </a:prstGeom>
          <a:noFill/>
          <a:ln w="9525">
            <a:noFill/>
            <a:miter lim="800000"/>
            <a:headEnd/>
            <a:tailEnd/>
          </a:ln>
          <a:effectLst/>
        </p:spPr>
        <p:txBody>
          <a:bodyPr wrap="none">
            <a:spAutoFit/>
          </a:bodyPr>
          <a:lstStyle/>
          <a:p>
            <a:pPr>
              <a:defRPr/>
            </a:pPr>
            <a:r>
              <a:rPr lang="en-US" sz="1100" dirty="0">
                <a:solidFill>
                  <a:schemeClr val="bg1"/>
                </a:solidFill>
                <a:latin typeface="Arial" panose="020B0604020202020204" pitchFamily="34" charset="0"/>
                <a:cs typeface="Arial" panose="020B0604020202020204" pitchFamily="34" charset="0"/>
              </a:rPr>
              <a:t>Perceptions</a:t>
            </a:r>
          </a:p>
        </p:txBody>
      </p:sp>
      <p:sp>
        <p:nvSpPr>
          <p:cNvPr id="38" name="TextBox 37"/>
          <p:cNvSpPr txBox="1">
            <a:spLocks noChangeArrowheads="1"/>
          </p:cNvSpPr>
          <p:nvPr/>
        </p:nvSpPr>
        <p:spPr bwMode="auto">
          <a:xfrm>
            <a:off x="6347849" y="1639938"/>
            <a:ext cx="609462" cy="261610"/>
          </a:xfrm>
          <a:prstGeom prst="rect">
            <a:avLst/>
          </a:prstGeom>
          <a:noFill/>
          <a:ln w="9525">
            <a:noFill/>
            <a:miter lim="800000"/>
            <a:headEnd/>
            <a:tailEnd/>
          </a:ln>
          <a:effectLst/>
        </p:spPr>
        <p:txBody>
          <a:bodyPr wrap="none">
            <a:spAutoFit/>
          </a:bodyPr>
          <a:lstStyle/>
          <a:p>
            <a:pPr>
              <a:defRPr/>
            </a:pPr>
            <a:r>
              <a:rPr lang="en-US" sz="1100" dirty="0">
                <a:solidFill>
                  <a:schemeClr val="bg1"/>
                </a:solidFill>
                <a:latin typeface="Arial" panose="020B0604020202020204" pitchFamily="34" charset="0"/>
                <a:cs typeface="Arial" panose="020B0604020202020204" pitchFamily="34" charset="0"/>
              </a:rPr>
              <a:t>Beliefs</a:t>
            </a:r>
          </a:p>
        </p:txBody>
      </p:sp>
      <p:cxnSp>
        <p:nvCxnSpPr>
          <p:cNvPr id="46" name="Straight Connector 45"/>
          <p:cNvCxnSpPr>
            <a:cxnSpLocks noChangeShapeType="1"/>
          </p:cNvCxnSpPr>
          <p:nvPr/>
        </p:nvCxnSpPr>
        <p:spPr bwMode="auto">
          <a:xfrm flipV="1">
            <a:off x="3856436" y="1159870"/>
            <a:ext cx="1876424" cy="1847033"/>
          </a:xfrm>
          <a:prstGeom prst="line">
            <a:avLst/>
          </a:prstGeom>
          <a:noFill/>
          <a:ln w="127000" algn="ctr">
            <a:solidFill>
              <a:srgbClr val="F7AF26"/>
            </a:solidFill>
            <a:prstDash val="sysDash"/>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flipH="1" flipV="1">
            <a:off x="3969638" y="1200151"/>
            <a:ext cx="1807214" cy="1786538"/>
          </a:xfrm>
          <a:prstGeom prst="line">
            <a:avLst/>
          </a:prstGeom>
          <a:noFill/>
          <a:ln w="127000" algn="ctr">
            <a:solidFill>
              <a:srgbClr val="38B0C4"/>
            </a:solidFill>
            <a:prstDash val="sysDash"/>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924637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21"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4)">
                                      <p:cBhvr>
                                        <p:cTn id="25" dur="10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45762"/>
                                        </p:tgtEl>
                                        <p:attrNameLst>
                                          <p:attrName>style.visibility</p:attrName>
                                        </p:attrNameLst>
                                      </p:cBhvr>
                                      <p:to>
                                        <p:strVal val="visible"/>
                                      </p:to>
                                    </p:set>
                                    <p:animEffect transition="in" filter="fade">
                                      <p:cBhvr>
                                        <p:cTn id="30" dur="1000"/>
                                        <p:tgtEl>
                                          <p:spTgt spid="24576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2000"/>
                                        <p:tgtEl>
                                          <p:spTgt spid="46"/>
                                        </p:tgtEl>
                                      </p:cBhvr>
                                    </p:animEffect>
                                  </p:child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21" presetClass="entr" presetSubtype="4"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heel(4)">
                                      <p:cBhvr>
                                        <p:cTn id="57" dur="10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down)">
                                      <p:cBhvr>
                                        <p:cTn id="6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p:bldP spid="14" grpId="0"/>
      <p:bldP spid="15" grpId="0"/>
      <p:bldP spid="20" grpId="0"/>
      <p:bldP spid="19" grpId="0"/>
      <p:bldP spid="2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ctrTitle" idx="4294967295"/>
          </p:nvPr>
        </p:nvSpPr>
        <p:spPr bwMode="auto">
          <a:xfrm>
            <a:off x="1657350" y="1597819"/>
            <a:ext cx="5829300" cy="1102519"/>
          </a:xfrm>
          <a:effectLst>
            <a:outerShdw blurRad="50800" dist="38100" dir="2700000" algn="tl" rotWithShape="0">
              <a:schemeClr val="tx1">
                <a:lumMod val="50000"/>
                <a:lumOff val="50000"/>
                <a:alpha val="40000"/>
              </a:schemeClr>
            </a:outerShdw>
          </a:effectLst>
        </p:spPr>
        <p:txBody>
          <a:bodyPr wrap="square" numCol="1" compatLnSpc="1">
            <a:prstTxWarp prst="textNoShape">
              <a:avLst/>
            </a:prstTxWarp>
          </a:bodyPr>
          <a:lstStyle/>
          <a:p>
            <a:pPr algn="ctr"/>
            <a:r>
              <a:rPr sz="4200" dirty="0">
                <a:solidFill>
                  <a:srgbClr val="38B0C4"/>
                </a:solidFill>
                <a:effectLst>
                  <a:outerShdw blurRad="50800" dist="38100" dir="2700000" algn="tl" rotWithShape="0">
                    <a:schemeClr val="tx1">
                      <a:lumMod val="50000"/>
                      <a:lumOff val="50000"/>
                      <a:alpha val="40000"/>
                    </a:schemeClr>
                  </a:outerShdw>
                </a:effectLst>
              </a:rPr>
              <a:t>Break</a:t>
            </a:r>
          </a:p>
        </p:txBody>
      </p:sp>
      <p:sp>
        <p:nvSpPr>
          <p:cNvPr id="14339" name="Rectangle 5"/>
          <p:cNvSpPr>
            <a:spLocks noGrp="1" noChangeArrowheads="1"/>
          </p:cNvSpPr>
          <p:nvPr>
            <p:ph type="subTitle" idx="4294967295"/>
          </p:nvPr>
        </p:nvSpPr>
        <p:spPr>
          <a:xfrm>
            <a:off x="2171700" y="2914650"/>
            <a:ext cx="4800600" cy="1314450"/>
          </a:xfrm>
        </p:spPr>
        <p:txBody>
          <a:bodyPr/>
          <a:lstStyle/>
          <a:p>
            <a:pPr marL="0" indent="0" algn="ctr">
              <a:buNone/>
            </a:pPr>
            <a:r>
              <a:rPr dirty="0">
                <a:solidFill>
                  <a:schemeClr val="tx1"/>
                </a:solidFill>
                <a:effectLst/>
                <a:latin typeface="Arial" charset="0"/>
              </a:rPr>
              <a:t>10 Minutes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0"/>
            <a:ext cx="9144000" cy="2344341"/>
          </a:xfrm>
          <a:prstGeom prst="rect">
            <a:avLst/>
          </a:prstGeom>
          <a:gradFill>
            <a:gsLst>
              <a:gs pos="0">
                <a:schemeClr val="accent5">
                  <a:lumMod val="20000"/>
                  <a:lumOff val="80000"/>
                </a:schemeClr>
              </a:gs>
              <a:gs pos="35000">
                <a:schemeClr val="accent5">
                  <a:lumMod val="20000"/>
                  <a:lumOff val="80000"/>
                </a:schemeClr>
              </a:gs>
              <a:gs pos="100000">
                <a:schemeClr val="bg1"/>
              </a:gs>
            </a:gsLs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5" name="Rectangle 14"/>
          <p:cNvSpPr/>
          <p:nvPr/>
        </p:nvSpPr>
        <p:spPr bwMode="auto">
          <a:xfrm flipV="1">
            <a:off x="0" y="2344341"/>
            <a:ext cx="9144000" cy="2137172"/>
          </a:xfrm>
          <a:prstGeom prst="rect">
            <a:avLst/>
          </a:prstGeom>
          <a:gradFill>
            <a:gsLst>
              <a:gs pos="0">
                <a:schemeClr val="accent1">
                  <a:lumMod val="75000"/>
                </a:schemeClr>
              </a:gs>
              <a:gs pos="35000">
                <a:schemeClr val="accent1">
                  <a:lumMod val="60000"/>
                  <a:lumOff val="40000"/>
                </a:schemeClr>
              </a:gs>
              <a:gs pos="100000">
                <a:schemeClr val="accent1">
                  <a:tint val="15000"/>
                  <a:satMod val="350000"/>
                  <a:alpha val="0"/>
                </a:schemeClr>
              </a:gs>
            </a:gsLs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pic>
        <p:nvPicPr>
          <p:cNvPr id="43" name="Picture 13" descr="Ice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604" y="1463279"/>
            <a:ext cx="3218259" cy="301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12"/>
          <p:cNvSpPr>
            <a:spLocks noChangeShapeType="1"/>
          </p:cNvSpPr>
          <p:nvPr/>
        </p:nvSpPr>
        <p:spPr bwMode="auto">
          <a:xfrm>
            <a:off x="1143000" y="1828800"/>
            <a:ext cx="1085850" cy="0"/>
          </a:xfrm>
          <a:prstGeom prst="line">
            <a:avLst/>
          </a:prstGeom>
          <a:noFill/>
          <a:ln w="9525">
            <a:noFill/>
            <a:round/>
            <a:headEnd/>
            <a:tailEnd/>
          </a:ln>
        </p:spPr>
        <p:txBody>
          <a:bodyPr lIns="0" tIns="0" rIns="0" bIns="0">
            <a:spAutoFit/>
          </a:bodyPr>
          <a:lstStyle/>
          <a:p>
            <a:pPr>
              <a:defRPr/>
            </a:pPr>
            <a:endParaRPr lang="en-US" sz="1350">
              <a:effectLst>
                <a:outerShdw blurRad="38100" dist="38100" dir="2700000" algn="tl">
                  <a:srgbClr val="000000">
                    <a:alpha val="43137"/>
                  </a:srgbClr>
                </a:outerShdw>
              </a:effectLst>
            </a:endParaRPr>
          </a:p>
        </p:txBody>
      </p:sp>
      <p:sp>
        <p:nvSpPr>
          <p:cNvPr id="45" name="Text Box 49"/>
          <p:cNvSpPr txBox="1">
            <a:spLocks noChangeArrowheads="1"/>
          </p:cNvSpPr>
          <p:nvPr/>
        </p:nvSpPr>
        <p:spPr bwMode="auto">
          <a:xfrm>
            <a:off x="2918982" y="1908572"/>
            <a:ext cx="3253648" cy="415498"/>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eaLnBrk="1" hangingPunct="1"/>
            <a:r>
              <a:rPr lang="en-US" sz="2100" b="1" i="1" dirty="0">
                <a:solidFill>
                  <a:srgbClr val="7472BD"/>
                </a:solidFill>
              </a:rPr>
              <a:t>Observable Behavior</a:t>
            </a:r>
          </a:p>
        </p:txBody>
      </p:sp>
      <p:grpSp>
        <p:nvGrpSpPr>
          <p:cNvPr id="2" name="Group 38"/>
          <p:cNvGrpSpPr>
            <a:grpSpLocks/>
          </p:cNvGrpSpPr>
          <p:nvPr/>
        </p:nvGrpSpPr>
        <p:grpSpPr bwMode="auto">
          <a:xfrm>
            <a:off x="5506641" y="1189435"/>
            <a:ext cx="2009775" cy="583406"/>
            <a:chOff x="3665" y="496"/>
            <a:chExt cx="1688" cy="490"/>
          </a:xfrm>
        </p:grpSpPr>
        <p:sp>
          <p:nvSpPr>
            <p:cNvPr id="15371" name="Text Box 36"/>
            <p:cNvSpPr txBox="1">
              <a:spLocks noChangeArrowheads="1"/>
            </p:cNvSpPr>
            <p:nvPr/>
          </p:nvSpPr>
          <p:spPr bwMode="auto">
            <a:xfrm>
              <a:off x="4143" y="496"/>
              <a:ext cx="1210" cy="38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r>
                <a:rPr lang="en-US" sz="2400" b="1" dirty="0">
                  <a:solidFill>
                    <a:srgbClr val="A0D680"/>
                  </a:solidFill>
                </a:rPr>
                <a:t>Choice</a:t>
              </a:r>
            </a:p>
          </p:txBody>
        </p:sp>
        <p:sp>
          <p:nvSpPr>
            <p:cNvPr id="49" name="Line 37"/>
            <p:cNvSpPr>
              <a:spLocks noChangeShapeType="1"/>
            </p:cNvSpPr>
            <p:nvPr/>
          </p:nvSpPr>
          <p:spPr bwMode="auto">
            <a:xfrm flipV="1">
              <a:off x="3665" y="751"/>
              <a:ext cx="506" cy="235"/>
            </a:xfrm>
            <a:prstGeom prst="line">
              <a:avLst/>
            </a:prstGeom>
            <a:noFill/>
            <a:ln w="53975">
              <a:solidFill>
                <a:srgbClr val="A0D680"/>
              </a:solidFill>
              <a:round/>
              <a:headEnd/>
              <a:tailEnd type="triangle" w="med" len="med"/>
            </a:ln>
            <a:effectLst>
              <a:outerShdw dist="35921" dir="2700000" algn="ctr" rotWithShape="0">
                <a:schemeClr val="bg2"/>
              </a:outerShdw>
            </a:effectLst>
          </p:spPr>
          <p:txBody>
            <a:bodyPr/>
            <a:lstStyle/>
            <a:p>
              <a:pPr>
                <a:defRPr/>
              </a:pPr>
              <a:endParaRPr lang="en-US" sz="1350">
                <a:effectLst>
                  <a:outerShdw blurRad="38100" dist="38100" dir="2700000" algn="tl">
                    <a:srgbClr val="000000">
                      <a:alpha val="43137"/>
                    </a:srgbClr>
                  </a:outerShdw>
                </a:effectLst>
              </a:endParaRPr>
            </a:p>
          </p:txBody>
        </p:sp>
      </p:grpSp>
      <p:sp>
        <p:nvSpPr>
          <p:cNvPr id="250920" name="Rectangle 40"/>
          <p:cNvSpPr>
            <a:spLocks noChangeArrowheads="1"/>
          </p:cNvSpPr>
          <p:nvPr/>
        </p:nvSpPr>
        <p:spPr bwMode="auto">
          <a:xfrm>
            <a:off x="1045369" y="2467876"/>
            <a:ext cx="6923485" cy="207749"/>
          </a:xfrm>
          <a:prstGeom prst="rect">
            <a:avLst/>
          </a:prstGeom>
          <a:noFill/>
          <a:ln w="95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60" name="Text Box 51"/>
          <p:cNvSpPr txBox="1">
            <a:spLocks noChangeArrowheads="1"/>
          </p:cNvSpPr>
          <p:nvPr/>
        </p:nvSpPr>
        <p:spPr bwMode="auto">
          <a:xfrm>
            <a:off x="3486150" y="223808"/>
            <a:ext cx="2171700" cy="5078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eaLnBrk="1" hangingPunct="1"/>
            <a:r>
              <a:rPr lang="en-US" sz="2700" b="1" i="1" dirty="0">
                <a:solidFill>
                  <a:srgbClr val="38B0C4"/>
                </a:solidFill>
              </a:rPr>
              <a:t>ICEBERG</a:t>
            </a:r>
          </a:p>
        </p:txBody>
      </p:sp>
      <p:sp>
        <p:nvSpPr>
          <p:cNvPr id="18" name="Text Box 49"/>
          <p:cNvSpPr txBox="1">
            <a:spLocks noChangeArrowheads="1"/>
          </p:cNvSpPr>
          <p:nvPr/>
        </p:nvSpPr>
        <p:spPr bwMode="auto">
          <a:xfrm>
            <a:off x="3089593" y="2861072"/>
            <a:ext cx="2852897" cy="55399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eaLnBrk="1" hangingPunct="1">
              <a:defRPr/>
            </a:pPr>
            <a:r>
              <a:rPr lang="en-US" sz="3000" b="1" i="1" dirty="0">
                <a:solidFill>
                  <a:srgbClr val="F7AF26"/>
                </a:solidFill>
              </a:rPr>
              <a:t>Total Personality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13" descr="Ice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604" y="1276350"/>
            <a:ext cx="3218259" cy="301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5890" name="Rectangle 2"/>
          <p:cNvSpPr>
            <a:spLocks noGrp="1" noChangeArrowheads="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sz="4200" i="1" dirty="0">
                <a:solidFill>
                  <a:srgbClr val="38B0C4"/>
                </a:solidFill>
                <a:effectLst>
                  <a:outerShdw blurRad="50800" dist="38100" dir="2700000" algn="tl" rotWithShape="0">
                    <a:schemeClr val="tx1">
                      <a:lumMod val="50000"/>
                      <a:lumOff val="50000"/>
                      <a:alpha val="40000"/>
                    </a:schemeClr>
                  </a:outerShdw>
                </a:effectLst>
              </a:rPr>
              <a:t>BEHAVIOR VS. PERSONALITY</a:t>
            </a:r>
          </a:p>
        </p:txBody>
      </p:sp>
      <p:sp>
        <p:nvSpPr>
          <p:cNvPr id="1445891" name="Rectangle 3"/>
          <p:cNvSpPr>
            <a:spLocks noChangeArrowheads="1"/>
          </p:cNvSpPr>
          <p:nvPr/>
        </p:nvSpPr>
        <p:spPr bwMode="auto">
          <a:xfrm>
            <a:off x="609599" y="1515666"/>
            <a:ext cx="784860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400" b="1" dirty="0">
                <a:solidFill>
                  <a:srgbClr val="7472BD"/>
                </a:solidFill>
                <a:latin typeface="Arial" panose="020B0604020202020204" pitchFamily="34" charset="0"/>
                <a:cs typeface="Arial" panose="020B0604020202020204" pitchFamily="34" charset="0"/>
              </a:rPr>
              <a:t>PERSONALITY</a:t>
            </a:r>
            <a:r>
              <a:rPr lang="en-US" sz="1400" dirty="0">
                <a:latin typeface="Arial" panose="020B0604020202020204" pitchFamily="34" charset="0"/>
                <a:cs typeface="Arial" panose="020B0604020202020204" pitchFamily="34" charset="0"/>
              </a:rPr>
              <a:t> is who you are.</a:t>
            </a:r>
          </a:p>
        </p:txBody>
      </p:sp>
      <p:sp>
        <p:nvSpPr>
          <p:cNvPr id="1445892" name="Rectangle 4"/>
          <p:cNvSpPr>
            <a:spLocks noChangeArrowheads="1"/>
          </p:cNvSpPr>
          <p:nvPr/>
        </p:nvSpPr>
        <p:spPr bwMode="auto">
          <a:xfrm>
            <a:off x="609599" y="2125266"/>
            <a:ext cx="784860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400" b="1" dirty="0">
                <a:solidFill>
                  <a:srgbClr val="F7AF26"/>
                </a:solidFill>
                <a:latin typeface="Arial" panose="020B0604020202020204" pitchFamily="34" charset="0"/>
                <a:cs typeface="Arial" panose="020B0604020202020204" pitchFamily="34" charset="0"/>
              </a:rPr>
              <a:t>BEHAVIOR</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what you do.</a:t>
            </a:r>
          </a:p>
        </p:txBody>
      </p:sp>
      <p:sp>
        <p:nvSpPr>
          <p:cNvPr id="1445893" name="Rectangle 5"/>
          <p:cNvSpPr>
            <a:spLocks noChangeArrowheads="1"/>
          </p:cNvSpPr>
          <p:nvPr/>
        </p:nvSpPr>
        <p:spPr bwMode="auto">
          <a:xfrm>
            <a:off x="609599" y="2734866"/>
            <a:ext cx="7890159" cy="240579"/>
          </a:xfrm>
          <a:prstGeom prst="rect">
            <a:avLst/>
          </a:prstGeom>
          <a:noFill/>
          <a:ln w="9525">
            <a:noFill/>
            <a:miter lim="800000"/>
            <a:headEnd/>
            <a:tailEnd/>
          </a:ln>
          <a:effectLst/>
        </p:spPr>
        <p:txBody>
          <a:bodyPr wrap="square" lIns="0" tIns="0" rIns="0" bIns="0">
            <a:spAutoFit/>
          </a:bodyPr>
          <a:lstStyle/>
          <a:p>
            <a:pPr>
              <a:lnSpc>
                <a:spcPct val="105000"/>
              </a:lnSpc>
            </a:pPr>
            <a:r>
              <a:rPr lang="en-US" sz="1600" b="1" dirty="0">
                <a:solidFill>
                  <a:srgbClr val="7472BD"/>
                </a:solidFill>
                <a:latin typeface="Arial" panose="020B0604020202020204" pitchFamily="34" charset="0"/>
                <a:cs typeface="Arial" panose="020B0604020202020204" pitchFamily="34" charset="0"/>
              </a:rPr>
              <a:t>PERSONALITY</a:t>
            </a:r>
            <a:r>
              <a:rPr lang="en-US" sz="1600" i="1" dirty="0">
                <a:latin typeface="Arial" panose="020B0604020202020204" pitchFamily="34" charset="0"/>
                <a:cs typeface="Arial" panose="020B0604020202020204" pitchFamily="34" charset="0"/>
              </a:rPr>
              <a:t> </a:t>
            </a:r>
            <a:r>
              <a:rPr lang="en-US" sz="1600" b="1" i="1" u="sng" dirty="0">
                <a:solidFill>
                  <a:srgbClr val="A42034"/>
                </a:solidFill>
                <a:latin typeface="Arial" panose="020B0604020202020204" pitchFamily="34" charset="0"/>
                <a:cs typeface="Arial" panose="020B0604020202020204" pitchFamily="34" charset="0"/>
              </a:rPr>
              <a:t>cannot</a:t>
            </a:r>
            <a:r>
              <a:rPr lang="en-US" sz="1600" dirty="0">
                <a:latin typeface="Arial" panose="020B0604020202020204" pitchFamily="34" charset="0"/>
                <a:cs typeface="Arial" panose="020B0604020202020204" pitchFamily="34" charset="0"/>
              </a:rPr>
              <a:t> be situationally, intentionally, &amp; temporarily modified by choice.</a:t>
            </a:r>
          </a:p>
        </p:txBody>
      </p:sp>
      <p:sp>
        <p:nvSpPr>
          <p:cNvPr id="8" name="Rectangle 2"/>
          <p:cNvSpPr txBox="1">
            <a:spLocks noChangeArrowheads="1"/>
          </p:cNvSpPr>
          <p:nvPr/>
        </p:nvSpPr>
        <p:spPr bwMode="auto">
          <a:xfrm>
            <a:off x="568040" y="3409950"/>
            <a:ext cx="7890159" cy="551260"/>
          </a:xfrm>
          <a:prstGeom prst="rect">
            <a:avLst/>
          </a:prstGeom>
          <a:noFill/>
          <a:ln w="12700">
            <a:noFill/>
            <a:miter lim="800000"/>
            <a:headEnd/>
            <a:tailEnd/>
          </a:ln>
          <a:effectLst/>
        </p:spPr>
        <p:txBody>
          <a:bodyPr lIns="67866" tIns="33338" rIns="67866" bIns="33338"/>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05000"/>
              </a:lnSpc>
            </a:pPr>
            <a:r>
              <a:rPr lang="en-US" sz="1600" b="1" dirty="0">
                <a:solidFill>
                  <a:srgbClr val="F7AF26"/>
                </a:solidFill>
                <a:latin typeface="Arial" panose="020B0604020202020204" pitchFamily="34" charset="0"/>
                <a:cs typeface="Arial" panose="020B0604020202020204" pitchFamily="34" charset="0"/>
              </a:rPr>
              <a:t>BEHAVIOR</a:t>
            </a:r>
            <a:r>
              <a:rPr lang="en-US" sz="1600" i="1" dirty="0">
                <a:latin typeface="Arial" panose="020B0604020202020204" pitchFamily="34" charset="0"/>
                <a:cs typeface="Arial" panose="020B0604020202020204" pitchFamily="34" charset="0"/>
              </a:rPr>
              <a:t> </a:t>
            </a:r>
            <a:r>
              <a:rPr lang="en-US" sz="1600" b="1" i="1" u="sng" dirty="0">
                <a:solidFill>
                  <a:srgbClr val="A0D680"/>
                </a:solidFill>
                <a:latin typeface="Arial" panose="020B0604020202020204" pitchFamily="34" charset="0"/>
                <a:cs typeface="Arial" panose="020B0604020202020204" pitchFamily="34" charset="0"/>
              </a:rPr>
              <a:t>can</a:t>
            </a:r>
            <a:r>
              <a:rPr lang="en-US" sz="1600" dirty="0">
                <a:latin typeface="Arial" panose="020B0604020202020204" pitchFamily="34" charset="0"/>
                <a:cs typeface="Arial" panose="020B0604020202020204" pitchFamily="34" charset="0"/>
              </a:rPr>
              <a:t> be situationally, intentionally, &amp; temporarily modified by choice.</a:t>
            </a:r>
          </a:p>
        </p:txBody>
      </p:sp>
      <p:sp>
        <p:nvSpPr>
          <p:cNvPr id="16394" name="Text Box 10"/>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7"/>
                                        </p:tgtEl>
                                        <p:attrNameLst>
                                          <p:attrName>style.opacity</p:attrName>
                                        </p:attrNameLst>
                                      </p:cBhvr>
                                      <p:to>
                                        <p:strVal val="0.25"/>
                                      </p:to>
                                    </p:set>
                                    <p:animEffect filter="image" prLst="opacity: 0.25">
                                      <p:cBhvr rctx="IE">
                                        <p:cTn id="7" dur="indefinite"/>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45891"/>
                                        </p:tgtEl>
                                        <p:attrNameLst>
                                          <p:attrName>style.visibility</p:attrName>
                                        </p:attrNameLst>
                                      </p:cBhvr>
                                      <p:to>
                                        <p:strVal val="visible"/>
                                      </p:to>
                                    </p:set>
                                    <p:animEffect transition="in" filter="wipe(up)">
                                      <p:cBhvr>
                                        <p:cTn id="10" dur="500"/>
                                        <p:tgtEl>
                                          <p:spTgt spid="14458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45892"/>
                                        </p:tgtEl>
                                        <p:attrNameLst>
                                          <p:attrName>style.visibility</p:attrName>
                                        </p:attrNameLst>
                                      </p:cBhvr>
                                      <p:to>
                                        <p:strVal val="visible"/>
                                      </p:to>
                                    </p:set>
                                    <p:animEffect transition="in" filter="wipe(up)">
                                      <p:cBhvr>
                                        <p:cTn id="15" dur="500"/>
                                        <p:tgtEl>
                                          <p:spTgt spid="14458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45893"/>
                                        </p:tgtEl>
                                        <p:attrNameLst>
                                          <p:attrName>style.visibility</p:attrName>
                                        </p:attrNameLst>
                                      </p:cBhvr>
                                      <p:to>
                                        <p:strVal val="visible"/>
                                      </p:to>
                                    </p:set>
                                    <p:animEffect transition="in" filter="wipe(up)">
                                      <p:cBhvr>
                                        <p:cTn id="20" dur="500"/>
                                        <p:tgtEl>
                                          <p:spTgt spid="14458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1" grpId="0"/>
      <p:bldP spid="1445892" grpId="0"/>
      <p:bldP spid="144589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93D2A94-9FDB-42B0-8382-AB7BE2763E0A}"/>
              </a:ext>
            </a:extLst>
          </p:cNvPr>
          <p:cNvSpPr/>
          <p:nvPr/>
        </p:nvSpPr>
        <p:spPr bwMode="auto">
          <a:xfrm>
            <a:off x="0" y="0"/>
            <a:ext cx="9144000" cy="2344341"/>
          </a:xfrm>
          <a:prstGeom prst="rect">
            <a:avLst/>
          </a:prstGeom>
          <a:gradFill>
            <a:gsLst>
              <a:gs pos="0">
                <a:schemeClr val="accent5">
                  <a:lumMod val="20000"/>
                  <a:lumOff val="80000"/>
                </a:schemeClr>
              </a:gs>
              <a:gs pos="35000">
                <a:schemeClr val="accent5">
                  <a:lumMod val="20000"/>
                  <a:lumOff val="80000"/>
                </a:schemeClr>
              </a:gs>
              <a:gs pos="100000">
                <a:schemeClr val="bg1"/>
              </a:gs>
            </a:gsLs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3" name="Rectangle 32">
            <a:extLst>
              <a:ext uri="{FF2B5EF4-FFF2-40B4-BE49-F238E27FC236}">
                <a16:creationId xmlns:a16="http://schemas.microsoft.com/office/drawing/2014/main" id="{B3AD7223-E700-4862-99B9-DAF5DE703DAD}"/>
              </a:ext>
            </a:extLst>
          </p:cNvPr>
          <p:cNvSpPr/>
          <p:nvPr/>
        </p:nvSpPr>
        <p:spPr bwMode="auto">
          <a:xfrm flipV="1">
            <a:off x="0" y="2344341"/>
            <a:ext cx="9144000" cy="2137172"/>
          </a:xfrm>
          <a:prstGeom prst="rect">
            <a:avLst/>
          </a:prstGeom>
          <a:gradFill>
            <a:gsLst>
              <a:gs pos="0">
                <a:schemeClr val="accent1">
                  <a:lumMod val="75000"/>
                </a:schemeClr>
              </a:gs>
              <a:gs pos="35000">
                <a:schemeClr val="accent1">
                  <a:lumMod val="60000"/>
                  <a:lumOff val="40000"/>
                </a:schemeClr>
              </a:gs>
              <a:gs pos="100000">
                <a:schemeClr val="accent1">
                  <a:tint val="15000"/>
                  <a:satMod val="350000"/>
                  <a:alpha val="0"/>
                </a:schemeClr>
              </a:gs>
            </a:gsLs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pic>
        <p:nvPicPr>
          <p:cNvPr id="43" name="Picture 13" descr="Ice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835" y="1020366"/>
            <a:ext cx="3218259" cy="301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12"/>
          <p:cNvSpPr>
            <a:spLocks noChangeShapeType="1"/>
          </p:cNvSpPr>
          <p:nvPr/>
        </p:nvSpPr>
        <p:spPr bwMode="auto">
          <a:xfrm>
            <a:off x="1088231" y="935831"/>
            <a:ext cx="1085850" cy="0"/>
          </a:xfrm>
          <a:prstGeom prst="line">
            <a:avLst/>
          </a:prstGeom>
          <a:noFill/>
          <a:ln w="9525">
            <a:noFill/>
            <a:round/>
            <a:headEnd/>
            <a:tailEnd/>
          </a:ln>
        </p:spPr>
        <p:txBody>
          <a:bodyPr lIns="0" tIns="0" rIns="0" bIns="0">
            <a:spAutoFit/>
          </a:bodyPr>
          <a:lstStyle/>
          <a:p>
            <a:pPr>
              <a:defRPr/>
            </a:pPr>
            <a:endParaRPr lang="en-US" sz="1350">
              <a:effectLst>
                <a:outerShdw blurRad="38100" dist="38100" dir="2700000" algn="tl">
                  <a:srgbClr val="000000">
                    <a:alpha val="43137"/>
                  </a:srgbClr>
                </a:outerShdw>
              </a:effectLst>
            </a:endParaRPr>
          </a:p>
        </p:txBody>
      </p:sp>
      <p:sp>
        <p:nvSpPr>
          <p:cNvPr id="45" name="Text Box 49"/>
          <p:cNvSpPr txBox="1">
            <a:spLocks noChangeArrowheads="1"/>
          </p:cNvSpPr>
          <p:nvPr/>
        </p:nvSpPr>
        <p:spPr bwMode="auto">
          <a:xfrm>
            <a:off x="2955131" y="1419225"/>
            <a:ext cx="3286125" cy="307777"/>
          </a:xfrm>
          <a:prstGeom prst="rect">
            <a:avLst/>
          </a:prstGeom>
          <a:noFill/>
          <a:ln w="9525">
            <a:noFill/>
            <a:miter lim="800000"/>
            <a:headEnd/>
            <a:tailEnd/>
          </a:ln>
          <a:effectLst/>
        </p:spPr>
        <p:txBody>
          <a:bodyPr>
            <a:spAutoFit/>
          </a:bodyPr>
          <a:lstStyle/>
          <a:p>
            <a:pPr algn="ctr" eaLnBrk="1" hangingPunct="1">
              <a:defRPr/>
            </a:pPr>
            <a:r>
              <a:rPr lang="en-US" sz="1400" b="1" i="1" dirty="0">
                <a:solidFill>
                  <a:srgbClr val="7472BD"/>
                </a:solidFill>
                <a:latin typeface="Arial" panose="020B0604020202020204" pitchFamily="34" charset="0"/>
                <a:cs typeface="Arial" panose="020B0604020202020204" pitchFamily="34" charset="0"/>
              </a:rPr>
              <a:t>Observable Behavior</a:t>
            </a:r>
          </a:p>
        </p:txBody>
      </p:sp>
      <p:sp>
        <p:nvSpPr>
          <p:cNvPr id="50" name="Line 39"/>
          <p:cNvSpPr>
            <a:spLocks noChangeShapeType="1"/>
          </p:cNvSpPr>
          <p:nvPr/>
        </p:nvSpPr>
        <p:spPr bwMode="auto">
          <a:xfrm>
            <a:off x="2644379" y="1864519"/>
            <a:ext cx="3612356" cy="11906"/>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51" name="Line 40" hidden="1"/>
          <p:cNvSpPr>
            <a:spLocks noChangeShapeType="1"/>
          </p:cNvSpPr>
          <p:nvPr/>
        </p:nvSpPr>
        <p:spPr bwMode="auto">
          <a:xfrm flipV="1">
            <a:off x="2743200" y="3657601"/>
            <a:ext cx="3581400" cy="2381"/>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52" name="Line 41"/>
          <p:cNvSpPr>
            <a:spLocks noChangeShapeType="1"/>
          </p:cNvSpPr>
          <p:nvPr/>
        </p:nvSpPr>
        <p:spPr bwMode="auto">
          <a:xfrm>
            <a:off x="3650456" y="1060847"/>
            <a:ext cx="10716" cy="3027759"/>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53" name="Line 43"/>
          <p:cNvSpPr>
            <a:spLocks noChangeShapeType="1"/>
          </p:cNvSpPr>
          <p:nvPr/>
        </p:nvSpPr>
        <p:spPr bwMode="auto">
          <a:xfrm>
            <a:off x="5199459" y="1078706"/>
            <a:ext cx="4763" cy="3000375"/>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347153" name="Rectangle 17"/>
          <p:cNvSpPr>
            <a:spLocks noChangeArrowheads="1"/>
          </p:cNvSpPr>
          <p:nvPr/>
        </p:nvSpPr>
        <p:spPr bwMode="auto">
          <a:xfrm>
            <a:off x="990600" y="2029726"/>
            <a:ext cx="6923485" cy="207749"/>
          </a:xfrm>
          <a:prstGeom prst="rect">
            <a:avLst/>
          </a:prstGeom>
          <a:noFill/>
          <a:ln w="95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grpSp>
        <p:nvGrpSpPr>
          <p:cNvPr id="3" name="Group 38"/>
          <p:cNvGrpSpPr>
            <a:grpSpLocks/>
          </p:cNvGrpSpPr>
          <p:nvPr/>
        </p:nvGrpSpPr>
        <p:grpSpPr bwMode="auto">
          <a:xfrm>
            <a:off x="5666185" y="636985"/>
            <a:ext cx="2153840" cy="629840"/>
            <a:chOff x="3544" y="496"/>
            <a:chExt cx="1809" cy="529"/>
          </a:xfrm>
        </p:grpSpPr>
        <p:sp>
          <p:nvSpPr>
            <p:cNvPr id="17428" name="Text Box 36"/>
            <p:cNvSpPr txBox="1">
              <a:spLocks noChangeArrowheads="1"/>
            </p:cNvSpPr>
            <p:nvPr/>
          </p:nvSpPr>
          <p:spPr bwMode="auto">
            <a:xfrm>
              <a:off x="4143" y="496"/>
              <a:ext cx="1210" cy="310"/>
            </a:xfrm>
            <a:prstGeom prst="rect">
              <a:avLst/>
            </a:prstGeom>
            <a:noFill/>
            <a:ln w="9525">
              <a:noFill/>
              <a:miter lim="800000"/>
              <a:headEnd/>
              <a:tailEnd/>
            </a:ln>
            <a:effectLst/>
          </p:spPr>
          <p:txBody>
            <a:bodyPr>
              <a:spAutoFit/>
            </a:bodyPr>
            <a:lstStyle/>
            <a:p>
              <a:pPr eaLnBrk="1" hangingPunct="1">
                <a:spcBef>
                  <a:spcPct val="50000"/>
                </a:spcBef>
                <a:defRPr/>
              </a:pPr>
              <a:r>
                <a:rPr lang="en-US" b="1" dirty="0">
                  <a:solidFill>
                    <a:srgbClr val="A0D680"/>
                  </a:solidFill>
                  <a:latin typeface="Arial" panose="020B0604020202020204" pitchFamily="34" charset="0"/>
                  <a:cs typeface="Arial" panose="020B0604020202020204" pitchFamily="34" charset="0"/>
                </a:rPr>
                <a:t>Choice</a:t>
              </a:r>
            </a:p>
          </p:txBody>
        </p:sp>
        <p:sp>
          <p:nvSpPr>
            <p:cNvPr id="49" name="Line 37"/>
            <p:cNvSpPr>
              <a:spLocks noChangeShapeType="1"/>
            </p:cNvSpPr>
            <p:nvPr/>
          </p:nvSpPr>
          <p:spPr bwMode="auto">
            <a:xfrm flipV="1">
              <a:off x="3544" y="751"/>
              <a:ext cx="627" cy="274"/>
            </a:xfrm>
            <a:prstGeom prst="line">
              <a:avLst/>
            </a:prstGeom>
            <a:noFill/>
            <a:ln w="53975">
              <a:solidFill>
                <a:srgbClr val="A0D680"/>
              </a:solidFill>
              <a:round/>
              <a:headEnd/>
              <a:tailEnd type="triangle" w="med" len="med"/>
            </a:ln>
            <a:effectLst>
              <a:outerShdw dist="35921" dir="2700000" algn="ctr" rotWithShape="0">
                <a:schemeClr val="bg2"/>
              </a:outerShdw>
            </a:effectLst>
          </p:spPr>
          <p:txBody>
            <a:bodyPr/>
            <a:lstStyle/>
            <a:p>
              <a:pPr>
                <a:defRPr/>
              </a:pPr>
              <a:endParaRPr lang="en-US" sz="1350">
                <a:effectLst>
                  <a:outerShdw blurRad="38100" dist="38100" dir="2700000" algn="tl">
                    <a:srgbClr val="000000">
                      <a:alpha val="43137"/>
                    </a:srgbClr>
                  </a:outerShdw>
                </a:effectLst>
              </a:endParaRPr>
            </a:p>
          </p:txBody>
        </p:sp>
      </p:grpSp>
      <p:sp>
        <p:nvSpPr>
          <p:cNvPr id="24" name="Title 23"/>
          <p:cNvSpPr>
            <a:spLocks noGrp="1"/>
          </p:cNvSpPr>
          <p:nvPr>
            <p:ph type="title"/>
          </p:nvPr>
        </p:nvSpPr>
        <p:spPr bwMode="auto">
          <a:xfrm>
            <a:off x="1752600" y="-19050"/>
            <a:ext cx="5867400" cy="436960"/>
          </a:xfrm>
          <a:effectLst/>
        </p:spPr>
        <p:txBody>
          <a:bodyPr wrap="square" numCol="1" compatLnSpc="1">
            <a:prstTxWarp prst="textNoShape">
              <a:avLst/>
            </a:prstTxWarp>
          </a:bodyPr>
          <a:lstStyle/>
          <a:p>
            <a:pPr algn="ctr">
              <a:defRPr/>
            </a:pPr>
            <a:r>
              <a:rPr sz="4200" b="1" dirty="0">
                <a:solidFill>
                  <a:srgbClr val="38B0C4"/>
                </a:solidFill>
                <a:effectLst>
                  <a:outerShdw blurRad="50800" dist="38100" dir="2700000" algn="tl" rotWithShape="0">
                    <a:schemeClr val="tx1">
                      <a:lumMod val="50000"/>
                      <a:lumOff val="50000"/>
                      <a:alpha val="40000"/>
                    </a:schemeClr>
                  </a:outerShdw>
                </a:effectLst>
                <a:latin typeface="Arial" panose="020B0604020202020204" pitchFamily="34" charset="0"/>
                <a:cs typeface="Arial" panose="020B0604020202020204" pitchFamily="34" charset="0"/>
              </a:rPr>
              <a:t>Patterns of Behavior</a:t>
            </a:r>
          </a:p>
        </p:txBody>
      </p:sp>
      <p:sp>
        <p:nvSpPr>
          <p:cNvPr id="26" name="Text Box 49"/>
          <p:cNvSpPr txBox="1">
            <a:spLocks noChangeArrowheads="1"/>
          </p:cNvSpPr>
          <p:nvPr/>
        </p:nvSpPr>
        <p:spPr bwMode="auto">
          <a:xfrm>
            <a:off x="3759186" y="2338388"/>
            <a:ext cx="1324402" cy="346249"/>
          </a:xfrm>
          <a:prstGeom prst="rect">
            <a:avLst/>
          </a:prstGeom>
          <a:noFill/>
          <a:ln w="9525">
            <a:noFill/>
            <a:miter lim="800000"/>
            <a:headEnd/>
            <a:tailEnd/>
          </a:ln>
          <a:effectLst/>
        </p:spPr>
        <p:txBody>
          <a:bodyPr wrap="none">
            <a:spAutoFit/>
          </a:bodyPr>
          <a:lstStyle/>
          <a:p>
            <a:pPr algn="ctr" eaLnBrk="1" hangingPunct="1">
              <a:defRPr/>
            </a:pPr>
            <a:r>
              <a:rPr lang="en-US" sz="1600" b="1" i="1" dirty="0">
                <a:solidFill>
                  <a:srgbClr val="7472BD"/>
                </a:solidFill>
                <a:latin typeface="Arial" panose="020B0604020202020204" pitchFamily="34" charset="0"/>
                <a:cs typeface="Arial" panose="020B0604020202020204" pitchFamily="34" charset="0"/>
              </a:rPr>
              <a:t>Personality</a:t>
            </a:r>
          </a:p>
        </p:txBody>
      </p:sp>
      <p:grpSp>
        <p:nvGrpSpPr>
          <p:cNvPr id="4" name="Group 31"/>
          <p:cNvGrpSpPr>
            <a:grpSpLocks/>
          </p:cNvGrpSpPr>
          <p:nvPr/>
        </p:nvGrpSpPr>
        <p:grpSpPr bwMode="auto">
          <a:xfrm>
            <a:off x="2651523" y="808435"/>
            <a:ext cx="3612356" cy="3592115"/>
            <a:chOff x="2084388" y="1662113"/>
            <a:chExt cx="4816475" cy="4789488"/>
          </a:xfrm>
        </p:grpSpPr>
        <p:grpSp>
          <p:nvGrpSpPr>
            <p:cNvPr id="17425" name="Group 30"/>
            <p:cNvGrpSpPr>
              <a:grpSpLocks/>
            </p:cNvGrpSpPr>
            <p:nvPr/>
          </p:nvGrpSpPr>
          <p:grpSpPr bwMode="auto">
            <a:xfrm>
              <a:off x="2092895" y="1662113"/>
              <a:ext cx="4797425" cy="4789488"/>
              <a:chOff x="6409760" y="1257301"/>
              <a:chExt cx="4797425" cy="4789488"/>
            </a:xfrm>
          </p:grpSpPr>
          <p:sp>
            <p:nvSpPr>
              <p:cNvPr id="347156" name="Rectangle 20"/>
              <p:cNvSpPr>
                <a:spLocks noChangeArrowheads="1"/>
              </p:cNvSpPr>
              <p:nvPr/>
            </p:nvSpPr>
            <p:spPr bwMode="auto">
              <a:xfrm>
                <a:off x="7747453" y="1257301"/>
                <a:ext cx="2028825" cy="1389062"/>
              </a:xfrm>
              <a:prstGeom prst="rect">
                <a:avLst/>
              </a:prstGeom>
              <a:solidFill>
                <a:srgbClr val="FFFF99">
                  <a:alpha val="74001"/>
                </a:srgbClr>
              </a:solidFill>
              <a:ln w="9525">
                <a:noFill/>
                <a:miter lim="800000"/>
                <a:headEnd/>
                <a:tailEnd/>
              </a:ln>
            </p:spPr>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347157" name="Rectangle 21"/>
              <p:cNvSpPr>
                <a:spLocks noChangeArrowheads="1"/>
              </p:cNvSpPr>
              <p:nvPr/>
            </p:nvSpPr>
            <p:spPr bwMode="auto">
              <a:xfrm>
                <a:off x="6409190" y="2671763"/>
                <a:ext cx="1314450" cy="2009775"/>
              </a:xfrm>
              <a:prstGeom prst="rect">
                <a:avLst/>
              </a:prstGeom>
              <a:solidFill>
                <a:srgbClr val="FFFF99">
                  <a:alpha val="74001"/>
                </a:srgbClr>
              </a:soli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347158" name="Rectangle 22"/>
              <p:cNvSpPr>
                <a:spLocks noChangeArrowheads="1"/>
              </p:cNvSpPr>
              <p:nvPr/>
            </p:nvSpPr>
            <p:spPr bwMode="auto">
              <a:xfrm>
                <a:off x="9815965" y="2671763"/>
                <a:ext cx="1390650" cy="2008188"/>
              </a:xfrm>
              <a:prstGeom prst="rect">
                <a:avLst/>
              </a:prstGeom>
              <a:solidFill>
                <a:srgbClr val="FFFF99">
                  <a:alpha val="74001"/>
                </a:srgbClr>
              </a:solidFill>
              <a:ln w="9525">
                <a:noFill/>
                <a:miter lim="800000"/>
                <a:headEnd/>
                <a:tailEnd/>
              </a:ln>
            </p:spPr>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347159" name="Rectangle 23"/>
              <p:cNvSpPr>
                <a:spLocks noChangeArrowheads="1"/>
              </p:cNvSpPr>
              <p:nvPr/>
            </p:nvSpPr>
            <p:spPr bwMode="auto">
              <a:xfrm>
                <a:off x="7768090" y="4657727"/>
                <a:ext cx="2011363" cy="1389062"/>
              </a:xfrm>
              <a:prstGeom prst="rect">
                <a:avLst/>
              </a:prstGeom>
              <a:solidFill>
                <a:srgbClr val="FFFF99">
                  <a:alpha val="75000"/>
                </a:srgbClr>
              </a:solidFill>
              <a:ln w="9525">
                <a:noFill/>
                <a:miter lim="800000"/>
                <a:headEnd/>
                <a:tailEnd/>
              </a:ln>
            </p:spPr>
            <p:txBody>
              <a:bodyPr lIns="0" tIns="0" rIns="0" bIns="0" anchor="ctr"/>
              <a:lstStyle/>
              <a:p>
                <a:pPr>
                  <a:defRPr/>
                </a:pPr>
                <a:endParaRPr lang="en-US" sz="1350">
                  <a:effectLst>
                    <a:outerShdw blurRad="38100" dist="38100" dir="2700000" algn="tl">
                      <a:srgbClr val="000000">
                        <a:alpha val="43137"/>
                      </a:srgbClr>
                    </a:outerShdw>
                  </a:effectLst>
                </a:endParaRPr>
              </a:p>
            </p:txBody>
          </p:sp>
        </p:grpSp>
        <p:grpSp>
          <p:nvGrpSpPr>
            <p:cNvPr id="17426" name="Group 40"/>
            <p:cNvGrpSpPr>
              <a:grpSpLocks/>
            </p:cNvGrpSpPr>
            <p:nvPr/>
          </p:nvGrpSpPr>
          <p:grpSpPr bwMode="auto">
            <a:xfrm>
              <a:off x="2084388" y="2001838"/>
              <a:ext cx="4816475" cy="4037012"/>
              <a:chOff x="1313" y="1261"/>
              <a:chExt cx="3034" cy="2543"/>
            </a:xfrm>
          </p:grpSpPr>
          <p:sp>
            <p:nvSpPr>
              <p:cNvPr id="27" name="Line 39"/>
              <p:cNvSpPr>
                <a:spLocks noChangeShapeType="1"/>
              </p:cNvSpPr>
              <p:nvPr/>
            </p:nvSpPr>
            <p:spPr bwMode="auto">
              <a:xfrm>
                <a:off x="1313" y="1930"/>
                <a:ext cx="3034" cy="10"/>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8" name="Line 40"/>
              <p:cNvSpPr>
                <a:spLocks noChangeShapeType="1"/>
              </p:cNvSpPr>
              <p:nvPr/>
            </p:nvSpPr>
            <p:spPr bwMode="auto">
              <a:xfrm flipV="1">
                <a:off x="1323" y="3200"/>
                <a:ext cx="3008" cy="2"/>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9" name="Line 41"/>
              <p:cNvSpPr>
                <a:spLocks noChangeShapeType="1"/>
              </p:cNvSpPr>
              <p:nvPr/>
            </p:nvSpPr>
            <p:spPr bwMode="auto">
              <a:xfrm>
                <a:off x="2146" y="1261"/>
                <a:ext cx="9" cy="2543"/>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30" name="Line 43"/>
              <p:cNvSpPr>
                <a:spLocks noChangeShapeType="1"/>
              </p:cNvSpPr>
              <p:nvPr/>
            </p:nvSpPr>
            <p:spPr bwMode="auto">
              <a:xfrm>
                <a:off x="3455" y="1276"/>
                <a:ext cx="4" cy="2520"/>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grpSp>
      </p:grpSp>
      <p:sp>
        <p:nvSpPr>
          <p:cNvPr id="2" name="Line 39"/>
          <p:cNvSpPr>
            <a:spLocks noChangeShapeType="1"/>
          </p:cNvSpPr>
          <p:nvPr/>
        </p:nvSpPr>
        <p:spPr bwMode="auto">
          <a:xfrm>
            <a:off x="2650332" y="3370660"/>
            <a:ext cx="3612356" cy="11906"/>
          </a:xfrm>
          <a:prstGeom prst="line">
            <a:avLst/>
          </a:prstGeom>
          <a:noFill/>
          <a:ln w="50800">
            <a:solidFill>
              <a:schemeClr val="bg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5" name="Text Box 49"/>
          <p:cNvSpPr txBox="1">
            <a:spLocks noChangeArrowheads="1"/>
          </p:cNvSpPr>
          <p:nvPr/>
        </p:nvSpPr>
        <p:spPr bwMode="auto">
          <a:xfrm>
            <a:off x="5627635" y="3814762"/>
            <a:ext cx="2038058" cy="415498"/>
          </a:xfrm>
          <a:prstGeom prst="rect">
            <a:avLst/>
          </a:prstGeom>
          <a:noFill/>
          <a:ln w="9525">
            <a:noFill/>
            <a:miter lim="800000"/>
            <a:headEnd/>
            <a:tailEnd/>
          </a:ln>
          <a:effec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eaLnBrk="1" hangingPunct="1"/>
            <a:r>
              <a:rPr lang="en-US" sz="2100" b="1" i="1" dirty="0">
                <a:solidFill>
                  <a:srgbClr val="F7AF26"/>
                </a:solidFill>
              </a:rPr>
              <a:t>Environment</a:t>
            </a:r>
          </a:p>
        </p:txBody>
      </p:sp>
      <p:sp>
        <p:nvSpPr>
          <p:cNvPr id="6" name="Text Box 49"/>
          <p:cNvSpPr txBox="1">
            <a:spLocks noChangeArrowheads="1"/>
          </p:cNvSpPr>
          <p:nvPr/>
        </p:nvSpPr>
        <p:spPr bwMode="auto">
          <a:xfrm>
            <a:off x="1677565" y="3813572"/>
            <a:ext cx="1512145" cy="415498"/>
          </a:xfrm>
          <a:prstGeom prst="rect">
            <a:avLst/>
          </a:prstGeom>
          <a:noFill/>
          <a:ln w="9525">
            <a:noFill/>
            <a:miter lim="800000"/>
            <a:headEnd/>
            <a:tailEnd/>
          </a:ln>
          <a:effec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eaLnBrk="1" hangingPunct="1"/>
            <a:r>
              <a:rPr lang="en-US" sz="2100" b="1" i="1" dirty="0">
                <a:solidFill>
                  <a:srgbClr val="F7AF26"/>
                </a:solidFill>
              </a:rPr>
              <a:t>Situation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64" presetClass="path" presetSubtype="0" accel="50000" decel="50000" fill="hold" nodeType="withEffect">
                                  <p:stCondLst>
                                    <p:cond delay="0"/>
                                  </p:stCondLst>
                                  <p:childTnLst>
                                    <p:animMotion origin="layout" path="M 4.44444E-6 -1.50289E-6 L -0.00382 -0.29387 " pathEditMode="relative" rAng="0" ptsTypes="AA">
                                      <p:cBhvr>
                                        <p:cTn id="9" dur="1000" fill="hold"/>
                                        <p:tgtEl>
                                          <p:spTgt spid="45"/>
                                        </p:tgtEl>
                                        <p:attrNameLst>
                                          <p:attrName>ppt_x</p:attrName>
                                          <p:attrName>ppt_y</p:attrName>
                                        </p:attrNameLst>
                                      </p:cBhvr>
                                      <p:rCtr x="-191" y="-14705"/>
                                    </p:animMotion>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1"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up)">
                                      <p:cBhvr>
                                        <p:cTn id="16" dur="500"/>
                                        <p:tgtEl>
                                          <p:spTgt spid="53"/>
                                        </p:tgtEl>
                                      </p:cBhvr>
                                    </p:animEffect>
                                  </p:childTnLst>
                                </p:cTn>
                              </p:par>
                              <p:par>
                                <p:cTn id="17" presetID="2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par>
                                <p:cTn id="20" presetID="22" presetClass="entr" presetSubtype="2"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par>
                                <p:cTn id="23" presetID="1" presetClass="exit" presetSubtype="0" fill="hold"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accel="50000" decel="50000" fill="hold" nodeType="clickEffect">
                                  <p:stCondLst>
                                    <p:cond delay="0"/>
                                  </p:stCondLst>
                                  <p:childTnLst>
                                    <p:animRot by="5400000">
                                      <p:cBhvr>
                                        <p:cTn id="31" dur="2000" fill="hold"/>
                                        <p:tgtEl>
                                          <p:spTgt spid="43"/>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accel="50000" decel="50000" fill="hold" nodeType="clickEffect">
                                  <p:stCondLst>
                                    <p:cond delay="0"/>
                                  </p:stCondLst>
                                  <p:childTnLst>
                                    <p:animRot by="-10800000">
                                      <p:cBhvr>
                                        <p:cTn id="35" dur="2000" fill="hold"/>
                                        <p:tgtEl>
                                          <p:spTgt spid="43"/>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accel="50000" decel="50000" fill="hold" nodeType="clickEffect">
                                  <p:stCondLst>
                                    <p:cond delay="0"/>
                                  </p:stCondLst>
                                  <p:childTnLst>
                                    <p:animRot by="-5400000">
                                      <p:cBhvr>
                                        <p:cTn id="39" dur="2000" fill="hold"/>
                                        <p:tgtEl>
                                          <p:spTgt spid="43"/>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accel="50000" decel="50000" fill="hold" nodeType="clickEffect">
                                  <p:stCondLst>
                                    <p:cond delay="0"/>
                                  </p:stCondLst>
                                  <p:childTnLst>
                                    <p:animRot by="10800000">
                                      <p:cBhvr>
                                        <p:cTn id="43" dur="2000" fill="hold"/>
                                        <p:tgtEl>
                                          <p:spTgt spid="43"/>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2000"/>
                                        <p:tgtEl>
                                          <p:spTgt spid="24"/>
                                        </p:tgtEl>
                                      </p:cBhvr>
                                    </p:animEffect>
                                  </p:childTnLst>
                                </p:cTn>
                              </p:par>
                            </p:childTnLst>
                          </p:cTn>
                        </p:par>
                        <p:par>
                          <p:cTn id="52" fill="hold" nodeType="afterGroup">
                            <p:stCondLst>
                              <p:cond delay="2000"/>
                            </p:stCondLst>
                            <p:childTnLst>
                              <p:par>
                                <p:cTn id="53" presetID="1" presetClass="exit" presetSubtype="0" fill="hold" nodeType="afterEffect">
                                  <p:stCondLst>
                                    <p:cond delay="0"/>
                                  </p:stCondLst>
                                  <p:childTnLst>
                                    <p:set>
                                      <p:cBhvr>
                                        <p:cTn id="54" dur="1" fill="hold">
                                          <p:stCondLst>
                                            <p:cond delay="0"/>
                                          </p:stCondLst>
                                        </p:cTn>
                                        <p:tgtEl>
                                          <p:spTgt spid="5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5400000">
                                      <p:cBhvr>
                                        <p:cTn id="65" dur="2000" fill="hold"/>
                                        <p:tgtEl>
                                          <p:spTgt spid="43"/>
                                        </p:tgtEl>
                                        <p:attrNameLst>
                                          <p:attrName>r</p:attrName>
                                        </p:attrNameLst>
                                      </p:cBhvr>
                                    </p:animRot>
                                  </p:childTnLst>
                                </p:cTn>
                              </p:par>
                              <p:par>
                                <p:cTn id="66" presetID="8" presetClass="emph" presetSubtype="0" fill="hold" nodeType="withEffect">
                                  <p:stCondLst>
                                    <p:cond delay="0"/>
                                  </p:stCondLst>
                                  <p:childTnLst>
                                    <p:animRot by="5400000">
                                      <p:cBhvr>
                                        <p:cTn id="67" dur="2000" fill="hold"/>
                                        <p:tgtEl>
                                          <p:spTgt spid="4"/>
                                        </p:tgtEl>
                                        <p:attrNameLst>
                                          <p:attrName>r</p:attrName>
                                        </p:attrNameLst>
                                      </p:cBhvr>
                                    </p:animRo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20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77954" name="Rectangle 2"/>
          <p:cNvSpPr>
            <a:spLocks noChangeArrowheads="1"/>
          </p:cNvSpPr>
          <p:nvPr/>
        </p:nvSpPr>
        <p:spPr bwMode="auto">
          <a:xfrm>
            <a:off x="1804988" y="1203722"/>
            <a:ext cx="5669756" cy="263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700" i="1" dirty="0">
                <a:latin typeface="Arial" charset="0"/>
              </a:rPr>
              <a:t>We call these </a:t>
            </a:r>
            <a:r>
              <a:rPr lang="en-US" sz="2700" b="1" i="1" dirty="0">
                <a:solidFill>
                  <a:srgbClr val="7030A0"/>
                </a:solidFill>
                <a:latin typeface="Arial" charset="0"/>
              </a:rPr>
              <a:t>Patterns of</a:t>
            </a:r>
            <a:r>
              <a:rPr lang="en-US" sz="2700" b="1" i="1" dirty="0">
                <a:solidFill>
                  <a:srgbClr val="7030A0"/>
                </a:solidFill>
              </a:rPr>
              <a:t> </a:t>
            </a:r>
            <a:r>
              <a:rPr lang="en-US" sz="2700" b="1" i="1" dirty="0">
                <a:solidFill>
                  <a:srgbClr val="7030A0"/>
                </a:solidFill>
                <a:latin typeface="Arial" charset="0"/>
              </a:rPr>
              <a:t>Behavior</a:t>
            </a:r>
            <a:r>
              <a:rPr lang="en-US" sz="1350" dirty="0">
                <a:solidFill>
                  <a:srgbClr val="7030A0"/>
                </a:solidFill>
                <a:latin typeface="Arial" charset="0"/>
              </a:rPr>
              <a:t> </a:t>
            </a:r>
            <a:r>
              <a:rPr lang="en-US" sz="3000" b="1" dirty="0" err="1">
                <a:solidFill>
                  <a:srgbClr val="F7AF26"/>
                </a:solidFill>
              </a:rPr>
              <a:t>Behavior</a:t>
            </a:r>
            <a:r>
              <a:rPr lang="en-US" sz="3000" i="1" dirty="0"/>
              <a:t> </a:t>
            </a:r>
            <a:r>
              <a:rPr lang="en-US" sz="3000" dirty="0"/>
              <a:t>Style</a:t>
            </a:r>
            <a:r>
              <a:rPr lang="en-US" sz="2700" i="1" dirty="0">
                <a:latin typeface="Arial" charset="0"/>
              </a:rPr>
              <a:t> </a:t>
            </a:r>
          </a:p>
          <a:p>
            <a:pPr algn="ctr"/>
            <a:endParaRPr lang="en-US" sz="2700" i="1" dirty="0">
              <a:latin typeface="Arial" charset="0"/>
            </a:endParaRPr>
          </a:p>
          <a:p>
            <a:pPr algn="ctr"/>
            <a:r>
              <a:rPr lang="en-US" sz="2700" i="1" dirty="0">
                <a:latin typeface="Arial" charset="0"/>
              </a:rPr>
              <a:t>Behavior Style is </a:t>
            </a:r>
            <a:r>
              <a:rPr lang="en-US" sz="3000" b="1" dirty="0">
                <a:solidFill>
                  <a:srgbClr val="A42034"/>
                </a:solidFill>
              </a:rPr>
              <a:t>NOT</a:t>
            </a:r>
            <a:r>
              <a:rPr lang="en-US" sz="3000" i="1" dirty="0"/>
              <a:t> </a:t>
            </a:r>
            <a:r>
              <a:rPr lang="en-US" sz="2700" i="1" dirty="0">
                <a:latin typeface="Arial" charset="0"/>
              </a:rPr>
              <a:t>a label – everyone demonstrates </a:t>
            </a:r>
            <a:r>
              <a:rPr lang="en-US" sz="3000" b="1" dirty="0">
                <a:solidFill>
                  <a:srgbClr val="A0D680"/>
                </a:solidFill>
              </a:rPr>
              <a:t>all</a:t>
            </a:r>
            <a:r>
              <a:rPr lang="en-US" sz="2700" i="1" dirty="0">
                <a:latin typeface="Arial" charset="0"/>
              </a:rPr>
              <a:t> the Style behaviors at one time or another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277954">
                                            <p:txEl>
                                              <p:pRg st="0" end="0"/>
                                            </p:txEl>
                                          </p:spTgt>
                                        </p:tgtEl>
                                        <p:attrNameLst>
                                          <p:attrName>style.visibility</p:attrName>
                                        </p:attrNameLst>
                                      </p:cBhvr>
                                      <p:to>
                                        <p:strVal val="visible"/>
                                      </p:to>
                                    </p:set>
                                    <p:animEffect transition="in" filter="wipe(left)">
                                      <p:cBhvr>
                                        <p:cTn id="7" dur="500"/>
                                        <p:tgtEl>
                                          <p:spTgt spid="12779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77954">
                                            <p:txEl>
                                              <p:pRg st="2" end="2"/>
                                            </p:txEl>
                                          </p:spTgt>
                                        </p:tgtEl>
                                        <p:attrNameLst>
                                          <p:attrName>style.visibility</p:attrName>
                                        </p:attrNameLst>
                                      </p:cBhvr>
                                      <p:to>
                                        <p:strVal val="visible"/>
                                      </p:to>
                                    </p:set>
                                    <p:animEffect transition="in" filter="wipe(left)">
                                      <p:cBhvr>
                                        <p:cTn id="12" dur="500"/>
                                        <p:tgtEl>
                                          <p:spTgt spid="12779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 Box 22"/>
          <p:cNvSpPr txBox="1">
            <a:spLocks noChangeArrowheads="1"/>
          </p:cNvSpPr>
          <p:nvPr/>
        </p:nvSpPr>
        <p:spPr bwMode="auto">
          <a:xfrm>
            <a:off x="1371600" y="3671888"/>
            <a:ext cx="6248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2100" b="1" i="1" dirty="0">
                <a:solidFill>
                  <a:srgbClr val="7472BD"/>
                </a:solidFill>
                <a:latin typeface="Arial" charset="0"/>
              </a:rPr>
              <a:t>If you can identify the pattern you can make sense of it and know what comes next</a:t>
            </a:r>
          </a:p>
        </p:txBody>
      </p:sp>
      <p:pic>
        <p:nvPicPr>
          <p:cNvPr id="18437" name="Picture 8" descr="C:\Users\BROOME~1\AppData\Local\Temp\VMwareDnD\f6387667\numb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91"/>
            <a:ext cx="1964531" cy="2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C:\Users\BROOME~1\AppData\Local\Temp\VMwareDnD\f6387667\numb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194" y="1990725"/>
            <a:ext cx="1797844" cy="167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descr="C:\Users\BROOME~1\AppData\Local\Temp\VMwareDnD\f6387667\number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4509" y="2078831"/>
            <a:ext cx="1607344"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descr="C:\Users\BROOME~1\AppData\Local\Temp\VMwareDnD\f6387667\number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4978" y="590550"/>
            <a:ext cx="1654969" cy="160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8" descr="C:\Users\BROOME~1\AppData\Local\Temp\VMwareDnD\f6387667\number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8756" y="590550"/>
            <a:ext cx="1845469" cy="156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8" descr="C:\Users\BROOME~1\AppData\Local\Temp\VMwareDnD\f6387667\number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9225" y="2094310"/>
            <a:ext cx="2106215" cy="2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bwMode="auto">
          <a:xfrm>
            <a:off x="457200" y="-19050"/>
            <a:ext cx="8229600" cy="551259"/>
          </a:xfrm>
          <a:effectLst/>
        </p:spPr>
        <p:txBody>
          <a:bodyPr wrap="square" numCol="1" compatLnSpc="1">
            <a:prstTxWarp prst="textNoShape">
              <a:avLst/>
            </a:prstTxWarp>
          </a:bodyPr>
          <a:lstStyle/>
          <a:p>
            <a:r>
              <a:rPr sz="4200" i="1" dirty="0">
                <a:solidFill>
                  <a:srgbClr val="38B0C4"/>
                </a:solidFill>
                <a:effectLst>
                  <a:outerShdw blurRad="50800" dist="38100" dir="2700000" algn="tl" rotWithShape="0">
                    <a:schemeClr val="tx1">
                      <a:lumMod val="50000"/>
                      <a:lumOff val="50000"/>
                      <a:alpha val="40000"/>
                    </a:schemeClr>
                  </a:outerShdw>
                </a:effectLst>
              </a:rPr>
              <a:t>WHAT’S THE PATTERN?</a:t>
            </a:r>
          </a:p>
        </p:txBody>
      </p:sp>
      <p:sp>
        <p:nvSpPr>
          <p:cNvPr id="21" name="Text Box 21"/>
          <p:cNvSpPr txBox="1">
            <a:spLocks noChangeArrowheads="1"/>
          </p:cNvSpPr>
          <p:nvPr/>
        </p:nvSpPr>
        <p:spPr bwMode="auto">
          <a:xfrm>
            <a:off x="5863828" y="1937147"/>
            <a:ext cx="1089422" cy="1846659"/>
          </a:xfrm>
          <a:prstGeom prst="rect">
            <a:avLst/>
          </a:prstGeom>
          <a:noFill/>
          <a:ln w="9525">
            <a:noFill/>
            <a:miter lim="800000"/>
            <a:headEnd/>
            <a:tailEnd/>
          </a:ln>
        </p:spPr>
        <p:txBody>
          <a:bodyPr lIns="0" tIns="0" rIns="0" bIns="0">
            <a:spAutoFit/>
          </a:bodyPr>
          <a:lstStyle/>
          <a:p>
            <a:pPr>
              <a:spcBef>
                <a:spcPct val="50000"/>
              </a:spcBef>
              <a:defRPr/>
            </a:pPr>
            <a:r>
              <a:rPr lang="en-US" sz="12000" dirty="0">
                <a:solidFill>
                  <a:schemeClr val="bg1"/>
                </a:solidFill>
                <a:effectLst>
                  <a:outerShdw blurRad="38100" dist="38100" dir="2700000" algn="tl">
                    <a:srgbClr val="000000">
                      <a:alpha val="43137"/>
                    </a:srgbClr>
                  </a:outerShdw>
                </a:effectLst>
                <a:latin typeface="Arial" pitchFamily="34" charset="0"/>
              </a:rPr>
              <a:t>?</a:t>
            </a:r>
          </a:p>
        </p:txBody>
      </p:sp>
      <p:pic>
        <p:nvPicPr>
          <p:cNvPr id="18452" name="Picture 2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381" y="825104"/>
            <a:ext cx="1624013" cy="11656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0944" y="729853"/>
            <a:ext cx="1496615" cy="133945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4018" y="728663"/>
            <a:ext cx="1543050" cy="132635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6419" y="2355057"/>
            <a:ext cx="1607344" cy="110728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6206" y="2351484"/>
            <a:ext cx="1054894" cy="113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5"/>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5450" y="2215753"/>
            <a:ext cx="1453753" cy="13287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8443"/>
                                        </p:tgtEl>
                                        <p:attrNameLst>
                                          <p:attrName>style.visibility</p:attrName>
                                        </p:attrNameLst>
                                      </p:cBhvr>
                                      <p:to>
                                        <p:strVal val="visible"/>
                                      </p:to>
                                    </p:set>
                                    <p:animEffect transition="in" filter="fade">
                                      <p:cBhvr>
                                        <p:cTn id="11" dur="500"/>
                                        <p:tgtEl>
                                          <p:spTgt spid="1844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45"/>
                                        </p:tgtEl>
                                        <p:attrNameLst>
                                          <p:attrName>style.visibility</p:attrName>
                                        </p:attrNameLst>
                                      </p:cBhvr>
                                      <p:to>
                                        <p:strVal val="visible"/>
                                      </p:to>
                                    </p:set>
                                    <p:animEffect transition="in" filter="fade">
                                      <p:cBhvr>
                                        <p:cTn id="15" dur="500"/>
                                        <p:tgtEl>
                                          <p:spTgt spid="1844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447"/>
                                        </p:tgtEl>
                                        <p:attrNameLst>
                                          <p:attrName>style.visibility</p:attrName>
                                        </p:attrNameLst>
                                      </p:cBhvr>
                                      <p:to>
                                        <p:strVal val="visible"/>
                                      </p:to>
                                    </p:set>
                                    <p:animEffect transition="in" filter="fade">
                                      <p:cBhvr>
                                        <p:cTn id="19" dur="500"/>
                                        <p:tgtEl>
                                          <p:spTgt spid="1844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441"/>
                                        </p:tgtEl>
                                        <p:attrNameLst>
                                          <p:attrName>style.visibility</p:attrName>
                                        </p:attrNameLst>
                                      </p:cBhvr>
                                      <p:to>
                                        <p:strVal val="visible"/>
                                      </p:to>
                                    </p:set>
                                    <p:animEffect transition="in" filter="fade">
                                      <p:cBhvr>
                                        <p:cTn id="23" dur="500"/>
                                        <p:tgtEl>
                                          <p:spTgt spid="1844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18439"/>
                                        </p:tgtEl>
                                        <p:attrNameLst>
                                          <p:attrName>style.visibility</p:attrName>
                                        </p:attrNameLst>
                                      </p:cBhvr>
                                      <p:to>
                                        <p:strVal val="visible"/>
                                      </p:to>
                                    </p:set>
                                    <p:animEffect transition="in" filter="fade">
                                      <p:cBhvr>
                                        <p:cTn id="36" dur="500"/>
                                        <p:tgtEl>
                                          <p:spTgt spid="1843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8452"/>
                                        </p:tgtEl>
                                        <p:attrNameLst>
                                          <p:attrName>style.visibility</p:attrName>
                                        </p:attrNameLst>
                                      </p:cBhvr>
                                      <p:to>
                                        <p:strVal val="visible"/>
                                      </p:to>
                                    </p:set>
                                    <p:animEffect transition="in" filter="wipe(left)">
                                      <p:cBhvr>
                                        <p:cTn id="41" dur="500"/>
                                        <p:tgtEl>
                                          <p:spTgt spid="18452"/>
                                        </p:tgtEl>
                                      </p:cBhvr>
                                    </p:animEffect>
                                  </p:childTnLst>
                                </p:cTn>
                              </p:par>
                              <p:par>
                                <p:cTn id="42" presetID="10" presetClass="exit" presetSubtype="0" fill="hold" nodeType="withEffect">
                                  <p:stCondLst>
                                    <p:cond delay="0"/>
                                  </p:stCondLst>
                                  <p:childTnLst>
                                    <p:animEffect transition="out" filter="fade">
                                      <p:cBhvr>
                                        <p:cTn id="43" dur="500"/>
                                        <p:tgtEl>
                                          <p:spTgt spid="18437"/>
                                        </p:tgtEl>
                                      </p:cBhvr>
                                    </p:animEffect>
                                    <p:set>
                                      <p:cBhvr>
                                        <p:cTn id="44" dur="1" fill="hold">
                                          <p:stCondLst>
                                            <p:cond delay="499"/>
                                          </p:stCondLst>
                                        </p:cTn>
                                        <p:tgtEl>
                                          <p:spTgt spid="18437"/>
                                        </p:tgtEl>
                                        <p:attrNameLst>
                                          <p:attrName>style.visibility</p:attrName>
                                        </p:attrNameLst>
                                      </p:cBhvr>
                                      <p:to>
                                        <p:strVal val="hidden"/>
                                      </p:to>
                                    </p:se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18453"/>
                                        </p:tgtEl>
                                        <p:attrNameLst>
                                          <p:attrName>style.visibility</p:attrName>
                                        </p:attrNameLst>
                                      </p:cBhvr>
                                      <p:to>
                                        <p:strVal val="visible"/>
                                      </p:to>
                                    </p:set>
                                    <p:animEffect transition="in" filter="wipe(left)">
                                      <p:cBhvr>
                                        <p:cTn id="48" dur="500"/>
                                        <p:tgtEl>
                                          <p:spTgt spid="18453"/>
                                        </p:tgtEl>
                                      </p:cBhvr>
                                    </p:animEffect>
                                  </p:childTnLst>
                                </p:cTn>
                              </p:par>
                              <p:par>
                                <p:cTn id="49" presetID="10" presetClass="exit" presetSubtype="0" fill="hold" nodeType="withEffect">
                                  <p:stCondLst>
                                    <p:cond delay="0"/>
                                  </p:stCondLst>
                                  <p:childTnLst>
                                    <p:animEffect transition="out" filter="fade">
                                      <p:cBhvr>
                                        <p:cTn id="50" dur="500"/>
                                        <p:tgtEl>
                                          <p:spTgt spid="18443"/>
                                        </p:tgtEl>
                                      </p:cBhvr>
                                    </p:animEffect>
                                    <p:set>
                                      <p:cBhvr>
                                        <p:cTn id="51" dur="1" fill="hold">
                                          <p:stCondLst>
                                            <p:cond delay="499"/>
                                          </p:stCondLst>
                                        </p:cTn>
                                        <p:tgtEl>
                                          <p:spTgt spid="18443"/>
                                        </p:tgtEl>
                                        <p:attrNameLst>
                                          <p:attrName>style.visibility</p:attrName>
                                        </p:attrNameLst>
                                      </p:cBhvr>
                                      <p:to>
                                        <p:strVal val="hidden"/>
                                      </p:to>
                                    </p:set>
                                  </p:childTnLst>
                                </p:cTn>
                              </p:par>
                            </p:childTnLst>
                          </p:cTn>
                        </p:par>
                        <p:par>
                          <p:cTn id="52" fill="hold" nodeType="afterGroup">
                            <p:stCondLst>
                              <p:cond delay="1000"/>
                            </p:stCondLst>
                            <p:childTnLst>
                              <p:par>
                                <p:cTn id="53" presetID="22" presetClass="entr" presetSubtype="8" fill="hold" nodeType="afterEffect">
                                  <p:stCondLst>
                                    <p:cond delay="0"/>
                                  </p:stCondLst>
                                  <p:childTnLst>
                                    <p:set>
                                      <p:cBhvr>
                                        <p:cTn id="54" dur="1" fill="hold">
                                          <p:stCondLst>
                                            <p:cond delay="0"/>
                                          </p:stCondLst>
                                        </p:cTn>
                                        <p:tgtEl>
                                          <p:spTgt spid="18454"/>
                                        </p:tgtEl>
                                        <p:attrNameLst>
                                          <p:attrName>style.visibility</p:attrName>
                                        </p:attrNameLst>
                                      </p:cBhvr>
                                      <p:to>
                                        <p:strVal val="visible"/>
                                      </p:to>
                                    </p:set>
                                    <p:animEffect transition="in" filter="wipe(left)">
                                      <p:cBhvr>
                                        <p:cTn id="55" dur="500"/>
                                        <p:tgtEl>
                                          <p:spTgt spid="18454"/>
                                        </p:tgtEl>
                                      </p:cBhvr>
                                    </p:animEffect>
                                  </p:childTnLst>
                                </p:cTn>
                              </p:par>
                              <p:par>
                                <p:cTn id="56" presetID="10" presetClass="exit" presetSubtype="0" fill="hold" nodeType="withEffect">
                                  <p:stCondLst>
                                    <p:cond delay="0"/>
                                  </p:stCondLst>
                                  <p:childTnLst>
                                    <p:animEffect transition="out" filter="fade">
                                      <p:cBhvr>
                                        <p:cTn id="57" dur="500"/>
                                        <p:tgtEl>
                                          <p:spTgt spid="18445"/>
                                        </p:tgtEl>
                                      </p:cBhvr>
                                    </p:animEffect>
                                    <p:set>
                                      <p:cBhvr>
                                        <p:cTn id="58" dur="1" fill="hold">
                                          <p:stCondLst>
                                            <p:cond delay="499"/>
                                          </p:stCondLst>
                                        </p:cTn>
                                        <p:tgtEl>
                                          <p:spTgt spid="18445"/>
                                        </p:tgtEl>
                                        <p:attrNameLst>
                                          <p:attrName>style.visibility</p:attrName>
                                        </p:attrNameLst>
                                      </p:cBhvr>
                                      <p:to>
                                        <p:strVal val="hidden"/>
                                      </p:to>
                                    </p:set>
                                  </p:childTnLst>
                                </p:cTn>
                              </p:par>
                            </p:childTnLst>
                          </p:cTn>
                        </p:par>
                        <p:par>
                          <p:cTn id="59" fill="hold" nodeType="afterGroup">
                            <p:stCondLst>
                              <p:cond delay="1500"/>
                            </p:stCondLst>
                            <p:childTnLst>
                              <p:par>
                                <p:cTn id="60" presetID="22" presetClass="entr" presetSubtype="8" fill="hold" nodeType="afterEffect">
                                  <p:stCondLst>
                                    <p:cond delay="0"/>
                                  </p:stCondLst>
                                  <p:childTnLst>
                                    <p:set>
                                      <p:cBhvr>
                                        <p:cTn id="61" dur="1" fill="hold">
                                          <p:stCondLst>
                                            <p:cond delay="0"/>
                                          </p:stCondLst>
                                        </p:cTn>
                                        <p:tgtEl>
                                          <p:spTgt spid="18455"/>
                                        </p:tgtEl>
                                        <p:attrNameLst>
                                          <p:attrName>style.visibility</p:attrName>
                                        </p:attrNameLst>
                                      </p:cBhvr>
                                      <p:to>
                                        <p:strVal val="visible"/>
                                      </p:to>
                                    </p:set>
                                    <p:animEffect transition="in" filter="wipe(left)">
                                      <p:cBhvr>
                                        <p:cTn id="62" dur="500"/>
                                        <p:tgtEl>
                                          <p:spTgt spid="18455"/>
                                        </p:tgtEl>
                                      </p:cBhvr>
                                    </p:animEffect>
                                  </p:childTnLst>
                                </p:cTn>
                              </p:par>
                              <p:par>
                                <p:cTn id="63" presetID="10" presetClass="exit" presetSubtype="0" fill="hold" nodeType="withEffect">
                                  <p:stCondLst>
                                    <p:cond delay="0"/>
                                  </p:stCondLst>
                                  <p:childTnLst>
                                    <p:animEffect transition="out" filter="fade">
                                      <p:cBhvr>
                                        <p:cTn id="64" dur="500"/>
                                        <p:tgtEl>
                                          <p:spTgt spid="18447"/>
                                        </p:tgtEl>
                                      </p:cBhvr>
                                    </p:animEffect>
                                    <p:set>
                                      <p:cBhvr>
                                        <p:cTn id="65" dur="1" fill="hold">
                                          <p:stCondLst>
                                            <p:cond delay="499"/>
                                          </p:stCondLst>
                                        </p:cTn>
                                        <p:tgtEl>
                                          <p:spTgt spid="18447"/>
                                        </p:tgtEl>
                                        <p:attrNameLst>
                                          <p:attrName>style.visibility</p:attrName>
                                        </p:attrNameLst>
                                      </p:cBhvr>
                                      <p:to>
                                        <p:strVal val="hidden"/>
                                      </p:to>
                                    </p:set>
                                  </p:childTnLst>
                                </p:cTn>
                              </p:par>
                            </p:childTnLst>
                          </p:cTn>
                        </p:par>
                        <p:par>
                          <p:cTn id="66" fill="hold" nodeType="afterGroup">
                            <p:stCondLst>
                              <p:cond delay="2000"/>
                            </p:stCondLst>
                            <p:childTnLst>
                              <p:par>
                                <p:cTn id="67" presetID="22" presetClass="entr" presetSubtype="8" fill="hold" nodeType="afterEffect">
                                  <p:stCondLst>
                                    <p:cond delay="0"/>
                                  </p:stCondLst>
                                  <p:childTnLst>
                                    <p:set>
                                      <p:cBhvr>
                                        <p:cTn id="68" dur="1" fill="hold">
                                          <p:stCondLst>
                                            <p:cond delay="0"/>
                                          </p:stCondLst>
                                        </p:cTn>
                                        <p:tgtEl>
                                          <p:spTgt spid="18456"/>
                                        </p:tgtEl>
                                        <p:attrNameLst>
                                          <p:attrName>style.visibility</p:attrName>
                                        </p:attrNameLst>
                                      </p:cBhvr>
                                      <p:to>
                                        <p:strVal val="visible"/>
                                      </p:to>
                                    </p:set>
                                    <p:animEffect transition="in" filter="wipe(left)">
                                      <p:cBhvr>
                                        <p:cTn id="69" dur="500"/>
                                        <p:tgtEl>
                                          <p:spTgt spid="18456"/>
                                        </p:tgtEl>
                                      </p:cBhvr>
                                    </p:animEffect>
                                  </p:childTnLst>
                                </p:cTn>
                              </p:par>
                              <p:par>
                                <p:cTn id="70" presetID="10" presetClass="exit" presetSubtype="0" fill="hold" nodeType="withEffect">
                                  <p:stCondLst>
                                    <p:cond delay="0"/>
                                  </p:stCondLst>
                                  <p:childTnLst>
                                    <p:animEffect transition="out" filter="fade">
                                      <p:cBhvr>
                                        <p:cTn id="71" dur="500"/>
                                        <p:tgtEl>
                                          <p:spTgt spid="18441"/>
                                        </p:tgtEl>
                                      </p:cBhvr>
                                    </p:animEffect>
                                    <p:set>
                                      <p:cBhvr>
                                        <p:cTn id="72" dur="1" fill="hold">
                                          <p:stCondLst>
                                            <p:cond delay="499"/>
                                          </p:stCondLst>
                                        </p:cTn>
                                        <p:tgtEl>
                                          <p:spTgt spid="18441"/>
                                        </p:tgtEl>
                                        <p:attrNameLst>
                                          <p:attrName>style.visibility</p:attrName>
                                        </p:attrNameLst>
                                      </p:cBhvr>
                                      <p:to>
                                        <p:strVal val="hidden"/>
                                      </p:to>
                                    </p:set>
                                  </p:childTnLst>
                                </p:cTn>
                              </p:par>
                            </p:childTnLst>
                          </p:cTn>
                        </p:par>
                        <p:par>
                          <p:cTn id="73" fill="hold" nodeType="afterGroup">
                            <p:stCondLst>
                              <p:cond delay="2500"/>
                            </p:stCondLst>
                            <p:childTnLst>
                              <p:par>
                                <p:cTn id="74" presetID="22" presetClass="entr" presetSubtype="8" fill="hold" nodeType="afterEffect">
                                  <p:stCondLst>
                                    <p:cond delay="0"/>
                                  </p:stCondLst>
                                  <p:childTnLst>
                                    <p:set>
                                      <p:cBhvr>
                                        <p:cTn id="75" dur="1" fill="hold">
                                          <p:stCondLst>
                                            <p:cond delay="0"/>
                                          </p:stCondLst>
                                        </p:cTn>
                                        <p:tgtEl>
                                          <p:spTgt spid="18457"/>
                                        </p:tgtEl>
                                        <p:attrNameLst>
                                          <p:attrName>style.visibility</p:attrName>
                                        </p:attrNameLst>
                                      </p:cBhvr>
                                      <p:to>
                                        <p:strVal val="visible"/>
                                      </p:to>
                                    </p:set>
                                    <p:animEffect transition="in" filter="wipe(left)">
                                      <p:cBhvr>
                                        <p:cTn id="76" dur="500"/>
                                        <p:tgtEl>
                                          <p:spTgt spid="18457"/>
                                        </p:tgtEl>
                                      </p:cBhvr>
                                    </p:animEffect>
                                  </p:childTnLst>
                                </p:cTn>
                              </p:par>
                              <p:par>
                                <p:cTn id="77" presetID="10" presetClass="exit" presetSubtype="0" fill="hold" nodeType="withEffect">
                                  <p:stCondLst>
                                    <p:cond delay="0"/>
                                  </p:stCondLst>
                                  <p:childTnLst>
                                    <p:animEffect transition="out" filter="fade">
                                      <p:cBhvr>
                                        <p:cTn id="78" dur="500"/>
                                        <p:tgtEl>
                                          <p:spTgt spid="18439"/>
                                        </p:tgtEl>
                                      </p:cBhvr>
                                    </p:animEffect>
                                    <p:set>
                                      <p:cBhvr>
                                        <p:cTn id="79" dur="1" fill="hold">
                                          <p:stCondLst>
                                            <p:cond delay="499"/>
                                          </p:stCondLst>
                                        </p:cTn>
                                        <p:tgtEl>
                                          <p:spTgt spid="18439"/>
                                        </p:tgtEl>
                                        <p:attrNameLst>
                                          <p:attrName>style.visibility</p:attrName>
                                        </p:attrNameLst>
                                      </p:cBhvr>
                                      <p:to>
                                        <p:strVal val="hidden"/>
                                      </p:to>
                                    </p:set>
                                  </p:childTnLst>
                                </p:cTn>
                              </p:par>
                              <p:par>
                                <p:cTn id="80" presetID="16" presetClass="entr" presetSubtype="42"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arn(outHorizontal)">
                                      <p:cBhvr>
                                        <p:cTn id="8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0" y="1504950"/>
            <a:ext cx="9144000" cy="762000"/>
          </a:xfrm>
          <a:solidFill>
            <a:schemeClr val="tx2">
              <a:lumMod val="50000"/>
            </a:schemeClr>
          </a:solidFill>
        </p:spPr>
        <p:txBody>
          <a:bodyPr/>
          <a:lstStyle/>
          <a:p>
            <a:r>
              <a:rPr lang="en-US" sz="4200" b="1" dirty="0">
                <a:solidFill>
                  <a:schemeClr val="bg1"/>
                </a:solidFill>
              </a:rPr>
              <a:t>How I See Me</a:t>
            </a:r>
            <a:endParaRPr lang="en-US" sz="4200" i="1" dirty="0">
              <a:solidFill>
                <a:schemeClr val="tx2">
                  <a:lumMod val="40000"/>
                  <a:lumOff val="60000"/>
                </a:schemeClr>
              </a:solidFill>
            </a:endParaRPr>
          </a:p>
        </p:txBody>
      </p:sp>
      <p:pic>
        <p:nvPicPr>
          <p:cNvPr id="4" name="Picture 3">
            <a:extLst>
              <a:ext uri="{FF2B5EF4-FFF2-40B4-BE49-F238E27FC236}">
                <a16:creationId xmlns:a16="http://schemas.microsoft.com/office/drawing/2014/main" id="{E2082424-3DDC-4475-8C09-DB2DEDBB51B9}"/>
              </a:ext>
            </a:extLst>
          </p:cNvPr>
          <p:cNvPicPr>
            <a:picLocks noChangeAspect="1"/>
          </p:cNvPicPr>
          <p:nvPr/>
        </p:nvPicPr>
        <p:blipFill>
          <a:blip r:embed="rId2"/>
          <a:stretch>
            <a:fillRect/>
          </a:stretch>
        </p:blipFill>
        <p:spPr>
          <a:xfrm>
            <a:off x="131988" y="654154"/>
            <a:ext cx="1773012" cy="332189"/>
          </a:xfrm>
          <a:prstGeom prst="rect">
            <a:avLst/>
          </a:prstGeom>
        </p:spPr>
      </p:pic>
      <p:pic>
        <p:nvPicPr>
          <p:cNvPr id="6" name="Picture 5">
            <a:extLst>
              <a:ext uri="{FF2B5EF4-FFF2-40B4-BE49-F238E27FC236}">
                <a16:creationId xmlns:a16="http://schemas.microsoft.com/office/drawing/2014/main" id="{50510C16-8C18-4B20-8B18-5E8D6ED167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76404"/>
            <a:ext cx="1677782" cy="767430"/>
          </a:xfrm>
          <a:prstGeom prst="rect">
            <a:avLst/>
          </a:prstGeom>
        </p:spPr>
      </p:pic>
    </p:spTree>
    <p:extLst>
      <p:ext uri="{BB962C8B-B14F-4D97-AF65-F5344CB8AC3E}">
        <p14:creationId xmlns:p14="http://schemas.microsoft.com/office/powerpoint/2010/main" val="349504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idx="4294967295"/>
          </p:nvPr>
        </p:nvSpPr>
        <p:spPr bwMode="auto">
          <a:xfrm>
            <a:off x="1657350" y="1597819"/>
            <a:ext cx="5829300" cy="1102519"/>
          </a:xfrm>
          <a:effectLst>
            <a:outerShdw dist="35921" dir="2700000" algn="ctr" rotWithShape="0">
              <a:schemeClr val="bg2"/>
            </a:outerShdw>
          </a:effectLst>
        </p:spPr>
        <p:txBody>
          <a:bodyPr wrap="square" numCol="1" compatLnSpc="1">
            <a:prstTxWarp prst="textNoShape">
              <a:avLst/>
            </a:prstTxWarp>
          </a:bodyPr>
          <a:lstStyle/>
          <a:p>
            <a:pPr algn="ctr">
              <a:lnSpc>
                <a:spcPct val="120000"/>
              </a:lnSpc>
            </a:pPr>
            <a:r>
              <a:rPr sz="4200" dirty="0">
                <a:solidFill>
                  <a:srgbClr val="38B0C4"/>
                </a:solidFill>
                <a:effectLst>
                  <a:outerShdw blurRad="50800" dist="38100" dir="2700000" algn="tl" rotWithShape="0">
                    <a:schemeClr val="tx1">
                      <a:lumMod val="50000"/>
                      <a:lumOff val="50000"/>
                      <a:alpha val="40000"/>
                    </a:schemeClr>
                  </a:outerShdw>
                </a:effectLst>
              </a:rPr>
              <a:t>“As I See Myself”</a:t>
            </a:r>
            <a:br>
              <a:rPr sz="4200" dirty="0">
                <a:solidFill>
                  <a:srgbClr val="38B0C4"/>
                </a:solidFill>
                <a:effectLst>
                  <a:outerShdw blurRad="50800" dist="38100" dir="2700000" algn="tl" rotWithShape="0">
                    <a:schemeClr val="tx1">
                      <a:lumMod val="50000"/>
                      <a:lumOff val="50000"/>
                      <a:alpha val="40000"/>
                    </a:schemeClr>
                  </a:outerShdw>
                </a:effectLst>
              </a:rPr>
            </a:br>
            <a:r>
              <a:rPr sz="4200" dirty="0">
                <a:solidFill>
                  <a:srgbClr val="38B0C4"/>
                </a:solidFill>
                <a:effectLst>
                  <a:outerShdw blurRad="50800" dist="38100" dir="2700000" algn="tl" rotWithShape="0">
                    <a:schemeClr val="tx1">
                      <a:lumMod val="50000"/>
                      <a:lumOff val="50000"/>
                      <a:alpha val="40000"/>
                    </a:schemeClr>
                  </a:outerShdw>
                </a:effectLst>
              </a:rPr>
              <a:t>Profile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4" name="Rectangle 2"/>
          <p:cNvSpPr>
            <a:spLocks noChangeArrowheads="1"/>
          </p:cNvSpPr>
          <p:nvPr/>
        </p:nvSpPr>
        <p:spPr bwMode="auto">
          <a:xfrm>
            <a:off x="1757363" y="3935322"/>
            <a:ext cx="550069" cy="207749"/>
          </a:xfrm>
          <a:prstGeom prst="rect">
            <a:avLst/>
          </a:prstGeom>
          <a:gradFill>
            <a:gsLst>
              <a:gs pos="0">
                <a:srgbClr val="9BD7FF"/>
              </a:gs>
              <a:gs pos="100000">
                <a:schemeClr val="bg1"/>
              </a:gs>
            </a:gsLst>
            <a:lin ang="16200000" scaled="1"/>
          </a:gradFill>
          <a:ln w="25400">
            <a:solidFill>
              <a:srgbClr val="663300"/>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pic>
        <p:nvPicPr>
          <p:cNvPr id="25699" name="Picture 99" descr="C:\Documents and Settings\brumas\Desktop\Effectiveness Workbook\images\arrow_horiz_04.png"/>
          <p:cNvPicPr>
            <a:picLocks noChangeAspect="1" noChangeArrowheads="1"/>
          </p:cNvPicPr>
          <p:nvPr/>
        </p:nvPicPr>
        <p:blipFill>
          <a:blip r:embed="rId4"/>
          <a:srcRect l="13672" t="48503" r="10937" b="43554"/>
          <a:stretch>
            <a:fillRect/>
          </a:stretch>
        </p:blipFill>
        <p:spPr bwMode="auto">
          <a:xfrm>
            <a:off x="1757363" y="1493044"/>
            <a:ext cx="5107781" cy="378619"/>
          </a:xfrm>
          <a:prstGeom prst="rect">
            <a:avLst/>
          </a:prstGeom>
          <a:noFill/>
          <a:ln w="3175">
            <a:solidFill>
              <a:schemeClr val="tx1"/>
            </a:solidFill>
          </a:ln>
          <a:effectLst>
            <a:outerShdw blurRad="50800" dist="38100" dir="2700000" algn="tl" rotWithShape="0">
              <a:prstClr val="black">
                <a:alpha val="40000"/>
              </a:prstClr>
            </a:outerShdw>
          </a:effectLst>
        </p:spPr>
      </p:pic>
      <p:pic>
        <p:nvPicPr>
          <p:cNvPr id="101" name="Picture 99" descr="C:\Documents and Settings\brumas\Desktop\Effectiveness Workbook\images\arrow_horiz_04.png"/>
          <p:cNvPicPr>
            <a:picLocks noChangeAspect="1" noChangeArrowheads="1"/>
          </p:cNvPicPr>
          <p:nvPr/>
        </p:nvPicPr>
        <p:blipFill>
          <a:blip r:embed="rId4"/>
          <a:srcRect l="13672" t="48503" r="10937" b="43554"/>
          <a:stretch>
            <a:fillRect/>
          </a:stretch>
        </p:blipFill>
        <p:spPr bwMode="auto">
          <a:xfrm>
            <a:off x="1757363" y="2124075"/>
            <a:ext cx="5107781" cy="378619"/>
          </a:xfrm>
          <a:prstGeom prst="rect">
            <a:avLst/>
          </a:prstGeom>
          <a:noFill/>
          <a:ln w="3175">
            <a:solidFill>
              <a:schemeClr val="tx1"/>
            </a:solidFill>
          </a:ln>
          <a:effectLst>
            <a:outerShdw blurRad="50800" dist="38100" dir="2700000" algn="tl" rotWithShape="0">
              <a:prstClr val="black">
                <a:alpha val="40000"/>
              </a:prstClr>
            </a:outerShdw>
          </a:effectLst>
        </p:spPr>
      </p:pic>
      <p:pic>
        <p:nvPicPr>
          <p:cNvPr id="102" name="Picture 99" descr="C:\Documents and Settings\brumas\Desktop\Effectiveness Workbook\images\arrow_horiz_04.png"/>
          <p:cNvPicPr>
            <a:picLocks noChangeAspect="1" noChangeArrowheads="1"/>
          </p:cNvPicPr>
          <p:nvPr/>
        </p:nvPicPr>
        <p:blipFill>
          <a:blip r:embed="rId4"/>
          <a:srcRect l="13672" t="48503" r="10937" b="43554"/>
          <a:stretch>
            <a:fillRect/>
          </a:stretch>
        </p:blipFill>
        <p:spPr bwMode="auto">
          <a:xfrm>
            <a:off x="1757363" y="2755107"/>
            <a:ext cx="5107781" cy="378619"/>
          </a:xfrm>
          <a:prstGeom prst="rect">
            <a:avLst/>
          </a:prstGeom>
          <a:noFill/>
          <a:ln w="3175">
            <a:solidFill>
              <a:schemeClr val="tx1"/>
            </a:solidFill>
          </a:ln>
          <a:effectLst>
            <a:outerShdw blurRad="50800" dist="38100" dir="2700000" algn="tl" rotWithShape="0">
              <a:prstClr val="black">
                <a:alpha val="40000"/>
              </a:prstClr>
            </a:outerShdw>
          </a:effectLst>
        </p:spPr>
      </p:pic>
      <p:pic>
        <p:nvPicPr>
          <p:cNvPr id="103" name="Picture 99" descr="C:\Documents and Settings\brumas\Desktop\Effectiveness Workbook\images\arrow_horiz_04.png"/>
          <p:cNvPicPr>
            <a:picLocks noChangeAspect="1" noChangeArrowheads="1"/>
          </p:cNvPicPr>
          <p:nvPr/>
        </p:nvPicPr>
        <p:blipFill>
          <a:blip r:embed="rId4"/>
          <a:srcRect l="13672" t="48503" r="10937" b="43554"/>
          <a:stretch>
            <a:fillRect/>
          </a:stretch>
        </p:blipFill>
        <p:spPr bwMode="auto">
          <a:xfrm>
            <a:off x="1757363" y="3386138"/>
            <a:ext cx="5107781" cy="378619"/>
          </a:xfrm>
          <a:prstGeom prst="rect">
            <a:avLst/>
          </a:prstGeom>
          <a:noFill/>
          <a:ln w="3175">
            <a:solidFill>
              <a:schemeClr val="tx1"/>
            </a:solidFill>
          </a:ln>
          <a:effectLst>
            <a:outerShdw blurRad="50800" dist="38100" dir="2700000" algn="tl" rotWithShape="0">
              <a:prstClr val="black">
                <a:alpha val="40000"/>
              </a:prstClr>
            </a:outerShdw>
          </a:effectLst>
        </p:spPr>
      </p:pic>
      <p:sp>
        <p:nvSpPr>
          <p:cNvPr id="1571842" name="Rectangle 2"/>
          <p:cNvSpPr>
            <a:spLocks noChangeArrowheads="1"/>
          </p:cNvSpPr>
          <p:nvPr/>
        </p:nvSpPr>
        <p:spPr bwMode="auto">
          <a:xfrm>
            <a:off x="2300287" y="3472169"/>
            <a:ext cx="3586163" cy="207749"/>
          </a:xfrm>
          <a:prstGeom prst="rect">
            <a:avLst/>
          </a:prstGeom>
          <a:solidFill>
            <a:srgbClr val="0099FF">
              <a:alpha val="58039"/>
            </a:srgbClr>
          </a:solidFill>
          <a:ln w="95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571843" name="Rectangle 3"/>
          <p:cNvSpPr>
            <a:spLocks noChangeArrowheads="1"/>
          </p:cNvSpPr>
          <p:nvPr/>
        </p:nvSpPr>
        <p:spPr bwMode="auto">
          <a:xfrm>
            <a:off x="2297907" y="2842328"/>
            <a:ext cx="902494" cy="207749"/>
          </a:xfrm>
          <a:prstGeom prst="rect">
            <a:avLst/>
          </a:prstGeom>
          <a:solidFill>
            <a:srgbClr val="0099FF">
              <a:alpha val="58039"/>
            </a:srgbClr>
          </a:solidFill>
          <a:ln w="95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571844" name="Rectangle 4"/>
          <p:cNvSpPr>
            <a:spLocks noChangeArrowheads="1"/>
          </p:cNvSpPr>
          <p:nvPr/>
        </p:nvSpPr>
        <p:spPr bwMode="auto">
          <a:xfrm>
            <a:off x="2311003" y="2214869"/>
            <a:ext cx="1318022" cy="207749"/>
          </a:xfrm>
          <a:prstGeom prst="rect">
            <a:avLst/>
          </a:prstGeom>
          <a:solidFill>
            <a:srgbClr val="0099FF">
              <a:alpha val="58039"/>
            </a:srgbClr>
          </a:solidFill>
          <a:ln w="95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571845" name="Rectangle 5"/>
          <p:cNvSpPr>
            <a:spLocks noChangeArrowheads="1"/>
          </p:cNvSpPr>
          <p:nvPr/>
        </p:nvSpPr>
        <p:spPr bwMode="auto">
          <a:xfrm>
            <a:off x="2311003" y="1583838"/>
            <a:ext cx="3003947" cy="207749"/>
          </a:xfrm>
          <a:prstGeom prst="rect">
            <a:avLst/>
          </a:prstGeom>
          <a:solidFill>
            <a:srgbClr val="0099FF">
              <a:alpha val="58039"/>
            </a:srgbClr>
          </a:solidFill>
          <a:ln w="95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23563" name="Line 13"/>
          <p:cNvSpPr>
            <a:spLocks noChangeShapeType="1"/>
          </p:cNvSpPr>
          <p:nvPr/>
        </p:nvSpPr>
        <p:spPr bwMode="auto">
          <a:xfrm>
            <a:off x="4574381" y="2172891"/>
            <a:ext cx="1191" cy="273844"/>
          </a:xfrm>
          <a:prstGeom prst="line">
            <a:avLst/>
          </a:prstGeom>
          <a:noFill/>
          <a:ln w="30163">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64" name="Line 14"/>
          <p:cNvSpPr>
            <a:spLocks noChangeShapeType="1"/>
          </p:cNvSpPr>
          <p:nvPr/>
        </p:nvSpPr>
        <p:spPr bwMode="auto">
          <a:xfrm>
            <a:off x="3436144" y="2172891"/>
            <a:ext cx="1191" cy="27384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65" name="Line 15"/>
          <p:cNvSpPr>
            <a:spLocks noChangeShapeType="1"/>
          </p:cNvSpPr>
          <p:nvPr/>
        </p:nvSpPr>
        <p:spPr bwMode="auto">
          <a:xfrm>
            <a:off x="5725717" y="2172891"/>
            <a:ext cx="1190" cy="27384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66" name="Line 39"/>
          <p:cNvSpPr>
            <a:spLocks noChangeShapeType="1"/>
          </p:cNvSpPr>
          <p:nvPr/>
        </p:nvSpPr>
        <p:spPr bwMode="auto">
          <a:xfrm>
            <a:off x="4574381" y="1551385"/>
            <a:ext cx="0" cy="273844"/>
          </a:xfrm>
          <a:prstGeom prst="line">
            <a:avLst/>
          </a:prstGeom>
          <a:noFill/>
          <a:ln w="30163">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67" name="Line 40"/>
          <p:cNvSpPr>
            <a:spLocks noChangeShapeType="1"/>
          </p:cNvSpPr>
          <p:nvPr/>
        </p:nvSpPr>
        <p:spPr bwMode="auto">
          <a:xfrm>
            <a:off x="3437335" y="1551385"/>
            <a:ext cx="0" cy="27384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68" name="Line 41"/>
          <p:cNvSpPr>
            <a:spLocks noChangeShapeType="1"/>
          </p:cNvSpPr>
          <p:nvPr/>
        </p:nvSpPr>
        <p:spPr bwMode="auto">
          <a:xfrm>
            <a:off x="5725717" y="1551385"/>
            <a:ext cx="1190" cy="27384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69" name="Line 70"/>
          <p:cNvSpPr>
            <a:spLocks noChangeShapeType="1"/>
          </p:cNvSpPr>
          <p:nvPr/>
        </p:nvSpPr>
        <p:spPr bwMode="auto">
          <a:xfrm>
            <a:off x="4574381" y="3437335"/>
            <a:ext cx="1191" cy="273844"/>
          </a:xfrm>
          <a:prstGeom prst="line">
            <a:avLst/>
          </a:prstGeom>
          <a:noFill/>
          <a:ln w="30163">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70" name="Line 71"/>
          <p:cNvSpPr>
            <a:spLocks noChangeShapeType="1"/>
          </p:cNvSpPr>
          <p:nvPr/>
        </p:nvSpPr>
        <p:spPr bwMode="auto">
          <a:xfrm>
            <a:off x="3436144" y="3437335"/>
            <a:ext cx="1191" cy="27384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71" name="Line 72"/>
          <p:cNvSpPr>
            <a:spLocks noChangeShapeType="1"/>
          </p:cNvSpPr>
          <p:nvPr/>
        </p:nvSpPr>
        <p:spPr bwMode="auto">
          <a:xfrm>
            <a:off x="5713810" y="3437335"/>
            <a:ext cx="1190" cy="27384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72" name="Line 98"/>
          <p:cNvSpPr>
            <a:spLocks noChangeShapeType="1"/>
          </p:cNvSpPr>
          <p:nvPr/>
        </p:nvSpPr>
        <p:spPr bwMode="auto">
          <a:xfrm>
            <a:off x="4574381" y="2811066"/>
            <a:ext cx="1191" cy="275034"/>
          </a:xfrm>
          <a:prstGeom prst="line">
            <a:avLst/>
          </a:prstGeom>
          <a:noFill/>
          <a:ln w="30163">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73" name="Line 99"/>
          <p:cNvSpPr>
            <a:spLocks noChangeShapeType="1"/>
          </p:cNvSpPr>
          <p:nvPr/>
        </p:nvSpPr>
        <p:spPr bwMode="auto">
          <a:xfrm>
            <a:off x="3436144" y="2811066"/>
            <a:ext cx="1191" cy="27503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74" name="Line 100"/>
          <p:cNvSpPr>
            <a:spLocks noChangeShapeType="1"/>
          </p:cNvSpPr>
          <p:nvPr/>
        </p:nvSpPr>
        <p:spPr bwMode="auto">
          <a:xfrm>
            <a:off x="5713810" y="2811066"/>
            <a:ext cx="1190" cy="275034"/>
          </a:xfrm>
          <a:prstGeom prst="line">
            <a:avLst/>
          </a:prstGeom>
          <a:noFill/>
          <a:ln w="14288">
            <a:solidFill>
              <a:schemeClr val="tx1"/>
            </a:solidFill>
            <a:round/>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3575" name="Text Box 124"/>
          <p:cNvSpPr txBox="1">
            <a:spLocks noChangeArrowheads="1"/>
          </p:cNvSpPr>
          <p:nvPr/>
        </p:nvSpPr>
        <p:spPr bwMode="auto">
          <a:xfrm>
            <a:off x="1745457" y="1257300"/>
            <a:ext cx="7764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a:solidFill>
                  <a:schemeClr val="bg1"/>
                </a:solidFill>
              </a:rPr>
              <a:t>Tally Box</a:t>
            </a:r>
          </a:p>
        </p:txBody>
      </p:sp>
      <p:sp>
        <p:nvSpPr>
          <p:cNvPr id="25624" name="Text Box 129"/>
          <p:cNvSpPr txBox="1">
            <a:spLocks noChangeArrowheads="1"/>
          </p:cNvSpPr>
          <p:nvPr/>
        </p:nvSpPr>
        <p:spPr bwMode="auto">
          <a:xfrm>
            <a:off x="1885950" y="3907632"/>
            <a:ext cx="385763" cy="276999"/>
          </a:xfrm>
          <a:prstGeom prst="rect">
            <a:avLst/>
          </a:prstGeom>
          <a:noFill/>
          <a:ln w="9525">
            <a:noFill/>
            <a:miter lim="800000"/>
            <a:headEnd/>
            <a:tailEnd/>
          </a:ln>
        </p:spPr>
        <p:txBody>
          <a:bodyPr lIns="0" tIns="0" rIns="0" bIns="0">
            <a:spAutoFit/>
          </a:bodyPr>
          <a:lstStyle/>
          <a:p>
            <a:pPr>
              <a:spcBef>
                <a:spcPct val="50000"/>
              </a:spcBef>
              <a:defRPr/>
            </a:pPr>
            <a:r>
              <a:rPr lang="en-US" b="1">
                <a:effectLst>
                  <a:outerShdw blurRad="38100" dist="38100" dir="2700000" algn="tl">
                    <a:srgbClr val="C0C0C0"/>
                  </a:outerShdw>
                </a:effectLst>
                <a:latin typeface="Arial" charset="0"/>
              </a:rPr>
              <a:t>24</a:t>
            </a:r>
          </a:p>
        </p:txBody>
      </p:sp>
      <p:sp>
        <p:nvSpPr>
          <p:cNvPr id="1571974" name="Line 134"/>
          <p:cNvSpPr>
            <a:spLocks noChangeShapeType="1"/>
          </p:cNvSpPr>
          <p:nvPr/>
        </p:nvSpPr>
        <p:spPr bwMode="auto">
          <a:xfrm>
            <a:off x="6915150" y="1828800"/>
            <a:ext cx="628650" cy="0"/>
          </a:xfrm>
          <a:prstGeom prst="line">
            <a:avLst/>
          </a:prstGeom>
          <a:noFill/>
          <a:ln w="15875">
            <a:solidFill>
              <a:schemeClr val="accent3"/>
            </a:solidFill>
            <a:round/>
            <a:headEnd/>
            <a:tailEnd/>
          </a:ln>
          <a:effectLst/>
        </p:spPr>
        <p:txBody>
          <a:bodyPr lIns="0" tIns="0" rIns="0" bIns="0">
            <a:spAutoFit/>
          </a:bodyPr>
          <a:lstStyle/>
          <a:p>
            <a:pPr>
              <a:defRPr/>
            </a:pPr>
            <a:endParaRPr lang="en-US" sz="1350">
              <a:effectLst>
                <a:outerShdw blurRad="38100" dist="38100" dir="2700000" algn="tl">
                  <a:srgbClr val="000000">
                    <a:alpha val="43137"/>
                  </a:srgbClr>
                </a:outerShdw>
              </a:effectLst>
            </a:endParaRPr>
          </a:p>
        </p:txBody>
      </p:sp>
      <p:sp>
        <p:nvSpPr>
          <p:cNvPr id="1571975" name="Line 135"/>
          <p:cNvSpPr>
            <a:spLocks noChangeShapeType="1"/>
          </p:cNvSpPr>
          <p:nvPr/>
        </p:nvSpPr>
        <p:spPr bwMode="auto">
          <a:xfrm>
            <a:off x="6915150" y="2457450"/>
            <a:ext cx="628650" cy="0"/>
          </a:xfrm>
          <a:prstGeom prst="line">
            <a:avLst/>
          </a:prstGeom>
          <a:noFill/>
          <a:ln w="15875">
            <a:solidFill>
              <a:schemeClr val="accent3"/>
            </a:solidFill>
            <a:round/>
            <a:headEnd/>
            <a:tailEnd/>
          </a:ln>
          <a:effectLst/>
        </p:spPr>
        <p:txBody>
          <a:bodyPr lIns="0" tIns="0" rIns="0" bIns="0">
            <a:spAutoFit/>
          </a:bodyPr>
          <a:lstStyle/>
          <a:p>
            <a:pPr>
              <a:defRPr/>
            </a:pPr>
            <a:endParaRPr lang="en-US" sz="1350"/>
          </a:p>
        </p:txBody>
      </p:sp>
      <p:sp>
        <p:nvSpPr>
          <p:cNvPr id="1571976" name="Line 136"/>
          <p:cNvSpPr>
            <a:spLocks noChangeShapeType="1"/>
          </p:cNvSpPr>
          <p:nvPr/>
        </p:nvSpPr>
        <p:spPr bwMode="auto">
          <a:xfrm>
            <a:off x="6915150" y="3028950"/>
            <a:ext cx="628650" cy="0"/>
          </a:xfrm>
          <a:prstGeom prst="line">
            <a:avLst/>
          </a:prstGeom>
          <a:noFill/>
          <a:ln w="15875">
            <a:solidFill>
              <a:schemeClr val="accent3"/>
            </a:solidFill>
            <a:round/>
            <a:headEnd/>
            <a:tailEnd/>
          </a:ln>
          <a:effectLst/>
        </p:spPr>
        <p:txBody>
          <a:bodyPr lIns="0" tIns="0" rIns="0" bIns="0">
            <a:spAutoFit/>
          </a:bodyPr>
          <a:lstStyle/>
          <a:p>
            <a:pPr>
              <a:defRPr/>
            </a:pPr>
            <a:endParaRPr lang="en-US" sz="1350"/>
          </a:p>
        </p:txBody>
      </p:sp>
      <p:sp>
        <p:nvSpPr>
          <p:cNvPr id="1571977" name="Line 137"/>
          <p:cNvSpPr>
            <a:spLocks noChangeShapeType="1"/>
          </p:cNvSpPr>
          <p:nvPr/>
        </p:nvSpPr>
        <p:spPr bwMode="auto">
          <a:xfrm>
            <a:off x="6915150" y="3657600"/>
            <a:ext cx="628650" cy="0"/>
          </a:xfrm>
          <a:prstGeom prst="line">
            <a:avLst/>
          </a:prstGeom>
          <a:noFill/>
          <a:ln w="15875">
            <a:solidFill>
              <a:schemeClr val="accent3"/>
            </a:solidFill>
            <a:round/>
            <a:headEnd/>
            <a:tailEnd/>
          </a:ln>
          <a:effectLst/>
        </p:spPr>
        <p:txBody>
          <a:bodyPr lIns="0" tIns="0" rIns="0" bIns="0">
            <a:spAutoFit/>
          </a:bodyPr>
          <a:lstStyle/>
          <a:p>
            <a:pPr>
              <a:defRPr/>
            </a:pPr>
            <a:endParaRPr lang="en-US" sz="1350"/>
          </a:p>
        </p:txBody>
      </p:sp>
      <p:sp>
        <p:nvSpPr>
          <p:cNvPr id="25629" name="Text Box 138"/>
          <p:cNvSpPr txBox="1">
            <a:spLocks noChangeArrowheads="1"/>
          </p:cNvSpPr>
          <p:nvPr/>
        </p:nvSpPr>
        <p:spPr bwMode="auto">
          <a:xfrm>
            <a:off x="6993731" y="1514475"/>
            <a:ext cx="400050" cy="3231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2100" b="1">
                <a:solidFill>
                  <a:schemeClr val="bg1"/>
                </a:solidFill>
                <a:latin typeface="Arial" charset="0"/>
              </a:rPr>
              <a:t>2</a:t>
            </a:r>
          </a:p>
        </p:txBody>
      </p:sp>
      <p:sp>
        <p:nvSpPr>
          <p:cNvPr id="25630" name="Text Box 139"/>
          <p:cNvSpPr txBox="1">
            <a:spLocks noChangeArrowheads="1"/>
          </p:cNvSpPr>
          <p:nvPr/>
        </p:nvSpPr>
        <p:spPr bwMode="auto">
          <a:xfrm>
            <a:off x="7050881" y="3343275"/>
            <a:ext cx="400050" cy="3231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2100" b="1">
                <a:solidFill>
                  <a:schemeClr val="bg1"/>
                </a:solidFill>
                <a:latin typeface="Arial" charset="0"/>
              </a:rPr>
              <a:t>1</a:t>
            </a:r>
          </a:p>
        </p:txBody>
      </p:sp>
      <p:sp>
        <p:nvSpPr>
          <p:cNvPr id="140" name="Title 139"/>
          <p:cNvSpPr>
            <a:spLocks noGrp="1"/>
          </p:cNvSpPr>
          <p:nvPr>
            <p:ph type="title"/>
          </p:nvPr>
        </p:nvSpPr>
        <p:spPr bwMode="auto">
          <a:xfrm>
            <a:off x="1485900" y="205979"/>
            <a:ext cx="3000375" cy="551259"/>
          </a:xfrm>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CSAP GRAPH</a:t>
            </a:r>
            <a:br>
              <a:rPr i="1">
                <a:solidFill>
                  <a:schemeClr val="bg1"/>
                </a:solidFill>
                <a:effectLst/>
              </a:rPr>
            </a:br>
            <a:endParaRPr i="1">
              <a:solidFill>
                <a:schemeClr val="bg1"/>
              </a:solidFill>
              <a:effectLst/>
            </a:endParaRPr>
          </a:p>
        </p:txBody>
      </p:sp>
      <p:sp>
        <p:nvSpPr>
          <p:cNvPr id="23584" name="TextBox 141"/>
          <p:cNvSpPr txBox="1">
            <a:spLocks noChangeArrowheads="1"/>
          </p:cNvSpPr>
          <p:nvPr/>
        </p:nvSpPr>
        <p:spPr bwMode="auto">
          <a:xfrm>
            <a:off x="2641997"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0</a:t>
            </a:r>
          </a:p>
        </p:txBody>
      </p:sp>
      <p:sp>
        <p:nvSpPr>
          <p:cNvPr id="23585" name="TextBox 142"/>
          <p:cNvSpPr txBox="1">
            <a:spLocks noChangeArrowheads="1"/>
          </p:cNvSpPr>
          <p:nvPr/>
        </p:nvSpPr>
        <p:spPr bwMode="auto">
          <a:xfrm>
            <a:off x="2920604"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a:t>
            </a:r>
          </a:p>
        </p:txBody>
      </p:sp>
      <p:sp>
        <p:nvSpPr>
          <p:cNvPr id="23586" name="TextBox 143"/>
          <p:cNvSpPr txBox="1">
            <a:spLocks noChangeArrowheads="1"/>
          </p:cNvSpPr>
          <p:nvPr/>
        </p:nvSpPr>
        <p:spPr bwMode="auto">
          <a:xfrm>
            <a:off x="3434954"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3</a:t>
            </a:r>
          </a:p>
        </p:txBody>
      </p:sp>
      <p:sp>
        <p:nvSpPr>
          <p:cNvPr id="23587" name="TextBox 144"/>
          <p:cNvSpPr txBox="1">
            <a:spLocks noChangeArrowheads="1"/>
          </p:cNvSpPr>
          <p:nvPr/>
        </p:nvSpPr>
        <p:spPr bwMode="auto">
          <a:xfrm>
            <a:off x="3749279"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4</a:t>
            </a:r>
          </a:p>
        </p:txBody>
      </p:sp>
      <p:sp>
        <p:nvSpPr>
          <p:cNvPr id="23588" name="TextBox 145"/>
          <p:cNvSpPr txBox="1">
            <a:spLocks noChangeArrowheads="1"/>
          </p:cNvSpPr>
          <p:nvPr/>
        </p:nvSpPr>
        <p:spPr bwMode="auto">
          <a:xfrm>
            <a:off x="4031456"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5</a:t>
            </a:r>
          </a:p>
        </p:txBody>
      </p:sp>
      <p:sp>
        <p:nvSpPr>
          <p:cNvPr id="23589" name="TextBox 146"/>
          <p:cNvSpPr txBox="1">
            <a:spLocks noChangeArrowheads="1"/>
          </p:cNvSpPr>
          <p:nvPr/>
        </p:nvSpPr>
        <p:spPr bwMode="auto">
          <a:xfrm>
            <a:off x="4320779"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6</a:t>
            </a:r>
          </a:p>
        </p:txBody>
      </p:sp>
      <p:sp>
        <p:nvSpPr>
          <p:cNvPr id="23590" name="TextBox 147"/>
          <p:cNvSpPr txBox="1">
            <a:spLocks noChangeArrowheads="1"/>
          </p:cNvSpPr>
          <p:nvPr/>
        </p:nvSpPr>
        <p:spPr bwMode="auto">
          <a:xfrm>
            <a:off x="4599385"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7</a:t>
            </a:r>
          </a:p>
        </p:txBody>
      </p:sp>
      <p:sp>
        <p:nvSpPr>
          <p:cNvPr id="23591" name="TextBox 148"/>
          <p:cNvSpPr txBox="1">
            <a:spLocks noChangeArrowheads="1"/>
          </p:cNvSpPr>
          <p:nvPr/>
        </p:nvSpPr>
        <p:spPr bwMode="auto">
          <a:xfrm>
            <a:off x="4776788"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8</a:t>
            </a:r>
          </a:p>
        </p:txBody>
      </p:sp>
      <p:sp>
        <p:nvSpPr>
          <p:cNvPr id="23592" name="TextBox 149"/>
          <p:cNvSpPr txBox="1">
            <a:spLocks noChangeArrowheads="1"/>
          </p:cNvSpPr>
          <p:nvPr/>
        </p:nvSpPr>
        <p:spPr bwMode="auto">
          <a:xfrm>
            <a:off x="4985147"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9</a:t>
            </a:r>
          </a:p>
        </p:txBody>
      </p:sp>
      <p:sp>
        <p:nvSpPr>
          <p:cNvPr id="23593" name="TextBox 150"/>
          <p:cNvSpPr txBox="1">
            <a:spLocks noChangeArrowheads="1"/>
          </p:cNvSpPr>
          <p:nvPr/>
        </p:nvSpPr>
        <p:spPr bwMode="auto">
          <a:xfrm>
            <a:off x="5170885" y="157281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10</a:t>
            </a:r>
          </a:p>
        </p:txBody>
      </p:sp>
      <p:sp>
        <p:nvSpPr>
          <p:cNvPr id="23594" name="TextBox 151"/>
          <p:cNvSpPr txBox="1">
            <a:spLocks noChangeArrowheads="1"/>
          </p:cNvSpPr>
          <p:nvPr/>
        </p:nvSpPr>
        <p:spPr bwMode="auto">
          <a:xfrm>
            <a:off x="5435204" y="157281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11</a:t>
            </a:r>
          </a:p>
        </p:txBody>
      </p:sp>
      <p:sp>
        <p:nvSpPr>
          <p:cNvPr id="23595" name="TextBox 152"/>
          <p:cNvSpPr txBox="1">
            <a:spLocks noChangeArrowheads="1"/>
          </p:cNvSpPr>
          <p:nvPr/>
        </p:nvSpPr>
        <p:spPr bwMode="auto">
          <a:xfrm>
            <a:off x="5728097" y="157281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12</a:t>
            </a:r>
          </a:p>
        </p:txBody>
      </p:sp>
      <p:sp>
        <p:nvSpPr>
          <p:cNvPr id="23596" name="TextBox 154"/>
          <p:cNvSpPr txBox="1">
            <a:spLocks noChangeArrowheads="1"/>
          </p:cNvSpPr>
          <p:nvPr/>
        </p:nvSpPr>
        <p:spPr bwMode="auto">
          <a:xfrm>
            <a:off x="5994797" y="157281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14</a:t>
            </a:r>
          </a:p>
        </p:txBody>
      </p:sp>
      <p:sp>
        <p:nvSpPr>
          <p:cNvPr id="23597" name="TextBox 156"/>
          <p:cNvSpPr txBox="1">
            <a:spLocks noChangeArrowheads="1"/>
          </p:cNvSpPr>
          <p:nvPr/>
        </p:nvSpPr>
        <p:spPr bwMode="auto">
          <a:xfrm>
            <a:off x="6280547" y="157281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16</a:t>
            </a:r>
          </a:p>
        </p:txBody>
      </p:sp>
      <p:sp>
        <p:nvSpPr>
          <p:cNvPr id="23598" name="TextBox 158"/>
          <p:cNvSpPr txBox="1">
            <a:spLocks noChangeArrowheads="1"/>
          </p:cNvSpPr>
          <p:nvPr/>
        </p:nvSpPr>
        <p:spPr bwMode="auto">
          <a:xfrm>
            <a:off x="6552010" y="157281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18</a:t>
            </a:r>
          </a:p>
        </p:txBody>
      </p:sp>
      <p:sp>
        <p:nvSpPr>
          <p:cNvPr id="23599" name="TextBox 159"/>
          <p:cNvSpPr txBox="1">
            <a:spLocks noChangeArrowheads="1"/>
          </p:cNvSpPr>
          <p:nvPr/>
        </p:nvSpPr>
        <p:spPr bwMode="auto">
          <a:xfrm>
            <a:off x="3177779" y="157281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2</a:t>
            </a:r>
          </a:p>
        </p:txBody>
      </p:sp>
      <p:sp>
        <p:nvSpPr>
          <p:cNvPr id="23600" name="TextBox 161"/>
          <p:cNvSpPr txBox="1">
            <a:spLocks noChangeArrowheads="1"/>
          </p:cNvSpPr>
          <p:nvPr/>
        </p:nvSpPr>
        <p:spPr bwMode="auto">
          <a:xfrm>
            <a:off x="2413397"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0</a:t>
            </a:r>
          </a:p>
        </p:txBody>
      </p:sp>
      <p:sp>
        <p:nvSpPr>
          <p:cNvPr id="23601" name="TextBox 162"/>
          <p:cNvSpPr txBox="1">
            <a:spLocks noChangeArrowheads="1"/>
          </p:cNvSpPr>
          <p:nvPr/>
        </p:nvSpPr>
        <p:spPr bwMode="auto">
          <a:xfrm>
            <a:off x="2920604"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a:t>
            </a:r>
          </a:p>
        </p:txBody>
      </p:sp>
      <p:sp>
        <p:nvSpPr>
          <p:cNvPr id="23602" name="TextBox 163"/>
          <p:cNvSpPr txBox="1">
            <a:spLocks noChangeArrowheads="1"/>
          </p:cNvSpPr>
          <p:nvPr/>
        </p:nvSpPr>
        <p:spPr bwMode="auto">
          <a:xfrm>
            <a:off x="3484960"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3</a:t>
            </a:r>
          </a:p>
        </p:txBody>
      </p:sp>
      <p:sp>
        <p:nvSpPr>
          <p:cNvPr id="23603" name="TextBox 164"/>
          <p:cNvSpPr txBox="1">
            <a:spLocks noChangeArrowheads="1"/>
          </p:cNvSpPr>
          <p:nvPr/>
        </p:nvSpPr>
        <p:spPr bwMode="auto">
          <a:xfrm>
            <a:off x="3899297"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4</a:t>
            </a:r>
          </a:p>
        </p:txBody>
      </p:sp>
      <p:sp>
        <p:nvSpPr>
          <p:cNvPr id="23604" name="TextBox 165"/>
          <p:cNvSpPr txBox="1">
            <a:spLocks noChangeArrowheads="1"/>
          </p:cNvSpPr>
          <p:nvPr/>
        </p:nvSpPr>
        <p:spPr bwMode="auto">
          <a:xfrm>
            <a:off x="4281488"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5</a:t>
            </a:r>
          </a:p>
        </p:txBody>
      </p:sp>
      <p:sp>
        <p:nvSpPr>
          <p:cNvPr id="23605" name="TextBox 166"/>
          <p:cNvSpPr txBox="1">
            <a:spLocks noChangeArrowheads="1"/>
          </p:cNvSpPr>
          <p:nvPr/>
        </p:nvSpPr>
        <p:spPr bwMode="auto">
          <a:xfrm>
            <a:off x="4613672"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6</a:t>
            </a:r>
          </a:p>
        </p:txBody>
      </p:sp>
      <p:sp>
        <p:nvSpPr>
          <p:cNvPr id="23606" name="TextBox 167"/>
          <p:cNvSpPr txBox="1">
            <a:spLocks noChangeArrowheads="1"/>
          </p:cNvSpPr>
          <p:nvPr/>
        </p:nvSpPr>
        <p:spPr bwMode="auto">
          <a:xfrm>
            <a:off x="4835129"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7</a:t>
            </a:r>
          </a:p>
        </p:txBody>
      </p:sp>
      <p:sp>
        <p:nvSpPr>
          <p:cNvPr id="23607" name="TextBox 168"/>
          <p:cNvSpPr txBox="1">
            <a:spLocks noChangeArrowheads="1"/>
          </p:cNvSpPr>
          <p:nvPr/>
        </p:nvSpPr>
        <p:spPr bwMode="auto">
          <a:xfrm>
            <a:off x="5041106"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8</a:t>
            </a:r>
          </a:p>
        </p:txBody>
      </p:sp>
      <p:sp>
        <p:nvSpPr>
          <p:cNvPr id="23608" name="TextBox 169"/>
          <p:cNvSpPr txBox="1">
            <a:spLocks noChangeArrowheads="1"/>
          </p:cNvSpPr>
          <p:nvPr/>
        </p:nvSpPr>
        <p:spPr bwMode="auto">
          <a:xfrm>
            <a:off x="5235179"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9</a:t>
            </a:r>
          </a:p>
        </p:txBody>
      </p:sp>
      <p:sp>
        <p:nvSpPr>
          <p:cNvPr id="23609" name="TextBox 170"/>
          <p:cNvSpPr txBox="1">
            <a:spLocks noChangeArrowheads="1"/>
          </p:cNvSpPr>
          <p:nvPr/>
        </p:nvSpPr>
        <p:spPr bwMode="auto">
          <a:xfrm>
            <a:off x="5420916" y="345876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10</a:t>
            </a:r>
          </a:p>
        </p:txBody>
      </p:sp>
      <p:sp>
        <p:nvSpPr>
          <p:cNvPr id="23610" name="TextBox 171"/>
          <p:cNvSpPr txBox="1">
            <a:spLocks noChangeArrowheads="1"/>
          </p:cNvSpPr>
          <p:nvPr/>
        </p:nvSpPr>
        <p:spPr bwMode="auto">
          <a:xfrm>
            <a:off x="5720954" y="345876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11</a:t>
            </a:r>
          </a:p>
        </p:txBody>
      </p:sp>
      <p:sp>
        <p:nvSpPr>
          <p:cNvPr id="23611" name="TextBox 172"/>
          <p:cNvSpPr txBox="1">
            <a:spLocks noChangeArrowheads="1"/>
          </p:cNvSpPr>
          <p:nvPr/>
        </p:nvSpPr>
        <p:spPr bwMode="auto">
          <a:xfrm>
            <a:off x="5999560" y="345876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12</a:t>
            </a:r>
          </a:p>
        </p:txBody>
      </p:sp>
      <p:sp>
        <p:nvSpPr>
          <p:cNvPr id="23612" name="TextBox 173"/>
          <p:cNvSpPr txBox="1">
            <a:spLocks noChangeArrowheads="1"/>
          </p:cNvSpPr>
          <p:nvPr/>
        </p:nvSpPr>
        <p:spPr bwMode="auto">
          <a:xfrm>
            <a:off x="6273404" y="345876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14</a:t>
            </a:r>
          </a:p>
        </p:txBody>
      </p:sp>
      <p:sp>
        <p:nvSpPr>
          <p:cNvPr id="23613" name="TextBox 176"/>
          <p:cNvSpPr txBox="1">
            <a:spLocks noChangeArrowheads="1"/>
          </p:cNvSpPr>
          <p:nvPr/>
        </p:nvSpPr>
        <p:spPr bwMode="auto">
          <a:xfrm>
            <a:off x="3177779" y="3458766"/>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2</a:t>
            </a:r>
          </a:p>
        </p:txBody>
      </p:sp>
      <p:sp>
        <p:nvSpPr>
          <p:cNvPr id="23614" name="TextBox 177"/>
          <p:cNvSpPr txBox="1">
            <a:spLocks noChangeArrowheads="1"/>
          </p:cNvSpPr>
          <p:nvPr/>
        </p:nvSpPr>
        <p:spPr bwMode="auto">
          <a:xfrm>
            <a:off x="2856310"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0</a:t>
            </a:r>
          </a:p>
        </p:txBody>
      </p:sp>
      <p:sp>
        <p:nvSpPr>
          <p:cNvPr id="23615" name="TextBox 178"/>
          <p:cNvSpPr txBox="1">
            <a:spLocks noChangeArrowheads="1"/>
          </p:cNvSpPr>
          <p:nvPr/>
        </p:nvSpPr>
        <p:spPr bwMode="auto">
          <a:xfrm>
            <a:off x="3163491"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a:t>
            </a:r>
          </a:p>
        </p:txBody>
      </p:sp>
      <p:sp>
        <p:nvSpPr>
          <p:cNvPr id="23616" name="TextBox 179"/>
          <p:cNvSpPr txBox="1">
            <a:spLocks noChangeArrowheads="1"/>
          </p:cNvSpPr>
          <p:nvPr/>
        </p:nvSpPr>
        <p:spPr bwMode="auto">
          <a:xfrm>
            <a:off x="3885010"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3</a:t>
            </a:r>
          </a:p>
        </p:txBody>
      </p:sp>
      <p:sp>
        <p:nvSpPr>
          <p:cNvPr id="23617" name="TextBox 180"/>
          <p:cNvSpPr txBox="1">
            <a:spLocks noChangeArrowheads="1"/>
          </p:cNvSpPr>
          <p:nvPr/>
        </p:nvSpPr>
        <p:spPr bwMode="auto">
          <a:xfrm>
            <a:off x="4292204"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4</a:t>
            </a:r>
          </a:p>
        </p:txBody>
      </p:sp>
      <p:sp>
        <p:nvSpPr>
          <p:cNvPr id="23618" name="TextBox 181"/>
          <p:cNvSpPr txBox="1">
            <a:spLocks noChangeArrowheads="1"/>
          </p:cNvSpPr>
          <p:nvPr/>
        </p:nvSpPr>
        <p:spPr bwMode="auto">
          <a:xfrm>
            <a:off x="4602956"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5</a:t>
            </a:r>
          </a:p>
        </p:txBody>
      </p:sp>
      <p:sp>
        <p:nvSpPr>
          <p:cNvPr id="23619" name="TextBox 182"/>
          <p:cNvSpPr txBox="1">
            <a:spLocks noChangeArrowheads="1"/>
          </p:cNvSpPr>
          <p:nvPr/>
        </p:nvSpPr>
        <p:spPr bwMode="auto">
          <a:xfrm>
            <a:off x="4806554"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6</a:t>
            </a:r>
          </a:p>
        </p:txBody>
      </p:sp>
      <p:sp>
        <p:nvSpPr>
          <p:cNvPr id="23620" name="TextBox 183"/>
          <p:cNvSpPr txBox="1">
            <a:spLocks noChangeArrowheads="1"/>
          </p:cNvSpPr>
          <p:nvPr/>
        </p:nvSpPr>
        <p:spPr bwMode="auto">
          <a:xfrm>
            <a:off x="5020866"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7</a:t>
            </a:r>
          </a:p>
        </p:txBody>
      </p:sp>
      <p:sp>
        <p:nvSpPr>
          <p:cNvPr id="23621" name="TextBox 184"/>
          <p:cNvSpPr txBox="1">
            <a:spLocks noChangeArrowheads="1"/>
          </p:cNvSpPr>
          <p:nvPr/>
        </p:nvSpPr>
        <p:spPr bwMode="auto">
          <a:xfrm>
            <a:off x="5241131"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8</a:t>
            </a:r>
          </a:p>
        </p:txBody>
      </p:sp>
      <p:sp>
        <p:nvSpPr>
          <p:cNvPr id="23622" name="TextBox 185"/>
          <p:cNvSpPr txBox="1">
            <a:spLocks noChangeArrowheads="1"/>
          </p:cNvSpPr>
          <p:nvPr/>
        </p:nvSpPr>
        <p:spPr bwMode="auto">
          <a:xfrm>
            <a:off x="5463779"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9</a:t>
            </a:r>
          </a:p>
        </p:txBody>
      </p:sp>
      <p:sp>
        <p:nvSpPr>
          <p:cNvPr id="23623" name="TextBox 186"/>
          <p:cNvSpPr txBox="1">
            <a:spLocks noChangeArrowheads="1"/>
          </p:cNvSpPr>
          <p:nvPr/>
        </p:nvSpPr>
        <p:spPr bwMode="auto">
          <a:xfrm>
            <a:off x="5713810" y="2194322"/>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10</a:t>
            </a:r>
          </a:p>
        </p:txBody>
      </p:sp>
      <p:sp>
        <p:nvSpPr>
          <p:cNvPr id="23624" name="TextBox 188"/>
          <p:cNvSpPr txBox="1">
            <a:spLocks noChangeArrowheads="1"/>
          </p:cNvSpPr>
          <p:nvPr/>
        </p:nvSpPr>
        <p:spPr bwMode="auto">
          <a:xfrm>
            <a:off x="6006704" y="2194322"/>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12</a:t>
            </a:r>
          </a:p>
        </p:txBody>
      </p:sp>
      <p:sp>
        <p:nvSpPr>
          <p:cNvPr id="23625" name="TextBox 189"/>
          <p:cNvSpPr txBox="1">
            <a:spLocks noChangeArrowheads="1"/>
          </p:cNvSpPr>
          <p:nvPr/>
        </p:nvSpPr>
        <p:spPr bwMode="auto">
          <a:xfrm>
            <a:off x="6266260" y="2194322"/>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14</a:t>
            </a:r>
          </a:p>
        </p:txBody>
      </p:sp>
      <p:sp>
        <p:nvSpPr>
          <p:cNvPr id="23626" name="TextBox 190"/>
          <p:cNvSpPr txBox="1">
            <a:spLocks noChangeArrowheads="1"/>
          </p:cNvSpPr>
          <p:nvPr/>
        </p:nvSpPr>
        <p:spPr bwMode="auto">
          <a:xfrm>
            <a:off x="6544866" y="2194322"/>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16</a:t>
            </a:r>
          </a:p>
        </p:txBody>
      </p:sp>
      <p:sp>
        <p:nvSpPr>
          <p:cNvPr id="23627" name="TextBox 191"/>
          <p:cNvSpPr txBox="1">
            <a:spLocks noChangeArrowheads="1"/>
          </p:cNvSpPr>
          <p:nvPr/>
        </p:nvSpPr>
        <p:spPr bwMode="auto">
          <a:xfrm>
            <a:off x="3499247" y="2194322"/>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2</a:t>
            </a:r>
          </a:p>
        </p:txBody>
      </p:sp>
      <p:sp>
        <p:nvSpPr>
          <p:cNvPr id="23628" name="TextBox 192"/>
          <p:cNvSpPr txBox="1">
            <a:spLocks noChangeArrowheads="1"/>
          </p:cNvSpPr>
          <p:nvPr/>
        </p:nvSpPr>
        <p:spPr bwMode="auto">
          <a:xfrm>
            <a:off x="2563416"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0</a:t>
            </a:r>
          </a:p>
        </p:txBody>
      </p:sp>
      <p:sp>
        <p:nvSpPr>
          <p:cNvPr id="23629" name="TextBox 193"/>
          <p:cNvSpPr txBox="1">
            <a:spLocks noChangeArrowheads="1"/>
          </p:cNvSpPr>
          <p:nvPr/>
        </p:nvSpPr>
        <p:spPr bwMode="auto">
          <a:xfrm>
            <a:off x="3092054"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a:t>
            </a:r>
          </a:p>
        </p:txBody>
      </p:sp>
      <p:sp>
        <p:nvSpPr>
          <p:cNvPr id="23630" name="TextBox 194"/>
          <p:cNvSpPr txBox="1">
            <a:spLocks noChangeArrowheads="1"/>
          </p:cNvSpPr>
          <p:nvPr/>
        </p:nvSpPr>
        <p:spPr bwMode="auto">
          <a:xfrm>
            <a:off x="3906441"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3</a:t>
            </a:r>
          </a:p>
        </p:txBody>
      </p:sp>
      <p:sp>
        <p:nvSpPr>
          <p:cNvPr id="23631" name="TextBox 195"/>
          <p:cNvSpPr txBox="1">
            <a:spLocks noChangeArrowheads="1"/>
          </p:cNvSpPr>
          <p:nvPr/>
        </p:nvSpPr>
        <p:spPr bwMode="auto">
          <a:xfrm>
            <a:off x="4285060"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4</a:t>
            </a:r>
          </a:p>
        </p:txBody>
      </p:sp>
      <p:sp>
        <p:nvSpPr>
          <p:cNvPr id="23632" name="TextBox 196"/>
          <p:cNvSpPr txBox="1">
            <a:spLocks noChangeArrowheads="1"/>
          </p:cNvSpPr>
          <p:nvPr/>
        </p:nvSpPr>
        <p:spPr bwMode="auto">
          <a:xfrm>
            <a:off x="4602956"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5</a:t>
            </a:r>
          </a:p>
        </p:txBody>
      </p:sp>
      <p:sp>
        <p:nvSpPr>
          <p:cNvPr id="23633" name="TextBox 197"/>
          <p:cNvSpPr txBox="1">
            <a:spLocks noChangeArrowheads="1"/>
          </p:cNvSpPr>
          <p:nvPr/>
        </p:nvSpPr>
        <p:spPr bwMode="auto">
          <a:xfrm>
            <a:off x="4913710"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6</a:t>
            </a:r>
          </a:p>
        </p:txBody>
      </p:sp>
      <p:sp>
        <p:nvSpPr>
          <p:cNvPr id="23634" name="TextBox 198"/>
          <p:cNvSpPr txBox="1">
            <a:spLocks noChangeArrowheads="1"/>
          </p:cNvSpPr>
          <p:nvPr/>
        </p:nvSpPr>
        <p:spPr bwMode="auto">
          <a:xfrm>
            <a:off x="5192316"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7</a:t>
            </a:r>
          </a:p>
        </p:txBody>
      </p:sp>
      <p:sp>
        <p:nvSpPr>
          <p:cNvPr id="23635" name="TextBox 199"/>
          <p:cNvSpPr txBox="1">
            <a:spLocks noChangeArrowheads="1"/>
          </p:cNvSpPr>
          <p:nvPr/>
        </p:nvSpPr>
        <p:spPr bwMode="auto">
          <a:xfrm>
            <a:off x="5469731"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8</a:t>
            </a:r>
          </a:p>
        </p:txBody>
      </p:sp>
      <p:sp>
        <p:nvSpPr>
          <p:cNvPr id="23636" name="TextBox 200"/>
          <p:cNvSpPr txBox="1">
            <a:spLocks noChangeArrowheads="1"/>
          </p:cNvSpPr>
          <p:nvPr/>
        </p:nvSpPr>
        <p:spPr bwMode="auto">
          <a:xfrm>
            <a:off x="5756672"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9</a:t>
            </a:r>
          </a:p>
        </p:txBody>
      </p:sp>
      <p:sp>
        <p:nvSpPr>
          <p:cNvPr id="23637" name="TextBox 201"/>
          <p:cNvSpPr txBox="1">
            <a:spLocks noChangeArrowheads="1"/>
          </p:cNvSpPr>
          <p:nvPr/>
        </p:nvSpPr>
        <p:spPr bwMode="auto">
          <a:xfrm>
            <a:off x="5992416" y="2833688"/>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10</a:t>
            </a:r>
          </a:p>
        </p:txBody>
      </p:sp>
      <p:sp>
        <p:nvSpPr>
          <p:cNvPr id="23638" name="TextBox 203"/>
          <p:cNvSpPr txBox="1">
            <a:spLocks noChangeArrowheads="1"/>
          </p:cNvSpPr>
          <p:nvPr/>
        </p:nvSpPr>
        <p:spPr bwMode="auto">
          <a:xfrm>
            <a:off x="6292454" y="2833688"/>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12</a:t>
            </a:r>
          </a:p>
        </p:txBody>
      </p:sp>
      <p:sp>
        <p:nvSpPr>
          <p:cNvPr id="23639" name="TextBox 204"/>
          <p:cNvSpPr txBox="1">
            <a:spLocks noChangeArrowheads="1"/>
          </p:cNvSpPr>
          <p:nvPr/>
        </p:nvSpPr>
        <p:spPr bwMode="auto">
          <a:xfrm>
            <a:off x="6552010" y="2833688"/>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14</a:t>
            </a:r>
          </a:p>
        </p:txBody>
      </p:sp>
      <p:sp>
        <p:nvSpPr>
          <p:cNvPr id="23640" name="TextBox 205"/>
          <p:cNvSpPr txBox="1">
            <a:spLocks noChangeArrowheads="1"/>
          </p:cNvSpPr>
          <p:nvPr/>
        </p:nvSpPr>
        <p:spPr bwMode="auto">
          <a:xfrm>
            <a:off x="3470672" y="2833688"/>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2</a:t>
            </a:r>
          </a:p>
        </p:txBody>
      </p:sp>
      <p:sp>
        <p:nvSpPr>
          <p:cNvPr id="23641" name="TextBox 206"/>
          <p:cNvSpPr txBox="1">
            <a:spLocks noChangeArrowheads="1"/>
          </p:cNvSpPr>
          <p:nvPr/>
        </p:nvSpPr>
        <p:spPr bwMode="auto">
          <a:xfrm>
            <a:off x="6544866" y="3458766"/>
            <a:ext cx="3353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a:latin typeface="Arial" charset="0"/>
                <a:cs typeface="Arial" charset="0"/>
              </a:rPr>
              <a:t>16</a:t>
            </a:r>
          </a:p>
        </p:txBody>
      </p:sp>
      <p:sp>
        <p:nvSpPr>
          <p:cNvPr id="25695" name="Rectangle 33"/>
          <p:cNvSpPr>
            <a:spLocks noChangeArrowheads="1"/>
          </p:cNvSpPr>
          <p:nvPr/>
        </p:nvSpPr>
        <p:spPr bwMode="auto">
          <a:xfrm>
            <a:off x="1387078" y="2112169"/>
            <a:ext cx="157094" cy="4154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FFC000"/>
                </a:solidFill>
              </a:rPr>
              <a:t>S</a:t>
            </a:r>
          </a:p>
        </p:txBody>
      </p:sp>
      <p:sp>
        <p:nvSpPr>
          <p:cNvPr id="25696" name="Rectangle 43"/>
          <p:cNvSpPr>
            <a:spLocks noChangeArrowheads="1"/>
          </p:cNvSpPr>
          <p:nvPr/>
        </p:nvSpPr>
        <p:spPr bwMode="auto">
          <a:xfrm>
            <a:off x="1377554" y="1493044"/>
            <a:ext cx="181140" cy="4154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FFC000"/>
                </a:solidFill>
              </a:rPr>
              <a:t>C</a:t>
            </a:r>
          </a:p>
        </p:txBody>
      </p:sp>
      <p:sp>
        <p:nvSpPr>
          <p:cNvPr id="25697" name="Rectangle 90"/>
          <p:cNvSpPr>
            <a:spLocks noChangeArrowheads="1"/>
          </p:cNvSpPr>
          <p:nvPr/>
        </p:nvSpPr>
        <p:spPr bwMode="auto">
          <a:xfrm>
            <a:off x="1387079" y="3378994"/>
            <a:ext cx="179536" cy="4154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FFC000"/>
                </a:solidFill>
              </a:rPr>
              <a:t>P</a:t>
            </a:r>
          </a:p>
        </p:txBody>
      </p:sp>
      <p:sp>
        <p:nvSpPr>
          <p:cNvPr id="25698" name="Rectangle 117"/>
          <p:cNvSpPr>
            <a:spLocks noChangeArrowheads="1"/>
          </p:cNvSpPr>
          <p:nvPr/>
        </p:nvSpPr>
        <p:spPr bwMode="auto">
          <a:xfrm>
            <a:off x="1377554" y="2739628"/>
            <a:ext cx="200376" cy="4154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FFC000"/>
                </a:solidFill>
              </a:rPr>
              <a:t>A</a:t>
            </a:r>
          </a:p>
        </p:txBody>
      </p:sp>
      <p:sp>
        <p:nvSpPr>
          <p:cNvPr id="104" name="Rectangle 2"/>
          <p:cNvSpPr>
            <a:spLocks noChangeArrowheads="1"/>
          </p:cNvSpPr>
          <p:nvPr/>
        </p:nvSpPr>
        <p:spPr bwMode="auto">
          <a:xfrm>
            <a:off x="1757363" y="3473359"/>
            <a:ext cx="550069" cy="207749"/>
          </a:xfrm>
          <a:prstGeom prst="rect">
            <a:avLst/>
          </a:prstGeom>
          <a:solidFill>
            <a:srgbClr val="AA7A00"/>
          </a:solidFill>
          <a:ln w="25400">
            <a:noFill/>
            <a:headEnd/>
            <a:tailEnd/>
          </a:ln>
          <a:effectLst/>
        </p:spPr>
        <p:style>
          <a:lnRef idx="1">
            <a:schemeClr val="accent5"/>
          </a:lnRef>
          <a:fillRef idx="2">
            <a:schemeClr val="accent5"/>
          </a:fillRef>
          <a:effectRef idx="1">
            <a:schemeClr val="accent5"/>
          </a:effectRef>
          <a:fontRef idx="minor">
            <a:schemeClr val="dk1"/>
          </a:fontRef>
        </p:style>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5" name="Rectangle 3"/>
          <p:cNvSpPr>
            <a:spLocks noChangeArrowheads="1"/>
          </p:cNvSpPr>
          <p:nvPr/>
        </p:nvSpPr>
        <p:spPr bwMode="auto">
          <a:xfrm>
            <a:off x="1757363" y="2841138"/>
            <a:ext cx="550069" cy="207749"/>
          </a:xfrm>
          <a:prstGeom prst="rect">
            <a:avLst/>
          </a:prstGeom>
          <a:solidFill>
            <a:srgbClr val="1E4558"/>
          </a:solidFill>
          <a:ln w="25400">
            <a:noFill/>
            <a:headEnd/>
            <a:tailEnd/>
          </a:ln>
          <a:effectLst/>
        </p:spPr>
        <p:style>
          <a:lnRef idx="1">
            <a:schemeClr val="accent5"/>
          </a:lnRef>
          <a:fillRef idx="2">
            <a:schemeClr val="accent5"/>
          </a:fillRef>
          <a:effectRef idx="1">
            <a:schemeClr val="accent5"/>
          </a:effectRef>
          <a:fontRef idx="minor">
            <a:schemeClr val="dk1"/>
          </a:fontRef>
        </p:style>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6" name="Rectangle 4"/>
          <p:cNvSpPr>
            <a:spLocks noChangeArrowheads="1"/>
          </p:cNvSpPr>
          <p:nvPr/>
        </p:nvSpPr>
        <p:spPr bwMode="auto">
          <a:xfrm>
            <a:off x="1757363" y="2214869"/>
            <a:ext cx="550069" cy="207749"/>
          </a:xfrm>
          <a:prstGeom prst="rect">
            <a:avLst/>
          </a:prstGeom>
          <a:solidFill>
            <a:srgbClr val="5A5900"/>
          </a:solidFill>
          <a:ln w="25400">
            <a:noFill/>
            <a:headEnd/>
            <a:tailEnd/>
          </a:ln>
          <a:effectLst/>
        </p:spPr>
        <p:style>
          <a:lnRef idx="1">
            <a:schemeClr val="accent5"/>
          </a:lnRef>
          <a:fillRef idx="2">
            <a:schemeClr val="accent5"/>
          </a:fillRef>
          <a:effectRef idx="1">
            <a:schemeClr val="accent5"/>
          </a:effectRef>
          <a:fontRef idx="minor">
            <a:schemeClr val="dk1"/>
          </a:fontRef>
        </p:style>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7" name="Rectangle 5"/>
          <p:cNvSpPr>
            <a:spLocks noChangeArrowheads="1"/>
          </p:cNvSpPr>
          <p:nvPr/>
        </p:nvSpPr>
        <p:spPr bwMode="auto">
          <a:xfrm>
            <a:off x="1757363" y="1583838"/>
            <a:ext cx="550069" cy="207749"/>
          </a:xfrm>
          <a:prstGeom prst="rect">
            <a:avLst/>
          </a:prstGeom>
          <a:solidFill>
            <a:srgbClr val="500F14"/>
          </a:solidFill>
          <a:ln w="25400">
            <a:noFill/>
            <a:headEnd/>
            <a:tailEnd/>
          </a:ln>
          <a:effectLst/>
        </p:spPr>
        <p:style>
          <a:lnRef idx="1">
            <a:schemeClr val="accent5"/>
          </a:lnRef>
          <a:fillRef idx="2">
            <a:schemeClr val="accent5"/>
          </a:fillRef>
          <a:effectRef idx="1">
            <a:schemeClr val="accent5"/>
          </a:effectRef>
          <a:fontRef idx="minor">
            <a:schemeClr val="dk1"/>
          </a:fontRef>
        </p:style>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9" name="Text Box 119"/>
          <p:cNvSpPr txBox="1">
            <a:spLocks noChangeArrowheads="1"/>
          </p:cNvSpPr>
          <p:nvPr/>
        </p:nvSpPr>
        <p:spPr bwMode="auto">
          <a:xfrm>
            <a:off x="2371725" y="3968353"/>
            <a:ext cx="1887889"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a:solidFill>
                  <a:srgbClr val="F2EBD9"/>
                </a:solidFill>
              </a:rPr>
              <a:t>TOTAL - Must equal 24</a:t>
            </a:r>
            <a:endParaRPr lang="en-US" sz="1500">
              <a:solidFill>
                <a:srgbClr val="F2EBD9"/>
              </a:solidFill>
            </a:endParaRPr>
          </a:p>
        </p:txBody>
      </p:sp>
      <p:sp>
        <p:nvSpPr>
          <p:cNvPr id="110" name="Text Box 120"/>
          <p:cNvSpPr txBox="1">
            <a:spLocks noChangeArrowheads="1"/>
          </p:cNvSpPr>
          <p:nvPr/>
        </p:nvSpPr>
        <p:spPr bwMode="auto">
          <a:xfrm>
            <a:off x="4074319" y="3238501"/>
            <a:ext cx="1279196" cy="1615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i="1">
                <a:solidFill>
                  <a:srgbClr val="F2EBD9"/>
                </a:solidFill>
              </a:rPr>
              <a:t>P E R S U A D E R</a:t>
            </a:r>
          </a:p>
        </p:txBody>
      </p:sp>
      <p:sp>
        <p:nvSpPr>
          <p:cNvPr id="111" name="Text Box 121"/>
          <p:cNvSpPr txBox="1">
            <a:spLocks noChangeArrowheads="1"/>
          </p:cNvSpPr>
          <p:nvPr/>
        </p:nvSpPr>
        <p:spPr bwMode="auto">
          <a:xfrm>
            <a:off x="4150519" y="2616994"/>
            <a:ext cx="1128514" cy="1615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i="1">
                <a:solidFill>
                  <a:srgbClr val="F2EBD9"/>
                </a:solidFill>
              </a:rPr>
              <a:t>A N A L Y Z E R</a:t>
            </a:r>
          </a:p>
        </p:txBody>
      </p:sp>
      <p:sp>
        <p:nvSpPr>
          <p:cNvPr id="112" name="Text Box 122"/>
          <p:cNvSpPr txBox="1">
            <a:spLocks noChangeArrowheads="1"/>
          </p:cNvSpPr>
          <p:nvPr/>
        </p:nvSpPr>
        <p:spPr bwMode="auto">
          <a:xfrm>
            <a:off x="4098131" y="1977629"/>
            <a:ext cx="1303242" cy="1615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i="1">
                <a:solidFill>
                  <a:srgbClr val="F2EBD9"/>
                </a:solidFill>
              </a:rPr>
              <a:t>S T A B I L I Z E R</a:t>
            </a:r>
          </a:p>
        </p:txBody>
      </p:sp>
      <p:sp>
        <p:nvSpPr>
          <p:cNvPr id="113" name="Text Box 123"/>
          <p:cNvSpPr txBox="1">
            <a:spLocks noChangeArrowheads="1"/>
          </p:cNvSpPr>
          <p:nvPr/>
        </p:nvSpPr>
        <p:spPr bwMode="auto">
          <a:xfrm>
            <a:off x="4000500" y="1351360"/>
            <a:ext cx="1428276" cy="1615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i="1">
                <a:solidFill>
                  <a:srgbClr val="F2EBD9"/>
                </a:solidFill>
              </a:rPr>
              <a:t>C O N T R O L L E R</a:t>
            </a:r>
          </a:p>
        </p:txBody>
      </p:sp>
      <p:grpSp>
        <p:nvGrpSpPr>
          <p:cNvPr id="23655" name="Group 125"/>
          <p:cNvGrpSpPr>
            <a:grpSpLocks/>
          </p:cNvGrpSpPr>
          <p:nvPr/>
        </p:nvGrpSpPr>
        <p:grpSpPr bwMode="auto">
          <a:xfrm>
            <a:off x="3374232" y="3824287"/>
            <a:ext cx="2422922" cy="710804"/>
            <a:chOff x="2138" y="3408"/>
            <a:chExt cx="2035" cy="597"/>
          </a:xfrm>
        </p:grpSpPr>
        <p:sp>
          <p:nvSpPr>
            <p:cNvPr id="115" name="Text Box 126"/>
            <p:cNvSpPr txBox="1">
              <a:spLocks noChangeArrowheads="1"/>
            </p:cNvSpPr>
            <p:nvPr/>
          </p:nvSpPr>
          <p:spPr bwMode="auto">
            <a:xfrm>
              <a:off x="2138" y="3811"/>
              <a:ext cx="2035" cy="19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defRPr/>
              </a:pPr>
              <a:r>
                <a:rPr lang="en-US" sz="1500" dirty="0">
                  <a:solidFill>
                    <a:schemeClr val="accent3"/>
                  </a:solidFill>
                </a:rPr>
                <a:t>Mid-line</a:t>
              </a:r>
            </a:p>
          </p:txBody>
        </p:sp>
        <p:sp>
          <p:nvSpPr>
            <p:cNvPr id="116" name="Line 127"/>
            <p:cNvSpPr>
              <a:spLocks noChangeShapeType="1"/>
            </p:cNvSpPr>
            <p:nvPr/>
          </p:nvSpPr>
          <p:spPr bwMode="auto">
            <a:xfrm flipV="1">
              <a:off x="3156" y="3408"/>
              <a:ext cx="0" cy="403"/>
            </a:xfrm>
            <a:prstGeom prst="line">
              <a:avLst/>
            </a:prstGeom>
            <a:noFill/>
            <a:ln w="9525">
              <a:solidFill>
                <a:schemeClr val="accent3"/>
              </a:solidFill>
              <a:round/>
              <a:headEnd/>
              <a:tailEnd type="triangle" w="med" len="med"/>
            </a:ln>
            <a:effectLst/>
          </p:spPr>
          <p:txBody>
            <a:bodyPr wrap="none" lIns="0" tIns="0" rIns="0" bIns="0">
              <a:spAutoFit/>
            </a:bodyPr>
            <a:lstStyle/>
            <a:p>
              <a:pPr>
                <a:defRPr/>
              </a:pPr>
              <a:endParaRPr lang="en-US" sz="1350">
                <a:effectLst>
                  <a:outerShdw blurRad="38100" dist="38100" dir="2700000" algn="tl">
                    <a:srgbClr val="000000">
                      <a:alpha val="43137"/>
                    </a:srgbClr>
                  </a:outerShdw>
                </a:effectLst>
              </a:endParaRPr>
            </a:p>
          </p:txBody>
        </p:sp>
      </p:grpSp>
      <p:sp>
        <p:nvSpPr>
          <p:cNvPr id="125" name="Text Box 130"/>
          <p:cNvSpPr txBox="1">
            <a:spLocks noChangeArrowheads="1"/>
          </p:cNvSpPr>
          <p:nvPr/>
        </p:nvSpPr>
        <p:spPr bwMode="auto">
          <a:xfrm>
            <a:off x="1846660" y="3436144"/>
            <a:ext cx="37861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800" b="1">
                <a:solidFill>
                  <a:schemeClr val="bg1"/>
                </a:solidFill>
                <a:latin typeface="Arial" charset="0"/>
              </a:rPr>
              <a:t>11</a:t>
            </a:r>
          </a:p>
        </p:txBody>
      </p:sp>
      <p:sp>
        <p:nvSpPr>
          <p:cNvPr id="126" name="Text Box 131"/>
          <p:cNvSpPr txBox="1">
            <a:spLocks noChangeArrowheads="1"/>
          </p:cNvSpPr>
          <p:nvPr/>
        </p:nvSpPr>
        <p:spPr bwMode="auto">
          <a:xfrm>
            <a:off x="1910954" y="2807494"/>
            <a:ext cx="22860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800" b="1">
                <a:solidFill>
                  <a:schemeClr val="bg1"/>
                </a:solidFill>
                <a:latin typeface="Arial" charset="0"/>
              </a:rPr>
              <a:t>1</a:t>
            </a:r>
          </a:p>
        </p:txBody>
      </p:sp>
      <p:sp>
        <p:nvSpPr>
          <p:cNvPr id="127" name="Text Box 132"/>
          <p:cNvSpPr txBox="1">
            <a:spLocks noChangeArrowheads="1"/>
          </p:cNvSpPr>
          <p:nvPr/>
        </p:nvSpPr>
        <p:spPr bwMode="auto">
          <a:xfrm>
            <a:off x="1910954" y="2171701"/>
            <a:ext cx="22860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800" b="1">
                <a:solidFill>
                  <a:schemeClr val="bg1"/>
                </a:solidFill>
                <a:latin typeface="Arial" charset="0"/>
              </a:rPr>
              <a:t>2</a:t>
            </a:r>
          </a:p>
        </p:txBody>
      </p:sp>
      <p:sp>
        <p:nvSpPr>
          <p:cNvPr id="128" name="Text Box 133"/>
          <p:cNvSpPr txBox="1">
            <a:spLocks noChangeArrowheads="1"/>
          </p:cNvSpPr>
          <p:nvPr/>
        </p:nvSpPr>
        <p:spPr bwMode="auto">
          <a:xfrm>
            <a:off x="1825229" y="1550194"/>
            <a:ext cx="40005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800" b="1">
                <a:solidFill>
                  <a:schemeClr val="bg1"/>
                </a:solidFill>
                <a:latin typeface="Arial" charset="0"/>
              </a:rPr>
              <a:t>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1000"/>
                                        <p:tgtEl>
                                          <p:spTgt spid="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wipe(left)">
                                      <p:cBhvr>
                                        <p:cTn id="12" dur="1000"/>
                                        <p:tgtEl>
                                          <p:spTgt spid="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left)">
                                      <p:cBhvr>
                                        <p:cTn id="17" dur="1000"/>
                                        <p:tgtEl>
                                          <p:spTgt spid="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1000"/>
                                        <p:tgtEl>
                                          <p:spTgt spid="1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24"/>
                                        </p:tgtEl>
                                        <p:attrNameLst>
                                          <p:attrName>style.visibility</p:attrName>
                                        </p:attrNameLst>
                                      </p:cBhvr>
                                      <p:to>
                                        <p:strVal val="visible"/>
                                      </p:to>
                                    </p:set>
                                    <p:animEffect transition="in" filter="fade">
                                      <p:cBhvr>
                                        <p:cTn id="27" dur="500"/>
                                        <p:tgtEl>
                                          <p:spTgt spid="256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71845"/>
                                        </p:tgtEl>
                                        <p:attrNameLst>
                                          <p:attrName>style.visibility</p:attrName>
                                        </p:attrNameLst>
                                      </p:cBhvr>
                                      <p:to>
                                        <p:strVal val="visible"/>
                                      </p:to>
                                    </p:set>
                                    <p:animEffect transition="in" filter="wipe(left)">
                                      <p:cBhvr>
                                        <p:cTn id="32" dur="500"/>
                                        <p:tgtEl>
                                          <p:spTgt spid="1571845"/>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71844"/>
                                        </p:tgtEl>
                                        <p:attrNameLst>
                                          <p:attrName>style.visibility</p:attrName>
                                        </p:attrNameLst>
                                      </p:cBhvr>
                                      <p:to>
                                        <p:strVal val="visible"/>
                                      </p:to>
                                    </p:set>
                                    <p:animEffect transition="in" filter="wipe(left)">
                                      <p:cBhvr>
                                        <p:cTn id="36" dur="500"/>
                                        <p:tgtEl>
                                          <p:spTgt spid="1571844"/>
                                        </p:tgtEl>
                                      </p:cBhvr>
                                    </p:animEffect>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71843"/>
                                        </p:tgtEl>
                                        <p:attrNameLst>
                                          <p:attrName>style.visibility</p:attrName>
                                        </p:attrNameLst>
                                      </p:cBhvr>
                                      <p:to>
                                        <p:strVal val="visible"/>
                                      </p:to>
                                    </p:set>
                                    <p:animEffect transition="in" filter="wipe(left)">
                                      <p:cBhvr>
                                        <p:cTn id="40" dur="500"/>
                                        <p:tgtEl>
                                          <p:spTgt spid="1571843"/>
                                        </p:tgtEl>
                                      </p:cBhvr>
                                    </p:animEffect>
                                  </p:childTnLst>
                                </p:cTn>
                              </p:par>
                            </p:childTnLst>
                          </p:cTn>
                        </p:par>
                        <p:par>
                          <p:cTn id="41" fill="hold" nodeType="afterGroup">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571842"/>
                                        </p:tgtEl>
                                        <p:attrNameLst>
                                          <p:attrName>style.visibility</p:attrName>
                                        </p:attrNameLst>
                                      </p:cBhvr>
                                      <p:to>
                                        <p:strVal val="visible"/>
                                      </p:to>
                                    </p:set>
                                    <p:animEffect transition="in" filter="wipe(left)">
                                      <p:cBhvr>
                                        <p:cTn id="44" dur="500"/>
                                        <p:tgtEl>
                                          <p:spTgt spid="15718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630"/>
                                        </p:tgtEl>
                                        <p:attrNameLst>
                                          <p:attrName>style.visibility</p:attrName>
                                        </p:attrNameLst>
                                      </p:cBhvr>
                                      <p:to>
                                        <p:strVal val="visible"/>
                                      </p:to>
                                    </p:set>
                                    <p:animEffect transition="in" filter="fade">
                                      <p:cBhvr>
                                        <p:cTn id="49" dur="500"/>
                                        <p:tgtEl>
                                          <p:spTgt spid="2563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629"/>
                                        </p:tgtEl>
                                        <p:attrNameLst>
                                          <p:attrName>style.visibility</p:attrName>
                                        </p:attrNameLst>
                                      </p:cBhvr>
                                      <p:to>
                                        <p:strVal val="visible"/>
                                      </p:to>
                                    </p:set>
                                    <p:animEffect transition="in" filter="fade">
                                      <p:cBhvr>
                                        <p:cTn id="54" dur="500"/>
                                        <p:tgtEl>
                                          <p:spTgt spid="25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842" grpId="0" animBg="1"/>
      <p:bldP spid="1571843" grpId="0" animBg="1"/>
      <p:bldP spid="1571844" grpId="0" animBg="1"/>
      <p:bldP spid="1571845" grpId="0" animBg="1"/>
      <p:bldP spid="25624" grpId="0"/>
      <p:bldP spid="25629" grpId="0"/>
      <p:bldP spid="25630" grpId="0"/>
      <p:bldP spid="125" grpId="0"/>
      <p:bldP spid="126" grpId="0"/>
      <p:bldP spid="127" grpId="0"/>
      <p:bldP spid="1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0" y="1504950"/>
            <a:ext cx="9144000" cy="762000"/>
          </a:xfrm>
          <a:solidFill>
            <a:schemeClr val="tx2">
              <a:lumMod val="50000"/>
            </a:schemeClr>
          </a:solidFill>
        </p:spPr>
        <p:txBody>
          <a:bodyPr/>
          <a:lstStyle/>
          <a:p>
            <a:r>
              <a:rPr lang="en-US" sz="4400" b="1" dirty="0">
                <a:solidFill>
                  <a:schemeClr val="bg1"/>
                </a:solidFill>
              </a:rPr>
              <a:t>People Skills</a:t>
            </a:r>
            <a:endParaRPr lang="en-US" sz="4400" i="1" dirty="0">
              <a:solidFill>
                <a:schemeClr val="tx2">
                  <a:lumMod val="40000"/>
                  <a:lumOff val="60000"/>
                </a:schemeClr>
              </a:solidFill>
            </a:endParaRPr>
          </a:p>
        </p:txBody>
      </p:sp>
      <p:pic>
        <p:nvPicPr>
          <p:cNvPr id="3" name="Picture 2">
            <a:extLst>
              <a:ext uri="{FF2B5EF4-FFF2-40B4-BE49-F238E27FC236}">
                <a16:creationId xmlns:a16="http://schemas.microsoft.com/office/drawing/2014/main" id="{31E73C02-1EB3-4E93-8A82-A412938C50EB}"/>
              </a:ext>
            </a:extLst>
          </p:cNvPr>
          <p:cNvPicPr>
            <a:picLocks noChangeAspect="1"/>
          </p:cNvPicPr>
          <p:nvPr/>
        </p:nvPicPr>
        <p:blipFill>
          <a:blip r:embed="rId2"/>
          <a:stretch>
            <a:fillRect/>
          </a:stretch>
        </p:blipFill>
        <p:spPr>
          <a:xfrm>
            <a:off x="2209800" y="38612"/>
            <a:ext cx="4641618" cy="1466338"/>
          </a:xfrm>
          <a:prstGeom prst="rect">
            <a:avLst/>
          </a:prstGeom>
          <a:effectLst/>
        </p:spPr>
      </p:pic>
      <p:pic>
        <p:nvPicPr>
          <p:cNvPr id="4" name="Picture 3">
            <a:extLst>
              <a:ext uri="{FF2B5EF4-FFF2-40B4-BE49-F238E27FC236}">
                <a16:creationId xmlns:a16="http://schemas.microsoft.com/office/drawing/2014/main" id="{E2082424-3DDC-4475-8C09-DB2DEDBB51B9}"/>
              </a:ext>
            </a:extLst>
          </p:cNvPr>
          <p:cNvPicPr>
            <a:picLocks noChangeAspect="1"/>
          </p:cNvPicPr>
          <p:nvPr/>
        </p:nvPicPr>
        <p:blipFill>
          <a:blip r:embed="rId3"/>
          <a:stretch>
            <a:fillRect/>
          </a:stretch>
        </p:blipFill>
        <p:spPr>
          <a:xfrm>
            <a:off x="131988" y="654154"/>
            <a:ext cx="1773012" cy="332189"/>
          </a:xfrm>
          <a:prstGeom prst="rect">
            <a:avLst/>
          </a:prstGeom>
        </p:spPr>
      </p:pic>
      <p:pic>
        <p:nvPicPr>
          <p:cNvPr id="6" name="Picture 5">
            <a:extLst>
              <a:ext uri="{FF2B5EF4-FFF2-40B4-BE49-F238E27FC236}">
                <a16:creationId xmlns:a16="http://schemas.microsoft.com/office/drawing/2014/main" id="{50510C16-8C18-4B20-8B18-5E8D6ED16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76404"/>
            <a:ext cx="1677782" cy="767430"/>
          </a:xfrm>
          <a:prstGeom prst="rect">
            <a:avLst/>
          </a:prstGeom>
        </p:spPr>
      </p:pic>
      <p:sp>
        <p:nvSpPr>
          <p:cNvPr id="7" name="Text Box 16">
            <a:extLst>
              <a:ext uri="{FF2B5EF4-FFF2-40B4-BE49-F238E27FC236}">
                <a16:creationId xmlns:a16="http://schemas.microsoft.com/office/drawing/2014/main" id="{D7374C24-D005-49EB-9AE2-BCAE6659165A}"/>
              </a:ext>
            </a:extLst>
          </p:cNvPr>
          <p:cNvSpPr txBox="1">
            <a:spLocks noChangeArrowheads="1"/>
          </p:cNvSpPr>
          <p:nvPr/>
        </p:nvSpPr>
        <p:spPr bwMode="auto">
          <a:xfrm>
            <a:off x="1905000" y="2662678"/>
            <a:ext cx="5333999" cy="726281"/>
          </a:xfrm>
          <a:prstGeom prst="rect">
            <a:avLst/>
          </a:prstGeom>
          <a:noFill/>
          <a:ln>
            <a:noFill/>
          </a:ln>
          <a:extLst/>
        </p:spPr>
        <p:txBody>
          <a:bodyPr lIns="0" tIns="0" rIns="0" bIns="0"/>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2200" i="1" dirty="0">
                <a:latin typeface="Arial" charset="0"/>
                <a:cs typeface="Arial" charset="0"/>
              </a:rPr>
              <a:t>While we’re waiting to begin, please </a:t>
            </a:r>
            <a:br>
              <a:rPr lang="en-US" sz="2200" i="1" dirty="0">
                <a:latin typeface="Arial" charset="0"/>
                <a:cs typeface="Arial" charset="0"/>
              </a:rPr>
            </a:br>
            <a:r>
              <a:rPr lang="en-US" sz="2200" i="1" dirty="0">
                <a:latin typeface="Arial" charset="0"/>
                <a:cs typeface="Arial" charset="0"/>
              </a:rPr>
              <a:t>read “Why People Skills” on page 1.</a:t>
            </a:r>
          </a:p>
        </p:txBody>
      </p:sp>
    </p:spTree>
    <p:extLst>
      <p:ext uri="{BB962C8B-B14F-4D97-AF65-F5344CB8AC3E}">
        <p14:creationId xmlns:p14="http://schemas.microsoft.com/office/powerpoint/2010/main" val="137624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1518047" y="1665685"/>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algn="ctr">
              <a:lnSpc>
                <a:spcPct val="120000"/>
              </a:lnSpc>
            </a:pPr>
            <a:r>
              <a:rPr i="1" dirty="0">
                <a:solidFill>
                  <a:srgbClr val="1D5375"/>
                </a:solidFill>
                <a:effectLst/>
              </a:rPr>
              <a:t>STYLE COMBINATIONS </a:t>
            </a:r>
            <a:br>
              <a:rPr i="1" dirty="0">
                <a:solidFill>
                  <a:srgbClr val="1D5375"/>
                </a:solidFill>
                <a:effectLst/>
              </a:rPr>
            </a:br>
            <a:r>
              <a:rPr sz="2100" dirty="0">
                <a:solidFill>
                  <a:srgbClr val="1D5375"/>
                </a:solidFill>
              </a:rPr>
              <a:t>(in electronic copy of AISM)</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15172" name="Rectangle 4"/>
          <p:cNvSpPr>
            <a:spLocks noChangeArrowheads="1"/>
          </p:cNvSpPr>
          <p:nvPr/>
        </p:nvSpPr>
        <p:spPr bwMode="auto">
          <a:xfrm>
            <a:off x="2722960" y="962832"/>
            <a:ext cx="3524250" cy="3602831"/>
          </a:xfrm>
          <a:prstGeom prst="rect">
            <a:avLst/>
          </a:prstGeom>
          <a:gradFill flip="none" rotWithShape="1">
            <a:gsLst>
              <a:gs pos="0">
                <a:schemeClr val="accent4">
                  <a:alpha val="26000"/>
                </a:schemeClr>
              </a:gs>
              <a:gs pos="100000">
                <a:schemeClr val="accent6">
                  <a:lumMod val="50000"/>
                  <a:alpha val="38000"/>
                </a:schemeClr>
              </a:gs>
            </a:gsLst>
            <a:path path="circle">
              <a:fillToRect l="50000" t="50000" r="50000" b="50000"/>
            </a:path>
            <a:tileRect/>
          </a:gradFill>
          <a:ln w="25400">
            <a:solidFill>
              <a:srgbClr val="80BBDF"/>
            </a:solidFill>
            <a:miter lim="800000"/>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3" name="Line 5"/>
          <p:cNvSpPr>
            <a:spLocks noChangeShapeType="1"/>
          </p:cNvSpPr>
          <p:nvPr/>
        </p:nvSpPr>
        <p:spPr bwMode="auto">
          <a:xfrm>
            <a:off x="3602831" y="970360"/>
            <a:ext cx="0" cy="3593306"/>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4" name="Line 6"/>
          <p:cNvSpPr>
            <a:spLocks noChangeShapeType="1"/>
          </p:cNvSpPr>
          <p:nvPr/>
        </p:nvSpPr>
        <p:spPr bwMode="auto">
          <a:xfrm>
            <a:off x="5370910" y="975122"/>
            <a:ext cx="0" cy="3584972"/>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5" name="Line 7"/>
          <p:cNvSpPr>
            <a:spLocks noChangeShapeType="1"/>
          </p:cNvSpPr>
          <p:nvPr/>
        </p:nvSpPr>
        <p:spPr bwMode="auto">
          <a:xfrm flipH="1">
            <a:off x="2722960" y="1863329"/>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6" name="Line 8"/>
          <p:cNvSpPr>
            <a:spLocks noChangeShapeType="1"/>
          </p:cNvSpPr>
          <p:nvPr/>
        </p:nvSpPr>
        <p:spPr bwMode="auto">
          <a:xfrm flipH="1">
            <a:off x="2722960" y="3680222"/>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06505" name="Rectangle 9"/>
          <p:cNvSpPr>
            <a:spLocks noChangeArrowheads="1"/>
          </p:cNvSpPr>
          <p:nvPr/>
        </p:nvSpPr>
        <p:spPr bwMode="auto">
          <a:xfrm>
            <a:off x="2722960" y="97988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dirty="0">
                <a:solidFill>
                  <a:schemeClr val="bg1"/>
                </a:solidFill>
                <a:effectLst>
                  <a:outerShdw blurRad="38100" dist="38100" dir="2700000" algn="tl">
                    <a:srgbClr val="000000">
                      <a:alpha val="43137"/>
                    </a:srgbClr>
                  </a:outerShdw>
                </a:effectLst>
              </a:rPr>
              <a:t>A-A</a:t>
            </a:r>
          </a:p>
        </p:txBody>
      </p:sp>
      <p:sp>
        <p:nvSpPr>
          <p:cNvPr id="106506" name="Rectangle 14"/>
          <p:cNvSpPr>
            <a:spLocks noChangeArrowheads="1"/>
          </p:cNvSpPr>
          <p:nvPr/>
        </p:nvSpPr>
        <p:spPr bwMode="auto">
          <a:xfrm>
            <a:off x="3602831" y="982266"/>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A-C</a:t>
            </a:r>
          </a:p>
        </p:txBody>
      </p:sp>
      <p:sp>
        <p:nvSpPr>
          <p:cNvPr id="106507" name="Rectangle 15"/>
          <p:cNvSpPr>
            <a:spLocks noChangeArrowheads="1"/>
          </p:cNvSpPr>
          <p:nvPr/>
        </p:nvSpPr>
        <p:spPr bwMode="auto">
          <a:xfrm>
            <a:off x="2722960" y="186332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A-S</a:t>
            </a:r>
          </a:p>
        </p:txBody>
      </p:sp>
      <p:sp>
        <p:nvSpPr>
          <p:cNvPr id="106508" name="Rectangle 16"/>
          <p:cNvSpPr>
            <a:spLocks noChangeArrowheads="1"/>
          </p:cNvSpPr>
          <p:nvPr/>
        </p:nvSpPr>
        <p:spPr bwMode="auto">
          <a:xfrm>
            <a:off x="3602831" y="1865710"/>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A-P</a:t>
            </a:r>
          </a:p>
        </p:txBody>
      </p:sp>
      <p:sp>
        <p:nvSpPr>
          <p:cNvPr id="106509" name="Rectangle 17"/>
          <p:cNvSpPr>
            <a:spLocks noChangeArrowheads="1"/>
          </p:cNvSpPr>
          <p:nvPr/>
        </p:nvSpPr>
        <p:spPr bwMode="auto">
          <a:xfrm>
            <a:off x="4672013" y="977503"/>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C-A</a:t>
            </a:r>
          </a:p>
        </p:txBody>
      </p:sp>
      <p:sp>
        <p:nvSpPr>
          <p:cNvPr id="106510" name="Rectangle 18"/>
          <p:cNvSpPr>
            <a:spLocks noChangeArrowheads="1"/>
          </p:cNvSpPr>
          <p:nvPr/>
        </p:nvSpPr>
        <p:spPr bwMode="auto">
          <a:xfrm>
            <a:off x="5551885" y="979885"/>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C-C</a:t>
            </a:r>
          </a:p>
        </p:txBody>
      </p:sp>
      <p:sp>
        <p:nvSpPr>
          <p:cNvPr id="106511" name="Rectangle 19"/>
          <p:cNvSpPr>
            <a:spLocks noChangeArrowheads="1"/>
          </p:cNvSpPr>
          <p:nvPr/>
        </p:nvSpPr>
        <p:spPr bwMode="auto">
          <a:xfrm>
            <a:off x="4672013" y="1862137"/>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C-S</a:t>
            </a:r>
          </a:p>
        </p:txBody>
      </p:sp>
      <p:sp>
        <p:nvSpPr>
          <p:cNvPr id="106512" name="Rectangle 20"/>
          <p:cNvSpPr>
            <a:spLocks noChangeArrowheads="1"/>
          </p:cNvSpPr>
          <p:nvPr/>
        </p:nvSpPr>
        <p:spPr bwMode="auto">
          <a:xfrm>
            <a:off x="5551885" y="1863328"/>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C-P</a:t>
            </a:r>
          </a:p>
        </p:txBody>
      </p:sp>
      <p:sp>
        <p:nvSpPr>
          <p:cNvPr id="106513" name="Rectangle 21"/>
          <p:cNvSpPr>
            <a:spLocks noChangeArrowheads="1"/>
          </p:cNvSpPr>
          <p:nvPr/>
        </p:nvSpPr>
        <p:spPr bwMode="auto">
          <a:xfrm>
            <a:off x="2722960" y="347543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S-A</a:t>
            </a:r>
          </a:p>
        </p:txBody>
      </p:sp>
      <p:sp>
        <p:nvSpPr>
          <p:cNvPr id="106514" name="Rectangle 22"/>
          <p:cNvSpPr>
            <a:spLocks noChangeArrowheads="1"/>
          </p:cNvSpPr>
          <p:nvPr/>
        </p:nvSpPr>
        <p:spPr bwMode="auto">
          <a:xfrm>
            <a:off x="3602831" y="3476625"/>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S-C</a:t>
            </a:r>
          </a:p>
        </p:txBody>
      </p:sp>
      <p:sp>
        <p:nvSpPr>
          <p:cNvPr id="106515" name="Rectangle 23"/>
          <p:cNvSpPr>
            <a:spLocks noChangeArrowheads="1"/>
          </p:cNvSpPr>
          <p:nvPr/>
        </p:nvSpPr>
        <p:spPr bwMode="auto">
          <a:xfrm>
            <a:off x="2722960" y="435887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S-S</a:t>
            </a:r>
          </a:p>
        </p:txBody>
      </p:sp>
      <p:sp>
        <p:nvSpPr>
          <p:cNvPr id="106516" name="Rectangle 24"/>
          <p:cNvSpPr>
            <a:spLocks noChangeArrowheads="1"/>
          </p:cNvSpPr>
          <p:nvPr/>
        </p:nvSpPr>
        <p:spPr bwMode="auto">
          <a:xfrm>
            <a:off x="3602831" y="4360069"/>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S-P</a:t>
            </a:r>
          </a:p>
        </p:txBody>
      </p:sp>
      <p:sp>
        <p:nvSpPr>
          <p:cNvPr id="106517" name="Rectangle 25"/>
          <p:cNvSpPr>
            <a:spLocks noChangeArrowheads="1"/>
          </p:cNvSpPr>
          <p:nvPr/>
        </p:nvSpPr>
        <p:spPr bwMode="auto">
          <a:xfrm>
            <a:off x="4660106" y="3476625"/>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P-A</a:t>
            </a:r>
          </a:p>
        </p:txBody>
      </p:sp>
      <p:sp>
        <p:nvSpPr>
          <p:cNvPr id="106518" name="Rectangle 26"/>
          <p:cNvSpPr>
            <a:spLocks noChangeArrowheads="1"/>
          </p:cNvSpPr>
          <p:nvPr/>
        </p:nvSpPr>
        <p:spPr bwMode="auto">
          <a:xfrm>
            <a:off x="5541169" y="3479006"/>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P-C</a:t>
            </a:r>
          </a:p>
        </p:txBody>
      </p:sp>
      <p:sp>
        <p:nvSpPr>
          <p:cNvPr id="106519" name="Rectangle 27"/>
          <p:cNvSpPr>
            <a:spLocks noChangeArrowheads="1"/>
          </p:cNvSpPr>
          <p:nvPr/>
        </p:nvSpPr>
        <p:spPr bwMode="auto">
          <a:xfrm>
            <a:off x="4660106" y="4360069"/>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P-S</a:t>
            </a:r>
          </a:p>
        </p:txBody>
      </p:sp>
      <p:sp>
        <p:nvSpPr>
          <p:cNvPr id="106520" name="Rectangle 28"/>
          <p:cNvSpPr>
            <a:spLocks noChangeArrowheads="1"/>
          </p:cNvSpPr>
          <p:nvPr/>
        </p:nvSpPr>
        <p:spPr bwMode="auto">
          <a:xfrm>
            <a:off x="5541169" y="4362450"/>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P-P</a:t>
            </a:r>
          </a:p>
        </p:txBody>
      </p:sp>
      <p:sp>
        <p:nvSpPr>
          <p:cNvPr id="106526" name="Rectangle 12"/>
          <p:cNvSpPr>
            <a:spLocks noChangeArrowheads="1"/>
          </p:cNvSpPr>
          <p:nvPr/>
        </p:nvSpPr>
        <p:spPr bwMode="auto">
          <a:xfrm>
            <a:off x="6347222" y="1638300"/>
            <a:ext cx="189309" cy="1362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lstStyle/>
          <a:p>
            <a:pPr algn="ctr" defTabSz="470297"/>
            <a:r>
              <a:rPr lang="en-US" sz="900" b="1">
                <a:solidFill>
                  <a:srgbClr val="F2EBD9"/>
                </a:solidFill>
              </a:rPr>
              <a:t>I NI TI  ATI NG  ENERGY</a:t>
            </a:r>
          </a:p>
        </p:txBody>
      </p:sp>
      <p:sp>
        <p:nvSpPr>
          <p:cNvPr id="106527" name="Rectangle 13"/>
          <p:cNvSpPr>
            <a:spLocks noChangeArrowheads="1"/>
          </p:cNvSpPr>
          <p:nvPr/>
        </p:nvSpPr>
        <p:spPr bwMode="auto">
          <a:xfrm>
            <a:off x="2428875" y="1393031"/>
            <a:ext cx="200025" cy="26916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b="1">
                <a:solidFill>
                  <a:srgbClr val="F2EBD9"/>
                </a:solidFill>
              </a:rPr>
              <a:t>IMPLEMENTING</a:t>
            </a:r>
          </a:p>
          <a:p>
            <a:pPr algn="ctr" defTabSz="470297"/>
            <a:endParaRPr lang="en-US" sz="900" b="1">
              <a:solidFill>
                <a:srgbClr val="F2EBD9"/>
              </a:solidFill>
            </a:endParaRPr>
          </a:p>
          <a:p>
            <a:pPr algn="ctr" defTabSz="470297"/>
            <a:r>
              <a:rPr lang="en-US" sz="900" b="1">
                <a:solidFill>
                  <a:srgbClr val="F2EBD9"/>
                </a:solidFill>
              </a:rPr>
              <a:t>E NE RGY</a:t>
            </a:r>
          </a:p>
        </p:txBody>
      </p:sp>
      <p:sp>
        <p:nvSpPr>
          <p:cNvPr id="106528" name="Rectangle 10"/>
          <p:cNvSpPr>
            <a:spLocks noChangeArrowheads="1"/>
          </p:cNvSpPr>
          <p:nvPr/>
        </p:nvSpPr>
        <p:spPr bwMode="auto">
          <a:xfrm>
            <a:off x="3729919" y="4626769"/>
            <a:ext cx="1541289"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R E L A T I O N A L   E N E R G Y</a:t>
            </a:r>
          </a:p>
        </p:txBody>
      </p:sp>
      <p:sp>
        <p:nvSpPr>
          <p:cNvPr id="106529" name="Rectangle 11"/>
          <p:cNvSpPr>
            <a:spLocks noChangeArrowheads="1"/>
          </p:cNvSpPr>
          <p:nvPr/>
        </p:nvSpPr>
        <p:spPr bwMode="auto">
          <a:xfrm>
            <a:off x="3893986" y="748904"/>
            <a:ext cx="1057182"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T A S K    E N E R G Y</a:t>
            </a:r>
          </a:p>
        </p:txBody>
      </p:sp>
      <p:sp>
        <p:nvSpPr>
          <p:cNvPr id="34" name="Title 33"/>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FLEXING AND COMFORT ZONE</a:t>
            </a:r>
          </a:p>
        </p:txBody>
      </p:sp>
      <p:sp>
        <p:nvSpPr>
          <p:cNvPr id="1415171" name="Line 3"/>
          <p:cNvSpPr>
            <a:spLocks noChangeShapeType="1"/>
          </p:cNvSpPr>
          <p:nvPr/>
        </p:nvSpPr>
        <p:spPr bwMode="auto">
          <a:xfrm flipH="1">
            <a:off x="2722960" y="2792016"/>
            <a:ext cx="3534965" cy="0"/>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272420" name="Rectangle 36"/>
          <p:cNvSpPr>
            <a:spLocks noChangeArrowheads="1"/>
          </p:cNvSpPr>
          <p:nvPr/>
        </p:nvSpPr>
        <p:spPr bwMode="auto">
          <a:xfrm>
            <a:off x="2725341" y="967979"/>
            <a:ext cx="2647950" cy="3590925"/>
          </a:xfrm>
          <a:prstGeom prst="rect">
            <a:avLst/>
          </a:prstGeom>
          <a:solidFill>
            <a:srgbClr val="663300">
              <a:alpha val="55000"/>
            </a:srgbClr>
          </a:soli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1415170" name="Line 2"/>
          <p:cNvSpPr>
            <a:spLocks noChangeShapeType="1"/>
          </p:cNvSpPr>
          <p:nvPr/>
        </p:nvSpPr>
        <p:spPr bwMode="auto">
          <a:xfrm>
            <a:off x="4485085" y="967979"/>
            <a:ext cx="0" cy="3598069"/>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272421" name="Rectangle 37"/>
          <p:cNvSpPr>
            <a:spLocks noChangeArrowheads="1"/>
          </p:cNvSpPr>
          <p:nvPr/>
        </p:nvSpPr>
        <p:spPr bwMode="auto">
          <a:xfrm>
            <a:off x="2741672" y="1862944"/>
            <a:ext cx="1733550" cy="2695575"/>
          </a:xfrm>
          <a:prstGeom prst="rect">
            <a:avLst/>
          </a:prstGeom>
          <a:gradFill flip="none" rotWithShape="1">
            <a:gsLst>
              <a:gs pos="0">
                <a:srgbClr val="A27800">
                  <a:alpha val="56000"/>
                </a:srgbClr>
              </a:gs>
              <a:gs pos="100000">
                <a:srgbClr val="8A6600">
                  <a:alpha val="58000"/>
                </a:srgbClr>
              </a:gs>
            </a:gsLst>
            <a:path path="circle">
              <a:fillToRect l="50000" t="50000" r="50000" b="50000"/>
            </a:path>
            <a:tileRect/>
          </a:gra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272422" name="Rectangle 38"/>
          <p:cNvSpPr>
            <a:spLocks noChangeArrowheads="1"/>
          </p:cNvSpPr>
          <p:nvPr/>
        </p:nvSpPr>
        <p:spPr bwMode="auto">
          <a:xfrm>
            <a:off x="2735160" y="3131313"/>
            <a:ext cx="866775" cy="207749"/>
          </a:xfrm>
          <a:prstGeom prst="rect">
            <a:avLst/>
          </a:prstGeom>
          <a:gradFill flip="none" rotWithShape="1">
            <a:gsLst>
              <a:gs pos="0">
                <a:srgbClr val="FFFF00">
                  <a:alpha val="80000"/>
                </a:srgbClr>
              </a:gs>
              <a:gs pos="100000">
                <a:srgbClr val="FFC000">
                  <a:alpha val="80000"/>
                </a:srgbClr>
              </a:gs>
            </a:gsLst>
            <a:path path="circle">
              <a:fillToRect l="50000" t="50000" r="50000" b="50000"/>
            </a:path>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272423" name="Rectangle 39"/>
          <p:cNvSpPr>
            <a:spLocks noChangeArrowheads="1"/>
          </p:cNvSpPr>
          <p:nvPr/>
        </p:nvSpPr>
        <p:spPr bwMode="auto">
          <a:xfrm>
            <a:off x="5382816" y="2659567"/>
            <a:ext cx="866775" cy="207749"/>
          </a:xfrm>
          <a:prstGeom prst="rect">
            <a:avLst/>
          </a:prstGeom>
          <a:gradFill flip="none" rotWithShape="1">
            <a:gsLst>
              <a:gs pos="0">
                <a:srgbClr val="FF0000">
                  <a:alpha val="80000"/>
                </a:srgbClr>
              </a:gs>
              <a:gs pos="100000">
                <a:srgbClr val="C00000">
                  <a:alpha val="80000"/>
                </a:srgbClr>
              </a:gs>
            </a:gsLst>
            <a:lin ang="5400000" scaled="1"/>
            <a:tileRect/>
          </a:gradFill>
          <a:ln w="95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13705" name="Text Box 41"/>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8.8</a:t>
            </a:r>
          </a:p>
        </p:txBody>
      </p:sp>
    </p:spTree>
    <p:extLst>
      <p:ext uri="{BB962C8B-B14F-4D97-AF65-F5344CB8AC3E}">
        <p14:creationId xmlns:p14="http://schemas.microsoft.com/office/powerpoint/2010/main" val="19018420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422"/>
                                        </p:tgtEl>
                                        <p:attrNameLst>
                                          <p:attrName>style.visibility</p:attrName>
                                        </p:attrNameLst>
                                      </p:cBhvr>
                                      <p:to>
                                        <p:strVal val="visible"/>
                                      </p:to>
                                    </p:set>
                                    <p:animEffect transition="in" filter="fade">
                                      <p:cBhvr>
                                        <p:cTn id="7" dur="1000"/>
                                        <p:tgtEl>
                                          <p:spTgt spid="272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2421"/>
                                        </p:tgtEl>
                                        <p:attrNameLst>
                                          <p:attrName>style.visibility</p:attrName>
                                        </p:attrNameLst>
                                      </p:cBhvr>
                                      <p:to>
                                        <p:strVal val="visible"/>
                                      </p:to>
                                    </p:set>
                                    <p:animEffect transition="in" filter="fade">
                                      <p:cBhvr>
                                        <p:cTn id="12" dur="1000"/>
                                        <p:tgtEl>
                                          <p:spTgt spid="272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2420"/>
                                        </p:tgtEl>
                                        <p:attrNameLst>
                                          <p:attrName>style.visibility</p:attrName>
                                        </p:attrNameLst>
                                      </p:cBhvr>
                                      <p:to>
                                        <p:strVal val="visible"/>
                                      </p:to>
                                    </p:set>
                                    <p:animEffect transition="in" filter="fade">
                                      <p:cBhvr>
                                        <p:cTn id="17" dur="1000"/>
                                        <p:tgtEl>
                                          <p:spTgt spid="2724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2423"/>
                                        </p:tgtEl>
                                        <p:attrNameLst>
                                          <p:attrName>style.visibility</p:attrName>
                                        </p:attrNameLst>
                                      </p:cBhvr>
                                      <p:to>
                                        <p:strVal val="visible"/>
                                      </p:to>
                                    </p:set>
                                    <p:animEffect transition="in" filter="fade">
                                      <p:cBhvr>
                                        <p:cTn id="22" dur="1000"/>
                                        <p:tgtEl>
                                          <p:spTgt spid="272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15172" name="Rectangle 4"/>
          <p:cNvSpPr>
            <a:spLocks noChangeArrowheads="1"/>
          </p:cNvSpPr>
          <p:nvPr/>
        </p:nvSpPr>
        <p:spPr bwMode="auto">
          <a:xfrm>
            <a:off x="2722960" y="962832"/>
            <a:ext cx="3524250" cy="3602831"/>
          </a:xfrm>
          <a:prstGeom prst="rect">
            <a:avLst/>
          </a:prstGeom>
          <a:gradFill flip="none" rotWithShape="1">
            <a:gsLst>
              <a:gs pos="0">
                <a:schemeClr val="accent4">
                  <a:alpha val="26000"/>
                </a:schemeClr>
              </a:gs>
              <a:gs pos="100000">
                <a:schemeClr val="accent6">
                  <a:lumMod val="50000"/>
                  <a:alpha val="38000"/>
                </a:schemeClr>
              </a:gs>
            </a:gsLst>
            <a:path path="circle">
              <a:fillToRect l="50000" t="50000" r="50000" b="50000"/>
            </a:path>
            <a:tileRect/>
          </a:gradFill>
          <a:ln w="25400">
            <a:solidFill>
              <a:srgbClr val="80BBDF"/>
            </a:solidFill>
            <a:miter lim="800000"/>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3" name="Line 5"/>
          <p:cNvSpPr>
            <a:spLocks noChangeShapeType="1"/>
          </p:cNvSpPr>
          <p:nvPr/>
        </p:nvSpPr>
        <p:spPr bwMode="auto">
          <a:xfrm>
            <a:off x="3602831" y="970360"/>
            <a:ext cx="0" cy="3593306"/>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4" name="Line 6"/>
          <p:cNvSpPr>
            <a:spLocks noChangeShapeType="1"/>
          </p:cNvSpPr>
          <p:nvPr/>
        </p:nvSpPr>
        <p:spPr bwMode="auto">
          <a:xfrm>
            <a:off x="5370910" y="975122"/>
            <a:ext cx="0" cy="3584972"/>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5" name="Line 7"/>
          <p:cNvSpPr>
            <a:spLocks noChangeShapeType="1"/>
          </p:cNvSpPr>
          <p:nvPr/>
        </p:nvSpPr>
        <p:spPr bwMode="auto">
          <a:xfrm flipH="1">
            <a:off x="2722960" y="1863329"/>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6" name="Line 8"/>
          <p:cNvSpPr>
            <a:spLocks noChangeShapeType="1"/>
          </p:cNvSpPr>
          <p:nvPr/>
        </p:nvSpPr>
        <p:spPr bwMode="auto">
          <a:xfrm flipH="1">
            <a:off x="2722960" y="3680222"/>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06505" name="Rectangle 9"/>
          <p:cNvSpPr>
            <a:spLocks noChangeArrowheads="1"/>
          </p:cNvSpPr>
          <p:nvPr/>
        </p:nvSpPr>
        <p:spPr bwMode="auto">
          <a:xfrm>
            <a:off x="2722960" y="97988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dirty="0">
                <a:solidFill>
                  <a:schemeClr val="bg1"/>
                </a:solidFill>
                <a:effectLst>
                  <a:outerShdw blurRad="38100" dist="38100" dir="2700000" algn="tl">
                    <a:srgbClr val="000000">
                      <a:alpha val="43137"/>
                    </a:srgbClr>
                  </a:outerShdw>
                </a:effectLst>
              </a:rPr>
              <a:t>A-A</a:t>
            </a:r>
          </a:p>
        </p:txBody>
      </p:sp>
      <p:sp>
        <p:nvSpPr>
          <p:cNvPr id="106506" name="Rectangle 14"/>
          <p:cNvSpPr>
            <a:spLocks noChangeArrowheads="1"/>
          </p:cNvSpPr>
          <p:nvPr/>
        </p:nvSpPr>
        <p:spPr bwMode="auto">
          <a:xfrm>
            <a:off x="3602831" y="982266"/>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A-C</a:t>
            </a:r>
          </a:p>
        </p:txBody>
      </p:sp>
      <p:sp>
        <p:nvSpPr>
          <p:cNvPr id="106507" name="Rectangle 15"/>
          <p:cNvSpPr>
            <a:spLocks noChangeArrowheads="1"/>
          </p:cNvSpPr>
          <p:nvPr/>
        </p:nvSpPr>
        <p:spPr bwMode="auto">
          <a:xfrm>
            <a:off x="2722960" y="186332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A-S</a:t>
            </a:r>
          </a:p>
        </p:txBody>
      </p:sp>
      <p:sp>
        <p:nvSpPr>
          <p:cNvPr id="106508" name="Rectangle 16"/>
          <p:cNvSpPr>
            <a:spLocks noChangeArrowheads="1"/>
          </p:cNvSpPr>
          <p:nvPr/>
        </p:nvSpPr>
        <p:spPr bwMode="auto">
          <a:xfrm>
            <a:off x="3602831" y="1865710"/>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A-P</a:t>
            </a:r>
          </a:p>
        </p:txBody>
      </p:sp>
      <p:sp>
        <p:nvSpPr>
          <p:cNvPr id="106509" name="Rectangle 17"/>
          <p:cNvSpPr>
            <a:spLocks noChangeArrowheads="1"/>
          </p:cNvSpPr>
          <p:nvPr/>
        </p:nvSpPr>
        <p:spPr bwMode="auto">
          <a:xfrm>
            <a:off x="4672013" y="977503"/>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C-A</a:t>
            </a:r>
          </a:p>
        </p:txBody>
      </p:sp>
      <p:sp>
        <p:nvSpPr>
          <p:cNvPr id="106510" name="Rectangle 18"/>
          <p:cNvSpPr>
            <a:spLocks noChangeArrowheads="1"/>
          </p:cNvSpPr>
          <p:nvPr/>
        </p:nvSpPr>
        <p:spPr bwMode="auto">
          <a:xfrm>
            <a:off x="5551885" y="979885"/>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C-C</a:t>
            </a:r>
          </a:p>
        </p:txBody>
      </p:sp>
      <p:sp>
        <p:nvSpPr>
          <p:cNvPr id="106511" name="Rectangle 19"/>
          <p:cNvSpPr>
            <a:spLocks noChangeArrowheads="1"/>
          </p:cNvSpPr>
          <p:nvPr/>
        </p:nvSpPr>
        <p:spPr bwMode="auto">
          <a:xfrm>
            <a:off x="4672013" y="1862137"/>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C-S</a:t>
            </a:r>
          </a:p>
        </p:txBody>
      </p:sp>
      <p:sp>
        <p:nvSpPr>
          <p:cNvPr id="106512" name="Rectangle 20"/>
          <p:cNvSpPr>
            <a:spLocks noChangeArrowheads="1"/>
          </p:cNvSpPr>
          <p:nvPr/>
        </p:nvSpPr>
        <p:spPr bwMode="auto">
          <a:xfrm>
            <a:off x="5551885" y="1863328"/>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C-P</a:t>
            </a:r>
          </a:p>
        </p:txBody>
      </p:sp>
      <p:sp>
        <p:nvSpPr>
          <p:cNvPr id="106513" name="Rectangle 21"/>
          <p:cNvSpPr>
            <a:spLocks noChangeArrowheads="1"/>
          </p:cNvSpPr>
          <p:nvPr/>
        </p:nvSpPr>
        <p:spPr bwMode="auto">
          <a:xfrm>
            <a:off x="2722960" y="347543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S-A</a:t>
            </a:r>
          </a:p>
        </p:txBody>
      </p:sp>
      <p:sp>
        <p:nvSpPr>
          <p:cNvPr id="106514" name="Rectangle 22"/>
          <p:cNvSpPr>
            <a:spLocks noChangeArrowheads="1"/>
          </p:cNvSpPr>
          <p:nvPr/>
        </p:nvSpPr>
        <p:spPr bwMode="auto">
          <a:xfrm>
            <a:off x="3602831" y="3476625"/>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S-C</a:t>
            </a:r>
          </a:p>
        </p:txBody>
      </p:sp>
      <p:sp>
        <p:nvSpPr>
          <p:cNvPr id="106515" name="Rectangle 23"/>
          <p:cNvSpPr>
            <a:spLocks noChangeArrowheads="1"/>
          </p:cNvSpPr>
          <p:nvPr/>
        </p:nvSpPr>
        <p:spPr bwMode="auto">
          <a:xfrm>
            <a:off x="2722960" y="435887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S-S</a:t>
            </a:r>
          </a:p>
        </p:txBody>
      </p:sp>
      <p:sp>
        <p:nvSpPr>
          <p:cNvPr id="106516" name="Rectangle 24"/>
          <p:cNvSpPr>
            <a:spLocks noChangeArrowheads="1"/>
          </p:cNvSpPr>
          <p:nvPr/>
        </p:nvSpPr>
        <p:spPr bwMode="auto">
          <a:xfrm>
            <a:off x="3602831" y="4360069"/>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S-P</a:t>
            </a:r>
          </a:p>
        </p:txBody>
      </p:sp>
      <p:sp>
        <p:nvSpPr>
          <p:cNvPr id="106517" name="Rectangle 25"/>
          <p:cNvSpPr>
            <a:spLocks noChangeArrowheads="1"/>
          </p:cNvSpPr>
          <p:nvPr/>
        </p:nvSpPr>
        <p:spPr bwMode="auto">
          <a:xfrm>
            <a:off x="4660106" y="3476625"/>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P-A</a:t>
            </a:r>
          </a:p>
        </p:txBody>
      </p:sp>
      <p:sp>
        <p:nvSpPr>
          <p:cNvPr id="106518" name="Rectangle 26"/>
          <p:cNvSpPr>
            <a:spLocks noChangeArrowheads="1"/>
          </p:cNvSpPr>
          <p:nvPr/>
        </p:nvSpPr>
        <p:spPr bwMode="auto">
          <a:xfrm>
            <a:off x="5541169" y="3479006"/>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P-C</a:t>
            </a:r>
          </a:p>
        </p:txBody>
      </p:sp>
      <p:sp>
        <p:nvSpPr>
          <p:cNvPr id="106519" name="Rectangle 27"/>
          <p:cNvSpPr>
            <a:spLocks noChangeArrowheads="1"/>
          </p:cNvSpPr>
          <p:nvPr/>
        </p:nvSpPr>
        <p:spPr bwMode="auto">
          <a:xfrm>
            <a:off x="4660106" y="4360069"/>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P-S</a:t>
            </a:r>
          </a:p>
        </p:txBody>
      </p:sp>
      <p:sp>
        <p:nvSpPr>
          <p:cNvPr id="106520" name="Rectangle 28"/>
          <p:cNvSpPr>
            <a:spLocks noChangeArrowheads="1"/>
          </p:cNvSpPr>
          <p:nvPr/>
        </p:nvSpPr>
        <p:spPr bwMode="auto">
          <a:xfrm>
            <a:off x="5541169" y="4362450"/>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P-P</a:t>
            </a:r>
          </a:p>
        </p:txBody>
      </p:sp>
      <p:sp>
        <p:nvSpPr>
          <p:cNvPr id="106526" name="Rectangle 12"/>
          <p:cNvSpPr>
            <a:spLocks noChangeArrowheads="1"/>
          </p:cNvSpPr>
          <p:nvPr/>
        </p:nvSpPr>
        <p:spPr bwMode="auto">
          <a:xfrm>
            <a:off x="6336507" y="1649016"/>
            <a:ext cx="189310" cy="1362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lstStyle/>
          <a:p>
            <a:pPr algn="ctr" defTabSz="470297"/>
            <a:r>
              <a:rPr lang="en-US" sz="900" b="1">
                <a:solidFill>
                  <a:srgbClr val="F2EBD9"/>
                </a:solidFill>
              </a:rPr>
              <a:t>I NI TI  ATI NG  ENERGY</a:t>
            </a:r>
          </a:p>
        </p:txBody>
      </p:sp>
      <p:sp>
        <p:nvSpPr>
          <p:cNvPr id="106527" name="Rectangle 13"/>
          <p:cNvSpPr>
            <a:spLocks noChangeArrowheads="1"/>
          </p:cNvSpPr>
          <p:nvPr/>
        </p:nvSpPr>
        <p:spPr bwMode="auto">
          <a:xfrm>
            <a:off x="2428875" y="1393031"/>
            <a:ext cx="200025" cy="26916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b="1">
                <a:solidFill>
                  <a:srgbClr val="F2EBD9"/>
                </a:solidFill>
              </a:rPr>
              <a:t>IMPLEMENTING</a:t>
            </a:r>
          </a:p>
          <a:p>
            <a:pPr algn="ctr" defTabSz="470297"/>
            <a:endParaRPr lang="en-US" sz="900" b="1">
              <a:solidFill>
                <a:srgbClr val="F2EBD9"/>
              </a:solidFill>
            </a:endParaRPr>
          </a:p>
          <a:p>
            <a:pPr algn="ctr" defTabSz="470297"/>
            <a:r>
              <a:rPr lang="en-US" sz="900" b="1">
                <a:solidFill>
                  <a:srgbClr val="F2EBD9"/>
                </a:solidFill>
              </a:rPr>
              <a:t>E NE RGY</a:t>
            </a:r>
          </a:p>
        </p:txBody>
      </p:sp>
      <p:sp>
        <p:nvSpPr>
          <p:cNvPr id="106528" name="Rectangle 10"/>
          <p:cNvSpPr>
            <a:spLocks noChangeArrowheads="1"/>
          </p:cNvSpPr>
          <p:nvPr/>
        </p:nvSpPr>
        <p:spPr bwMode="auto">
          <a:xfrm>
            <a:off x="3740634" y="4626769"/>
            <a:ext cx="1541289"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R E L A T I O N A L   E N E R G Y</a:t>
            </a:r>
          </a:p>
        </p:txBody>
      </p:sp>
      <p:sp>
        <p:nvSpPr>
          <p:cNvPr id="106529" name="Rectangle 11"/>
          <p:cNvSpPr>
            <a:spLocks noChangeArrowheads="1"/>
          </p:cNvSpPr>
          <p:nvPr/>
        </p:nvSpPr>
        <p:spPr bwMode="auto">
          <a:xfrm>
            <a:off x="3893986" y="748904"/>
            <a:ext cx="1057182"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T A S K    E N E R G Y</a:t>
            </a:r>
          </a:p>
        </p:txBody>
      </p:sp>
      <p:sp>
        <p:nvSpPr>
          <p:cNvPr id="34" name="Title 33"/>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FLEXING AND COMFORT ZONE</a:t>
            </a:r>
          </a:p>
        </p:txBody>
      </p:sp>
      <p:sp>
        <p:nvSpPr>
          <p:cNvPr id="1415171" name="Line 3"/>
          <p:cNvSpPr>
            <a:spLocks noChangeShapeType="1"/>
          </p:cNvSpPr>
          <p:nvPr/>
        </p:nvSpPr>
        <p:spPr bwMode="auto">
          <a:xfrm flipH="1">
            <a:off x="2722960" y="2792016"/>
            <a:ext cx="3534965" cy="0"/>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0" name="Line 2"/>
          <p:cNvSpPr>
            <a:spLocks noChangeShapeType="1"/>
          </p:cNvSpPr>
          <p:nvPr/>
        </p:nvSpPr>
        <p:spPr bwMode="auto">
          <a:xfrm>
            <a:off x="4485085" y="967979"/>
            <a:ext cx="0" cy="3598069"/>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272420" name="Rectangle 36"/>
          <p:cNvSpPr>
            <a:spLocks noChangeArrowheads="1"/>
          </p:cNvSpPr>
          <p:nvPr/>
        </p:nvSpPr>
        <p:spPr bwMode="auto">
          <a:xfrm>
            <a:off x="3589735" y="967979"/>
            <a:ext cx="2647950" cy="3590925"/>
          </a:xfrm>
          <a:prstGeom prst="rect">
            <a:avLst/>
          </a:prstGeom>
          <a:solidFill>
            <a:srgbClr val="663300">
              <a:alpha val="55000"/>
            </a:srgbClr>
          </a:soli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272421" name="Rectangle 37"/>
          <p:cNvSpPr>
            <a:spLocks noChangeArrowheads="1"/>
          </p:cNvSpPr>
          <p:nvPr/>
        </p:nvSpPr>
        <p:spPr bwMode="auto">
          <a:xfrm>
            <a:off x="4501941" y="972294"/>
            <a:ext cx="1733550" cy="2695575"/>
          </a:xfrm>
          <a:prstGeom prst="rect">
            <a:avLst/>
          </a:prstGeom>
          <a:gradFill flip="none" rotWithShape="1">
            <a:gsLst>
              <a:gs pos="0">
                <a:srgbClr val="A27800">
                  <a:alpha val="56000"/>
                </a:srgbClr>
              </a:gs>
              <a:gs pos="100000">
                <a:srgbClr val="8A6600">
                  <a:alpha val="58000"/>
                </a:srgbClr>
              </a:gs>
            </a:gsLst>
            <a:path path="circle">
              <a:fillToRect l="50000" t="50000" r="50000" b="50000"/>
            </a:path>
            <a:tileRect/>
          </a:gra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272422" name="Rectangle 38"/>
          <p:cNvSpPr>
            <a:spLocks noChangeArrowheads="1"/>
          </p:cNvSpPr>
          <p:nvPr/>
        </p:nvSpPr>
        <p:spPr bwMode="auto">
          <a:xfrm>
            <a:off x="5371483" y="1870761"/>
            <a:ext cx="866775" cy="908065"/>
          </a:xfrm>
          <a:prstGeom prst="rect">
            <a:avLst/>
          </a:prstGeom>
          <a:gradFill flip="none" rotWithShape="1">
            <a:gsLst>
              <a:gs pos="0">
                <a:srgbClr val="FFFF00">
                  <a:alpha val="80000"/>
                </a:srgbClr>
              </a:gs>
              <a:gs pos="100000">
                <a:srgbClr val="FFC000">
                  <a:alpha val="80000"/>
                </a:srgbClr>
              </a:gs>
            </a:gsLst>
            <a:path path="circle">
              <a:fillToRect l="50000" t="50000" r="50000" b="50000"/>
            </a:path>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272423" name="Rectangle 39"/>
          <p:cNvSpPr>
            <a:spLocks noChangeArrowheads="1"/>
          </p:cNvSpPr>
          <p:nvPr/>
        </p:nvSpPr>
        <p:spPr bwMode="auto">
          <a:xfrm>
            <a:off x="2728913" y="971550"/>
            <a:ext cx="866775" cy="3590925"/>
          </a:xfrm>
          <a:prstGeom prst="rect">
            <a:avLst/>
          </a:prstGeom>
          <a:gradFill flip="none" rotWithShape="1">
            <a:gsLst>
              <a:gs pos="0">
                <a:srgbClr val="FF0000">
                  <a:alpha val="80000"/>
                </a:srgbClr>
              </a:gs>
              <a:gs pos="100000">
                <a:srgbClr val="C00000">
                  <a:alpha val="80000"/>
                </a:srgbClr>
              </a:gs>
            </a:gsLst>
            <a:lin ang="5400000" scaled="1"/>
            <a:tileRect/>
          </a:gra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114729" name="Text Box 41"/>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8.8</a:t>
            </a:r>
          </a:p>
        </p:txBody>
      </p:sp>
    </p:spTree>
    <p:extLst>
      <p:ext uri="{BB962C8B-B14F-4D97-AF65-F5344CB8AC3E}">
        <p14:creationId xmlns:p14="http://schemas.microsoft.com/office/powerpoint/2010/main" val="10702883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422"/>
                                        </p:tgtEl>
                                        <p:attrNameLst>
                                          <p:attrName>style.visibility</p:attrName>
                                        </p:attrNameLst>
                                      </p:cBhvr>
                                      <p:to>
                                        <p:strVal val="visible"/>
                                      </p:to>
                                    </p:set>
                                    <p:animEffect transition="in" filter="fade">
                                      <p:cBhvr>
                                        <p:cTn id="7" dur="1000"/>
                                        <p:tgtEl>
                                          <p:spTgt spid="272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2421"/>
                                        </p:tgtEl>
                                        <p:attrNameLst>
                                          <p:attrName>style.visibility</p:attrName>
                                        </p:attrNameLst>
                                      </p:cBhvr>
                                      <p:to>
                                        <p:strVal val="visible"/>
                                      </p:to>
                                    </p:set>
                                    <p:animEffect transition="in" filter="fade">
                                      <p:cBhvr>
                                        <p:cTn id="12" dur="1000"/>
                                        <p:tgtEl>
                                          <p:spTgt spid="272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2420"/>
                                        </p:tgtEl>
                                        <p:attrNameLst>
                                          <p:attrName>style.visibility</p:attrName>
                                        </p:attrNameLst>
                                      </p:cBhvr>
                                      <p:to>
                                        <p:strVal val="visible"/>
                                      </p:to>
                                    </p:set>
                                    <p:animEffect transition="in" filter="fade">
                                      <p:cBhvr>
                                        <p:cTn id="17" dur="1000"/>
                                        <p:tgtEl>
                                          <p:spTgt spid="2724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2423"/>
                                        </p:tgtEl>
                                        <p:attrNameLst>
                                          <p:attrName>style.visibility</p:attrName>
                                        </p:attrNameLst>
                                      </p:cBhvr>
                                      <p:to>
                                        <p:strVal val="visible"/>
                                      </p:to>
                                    </p:set>
                                    <p:animEffect transition="in" filter="fade">
                                      <p:cBhvr>
                                        <p:cTn id="22" dur="1000"/>
                                        <p:tgtEl>
                                          <p:spTgt spid="272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15172" name="Rectangle 4"/>
          <p:cNvSpPr>
            <a:spLocks noChangeArrowheads="1"/>
          </p:cNvSpPr>
          <p:nvPr/>
        </p:nvSpPr>
        <p:spPr bwMode="auto">
          <a:xfrm>
            <a:off x="2722960" y="962832"/>
            <a:ext cx="3524250" cy="3602831"/>
          </a:xfrm>
          <a:prstGeom prst="rect">
            <a:avLst/>
          </a:prstGeom>
          <a:gradFill flip="none" rotWithShape="1">
            <a:gsLst>
              <a:gs pos="0">
                <a:schemeClr val="accent4">
                  <a:alpha val="26000"/>
                </a:schemeClr>
              </a:gs>
              <a:gs pos="100000">
                <a:schemeClr val="accent6">
                  <a:lumMod val="50000"/>
                  <a:alpha val="38000"/>
                </a:schemeClr>
              </a:gs>
            </a:gsLst>
            <a:path path="circle">
              <a:fillToRect l="50000" t="50000" r="50000" b="50000"/>
            </a:path>
            <a:tileRect/>
          </a:gradFill>
          <a:ln w="25400">
            <a:solidFill>
              <a:srgbClr val="80BBDF"/>
            </a:solidFill>
            <a:miter lim="800000"/>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3" name="Line 5"/>
          <p:cNvSpPr>
            <a:spLocks noChangeShapeType="1"/>
          </p:cNvSpPr>
          <p:nvPr/>
        </p:nvSpPr>
        <p:spPr bwMode="auto">
          <a:xfrm>
            <a:off x="3602831" y="970360"/>
            <a:ext cx="0" cy="3593306"/>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4" name="Line 6"/>
          <p:cNvSpPr>
            <a:spLocks noChangeShapeType="1"/>
          </p:cNvSpPr>
          <p:nvPr/>
        </p:nvSpPr>
        <p:spPr bwMode="auto">
          <a:xfrm>
            <a:off x="5370910" y="975122"/>
            <a:ext cx="0" cy="3584972"/>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5" name="Line 7"/>
          <p:cNvSpPr>
            <a:spLocks noChangeShapeType="1"/>
          </p:cNvSpPr>
          <p:nvPr/>
        </p:nvSpPr>
        <p:spPr bwMode="auto">
          <a:xfrm flipH="1">
            <a:off x="2722960" y="1863329"/>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6" name="Line 8"/>
          <p:cNvSpPr>
            <a:spLocks noChangeShapeType="1"/>
          </p:cNvSpPr>
          <p:nvPr/>
        </p:nvSpPr>
        <p:spPr bwMode="auto">
          <a:xfrm flipH="1">
            <a:off x="2722960" y="3680222"/>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06505" name="Rectangle 9"/>
          <p:cNvSpPr>
            <a:spLocks noChangeArrowheads="1"/>
          </p:cNvSpPr>
          <p:nvPr/>
        </p:nvSpPr>
        <p:spPr bwMode="auto">
          <a:xfrm>
            <a:off x="2722960" y="97988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dirty="0">
                <a:solidFill>
                  <a:schemeClr val="bg1"/>
                </a:solidFill>
                <a:effectLst>
                  <a:outerShdw blurRad="38100" dist="38100" dir="2700000" algn="tl">
                    <a:srgbClr val="000000">
                      <a:alpha val="43137"/>
                    </a:srgbClr>
                  </a:outerShdw>
                </a:effectLst>
              </a:rPr>
              <a:t>A-A</a:t>
            </a:r>
          </a:p>
        </p:txBody>
      </p:sp>
      <p:sp>
        <p:nvSpPr>
          <p:cNvPr id="106506" name="Rectangle 14"/>
          <p:cNvSpPr>
            <a:spLocks noChangeArrowheads="1"/>
          </p:cNvSpPr>
          <p:nvPr/>
        </p:nvSpPr>
        <p:spPr bwMode="auto">
          <a:xfrm>
            <a:off x="3602831" y="982266"/>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A-C</a:t>
            </a:r>
          </a:p>
        </p:txBody>
      </p:sp>
      <p:sp>
        <p:nvSpPr>
          <p:cNvPr id="106507" name="Rectangle 15"/>
          <p:cNvSpPr>
            <a:spLocks noChangeArrowheads="1"/>
          </p:cNvSpPr>
          <p:nvPr/>
        </p:nvSpPr>
        <p:spPr bwMode="auto">
          <a:xfrm>
            <a:off x="2722960" y="186332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A-S</a:t>
            </a:r>
          </a:p>
        </p:txBody>
      </p:sp>
      <p:sp>
        <p:nvSpPr>
          <p:cNvPr id="106508" name="Rectangle 16"/>
          <p:cNvSpPr>
            <a:spLocks noChangeArrowheads="1"/>
          </p:cNvSpPr>
          <p:nvPr/>
        </p:nvSpPr>
        <p:spPr bwMode="auto">
          <a:xfrm>
            <a:off x="3602831" y="1865710"/>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A-P</a:t>
            </a:r>
          </a:p>
        </p:txBody>
      </p:sp>
      <p:sp>
        <p:nvSpPr>
          <p:cNvPr id="106509" name="Rectangle 17"/>
          <p:cNvSpPr>
            <a:spLocks noChangeArrowheads="1"/>
          </p:cNvSpPr>
          <p:nvPr/>
        </p:nvSpPr>
        <p:spPr bwMode="auto">
          <a:xfrm>
            <a:off x="4672013" y="977503"/>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C-A</a:t>
            </a:r>
          </a:p>
        </p:txBody>
      </p:sp>
      <p:sp>
        <p:nvSpPr>
          <p:cNvPr id="106510" name="Rectangle 18"/>
          <p:cNvSpPr>
            <a:spLocks noChangeArrowheads="1"/>
          </p:cNvSpPr>
          <p:nvPr/>
        </p:nvSpPr>
        <p:spPr bwMode="auto">
          <a:xfrm>
            <a:off x="5551885" y="979885"/>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C-C</a:t>
            </a:r>
          </a:p>
        </p:txBody>
      </p:sp>
      <p:sp>
        <p:nvSpPr>
          <p:cNvPr id="106511" name="Rectangle 19"/>
          <p:cNvSpPr>
            <a:spLocks noChangeArrowheads="1"/>
          </p:cNvSpPr>
          <p:nvPr/>
        </p:nvSpPr>
        <p:spPr bwMode="auto">
          <a:xfrm>
            <a:off x="4672013" y="1862137"/>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C-S</a:t>
            </a:r>
          </a:p>
        </p:txBody>
      </p:sp>
      <p:sp>
        <p:nvSpPr>
          <p:cNvPr id="106512" name="Rectangle 20"/>
          <p:cNvSpPr>
            <a:spLocks noChangeArrowheads="1"/>
          </p:cNvSpPr>
          <p:nvPr/>
        </p:nvSpPr>
        <p:spPr bwMode="auto">
          <a:xfrm>
            <a:off x="5551885" y="1863328"/>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C-P</a:t>
            </a:r>
          </a:p>
        </p:txBody>
      </p:sp>
      <p:sp>
        <p:nvSpPr>
          <p:cNvPr id="106513" name="Rectangle 21"/>
          <p:cNvSpPr>
            <a:spLocks noChangeArrowheads="1"/>
          </p:cNvSpPr>
          <p:nvPr/>
        </p:nvSpPr>
        <p:spPr bwMode="auto">
          <a:xfrm>
            <a:off x="2722960" y="347543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S-A</a:t>
            </a:r>
          </a:p>
        </p:txBody>
      </p:sp>
      <p:sp>
        <p:nvSpPr>
          <p:cNvPr id="106514" name="Rectangle 22"/>
          <p:cNvSpPr>
            <a:spLocks noChangeArrowheads="1"/>
          </p:cNvSpPr>
          <p:nvPr/>
        </p:nvSpPr>
        <p:spPr bwMode="auto">
          <a:xfrm>
            <a:off x="3602831" y="3476625"/>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S-C</a:t>
            </a:r>
          </a:p>
        </p:txBody>
      </p:sp>
      <p:sp>
        <p:nvSpPr>
          <p:cNvPr id="106515" name="Rectangle 23"/>
          <p:cNvSpPr>
            <a:spLocks noChangeArrowheads="1"/>
          </p:cNvSpPr>
          <p:nvPr/>
        </p:nvSpPr>
        <p:spPr bwMode="auto">
          <a:xfrm>
            <a:off x="2722960" y="435887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S-S</a:t>
            </a:r>
          </a:p>
        </p:txBody>
      </p:sp>
      <p:sp>
        <p:nvSpPr>
          <p:cNvPr id="106516" name="Rectangle 24"/>
          <p:cNvSpPr>
            <a:spLocks noChangeArrowheads="1"/>
          </p:cNvSpPr>
          <p:nvPr/>
        </p:nvSpPr>
        <p:spPr bwMode="auto">
          <a:xfrm>
            <a:off x="3602831" y="4360069"/>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S-P</a:t>
            </a:r>
          </a:p>
        </p:txBody>
      </p:sp>
      <p:sp>
        <p:nvSpPr>
          <p:cNvPr id="106517" name="Rectangle 25"/>
          <p:cNvSpPr>
            <a:spLocks noChangeArrowheads="1"/>
          </p:cNvSpPr>
          <p:nvPr/>
        </p:nvSpPr>
        <p:spPr bwMode="auto">
          <a:xfrm>
            <a:off x="4660106" y="3476625"/>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P-A</a:t>
            </a:r>
          </a:p>
        </p:txBody>
      </p:sp>
      <p:sp>
        <p:nvSpPr>
          <p:cNvPr id="106518" name="Rectangle 26"/>
          <p:cNvSpPr>
            <a:spLocks noChangeArrowheads="1"/>
          </p:cNvSpPr>
          <p:nvPr/>
        </p:nvSpPr>
        <p:spPr bwMode="auto">
          <a:xfrm>
            <a:off x="5541169" y="3479006"/>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P-C</a:t>
            </a:r>
          </a:p>
        </p:txBody>
      </p:sp>
      <p:sp>
        <p:nvSpPr>
          <p:cNvPr id="106519" name="Rectangle 27"/>
          <p:cNvSpPr>
            <a:spLocks noChangeArrowheads="1"/>
          </p:cNvSpPr>
          <p:nvPr/>
        </p:nvSpPr>
        <p:spPr bwMode="auto">
          <a:xfrm>
            <a:off x="4660106" y="4360069"/>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P-S</a:t>
            </a:r>
          </a:p>
        </p:txBody>
      </p:sp>
      <p:sp>
        <p:nvSpPr>
          <p:cNvPr id="106520" name="Rectangle 28"/>
          <p:cNvSpPr>
            <a:spLocks noChangeArrowheads="1"/>
          </p:cNvSpPr>
          <p:nvPr/>
        </p:nvSpPr>
        <p:spPr bwMode="auto">
          <a:xfrm>
            <a:off x="5541169" y="4362450"/>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P-P</a:t>
            </a:r>
          </a:p>
        </p:txBody>
      </p:sp>
      <p:sp>
        <p:nvSpPr>
          <p:cNvPr id="106526" name="Rectangle 12"/>
          <p:cNvSpPr>
            <a:spLocks noChangeArrowheads="1"/>
          </p:cNvSpPr>
          <p:nvPr/>
        </p:nvSpPr>
        <p:spPr bwMode="auto">
          <a:xfrm>
            <a:off x="6347222" y="1659731"/>
            <a:ext cx="189309" cy="1362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lstStyle/>
          <a:p>
            <a:pPr algn="ctr" defTabSz="470297"/>
            <a:r>
              <a:rPr lang="en-US" sz="900" b="1">
                <a:solidFill>
                  <a:srgbClr val="F2EBD9"/>
                </a:solidFill>
              </a:rPr>
              <a:t>I NI TI  ATI NG  ENERGY</a:t>
            </a:r>
          </a:p>
        </p:txBody>
      </p:sp>
      <p:sp>
        <p:nvSpPr>
          <p:cNvPr id="106527" name="Rectangle 13"/>
          <p:cNvSpPr>
            <a:spLocks noChangeArrowheads="1"/>
          </p:cNvSpPr>
          <p:nvPr/>
        </p:nvSpPr>
        <p:spPr bwMode="auto">
          <a:xfrm>
            <a:off x="2428875" y="1393031"/>
            <a:ext cx="200025" cy="26916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b="1">
                <a:solidFill>
                  <a:srgbClr val="F2EBD9"/>
                </a:solidFill>
              </a:rPr>
              <a:t>IMPLEMENTING</a:t>
            </a:r>
          </a:p>
          <a:p>
            <a:pPr algn="ctr" defTabSz="470297"/>
            <a:endParaRPr lang="en-US" sz="900" b="1">
              <a:solidFill>
                <a:srgbClr val="F2EBD9"/>
              </a:solidFill>
            </a:endParaRPr>
          </a:p>
          <a:p>
            <a:pPr algn="ctr" defTabSz="470297"/>
            <a:r>
              <a:rPr lang="en-US" sz="900" b="1">
                <a:solidFill>
                  <a:srgbClr val="F2EBD9"/>
                </a:solidFill>
              </a:rPr>
              <a:t>E NE RGY</a:t>
            </a:r>
          </a:p>
        </p:txBody>
      </p:sp>
      <p:sp>
        <p:nvSpPr>
          <p:cNvPr id="106528" name="Rectangle 10"/>
          <p:cNvSpPr>
            <a:spLocks noChangeArrowheads="1"/>
          </p:cNvSpPr>
          <p:nvPr/>
        </p:nvSpPr>
        <p:spPr bwMode="auto">
          <a:xfrm>
            <a:off x="3729919" y="4626769"/>
            <a:ext cx="1541289"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R E L A T I O N A L   E N E R G Y</a:t>
            </a:r>
          </a:p>
        </p:txBody>
      </p:sp>
      <p:sp>
        <p:nvSpPr>
          <p:cNvPr id="106529" name="Rectangle 11"/>
          <p:cNvSpPr>
            <a:spLocks noChangeArrowheads="1"/>
          </p:cNvSpPr>
          <p:nvPr/>
        </p:nvSpPr>
        <p:spPr bwMode="auto">
          <a:xfrm>
            <a:off x="3893986" y="748904"/>
            <a:ext cx="1057182"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T A S K    E N E R G Y</a:t>
            </a:r>
          </a:p>
        </p:txBody>
      </p:sp>
      <p:sp>
        <p:nvSpPr>
          <p:cNvPr id="34" name="Title 33"/>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FLEXING AND COMFORT ZONE</a:t>
            </a:r>
          </a:p>
        </p:txBody>
      </p:sp>
      <p:sp>
        <p:nvSpPr>
          <p:cNvPr id="1415171" name="Line 3"/>
          <p:cNvSpPr>
            <a:spLocks noChangeShapeType="1"/>
          </p:cNvSpPr>
          <p:nvPr/>
        </p:nvSpPr>
        <p:spPr bwMode="auto">
          <a:xfrm flipH="1">
            <a:off x="2722960" y="2792016"/>
            <a:ext cx="3534965" cy="0"/>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0" name="Line 2"/>
          <p:cNvSpPr>
            <a:spLocks noChangeShapeType="1"/>
          </p:cNvSpPr>
          <p:nvPr/>
        </p:nvSpPr>
        <p:spPr bwMode="auto">
          <a:xfrm>
            <a:off x="4485085" y="967979"/>
            <a:ext cx="0" cy="3598069"/>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35" name="Rectangle 36"/>
          <p:cNvSpPr>
            <a:spLocks noChangeArrowheads="1"/>
          </p:cNvSpPr>
          <p:nvPr/>
        </p:nvSpPr>
        <p:spPr bwMode="auto">
          <a:xfrm>
            <a:off x="2739390" y="1861458"/>
            <a:ext cx="1724025" cy="2710543"/>
          </a:xfrm>
          <a:prstGeom prst="rect">
            <a:avLst/>
          </a:prstGeom>
          <a:gradFill flip="none" rotWithShape="1">
            <a:gsLst>
              <a:gs pos="0">
                <a:srgbClr val="A27800">
                  <a:alpha val="56000"/>
                </a:srgbClr>
              </a:gs>
              <a:gs pos="100000">
                <a:srgbClr val="8A6600">
                  <a:alpha val="58000"/>
                </a:srgbClr>
              </a:gs>
            </a:gsLst>
            <a:path path="circle">
              <a:fillToRect l="50000" t="50000" r="50000" b="50000"/>
            </a:path>
            <a:tileRect/>
          </a:gra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36" name="Rectangle 34"/>
          <p:cNvSpPr>
            <a:spLocks noChangeArrowheads="1"/>
          </p:cNvSpPr>
          <p:nvPr/>
        </p:nvSpPr>
        <p:spPr bwMode="auto">
          <a:xfrm>
            <a:off x="2731309" y="2806066"/>
            <a:ext cx="872771" cy="868679"/>
          </a:xfrm>
          <a:prstGeom prst="rect">
            <a:avLst/>
          </a:prstGeom>
          <a:gradFill flip="none" rotWithShape="1">
            <a:gsLst>
              <a:gs pos="0">
                <a:srgbClr val="FFFF00">
                  <a:alpha val="80000"/>
                </a:srgbClr>
              </a:gs>
              <a:gs pos="100000">
                <a:srgbClr val="FFC000">
                  <a:alpha val="80000"/>
                </a:srgbClr>
              </a:gs>
            </a:gsLst>
            <a:path path="circle">
              <a:fillToRect l="50000" t="50000" r="50000" b="50000"/>
            </a:path>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37" name="Rectangle 37"/>
          <p:cNvSpPr>
            <a:spLocks noChangeArrowheads="1"/>
          </p:cNvSpPr>
          <p:nvPr/>
        </p:nvSpPr>
        <p:spPr bwMode="auto">
          <a:xfrm rot="10800000">
            <a:off x="4503419" y="973129"/>
            <a:ext cx="1740646" cy="2703078"/>
          </a:xfrm>
          <a:prstGeom prst="rect">
            <a:avLst/>
          </a:prstGeom>
          <a:gradFill flip="none" rotWithShape="1">
            <a:gsLst>
              <a:gs pos="0">
                <a:srgbClr val="A27800">
                  <a:alpha val="56000"/>
                </a:srgbClr>
              </a:gs>
              <a:gs pos="100000">
                <a:srgbClr val="8A6600">
                  <a:alpha val="58000"/>
                </a:srgbClr>
              </a:gs>
            </a:gsLst>
            <a:path path="circle">
              <a:fillToRect l="50000" t="50000" r="50000" b="50000"/>
            </a:path>
            <a:tileRect/>
          </a:gra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grpSp>
        <p:nvGrpSpPr>
          <p:cNvPr id="38" name="Rectangle 35"/>
          <p:cNvGrpSpPr>
            <a:grpSpLocks/>
          </p:cNvGrpSpPr>
          <p:nvPr/>
        </p:nvGrpSpPr>
        <p:grpSpPr bwMode="auto">
          <a:xfrm>
            <a:off x="5372101" y="1865710"/>
            <a:ext cx="879872" cy="914400"/>
            <a:chOff x="3552" y="1567"/>
            <a:chExt cx="730" cy="768"/>
          </a:xfrm>
        </p:grpSpPr>
        <p:pic>
          <p:nvPicPr>
            <p:cNvPr id="115753" name="Rectangle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1567"/>
              <a:ext cx="730" cy="768"/>
            </a:xfrm>
            <a:prstGeom prst="rect">
              <a:avLst/>
            </a:prstGeom>
            <a:noFill/>
            <a:extLst>
              <a:ext uri="{909E8E84-426E-40DD-AFC4-6F175D3DCCD1}">
                <a14:hiddenFill xmlns:a14="http://schemas.microsoft.com/office/drawing/2010/main">
                  <a:solidFill>
                    <a:srgbClr val="FFFFFF"/>
                  </a:solidFill>
                </a14:hiddenFill>
              </a:ext>
            </a:extLst>
          </p:spPr>
        </p:pic>
        <p:sp>
          <p:nvSpPr>
            <p:cNvPr id="115754" name="Text Box 42"/>
            <p:cNvSpPr txBox="1">
              <a:spLocks noChangeArrowheads="1"/>
            </p:cNvSpPr>
            <p:nvPr/>
          </p:nvSpPr>
          <p:spPr bwMode="auto">
            <a:xfrm rot="10800000">
              <a:off x="3554" y="1571"/>
              <a:ext cx="725"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lIns="0" tIns="0" rIns="0" bIns="0" anchor="ct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endParaRPr lang="en-US" sz="2100">
                <a:solidFill>
                  <a:srgbClr val="000000"/>
                </a:solidFill>
                <a:effectLst>
                  <a:outerShdw blurRad="38100" dist="38100" dir="2700000" algn="tl">
                    <a:srgbClr val="C0C0C0"/>
                  </a:outerShdw>
                </a:effectLst>
                <a:latin typeface="Times New Roman" pitchFamily="18" charset="0"/>
              </a:endParaRPr>
            </a:p>
          </p:txBody>
        </p:sp>
      </p:grpSp>
      <p:sp>
        <p:nvSpPr>
          <p:cNvPr id="115757" name="Text Box 45"/>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8.8</a:t>
            </a:r>
          </a:p>
        </p:txBody>
      </p:sp>
    </p:spTree>
    <p:extLst>
      <p:ext uri="{BB962C8B-B14F-4D97-AF65-F5344CB8AC3E}">
        <p14:creationId xmlns:p14="http://schemas.microsoft.com/office/powerpoint/2010/main" val="35673402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1.94444E-6 -2.59259E-6 L 0.12812 -0.00139 " pathEditMode="relative" rAng="0" ptsTypes="AA">
                                      <p:cBhvr>
                                        <p:cTn id="26" dur="2000" fill="hold"/>
                                        <p:tgtEl>
                                          <p:spTgt spid="36"/>
                                        </p:tgtEl>
                                        <p:attrNameLst>
                                          <p:attrName>ppt_x</p:attrName>
                                          <p:attrName>ppt_y</p:attrName>
                                        </p:attrNameLst>
                                      </p:cBhvr>
                                      <p:rCtr x="6406" y="-69"/>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path" presetSubtype="0" accel="50000" decel="50000" fill="hold" nodeType="clickEffect">
                                  <p:stCondLst>
                                    <p:cond delay="0"/>
                                  </p:stCondLst>
                                  <p:childTnLst>
                                    <p:animMotion origin="layout" path="M -4.72222E-6 -3.7037E-7 L -0.12795 -3.7037E-7 " pathEditMode="relative" rAng="0" ptsTypes="AA">
                                      <p:cBhvr>
                                        <p:cTn id="30" dur="2000" fill="hold"/>
                                        <p:tgtEl>
                                          <p:spTgt spid="38"/>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15172" name="Rectangle 4"/>
          <p:cNvSpPr>
            <a:spLocks noChangeArrowheads="1"/>
          </p:cNvSpPr>
          <p:nvPr/>
        </p:nvSpPr>
        <p:spPr bwMode="auto">
          <a:xfrm>
            <a:off x="2722960" y="962832"/>
            <a:ext cx="3524250" cy="3602831"/>
          </a:xfrm>
          <a:prstGeom prst="rect">
            <a:avLst/>
          </a:prstGeom>
          <a:gradFill flip="none" rotWithShape="1">
            <a:gsLst>
              <a:gs pos="0">
                <a:schemeClr val="accent4">
                  <a:alpha val="26000"/>
                </a:schemeClr>
              </a:gs>
              <a:gs pos="100000">
                <a:schemeClr val="accent6">
                  <a:lumMod val="50000"/>
                  <a:alpha val="38000"/>
                </a:schemeClr>
              </a:gs>
            </a:gsLst>
            <a:path path="circle">
              <a:fillToRect l="50000" t="50000" r="50000" b="50000"/>
            </a:path>
            <a:tileRect/>
          </a:gradFill>
          <a:ln w="25400">
            <a:solidFill>
              <a:srgbClr val="80BBDF"/>
            </a:solidFill>
            <a:miter lim="800000"/>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3" name="Line 5"/>
          <p:cNvSpPr>
            <a:spLocks noChangeShapeType="1"/>
          </p:cNvSpPr>
          <p:nvPr/>
        </p:nvSpPr>
        <p:spPr bwMode="auto">
          <a:xfrm>
            <a:off x="3602831" y="970360"/>
            <a:ext cx="0" cy="3593306"/>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4" name="Line 6"/>
          <p:cNvSpPr>
            <a:spLocks noChangeShapeType="1"/>
          </p:cNvSpPr>
          <p:nvPr/>
        </p:nvSpPr>
        <p:spPr bwMode="auto">
          <a:xfrm>
            <a:off x="5370910" y="975122"/>
            <a:ext cx="0" cy="3584972"/>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5" name="Line 7"/>
          <p:cNvSpPr>
            <a:spLocks noChangeShapeType="1"/>
          </p:cNvSpPr>
          <p:nvPr/>
        </p:nvSpPr>
        <p:spPr bwMode="auto">
          <a:xfrm flipH="1">
            <a:off x="2722960" y="1863329"/>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6" name="Line 8"/>
          <p:cNvSpPr>
            <a:spLocks noChangeShapeType="1"/>
          </p:cNvSpPr>
          <p:nvPr/>
        </p:nvSpPr>
        <p:spPr bwMode="auto">
          <a:xfrm flipH="1">
            <a:off x="2722960" y="3680222"/>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06505" name="Rectangle 9"/>
          <p:cNvSpPr>
            <a:spLocks noChangeArrowheads="1"/>
          </p:cNvSpPr>
          <p:nvPr/>
        </p:nvSpPr>
        <p:spPr bwMode="auto">
          <a:xfrm>
            <a:off x="2722960" y="97988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dirty="0">
                <a:solidFill>
                  <a:schemeClr val="bg1"/>
                </a:solidFill>
                <a:effectLst>
                  <a:outerShdw blurRad="38100" dist="38100" dir="2700000" algn="tl">
                    <a:srgbClr val="000000">
                      <a:alpha val="43137"/>
                    </a:srgbClr>
                  </a:outerShdw>
                </a:effectLst>
              </a:rPr>
              <a:t>A-A</a:t>
            </a:r>
          </a:p>
        </p:txBody>
      </p:sp>
      <p:sp>
        <p:nvSpPr>
          <p:cNvPr id="106506" name="Rectangle 14"/>
          <p:cNvSpPr>
            <a:spLocks noChangeArrowheads="1"/>
          </p:cNvSpPr>
          <p:nvPr/>
        </p:nvSpPr>
        <p:spPr bwMode="auto">
          <a:xfrm>
            <a:off x="3602831" y="982266"/>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A-C</a:t>
            </a:r>
          </a:p>
        </p:txBody>
      </p:sp>
      <p:sp>
        <p:nvSpPr>
          <p:cNvPr id="106507" name="Rectangle 15"/>
          <p:cNvSpPr>
            <a:spLocks noChangeArrowheads="1"/>
          </p:cNvSpPr>
          <p:nvPr/>
        </p:nvSpPr>
        <p:spPr bwMode="auto">
          <a:xfrm>
            <a:off x="2722960" y="186332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A-S</a:t>
            </a:r>
          </a:p>
        </p:txBody>
      </p:sp>
      <p:sp>
        <p:nvSpPr>
          <p:cNvPr id="106508" name="Rectangle 16"/>
          <p:cNvSpPr>
            <a:spLocks noChangeArrowheads="1"/>
          </p:cNvSpPr>
          <p:nvPr/>
        </p:nvSpPr>
        <p:spPr bwMode="auto">
          <a:xfrm>
            <a:off x="3602831" y="1865710"/>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A-P</a:t>
            </a:r>
          </a:p>
        </p:txBody>
      </p:sp>
      <p:sp>
        <p:nvSpPr>
          <p:cNvPr id="106509" name="Rectangle 17"/>
          <p:cNvSpPr>
            <a:spLocks noChangeArrowheads="1"/>
          </p:cNvSpPr>
          <p:nvPr/>
        </p:nvSpPr>
        <p:spPr bwMode="auto">
          <a:xfrm>
            <a:off x="4672013" y="977503"/>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C-A</a:t>
            </a:r>
          </a:p>
        </p:txBody>
      </p:sp>
      <p:sp>
        <p:nvSpPr>
          <p:cNvPr id="106510" name="Rectangle 18"/>
          <p:cNvSpPr>
            <a:spLocks noChangeArrowheads="1"/>
          </p:cNvSpPr>
          <p:nvPr/>
        </p:nvSpPr>
        <p:spPr bwMode="auto">
          <a:xfrm>
            <a:off x="5551885" y="979885"/>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C-C</a:t>
            </a:r>
          </a:p>
        </p:txBody>
      </p:sp>
      <p:sp>
        <p:nvSpPr>
          <p:cNvPr id="106511" name="Rectangle 19"/>
          <p:cNvSpPr>
            <a:spLocks noChangeArrowheads="1"/>
          </p:cNvSpPr>
          <p:nvPr/>
        </p:nvSpPr>
        <p:spPr bwMode="auto">
          <a:xfrm>
            <a:off x="4672013" y="1862137"/>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C-S</a:t>
            </a:r>
          </a:p>
        </p:txBody>
      </p:sp>
      <p:sp>
        <p:nvSpPr>
          <p:cNvPr id="106512" name="Rectangle 20"/>
          <p:cNvSpPr>
            <a:spLocks noChangeArrowheads="1"/>
          </p:cNvSpPr>
          <p:nvPr/>
        </p:nvSpPr>
        <p:spPr bwMode="auto">
          <a:xfrm>
            <a:off x="5551885" y="1863328"/>
            <a:ext cx="706040"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C-P</a:t>
            </a:r>
          </a:p>
        </p:txBody>
      </p:sp>
      <p:sp>
        <p:nvSpPr>
          <p:cNvPr id="106513" name="Rectangle 21"/>
          <p:cNvSpPr>
            <a:spLocks noChangeArrowheads="1"/>
          </p:cNvSpPr>
          <p:nvPr/>
        </p:nvSpPr>
        <p:spPr bwMode="auto">
          <a:xfrm>
            <a:off x="2722960" y="3475435"/>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S-A</a:t>
            </a:r>
          </a:p>
        </p:txBody>
      </p:sp>
      <p:sp>
        <p:nvSpPr>
          <p:cNvPr id="106514" name="Rectangle 22"/>
          <p:cNvSpPr>
            <a:spLocks noChangeArrowheads="1"/>
          </p:cNvSpPr>
          <p:nvPr/>
        </p:nvSpPr>
        <p:spPr bwMode="auto">
          <a:xfrm>
            <a:off x="3602831" y="3476625"/>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S-C</a:t>
            </a:r>
          </a:p>
        </p:txBody>
      </p:sp>
      <p:sp>
        <p:nvSpPr>
          <p:cNvPr id="106515" name="Rectangle 23"/>
          <p:cNvSpPr>
            <a:spLocks noChangeArrowheads="1"/>
          </p:cNvSpPr>
          <p:nvPr/>
        </p:nvSpPr>
        <p:spPr bwMode="auto">
          <a:xfrm>
            <a:off x="2722960" y="4358878"/>
            <a:ext cx="706040"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S-S</a:t>
            </a:r>
          </a:p>
        </p:txBody>
      </p:sp>
      <p:sp>
        <p:nvSpPr>
          <p:cNvPr id="106516" name="Rectangle 24"/>
          <p:cNvSpPr>
            <a:spLocks noChangeArrowheads="1"/>
          </p:cNvSpPr>
          <p:nvPr/>
        </p:nvSpPr>
        <p:spPr bwMode="auto">
          <a:xfrm>
            <a:off x="3602831" y="4360069"/>
            <a:ext cx="706041" cy="221696"/>
          </a:xfrm>
          <a:prstGeom prst="rect">
            <a:avLst/>
          </a:prstGeom>
          <a:noFill/>
          <a:ln w="12700">
            <a:noFill/>
            <a:miter lim="800000"/>
            <a:headEnd/>
            <a:tailEnd/>
          </a:ln>
        </p:spPr>
        <p:txBody>
          <a:bodyPr lIns="58341" tIns="29766" rIns="58341" bIns="29766">
            <a:spAutoFit/>
          </a:bodyPr>
          <a:lstStyle/>
          <a:p>
            <a:pPr defTabSz="470297">
              <a:spcBef>
                <a:spcPct val="50000"/>
              </a:spcBef>
              <a:defRPr/>
            </a:pPr>
            <a:r>
              <a:rPr lang="en-US" sz="1050">
                <a:solidFill>
                  <a:schemeClr val="bg1"/>
                </a:solidFill>
                <a:effectLst>
                  <a:outerShdw blurRad="38100" dist="38100" dir="2700000" algn="tl">
                    <a:srgbClr val="000000">
                      <a:alpha val="43137"/>
                    </a:srgbClr>
                  </a:outerShdw>
                </a:effectLst>
              </a:rPr>
              <a:t>S-P</a:t>
            </a:r>
          </a:p>
        </p:txBody>
      </p:sp>
      <p:sp>
        <p:nvSpPr>
          <p:cNvPr id="106517" name="Rectangle 25"/>
          <p:cNvSpPr>
            <a:spLocks noChangeArrowheads="1"/>
          </p:cNvSpPr>
          <p:nvPr/>
        </p:nvSpPr>
        <p:spPr bwMode="auto">
          <a:xfrm>
            <a:off x="4660106" y="3476625"/>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P-A</a:t>
            </a:r>
          </a:p>
        </p:txBody>
      </p:sp>
      <p:sp>
        <p:nvSpPr>
          <p:cNvPr id="106518" name="Rectangle 26"/>
          <p:cNvSpPr>
            <a:spLocks noChangeArrowheads="1"/>
          </p:cNvSpPr>
          <p:nvPr/>
        </p:nvSpPr>
        <p:spPr bwMode="auto">
          <a:xfrm>
            <a:off x="5541169" y="3479006"/>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P-C</a:t>
            </a:r>
          </a:p>
        </p:txBody>
      </p:sp>
      <p:sp>
        <p:nvSpPr>
          <p:cNvPr id="106519" name="Rectangle 27"/>
          <p:cNvSpPr>
            <a:spLocks noChangeArrowheads="1"/>
          </p:cNvSpPr>
          <p:nvPr/>
        </p:nvSpPr>
        <p:spPr bwMode="auto">
          <a:xfrm>
            <a:off x="4660106" y="4360069"/>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P-S</a:t>
            </a:r>
          </a:p>
        </p:txBody>
      </p:sp>
      <p:sp>
        <p:nvSpPr>
          <p:cNvPr id="106520" name="Rectangle 28"/>
          <p:cNvSpPr>
            <a:spLocks noChangeArrowheads="1"/>
          </p:cNvSpPr>
          <p:nvPr/>
        </p:nvSpPr>
        <p:spPr bwMode="auto">
          <a:xfrm>
            <a:off x="5541169" y="4362450"/>
            <a:ext cx="706041" cy="221696"/>
          </a:xfrm>
          <a:prstGeom prst="rect">
            <a:avLst/>
          </a:prstGeom>
          <a:noFill/>
          <a:ln w="12700">
            <a:noFill/>
            <a:miter lim="800000"/>
            <a:headEnd/>
            <a:tailEnd/>
          </a:ln>
        </p:spPr>
        <p:txBody>
          <a:bodyPr lIns="58341" tIns="29766" rIns="58341" bIns="29766">
            <a:spAutoFit/>
          </a:bodyPr>
          <a:lstStyle/>
          <a:p>
            <a:pPr algn="r" defTabSz="470297">
              <a:spcBef>
                <a:spcPct val="50000"/>
              </a:spcBef>
              <a:defRPr/>
            </a:pPr>
            <a:r>
              <a:rPr lang="en-US" sz="1050">
                <a:solidFill>
                  <a:schemeClr val="bg1"/>
                </a:solidFill>
                <a:effectLst>
                  <a:outerShdw blurRad="38100" dist="38100" dir="2700000" algn="tl">
                    <a:srgbClr val="000000">
                      <a:alpha val="43137"/>
                    </a:srgbClr>
                  </a:outerShdw>
                </a:effectLst>
              </a:rPr>
              <a:t>P-P</a:t>
            </a:r>
          </a:p>
        </p:txBody>
      </p:sp>
      <p:sp>
        <p:nvSpPr>
          <p:cNvPr id="106526" name="Rectangle 12"/>
          <p:cNvSpPr>
            <a:spLocks noChangeArrowheads="1"/>
          </p:cNvSpPr>
          <p:nvPr/>
        </p:nvSpPr>
        <p:spPr bwMode="auto">
          <a:xfrm>
            <a:off x="6347222" y="1649016"/>
            <a:ext cx="189309" cy="1362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lstStyle/>
          <a:p>
            <a:pPr algn="ctr" defTabSz="470297"/>
            <a:r>
              <a:rPr lang="en-US" sz="900" b="1">
                <a:solidFill>
                  <a:srgbClr val="F2EBD9"/>
                </a:solidFill>
              </a:rPr>
              <a:t>I NI TI  ATI NG  ENERGY</a:t>
            </a:r>
          </a:p>
        </p:txBody>
      </p:sp>
      <p:sp>
        <p:nvSpPr>
          <p:cNvPr id="106527" name="Rectangle 13"/>
          <p:cNvSpPr>
            <a:spLocks noChangeArrowheads="1"/>
          </p:cNvSpPr>
          <p:nvPr/>
        </p:nvSpPr>
        <p:spPr bwMode="auto">
          <a:xfrm>
            <a:off x="2428875" y="1393031"/>
            <a:ext cx="200025" cy="26916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b="1">
                <a:solidFill>
                  <a:srgbClr val="F2EBD9"/>
                </a:solidFill>
              </a:rPr>
              <a:t>IMPLEMENTING</a:t>
            </a:r>
          </a:p>
          <a:p>
            <a:pPr algn="ctr" defTabSz="470297"/>
            <a:endParaRPr lang="en-US" sz="900" b="1">
              <a:solidFill>
                <a:srgbClr val="F2EBD9"/>
              </a:solidFill>
            </a:endParaRPr>
          </a:p>
          <a:p>
            <a:pPr algn="ctr" defTabSz="470297"/>
            <a:r>
              <a:rPr lang="en-US" sz="900" b="1">
                <a:solidFill>
                  <a:srgbClr val="F2EBD9"/>
                </a:solidFill>
              </a:rPr>
              <a:t>E NE RGY</a:t>
            </a:r>
          </a:p>
        </p:txBody>
      </p:sp>
      <p:sp>
        <p:nvSpPr>
          <p:cNvPr id="106528" name="Rectangle 10"/>
          <p:cNvSpPr>
            <a:spLocks noChangeArrowheads="1"/>
          </p:cNvSpPr>
          <p:nvPr/>
        </p:nvSpPr>
        <p:spPr bwMode="auto">
          <a:xfrm>
            <a:off x="3708487" y="4626769"/>
            <a:ext cx="1541289"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R E L A T I O N A L   E N E R G Y</a:t>
            </a:r>
          </a:p>
        </p:txBody>
      </p:sp>
      <p:sp>
        <p:nvSpPr>
          <p:cNvPr id="106529" name="Rectangle 11"/>
          <p:cNvSpPr>
            <a:spLocks noChangeArrowheads="1"/>
          </p:cNvSpPr>
          <p:nvPr/>
        </p:nvSpPr>
        <p:spPr bwMode="auto">
          <a:xfrm>
            <a:off x="3893986" y="748904"/>
            <a:ext cx="1057182"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T A S K    E N E R G Y</a:t>
            </a:r>
          </a:p>
        </p:txBody>
      </p:sp>
      <p:sp>
        <p:nvSpPr>
          <p:cNvPr id="34" name="Title 33"/>
          <p:cNvSpPr>
            <a:spLocks noGrp="1"/>
          </p:cNvSpPr>
          <p:nvPr>
            <p:ph type="title"/>
          </p:nvPr>
        </p:nvSpPr>
        <p:spPr/>
        <p:txBody>
          <a:bodyPr wrap="square" numCol="1" compatLnSpc="1">
            <a:prstTxWarp prst="textNoShape">
              <a:avLst/>
            </a:prstTxWarp>
          </a:bodyPr>
          <a:lstStyle/>
          <a:p>
            <a:r>
              <a:rPr i="1">
                <a:solidFill>
                  <a:schemeClr val="bg1"/>
                </a:solidFill>
                <a:effectLst/>
              </a:rPr>
              <a:t>BRIDGE STYLES</a:t>
            </a:r>
            <a:endParaRPr>
              <a:solidFill>
                <a:schemeClr val="bg1"/>
              </a:solidFill>
              <a:effectLst/>
            </a:endParaRPr>
          </a:p>
        </p:txBody>
      </p:sp>
      <p:sp>
        <p:nvSpPr>
          <p:cNvPr id="1415171" name="Line 3"/>
          <p:cNvSpPr>
            <a:spLocks noChangeShapeType="1"/>
          </p:cNvSpPr>
          <p:nvPr/>
        </p:nvSpPr>
        <p:spPr bwMode="auto">
          <a:xfrm flipH="1">
            <a:off x="2722960" y="2792016"/>
            <a:ext cx="3534965" cy="0"/>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0" name="Line 2"/>
          <p:cNvSpPr>
            <a:spLocks noChangeShapeType="1"/>
          </p:cNvSpPr>
          <p:nvPr/>
        </p:nvSpPr>
        <p:spPr bwMode="auto">
          <a:xfrm>
            <a:off x="4485085" y="967979"/>
            <a:ext cx="0" cy="3598069"/>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39" name="Rectangle 34"/>
          <p:cNvSpPr>
            <a:spLocks noChangeArrowheads="1"/>
          </p:cNvSpPr>
          <p:nvPr/>
        </p:nvSpPr>
        <p:spPr bwMode="auto">
          <a:xfrm>
            <a:off x="2728913" y="971550"/>
            <a:ext cx="3514725" cy="3588544"/>
          </a:xfrm>
          <a:prstGeom prst="rect">
            <a:avLst/>
          </a:prstGeom>
          <a:solidFill>
            <a:srgbClr val="663300">
              <a:alpha val="55000"/>
            </a:srgbClr>
          </a:soli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40" name="Rectangle 35"/>
          <p:cNvSpPr>
            <a:spLocks noChangeArrowheads="1"/>
          </p:cNvSpPr>
          <p:nvPr/>
        </p:nvSpPr>
        <p:spPr bwMode="auto">
          <a:xfrm>
            <a:off x="2734628" y="1863090"/>
            <a:ext cx="2634009" cy="2697480"/>
          </a:xfrm>
          <a:prstGeom prst="rect">
            <a:avLst/>
          </a:prstGeom>
          <a:gradFill flip="none" rotWithShape="1">
            <a:gsLst>
              <a:gs pos="0">
                <a:srgbClr val="A27800">
                  <a:alpha val="56000"/>
                </a:srgbClr>
              </a:gs>
              <a:gs pos="100000">
                <a:srgbClr val="8A6600">
                  <a:alpha val="58000"/>
                </a:srgbClr>
              </a:gs>
            </a:gsLst>
            <a:path path="circle">
              <a:fillToRect l="50000" t="50000" r="50000" b="50000"/>
            </a:path>
            <a:tileRect/>
          </a:gradFill>
          <a:ln w="9525">
            <a:noFill/>
            <a:miter lim="800000"/>
            <a:headEnd/>
            <a:tailEnd/>
          </a:ln>
          <a:effectLst/>
        </p:spPr>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41" name="Rectangle 30"/>
          <p:cNvSpPr>
            <a:spLocks noChangeArrowheads="1"/>
          </p:cNvSpPr>
          <p:nvPr/>
        </p:nvSpPr>
        <p:spPr bwMode="auto">
          <a:xfrm>
            <a:off x="3592830" y="1864758"/>
            <a:ext cx="1773555" cy="1804273"/>
          </a:xfrm>
          <a:prstGeom prst="rect">
            <a:avLst/>
          </a:prstGeom>
          <a:gradFill flip="none" rotWithShape="1">
            <a:gsLst>
              <a:gs pos="0">
                <a:srgbClr val="FFFF00">
                  <a:alpha val="80000"/>
                </a:srgbClr>
              </a:gs>
              <a:gs pos="100000">
                <a:srgbClr val="FFC000">
                  <a:alpha val="80000"/>
                </a:srgbClr>
              </a:gs>
            </a:gsLst>
            <a:path path="circle">
              <a:fillToRect l="50000" t="50000" r="50000" b="50000"/>
            </a:path>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42" name="Rectangle 36"/>
          <p:cNvSpPr>
            <a:spLocks noChangeArrowheads="1"/>
          </p:cNvSpPr>
          <p:nvPr/>
        </p:nvSpPr>
        <p:spPr bwMode="auto">
          <a:xfrm>
            <a:off x="3603307" y="2806065"/>
            <a:ext cx="860108" cy="874395"/>
          </a:xfrm>
          <a:prstGeom prst="rect">
            <a:avLst/>
          </a:prstGeom>
          <a:gradFill flip="none" rotWithShape="1">
            <a:gsLst>
              <a:gs pos="0">
                <a:srgbClr val="FFFF00">
                  <a:alpha val="80000"/>
                </a:srgbClr>
              </a:gs>
              <a:gs pos="100000">
                <a:srgbClr val="FFC000">
                  <a:alpha val="80000"/>
                </a:srgbClr>
              </a:gs>
            </a:gsLst>
            <a:path path="circle">
              <a:fillToRect l="50000" t="50000" r="50000" b="50000"/>
            </a:path>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defRPr/>
            </a:pPr>
            <a:endParaRPr lang="en-US" sz="1350">
              <a:effectLst>
                <a:outerShdw blurRad="38100" dist="38100" dir="2700000" algn="tl">
                  <a:srgbClr val="000000">
                    <a:alpha val="43137"/>
                  </a:srgbClr>
                </a:outerShdw>
              </a:effectLst>
            </a:endParaRPr>
          </a:p>
        </p:txBody>
      </p:sp>
      <p:sp>
        <p:nvSpPr>
          <p:cNvPr id="116779" name="Text Box 43"/>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8.9</a:t>
            </a:r>
          </a:p>
        </p:txBody>
      </p:sp>
    </p:spTree>
    <p:extLst>
      <p:ext uri="{BB962C8B-B14F-4D97-AF65-F5344CB8AC3E}">
        <p14:creationId xmlns:p14="http://schemas.microsoft.com/office/powerpoint/2010/main" val="20155151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41"/>
                                        </p:tgtEl>
                                      </p:cBhvr>
                                    </p:animEffect>
                                    <p:set>
                                      <p:cBhvr>
                                        <p:cTn id="12" dur="1" fill="hold">
                                          <p:stCondLst>
                                            <p:cond delay="1999"/>
                                          </p:stCondLst>
                                        </p:cTn>
                                        <p:tgtEl>
                                          <p:spTgt spid="4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000"/>
                                        <p:tgtEl>
                                          <p:spTgt spid="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000"/>
                                        <p:tgtEl>
                                          <p:spTgt spid="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FLEXIBILITY</a:t>
            </a:r>
            <a:br>
              <a:rPr>
                <a:effectLst>
                  <a:outerShdw blurRad="38100" dist="38100" dir="2700000" algn="tl">
                    <a:srgbClr val="C0C0C0"/>
                  </a:outerShdw>
                </a:effectLst>
              </a:rPr>
            </a:br>
            <a:r>
              <a:rPr sz="2100" b="1" i="1">
                <a:solidFill>
                  <a:srgbClr val="F2EBD9"/>
                </a:solidFill>
                <a:latin typeface="Arial" charset="0"/>
              </a:rPr>
              <a:t>Situationally, intentionally, and temporarily modifying behavior</a:t>
            </a:r>
            <a:br>
              <a:rPr i="1">
                <a:solidFill>
                  <a:srgbClr val="F2EBD9"/>
                </a:solidFill>
                <a:effectLst/>
                <a:latin typeface="Arial" charset="0"/>
              </a:rPr>
            </a:br>
            <a:r>
              <a:rPr>
                <a:effectLst>
                  <a:outerShdw blurRad="38100" dist="38100" dir="2700000" algn="tl">
                    <a:srgbClr val="C0C0C0"/>
                  </a:outerShdw>
                </a:effectLst>
              </a:rPr>
              <a:t> </a:t>
            </a:r>
          </a:p>
        </p:txBody>
      </p:sp>
      <p:sp>
        <p:nvSpPr>
          <p:cNvPr id="1420291" name="Rectangle 3"/>
          <p:cNvSpPr>
            <a:spLocks noGrp="1" noChangeArrowheads="1"/>
          </p:cNvSpPr>
          <p:nvPr>
            <p:ph idx="1"/>
          </p:nvPr>
        </p:nvSpPr>
        <p:spPr>
          <a:xfrm>
            <a:off x="1485900" y="1494235"/>
            <a:ext cx="6172200" cy="3126581"/>
          </a:xfrm>
          <a:effectLst/>
        </p:spPr>
        <p:txBody>
          <a:bodyPr/>
          <a:lstStyle/>
          <a:p>
            <a:r>
              <a:rPr dirty="0">
                <a:effectLst>
                  <a:outerShdw blurRad="50800" dist="50800" dir="5400000" algn="ctr" rotWithShape="0">
                    <a:schemeClr val="tx1"/>
                  </a:outerShdw>
                </a:effectLst>
                <a:latin typeface="Arial" charset="0"/>
              </a:rPr>
              <a:t>Flexibility is a </a:t>
            </a:r>
            <a:r>
              <a:rPr b="1" dirty="0">
                <a:solidFill>
                  <a:srgbClr val="FFC000"/>
                </a:solidFill>
                <a:effectLst>
                  <a:outerShdw blurRad="50800" dist="50800" dir="5400000" algn="ctr" rotWithShape="0">
                    <a:schemeClr val="tx1"/>
                  </a:outerShdw>
                </a:effectLst>
                <a:latin typeface="Arial" charset="0"/>
              </a:rPr>
              <a:t>CHOICE</a:t>
            </a:r>
          </a:p>
          <a:p>
            <a:pPr lvl="1"/>
            <a:r>
              <a:rPr b="1" dirty="0">
                <a:solidFill>
                  <a:srgbClr val="FFC000"/>
                </a:solidFill>
                <a:effectLst>
                  <a:outerShdw blurRad="50800" dist="50800" dir="5400000" algn="ctr" rotWithShape="0">
                    <a:schemeClr val="tx1"/>
                  </a:outerShdw>
                </a:effectLst>
                <a:latin typeface="Arial" charset="0"/>
              </a:rPr>
              <a:t>Willing</a:t>
            </a:r>
          </a:p>
          <a:p>
            <a:pPr lvl="1"/>
            <a:r>
              <a:rPr b="1" dirty="0">
                <a:solidFill>
                  <a:srgbClr val="FFC000"/>
                </a:solidFill>
                <a:effectLst>
                  <a:outerShdw blurRad="50800" dist="50800" dir="5400000" algn="ctr" rotWithShape="0">
                    <a:schemeClr val="tx1"/>
                  </a:outerShdw>
                </a:effectLst>
                <a:latin typeface="Arial" charset="0"/>
              </a:rPr>
              <a:t>Able</a:t>
            </a:r>
          </a:p>
          <a:p>
            <a:pPr>
              <a:spcBef>
                <a:spcPct val="45000"/>
              </a:spcBef>
            </a:pPr>
            <a:r>
              <a:rPr dirty="0">
                <a:effectLst>
                  <a:outerShdw blurRad="50800" dist="50800" dir="5400000" algn="ctr" rotWithShape="0">
                    <a:schemeClr val="tx1"/>
                  </a:outerShdw>
                </a:effectLst>
                <a:latin typeface="Arial" charset="0"/>
              </a:rPr>
              <a:t>A change of what you </a:t>
            </a:r>
            <a:r>
              <a:rPr b="1" dirty="0">
                <a:solidFill>
                  <a:srgbClr val="FFC000"/>
                </a:solidFill>
                <a:effectLst>
                  <a:outerShdw blurRad="50800" dist="50800" dir="5400000" algn="ctr" rotWithShape="0">
                    <a:schemeClr val="tx1"/>
                  </a:outerShdw>
                </a:effectLst>
                <a:latin typeface="Arial" charset="0"/>
              </a:rPr>
              <a:t>DO</a:t>
            </a:r>
            <a:r>
              <a:rPr dirty="0">
                <a:effectLst>
                  <a:outerShdw blurRad="50800" dist="50800" dir="5400000" algn="ctr" rotWithShape="0">
                    <a:schemeClr val="tx1"/>
                  </a:outerShdw>
                </a:effectLst>
                <a:latin typeface="Arial" charset="0"/>
              </a:rPr>
              <a:t>, not who</a:t>
            </a:r>
            <a:br>
              <a:rPr dirty="0">
                <a:effectLst>
                  <a:outerShdw blurRad="50800" dist="50800" dir="5400000" algn="ctr" rotWithShape="0">
                    <a:schemeClr val="tx1"/>
                  </a:outerShdw>
                </a:effectLst>
                <a:latin typeface="Arial" charset="0"/>
              </a:rPr>
            </a:br>
            <a:r>
              <a:rPr dirty="0">
                <a:effectLst>
                  <a:outerShdw blurRad="50800" dist="50800" dir="5400000" algn="ctr" rotWithShape="0">
                    <a:schemeClr val="tx1"/>
                  </a:outerShdw>
                </a:effectLst>
                <a:latin typeface="Arial" charset="0"/>
              </a:rPr>
              <a:t>you </a:t>
            </a:r>
            <a:r>
              <a:rPr b="1" dirty="0">
                <a:solidFill>
                  <a:srgbClr val="FFC000"/>
                </a:solidFill>
                <a:effectLst>
                  <a:outerShdw blurRad="50800" dist="50800" dir="5400000" algn="ctr" rotWithShape="0">
                    <a:schemeClr val="tx1"/>
                  </a:outerShdw>
                </a:effectLst>
                <a:latin typeface="Arial" charset="0"/>
              </a:rPr>
              <a:t>ARE</a:t>
            </a:r>
            <a:endParaRPr dirty="0">
              <a:effectLst>
                <a:outerShdw blurRad="50800" dist="50800" dir="5400000" algn="ctr" rotWithShape="0">
                  <a:schemeClr val="tx1"/>
                </a:outerShdw>
              </a:effectLst>
              <a:latin typeface="Arial" charset="0"/>
            </a:endParaRPr>
          </a:p>
        </p:txBody>
      </p:sp>
      <p:sp>
        <p:nvSpPr>
          <p:cNvPr id="117765" name="Text Box 5"/>
          <p:cNvSpPr txBox="1">
            <a:spLocks noChangeArrowheads="1"/>
          </p:cNvSpPr>
          <p:nvPr/>
        </p:nvSpPr>
        <p:spPr bwMode="auto">
          <a:xfrm>
            <a:off x="1198960" y="4838701"/>
            <a:ext cx="60960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8.10</a:t>
            </a:r>
          </a:p>
        </p:txBody>
      </p:sp>
    </p:spTree>
    <p:extLst>
      <p:ext uri="{BB962C8B-B14F-4D97-AF65-F5344CB8AC3E}">
        <p14:creationId xmlns:p14="http://schemas.microsoft.com/office/powerpoint/2010/main" val="30815698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0291">
                                            <p:txEl>
                                              <p:pRg st="0" end="0"/>
                                            </p:txEl>
                                          </p:spTgt>
                                        </p:tgtEl>
                                        <p:attrNameLst>
                                          <p:attrName>style.visibility</p:attrName>
                                        </p:attrNameLst>
                                      </p:cBhvr>
                                      <p:to>
                                        <p:strVal val="visible"/>
                                      </p:to>
                                    </p:set>
                                    <p:animEffect transition="in" filter="fade">
                                      <p:cBhvr>
                                        <p:cTn id="7" dur="500"/>
                                        <p:tgtEl>
                                          <p:spTgt spid="142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20291">
                                            <p:txEl>
                                              <p:pRg st="1" end="1"/>
                                            </p:txEl>
                                          </p:spTgt>
                                        </p:tgtEl>
                                        <p:attrNameLst>
                                          <p:attrName>style.visibility</p:attrName>
                                        </p:attrNameLst>
                                      </p:cBhvr>
                                      <p:to>
                                        <p:strVal val="visible"/>
                                      </p:to>
                                    </p:set>
                                    <p:animEffect transition="in" filter="fade">
                                      <p:cBhvr>
                                        <p:cTn id="12" dur="500"/>
                                        <p:tgtEl>
                                          <p:spTgt spid="142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20291">
                                            <p:txEl>
                                              <p:pRg st="2" end="2"/>
                                            </p:txEl>
                                          </p:spTgt>
                                        </p:tgtEl>
                                        <p:attrNameLst>
                                          <p:attrName>style.visibility</p:attrName>
                                        </p:attrNameLst>
                                      </p:cBhvr>
                                      <p:to>
                                        <p:strVal val="visible"/>
                                      </p:to>
                                    </p:set>
                                    <p:animEffect transition="in" filter="fade">
                                      <p:cBhvr>
                                        <p:cTn id="17" dur="500"/>
                                        <p:tgtEl>
                                          <p:spTgt spid="1420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20291">
                                            <p:txEl>
                                              <p:pRg st="3" end="3"/>
                                            </p:txEl>
                                          </p:spTgt>
                                        </p:tgtEl>
                                        <p:attrNameLst>
                                          <p:attrName>style.visibility</p:attrName>
                                        </p:attrNameLst>
                                      </p:cBhvr>
                                      <p:to>
                                        <p:strVal val="visible"/>
                                      </p:to>
                                    </p:set>
                                    <p:animEffect transition="in" filter="fade">
                                      <p:cBhvr>
                                        <p:cTn id="22" dur="500"/>
                                        <p:tgtEl>
                                          <p:spTgt spid="1420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602" name="Rectangle 4"/>
          <p:cNvSpPr>
            <a:spLocks noGrp="1" noChangeArrowheads="1"/>
          </p:cNvSpPr>
          <p:nvPr>
            <p:ph type="ctrTitle" idx="4294967295"/>
          </p:nvPr>
        </p:nvSpPr>
        <p:spPr bwMode="auto">
          <a:xfrm>
            <a:off x="1657350" y="1597819"/>
            <a:ext cx="5829300" cy="1102519"/>
          </a:xfrm>
        </p:spPr>
        <p:txBody>
          <a:bodyPr wrap="square" numCol="1" compatLnSpc="1">
            <a:prstTxWarp prst="textNoShape">
              <a:avLst/>
            </a:prstTxWarp>
          </a:bodyPr>
          <a:lstStyle/>
          <a:p>
            <a:pPr algn="ctr"/>
            <a:r>
              <a:rPr>
                <a:solidFill>
                  <a:srgbClr val="1D5375"/>
                </a:solidFill>
                <a:effectLst/>
              </a:rPr>
              <a:t>Break</a:t>
            </a:r>
          </a:p>
        </p:txBody>
      </p:sp>
      <p:sp>
        <p:nvSpPr>
          <p:cNvPr id="25603" name="Rectangle 5"/>
          <p:cNvSpPr>
            <a:spLocks noGrp="1" noChangeArrowheads="1"/>
          </p:cNvSpPr>
          <p:nvPr>
            <p:ph type="subTitle" idx="4294967295"/>
          </p:nvPr>
        </p:nvSpPr>
        <p:spPr>
          <a:xfrm>
            <a:off x="2171700" y="2914650"/>
            <a:ext cx="4800600" cy="1314450"/>
          </a:xfrm>
        </p:spPr>
        <p:txBody>
          <a:bodyPr/>
          <a:lstStyle/>
          <a:p>
            <a:pPr marL="0" indent="0" algn="ctr">
              <a:buNone/>
            </a:pPr>
            <a:r>
              <a:rPr>
                <a:solidFill>
                  <a:schemeClr val="tx1"/>
                </a:solidFill>
                <a:effectLst/>
                <a:latin typeface="Arial" charset="0"/>
              </a:rPr>
              <a:t>10 minutes</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626" name="Picture 17" descr="C:\Documents and Settings\brumas\Desktop\Effectiveness Workbook\images\video_sc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1" y="885825"/>
            <a:ext cx="3507581"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2034" name="Rectangle 2"/>
          <p:cNvSpPr>
            <a:spLocks noGrp="1" noChangeArrowheads="1"/>
          </p:cNvSpPr>
          <p:nvPr>
            <p:ph type="ctrTitle" idx="4294967295"/>
          </p:nvPr>
        </p:nvSpPr>
        <p:spPr bwMode="auto">
          <a:xfrm>
            <a:off x="2777729" y="1483519"/>
            <a:ext cx="3314700" cy="1102519"/>
          </a:xfrm>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numCol="1" anchor="b" compatLnSpc="1">
            <a:prstTxWarp prst="textNoShape">
              <a:avLst/>
            </a:prstTxWarp>
          </a:bodyPr>
          <a:lstStyle/>
          <a:p>
            <a:pPr algn="ctr"/>
            <a:r>
              <a:rPr sz="6000" i="1">
                <a:solidFill>
                  <a:srgbClr val="FFC000"/>
                </a:solidFill>
              </a:rPr>
              <a:t>VIDEO</a:t>
            </a:r>
          </a:p>
        </p:txBody>
      </p:sp>
      <p:sp>
        <p:nvSpPr>
          <p:cNvPr id="26630" name="Text Box 6"/>
          <p:cNvSpPr txBox="1">
            <a:spLocks noChangeArrowheads="1"/>
          </p:cNvSpPr>
          <p:nvPr/>
        </p:nvSpPr>
        <p:spPr bwMode="auto">
          <a:xfrm>
            <a:off x="1198960" y="4838701"/>
            <a:ext cx="1078706"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16-17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52034"/>
                                        </p:tgtEl>
                                        <p:attrNameLst>
                                          <p:attrName>style.visibility</p:attrName>
                                        </p:attrNameLst>
                                      </p:cBhvr>
                                      <p:to>
                                        <p:strVal val="visible"/>
                                      </p:to>
                                    </p:set>
                                    <p:anim calcmode="lin" valueType="num">
                                      <p:cBhvr>
                                        <p:cTn id="7" dur="500" fill="hold"/>
                                        <p:tgtEl>
                                          <p:spTgt spid="1452034"/>
                                        </p:tgtEl>
                                        <p:attrNameLst>
                                          <p:attrName>ppt_w</p:attrName>
                                        </p:attrNameLst>
                                      </p:cBhvr>
                                      <p:tavLst>
                                        <p:tav tm="0">
                                          <p:val>
                                            <p:fltVal val="0"/>
                                          </p:val>
                                        </p:tav>
                                        <p:tav tm="100000">
                                          <p:val>
                                            <p:strVal val="#ppt_w"/>
                                          </p:val>
                                        </p:tav>
                                      </p:tavLst>
                                    </p:anim>
                                    <p:anim calcmode="lin" valueType="num">
                                      <p:cBhvr>
                                        <p:cTn id="8" dur="500" fill="hold"/>
                                        <p:tgtEl>
                                          <p:spTgt spid="14520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4"/>
          <p:cNvSpPr>
            <a:spLocks noGrp="1" noChangeArrowheads="1"/>
          </p:cNvSpPr>
          <p:nvPr>
            <p:ph type="ctrTitle" idx="4294967295"/>
          </p:nvPr>
        </p:nvSpPr>
        <p:spPr bwMode="auto">
          <a:xfrm>
            <a:off x="1657350" y="1597819"/>
            <a:ext cx="5829300" cy="1102519"/>
          </a:xfrm>
        </p:spPr>
        <p:txBody>
          <a:bodyPr wrap="square" numCol="1" compatLnSpc="1">
            <a:prstTxWarp prst="textNoShape">
              <a:avLst/>
            </a:prstTxWarp>
          </a:bodyPr>
          <a:lstStyle/>
          <a:p>
            <a:pPr algn="ctr"/>
            <a:r>
              <a:rPr>
                <a:solidFill>
                  <a:srgbClr val="1D5375"/>
                </a:solidFill>
                <a:effectLst/>
              </a:rPr>
              <a:t>Lunch</a:t>
            </a:r>
          </a:p>
        </p:txBody>
      </p:sp>
      <p:sp>
        <p:nvSpPr>
          <p:cNvPr id="27651" name="Rectangle 5"/>
          <p:cNvSpPr>
            <a:spLocks noGrp="1" noChangeArrowheads="1"/>
          </p:cNvSpPr>
          <p:nvPr>
            <p:ph type="subTitle" idx="4294967295"/>
          </p:nvPr>
        </p:nvSpPr>
        <p:spPr>
          <a:xfrm>
            <a:off x="2171700" y="2914650"/>
            <a:ext cx="4800600" cy="1314450"/>
          </a:xfrm>
        </p:spPr>
        <p:txBody>
          <a:bodyPr/>
          <a:lstStyle/>
          <a:p>
            <a:pPr marL="0" indent="0" algn="ctr">
              <a:buNone/>
            </a:pPr>
            <a:r>
              <a:rPr>
                <a:solidFill>
                  <a:schemeClr val="tx1"/>
                </a:solidFill>
                <a:effectLst/>
                <a:latin typeface="Arial" charset="0"/>
              </a:rPr>
              <a:t>60 minutes</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7442" name="Picture 6" descr="Map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160" y="842963"/>
            <a:ext cx="5553075" cy="363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16"/>
          <p:cNvSpPr>
            <a:spLocks noGrp="1"/>
          </p:cNvSpPr>
          <p:nvPr>
            <p:ph type="subTitle" idx="4294967295"/>
          </p:nvPr>
        </p:nvSpPr>
        <p:spPr>
          <a:xfrm>
            <a:off x="3049192" y="3830242"/>
            <a:ext cx="2736056" cy="421481"/>
          </a:xfrm>
          <a:effectLst>
            <a:outerShdw dist="35921" dir="2700000" algn="ctr" rotWithShape="0">
              <a:schemeClr val="folHlink"/>
            </a:outerShdw>
          </a:effectLst>
        </p:spPr>
        <p:txBody>
          <a:bodyPr/>
          <a:lstStyle/>
          <a:p>
            <a:pPr marL="0" indent="0" algn="ctr">
              <a:buNone/>
              <a:defRPr/>
            </a:pPr>
            <a:r>
              <a:rPr sz="2100" b="1">
                <a:effectLst>
                  <a:outerShdw blurRad="38100" dist="38100" dir="2700000" algn="tl">
                    <a:srgbClr val="C0C0C0"/>
                  </a:outerShdw>
                </a:effectLst>
                <a:latin typeface="Arial" charset="0"/>
              </a:rPr>
              <a:t>How I Show Up</a:t>
            </a:r>
          </a:p>
        </p:txBody>
      </p:sp>
      <p:sp>
        <p:nvSpPr>
          <p:cNvPr id="14" name="TextBox 13"/>
          <p:cNvSpPr txBox="1"/>
          <p:nvPr/>
        </p:nvSpPr>
        <p:spPr bwMode="auto">
          <a:xfrm>
            <a:off x="5198269" y="303431"/>
            <a:ext cx="2570560" cy="553998"/>
          </a:xfrm>
          <a:prstGeom prst="rect">
            <a:avLst/>
          </a:prstGeom>
          <a:noFill/>
          <a:ln w="9525" cap="flat" cmpd="sng" algn="ctr">
            <a:noFill/>
            <a:prstDash val="solid"/>
            <a:headEnd type="none" w="med" len="med"/>
            <a:tailEnd type="none" w="med" len="med"/>
          </a:ln>
          <a:effectLst/>
        </p:spPr>
        <p:txBody>
          <a:bodyPr lIns="137160" tIns="137160" rIns="137160" bIns="137160" anchor="ctr">
            <a:spAutoFit/>
          </a:bodyPr>
          <a:lstStyle/>
          <a:p>
            <a:pPr algn="ctr">
              <a:defRPr/>
            </a:pPr>
            <a:endParaRPr lang="en-US" b="1" kern="0" dirty="0">
              <a:ln w="17780" cmpd="sng">
                <a:noFill/>
                <a:prstDash val="solid"/>
                <a:miter lim="800000"/>
              </a:ln>
              <a:solidFill>
                <a:srgbClr val="FFFF00"/>
              </a:solidFill>
              <a:effectLst>
                <a:outerShdw blurRad="38100" dist="38100" dir="2700000" algn="tl">
                  <a:srgbClr val="000000">
                    <a:alpha val="43137"/>
                  </a:srgbClr>
                </a:outerShdw>
              </a:effectLst>
              <a:latin typeface="Arial Black"/>
            </a:endParaRPr>
          </a:p>
        </p:txBody>
      </p:sp>
      <p:sp>
        <p:nvSpPr>
          <p:cNvPr id="2" name="Title 1"/>
          <p:cNvSpPr>
            <a:spLocks/>
          </p:cNvSpPr>
          <p:nvPr/>
        </p:nvSpPr>
        <p:spPr bwMode="auto">
          <a:xfrm>
            <a:off x="1471613" y="201217"/>
            <a:ext cx="3393281" cy="48815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700" i="1">
                <a:solidFill>
                  <a:schemeClr val="bg1"/>
                </a:solidFill>
              </a:rPr>
              <a:t>MODULE 3</a:t>
            </a:r>
          </a:p>
        </p:txBody>
      </p:sp>
      <p:sp>
        <p:nvSpPr>
          <p:cNvPr id="317447" name="Text Box 7"/>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19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5900" y="1834754"/>
            <a:ext cx="6172200" cy="586978"/>
          </a:xfrm>
        </p:spPr>
        <p:txBody>
          <a:bodyPr wrap="square" numCol="1" compatLnSpc="1">
            <a:prstTxWarp prst="textNoShape">
              <a:avLst/>
            </a:prstTxWarp>
          </a:bodyPr>
          <a:lstStyle/>
          <a:p>
            <a:pPr algn="ctr"/>
            <a:r>
              <a:rPr sz="4200" i="1" dirty="0">
                <a:solidFill>
                  <a:srgbClr val="38B0C4"/>
                </a:solidFill>
                <a:effectLst>
                  <a:outerShdw blurRad="50800" dist="38100" dir="2700000" algn="tl" rotWithShape="0">
                    <a:schemeClr val="tx1">
                      <a:lumMod val="50000"/>
                      <a:lumOff val="50000"/>
                      <a:alpha val="58000"/>
                    </a:schemeClr>
                  </a:outerShdw>
                </a:effectLst>
              </a:rPr>
              <a:t>ICE BREAKER</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 name="Rectangle 73"/>
          <p:cNvSpPr>
            <a:spLocks noChangeArrowheads="1"/>
          </p:cNvSpPr>
          <p:nvPr/>
        </p:nvSpPr>
        <p:spPr bwMode="auto">
          <a:xfrm>
            <a:off x="3388964" y="3156454"/>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contourClr>
                <a:srgbClr val="00B0F0"/>
              </a:contourClr>
            </a:sp3d>
          </a:bodyPr>
          <a:lstStyle/>
          <a:p>
            <a:pPr>
              <a:defRPr/>
            </a:pPr>
            <a:r>
              <a:rPr lang="en-US" sz="5400" dirty="0">
                <a:solidFill>
                  <a:srgbClr val="FFC000"/>
                </a:solidFill>
              </a:rPr>
              <a:t>S</a:t>
            </a:r>
          </a:p>
        </p:txBody>
      </p:sp>
      <p:sp>
        <p:nvSpPr>
          <p:cNvPr id="62" name="Rectangle 74"/>
          <p:cNvSpPr>
            <a:spLocks noChangeArrowheads="1"/>
          </p:cNvSpPr>
          <p:nvPr/>
        </p:nvSpPr>
        <p:spPr bwMode="auto">
          <a:xfrm>
            <a:off x="5193683" y="3156454"/>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contourClr>
                <a:srgbClr val="00B0F0"/>
              </a:contourClr>
            </a:sp3d>
          </a:bodyPr>
          <a:lstStyle/>
          <a:p>
            <a:pPr>
              <a:defRPr/>
            </a:pPr>
            <a:r>
              <a:rPr lang="en-US" sz="5400" dirty="0">
                <a:solidFill>
                  <a:srgbClr val="FFC000"/>
                </a:solidFill>
              </a:rPr>
              <a:t>P</a:t>
            </a:r>
          </a:p>
        </p:txBody>
      </p:sp>
      <p:sp>
        <p:nvSpPr>
          <p:cNvPr id="63" name="Rectangle 75"/>
          <p:cNvSpPr>
            <a:spLocks noChangeArrowheads="1"/>
          </p:cNvSpPr>
          <p:nvPr/>
        </p:nvSpPr>
        <p:spPr bwMode="auto">
          <a:xfrm>
            <a:off x="3366121" y="1371276"/>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contourClr>
                <a:srgbClr val="00B0F0"/>
              </a:contourClr>
            </a:sp3d>
          </a:bodyPr>
          <a:lstStyle/>
          <a:p>
            <a:pPr>
              <a:defRPr/>
            </a:pPr>
            <a:r>
              <a:rPr lang="en-US" sz="5400" dirty="0">
                <a:solidFill>
                  <a:srgbClr val="FFC000"/>
                </a:solidFill>
              </a:rPr>
              <a:t>A</a:t>
            </a:r>
          </a:p>
        </p:txBody>
      </p:sp>
      <p:sp>
        <p:nvSpPr>
          <p:cNvPr id="64" name="Rectangle 76"/>
          <p:cNvSpPr>
            <a:spLocks noChangeArrowheads="1"/>
          </p:cNvSpPr>
          <p:nvPr/>
        </p:nvSpPr>
        <p:spPr bwMode="auto">
          <a:xfrm>
            <a:off x="5170840" y="1392052"/>
            <a:ext cx="50574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contourClr>
                <a:srgbClr val="00B0F0"/>
              </a:contourClr>
            </a:sp3d>
          </a:bodyPr>
          <a:lstStyle/>
          <a:p>
            <a:pPr>
              <a:defRPr/>
            </a:pPr>
            <a:r>
              <a:rPr lang="en-US" sz="5400" dirty="0">
                <a:solidFill>
                  <a:srgbClr val="FFC000"/>
                </a:solidFill>
              </a:rPr>
              <a:t>C</a:t>
            </a:r>
          </a:p>
        </p:txBody>
      </p:sp>
      <p:sp>
        <p:nvSpPr>
          <p:cNvPr id="3" name="Title 2"/>
          <p:cNvSpPr>
            <a:spLocks noGrp="1"/>
          </p:cNvSpPr>
          <p:nvPr>
            <p:ph type="title"/>
          </p:nvPr>
        </p:nvSpPr>
        <p:spPr bwMode="auto">
          <a:xfrm>
            <a:off x="1485900" y="130969"/>
            <a:ext cx="6172200" cy="586979"/>
          </a:xfrm>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HOW I USE ENERGY</a:t>
            </a:r>
          </a:p>
        </p:txBody>
      </p:sp>
      <p:sp>
        <p:nvSpPr>
          <p:cNvPr id="7" name="Oval 6"/>
          <p:cNvSpPr/>
          <p:nvPr/>
        </p:nvSpPr>
        <p:spPr bwMode="auto">
          <a:xfrm>
            <a:off x="4335824" y="2390126"/>
            <a:ext cx="194505" cy="194505"/>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4" name="Oval 43"/>
          <p:cNvSpPr/>
          <p:nvPr/>
        </p:nvSpPr>
        <p:spPr bwMode="auto">
          <a:xfrm>
            <a:off x="5500255" y="1690038"/>
            <a:ext cx="194505" cy="194505"/>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5" name="Oval 44"/>
          <p:cNvSpPr/>
          <p:nvPr/>
        </p:nvSpPr>
        <p:spPr bwMode="auto">
          <a:xfrm>
            <a:off x="5657417" y="3711936"/>
            <a:ext cx="194505" cy="194505"/>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6" name="Oval 45"/>
          <p:cNvSpPr/>
          <p:nvPr/>
        </p:nvSpPr>
        <p:spPr bwMode="auto">
          <a:xfrm>
            <a:off x="4150086" y="3026136"/>
            <a:ext cx="194505" cy="194505"/>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3" name="Text Box 29"/>
          <p:cNvSpPr txBox="1">
            <a:spLocks noChangeArrowheads="1"/>
          </p:cNvSpPr>
          <p:nvPr/>
        </p:nvSpPr>
        <p:spPr bwMode="auto">
          <a:xfrm>
            <a:off x="5832873" y="2336006"/>
            <a:ext cx="978694"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200">
                <a:solidFill>
                  <a:srgbClr val="F2EBD9"/>
                </a:solidFill>
              </a:rPr>
              <a:t>INITIATE</a:t>
            </a:r>
            <a:endParaRPr lang="en-US" sz="1200" b="1">
              <a:solidFill>
                <a:schemeClr val="bg1"/>
              </a:solidFill>
              <a:latin typeface="Arial" charset="0"/>
              <a:cs typeface="Arial" charset="0"/>
            </a:endParaRPr>
          </a:p>
        </p:txBody>
      </p:sp>
      <p:sp>
        <p:nvSpPr>
          <p:cNvPr id="59" name="Text Box 4"/>
          <p:cNvSpPr txBox="1">
            <a:spLocks noChangeArrowheads="1"/>
          </p:cNvSpPr>
          <p:nvPr/>
        </p:nvSpPr>
        <p:spPr bwMode="auto">
          <a:xfrm>
            <a:off x="2287192" y="2982516"/>
            <a:ext cx="1353740" cy="2308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a:solidFill>
                  <a:srgbClr val="EBE600"/>
                </a:solidFill>
                <a:latin typeface="Arial" charset="0"/>
                <a:cs typeface="Arial" charset="0"/>
              </a:rPr>
              <a:t>(A+S=SCORE)</a:t>
            </a:r>
          </a:p>
        </p:txBody>
      </p:sp>
      <p:sp>
        <p:nvSpPr>
          <p:cNvPr id="65" name="Freeform 64"/>
          <p:cNvSpPr/>
          <p:nvPr/>
        </p:nvSpPr>
        <p:spPr bwMode="auto">
          <a:xfrm>
            <a:off x="4243388" y="1771650"/>
            <a:ext cx="1514475" cy="2007394"/>
          </a:xfrm>
          <a:custGeom>
            <a:avLst/>
            <a:gdLst>
              <a:gd name="connsiteX0" fmla="*/ 257175 w 2019300"/>
              <a:gd name="connsiteY0" fmla="*/ 933450 h 2676525"/>
              <a:gd name="connsiteX1" fmla="*/ 1800225 w 2019300"/>
              <a:gd name="connsiteY1" fmla="*/ 0 h 2676525"/>
              <a:gd name="connsiteX2" fmla="*/ 2019300 w 2019300"/>
              <a:gd name="connsiteY2" fmla="*/ 2676525 h 2676525"/>
              <a:gd name="connsiteX3" fmla="*/ 0 w 2019300"/>
              <a:gd name="connsiteY3" fmla="*/ 1800225 h 2676525"/>
              <a:gd name="connsiteX4" fmla="*/ 257175 w 2019300"/>
              <a:gd name="connsiteY4" fmla="*/ 93345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2676525">
                <a:moveTo>
                  <a:pt x="257175" y="933450"/>
                </a:moveTo>
                <a:lnTo>
                  <a:pt x="1800225" y="0"/>
                </a:lnTo>
                <a:lnTo>
                  <a:pt x="2019300" y="2676525"/>
                </a:lnTo>
                <a:lnTo>
                  <a:pt x="0" y="1800225"/>
                </a:lnTo>
                <a:lnTo>
                  <a:pt x="257175" y="933450"/>
                </a:lnTo>
                <a:close/>
              </a:path>
            </a:pathLst>
          </a:custGeom>
          <a:noFill/>
          <a:ln w="25400">
            <a:gradFill>
              <a:gsLst>
                <a:gs pos="0">
                  <a:srgbClr val="FFF200"/>
                </a:gs>
                <a:gs pos="45000">
                  <a:srgbClr val="FF7A00"/>
                </a:gs>
                <a:gs pos="70000">
                  <a:srgbClr val="FF0300"/>
                </a:gs>
                <a:gs pos="100000">
                  <a:srgbClr val="FF0000"/>
                </a:gs>
              </a:gsLst>
              <a:lin ang="5400000" scaled="0"/>
            </a:gra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66" name="Freeform 65"/>
          <p:cNvSpPr/>
          <p:nvPr/>
        </p:nvSpPr>
        <p:spPr bwMode="auto">
          <a:xfrm>
            <a:off x="4236244" y="1770460"/>
            <a:ext cx="1514475" cy="2007394"/>
          </a:xfrm>
          <a:custGeom>
            <a:avLst/>
            <a:gdLst>
              <a:gd name="connsiteX0" fmla="*/ 257175 w 2019300"/>
              <a:gd name="connsiteY0" fmla="*/ 933450 h 2676525"/>
              <a:gd name="connsiteX1" fmla="*/ 1800225 w 2019300"/>
              <a:gd name="connsiteY1" fmla="*/ 0 h 2676525"/>
              <a:gd name="connsiteX2" fmla="*/ 2019300 w 2019300"/>
              <a:gd name="connsiteY2" fmla="*/ 2676525 h 2676525"/>
              <a:gd name="connsiteX3" fmla="*/ 0 w 2019300"/>
              <a:gd name="connsiteY3" fmla="*/ 1800225 h 2676525"/>
              <a:gd name="connsiteX4" fmla="*/ 257175 w 2019300"/>
              <a:gd name="connsiteY4" fmla="*/ 93345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2676525">
                <a:moveTo>
                  <a:pt x="257175" y="933450"/>
                </a:moveTo>
                <a:lnTo>
                  <a:pt x="1800225" y="0"/>
                </a:lnTo>
                <a:lnTo>
                  <a:pt x="2019300" y="2676525"/>
                </a:lnTo>
                <a:lnTo>
                  <a:pt x="0" y="1800225"/>
                </a:lnTo>
                <a:lnTo>
                  <a:pt x="257175" y="933450"/>
                </a:lnTo>
                <a:close/>
              </a:path>
            </a:pathLst>
          </a:custGeom>
          <a:gradFill>
            <a:gsLst>
              <a:gs pos="0">
                <a:schemeClr val="accent1">
                  <a:tint val="50000"/>
                  <a:satMod val="300000"/>
                  <a:alpha val="55000"/>
                </a:schemeClr>
              </a:gs>
              <a:gs pos="35000">
                <a:schemeClr val="accent1">
                  <a:tint val="37000"/>
                  <a:satMod val="300000"/>
                  <a:alpha val="52000"/>
                </a:schemeClr>
              </a:gs>
              <a:gs pos="100000">
                <a:schemeClr val="accent1">
                  <a:tint val="15000"/>
                  <a:satMod val="350000"/>
                  <a:alpha val="19000"/>
                </a:schemeClr>
              </a:gs>
            </a:gsLst>
          </a:gradFill>
          <a:ln w="25400">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69" name="Rectangle 2"/>
          <p:cNvSpPr>
            <a:spLocks noChangeArrowheads="1"/>
          </p:cNvSpPr>
          <p:nvPr/>
        </p:nvSpPr>
        <p:spPr bwMode="auto">
          <a:xfrm>
            <a:off x="2757488" y="2520554"/>
            <a:ext cx="411956" cy="411956"/>
          </a:xfrm>
          <a:prstGeom prst="rect">
            <a:avLst/>
          </a:prstGeom>
          <a:gradFill>
            <a:gsLst>
              <a:gs pos="0">
                <a:srgbClr val="9BD7FF"/>
              </a:gs>
              <a:gs pos="100000">
                <a:schemeClr val="bg1"/>
              </a:gs>
            </a:gsLst>
            <a:lin ang="16200000" scaled="1"/>
          </a:gradFill>
          <a:ln w="25400">
            <a:solidFill>
              <a:srgbClr val="663300"/>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70" name="Rectangle 2"/>
          <p:cNvSpPr>
            <a:spLocks noChangeArrowheads="1"/>
          </p:cNvSpPr>
          <p:nvPr/>
        </p:nvSpPr>
        <p:spPr bwMode="auto">
          <a:xfrm>
            <a:off x="6107907" y="2520554"/>
            <a:ext cx="411956" cy="411956"/>
          </a:xfrm>
          <a:prstGeom prst="rect">
            <a:avLst/>
          </a:prstGeom>
          <a:gradFill>
            <a:gsLst>
              <a:gs pos="0">
                <a:srgbClr val="9BD7FF"/>
              </a:gs>
              <a:gs pos="100000">
                <a:schemeClr val="bg1"/>
              </a:gs>
            </a:gsLst>
            <a:lin ang="16200000" scaled="1"/>
          </a:gradFill>
          <a:ln w="25400">
            <a:solidFill>
              <a:srgbClr val="663300"/>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71" name="Rectangle 2"/>
          <p:cNvSpPr>
            <a:spLocks noChangeArrowheads="1"/>
          </p:cNvSpPr>
          <p:nvPr/>
        </p:nvSpPr>
        <p:spPr bwMode="auto">
          <a:xfrm>
            <a:off x="4436269" y="747713"/>
            <a:ext cx="411956" cy="411956"/>
          </a:xfrm>
          <a:prstGeom prst="rect">
            <a:avLst/>
          </a:prstGeom>
          <a:gradFill>
            <a:gsLst>
              <a:gs pos="0">
                <a:srgbClr val="9BD7FF"/>
              </a:gs>
              <a:gs pos="100000">
                <a:schemeClr val="bg1"/>
              </a:gs>
            </a:gsLst>
            <a:lin ang="16200000" scaled="1"/>
          </a:gradFill>
          <a:ln w="25400">
            <a:solidFill>
              <a:srgbClr val="663300"/>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72" name="Rectangle 2"/>
          <p:cNvSpPr>
            <a:spLocks noChangeArrowheads="1"/>
          </p:cNvSpPr>
          <p:nvPr/>
        </p:nvSpPr>
        <p:spPr bwMode="auto">
          <a:xfrm>
            <a:off x="4436269" y="4373167"/>
            <a:ext cx="411956" cy="411956"/>
          </a:xfrm>
          <a:prstGeom prst="rect">
            <a:avLst/>
          </a:prstGeom>
          <a:gradFill>
            <a:gsLst>
              <a:gs pos="0">
                <a:srgbClr val="9BD7FF"/>
              </a:gs>
              <a:gs pos="100000">
                <a:schemeClr val="bg1"/>
              </a:gs>
            </a:gsLst>
            <a:lin ang="16200000" scaled="1"/>
          </a:gradFill>
          <a:ln w="25400">
            <a:solidFill>
              <a:srgbClr val="663300"/>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78" name="Text Box 29"/>
          <p:cNvSpPr txBox="1">
            <a:spLocks noChangeArrowheads="1"/>
          </p:cNvSpPr>
          <p:nvPr/>
        </p:nvSpPr>
        <p:spPr bwMode="auto">
          <a:xfrm>
            <a:off x="2386013" y="2325291"/>
            <a:ext cx="1164431"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200">
                <a:solidFill>
                  <a:srgbClr val="F2EBD9"/>
                </a:solidFill>
              </a:rPr>
              <a:t>IMPLEMENT</a:t>
            </a:r>
            <a:endParaRPr lang="en-US" sz="1200" b="1">
              <a:solidFill>
                <a:schemeClr val="bg1"/>
              </a:solidFill>
              <a:latin typeface="Arial" charset="0"/>
              <a:cs typeface="Arial" charset="0"/>
            </a:endParaRPr>
          </a:p>
        </p:txBody>
      </p:sp>
      <p:sp>
        <p:nvSpPr>
          <p:cNvPr id="79" name="Text Box 29"/>
          <p:cNvSpPr txBox="1">
            <a:spLocks noChangeArrowheads="1"/>
          </p:cNvSpPr>
          <p:nvPr/>
        </p:nvSpPr>
        <p:spPr bwMode="auto">
          <a:xfrm>
            <a:off x="4048125" y="4164806"/>
            <a:ext cx="1253729"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200">
                <a:solidFill>
                  <a:srgbClr val="F2EBD9"/>
                </a:solidFill>
              </a:rPr>
              <a:t>RELATIONAL</a:t>
            </a:r>
            <a:endParaRPr lang="en-US" sz="1200" b="1">
              <a:solidFill>
                <a:schemeClr val="bg1"/>
              </a:solidFill>
              <a:latin typeface="Arial" charset="0"/>
              <a:cs typeface="Arial" charset="0"/>
            </a:endParaRPr>
          </a:p>
        </p:txBody>
      </p:sp>
      <p:sp>
        <p:nvSpPr>
          <p:cNvPr id="80" name="Text Box 29"/>
          <p:cNvSpPr txBox="1">
            <a:spLocks noChangeArrowheads="1"/>
          </p:cNvSpPr>
          <p:nvPr/>
        </p:nvSpPr>
        <p:spPr bwMode="auto">
          <a:xfrm>
            <a:off x="4301729" y="565547"/>
            <a:ext cx="691753"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200">
                <a:solidFill>
                  <a:srgbClr val="F2EBD9"/>
                </a:solidFill>
              </a:rPr>
              <a:t>TASK</a:t>
            </a:r>
            <a:endParaRPr lang="en-US" sz="1200" b="1">
              <a:solidFill>
                <a:schemeClr val="bg1"/>
              </a:solidFill>
              <a:latin typeface="Arial" charset="0"/>
              <a:cs typeface="Arial" charset="0"/>
            </a:endParaRPr>
          </a:p>
        </p:txBody>
      </p:sp>
      <p:sp>
        <p:nvSpPr>
          <p:cNvPr id="83" name="Text Box 4"/>
          <p:cNvSpPr txBox="1">
            <a:spLocks noChangeArrowheads="1"/>
          </p:cNvSpPr>
          <p:nvPr/>
        </p:nvSpPr>
        <p:spPr bwMode="auto">
          <a:xfrm>
            <a:off x="4448175" y="846535"/>
            <a:ext cx="3786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b="1">
                <a:latin typeface="Arial" charset="0"/>
                <a:cs typeface="Arial" charset="0"/>
              </a:rPr>
              <a:t>11</a:t>
            </a:r>
          </a:p>
        </p:txBody>
      </p:sp>
      <p:sp>
        <p:nvSpPr>
          <p:cNvPr id="84" name="Text Box 4"/>
          <p:cNvSpPr txBox="1">
            <a:spLocks noChangeArrowheads="1"/>
          </p:cNvSpPr>
          <p:nvPr/>
        </p:nvSpPr>
        <p:spPr bwMode="auto">
          <a:xfrm>
            <a:off x="2769394" y="2611041"/>
            <a:ext cx="3786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b="1">
                <a:latin typeface="Arial" charset="0"/>
                <a:cs typeface="Arial" charset="0"/>
              </a:rPr>
              <a:t>3</a:t>
            </a:r>
          </a:p>
        </p:txBody>
      </p:sp>
      <p:sp>
        <p:nvSpPr>
          <p:cNvPr id="85" name="Text Box 4"/>
          <p:cNvSpPr txBox="1">
            <a:spLocks noChangeArrowheads="1"/>
          </p:cNvSpPr>
          <p:nvPr/>
        </p:nvSpPr>
        <p:spPr bwMode="auto">
          <a:xfrm>
            <a:off x="5654279" y="2957513"/>
            <a:ext cx="1453753" cy="2308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a:solidFill>
                  <a:srgbClr val="EBE600"/>
                </a:solidFill>
                <a:latin typeface="Arial" charset="0"/>
                <a:cs typeface="Arial" charset="0"/>
              </a:rPr>
              <a:t>(C+P=SCORE)</a:t>
            </a:r>
          </a:p>
        </p:txBody>
      </p:sp>
      <p:sp>
        <p:nvSpPr>
          <p:cNvPr id="86" name="Text Box 4"/>
          <p:cNvSpPr txBox="1">
            <a:spLocks noChangeArrowheads="1"/>
          </p:cNvSpPr>
          <p:nvPr/>
        </p:nvSpPr>
        <p:spPr bwMode="auto">
          <a:xfrm>
            <a:off x="3882629" y="1129904"/>
            <a:ext cx="1539478" cy="2308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a:solidFill>
                  <a:srgbClr val="EBE600"/>
                </a:solidFill>
                <a:latin typeface="Arial" charset="0"/>
                <a:cs typeface="Arial" charset="0"/>
              </a:rPr>
              <a:t>(A+C=SCORE)</a:t>
            </a:r>
          </a:p>
        </p:txBody>
      </p:sp>
      <p:sp>
        <p:nvSpPr>
          <p:cNvPr id="87" name="Text Box 4"/>
          <p:cNvSpPr txBox="1">
            <a:spLocks noChangeArrowheads="1"/>
          </p:cNvSpPr>
          <p:nvPr/>
        </p:nvSpPr>
        <p:spPr bwMode="auto">
          <a:xfrm>
            <a:off x="3943350" y="4837510"/>
            <a:ext cx="1453754" cy="2308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a:solidFill>
                  <a:srgbClr val="EBE600"/>
                </a:solidFill>
                <a:latin typeface="Arial" charset="0"/>
                <a:cs typeface="Arial" charset="0"/>
              </a:rPr>
              <a:t>(S+P=SCORE)</a:t>
            </a:r>
          </a:p>
        </p:txBody>
      </p:sp>
      <p:sp>
        <p:nvSpPr>
          <p:cNvPr id="88" name="TextBox 87"/>
          <p:cNvSpPr txBox="1"/>
          <p:nvPr/>
        </p:nvSpPr>
        <p:spPr>
          <a:xfrm>
            <a:off x="5450681" y="1693069"/>
            <a:ext cx="30328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10</a:t>
            </a:r>
          </a:p>
        </p:txBody>
      </p:sp>
      <p:sp>
        <p:nvSpPr>
          <p:cNvPr id="89" name="TextBox 88"/>
          <p:cNvSpPr txBox="1"/>
          <p:nvPr/>
        </p:nvSpPr>
        <p:spPr>
          <a:xfrm>
            <a:off x="4318397" y="2378869"/>
            <a:ext cx="24397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1</a:t>
            </a:r>
          </a:p>
        </p:txBody>
      </p:sp>
      <p:sp>
        <p:nvSpPr>
          <p:cNvPr id="90" name="TextBox 89"/>
          <p:cNvSpPr txBox="1"/>
          <p:nvPr/>
        </p:nvSpPr>
        <p:spPr>
          <a:xfrm>
            <a:off x="5451872" y="1669257"/>
            <a:ext cx="30328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10</a:t>
            </a:r>
          </a:p>
        </p:txBody>
      </p:sp>
      <p:sp>
        <p:nvSpPr>
          <p:cNvPr id="91" name="TextBox 90"/>
          <p:cNvSpPr txBox="1"/>
          <p:nvPr/>
        </p:nvSpPr>
        <p:spPr>
          <a:xfrm>
            <a:off x="5614988" y="3708798"/>
            <a:ext cx="30328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11</a:t>
            </a:r>
          </a:p>
        </p:txBody>
      </p:sp>
      <p:sp>
        <p:nvSpPr>
          <p:cNvPr id="92" name="TextBox 91"/>
          <p:cNvSpPr txBox="1"/>
          <p:nvPr/>
        </p:nvSpPr>
        <p:spPr>
          <a:xfrm>
            <a:off x="5618560" y="3700463"/>
            <a:ext cx="30328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11</a:t>
            </a:r>
          </a:p>
        </p:txBody>
      </p:sp>
      <p:sp>
        <p:nvSpPr>
          <p:cNvPr id="93" name="TextBox 92"/>
          <p:cNvSpPr txBox="1"/>
          <p:nvPr/>
        </p:nvSpPr>
        <p:spPr>
          <a:xfrm>
            <a:off x="4150519" y="3021807"/>
            <a:ext cx="24397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2</a:t>
            </a:r>
          </a:p>
        </p:txBody>
      </p:sp>
      <p:sp>
        <p:nvSpPr>
          <p:cNvPr id="94" name="TextBox 93"/>
          <p:cNvSpPr txBox="1"/>
          <p:nvPr/>
        </p:nvSpPr>
        <p:spPr>
          <a:xfrm>
            <a:off x="4316016" y="2375298"/>
            <a:ext cx="24397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1</a:t>
            </a:r>
          </a:p>
        </p:txBody>
      </p:sp>
      <p:sp>
        <p:nvSpPr>
          <p:cNvPr id="95" name="TextBox 94"/>
          <p:cNvSpPr txBox="1"/>
          <p:nvPr/>
        </p:nvSpPr>
        <p:spPr>
          <a:xfrm>
            <a:off x="4152900" y="3022998"/>
            <a:ext cx="243978" cy="219291"/>
          </a:xfrm>
          <a:prstGeom prst="rect">
            <a:avLst/>
          </a:prstGeom>
          <a:noFill/>
        </p:spPr>
        <p:txBody>
          <a:bodyPr wrap="none">
            <a:spAutoFit/>
          </a:bodyPr>
          <a:lstStyle/>
          <a:p>
            <a:pPr>
              <a:defRPr/>
            </a:pPr>
            <a:r>
              <a:rPr lang="en-US" sz="825" b="1" dirty="0">
                <a:solidFill>
                  <a:schemeClr val="bg1"/>
                </a:solidFill>
                <a:effectLst>
                  <a:outerShdw blurRad="38100" dist="38100" dir="2700000" algn="tl">
                    <a:srgbClr val="000000">
                      <a:alpha val="43137"/>
                    </a:srgbClr>
                  </a:outerShdw>
                </a:effectLst>
                <a:latin typeface="Arial" pitchFamily="34" charset="0"/>
                <a:cs typeface="Arial" pitchFamily="34" charset="0"/>
              </a:rPr>
              <a:t>2</a:t>
            </a:r>
          </a:p>
        </p:txBody>
      </p:sp>
      <p:sp>
        <p:nvSpPr>
          <p:cNvPr id="41" name="Rectangle 31"/>
          <p:cNvSpPr>
            <a:spLocks noChangeArrowheads="1"/>
          </p:cNvSpPr>
          <p:nvPr/>
        </p:nvSpPr>
        <p:spPr bwMode="auto">
          <a:xfrm>
            <a:off x="4449366" y="4381500"/>
            <a:ext cx="384572" cy="396479"/>
          </a:xfrm>
          <a:prstGeom prst="rect">
            <a:avLst/>
          </a:prstGeom>
          <a:solidFill>
            <a:srgbClr val="FFFF00"/>
          </a:solidFill>
          <a:ln w="9525">
            <a:noFill/>
            <a:miter lim="800000"/>
            <a:headEnd/>
            <a:tailEnd/>
          </a:ln>
          <a:effectLst/>
        </p:spPr>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42" name="Rectangle 27"/>
          <p:cNvSpPr>
            <a:spLocks noChangeArrowheads="1"/>
          </p:cNvSpPr>
          <p:nvPr/>
        </p:nvSpPr>
        <p:spPr bwMode="auto">
          <a:xfrm>
            <a:off x="6121004" y="2527698"/>
            <a:ext cx="389334" cy="401240"/>
          </a:xfrm>
          <a:prstGeom prst="rect">
            <a:avLst/>
          </a:prstGeom>
          <a:solidFill>
            <a:srgbClr val="FFFF00"/>
          </a:solidFill>
          <a:ln w="9525">
            <a:noFill/>
            <a:miter lim="800000"/>
            <a:headEnd/>
            <a:tailEnd/>
          </a:ln>
          <a:effectLst/>
        </p:spPr>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81" name="Text Box 4"/>
          <p:cNvSpPr txBox="1">
            <a:spLocks noChangeArrowheads="1"/>
          </p:cNvSpPr>
          <p:nvPr/>
        </p:nvSpPr>
        <p:spPr bwMode="auto">
          <a:xfrm>
            <a:off x="6122194" y="2614613"/>
            <a:ext cx="3786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b="1">
                <a:latin typeface="Arial" charset="0"/>
                <a:cs typeface="Arial" charset="0"/>
              </a:rPr>
              <a:t>21</a:t>
            </a:r>
          </a:p>
        </p:txBody>
      </p:sp>
      <p:sp>
        <p:nvSpPr>
          <p:cNvPr id="82" name="Text Box 4"/>
          <p:cNvSpPr txBox="1">
            <a:spLocks noChangeArrowheads="1"/>
          </p:cNvSpPr>
          <p:nvPr/>
        </p:nvSpPr>
        <p:spPr bwMode="auto">
          <a:xfrm>
            <a:off x="4448175" y="4475560"/>
            <a:ext cx="3786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gn="ctr">
              <a:spcBef>
                <a:spcPct val="50000"/>
              </a:spcBef>
            </a:pPr>
            <a:r>
              <a:rPr lang="en-US" sz="1500" b="1">
                <a:latin typeface="Arial" charset="0"/>
                <a:cs typeface="Arial" charset="0"/>
              </a:rPr>
              <a:t>13</a:t>
            </a:r>
          </a:p>
        </p:txBody>
      </p:sp>
      <p:sp>
        <p:nvSpPr>
          <p:cNvPr id="29746" name="Text Box 50"/>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61"/>
                                        </p:tgtEl>
                                        <p:attrNameLst>
                                          <p:attrName>style.opacity</p:attrName>
                                        </p:attrNameLst>
                                      </p:cBhvr>
                                      <p:to>
                                        <p:strVal val="0.5"/>
                                      </p:to>
                                    </p:set>
                                    <p:animEffect filter="image" prLst="opacity: 0.5">
                                      <p:cBhvr rctx="IE">
                                        <p:cTn id="7" dur="indefinite"/>
                                        <p:tgtEl>
                                          <p:spTgt spid="61"/>
                                        </p:tgtEl>
                                      </p:cBhvr>
                                    </p:animEffect>
                                  </p:childTnLst>
                                </p:cTn>
                              </p:par>
                              <p:par>
                                <p:cTn id="8" presetID="9" presetClass="emph" presetSubtype="0" nodeType="withEffect">
                                  <p:stCondLst>
                                    <p:cond delay="0"/>
                                  </p:stCondLst>
                                  <p:childTnLst>
                                    <p:set>
                                      <p:cBhvr rctx="PPT">
                                        <p:cTn id="9" dur="indefinite"/>
                                        <p:tgtEl>
                                          <p:spTgt spid="62"/>
                                        </p:tgtEl>
                                        <p:attrNameLst>
                                          <p:attrName>style.opacity</p:attrName>
                                        </p:attrNameLst>
                                      </p:cBhvr>
                                      <p:to>
                                        <p:strVal val="0.5"/>
                                      </p:to>
                                    </p:set>
                                    <p:animEffect filter="image" prLst="opacity: 0.5">
                                      <p:cBhvr rctx="IE">
                                        <p:cTn id="10" dur="indefinite"/>
                                        <p:tgtEl>
                                          <p:spTgt spid="62"/>
                                        </p:tgtEl>
                                      </p:cBhvr>
                                    </p:animEffect>
                                  </p:childTnLst>
                                </p:cTn>
                              </p:par>
                              <p:par>
                                <p:cTn id="11" presetID="9" presetClass="emph" presetSubtype="0" nodeType="withEffect">
                                  <p:stCondLst>
                                    <p:cond delay="0"/>
                                  </p:stCondLst>
                                  <p:childTnLst>
                                    <p:set>
                                      <p:cBhvr rctx="PPT">
                                        <p:cTn id="12" dur="indefinite"/>
                                        <p:tgtEl>
                                          <p:spTgt spid="63"/>
                                        </p:tgtEl>
                                        <p:attrNameLst>
                                          <p:attrName>style.opacity</p:attrName>
                                        </p:attrNameLst>
                                      </p:cBhvr>
                                      <p:to>
                                        <p:strVal val="0.5"/>
                                      </p:to>
                                    </p:set>
                                    <p:animEffect filter="image" prLst="opacity: 0.5">
                                      <p:cBhvr rctx="IE">
                                        <p:cTn id="13" dur="indefinite"/>
                                        <p:tgtEl>
                                          <p:spTgt spid="63"/>
                                        </p:tgtEl>
                                      </p:cBhvr>
                                    </p:animEffect>
                                  </p:childTnLst>
                                </p:cTn>
                              </p:par>
                              <p:par>
                                <p:cTn id="14" presetID="9" presetClass="emph" presetSubtype="0" nodeType="withEffect">
                                  <p:stCondLst>
                                    <p:cond delay="0"/>
                                  </p:stCondLst>
                                  <p:childTnLst>
                                    <p:set>
                                      <p:cBhvr rctx="PPT">
                                        <p:cTn id="15" dur="indefinite"/>
                                        <p:tgtEl>
                                          <p:spTgt spid="64"/>
                                        </p:tgtEl>
                                        <p:attrNameLst>
                                          <p:attrName>style.opacity</p:attrName>
                                        </p:attrNameLst>
                                      </p:cBhvr>
                                      <p:to>
                                        <p:strVal val="0.5"/>
                                      </p:to>
                                    </p:set>
                                    <p:animEffect filter="image" prLst="opacity: 0.5">
                                      <p:cBhvr rctx="IE">
                                        <p:cTn id="16" dur="indefinite"/>
                                        <p:tgtEl>
                                          <p:spTgt spid="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heel(1)">
                                      <p:cBhvr>
                                        <p:cTn id="26" dur="500"/>
                                        <p:tgtEl>
                                          <p:spTgt spid="4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heel(1)">
                                      <p:cBhvr>
                                        <p:cTn id="31" dur="500"/>
                                        <p:tgtEl>
                                          <p:spTgt spid="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heel(1)">
                                      <p:cBhvr>
                                        <p:cTn id="36" dur="500"/>
                                        <p:tgtEl>
                                          <p:spTgt spid="4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2000"/>
                                        <p:tgtEl>
                                          <p:spTgt spid="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1000"/>
                                        <p:tgtEl>
                                          <p:spTgt spid="86"/>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8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childTnLst>
                                </p:cTn>
                              </p:par>
                              <p:par>
                                <p:cTn id="56" presetID="64" presetClass="path" presetSubtype="0" accel="50000" decel="50000" fill="hold" grpId="1" nodeType="withEffect">
                                  <p:stCondLst>
                                    <p:cond delay="0"/>
                                  </p:stCondLst>
                                  <p:childTnLst>
                                    <p:animMotion origin="layout" path="M -5.55556E-7 -1.48148E-6 L 0.0309 -0.30069 " pathEditMode="relative" rAng="0" ptsTypes="AA">
                                      <p:cBhvr>
                                        <p:cTn id="57" dur="2000" fill="hold"/>
                                        <p:tgtEl>
                                          <p:spTgt spid="89"/>
                                        </p:tgtEl>
                                        <p:attrNameLst>
                                          <p:attrName>ppt_x</p:attrName>
                                          <p:attrName>ppt_y</p:attrName>
                                        </p:attrNameLst>
                                      </p:cBhvr>
                                      <p:rCtr x="1545" y="-15046"/>
                                    </p:animMotion>
                                  </p:childTnLst>
                                </p:cTn>
                              </p:par>
                              <p:par>
                                <p:cTn id="58" presetID="10" presetClass="exit" presetSubtype="0" fill="hold" grpId="2" nodeType="withEffect">
                                  <p:stCondLst>
                                    <p:cond delay="800"/>
                                  </p:stCondLst>
                                  <p:childTnLst>
                                    <p:animEffect transition="out" filter="fade">
                                      <p:cBhvr>
                                        <p:cTn id="59" dur="1200"/>
                                        <p:tgtEl>
                                          <p:spTgt spid="88"/>
                                        </p:tgtEl>
                                      </p:cBhvr>
                                    </p:animEffect>
                                    <p:set>
                                      <p:cBhvr>
                                        <p:cTn id="60" dur="1" fill="hold">
                                          <p:stCondLst>
                                            <p:cond delay="1199"/>
                                          </p:stCondLst>
                                        </p:cTn>
                                        <p:tgtEl>
                                          <p:spTgt spid="88"/>
                                        </p:tgtEl>
                                        <p:attrNameLst>
                                          <p:attrName>style.visibility</p:attrName>
                                        </p:attrNameLst>
                                      </p:cBhvr>
                                      <p:to>
                                        <p:strVal val="hidden"/>
                                      </p:to>
                                    </p:set>
                                  </p:childTnLst>
                                </p:cTn>
                              </p:par>
                              <p:par>
                                <p:cTn id="61" presetID="64" presetClass="path" presetSubtype="0" accel="50000" decel="50000" fill="hold" grpId="1" nodeType="withEffect">
                                  <p:stCondLst>
                                    <p:cond delay="0"/>
                                  </p:stCondLst>
                                  <p:childTnLst>
                                    <p:animMotion origin="layout" path="M -1.38889E-6 1.85185E-6 L -0.13403 -0.16736 " pathEditMode="relative" rAng="0" ptsTypes="AA">
                                      <p:cBhvr>
                                        <p:cTn id="62" dur="2000" fill="hold"/>
                                        <p:tgtEl>
                                          <p:spTgt spid="88"/>
                                        </p:tgtEl>
                                        <p:attrNameLst>
                                          <p:attrName>ppt_x</p:attrName>
                                          <p:attrName>ppt_y</p:attrName>
                                        </p:attrNameLst>
                                      </p:cBhvr>
                                      <p:rCtr x="-6701" y="-8380"/>
                                    </p:animMotion>
                                  </p:childTnLst>
                                </p:cTn>
                              </p:par>
                              <p:par>
                                <p:cTn id="63" presetID="10" presetClass="exit" presetSubtype="0" fill="hold" grpId="2" nodeType="withEffect">
                                  <p:stCondLst>
                                    <p:cond delay="800"/>
                                  </p:stCondLst>
                                  <p:childTnLst>
                                    <p:animEffect transition="out" filter="fade">
                                      <p:cBhvr>
                                        <p:cTn id="64" dur="1200"/>
                                        <p:tgtEl>
                                          <p:spTgt spid="89"/>
                                        </p:tgtEl>
                                      </p:cBhvr>
                                    </p:animEffect>
                                    <p:set>
                                      <p:cBhvr>
                                        <p:cTn id="65" dur="1" fill="hold">
                                          <p:stCondLst>
                                            <p:cond delay="1199"/>
                                          </p:stCondLst>
                                        </p:cTn>
                                        <p:tgtEl>
                                          <p:spTgt spid="89"/>
                                        </p:tgtEl>
                                        <p:attrNameLst>
                                          <p:attrName>style.visibility</p:attrName>
                                        </p:attrNameLst>
                                      </p:cBhvr>
                                      <p:to>
                                        <p:strVal val="hidden"/>
                                      </p:to>
                                    </p:set>
                                  </p:childTnLst>
                                </p:cTn>
                              </p:par>
                              <p:par>
                                <p:cTn id="66" presetID="10" presetClass="entr" presetSubtype="0" fill="hold" grpId="0" nodeType="withEffect">
                                  <p:stCondLst>
                                    <p:cond delay="1300"/>
                                  </p:stCondLst>
                                  <p:childTnLst>
                                    <p:set>
                                      <p:cBhvr>
                                        <p:cTn id="67" dur="1" fill="hold">
                                          <p:stCondLst>
                                            <p:cond delay="0"/>
                                          </p:stCondLst>
                                        </p:cTn>
                                        <p:tgtEl>
                                          <p:spTgt spid="83"/>
                                        </p:tgtEl>
                                        <p:attrNameLst>
                                          <p:attrName>style.visibility</p:attrName>
                                        </p:attrNameLst>
                                      </p:cBhvr>
                                      <p:to>
                                        <p:strVal val="visible"/>
                                      </p:to>
                                    </p:set>
                                    <p:animEffect transition="in" filter="fade">
                                      <p:cBhvr>
                                        <p:cTn id="68" dur="1000"/>
                                        <p:tgtEl>
                                          <p:spTgt spid="8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1000"/>
                                        <p:tgtEl>
                                          <p:spTgt spid="85"/>
                                        </p:tgtEl>
                                      </p:cBhvr>
                                    </p:animEffect>
                                  </p:childTnLst>
                                </p:cTn>
                              </p:par>
                              <p:par>
                                <p:cTn id="74" presetID="1" presetClass="entr" presetSubtype="0" fill="hold" nodeType="withEffect">
                                  <p:stCondLst>
                                    <p:cond delay="0"/>
                                  </p:stCondLst>
                                  <p:childTnLst>
                                    <p:set>
                                      <p:cBhvr>
                                        <p:cTn id="75" dur="1" fill="hold">
                                          <p:stCondLst>
                                            <p:cond delay="0"/>
                                          </p:stCondLst>
                                        </p:cTn>
                                        <p:tgtEl>
                                          <p:spTgt spid="9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91"/>
                                        </p:tgtEl>
                                        <p:attrNameLst>
                                          <p:attrName>style.visibility</p:attrName>
                                        </p:attrNameLst>
                                      </p:cBhvr>
                                      <p:to>
                                        <p:strVal val="visible"/>
                                      </p:to>
                                    </p:set>
                                  </p:childTnLst>
                                </p:cTn>
                              </p:par>
                              <p:par>
                                <p:cTn id="78" presetID="64" presetClass="path" presetSubtype="0" accel="50000" decel="50000" fill="hold" nodeType="withEffect">
                                  <p:stCondLst>
                                    <p:cond delay="0"/>
                                  </p:stCondLst>
                                  <p:childTnLst>
                                    <p:animMotion origin="layout" path="M 2.77778E-7 -2.7319E-6 L 0.0783 -0.21582 " pathEditMode="relative" rAng="0" ptsTypes="AA">
                                      <p:cBhvr>
                                        <p:cTn id="79" dur="2000" fill="hold"/>
                                        <p:tgtEl>
                                          <p:spTgt spid="91"/>
                                        </p:tgtEl>
                                        <p:attrNameLst>
                                          <p:attrName>ppt_x</p:attrName>
                                          <p:attrName>ppt_y</p:attrName>
                                        </p:attrNameLst>
                                      </p:cBhvr>
                                      <p:rCtr x="3906" y="-10803"/>
                                    </p:animMotion>
                                  </p:childTnLst>
                                </p:cTn>
                              </p:par>
                              <p:par>
                                <p:cTn id="80" presetID="10" presetClass="exit" presetSubtype="0" fill="hold" nodeType="withEffect">
                                  <p:stCondLst>
                                    <p:cond delay="800"/>
                                  </p:stCondLst>
                                  <p:childTnLst>
                                    <p:animEffect transition="out" filter="fade">
                                      <p:cBhvr>
                                        <p:cTn id="81" dur="1200"/>
                                        <p:tgtEl>
                                          <p:spTgt spid="90"/>
                                        </p:tgtEl>
                                      </p:cBhvr>
                                    </p:animEffect>
                                    <p:set>
                                      <p:cBhvr>
                                        <p:cTn id="82" dur="1" fill="hold">
                                          <p:stCondLst>
                                            <p:cond delay="1199"/>
                                          </p:stCondLst>
                                        </p:cTn>
                                        <p:tgtEl>
                                          <p:spTgt spid="90"/>
                                        </p:tgtEl>
                                        <p:attrNameLst>
                                          <p:attrName>style.visibility</p:attrName>
                                        </p:attrNameLst>
                                      </p:cBhvr>
                                      <p:to>
                                        <p:strVal val="hidden"/>
                                      </p:to>
                                    </p:set>
                                  </p:childTnLst>
                                </p:cTn>
                              </p:par>
                              <p:par>
                                <p:cTn id="83" presetID="64" presetClass="path" presetSubtype="0" accel="50000" decel="50000" fill="hold" nodeType="withEffect">
                                  <p:stCondLst>
                                    <p:cond delay="0"/>
                                  </p:stCondLst>
                                  <p:childTnLst>
                                    <p:animMotion origin="layout" path="M 5E-6 -1.2954E-7 L 0.10435 0.17997 " pathEditMode="relative" rAng="0" ptsTypes="AA">
                                      <p:cBhvr>
                                        <p:cTn id="84" dur="2000" fill="hold"/>
                                        <p:tgtEl>
                                          <p:spTgt spid="90"/>
                                        </p:tgtEl>
                                        <p:attrNameLst>
                                          <p:attrName>ppt_x</p:attrName>
                                          <p:attrName>ppt_y</p:attrName>
                                        </p:attrNameLst>
                                      </p:cBhvr>
                                      <p:rCtr x="5208" y="8998"/>
                                    </p:animMotion>
                                  </p:childTnLst>
                                </p:cTn>
                              </p:par>
                              <p:par>
                                <p:cTn id="85" presetID="10" presetClass="exit" presetSubtype="0" fill="hold" nodeType="withEffect">
                                  <p:stCondLst>
                                    <p:cond delay="800"/>
                                  </p:stCondLst>
                                  <p:childTnLst>
                                    <p:animEffect transition="out" filter="fade">
                                      <p:cBhvr>
                                        <p:cTn id="86" dur="1200"/>
                                        <p:tgtEl>
                                          <p:spTgt spid="91"/>
                                        </p:tgtEl>
                                      </p:cBhvr>
                                    </p:animEffect>
                                    <p:set>
                                      <p:cBhvr>
                                        <p:cTn id="87" dur="1" fill="hold">
                                          <p:stCondLst>
                                            <p:cond delay="1199"/>
                                          </p:stCondLst>
                                        </p:cTn>
                                        <p:tgtEl>
                                          <p:spTgt spid="91"/>
                                        </p:tgtEl>
                                        <p:attrNameLst>
                                          <p:attrName>style.visibility</p:attrName>
                                        </p:attrNameLst>
                                      </p:cBhvr>
                                      <p:to>
                                        <p:strVal val="hidden"/>
                                      </p:to>
                                    </p:set>
                                  </p:childTnLst>
                                </p:cTn>
                              </p:par>
                              <p:par>
                                <p:cTn id="88" presetID="10" presetClass="entr" presetSubtype="0" fill="hold" grpId="0" nodeType="withEffect">
                                  <p:stCondLst>
                                    <p:cond delay="1400"/>
                                  </p:stCondLst>
                                  <p:childTnLst>
                                    <p:set>
                                      <p:cBhvr>
                                        <p:cTn id="89" dur="1" fill="hold">
                                          <p:stCondLst>
                                            <p:cond delay="0"/>
                                          </p:stCondLst>
                                        </p:cTn>
                                        <p:tgtEl>
                                          <p:spTgt spid="81"/>
                                        </p:tgtEl>
                                        <p:attrNameLst>
                                          <p:attrName>style.visibility</p:attrName>
                                        </p:attrNameLst>
                                      </p:cBhvr>
                                      <p:to>
                                        <p:strVal val="visible"/>
                                      </p:to>
                                    </p:set>
                                    <p:animEffect transition="in" filter="fade">
                                      <p:cBhvr>
                                        <p:cTn id="90" dur="1000"/>
                                        <p:tgtEl>
                                          <p:spTgt spid="8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fade">
                                      <p:cBhvr>
                                        <p:cTn id="95" dur="1000"/>
                                        <p:tgtEl>
                                          <p:spTgt spid="87"/>
                                        </p:tgtEl>
                                      </p:cBhvr>
                                    </p:animEffect>
                                  </p:childTnLst>
                                </p:cTn>
                              </p:par>
                              <p:par>
                                <p:cTn id="96" presetID="1" presetClass="entr" presetSubtype="0" fill="hold" nodeType="withEffect">
                                  <p:stCondLst>
                                    <p:cond delay="0"/>
                                  </p:stCondLst>
                                  <p:childTnLst>
                                    <p:set>
                                      <p:cBhvr>
                                        <p:cTn id="97" dur="1" fill="hold">
                                          <p:stCondLst>
                                            <p:cond delay="0"/>
                                          </p:stCondLst>
                                        </p:cTn>
                                        <p:tgtEl>
                                          <p:spTgt spid="9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93"/>
                                        </p:tgtEl>
                                        <p:attrNameLst>
                                          <p:attrName>style.visibility</p:attrName>
                                        </p:attrNameLst>
                                      </p:cBhvr>
                                      <p:to>
                                        <p:strVal val="visible"/>
                                      </p:to>
                                    </p:set>
                                  </p:childTnLst>
                                </p:cTn>
                              </p:par>
                              <p:par>
                                <p:cTn id="100" presetID="64" presetClass="path" presetSubtype="0" accel="50000" decel="50000" fill="hold" nodeType="withEffect">
                                  <p:stCondLst>
                                    <p:cond delay="0"/>
                                  </p:stCondLst>
                                  <p:childTnLst>
                                    <p:animMotion origin="layout" path="M -5.55556E-7 -3.48601E-6 L -0.15851 0.11983 " pathEditMode="relative" rAng="0" ptsTypes="AA">
                                      <p:cBhvr>
                                        <p:cTn id="101" dur="2000" fill="hold"/>
                                        <p:tgtEl>
                                          <p:spTgt spid="92"/>
                                        </p:tgtEl>
                                        <p:attrNameLst>
                                          <p:attrName>ppt_x</p:attrName>
                                          <p:attrName>ppt_y</p:attrName>
                                        </p:attrNameLst>
                                      </p:cBhvr>
                                      <p:rCtr x="-7934" y="5991"/>
                                    </p:animMotion>
                                  </p:childTnLst>
                                </p:cTn>
                              </p:par>
                              <p:par>
                                <p:cTn id="102" presetID="10" presetClass="exit" presetSubtype="0" fill="hold" nodeType="withEffect">
                                  <p:stCondLst>
                                    <p:cond delay="800"/>
                                  </p:stCondLst>
                                  <p:childTnLst>
                                    <p:animEffect transition="out" filter="fade">
                                      <p:cBhvr>
                                        <p:cTn id="103" dur="1200"/>
                                        <p:tgtEl>
                                          <p:spTgt spid="92"/>
                                        </p:tgtEl>
                                      </p:cBhvr>
                                    </p:animEffect>
                                    <p:set>
                                      <p:cBhvr>
                                        <p:cTn id="104" dur="1" fill="hold">
                                          <p:stCondLst>
                                            <p:cond delay="1199"/>
                                          </p:stCondLst>
                                        </p:cTn>
                                        <p:tgtEl>
                                          <p:spTgt spid="92"/>
                                        </p:tgtEl>
                                        <p:attrNameLst>
                                          <p:attrName>style.visibility</p:attrName>
                                        </p:attrNameLst>
                                      </p:cBhvr>
                                      <p:to>
                                        <p:strVal val="hidden"/>
                                      </p:to>
                                    </p:set>
                                  </p:childTnLst>
                                </p:cTn>
                              </p:par>
                              <p:par>
                                <p:cTn id="105" presetID="64" presetClass="path" presetSubtype="0" accel="50000" decel="50000" fill="hold" nodeType="withEffect">
                                  <p:stCondLst>
                                    <p:cond delay="0"/>
                                  </p:stCondLst>
                                  <p:childTnLst>
                                    <p:animMotion origin="layout" path="M 2.22222E-6 -6.06061E-7 L 0.05555 0.25168 " pathEditMode="relative" rAng="0" ptsTypes="AA">
                                      <p:cBhvr>
                                        <p:cTn id="106" dur="2000" fill="hold"/>
                                        <p:tgtEl>
                                          <p:spTgt spid="93"/>
                                        </p:tgtEl>
                                        <p:attrNameLst>
                                          <p:attrName>ppt_x</p:attrName>
                                          <p:attrName>ppt_y</p:attrName>
                                        </p:attrNameLst>
                                      </p:cBhvr>
                                      <p:rCtr x="2778" y="12584"/>
                                    </p:animMotion>
                                  </p:childTnLst>
                                </p:cTn>
                              </p:par>
                              <p:par>
                                <p:cTn id="107" presetID="10" presetClass="exit" presetSubtype="0" fill="hold" nodeType="withEffect">
                                  <p:stCondLst>
                                    <p:cond delay="800"/>
                                  </p:stCondLst>
                                  <p:childTnLst>
                                    <p:animEffect transition="out" filter="fade">
                                      <p:cBhvr>
                                        <p:cTn id="108" dur="1200"/>
                                        <p:tgtEl>
                                          <p:spTgt spid="93"/>
                                        </p:tgtEl>
                                      </p:cBhvr>
                                    </p:animEffect>
                                    <p:set>
                                      <p:cBhvr>
                                        <p:cTn id="109" dur="1" fill="hold">
                                          <p:stCondLst>
                                            <p:cond delay="1199"/>
                                          </p:stCondLst>
                                        </p:cTn>
                                        <p:tgtEl>
                                          <p:spTgt spid="93"/>
                                        </p:tgtEl>
                                        <p:attrNameLst>
                                          <p:attrName>style.visibility</p:attrName>
                                        </p:attrNameLst>
                                      </p:cBhvr>
                                      <p:to>
                                        <p:strVal val="hidden"/>
                                      </p:to>
                                    </p:set>
                                  </p:childTnLst>
                                </p:cTn>
                              </p:par>
                              <p:par>
                                <p:cTn id="110" presetID="10" presetClass="entr" presetSubtype="0" fill="hold" grpId="0" nodeType="withEffect">
                                  <p:stCondLst>
                                    <p:cond delay="1200"/>
                                  </p:stCondLst>
                                  <p:childTnLst>
                                    <p:set>
                                      <p:cBhvr>
                                        <p:cTn id="111" dur="1" fill="hold">
                                          <p:stCondLst>
                                            <p:cond delay="0"/>
                                          </p:stCondLst>
                                        </p:cTn>
                                        <p:tgtEl>
                                          <p:spTgt spid="82"/>
                                        </p:tgtEl>
                                        <p:attrNameLst>
                                          <p:attrName>style.visibility</p:attrName>
                                        </p:attrNameLst>
                                      </p:cBhvr>
                                      <p:to>
                                        <p:strVal val="visible"/>
                                      </p:to>
                                    </p:set>
                                    <p:animEffect transition="in" filter="fade">
                                      <p:cBhvr>
                                        <p:cTn id="112" dur="1000"/>
                                        <p:tgtEl>
                                          <p:spTgt spid="8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1000"/>
                                        <p:tgtEl>
                                          <p:spTgt spid="59"/>
                                        </p:tgtEl>
                                      </p:cBhvr>
                                    </p:animEffect>
                                  </p:childTnLst>
                                </p:cTn>
                              </p:par>
                              <p:par>
                                <p:cTn id="118" presetID="1" presetClass="entr" presetSubtype="0" fill="hold" nodeType="withEffect">
                                  <p:stCondLst>
                                    <p:cond delay="0"/>
                                  </p:stCondLst>
                                  <p:childTnLst>
                                    <p:set>
                                      <p:cBhvr>
                                        <p:cTn id="119" dur="1" fill="hold">
                                          <p:stCondLst>
                                            <p:cond delay="0"/>
                                          </p:stCondLst>
                                        </p:cTn>
                                        <p:tgtEl>
                                          <p:spTgt spid="95"/>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94"/>
                                        </p:tgtEl>
                                        <p:attrNameLst>
                                          <p:attrName>style.visibility</p:attrName>
                                        </p:attrNameLst>
                                      </p:cBhvr>
                                      <p:to>
                                        <p:strVal val="visible"/>
                                      </p:to>
                                    </p:set>
                                  </p:childTnLst>
                                </p:cTn>
                              </p:par>
                              <p:par>
                                <p:cTn id="122" presetID="64" presetClass="path" presetSubtype="0" accel="50000" decel="50000" fill="hold" nodeType="withEffect">
                                  <p:stCondLst>
                                    <p:cond delay="0"/>
                                  </p:stCondLst>
                                  <p:childTnLst>
                                    <p:animMotion origin="layout" path="M -3.33333E-6 -3.38885E-6 L -0.20885 0.04604 " pathEditMode="relative" rAng="0" ptsTypes="AA">
                                      <p:cBhvr>
                                        <p:cTn id="123" dur="2000" fill="hold"/>
                                        <p:tgtEl>
                                          <p:spTgt spid="94"/>
                                        </p:tgtEl>
                                        <p:attrNameLst>
                                          <p:attrName>ppt_x</p:attrName>
                                          <p:attrName>ppt_y</p:attrName>
                                        </p:attrNameLst>
                                      </p:cBhvr>
                                      <p:rCtr x="-10451" y="2290"/>
                                    </p:animMotion>
                                  </p:childTnLst>
                                </p:cTn>
                              </p:par>
                              <p:par>
                                <p:cTn id="124" presetID="10" presetClass="exit" presetSubtype="0" fill="hold" nodeType="withEffect">
                                  <p:stCondLst>
                                    <p:cond delay="800"/>
                                  </p:stCondLst>
                                  <p:childTnLst>
                                    <p:animEffect transition="out" filter="fade">
                                      <p:cBhvr>
                                        <p:cTn id="125" dur="1200"/>
                                        <p:tgtEl>
                                          <p:spTgt spid="94"/>
                                        </p:tgtEl>
                                      </p:cBhvr>
                                    </p:animEffect>
                                    <p:set>
                                      <p:cBhvr>
                                        <p:cTn id="126" dur="1" fill="hold">
                                          <p:stCondLst>
                                            <p:cond delay="1199"/>
                                          </p:stCondLst>
                                        </p:cTn>
                                        <p:tgtEl>
                                          <p:spTgt spid="94"/>
                                        </p:tgtEl>
                                        <p:attrNameLst>
                                          <p:attrName>style.visibility</p:attrName>
                                        </p:attrNameLst>
                                      </p:cBhvr>
                                      <p:to>
                                        <p:strVal val="hidden"/>
                                      </p:to>
                                    </p:set>
                                  </p:childTnLst>
                                </p:cTn>
                              </p:par>
                              <p:par>
                                <p:cTn id="127" presetID="64" presetClass="path" presetSubtype="0" accel="50000" decel="50000" fill="hold" nodeType="withEffect">
                                  <p:stCondLst>
                                    <p:cond delay="0"/>
                                  </p:stCondLst>
                                  <p:childTnLst>
                                    <p:animMotion origin="layout" path="M 1.38889E-6 -1.9269E-6 L -0.18524 -0.07865 " pathEditMode="relative" rAng="0" ptsTypes="AA">
                                      <p:cBhvr>
                                        <p:cTn id="128" dur="2000" fill="hold"/>
                                        <p:tgtEl>
                                          <p:spTgt spid="95"/>
                                        </p:tgtEl>
                                        <p:attrNameLst>
                                          <p:attrName>ppt_x</p:attrName>
                                          <p:attrName>ppt_y</p:attrName>
                                        </p:attrNameLst>
                                      </p:cBhvr>
                                      <p:rCtr x="-9271" y="-3932"/>
                                    </p:animMotion>
                                  </p:childTnLst>
                                </p:cTn>
                              </p:par>
                              <p:par>
                                <p:cTn id="129" presetID="10" presetClass="exit" presetSubtype="0" fill="hold" nodeType="withEffect">
                                  <p:stCondLst>
                                    <p:cond delay="800"/>
                                  </p:stCondLst>
                                  <p:childTnLst>
                                    <p:animEffect transition="out" filter="fade">
                                      <p:cBhvr>
                                        <p:cTn id="130" dur="1200"/>
                                        <p:tgtEl>
                                          <p:spTgt spid="95"/>
                                        </p:tgtEl>
                                      </p:cBhvr>
                                    </p:animEffect>
                                    <p:set>
                                      <p:cBhvr>
                                        <p:cTn id="131" dur="1" fill="hold">
                                          <p:stCondLst>
                                            <p:cond delay="1199"/>
                                          </p:stCondLst>
                                        </p:cTn>
                                        <p:tgtEl>
                                          <p:spTgt spid="95"/>
                                        </p:tgtEl>
                                        <p:attrNameLst>
                                          <p:attrName>style.visibility</p:attrName>
                                        </p:attrNameLst>
                                      </p:cBhvr>
                                      <p:to>
                                        <p:strVal val="hidden"/>
                                      </p:to>
                                    </p:set>
                                  </p:childTnLst>
                                </p:cTn>
                              </p:par>
                              <p:par>
                                <p:cTn id="132" presetID="10" presetClass="entr" presetSubtype="0" fill="hold" grpId="0" nodeType="withEffect">
                                  <p:stCondLst>
                                    <p:cond delay="1200"/>
                                  </p:stCondLst>
                                  <p:childTnLst>
                                    <p:set>
                                      <p:cBhvr>
                                        <p:cTn id="133" dur="1" fill="hold">
                                          <p:stCondLst>
                                            <p:cond delay="0"/>
                                          </p:stCondLst>
                                        </p:cTn>
                                        <p:tgtEl>
                                          <p:spTgt spid="84"/>
                                        </p:tgtEl>
                                        <p:attrNameLst>
                                          <p:attrName>style.visibility</p:attrName>
                                        </p:attrNameLst>
                                      </p:cBhvr>
                                      <p:to>
                                        <p:strVal val="visible"/>
                                      </p:to>
                                    </p:set>
                                    <p:animEffect transition="in" filter="fade">
                                      <p:cBhvr>
                                        <p:cTn id="134" dur="1000"/>
                                        <p:tgtEl>
                                          <p:spTgt spid="8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6" grpId="0" animBg="1"/>
      <p:bldP spid="83" grpId="0"/>
      <p:bldP spid="84" grpId="0"/>
      <p:bldP spid="85" grpId="0"/>
      <p:bldP spid="86" grpId="0"/>
      <p:bldP spid="87" grpId="0"/>
      <p:bldP spid="88" grpId="0"/>
      <p:bldP spid="88" grpId="1"/>
      <p:bldP spid="88" grpId="2"/>
      <p:bldP spid="89" grpId="0"/>
      <p:bldP spid="89" grpId="1"/>
      <p:bldP spid="89" grpId="2"/>
      <p:bldP spid="41" grpId="0" animBg="1"/>
      <p:bldP spid="42" grpId="0" animBg="1"/>
      <p:bldP spid="81" grpId="0"/>
      <p:bldP spid="8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193131" y="128588"/>
            <a:ext cx="5467350" cy="43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p>
            <a:endParaRPr lang="en-US" sz="2400" i="1"/>
          </a:p>
        </p:txBody>
      </p:sp>
      <p:sp>
        <p:nvSpPr>
          <p:cNvPr id="4" name="Title 3"/>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RULE OF THUMB</a:t>
            </a:r>
          </a:p>
        </p:txBody>
      </p:sp>
      <p:sp>
        <p:nvSpPr>
          <p:cNvPr id="5" name="Content Placeholder 4"/>
          <p:cNvSpPr>
            <a:spLocks noGrp="1"/>
          </p:cNvSpPr>
          <p:nvPr>
            <p:ph idx="1"/>
          </p:nvPr>
        </p:nvSpPr>
        <p:spPr>
          <a:effectLst/>
        </p:spPr>
        <p:txBody>
          <a:bodyPr/>
          <a:lstStyle/>
          <a:p>
            <a:pPr>
              <a:buFontTx/>
              <a:buNone/>
            </a:pPr>
            <a:r>
              <a:rPr dirty="0">
                <a:effectLst/>
                <a:latin typeface="Arial" charset="0"/>
              </a:rPr>
              <a:t>If your score on opposite ends of a line are:</a:t>
            </a:r>
          </a:p>
          <a:p>
            <a:pPr>
              <a:lnSpc>
                <a:spcPct val="100000"/>
              </a:lnSpc>
              <a:spcBef>
                <a:spcPct val="75000"/>
              </a:spcBef>
            </a:pPr>
            <a:r>
              <a:rPr sz="1800" b="1" dirty="0">
                <a:solidFill>
                  <a:srgbClr val="FFC000"/>
                </a:solidFill>
                <a:effectLst>
                  <a:outerShdw blurRad="50800" dist="50800" dir="5400000" algn="ctr" rotWithShape="0">
                    <a:schemeClr val="tx1"/>
                  </a:outerShdw>
                </a:effectLst>
                <a:latin typeface="Arial" charset="0"/>
              </a:rPr>
              <a:t>12-12, 13-11, or 14-10:</a:t>
            </a:r>
            <a:r>
              <a:rPr sz="1800" dirty="0">
                <a:effectLst>
                  <a:outerShdw blurRad="50800" dist="50800" dir="5400000" algn="ctr" rotWithShape="0">
                    <a:schemeClr val="tx1"/>
                  </a:outerShdw>
                </a:effectLst>
                <a:latin typeface="Arial" charset="0"/>
              </a:rPr>
              <a:t> You can use either energy easily and slide back and forth on this line WITHOUT thought or effort.</a:t>
            </a:r>
          </a:p>
          <a:p>
            <a:pPr>
              <a:lnSpc>
                <a:spcPct val="100000"/>
              </a:lnSpc>
              <a:spcBef>
                <a:spcPct val="75000"/>
              </a:spcBef>
            </a:pPr>
            <a:r>
              <a:rPr sz="1800" b="1" dirty="0">
                <a:solidFill>
                  <a:srgbClr val="FFC000"/>
                </a:solidFill>
                <a:effectLst>
                  <a:outerShdw blurRad="50800" dist="50800" dir="5400000" algn="ctr" rotWithShape="0">
                    <a:schemeClr val="tx1"/>
                  </a:outerShdw>
                </a:effectLst>
                <a:latin typeface="Arial" charset="0"/>
              </a:rPr>
              <a:t>15-9, 16-8, 17-7, 18-6, or 19-5:</a:t>
            </a:r>
            <a:r>
              <a:rPr sz="1800" b="1" dirty="0">
                <a:solidFill>
                  <a:srgbClr val="F2EBD9"/>
                </a:solidFill>
                <a:effectLst>
                  <a:outerShdw blurRad="50800" dist="50800" dir="5400000" algn="ctr" rotWithShape="0">
                    <a:schemeClr val="tx1"/>
                  </a:outerShdw>
                </a:effectLst>
                <a:latin typeface="Arial" charset="0"/>
              </a:rPr>
              <a:t> </a:t>
            </a:r>
            <a:r>
              <a:rPr sz="1800" dirty="0">
                <a:effectLst>
                  <a:outerShdw blurRad="50800" dist="50800" dir="5400000" algn="ctr" rotWithShape="0">
                    <a:schemeClr val="tx1"/>
                  </a:outerShdw>
                </a:effectLst>
                <a:latin typeface="Arial" charset="0"/>
              </a:rPr>
              <a:t>You have a preferred energy, but can use the opposite energy WITH conscious thought and effort.</a:t>
            </a:r>
          </a:p>
          <a:p>
            <a:pPr>
              <a:lnSpc>
                <a:spcPct val="100000"/>
              </a:lnSpc>
              <a:spcBef>
                <a:spcPct val="75000"/>
              </a:spcBef>
            </a:pPr>
            <a:r>
              <a:rPr sz="1800" b="1" dirty="0">
                <a:solidFill>
                  <a:srgbClr val="FFC000"/>
                </a:solidFill>
                <a:effectLst>
                  <a:outerShdw blurRad="50800" dist="50800" dir="5400000" algn="ctr" rotWithShape="0">
                    <a:schemeClr val="tx1"/>
                  </a:outerShdw>
                </a:effectLst>
                <a:latin typeface="Arial" charset="0"/>
              </a:rPr>
              <a:t>20-4, 21-3, 22-2, 23-1, or 24-0:</a:t>
            </a:r>
            <a:r>
              <a:rPr sz="1800" dirty="0">
                <a:solidFill>
                  <a:srgbClr val="FFC000"/>
                </a:solidFill>
                <a:effectLst>
                  <a:outerShdw blurRad="50800" dist="50800" dir="5400000" algn="ctr" rotWithShape="0">
                    <a:schemeClr val="tx1"/>
                  </a:outerShdw>
                </a:effectLst>
                <a:latin typeface="Arial" charset="0"/>
              </a:rPr>
              <a:t> </a:t>
            </a:r>
            <a:r>
              <a:rPr sz="1800" dirty="0">
                <a:effectLst>
                  <a:outerShdw blurRad="50800" dist="50800" dir="5400000" algn="ctr" rotWithShape="0">
                    <a:schemeClr val="tx1"/>
                  </a:outerShdw>
                </a:effectLst>
                <a:latin typeface="Arial" charset="0"/>
              </a:rPr>
              <a:t>It is very difficult for you to use the opposite energy and it is nearly impossible when under pressure.</a:t>
            </a:r>
          </a:p>
        </p:txBody>
      </p:sp>
      <p:sp>
        <p:nvSpPr>
          <p:cNvPr id="30727" name="Text Box 7"/>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485900" y="1781175"/>
            <a:ext cx="6172200" cy="586979"/>
          </a:xfrm>
        </p:spPr>
        <p:txBody>
          <a:bodyPr wrap="square" numCol="1" compatLnSpc="1">
            <a:prstTxWarp prst="textNoShape">
              <a:avLst/>
            </a:prstTxWarp>
          </a:bodyPr>
          <a:lstStyle/>
          <a:p>
            <a:pPr algn="ctr"/>
            <a:r>
              <a:rPr i="1">
                <a:solidFill>
                  <a:srgbClr val="1D5375"/>
                </a:solidFill>
                <a:effectLst/>
              </a:rPr>
              <a:t>STYLES IN MOTION ACTIVITY</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3773" y="2207419"/>
            <a:ext cx="2882503" cy="23862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00050" indent="-400050">
              <a:tabLst>
                <a:tab pos="285750" algn="r"/>
                <a:tab pos="400050" algn="l"/>
              </a:tabLst>
              <a:defRPr sz="2800">
                <a:solidFill>
                  <a:schemeClr val="tx1"/>
                </a:solidFill>
                <a:latin typeface="Arial Black" pitchFamily="34" charset="0"/>
              </a:defRPr>
            </a:lvl1pPr>
            <a:lvl2pPr marL="742950" indent="-285750">
              <a:tabLst>
                <a:tab pos="285750" algn="r"/>
                <a:tab pos="400050" algn="l"/>
              </a:tabLst>
              <a:defRPr sz="2800">
                <a:solidFill>
                  <a:schemeClr val="tx1"/>
                </a:solidFill>
                <a:latin typeface="Arial Black" pitchFamily="34" charset="0"/>
              </a:defRPr>
            </a:lvl2pPr>
            <a:lvl3pPr marL="1143000" indent="-228600">
              <a:tabLst>
                <a:tab pos="285750" algn="r"/>
                <a:tab pos="400050" algn="l"/>
              </a:tabLst>
              <a:defRPr sz="2800">
                <a:solidFill>
                  <a:schemeClr val="tx1"/>
                </a:solidFill>
                <a:latin typeface="Arial Black" pitchFamily="34" charset="0"/>
              </a:defRPr>
            </a:lvl3pPr>
            <a:lvl4pPr marL="1600200" indent="-228600">
              <a:tabLst>
                <a:tab pos="285750" algn="r"/>
                <a:tab pos="400050" algn="l"/>
              </a:tabLst>
              <a:defRPr sz="2800">
                <a:solidFill>
                  <a:schemeClr val="tx1"/>
                </a:solidFill>
                <a:latin typeface="Arial Black" pitchFamily="34" charset="0"/>
              </a:defRPr>
            </a:lvl4pPr>
            <a:lvl5pPr marL="2057400" indent="-228600">
              <a:tabLst>
                <a:tab pos="285750" algn="r"/>
                <a:tab pos="4000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9pPr>
          </a:lstStyle>
          <a:p>
            <a:pPr>
              <a:spcAft>
                <a:spcPct val="25000"/>
              </a:spcAft>
            </a:pPr>
            <a:r>
              <a:rPr lang="en-US" sz="1125" b="1" i="1">
                <a:solidFill>
                  <a:srgbClr val="F2EBD9"/>
                </a:solidFill>
              </a:rPr>
              <a:t>Process-oriented behaviors</a:t>
            </a:r>
          </a:p>
          <a:p>
            <a:r>
              <a:rPr lang="en-US" sz="1050">
                <a:solidFill>
                  <a:schemeClr val="bg1"/>
                </a:solidFill>
                <a:effectLst>
                  <a:outerShdw blurRad="38100" dist="38100" dir="2700000" algn="tl">
                    <a:srgbClr val="C0C0C0"/>
                  </a:outerShdw>
                </a:effectLst>
                <a:latin typeface="Arial" charset="0"/>
              </a:rPr>
              <a:t>	1.</a:t>
            </a:r>
            <a:r>
              <a:rPr lang="en-US" sz="1125">
                <a:solidFill>
                  <a:schemeClr val="bg1"/>
                </a:solidFill>
                <a:effectLst>
                  <a:outerShdw blurRad="38100" dist="38100" dir="2700000" algn="tl">
                    <a:srgbClr val="C0C0C0"/>
                  </a:outerShdw>
                </a:effectLst>
                <a:latin typeface="Arial" charset="0"/>
              </a:rPr>
              <a:t>	Speaks slowly, after thinking</a:t>
            </a:r>
          </a:p>
          <a:p>
            <a:r>
              <a:rPr lang="en-US" sz="1050">
                <a:solidFill>
                  <a:schemeClr val="bg1"/>
                </a:solidFill>
                <a:effectLst>
                  <a:outerShdw blurRad="38100" dist="38100" dir="2700000" algn="tl">
                    <a:srgbClr val="C0C0C0"/>
                  </a:outerShdw>
                </a:effectLst>
                <a:latin typeface="Arial" charset="0"/>
              </a:rPr>
              <a:t>	2.	</a:t>
            </a:r>
            <a:r>
              <a:rPr lang="en-US" sz="1125">
                <a:solidFill>
                  <a:schemeClr val="bg1"/>
                </a:solidFill>
                <a:effectLst>
                  <a:outerShdw blurRad="38100" dist="38100" dir="2700000" algn="tl">
                    <a:srgbClr val="C0C0C0"/>
                  </a:outerShdw>
                </a:effectLst>
                <a:latin typeface="Arial" charset="0"/>
              </a:rPr>
              <a:t>Asks more than tells</a:t>
            </a:r>
          </a:p>
          <a:p>
            <a:r>
              <a:rPr lang="en-US" sz="1050">
                <a:solidFill>
                  <a:schemeClr val="bg1"/>
                </a:solidFill>
                <a:effectLst>
                  <a:outerShdw blurRad="38100" dist="38100" dir="2700000" algn="tl">
                    <a:srgbClr val="C0C0C0"/>
                  </a:outerShdw>
                </a:effectLst>
                <a:latin typeface="Arial" charset="0"/>
              </a:rPr>
              <a:t>	3.</a:t>
            </a:r>
            <a:r>
              <a:rPr lang="en-US" sz="1125">
                <a:solidFill>
                  <a:schemeClr val="bg1"/>
                </a:solidFill>
                <a:effectLst>
                  <a:outerShdw blurRad="38100" dist="38100" dir="2700000" algn="tl">
                    <a:srgbClr val="C0C0C0"/>
                  </a:outerShdw>
                </a:effectLst>
                <a:latin typeface="Arial" charset="0"/>
              </a:rPr>
              <a:t>	Generally speaks with a soft voice</a:t>
            </a:r>
          </a:p>
          <a:p>
            <a:r>
              <a:rPr lang="en-US" sz="1050">
                <a:solidFill>
                  <a:schemeClr val="bg1"/>
                </a:solidFill>
                <a:effectLst>
                  <a:outerShdw blurRad="38100" dist="38100" dir="2700000" algn="tl">
                    <a:srgbClr val="C0C0C0"/>
                  </a:outerShdw>
                </a:effectLst>
                <a:latin typeface="Arial" charset="0"/>
              </a:rPr>
              <a:t>	4.	</a:t>
            </a:r>
            <a:r>
              <a:rPr lang="en-US" sz="1125">
                <a:solidFill>
                  <a:schemeClr val="bg1"/>
                </a:solidFill>
                <a:effectLst>
                  <a:outerShdw blurRad="38100" dist="38100" dir="2700000" algn="tl">
                    <a:srgbClr val="C0C0C0"/>
                  </a:outerShdw>
                </a:effectLst>
                <a:latin typeface="Arial" charset="0"/>
              </a:rPr>
              <a:t>Frequently sits or stands at an angle to person</a:t>
            </a:r>
          </a:p>
          <a:p>
            <a:r>
              <a:rPr lang="en-US" sz="1050">
                <a:solidFill>
                  <a:schemeClr val="bg1"/>
                </a:solidFill>
                <a:effectLst>
                  <a:outerShdw blurRad="38100" dist="38100" dir="2700000" algn="tl">
                    <a:srgbClr val="C0C0C0"/>
                  </a:outerShdw>
                </a:effectLst>
                <a:latin typeface="Arial" charset="0"/>
              </a:rPr>
              <a:t>	5.	</a:t>
            </a:r>
            <a:r>
              <a:rPr lang="en-US" sz="1125">
                <a:solidFill>
                  <a:schemeClr val="bg1"/>
                </a:solidFill>
                <a:effectLst>
                  <a:outerShdw blurRad="38100" dist="38100" dir="2700000" algn="tl">
                    <a:srgbClr val="C0C0C0"/>
                  </a:outerShdw>
                </a:effectLst>
                <a:latin typeface="Arial" charset="0"/>
              </a:rPr>
              <a:t>Lets others initiate</a:t>
            </a:r>
          </a:p>
          <a:p>
            <a:r>
              <a:rPr lang="en-US" sz="1050">
                <a:solidFill>
                  <a:schemeClr val="bg1"/>
                </a:solidFill>
                <a:effectLst>
                  <a:outerShdw blurRad="38100" dist="38100" dir="2700000" algn="tl">
                    <a:srgbClr val="C0C0C0"/>
                  </a:outerShdw>
                </a:effectLst>
                <a:latin typeface="Arial" charset="0"/>
              </a:rPr>
              <a:t>	6.</a:t>
            </a:r>
            <a:r>
              <a:rPr lang="en-US" sz="1125">
                <a:solidFill>
                  <a:schemeClr val="bg1"/>
                </a:solidFill>
                <a:effectLst>
                  <a:outerShdw blurRad="38100" dist="38100" dir="2700000" algn="tl">
                    <a:srgbClr val="C0C0C0"/>
                  </a:outerShdw>
                </a:effectLst>
                <a:latin typeface="Arial" charset="0"/>
              </a:rPr>
              <a:t>	Slow, relaxed muscle movement </a:t>
            </a:r>
            <a:br>
              <a:rPr lang="en-US" sz="1125">
                <a:solidFill>
                  <a:schemeClr val="bg1"/>
                </a:solidFill>
                <a:effectLst>
                  <a:outerShdw blurRad="38100" dist="38100" dir="2700000" algn="tl">
                    <a:srgbClr val="C0C0C0"/>
                  </a:outerShdw>
                </a:effectLst>
                <a:latin typeface="Arial" charset="0"/>
              </a:rPr>
            </a:br>
            <a:r>
              <a:rPr lang="en-US" sz="1125">
                <a:solidFill>
                  <a:schemeClr val="bg1"/>
                </a:solidFill>
                <a:effectLst>
                  <a:outerShdw blurRad="38100" dist="38100" dir="2700000" algn="tl">
                    <a:srgbClr val="C0C0C0"/>
                  </a:outerShdw>
                </a:effectLst>
                <a:latin typeface="Arial" charset="0"/>
              </a:rPr>
              <a:t>(e.g., softer handshake)</a:t>
            </a:r>
          </a:p>
          <a:p>
            <a:r>
              <a:rPr lang="en-US" sz="1050">
                <a:solidFill>
                  <a:schemeClr val="bg1"/>
                </a:solidFill>
                <a:effectLst>
                  <a:outerShdw blurRad="38100" dist="38100" dir="2700000" algn="tl">
                    <a:srgbClr val="C0C0C0"/>
                  </a:outerShdw>
                </a:effectLst>
                <a:latin typeface="Arial" charset="0"/>
              </a:rPr>
              <a:t>	7.</a:t>
            </a:r>
            <a:r>
              <a:rPr lang="en-US" sz="1125">
                <a:solidFill>
                  <a:schemeClr val="bg1"/>
                </a:solidFill>
                <a:effectLst>
                  <a:outerShdw blurRad="38100" dist="38100" dir="2700000" algn="tl">
                    <a:srgbClr val="C0C0C0"/>
                  </a:outerShdw>
                </a:effectLst>
                <a:latin typeface="Arial" charset="0"/>
              </a:rPr>
              <a:t>	Often looks away while conversing</a:t>
            </a:r>
          </a:p>
          <a:p>
            <a:r>
              <a:rPr lang="en-US" sz="1050">
                <a:solidFill>
                  <a:schemeClr val="bg1"/>
                </a:solidFill>
                <a:effectLst>
                  <a:outerShdw blurRad="38100" dist="38100" dir="2700000" algn="tl">
                    <a:srgbClr val="C0C0C0"/>
                  </a:outerShdw>
                </a:effectLst>
                <a:latin typeface="Arial" charset="0"/>
              </a:rPr>
              <a:t>	8.	</a:t>
            </a:r>
            <a:r>
              <a:rPr lang="en-US" sz="1125">
                <a:solidFill>
                  <a:schemeClr val="bg1"/>
                </a:solidFill>
                <a:effectLst>
                  <a:outerShdw blurRad="38100" dist="38100" dir="2700000" algn="tl">
                    <a:srgbClr val="C0C0C0"/>
                  </a:outerShdw>
                </a:effectLst>
                <a:latin typeface="Arial" charset="0"/>
              </a:rPr>
              <a:t>Usually indirect, uses hints</a:t>
            </a:r>
          </a:p>
          <a:p>
            <a:r>
              <a:rPr lang="en-US" sz="1050">
                <a:solidFill>
                  <a:schemeClr val="bg1"/>
                </a:solidFill>
                <a:effectLst>
                  <a:outerShdw blurRad="38100" dist="38100" dir="2700000" algn="tl">
                    <a:srgbClr val="C0C0C0"/>
                  </a:outerShdw>
                </a:effectLst>
                <a:latin typeface="Arial" charset="0"/>
              </a:rPr>
              <a:t>	9.	</a:t>
            </a:r>
            <a:r>
              <a:rPr lang="en-US" sz="1125">
                <a:solidFill>
                  <a:schemeClr val="bg1"/>
                </a:solidFill>
                <a:effectLst>
                  <a:outerShdw blurRad="38100" dist="38100" dir="2700000" algn="tl">
                    <a:srgbClr val="C0C0C0"/>
                  </a:outerShdw>
                </a:effectLst>
                <a:latin typeface="Arial" charset="0"/>
              </a:rPr>
              <a:t>Talks with pauses</a:t>
            </a:r>
          </a:p>
          <a:p>
            <a:r>
              <a:rPr lang="en-US" sz="1050">
                <a:solidFill>
                  <a:schemeClr val="bg1"/>
                </a:solidFill>
                <a:effectLst>
                  <a:outerShdw blurRad="38100" dist="38100" dir="2700000" algn="tl">
                    <a:srgbClr val="C0C0C0"/>
                  </a:outerShdw>
                </a:effectLst>
                <a:latin typeface="Arial" charset="0"/>
              </a:rPr>
              <a:t>	10.</a:t>
            </a:r>
            <a:r>
              <a:rPr lang="en-US" sz="1125">
                <a:solidFill>
                  <a:schemeClr val="bg1"/>
                </a:solidFill>
                <a:effectLst>
                  <a:outerShdw blurRad="38100" dist="38100" dir="2700000" algn="tl">
                    <a:srgbClr val="C0C0C0"/>
                  </a:outerShdw>
                </a:effectLst>
                <a:latin typeface="Arial" charset="0"/>
              </a:rPr>
              <a:t>	Careful, thoughtful decisions</a:t>
            </a:r>
          </a:p>
        </p:txBody>
      </p:sp>
      <p:sp>
        <p:nvSpPr>
          <p:cNvPr id="3" name="Text Box 83"/>
          <p:cNvSpPr txBox="1">
            <a:spLocks noChangeArrowheads="1"/>
          </p:cNvSpPr>
          <p:nvPr/>
        </p:nvSpPr>
        <p:spPr bwMode="auto">
          <a:xfrm>
            <a:off x="4702969" y="2207419"/>
            <a:ext cx="2868216" cy="255935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00050" indent="-400050">
              <a:tabLst>
                <a:tab pos="285750" algn="r"/>
                <a:tab pos="400050" algn="l"/>
              </a:tabLst>
              <a:defRPr sz="2800">
                <a:solidFill>
                  <a:schemeClr val="tx1"/>
                </a:solidFill>
                <a:latin typeface="Arial Black" pitchFamily="34" charset="0"/>
              </a:defRPr>
            </a:lvl1pPr>
            <a:lvl2pPr marL="742950" indent="-285750">
              <a:tabLst>
                <a:tab pos="285750" algn="r"/>
                <a:tab pos="400050" algn="l"/>
              </a:tabLst>
              <a:defRPr sz="2800">
                <a:solidFill>
                  <a:schemeClr val="tx1"/>
                </a:solidFill>
                <a:latin typeface="Arial Black" pitchFamily="34" charset="0"/>
              </a:defRPr>
            </a:lvl2pPr>
            <a:lvl3pPr marL="1143000" indent="-228600">
              <a:tabLst>
                <a:tab pos="285750" algn="r"/>
                <a:tab pos="400050" algn="l"/>
              </a:tabLst>
              <a:defRPr sz="2800">
                <a:solidFill>
                  <a:schemeClr val="tx1"/>
                </a:solidFill>
                <a:latin typeface="Arial Black" pitchFamily="34" charset="0"/>
              </a:defRPr>
            </a:lvl3pPr>
            <a:lvl4pPr marL="1600200" indent="-228600">
              <a:tabLst>
                <a:tab pos="285750" algn="r"/>
                <a:tab pos="400050" algn="l"/>
              </a:tabLst>
              <a:defRPr sz="2800">
                <a:solidFill>
                  <a:schemeClr val="tx1"/>
                </a:solidFill>
                <a:latin typeface="Arial Black" pitchFamily="34" charset="0"/>
              </a:defRPr>
            </a:lvl4pPr>
            <a:lvl5pPr marL="2057400" indent="-228600">
              <a:tabLst>
                <a:tab pos="285750" algn="r"/>
                <a:tab pos="4000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285750" algn="r"/>
                <a:tab pos="400050" algn="l"/>
              </a:tabLst>
              <a:defRPr sz="2800">
                <a:solidFill>
                  <a:schemeClr val="tx1"/>
                </a:solidFill>
                <a:latin typeface="Arial Black" pitchFamily="34" charset="0"/>
              </a:defRPr>
            </a:lvl9pPr>
          </a:lstStyle>
          <a:p>
            <a:pPr>
              <a:spcAft>
                <a:spcPct val="25000"/>
              </a:spcAft>
            </a:pPr>
            <a:r>
              <a:rPr lang="en-US" sz="1125" b="1" i="1">
                <a:solidFill>
                  <a:srgbClr val="F2EBD9"/>
                </a:solidFill>
              </a:rPr>
              <a:t>Expedience-oriented behaviors</a:t>
            </a:r>
          </a:p>
          <a:p>
            <a:r>
              <a:rPr lang="en-US" sz="1050">
                <a:solidFill>
                  <a:schemeClr val="bg1"/>
                </a:solidFill>
                <a:effectLst>
                  <a:outerShdw blurRad="38100" dist="38100" dir="2700000" algn="tl">
                    <a:srgbClr val="C0C0C0"/>
                  </a:outerShdw>
                </a:effectLst>
                <a:latin typeface="Arial" charset="0"/>
              </a:rPr>
              <a:t>	1.</a:t>
            </a:r>
            <a:r>
              <a:rPr lang="en-US" sz="1125">
                <a:solidFill>
                  <a:schemeClr val="bg1"/>
                </a:solidFill>
                <a:effectLst>
                  <a:outerShdw blurRad="38100" dist="38100" dir="2700000" algn="tl">
                    <a:srgbClr val="C0C0C0"/>
                  </a:outerShdw>
                </a:effectLst>
                <a:latin typeface="Arial" charset="0"/>
              </a:rPr>
              <a:t>	Speaks quickly, while thinking</a:t>
            </a:r>
          </a:p>
          <a:p>
            <a:r>
              <a:rPr lang="en-US" sz="1050">
                <a:solidFill>
                  <a:schemeClr val="bg1"/>
                </a:solidFill>
                <a:effectLst>
                  <a:outerShdw blurRad="38100" dist="38100" dir="2700000" algn="tl">
                    <a:srgbClr val="C0C0C0"/>
                  </a:outerShdw>
                </a:effectLst>
                <a:latin typeface="Arial" charset="0"/>
              </a:rPr>
              <a:t>	2.	</a:t>
            </a:r>
            <a:r>
              <a:rPr lang="en-US" sz="1125">
                <a:solidFill>
                  <a:schemeClr val="bg1"/>
                </a:solidFill>
                <a:effectLst>
                  <a:outerShdw blurRad="38100" dist="38100" dir="2700000" algn="tl">
                    <a:srgbClr val="C0C0C0"/>
                  </a:outerShdw>
                </a:effectLst>
                <a:latin typeface="Arial" charset="0"/>
              </a:rPr>
              <a:t>Tells more than asks</a:t>
            </a:r>
          </a:p>
          <a:p>
            <a:r>
              <a:rPr lang="en-US" sz="1125">
                <a:solidFill>
                  <a:schemeClr val="bg1"/>
                </a:solidFill>
                <a:effectLst>
                  <a:outerShdw blurRad="38100" dist="38100" dir="2700000" algn="tl">
                    <a:srgbClr val="C0C0C0"/>
                  </a:outerShdw>
                </a:effectLst>
                <a:latin typeface="Arial" charset="0"/>
              </a:rPr>
              <a:t>	</a:t>
            </a:r>
            <a:r>
              <a:rPr lang="en-US" sz="1050">
                <a:solidFill>
                  <a:schemeClr val="bg1"/>
                </a:solidFill>
                <a:effectLst>
                  <a:outerShdw blurRad="38100" dist="38100" dir="2700000" algn="tl">
                    <a:srgbClr val="C0C0C0"/>
                  </a:outerShdw>
                </a:effectLst>
                <a:latin typeface="Arial" charset="0"/>
              </a:rPr>
              <a:t>3.	</a:t>
            </a:r>
            <a:r>
              <a:rPr lang="en-US" sz="1125">
                <a:solidFill>
                  <a:schemeClr val="bg1"/>
                </a:solidFill>
                <a:effectLst>
                  <a:outerShdw blurRad="38100" dist="38100" dir="2700000" algn="tl">
                    <a:srgbClr val="C0C0C0"/>
                  </a:outerShdw>
                </a:effectLst>
                <a:latin typeface="Arial" charset="0"/>
              </a:rPr>
              <a:t>Generally speaks with a strong voice</a:t>
            </a:r>
          </a:p>
          <a:p>
            <a:r>
              <a:rPr lang="en-US" sz="1050">
                <a:solidFill>
                  <a:schemeClr val="bg1"/>
                </a:solidFill>
                <a:effectLst>
                  <a:outerShdw blurRad="38100" dist="38100" dir="2700000" algn="tl">
                    <a:srgbClr val="C0C0C0"/>
                  </a:outerShdw>
                </a:effectLst>
                <a:latin typeface="Arial" charset="0"/>
              </a:rPr>
              <a:t>	4.	</a:t>
            </a:r>
            <a:r>
              <a:rPr lang="en-US" sz="1125">
                <a:solidFill>
                  <a:schemeClr val="bg1"/>
                </a:solidFill>
                <a:effectLst>
                  <a:outerShdw blurRad="38100" dist="38100" dir="2700000" algn="tl">
                    <a:srgbClr val="C0C0C0"/>
                  </a:outerShdw>
                </a:effectLst>
                <a:latin typeface="Arial" charset="0"/>
              </a:rPr>
              <a:t>Frequently sits or stands directly across from person</a:t>
            </a:r>
          </a:p>
          <a:p>
            <a:r>
              <a:rPr lang="en-US" sz="1125">
                <a:solidFill>
                  <a:schemeClr val="bg1"/>
                </a:solidFill>
                <a:effectLst>
                  <a:outerShdw blurRad="38100" dist="38100" dir="2700000" algn="tl">
                    <a:srgbClr val="C0C0C0"/>
                  </a:outerShdw>
                </a:effectLst>
                <a:latin typeface="Arial" charset="0"/>
              </a:rPr>
              <a:t>	</a:t>
            </a:r>
            <a:r>
              <a:rPr lang="en-US" sz="1050">
                <a:solidFill>
                  <a:schemeClr val="bg1"/>
                </a:solidFill>
                <a:effectLst>
                  <a:outerShdw blurRad="38100" dist="38100" dir="2700000" algn="tl">
                    <a:srgbClr val="C0C0C0"/>
                  </a:outerShdw>
                </a:effectLst>
                <a:latin typeface="Arial" charset="0"/>
              </a:rPr>
              <a:t>5.</a:t>
            </a:r>
            <a:r>
              <a:rPr lang="en-US" sz="1125">
                <a:solidFill>
                  <a:schemeClr val="bg1"/>
                </a:solidFill>
                <a:effectLst>
                  <a:outerShdw blurRad="38100" dist="38100" dir="2700000" algn="tl">
                    <a:srgbClr val="C0C0C0"/>
                  </a:outerShdw>
                </a:effectLst>
                <a:latin typeface="Arial" charset="0"/>
              </a:rPr>
              <a:t>	Initiates</a:t>
            </a:r>
          </a:p>
          <a:p>
            <a:r>
              <a:rPr lang="en-US" sz="1125">
                <a:solidFill>
                  <a:schemeClr val="bg1"/>
                </a:solidFill>
                <a:effectLst>
                  <a:outerShdw blurRad="38100" dist="38100" dir="2700000" algn="tl">
                    <a:srgbClr val="C0C0C0"/>
                  </a:outerShdw>
                </a:effectLst>
                <a:latin typeface="Arial" charset="0"/>
              </a:rPr>
              <a:t>	</a:t>
            </a:r>
            <a:r>
              <a:rPr lang="en-US" sz="1050">
                <a:solidFill>
                  <a:schemeClr val="bg1"/>
                </a:solidFill>
                <a:effectLst>
                  <a:outerShdw blurRad="38100" dist="38100" dir="2700000" algn="tl">
                    <a:srgbClr val="C0C0C0"/>
                  </a:outerShdw>
                </a:effectLst>
                <a:latin typeface="Arial" charset="0"/>
              </a:rPr>
              <a:t>6.	</a:t>
            </a:r>
            <a:r>
              <a:rPr lang="en-US" sz="1125">
                <a:solidFill>
                  <a:schemeClr val="bg1"/>
                </a:solidFill>
                <a:effectLst>
                  <a:outerShdw blurRad="38100" dist="38100" dir="2700000" algn="tl">
                    <a:srgbClr val="C0C0C0"/>
                  </a:outerShdw>
                </a:effectLst>
                <a:latin typeface="Arial" charset="0"/>
              </a:rPr>
              <a:t>Quick, tight muscle movement (e.g., firm handshake)</a:t>
            </a:r>
          </a:p>
          <a:p>
            <a:r>
              <a:rPr lang="en-US" sz="1050">
                <a:solidFill>
                  <a:schemeClr val="bg1"/>
                </a:solidFill>
                <a:effectLst>
                  <a:outerShdw blurRad="38100" dist="38100" dir="2700000" algn="tl">
                    <a:srgbClr val="C0C0C0"/>
                  </a:outerShdw>
                </a:effectLst>
                <a:latin typeface="Arial" charset="0"/>
              </a:rPr>
              <a:t>	7.</a:t>
            </a:r>
            <a:r>
              <a:rPr lang="en-US" sz="1125">
                <a:solidFill>
                  <a:schemeClr val="bg1"/>
                </a:solidFill>
                <a:effectLst>
                  <a:outerShdw blurRad="38100" dist="38100" dir="2700000" algn="tl">
                    <a:srgbClr val="C0C0C0"/>
                  </a:outerShdw>
                </a:effectLst>
                <a:latin typeface="Arial" charset="0"/>
              </a:rPr>
              <a:t>	Direct eye contact while conversing</a:t>
            </a:r>
          </a:p>
          <a:p>
            <a:r>
              <a:rPr lang="en-US" sz="1050">
                <a:solidFill>
                  <a:schemeClr val="bg1"/>
                </a:solidFill>
                <a:effectLst>
                  <a:outerShdw blurRad="38100" dist="38100" dir="2700000" algn="tl">
                    <a:srgbClr val="C0C0C0"/>
                  </a:outerShdw>
                </a:effectLst>
                <a:latin typeface="Arial" charset="0"/>
              </a:rPr>
              <a:t>	8.</a:t>
            </a:r>
            <a:r>
              <a:rPr lang="en-US" sz="1125">
                <a:solidFill>
                  <a:schemeClr val="bg1"/>
                </a:solidFill>
                <a:effectLst>
                  <a:outerShdw blurRad="38100" dist="38100" dir="2700000" algn="tl">
                    <a:srgbClr val="C0C0C0"/>
                  </a:outerShdw>
                </a:effectLst>
                <a:latin typeface="Arial" charset="0"/>
              </a:rPr>
              <a:t>	Usually direct and to the point</a:t>
            </a:r>
          </a:p>
          <a:p>
            <a:r>
              <a:rPr lang="en-US" sz="1050">
                <a:solidFill>
                  <a:schemeClr val="bg1"/>
                </a:solidFill>
                <a:effectLst>
                  <a:outerShdw blurRad="38100" dist="38100" dir="2700000" algn="tl">
                    <a:srgbClr val="C0C0C0"/>
                  </a:outerShdw>
                </a:effectLst>
                <a:latin typeface="Arial" charset="0"/>
              </a:rPr>
              <a:t>	9.</a:t>
            </a:r>
            <a:r>
              <a:rPr lang="en-US" sz="1125">
                <a:solidFill>
                  <a:schemeClr val="bg1"/>
                </a:solidFill>
                <a:effectLst>
                  <a:outerShdw blurRad="38100" dist="38100" dir="2700000" algn="tl">
                    <a:srgbClr val="C0C0C0"/>
                  </a:outerShdw>
                </a:effectLst>
                <a:latin typeface="Arial" charset="0"/>
              </a:rPr>
              <a:t>	Talks without pauses</a:t>
            </a:r>
          </a:p>
          <a:p>
            <a:r>
              <a:rPr lang="en-US" sz="1050">
                <a:solidFill>
                  <a:schemeClr val="bg1"/>
                </a:solidFill>
                <a:effectLst>
                  <a:outerShdw blurRad="38100" dist="38100" dir="2700000" algn="tl">
                    <a:srgbClr val="C0C0C0"/>
                  </a:outerShdw>
                </a:effectLst>
                <a:latin typeface="Arial" charset="0"/>
              </a:rPr>
              <a:t>	10.</a:t>
            </a:r>
            <a:r>
              <a:rPr lang="en-US" sz="1125">
                <a:solidFill>
                  <a:schemeClr val="bg1"/>
                </a:solidFill>
                <a:effectLst>
                  <a:outerShdw blurRad="38100" dist="38100" dir="2700000" algn="tl">
                    <a:srgbClr val="C0C0C0"/>
                  </a:outerShdw>
                </a:effectLst>
                <a:latin typeface="Arial" charset="0"/>
              </a:rPr>
              <a:t>	Quick, bold decisions</a:t>
            </a:r>
          </a:p>
        </p:txBody>
      </p:sp>
      <p:pic>
        <p:nvPicPr>
          <p:cNvPr id="32772" name="Picture 3" descr="C:\Documents and Settings\brumas\Desktop\Effectiveness Workbook\images\arrow_horiz_03.png"/>
          <p:cNvPicPr>
            <a:picLocks noChangeAspect="1" noChangeArrowheads="1"/>
          </p:cNvPicPr>
          <p:nvPr/>
        </p:nvPicPr>
        <p:blipFill>
          <a:blip r:embed="rId4">
            <a:extLst>
              <a:ext uri="{28A0092B-C50C-407E-A947-70E740481C1C}">
                <a14:useLocalDpi xmlns:a14="http://schemas.microsoft.com/office/drawing/2010/main" val="0"/>
              </a:ext>
            </a:extLst>
          </a:blip>
          <a:srcRect t="35571" b="20216"/>
          <a:stretch>
            <a:fillRect/>
          </a:stretch>
        </p:blipFill>
        <p:spPr bwMode="auto">
          <a:xfrm>
            <a:off x="1051322" y="594122"/>
            <a:ext cx="6977063"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RESULTS DIMENSION</a:t>
            </a:r>
            <a:endParaRPr>
              <a:solidFill>
                <a:schemeClr val="bg1"/>
              </a:solidFill>
              <a:effectLst/>
            </a:endParaRPr>
          </a:p>
        </p:txBody>
      </p:sp>
      <p:sp>
        <p:nvSpPr>
          <p:cNvPr id="9" name="Rectangle 5"/>
          <p:cNvSpPr>
            <a:spLocks noChangeArrowheads="1"/>
          </p:cNvSpPr>
          <p:nvPr/>
        </p:nvSpPr>
        <p:spPr bwMode="auto">
          <a:xfrm>
            <a:off x="1435819" y="807244"/>
            <a:ext cx="220415" cy="1352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P</a:t>
            </a:r>
          </a:p>
          <a:p>
            <a:pPr algn="ctr" defTabSz="470297">
              <a:defRPr/>
            </a:pPr>
            <a:r>
              <a:rPr lang="en-US" sz="1200" dirty="0">
                <a:solidFill>
                  <a:schemeClr val="bg1">
                    <a:lumMod val="95000"/>
                  </a:schemeClr>
                </a:solidFill>
              </a:rPr>
              <a:t>R</a:t>
            </a:r>
          </a:p>
          <a:p>
            <a:pPr algn="ctr" defTabSz="470297">
              <a:defRPr/>
            </a:pPr>
            <a:r>
              <a:rPr lang="en-US" sz="1200" dirty="0">
                <a:solidFill>
                  <a:schemeClr val="bg1">
                    <a:lumMod val="95000"/>
                  </a:schemeClr>
                </a:solidFill>
              </a:rPr>
              <a:t>O</a:t>
            </a:r>
          </a:p>
          <a:p>
            <a:pPr algn="ctr" defTabSz="470297">
              <a:defRPr/>
            </a:pPr>
            <a:r>
              <a:rPr lang="en-US" sz="1200" dirty="0">
                <a:solidFill>
                  <a:schemeClr val="bg1">
                    <a:lumMod val="95000"/>
                  </a:schemeClr>
                </a:solidFill>
              </a:rPr>
              <a:t>C</a:t>
            </a:r>
          </a:p>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S</a:t>
            </a:r>
          </a:p>
          <a:p>
            <a:pPr algn="ctr" defTabSz="470297">
              <a:defRPr/>
            </a:pPr>
            <a:r>
              <a:rPr lang="en-US" sz="1200" dirty="0">
                <a:solidFill>
                  <a:schemeClr val="bg1">
                    <a:lumMod val="95000"/>
                  </a:schemeClr>
                </a:solidFill>
              </a:rPr>
              <a:t>S</a:t>
            </a:r>
          </a:p>
        </p:txBody>
      </p:sp>
      <p:sp>
        <p:nvSpPr>
          <p:cNvPr id="10" name="Rectangle 6"/>
          <p:cNvSpPr>
            <a:spLocks noChangeArrowheads="1"/>
          </p:cNvSpPr>
          <p:nvPr/>
        </p:nvSpPr>
        <p:spPr bwMode="auto">
          <a:xfrm>
            <a:off x="7535804" y="556023"/>
            <a:ext cx="217209" cy="190677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X</a:t>
            </a:r>
          </a:p>
          <a:p>
            <a:pPr algn="ctr" defTabSz="470297">
              <a:defRPr/>
            </a:pPr>
            <a:r>
              <a:rPr lang="en-US" sz="1200" dirty="0">
                <a:solidFill>
                  <a:schemeClr val="bg1">
                    <a:lumMod val="95000"/>
                  </a:schemeClr>
                </a:solidFill>
              </a:rPr>
              <a:t>P</a:t>
            </a:r>
          </a:p>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D</a:t>
            </a:r>
          </a:p>
          <a:p>
            <a:pPr algn="ctr" defTabSz="470297">
              <a:defRPr/>
            </a:pPr>
            <a:r>
              <a:rPr lang="en-US" sz="1200" dirty="0">
                <a:solidFill>
                  <a:schemeClr val="bg1">
                    <a:lumMod val="95000"/>
                  </a:schemeClr>
                </a:solidFill>
              </a:rPr>
              <a:t>I</a:t>
            </a:r>
          </a:p>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N</a:t>
            </a:r>
          </a:p>
          <a:p>
            <a:pPr algn="ctr" defTabSz="470297">
              <a:defRPr/>
            </a:pPr>
            <a:r>
              <a:rPr lang="en-US" sz="1200" dirty="0">
                <a:solidFill>
                  <a:schemeClr val="bg1">
                    <a:lumMod val="95000"/>
                  </a:schemeClr>
                </a:solidFill>
              </a:rPr>
              <a:t>C</a:t>
            </a:r>
          </a:p>
          <a:p>
            <a:pPr algn="ctr" defTabSz="470297">
              <a:defRPr/>
            </a:pPr>
            <a:r>
              <a:rPr lang="en-US" sz="1200" dirty="0">
                <a:solidFill>
                  <a:schemeClr val="bg1">
                    <a:lumMod val="95000"/>
                  </a:schemeClr>
                </a:solidFill>
              </a:rPr>
              <a:t>E</a:t>
            </a:r>
          </a:p>
        </p:txBody>
      </p:sp>
      <p:grpSp>
        <p:nvGrpSpPr>
          <p:cNvPr id="32776" name="Group 58"/>
          <p:cNvGrpSpPr>
            <a:grpSpLocks/>
          </p:cNvGrpSpPr>
          <p:nvPr/>
        </p:nvGrpSpPr>
        <p:grpSpPr bwMode="auto">
          <a:xfrm>
            <a:off x="4779169" y="1159669"/>
            <a:ext cx="2422922" cy="63104"/>
            <a:chOff x="3199" y="2031"/>
            <a:chExt cx="1350" cy="69"/>
          </a:xfrm>
        </p:grpSpPr>
        <p:sp>
          <p:nvSpPr>
            <p:cNvPr id="32823" name="Rectangle 59"/>
            <p:cNvSpPr>
              <a:spLocks noChangeArrowheads="1"/>
            </p:cNvSpPr>
            <p:nvPr/>
          </p:nvSpPr>
          <p:spPr bwMode="auto">
            <a:xfrm>
              <a:off x="3199"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1</a:t>
              </a:r>
            </a:p>
          </p:txBody>
        </p:sp>
        <p:sp>
          <p:nvSpPr>
            <p:cNvPr id="32824" name="Rectangle 60"/>
            <p:cNvSpPr>
              <a:spLocks noChangeArrowheads="1"/>
            </p:cNvSpPr>
            <p:nvPr/>
          </p:nvSpPr>
          <p:spPr bwMode="auto">
            <a:xfrm>
              <a:off x="3334"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2</a:t>
              </a:r>
            </a:p>
          </p:txBody>
        </p:sp>
        <p:sp>
          <p:nvSpPr>
            <p:cNvPr id="32825" name="Rectangle 61"/>
            <p:cNvSpPr>
              <a:spLocks noChangeArrowheads="1"/>
            </p:cNvSpPr>
            <p:nvPr/>
          </p:nvSpPr>
          <p:spPr bwMode="auto">
            <a:xfrm>
              <a:off x="3478"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3</a:t>
              </a:r>
            </a:p>
          </p:txBody>
        </p:sp>
        <p:sp>
          <p:nvSpPr>
            <p:cNvPr id="32826" name="Rectangle 62"/>
            <p:cNvSpPr>
              <a:spLocks noChangeArrowheads="1"/>
            </p:cNvSpPr>
            <p:nvPr/>
          </p:nvSpPr>
          <p:spPr bwMode="auto">
            <a:xfrm>
              <a:off x="3627"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4</a:t>
              </a:r>
            </a:p>
          </p:txBody>
        </p:sp>
        <p:sp>
          <p:nvSpPr>
            <p:cNvPr id="32827" name="Rectangle 63"/>
            <p:cNvSpPr>
              <a:spLocks noChangeArrowheads="1"/>
            </p:cNvSpPr>
            <p:nvPr/>
          </p:nvSpPr>
          <p:spPr bwMode="auto">
            <a:xfrm>
              <a:off x="3776"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5</a:t>
              </a:r>
            </a:p>
          </p:txBody>
        </p:sp>
        <p:sp>
          <p:nvSpPr>
            <p:cNvPr id="32828" name="Rectangle 64"/>
            <p:cNvSpPr>
              <a:spLocks noChangeArrowheads="1"/>
            </p:cNvSpPr>
            <p:nvPr/>
          </p:nvSpPr>
          <p:spPr bwMode="auto">
            <a:xfrm>
              <a:off x="3913"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6</a:t>
              </a:r>
            </a:p>
          </p:txBody>
        </p:sp>
        <p:sp>
          <p:nvSpPr>
            <p:cNvPr id="32829" name="Rectangle 65"/>
            <p:cNvSpPr>
              <a:spLocks noChangeArrowheads="1"/>
            </p:cNvSpPr>
            <p:nvPr/>
          </p:nvSpPr>
          <p:spPr bwMode="auto">
            <a:xfrm>
              <a:off x="4048"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7</a:t>
              </a:r>
            </a:p>
          </p:txBody>
        </p:sp>
        <p:sp>
          <p:nvSpPr>
            <p:cNvPr id="32830" name="Rectangle 66"/>
            <p:cNvSpPr>
              <a:spLocks noChangeArrowheads="1"/>
            </p:cNvSpPr>
            <p:nvPr/>
          </p:nvSpPr>
          <p:spPr bwMode="auto">
            <a:xfrm>
              <a:off x="4201"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8</a:t>
              </a:r>
            </a:p>
          </p:txBody>
        </p:sp>
        <p:sp>
          <p:nvSpPr>
            <p:cNvPr id="32831" name="Rectangle 67"/>
            <p:cNvSpPr>
              <a:spLocks noChangeArrowheads="1"/>
            </p:cNvSpPr>
            <p:nvPr/>
          </p:nvSpPr>
          <p:spPr bwMode="auto">
            <a:xfrm>
              <a:off x="4345"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9</a:t>
              </a:r>
            </a:p>
          </p:txBody>
        </p:sp>
        <p:sp>
          <p:nvSpPr>
            <p:cNvPr id="32832" name="Rectangle 68"/>
            <p:cNvSpPr>
              <a:spLocks noChangeArrowheads="1"/>
            </p:cNvSpPr>
            <p:nvPr/>
          </p:nvSpPr>
          <p:spPr bwMode="auto">
            <a:xfrm>
              <a:off x="4477"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10</a:t>
              </a:r>
            </a:p>
          </p:txBody>
        </p:sp>
      </p:grpSp>
      <p:grpSp>
        <p:nvGrpSpPr>
          <p:cNvPr id="32777" name="Group 69"/>
          <p:cNvGrpSpPr>
            <a:grpSpLocks/>
          </p:cNvGrpSpPr>
          <p:nvPr/>
        </p:nvGrpSpPr>
        <p:grpSpPr bwMode="auto">
          <a:xfrm>
            <a:off x="1974056" y="1148954"/>
            <a:ext cx="2468166" cy="73819"/>
            <a:chOff x="1624" y="2031"/>
            <a:chExt cx="1350" cy="69"/>
          </a:xfrm>
        </p:grpSpPr>
        <p:sp>
          <p:nvSpPr>
            <p:cNvPr id="32813" name="Rectangle 70"/>
            <p:cNvSpPr>
              <a:spLocks noChangeArrowheads="1"/>
            </p:cNvSpPr>
            <p:nvPr/>
          </p:nvSpPr>
          <p:spPr bwMode="auto">
            <a:xfrm flipH="1">
              <a:off x="2902"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1</a:t>
              </a:r>
            </a:p>
          </p:txBody>
        </p:sp>
        <p:sp>
          <p:nvSpPr>
            <p:cNvPr id="32814" name="Rectangle 71"/>
            <p:cNvSpPr>
              <a:spLocks noChangeArrowheads="1"/>
            </p:cNvSpPr>
            <p:nvPr/>
          </p:nvSpPr>
          <p:spPr bwMode="auto">
            <a:xfrm flipH="1">
              <a:off x="2767"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2</a:t>
              </a:r>
            </a:p>
          </p:txBody>
        </p:sp>
        <p:sp>
          <p:nvSpPr>
            <p:cNvPr id="32815" name="Rectangle 72"/>
            <p:cNvSpPr>
              <a:spLocks noChangeArrowheads="1"/>
            </p:cNvSpPr>
            <p:nvPr/>
          </p:nvSpPr>
          <p:spPr bwMode="auto">
            <a:xfrm flipH="1">
              <a:off x="2623"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3</a:t>
              </a:r>
            </a:p>
          </p:txBody>
        </p:sp>
        <p:sp>
          <p:nvSpPr>
            <p:cNvPr id="32816" name="Rectangle 73"/>
            <p:cNvSpPr>
              <a:spLocks noChangeArrowheads="1"/>
            </p:cNvSpPr>
            <p:nvPr/>
          </p:nvSpPr>
          <p:spPr bwMode="auto">
            <a:xfrm flipH="1">
              <a:off x="2474"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4</a:t>
              </a:r>
            </a:p>
          </p:txBody>
        </p:sp>
        <p:sp>
          <p:nvSpPr>
            <p:cNvPr id="32817" name="Rectangle 74"/>
            <p:cNvSpPr>
              <a:spLocks noChangeArrowheads="1"/>
            </p:cNvSpPr>
            <p:nvPr/>
          </p:nvSpPr>
          <p:spPr bwMode="auto">
            <a:xfrm flipH="1">
              <a:off x="2325"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5</a:t>
              </a:r>
            </a:p>
          </p:txBody>
        </p:sp>
        <p:sp>
          <p:nvSpPr>
            <p:cNvPr id="32818" name="Rectangle 75"/>
            <p:cNvSpPr>
              <a:spLocks noChangeArrowheads="1"/>
            </p:cNvSpPr>
            <p:nvPr/>
          </p:nvSpPr>
          <p:spPr bwMode="auto">
            <a:xfrm flipH="1">
              <a:off x="2188"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6</a:t>
              </a:r>
            </a:p>
          </p:txBody>
        </p:sp>
        <p:sp>
          <p:nvSpPr>
            <p:cNvPr id="32819" name="Rectangle 76"/>
            <p:cNvSpPr>
              <a:spLocks noChangeArrowheads="1"/>
            </p:cNvSpPr>
            <p:nvPr/>
          </p:nvSpPr>
          <p:spPr bwMode="auto">
            <a:xfrm flipH="1">
              <a:off x="2053"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7</a:t>
              </a:r>
            </a:p>
          </p:txBody>
        </p:sp>
        <p:sp>
          <p:nvSpPr>
            <p:cNvPr id="32820" name="Rectangle 77"/>
            <p:cNvSpPr>
              <a:spLocks noChangeArrowheads="1"/>
            </p:cNvSpPr>
            <p:nvPr/>
          </p:nvSpPr>
          <p:spPr bwMode="auto">
            <a:xfrm flipH="1">
              <a:off x="1900"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8</a:t>
              </a:r>
            </a:p>
          </p:txBody>
        </p:sp>
        <p:sp>
          <p:nvSpPr>
            <p:cNvPr id="32821" name="Rectangle 78"/>
            <p:cNvSpPr>
              <a:spLocks noChangeArrowheads="1"/>
            </p:cNvSpPr>
            <p:nvPr/>
          </p:nvSpPr>
          <p:spPr bwMode="auto">
            <a:xfrm flipH="1">
              <a:off x="1756"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9</a:t>
              </a:r>
            </a:p>
          </p:txBody>
        </p:sp>
        <p:sp>
          <p:nvSpPr>
            <p:cNvPr id="32822" name="Rectangle 79"/>
            <p:cNvSpPr>
              <a:spLocks noChangeArrowheads="1"/>
            </p:cNvSpPr>
            <p:nvPr/>
          </p:nvSpPr>
          <p:spPr bwMode="auto">
            <a:xfrm flipH="1">
              <a:off x="1624" y="203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750" b="1">
                  <a:solidFill>
                    <a:schemeClr val="bg1"/>
                  </a:solidFill>
                  <a:latin typeface="Arial" charset="0"/>
                </a:rPr>
                <a:t>10</a:t>
              </a:r>
            </a:p>
          </p:txBody>
        </p:sp>
      </p:grpSp>
      <p:grpSp>
        <p:nvGrpSpPr>
          <p:cNvPr id="6" name="Group 45"/>
          <p:cNvGrpSpPr>
            <a:grpSpLocks/>
          </p:cNvGrpSpPr>
          <p:nvPr/>
        </p:nvGrpSpPr>
        <p:grpSpPr bwMode="auto">
          <a:xfrm>
            <a:off x="1725217" y="2641997"/>
            <a:ext cx="3268265" cy="1875234"/>
            <a:chOff x="776145" y="3521991"/>
            <a:chExt cx="4357348" cy="2500837"/>
          </a:xfrm>
        </p:grpSpPr>
        <p:sp>
          <p:nvSpPr>
            <p:cNvPr id="37" name="Oval 36"/>
            <p:cNvSpPr/>
            <p:nvPr/>
          </p:nvSpPr>
          <p:spPr bwMode="auto">
            <a:xfrm>
              <a:off x="776145" y="4445627"/>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8" name="Oval 37"/>
            <p:cNvSpPr/>
            <p:nvPr/>
          </p:nvSpPr>
          <p:spPr bwMode="auto">
            <a:xfrm>
              <a:off x="776145" y="5110644"/>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9" name="Oval 38"/>
            <p:cNvSpPr/>
            <p:nvPr/>
          </p:nvSpPr>
          <p:spPr bwMode="auto">
            <a:xfrm>
              <a:off x="4914037" y="3521991"/>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0" name="Oval 39"/>
            <p:cNvSpPr/>
            <p:nvPr/>
          </p:nvSpPr>
          <p:spPr bwMode="auto">
            <a:xfrm>
              <a:off x="4914037" y="3734426"/>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1" name="Oval 40"/>
            <p:cNvSpPr/>
            <p:nvPr/>
          </p:nvSpPr>
          <p:spPr bwMode="auto">
            <a:xfrm>
              <a:off x="4914037" y="3983807"/>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2" name="Oval 41"/>
            <p:cNvSpPr/>
            <p:nvPr/>
          </p:nvSpPr>
          <p:spPr bwMode="auto">
            <a:xfrm>
              <a:off x="4914037" y="4658062"/>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3" name="Oval 42"/>
            <p:cNvSpPr/>
            <p:nvPr/>
          </p:nvSpPr>
          <p:spPr bwMode="auto">
            <a:xfrm>
              <a:off x="4914037" y="5332317"/>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4" name="Oval 43"/>
            <p:cNvSpPr/>
            <p:nvPr/>
          </p:nvSpPr>
          <p:spPr bwMode="auto">
            <a:xfrm>
              <a:off x="4914037" y="5544754"/>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5" name="Oval 44"/>
            <p:cNvSpPr/>
            <p:nvPr/>
          </p:nvSpPr>
          <p:spPr bwMode="auto">
            <a:xfrm>
              <a:off x="4914037" y="5803372"/>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sp>
        <p:nvSpPr>
          <p:cNvPr id="32779" name="Rectangle 69"/>
          <p:cNvSpPr>
            <a:spLocks noChangeArrowheads="1"/>
          </p:cNvSpPr>
          <p:nvPr/>
        </p:nvSpPr>
        <p:spPr bwMode="auto">
          <a:xfrm>
            <a:off x="4171610" y="1331119"/>
            <a:ext cx="900793" cy="3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i="1">
                <a:solidFill>
                  <a:schemeClr val="bg2"/>
                </a:solidFill>
              </a:rPr>
              <a:t>RESULTS</a:t>
            </a:r>
          </a:p>
        </p:txBody>
      </p:sp>
      <p:sp>
        <p:nvSpPr>
          <p:cNvPr id="33" name="Line 80"/>
          <p:cNvSpPr>
            <a:spLocks noChangeShapeType="1"/>
          </p:cNvSpPr>
          <p:nvPr/>
        </p:nvSpPr>
        <p:spPr bwMode="auto">
          <a:xfrm rot="-5400000">
            <a:off x="3931444" y="1488281"/>
            <a:ext cx="404813" cy="0"/>
          </a:xfrm>
          <a:prstGeom prst="line">
            <a:avLst/>
          </a:prstGeom>
          <a:noFill/>
          <a:ln w="50800">
            <a:solidFill>
              <a:srgbClr val="16165D"/>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35" name="Rectangle 105"/>
          <p:cNvSpPr>
            <a:spLocks noChangeArrowheads="1"/>
          </p:cNvSpPr>
          <p:nvPr/>
        </p:nvSpPr>
        <p:spPr bwMode="auto">
          <a:xfrm rot="-5400000">
            <a:off x="5185767" y="218480"/>
            <a:ext cx="426244" cy="2518172"/>
          </a:xfrm>
          <a:prstGeom prst="rect">
            <a:avLst/>
          </a:prstGeom>
          <a:solidFill>
            <a:srgbClr val="0099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p>
            <a:pPr>
              <a:defRPr/>
            </a:pPr>
            <a:endParaRPr lang="en-US" sz="1350">
              <a:effectLst>
                <a:outerShdw blurRad="38100" dist="38100" dir="2700000" algn="tl">
                  <a:srgbClr val="000000">
                    <a:alpha val="43137"/>
                  </a:srgbClr>
                </a:outerShdw>
              </a:effectLst>
            </a:endParaRPr>
          </a:p>
        </p:txBody>
      </p:sp>
      <p:sp>
        <p:nvSpPr>
          <p:cNvPr id="36" name="Oval 35"/>
          <p:cNvSpPr/>
          <p:nvPr/>
        </p:nvSpPr>
        <p:spPr bwMode="auto">
          <a:xfrm>
            <a:off x="4828528" y="2468311"/>
            <a:ext cx="164592" cy="164592"/>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4" name="Line 81"/>
          <p:cNvSpPr>
            <a:spLocks noChangeShapeType="1"/>
          </p:cNvSpPr>
          <p:nvPr/>
        </p:nvSpPr>
        <p:spPr bwMode="auto">
          <a:xfrm rot="-5400000">
            <a:off x="6450806" y="1488281"/>
            <a:ext cx="404813" cy="0"/>
          </a:xfrm>
          <a:prstGeom prst="line">
            <a:avLst/>
          </a:prstGeom>
          <a:noFill/>
          <a:ln w="50800">
            <a:solidFill>
              <a:srgbClr val="16165D"/>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32835" name="Line 67"/>
          <p:cNvSpPr>
            <a:spLocks noChangeShapeType="1"/>
          </p:cNvSpPr>
          <p:nvPr/>
        </p:nvSpPr>
        <p:spPr bwMode="auto">
          <a:xfrm>
            <a:off x="4616054" y="1109663"/>
            <a:ext cx="0" cy="1524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sz="1350"/>
          </a:p>
        </p:txBody>
      </p:sp>
      <p:sp>
        <p:nvSpPr>
          <p:cNvPr id="32836" name="Line 68"/>
          <p:cNvSpPr>
            <a:spLocks noChangeShapeType="1"/>
          </p:cNvSpPr>
          <p:nvPr/>
        </p:nvSpPr>
        <p:spPr bwMode="auto">
          <a:xfrm>
            <a:off x="4613672" y="1707356"/>
            <a:ext cx="0" cy="1524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sz="1350"/>
          </a:p>
        </p:txBody>
      </p:sp>
      <p:sp>
        <p:nvSpPr>
          <p:cNvPr id="32838" name="Text Box 70"/>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3794" name="Picture 8" descr="C:\Documents and Settings\brumas\Desktop\Effectiveness Workbook\images\arrow_vert_03.png"/>
          <p:cNvPicPr>
            <a:picLocks noChangeAspect="1" noChangeArrowheads="1"/>
          </p:cNvPicPr>
          <p:nvPr/>
        </p:nvPicPr>
        <p:blipFill>
          <a:blip r:embed="rId4">
            <a:extLst>
              <a:ext uri="{28A0092B-C50C-407E-A947-70E740481C1C}">
                <a14:useLocalDpi xmlns:a14="http://schemas.microsoft.com/office/drawing/2010/main" val="0"/>
              </a:ext>
            </a:extLst>
          </a:blip>
          <a:srcRect l="41978" r="41782"/>
          <a:stretch>
            <a:fillRect/>
          </a:stretch>
        </p:blipFill>
        <p:spPr bwMode="auto">
          <a:xfrm>
            <a:off x="1654969" y="381000"/>
            <a:ext cx="10096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EMOTIONS DIMENSION</a:t>
            </a:r>
          </a:p>
        </p:txBody>
      </p:sp>
      <p:grpSp>
        <p:nvGrpSpPr>
          <p:cNvPr id="33796" name="Group 57"/>
          <p:cNvGrpSpPr>
            <a:grpSpLocks/>
          </p:cNvGrpSpPr>
          <p:nvPr/>
        </p:nvGrpSpPr>
        <p:grpSpPr bwMode="auto">
          <a:xfrm>
            <a:off x="2405063" y="2834879"/>
            <a:ext cx="152400" cy="1539478"/>
            <a:chOff x="3493" y="2812"/>
            <a:chExt cx="72" cy="1347"/>
          </a:xfrm>
        </p:grpSpPr>
        <p:sp>
          <p:nvSpPr>
            <p:cNvPr id="33847" name="Rectangle 58"/>
            <p:cNvSpPr>
              <a:spLocks noChangeArrowheads="1"/>
            </p:cNvSpPr>
            <p:nvPr/>
          </p:nvSpPr>
          <p:spPr bwMode="auto">
            <a:xfrm>
              <a:off x="3493" y="4090"/>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10</a:t>
              </a:r>
            </a:p>
          </p:txBody>
        </p:sp>
        <p:sp>
          <p:nvSpPr>
            <p:cNvPr id="33848" name="Rectangle 59"/>
            <p:cNvSpPr>
              <a:spLocks noChangeArrowheads="1"/>
            </p:cNvSpPr>
            <p:nvPr/>
          </p:nvSpPr>
          <p:spPr bwMode="auto">
            <a:xfrm>
              <a:off x="3493" y="3955"/>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9</a:t>
              </a:r>
            </a:p>
          </p:txBody>
        </p:sp>
        <p:sp>
          <p:nvSpPr>
            <p:cNvPr id="33849" name="Rectangle 60"/>
            <p:cNvSpPr>
              <a:spLocks noChangeArrowheads="1"/>
            </p:cNvSpPr>
            <p:nvPr/>
          </p:nvSpPr>
          <p:spPr bwMode="auto">
            <a:xfrm>
              <a:off x="3493" y="381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8</a:t>
              </a:r>
            </a:p>
          </p:txBody>
        </p:sp>
        <p:sp>
          <p:nvSpPr>
            <p:cNvPr id="33850" name="Rectangle 61"/>
            <p:cNvSpPr>
              <a:spLocks noChangeArrowheads="1"/>
            </p:cNvSpPr>
            <p:nvPr/>
          </p:nvSpPr>
          <p:spPr bwMode="auto">
            <a:xfrm>
              <a:off x="3493" y="3662"/>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7</a:t>
              </a:r>
            </a:p>
          </p:txBody>
        </p:sp>
        <p:sp>
          <p:nvSpPr>
            <p:cNvPr id="33851" name="Rectangle 62"/>
            <p:cNvSpPr>
              <a:spLocks noChangeArrowheads="1"/>
            </p:cNvSpPr>
            <p:nvPr/>
          </p:nvSpPr>
          <p:spPr bwMode="auto">
            <a:xfrm>
              <a:off x="3493" y="3513"/>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6</a:t>
              </a:r>
            </a:p>
          </p:txBody>
        </p:sp>
        <p:sp>
          <p:nvSpPr>
            <p:cNvPr id="33852" name="Rectangle 63"/>
            <p:cNvSpPr>
              <a:spLocks noChangeArrowheads="1"/>
            </p:cNvSpPr>
            <p:nvPr/>
          </p:nvSpPr>
          <p:spPr bwMode="auto">
            <a:xfrm>
              <a:off x="3493" y="3376"/>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5</a:t>
              </a:r>
            </a:p>
          </p:txBody>
        </p:sp>
        <p:sp>
          <p:nvSpPr>
            <p:cNvPr id="33853" name="Rectangle 64"/>
            <p:cNvSpPr>
              <a:spLocks noChangeArrowheads="1"/>
            </p:cNvSpPr>
            <p:nvPr/>
          </p:nvSpPr>
          <p:spPr bwMode="auto">
            <a:xfrm>
              <a:off x="3493" y="324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4</a:t>
              </a:r>
            </a:p>
          </p:txBody>
        </p:sp>
        <p:sp>
          <p:nvSpPr>
            <p:cNvPr id="33854" name="Rectangle 65"/>
            <p:cNvSpPr>
              <a:spLocks noChangeArrowheads="1"/>
            </p:cNvSpPr>
            <p:nvPr/>
          </p:nvSpPr>
          <p:spPr bwMode="auto">
            <a:xfrm>
              <a:off x="3493" y="3088"/>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3</a:t>
              </a:r>
            </a:p>
          </p:txBody>
        </p:sp>
        <p:sp>
          <p:nvSpPr>
            <p:cNvPr id="33855" name="Rectangle 66"/>
            <p:cNvSpPr>
              <a:spLocks noChangeArrowheads="1"/>
            </p:cNvSpPr>
            <p:nvPr/>
          </p:nvSpPr>
          <p:spPr bwMode="auto">
            <a:xfrm>
              <a:off x="3493" y="2944"/>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2</a:t>
              </a:r>
            </a:p>
          </p:txBody>
        </p:sp>
        <p:sp>
          <p:nvSpPr>
            <p:cNvPr id="33856" name="Rectangle 67"/>
            <p:cNvSpPr>
              <a:spLocks noChangeArrowheads="1"/>
            </p:cNvSpPr>
            <p:nvPr/>
          </p:nvSpPr>
          <p:spPr bwMode="auto">
            <a:xfrm>
              <a:off x="3493" y="2812"/>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1</a:t>
              </a:r>
            </a:p>
          </p:txBody>
        </p:sp>
      </p:grpSp>
      <p:grpSp>
        <p:nvGrpSpPr>
          <p:cNvPr id="33797" name="Group 68"/>
          <p:cNvGrpSpPr>
            <a:grpSpLocks/>
          </p:cNvGrpSpPr>
          <p:nvPr/>
        </p:nvGrpSpPr>
        <p:grpSpPr bwMode="auto">
          <a:xfrm>
            <a:off x="2386013" y="1169194"/>
            <a:ext cx="171450" cy="1539479"/>
            <a:chOff x="3493" y="1205"/>
            <a:chExt cx="72" cy="1347"/>
          </a:xfrm>
        </p:grpSpPr>
        <p:sp>
          <p:nvSpPr>
            <p:cNvPr id="33837" name="Rectangle 69"/>
            <p:cNvSpPr>
              <a:spLocks noChangeArrowheads="1"/>
            </p:cNvSpPr>
            <p:nvPr/>
          </p:nvSpPr>
          <p:spPr bwMode="auto">
            <a:xfrm>
              <a:off x="3493" y="2483"/>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1</a:t>
              </a:r>
            </a:p>
          </p:txBody>
        </p:sp>
        <p:sp>
          <p:nvSpPr>
            <p:cNvPr id="33838" name="Rectangle 70"/>
            <p:cNvSpPr>
              <a:spLocks noChangeArrowheads="1"/>
            </p:cNvSpPr>
            <p:nvPr/>
          </p:nvSpPr>
          <p:spPr bwMode="auto">
            <a:xfrm>
              <a:off x="3493" y="2348"/>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2</a:t>
              </a:r>
            </a:p>
          </p:txBody>
        </p:sp>
        <p:sp>
          <p:nvSpPr>
            <p:cNvPr id="33839" name="Rectangle 71"/>
            <p:cNvSpPr>
              <a:spLocks noChangeArrowheads="1"/>
            </p:cNvSpPr>
            <p:nvPr/>
          </p:nvSpPr>
          <p:spPr bwMode="auto">
            <a:xfrm>
              <a:off x="3493" y="2204"/>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3</a:t>
              </a:r>
            </a:p>
          </p:txBody>
        </p:sp>
        <p:sp>
          <p:nvSpPr>
            <p:cNvPr id="33840" name="Rectangle 72"/>
            <p:cNvSpPr>
              <a:spLocks noChangeArrowheads="1"/>
            </p:cNvSpPr>
            <p:nvPr/>
          </p:nvSpPr>
          <p:spPr bwMode="auto">
            <a:xfrm>
              <a:off x="3493" y="2055"/>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4</a:t>
              </a:r>
            </a:p>
          </p:txBody>
        </p:sp>
        <p:sp>
          <p:nvSpPr>
            <p:cNvPr id="33841" name="Rectangle 73"/>
            <p:cNvSpPr>
              <a:spLocks noChangeArrowheads="1"/>
            </p:cNvSpPr>
            <p:nvPr/>
          </p:nvSpPr>
          <p:spPr bwMode="auto">
            <a:xfrm>
              <a:off x="3493" y="1906"/>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5</a:t>
              </a:r>
            </a:p>
          </p:txBody>
        </p:sp>
        <p:sp>
          <p:nvSpPr>
            <p:cNvPr id="33842" name="Rectangle 74"/>
            <p:cNvSpPr>
              <a:spLocks noChangeArrowheads="1"/>
            </p:cNvSpPr>
            <p:nvPr/>
          </p:nvSpPr>
          <p:spPr bwMode="auto">
            <a:xfrm>
              <a:off x="3493" y="1769"/>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6</a:t>
              </a:r>
            </a:p>
          </p:txBody>
        </p:sp>
        <p:sp>
          <p:nvSpPr>
            <p:cNvPr id="33843" name="Rectangle 75"/>
            <p:cNvSpPr>
              <a:spLocks noChangeArrowheads="1"/>
            </p:cNvSpPr>
            <p:nvPr/>
          </p:nvSpPr>
          <p:spPr bwMode="auto">
            <a:xfrm>
              <a:off x="3493" y="1634"/>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7</a:t>
              </a:r>
            </a:p>
          </p:txBody>
        </p:sp>
        <p:sp>
          <p:nvSpPr>
            <p:cNvPr id="33844" name="Rectangle 76"/>
            <p:cNvSpPr>
              <a:spLocks noChangeArrowheads="1"/>
            </p:cNvSpPr>
            <p:nvPr/>
          </p:nvSpPr>
          <p:spPr bwMode="auto">
            <a:xfrm>
              <a:off x="3493" y="148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8</a:t>
              </a:r>
            </a:p>
          </p:txBody>
        </p:sp>
        <p:sp>
          <p:nvSpPr>
            <p:cNvPr id="33845" name="Rectangle 77"/>
            <p:cNvSpPr>
              <a:spLocks noChangeArrowheads="1"/>
            </p:cNvSpPr>
            <p:nvPr/>
          </p:nvSpPr>
          <p:spPr bwMode="auto">
            <a:xfrm>
              <a:off x="3493" y="1337"/>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9</a:t>
              </a:r>
            </a:p>
          </p:txBody>
        </p:sp>
        <p:sp>
          <p:nvSpPr>
            <p:cNvPr id="33846" name="Rectangle 78"/>
            <p:cNvSpPr>
              <a:spLocks noChangeArrowheads="1"/>
            </p:cNvSpPr>
            <p:nvPr/>
          </p:nvSpPr>
          <p:spPr bwMode="auto">
            <a:xfrm>
              <a:off x="3493" y="1205"/>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r>
                <a:rPr lang="en-US" sz="600" b="1">
                  <a:solidFill>
                    <a:schemeClr val="bg1"/>
                  </a:solidFill>
                  <a:latin typeface="Arial" charset="0"/>
                </a:rPr>
                <a:t>10</a:t>
              </a:r>
            </a:p>
          </p:txBody>
        </p:sp>
      </p:grpSp>
      <p:sp>
        <p:nvSpPr>
          <p:cNvPr id="30" name="Rectangle 69"/>
          <p:cNvSpPr>
            <a:spLocks noChangeArrowheads="1"/>
          </p:cNvSpPr>
          <p:nvPr/>
        </p:nvSpPr>
        <p:spPr bwMode="auto">
          <a:xfrm>
            <a:off x="1740831" y="758429"/>
            <a:ext cx="958180" cy="24477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CONTROLLED</a:t>
            </a:r>
          </a:p>
        </p:txBody>
      </p:sp>
      <p:sp>
        <p:nvSpPr>
          <p:cNvPr id="31" name="Rectangle 70"/>
          <p:cNvSpPr>
            <a:spLocks noChangeArrowheads="1"/>
          </p:cNvSpPr>
          <p:nvPr/>
        </p:nvSpPr>
        <p:spPr bwMode="auto">
          <a:xfrm>
            <a:off x="1778354" y="4570810"/>
            <a:ext cx="898613" cy="24477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RESPONSIVE</a:t>
            </a:r>
          </a:p>
        </p:txBody>
      </p:sp>
      <p:sp>
        <p:nvSpPr>
          <p:cNvPr id="32" name="Text Box 3"/>
          <p:cNvSpPr txBox="1">
            <a:spLocks noChangeArrowheads="1"/>
          </p:cNvSpPr>
          <p:nvPr/>
        </p:nvSpPr>
        <p:spPr bwMode="auto">
          <a:xfrm>
            <a:off x="3594498" y="747712"/>
            <a:ext cx="4063603" cy="20399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300038" indent="-300038">
              <a:spcAft>
                <a:spcPct val="25000"/>
              </a:spcAft>
              <a:tabLst>
                <a:tab pos="214313" algn="r"/>
                <a:tab pos="300038" algn="l"/>
              </a:tabLst>
              <a:defRPr/>
            </a:pPr>
            <a:r>
              <a:rPr lang="en-US" sz="1125" b="1" i="1" dirty="0">
                <a:solidFill>
                  <a:srgbClr val="F2EBD9"/>
                </a:solidFill>
              </a:rPr>
              <a:t>Controlled behaviors</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1.	</a:t>
            </a:r>
            <a:r>
              <a:rPr lang="en-US" sz="1125" dirty="0">
                <a:solidFill>
                  <a:schemeClr val="bg1"/>
                </a:solidFill>
                <a:effectLst>
                  <a:outerShdw blurRad="38100" dist="38100" dir="2700000" algn="tl">
                    <a:srgbClr val="000000">
                      <a:alpha val="43137"/>
                    </a:srgbClr>
                  </a:outerShdw>
                </a:effectLst>
                <a:latin typeface="Arial" pitchFamily="34" charset="0"/>
              </a:rPr>
              <a:t>Limited use of face and body when communicating</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2.	</a:t>
            </a:r>
            <a:r>
              <a:rPr lang="en-US" sz="1125" dirty="0">
                <a:solidFill>
                  <a:schemeClr val="bg1"/>
                </a:solidFill>
                <a:effectLst>
                  <a:outerShdw blurRad="38100" dist="38100" dir="2700000" algn="tl">
                    <a:srgbClr val="000000">
                      <a:alpha val="43137"/>
                    </a:srgbClr>
                  </a:outerShdw>
                </a:effectLst>
                <a:latin typeface="Arial" pitchFamily="34" charset="0"/>
              </a:rPr>
              <a:t>Gestures tend to be inside width of shoulders</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3.</a:t>
            </a:r>
            <a:r>
              <a:rPr lang="en-US" sz="1125" dirty="0">
                <a:solidFill>
                  <a:schemeClr val="bg1"/>
                </a:solidFill>
                <a:effectLst>
                  <a:outerShdw blurRad="38100" dist="38100" dir="2700000" algn="tl">
                    <a:srgbClr val="000000">
                      <a:alpha val="43137"/>
                    </a:srgbClr>
                  </a:outerShdw>
                </a:effectLst>
                <a:latin typeface="Arial" pitchFamily="34" charset="0"/>
              </a:rPr>
              <a:t>	Keeps feelings “in”</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4.</a:t>
            </a:r>
            <a:r>
              <a:rPr lang="en-US" sz="1125" dirty="0">
                <a:solidFill>
                  <a:schemeClr val="bg1"/>
                </a:solidFill>
                <a:effectLst>
                  <a:outerShdw blurRad="38100" dist="38100" dir="2700000" algn="tl">
                    <a:srgbClr val="000000">
                      <a:alpha val="43137"/>
                    </a:srgbClr>
                  </a:outerShdw>
                </a:effectLst>
                <a:latin typeface="Arial" pitchFamily="34" charset="0"/>
              </a:rPr>
              <a:t>	Serious or intense eye contact</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5.	</a:t>
            </a:r>
            <a:r>
              <a:rPr lang="en-US" sz="1125" dirty="0">
                <a:solidFill>
                  <a:schemeClr val="bg1"/>
                </a:solidFill>
                <a:effectLst>
                  <a:outerShdw blurRad="38100" dist="38100" dir="2700000" algn="tl">
                    <a:srgbClr val="000000">
                      <a:alpha val="43137"/>
                    </a:srgbClr>
                  </a:outerShdw>
                </a:effectLst>
                <a:latin typeface="Arial" pitchFamily="34" charset="0"/>
              </a:rPr>
              <a:t>Appears guarded or cautious in relationships</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6.</a:t>
            </a:r>
            <a:r>
              <a:rPr lang="en-US" sz="1125" dirty="0">
                <a:solidFill>
                  <a:schemeClr val="bg1"/>
                </a:solidFill>
                <a:effectLst>
                  <a:outerShdw blurRad="38100" dist="38100" dir="2700000" algn="tl">
                    <a:srgbClr val="000000">
                      <a:alpha val="43137"/>
                    </a:srgbClr>
                  </a:outerShdw>
                </a:effectLst>
                <a:latin typeface="Arial" pitchFamily="34" charset="0"/>
              </a:rPr>
              <a:t>	Slow to smile</a:t>
            </a:r>
          </a:p>
          <a:p>
            <a:pPr marL="300038" indent="-300038">
              <a:tabLst>
                <a:tab pos="214313" algn="r"/>
                <a:tab pos="300038" algn="l"/>
              </a:tabLst>
              <a:defRPr/>
            </a:pPr>
            <a:r>
              <a:rPr lang="en-US" sz="1125" dirty="0">
                <a:solidFill>
                  <a:schemeClr val="bg1"/>
                </a:solidFill>
                <a:effectLst>
                  <a:outerShdw blurRad="38100" dist="38100" dir="2700000" algn="tl">
                    <a:srgbClr val="000000">
                      <a:alpha val="43137"/>
                    </a:srgbClr>
                  </a:outerShdw>
                </a:effectLst>
                <a:latin typeface="Arial" pitchFamily="34" charset="0"/>
              </a:rPr>
              <a:t>	</a:t>
            </a:r>
            <a:r>
              <a:rPr lang="en-US" sz="1050" dirty="0">
                <a:solidFill>
                  <a:schemeClr val="bg1"/>
                </a:solidFill>
                <a:effectLst>
                  <a:outerShdw blurRad="38100" dist="38100" dir="2700000" algn="tl">
                    <a:srgbClr val="000000">
                      <a:alpha val="43137"/>
                    </a:srgbClr>
                  </a:outerShdw>
                </a:effectLst>
                <a:latin typeface="Arial" pitchFamily="34" charset="0"/>
              </a:rPr>
              <a:t>7.</a:t>
            </a:r>
            <a:r>
              <a:rPr lang="en-US" sz="1125" dirty="0">
                <a:solidFill>
                  <a:schemeClr val="bg1"/>
                </a:solidFill>
                <a:effectLst>
                  <a:outerShdw blurRad="38100" dist="38100" dir="2700000" algn="tl">
                    <a:srgbClr val="000000">
                      <a:alpha val="43137"/>
                    </a:srgbClr>
                  </a:outerShdw>
                </a:effectLst>
                <a:latin typeface="Arial" pitchFamily="34" charset="0"/>
              </a:rPr>
              <a:t>	Uses facts to make decisions</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8.	</a:t>
            </a:r>
            <a:r>
              <a:rPr lang="en-US" sz="1125" dirty="0">
                <a:solidFill>
                  <a:schemeClr val="bg1"/>
                </a:solidFill>
                <a:effectLst>
                  <a:outerShdw blurRad="38100" dist="38100" dir="2700000" algn="tl">
                    <a:srgbClr val="000000">
                      <a:alpha val="43137"/>
                    </a:srgbClr>
                  </a:outerShdw>
                </a:effectLst>
                <a:latin typeface="Arial" pitchFamily="34" charset="0"/>
              </a:rPr>
              <a:t>Infrequently talks about self, difficult to get to know</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9.</a:t>
            </a:r>
            <a:r>
              <a:rPr lang="en-US" sz="1125" dirty="0">
                <a:solidFill>
                  <a:schemeClr val="bg1"/>
                </a:solidFill>
                <a:effectLst>
                  <a:outerShdw blurRad="38100" dist="38100" dir="2700000" algn="tl">
                    <a:srgbClr val="000000">
                      <a:alpha val="43137"/>
                    </a:srgbClr>
                  </a:outerShdw>
                </a:effectLst>
                <a:latin typeface="Arial" pitchFamily="34" charset="0"/>
              </a:rPr>
              <a:t>	Focuses attention on accomplishing tasks</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10.</a:t>
            </a:r>
            <a:r>
              <a:rPr lang="en-US" sz="1125" dirty="0">
                <a:solidFill>
                  <a:schemeClr val="bg1"/>
                </a:solidFill>
                <a:effectLst>
                  <a:outerShdw blurRad="38100" dist="38100" dir="2700000" algn="tl">
                    <a:srgbClr val="000000">
                      <a:alpha val="43137"/>
                    </a:srgbClr>
                  </a:outerShdw>
                </a:effectLst>
                <a:latin typeface="Arial" pitchFamily="34" charset="0"/>
              </a:rPr>
              <a:t>	Prefers working alone</a:t>
            </a:r>
          </a:p>
        </p:txBody>
      </p:sp>
      <p:sp>
        <p:nvSpPr>
          <p:cNvPr id="33" name="Text Box 4"/>
          <p:cNvSpPr txBox="1">
            <a:spLocks noChangeArrowheads="1"/>
          </p:cNvSpPr>
          <p:nvPr/>
        </p:nvSpPr>
        <p:spPr bwMode="auto">
          <a:xfrm>
            <a:off x="3594498" y="2812256"/>
            <a:ext cx="3882628" cy="20399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300038" indent="-300038">
              <a:spcAft>
                <a:spcPct val="25000"/>
              </a:spcAft>
              <a:tabLst>
                <a:tab pos="214313" algn="r"/>
                <a:tab pos="300038" algn="l"/>
              </a:tabLst>
              <a:defRPr/>
            </a:pPr>
            <a:r>
              <a:rPr lang="en-US" sz="1125" b="1" i="1" dirty="0">
                <a:solidFill>
                  <a:srgbClr val="F2EBD9"/>
                </a:solidFill>
              </a:rPr>
              <a:t>Responsive behaviors</a:t>
            </a:r>
          </a:p>
          <a:p>
            <a:pPr marL="300038" indent="-300038">
              <a:tabLst>
                <a:tab pos="214313" algn="r"/>
                <a:tab pos="300038" algn="l"/>
              </a:tabLst>
              <a:defRPr/>
            </a:pPr>
            <a:r>
              <a:rPr lang="en-US" sz="1125" dirty="0">
                <a:solidFill>
                  <a:schemeClr val="bg1"/>
                </a:solidFill>
                <a:latin typeface="Arial" pitchFamily="34" charset="0"/>
              </a:rPr>
              <a:t>	</a:t>
            </a:r>
            <a:r>
              <a:rPr lang="en-US" sz="1050" dirty="0">
                <a:solidFill>
                  <a:schemeClr val="bg1"/>
                </a:solidFill>
                <a:effectLst>
                  <a:outerShdw blurRad="38100" dist="38100" dir="2700000" algn="tl">
                    <a:srgbClr val="000000">
                      <a:alpha val="43137"/>
                    </a:srgbClr>
                  </a:outerShdw>
                </a:effectLst>
                <a:latin typeface="Arial" pitchFamily="34" charset="0"/>
              </a:rPr>
              <a:t>1.</a:t>
            </a:r>
            <a:r>
              <a:rPr lang="en-US" sz="1125" dirty="0">
                <a:solidFill>
                  <a:schemeClr val="bg1"/>
                </a:solidFill>
                <a:latin typeface="Arial" pitchFamily="34" charset="0"/>
              </a:rPr>
              <a:t>	Maximum use of face and body when communicating</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2.</a:t>
            </a:r>
            <a:r>
              <a:rPr lang="en-US" sz="1125" dirty="0">
                <a:solidFill>
                  <a:schemeClr val="bg1"/>
                </a:solidFill>
                <a:latin typeface="Arial" pitchFamily="34" charset="0"/>
              </a:rPr>
              <a:t>	Gestures tend to be outside width of shoulders</a:t>
            </a:r>
          </a:p>
          <a:p>
            <a:pPr marL="300038" indent="-300038">
              <a:tabLst>
                <a:tab pos="214313" algn="r"/>
                <a:tab pos="300038" algn="l"/>
              </a:tabLst>
              <a:defRPr/>
            </a:pPr>
            <a:r>
              <a:rPr lang="en-US" sz="1125" dirty="0">
                <a:solidFill>
                  <a:schemeClr val="bg1"/>
                </a:solidFill>
                <a:latin typeface="Arial" pitchFamily="34" charset="0"/>
              </a:rPr>
              <a:t>	</a:t>
            </a:r>
            <a:r>
              <a:rPr lang="en-US" sz="1050" dirty="0">
                <a:solidFill>
                  <a:schemeClr val="bg1"/>
                </a:solidFill>
                <a:effectLst>
                  <a:outerShdw blurRad="38100" dist="38100" dir="2700000" algn="tl">
                    <a:srgbClr val="000000">
                      <a:alpha val="43137"/>
                    </a:srgbClr>
                  </a:outerShdw>
                </a:effectLst>
                <a:latin typeface="Arial" pitchFamily="34" charset="0"/>
              </a:rPr>
              <a:t>3.</a:t>
            </a:r>
            <a:r>
              <a:rPr lang="en-US" sz="1125" dirty="0">
                <a:solidFill>
                  <a:schemeClr val="bg1"/>
                </a:solidFill>
                <a:latin typeface="Arial" pitchFamily="34" charset="0"/>
              </a:rPr>
              <a:t>	Lets feelings “out”</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4.</a:t>
            </a:r>
            <a:r>
              <a:rPr lang="en-US" sz="1125" dirty="0">
                <a:solidFill>
                  <a:schemeClr val="bg1"/>
                </a:solidFill>
                <a:latin typeface="Arial" pitchFamily="34" charset="0"/>
              </a:rPr>
              <a:t>	Friendly or warm eye contact</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5.</a:t>
            </a:r>
            <a:r>
              <a:rPr lang="en-US" sz="1125" dirty="0">
                <a:solidFill>
                  <a:schemeClr val="bg1"/>
                </a:solidFill>
                <a:latin typeface="Arial" pitchFamily="34" charset="0"/>
              </a:rPr>
              <a:t>	Appears open and friendly in relationships</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6.</a:t>
            </a:r>
            <a:r>
              <a:rPr lang="en-US" sz="1125" dirty="0">
                <a:solidFill>
                  <a:schemeClr val="bg1"/>
                </a:solidFill>
                <a:latin typeface="Arial" pitchFamily="34" charset="0"/>
              </a:rPr>
              <a:t>	Smiles easily</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7.</a:t>
            </a:r>
            <a:r>
              <a:rPr lang="en-US" sz="1125" dirty="0">
                <a:solidFill>
                  <a:schemeClr val="bg1"/>
                </a:solidFill>
                <a:latin typeface="Arial" pitchFamily="34" charset="0"/>
              </a:rPr>
              <a:t>	Uses feelings to make decisions</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8.</a:t>
            </a:r>
            <a:r>
              <a:rPr lang="en-US" sz="1125" dirty="0">
                <a:solidFill>
                  <a:schemeClr val="bg1"/>
                </a:solidFill>
                <a:latin typeface="Arial" pitchFamily="34" charset="0"/>
              </a:rPr>
              <a:t>	Talks about self, easy to get to know</a:t>
            </a:r>
          </a:p>
          <a:p>
            <a:pPr marL="300038" indent="-300038">
              <a:tabLst>
                <a:tab pos="214313" algn="r"/>
                <a:tab pos="300038" algn="l"/>
              </a:tabLst>
              <a:defRPr/>
            </a:pPr>
            <a:r>
              <a:rPr lang="en-US" sz="1050" dirty="0">
                <a:solidFill>
                  <a:schemeClr val="bg1"/>
                </a:solidFill>
                <a:effectLst>
                  <a:outerShdw blurRad="38100" dist="38100" dir="2700000" algn="tl">
                    <a:srgbClr val="000000">
                      <a:alpha val="43137"/>
                    </a:srgbClr>
                  </a:outerShdw>
                </a:effectLst>
                <a:latin typeface="Arial" pitchFamily="34" charset="0"/>
              </a:rPr>
              <a:t>	9.</a:t>
            </a:r>
            <a:r>
              <a:rPr lang="en-US" sz="1125" dirty="0">
                <a:solidFill>
                  <a:schemeClr val="bg1"/>
                </a:solidFill>
                <a:latin typeface="Arial" pitchFamily="34" charset="0"/>
              </a:rPr>
              <a:t>	Focuses attention on maintaining relationships</a:t>
            </a:r>
          </a:p>
          <a:p>
            <a:pPr marL="300038" indent="-300038">
              <a:tabLst>
                <a:tab pos="214313" algn="r"/>
                <a:tab pos="300038" algn="l"/>
              </a:tabLst>
              <a:defRPr/>
            </a:pPr>
            <a:r>
              <a:rPr lang="en-US" sz="1125" dirty="0">
                <a:solidFill>
                  <a:schemeClr val="bg1"/>
                </a:solidFill>
                <a:latin typeface="Arial" pitchFamily="34" charset="0"/>
              </a:rPr>
              <a:t>	</a:t>
            </a:r>
            <a:r>
              <a:rPr lang="en-US" sz="1050" dirty="0">
                <a:solidFill>
                  <a:schemeClr val="bg1"/>
                </a:solidFill>
                <a:effectLst>
                  <a:outerShdw blurRad="38100" dist="38100" dir="2700000" algn="tl">
                    <a:srgbClr val="000000">
                      <a:alpha val="43137"/>
                    </a:srgbClr>
                  </a:outerShdw>
                </a:effectLst>
                <a:latin typeface="Arial" pitchFamily="34" charset="0"/>
              </a:rPr>
              <a:t>10.</a:t>
            </a:r>
            <a:r>
              <a:rPr lang="en-US" sz="1125" dirty="0">
                <a:solidFill>
                  <a:schemeClr val="bg1"/>
                </a:solidFill>
                <a:latin typeface="Arial" pitchFamily="34" charset="0"/>
              </a:rPr>
              <a:t>	Prefers working with others</a:t>
            </a:r>
          </a:p>
        </p:txBody>
      </p:sp>
      <p:sp>
        <p:nvSpPr>
          <p:cNvPr id="45" name="Oval 44"/>
          <p:cNvSpPr/>
          <p:nvPr/>
        </p:nvSpPr>
        <p:spPr bwMode="auto">
          <a:xfrm>
            <a:off x="3715834" y="995497"/>
            <a:ext cx="164592" cy="164592"/>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5" name="Group 59"/>
          <p:cNvGrpSpPr>
            <a:grpSpLocks/>
          </p:cNvGrpSpPr>
          <p:nvPr/>
        </p:nvGrpSpPr>
        <p:grpSpPr bwMode="auto">
          <a:xfrm>
            <a:off x="3712369" y="1175147"/>
            <a:ext cx="177404" cy="2752725"/>
            <a:chOff x="3425250" y="1566141"/>
            <a:chExt cx="236611" cy="3670876"/>
          </a:xfrm>
        </p:grpSpPr>
        <p:sp>
          <p:nvSpPr>
            <p:cNvPr id="46" name="Oval 45"/>
            <p:cNvSpPr/>
            <p:nvPr/>
          </p:nvSpPr>
          <p:spPr bwMode="auto">
            <a:xfrm>
              <a:off x="3430445" y="1566141"/>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9" name="Oval 48"/>
            <p:cNvSpPr/>
            <p:nvPr/>
          </p:nvSpPr>
          <p:spPr bwMode="auto">
            <a:xfrm>
              <a:off x="3430445" y="1789183"/>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0" name="Oval 49"/>
            <p:cNvSpPr/>
            <p:nvPr/>
          </p:nvSpPr>
          <p:spPr bwMode="auto">
            <a:xfrm>
              <a:off x="3425250" y="5000406"/>
              <a:ext cx="236611" cy="236611"/>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1" name="Oval 50"/>
            <p:cNvSpPr/>
            <p:nvPr/>
          </p:nvSpPr>
          <p:spPr bwMode="auto">
            <a:xfrm>
              <a:off x="3430445" y="2033370"/>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2" name="Oval 51"/>
            <p:cNvSpPr/>
            <p:nvPr/>
          </p:nvSpPr>
          <p:spPr bwMode="auto">
            <a:xfrm>
              <a:off x="3430445" y="2478809"/>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3" name="Oval 52"/>
            <p:cNvSpPr/>
            <p:nvPr/>
          </p:nvSpPr>
          <p:spPr bwMode="auto">
            <a:xfrm>
              <a:off x="3430445" y="2709285"/>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4" name="Oval 53"/>
            <p:cNvSpPr/>
            <p:nvPr/>
          </p:nvSpPr>
          <p:spPr bwMode="auto">
            <a:xfrm>
              <a:off x="3430445" y="2932113"/>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5" name="Oval 54"/>
            <p:cNvSpPr/>
            <p:nvPr/>
          </p:nvSpPr>
          <p:spPr bwMode="auto">
            <a:xfrm>
              <a:off x="3430445" y="3171752"/>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7" name="Oval 56"/>
            <p:cNvSpPr/>
            <p:nvPr/>
          </p:nvSpPr>
          <p:spPr bwMode="auto">
            <a:xfrm>
              <a:off x="3430445" y="3395663"/>
              <a:ext cx="219456" cy="219456"/>
            </a:xfrm>
            <a:prstGeom prst="ellipse">
              <a:avLst/>
            </a:prstGeom>
            <a:noFill/>
            <a:ln w="31750">
              <a:gradFill flip="none" rotWithShape="1">
                <a:gsLst>
                  <a:gs pos="0">
                    <a:srgbClr val="FF0000"/>
                  </a:gs>
                  <a:gs pos="56000">
                    <a:srgbClr val="C00000"/>
                  </a:gs>
                  <a:gs pos="100000">
                    <a:srgbClr val="FF0000"/>
                  </a:gs>
                </a:gsLst>
                <a:lin ang="0" scaled="1"/>
                <a:tileRect/>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sp>
        <p:nvSpPr>
          <p:cNvPr id="44" name="Rectangle 69"/>
          <p:cNvSpPr>
            <a:spLocks noChangeArrowheads="1"/>
          </p:cNvSpPr>
          <p:nvPr/>
        </p:nvSpPr>
        <p:spPr bwMode="auto">
          <a:xfrm>
            <a:off x="2068817" y="1909763"/>
            <a:ext cx="265299" cy="17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1350" i="1">
                <a:solidFill>
                  <a:schemeClr val="bg2"/>
                </a:solidFill>
              </a:rPr>
              <a:t>E</a:t>
            </a:r>
            <a:br>
              <a:rPr lang="en-US" sz="1350" i="1">
                <a:solidFill>
                  <a:schemeClr val="bg2"/>
                </a:solidFill>
              </a:rPr>
            </a:br>
            <a:r>
              <a:rPr lang="en-US" sz="1350" i="1">
                <a:solidFill>
                  <a:schemeClr val="bg2"/>
                </a:solidFill>
              </a:rPr>
              <a:t>M</a:t>
            </a:r>
          </a:p>
          <a:p>
            <a:pPr algn="ctr" defTabSz="470297"/>
            <a:r>
              <a:rPr lang="en-US" sz="1350" i="1">
                <a:solidFill>
                  <a:schemeClr val="bg2"/>
                </a:solidFill>
              </a:rPr>
              <a:t>O</a:t>
            </a:r>
          </a:p>
          <a:p>
            <a:pPr algn="ctr" defTabSz="470297"/>
            <a:r>
              <a:rPr lang="en-US" sz="1350" i="1">
                <a:solidFill>
                  <a:schemeClr val="bg2"/>
                </a:solidFill>
              </a:rPr>
              <a:t>T</a:t>
            </a:r>
          </a:p>
          <a:p>
            <a:pPr algn="ctr" defTabSz="470297"/>
            <a:r>
              <a:rPr lang="en-US" sz="1350" i="1">
                <a:solidFill>
                  <a:schemeClr val="bg2"/>
                </a:solidFill>
              </a:rPr>
              <a:t>I</a:t>
            </a:r>
          </a:p>
          <a:p>
            <a:pPr algn="ctr" defTabSz="470297"/>
            <a:r>
              <a:rPr lang="en-US" sz="1350" i="1">
                <a:solidFill>
                  <a:schemeClr val="bg2"/>
                </a:solidFill>
              </a:rPr>
              <a:t>O</a:t>
            </a:r>
          </a:p>
          <a:p>
            <a:pPr algn="ctr" defTabSz="470297"/>
            <a:r>
              <a:rPr lang="en-US" sz="1350" i="1">
                <a:solidFill>
                  <a:schemeClr val="bg2"/>
                </a:solidFill>
              </a:rPr>
              <a:t>N</a:t>
            </a:r>
          </a:p>
          <a:p>
            <a:pPr algn="ctr" defTabSz="470297"/>
            <a:r>
              <a:rPr lang="en-US" sz="1350" i="1">
                <a:solidFill>
                  <a:schemeClr val="bg2"/>
                </a:solidFill>
              </a:rPr>
              <a:t>S</a:t>
            </a:r>
          </a:p>
        </p:txBody>
      </p:sp>
      <p:sp>
        <p:nvSpPr>
          <p:cNvPr id="61" name="Line 80"/>
          <p:cNvSpPr>
            <a:spLocks noChangeShapeType="1"/>
          </p:cNvSpPr>
          <p:nvPr/>
        </p:nvSpPr>
        <p:spPr bwMode="auto">
          <a:xfrm>
            <a:off x="2026444" y="1360885"/>
            <a:ext cx="363141" cy="0"/>
          </a:xfrm>
          <a:prstGeom prst="line">
            <a:avLst/>
          </a:prstGeom>
          <a:noFill/>
          <a:ln w="50800">
            <a:solidFill>
              <a:srgbClr val="16165D"/>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62" name="Line 81"/>
          <p:cNvSpPr>
            <a:spLocks noChangeShapeType="1"/>
          </p:cNvSpPr>
          <p:nvPr/>
        </p:nvSpPr>
        <p:spPr bwMode="auto">
          <a:xfrm>
            <a:off x="2007394" y="2863454"/>
            <a:ext cx="398860" cy="0"/>
          </a:xfrm>
          <a:prstGeom prst="line">
            <a:avLst/>
          </a:prstGeom>
          <a:noFill/>
          <a:ln w="50800">
            <a:solidFill>
              <a:srgbClr val="16165D"/>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63" name="Rectangle 105"/>
          <p:cNvSpPr>
            <a:spLocks noChangeArrowheads="1"/>
          </p:cNvSpPr>
          <p:nvPr/>
        </p:nvSpPr>
        <p:spPr bwMode="auto">
          <a:xfrm>
            <a:off x="2022873" y="1372792"/>
            <a:ext cx="373856" cy="1477565"/>
          </a:xfrm>
          <a:prstGeom prst="rect">
            <a:avLst/>
          </a:prstGeom>
          <a:solidFill>
            <a:srgbClr val="0099FF">
              <a:alpha val="74902"/>
            </a:srgbClr>
          </a:solidFill>
          <a:ln w="9525">
            <a:noFill/>
            <a:miter lim="800000"/>
            <a:headEnd/>
            <a:tailEnd/>
          </a:ln>
          <a:effectLst/>
        </p:spPr>
        <p:txBody>
          <a:bodyPr lIns="0" tIns="0" rIns="0" bIns="0" anchor="ctr"/>
          <a:lstStyle/>
          <a:p>
            <a:pPr>
              <a:defRPr/>
            </a:pPr>
            <a:endParaRPr lang="en-US" sz="1350">
              <a:effectLst>
                <a:outerShdw blurRad="38100" dist="38100" dir="2700000" algn="tl">
                  <a:srgbClr val="000000">
                    <a:alpha val="43137"/>
                  </a:srgbClr>
                </a:outerShdw>
              </a:effectLst>
            </a:endParaRPr>
          </a:p>
        </p:txBody>
      </p:sp>
      <p:sp>
        <p:nvSpPr>
          <p:cNvPr id="33859" name="Line 67"/>
          <p:cNvSpPr>
            <a:spLocks noChangeShapeType="1"/>
          </p:cNvSpPr>
          <p:nvPr/>
        </p:nvSpPr>
        <p:spPr bwMode="auto">
          <a:xfrm>
            <a:off x="2406254" y="2775348"/>
            <a:ext cx="173831" cy="119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sz="1350"/>
          </a:p>
        </p:txBody>
      </p:sp>
      <p:sp>
        <p:nvSpPr>
          <p:cNvPr id="33860" name="Line 68"/>
          <p:cNvSpPr>
            <a:spLocks noChangeShapeType="1"/>
          </p:cNvSpPr>
          <p:nvPr/>
        </p:nvSpPr>
        <p:spPr bwMode="auto">
          <a:xfrm>
            <a:off x="1845469" y="2783681"/>
            <a:ext cx="184547" cy="1191"/>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sz="1350"/>
          </a:p>
        </p:txBody>
      </p:sp>
      <p:sp>
        <p:nvSpPr>
          <p:cNvPr id="33862" name="Text Box 70"/>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90"/>
          <p:cNvSpPr>
            <a:spLocks noChangeArrowheads="1"/>
          </p:cNvSpPr>
          <p:nvPr/>
        </p:nvSpPr>
        <p:spPr bwMode="auto">
          <a:xfrm>
            <a:off x="4573191" y="1039416"/>
            <a:ext cx="1662113" cy="1624013"/>
          </a:xfrm>
          <a:prstGeom prst="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27" name="Rectangle 90"/>
          <p:cNvSpPr>
            <a:spLocks noChangeArrowheads="1"/>
          </p:cNvSpPr>
          <p:nvPr/>
        </p:nvSpPr>
        <p:spPr bwMode="auto">
          <a:xfrm>
            <a:off x="4573191" y="1033462"/>
            <a:ext cx="1662113" cy="1624013"/>
          </a:xfrm>
          <a:prstGeom prst="rect">
            <a:avLst/>
          </a:prstGeom>
          <a:gradFill flip="none" rotWithShape="1">
            <a:gsLst>
              <a:gs pos="0">
                <a:schemeClr val="accent1">
                  <a:alpha val="10000"/>
                </a:schemeClr>
              </a:gs>
              <a:gs pos="35000">
                <a:schemeClr val="accent1">
                  <a:alpha val="40000"/>
                </a:schemeClr>
              </a:gs>
              <a:gs pos="100000">
                <a:schemeClr val="accent1">
                  <a:alpha val="10000"/>
                </a:schemeClr>
              </a:gs>
            </a:gsLst>
            <a:lin ang="18900000" scaled="1"/>
            <a:tileRect/>
          </a:gradFill>
          <a:ln>
            <a:solidFill>
              <a:schemeClr val="accent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28" name="Rectangle 90"/>
          <p:cNvSpPr>
            <a:spLocks noChangeArrowheads="1"/>
          </p:cNvSpPr>
          <p:nvPr/>
        </p:nvSpPr>
        <p:spPr bwMode="auto">
          <a:xfrm>
            <a:off x="4573191" y="2749493"/>
            <a:ext cx="1662113" cy="1624013"/>
          </a:xfrm>
          <a:prstGeom prst="rect">
            <a:avLst/>
          </a:prstGeom>
          <a:gradFill flip="none" rotWithShape="1">
            <a:gsLst>
              <a:gs pos="0">
                <a:srgbClr val="FFFF00">
                  <a:alpha val="10000"/>
                </a:srgbClr>
              </a:gs>
              <a:gs pos="35000">
                <a:srgbClr val="FFFF00">
                  <a:alpha val="30000"/>
                </a:srgbClr>
              </a:gs>
              <a:gs pos="100000">
                <a:srgbClr val="FFFF00">
                  <a:alpha val="10000"/>
                </a:srgbClr>
              </a:gs>
            </a:gsLst>
            <a:lin ang="18900000" scaled="1"/>
            <a:tileRect/>
          </a:gradFill>
          <a:ln>
            <a:solidFill>
              <a:srgbClr val="FFFF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29" name="Rectangle 90"/>
          <p:cNvSpPr>
            <a:spLocks noChangeArrowheads="1"/>
          </p:cNvSpPr>
          <p:nvPr/>
        </p:nvSpPr>
        <p:spPr bwMode="auto">
          <a:xfrm>
            <a:off x="2889307" y="1026658"/>
            <a:ext cx="1662113" cy="1624013"/>
          </a:xfrm>
          <a:prstGeom prst="rect">
            <a:avLst/>
          </a:prstGeom>
          <a:gradFill flip="none" rotWithShape="1">
            <a:gsLst>
              <a:gs pos="0">
                <a:srgbClr val="FF0000">
                  <a:alpha val="10000"/>
                </a:srgbClr>
              </a:gs>
              <a:gs pos="35000">
                <a:srgbClr val="FF0000">
                  <a:alpha val="40000"/>
                </a:srgbClr>
              </a:gs>
              <a:gs pos="100000">
                <a:srgbClr val="FF0000">
                  <a:alpha val="10000"/>
                </a:srgbClr>
              </a:gs>
            </a:gsLst>
            <a:lin ang="18900000" scaled="1"/>
            <a:tileRect/>
          </a:gradFill>
          <a:ln>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30" name="Rectangle 90"/>
          <p:cNvSpPr>
            <a:spLocks noChangeArrowheads="1"/>
          </p:cNvSpPr>
          <p:nvPr/>
        </p:nvSpPr>
        <p:spPr bwMode="auto">
          <a:xfrm>
            <a:off x="2889307" y="2760720"/>
            <a:ext cx="1662113" cy="1624013"/>
          </a:xfrm>
          <a:prstGeom prst="rect">
            <a:avLst/>
          </a:prstGeom>
          <a:gradFill flip="none" rotWithShape="1">
            <a:gsLst>
              <a:gs pos="0">
                <a:srgbClr val="FFFF00">
                  <a:alpha val="10000"/>
                </a:srgbClr>
              </a:gs>
              <a:gs pos="35000">
                <a:srgbClr val="FFFF00">
                  <a:alpha val="30000"/>
                </a:srgbClr>
              </a:gs>
              <a:gs pos="100000">
                <a:srgbClr val="FFFF00">
                  <a:alpha val="10000"/>
                </a:srgbClr>
              </a:gs>
            </a:gsLst>
            <a:lin ang="18900000" scaled="1"/>
            <a:tileRect/>
          </a:gradFill>
          <a:ln>
            <a:solidFill>
              <a:srgbClr val="FFFF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31" name="Rectangle 90"/>
          <p:cNvSpPr>
            <a:spLocks noChangeArrowheads="1"/>
          </p:cNvSpPr>
          <p:nvPr/>
        </p:nvSpPr>
        <p:spPr bwMode="auto">
          <a:xfrm>
            <a:off x="4573191" y="1037884"/>
            <a:ext cx="1662113" cy="1624013"/>
          </a:xfrm>
          <a:prstGeom prst="rect">
            <a:avLst/>
          </a:prstGeom>
          <a:gradFill flip="none" rotWithShape="1">
            <a:gsLst>
              <a:gs pos="0">
                <a:srgbClr val="FF0000">
                  <a:alpha val="10000"/>
                </a:srgbClr>
              </a:gs>
              <a:gs pos="35000">
                <a:srgbClr val="FF0000">
                  <a:alpha val="40000"/>
                </a:srgbClr>
              </a:gs>
              <a:gs pos="100000">
                <a:srgbClr val="FF0000">
                  <a:alpha val="10000"/>
                </a:srgbClr>
              </a:gs>
            </a:gsLst>
            <a:lin ang="18900000" scaled="1"/>
            <a:tileRect/>
          </a:gradFill>
          <a:ln>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32" name="Rectangle 90"/>
          <p:cNvSpPr>
            <a:spLocks noChangeArrowheads="1"/>
          </p:cNvSpPr>
          <p:nvPr/>
        </p:nvSpPr>
        <p:spPr bwMode="auto">
          <a:xfrm>
            <a:off x="2889307" y="1024448"/>
            <a:ext cx="1662113" cy="1624013"/>
          </a:xfrm>
          <a:prstGeom prst="rect">
            <a:avLst/>
          </a:prstGeom>
          <a:gradFill flip="none" rotWithShape="1">
            <a:gsLst>
              <a:gs pos="0">
                <a:srgbClr val="FFFF00">
                  <a:alpha val="10000"/>
                </a:srgbClr>
              </a:gs>
              <a:gs pos="35000">
                <a:srgbClr val="FFFF00">
                  <a:alpha val="30000"/>
                </a:srgbClr>
              </a:gs>
              <a:gs pos="100000">
                <a:srgbClr val="FFFF00">
                  <a:alpha val="10000"/>
                </a:srgbClr>
              </a:gs>
            </a:gsLst>
            <a:lin ang="18900000" scaled="1"/>
            <a:tileRect/>
          </a:gradFill>
          <a:ln>
            <a:solidFill>
              <a:srgbClr val="FFFF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33" name="Rectangle 90"/>
          <p:cNvSpPr>
            <a:spLocks noChangeArrowheads="1"/>
          </p:cNvSpPr>
          <p:nvPr/>
        </p:nvSpPr>
        <p:spPr bwMode="auto">
          <a:xfrm>
            <a:off x="4573191" y="2752384"/>
            <a:ext cx="1662113" cy="1624013"/>
          </a:xfrm>
          <a:prstGeom prst="rect">
            <a:avLst/>
          </a:prstGeom>
          <a:gradFill flip="none" rotWithShape="1">
            <a:gsLst>
              <a:gs pos="0">
                <a:srgbClr val="FF0000">
                  <a:alpha val="10000"/>
                </a:srgbClr>
              </a:gs>
              <a:gs pos="35000">
                <a:srgbClr val="FF0000">
                  <a:alpha val="40000"/>
                </a:srgbClr>
              </a:gs>
              <a:gs pos="100000">
                <a:srgbClr val="FF0000">
                  <a:alpha val="10000"/>
                </a:srgbClr>
              </a:gs>
            </a:gsLst>
            <a:lin ang="18900000" scaled="1"/>
            <a:tileRect/>
          </a:gradFill>
          <a:ln>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34" name="Rectangle 90"/>
          <p:cNvSpPr>
            <a:spLocks noChangeArrowheads="1"/>
          </p:cNvSpPr>
          <p:nvPr/>
        </p:nvSpPr>
        <p:spPr bwMode="auto">
          <a:xfrm>
            <a:off x="4573191" y="1038565"/>
            <a:ext cx="1662113" cy="1624013"/>
          </a:xfrm>
          <a:prstGeom prst="rect">
            <a:avLst/>
          </a:prstGeom>
          <a:gradFill flip="none" rotWithShape="1">
            <a:gsLst>
              <a:gs pos="0">
                <a:srgbClr val="FFFF00">
                  <a:alpha val="10000"/>
                </a:srgbClr>
              </a:gs>
              <a:gs pos="35000">
                <a:srgbClr val="FFFF00">
                  <a:alpha val="30000"/>
                </a:srgbClr>
              </a:gs>
              <a:gs pos="100000">
                <a:srgbClr val="FFFF00">
                  <a:alpha val="10000"/>
                </a:srgbClr>
              </a:gs>
            </a:gsLst>
            <a:lin ang="18900000" scaled="1"/>
            <a:tileRect/>
          </a:gradFill>
          <a:ln>
            <a:solidFill>
              <a:srgbClr val="FFFF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sp>
        <p:nvSpPr>
          <p:cNvPr id="35" name="Rectangle 90"/>
          <p:cNvSpPr>
            <a:spLocks noChangeArrowheads="1"/>
          </p:cNvSpPr>
          <p:nvPr/>
        </p:nvSpPr>
        <p:spPr bwMode="auto">
          <a:xfrm>
            <a:off x="2889307" y="2766502"/>
            <a:ext cx="1662113" cy="1624013"/>
          </a:xfrm>
          <a:prstGeom prst="rect">
            <a:avLst/>
          </a:prstGeom>
          <a:gradFill flip="none" rotWithShape="1">
            <a:gsLst>
              <a:gs pos="0">
                <a:srgbClr val="FF0000">
                  <a:alpha val="10000"/>
                </a:srgbClr>
              </a:gs>
              <a:gs pos="35000">
                <a:srgbClr val="FF0000">
                  <a:alpha val="40000"/>
                </a:srgbClr>
              </a:gs>
              <a:gs pos="100000">
                <a:srgbClr val="FF0000">
                  <a:alpha val="10000"/>
                </a:srgbClr>
              </a:gs>
            </a:gsLst>
            <a:lin ang="18900000" scaled="1"/>
            <a:tileRect/>
          </a:gradFill>
          <a:ln>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dirty="0">
              <a:solidFill>
                <a:schemeClr val="tx1"/>
              </a:solidFill>
              <a:effectLst>
                <a:outerShdw blurRad="38100" dist="38100" dir="2700000" algn="tl">
                  <a:srgbClr val="000000">
                    <a:alpha val="43137"/>
                  </a:srgbClr>
                </a:outerShdw>
              </a:effectLst>
              <a:latin typeface="Arial Black" pitchFamily="34" charset="0"/>
            </a:endParaRPr>
          </a:p>
        </p:txBody>
      </p:sp>
      <p:pic>
        <p:nvPicPr>
          <p:cNvPr id="242692" name="Picture 4" descr="C:\Documents and Settings\brumas\Desktop\Effectiveness Workbook\images\crosshairs_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73" y="269082"/>
            <a:ext cx="6206728" cy="465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3" name="Picture 5" descr="C:\Documents and Settings\brumas\Desktop\Effectiveness Workbook\images\cross_anim_01.png"/>
          <p:cNvPicPr>
            <a:picLocks noChangeAspect="1" noChangeArrowheads="1"/>
          </p:cNvPicPr>
          <p:nvPr/>
        </p:nvPicPr>
        <p:blipFill>
          <a:blip r:embed="rId5">
            <a:extLst>
              <a:ext uri="{28A0092B-C50C-407E-A947-70E740481C1C}">
                <a14:useLocalDpi xmlns:a14="http://schemas.microsoft.com/office/drawing/2010/main" val="0"/>
              </a:ext>
            </a:extLst>
          </a:blip>
          <a:srcRect l="5869" t="43198" r="5183" b="37448"/>
          <a:stretch>
            <a:fillRect/>
          </a:stretch>
        </p:blipFill>
        <p:spPr bwMode="auto">
          <a:xfrm>
            <a:off x="2597944" y="2411016"/>
            <a:ext cx="388024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4135" name="Rectangle 7"/>
          <p:cNvSpPr>
            <a:spLocks noChangeArrowheads="1"/>
          </p:cNvSpPr>
          <p:nvPr/>
        </p:nvSpPr>
        <p:spPr bwMode="auto">
          <a:xfrm>
            <a:off x="2228851" y="660798"/>
            <a:ext cx="4566047" cy="4539853"/>
          </a:xfrm>
          <a:prstGeom prst="rect">
            <a:avLst/>
          </a:prstGeom>
          <a:noFill/>
          <a:ln w="9525">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1584136" name="Rectangle 8"/>
          <p:cNvSpPr>
            <a:spLocks noChangeArrowheads="1"/>
          </p:cNvSpPr>
          <p:nvPr/>
        </p:nvSpPr>
        <p:spPr bwMode="auto">
          <a:xfrm>
            <a:off x="2228851" y="660798"/>
            <a:ext cx="4566047" cy="4539853"/>
          </a:xfrm>
          <a:prstGeom prst="rect">
            <a:avLst/>
          </a:prstGeom>
          <a:noFill/>
          <a:ln w="0">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77" name="Title 76"/>
          <p:cNvSpPr>
            <a:spLocks noGrp="1"/>
          </p:cNvSpPr>
          <p:nvPr>
            <p:ph type="title" idx="4294967295"/>
          </p:nvPr>
        </p:nvSpPr>
        <p:spPr bwMode="auto">
          <a:xfrm>
            <a:off x="1485900" y="205979"/>
            <a:ext cx="6172200" cy="551259"/>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i="1">
                <a:solidFill>
                  <a:schemeClr val="bg1"/>
                </a:solidFill>
                <a:effectLst/>
              </a:rPr>
              <a:t>HOW I SHOW UP</a:t>
            </a:r>
          </a:p>
        </p:txBody>
      </p:sp>
      <p:sp>
        <p:nvSpPr>
          <p:cNvPr id="19" name="Rectangle 69"/>
          <p:cNvSpPr>
            <a:spLocks noChangeArrowheads="1"/>
          </p:cNvSpPr>
          <p:nvPr/>
        </p:nvSpPr>
        <p:spPr bwMode="auto">
          <a:xfrm>
            <a:off x="2472854" y="2022873"/>
            <a:ext cx="220415" cy="1352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P</a:t>
            </a:r>
          </a:p>
          <a:p>
            <a:pPr algn="ctr" defTabSz="470297">
              <a:defRPr/>
            </a:pPr>
            <a:r>
              <a:rPr lang="en-US" sz="1200" dirty="0">
                <a:solidFill>
                  <a:schemeClr val="bg1">
                    <a:lumMod val="95000"/>
                  </a:schemeClr>
                </a:solidFill>
              </a:rPr>
              <a:t>R</a:t>
            </a:r>
          </a:p>
          <a:p>
            <a:pPr algn="ctr" defTabSz="470297">
              <a:defRPr/>
            </a:pPr>
            <a:r>
              <a:rPr lang="en-US" sz="1200" dirty="0">
                <a:solidFill>
                  <a:schemeClr val="bg1">
                    <a:lumMod val="95000"/>
                  </a:schemeClr>
                </a:solidFill>
              </a:rPr>
              <a:t>O</a:t>
            </a:r>
          </a:p>
          <a:p>
            <a:pPr algn="ctr" defTabSz="470297">
              <a:defRPr/>
            </a:pPr>
            <a:r>
              <a:rPr lang="en-US" sz="1200" dirty="0">
                <a:solidFill>
                  <a:schemeClr val="bg1">
                    <a:lumMod val="95000"/>
                  </a:schemeClr>
                </a:solidFill>
              </a:rPr>
              <a:t>C</a:t>
            </a:r>
          </a:p>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S</a:t>
            </a:r>
          </a:p>
          <a:p>
            <a:pPr algn="ctr" defTabSz="470297">
              <a:defRPr/>
            </a:pPr>
            <a:r>
              <a:rPr lang="en-US" sz="1200" dirty="0">
                <a:solidFill>
                  <a:schemeClr val="bg1">
                    <a:lumMod val="95000"/>
                  </a:schemeClr>
                </a:solidFill>
              </a:rPr>
              <a:t>S</a:t>
            </a:r>
          </a:p>
        </p:txBody>
      </p:sp>
      <p:sp>
        <p:nvSpPr>
          <p:cNvPr id="20" name="Rectangle 70"/>
          <p:cNvSpPr>
            <a:spLocks noChangeArrowheads="1"/>
          </p:cNvSpPr>
          <p:nvPr/>
        </p:nvSpPr>
        <p:spPr bwMode="auto">
          <a:xfrm>
            <a:off x="6457097" y="1756173"/>
            <a:ext cx="217209" cy="190677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X</a:t>
            </a:r>
          </a:p>
          <a:p>
            <a:pPr algn="ctr" defTabSz="470297">
              <a:defRPr/>
            </a:pPr>
            <a:r>
              <a:rPr lang="en-US" sz="1200" dirty="0">
                <a:solidFill>
                  <a:schemeClr val="bg1">
                    <a:lumMod val="95000"/>
                  </a:schemeClr>
                </a:solidFill>
              </a:rPr>
              <a:t>P</a:t>
            </a:r>
          </a:p>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D</a:t>
            </a:r>
          </a:p>
          <a:p>
            <a:pPr algn="ctr" defTabSz="470297">
              <a:defRPr/>
            </a:pPr>
            <a:r>
              <a:rPr lang="en-US" sz="1200" dirty="0">
                <a:solidFill>
                  <a:schemeClr val="bg1">
                    <a:lumMod val="95000"/>
                  </a:schemeClr>
                </a:solidFill>
              </a:rPr>
              <a:t>I</a:t>
            </a:r>
          </a:p>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N</a:t>
            </a:r>
          </a:p>
          <a:p>
            <a:pPr algn="ctr" defTabSz="470297">
              <a:defRPr/>
            </a:pPr>
            <a:r>
              <a:rPr lang="en-US" sz="1200" dirty="0">
                <a:solidFill>
                  <a:schemeClr val="bg1">
                    <a:lumMod val="95000"/>
                  </a:schemeClr>
                </a:solidFill>
              </a:rPr>
              <a:t>C</a:t>
            </a:r>
          </a:p>
          <a:p>
            <a:pPr algn="ctr" defTabSz="470297">
              <a:defRPr/>
            </a:pPr>
            <a:r>
              <a:rPr lang="en-US" sz="1200" dirty="0">
                <a:solidFill>
                  <a:schemeClr val="bg1">
                    <a:lumMod val="95000"/>
                  </a:schemeClr>
                </a:solidFill>
              </a:rPr>
              <a:t>E</a:t>
            </a:r>
          </a:p>
        </p:txBody>
      </p:sp>
      <p:sp>
        <p:nvSpPr>
          <p:cNvPr id="21" name="Rectangle 71"/>
          <p:cNvSpPr>
            <a:spLocks noChangeArrowheads="1"/>
          </p:cNvSpPr>
          <p:nvPr/>
        </p:nvSpPr>
        <p:spPr bwMode="auto">
          <a:xfrm>
            <a:off x="3923110" y="633413"/>
            <a:ext cx="958180" cy="24477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defRPr/>
            </a:pPr>
            <a:r>
              <a:rPr lang="en-US" sz="1200" dirty="0">
                <a:solidFill>
                  <a:schemeClr val="bg1">
                    <a:lumMod val="95000"/>
                  </a:schemeClr>
                </a:solidFill>
              </a:rPr>
              <a:t>CONTROLLED</a:t>
            </a:r>
          </a:p>
        </p:txBody>
      </p:sp>
      <p:sp>
        <p:nvSpPr>
          <p:cNvPr id="22" name="Rectangle 72"/>
          <p:cNvSpPr>
            <a:spLocks noChangeArrowheads="1"/>
          </p:cNvSpPr>
          <p:nvPr/>
        </p:nvSpPr>
        <p:spPr bwMode="auto">
          <a:xfrm>
            <a:off x="3955256" y="4597004"/>
            <a:ext cx="898613" cy="24477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defRPr/>
            </a:pPr>
            <a:r>
              <a:rPr lang="en-US" sz="1200" dirty="0">
                <a:solidFill>
                  <a:schemeClr val="bg1">
                    <a:lumMod val="95000"/>
                  </a:schemeClr>
                </a:solidFill>
              </a:rPr>
              <a:t>RESPONSIVE</a:t>
            </a:r>
          </a:p>
        </p:txBody>
      </p:sp>
      <p:sp>
        <p:nvSpPr>
          <p:cNvPr id="67603" name="Rectangle 75"/>
          <p:cNvSpPr>
            <a:spLocks noChangeArrowheads="1"/>
          </p:cNvSpPr>
          <p:nvPr/>
        </p:nvSpPr>
        <p:spPr bwMode="auto">
          <a:xfrm>
            <a:off x="3266976" y="1327758"/>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A</a:t>
            </a:r>
          </a:p>
        </p:txBody>
      </p:sp>
      <p:sp>
        <p:nvSpPr>
          <p:cNvPr id="67604" name="Rectangle 76"/>
          <p:cNvSpPr>
            <a:spLocks noChangeArrowheads="1"/>
          </p:cNvSpPr>
          <p:nvPr/>
        </p:nvSpPr>
        <p:spPr bwMode="auto">
          <a:xfrm>
            <a:off x="5120184" y="1327758"/>
            <a:ext cx="50574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C</a:t>
            </a:r>
          </a:p>
        </p:txBody>
      </p:sp>
      <p:sp>
        <p:nvSpPr>
          <p:cNvPr id="67605" name="Rectangle 77"/>
          <p:cNvSpPr>
            <a:spLocks noChangeArrowheads="1"/>
          </p:cNvSpPr>
          <p:nvPr/>
        </p:nvSpPr>
        <p:spPr bwMode="auto">
          <a:xfrm>
            <a:off x="3220641" y="2045494"/>
            <a:ext cx="622768"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Analyzer</a:t>
            </a:r>
          </a:p>
        </p:txBody>
      </p:sp>
      <p:sp>
        <p:nvSpPr>
          <p:cNvPr id="67606" name="Rectangle 78"/>
          <p:cNvSpPr>
            <a:spLocks noChangeArrowheads="1"/>
          </p:cNvSpPr>
          <p:nvPr/>
        </p:nvSpPr>
        <p:spPr bwMode="auto">
          <a:xfrm>
            <a:off x="5020866" y="2045494"/>
            <a:ext cx="698109"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Controller</a:t>
            </a:r>
          </a:p>
        </p:txBody>
      </p:sp>
      <p:sp>
        <p:nvSpPr>
          <p:cNvPr id="67601" name="Rectangle 73"/>
          <p:cNvSpPr>
            <a:spLocks noChangeArrowheads="1"/>
          </p:cNvSpPr>
          <p:nvPr/>
        </p:nvSpPr>
        <p:spPr bwMode="auto">
          <a:xfrm>
            <a:off x="3289819" y="3092160"/>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S</a:t>
            </a:r>
          </a:p>
        </p:txBody>
      </p:sp>
      <p:sp>
        <p:nvSpPr>
          <p:cNvPr id="67602" name="Rectangle 74"/>
          <p:cNvSpPr>
            <a:spLocks noChangeArrowheads="1"/>
          </p:cNvSpPr>
          <p:nvPr/>
        </p:nvSpPr>
        <p:spPr bwMode="auto">
          <a:xfrm>
            <a:off x="5143027" y="3092160"/>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P</a:t>
            </a:r>
          </a:p>
        </p:txBody>
      </p:sp>
      <p:sp>
        <p:nvSpPr>
          <p:cNvPr id="67607" name="Rectangle 79"/>
          <p:cNvSpPr>
            <a:spLocks noChangeArrowheads="1"/>
          </p:cNvSpPr>
          <p:nvPr/>
        </p:nvSpPr>
        <p:spPr bwMode="auto">
          <a:xfrm>
            <a:off x="3188494" y="3824288"/>
            <a:ext cx="656430"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Stabilizer</a:t>
            </a:r>
          </a:p>
        </p:txBody>
      </p:sp>
      <p:sp>
        <p:nvSpPr>
          <p:cNvPr id="67608" name="Rectangle 80"/>
          <p:cNvSpPr>
            <a:spLocks noChangeArrowheads="1"/>
          </p:cNvSpPr>
          <p:nvPr/>
        </p:nvSpPr>
        <p:spPr bwMode="auto">
          <a:xfrm>
            <a:off x="5013722" y="3824288"/>
            <a:ext cx="706124"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Persuader</a:t>
            </a:r>
          </a:p>
        </p:txBody>
      </p:sp>
      <p:grpSp>
        <p:nvGrpSpPr>
          <p:cNvPr id="2" name="Group 26"/>
          <p:cNvGrpSpPr>
            <a:grpSpLocks/>
          </p:cNvGrpSpPr>
          <p:nvPr/>
        </p:nvGrpSpPr>
        <p:grpSpPr bwMode="auto">
          <a:xfrm>
            <a:off x="4446999" y="1228725"/>
            <a:ext cx="217885" cy="3009901"/>
            <a:chOff x="2775" y="1032"/>
            <a:chExt cx="183" cy="2528"/>
          </a:xfrm>
        </p:grpSpPr>
        <p:sp>
          <p:nvSpPr>
            <p:cNvPr id="238638" name="Rectangle 69"/>
            <p:cNvSpPr>
              <a:spLocks noChangeArrowheads="1"/>
            </p:cNvSpPr>
            <p:nvPr/>
          </p:nvSpPr>
          <p:spPr bwMode="auto">
            <a:xfrm>
              <a:off x="2775" y="2579"/>
              <a:ext cx="182"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238639" name="Rectangle 69"/>
            <p:cNvSpPr>
              <a:spLocks noChangeArrowheads="1"/>
            </p:cNvSpPr>
            <p:nvPr/>
          </p:nvSpPr>
          <p:spPr bwMode="auto">
            <a:xfrm>
              <a:off x="2776" y="1032"/>
              <a:ext cx="182"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grpSp>
      <p:grpSp>
        <p:nvGrpSpPr>
          <p:cNvPr id="3" name="Group 25"/>
          <p:cNvGrpSpPr>
            <a:grpSpLocks/>
          </p:cNvGrpSpPr>
          <p:nvPr/>
        </p:nvGrpSpPr>
        <p:grpSpPr bwMode="auto">
          <a:xfrm>
            <a:off x="2884885" y="2633675"/>
            <a:ext cx="3269456" cy="200026"/>
            <a:chOff x="1463" y="2212"/>
            <a:chExt cx="2746" cy="168"/>
          </a:xfrm>
        </p:grpSpPr>
        <p:sp>
          <p:nvSpPr>
            <p:cNvPr id="238641" name="Rectangle 69"/>
            <p:cNvSpPr>
              <a:spLocks noChangeArrowheads="1"/>
            </p:cNvSpPr>
            <p:nvPr/>
          </p:nvSpPr>
          <p:spPr bwMode="auto">
            <a:xfrm>
              <a:off x="1463" y="2212"/>
              <a:ext cx="124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238642" name="Rectangle 69"/>
            <p:cNvSpPr>
              <a:spLocks noChangeArrowheads="1"/>
            </p:cNvSpPr>
            <p:nvPr/>
          </p:nvSpPr>
          <p:spPr bwMode="auto">
            <a:xfrm>
              <a:off x="2964" y="2213"/>
              <a:ext cx="124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grpSp>
      <p:sp>
        <p:nvSpPr>
          <p:cNvPr id="238643" name="Text Box 51"/>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42693"/>
                                        </p:tgtEl>
                                        <p:attrNameLst>
                                          <p:attrName>style.visibility</p:attrName>
                                        </p:attrNameLst>
                                      </p:cBhvr>
                                      <p:to>
                                        <p:strVal val="visible"/>
                                      </p:to>
                                    </p:set>
                                    <p:animEffect transition="in" filter="barn(outVertical)">
                                      <p:cBhvr>
                                        <p:cTn id="7" dur="500"/>
                                        <p:tgtEl>
                                          <p:spTgt spid="242693"/>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par>
                          <p:cTn id="11" fill="hold" nodeType="afterGroup">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Horizontal)">
                                      <p:cBhvr>
                                        <p:cTn id="14" dur="500"/>
                                        <p:tgtEl>
                                          <p:spTgt spid="20"/>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242692"/>
                                        </p:tgtEl>
                                        <p:attrNameLst>
                                          <p:attrName>style.visibility</p:attrName>
                                        </p:attrNameLst>
                                      </p:cBhvr>
                                      <p:to>
                                        <p:strVal val="visible"/>
                                      </p:to>
                                    </p:set>
                                    <p:animEffect transition="in" filter="barn(outHorizontal)">
                                      <p:cBhvr>
                                        <p:cTn id="22" dur="500"/>
                                        <p:tgtEl>
                                          <p:spTgt spid="242692"/>
                                        </p:tgtEl>
                                      </p:cBhvr>
                                    </p:animEffect>
                                  </p:childTnLst>
                                </p:cTn>
                              </p:par>
                              <p:par>
                                <p:cTn id="23" presetID="16" presetClass="entr" presetSubtype="4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Horizontal)">
                                      <p:cBhvr>
                                        <p:cTn id="25" dur="500"/>
                                        <p:tgtEl>
                                          <p:spTgt spid="2"/>
                                        </p:tgtEl>
                                      </p:cBhvr>
                                    </p:animEffect>
                                  </p:childTnLst>
                                </p:cTn>
                              </p:par>
                              <p:par>
                                <p:cTn id="26" presetID="9" presetClass="emph" presetSubtype="0" nodeType="withEffect">
                                  <p:stCondLst>
                                    <p:cond delay="0"/>
                                  </p:stCondLst>
                                  <p:childTnLst>
                                    <p:set>
                                      <p:cBhvr rctx="PPT">
                                        <p:cTn id="27" dur="100"/>
                                        <p:tgtEl>
                                          <p:spTgt spid="242693"/>
                                        </p:tgtEl>
                                        <p:attrNameLst>
                                          <p:attrName>style.opacity</p:attrName>
                                        </p:attrNameLst>
                                      </p:cBhvr>
                                      <p:to>
                                        <p:strVal val="0.1"/>
                                      </p:to>
                                    </p:set>
                                    <p:animEffect filter="image" prLst="opacity: 0.1">
                                      <p:cBhvr rctx="IE">
                                        <p:cTn id="28" dur="100"/>
                                        <p:tgtEl>
                                          <p:spTgt spid="242693"/>
                                        </p:tgtEl>
                                      </p:cBhvr>
                                    </p:animEffect>
                                  </p:childTnLst>
                                </p:cTn>
                              </p:par>
                              <p:par>
                                <p:cTn id="29" presetID="10" presetClass="exit" presetSubtype="0" fill="hold" nodeType="withEffect">
                                  <p:stCondLst>
                                    <p:cond delay="0"/>
                                  </p:stCondLst>
                                  <p:childTnLst>
                                    <p:animEffect transition="out" filter="fade">
                                      <p:cBhvr>
                                        <p:cTn id="30" dur="400"/>
                                        <p:tgtEl>
                                          <p:spTgt spid="242693"/>
                                        </p:tgtEl>
                                      </p:cBhvr>
                                    </p:animEffect>
                                    <p:set>
                                      <p:cBhvr>
                                        <p:cTn id="31" dur="1" fill="hold">
                                          <p:stCondLst>
                                            <p:cond delay="399"/>
                                          </p:stCondLst>
                                        </p:cTn>
                                        <p:tgtEl>
                                          <p:spTgt spid="242693"/>
                                        </p:tgtEl>
                                        <p:attrNameLst>
                                          <p:attrName>style.visibility</p:attrName>
                                        </p:attrNameLst>
                                      </p:cBhvr>
                                      <p:to>
                                        <p:strVal val="hidden"/>
                                      </p:to>
                                    </p:set>
                                  </p:childTnLst>
                                </p:cTn>
                              </p:par>
                            </p:childTnLst>
                          </p:cTn>
                        </p:par>
                        <p:par>
                          <p:cTn id="32" fill="hold" nodeType="afterGroup">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outVertical)">
                                      <p:cBhvr>
                                        <p:cTn id="35" dur="500"/>
                                        <p:tgtEl>
                                          <p:spTgt spid="21"/>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outVertical)">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par>
                                <p:cTn id="44" presetID="3" presetClass="emph" presetSubtype="2" fill="hold" grpId="1" nodeType="withEffect">
                                  <p:stCondLst>
                                    <p:cond delay="0"/>
                                  </p:stCondLst>
                                  <p:childTnLst>
                                    <p:animClr clrSpc="rgb" dir="cw">
                                      <p:cBhvr override="childStyle">
                                        <p:cTn id="45" dur="1000" fill="hold"/>
                                        <p:tgtEl>
                                          <p:spTgt spid="21"/>
                                        </p:tgtEl>
                                        <p:attrNameLst>
                                          <p:attrName>style.color</p:attrName>
                                        </p:attrNameLst>
                                      </p:cBhvr>
                                      <p:to>
                                        <a:srgbClr val="EBE600"/>
                                      </p:to>
                                    </p:animClr>
                                  </p:childTnLst>
                                </p:cTn>
                              </p:par>
                              <p:par>
                                <p:cTn id="46" presetID="3" presetClass="emph" presetSubtype="2" fill="hold" grpId="1" nodeType="withEffect">
                                  <p:stCondLst>
                                    <p:cond delay="0"/>
                                  </p:stCondLst>
                                  <p:childTnLst>
                                    <p:animClr clrSpc="rgb" dir="cw">
                                      <p:cBhvr override="childStyle">
                                        <p:cTn id="47" dur="1000" fill="hold"/>
                                        <p:tgtEl>
                                          <p:spTgt spid="20"/>
                                        </p:tgtEl>
                                        <p:attrNameLst>
                                          <p:attrName>style.color</p:attrName>
                                        </p:attrNameLst>
                                      </p:cBhvr>
                                      <p:to>
                                        <a:srgbClr val="EBE600"/>
                                      </p:to>
                                    </p:animClr>
                                  </p:childTnLst>
                                </p:cTn>
                              </p:par>
                              <p:par>
                                <p:cTn id="48" presetID="10" presetClass="entr" presetSubtype="0" fill="hold" nodeType="withEffect">
                                  <p:stCondLst>
                                    <p:cond delay="0"/>
                                  </p:stCondLst>
                                  <p:childTnLst>
                                    <p:set>
                                      <p:cBhvr>
                                        <p:cTn id="49" dur="1" fill="hold">
                                          <p:stCondLst>
                                            <p:cond delay="0"/>
                                          </p:stCondLst>
                                        </p:cTn>
                                        <p:tgtEl>
                                          <p:spTgt spid="67604"/>
                                        </p:tgtEl>
                                        <p:attrNameLst>
                                          <p:attrName>style.visibility</p:attrName>
                                        </p:attrNameLst>
                                      </p:cBhvr>
                                      <p:to>
                                        <p:strVal val="visible"/>
                                      </p:to>
                                    </p:set>
                                    <p:animEffect transition="in" filter="fade">
                                      <p:cBhvr>
                                        <p:cTn id="50" dur="1000"/>
                                        <p:tgtEl>
                                          <p:spTgt spid="6760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7606"/>
                                        </p:tgtEl>
                                        <p:attrNameLst>
                                          <p:attrName>style.visibility</p:attrName>
                                        </p:attrNameLst>
                                      </p:cBhvr>
                                      <p:to>
                                        <p:strVal val="visible"/>
                                      </p:to>
                                    </p:set>
                                    <p:animEffect transition="in" filter="wipe(left)">
                                      <p:cBhvr>
                                        <p:cTn id="53" dur="500"/>
                                        <p:tgtEl>
                                          <p:spTgt spid="6760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path" presetSubtype="0" accel="50000" decel="50000" fill="hold" nodeType="clickEffect">
                                  <p:stCondLst>
                                    <p:cond delay="0"/>
                                  </p:stCondLst>
                                  <p:childTnLst>
                                    <p:animMotion origin="layout" path="M -4.16667E-6 -3.7037E-6 L -4.16667E-6 0.34074 " pathEditMode="relative" rAng="0" ptsTypes="AA">
                                      <p:cBhvr>
                                        <p:cTn id="57" dur="2000" fill="hold"/>
                                        <p:tgtEl>
                                          <p:spTgt spid="23"/>
                                        </p:tgtEl>
                                        <p:attrNameLst>
                                          <p:attrName>ppt_x</p:attrName>
                                          <p:attrName>ppt_y</p:attrName>
                                        </p:attrNameLst>
                                      </p:cBhvr>
                                      <p:rCtr x="0" y="17037"/>
                                    </p:animMotion>
                                  </p:childTnLst>
                                </p:cTn>
                              </p:par>
                              <p:par>
                                <p:cTn id="58" presetID="3" presetClass="emph" presetSubtype="2" fill="hold" grpId="2" nodeType="withEffect">
                                  <p:stCondLst>
                                    <p:cond delay="0"/>
                                  </p:stCondLst>
                                  <p:childTnLst>
                                    <p:animClr clrSpc="rgb" dir="cw">
                                      <p:cBhvr override="childStyle">
                                        <p:cTn id="59" dur="1000" fill="hold"/>
                                        <p:tgtEl>
                                          <p:spTgt spid="21"/>
                                        </p:tgtEl>
                                        <p:attrNameLst>
                                          <p:attrName>style.color</p:attrName>
                                        </p:attrNameLst>
                                      </p:cBhvr>
                                      <p:to>
                                        <a:srgbClr val="F8F8F8"/>
                                      </p:to>
                                    </p:animClr>
                                  </p:childTnLst>
                                </p:cTn>
                              </p:par>
                              <p:par>
                                <p:cTn id="60" presetID="3" presetClass="emph" presetSubtype="2" fill="hold" grpId="1" nodeType="withEffect">
                                  <p:stCondLst>
                                    <p:cond delay="0"/>
                                  </p:stCondLst>
                                  <p:childTnLst>
                                    <p:animClr clrSpc="rgb" dir="cw">
                                      <p:cBhvr override="childStyle">
                                        <p:cTn id="61" dur="1000" fill="hold"/>
                                        <p:tgtEl>
                                          <p:spTgt spid="22"/>
                                        </p:tgtEl>
                                        <p:attrNameLst>
                                          <p:attrName>style.color</p:attrName>
                                        </p:attrNameLst>
                                      </p:cBhvr>
                                      <p:to>
                                        <a:srgbClr val="EBE600"/>
                                      </p:to>
                                    </p:animClr>
                                  </p:childTnLst>
                                </p:cTn>
                              </p:par>
                              <p:par>
                                <p:cTn id="62" presetID="22" presetClass="entr" presetSubtype="8" fill="hold" grpId="0" nodeType="withEffect">
                                  <p:stCondLst>
                                    <p:cond delay="0"/>
                                  </p:stCondLst>
                                  <p:childTnLst>
                                    <p:set>
                                      <p:cBhvr>
                                        <p:cTn id="63" dur="1" fill="hold">
                                          <p:stCondLst>
                                            <p:cond delay="0"/>
                                          </p:stCondLst>
                                        </p:cTn>
                                        <p:tgtEl>
                                          <p:spTgt spid="67608"/>
                                        </p:tgtEl>
                                        <p:attrNameLst>
                                          <p:attrName>style.visibility</p:attrName>
                                        </p:attrNameLst>
                                      </p:cBhvr>
                                      <p:to>
                                        <p:strVal val="visible"/>
                                      </p:to>
                                    </p:set>
                                    <p:animEffect transition="in" filter="wipe(left)">
                                      <p:cBhvr>
                                        <p:cTn id="64" dur="500"/>
                                        <p:tgtEl>
                                          <p:spTgt spid="67608"/>
                                        </p:tgtEl>
                                      </p:cBhvr>
                                    </p:animEffect>
                                  </p:childTnLst>
                                </p:cTn>
                              </p:par>
                              <p:par>
                                <p:cTn id="65" presetID="10" presetClass="entr" presetSubtype="0" fill="hold" nodeType="withEffect">
                                  <p:stCondLst>
                                    <p:cond delay="0"/>
                                  </p:stCondLst>
                                  <p:childTnLst>
                                    <p:set>
                                      <p:cBhvr>
                                        <p:cTn id="66" dur="1" fill="hold">
                                          <p:stCondLst>
                                            <p:cond delay="0"/>
                                          </p:stCondLst>
                                        </p:cTn>
                                        <p:tgtEl>
                                          <p:spTgt spid="67602"/>
                                        </p:tgtEl>
                                        <p:attrNameLst>
                                          <p:attrName>style.visibility</p:attrName>
                                        </p:attrNameLst>
                                      </p:cBhvr>
                                      <p:to>
                                        <p:strVal val="visible"/>
                                      </p:to>
                                    </p:set>
                                    <p:animEffect transition="in" filter="fade">
                                      <p:cBhvr>
                                        <p:cTn id="67" dur="1000"/>
                                        <p:tgtEl>
                                          <p:spTgt spid="676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5" presetClass="path" presetSubtype="0" accel="50000" decel="50000" fill="hold" nodeType="clickEffect">
                                  <p:stCondLst>
                                    <p:cond delay="0"/>
                                  </p:stCondLst>
                                  <p:childTnLst>
                                    <p:animMotion origin="layout" path="M -4.16667E-6 0.34074 L -0.25416 0.34074 " pathEditMode="relative" rAng="0" ptsTypes="AA">
                                      <p:cBhvr>
                                        <p:cTn id="71" dur="2000" fill="hold"/>
                                        <p:tgtEl>
                                          <p:spTgt spid="23"/>
                                        </p:tgtEl>
                                        <p:attrNameLst>
                                          <p:attrName>ppt_x</p:attrName>
                                          <p:attrName>ppt_y</p:attrName>
                                        </p:attrNameLst>
                                      </p:cBhvr>
                                      <p:rCtr x="-12708" y="0"/>
                                    </p:animMotion>
                                  </p:childTnLst>
                                </p:cTn>
                              </p:par>
                              <p:par>
                                <p:cTn id="72" presetID="3" presetClass="emph" presetSubtype="2" fill="hold" grpId="2" nodeType="withEffect">
                                  <p:stCondLst>
                                    <p:cond delay="0"/>
                                  </p:stCondLst>
                                  <p:childTnLst>
                                    <p:animClr clrSpc="rgb" dir="cw">
                                      <p:cBhvr override="childStyle">
                                        <p:cTn id="73" dur="1000" fill="hold"/>
                                        <p:tgtEl>
                                          <p:spTgt spid="20"/>
                                        </p:tgtEl>
                                        <p:attrNameLst>
                                          <p:attrName>style.color</p:attrName>
                                        </p:attrNameLst>
                                      </p:cBhvr>
                                      <p:to>
                                        <a:srgbClr val="F8F8F8"/>
                                      </p:to>
                                    </p:animClr>
                                  </p:childTnLst>
                                </p:cTn>
                              </p:par>
                              <p:par>
                                <p:cTn id="74" presetID="3" presetClass="emph" presetSubtype="2" fill="hold" grpId="1" nodeType="withEffect">
                                  <p:stCondLst>
                                    <p:cond delay="0"/>
                                  </p:stCondLst>
                                  <p:childTnLst>
                                    <p:animClr clrSpc="rgb" dir="cw">
                                      <p:cBhvr override="childStyle">
                                        <p:cTn id="75" dur="1000" fill="hold"/>
                                        <p:tgtEl>
                                          <p:spTgt spid="19"/>
                                        </p:tgtEl>
                                        <p:attrNameLst>
                                          <p:attrName>style.color</p:attrName>
                                        </p:attrNameLst>
                                      </p:cBhvr>
                                      <p:to>
                                        <a:srgbClr val="EBE600"/>
                                      </p:to>
                                    </p:animClr>
                                  </p:childTnLst>
                                </p:cTn>
                              </p:par>
                              <p:par>
                                <p:cTn id="76" presetID="10" presetClass="entr" presetSubtype="0" fill="hold" nodeType="withEffect">
                                  <p:stCondLst>
                                    <p:cond delay="0"/>
                                  </p:stCondLst>
                                  <p:childTnLst>
                                    <p:set>
                                      <p:cBhvr>
                                        <p:cTn id="77" dur="1" fill="hold">
                                          <p:stCondLst>
                                            <p:cond delay="0"/>
                                          </p:stCondLst>
                                        </p:cTn>
                                        <p:tgtEl>
                                          <p:spTgt spid="67601"/>
                                        </p:tgtEl>
                                        <p:attrNameLst>
                                          <p:attrName>style.visibility</p:attrName>
                                        </p:attrNameLst>
                                      </p:cBhvr>
                                      <p:to>
                                        <p:strVal val="visible"/>
                                      </p:to>
                                    </p:set>
                                    <p:animEffect transition="in" filter="fade">
                                      <p:cBhvr>
                                        <p:cTn id="78" dur="1000"/>
                                        <p:tgtEl>
                                          <p:spTgt spid="6760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7607"/>
                                        </p:tgtEl>
                                        <p:attrNameLst>
                                          <p:attrName>style.visibility</p:attrName>
                                        </p:attrNameLst>
                                      </p:cBhvr>
                                      <p:to>
                                        <p:strVal val="visible"/>
                                      </p:to>
                                    </p:set>
                                    <p:animEffect transition="in" filter="wipe(left)">
                                      <p:cBhvr>
                                        <p:cTn id="81" dur="500"/>
                                        <p:tgtEl>
                                          <p:spTgt spid="676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4" presetClass="path" presetSubtype="0" accel="50000" decel="50000" fill="hold" nodeType="clickEffect">
                                  <p:stCondLst>
                                    <p:cond delay="0"/>
                                  </p:stCondLst>
                                  <p:childTnLst>
                                    <p:animMotion origin="layout" path="M -0.25416 0.34074 L -0.2552 -0.00277 " pathEditMode="relative" rAng="0" ptsTypes="AA">
                                      <p:cBhvr>
                                        <p:cTn id="85" dur="2000" fill="hold"/>
                                        <p:tgtEl>
                                          <p:spTgt spid="23"/>
                                        </p:tgtEl>
                                        <p:attrNameLst>
                                          <p:attrName>ppt_x</p:attrName>
                                          <p:attrName>ppt_y</p:attrName>
                                        </p:attrNameLst>
                                      </p:cBhvr>
                                      <p:rCtr x="-52" y="-17176"/>
                                    </p:animMotion>
                                  </p:childTnLst>
                                </p:cTn>
                              </p:par>
                              <p:par>
                                <p:cTn id="86" presetID="3" presetClass="emph" presetSubtype="2" fill="hold" grpId="2" nodeType="withEffect">
                                  <p:stCondLst>
                                    <p:cond delay="0"/>
                                  </p:stCondLst>
                                  <p:childTnLst>
                                    <p:animClr clrSpc="rgb" dir="cw">
                                      <p:cBhvr override="childStyle">
                                        <p:cTn id="87" dur="1000" fill="hold"/>
                                        <p:tgtEl>
                                          <p:spTgt spid="22"/>
                                        </p:tgtEl>
                                        <p:attrNameLst>
                                          <p:attrName>style.color</p:attrName>
                                        </p:attrNameLst>
                                      </p:cBhvr>
                                      <p:to>
                                        <a:srgbClr val="F8F8F8"/>
                                      </p:to>
                                    </p:animClr>
                                  </p:childTnLst>
                                </p:cTn>
                              </p:par>
                              <p:par>
                                <p:cTn id="88" presetID="3" presetClass="emph" presetSubtype="2" fill="hold" grpId="3" nodeType="withEffect">
                                  <p:stCondLst>
                                    <p:cond delay="0"/>
                                  </p:stCondLst>
                                  <p:childTnLst>
                                    <p:animClr clrSpc="rgb" dir="cw">
                                      <p:cBhvr override="childStyle">
                                        <p:cTn id="89" dur="1000" fill="hold"/>
                                        <p:tgtEl>
                                          <p:spTgt spid="21"/>
                                        </p:tgtEl>
                                        <p:attrNameLst>
                                          <p:attrName>style.color</p:attrName>
                                        </p:attrNameLst>
                                      </p:cBhvr>
                                      <p:to>
                                        <a:srgbClr val="EBE600"/>
                                      </p:to>
                                    </p:animClr>
                                  </p:childTnLst>
                                </p:cTn>
                              </p:par>
                              <p:par>
                                <p:cTn id="90" presetID="10" presetClass="entr" presetSubtype="0" fill="hold" nodeType="withEffect">
                                  <p:stCondLst>
                                    <p:cond delay="0"/>
                                  </p:stCondLst>
                                  <p:childTnLst>
                                    <p:set>
                                      <p:cBhvr>
                                        <p:cTn id="91" dur="1" fill="hold">
                                          <p:stCondLst>
                                            <p:cond delay="0"/>
                                          </p:stCondLst>
                                        </p:cTn>
                                        <p:tgtEl>
                                          <p:spTgt spid="67603"/>
                                        </p:tgtEl>
                                        <p:attrNameLst>
                                          <p:attrName>style.visibility</p:attrName>
                                        </p:attrNameLst>
                                      </p:cBhvr>
                                      <p:to>
                                        <p:strVal val="visible"/>
                                      </p:to>
                                    </p:set>
                                    <p:animEffect transition="in" filter="fade">
                                      <p:cBhvr>
                                        <p:cTn id="92" dur="1000"/>
                                        <p:tgtEl>
                                          <p:spTgt spid="6760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7605"/>
                                        </p:tgtEl>
                                        <p:attrNameLst>
                                          <p:attrName>style.visibility</p:attrName>
                                        </p:attrNameLst>
                                      </p:cBhvr>
                                      <p:to>
                                        <p:strVal val="visible"/>
                                      </p:to>
                                    </p:set>
                                    <p:animEffect transition="in" filter="wipe(left)">
                                      <p:cBhvr>
                                        <p:cTn id="95" dur="500"/>
                                        <p:tgtEl>
                                          <p:spTgt spid="6760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63" presetClass="path" presetSubtype="0" accel="50000" decel="50000" fill="hold" grpId="0" nodeType="clickEffect">
                                  <p:stCondLst>
                                    <p:cond delay="0"/>
                                  </p:stCondLst>
                                  <p:childTnLst>
                                    <p:animMotion origin="layout" path="M -0.25208 -0.00278 L -0.00208 -0.00278 " pathEditMode="relative" rAng="0" ptsTypes="AA">
                                      <p:cBhvr>
                                        <p:cTn id="99" dur="2000" fill="hold"/>
                                        <p:tgtEl>
                                          <p:spTgt spid="23"/>
                                        </p:tgtEl>
                                        <p:attrNameLst>
                                          <p:attrName>ppt_x</p:attrName>
                                          <p:attrName>ppt_y</p:attrName>
                                        </p:attrNameLst>
                                      </p:cBhvr>
                                      <p:rCtr x="12500" y="0"/>
                                    </p:animMotion>
                                  </p:childTnLst>
                                </p:cTn>
                              </p:par>
                              <p:par>
                                <p:cTn id="100" presetID="3" presetClass="emph" presetSubtype="2" fill="hold" grpId="4" nodeType="withEffect">
                                  <p:stCondLst>
                                    <p:cond delay="0"/>
                                  </p:stCondLst>
                                  <p:childTnLst>
                                    <p:animClr clrSpc="rgb" dir="cw">
                                      <p:cBhvr override="childStyle">
                                        <p:cTn id="101" dur="2000" fill="hold"/>
                                        <p:tgtEl>
                                          <p:spTgt spid="21"/>
                                        </p:tgtEl>
                                        <p:attrNameLst>
                                          <p:attrName>style.color</p:attrName>
                                        </p:attrNameLst>
                                      </p:cBhvr>
                                      <p:to>
                                        <a:schemeClr val="bg1"/>
                                      </p:to>
                                    </p:animClr>
                                  </p:childTnLst>
                                </p:cTn>
                              </p:par>
                              <p:par>
                                <p:cTn id="102" presetID="3" presetClass="emph" presetSubtype="2" fill="hold" grpId="2" nodeType="withEffect">
                                  <p:stCondLst>
                                    <p:cond delay="0"/>
                                  </p:stCondLst>
                                  <p:childTnLst>
                                    <p:animClr clrSpc="rgb" dir="cw">
                                      <p:cBhvr override="childStyle">
                                        <p:cTn id="103" dur="2000" fill="hold"/>
                                        <p:tgtEl>
                                          <p:spTgt spid="19"/>
                                        </p:tgtEl>
                                        <p:attrNameLst>
                                          <p:attrName>style.color</p:attrName>
                                        </p:attrNameLst>
                                      </p:cBhvr>
                                      <p:to>
                                        <a:schemeClr val="bg1"/>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2" presetClass="path" presetSubtype="0" accel="50000" decel="50000" fill="hold" grpId="1" nodeType="clickEffect">
                                  <p:stCondLst>
                                    <p:cond delay="0"/>
                                  </p:stCondLst>
                                  <p:childTnLst>
                                    <p:animMotion origin="layout" path="M 0 0  L 0 0.33295  E" pathEditMode="relative" ptsTypes="">
                                      <p:cBhvr>
                                        <p:cTn id="107" dur="2000" fill="hold"/>
                                        <p:tgtEl>
                                          <p:spTgt spid="23"/>
                                        </p:tgtEl>
                                        <p:attrNameLst>
                                          <p:attrName>ppt_x</p:attrName>
                                          <p:attrName>ppt_y</p:attrName>
                                        </p:attrNameLst>
                                      </p:cBhvr>
                                    </p:animMotion>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5" presetClass="path" presetSubtype="0" accel="50000" decel="50000" fill="hold" grpId="2" nodeType="clickEffect">
                                  <p:stCondLst>
                                    <p:cond delay="0"/>
                                  </p:stCondLst>
                                  <p:childTnLst>
                                    <p:animMotion origin="layout" path="M -4.16667E-6 0.34127 L -0.25 0.34127 " pathEditMode="relative" rAng="0" ptsTypes="AA">
                                      <p:cBhvr>
                                        <p:cTn id="111" dur="2000" fill="hold"/>
                                        <p:tgtEl>
                                          <p:spTgt spid="23"/>
                                        </p:tgtEl>
                                        <p:attrNameLst>
                                          <p:attrName>ppt_x</p:attrName>
                                          <p:attrName>ppt_y</p:attrName>
                                        </p:attrNameLst>
                                      </p:cBhvr>
                                      <p:rCtr x="-12500" y="0"/>
                                    </p:animMotion>
                                  </p:childTnLst>
                                </p:cTn>
                              </p:par>
                            </p:childTnLst>
                          </p:cTn>
                        </p:par>
                      </p:childTnLst>
                    </p:cTn>
                  </p:par>
                  <p:par>
                    <p:cTn id="112" fill="hold" nodeType="clickPar">
                      <p:stCondLst>
                        <p:cond delay="indefinite"/>
                      </p:stCondLst>
                      <p:childTnLst>
                        <p:par>
                          <p:cTn id="113" fill="hold" nodeType="withGroup">
                            <p:stCondLst>
                              <p:cond delay="0"/>
                            </p:stCondLst>
                            <p:childTnLst>
                              <p:par>
                                <p:cTn id="114" presetID="64" presetClass="path" presetSubtype="0" accel="50000" decel="50000" fill="hold" grpId="3" nodeType="clickEffect">
                                  <p:stCondLst>
                                    <p:cond delay="0"/>
                                  </p:stCondLst>
                                  <p:childTnLst>
                                    <p:animMotion origin="layout" path="M -0.25468 0.33086 L -0.25468 -0.00208 " pathEditMode="relative" rAng="0" ptsTypes="AA">
                                      <p:cBhvr>
                                        <p:cTn id="115" dur="2000" fill="hold"/>
                                        <p:tgtEl>
                                          <p:spTgt spid="23"/>
                                        </p:tgtEl>
                                        <p:attrNameLst>
                                          <p:attrName>ppt_x</p:attrName>
                                          <p:attrName>ppt_y</p:attrName>
                                        </p:attrNameLst>
                                      </p:cBhvr>
                                      <p:rCtr x="0" y="-16647"/>
                                    </p:animMotion>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xit" presetSubtype="0" fill="hold" grpId="4" nodeType="clickEffect">
                                  <p:stCondLst>
                                    <p:cond delay="0"/>
                                  </p:stCondLst>
                                  <p:childTnLst>
                                    <p:animEffect transition="out" filter="fade">
                                      <p:cBhvr>
                                        <p:cTn id="119" dur="1000"/>
                                        <p:tgtEl>
                                          <p:spTgt spid="23"/>
                                        </p:tgtEl>
                                      </p:cBhvr>
                                    </p:animEffect>
                                    <p:set>
                                      <p:cBhvr>
                                        <p:cTn id="120" dur="1" fill="hold">
                                          <p:stCondLst>
                                            <p:cond delay="999"/>
                                          </p:stCondLst>
                                        </p:cTn>
                                        <p:tgtEl>
                                          <p:spTgt spid="23"/>
                                        </p:tgtEl>
                                        <p:attrNameLst>
                                          <p:attrName>style.visibility</p:attrName>
                                        </p:attrNameLst>
                                      </p:cBhvr>
                                      <p:to>
                                        <p:strVal val="hidden"/>
                                      </p:to>
                                    </p:set>
                                  </p:childTnLst>
                                </p:cTn>
                              </p:par>
                              <p:par>
                                <p:cTn id="121" presetID="10" presetClass="entr" presetSubtype="0" fill="hold"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childTnLst>
                                </p:cTn>
                              </p:par>
                            </p:childTnLst>
                          </p:cTn>
                        </p:par>
                        <p:par>
                          <p:cTn id="124" fill="hold" nodeType="afterGroup">
                            <p:stCondLst>
                              <p:cond delay="1000"/>
                            </p:stCondLst>
                            <p:childTnLst>
                              <p:par>
                                <p:cTn id="125" presetID="10" presetClass="entr" presetSubtype="0" fill="hold"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par>
                                <p:cTn id="128" presetID="10" presetClass="entr" presetSubtype="0" fill="hold"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2" presetClass="path" presetSubtype="0" accel="50000" decel="50000" fill="hold" nodeType="clickEffect">
                                  <p:stCondLst>
                                    <p:cond delay="0"/>
                                  </p:stCondLst>
                                  <p:childTnLst>
                                    <p:animMotion origin="layout" path="M -4.16667E-6 -3.7037E-6 L -4.16667E-6 0.34074 " pathEditMode="relative" rAng="0" ptsTypes="AA">
                                      <p:cBhvr>
                                        <p:cTn id="134" dur="1000" fill="hold"/>
                                        <p:tgtEl>
                                          <p:spTgt spid="27"/>
                                        </p:tgtEl>
                                        <p:attrNameLst>
                                          <p:attrName>ppt_x</p:attrName>
                                          <p:attrName>ppt_y</p:attrName>
                                        </p:attrNameLst>
                                      </p:cBhvr>
                                      <p:rCtr x="0" y="17037"/>
                                    </p:animMotion>
                                  </p:childTnLst>
                                </p:cTn>
                              </p:par>
                              <p:par>
                                <p:cTn id="135" presetID="10" presetClass="exit" presetSubtype="0" fill="hold" nodeType="withEffect">
                                  <p:stCondLst>
                                    <p:cond delay="0"/>
                                  </p:stCondLst>
                                  <p:childTnLst>
                                    <p:animEffect transition="out" filter="fade">
                                      <p:cBhvr>
                                        <p:cTn id="136" dur="1000"/>
                                        <p:tgtEl>
                                          <p:spTgt spid="28"/>
                                        </p:tgtEl>
                                      </p:cBhvr>
                                    </p:animEffect>
                                    <p:set>
                                      <p:cBhvr>
                                        <p:cTn id="137" dur="1" fill="hold">
                                          <p:stCondLst>
                                            <p:cond delay="999"/>
                                          </p:stCondLst>
                                        </p:cTn>
                                        <p:tgtEl>
                                          <p:spTgt spid="28"/>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1000"/>
                                        <p:tgtEl>
                                          <p:spTgt spid="29"/>
                                        </p:tgtEl>
                                      </p:cBhvr>
                                    </p:animEffect>
                                    <p:set>
                                      <p:cBhvr>
                                        <p:cTn id="140" dur="1" fill="hold">
                                          <p:stCondLst>
                                            <p:cond delay="999"/>
                                          </p:stCondLst>
                                        </p:cTn>
                                        <p:tgtEl>
                                          <p:spTgt spid="29"/>
                                        </p:tgtEl>
                                        <p:attrNameLst>
                                          <p:attrName>style.visibility</p:attrName>
                                        </p:attrNameLst>
                                      </p:cBhvr>
                                      <p:to>
                                        <p:strVal val="hidden"/>
                                      </p:to>
                                    </p:set>
                                  </p:childTnLst>
                                </p:cTn>
                              </p:par>
                            </p:childTnLst>
                          </p:cTn>
                        </p:par>
                        <p:par>
                          <p:cTn id="141" fill="hold" nodeType="afterGroup">
                            <p:stCondLst>
                              <p:cond delay="1000"/>
                            </p:stCondLst>
                            <p:childTnLst>
                              <p:par>
                                <p:cTn id="142" presetID="10" presetClass="entr" presetSubtype="0" fill="hold" nodeType="after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500"/>
                                        <p:tgtEl>
                                          <p:spTgt spid="31"/>
                                        </p:tgtEl>
                                      </p:cBhvr>
                                    </p:animEffect>
                                  </p:childTnLst>
                                </p:cTn>
                              </p:par>
                              <p:par>
                                <p:cTn id="145" presetID="10" presetClass="entr" presetSubtype="0" fill="hold" nodeType="with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500"/>
                                        <p:tgtEl>
                                          <p:spTgt spid="30"/>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5" presetClass="path" presetSubtype="0" accel="50000" decel="50000" fill="hold" nodeType="clickEffect">
                                  <p:stCondLst>
                                    <p:cond delay="0"/>
                                  </p:stCondLst>
                                  <p:childTnLst>
                                    <p:animMotion origin="layout" path="M -4.16667E-6 0.34074 L -0.25416 0.34074 " pathEditMode="relative" rAng="0" ptsTypes="AA">
                                      <p:cBhvr>
                                        <p:cTn id="151" dur="1000" fill="hold"/>
                                        <p:tgtEl>
                                          <p:spTgt spid="27"/>
                                        </p:tgtEl>
                                        <p:attrNameLst>
                                          <p:attrName>ppt_x</p:attrName>
                                          <p:attrName>ppt_y</p:attrName>
                                        </p:attrNameLst>
                                      </p:cBhvr>
                                      <p:rCtr x="-12708" y="0"/>
                                    </p:animMotion>
                                  </p:childTnLst>
                                </p:cTn>
                              </p:par>
                              <p:par>
                                <p:cTn id="152" presetID="10" presetClass="exit" presetSubtype="0" fill="hold" nodeType="with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childTnLst>
                          </p:cTn>
                        </p:par>
                        <p:par>
                          <p:cTn id="158" fill="hold" nodeType="afterGroup">
                            <p:stCondLst>
                              <p:cond delay="1000"/>
                            </p:stCondLst>
                            <p:childTnLst>
                              <p:par>
                                <p:cTn id="159" presetID="10" presetClass="entr" presetSubtype="0" fill="hold" nodeType="after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500"/>
                                        <p:tgtEl>
                                          <p:spTgt spid="33"/>
                                        </p:tgtEl>
                                      </p:cBhvr>
                                    </p:animEffect>
                                  </p:childTnLst>
                                </p:cTn>
                              </p:par>
                              <p:par>
                                <p:cTn id="162" presetID="10" presetClass="entr" presetSubtype="0" fill="hold" nodeType="withEffect">
                                  <p:stCondLst>
                                    <p:cond delay="0"/>
                                  </p:stCondLst>
                                  <p:childTnLst>
                                    <p:set>
                                      <p:cBhvr>
                                        <p:cTn id="163" dur="1" fill="hold">
                                          <p:stCondLst>
                                            <p:cond delay="0"/>
                                          </p:stCondLst>
                                        </p:cTn>
                                        <p:tgtEl>
                                          <p:spTgt spid="32"/>
                                        </p:tgtEl>
                                        <p:attrNameLst>
                                          <p:attrName>style.visibility</p:attrName>
                                        </p:attrNameLst>
                                      </p:cBhvr>
                                      <p:to>
                                        <p:strVal val="visible"/>
                                      </p:to>
                                    </p:set>
                                    <p:animEffect transition="in" filter="fade">
                                      <p:cBhvr>
                                        <p:cTn id="164" dur="500"/>
                                        <p:tgtEl>
                                          <p:spTgt spid="32"/>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64" presetClass="path" presetSubtype="0" accel="50000" decel="50000" fill="hold" nodeType="clickEffect">
                                  <p:stCondLst>
                                    <p:cond delay="0"/>
                                  </p:stCondLst>
                                  <p:childTnLst>
                                    <p:animMotion origin="layout" path="M -0.25416 0.34074 L -0.2552 -0.00277 " pathEditMode="relative" rAng="0" ptsTypes="AA">
                                      <p:cBhvr>
                                        <p:cTn id="168" dur="1000" fill="hold"/>
                                        <p:tgtEl>
                                          <p:spTgt spid="27"/>
                                        </p:tgtEl>
                                        <p:attrNameLst>
                                          <p:attrName>ppt_x</p:attrName>
                                          <p:attrName>ppt_y</p:attrName>
                                        </p:attrNameLst>
                                      </p:cBhvr>
                                      <p:rCtr x="-52" y="-17176"/>
                                    </p:animMotion>
                                  </p:childTnLst>
                                </p:cTn>
                              </p:par>
                              <p:par>
                                <p:cTn id="169" presetID="10" presetClass="exit" presetSubtype="0" fill="hold" nodeType="withEffect">
                                  <p:stCondLst>
                                    <p:cond delay="0"/>
                                  </p:stCondLst>
                                  <p:childTnLst>
                                    <p:animEffect transition="out" filter="fade">
                                      <p:cBhvr>
                                        <p:cTn id="170" dur="500"/>
                                        <p:tgtEl>
                                          <p:spTgt spid="33"/>
                                        </p:tgtEl>
                                      </p:cBhvr>
                                    </p:animEffect>
                                    <p:set>
                                      <p:cBhvr>
                                        <p:cTn id="171" dur="1" fill="hold">
                                          <p:stCondLst>
                                            <p:cond delay="499"/>
                                          </p:stCondLst>
                                        </p:cTn>
                                        <p:tgtEl>
                                          <p:spTgt spid="33"/>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32"/>
                                        </p:tgtEl>
                                      </p:cBhvr>
                                    </p:animEffect>
                                    <p:set>
                                      <p:cBhvr>
                                        <p:cTn id="174" dur="1" fill="hold">
                                          <p:stCondLst>
                                            <p:cond delay="499"/>
                                          </p:stCondLst>
                                        </p:cTn>
                                        <p:tgtEl>
                                          <p:spTgt spid="32"/>
                                        </p:tgtEl>
                                        <p:attrNameLst>
                                          <p:attrName>style.visibility</p:attrName>
                                        </p:attrNameLst>
                                      </p:cBhvr>
                                      <p:to>
                                        <p:strVal val="hidden"/>
                                      </p:to>
                                    </p:set>
                                  </p:childTnLst>
                                </p:cTn>
                              </p:par>
                            </p:childTnLst>
                          </p:cTn>
                        </p:par>
                        <p:par>
                          <p:cTn id="175" fill="hold" nodeType="afterGroup">
                            <p:stCondLst>
                              <p:cond delay="1000"/>
                            </p:stCondLst>
                            <p:childTnLst>
                              <p:par>
                                <p:cTn id="176" presetID="10" presetClass="entr" presetSubtype="0" fill="hold" nodeType="afterEffect">
                                  <p:stCondLst>
                                    <p:cond delay="0"/>
                                  </p:stCondLst>
                                  <p:childTnLst>
                                    <p:set>
                                      <p:cBhvr>
                                        <p:cTn id="177" dur="1" fill="hold">
                                          <p:stCondLst>
                                            <p:cond delay="0"/>
                                          </p:stCondLst>
                                        </p:cTn>
                                        <p:tgtEl>
                                          <p:spTgt spid="35"/>
                                        </p:tgtEl>
                                        <p:attrNameLst>
                                          <p:attrName>style.visibility</p:attrName>
                                        </p:attrNameLst>
                                      </p:cBhvr>
                                      <p:to>
                                        <p:strVal val="visible"/>
                                      </p:to>
                                    </p:set>
                                    <p:animEffect transition="in" filter="fade">
                                      <p:cBhvr>
                                        <p:cTn id="178" dur="500"/>
                                        <p:tgtEl>
                                          <p:spTgt spid="35"/>
                                        </p:tgtEl>
                                      </p:cBhvr>
                                    </p:animEffect>
                                  </p:childTnLst>
                                </p:cTn>
                              </p:par>
                              <p:par>
                                <p:cTn id="179" presetID="10" presetClass="entr" presetSubtype="0" fill="hold" nodeType="withEffect">
                                  <p:stCondLst>
                                    <p:cond delay="0"/>
                                  </p:stCondLst>
                                  <p:childTnLst>
                                    <p:set>
                                      <p:cBhvr>
                                        <p:cTn id="180" dur="1" fill="hold">
                                          <p:stCondLst>
                                            <p:cond delay="0"/>
                                          </p:stCondLst>
                                        </p:cTn>
                                        <p:tgtEl>
                                          <p:spTgt spid="34"/>
                                        </p:tgtEl>
                                        <p:attrNameLst>
                                          <p:attrName>style.visibility</p:attrName>
                                        </p:attrNameLst>
                                      </p:cBhvr>
                                      <p:to>
                                        <p:strVal val="visible"/>
                                      </p:to>
                                    </p:set>
                                    <p:animEffect transition="in" filter="fade">
                                      <p:cBhvr>
                                        <p:cTn id="1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3" grpId="4" animBg="1"/>
      <p:bldP spid="19" grpId="0"/>
      <p:bldP spid="19" grpId="1"/>
      <p:bldP spid="19" grpId="2"/>
      <p:bldP spid="20" grpId="0"/>
      <p:bldP spid="20" grpId="1"/>
      <p:bldP spid="20" grpId="2"/>
      <p:bldP spid="21" grpId="0"/>
      <p:bldP spid="21" grpId="1"/>
      <p:bldP spid="21" grpId="2"/>
      <p:bldP spid="21" grpId="3"/>
      <p:bldP spid="21" grpId="4"/>
      <p:bldP spid="22" grpId="0"/>
      <p:bldP spid="22" grpId="1"/>
      <p:bldP spid="22" grpId="2"/>
      <p:bldP spid="67605" grpId="0"/>
      <p:bldP spid="67606" grpId="0"/>
      <p:bldP spid="67607" grpId="0"/>
      <p:bldP spid="676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bwMode="auto">
          <a:xfrm>
            <a:off x="1657350" y="1597819"/>
            <a:ext cx="5829300" cy="1102519"/>
          </a:xfrm>
          <a:effectLst>
            <a:outerShdw dist="35921" dir="2700000" algn="ctr" rotWithShape="0">
              <a:schemeClr val="bg2"/>
            </a:outerShdw>
          </a:effectLst>
        </p:spPr>
        <p:txBody>
          <a:bodyPr wrap="square" numCol="1" compatLnSpc="1">
            <a:prstTxWarp prst="textNoShape">
              <a:avLst/>
            </a:prstTxWarp>
          </a:bodyPr>
          <a:lstStyle/>
          <a:p>
            <a:pPr algn="ctr">
              <a:lnSpc>
                <a:spcPct val="120000"/>
              </a:lnSpc>
            </a:pPr>
            <a:r>
              <a:rPr dirty="0">
                <a:solidFill>
                  <a:schemeClr val="bg1"/>
                </a:solidFill>
                <a:effectLst/>
              </a:rPr>
              <a:t>“How I Show Up” </a:t>
            </a:r>
            <a:br>
              <a:rPr dirty="0">
                <a:solidFill>
                  <a:schemeClr val="bg1"/>
                </a:solidFill>
                <a:effectLst/>
              </a:rPr>
            </a:br>
            <a:r>
              <a:rPr dirty="0">
                <a:solidFill>
                  <a:schemeClr val="bg1"/>
                </a:solidFill>
                <a:effectLst/>
              </a:rPr>
              <a:t>Profile</a:t>
            </a:r>
          </a:p>
        </p:txBody>
      </p:sp>
    </p:spTree>
    <p:extLst>
      <p:ext uri="{BB962C8B-B14F-4D97-AF65-F5344CB8AC3E}">
        <p14:creationId xmlns:p14="http://schemas.microsoft.com/office/powerpoint/2010/main" val="6110243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6866" name="Picture 9" descr="C:\Documents and Settings\brumas\Desktop\Effectiveness Workbook\images\crosshairs_05_not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229" y="728663"/>
            <a:ext cx="3971925" cy="21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22"/>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ENERGY AND BEHAVIOR STYLE</a:t>
            </a:r>
          </a:p>
        </p:txBody>
      </p:sp>
      <p:sp>
        <p:nvSpPr>
          <p:cNvPr id="1584135" name="Rectangle 7"/>
          <p:cNvSpPr>
            <a:spLocks noChangeArrowheads="1"/>
          </p:cNvSpPr>
          <p:nvPr/>
        </p:nvSpPr>
        <p:spPr bwMode="auto">
          <a:xfrm>
            <a:off x="2228851" y="660798"/>
            <a:ext cx="4566047" cy="4539853"/>
          </a:xfrm>
          <a:prstGeom prst="rect">
            <a:avLst/>
          </a:prstGeom>
          <a:noFill/>
          <a:ln w="9525">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80664" name="Text Box 88"/>
          <p:cNvSpPr txBox="1">
            <a:spLocks noChangeArrowheads="1"/>
          </p:cNvSpPr>
          <p:nvPr/>
        </p:nvSpPr>
        <p:spPr bwMode="auto">
          <a:xfrm>
            <a:off x="3303345" y="3492103"/>
            <a:ext cx="2719388" cy="854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Focus on task</a:t>
            </a:r>
          </a:p>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Don’t socialize</a:t>
            </a:r>
          </a:p>
        </p:txBody>
      </p:sp>
      <p:sp>
        <p:nvSpPr>
          <p:cNvPr id="280665" name="Text Box 89"/>
          <p:cNvSpPr txBox="1">
            <a:spLocks noChangeArrowheads="1"/>
          </p:cNvSpPr>
          <p:nvPr/>
        </p:nvSpPr>
        <p:spPr bwMode="auto">
          <a:xfrm>
            <a:off x="1577579" y="675085"/>
            <a:ext cx="497205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1800" b="1">
                <a:solidFill>
                  <a:srgbClr val="F2EBD9"/>
                </a:solidFill>
                <a:latin typeface="Arial" charset="0"/>
                <a:cs typeface="Arial" charset="0"/>
              </a:rPr>
              <a:t>When working with…</a:t>
            </a:r>
          </a:p>
        </p:txBody>
      </p:sp>
      <p:sp>
        <p:nvSpPr>
          <p:cNvPr id="11" name="Rectangle 75"/>
          <p:cNvSpPr>
            <a:spLocks noChangeArrowheads="1"/>
          </p:cNvSpPr>
          <p:nvPr/>
        </p:nvSpPr>
        <p:spPr bwMode="auto">
          <a:xfrm>
            <a:off x="3303345" y="1332310"/>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A</a:t>
            </a:r>
          </a:p>
        </p:txBody>
      </p:sp>
      <p:sp>
        <p:nvSpPr>
          <p:cNvPr id="12" name="Rectangle 76"/>
          <p:cNvSpPr>
            <a:spLocks noChangeArrowheads="1"/>
          </p:cNvSpPr>
          <p:nvPr/>
        </p:nvSpPr>
        <p:spPr bwMode="auto">
          <a:xfrm>
            <a:off x="5156553" y="1332310"/>
            <a:ext cx="50574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C</a:t>
            </a:r>
          </a:p>
        </p:txBody>
      </p:sp>
      <p:sp>
        <p:nvSpPr>
          <p:cNvPr id="36874" name="Text Box 10"/>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664">
                                            <p:txEl>
                                              <p:pRg st="0" end="0"/>
                                            </p:txEl>
                                          </p:spTgt>
                                        </p:tgtEl>
                                        <p:attrNameLst>
                                          <p:attrName>style.visibility</p:attrName>
                                        </p:attrNameLst>
                                      </p:cBhvr>
                                      <p:to>
                                        <p:strVal val="visible"/>
                                      </p:to>
                                    </p:set>
                                    <p:animEffect transition="in" filter="wipe(left)">
                                      <p:cBhvr>
                                        <p:cTn id="7" dur="500"/>
                                        <p:tgtEl>
                                          <p:spTgt spid="2806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0664">
                                            <p:txEl>
                                              <p:pRg st="1" end="1"/>
                                            </p:txEl>
                                          </p:spTgt>
                                        </p:tgtEl>
                                        <p:attrNameLst>
                                          <p:attrName>style.visibility</p:attrName>
                                        </p:attrNameLst>
                                      </p:cBhvr>
                                      <p:to>
                                        <p:strVal val="visible"/>
                                      </p:to>
                                    </p:set>
                                    <p:animEffect transition="in" filter="wipe(left)">
                                      <p:cBhvr>
                                        <p:cTn id="12" dur="500"/>
                                        <p:tgtEl>
                                          <p:spTgt spid="2806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6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890" name="Picture 10" descr="C:\Documents and Settings\brumas\Desktop\Effectiveness Workbook\images\crosshairs_05_not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229" y="2487216"/>
            <a:ext cx="3971925" cy="22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22"/>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ENERGY AND BEHAVIOR STYLE</a:t>
            </a:r>
          </a:p>
        </p:txBody>
      </p:sp>
      <p:sp>
        <p:nvSpPr>
          <p:cNvPr id="1584135" name="Rectangle 7"/>
          <p:cNvSpPr>
            <a:spLocks noChangeArrowheads="1"/>
          </p:cNvSpPr>
          <p:nvPr/>
        </p:nvSpPr>
        <p:spPr bwMode="auto">
          <a:xfrm>
            <a:off x="2228851" y="660798"/>
            <a:ext cx="4566047" cy="4539853"/>
          </a:xfrm>
          <a:prstGeom prst="rect">
            <a:avLst/>
          </a:prstGeom>
          <a:noFill/>
          <a:ln w="9525">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1584136" name="Rectangle 8"/>
          <p:cNvSpPr>
            <a:spLocks noChangeArrowheads="1"/>
          </p:cNvSpPr>
          <p:nvPr/>
        </p:nvSpPr>
        <p:spPr bwMode="auto">
          <a:xfrm>
            <a:off x="2228851" y="660798"/>
            <a:ext cx="4566047" cy="4539853"/>
          </a:xfrm>
          <a:prstGeom prst="rect">
            <a:avLst/>
          </a:prstGeom>
          <a:noFill/>
          <a:ln w="0">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90839" name="Text Box 23"/>
          <p:cNvSpPr txBox="1">
            <a:spLocks noChangeArrowheads="1"/>
          </p:cNvSpPr>
          <p:nvPr/>
        </p:nvSpPr>
        <p:spPr bwMode="auto">
          <a:xfrm>
            <a:off x="2321719" y="1296591"/>
            <a:ext cx="4819650" cy="854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Make a relationship connection</a:t>
            </a:r>
          </a:p>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Acknowledge emotions</a:t>
            </a:r>
          </a:p>
        </p:txBody>
      </p:sp>
      <p:sp>
        <p:nvSpPr>
          <p:cNvPr id="27" name="Text Box 89"/>
          <p:cNvSpPr txBox="1">
            <a:spLocks noChangeArrowheads="1"/>
          </p:cNvSpPr>
          <p:nvPr/>
        </p:nvSpPr>
        <p:spPr bwMode="auto">
          <a:xfrm>
            <a:off x="1577579" y="675085"/>
            <a:ext cx="497205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1800" b="1">
                <a:solidFill>
                  <a:srgbClr val="F2EBD9"/>
                </a:solidFill>
                <a:latin typeface="Arial" charset="0"/>
                <a:cs typeface="Arial" charset="0"/>
              </a:rPr>
              <a:t>When working with…</a:t>
            </a:r>
          </a:p>
        </p:txBody>
      </p:sp>
      <p:sp>
        <p:nvSpPr>
          <p:cNvPr id="12" name="Rectangle 73"/>
          <p:cNvSpPr>
            <a:spLocks noChangeArrowheads="1"/>
          </p:cNvSpPr>
          <p:nvPr/>
        </p:nvSpPr>
        <p:spPr bwMode="auto">
          <a:xfrm>
            <a:off x="3304756" y="3018131"/>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S</a:t>
            </a:r>
          </a:p>
        </p:txBody>
      </p:sp>
      <p:sp>
        <p:nvSpPr>
          <p:cNvPr id="13" name="Rectangle 74"/>
          <p:cNvSpPr>
            <a:spLocks noChangeArrowheads="1"/>
          </p:cNvSpPr>
          <p:nvPr/>
        </p:nvSpPr>
        <p:spPr bwMode="auto">
          <a:xfrm>
            <a:off x="5157964" y="3018131"/>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P</a:t>
            </a:r>
          </a:p>
        </p:txBody>
      </p:sp>
      <p:sp>
        <p:nvSpPr>
          <p:cNvPr id="37899" name="Text Box 11"/>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839">
                                            <p:txEl>
                                              <p:pRg st="0" end="0"/>
                                            </p:txEl>
                                          </p:spTgt>
                                        </p:tgtEl>
                                        <p:attrNameLst>
                                          <p:attrName>style.visibility</p:attrName>
                                        </p:attrNameLst>
                                      </p:cBhvr>
                                      <p:to>
                                        <p:strVal val="visible"/>
                                      </p:to>
                                    </p:set>
                                    <p:animEffect transition="in" filter="wipe(left)">
                                      <p:cBhvr>
                                        <p:cTn id="7" dur="500"/>
                                        <p:tgtEl>
                                          <p:spTgt spid="2908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39">
                                            <p:txEl>
                                              <p:pRg st="1" end="1"/>
                                            </p:txEl>
                                          </p:spTgt>
                                        </p:tgtEl>
                                        <p:attrNameLst>
                                          <p:attrName>style.visibility</p:attrName>
                                        </p:attrNameLst>
                                      </p:cBhvr>
                                      <p:to>
                                        <p:strVal val="visible"/>
                                      </p:to>
                                    </p:set>
                                    <p:animEffect transition="in" filter="wipe(left)">
                                      <p:cBhvr>
                                        <p:cTn id="12" dur="500"/>
                                        <p:tgtEl>
                                          <p:spTgt spid="2908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914" name="Picture 9" descr="C:\Documents and Settings\brumas\Desktop\Effectiveness Workbook\images\crosshairs_05_not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229" y="728663"/>
            <a:ext cx="2206228"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22"/>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ENERGY AND BEHAVIOR STYLE</a:t>
            </a:r>
          </a:p>
        </p:txBody>
      </p:sp>
      <p:sp>
        <p:nvSpPr>
          <p:cNvPr id="1584135" name="Rectangle 7"/>
          <p:cNvSpPr>
            <a:spLocks noChangeArrowheads="1"/>
          </p:cNvSpPr>
          <p:nvPr/>
        </p:nvSpPr>
        <p:spPr bwMode="auto">
          <a:xfrm>
            <a:off x="2228851" y="660798"/>
            <a:ext cx="4566047" cy="4539853"/>
          </a:xfrm>
          <a:prstGeom prst="rect">
            <a:avLst/>
          </a:prstGeom>
          <a:noFill/>
          <a:ln w="9525">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1584136" name="Rectangle 8"/>
          <p:cNvSpPr>
            <a:spLocks noChangeArrowheads="1"/>
          </p:cNvSpPr>
          <p:nvPr/>
        </p:nvSpPr>
        <p:spPr bwMode="auto">
          <a:xfrm>
            <a:off x="2228851" y="660798"/>
            <a:ext cx="4566047" cy="4539853"/>
          </a:xfrm>
          <a:prstGeom prst="rect">
            <a:avLst/>
          </a:prstGeom>
          <a:noFill/>
          <a:ln w="0">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92887" name="Text Box 23"/>
          <p:cNvSpPr txBox="1">
            <a:spLocks noChangeArrowheads="1"/>
          </p:cNvSpPr>
          <p:nvPr/>
        </p:nvSpPr>
        <p:spPr bwMode="auto">
          <a:xfrm>
            <a:off x="4950619" y="2319338"/>
            <a:ext cx="3050381" cy="854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Create a context</a:t>
            </a:r>
          </a:p>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Be precise</a:t>
            </a:r>
          </a:p>
        </p:txBody>
      </p:sp>
      <p:sp>
        <p:nvSpPr>
          <p:cNvPr id="27" name="Text Box 89"/>
          <p:cNvSpPr txBox="1">
            <a:spLocks noChangeArrowheads="1"/>
          </p:cNvSpPr>
          <p:nvPr/>
        </p:nvSpPr>
        <p:spPr bwMode="auto">
          <a:xfrm>
            <a:off x="1577579" y="675085"/>
            <a:ext cx="497205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1800" b="1">
                <a:solidFill>
                  <a:srgbClr val="F2EBD9"/>
                </a:solidFill>
                <a:latin typeface="Arial" charset="0"/>
                <a:cs typeface="Arial" charset="0"/>
              </a:rPr>
              <a:t>When working with…</a:t>
            </a:r>
          </a:p>
        </p:txBody>
      </p:sp>
      <p:sp>
        <p:nvSpPr>
          <p:cNvPr id="11" name="Rectangle 75"/>
          <p:cNvSpPr>
            <a:spLocks noChangeArrowheads="1"/>
          </p:cNvSpPr>
          <p:nvPr/>
        </p:nvSpPr>
        <p:spPr bwMode="auto">
          <a:xfrm>
            <a:off x="3281914" y="1260873"/>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A</a:t>
            </a:r>
          </a:p>
        </p:txBody>
      </p:sp>
      <p:sp>
        <p:nvSpPr>
          <p:cNvPr id="12" name="Rectangle 73"/>
          <p:cNvSpPr>
            <a:spLocks noChangeArrowheads="1"/>
          </p:cNvSpPr>
          <p:nvPr/>
        </p:nvSpPr>
        <p:spPr bwMode="auto">
          <a:xfrm>
            <a:off x="3304756" y="3025275"/>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S</a:t>
            </a:r>
          </a:p>
        </p:txBody>
      </p:sp>
      <p:sp>
        <p:nvSpPr>
          <p:cNvPr id="38923" name="Text Box 11"/>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87">
                                            <p:txEl>
                                              <p:pRg st="0" end="0"/>
                                            </p:txEl>
                                          </p:spTgt>
                                        </p:tgtEl>
                                        <p:attrNameLst>
                                          <p:attrName>style.visibility</p:attrName>
                                        </p:attrNameLst>
                                      </p:cBhvr>
                                      <p:to>
                                        <p:strVal val="visible"/>
                                      </p:to>
                                    </p:set>
                                    <p:animEffect transition="in" filter="wipe(left)">
                                      <p:cBhvr>
                                        <p:cTn id="7" dur="500"/>
                                        <p:tgtEl>
                                          <p:spTgt spid="2928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2887">
                                            <p:txEl>
                                              <p:pRg st="1" end="1"/>
                                            </p:txEl>
                                          </p:spTgt>
                                        </p:tgtEl>
                                        <p:attrNameLst>
                                          <p:attrName>style.visibility</p:attrName>
                                        </p:attrNameLst>
                                      </p:cBhvr>
                                      <p:to>
                                        <p:strVal val="visible"/>
                                      </p:to>
                                    </p:set>
                                    <p:animEffect transition="in" filter="wipe(left)">
                                      <p:cBhvr>
                                        <p:cTn id="12" dur="500"/>
                                        <p:tgtEl>
                                          <p:spTgt spid="2928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5" descr="C:\Documents and Settings\brumas\Desktop\Effectiveness Workbook\images\yy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787128"/>
            <a:ext cx="2180035" cy="22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Documents and Settings\brumas\Desktop\Effectiveness Workbook\images\yy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9713" y="1754982"/>
            <a:ext cx="2164556" cy="226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Documents and Settings\brumas\Desktop\Effectiveness Workbook\images\yy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885" y="1407319"/>
            <a:ext cx="287297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Documents and Settings\brumas\Desktop\Effectiveness Workbook\images\yy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7307" y="1759744"/>
            <a:ext cx="2164556" cy="226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6" name="Picture 4" descr="C:\Documents and Settings\brumas\Desktop\Effectiveness Workbook\images\yy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216" y="878681"/>
            <a:ext cx="287297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bwMode="auto">
          <a:xfrm>
            <a:off x="1219200" y="-19050"/>
            <a:ext cx="6443663" cy="55126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sz="4200" i="1" dirty="0">
                <a:solidFill>
                  <a:srgbClr val="38B0C4"/>
                </a:solidFill>
                <a:effectLst>
                  <a:outerShdw blurRad="50800" dist="38100" dir="2700000" algn="tl" rotWithShape="0">
                    <a:schemeClr val="tx1">
                      <a:lumMod val="50000"/>
                      <a:lumOff val="50000"/>
                      <a:alpha val="40000"/>
                    </a:schemeClr>
                  </a:outerShdw>
                </a:effectLst>
              </a:rPr>
              <a:t>TRUST AND RESPECT</a:t>
            </a:r>
          </a:p>
        </p:txBody>
      </p:sp>
      <p:pic>
        <p:nvPicPr>
          <p:cNvPr id="6149" name="Picture 5" descr="C:\Documents and Settings\brumas\Desktop\Effectiveness Workbook\images\yy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497" y="1159669"/>
            <a:ext cx="2181225" cy="22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9" name="Picture 7" descr="C:\Documents and Settings\brumas\Desktop\Effectiveness Workbook\images\yy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7753" y="964407"/>
            <a:ext cx="2052638" cy="26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4467225" y="1869281"/>
            <a:ext cx="1133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dirty="0">
                <a:solidFill>
                  <a:srgbClr val="A0D680"/>
                </a:solidFill>
              </a:rPr>
              <a:t>People</a:t>
            </a:r>
          </a:p>
        </p:txBody>
      </p:sp>
      <p:sp>
        <p:nvSpPr>
          <p:cNvPr id="10" name="Title 1"/>
          <p:cNvSpPr txBox="1">
            <a:spLocks/>
          </p:cNvSpPr>
          <p:nvPr/>
        </p:nvSpPr>
        <p:spPr bwMode="auto">
          <a:xfrm>
            <a:off x="3299222" y="2345531"/>
            <a:ext cx="1028700"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dirty="0">
                <a:solidFill>
                  <a:srgbClr val="A0D680"/>
                </a:solidFill>
              </a:rPr>
              <a:t>Tasks</a:t>
            </a:r>
          </a:p>
        </p:txBody>
      </p:sp>
      <p:sp>
        <p:nvSpPr>
          <p:cNvPr id="12" name="Title 1"/>
          <p:cNvSpPr txBox="1">
            <a:spLocks/>
          </p:cNvSpPr>
          <p:nvPr/>
        </p:nvSpPr>
        <p:spPr bwMode="auto">
          <a:xfrm>
            <a:off x="1914525" y="2971800"/>
            <a:ext cx="1169194"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2400" dirty="0">
                <a:solidFill>
                  <a:srgbClr val="A0D680"/>
                </a:solidFill>
              </a:rPr>
              <a:t>Tasks</a:t>
            </a:r>
          </a:p>
        </p:txBody>
      </p:sp>
      <p:sp>
        <p:nvSpPr>
          <p:cNvPr id="11" name="Title 1"/>
          <p:cNvSpPr txBox="1">
            <a:spLocks/>
          </p:cNvSpPr>
          <p:nvPr/>
        </p:nvSpPr>
        <p:spPr>
          <a:xfrm rot="5400000">
            <a:off x="2803327" y="2727127"/>
            <a:ext cx="892969" cy="329803"/>
          </a:xfrm>
          <a:prstGeom prst="rect">
            <a:avLst/>
          </a:prstGeom>
        </p:spPr>
        <p:txBody>
          <a:bodyPr/>
          <a:lstStyle/>
          <a:p>
            <a:pPr>
              <a:defRPr/>
            </a:pPr>
            <a:r>
              <a:rPr lang="en-US" sz="1050" b="1" dirty="0">
                <a:solidFill>
                  <a:srgbClr val="A0D680"/>
                </a:solidFill>
                <a:effectLst>
                  <a:outerShdw blurRad="38100" dist="38100" dir="2700000" algn="tl">
                    <a:srgbClr val="C0C0C0"/>
                  </a:outerShdw>
                </a:effectLst>
              </a:rPr>
              <a:t>People</a:t>
            </a:r>
          </a:p>
        </p:txBody>
      </p:sp>
      <p:sp>
        <p:nvSpPr>
          <p:cNvPr id="13" name="Title 1"/>
          <p:cNvSpPr txBox="1">
            <a:spLocks/>
          </p:cNvSpPr>
          <p:nvPr/>
        </p:nvSpPr>
        <p:spPr bwMode="auto">
          <a:xfrm rot="-5400000">
            <a:off x="5199460" y="3044429"/>
            <a:ext cx="620315" cy="24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050" b="1" dirty="0">
                <a:solidFill>
                  <a:srgbClr val="A0D680"/>
                </a:solidFill>
              </a:rPr>
              <a:t>Tasks</a:t>
            </a:r>
          </a:p>
        </p:txBody>
      </p:sp>
      <p:sp>
        <p:nvSpPr>
          <p:cNvPr id="14" name="Title 1"/>
          <p:cNvSpPr txBox="1">
            <a:spLocks/>
          </p:cNvSpPr>
          <p:nvPr/>
        </p:nvSpPr>
        <p:spPr>
          <a:xfrm>
            <a:off x="5725716" y="2582466"/>
            <a:ext cx="1422797" cy="329803"/>
          </a:xfrm>
          <a:prstGeom prst="rect">
            <a:avLst/>
          </a:prstGeom>
        </p:spPr>
        <p:txBody>
          <a:bodyPr/>
          <a:lstStyle/>
          <a:p>
            <a:pPr algn="ctr">
              <a:defRPr/>
            </a:pPr>
            <a:r>
              <a:rPr lang="en-US" sz="2400" b="1" kern="0" dirty="0">
                <a:solidFill>
                  <a:srgbClr val="A0D680"/>
                </a:solidFill>
                <a:ea typeface="+mj-ea"/>
                <a:cs typeface="+mj-cs"/>
              </a:rPr>
              <a:t>People</a:t>
            </a:r>
          </a:p>
        </p:txBody>
      </p:sp>
      <p:sp>
        <p:nvSpPr>
          <p:cNvPr id="17" name="Title 1"/>
          <p:cNvSpPr txBox="1">
            <a:spLocks/>
          </p:cNvSpPr>
          <p:nvPr/>
        </p:nvSpPr>
        <p:spPr bwMode="auto">
          <a:xfrm>
            <a:off x="4463653" y="1872007"/>
            <a:ext cx="1133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dirty="0">
                <a:solidFill>
                  <a:srgbClr val="A0D680"/>
                </a:solidFill>
              </a:rPr>
              <a:t>People</a:t>
            </a:r>
          </a:p>
        </p:txBody>
      </p:sp>
      <p:sp>
        <p:nvSpPr>
          <p:cNvPr id="18" name="Title 1"/>
          <p:cNvSpPr txBox="1">
            <a:spLocks/>
          </p:cNvSpPr>
          <p:nvPr/>
        </p:nvSpPr>
        <p:spPr bwMode="auto">
          <a:xfrm>
            <a:off x="3305771" y="2345531"/>
            <a:ext cx="973931"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dirty="0">
                <a:solidFill>
                  <a:srgbClr val="A0D680"/>
                </a:solidFill>
              </a:rPr>
              <a:t>Tasks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43719"/>
                                        </p:tgtEl>
                                        <p:attrNameLst>
                                          <p:attrName>style.visibility</p:attrName>
                                        </p:attrNameLst>
                                      </p:cBhvr>
                                      <p:to>
                                        <p:strVal val="visible"/>
                                      </p:to>
                                    </p:set>
                                    <p:animEffect transition="in" filter="wipe(down)">
                                      <p:cBhvr>
                                        <p:cTn id="7" dur="500"/>
                                        <p:tgtEl>
                                          <p:spTgt spid="243719"/>
                                        </p:tgtEl>
                                      </p:cBhvr>
                                    </p:animEffect>
                                  </p:childTnLst>
                                </p:cTn>
                              </p:par>
                              <p:par>
                                <p:cTn id="8" presetID="10" presetClass="entr" presetSubtype="0" fill="hold" nodeType="withEffect">
                                  <p:stCondLst>
                                    <p:cond delay="0"/>
                                  </p:stCondLst>
                                  <p:childTnLst>
                                    <p:set>
                                      <p:cBhvr>
                                        <p:cTn id="9" dur="1" fill="hold">
                                          <p:stCondLst>
                                            <p:cond delay="0"/>
                                          </p:stCondLst>
                                        </p:cTn>
                                        <p:tgtEl>
                                          <p:spTgt spid="243716"/>
                                        </p:tgtEl>
                                        <p:attrNameLst>
                                          <p:attrName>style.visibility</p:attrName>
                                        </p:attrNameLst>
                                      </p:cBhvr>
                                      <p:to>
                                        <p:strVal val="visible"/>
                                      </p:to>
                                    </p:set>
                                    <p:animEffect transition="in" filter="fade">
                                      <p:cBhvr>
                                        <p:cTn id="10" dur="500"/>
                                        <p:tgtEl>
                                          <p:spTgt spid="2437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 presetClass="exit" presetSubtype="0" fill="hold" nodeType="withEffect">
                                  <p:stCondLst>
                                    <p:cond delay="0"/>
                                  </p:stCondLst>
                                  <p:childTnLst>
                                    <p:set>
                                      <p:cBhvr>
                                        <p:cTn id="22" dur="1" fill="hold">
                                          <p:stCondLst>
                                            <p:cond delay="0"/>
                                          </p:stCondLst>
                                        </p:cTn>
                                        <p:tgtEl>
                                          <p:spTgt spid="2437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path" presetSubtype="0" fill="hold" nodeType="clickEffect">
                                  <p:stCondLst>
                                    <p:cond delay="0"/>
                                  </p:stCondLst>
                                  <p:childTnLst>
                                    <p:animMotion origin="layout" path="M -1.11111E-6 -4.91094E-6 L -0.25104 0.12816 " pathEditMode="relative" rAng="0" ptsTypes="AA">
                                      <p:cBhvr>
                                        <p:cTn id="26" dur="2000" fill="hold"/>
                                        <p:tgtEl>
                                          <p:spTgt spid="243716"/>
                                        </p:tgtEl>
                                        <p:attrNameLst>
                                          <p:attrName>ppt_x</p:attrName>
                                          <p:attrName>ppt_y</p:attrName>
                                        </p:attrNameLst>
                                      </p:cBhvr>
                                      <p:rCtr x="-12552" y="6408"/>
                                    </p:animMotion>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8" presetClass="emph" presetSubtype="0" fill="hold" nodeType="withEffect">
                                  <p:stCondLst>
                                    <p:cond delay="0"/>
                                  </p:stCondLst>
                                  <p:childTnLst>
                                    <p:animRot by="-21600000">
                                      <p:cBhvr>
                                        <p:cTn id="34" dur="2000" fill="hold"/>
                                        <p:tgtEl>
                                          <p:spTgt spid="243716"/>
                                        </p:tgtEl>
                                        <p:attrNameLst>
                                          <p:attrName>r</p:attrName>
                                        </p:attrNameLst>
                                      </p:cBhvr>
                                    </p:animRot>
                                  </p:childTnLst>
                                </p:cTn>
                              </p:par>
                              <p:par>
                                <p:cTn id="35" presetID="10" presetClass="entr" presetSubtype="0" fill="hold" nodeType="withEffect">
                                  <p:stCondLst>
                                    <p:cond delay="600"/>
                                  </p:stCondLst>
                                  <p:childTnLst>
                                    <p:set>
                                      <p:cBhvr>
                                        <p:cTn id="36" dur="1" fill="hold">
                                          <p:stCondLst>
                                            <p:cond delay="0"/>
                                          </p:stCondLst>
                                        </p:cTn>
                                        <p:tgtEl>
                                          <p:spTgt spid="6149"/>
                                        </p:tgtEl>
                                        <p:attrNameLst>
                                          <p:attrName>style.visibility</p:attrName>
                                        </p:attrNameLst>
                                      </p:cBhvr>
                                      <p:to>
                                        <p:strVal val="visible"/>
                                      </p:to>
                                    </p:set>
                                    <p:animEffect transition="in" filter="fade">
                                      <p:cBhvr>
                                        <p:cTn id="37" dur="1400"/>
                                        <p:tgtEl>
                                          <p:spTgt spid="6149"/>
                                        </p:tgtEl>
                                      </p:cBhvr>
                                    </p:animEffect>
                                  </p:childTnLst>
                                </p:cTn>
                              </p:par>
                              <p:par>
                                <p:cTn id="38" presetID="8" presetClass="emph" presetSubtype="0" fill="hold" nodeType="withEffect">
                                  <p:stCondLst>
                                    <p:cond delay="0"/>
                                  </p:stCondLst>
                                  <p:childTnLst>
                                    <p:animRot by="-21600000">
                                      <p:cBhvr>
                                        <p:cTn id="39" dur="2000" fill="hold"/>
                                        <p:tgtEl>
                                          <p:spTgt spid="6149"/>
                                        </p:tgtEl>
                                        <p:attrNameLst>
                                          <p:attrName>r</p:attrName>
                                        </p:attrNameLst>
                                      </p:cBhvr>
                                    </p:animRot>
                                  </p:childTnLst>
                                </p:cTn>
                              </p:par>
                              <p:par>
                                <p:cTn id="40" presetID="35" presetClass="path" presetSubtype="0" fill="hold" nodeType="withEffect">
                                  <p:stCondLst>
                                    <p:cond delay="0"/>
                                  </p:stCondLst>
                                  <p:childTnLst>
                                    <p:animMotion origin="layout" path="M 5.55556E-7 3.95559E-6 L -0.25 0.12213 " pathEditMode="relative" rAng="0" ptsTypes="AA">
                                      <p:cBhvr>
                                        <p:cTn id="41" dur="2000" fill="hold"/>
                                        <p:tgtEl>
                                          <p:spTgt spid="6149"/>
                                        </p:tgtEl>
                                        <p:attrNameLst>
                                          <p:attrName>ppt_x</p:attrName>
                                          <p:attrName>ppt_y</p:attrName>
                                        </p:attrNameLst>
                                      </p:cBhvr>
                                      <p:rCtr x="-12500" y="6107"/>
                                    </p:animMotion>
                                  </p:childTnLst>
                                </p:cTn>
                              </p:par>
                              <p:par>
                                <p:cTn id="42" presetID="10" presetClass="exit" presetSubtype="0" fill="hold" nodeType="withEffect">
                                  <p:stCondLst>
                                    <p:cond delay="0"/>
                                  </p:stCondLst>
                                  <p:childTnLst>
                                    <p:animEffect transition="out" filter="fade">
                                      <p:cBhvr>
                                        <p:cTn id="43" dur="1400"/>
                                        <p:tgtEl>
                                          <p:spTgt spid="243716"/>
                                        </p:tgtEl>
                                      </p:cBhvr>
                                    </p:animEffect>
                                    <p:set>
                                      <p:cBhvr>
                                        <p:cTn id="44" dur="1" fill="hold">
                                          <p:stCondLst>
                                            <p:cond delay="1399"/>
                                          </p:stCondLst>
                                        </p:cTn>
                                        <p:tgtEl>
                                          <p:spTgt spid="243716"/>
                                        </p:tgtEl>
                                        <p:attrNameLst>
                                          <p:attrName>style.visibility</p:attrName>
                                        </p:attrNameLst>
                                      </p:cBhvr>
                                      <p:to>
                                        <p:strVal val="hidden"/>
                                      </p:to>
                                    </p:set>
                                  </p:childTnLst>
                                </p:cTn>
                              </p:par>
                            </p:childTnLst>
                          </p:cTn>
                        </p:par>
                        <p:par>
                          <p:cTn id="45" fill="hold" nodeType="afterGroup">
                            <p:stCondLst>
                              <p:cond delay="2000"/>
                            </p:stCondLst>
                            <p:childTnLst>
                              <p:par>
                                <p:cTn id="46" presetID="1" presetClass="exit" presetSubtype="0" fill="hold" nodeType="afterEffect">
                                  <p:stCondLst>
                                    <p:cond delay="0"/>
                                  </p:stCondLst>
                                  <p:childTnLst>
                                    <p:set>
                                      <p:cBhvr>
                                        <p:cTn id="47" dur="1" fill="hold">
                                          <p:stCondLst>
                                            <p:cond delay="0"/>
                                          </p:stCondLst>
                                        </p:cTn>
                                        <p:tgtEl>
                                          <p:spTgt spid="6149"/>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par>
                          <p:cTn id="50" fill="hold" nodeType="afterGroup">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600"/>
                                  </p:stCondLst>
                                  <p:childTnLst>
                                    <p:set>
                                      <p:cBhvr>
                                        <p:cTn id="60" dur="1" fill="hold">
                                          <p:stCondLst>
                                            <p:cond delay="0"/>
                                          </p:stCondLst>
                                        </p:cTn>
                                        <p:tgtEl>
                                          <p:spTgt spid="6148"/>
                                        </p:tgtEl>
                                        <p:attrNameLst>
                                          <p:attrName>style.visibility</p:attrName>
                                        </p:attrNameLst>
                                      </p:cBhvr>
                                      <p:to>
                                        <p:strVal val="visible"/>
                                      </p:to>
                                    </p:set>
                                    <p:animEffect transition="in" filter="fade">
                                      <p:cBhvr>
                                        <p:cTn id="61" dur="1400"/>
                                        <p:tgtEl>
                                          <p:spTgt spid="6148"/>
                                        </p:tgtEl>
                                      </p:cBhvr>
                                    </p:animEffect>
                                  </p:childTnLst>
                                </p:cTn>
                              </p:par>
                              <p:par>
                                <p:cTn id="62" presetID="10" presetClass="exit" presetSubtype="0" fill="hold" nodeType="withEffect">
                                  <p:stCondLst>
                                    <p:cond delay="0"/>
                                  </p:stCondLst>
                                  <p:childTnLst>
                                    <p:animEffect transition="out" filter="fade">
                                      <p:cBhvr>
                                        <p:cTn id="63" dur="1400"/>
                                        <p:tgtEl>
                                          <p:spTgt spid="8"/>
                                        </p:tgtEl>
                                      </p:cBhvr>
                                    </p:animEffect>
                                    <p:set>
                                      <p:cBhvr>
                                        <p:cTn id="64" dur="1" fill="hold">
                                          <p:stCondLst>
                                            <p:cond delay="1399"/>
                                          </p:stCondLst>
                                        </p:cTn>
                                        <p:tgtEl>
                                          <p:spTgt spid="8"/>
                                        </p:tgtEl>
                                        <p:attrNameLst>
                                          <p:attrName>style.visibility</p:attrName>
                                        </p:attrNameLst>
                                      </p:cBhvr>
                                      <p:to>
                                        <p:strVal val="hidden"/>
                                      </p:to>
                                    </p:set>
                                  </p:childTnLst>
                                </p:cTn>
                              </p:par>
                              <p:par>
                                <p:cTn id="65" presetID="8" presetClass="emph" presetSubtype="0" fill="hold" nodeType="withEffect">
                                  <p:stCondLst>
                                    <p:cond delay="0"/>
                                  </p:stCondLst>
                                  <p:childTnLst>
                                    <p:animRot by="21600000">
                                      <p:cBhvr>
                                        <p:cTn id="66" dur="2000" fill="hold"/>
                                        <p:tgtEl>
                                          <p:spTgt spid="6148"/>
                                        </p:tgtEl>
                                        <p:attrNameLst>
                                          <p:attrName>r</p:attrName>
                                        </p:attrNameLst>
                                      </p:cBhvr>
                                    </p:animRot>
                                  </p:childTnLst>
                                </p:cTn>
                              </p:par>
                              <p:par>
                                <p:cTn id="67" presetID="35" presetClass="path" presetSubtype="0" fill="hold" nodeType="withEffect">
                                  <p:stCondLst>
                                    <p:cond delay="0"/>
                                  </p:stCondLst>
                                  <p:childTnLst>
                                    <p:animMotion origin="layout" path="M -0.00139 0.00208 L 0.52864 4.85542E-6 " pathEditMode="relative" rAng="0" ptsTypes="AA">
                                      <p:cBhvr>
                                        <p:cTn id="68" dur="2000" fill="hold"/>
                                        <p:tgtEl>
                                          <p:spTgt spid="6148"/>
                                        </p:tgtEl>
                                        <p:attrNameLst>
                                          <p:attrName>ppt_x</p:attrName>
                                          <p:attrName>ppt_y</p:attrName>
                                        </p:attrNameLst>
                                      </p:cBhvr>
                                      <p:rCtr x="26493" y="-116"/>
                                    </p:animMotion>
                                  </p:childTnLst>
                                </p:cTn>
                              </p:par>
                              <p:par>
                                <p:cTn id="69" presetID="8" presetClass="emph" presetSubtype="0" fill="hold" nodeType="withEffect">
                                  <p:stCondLst>
                                    <p:cond delay="0"/>
                                  </p:stCondLst>
                                  <p:childTnLst>
                                    <p:animRot by="21600000">
                                      <p:cBhvr>
                                        <p:cTn id="70" dur="2000" fill="hold"/>
                                        <p:tgtEl>
                                          <p:spTgt spid="8"/>
                                        </p:tgtEl>
                                        <p:attrNameLst>
                                          <p:attrName>r</p:attrName>
                                        </p:attrNameLst>
                                      </p:cBhvr>
                                    </p:animRot>
                                  </p:childTnLst>
                                </p:cTn>
                              </p:par>
                              <p:par>
                                <p:cTn id="71" presetID="63" presetClass="path" presetSubtype="0" fill="hold" nodeType="withEffect">
                                  <p:stCondLst>
                                    <p:cond delay="0"/>
                                  </p:stCondLst>
                                  <p:childTnLst>
                                    <p:animMotion origin="layout" path="M -0.00053 2.96785E-6 L 0.53263 -0.00717 " pathEditMode="relative" rAng="0" ptsTypes="AA">
                                      <p:cBhvr>
                                        <p:cTn id="72" dur="2000" fill="hold"/>
                                        <p:tgtEl>
                                          <p:spTgt spid="8"/>
                                        </p:tgtEl>
                                        <p:attrNameLst>
                                          <p:attrName>ppt_x</p:attrName>
                                          <p:attrName>ppt_y</p:attrName>
                                        </p:attrNameLst>
                                      </p:cBhvr>
                                      <p:rCtr x="26649" y="-370"/>
                                    </p:animMotion>
                                  </p:childTnLst>
                                </p:cTn>
                              </p:par>
                              <p:par>
                                <p:cTn id="73" presetID="10" presetClass="exit" presetSubtype="0" fill="hold" grpId="1"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childTnLst>
                          </p:cTn>
                        </p:par>
                        <p:par>
                          <p:cTn id="79" fill="hold" nodeType="afterGroup">
                            <p:stCondLst>
                              <p:cond delay="2000"/>
                            </p:stCondLst>
                            <p:childTnLst>
                              <p:par>
                                <p:cTn id="80" presetID="1" presetClass="exit" presetSubtype="0" fill="hold" nodeType="afterEffect">
                                  <p:stCondLst>
                                    <p:cond delay="0"/>
                                  </p:stCondLst>
                                  <p:childTnLst>
                                    <p:set>
                                      <p:cBhvr>
                                        <p:cTn id="81" dur="1" fill="hold">
                                          <p:stCondLst>
                                            <p:cond delay="0"/>
                                          </p:stCondLst>
                                        </p:cTn>
                                        <p:tgtEl>
                                          <p:spTgt spid="6148"/>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childTnLst>
                          </p:cTn>
                        </p:par>
                        <p:par>
                          <p:cTn id="84" fill="hold" nodeType="afterGroup">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mph" presetSubtype="0" fill="hold" nodeType="clickEffect">
                                  <p:stCondLst>
                                    <p:cond delay="0"/>
                                  </p:stCondLst>
                                  <p:childTnLst>
                                    <p:animRot by="-21600000">
                                      <p:cBhvr>
                                        <p:cTn id="94" dur="2000" fill="hold"/>
                                        <p:tgtEl>
                                          <p:spTgt spid="15"/>
                                        </p:tgtEl>
                                        <p:attrNameLst>
                                          <p:attrName>r</p:attrName>
                                        </p:attrNameLst>
                                      </p:cBhvr>
                                    </p:animRot>
                                  </p:childTnLst>
                                </p:cTn>
                              </p:par>
                              <p:par>
                                <p:cTn id="95" presetID="10" presetClass="exit" presetSubtype="0" fill="hold" grpId="1"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35" presetClass="path" presetSubtype="0" fill="hold" nodeType="withEffect">
                                  <p:stCondLst>
                                    <p:cond delay="0"/>
                                  </p:stCondLst>
                                  <p:childTnLst>
                                    <p:animMotion origin="layout" path="M 2.77778E-7 -4.07407E-6 L -0.25799 -0.13263 " pathEditMode="relative" rAng="0" ptsTypes="AA">
                                      <p:cBhvr>
                                        <p:cTn id="102" dur="2000" fill="hold"/>
                                        <p:tgtEl>
                                          <p:spTgt spid="15"/>
                                        </p:tgtEl>
                                        <p:attrNameLst>
                                          <p:attrName>ppt_x</p:attrName>
                                          <p:attrName>ppt_y</p:attrName>
                                        </p:attrNameLst>
                                      </p:cBhvr>
                                      <p:rCtr x="-12899" y="-6644"/>
                                    </p:animMotion>
                                  </p:childTnLst>
                                </p:cTn>
                              </p:par>
                              <p:par>
                                <p:cTn id="103" presetID="10" presetClass="entr" presetSubtype="0" fill="hold" nodeType="withEffect">
                                  <p:stCondLst>
                                    <p:cond delay="70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1300"/>
                                        <p:tgtEl>
                                          <p:spTgt spid="16"/>
                                        </p:tgtEl>
                                      </p:cBhvr>
                                    </p:animEffect>
                                  </p:childTnLst>
                                </p:cTn>
                              </p:par>
                              <p:par>
                                <p:cTn id="106" presetID="10" presetClass="exit" presetSubtype="0" fill="hold" nodeType="withEffect">
                                  <p:stCondLst>
                                    <p:cond delay="0"/>
                                  </p:stCondLst>
                                  <p:childTnLst>
                                    <p:animEffect transition="out" filter="fade">
                                      <p:cBhvr>
                                        <p:cTn id="107" dur="1200"/>
                                        <p:tgtEl>
                                          <p:spTgt spid="15"/>
                                        </p:tgtEl>
                                      </p:cBhvr>
                                    </p:animEffect>
                                    <p:set>
                                      <p:cBhvr>
                                        <p:cTn id="108" dur="1" fill="hold">
                                          <p:stCondLst>
                                            <p:cond delay="1199"/>
                                          </p:stCondLst>
                                        </p:cTn>
                                        <p:tgtEl>
                                          <p:spTgt spid="15"/>
                                        </p:tgtEl>
                                        <p:attrNameLst>
                                          <p:attrName>style.visibility</p:attrName>
                                        </p:attrNameLst>
                                      </p:cBhvr>
                                      <p:to>
                                        <p:strVal val="hidden"/>
                                      </p:to>
                                    </p:set>
                                  </p:childTnLst>
                                </p:cTn>
                              </p:par>
                              <p:par>
                                <p:cTn id="109" presetID="35" presetClass="path" presetSubtype="0" fill="hold" nodeType="withEffect">
                                  <p:stCondLst>
                                    <p:cond delay="0"/>
                                  </p:stCondLst>
                                  <p:childTnLst>
                                    <p:animMotion origin="layout" path="M -0.00121 0.01644 L -0.26441 -0.1118 " pathEditMode="relative" rAng="0" ptsTypes="AA">
                                      <p:cBhvr>
                                        <p:cTn id="110" dur="2000" fill="hold"/>
                                        <p:tgtEl>
                                          <p:spTgt spid="16"/>
                                        </p:tgtEl>
                                        <p:attrNameLst>
                                          <p:attrName>ppt_x</p:attrName>
                                          <p:attrName>ppt_y</p:attrName>
                                        </p:attrNameLst>
                                      </p:cBhvr>
                                      <p:rCtr x="-13160" y="-6412"/>
                                    </p:animMotion>
                                  </p:childTnLst>
                                </p:cTn>
                              </p:par>
                              <p:par>
                                <p:cTn id="111" presetID="8" presetClass="emph" presetSubtype="0" fill="hold" nodeType="withEffect">
                                  <p:stCondLst>
                                    <p:cond delay="0"/>
                                  </p:stCondLst>
                                  <p:childTnLst>
                                    <p:animRot by="-21600000">
                                      <p:cBhvr>
                                        <p:cTn id="112" dur="2000" fill="hold"/>
                                        <p:tgtEl>
                                          <p:spTgt spid="16"/>
                                        </p:tgtEl>
                                        <p:attrNameLst>
                                          <p:attrName>r</p:attrName>
                                        </p:attrNameLst>
                                      </p:cBhvr>
                                    </p:animRot>
                                  </p:childTnLst>
                                </p:cTn>
                              </p:par>
                            </p:childTnLst>
                          </p:cTn>
                        </p:par>
                        <p:par>
                          <p:cTn id="113" fill="hold" nodeType="afterGroup">
                            <p:stCondLst>
                              <p:cond delay="2000"/>
                            </p:stCondLst>
                            <p:childTnLst>
                              <p:par>
                                <p:cTn id="114" presetID="10" presetClass="entr" presetSubtype="0" fill="hold" grpId="0" nodeType="after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500"/>
                                        <p:tgtEl>
                                          <p:spTgt spid="1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fade">
                                      <p:cBhvr>
                                        <p:cTn id="1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0" grpId="0"/>
      <p:bldP spid="10" grpId="1"/>
      <p:bldP spid="12" grpId="0"/>
      <p:bldP spid="12" grpId="1"/>
      <p:bldP spid="11" grpId="0"/>
      <p:bldP spid="11" grpId="1"/>
      <p:bldP spid="13" grpId="0"/>
      <p:bldP spid="13" grpId="1"/>
      <p:bldP spid="14" grpId="0"/>
      <p:bldP spid="14" grpId="1"/>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9938" name="Picture 9" descr="C:\Documents and Settings\brumas\Desktop\Effectiveness Workbook\images\crosshairs_05_not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641" y="728663"/>
            <a:ext cx="21955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4135" name="Rectangle 7"/>
          <p:cNvSpPr>
            <a:spLocks noChangeArrowheads="1"/>
          </p:cNvSpPr>
          <p:nvPr/>
        </p:nvSpPr>
        <p:spPr bwMode="auto">
          <a:xfrm>
            <a:off x="2228851" y="660798"/>
            <a:ext cx="4566047" cy="4539853"/>
          </a:xfrm>
          <a:prstGeom prst="rect">
            <a:avLst/>
          </a:prstGeom>
          <a:noFill/>
          <a:ln w="9525">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1584136" name="Rectangle 8"/>
          <p:cNvSpPr>
            <a:spLocks noChangeArrowheads="1"/>
          </p:cNvSpPr>
          <p:nvPr/>
        </p:nvSpPr>
        <p:spPr bwMode="auto">
          <a:xfrm>
            <a:off x="2228851" y="660798"/>
            <a:ext cx="4566047" cy="4539853"/>
          </a:xfrm>
          <a:prstGeom prst="rect">
            <a:avLst/>
          </a:prstGeom>
          <a:noFill/>
          <a:ln w="0">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294936" name="Text Box 24"/>
          <p:cNvSpPr txBox="1">
            <a:spLocks noChangeArrowheads="1"/>
          </p:cNvSpPr>
          <p:nvPr/>
        </p:nvSpPr>
        <p:spPr bwMode="auto">
          <a:xfrm>
            <a:off x="1579960" y="2127648"/>
            <a:ext cx="2457450" cy="854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Move quickly</a:t>
            </a:r>
          </a:p>
          <a:p>
            <a:pPr>
              <a:lnSpc>
                <a:spcPct val="110000"/>
              </a:lnSpc>
              <a:spcBef>
                <a:spcPct val="20000"/>
              </a:spcBef>
              <a:buSzPct val="90000"/>
              <a:buFontTx/>
              <a:buBlip>
                <a:blip r:embed="rId5"/>
              </a:buBlip>
            </a:pPr>
            <a:r>
              <a:rPr lang="en-US" sz="2400" dirty="0">
                <a:solidFill>
                  <a:srgbClr val="FFFFFF"/>
                </a:solidFill>
                <a:effectLst>
                  <a:outerShdw blurRad="50800" dist="50800" dir="5400000" algn="ctr" rotWithShape="0">
                    <a:schemeClr val="tx1"/>
                  </a:outerShdw>
                </a:effectLst>
                <a:latin typeface="Arial" charset="0"/>
              </a:rPr>
              <a:t> Be brief</a:t>
            </a:r>
          </a:p>
        </p:txBody>
      </p:sp>
      <p:sp>
        <p:nvSpPr>
          <p:cNvPr id="23" name="Title 22"/>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ENERGY AND BEHAVIOR STYLE</a:t>
            </a:r>
          </a:p>
        </p:txBody>
      </p:sp>
      <p:sp>
        <p:nvSpPr>
          <p:cNvPr id="30" name="Text Box 89"/>
          <p:cNvSpPr txBox="1">
            <a:spLocks noChangeArrowheads="1"/>
          </p:cNvSpPr>
          <p:nvPr/>
        </p:nvSpPr>
        <p:spPr bwMode="auto">
          <a:xfrm>
            <a:off x="1577579" y="675085"/>
            <a:ext cx="4972050"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1800" b="1">
                <a:solidFill>
                  <a:srgbClr val="F2EBD9"/>
                </a:solidFill>
                <a:latin typeface="Arial" charset="0"/>
                <a:cs typeface="Arial" charset="0"/>
              </a:rPr>
              <a:t>When working with…</a:t>
            </a:r>
          </a:p>
        </p:txBody>
      </p:sp>
      <p:sp>
        <p:nvSpPr>
          <p:cNvPr id="11" name="Rectangle 76"/>
          <p:cNvSpPr>
            <a:spLocks noChangeArrowheads="1"/>
          </p:cNvSpPr>
          <p:nvPr/>
        </p:nvSpPr>
        <p:spPr bwMode="auto">
          <a:xfrm>
            <a:off x="5099403" y="1310879"/>
            <a:ext cx="50574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C</a:t>
            </a:r>
          </a:p>
        </p:txBody>
      </p:sp>
      <p:sp>
        <p:nvSpPr>
          <p:cNvPr id="12" name="Rectangle 74"/>
          <p:cNvSpPr>
            <a:spLocks noChangeArrowheads="1"/>
          </p:cNvSpPr>
          <p:nvPr/>
        </p:nvSpPr>
        <p:spPr bwMode="auto">
          <a:xfrm>
            <a:off x="5122246" y="3075281"/>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P</a:t>
            </a:r>
          </a:p>
        </p:txBody>
      </p:sp>
      <p:sp>
        <p:nvSpPr>
          <p:cNvPr id="39947" name="Text Box 11"/>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4936">
                                            <p:txEl>
                                              <p:pRg st="0" end="0"/>
                                            </p:txEl>
                                          </p:spTgt>
                                        </p:tgtEl>
                                        <p:attrNameLst>
                                          <p:attrName>style.visibility</p:attrName>
                                        </p:attrNameLst>
                                      </p:cBhvr>
                                      <p:to>
                                        <p:strVal val="visible"/>
                                      </p:to>
                                    </p:set>
                                    <p:animEffect transition="in" filter="wipe(left)">
                                      <p:cBhvr>
                                        <p:cTn id="7" dur="500"/>
                                        <p:tgtEl>
                                          <p:spTgt spid="2949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4936">
                                            <p:txEl>
                                              <p:pRg st="1" end="1"/>
                                            </p:txEl>
                                          </p:spTgt>
                                        </p:tgtEl>
                                        <p:attrNameLst>
                                          <p:attrName>style.visibility</p:attrName>
                                        </p:attrNameLst>
                                      </p:cBhvr>
                                      <p:to>
                                        <p:strVal val="visible"/>
                                      </p:to>
                                    </p:set>
                                    <p:animEffect transition="in" filter="wipe(left)">
                                      <p:cBhvr>
                                        <p:cTn id="12" dur="500"/>
                                        <p:tgtEl>
                                          <p:spTgt spid="2949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ound Single Corner Rectangle 39"/>
          <p:cNvSpPr/>
          <p:nvPr/>
        </p:nvSpPr>
        <p:spPr bwMode="auto">
          <a:xfrm>
            <a:off x="4676775" y="1007269"/>
            <a:ext cx="1587104" cy="1591866"/>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1" name="Round Single Corner Rectangle 40"/>
          <p:cNvSpPr/>
          <p:nvPr/>
        </p:nvSpPr>
        <p:spPr bwMode="auto">
          <a:xfrm rot="5400000">
            <a:off x="4679752" y="2827139"/>
            <a:ext cx="1576388" cy="1591866"/>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2" name="Round Single Corner Rectangle 41"/>
          <p:cNvSpPr/>
          <p:nvPr/>
        </p:nvSpPr>
        <p:spPr bwMode="auto">
          <a:xfrm rot="10800000">
            <a:off x="2859882" y="2820592"/>
            <a:ext cx="1588294" cy="1591865"/>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3" name="Round Single Corner Rectangle 42"/>
          <p:cNvSpPr/>
          <p:nvPr/>
        </p:nvSpPr>
        <p:spPr bwMode="auto">
          <a:xfrm rot="16200000">
            <a:off x="2855119" y="1003697"/>
            <a:ext cx="1601390" cy="1591866"/>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 name="Group 36"/>
          <p:cNvGrpSpPr>
            <a:grpSpLocks/>
          </p:cNvGrpSpPr>
          <p:nvPr/>
        </p:nvGrpSpPr>
        <p:grpSpPr bwMode="auto">
          <a:xfrm>
            <a:off x="2572941" y="711994"/>
            <a:ext cx="4112419" cy="4017169"/>
            <a:chOff x="1905998" y="950029"/>
            <a:chExt cx="5484406" cy="5355380"/>
          </a:xfrm>
        </p:grpSpPr>
        <p:pic>
          <p:nvPicPr>
            <p:cNvPr id="360455" name="Picture 5" descr="C:\Users\BrooMeister\Desktop\Work-PC\Aquent\Effectiveness Institute\PS Release\crosshairs_01.png"/>
            <p:cNvPicPr>
              <a:picLocks noChangeAspect="1" noChangeArrowheads="1"/>
            </p:cNvPicPr>
            <p:nvPr/>
          </p:nvPicPr>
          <p:blipFill>
            <a:blip r:embed="rId4">
              <a:extLst>
                <a:ext uri="{28A0092B-C50C-407E-A947-70E740481C1C}">
                  <a14:useLocalDpi xmlns:a14="http://schemas.microsoft.com/office/drawing/2010/main" val="0"/>
                </a:ext>
              </a:extLst>
            </a:blip>
            <a:srcRect l="19009" t="9888" r="15506" b="4851"/>
            <a:stretch>
              <a:fillRect/>
            </a:stretch>
          </p:blipFill>
          <p:spPr bwMode="auto">
            <a:xfrm>
              <a:off x="1905998" y="950029"/>
              <a:ext cx="5484406" cy="53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6" name="Rectangle 69"/>
            <p:cNvSpPr>
              <a:spLocks noChangeArrowheads="1"/>
            </p:cNvSpPr>
            <p:nvPr/>
          </p:nvSpPr>
          <p:spPr bwMode="auto">
            <a:xfrm>
              <a:off x="4779991" y="3511850"/>
              <a:ext cx="1976863"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0457" name="Rectangle 69"/>
            <p:cNvSpPr>
              <a:spLocks noChangeArrowheads="1"/>
            </p:cNvSpPr>
            <p:nvPr/>
          </p:nvSpPr>
          <p:spPr bwMode="auto">
            <a:xfrm>
              <a:off x="4404124" y="4094370"/>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360458" name="Rectangle 69"/>
            <p:cNvSpPr>
              <a:spLocks noChangeArrowheads="1"/>
            </p:cNvSpPr>
            <p:nvPr/>
          </p:nvSpPr>
          <p:spPr bwMode="auto">
            <a:xfrm>
              <a:off x="2322013" y="3511850"/>
              <a:ext cx="1976863"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0459" name="Rectangle 69"/>
            <p:cNvSpPr>
              <a:spLocks noChangeArrowheads="1"/>
            </p:cNvSpPr>
            <p:nvPr/>
          </p:nvSpPr>
          <p:spPr bwMode="auto">
            <a:xfrm>
              <a:off x="4404124" y="1569057"/>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grpSp>
      <p:sp>
        <p:nvSpPr>
          <p:cNvPr id="12" name="Round Single Corner Rectangle 11" hidden="1"/>
          <p:cNvSpPr/>
          <p:nvPr/>
        </p:nvSpPr>
        <p:spPr bwMode="auto">
          <a:xfrm>
            <a:off x="4686300" y="1007269"/>
            <a:ext cx="1587104"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3" name="Round Single Corner Rectangle 12" hidden="1"/>
          <p:cNvSpPr/>
          <p:nvPr/>
        </p:nvSpPr>
        <p:spPr bwMode="auto">
          <a:xfrm rot="5400000">
            <a:off x="4689277" y="2827139"/>
            <a:ext cx="1576388"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4" name="Round Single Corner Rectangle 13" hidden="1"/>
          <p:cNvSpPr/>
          <p:nvPr/>
        </p:nvSpPr>
        <p:spPr bwMode="auto">
          <a:xfrm rot="10800000">
            <a:off x="2869407" y="2820592"/>
            <a:ext cx="1588294" cy="1591865"/>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5" name="Round Single Corner Rectangle 14" hidden="1"/>
          <p:cNvSpPr/>
          <p:nvPr/>
        </p:nvSpPr>
        <p:spPr bwMode="auto">
          <a:xfrm rot="16200000">
            <a:off x="2879527" y="988814"/>
            <a:ext cx="1571625"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6" name="Rectangle 75"/>
          <p:cNvSpPr>
            <a:spLocks noChangeArrowheads="1"/>
          </p:cNvSpPr>
          <p:nvPr/>
        </p:nvSpPr>
        <p:spPr bwMode="auto">
          <a:xfrm>
            <a:off x="3296201" y="1325166"/>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1E4558"/>
                </a:solidFill>
              </a:rPr>
              <a:t>A</a:t>
            </a:r>
          </a:p>
        </p:txBody>
      </p:sp>
      <p:sp>
        <p:nvSpPr>
          <p:cNvPr id="17" name="Rectangle 76"/>
          <p:cNvSpPr>
            <a:spLocks noChangeArrowheads="1"/>
          </p:cNvSpPr>
          <p:nvPr/>
        </p:nvSpPr>
        <p:spPr bwMode="auto">
          <a:xfrm>
            <a:off x="5149409" y="1325166"/>
            <a:ext cx="50574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500F14"/>
                </a:solidFill>
              </a:rPr>
              <a:t>C</a:t>
            </a:r>
          </a:p>
        </p:txBody>
      </p:sp>
      <p:sp>
        <p:nvSpPr>
          <p:cNvPr id="18" name="Rectangle 77"/>
          <p:cNvSpPr>
            <a:spLocks noChangeArrowheads="1"/>
          </p:cNvSpPr>
          <p:nvPr/>
        </p:nvSpPr>
        <p:spPr bwMode="auto">
          <a:xfrm>
            <a:off x="3220641" y="2045494"/>
            <a:ext cx="622768"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Analyzer</a:t>
            </a:r>
          </a:p>
        </p:txBody>
      </p:sp>
      <p:sp>
        <p:nvSpPr>
          <p:cNvPr id="19" name="Rectangle 78"/>
          <p:cNvSpPr>
            <a:spLocks noChangeArrowheads="1"/>
          </p:cNvSpPr>
          <p:nvPr/>
        </p:nvSpPr>
        <p:spPr bwMode="auto">
          <a:xfrm>
            <a:off x="5020866" y="2045494"/>
            <a:ext cx="698109"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Controller</a:t>
            </a:r>
          </a:p>
        </p:txBody>
      </p:sp>
      <p:sp>
        <p:nvSpPr>
          <p:cNvPr id="20" name="Rectangle 73"/>
          <p:cNvSpPr>
            <a:spLocks noChangeArrowheads="1"/>
          </p:cNvSpPr>
          <p:nvPr/>
        </p:nvSpPr>
        <p:spPr bwMode="auto">
          <a:xfrm>
            <a:off x="3319044" y="3089568"/>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5A5900"/>
                </a:solidFill>
              </a:rPr>
              <a:t>S</a:t>
            </a:r>
          </a:p>
        </p:txBody>
      </p:sp>
      <p:sp>
        <p:nvSpPr>
          <p:cNvPr id="21" name="Rectangle 74"/>
          <p:cNvSpPr>
            <a:spLocks noChangeArrowheads="1"/>
          </p:cNvSpPr>
          <p:nvPr/>
        </p:nvSpPr>
        <p:spPr bwMode="auto">
          <a:xfrm>
            <a:off x="5172252" y="3089568"/>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AA7A00"/>
                </a:solidFill>
              </a:rPr>
              <a:t>P</a:t>
            </a:r>
          </a:p>
        </p:txBody>
      </p:sp>
      <p:sp>
        <p:nvSpPr>
          <p:cNvPr id="22" name="Rectangle 79"/>
          <p:cNvSpPr>
            <a:spLocks noChangeArrowheads="1"/>
          </p:cNvSpPr>
          <p:nvPr/>
        </p:nvSpPr>
        <p:spPr bwMode="auto">
          <a:xfrm>
            <a:off x="3188494" y="3824288"/>
            <a:ext cx="656430"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Stabilizer</a:t>
            </a:r>
          </a:p>
        </p:txBody>
      </p:sp>
      <p:sp>
        <p:nvSpPr>
          <p:cNvPr id="23" name="Rectangle 80"/>
          <p:cNvSpPr>
            <a:spLocks noChangeArrowheads="1"/>
          </p:cNvSpPr>
          <p:nvPr/>
        </p:nvSpPr>
        <p:spPr bwMode="auto">
          <a:xfrm>
            <a:off x="5013722" y="3824288"/>
            <a:ext cx="706124"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Persuader</a:t>
            </a:r>
          </a:p>
        </p:txBody>
      </p:sp>
      <p:sp>
        <p:nvSpPr>
          <p:cNvPr id="2" name="Title 1"/>
          <p:cNvSpPr>
            <a:spLocks noGrp="1"/>
          </p:cNvSpPr>
          <p:nvPr>
            <p:ph type="title" idx="4294967295"/>
          </p:nvPr>
        </p:nvSpPr>
        <p:spPr bwMode="auto">
          <a:xfrm>
            <a:off x="1485900" y="205979"/>
            <a:ext cx="6172200" cy="551259"/>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i="1">
                <a:solidFill>
                  <a:schemeClr val="bg1"/>
                </a:solidFill>
                <a:effectLst/>
              </a:rPr>
              <a:t>BEHAVIOR TENDENCIES</a:t>
            </a:r>
            <a:endParaRPr>
              <a:solidFill>
                <a:schemeClr val="bg1"/>
              </a:solidFill>
              <a:effectLst/>
            </a:endParaRPr>
          </a:p>
        </p:txBody>
      </p:sp>
      <p:sp>
        <p:nvSpPr>
          <p:cNvPr id="34" name="TextBox 33"/>
          <p:cNvSpPr txBox="1">
            <a:spLocks noChangeArrowheads="1"/>
          </p:cNvSpPr>
          <p:nvPr/>
        </p:nvSpPr>
        <p:spPr bwMode="auto">
          <a:xfrm>
            <a:off x="1477566" y="1075135"/>
            <a:ext cx="4033476" cy="336861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2100" i="1">
                <a:solidFill>
                  <a:srgbClr val="F2EBD9"/>
                </a:solidFill>
              </a:rPr>
              <a:t>CONTROLLER</a:t>
            </a:r>
          </a:p>
          <a:p>
            <a:pPr>
              <a:lnSpc>
                <a:spcPct val="110000"/>
              </a:lnSpc>
              <a:spcBef>
                <a:spcPct val="20000"/>
              </a:spcBef>
              <a:buSzPct val="90000"/>
              <a:buFontTx/>
              <a:buBlip>
                <a:blip r:embed="rId5"/>
              </a:buBlip>
            </a:pPr>
            <a:r>
              <a:rPr lang="en-US" sz="2100">
                <a:solidFill>
                  <a:srgbClr val="FFFFFF"/>
                </a:solidFill>
                <a:latin typeface="Arial" charset="0"/>
              </a:rPr>
              <a:t>Results</a:t>
            </a:r>
          </a:p>
          <a:p>
            <a:pPr>
              <a:lnSpc>
                <a:spcPct val="110000"/>
              </a:lnSpc>
              <a:spcBef>
                <a:spcPct val="20000"/>
              </a:spcBef>
              <a:buSzPct val="90000"/>
              <a:buFontTx/>
              <a:buBlip>
                <a:blip r:embed="rId5"/>
              </a:buBlip>
            </a:pPr>
            <a:r>
              <a:rPr lang="en-US" sz="2100">
                <a:solidFill>
                  <a:srgbClr val="FFFFFF"/>
                </a:solidFill>
                <a:latin typeface="Arial" charset="0"/>
              </a:rPr>
              <a:t>To be in control</a:t>
            </a:r>
          </a:p>
          <a:p>
            <a:pPr>
              <a:lnSpc>
                <a:spcPct val="110000"/>
              </a:lnSpc>
              <a:spcBef>
                <a:spcPct val="20000"/>
              </a:spcBef>
              <a:buSzPct val="90000"/>
              <a:buFontTx/>
              <a:buBlip>
                <a:blip r:embed="rId5"/>
              </a:buBlip>
            </a:pPr>
            <a:r>
              <a:rPr lang="en-US" sz="2100">
                <a:solidFill>
                  <a:srgbClr val="FFFFFF"/>
                </a:solidFill>
                <a:latin typeface="Arial" charset="0"/>
              </a:rPr>
              <a:t>Uses conflict</a:t>
            </a:r>
          </a:p>
          <a:p>
            <a:pPr>
              <a:lnSpc>
                <a:spcPct val="110000"/>
              </a:lnSpc>
              <a:spcBef>
                <a:spcPct val="20000"/>
              </a:spcBef>
              <a:buSzPct val="90000"/>
              <a:buFontTx/>
              <a:buBlip>
                <a:blip r:embed="rId5"/>
              </a:buBlip>
            </a:pPr>
            <a:r>
              <a:rPr lang="en-US" sz="2100">
                <a:solidFill>
                  <a:srgbClr val="FFFFFF"/>
                </a:solidFill>
                <a:latin typeface="Arial" charset="0"/>
              </a:rPr>
              <a:t>Listening</a:t>
            </a:r>
          </a:p>
          <a:p>
            <a:pPr>
              <a:lnSpc>
                <a:spcPct val="110000"/>
              </a:lnSpc>
              <a:spcBef>
                <a:spcPct val="20000"/>
              </a:spcBef>
              <a:buSzPct val="90000"/>
              <a:buFontTx/>
              <a:buBlip>
                <a:blip r:embed="rId5"/>
              </a:buBlip>
            </a:pPr>
            <a:r>
              <a:rPr lang="en-US" sz="2100">
                <a:solidFill>
                  <a:srgbClr val="FFFFFF"/>
                </a:solidFill>
                <a:latin typeface="Arial" charset="0"/>
              </a:rPr>
              <a:t>Their objectives and results</a:t>
            </a:r>
          </a:p>
          <a:p>
            <a:pPr>
              <a:lnSpc>
                <a:spcPct val="110000"/>
              </a:lnSpc>
              <a:spcBef>
                <a:spcPct val="20000"/>
              </a:spcBef>
              <a:buSzPct val="90000"/>
              <a:buFontTx/>
              <a:buBlip>
                <a:blip r:embed="rId5"/>
              </a:buBlip>
            </a:pPr>
            <a:r>
              <a:rPr lang="en-US" sz="2100">
                <a:solidFill>
                  <a:srgbClr val="FFFFFF"/>
                </a:solidFill>
                <a:latin typeface="Arial" charset="0"/>
              </a:rPr>
              <a:t>Be efficient</a:t>
            </a:r>
          </a:p>
          <a:p>
            <a:pPr>
              <a:lnSpc>
                <a:spcPct val="110000"/>
              </a:lnSpc>
              <a:spcBef>
                <a:spcPct val="20000"/>
              </a:spcBef>
              <a:buSzPct val="90000"/>
              <a:buFontTx/>
              <a:buBlip>
                <a:blip r:embed="rId5"/>
              </a:buBlip>
            </a:pPr>
            <a:r>
              <a:rPr lang="en-US" sz="2100">
                <a:solidFill>
                  <a:srgbClr val="FFFFFF"/>
                </a:solidFill>
                <a:latin typeface="Arial" charset="0"/>
              </a:rPr>
              <a:t>Action</a:t>
            </a:r>
            <a:endParaRPr lang="en-US" sz="2100"/>
          </a:p>
        </p:txBody>
      </p:sp>
      <p:sp>
        <p:nvSpPr>
          <p:cNvPr id="37" name="TextBox 36"/>
          <p:cNvSpPr txBox="1">
            <a:spLocks noChangeArrowheads="1"/>
          </p:cNvSpPr>
          <p:nvPr/>
        </p:nvSpPr>
        <p:spPr bwMode="auto">
          <a:xfrm>
            <a:off x="4777979" y="894160"/>
            <a:ext cx="2066591" cy="14964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2425" indent="-339725">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CONTROLLER</a:t>
            </a:r>
          </a:p>
          <a:p>
            <a:pPr>
              <a:lnSpc>
                <a:spcPct val="110000"/>
              </a:lnSpc>
              <a:spcBef>
                <a:spcPct val="20000"/>
              </a:spcBef>
              <a:buSzPct val="90000"/>
              <a:buFontTx/>
              <a:buBlip>
                <a:blip r:embed="rId5"/>
              </a:buBlip>
            </a:pPr>
            <a:r>
              <a:rPr lang="en-US" sz="900" b="1">
                <a:solidFill>
                  <a:srgbClr val="FFFFFF"/>
                </a:solidFill>
                <a:latin typeface="Arial" charset="0"/>
              </a:rPr>
              <a:t>Results</a:t>
            </a:r>
          </a:p>
          <a:p>
            <a:pPr>
              <a:lnSpc>
                <a:spcPct val="110000"/>
              </a:lnSpc>
              <a:spcBef>
                <a:spcPct val="20000"/>
              </a:spcBef>
              <a:buSzPct val="90000"/>
              <a:buFontTx/>
              <a:buBlip>
                <a:blip r:embed="rId5"/>
              </a:buBlip>
            </a:pPr>
            <a:r>
              <a:rPr lang="en-US" sz="900" b="1">
                <a:solidFill>
                  <a:srgbClr val="FFFFFF"/>
                </a:solidFill>
                <a:latin typeface="Arial" charset="0"/>
              </a:rPr>
              <a:t>To be in control</a:t>
            </a:r>
          </a:p>
          <a:p>
            <a:pPr>
              <a:lnSpc>
                <a:spcPct val="110000"/>
              </a:lnSpc>
              <a:spcBef>
                <a:spcPct val="20000"/>
              </a:spcBef>
              <a:buSzPct val="90000"/>
              <a:buFontTx/>
              <a:buBlip>
                <a:blip r:embed="rId5"/>
              </a:buBlip>
            </a:pPr>
            <a:r>
              <a:rPr lang="en-US" sz="900" b="1">
                <a:solidFill>
                  <a:srgbClr val="FFFFFF"/>
                </a:solidFill>
                <a:latin typeface="Arial" charset="0"/>
              </a:rPr>
              <a:t>Uses conflict</a:t>
            </a:r>
          </a:p>
          <a:p>
            <a:pPr>
              <a:lnSpc>
                <a:spcPct val="110000"/>
              </a:lnSpc>
              <a:spcBef>
                <a:spcPct val="20000"/>
              </a:spcBef>
              <a:buSzPct val="90000"/>
              <a:buFontTx/>
              <a:buBlip>
                <a:blip r:embed="rId5"/>
              </a:buBlip>
            </a:pPr>
            <a:r>
              <a:rPr lang="en-US" sz="900" b="1">
                <a:solidFill>
                  <a:srgbClr val="FFFFFF"/>
                </a:solidFill>
                <a:latin typeface="Arial" charset="0"/>
              </a:rPr>
              <a:t>Listening</a:t>
            </a:r>
          </a:p>
          <a:p>
            <a:pPr>
              <a:lnSpc>
                <a:spcPct val="110000"/>
              </a:lnSpc>
              <a:spcBef>
                <a:spcPct val="20000"/>
              </a:spcBef>
              <a:buSzPct val="90000"/>
              <a:buFontTx/>
              <a:buBlip>
                <a:blip r:embed="rId5"/>
              </a:buBlip>
            </a:pPr>
            <a:r>
              <a:rPr lang="en-US" sz="900" b="1">
                <a:solidFill>
                  <a:srgbClr val="FFFFFF"/>
                </a:solidFill>
                <a:latin typeface="Arial" charset="0"/>
              </a:rPr>
              <a:t>Their objectives and results</a:t>
            </a:r>
          </a:p>
          <a:p>
            <a:pPr>
              <a:lnSpc>
                <a:spcPct val="110000"/>
              </a:lnSpc>
              <a:spcBef>
                <a:spcPct val="20000"/>
              </a:spcBef>
              <a:buSzPct val="90000"/>
              <a:buFontTx/>
              <a:buBlip>
                <a:blip r:embed="rId5"/>
              </a:buBlip>
            </a:pPr>
            <a:r>
              <a:rPr lang="en-US" sz="900" b="1">
                <a:solidFill>
                  <a:srgbClr val="FFFFFF"/>
                </a:solidFill>
                <a:latin typeface="Arial" charset="0"/>
              </a:rPr>
              <a:t>Be efficient</a:t>
            </a:r>
          </a:p>
          <a:p>
            <a:pPr>
              <a:lnSpc>
                <a:spcPct val="110000"/>
              </a:lnSpc>
              <a:spcBef>
                <a:spcPct val="20000"/>
              </a:spcBef>
              <a:buSzPct val="90000"/>
              <a:buFontTx/>
              <a:buBlip>
                <a:blip r:embed="rId5"/>
              </a:buBlip>
            </a:pPr>
            <a:r>
              <a:rPr lang="en-US" sz="900" b="1">
                <a:solidFill>
                  <a:srgbClr val="FFFFFF"/>
                </a:solidFill>
                <a:latin typeface="Arial" charset="0"/>
              </a:rPr>
              <a:t>Action</a:t>
            </a:r>
            <a:endParaRPr lang="en-US" sz="900" b="1"/>
          </a:p>
        </p:txBody>
      </p:sp>
      <p:sp>
        <p:nvSpPr>
          <p:cNvPr id="360476" name="Text Box 28"/>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0"/>
                                        </p:tgtEl>
                                      </p:cBhvr>
                                    </p:animEffect>
                                    <p:set>
                                      <p:cBhvr>
                                        <p:cTn id="10" dur="1" fill="hold">
                                          <p:stCondLst>
                                            <p:cond delay="999"/>
                                          </p:stCondLst>
                                        </p:cTn>
                                        <p:tgtEl>
                                          <p:spTgt spid="4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7"/>
                                        </p:tgtEl>
                                      </p:cBhvr>
                                    </p:animEffect>
                                    <p:set>
                                      <p:cBhvr>
                                        <p:cTn id="13" dur="1" fill="hold">
                                          <p:stCondLst>
                                            <p:cond delay="1999"/>
                                          </p:stCondLst>
                                        </p:cTn>
                                        <p:tgtEl>
                                          <p:spTgt spid="17"/>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17"/>
                                        </p:tgtEl>
                                      </p:cBhvr>
                                      <p:by x="400000" y="400000"/>
                                    </p:animScale>
                                  </p:childTnLst>
                                </p:cTn>
                              </p:par>
                              <p:par>
                                <p:cTn id="16" presetID="35" presetClass="path" presetSubtype="0" accel="50000" decel="50000" fill="hold" nodeType="withEffect">
                                  <p:stCondLst>
                                    <p:cond delay="0"/>
                                  </p:stCondLst>
                                  <p:childTnLst>
                                    <p:animMotion origin="layout" path="M -3.61111E-6 1.35091E-6 L -0.47534 -0.18205 " pathEditMode="relative" rAng="0" ptsTypes="AA">
                                      <p:cBhvr>
                                        <p:cTn id="17" dur="2000" fill="hold"/>
                                        <p:tgtEl>
                                          <p:spTgt spid="19"/>
                                        </p:tgtEl>
                                        <p:attrNameLst>
                                          <p:attrName>ppt_x</p:attrName>
                                          <p:attrName>ppt_y</p:attrName>
                                        </p:attrNameLst>
                                      </p:cBhvr>
                                      <p:rCtr x="-23767" y="-9114"/>
                                    </p:animMotion>
                                  </p:childTnLst>
                                </p:cTn>
                              </p:par>
                            </p:childTnLst>
                          </p:cTn>
                        </p:par>
                        <p:par>
                          <p:cTn id="18" fill="hold" nodeType="afterGroup">
                            <p:stCondLst>
                              <p:cond delay="2000"/>
                            </p:stCondLst>
                            <p:childTnLst>
                              <p:par>
                                <p:cTn id="19" presetID="10" presetClass="exit" presetSubtype="0" fill="hold" grpId="0" nodeType="after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9" presetClass="emph" presetSubtype="0" grpId="1" nodeType="withEffect">
                                  <p:stCondLst>
                                    <p:cond delay="0"/>
                                  </p:stCondLst>
                                  <p:childTnLst>
                                    <p:set>
                                      <p:cBhvr rctx="PPT">
                                        <p:cTn id="23" dur="indefinite"/>
                                        <p:tgtEl>
                                          <p:spTgt spid="15"/>
                                        </p:tgtEl>
                                        <p:attrNameLst>
                                          <p:attrName>style.opacity</p:attrName>
                                        </p:attrNameLst>
                                      </p:cBhvr>
                                      <p:to>
                                        <p:strVal val="0.1"/>
                                      </p:to>
                                    </p:set>
                                    <p:animEffect filter="image" prLst="opacity: 0.1">
                                      <p:cBhvr rctx="IE">
                                        <p:cTn id="24" dur="indefinite"/>
                                        <p:tgtEl>
                                          <p:spTgt spid="15"/>
                                        </p:tgtEl>
                                      </p:cBhvr>
                                    </p:animEffect>
                                  </p:childTnLst>
                                </p:cTn>
                              </p:par>
                              <p:par>
                                <p:cTn id="25" presetID="9" presetClass="emph" presetSubtype="0" nodeType="withEffect">
                                  <p:stCondLst>
                                    <p:cond delay="0"/>
                                  </p:stCondLst>
                                  <p:childTnLst>
                                    <p:set>
                                      <p:cBhvr rctx="PPT">
                                        <p:cTn id="26" dur="indefinite"/>
                                        <p:tgtEl>
                                          <p:spTgt spid="16"/>
                                        </p:tgtEl>
                                        <p:attrNameLst>
                                          <p:attrName>style.opacity</p:attrName>
                                        </p:attrNameLst>
                                      </p:cBhvr>
                                      <p:to>
                                        <p:strVal val="0.1"/>
                                      </p:to>
                                    </p:set>
                                    <p:animEffect filter="image" prLst="opacity: 0.1">
                                      <p:cBhvr rctx="IE">
                                        <p:cTn id="27" dur="indefinite"/>
                                        <p:tgtEl>
                                          <p:spTgt spid="16"/>
                                        </p:tgtEl>
                                      </p:cBhvr>
                                    </p:animEffect>
                                  </p:childTnLst>
                                </p:cTn>
                              </p:par>
                              <p:par>
                                <p:cTn id="28" presetID="9" presetClass="emph" presetSubtype="0" grpId="0" nodeType="withEffect">
                                  <p:stCondLst>
                                    <p:cond delay="0"/>
                                  </p:stCondLst>
                                  <p:childTnLst>
                                    <p:set>
                                      <p:cBhvr rctx="PPT">
                                        <p:cTn id="29" dur="indefinite"/>
                                        <p:tgtEl>
                                          <p:spTgt spid="18"/>
                                        </p:tgtEl>
                                        <p:attrNameLst>
                                          <p:attrName>style.opacity</p:attrName>
                                        </p:attrNameLst>
                                      </p:cBhvr>
                                      <p:to>
                                        <p:strVal val="0.1"/>
                                      </p:to>
                                    </p:set>
                                    <p:animEffect filter="image" prLst="opacity: 0.1">
                                      <p:cBhvr rctx="IE">
                                        <p:cTn id="30" dur="indefinite"/>
                                        <p:tgtEl>
                                          <p:spTgt spid="18"/>
                                        </p:tgtEl>
                                      </p:cBhvr>
                                    </p:animEffect>
                                  </p:childTnLst>
                                </p:cTn>
                              </p:par>
                              <p:par>
                                <p:cTn id="31" presetID="9" presetClass="emph" presetSubtype="0" nodeType="withEffect">
                                  <p:stCondLst>
                                    <p:cond delay="0"/>
                                  </p:stCondLst>
                                  <p:childTnLst>
                                    <p:set>
                                      <p:cBhvr rctx="PPT">
                                        <p:cTn id="32" dur="indefinite"/>
                                        <p:tgtEl>
                                          <p:spTgt spid="21"/>
                                        </p:tgtEl>
                                        <p:attrNameLst>
                                          <p:attrName>style.opacity</p:attrName>
                                        </p:attrNameLst>
                                      </p:cBhvr>
                                      <p:to>
                                        <p:strVal val="0.1"/>
                                      </p:to>
                                    </p:set>
                                    <p:animEffect filter="image" prLst="opacity: 0.1">
                                      <p:cBhvr rctx="IE">
                                        <p:cTn id="33" dur="indefinite"/>
                                        <p:tgtEl>
                                          <p:spTgt spid="21"/>
                                        </p:tgtEl>
                                      </p:cBhvr>
                                    </p:animEffect>
                                  </p:childTnLst>
                                </p:cTn>
                              </p:par>
                              <p:par>
                                <p:cTn id="34" presetID="9" presetClass="emph" presetSubtype="0" grpId="0" nodeType="withEffect">
                                  <p:stCondLst>
                                    <p:cond delay="0"/>
                                  </p:stCondLst>
                                  <p:childTnLst>
                                    <p:set>
                                      <p:cBhvr rctx="PPT">
                                        <p:cTn id="35" dur="indefinite"/>
                                        <p:tgtEl>
                                          <p:spTgt spid="43"/>
                                        </p:tgtEl>
                                        <p:attrNameLst>
                                          <p:attrName>style.opacity</p:attrName>
                                        </p:attrNameLst>
                                      </p:cBhvr>
                                      <p:to>
                                        <p:strVal val="0.1"/>
                                      </p:to>
                                    </p:set>
                                    <p:animEffect filter="image" prLst="opacity: 0.1">
                                      <p:cBhvr rctx="IE">
                                        <p:cTn id="36" dur="indefinite"/>
                                        <p:tgtEl>
                                          <p:spTgt spid="43"/>
                                        </p:tgtEl>
                                      </p:cBhvr>
                                    </p:animEffect>
                                  </p:childTnLst>
                                </p:cTn>
                              </p:par>
                              <p:par>
                                <p:cTn id="37" presetID="9" presetClass="emph" presetSubtype="0" nodeType="withEffect">
                                  <p:stCondLst>
                                    <p:cond delay="0"/>
                                  </p:stCondLst>
                                  <p:childTnLst>
                                    <p:set>
                                      <p:cBhvr rctx="PPT">
                                        <p:cTn id="38" dur="indefinite"/>
                                        <p:tgtEl>
                                          <p:spTgt spid="3"/>
                                        </p:tgtEl>
                                        <p:attrNameLst>
                                          <p:attrName>style.opacity</p:attrName>
                                        </p:attrNameLst>
                                      </p:cBhvr>
                                      <p:to>
                                        <p:strVal val="0.1"/>
                                      </p:to>
                                    </p:set>
                                    <p:animEffect filter="image" prLst="opacity: 0.1">
                                      <p:cBhvr rctx="IE">
                                        <p:cTn id="39" dur="indefinite"/>
                                        <p:tgtEl>
                                          <p:spTgt spid="3"/>
                                        </p:tgtEl>
                                      </p:cBhvr>
                                    </p:animEffect>
                                  </p:childTnLst>
                                </p:cTn>
                              </p:par>
                              <p:par>
                                <p:cTn id="40" presetID="9" presetClass="emph" presetSubtype="0" grpId="0" nodeType="withEffect">
                                  <p:stCondLst>
                                    <p:cond delay="0"/>
                                  </p:stCondLst>
                                  <p:childTnLst>
                                    <p:set>
                                      <p:cBhvr rctx="PPT">
                                        <p:cTn id="41" dur="indefinite"/>
                                        <p:tgtEl>
                                          <p:spTgt spid="41"/>
                                        </p:tgtEl>
                                        <p:attrNameLst>
                                          <p:attrName>style.opacity</p:attrName>
                                        </p:attrNameLst>
                                      </p:cBhvr>
                                      <p:to>
                                        <p:strVal val="0.1"/>
                                      </p:to>
                                    </p:set>
                                    <p:animEffect filter="image" prLst="opacity: 0.1">
                                      <p:cBhvr rctx="IE">
                                        <p:cTn id="42" dur="indefinite"/>
                                        <p:tgtEl>
                                          <p:spTgt spid="41"/>
                                        </p:tgtEl>
                                      </p:cBhvr>
                                    </p:animEffect>
                                  </p:childTnLst>
                                </p:cTn>
                              </p:par>
                              <p:par>
                                <p:cTn id="43" presetID="9" presetClass="emph" presetSubtype="0" grpId="0" nodeType="withEffect">
                                  <p:stCondLst>
                                    <p:cond delay="0"/>
                                  </p:stCondLst>
                                  <p:childTnLst>
                                    <p:set>
                                      <p:cBhvr rctx="PPT">
                                        <p:cTn id="44" dur="indefinite"/>
                                        <p:tgtEl>
                                          <p:spTgt spid="42"/>
                                        </p:tgtEl>
                                        <p:attrNameLst>
                                          <p:attrName>style.opacity</p:attrName>
                                        </p:attrNameLst>
                                      </p:cBhvr>
                                      <p:to>
                                        <p:strVal val="0.1"/>
                                      </p:to>
                                    </p:set>
                                    <p:animEffect filter="image" prLst="opacity: 0.1">
                                      <p:cBhvr rctx="IE">
                                        <p:cTn id="45" dur="indefinite"/>
                                        <p:tgtEl>
                                          <p:spTgt spid="42"/>
                                        </p:tgtEl>
                                      </p:cBhvr>
                                    </p:animEffect>
                                  </p:childTnLst>
                                </p:cTn>
                              </p:par>
                              <p:par>
                                <p:cTn id="46" presetID="9" presetClass="emph" presetSubtype="0" grpId="0" nodeType="withEffect">
                                  <p:stCondLst>
                                    <p:cond delay="0"/>
                                  </p:stCondLst>
                                  <p:childTnLst>
                                    <p:set>
                                      <p:cBhvr rctx="PPT">
                                        <p:cTn id="47" dur="indefinite"/>
                                        <p:tgtEl>
                                          <p:spTgt spid="23"/>
                                        </p:tgtEl>
                                        <p:attrNameLst>
                                          <p:attrName>style.opacity</p:attrName>
                                        </p:attrNameLst>
                                      </p:cBhvr>
                                      <p:to>
                                        <p:strVal val="0.1"/>
                                      </p:to>
                                    </p:set>
                                    <p:animEffect filter="image" prLst="opacity: 0.1">
                                      <p:cBhvr rctx="IE">
                                        <p:cTn id="48" dur="indefinite"/>
                                        <p:tgtEl>
                                          <p:spTgt spid="23"/>
                                        </p:tgtEl>
                                      </p:cBhvr>
                                    </p:animEffect>
                                  </p:childTnLst>
                                </p:cTn>
                              </p:par>
                              <p:par>
                                <p:cTn id="49" presetID="9" presetClass="emph" presetSubtype="0" grpId="2" nodeType="withEffect">
                                  <p:stCondLst>
                                    <p:cond delay="0"/>
                                  </p:stCondLst>
                                  <p:childTnLst>
                                    <p:set>
                                      <p:cBhvr rctx="PPT">
                                        <p:cTn id="50" dur="indefinite"/>
                                        <p:tgtEl>
                                          <p:spTgt spid="14"/>
                                        </p:tgtEl>
                                        <p:attrNameLst>
                                          <p:attrName>style.opacity</p:attrName>
                                        </p:attrNameLst>
                                      </p:cBhvr>
                                      <p:to>
                                        <p:strVal val="0.1"/>
                                      </p:to>
                                    </p:set>
                                    <p:animEffect filter="image" prLst="opacity: 0.1">
                                      <p:cBhvr rctx="IE">
                                        <p:cTn id="51" dur="indefinite"/>
                                        <p:tgtEl>
                                          <p:spTgt spid="14"/>
                                        </p:tgtEl>
                                      </p:cBhvr>
                                    </p:animEffect>
                                  </p:childTnLst>
                                </p:cTn>
                              </p:par>
                              <p:par>
                                <p:cTn id="52" presetID="9" presetClass="emph" presetSubtype="0" nodeType="withEffect">
                                  <p:stCondLst>
                                    <p:cond delay="0"/>
                                  </p:stCondLst>
                                  <p:childTnLst>
                                    <p:set>
                                      <p:cBhvr rctx="PPT">
                                        <p:cTn id="53" dur="indefinite"/>
                                        <p:tgtEl>
                                          <p:spTgt spid="20"/>
                                        </p:tgtEl>
                                        <p:attrNameLst>
                                          <p:attrName>style.opacity</p:attrName>
                                        </p:attrNameLst>
                                      </p:cBhvr>
                                      <p:to>
                                        <p:strVal val="0.1"/>
                                      </p:to>
                                    </p:set>
                                    <p:animEffect filter="image" prLst="opacity: 0.1">
                                      <p:cBhvr rctx="IE">
                                        <p:cTn id="54" dur="indefinite"/>
                                        <p:tgtEl>
                                          <p:spTgt spid="20"/>
                                        </p:tgtEl>
                                      </p:cBhvr>
                                    </p:animEffect>
                                  </p:childTnLst>
                                </p:cTn>
                              </p:par>
                              <p:par>
                                <p:cTn id="55" presetID="9" presetClass="emph" presetSubtype="0" grpId="0" nodeType="withEffect">
                                  <p:stCondLst>
                                    <p:cond delay="0"/>
                                  </p:stCondLst>
                                  <p:childTnLst>
                                    <p:set>
                                      <p:cBhvr rctx="PPT">
                                        <p:cTn id="56" dur="indefinite"/>
                                        <p:tgtEl>
                                          <p:spTgt spid="22"/>
                                        </p:tgtEl>
                                        <p:attrNameLst>
                                          <p:attrName>style.opacity</p:attrName>
                                        </p:attrNameLst>
                                      </p:cBhvr>
                                      <p:to>
                                        <p:strVal val="0.1"/>
                                      </p:to>
                                    </p:set>
                                    <p:animEffect filter="image" prLst="opacity: 0.1">
                                      <p:cBhvr rctx="IE">
                                        <p:cTn id="57" dur="indefinite"/>
                                        <p:tgtEl>
                                          <p:spTgt spid="22"/>
                                        </p:tgtEl>
                                      </p:cBhvr>
                                    </p:animEffect>
                                  </p:childTnLst>
                                </p:cTn>
                              </p:par>
                            </p:childTnLst>
                          </p:cTn>
                        </p:par>
                        <p:par>
                          <p:cTn id="58" fill="hold" nodeType="afterGroup">
                            <p:stCondLst>
                              <p:cond delay="2500"/>
                            </p:stCondLst>
                            <p:childTnLst>
                              <p:par>
                                <p:cTn id="59" presetID="9" presetClass="emph" presetSubtype="0" grpId="3" nodeType="afterEffect">
                                  <p:stCondLst>
                                    <p:cond delay="0"/>
                                  </p:stCondLst>
                                  <p:childTnLst>
                                    <p:set>
                                      <p:cBhvr rctx="PPT">
                                        <p:cTn id="60" dur="indefinite"/>
                                        <p:tgtEl>
                                          <p:spTgt spid="14"/>
                                        </p:tgtEl>
                                        <p:attrNameLst>
                                          <p:attrName>style.opacity</p:attrName>
                                        </p:attrNameLst>
                                      </p:cBhvr>
                                      <p:to>
                                        <p:strVal val="1"/>
                                      </p:to>
                                    </p:set>
                                    <p:animEffect filter="image" prLst="opacity: 1">
                                      <p:cBhvr rctx="IE">
                                        <p:cTn id="61" dur="indefinite"/>
                                        <p:tgtEl>
                                          <p:spTgt spid="14"/>
                                        </p:tgtEl>
                                      </p:cBhvr>
                                    </p:animEffect>
                                  </p:childTnLst>
                                </p:cTn>
                              </p:par>
                              <p:par>
                                <p:cTn id="62" presetID="9" presetClass="emph" presetSubtype="0" grpId="3" nodeType="withEffect">
                                  <p:stCondLst>
                                    <p:cond delay="0"/>
                                  </p:stCondLst>
                                  <p:childTnLst>
                                    <p:set>
                                      <p:cBhvr rctx="PPT">
                                        <p:cTn id="63" dur="indefinite"/>
                                        <p:tgtEl>
                                          <p:spTgt spid="15"/>
                                        </p:tgtEl>
                                        <p:attrNameLst>
                                          <p:attrName>style.opacity</p:attrName>
                                        </p:attrNameLst>
                                      </p:cBhvr>
                                      <p:to>
                                        <p:strVal val="1"/>
                                      </p:to>
                                    </p:set>
                                    <p:animEffect filter="image" prLst="opacity: 1">
                                      <p:cBhvr rctx="IE">
                                        <p:cTn id="64" dur="indefinite"/>
                                        <p:tgtEl>
                                          <p:spTgt spid="15"/>
                                        </p:tgtEl>
                                      </p:cBhvr>
                                    </p:animEffect>
                                  </p:childTnLst>
                                </p:cTn>
                              </p:par>
                            </p:childTnLst>
                          </p:cTn>
                        </p:par>
                        <p:par>
                          <p:cTn id="65" fill="hold" nodeType="afterGroup">
                            <p:stCondLst>
                              <p:cond delay="2500"/>
                            </p:stCondLst>
                            <p:childTnLst>
                              <p:par>
                                <p:cTn id="66" presetID="10" presetClass="exit" presetSubtype="0" fill="hold" grpId="0" nodeType="afterEffect">
                                  <p:stCondLst>
                                    <p:cond delay="0"/>
                                  </p:stCondLst>
                                  <p:childTnLst>
                                    <p:animEffect transition="out" filter="fade">
                                      <p:cBhvr>
                                        <p:cTn id="67" dur="2000"/>
                                        <p:tgtEl>
                                          <p:spTgt spid="13"/>
                                        </p:tgtEl>
                                      </p:cBhvr>
                                    </p:animEffect>
                                    <p:set>
                                      <p:cBhvr>
                                        <p:cTn id="68" dur="1" fill="hold">
                                          <p:stCondLst>
                                            <p:cond delay="1999"/>
                                          </p:stCondLst>
                                        </p:cTn>
                                        <p:tgtEl>
                                          <p:spTgt spid="13"/>
                                        </p:tgtEl>
                                        <p:attrNameLst>
                                          <p:attrName>style.visibility</p:attrName>
                                        </p:attrNameLst>
                                      </p:cBhvr>
                                      <p:to>
                                        <p:strVal val="hidden"/>
                                      </p:to>
                                    </p:set>
                                  </p:childTnLst>
                                </p:cTn>
                              </p:par>
                              <p:par>
                                <p:cTn id="69" presetID="9" presetClass="emph" presetSubtype="0" grpId="1" nodeType="withEffect">
                                  <p:stCondLst>
                                    <p:cond delay="0"/>
                                  </p:stCondLst>
                                  <p:childTnLst>
                                    <p:set>
                                      <p:cBhvr rctx="PPT">
                                        <p:cTn id="70" dur="indefinite"/>
                                        <p:tgtEl>
                                          <p:spTgt spid="13"/>
                                        </p:tgtEl>
                                        <p:attrNameLst>
                                          <p:attrName>style.opacity</p:attrName>
                                        </p:attrNameLst>
                                      </p:cBhvr>
                                      <p:to>
                                        <p:strVal val="0.1"/>
                                      </p:to>
                                    </p:set>
                                    <p:animEffect filter="image" prLst="opacity: 0.1">
                                      <p:cBhvr rctx="IE">
                                        <p:cTn id="71" dur="indefinite"/>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63" presetClass="path" presetSubtype="0" accel="50000" decel="50000" fill="hold" grpId="1" nodeType="clickEffect">
                                  <p:stCondLst>
                                    <p:cond delay="0"/>
                                  </p:stCondLst>
                                  <p:childTnLst>
                                    <p:animMotion origin="layout" path="M -8.33333E-7 -9.53042E-7 L 0.29236 -0.17349 " pathEditMode="relative" rAng="0" ptsTypes="AA">
                                      <p:cBhvr>
                                        <p:cTn id="78" dur="2000" fill="hold"/>
                                        <p:tgtEl>
                                          <p:spTgt spid="34"/>
                                        </p:tgtEl>
                                        <p:attrNameLst>
                                          <p:attrName>ppt_x</p:attrName>
                                          <p:attrName>ppt_y</p:attrName>
                                        </p:attrNameLst>
                                      </p:cBhvr>
                                      <p:rCtr x="14618" y="-8675"/>
                                    </p:animMotion>
                                  </p:childTnLst>
                                </p:cTn>
                              </p:par>
                              <p:par>
                                <p:cTn id="79" presetID="6" presetClass="emph" presetSubtype="0" fill="hold" grpId="3" nodeType="withEffect">
                                  <p:stCondLst>
                                    <p:cond delay="0"/>
                                  </p:stCondLst>
                                  <p:childTnLst>
                                    <p:animScale>
                                      <p:cBhvr>
                                        <p:cTn id="80" dur="2000" fill="hold"/>
                                        <p:tgtEl>
                                          <p:spTgt spid="34"/>
                                        </p:tgtEl>
                                      </p:cBhvr>
                                      <p:by x="50000" y="50000"/>
                                    </p:animScale>
                                  </p:childTnLst>
                                </p:cTn>
                              </p:par>
                              <p:par>
                                <p:cTn id="81" presetID="10" presetClass="exit" presetSubtype="0" fill="hold" grpId="2" nodeType="withEffect">
                                  <p:stCondLst>
                                    <p:cond delay="1000"/>
                                  </p:stCondLst>
                                  <p:childTnLst>
                                    <p:animEffect transition="out" filter="fade">
                                      <p:cBhvr>
                                        <p:cTn id="82" dur="1000"/>
                                        <p:tgtEl>
                                          <p:spTgt spid="34"/>
                                        </p:tgtEl>
                                      </p:cBhvr>
                                    </p:animEffect>
                                    <p:set>
                                      <p:cBhvr>
                                        <p:cTn id="83" dur="1" fill="hold">
                                          <p:stCondLst>
                                            <p:cond delay="999"/>
                                          </p:stCondLst>
                                        </p:cTn>
                                        <p:tgtEl>
                                          <p:spTgt spid="34"/>
                                        </p:tgtEl>
                                        <p:attrNameLst>
                                          <p:attrName>style.visibility</p:attrName>
                                        </p:attrNameLst>
                                      </p:cBhvr>
                                      <p:to>
                                        <p:strVal val="hidden"/>
                                      </p:to>
                                    </p:set>
                                  </p:childTnLst>
                                </p:cTn>
                              </p:par>
                              <p:par>
                                <p:cTn id="84" presetID="10" presetClass="entr" presetSubtype="0" fill="hold" grpId="0" nodeType="withEffect">
                                  <p:stCondLst>
                                    <p:cond delay="100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par>
                                <p:cTn id="87" presetID="9" presetClass="emph" presetSubtype="0" grpId="1" nodeType="withEffect">
                                  <p:stCondLst>
                                    <p:cond delay="0"/>
                                  </p:stCondLst>
                                  <p:childTnLst>
                                    <p:set>
                                      <p:cBhvr rctx="PPT">
                                        <p:cTn id="88" dur="indefinite"/>
                                        <p:tgtEl>
                                          <p:spTgt spid="37"/>
                                        </p:tgtEl>
                                        <p:attrNameLst>
                                          <p:attrName>style.opacity</p:attrName>
                                        </p:attrNameLst>
                                      </p:cBhvr>
                                      <p:to>
                                        <p:strVal val="0.1"/>
                                      </p:to>
                                    </p:set>
                                    <p:animEffect filter="image" prLst="opacity: 0.1">
                                      <p:cBhvr rctx="IE">
                                        <p:cTn id="89" dur="indefinite"/>
                                        <p:tgtEl>
                                          <p:spTgt spid="37"/>
                                        </p:tgtEl>
                                      </p:cBhvr>
                                    </p:animEffect>
                                  </p:childTnLst>
                                </p:cTn>
                              </p:par>
                              <p:par>
                                <p:cTn id="90" presetID="9" presetClass="emph" presetSubtype="0" grpId="2" nodeType="withEffect">
                                  <p:stCondLst>
                                    <p:cond delay="0"/>
                                  </p:stCondLst>
                                  <p:childTnLst>
                                    <p:set>
                                      <p:cBhvr rctx="PPT">
                                        <p:cTn id="91" dur="indefinite"/>
                                        <p:tgtEl>
                                          <p:spTgt spid="37"/>
                                        </p:tgtEl>
                                        <p:attrNameLst>
                                          <p:attrName>style.opacity</p:attrName>
                                        </p:attrNameLst>
                                      </p:cBhvr>
                                      <p:to>
                                        <p:strVal val="1"/>
                                      </p:to>
                                    </p:set>
                                    <p:animEffect filter="image" prLst="opacity: 1">
                                      <p:cBhvr rctx="IE">
                                        <p:cTn id="92" dur="indefinite"/>
                                        <p:tgtEl>
                                          <p:spTgt spid="37"/>
                                        </p:tgtEl>
                                      </p:cBhvr>
                                    </p:animEffect>
                                  </p:childTnLst>
                                </p:cTn>
                              </p:par>
                              <p:par>
                                <p:cTn id="93" presetID="9" presetClass="emph" presetSubtype="0" grpId="3" nodeType="withEffect">
                                  <p:stCondLst>
                                    <p:cond delay="0"/>
                                  </p:stCondLst>
                                  <p:childTnLst>
                                    <p:set>
                                      <p:cBhvr rctx="PPT">
                                        <p:cTn id="94" dur="indefinite"/>
                                        <p:tgtEl>
                                          <p:spTgt spid="37"/>
                                        </p:tgtEl>
                                        <p:attrNameLst>
                                          <p:attrName>style.opacity</p:attrName>
                                        </p:attrNameLst>
                                      </p:cBhvr>
                                      <p:to>
                                        <p:strVal val="0.1"/>
                                      </p:to>
                                    </p:set>
                                    <p:animEffect filter="image" prLst="opacity: 0.1">
                                      <p:cBhvr rctx="IE">
                                        <p:cTn id="95" dur="indefinite"/>
                                        <p:tgtEl>
                                          <p:spTgt spid="37"/>
                                        </p:tgtEl>
                                      </p:cBhvr>
                                    </p:animEffect>
                                  </p:childTnLst>
                                </p:cTn>
                              </p:par>
                              <p:par>
                                <p:cTn id="96" presetID="9" presetClass="emph" presetSubtype="0" grpId="4" nodeType="withEffect">
                                  <p:stCondLst>
                                    <p:cond delay="0"/>
                                  </p:stCondLst>
                                  <p:childTnLst>
                                    <p:set>
                                      <p:cBhvr rctx="PPT">
                                        <p:cTn id="97" dur="indefinite"/>
                                        <p:tgtEl>
                                          <p:spTgt spid="37"/>
                                        </p:tgtEl>
                                        <p:attrNameLst>
                                          <p:attrName>style.opacity</p:attrName>
                                        </p:attrNameLst>
                                      </p:cBhvr>
                                      <p:to>
                                        <p:strVal val="1"/>
                                      </p:to>
                                    </p:set>
                                    <p:animEffect filter="image" prLst="opacity: 1">
                                      <p:cBhvr rctx="IE">
                                        <p:cTn id="98" dur="indefinite"/>
                                        <p:tgtEl>
                                          <p:spTgt spid="37"/>
                                        </p:tgtEl>
                                      </p:cBhvr>
                                    </p:animEffect>
                                  </p:childTnLst>
                                </p:cTn>
                              </p:par>
                              <p:par>
                                <p:cTn id="99" presetID="9" presetClass="emph" presetSubtype="0" nodeType="withEffect">
                                  <p:stCondLst>
                                    <p:cond delay="0"/>
                                  </p:stCondLst>
                                  <p:childTnLst>
                                    <p:set>
                                      <p:cBhvr rctx="PPT">
                                        <p:cTn id="100" dur="indefinite"/>
                                        <p:tgtEl>
                                          <p:spTgt spid="16"/>
                                        </p:tgtEl>
                                        <p:attrNameLst>
                                          <p:attrName>style.opacity</p:attrName>
                                        </p:attrNameLst>
                                      </p:cBhvr>
                                      <p:to>
                                        <p:strVal val="1"/>
                                      </p:to>
                                    </p:set>
                                    <p:animEffect filter="image" prLst="opacity: 1">
                                      <p:cBhvr rctx="IE">
                                        <p:cTn id="101" dur="indefinite"/>
                                        <p:tgtEl>
                                          <p:spTgt spid="16"/>
                                        </p:tgtEl>
                                      </p:cBhvr>
                                    </p:animEffect>
                                  </p:childTnLst>
                                </p:cTn>
                              </p:par>
                              <p:par>
                                <p:cTn id="102" presetID="9" presetClass="emph" presetSubtype="0" grpId="1" nodeType="withEffect">
                                  <p:stCondLst>
                                    <p:cond delay="0"/>
                                  </p:stCondLst>
                                  <p:childTnLst>
                                    <p:set>
                                      <p:cBhvr rctx="PPT">
                                        <p:cTn id="103" dur="indefinite"/>
                                        <p:tgtEl>
                                          <p:spTgt spid="18"/>
                                        </p:tgtEl>
                                        <p:attrNameLst>
                                          <p:attrName>style.opacity</p:attrName>
                                        </p:attrNameLst>
                                      </p:cBhvr>
                                      <p:to>
                                        <p:strVal val="1"/>
                                      </p:to>
                                    </p:set>
                                    <p:animEffect filter="image" prLst="opacity: 1">
                                      <p:cBhvr rctx="IE">
                                        <p:cTn id="104" dur="indefinite"/>
                                        <p:tgtEl>
                                          <p:spTgt spid="18"/>
                                        </p:tgtEl>
                                      </p:cBhvr>
                                    </p:animEffect>
                                  </p:childTnLst>
                                </p:cTn>
                              </p:par>
                              <p:par>
                                <p:cTn id="105" presetID="9" presetClass="emph" presetSubtype="0" nodeType="withEffect">
                                  <p:stCondLst>
                                    <p:cond delay="0"/>
                                  </p:stCondLst>
                                  <p:childTnLst>
                                    <p:set>
                                      <p:cBhvr rctx="PPT">
                                        <p:cTn id="106" dur="indefinite"/>
                                        <p:tgtEl>
                                          <p:spTgt spid="20"/>
                                        </p:tgtEl>
                                        <p:attrNameLst>
                                          <p:attrName>style.opacity</p:attrName>
                                        </p:attrNameLst>
                                      </p:cBhvr>
                                      <p:to>
                                        <p:strVal val="1"/>
                                      </p:to>
                                    </p:set>
                                    <p:animEffect filter="image" prLst="opacity: 1">
                                      <p:cBhvr rctx="IE">
                                        <p:cTn id="107" dur="indefinite"/>
                                        <p:tgtEl>
                                          <p:spTgt spid="20"/>
                                        </p:tgtEl>
                                      </p:cBhvr>
                                    </p:animEffect>
                                  </p:childTnLst>
                                </p:cTn>
                              </p:par>
                              <p:par>
                                <p:cTn id="108" presetID="9" presetClass="emph" presetSubtype="0" grpId="1" nodeType="withEffect">
                                  <p:stCondLst>
                                    <p:cond delay="0"/>
                                  </p:stCondLst>
                                  <p:childTnLst>
                                    <p:set>
                                      <p:cBhvr rctx="PPT">
                                        <p:cTn id="109" dur="indefinite"/>
                                        <p:tgtEl>
                                          <p:spTgt spid="22"/>
                                        </p:tgtEl>
                                        <p:attrNameLst>
                                          <p:attrName>style.opacity</p:attrName>
                                        </p:attrNameLst>
                                      </p:cBhvr>
                                      <p:to>
                                        <p:strVal val="1"/>
                                      </p:to>
                                    </p:set>
                                    <p:animEffect filter="image" prLst="opacity: 1">
                                      <p:cBhvr rctx="IE">
                                        <p:cTn id="110" dur="indefinite"/>
                                        <p:tgtEl>
                                          <p:spTgt spid="22"/>
                                        </p:tgtEl>
                                      </p:cBhvr>
                                    </p:animEffect>
                                  </p:childTnLst>
                                </p:cTn>
                              </p:par>
                              <p:par>
                                <p:cTn id="111" presetID="9" presetClass="emph" presetSubtype="0" grpId="1" nodeType="withEffect">
                                  <p:stCondLst>
                                    <p:cond delay="0"/>
                                  </p:stCondLst>
                                  <p:childTnLst>
                                    <p:set>
                                      <p:cBhvr rctx="PPT">
                                        <p:cTn id="112" dur="indefinite"/>
                                        <p:tgtEl>
                                          <p:spTgt spid="42"/>
                                        </p:tgtEl>
                                        <p:attrNameLst>
                                          <p:attrName>style.opacity</p:attrName>
                                        </p:attrNameLst>
                                      </p:cBhvr>
                                      <p:to>
                                        <p:strVal val="1"/>
                                      </p:to>
                                    </p:set>
                                    <p:animEffect filter="image" prLst="opacity: 1">
                                      <p:cBhvr rctx="IE">
                                        <p:cTn id="113" dur="indefinite"/>
                                        <p:tgtEl>
                                          <p:spTgt spid="42"/>
                                        </p:tgtEl>
                                      </p:cBhvr>
                                    </p:animEffect>
                                  </p:childTnLst>
                                </p:cTn>
                              </p:par>
                              <p:par>
                                <p:cTn id="114" presetID="9" presetClass="emph" presetSubtype="0" grpId="1" nodeType="withEffect">
                                  <p:stCondLst>
                                    <p:cond delay="0"/>
                                  </p:stCondLst>
                                  <p:childTnLst>
                                    <p:set>
                                      <p:cBhvr rctx="PPT">
                                        <p:cTn id="115" dur="indefinite"/>
                                        <p:tgtEl>
                                          <p:spTgt spid="41"/>
                                        </p:tgtEl>
                                        <p:attrNameLst>
                                          <p:attrName>style.opacity</p:attrName>
                                        </p:attrNameLst>
                                      </p:cBhvr>
                                      <p:to>
                                        <p:strVal val="1"/>
                                      </p:to>
                                    </p:set>
                                    <p:animEffect filter="image" prLst="opacity: 1">
                                      <p:cBhvr rctx="IE">
                                        <p:cTn id="116" dur="indefinite"/>
                                        <p:tgtEl>
                                          <p:spTgt spid="41"/>
                                        </p:tgtEl>
                                      </p:cBhvr>
                                    </p:animEffect>
                                  </p:childTnLst>
                                </p:cTn>
                              </p:par>
                              <p:par>
                                <p:cTn id="117" presetID="9" presetClass="emph" presetSubtype="0" grpId="1" nodeType="withEffect">
                                  <p:stCondLst>
                                    <p:cond delay="0"/>
                                  </p:stCondLst>
                                  <p:childTnLst>
                                    <p:set>
                                      <p:cBhvr rctx="PPT">
                                        <p:cTn id="118" dur="indefinite"/>
                                        <p:tgtEl>
                                          <p:spTgt spid="43"/>
                                        </p:tgtEl>
                                        <p:attrNameLst>
                                          <p:attrName>style.opacity</p:attrName>
                                        </p:attrNameLst>
                                      </p:cBhvr>
                                      <p:to>
                                        <p:strVal val="1"/>
                                      </p:to>
                                    </p:set>
                                    <p:animEffect filter="image" prLst="opacity: 1">
                                      <p:cBhvr rctx="IE">
                                        <p:cTn id="119" dur="indefinite"/>
                                        <p:tgtEl>
                                          <p:spTgt spid="43"/>
                                        </p:tgtEl>
                                      </p:cBhvr>
                                    </p:animEffect>
                                  </p:childTnLst>
                                </p:cTn>
                              </p:par>
                              <p:par>
                                <p:cTn id="120" presetID="9" presetClass="emph" presetSubtype="0" nodeType="withEffect">
                                  <p:stCondLst>
                                    <p:cond delay="0"/>
                                  </p:stCondLst>
                                  <p:childTnLst>
                                    <p:set>
                                      <p:cBhvr rctx="PPT">
                                        <p:cTn id="121" dur="indefinite"/>
                                        <p:tgtEl>
                                          <p:spTgt spid="21"/>
                                        </p:tgtEl>
                                        <p:attrNameLst>
                                          <p:attrName>style.opacity</p:attrName>
                                        </p:attrNameLst>
                                      </p:cBhvr>
                                      <p:to>
                                        <p:strVal val="1"/>
                                      </p:to>
                                    </p:set>
                                    <p:animEffect filter="image" prLst="opacity: 1">
                                      <p:cBhvr rctx="IE">
                                        <p:cTn id="122" dur="indefinite"/>
                                        <p:tgtEl>
                                          <p:spTgt spid="21"/>
                                        </p:tgtEl>
                                      </p:cBhvr>
                                    </p:animEffect>
                                  </p:childTnLst>
                                </p:cTn>
                              </p:par>
                              <p:par>
                                <p:cTn id="123" presetID="9" presetClass="emph" presetSubtype="0" grpId="1" nodeType="withEffect">
                                  <p:stCondLst>
                                    <p:cond delay="0"/>
                                  </p:stCondLst>
                                  <p:childTnLst>
                                    <p:set>
                                      <p:cBhvr rctx="PPT">
                                        <p:cTn id="124" dur="indefinite"/>
                                        <p:tgtEl>
                                          <p:spTgt spid="23"/>
                                        </p:tgtEl>
                                        <p:attrNameLst>
                                          <p:attrName>style.opacity</p:attrName>
                                        </p:attrNameLst>
                                      </p:cBhvr>
                                      <p:to>
                                        <p:strVal val="1"/>
                                      </p:to>
                                    </p:set>
                                    <p:animEffect filter="image" prLst="opacity: 1">
                                      <p:cBhvr rctx="IE">
                                        <p:cTn id="125" dur="indefinite"/>
                                        <p:tgtEl>
                                          <p:spTgt spid="23"/>
                                        </p:tgtEl>
                                      </p:cBhvr>
                                    </p:animEffect>
                                  </p:childTnLst>
                                </p:cTn>
                              </p:par>
                              <p:par>
                                <p:cTn id="126" presetID="9" presetClass="emph" presetSubtype="0" grpId="1" nodeType="withEffect">
                                  <p:stCondLst>
                                    <p:cond delay="0"/>
                                  </p:stCondLst>
                                  <p:childTnLst>
                                    <p:set>
                                      <p:cBhvr rctx="PPT">
                                        <p:cTn id="127" dur="indefinite"/>
                                        <p:tgtEl>
                                          <p:spTgt spid="14"/>
                                        </p:tgtEl>
                                        <p:attrNameLst>
                                          <p:attrName>style.opacity</p:attrName>
                                        </p:attrNameLst>
                                      </p:cBhvr>
                                      <p:to>
                                        <p:strVal val="0.1"/>
                                      </p:to>
                                    </p:set>
                                    <p:animEffect filter="image" prLst="opacity: 0.1">
                                      <p:cBhvr rctx="IE">
                                        <p:cTn id="128" dur="indefinite"/>
                                        <p:tgtEl>
                                          <p:spTgt spid="14"/>
                                        </p:tgtEl>
                                      </p:cBhvr>
                                    </p:animEffect>
                                  </p:childTnLst>
                                </p:cTn>
                              </p:par>
                              <p:par>
                                <p:cTn id="129" presetID="9" presetClass="emph" presetSubtype="0" grpId="2" nodeType="withEffect">
                                  <p:stCondLst>
                                    <p:cond delay="0"/>
                                  </p:stCondLst>
                                  <p:childTnLst>
                                    <p:set>
                                      <p:cBhvr rctx="PPT">
                                        <p:cTn id="130" dur="indefinite"/>
                                        <p:tgtEl>
                                          <p:spTgt spid="15"/>
                                        </p:tgtEl>
                                        <p:attrNameLst>
                                          <p:attrName>style.opacity</p:attrName>
                                        </p:attrNameLst>
                                      </p:cBhvr>
                                      <p:to>
                                        <p:strVal val="0.1"/>
                                      </p:to>
                                    </p:set>
                                    <p:animEffect filter="image" prLst="opacity: 0.1">
                                      <p:cBhvr rctx="IE">
                                        <p:cTn id="131" dur="indefinite"/>
                                        <p:tgtEl>
                                          <p:spTgt spid="15"/>
                                        </p:tgtEl>
                                      </p:cBhvr>
                                    </p:animEffect>
                                  </p:childTnLst>
                                </p:cTn>
                              </p:par>
                              <p:par>
                                <p:cTn id="132" presetID="9" presetClass="emph" presetSubtype="0" grpId="4" nodeType="withEffect">
                                  <p:stCondLst>
                                    <p:cond delay="0"/>
                                  </p:stCondLst>
                                  <p:childTnLst>
                                    <p:set>
                                      <p:cBhvr rctx="PPT">
                                        <p:cTn id="133" dur="indefinite"/>
                                        <p:tgtEl>
                                          <p:spTgt spid="14"/>
                                        </p:tgtEl>
                                        <p:attrNameLst>
                                          <p:attrName>style.opacity</p:attrName>
                                        </p:attrNameLst>
                                      </p:cBhvr>
                                      <p:to>
                                        <p:strVal val="1"/>
                                      </p:to>
                                    </p:set>
                                    <p:animEffect filter="image" prLst="opacity: 1">
                                      <p:cBhvr rctx="IE">
                                        <p:cTn id="134" dur="indefinite"/>
                                        <p:tgtEl>
                                          <p:spTgt spid="14"/>
                                        </p:tgtEl>
                                      </p:cBhvr>
                                    </p:animEffect>
                                  </p:childTnLst>
                                </p:cTn>
                              </p:par>
                              <p:par>
                                <p:cTn id="135" presetID="9" presetClass="emph" presetSubtype="0" grpId="4" nodeType="withEffect">
                                  <p:stCondLst>
                                    <p:cond delay="0"/>
                                  </p:stCondLst>
                                  <p:childTnLst>
                                    <p:set>
                                      <p:cBhvr rctx="PPT">
                                        <p:cTn id="136" dur="indefinite"/>
                                        <p:tgtEl>
                                          <p:spTgt spid="15"/>
                                        </p:tgtEl>
                                        <p:attrNameLst>
                                          <p:attrName>style.opacity</p:attrName>
                                        </p:attrNameLst>
                                      </p:cBhvr>
                                      <p:to>
                                        <p:strVal val="1"/>
                                      </p:to>
                                    </p:set>
                                    <p:animEffect filter="image" prLst="opacity: 1">
                                      <p:cBhvr rctx="IE">
                                        <p:cTn id="137" dur="indefinite"/>
                                        <p:tgtEl>
                                          <p:spTgt spid="15"/>
                                        </p:tgtEl>
                                      </p:cBhvr>
                                    </p:animEffect>
                                  </p:childTnLst>
                                </p:cTn>
                              </p:par>
                              <p:par>
                                <p:cTn id="138" presetID="10" presetClass="exit" presetSubtype="0" fill="hold" grpId="0" nodeType="withEffect">
                                  <p:stCondLst>
                                    <p:cond delay="0"/>
                                  </p:stCondLst>
                                  <p:childTnLst>
                                    <p:animEffect transition="out" filter="fade">
                                      <p:cBhvr>
                                        <p:cTn id="139" dur="2000"/>
                                        <p:tgtEl>
                                          <p:spTgt spid="14"/>
                                        </p:tgtEl>
                                      </p:cBhvr>
                                    </p:animEffect>
                                    <p:set>
                                      <p:cBhvr>
                                        <p:cTn id="140" dur="1" fill="hold">
                                          <p:stCondLst>
                                            <p:cond delay="1999"/>
                                          </p:stCondLst>
                                        </p:cTn>
                                        <p:tgtEl>
                                          <p:spTgt spid="14"/>
                                        </p:tgtEl>
                                        <p:attrNameLst>
                                          <p:attrName>style.visibility</p:attrName>
                                        </p:attrNameLst>
                                      </p:cBhvr>
                                      <p:to>
                                        <p:strVal val="hidden"/>
                                      </p:to>
                                    </p:set>
                                  </p:childTnLst>
                                </p:cTn>
                              </p:par>
                              <p:par>
                                <p:cTn id="141" presetID="9" presetClass="emph" presetSubtype="0" grpId="5" nodeType="withEffect">
                                  <p:stCondLst>
                                    <p:cond delay="0"/>
                                  </p:stCondLst>
                                  <p:childTnLst>
                                    <p:set>
                                      <p:cBhvr rctx="PPT">
                                        <p:cTn id="142" dur="indefinite"/>
                                        <p:tgtEl>
                                          <p:spTgt spid="15"/>
                                        </p:tgtEl>
                                        <p:attrNameLst>
                                          <p:attrName>style.opacity</p:attrName>
                                        </p:attrNameLst>
                                      </p:cBhvr>
                                      <p:to>
                                        <p:strVal val="0.1"/>
                                      </p:to>
                                    </p:set>
                                    <p:animEffect filter="image" prLst="opacity: 0.1">
                                      <p:cBhvr rctx="IE">
                                        <p:cTn id="143" dur="indefinite"/>
                                        <p:tgtEl>
                                          <p:spTgt spid="15"/>
                                        </p:tgtEl>
                                      </p:cBhvr>
                                    </p:animEffect>
                                  </p:childTnLst>
                                </p:cTn>
                              </p:par>
                              <p:par>
                                <p:cTn id="144" presetID="9" presetClass="emph" presetSubtype="0" grpId="6" nodeType="withEffect">
                                  <p:stCondLst>
                                    <p:cond delay="0"/>
                                  </p:stCondLst>
                                  <p:childTnLst>
                                    <p:set>
                                      <p:cBhvr rctx="PPT">
                                        <p:cTn id="145" dur="indefinite"/>
                                        <p:tgtEl>
                                          <p:spTgt spid="15"/>
                                        </p:tgtEl>
                                        <p:attrNameLst>
                                          <p:attrName>style.opacity</p:attrName>
                                        </p:attrNameLst>
                                      </p:cBhvr>
                                      <p:to>
                                        <p:strVal val="1"/>
                                      </p:to>
                                    </p:set>
                                    <p:animEffect filter="image" prLst="opacity: 1">
                                      <p:cBhvr rctx="IE">
                                        <p:cTn id="146" dur="indefinite"/>
                                        <p:tgtEl>
                                          <p:spTgt spid="15"/>
                                        </p:tgtEl>
                                      </p:cBhvr>
                                    </p:animEffect>
                                  </p:childTnLst>
                                </p:cTn>
                              </p:par>
                              <p:par>
                                <p:cTn id="147" presetID="10" presetClass="exit" presetSubtype="0" fill="hold" grpId="0" nodeType="withEffect">
                                  <p:stCondLst>
                                    <p:cond delay="0"/>
                                  </p:stCondLst>
                                  <p:childTnLst>
                                    <p:animEffect transition="out" filter="fade">
                                      <p:cBhvr>
                                        <p:cTn id="148" dur="2000"/>
                                        <p:tgtEl>
                                          <p:spTgt spid="15"/>
                                        </p:tgtEl>
                                      </p:cBhvr>
                                    </p:animEffect>
                                    <p:set>
                                      <p:cBhvr>
                                        <p:cTn id="149" dur="1" fill="hold">
                                          <p:stCondLst>
                                            <p:cond delay="1999"/>
                                          </p:stCondLst>
                                        </p:cTn>
                                        <p:tgtEl>
                                          <p:spTgt spid="15"/>
                                        </p:tgtEl>
                                        <p:attrNameLst>
                                          <p:attrName>style.visibility</p:attrName>
                                        </p:attrNameLst>
                                      </p:cBhvr>
                                      <p:to>
                                        <p:strVal val="hidden"/>
                                      </p:to>
                                    </p:set>
                                  </p:childTnLst>
                                </p:cTn>
                              </p:par>
                              <p:par>
                                <p:cTn id="150" presetID="9" presetClass="emph" presetSubtype="0" nodeType="withEffect">
                                  <p:stCondLst>
                                    <p:cond delay="0"/>
                                  </p:stCondLst>
                                  <p:childTnLst>
                                    <p:set>
                                      <p:cBhvr rctx="PPT">
                                        <p:cTn id="151" dur="indefinite"/>
                                        <p:tgtEl>
                                          <p:spTgt spid="3"/>
                                        </p:tgtEl>
                                        <p:attrNameLst>
                                          <p:attrName>style.opacity</p:attrName>
                                        </p:attrNameLst>
                                      </p:cBhvr>
                                      <p:to>
                                        <p:strVal val="1"/>
                                      </p:to>
                                    </p:set>
                                    <p:animEffect filter="image" prLst="opacity: 1">
                                      <p:cBhvr rctx="IE">
                                        <p:cTn id="152"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1" grpId="1" animBg="1"/>
      <p:bldP spid="42" grpId="0" animBg="1"/>
      <p:bldP spid="42" grpId="1" animBg="1"/>
      <p:bldP spid="43" grpId="0" animBg="1"/>
      <p:bldP spid="43" grpId="1" animBg="1"/>
      <p:bldP spid="12" grpId="0" animBg="1"/>
      <p:bldP spid="13" grpId="0" animBg="1"/>
      <p:bldP spid="13" grpId="1"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5" grpId="5" animBg="1"/>
      <p:bldP spid="15" grpId="6" animBg="1"/>
      <p:bldP spid="18" grpId="0"/>
      <p:bldP spid="18" grpId="1"/>
      <p:bldP spid="19" grpId="0"/>
      <p:bldP spid="22" grpId="0"/>
      <p:bldP spid="22" grpId="1"/>
      <p:bldP spid="23" grpId="0"/>
      <p:bldP spid="23" grpId="1"/>
      <p:bldP spid="34" grpId="0"/>
      <p:bldP spid="34" grpId="1"/>
      <p:bldP spid="34" grpId="2"/>
      <p:bldP spid="34" grpId="3"/>
      <p:bldP spid="37" grpId="0"/>
      <p:bldP spid="37" grpId="1"/>
      <p:bldP spid="37" grpId="2"/>
      <p:bldP spid="37" grpId="3"/>
      <p:bldP spid="37" grpId="4"/>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ound Single Corner Rectangle 40"/>
          <p:cNvSpPr/>
          <p:nvPr/>
        </p:nvSpPr>
        <p:spPr bwMode="auto">
          <a:xfrm rot="5400000">
            <a:off x="4679752" y="2827139"/>
            <a:ext cx="1576388" cy="1591866"/>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2" name="Round Single Corner Rectangle 41"/>
          <p:cNvSpPr/>
          <p:nvPr/>
        </p:nvSpPr>
        <p:spPr bwMode="auto">
          <a:xfrm rot="10800000">
            <a:off x="2859882" y="2820592"/>
            <a:ext cx="1588294" cy="1591865"/>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3" name="Round Single Corner Rectangle 42"/>
          <p:cNvSpPr/>
          <p:nvPr/>
        </p:nvSpPr>
        <p:spPr bwMode="auto">
          <a:xfrm rot="16200000">
            <a:off x="2855119" y="1003697"/>
            <a:ext cx="1601390" cy="1591866"/>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 name="Group 36"/>
          <p:cNvGrpSpPr>
            <a:grpSpLocks/>
          </p:cNvGrpSpPr>
          <p:nvPr/>
        </p:nvGrpSpPr>
        <p:grpSpPr bwMode="auto">
          <a:xfrm>
            <a:off x="2572941" y="711994"/>
            <a:ext cx="4112419" cy="4017169"/>
            <a:chOff x="1905998" y="950029"/>
            <a:chExt cx="5484406" cy="5355380"/>
          </a:xfrm>
        </p:grpSpPr>
        <p:pic>
          <p:nvPicPr>
            <p:cNvPr id="361478" name="Picture 5" descr="C:\Users\BrooMeister\Desktop\Work-PC\Aquent\Effectiveness Institute\PS Release\crosshairs_01.png"/>
            <p:cNvPicPr>
              <a:picLocks noChangeAspect="1" noChangeArrowheads="1"/>
            </p:cNvPicPr>
            <p:nvPr/>
          </p:nvPicPr>
          <p:blipFill>
            <a:blip r:embed="rId3">
              <a:extLst>
                <a:ext uri="{28A0092B-C50C-407E-A947-70E740481C1C}">
                  <a14:useLocalDpi xmlns:a14="http://schemas.microsoft.com/office/drawing/2010/main" val="0"/>
                </a:ext>
              </a:extLst>
            </a:blip>
            <a:srcRect l="19009" t="9888" r="15506" b="4851"/>
            <a:stretch>
              <a:fillRect/>
            </a:stretch>
          </p:blipFill>
          <p:spPr bwMode="auto">
            <a:xfrm>
              <a:off x="1905998" y="950029"/>
              <a:ext cx="5484406" cy="53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9" name="Rectangle 69"/>
            <p:cNvSpPr>
              <a:spLocks noChangeArrowheads="1"/>
            </p:cNvSpPr>
            <p:nvPr/>
          </p:nvSpPr>
          <p:spPr bwMode="auto">
            <a:xfrm>
              <a:off x="4780293"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1480" name="Rectangle 69"/>
            <p:cNvSpPr>
              <a:spLocks noChangeArrowheads="1"/>
            </p:cNvSpPr>
            <p:nvPr/>
          </p:nvSpPr>
          <p:spPr bwMode="auto">
            <a:xfrm>
              <a:off x="4404853" y="4093581"/>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361481" name="Rectangle 69"/>
            <p:cNvSpPr>
              <a:spLocks noChangeArrowheads="1"/>
            </p:cNvSpPr>
            <p:nvPr/>
          </p:nvSpPr>
          <p:spPr bwMode="auto">
            <a:xfrm>
              <a:off x="2322104"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1482" name="Rectangle 69"/>
            <p:cNvSpPr>
              <a:spLocks noChangeArrowheads="1"/>
            </p:cNvSpPr>
            <p:nvPr/>
          </p:nvSpPr>
          <p:spPr bwMode="auto">
            <a:xfrm>
              <a:off x="4404853" y="1569457"/>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grpSp>
      <p:sp>
        <p:nvSpPr>
          <p:cNvPr id="12" name="Round Single Corner Rectangle 11" hidden="1"/>
          <p:cNvSpPr/>
          <p:nvPr/>
        </p:nvSpPr>
        <p:spPr bwMode="auto">
          <a:xfrm>
            <a:off x="4686300" y="1007269"/>
            <a:ext cx="1587104"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3" name="Round Single Corner Rectangle 12" hidden="1"/>
          <p:cNvSpPr/>
          <p:nvPr/>
        </p:nvSpPr>
        <p:spPr bwMode="auto">
          <a:xfrm rot="5400000">
            <a:off x="4689277" y="2827139"/>
            <a:ext cx="1576388"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4" name="Round Single Corner Rectangle 13" hidden="1"/>
          <p:cNvSpPr/>
          <p:nvPr/>
        </p:nvSpPr>
        <p:spPr bwMode="auto">
          <a:xfrm rot="10800000">
            <a:off x="2869407" y="2820592"/>
            <a:ext cx="1588294" cy="1591865"/>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5" name="Round Single Corner Rectangle 14" hidden="1"/>
          <p:cNvSpPr/>
          <p:nvPr/>
        </p:nvSpPr>
        <p:spPr bwMode="auto">
          <a:xfrm rot="16200000">
            <a:off x="2879527" y="988814"/>
            <a:ext cx="1571625"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6" name="Rectangle 75"/>
          <p:cNvSpPr>
            <a:spLocks noChangeArrowheads="1"/>
          </p:cNvSpPr>
          <p:nvPr/>
        </p:nvSpPr>
        <p:spPr bwMode="auto">
          <a:xfrm>
            <a:off x="3296201" y="1325166"/>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1E4558"/>
                </a:solidFill>
              </a:rPr>
              <a:t>A</a:t>
            </a:r>
          </a:p>
        </p:txBody>
      </p:sp>
      <p:sp>
        <p:nvSpPr>
          <p:cNvPr id="18" name="Rectangle 77"/>
          <p:cNvSpPr>
            <a:spLocks noChangeArrowheads="1"/>
          </p:cNvSpPr>
          <p:nvPr/>
        </p:nvSpPr>
        <p:spPr bwMode="auto">
          <a:xfrm>
            <a:off x="3220641" y="2045494"/>
            <a:ext cx="622768"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Analyzer</a:t>
            </a:r>
          </a:p>
        </p:txBody>
      </p:sp>
      <p:sp>
        <p:nvSpPr>
          <p:cNvPr id="20" name="Rectangle 73"/>
          <p:cNvSpPr>
            <a:spLocks noChangeArrowheads="1"/>
          </p:cNvSpPr>
          <p:nvPr/>
        </p:nvSpPr>
        <p:spPr bwMode="auto">
          <a:xfrm>
            <a:off x="3319044" y="3089568"/>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5A5900"/>
                </a:solidFill>
              </a:rPr>
              <a:t>S</a:t>
            </a:r>
          </a:p>
        </p:txBody>
      </p:sp>
      <p:sp>
        <p:nvSpPr>
          <p:cNvPr id="21" name="Rectangle 74"/>
          <p:cNvSpPr>
            <a:spLocks noChangeArrowheads="1"/>
          </p:cNvSpPr>
          <p:nvPr/>
        </p:nvSpPr>
        <p:spPr bwMode="auto">
          <a:xfrm>
            <a:off x="5172252" y="3089568"/>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AA7A00"/>
                </a:solidFill>
              </a:rPr>
              <a:t>P</a:t>
            </a:r>
          </a:p>
        </p:txBody>
      </p:sp>
      <p:sp>
        <p:nvSpPr>
          <p:cNvPr id="22" name="Rectangle 79"/>
          <p:cNvSpPr>
            <a:spLocks noChangeArrowheads="1"/>
          </p:cNvSpPr>
          <p:nvPr/>
        </p:nvSpPr>
        <p:spPr bwMode="auto">
          <a:xfrm>
            <a:off x="3188494" y="3824288"/>
            <a:ext cx="656430"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Stabilizer</a:t>
            </a:r>
          </a:p>
        </p:txBody>
      </p:sp>
      <p:sp>
        <p:nvSpPr>
          <p:cNvPr id="23" name="Rectangle 80"/>
          <p:cNvSpPr>
            <a:spLocks noChangeArrowheads="1"/>
          </p:cNvSpPr>
          <p:nvPr/>
        </p:nvSpPr>
        <p:spPr bwMode="auto">
          <a:xfrm>
            <a:off x="5013722" y="3824288"/>
            <a:ext cx="706124"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Persuader</a:t>
            </a:r>
          </a:p>
        </p:txBody>
      </p:sp>
      <p:sp>
        <p:nvSpPr>
          <p:cNvPr id="2" name="Title 1"/>
          <p:cNvSpPr>
            <a:spLocks noGrp="1"/>
          </p:cNvSpPr>
          <p:nvPr>
            <p:ph type="title" idx="4294967295"/>
          </p:nvPr>
        </p:nvSpPr>
        <p:spPr bwMode="auto">
          <a:xfrm>
            <a:off x="1485900" y="205979"/>
            <a:ext cx="6172200" cy="551259"/>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i="1">
                <a:solidFill>
                  <a:schemeClr val="bg1"/>
                </a:solidFill>
                <a:effectLst/>
              </a:rPr>
              <a:t>BEHAVIOR TENDENCIES</a:t>
            </a:r>
            <a:endParaRPr>
              <a:solidFill>
                <a:schemeClr val="bg1"/>
              </a:solidFill>
              <a:effectLst/>
            </a:endParaRPr>
          </a:p>
        </p:txBody>
      </p:sp>
      <p:sp>
        <p:nvSpPr>
          <p:cNvPr id="34" name="TextBox 33"/>
          <p:cNvSpPr txBox="1">
            <a:spLocks noChangeArrowheads="1"/>
          </p:cNvSpPr>
          <p:nvPr/>
        </p:nvSpPr>
        <p:spPr bwMode="auto">
          <a:xfrm>
            <a:off x="4787504" y="894160"/>
            <a:ext cx="2066591" cy="14964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2425" indent="-339725">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CONTROLLER</a:t>
            </a:r>
          </a:p>
          <a:p>
            <a:pPr>
              <a:lnSpc>
                <a:spcPct val="110000"/>
              </a:lnSpc>
              <a:spcBef>
                <a:spcPct val="20000"/>
              </a:spcBef>
              <a:buSzPct val="90000"/>
              <a:buFontTx/>
              <a:buBlip>
                <a:blip r:embed="rId4"/>
              </a:buBlip>
            </a:pPr>
            <a:r>
              <a:rPr lang="en-US" sz="900" b="1">
                <a:solidFill>
                  <a:srgbClr val="FFFFFF"/>
                </a:solidFill>
                <a:latin typeface="Arial" charset="0"/>
              </a:rPr>
              <a:t>Results</a:t>
            </a:r>
          </a:p>
          <a:p>
            <a:pPr>
              <a:lnSpc>
                <a:spcPct val="110000"/>
              </a:lnSpc>
              <a:spcBef>
                <a:spcPct val="20000"/>
              </a:spcBef>
              <a:buSzPct val="90000"/>
              <a:buFontTx/>
              <a:buBlip>
                <a:blip r:embed="rId4"/>
              </a:buBlip>
            </a:pPr>
            <a:r>
              <a:rPr lang="en-US" sz="900" b="1">
                <a:solidFill>
                  <a:srgbClr val="FFFFFF"/>
                </a:solidFill>
                <a:latin typeface="Arial" charset="0"/>
              </a:rPr>
              <a:t>To be in control</a:t>
            </a:r>
          </a:p>
          <a:p>
            <a:pPr>
              <a:lnSpc>
                <a:spcPct val="110000"/>
              </a:lnSpc>
              <a:spcBef>
                <a:spcPct val="20000"/>
              </a:spcBef>
              <a:buSzPct val="90000"/>
              <a:buFontTx/>
              <a:buBlip>
                <a:blip r:embed="rId4"/>
              </a:buBlip>
            </a:pPr>
            <a:r>
              <a:rPr lang="en-US" sz="900" b="1">
                <a:solidFill>
                  <a:srgbClr val="FFFFFF"/>
                </a:solidFill>
                <a:latin typeface="Arial" charset="0"/>
              </a:rPr>
              <a:t>Uses conflict</a:t>
            </a:r>
          </a:p>
          <a:p>
            <a:pPr>
              <a:lnSpc>
                <a:spcPct val="110000"/>
              </a:lnSpc>
              <a:spcBef>
                <a:spcPct val="20000"/>
              </a:spcBef>
              <a:buSzPct val="90000"/>
              <a:buFontTx/>
              <a:buBlip>
                <a:blip r:embed="rId4"/>
              </a:buBlip>
            </a:pPr>
            <a:r>
              <a:rPr lang="en-US" sz="900" b="1">
                <a:solidFill>
                  <a:srgbClr val="FFFFFF"/>
                </a:solidFill>
                <a:latin typeface="Arial" charset="0"/>
              </a:rPr>
              <a:t>Listening</a:t>
            </a:r>
          </a:p>
          <a:p>
            <a:pPr>
              <a:lnSpc>
                <a:spcPct val="110000"/>
              </a:lnSpc>
              <a:spcBef>
                <a:spcPct val="20000"/>
              </a:spcBef>
              <a:buSzPct val="90000"/>
              <a:buFontTx/>
              <a:buBlip>
                <a:blip r:embed="rId4"/>
              </a:buBlip>
            </a:pPr>
            <a:r>
              <a:rPr lang="en-US" sz="900" b="1">
                <a:solidFill>
                  <a:srgbClr val="FFFFFF"/>
                </a:solidFill>
                <a:latin typeface="Arial" charset="0"/>
              </a:rPr>
              <a:t>Their objectives and results</a:t>
            </a:r>
          </a:p>
          <a:p>
            <a:pPr>
              <a:lnSpc>
                <a:spcPct val="110000"/>
              </a:lnSpc>
              <a:spcBef>
                <a:spcPct val="20000"/>
              </a:spcBef>
              <a:buSzPct val="90000"/>
              <a:buFontTx/>
              <a:buBlip>
                <a:blip r:embed="rId4"/>
              </a:buBlip>
            </a:pPr>
            <a:r>
              <a:rPr lang="en-US" sz="900" b="1">
                <a:solidFill>
                  <a:srgbClr val="FFFFFF"/>
                </a:solidFill>
                <a:latin typeface="Arial" charset="0"/>
              </a:rPr>
              <a:t>Be efficient</a:t>
            </a:r>
          </a:p>
          <a:p>
            <a:pPr>
              <a:lnSpc>
                <a:spcPct val="110000"/>
              </a:lnSpc>
              <a:spcBef>
                <a:spcPct val="20000"/>
              </a:spcBef>
              <a:buSzPct val="90000"/>
              <a:buFontTx/>
              <a:buBlip>
                <a:blip r:embed="rId4"/>
              </a:buBlip>
            </a:pPr>
            <a:r>
              <a:rPr lang="en-US" sz="900" b="1">
                <a:solidFill>
                  <a:srgbClr val="FFFFFF"/>
                </a:solidFill>
                <a:latin typeface="Arial" charset="0"/>
              </a:rPr>
              <a:t>Action</a:t>
            </a:r>
            <a:endParaRPr lang="en-US" sz="900" b="1"/>
          </a:p>
        </p:txBody>
      </p:sp>
      <p:sp>
        <p:nvSpPr>
          <p:cNvPr id="35" name="TextBox 34"/>
          <p:cNvSpPr txBox="1">
            <a:spLocks noChangeArrowheads="1"/>
          </p:cNvSpPr>
          <p:nvPr/>
        </p:nvSpPr>
        <p:spPr bwMode="auto">
          <a:xfrm>
            <a:off x="1472803" y="1075135"/>
            <a:ext cx="3765774" cy="33610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2100" i="1">
                <a:solidFill>
                  <a:srgbClr val="F2EBD9"/>
                </a:solidFill>
              </a:rPr>
              <a:t>PERSUADER</a:t>
            </a:r>
          </a:p>
          <a:p>
            <a:pPr>
              <a:lnSpc>
                <a:spcPct val="110000"/>
              </a:lnSpc>
              <a:spcBef>
                <a:spcPct val="20000"/>
              </a:spcBef>
              <a:buSzPct val="90000"/>
              <a:buFontTx/>
              <a:buBlip>
                <a:blip r:embed="rId4"/>
              </a:buBlip>
            </a:pPr>
            <a:r>
              <a:rPr lang="en-US" sz="2100">
                <a:solidFill>
                  <a:srgbClr val="FFFFFF"/>
                </a:solidFill>
                <a:latin typeface="Arial" charset="0"/>
              </a:rPr>
              <a:t>People</a:t>
            </a:r>
          </a:p>
          <a:p>
            <a:pPr>
              <a:lnSpc>
                <a:spcPct val="110000"/>
              </a:lnSpc>
              <a:spcBef>
                <a:spcPct val="20000"/>
              </a:spcBef>
              <a:buSzPct val="90000"/>
              <a:buFontTx/>
              <a:buBlip>
                <a:blip r:embed="rId4"/>
              </a:buBlip>
            </a:pPr>
            <a:r>
              <a:rPr lang="en-US" sz="2100">
                <a:solidFill>
                  <a:srgbClr val="FFFFFF"/>
                </a:solidFill>
                <a:latin typeface="Arial" charset="0"/>
              </a:rPr>
              <a:t>To be liked</a:t>
            </a:r>
          </a:p>
          <a:p>
            <a:pPr>
              <a:lnSpc>
                <a:spcPct val="110000"/>
              </a:lnSpc>
              <a:spcBef>
                <a:spcPct val="20000"/>
              </a:spcBef>
              <a:buSzPct val="90000"/>
              <a:buFontTx/>
              <a:buBlip>
                <a:blip r:embed="rId4"/>
              </a:buBlip>
            </a:pPr>
            <a:r>
              <a:rPr lang="en-US" sz="2100">
                <a:solidFill>
                  <a:srgbClr val="FFFFFF"/>
                </a:solidFill>
                <a:latin typeface="Arial" charset="0"/>
              </a:rPr>
              <a:t>Uses verbal skills</a:t>
            </a:r>
          </a:p>
          <a:p>
            <a:pPr>
              <a:lnSpc>
                <a:spcPct val="110000"/>
              </a:lnSpc>
              <a:spcBef>
                <a:spcPct val="20000"/>
              </a:spcBef>
              <a:buSzPct val="90000"/>
              <a:buFontTx/>
              <a:buBlip>
                <a:blip r:embed="rId4"/>
              </a:buBlip>
            </a:pPr>
            <a:r>
              <a:rPr lang="en-US" sz="2100">
                <a:solidFill>
                  <a:srgbClr val="FFFFFF"/>
                </a:solidFill>
                <a:latin typeface="Arial" charset="0"/>
              </a:rPr>
              <a:t>Following systems</a:t>
            </a:r>
          </a:p>
          <a:p>
            <a:pPr>
              <a:lnSpc>
                <a:spcPct val="110000"/>
              </a:lnSpc>
              <a:spcBef>
                <a:spcPct val="20000"/>
              </a:spcBef>
              <a:buSzPct val="90000"/>
              <a:buFontTx/>
              <a:buBlip>
                <a:blip r:embed="rId4"/>
              </a:buBlip>
            </a:pPr>
            <a:r>
              <a:rPr lang="en-US" sz="2100">
                <a:solidFill>
                  <a:srgbClr val="FFFFFF"/>
                </a:solidFill>
                <a:latin typeface="Arial" charset="0"/>
              </a:rPr>
              <a:t>Their ability to take risks</a:t>
            </a:r>
          </a:p>
          <a:p>
            <a:pPr>
              <a:lnSpc>
                <a:spcPct val="110000"/>
              </a:lnSpc>
              <a:spcBef>
                <a:spcPct val="20000"/>
              </a:spcBef>
              <a:buSzPct val="90000"/>
              <a:buFontTx/>
              <a:buBlip>
                <a:blip r:embed="rId4"/>
              </a:buBlip>
            </a:pPr>
            <a:r>
              <a:rPr lang="en-US" sz="2100">
                <a:solidFill>
                  <a:srgbClr val="FFFFFF"/>
                </a:solidFill>
                <a:latin typeface="Arial" charset="0"/>
              </a:rPr>
              <a:t>Get acquainted, have fun</a:t>
            </a:r>
          </a:p>
          <a:p>
            <a:pPr>
              <a:lnSpc>
                <a:spcPct val="110000"/>
              </a:lnSpc>
              <a:spcBef>
                <a:spcPct val="20000"/>
              </a:spcBef>
              <a:buSzPct val="90000"/>
              <a:buFontTx/>
              <a:buBlip>
                <a:blip r:embed="rId4"/>
              </a:buBlip>
            </a:pPr>
            <a:r>
              <a:rPr lang="en-US" sz="2100">
                <a:solidFill>
                  <a:srgbClr val="FFFFFF"/>
                </a:solidFill>
                <a:latin typeface="Arial" charset="0"/>
              </a:rPr>
              <a:t>Approval and praise</a:t>
            </a:r>
          </a:p>
        </p:txBody>
      </p:sp>
      <p:sp>
        <p:nvSpPr>
          <p:cNvPr id="37" name="TextBox 36"/>
          <p:cNvSpPr txBox="1">
            <a:spLocks noChangeArrowheads="1"/>
          </p:cNvSpPr>
          <p:nvPr/>
        </p:nvSpPr>
        <p:spPr bwMode="auto">
          <a:xfrm>
            <a:off x="4797029" y="2951560"/>
            <a:ext cx="1912703" cy="14931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2425" indent="-339725">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PERSUADER</a:t>
            </a:r>
          </a:p>
          <a:p>
            <a:pPr>
              <a:lnSpc>
                <a:spcPct val="110000"/>
              </a:lnSpc>
              <a:spcBef>
                <a:spcPct val="20000"/>
              </a:spcBef>
              <a:buSzPct val="90000"/>
              <a:buFontTx/>
              <a:buBlip>
                <a:blip r:embed="rId4"/>
              </a:buBlip>
            </a:pPr>
            <a:r>
              <a:rPr lang="en-US" sz="900" b="1">
                <a:solidFill>
                  <a:srgbClr val="FFFFFF"/>
                </a:solidFill>
                <a:latin typeface="Arial" charset="0"/>
              </a:rPr>
              <a:t>People</a:t>
            </a:r>
          </a:p>
          <a:p>
            <a:pPr>
              <a:lnSpc>
                <a:spcPct val="110000"/>
              </a:lnSpc>
              <a:spcBef>
                <a:spcPct val="20000"/>
              </a:spcBef>
              <a:buSzPct val="90000"/>
              <a:buFontTx/>
              <a:buBlip>
                <a:blip r:embed="rId4"/>
              </a:buBlip>
            </a:pPr>
            <a:r>
              <a:rPr lang="en-US" sz="900" b="1">
                <a:solidFill>
                  <a:srgbClr val="FFFFFF"/>
                </a:solidFill>
                <a:latin typeface="Arial" charset="0"/>
              </a:rPr>
              <a:t>To be liked</a:t>
            </a:r>
          </a:p>
          <a:p>
            <a:pPr>
              <a:lnSpc>
                <a:spcPct val="110000"/>
              </a:lnSpc>
              <a:spcBef>
                <a:spcPct val="20000"/>
              </a:spcBef>
              <a:buSzPct val="90000"/>
              <a:buFontTx/>
              <a:buBlip>
                <a:blip r:embed="rId4"/>
              </a:buBlip>
            </a:pPr>
            <a:r>
              <a:rPr lang="en-US" sz="900" b="1">
                <a:solidFill>
                  <a:srgbClr val="FFFFFF"/>
                </a:solidFill>
                <a:latin typeface="Arial" charset="0"/>
              </a:rPr>
              <a:t>Uses verbal skills</a:t>
            </a:r>
          </a:p>
          <a:p>
            <a:pPr>
              <a:lnSpc>
                <a:spcPct val="110000"/>
              </a:lnSpc>
              <a:spcBef>
                <a:spcPct val="20000"/>
              </a:spcBef>
              <a:buSzPct val="90000"/>
              <a:buFontTx/>
              <a:buBlip>
                <a:blip r:embed="rId4"/>
              </a:buBlip>
            </a:pPr>
            <a:r>
              <a:rPr lang="en-US" sz="900" b="1">
                <a:solidFill>
                  <a:srgbClr val="FFFFFF"/>
                </a:solidFill>
                <a:latin typeface="Arial" charset="0"/>
              </a:rPr>
              <a:t>Following systems</a:t>
            </a:r>
          </a:p>
          <a:p>
            <a:pPr>
              <a:lnSpc>
                <a:spcPct val="110000"/>
              </a:lnSpc>
              <a:spcBef>
                <a:spcPct val="20000"/>
              </a:spcBef>
              <a:buSzPct val="90000"/>
              <a:buFontTx/>
              <a:buBlip>
                <a:blip r:embed="rId4"/>
              </a:buBlip>
            </a:pPr>
            <a:r>
              <a:rPr lang="en-US" sz="900" b="1">
                <a:solidFill>
                  <a:srgbClr val="FFFFFF"/>
                </a:solidFill>
                <a:latin typeface="Arial" charset="0"/>
              </a:rPr>
              <a:t>Their ability to take risks</a:t>
            </a:r>
          </a:p>
          <a:p>
            <a:pPr>
              <a:lnSpc>
                <a:spcPct val="110000"/>
              </a:lnSpc>
              <a:spcBef>
                <a:spcPct val="20000"/>
              </a:spcBef>
              <a:buSzPct val="90000"/>
              <a:buFontTx/>
              <a:buBlip>
                <a:blip r:embed="rId4"/>
              </a:buBlip>
            </a:pPr>
            <a:r>
              <a:rPr lang="en-US" sz="900" b="1">
                <a:solidFill>
                  <a:srgbClr val="FFFFFF"/>
                </a:solidFill>
                <a:latin typeface="Arial" charset="0"/>
              </a:rPr>
              <a:t>Get acquainted, have fun</a:t>
            </a:r>
          </a:p>
          <a:p>
            <a:pPr>
              <a:lnSpc>
                <a:spcPct val="110000"/>
              </a:lnSpc>
              <a:spcBef>
                <a:spcPct val="20000"/>
              </a:spcBef>
              <a:buSzPct val="90000"/>
              <a:buFontTx/>
              <a:buBlip>
                <a:blip r:embed="rId4"/>
              </a:buBlip>
            </a:pPr>
            <a:r>
              <a:rPr lang="en-US" sz="900" b="1">
                <a:solidFill>
                  <a:srgbClr val="FFFFFF"/>
                </a:solidFill>
                <a:latin typeface="Arial" charset="0"/>
              </a:rPr>
              <a:t>Approval and praise</a:t>
            </a:r>
          </a:p>
        </p:txBody>
      </p:sp>
      <p:sp>
        <p:nvSpPr>
          <p:cNvPr id="361498" name="Text Box 26"/>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1"/>
                                        </p:tgtEl>
                                      </p:cBhvr>
                                    </p:animEffect>
                                    <p:set>
                                      <p:cBhvr>
                                        <p:cTn id="10" dur="1" fill="hold">
                                          <p:stCondLst>
                                            <p:cond delay="999"/>
                                          </p:stCondLst>
                                        </p:cTn>
                                        <p:tgtEl>
                                          <p:spTgt spid="4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1"/>
                                        </p:tgtEl>
                                      </p:cBhvr>
                                    </p:animEffect>
                                    <p:set>
                                      <p:cBhvr>
                                        <p:cTn id="13" dur="1" fill="hold">
                                          <p:stCondLst>
                                            <p:cond delay="1999"/>
                                          </p:stCondLst>
                                        </p:cTn>
                                        <p:tgtEl>
                                          <p:spTgt spid="21"/>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21"/>
                                        </p:tgtEl>
                                      </p:cBhvr>
                                      <p:by x="400000" y="400000"/>
                                    </p:animScale>
                                  </p:childTnLst>
                                </p:cTn>
                              </p:par>
                              <p:par>
                                <p:cTn id="16" presetID="35" presetClass="path" presetSubtype="0" accel="50000" decel="50000" fill="hold" grpId="1" nodeType="withEffect">
                                  <p:stCondLst>
                                    <p:cond delay="0"/>
                                  </p:stCondLst>
                                  <p:childTnLst>
                                    <p:animMotion origin="layout" path="M -3.61111E-6 -1.98705E-6 L -0.45208 -0.51839 " pathEditMode="relative" rAng="0" ptsTypes="AA">
                                      <p:cBhvr>
                                        <p:cTn id="17" dur="2000" fill="hold"/>
                                        <p:tgtEl>
                                          <p:spTgt spid="23"/>
                                        </p:tgtEl>
                                        <p:attrNameLst>
                                          <p:attrName>ppt_x</p:attrName>
                                          <p:attrName>ppt_y</p:attrName>
                                        </p:attrNameLst>
                                      </p:cBhvr>
                                      <p:rCtr x="-22604" y="-25931"/>
                                    </p:animMotion>
                                  </p:childTnLst>
                                </p:cTn>
                              </p:par>
                            </p:childTnLst>
                          </p:cTn>
                        </p:par>
                        <p:par>
                          <p:cTn id="18" fill="hold" nodeType="afterGroup">
                            <p:stCondLst>
                              <p:cond delay="2000"/>
                            </p:stCondLst>
                            <p:childTnLst>
                              <p:par>
                                <p:cTn id="19" presetID="10" presetClass="exit" presetSubtype="0" fill="hold" grpId="0" nodeType="after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9" presetClass="emph" presetSubtype="0" grpId="1" nodeType="withEffect">
                                  <p:stCondLst>
                                    <p:cond delay="0"/>
                                  </p:stCondLst>
                                  <p:childTnLst>
                                    <p:set>
                                      <p:cBhvr rctx="PPT">
                                        <p:cTn id="23" dur="indefinite"/>
                                        <p:tgtEl>
                                          <p:spTgt spid="14"/>
                                        </p:tgtEl>
                                        <p:attrNameLst>
                                          <p:attrName>style.opacity</p:attrName>
                                        </p:attrNameLst>
                                      </p:cBhvr>
                                      <p:to>
                                        <p:strVal val="0.1"/>
                                      </p:to>
                                    </p:set>
                                    <p:animEffect filter="image" prLst="opacity: 0.1">
                                      <p:cBhvr rctx="IE">
                                        <p:cTn id="24" dur="indefinite"/>
                                        <p:tgtEl>
                                          <p:spTgt spid="14"/>
                                        </p:tgtEl>
                                      </p:cBhvr>
                                    </p:animEffect>
                                  </p:childTnLst>
                                </p:cTn>
                              </p:par>
                              <p:par>
                                <p:cTn id="25" presetID="9" presetClass="emph" presetSubtype="0" grpId="1" nodeType="withEffect">
                                  <p:stCondLst>
                                    <p:cond delay="0"/>
                                  </p:stCondLst>
                                  <p:childTnLst>
                                    <p:set>
                                      <p:cBhvr rctx="PPT">
                                        <p:cTn id="26" dur="indefinite"/>
                                        <p:tgtEl>
                                          <p:spTgt spid="15"/>
                                        </p:tgtEl>
                                        <p:attrNameLst>
                                          <p:attrName>style.opacity</p:attrName>
                                        </p:attrNameLst>
                                      </p:cBhvr>
                                      <p:to>
                                        <p:strVal val="0.1"/>
                                      </p:to>
                                    </p:set>
                                    <p:animEffect filter="image" prLst="opacity: 0.1">
                                      <p:cBhvr rctx="IE">
                                        <p:cTn id="27" dur="indefinite"/>
                                        <p:tgtEl>
                                          <p:spTgt spid="15"/>
                                        </p:tgtEl>
                                      </p:cBhvr>
                                    </p:animEffect>
                                  </p:childTnLst>
                                </p:cTn>
                              </p:par>
                              <p:par>
                                <p:cTn id="28" presetID="9" presetClass="emph" presetSubtype="0" nodeType="withEffect">
                                  <p:stCondLst>
                                    <p:cond delay="0"/>
                                  </p:stCondLst>
                                  <p:childTnLst>
                                    <p:set>
                                      <p:cBhvr rctx="PPT">
                                        <p:cTn id="29" dur="indefinite"/>
                                        <p:tgtEl>
                                          <p:spTgt spid="16"/>
                                        </p:tgtEl>
                                        <p:attrNameLst>
                                          <p:attrName>style.opacity</p:attrName>
                                        </p:attrNameLst>
                                      </p:cBhvr>
                                      <p:to>
                                        <p:strVal val="0.1"/>
                                      </p:to>
                                    </p:set>
                                    <p:animEffect filter="image" prLst="opacity: 0.1">
                                      <p:cBhvr rctx="IE">
                                        <p:cTn id="30" dur="indefinite"/>
                                        <p:tgtEl>
                                          <p:spTgt spid="16"/>
                                        </p:tgtEl>
                                      </p:cBhvr>
                                    </p:animEffect>
                                  </p:childTnLst>
                                </p:cTn>
                              </p:par>
                              <p:par>
                                <p:cTn id="31" presetID="9" presetClass="emph" presetSubtype="0" grpId="0" nodeType="withEffect">
                                  <p:stCondLst>
                                    <p:cond delay="0"/>
                                  </p:stCondLst>
                                  <p:childTnLst>
                                    <p:set>
                                      <p:cBhvr rctx="PPT">
                                        <p:cTn id="32" dur="indefinite"/>
                                        <p:tgtEl>
                                          <p:spTgt spid="18"/>
                                        </p:tgtEl>
                                        <p:attrNameLst>
                                          <p:attrName>style.opacity</p:attrName>
                                        </p:attrNameLst>
                                      </p:cBhvr>
                                      <p:to>
                                        <p:strVal val="0.1"/>
                                      </p:to>
                                    </p:set>
                                    <p:animEffect filter="image" prLst="opacity: 0.1">
                                      <p:cBhvr rctx="IE">
                                        <p:cTn id="33" dur="indefinite"/>
                                        <p:tgtEl>
                                          <p:spTgt spid="18"/>
                                        </p:tgtEl>
                                      </p:cBhvr>
                                    </p:animEffect>
                                  </p:childTnLst>
                                </p:cTn>
                              </p:par>
                              <p:par>
                                <p:cTn id="34" presetID="9" presetClass="emph" presetSubtype="0" grpId="1" nodeType="withEffect">
                                  <p:stCondLst>
                                    <p:cond delay="0"/>
                                  </p:stCondLst>
                                  <p:childTnLst>
                                    <p:set>
                                      <p:cBhvr rctx="PPT">
                                        <p:cTn id="35" dur="indefinite"/>
                                        <p:tgtEl>
                                          <p:spTgt spid="41"/>
                                        </p:tgtEl>
                                        <p:attrNameLst>
                                          <p:attrName>style.opacity</p:attrName>
                                        </p:attrNameLst>
                                      </p:cBhvr>
                                      <p:to>
                                        <p:strVal val="0.1"/>
                                      </p:to>
                                    </p:set>
                                    <p:animEffect filter="image" prLst="opacity: 0.1">
                                      <p:cBhvr rctx="IE">
                                        <p:cTn id="36" dur="indefinite"/>
                                        <p:tgtEl>
                                          <p:spTgt spid="41"/>
                                        </p:tgtEl>
                                      </p:cBhvr>
                                    </p:animEffect>
                                  </p:childTnLst>
                                </p:cTn>
                              </p:par>
                              <p:par>
                                <p:cTn id="37" presetID="9" presetClass="emph" presetSubtype="0" grpId="0" nodeType="withEffect">
                                  <p:stCondLst>
                                    <p:cond delay="0"/>
                                  </p:stCondLst>
                                  <p:childTnLst>
                                    <p:set>
                                      <p:cBhvr rctx="PPT">
                                        <p:cTn id="38" dur="indefinite"/>
                                        <p:tgtEl>
                                          <p:spTgt spid="42"/>
                                        </p:tgtEl>
                                        <p:attrNameLst>
                                          <p:attrName>style.opacity</p:attrName>
                                        </p:attrNameLst>
                                      </p:cBhvr>
                                      <p:to>
                                        <p:strVal val="0.1"/>
                                      </p:to>
                                    </p:set>
                                    <p:animEffect filter="image" prLst="opacity: 0.1">
                                      <p:cBhvr rctx="IE">
                                        <p:cTn id="39" dur="indefinite"/>
                                        <p:tgtEl>
                                          <p:spTgt spid="42"/>
                                        </p:tgtEl>
                                      </p:cBhvr>
                                    </p:animEffect>
                                  </p:childTnLst>
                                </p:cTn>
                              </p:par>
                              <p:par>
                                <p:cTn id="40" presetID="9" presetClass="emph" presetSubtype="0" grpId="0" nodeType="withEffect">
                                  <p:stCondLst>
                                    <p:cond delay="0"/>
                                  </p:stCondLst>
                                  <p:childTnLst>
                                    <p:set>
                                      <p:cBhvr rctx="PPT">
                                        <p:cTn id="41" dur="indefinite"/>
                                        <p:tgtEl>
                                          <p:spTgt spid="43"/>
                                        </p:tgtEl>
                                        <p:attrNameLst>
                                          <p:attrName>style.opacity</p:attrName>
                                        </p:attrNameLst>
                                      </p:cBhvr>
                                      <p:to>
                                        <p:strVal val="0.1"/>
                                      </p:to>
                                    </p:set>
                                    <p:animEffect filter="image" prLst="opacity: 0.1">
                                      <p:cBhvr rctx="IE">
                                        <p:cTn id="42" dur="indefinite"/>
                                        <p:tgtEl>
                                          <p:spTgt spid="43"/>
                                        </p:tgtEl>
                                      </p:cBhvr>
                                    </p:animEffect>
                                  </p:childTnLst>
                                </p:cTn>
                              </p:par>
                              <p:par>
                                <p:cTn id="43" presetID="9" presetClass="emph" presetSubtype="0" grpId="0" nodeType="withEffect">
                                  <p:stCondLst>
                                    <p:cond delay="0"/>
                                  </p:stCondLst>
                                  <p:childTnLst>
                                    <p:set>
                                      <p:cBhvr rctx="PPT">
                                        <p:cTn id="44" dur="indefinite"/>
                                        <p:tgtEl>
                                          <p:spTgt spid="34"/>
                                        </p:tgtEl>
                                        <p:attrNameLst>
                                          <p:attrName>style.opacity</p:attrName>
                                        </p:attrNameLst>
                                      </p:cBhvr>
                                      <p:to>
                                        <p:strVal val="0.1"/>
                                      </p:to>
                                    </p:set>
                                    <p:animEffect filter="image" prLst="opacity: 0.1">
                                      <p:cBhvr rctx="IE">
                                        <p:cTn id="45" dur="indefinite"/>
                                        <p:tgtEl>
                                          <p:spTgt spid="34"/>
                                        </p:tgtEl>
                                      </p:cBhvr>
                                    </p:animEffect>
                                  </p:childTnLst>
                                </p:cTn>
                              </p:par>
                              <p:par>
                                <p:cTn id="46" presetID="9" presetClass="emph" presetSubtype="0" nodeType="withEffect">
                                  <p:stCondLst>
                                    <p:cond delay="0"/>
                                  </p:stCondLst>
                                  <p:childTnLst>
                                    <p:set>
                                      <p:cBhvr rctx="PPT">
                                        <p:cTn id="47" dur="indefinite"/>
                                        <p:tgtEl>
                                          <p:spTgt spid="3"/>
                                        </p:tgtEl>
                                        <p:attrNameLst>
                                          <p:attrName>style.opacity</p:attrName>
                                        </p:attrNameLst>
                                      </p:cBhvr>
                                      <p:to>
                                        <p:strVal val="0.1"/>
                                      </p:to>
                                    </p:set>
                                    <p:animEffect filter="image" prLst="opacity: 0.1">
                                      <p:cBhvr rctx="IE">
                                        <p:cTn id="48" dur="indefinite"/>
                                        <p:tgtEl>
                                          <p:spTgt spid="3"/>
                                        </p:tgtEl>
                                      </p:cBhvr>
                                    </p:animEffect>
                                  </p:childTnLst>
                                </p:cTn>
                              </p:par>
                              <p:par>
                                <p:cTn id="49" presetID="9" presetClass="emph" presetSubtype="0" nodeType="withEffect">
                                  <p:stCondLst>
                                    <p:cond delay="0"/>
                                  </p:stCondLst>
                                  <p:childTnLst>
                                    <p:set>
                                      <p:cBhvr rctx="PPT">
                                        <p:cTn id="50" dur="indefinite"/>
                                        <p:tgtEl>
                                          <p:spTgt spid="20"/>
                                        </p:tgtEl>
                                        <p:attrNameLst>
                                          <p:attrName>style.opacity</p:attrName>
                                        </p:attrNameLst>
                                      </p:cBhvr>
                                      <p:to>
                                        <p:strVal val="0.1"/>
                                      </p:to>
                                    </p:set>
                                    <p:animEffect filter="image" prLst="opacity: 0.1">
                                      <p:cBhvr rctx="IE">
                                        <p:cTn id="51" dur="indefinite"/>
                                        <p:tgtEl>
                                          <p:spTgt spid="20"/>
                                        </p:tgtEl>
                                      </p:cBhvr>
                                    </p:animEffect>
                                  </p:childTnLst>
                                </p:cTn>
                              </p:par>
                              <p:par>
                                <p:cTn id="52" presetID="9" presetClass="emph" presetSubtype="0" grpId="0" nodeType="withEffect">
                                  <p:stCondLst>
                                    <p:cond delay="0"/>
                                  </p:stCondLst>
                                  <p:childTnLst>
                                    <p:set>
                                      <p:cBhvr rctx="PPT">
                                        <p:cTn id="53" dur="indefinite"/>
                                        <p:tgtEl>
                                          <p:spTgt spid="22"/>
                                        </p:tgtEl>
                                        <p:attrNameLst>
                                          <p:attrName>style.opacity</p:attrName>
                                        </p:attrNameLst>
                                      </p:cBhvr>
                                      <p:to>
                                        <p:strVal val="0.1"/>
                                      </p:to>
                                    </p:set>
                                    <p:animEffect filter="image" prLst="opacity: 0.1">
                                      <p:cBhvr rctx="IE">
                                        <p:cTn id="54" dur="indefinite"/>
                                        <p:tgtEl>
                                          <p:spTgt spid="22"/>
                                        </p:tgtEl>
                                      </p:cBhvr>
                                    </p:animEffect>
                                  </p:childTnLst>
                                </p:cTn>
                              </p:par>
                            </p:childTnLst>
                          </p:cTn>
                        </p:par>
                        <p:par>
                          <p:cTn id="55" fill="hold" nodeType="afterGroup">
                            <p:stCondLst>
                              <p:cond delay="2500"/>
                            </p:stCondLst>
                            <p:childTnLst>
                              <p:par>
                                <p:cTn id="56" presetID="9" presetClass="emph" presetSubtype="0" grpId="2" nodeType="afterEffect">
                                  <p:stCondLst>
                                    <p:cond delay="0"/>
                                  </p:stCondLst>
                                  <p:childTnLst>
                                    <p:set>
                                      <p:cBhvr rctx="PPT">
                                        <p:cTn id="57" dur="indefinite"/>
                                        <p:tgtEl>
                                          <p:spTgt spid="14"/>
                                        </p:tgtEl>
                                        <p:attrNameLst>
                                          <p:attrName>style.opacity</p:attrName>
                                        </p:attrNameLst>
                                      </p:cBhvr>
                                      <p:to>
                                        <p:strVal val="1"/>
                                      </p:to>
                                    </p:set>
                                    <p:animEffect filter="image" prLst="opacity: 1">
                                      <p:cBhvr rctx="IE">
                                        <p:cTn id="58" dur="indefinite"/>
                                        <p:tgtEl>
                                          <p:spTgt spid="14"/>
                                        </p:tgtEl>
                                      </p:cBhvr>
                                    </p:animEffect>
                                  </p:childTnLst>
                                </p:cTn>
                              </p:par>
                              <p:par>
                                <p:cTn id="59" presetID="9" presetClass="emph" presetSubtype="0" grpId="2" nodeType="withEffect">
                                  <p:stCondLst>
                                    <p:cond delay="0"/>
                                  </p:stCondLst>
                                  <p:childTnLst>
                                    <p:set>
                                      <p:cBhvr rctx="PPT">
                                        <p:cTn id="60" dur="indefinite"/>
                                        <p:tgtEl>
                                          <p:spTgt spid="15"/>
                                        </p:tgtEl>
                                        <p:attrNameLst>
                                          <p:attrName>style.opacity</p:attrName>
                                        </p:attrNameLst>
                                      </p:cBhvr>
                                      <p:to>
                                        <p:strVal val="1"/>
                                      </p:to>
                                    </p:set>
                                    <p:animEffect filter="image" prLst="opacity: 1">
                                      <p:cBhvr rctx="IE">
                                        <p:cTn id="61" dur="indefinite"/>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3" presetClass="path" presetSubtype="0" accel="50000" decel="50000" fill="hold" grpId="1" nodeType="clickEffect">
                                  <p:stCondLst>
                                    <p:cond delay="0"/>
                                  </p:stCondLst>
                                  <p:childTnLst>
                                    <p:animMotion origin="layout" path="M -2.77778E-6 4.33033E-6 L 0.32257 0.18297 " pathEditMode="relative" rAng="0" ptsTypes="AA">
                                      <p:cBhvr>
                                        <p:cTn id="68" dur="2000" fill="hold"/>
                                        <p:tgtEl>
                                          <p:spTgt spid="35"/>
                                        </p:tgtEl>
                                        <p:attrNameLst>
                                          <p:attrName>ppt_x</p:attrName>
                                          <p:attrName>ppt_y</p:attrName>
                                        </p:attrNameLst>
                                      </p:cBhvr>
                                      <p:rCtr x="16128" y="9137"/>
                                    </p:animMotion>
                                  </p:childTnLst>
                                </p:cTn>
                              </p:par>
                              <p:par>
                                <p:cTn id="69" presetID="6" presetClass="emph" presetSubtype="0" fill="hold" grpId="3" nodeType="withEffect">
                                  <p:stCondLst>
                                    <p:cond delay="0"/>
                                  </p:stCondLst>
                                  <p:childTnLst>
                                    <p:animScale>
                                      <p:cBhvr>
                                        <p:cTn id="70" dur="2000" fill="hold"/>
                                        <p:tgtEl>
                                          <p:spTgt spid="35"/>
                                        </p:tgtEl>
                                      </p:cBhvr>
                                      <p:by x="50000" y="50000"/>
                                    </p:animScale>
                                  </p:childTnLst>
                                </p:cTn>
                              </p:par>
                              <p:par>
                                <p:cTn id="71" presetID="10" presetClass="exit" presetSubtype="0" fill="hold" grpId="2" nodeType="withEffect">
                                  <p:stCondLst>
                                    <p:cond delay="1000"/>
                                  </p:stCondLst>
                                  <p:childTnLst>
                                    <p:animEffect transition="out" filter="fade">
                                      <p:cBhvr>
                                        <p:cTn id="72" dur="1000"/>
                                        <p:tgtEl>
                                          <p:spTgt spid="35"/>
                                        </p:tgtEl>
                                      </p:cBhvr>
                                    </p:animEffect>
                                    <p:set>
                                      <p:cBhvr>
                                        <p:cTn id="73" dur="1" fill="hold">
                                          <p:stCondLst>
                                            <p:cond delay="999"/>
                                          </p:stCondLst>
                                        </p:cTn>
                                        <p:tgtEl>
                                          <p:spTgt spid="35"/>
                                        </p:tgtEl>
                                        <p:attrNameLst>
                                          <p:attrName>style.visibility</p:attrName>
                                        </p:attrNameLst>
                                      </p:cBhvr>
                                      <p:to>
                                        <p:strVal val="hidden"/>
                                      </p:to>
                                    </p:set>
                                  </p:childTnLst>
                                </p:cTn>
                              </p:par>
                              <p:par>
                                <p:cTn id="74" presetID="10" presetClass="entr" presetSubtype="0" fill="hold" grpId="0" nodeType="withEffect">
                                  <p:stCondLst>
                                    <p:cond delay="100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9" presetClass="emph" presetSubtype="0" grpId="1" nodeType="withEffect">
                                  <p:stCondLst>
                                    <p:cond delay="0"/>
                                  </p:stCondLst>
                                  <p:childTnLst>
                                    <p:set>
                                      <p:cBhvr rctx="PPT">
                                        <p:cTn id="78" dur="indefinite"/>
                                        <p:tgtEl>
                                          <p:spTgt spid="37"/>
                                        </p:tgtEl>
                                        <p:attrNameLst>
                                          <p:attrName>style.opacity</p:attrName>
                                        </p:attrNameLst>
                                      </p:cBhvr>
                                      <p:to>
                                        <p:strVal val="0.1"/>
                                      </p:to>
                                    </p:set>
                                    <p:animEffect filter="image" prLst="opacity: 0.1">
                                      <p:cBhvr rctx="IE">
                                        <p:cTn id="79" dur="indefinite"/>
                                        <p:tgtEl>
                                          <p:spTgt spid="37"/>
                                        </p:tgtEl>
                                      </p:cBhvr>
                                    </p:animEffect>
                                  </p:childTnLst>
                                </p:cTn>
                              </p:par>
                              <p:par>
                                <p:cTn id="80" presetID="9" presetClass="emph" presetSubtype="0" grpId="2" nodeType="withEffect">
                                  <p:stCondLst>
                                    <p:cond delay="0"/>
                                  </p:stCondLst>
                                  <p:childTnLst>
                                    <p:set>
                                      <p:cBhvr rctx="PPT">
                                        <p:cTn id="81" dur="indefinite"/>
                                        <p:tgtEl>
                                          <p:spTgt spid="37"/>
                                        </p:tgtEl>
                                        <p:attrNameLst>
                                          <p:attrName>style.opacity</p:attrName>
                                        </p:attrNameLst>
                                      </p:cBhvr>
                                      <p:to>
                                        <p:strVal val="1"/>
                                      </p:to>
                                    </p:set>
                                    <p:animEffect filter="image" prLst="opacity: 1">
                                      <p:cBhvr rctx="IE">
                                        <p:cTn id="82" dur="indefinite"/>
                                        <p:tgtEl>
                                          <p:spTgt spid="37"/>
                                        </p:tgtEl>
                                      </p:cBhvr>
                                    </p:animEffect>
                                  </p:childTnLst>
                                </p:cTn>
                              </p:par>
                              <p:par>
                                <p:cTn id="83" presetID="9" presetClass="emph" presetSubtype="0" grpId="3" nodeType="withEffect">
                                  <p:stCondLst>
                                    <p:cond delay="0"/>
                                  </p:stCondLst>
                                  <p:childTnLst>
                                    <p:set>
                                      <p:cBhvr rctx="PPT">
                                        <p:cTn id="84" dur="indefinite"/>
                                        <p:tgtEl>
                                          <p:spTgt spid="37"/>
                                        </p:tgtEl>
                                        <p:attrNameLst>
                                          <p:attrName>style.opacity</p:attrName>
                                        </p:attrNameLst>
                                      </p:cBhvr>
                                      <p:to>
                                        <p:strVal val="0.1"/>
                                      </p:to>
                                    </p:set>
                                    <p:animEffect filter="image" prLst="opacity: 0.1">
                                      <p:cBhvr rctx="IE">
                                        <p:cTn id="85" dur="indefinite"/>
                                        <p:tgtEl>
                                          <p:spTgt spid="37"/>
                                        </p:tgtEl>
                                      </p:cBhvr>
                                    </p:animEffect>
                                  </p:childTnLst>
                                </p:cTn>
                              </p:par>
                              <p:par>
                                <p:cTn id="86" presetID="9" presetClass="emph" presetSubtype="0" grpId="4" nodeType="withEffect">
                                  <p:stCondLst>
                                    <p:cond delay="0"/>
                                  </p:stCondLst>
                                  <p:childTnLst>
                                    <p:set>
                                      <p:cBhvr rctx="PPT">
                                        <p:cTn id="87" dur="indefinite"/>
                                        <p:tgtEl>
                                          <p:spTgt spid="37"/>
                                        </p:tgtEl>
                                        <p:attrNameLst>
                                          <p:attrName>style.opacity</p:attrName>
                                        </p:attrNameLst>
                                      </p:cBhvr>
                                      <p:to>
                                        <p:strVal val="1"/>
                                      </p:to>
                                    </p:set>
                                    <p:animEffect filter="image" prLst="opacity: 1">
                                      <p:cBhvr rctx="IE">
                                        <p:cTn id="88" dur="indefinite"/>
                                        <p:tgtEl>
                                          <p:spTgt spid="37"/>
                                        </p:tgtEl>
                                      </p:cBhvr>
                                    </p:animEffect>
                                  </p:childTnLst>
                                </p:cTn>
                              </p:par>
                              <p:par>
                                <p:cTn id="89" presetID="9" presetClass="emph" presetSubtype="0" nodeType="withEffect">
                                  <p:stCondLst>
                                    <p:cond delay="0"/>
                                  </p:stCondLst>
                                  <p:childTnLst>
                                    <p:set>
                                      <p:cBhvr rctx="PPT">
                                        <p:cTn id="90" dur="indefinite"/>
                                        <p:tgtEl>
                                          <p:spTgt spid="16"/>
                                        </p:tgtEl>
                                        <p:attrNameLst>
                                          <p:attrName>style.opacity</p:attrName>
                                        </p:attrNameLst>
                                      </p:cBhvr>
                                      <p:to>
                                        <p:strVal val="1"/>
                                      </p:to>
                                    </p:set>
                                    <p:animEffect filter="image" prLst="opacity: 1">
                                      <p:cBhvr rctx="IE">
                                        <p:cTn id="91" dur="indefinite"/>
                                        <p:tgtEl>
                                          <p:spTgt spid="16"/>
                                        </p:tgtEl>
                                      </p:cBhvr>
                                    </p:animEffect>
                                  </p:childTnLst>
                                </p:cTn>
                              </p:par>
                              <p:par>
                                <p:cTn id="92" presetID="9" presetClass="emph" presetSubtype="0" grpId="1" nodeType="withEffect">
                                  <p:stCondLst>
                                    <p:cond delay="0"/>
                                  </p:stCondLst>
                                  <p:childTnLst>
                                    <p:set>
                                      <p:cBhvr rctx="PPT">
                                        <p:cTn id="93" dur="indefinite"/>
                                        <p:tgtEl>
                                          <p:spTgt spid="18"/>
                                        </p:tgtEl>
                                        <p:attrNameLst>
                                          <p:attrName>style.opacity</p:attrName>
                                        </p:attrNameLst>
                                      </p:cBhvr>
                                      <p:to>
                                        <p:strVal val="1"/>
                                      </p:to>
                                    </p:set>
                                    <p:animEffect filter="image" prLst="opacity: 1">
                                      <p:cBhvr rctx="IE">
                                        <p:cTn id="94" dur="indefinite"/>
                                        <p:tgtEl>
                                          <p:spTgt spid="18"/>
                                        </p:tgtEl>
                                      </p:cBhvr>
                                    </p:animEffect>
                                  </p:childTnLst>
                                </p:cTn>
                              </p:par>
                              <p:par>
                                <p:cTn id="95" presetID="9" presetClass="emph" presetSubtype="0" nodeType="withEffect">
                                  <p:stCondLst>
                                    <p:cond delay="0"/>
                                  </p:stCondLst>
                                  <p:childTnLst>
                                    <p:set>
                                      <p:cBhvr rctx="PPT">
                                        <p:cTn id="96" dur="indefinite"/>
                                        <p:tgtEl>
                                          <p:spTgt spid="20"/>
                                        </p:tgtEl>
                                        <p:attrNameLst>
                                          <p:attrName>style.opacity</p:attrName>
                                        </p:attrNameLst>
                                      </p:cBhvr>
                                      <p:to>
                                        <p:strVal val="1"/>
                                      </p:to>
                                    </p:set>
                                    <p:animEffect filter="image" prLst="opacity: 1">
                                      <p:cBhvr rctx="IE">
                                        <p:cTn id="97" dur="indefinite"/>
                                        <p:tgtEl>
                                          <p:spTgt spid="20"/>
                                        </p:tgtEl>
                                      </p:cBhvr>
                                    </p:animEffect>
                                  </p:childTnLst>
                                </p:cTn>
                              </p:par>
                              <p:par>
                                <p:cTn id="98" presetID="9" presetClass="emph" presetSubtype="0" grpId="1" nodeType="withEffect">
                                  <p:stCondLst>
                                    <p:cond delay="0"/>
                                  </p:stCondLst>
                                  <p:childTnLst>
                                    <p:set>
                                      <p:cBhvr rctx="PPT">
                                        <p:cTn id="99" dur="indefinite"/>
                                        <p:tgtEl>
                                          <p:spTgt spid="22"/>
                                        </p:tgtEl>
                                        <p:attrNameLst>
                                          <p:attrName>style.opacity</p:attrName>
                                        </p:attrNameLst>
                                      </p:cBhvr>
                                      <p:to>
                                        <p:strVal val="1"/>
                                      </p:to>
                                    </p:set>
                                    <p:animEffect filter="image" prLst="opacity: 1">
                                      <p:cBhvr rctx="IE">
                                        <p:cTn id="100" dur="indefinite"/>
                                        <p:tgtEl>
                                          <p:spTgt spid="22"/>
                                        </p:tgtEl>
                                      </p:cBhvr>
                                    </p:animEffect>
                                  </p:childTnLst>
                                </p:cTn>
                              </p:par>
                              <p:par>
                                <p:cTn id="101" presetID="9" presetClass="emph" presetSubtype="0" grpId="1" nodeType="withEffect">
                                  <p:stCondLst>
                                    <p:cond delay="0"/>
                                  </p:stCondLst>
                                  <p:childTnLst>
                                    <p:set>
                                      <p:cBhvr rctx="PPT">
                                        <p:cTn id="102" dur="indefinite"/>
                                        <p:tgtEl>
                                          <p:spTgt spid="42"/>
                                        </p:tgtEl>
                                        <p:attrNameLst>
                                          <p:attrName>style.opacity</p:attrName>
                                        </p:attrNameLst>
                                      </p:cBhvr>
                                      <p:to>
                                        <p:strVal val="1"/>
                                      </p:to>
                                    </p:set>
                                    <p:animEffect filter="image" prLst="opacity: 1">
                                      <p:cBhvr rctx="IE">
                                        <p:cTn id="103" dur="indefinite"/>
                                        <p:tgtEl>
                                          <p:spTgt spid="42"/>
                                        </p:tgtEl>
                                      </p:cBhvr>
                                    </p:animEffect>
                                  </p:childTnLst>
                                </p:cTn>
                              </p:par>
                              <p:par>
                                <p:cTn id="104" presetID="9" presetClass="emph" presetSubtype="0" grpId="1" nodeType="withEffect">
                                  <p:stCondLst>
                                    <p:cond delay="0"/>
                                  </p:stCondLst>
                                  <p:childTnLst>
                                    <p:set>
                                      <p:cBhvr rctx="PPT">
                                        <p:cTn id="105" dur="indefinite"/>
                                        <p:tgtEl>
                                          <p:spTgt spid="43"/>
                                        </p:tgtEl>
                                        <p:attrNameLst>
                                          <p:attrName>style.opacity</p:attrName>
                                        </p:attrNameLst>
                                      </p:cBhvr>
                                      <p:to>
                                        <p:strVal val="1"/>
                                      </p:to>
                                    </p:set>
                                    <p:animEffect filter="image" prLst="opacity: 1">
                                      <p:cBhvr rctx="IE">
                                        <p:cTn id="106" dur="indefinite"/>
                                        <p:tgtEl>
                                          <p:spTgt spid="43"/>
                                        </p:tgtEl>
                                      </p:cBhvr>
                                    </p:animEffect>
                                  </p:childTnLst>
                                </p:cTn>
                              </p:par>
                              <p:par>
                                <p:cTn id="107" presetID="10" presetClass="exit" presetSubtype="0" fill="hold" grpId="0" nodeType="withEffect">
                                  <p:stCondLst>
                                    <p:cond delay="0"/>
                                  </p:stCondLst>
                                  <p:childTnLst>
                                    <p:animEffect transition="out" filter="fade">
                                      <p:cBhvr>
                                        <p:cTn id="108" dur="2000"/>
                                        <p:tgtEl>
                                          <p:spTgt spid="14"/>
                                        </p:tgtEl>
                                      </p:cBhvr>
                                    </p:animEffect>
                                    <p:set>
                                      <p:cBhvr>
                                        <p:cTn id="109" dur="1" fill="hold">
                                          <p:stCondLst>
                                            <p:cond delay="1999"/>
                                          </p:stCondLst>
                                        </p:cTn>
                                        <p:tgtEl>
                                          <p:spTgt spid="14"/>
                                        </p:tgtEl>
                                        <p:attrNameLst>
                                          <p:attrName>style.visibility</p:attrName>
                                        </p:attrNameLst>
                                      </p:cBhvr>
                                      <p:to>
                                        <p:strVal val="hidden"/>
                                      </p:to>
                                    </p:set>
                                  </p:childTnLst>
                                </p:cTn>
                              </p:par>
                              <p:par>
                                <p:cTn id="110" presetID="9" presetClass="emph" presetSubtype="0" grpId="3" nodeType="withEffect">
                                  <p:stCondLst>
                                    <p:cond delay="0"/>
                                  </p:stCondLst>
                                  <p:childTnLst>
                                    <p:set>
                                      <p:cBhvr rctx="PPT">
                                        <p:cTn id="111" dur="indefinite"/>
                                        <p:tgtEl>
                                          <p:spTgt spid="15"/>
                                        </p:tgtEl>
                                        <p:attrNameLst>
                                          <p:attrName>style.opacity</p:attrName>
                                        </p:attrNameLst>
                                      </p:cBhvr>
                                      <p:to>
                                        <p:strVal val="0.1"/>
                                      </p:to>
                                    </p:set>
                                    <p:animEffect filter="image" prLst="opacity: 0.1">
                                      <p:cBhvr rctx="IE">
                                        <p:cTn id="112" dur="indefinite"/>
                                        <p:tgtEl>
                                          <p:spTgt spid="15"/>
                                        </p:tgtEl>
                                      </p:cBhvr>
                                    </p:animEffect>
                                  </p:childTnLst>
                                </p:cTn>
                              </p:par>
                              <p:par>
                                <p:cTn id="113" presetID="9" presetClass="emph" presetSubtype="0" grpId="4" nodeType="withEffect">
                                  <p:stCondLst>
                                    <p:cond delay="0"/>
                                  </p:stCondLst>
                                  <p:childTnLst>
                                    <p:set>
                                      <p:cBhvr rctx="PPT">
                                        <p:cTn id="114" dur="indefinite"/>
                                        <p:tgtEl>
                                          <p:spTgt spid="15"/>
                                        </p:tgtEl>
                                        <p:attrNameLst>
                                          <p:attrName>style.opacity</p:attrName>
                                        </p:attrNameLst>
                                      </p:cBhvr>
                                      <p:to>
                                        <p:strVal val="1"/>
                                      </p:to>
                                    </p:set>
                                    <p:animEffect filter="image" prLst="opacity: 1">
                                      <p:cBhvr rctx="IE">
                                        <p:cTn id="115" dur="indefinite"/>
                                        <p:tgtEl>
                                          <p:spTgt spid="15"/>
                                        </p:tgtEl>
                                      </p:cBhvr>
                                    </p:animEffect>
                                  </p:childTnLst>
                                </p:cTn>
                              </p:par>
                              <p:par>
                                <p:cTn id="116" presetID="10" presetClass="exit" presetSubtype="0" fill="hold" grpId="0" nodeType="withEffect">
                                  <p:stCondLst>
                                    <p:cond delay="0"/>
                                  </p:stCondLst>
                                  <p:childTnLst>
                                    <p:animEffect transition="out" filter="fade">
                                      <p:cBhvr>
                                        <p:cTn id="117" dur="2000"/>
                                        <p:tgtEl>
                                          <p:spTgt spid="15"/>
                                        </p:tgtEl>
                                      </p:cBhvr>
                                    </p:animEffect>
                                    <p:set>
                                      <p:cBhvr>
                                        <p:cTn id="118" dur="1" fill="hold">
                                          <p:stCondLst>
                                            <p:cond delay="1999"/>
                                          </p:stCondLst>
                                        </p:cTn>
                                        <p:tgtEl>
                                          <p:spTgt spid="15"/>
                                        </p:tgtEl>
                                        <p:attrNameLst>
                                          <p:attrName>style.visibility</p:attrName>
                                        </p:attrNameLst>
                                      </p:cBhvr>
                                      <p:to>
                                        <p:strVal val="hidden"/>
                                      </p:to>
                                    </p:set>
                                  </p:childTnLst>
                                </p:cTn>
                              </p:par>
                              <p:par>
                                <p:cTn id="119" presetID="9" presetClass="emph" presetSubtype="0" nodeType="withEffect">
                                  <p:stCondLst>
                                    <p:cond delay="0"/>
                                  </p:stCondLst>
                                  <p:childTnLst>
                                    <p:set>
                                      <p:cBhvr rctx="PPT">
                                        <p:cTn id="120" dur="indefinite"/>
                                        <p:tgtEl>
                                          <p:spTgt spid="3"/>
                                        </p:tgtEl>
                                        <p:attrNameLst>
                                          <p:attrName>style.opacity</p:attrName>
                                        </p:attrNameLst>
                                      </p:cBhvr>
                                      <p:to>
                                        <p:strVal val="1"/>
                                      </p:to>
                                    </p:set>
                                    <p:animEffect filter="image" prLst="opacity: 1">
                                      <p:cBhvr rctx="IE">
                                        <p:cTn id="121" dur="indefinite"/>
                                        <p:tgtEl>
                                          <p:spTgt spid="3"/>
                                        </p:tgtEl>
                                      </p:cBhvr>
                                    </p:animEffect>
                                  </p:childTnLst>
                                </p:cTn>
                              </p:par>
                              <p:par>
                                <p:cTn id="122" presetID="9" presetClass="emph" presetSubtype="0" grpId="1" nodeType="withEffect">
                                  <p:stCondLst>
                                    <p:cond delay="0"/>
                                  </p:stCondLst>
                                  <p:childTnLst>
                                    <p:set>
                                      <p:cBhvr rctx="PPT">
                                        <p:cTn id="123" dur="indefinite"/>
                                        <p:tgtEl>
                                          <p:spTgt spid="34"/>
                                        </p:tgtEl>
                                        <p:attrNameLst>
                                          <p:attrName>style.opacity</p:attrName>
                                        </p:attrNameLst>
                                      </p:cBhvr>
                                      <p:to>
                                        <p:strVal val="1"/>
                                      </p:to>
                                    </p:set>
                                    <p:animEffect filter="image" prLst="opacity: 1">
                                      <p:cBhvr rctx="IE">
                                        <p:cTn id="124"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13" grpId="0" animBg="1"/>
      <p:bldP spid="14" grpId="0" animBg="1"/>
      <p:bldP spid="14" grpId="1" animBg="1"/>
      <p:bldP spid="14" grpId="2" animBg="1"/>
      <p:bldP spid="15" grpId="0" animBg="1"/>
      <p:bldP spid="15" grpId="1" animBg="1"/>
      <p:bldP spid="15" grpId="2" animBg="1"/>
      <p:bldP spid="15" grpId="3" animBg="1"/>
      <p:bldP spid="15" grpId="4" animBg="1"/>
      <p:bldP spid="18" grpId="0"/>
      <p:bldP spid="18" grpId="1"/>
      <p:bldP spid="22" grpId="0"/>
      <p:bldP spid="22" grpId="1"/>
      <p:bldP spid="23" grpId="0"/>
      <p:bldP spid="23" grpId="1"/>
      <p:bldP spid="34" grpId="0"/>
      <p:bldP spid="34" grpId="1"/>
      <p:bldP spid="35" grpId="0"/>
      <p:bldP spid="35" grpId="1"/>
      <p:bldP spid="35" grpId="2"/>
      <p:bldP spid="35" grpId="3"/>
      <p:bldP spid="37" grpId="0"/>
      <p:bldP spid="37" grpId="1"/>
      <p:bldP spid="37" grpId="2"/>
      <p:bldP spid="37" grpId="3"/>
      <p:bldP spid="37" grpId="4"/>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ound Single Corner Rectangle 41"/>
          <p:cNvSpPr/>
          <p:nvPr/>
        </p:nvSpPr>
        <p:spPr bwMode="auto">
          <a:xfrm rot="10800000">
            <a:off x="2859882" y="2820592"/>
            <a:ext cx="1588294" cy="1591865"/>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3" name="Round Single Corner Rectangle 42"/>
          <p:cNvSpPr/>
          <p:nvPr/>
        </p:nvSpPr>
        <p:spPr bwMode="auto">
          <a:xfrm rot="16200000">
            <a:off x="2855119" y="1003697"/>
            <a:ext cx="1601390" cy="1591866"/>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 name="Group 36"/>
          <p:cNvGrpSpPr>
            <a:grpSpLocks/>
          </p:cNvGrpSpPr>
          <p:nvPr/>
        </p:nvGrpSpPr>
        <p:grpSpPr bwMode="auto">
          <a:xfrm>
            <a:off x="2572941" y="711994"/>
            <a:ext cx="4112419" cy="4017169"/>
            <a:chOff x="1905998" y="950029"/>
            <a:chExt cx="5484406" cy="5355380"/>
          </a:xfrm>
        </p:grpSpPr>
        <p:pic>
          <p:nvPicPr>
            <p:cNvPr id="362501" name="Picture 5" descr="C:\Users\BrooMeister\Desktop\Work-PC\Aquent\Effectiveness Institute\PS Release\crosshairs_01.png"/>
            <p:cNvPicPr>
              <a:picLocks noChangeAspect="1" noChangeArrowheads="1"/>
            </p:cNvPicPr>
            <p:nvPr/>
          </p:nvPicPr>
          <p:blipFill>
            <a:blip r:embed="rId3">
              <a:extLst>
                <a:ext uri="{28A0092B-C50C-407E-A947-70E740481C1C}">
                  <a14:useLocalDpi xmlns:a14="http://schemas.microsoft.com/office/drawing/2010/main" val="0"/>
                </a:ext>
              </a:extLst>
            </a:blip>
            <a:srcRect l="19009" t="9888" r="15506" b="4851"/>
            <a:stretch>
              <a:fillRect/>
            </a:stretch>
          </p:blipFill>
          <p:spPr bwMode="auto">
            <a:xfrm>
              <a:off x="1905998" y="950029"/>
              <a:ext cx="5484406" cy="53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2" name="Rectangle 69"/>
            <p:cNvSpPr>
              <a:spLocks noChangeArrowheads="1"/>
            </p:cNvSpPr>
            <p:nvPr/>
          </p:nvSpPr>
          <p:spPr bwMode="auto">
            <a:xfrm>
              <a:off x="4780293"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2503" name="Rectangle 69"/>
            <p:cNvSpPr>
              <a:spLocks noChangeArrowheads="1"/>
            </p:cNvSpPr>
            <p:nvPr/>
          </p:nvSpPr>
          <p:spPr bwMode="auto">
            <a:xfrm>
              <a:off x="4404853" y="4093581"/>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362504" name="Rectangle 69"/>
            <p:cNvSpPr>
              <a:spLocks noChangeArrowheads="1"/>
            </p:cNvSpPr>
            <p:nvPr/>
          </p:nvSpPr>
          <p:spPr bwMode="auto">
            <a:xfrm>
              <a:off x="2322104"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2505" name="Rectangle 69"/>
            <p:cNvSpPr>
              <a:spLocks noChangeArrowheads="1"/>
            </p:cNvSpPr>
            <p:nvPr/>
          </p:nvSpPr>
          <p:spPr bwMode="auto">
            <a:xfrm>
              <a:off x="4404853" y="1569457"/>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grpSp>
      <p:sp>
        <p:nvSpPr>
          <p:cNvPr id="12" name="Round Single Corner Rectangle 11" hidden="1"/>
          <p:cNvSpPr/>
          <p:nvPr/>
        </p:nvSpPr>
        <p:spPr bwMode="auto">
          <a:xfrm>
            <a:off x="4686300" y="1007269"/>
            <a:ext cx="1587104"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3" name="Round Single Corner Rectangle 12" hidden="1"/>
          <p:cNvSpPr/>
          <p:nvPr/>
        </p:nvSpPr>
        <p:spPr bwMode="auto">
          <a:xfrm rot="5400000">
            <a:off x="4689277" y="2827139"/>
            <a:ext cx="1576388"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4" name="Round Single Corner Rectangle 13" hidden="1"/>
          <p:cNvSpPr/>
          <p:nvPr/>
        </p:nvSpPr>
        <p:spPr bwMode="auto">
          <a:xfrm rot="10800000">
            <a:off x="2869407" y="2820592"/>
            <a:ext cx="1588294" cy="1591865"/>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5" name="Round Single Corner Rectangle 14" hidden="1"/>
          <p:cNvSpPr/>
          <p:nvPr/>
        </p:nvSpPr>
        <p:spPr bwMode="auto">
          <a:xfrm rot="16200000">
            <a:off x="2879527" y="988814"/>
            <a:ext cx="1571625"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6" name="Rectangle 75"/>
          <p:cNvSpPr>
            <a:spLocks noChangeArrowheads="1"/>
          </p:cNvSpPr>
          <p:nvPr/>
        </p:nvSpPr>
        <p:spPr bwMode="auto">
          <a:xfrm>
            <a:off x="3296201" y="1325166"/>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1E4558"/>
                </a:solidFill>
              </a:rPr>
              <a:t>A</a:t>
            </a:r>
          </a:p>
        </p:txBody>
      </p:sp>
      <p:sp>
        <p:nvSpPr>
          <p:cNvPr id="18" name="Rectangle 77"/>
          <p:cNvSpPr>
            <a:spLocks noChangeArrowheads="1"/>
          </p:cNvSpPr>
          <p:nvPr/>
        </p:nvSpPr>
        <p:spPr bwMode="auto">
          <a:xfrm>
            <a:off x="3220641" y="2045494"/>
            <a:ext cx="622768"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Analyzer</a:t>
            </a:r>
          </a:p>
        </p:txBody>
      </p:sp>
      <p:sp>
        <p:nvSpPr>
          <p:cNvPr id="20" name="Rectangle 73"/>
          <p:cNvSpPr>
            <a:spLocks noChangeArrowheads="1"/>
          </p:cNvSpPr>
          <p:nvPr/>
        </p:nvSpPr>
        <p:spPr bwMode="auto">
          <a:xfrm>
            <a:off x="3319044" y="3089568"/>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5A5900"/>
                </a:solidFill>
              </a:rPr>
              <a:t>S</a:t>
            </a:r>
          </a:p>
        </p:txBody>
      </p:sp>
      <p:sp>
        <p:nvSpPr>
          <p:cNvPr id="22" name="Rectangle 79"/>
          <p:cNvSpPr>
            <a:spLocks noChangeArrowheads="1"/>
          </p:cNvSpPr>
          <p:nvPr/>
        </p:nvSpPr>
        <p:spPr bwMode="auto">
          <a:xfrm>
            <a:off x="3188494" y="3824288"/>
            <a:ext cx="656430"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Stabilizer</a:t>
            </a:r>
          </a:p>
        </p:txBody>
      </p:sp>
      <p:sp>
        <p:nvSpPr>
          <p:cNvPr id="2" name="Title 1"/>
          <p:cNvSpPr>
            <a:spLocks noGrp="1"/>
          </p:cNvSpPr>
          <p:nvPr>
            <p:ph type="title" idx="4294967295"/>
          </p:nvPr>
        </p:nvSpPr>
        <p:spPr bwMode="auto">
          <a:xfrm>
            <a:off x="1485900" y="205979"/>
            <a:ext cx="6172200" cy="551259"/>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i="1">
                <a:solidFill>
                  <a:schemeClr val="bg1"/>
                </a:solidFill>
                <a:effectLst/>
              </a:rPr>
              <a:t>BEHAVIOR TENDENCIES</a:t>
            </a:r>
            <a:endParaRPr>
              <a:solidFill>
                <a:schemeClr val="bg1"/>
              </a:solidFill>
              <a:effectLst/>
            </a:endParaRPr>
          </a:p>
        </p:txBody>
      </p:sp>
      <p:sp>
        <p:nvSpPr>
          <p:cNvPr id="34" name="TextBox 33"/>
          <p:cNvSpPr txBox="1">
            <a:spLocks noChangeArrowheads="1"/>
          </p:cNvSpPr>
          <p:nvPr/>
        </p:nvSpPr>
        <p:spPr bwMode="auto">
          <a:xfrm>
            <a:off x="4787504" y="894160"/>
            <a:ext cx="2062103" cy="14964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7663" indent="-3476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CONTROLLER</a:t>
            </a:r>
          </a:p>
          <a:p>
            <a:pPr>
              <a:lnSpc>
                <a:spcPct val="110000"/>
              </a:lnSpc>
              <a:spcBef>
                <a:spcPct val="20000"/>
              </a:spcBef>
              <a:buSzPct val="90000"/>
              <a:buFontTx/>
              <a:buBlip>
                <a:blip r:embed="rId4"/>
              </a:buBlip>
            </a:pPr>
            <a:r>
              <a:rPr lang="en-US" sz="900" b="1">
                <a:solidFill>
                  <a:srgbClr val="FFFFFF"/>
                </a:solidFill>
                <a:latin typeface="Arial" charset="0"/>
              </a:rPr>
              <a:t>Results</a:t>
            </a:r>
          </a:p>
          <a:p>
            <a:pPr>
              <a:lnSpc>
                <a:spcPct val="110000"/>
              </a:lnSpc>
              <a:spcBef>
                <a:spcPct val="20000"/>
              </a:spcBef>
              <a:buSzPct val="90000"/>
              <a:buFontTx/>
              <a:buBlip>
                <a:blip r:embed="rId4"/>
              </a:buBlip>
            </a:pPr>
            <a:r>
              <a:rPr lang="en-US" sz="900" b="1">
                <a:solidFill>
                  <a:srgbClr val="FFFFFF"/>
                </a:solidFill>
                <a:latin typeface="Arial" charset="0"/>
              </a:rPr>
              <a:t>To be in control</a:t>
            </a:r>
          </a:p>
          <a:p>
            <a:pPr>
              <a:lnSpc>
                <a:spcPct val="110000"/>
              </a:lnSpc>
              <a:spcBef>
                <a:spcPct val="20000"/>
              </a:spcBef>
              <a:buSzPct val="90000"/>
              <a:buFontTx/>
              <a:buBlip>
                <a:blip r:embed="rId4"/>
              </a:buBlip>
            </a:pPr>
            <a:r>
              <a:rPr lang="en-US" sz="900" b="1">
                <a:solidFill>
                  <a:srgbClr val="FFFFFF"/>
                </a:solidFill>
                <a:latin typeface="Arial" charset="0"/>
              </a:rPr>
              <a:t>Uses conflict</a:t>
            </a:r>
          </a:p>
          <a:p>
            <a:pPr>
              <a:lnSpc>
                <a:spcPct val="110000"/>
              </a:lnSpc>
              <a:spcBef>
                <a:spcPct val="20000"/>
              </a:spcBef>
              <a:buSzPct val="90000"/>
              <a:buFontTx/>
              <a:buBlip>
                <a:blip r:embed="rId4"/>
              </a:buBlip>
            </a:pPr>
            <a:r>
              <a:rPr lang="en-US" sz="900" b="1">
                <a:solidFill>
                  <a:srgbClr val="FFFFFF"/>
                </a:solidFill>
                <a:latin typeface="Arial" charset="0"/>
              </a:rPr>
              <a:t>Listening</a:t>
            </a:r>
          </a:p>
          <a:p>
            <a:pPr>
              <a:lnSpc>
                <a:spcPct val="110000"/>
              </a:lnSpc>
              <a:spcBef>
                <a:spcPct val="20000"/>
              </a:spcBef>
              <a:buSzPct val="90000"/>
              <a:buFontTx/>
              <a:buBlip>
                <a:blip r:embed="rId4"/>
              </a:buBlip>
            </a:pPr>
            <a:r>
              <a:rPr lang="en-US" sz="900" b="1">
                <a:solidFill>
                  <a:srgbClr val="FFFFFF"/>
                </a:solidFill>
                <a:latin typeface="Arial" charset="0"/>
              </a:rPr>
              <a:t>Their objectives and results</a:t>
            </a:r>
          </a:p>
          <a:p>
            <a:pPr>
              <a:lnSpc>
                <a:spcPct val="110000"/>
              </a:lnSpc>
              <a:spcBef>
                <a:spcPct val="20000"/>
              </a:spcBef>
              <a:buSzPct val="90000"/>
              <a:buFontTx/>
              <a:buBlip>
                <a:blip r:embed="rId4"/>
              </a:buBlip>
            </a:pPr>
            <a:r>
              <a:rPr lang="en-US" sz="900" b="1">
                <a:solidFill>
                  <a:srgbClr val="FFFFFF"/>
                </a:solidFill>
                <a:latin typeface="Arial" charset="0"/>
              </a:rPr>
              <a:t>Be efficient</a:t>
            </a:r>
          </a:p>
          <a:p>
            <a:pPr>
              <a:lnSpc>
                <a:spcPct val="110000"/>
              </a:lnSpc>
              <a:spcBef>
                <a:spcPct val="20000"/>
              </a:spcBef>
              <a:buSzPct val="90000"/>
              <a:buFontTx/>
              <a:buBlip>
                <a:blip r:embed="rId4"/>
              </a:buBlip>
            </a:pPr>
            <a:r>
              <a:rPr lang="en-US" sz="900" b="1">
                <a:solidFill>
                  <a:srgbClr val="FFFFFF"/>
                </a:solidFill>
                <a:latin typeface="Arial" charset="0"/>
              </a:rPr>
              <a:t>Action</a:t>
            </a:r>
            <a:endParaRPr lang="en-US" sz="900" b="1"/>
          </a:p>
        </p:txBody>
      </p:sp>
      <p:sp>
        <p:nvSpPr>
          <p:cNvPr id="35" name="TextBox 34"/>
          <p:cNvSpPr txBox="1">
            <a:spLocks noChangeArrowheads="1"/>
          </p:cNvSpPr>
          <p:nvPr/>
        </p:nvSpPr>
        <p:spPr bwMode="auto">
          <a:xfrm>
            <a:off x="4787504" y="2951560"/>
            <a:ext cx="1908215" cy="14931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7663" indent="-3476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PERSUADER</a:t>
            </a:r>
          </a:p>
          <a:p>
            <a:pPr>
              <a:lnSpc>
                <a:spcPct val="110000"/>
              </a:lnSpc>
              <a:spcBef>
                <a:spcPct val="20000"/>
              </a:spcBef>
              <a:buSzPct val="90000"/>
              <a:buFontTx/>
              <a:buBlip>
                <a:blip r:embed="rId4"/>
              </a:buBlip>
            </a:pPr>
            <a:r>
              <a:rPr lang="en-US" sz="900" b="1">
                <a:solidFill>
                  <a:srgbClr val="FFFFFF"/>
                </a:solidFill>
                <a:latin typeface="Arial" charset="0"/>
              </a:rPr>
              <a:t>People</a:t>
            </a:r>
          </a:p>
          <a:p>
            <a:pPr>
              <a:lnSpc>
                <a:spcPct val="110000"/>
              </a:lnSpc>
              <a:spcBef>
                <a:spcPct val="20000"/>
              </a:spcBef>
              <a:buSzPct val="90000"/>
              <a:buFontTx/>
              <a:buBlip>
                <a:blip r:embed="rId4"/>
              </a:buBlip>
            </a:pPr>
            <a:r>
              <a:rPr lang="en-US" sz="900" b="1">
                <a:solidFill>
                  <a:srgbClr val="FFFFFF"/>
                </a:solidFill>
                <a:latin typeface="Arial" charset="0"/>
              </a:rPr>
              <a:t>To be liked</a:t>
            </a:r>
          </a:p>
          <a:p>
            <a:pPr>
              <a:lnSpc>
                <a:spcPct val="110000"/>
              </a:lnSpc>
              <a:spcBef>
                <a:spcPct val="20000"/>
              </a:spcBef>
              <a:buSzPct val="90000"/>
              <a:buFontTx/>
              <a:buBlip>
                <a:blip r:embed="rId4"/>
              </a:buBlip>
            </a:pPr>
            <a:r>
              <a:rPr lang="en-US" sz="900" b="1">
                <a:solidFill>
                  <a:srgbClr val="FFFFFF"/>
                </a:solidFill>
                <a:latin typeface="Arial" charset="0"/>
              </a:rPr>
              <a:t>Uses verbal skills</a:t>
            </a:r>
          </a:p>
          <a:p>
            <a:pPr>
              <a:lnSpc>
                <a:spcPct val="110000"/>
              </a:lnSpc>
              <a:spcBef>
                <a:spcPct val="20000"/>
              </a:spcBef>
              <a:buSzPct val="90000"/>
              <a:buFontTx/>
              <a:buBlip>
                <a:blip r:embed="rId4"/>
              </a:buBlip>
            </a:pPr>
            <a:r>
              <a:rPr lang="en-US" sz="900" b="1">
                <a:solidFill>
                  <a:srgbClr val="FFFFFF"/>
                </a:solidFill>
                <a:latin typeface="Arial" charset="0"/>
              </a:rPr>
              <a:t>Following systems</a:t>
            </a:r>
          </a:p>
          <a:p>
            <a:pPr>
              <a:lnSpc>
                <a:spcPct val="110000"/>
              </a:lnSpc>
              <a:spcBef>
                <a:spcPct val="20000"/>
              </a:spcBef>
              <a:buSzPct val="90000"/>
              <a:buFontTx/>
              <a:buBlip>
                <a:blip r:embed="rId4"/>
              </a:buBlip>
            </a:pPr>
            <a:r>
              <a:rPr lang="en-US" sz="900" b="1">
                <a:solidFill>
                  <a:srgbClr val="FFFFFF"/>
                </a:solidFill>
                <a:latin typeface="Arial" charset="0"/>
              </a:rPr>
              <a:t>Their ability to take risks</a:t>
            </a:r>
          </a:p>
          <a:p>
            <a:pPr>
              <a:lnSpc>
                <a:spcPct val="110000"/>
              </a:lnSpc>
              <a:spcBef>
                <a:spcPct val="20000"/>
              </a:spcBef>
              <a:buSzPct val="90000"/>
              <a:buFontTx/>
              <a:buBlip>
                <a:blip r:embed="rId4"/>
              </a:buBlip>
            </a:pPr>
            <a:r>
              <a:rPr lang="en-US" sz="900" b="1">
                <a:solidFill>
                  <a:srgbClr val="FFFFFF"/>
                </a:solidFill>
                <a:latin typeface="Arial" charset="0"/>
              </a:rPr>
              <a:t>Get acquainted, have fun</a:t>
            </a:r>
          </a:p>
          <a:p>
            <a:pPr>
              <a:lnSpc>
                <a:spcPct val="110000"/>
              </a:lnSpc>
              <a:spcBef>
                <a:spcPct val="20000"/>
              </a:spcBef>
              <a:buSzPct val="90000"/>
              <a:buFontTx/>
              <a:buBlip>
                <a:blip r:embed="rId4"/>
              </a:buBlip>
            </a:pPr>
            <a:r>
              <a:rPr lang="en-US" sz="900" b="1">
                <a:solidFill>
                  <a:srgbClr val="FFFFFF"/>
                </a:solidFill>
                <a:latin typeface="Arial" charset="0"/>
              </a:rPr>
              <a:t>Approval and praise</a:t>
            </a:r>
          </a:p>
        </p:txBody>
      </p:sp>
      <p:sp>
        <p:nvSpPr>
          <p:cNvPr id="37" name="TextBox 36"/>
          <p:cNvSpPr txBox="1">
            <a:spLocks noChangeArrowheads="1"/>
          </p:cNvSpPr>
          <p:nvPr/>
        </p:nvSpPr>
        <p:spPr bwMode="auto">
          <a:xfrm>
            <a:off x="1510903" y="1075135"/>
            <a:ext cx="3464410" cy="33610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2100" i="1">
                <a:solidFill>
                  <a:srgbClr val="F2EBD9"/>
                </a:solidFill>
              </a:rPr>
              <a:t>STABILIZER</a:t>
            </a:r>
          </a:p>
          <a:p>
            <a:pPr>
              <a:lnSpc>
                <a:spcPct val="110000"/>
              </a:lnSpc>
              <a:spcBef>
                <a:spcPct val="20000"/>
              </a:spcBef>
              <a:buSzPct val="90000"/>
              <a:buFontTx/>
              <a:buBlip>
                <a:blip r:embed="rId4"/>
              </a:buBlip>
            </a:pPr>
            <a:r>
              <a:rPr lang="en-US" sz="2100">
                <a:solidFill>
                  <a:srgbClr val="FFFFFF"/>
                </a:solidFill>
                <a:latin typeface="Arial" charset="0"/>
              </a:rPr>
              <a:t>Relationships</a:t>
            </a:r>
          </a:p>
          <a:p>
            <a:pPr>
              <a:lnSpc>
                <a:spcPct val="110000"/>
              </a:lnSpc>
              <a:spcBef>
                <a:spcPct val="20000"/>
              </a:spcBef>
              <a:buSzPct val="90000"/>
              <a:buFontTx/>
              <a:buBlip>
                <a:blip r:embed="rId4"/>
              </a:buBlip>
            </a:pPr>
            <a:r>
              <a:rPr lang="en-US" sz="2100">
                <a:solidFill>
                  <a:srgbClr val="FFFFFF"/>
                </a:solidFill>
                <a:latin typeface="Arial" charset="0"/>
              </a:rPr>
              <a:t>Security</a:t>
            </a:r>
          </a:p>
          <a:p>
            <a:pPr>
              <a:lnSpc>
                <a:spcPct val="110000"/>
              </a:lnSpc>
              <a:spcBef>
                <a:spcPct val="20000"/>
              </a:spcBef>
              <a:buSzPct val="90000"/>
              <a:buFontTx/>
              <a:buBlip>
                <a:blip r:embed="rId4"/>
              </a:buBlip>
            </a:pPr>
            <a:r>
              <a:rPr lang="en-US" sz="2100">
                <a:solidFill>
                  <a:srgbClr val="FFFFFF"/>
                </a:solidFill>
                <a:latin typeface="Arial" charset="0"/>
              </a:rPr>
              <a:t>Maintaining harmony</a:t>
            </a:r>
          </a:p>
          <a:p>
            <a:pPr>
              <a:lnSpc>
                <a:spcPct val="110000"/>
              </a:lnSpc>
              <a:spcBef>
                <a:spcPct val="20000"/>
              </a:spcBef>
              <a:buSzPct val="90000"/>
              <a:buFontTx/>
              <a:buBlip>
                <a:blip r:embed="rId4"/>
              </a:buBlip>
            </a:pPr>
            <a:r>
              <a:rPr lang="en-US" sz="2100">
                <a:solidFill>
                  <a:srgbClr val="FFFFFF"/>
                </a:solidFill>
                <a:latin typeface="Arial" charset="0"/>
              </a:rPr>
              <a:t>Initiating quickly</a:t>
            </a:r>
          </a:p>
          <a:p>
            <a:pPr>
              <a:lnSpc>
                <a:spcPct val="110000"/>
              </a:lnSpc>
              <a:spcBef>
                <a:spcPct val="20000"/>
              </a:spcBef>
              <a:buSzPct val="90000"/>
              <a:buFontTx/>
              <a:buBlip>
                <a:blip r:embed="rId4"/>
              </a:buBlip>
            </a:pPr>
            <a:r>
              <a:rPr lang="en-US" sz="2100">
                <a:solidFill>
                  <a:srgbClr val="FFFFFF"/>
                </a:solidFill>
                <a:latin typeface="Arial" charset="0"/>
              </a:rPr>
              <a:t>Them as a person</a:t>
            </a:r>
          </a:p>
          <a:p>
            <a:pPr>
              <a:lnSpc>
                <a:spcPct val="110000"/>
              </a:lnSpc>
              <a:spcBef>
                <a:spcPct val="20000"/>
              </a:spcBef>
              <a:buSzPct val="90000"/>
              <a:buFontTx/>
              <a:buBlip>
                <a:blip r:embed="rId4"/>
              </a:buBlip>
            </a:pPr>
            <a:r>
              <a:rPr lang="en-US" sz="2100">
                <a:solidFill>
                  <a:srgbClr val="FFFFFF"/>
                </a:solidFill>
                <a:latin typeface="Arial" charset="0"/>
              </a:rPr>
              <a:t>Understand their goals</a:t>
            </a:r>
          </a:p>
          <a:p>
            <a:pPr>
              <a:lnSpc>
                <a:spcPct val="110000"/>
              </a:lnSpc>
              <a:spcBef>
                <a:spcPct val="20000"/>
              </a:spcBef>
              <a:buSzPct val="90000"/>
              <a:buFontTx/>
              <a:buBlip>
                <a:blip r:embed="rId4"/>
              </a:buBlip>
            </a:pPr>
            <a:r>
              <a:rPr lang="en-US" sz="2100">
                <a:solidFill>
                  <a:srgbClr val="FFFFFF"/>
                </a:solidFill>
                <a:latin typeface="Arial" charset="0"/>
              </a:rPr>
              <a:t>Appreciation</a:t>
            </a:r>
          </a:p>
        </p:txBody>
      </p:sp>
      <p:sp>
        <p:nvSpPr>
          <p:cNvPr id="50" name="TextBox 49"/>
          <p:cNvSpPr txBox="1">
            <a:spLocks noChangeArrowheads="1"/>
          </p:cNvSpPr>
          <p:nvPr/>
        </p:nvSpPr>
        <p:spPr bwMode="auto">
          <a:xfrm>
            <a:off x="2432447" y="2976562"/>
            <a:ext cx="1792798" cy="14931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7663" indent="-3476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STABILIZER</a:t>
            </a:r>
          </a:p>
          <a:p>
            <a:pPr>
              <a:lnSpc>
                <a:spcPct val="110000"/>
              </a:lnSpc>
              <a:spcBef>
                <a:spcPct val="20000"/>
              </a:spcBef>
              <a:buSzPct val="90000"/>
              <a:buFontTx/>
              <a:buBlip>
                <a:blip r:embed="rId4"/>
              </a:buBlip>
            </a:pPr>
            <a:r>
              <a:rPr lang="en-US" sz="900" b="1">
                <a:solidFill>
                  <a:srgbClr val="FFFFFF"/>
                </a:solidFill>
                <a:latin typeface="Arial" charset="0"/>
              </a:rPr>
              <a:t>Relationships</a:t>
            </a:r>
          </a:p>
          <a:p>
            <a:pPr>
              <a:lnSpc>
                <a:spcPct val="110000"/>
              </a:lnSpc>
              <a:spcBef>
                <a:spcPct val="20000"/>
              </a:spcBef>
              <a:buSzPct val="90000"/>
              <a:buFontTx/>
              <a:buBlip>
                <a:blip r:embed="rId4"/>
              </a:buBlip>
            </a:pPr>
            <a:r>
              <a:rPr lang="en-US" sz="900" b="1">
                <a:solidFill>
                  <a:srgbClr val="FFFFFF"/>
                </a:solidFill>
                <a:latin typeface="Arial" charset="0"/>
              </a:rPr>
              <a:t>Security</a:t>
            </a:r>
          </a:p>
          <a:p>
            <a:pPr>
              <a:lnSpc>
                <a:spcPct val="110000"/>
              </a:lnSpc>
              <a:spcBef>
                <a:spcPct val="20000"/>
              </a:spcBef>
              <a:buSzPct val="90000"/>
              <a:buFontTx/>
              <a:buBlip>
                <a:blip r:embed="rId4"/>
              </a:buBlip>
            </a:pPr>
            <a:r>
              <a:rPr lang="en-US" sz="900" b="1">
                <a:solidFill>
                  <a:srgbClr val="FFFFFF"/>
                </a:solidFill>
                <a:latin typeface="Arial" charset="0"/>
              </a:rPr>
              <a:t>Maintaining harmony</a:t>
            </a:r>
          </a:p>
          <a:p>
            <a:pPr>
              <a:lnSpc>
                <a:spcPct val="110000"/>
              </a:lnSpc>
              <a:spcBef>
                <a:spcPct val="20000"/>
              </a:spcBef>
              <a:buSzPct val="90000"/>
              <a:buFontTx/>
              <a:buBlip>
                <a:blip r:embed="rId4"/>
              </a:buBlip>
            </a:pPr>
            <a:r>
              <a:rPr lang="en-US" sz="900" b="1">
                <a:solidFill>
                  <a:srgbClr val="FFFFFF"/>
                </a:solidFill>
                <a:latin typeface="Arial" charset="0"/>
              </a:rPr>
              <a:t>Initiating quickly</a:t>
            </a:r>
          </a:p>
          <a:p>
            <a:pPr>
              <a:lnSpc>
                <a:spcPct val="110000"/>
              </a:lnSpc>
              <a:spcBef>
                <a:spcPct val="20000"/>
              </a:spcBef>
              <a:buSzPct val="90000"/>
              <a:buFontTx/>
              <a:buBlip>
                <a:blip r:embed="rId4"/>
              </a:buBlip>
            </a:pPr>
            <a:r>
              <a:rPr lang="en-US" sz="900" b="1">
                <a:solidFill>
                  <a:srgbClr val="FFFFFF"/>
                </a:solidFill>
                <a:latin typeface="Arial" charset="0"/>
              </a:rPr>
              <a:t>Them as a person</a:t>
            </a:r>
          </a:p>
          <a:p>
            <a:pPr>
              <a:lnSpc>
                <a:spcPct val="110000"/>
              </a:lnSpc>
              <a:spcBef>
                <a:spcPct val="20000"/>
              </a:spcBef>
              <a:buSzPct val="90000"/>
              <a:buFontTx/>
              <a:buBlip>
                <a:blip r:embed="rId4"/>
              </a:buBlip>
            </a:pPr>
            <a:r>
              <a:rPr lang="en-US" sz="900" b="1">
                <a:solidFill>
                  <a:srgbClr val="FFFFFF"/>
                </a:solidFill>
                <a:latin typeface="Arial" charset="0"/>
              </a:rPr>
              <a:t>Understand their goals</a:t>
            </a:r>
          </a:p>
          <a:p>
            <a:pPr>
              <a:lnSpc>
                <a:spcPct val="110000"/>
              </a:lnSpc>
              <a:spcBef>
                <a:spcPct val="20000"/>
              </a:spcBef>
              <a:buSzPct val="90000"/>
              <a:buFontTx/>
              <a:buBlip>
                <a:blip r:embed="rId4"/>
              </a:buBlip>
            </a:pPr>
            <a:r>
              <a:rPr lang="en-US" sz="900" b="1">
                <a:solidFill>
                  <a:srgbClr val="FFFFFF"/>
                </a:solidFill>
                <a:latin typeface="Arial" charset="0"/>
              </a:rPr>
              <a:t>Appreciation</a:t>
            </a:r>
          </a:p>
        </p:txBody>
      </p:sp>
      <p:sp>
        <p:nvSpPr>
          <p:cNvPr id="362520" name="Text Box 24"/>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0"/>
                                        </p:tgtEl>
                                      </p:cBhvr>
                                    </p:animEffect>
                                    <p:set>
                                      <p:cBhvr>
                                        <p:cTn id="13" dur="1" fill="hold">
                                          <p:stCondLst>
                                            <p:cond delay="1999"/>
                                          </p:stCondLst>
                                        </p:cTn>
                                        <p:tgtEl>
                                          <p:spTgt spid="20"/>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20"/>
                                        </p:tgtEl>
                                      </p:cBhvr>
                                      <p:by x="400000" y="400000"/>
                                    </p:animScale>
                                  </p:childTnLst>
                                </p:cTn>
                              </p:par>
                              <p:par>
                                <p:cTn id="16" presetID="35" presetClass="path" presetSubtype="0" accel="50000" decel="50000" fill="hold" grpId="1" nodeType="withEffect">
                                  <p:stCondLst>
                                    <p:cond delay="0"/>
                                  </p:stCondLst>
                                  <p:childTnLst>
                                    <p:animMotion origin="layout" path="M -0.00052 -1.98705E-6 L -0.17465 -0.51839 " pathEditMode="relative" rAng="0" ptsTypes="AA">
                                      <p:cBhvr>
                                        <p:cTn id="17" dur="2000" fill="hold"/>
                                        <p:tgtEl>
                                          <p:spTgt spid="22"/>
                                        </p:tgtEl>
                                        <p:attrNameLst>
                                          <p:attrName>ppt_x</p:attrName>
                                          <p:attrName>ppt_y</p:attrName>
                                        </p:attrNameLst>
                                      </p:cBhvr>
                                      <p:rCtr x="-8715" y="-25931"/>
                                    </p:animMotion>
                                  </p:childTnLst>
                                </p:cTn>
                              </p:par>
                            </p:childTnLst>
                          </p:cTn>
                        </p:par>
                        <p:par>
                          <p:cTn id="18" fill="hold" nodeType="afterGroup">
                            <p:stCondLst>
                              <p:cond delay="2000"/>
                            </p:stCondLst>
                            <p:childTnLst>
                              <p:par>
                                <p:cTn id="19" presetID="10" presetClass="exit" presetSubtype="0" fill="hold" grpId="0" nodeType="after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9" presetClass="emph" presetSubtype="0" grpId="1" nodeType="withEffect">
                                  <p:stCondLst>
                                    <p:cond delay="0"/>
                                  </p:stCondLst>
                                  <p:childTnLst>
                                    <p:set>
                                      <p:cBhvr rctx="PPT">
                                        <p:cTn id="23" dur="indefinite"/>
                                        <p:tgtEl>
                                          <p:spTgt spid="15"/>
                                        </p:tgtEl>
                                        <p:attrNameLst>
                                          <p:attrName>style.opacity</p:attrName>
                                        </p:attrNameLst>
                                      </p:cBhvr>
                                      <p:to>
                                        <p:strVal val="0.1"/>
                                      </p:to>
                                    </p:set>
                                    <p:animEffect filter="image" prLst="opacity: 0.1">
                                      <p:cBhvr rctx="IE">
                                        <p:cTn id="24" dur="indefinite"/>
                                        <p:tgtEl>
                                          <p:spTgt spid="15"/>
                                        </p:tgtEl>
                                      </p:cBhvr>
                                    </p:animEffect>
                                  </p:childTnLst>
                                </p:cTn>
                              </p:par>
                              <p:par>
                                <p:cTn id="25" presetID="9" presetClass="emph" presetSubtype="0" nodeType="withEffect">
                                  <p:stCondLst>
                                    <p:cond delay="0"/>
                                  </p:stCondLst>
                                  <p:childTnLst>
                                    <p:set>
                                      <p:cBhvr rctx="PPT">
                                        <p:cTn id="26" dur="indefinite"/>
                                        <p:tgtEl>
                                          <p:spTgt spid="16"/>
                                        </p:tgtEl>
                                        <p:attrNameLst>
                                          <p:attrName>style.opacity</p:attrName>
                                        </p:attrNameLst>
                                      </p:cBhvr>
                                      <p:to>
                                        <p:strVal val="0.1"/>
                                      </p:to>
                                    </p:set>
                                    <p:animEffect filter="image" prLst="opacity: 0.1">
                                      <p:cBhvr rctx="IE">
                                        <p:cTn id="27" dur="indefinite"/>
                                        <p:tgtEl>
                                          <p:spTgt spid="16"/>
                                        </p:tgtEl>
                                      </p:cBhvr>
                                    </p:animEffect>
                                  </p:childTnLst>
                                </p:cTn>
                              </p:par>
                              <p:par>
                                <p:cTn id="28" presetID="9" presetClass="emph" presetSubtype="0" grpId="0" nodeType="withEffect">
                                  <p:stCondLst>
                                    <p:cond delay="0"/>
                                  </p:stCondLst>
                                  <p:childTnLst>
                                    <p:set>
                                      <p:cBhvr rctx="PPT">
                                        <p:cTn id="29" dur="indefinite"/>
                                        <p:tgtEl>
                                          <p:spTgt spid="43"/>
                                        </p:tgtEl>
                                        <p:attrNameLst>
                                          <p:attrName>style.opacity</p:attrName>
                                        </p:attrNameLst>
                                      </p:cBhvr>
                                      <p:to>
                                        <p:strVal val="0.1"/>
                                      </p:to>
                                    </p:set>
                                    <p:animEffect filter="image" prLst="opacity: 0.1">
                                      <p:cBhvr rctx="IE">
                                        <p:cTn id="30" dur="indefinite"/>
                                        <p:tgtEl>
                                          <p:spTgt spid="43"/>
                                        </p:tgtEl>
                                      </p:cBhvr>
                                    </p:animEffect>
                                  </p:childTnLst>
                                </p:cTn>
                              </p:par>
                              <p:par>
                                <p:cTn id="31" presetID="9" presetClass="emph" presetSubtype="0" grpId="0" nodeType="withEffect">
                                  <p:stCondLst>
                                    <p:cond delay="0"/>
                                  </p:stCondLst>
                                  <p:childTnLst>
                                    <p:set>
                                      <p:cBhvr rctx="PPT">
                                        <p:cTn id="32" dur="indefinite"/>
                                        <p:tgtEl>
                                          <p:spTgt spid="18"/>
                                        </p:tgtEl>
                                        <p:attrNameLst>
                                          <p:attrName>style.opacity</p:attrName>
                                        </p:attrNameLst>
                                      </p:cBhvr>
                                      <p:to>
                                        <p:strVal val="0.1"/>
                                      </p:to>
                                    </p:set>
                                    <p:animEffect filter="image" prLst="opacity: 0.1">
                                      <p:cBhvr rctx="IE">
                                        <p:cTn id="33" dur="indefinite"/>
                                        <p:tgtEl>
                                          <p:spTgt spid="18"/>
                                        </p:tgtEl>
                                      </p:cBhvr>
                                    </p:animEffect>
                                  </p:childTnLst>
                                </p:cTn>
                              </p:par>
                              <p:par>
                                <p:cTn id="34" presetID="9" presetClass="emph" presetSubtype="0" grpId="0" nodeType="withEffect">
                                  <p:stCondLst>
                                    <p:cond delay="0"/>
                                  </p:stCondLst>
                                  <p:childTnLst>
                                    <p:set>
                                      <p:cBhvr rctx="PPT">
                                        <p:cTn id="35" dur="indefinite"/>
                                        <p:tgtEl>
                                          <p:spTgt spid="34"/>
                                        </p:tgtEl>
                                        <p:attrNameLst>
                                          <p:attrName>style.opacity</p:attrName>
                                        </p:attrNameLst>
                                      </p:cBhvr>
                                      <p:to>
                                        <p:strVal val="0.1"/>
                                      </p:to>
                                    </p:set>
                                    <p:animEffect filter="image" prLst="opacity: 0.1">
                                      <p:cBhvr rctx="IE">
                                        <p:cTn id="36" dur="indefinite"/>
                                        <p:tgtEl>
                                          <p:spTgt spid="34"/>
                                        </p:tgtEl>
                                      </p:cBhvr>
                                    </p:animEffect>
                                  </p:childTnLst>
                                </p:cTn>
                              </p:par>
                              <p:par>
                                <p:cTn id="37" presetID="9" presetClass="emph" presetSubtype="0" grpId="0" nodeType="withEffect">
                                  <p:stCondLst>
                                    <p:cond delay="0"/>
                                  </p:stCondLst>
                                  <p:childTnLst>
                                    <p:set>
                                      <p:cBhvr rctx="PPT">
                                        <p:cTn id="38" dur="indefinite"/>
                                        <p:tgtEl>
                                          <p:spTgt spid="35"/>
                                        </p:tgtEl>
                                        <p:attrNameLst>
                                          <p:attrName>style.opacity</p:attrName>
                                        </p:attrNameLst>
                                      </p:cBhvr>
                                      <p:to>
                                        <p:strVal val="0.1"/>
                                      </p:to>
                                    </p:set>
                                    <p:animEffect filter="image" prLst="opacity: 0.1">
                                      <p:cBhvr rctx="IE">
                                        <p:cTn id="39" dur="indefinite"/>
                                        <p:tgtEl>
                                          <p:spTgt spid="35"/>
                                        </p:tgtEl>
                                      </p:cBhvr>
                                    </p:animEffect>
                                  </p:childTnLst>
                                </p:cTn>
                              </p:par>
                              <p:par>
                                <p:cTn id="40" presetID="9" presetClass="emph" presetSubtype="0" nodeType="withEffect">
                                  <p:stCondLst>
                                    <p:cond delay="0"/>
                                  </p:stCondLst>
                                  <p:childTnLst>
                                    <p:set>
                                      <p:cBhvr rctx="PPT">
                                        <p:cTn id="41" dur="indefinite"/>
                                        <p:tgtEl>
                                          <p:spTgt spid="3"/>
                                        </p:tgtEl>
                                        <p:attrNameLst>
                                          <p:attrName>style.opacity</p:attrName>
                                        </p:attrNameLst>
                                      </p:cBhvr>
                                      <p:to>
                                        <p:strVal val="0.1"/>
                                      </p:to>
                                    </p:set>
                                    <p:animEffect filter="image" prLst="opacity: 0.1">
                                      <p:cBhvr rctx="IE">
                                        <p:cTn id="42" dur="indefinite"/>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3" presetClass="path" presetSubtype="0" accel="50000" decel="50000" fill="hold" grpId="1" nodeType="clickEffect">
                                  <p:stCondLst>
                                    <p:cond delay="0"/>
                                  </p:stCondLst>
                                  <p:childTnLst>
                                    <p:animMotion origin="layout" path="M 2.22222E-6 4.33033E-6 L 0.06614 0.17511 " pathEditMode="relative" rAng="0" ptsTypes="AA">
                                      <p:cBhvr>
                                        <p:cTn id="49" dur="2000" fill="hold"/>
                                        <p:tgtEl>
                                          <p:spTgt spid="37"/>
                                        </p:tgtEl>
                                        <p:attrNameLst>
                                          <p:attrName>ppt_x</p:attrName>
                                          <p:attrName>ppt_y</p:attrName>
                                        </p:attrNameLst>
                                      </p:cBhvr>
                                      <p:rCtr x="3299" y="8744"/>
                                    </p:animMotion>
                                  </p:childTnLst>
                                </p:cTn>
                              </p:par>
                              <p:par>
                                <p:cTn id="50" presetID="6" presetClass="emph" presetSubtype="0" fill="hold" grpId="3" nodeType="withEffect">
                                  <p:stCondLst>
                                    <p:cond delay="0"/>
                                  </p:stCondLst>
                                  <p:childTnLst>
                                    <p:animScale>
                                      <p:cBhvr>
                                        <p:cTn id="51" dur="2000" fill="hold"/>
                                        <p:tgtEl>
                                          <p:spTgt spid="37"/>
                                        </p:tgtEl>
                                      </p:cBhvr>
                                      <p:by x="50000" y="50000"/>
                                    </p:animScale>
                                  </p:childTnLst>
                                </p:cTn>
                              </p:par>
                              <p:par>
                                <p:cTn id="52" presetID="10" presetClass="exit" presetSubtype="0" fill="hold" grpId="2" nodeType="withEffect">
                                  <p:stCondLst>
                                    <p:cond delay="1000"/>
                                  </p:stCondLst>
                                  <p:childTnLst>
                                    <p:animEffect transition="out" filter="fade">
                                      <p:cBhvr>
                                        <p:cTn id="53" dur="1000"/>
                                        <p:tgtEl>
                                          <p:spTgt spid="37"/>
                                        </p:tgtEl>
                                      </p:cBhvr>
                                    </p:animEffect>
                                    <p:set>
                                      <p:cBhvr>
                                        <p:cTn id="54" dur="1" fill="hold">
                                          <p:stCondLst>
                                            <p:cond delay="999"/>
                                          </p:stCondLst>
                                        </p:cTn>
                                        <p:tgtEl>
                                          <p:spTgt spid="37"/>
                                        </p:tgtEl>
                                        <p:attrNameLst>
                                          <p:attrName>style.visibility</p:attrName>
                                        </p:attrNameLst>
                                      </p:cBhvr>
                                      <p:to>
                                        <p:strVal val="hidden"/>
                                      </p:to>
                                    </p:set>
                                  </p:childTnLst>
                                </p:cTn>
                              </p:par>
                              <p:par>
                                <p:cTn id="55" presetID="10" presetClass="entr" presetSubtype="0" fill="hold" grpId="0" nodeType="withEffect">
                                  <p:stCondLst>
                                    <p:cond delay="100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9" presetClass="emph" presetSubtype="0" grpId="1" nodeType="withEffect">
                                  <p:stCondLst>
                                    <p:cond delay="0"/>
                                  </p:stCondLst>
                                  <p:childTnLst>
                                    <p:set>
                                      <p:cBhvr rctx="PPT">
                                        <p:cTn id="59" dur="indefinite"/>
                                        <p:tgtEl>
                                          <p:spTgt spid="50"/>
                                        </p:tgtEl>
                                        <p:attrNameLst>
                                          <p:attrName>style.opacity</p:attrName>
                                        </p:attrNameLst>
                                      </p:cBhvr>
                                      <p:to>
                                        <p:strVal val="0.1"/>
                                      </p:to>
                                    </p:set>
                                    <p:animEffect filter="image" prLst="opacity: 0.1">
                                      <p:cBhvr rctx="IE">
                                        <p:cTn id="60" dur="indefinite"/>
                                        <p:tgtEl>
                                          <p:spTgt spid="50"/>
                                        </p:tgtEl>
                                      </p:cBhvr>
                                    </p:animEffect>
                                  </p:childTnLst>
                                </p:cTn>
                              </p:par>
                              <p:par>
                                <p:cTn id="61" presetID="9" presetClass="emph" presetSubtype="0" grpId="2" nodeType="withEffect">
                                  <p:stCondLst>
                                    <p:cond delay="0"/>
                                  </p:stCondLst>
                                  <p:childTnLst>
                                    <p:set>
                                      <p:cBhvr rctx="PPT">
                                        <p:cTn id="62" dur="indefinite"/>
                                        <p:tgtEl>
                                          <p:spTgt spid="50"/>
                                        </p:tgtEl>
                                        <p:attrNameLst>
                                          <p:attrName>style.opacity</p:attrName>
                                        </p:attrNameLst>
                                      </p:cBhvr>
                                      <p:to>
                                        <p:strVal val="1"/>
                                      </p:to>
                                    </p:set>
                                    <p:animEffect filter="image" prLst="opacity: 1">
                                      <p:cBhvr rctx="IE">
                                        <p:cTn id="63" dur="indefinite"/>
                                        <p:tgtEl>
                                          <p:spTgt spid="50"/>
                                        </p:tgtEl>
                                      </p:cBhvr>
                                    </p:animEffect>
                                  </p:childTnLst>
                                </p:cTn>
                              </p:par>
                              <p:par>
                                <p:cTn id="64" presetID="9" presetClass="emph" presetSubtype="0" nodeType="withEffect">
                                  <p:stCondLst>
                                    <p:cond delay="0"/>
                                  </p:stCondLst>
                                  <p:childTnLst>
                                    <p:set>
                                      <p:cBhvr rctx="PPT">
                                        <p:cTn id="65" dur="indefinite"/>
                                        <p:tgtEl>
                                          <p:spTgt spid="16"/>
                                        </p:tgtEl>
                                        <p:attrNameLst>
                                          <p:attrName>style.opacity</p:attrName>
                                        </p:attrNameLst>
                                      </p:cBhvr>
                                      <p:to>
                                        <p:strVal val="1"/>
                                      </p:to>
                                    </p:set>
                                    <p:animEffect filter="image" prLst="opacity: 1">
                                      <p:cBhvr rctx="IE">
                                        <p:cTn id="66" dur="indefinite"/>
                                        <p:tgtEl>
                                          <p:spTgt spid="16"/>
                                        </p:tgtEl>
                                      </p:cBhvr>
                                    </p:animEffect>
                                  </p:childTnLst>
                                </p:cTn>
                              </p:par>
                              <p:par>
                                <p:cTn id="67" presetID="9" presetClass="emph" presetSubtype="0" grpId="1" nodeType="withEffect">
                                  <p:stCondLst>
                                    <p:cond delay="0"/>
                                  </p:stCondLst>
                                  <p:childTnLst>
                                    <p:set>
                                      <p:cBhvr rctx="PPT">
                                        <p:cTn id="68" dur="indefinite"/>
                                        <p:tgtEl>
                                          <p:spTgt spid="18"/>
                                        </p:tgtEl>
                                        <p:attrNameLst>
                                          <p:attrName>style.opacity</p:attrName>
                                        </p:attrNameLst>
                                      </p:cBhvr>
                                      <p:to>
                                        <p:strVal val="1"/>
                                      </p:to>
                                    </p:set>
                                    <p:animEffect filter="image" prLst="opacity: 1">
                                      <p:cBhvr rctx="IE">
                                        <p:cTn id="69" dur="indefinite"/>
                                        <p:tgtEl>
                                          <p:spTgt spid="18"/>
                                        </p:tgtEl>
                                      </p:cBhvr>
                                    </p:animEffect>
                                  </p:childTnLst>
                                </p:cTn>
                              </p:par>
                              <p:par>
                                <p:cTn id="70" presetID="9" presetClass="emph" presetSubtype="0" grpId="1" nodeType="withEffect">
                                  <p:stCondLst>
                                    <p:cond delay="0"/>
                                  </p:stCondLst>
                                  <p:childTnLst>
                                    <p:set>
                                      <p:cBhvr rctx="PPT">
                                        <p:cTn id="71" dur="indefinite"/>
                                        <p:tgtEl>
                                          <p:spTgt spid="43"/>
                                        </p:tgtEl>
                                        <p:attrNameLst>
                                          <p:attrName>style.opacity</p:attrName>
                                        </p:attrNameLst>
                                      </p:cBhvr>
                                      <p:to>
                                        <p:strVal val="1"/>
                                      </p:to>
                                    </p:set>
                                    <p:animEffect filter="image" prLst="opacity: 1">
                                      <p:cBhvr rctx="IE">
                                        <p:cTn id="72" dur="indefinite"/>
                                        <p:tgtEl>
                                          <p:spTgt spid="43"/>
                                        </p:tgtEl>
                                      </p:cBhvr>
                                    </p:animEffect>
                                  </p:childTnLst>
                                </p:cTn>
                              </p:par>
                              <p:par>
                                <p:cTn id="73" presetID="9" presetClass="emph" presetSubtype="0" grpId="2" nodeType="withEffect">
                                  <p:stCondLst>
                                    <p:cond delay="0"/>
                                  </p:stCondLst>
                                  <p:childTnLst>
                                    <p:set>
                                      <p:cBhvr rctx="PPT">
                                        <p:cTn id="74" dur="indefinite"/>
                                        <p:tgtEl>
                                          <p:spTgt spid="15"/>
                                        </p:tgtEl>
                                        <p:attrNameLst>
                                          <p:attrName>style.opacity</p:attrName>
                                        </p:attrNameLst>
                                      </p:cBhvr>
                                      <p:to>
                                        <p:strVal val="1"/>
                                      </p:to>
                                    </p:set>
                                    <p:animEffect filter="image" prLst="opacity: 1">
                                      <p:cBhvr rctx="IE">
                                        <p:cTn id="75" dur="indefinite"/>
                                        <p:tgtEl>
                                          <p:spTgt spid="15"/>
                                        </p:tgtEl>
                                      </p:cBhvr>
                                    </p:animEffect>
                                  </p:childTnLst>
                                </p:cTn>
                              </p:par>
                              <p:par>
                                <p:cTn id="76" presetID="10" presetClass="exit" presetSubtype="0" fill="hold" grpId="0" nodeType="withEffect">
                                  <p:stCondLst>
                                    <p:cond delay="0"/>
                                  </p:stCondLst>
                                  <p:childTnLst>
                                    <p:animEffect transition="out" filter="fade">
                                      <p:cBhvr>
                                        <p:cTn id="77" dur="2000"/>
                                        <p:tgtEl>
                                          <p:spTgt spid="15"/>
                                        </p:tgtEl>
                                      </p:cBhvr>
                                    </p:animEffect>
                                    <p:set>
                                      <p:cBhvr>
                                        <p:cTn id="78" dur="1" fill="hold">
                                          <p:stCondLst>
                                            <p:cond delay="1999"/>
                                          </p:stCondLst>
                                        </p:cTn>
                                        <p:tgtEl>
                                          <p:spTgt spid="15"/>
                                        </p:tgtEl>
                                        <p:attrNameLst>
                                          <p:attrName>style.visibility</p:attrName>
                                        </p:attrNameLst>
                                      </p:cBhvr>
                                      <p:to>
                                        <p:strVal val="hidden"/>
                                      </p:to>
                                    </p:set>
                                  </p:childTnLst>
                                </p:cTn>
                              </p:par>
                              <p:par>
                                <p:cTn id="79" presetID="9" presetClass="emph" presetSubtype="0" grpId="1" nodeType="withEffect">
                                  <p:stCondLst>
                                    <p:cond delay="0"/>
                                  </p:stCondLst>
                                  <p:childTnLst>
                                    <p:set>
                                      <p:cBhvr rctx="PPT">
                                        <p:cTn id="80" dur="indefinite"/>
                                        <p:tgtEl>
                                          <p:spTgt spid="34"/>
                                        </p:tgtEl>
                                        <p:attrNameLst>
                                          <p:attrName>style.opacity</p:attrName>
                                        </p:attrNameLst>
                                      </p:cBhvr>
                                      <p:to>
                                        <p:strVal val="1"/>
                                      </p:to>
                                    </p:set>
                                    <p:animEffect filter="image" prLst="opacity: 1">
                                      <p:cBhvr rctx="IE">
                                        <p:cTn id="81" dur="indefinite"/>
                                        <p:tgtEl>
                                          <p:spTgt spid="34"/>
                                        </p:tgtEl>
                                      </p:cBhvr>
                                    </p:animEffect>
                                  </p:childTnLst>
                                </p:cTn>
                              </p:par>
                              <p:par>
                                <p:cTn id="82" presetID="9" presetClass="emph" presetSubtype="0" grpId="1" nodeType="withEffect">
                                  <p:stCondLst>
                                    <p:cond delay="0"/>
                                  </p:stCondLst>
                                  <p:childTnLst>
                                    <p:set>
                                      <p:cBhvr rctx="PPT">
                                        <p:cTn id="83" dur="indefinite"/>
                                        <p:tgtEl>
                                          <p:spTgt spid="35"/>
                                        </p:tgtEl>
                                        <p:attrNameLst>
                                          <p:attrName>style.opacity</p:attrName>
                                        </p:attrNameLst>
                                      </p:cBhvr>
                                      <p:to>
                                        <p:strVal val="1"/>
                                      </p:to>
                                    </p:set>
                                    <p:animEffect filter="image" prLst="opacity: 1">
                                      <p:cBhvr rctx="IE">
                                        <p:cTn id="84" dur="indefinite"/>
                                        <p:tgtEl>
                                          <p:spTgt spid="35"/>
                                        </p:tgtEl>
                                      </p:cBhvr>
                                    </p:animEffect>
                                  </p:childTnLst>
                                </p:cTn>
                              </p:par>
                              <p:par>
                                <p:cTn id="85" presetID="9" presetClass="emph" presetSubtype="0" nodeType="withEffect">
                                  <p:stCondLst>
                                    <p:cond delay="0"/>
                                  </p:stCondLst>
                                  <p:childTnLst>
                                    <p:set>
                                      <p:cBhvr rctx="PPT">
                                        <p:cTn id="86" dur="indefinite"/>
                                        <p:tgtEl>
                                          <p:spTgt spid="3"/>
                                        </p:tgtEl>
                                        <p:attrNameLst>
                                          <p:attrName>style.opacity</p:attrName>
                                        </p:attrNameLst>
                                      </p:cBhvr>
                                      <p:to>
                                        <p:strVal val="1"/>
                                      </p:to>
                                    </p:set>
                                    <p:animEffect filter="image" prLst="opacity: 1">
                                      <p:cBhvr rctx="IE">
                                        <p:cTn id="8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3" grpId="1" animBg="1"/>
      <p:bldP spid="14" grpId="0" animBg="1"/>
      <p:bldP spid="15" grpId="0" animBg="1"/>
      <p:bldP spid="15" grpId="1" animBg="1"/>
      <p:bldP spid="15" grpId="2" animBg="1"/>
      <p:bldP spid="18" grpId="0"/>
      <p:bldP spid="18" grpId="1"/>
      <p:bldP spid="22" grpId="0"/>
      <p:bldP spid="22" grpId="1"/>
      <p:bldP spid="34" grpId="0"/>
      <p:bldP spid="34" grpId="1"/>
      <p:bldP spid="35" grpId="0"/>
      <p:bldP spid="35" grpId="1"/>
      <p:bldP spid="37" grpId="0"/>
      <p:bldP spid="37" grpId="1"/>
      <p:bldP spid="37" grpId="2"/>
      <p:bldP spid="37" grpId="3"/>
      <p:bldP spid="50" grpId="0"/>
      <p:bldP spid="50" grpId="1"/>
      <p:bldP spid="50" grpId="2"/>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Round Single Corner Rectangle 42"/>
          <p:cNvSpPr/>
          <p:nvPr/>
        </p:nvSpPr>
        <p:spPr bwMode="auto">
          <a:xfrm rot="16200000">
            <a:off x="2855119" y="1003697"/>
            <a:ext cx="1601390" cy="1591866"/>
          </a:xfrm>
          <a:prstGeom prst="round1Rect">
            <a:avLst/>
          </a:prstGeom>
          <a:gradFill flip="none" rotWithShape="1">
            <a:gsLst>
              <a:gs pos="0">
                <a:schemeClr val="accent3">
                  <a:alpha val="28000"/>
                </a:schemeClr>
              </a:gs>
              <a:gs pos="35000">
                <a:schemeClr val="bg1">
                  <a:alpha val="56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 name="Group 36"/>
          <p:cNvGrpSpPr>
            <a:grpSpLocks/>
          </p:cNvGrpSpPr>
          <p:nvPr/>
        </p:nvGrpSpPr>
        <p:grpSpPr bwMode="auto">
          <a:xfrm>
            <a:off x="2572941" y="711994"/>
            <a:ext cx="4112419" cy="4017169"/>
            <a:chOff x="1905998" y="950029"/>
            <a:chExt cx="5484406" cy="5355380"/>
          </a:xfrm>
        </p:grpSpPr>
        <p:pic>
          <p:nvPicPr>
            <p:cNvPr id="363524" name="Picture 5" descr="C:\Users\BrooMeister\Desktop\Work-PC\Aquent\Effectiveness Institute\PS Release\crosshairs_01.png"/>
            <p:cNvPicPr>
              <a:picLocks noChangeAspect="1" noChangeArrowheads="1"/>
            </p:cNvPicPr>
            <p:nvPr/>
          </p:nvPicPr>
          <p:blipFill>
            <a:blip r:embed="rId4">
              <a:extLst>
                <a:ext uri="{28A0092B-C50C-407E-A947-70E740481C1C}">
                  <a14:useLocalDpi xmlns:a14="http://schemas.microsoft.com/office/drawing/2010/main" val="0"/>
                </a:ext>
              </a:extLst>
            </a:blip>
            <a:srcRect l="19009" t="9888" r="15506" b="4851"/>
            <a:stretch>
              <a:fillRect/>
            </a:stretch>
          </p:blipFill>
          <p:spPr bwMode="auto">
            <a:xfrm>
              <a:off x="1905998" y="950029"/>
              <a:ext cx="5484406" cy="53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525" name="Rectangle 69"/>
            <p:cNvSpPr>
              <a:spLocks noChangeArrowheads="1"/>
            </p:cNvSpPr>
            <p:nvPr/>
          </p:nvSpPr>
          <p:spPr bwMode="auto">
            <a:xfrm>
              <a:off x="4780293"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3526" name="Rectangle 69"/>
            <p:cNvSpPr>
              <a:spLocks noChangeArrowheads="1"/>
            </p:cNvSpPr>
            <p:nvPr/>
          </p:nvSpPr>
          <p:spPr bwMode="auto">
            <a:xfrm>
              <a:off x="4404853" y="4093581"/>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363527" name="Rectangle 69"/>
            <p:cNvSpPr>
              <a:spLocks noChangeArrowheads="1"/>
            </p:cNvSpPr>
            <p:nvPr/>
          </p:nvSpPr>
          <p:spPr bwMode="auto">
            <a:xfrm>
              <a:off x="2322104"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63528" name="Rectangle 69"/>
            <p:cNvSpPr>
              <a:spLocks noChangeArrowheads="1"/>
            </p:cNvSpPr>
            <p:nvPr/>
          </p:nvSpPr>
          <p:spPr bwMode="auto">
            <a:xfrm>
              <a:off x="4404853" y="1569457"/>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grpSp>
      <p:sp>
        <p:nvSpPr>
          <p:cNvPr id="12" name="Round Single Corner Rectangle 11" hidden="1"/>
          <p:cNvSpPr/>
          <p:nvPr/>
        </p:nvSpPr>
        <p:spPr bwMode="auto">
          <a:xfrm>
            <a:off x="4686300" y="1007269"/>
            <a:ext cx="1587104"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3" name="Round Single Corner Rectangle 12" hidden="1"/>
          <p:cNvSpPr/>
          <p:nvPr/>
        </p:nvSpPr>
        <p:spPr bwMode="auto">
          <a:xfrm rot="5400000">
            <a:off x="4689277" y="2827139"/>
            <a:ext cx="1576388"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4" name="Round Single Corner Rectangle 13" hidden="1"/>
          <p:cNvSpPr/>
          <p:nvPr/>
        </p:nvSpPr>
        <p:spPr bwMode="auto">
          <a:xfrm rot="10800000">
            <a:off x="2869407" y="2820592"/>
            <a:ext cx="1588294" cy="1591865"/>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5" name="Round Single Corner Rectangle 14" hidden="1"/>
          <p:cNvSpPr/>
          <p:nvPr/>
        </p:nvSpPr>
        <p:spPr bwMode="auto">
          <a:xfrm rot="16200000">
            <a:off x="2879527" y="988814"/>
            <a:ext cx="1571625" cy="1591866"/>
          </a:xfrm>
          <a:prstGeom prst="round1Rect">
            <a:avLst/>
          </a:prstGeom>
          <a:gradFill flip="none" rotWithShape="1">
            <a:gsLst>
              <a:gs pos="0">
                <a:schemeClr val="accent6">
                  <a:lumMod val="75000"/>
                  <a:alpha val="20000"/>
                </a:schemeClr>
              </a:gs>
              <a:gs pos="35000">
                <a:schemeClr val="accent6">
                  <a:lumMod val="50000"/>
                  <a:alpha val="1000"/>
                </a:schemeClr>
              </a:gs>
              <a:gs pos="100000">
                <a:schemeClr val="accent1">
                  <a:tint val="15000"/>
                  <a:satMod val="350000"/>
                  <a:alpha val="18000"/>
                </a:schemeClr>
              </a:gs>
            </a:gsLst>
            <a:lin ang="18900000" scaled="1"/>
            <a:tileRect/>
          </a:gradFill>
          <a:ln>
            <a:solidFill>
              <a:srgbClr val="0033CC"/>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6" name="Rectangle 75"/>
          <p:cNvSpPr>
            <a:spLocks noChangeArrowheads="1"/>
          </p:cNvSpPr>
          <p:nvPr/>
        </p:nvSpPr>
        <p:spPr bwMode="auto">
          <a:xfrm>
            <a:off x="3296201" y="1325166"/>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1E4558"/>
                </a:solidFill>
              </a:rPr>
              <a:t>A</a:t>
            </a:r>
          </a:p>
        </p:txBody>
      </p:sp>
      <p:sp>
        <p:nvSpPr>
          <p:cNvPr id="18" name="Rectangle 77"/>
          <p:cNvSpPr>
            <a:spLocks noChangeArrowheads="1"/>
          </p:cNvSpPr>
          <p:nvPr/>
        </p:nvSpPr>
        <p:spPr bwMode="auto">
          <a:xfrm>
            <a:off x="3220641" y="2045494"/>
            <a:ext cx="622768" cy="233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Analyzer</a:t>
            </a:r>
          </a:p>
        </p:txBody>
      </p:sp>
      <p:sp>
        <p:nvSpPr>
          <p:cNvPr id="2" name="Title 1"/>
          <p:cNvSpPr>
            <a:spLocks noGrp="1"/>
          </p:cNvSpPr>
          <p:nvPr>
            <p:ph type="title" idx="4294967295"/>
          </p:nvPr>
        </p:nvSpPr>
        <p:spPr bwMode="auto">
          <a:xfrm>
            <a:off x="1485900" y="205979"/>
            <a:ext cx="6172200" cy="551259"/>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i="1">
                <a:solidFill>
                  <a:schemeClr val="bg1"/>
                </a:solidFill>
                <a:effectLst/>
              </a:rPr>
              <a:t>BEHAVIOR TENDENCIES</a:t>
            </a:r>
            <a:endParaRPr>
              <a:solidFill>
                <a:schemeClr val="bg1"/>
              </a:solidFill>
              <a:effectLst/>
            </a:endParaRPr>
          </a:p>
        </p:txBody>
      </p:sp>
      <p:sp>
        <p:nvSpPr>
          <p:cNvPr id="34" name="TextBox 33"/>
          <p:cNvSpPr txBox="1">
            <a:spLocks noChangeArrowheads="1"/>
          </p:cNvSpPr>
          <p:nvPr/>
        </p:nvSpPr>
        <p:spPr bwMode="auto">
          <a:xfrm>
            <a:off x="4787504" y="894160"/>
            <a:ext cx="2066591" cy="14964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2425" indent="-339725">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CONTROLLER</a:t>
            </a:r>
          </a:p>
          <a:p>
            <a:pPr>
              <a:lnSpc>
                <a:spcPct val="110000"/>
              </a:lnSpc>
              <a:spcBef>
                <a:spcPct val="20000"/>
              </a:spcBef>
              <a:buSzPct val="90000"/>
              <a:buFontTx/>
              <a:buBlip>
                <a:blip r:embed="rId5"/>
              </a:buBlip>
            </a:pPr>
            <a:r>
              <a:rPr lang="en-US" sz="900" b="1">
                <a:solidFill>
                  <a:srgbClr val="FFFFFF"/>
                </a:solidFill>
                <a:latin typeface="Arial" charset="0"/>
              </a:rPr>
              <a:t>Results</a:t>
            </a:r>
          </a:p>
          <a:p>
            <a:pPr>
              <a:lnSpc>
                <a:spcPct val="110000"/>
              </a:lnSpc>
              <a:spcBef>
                <a:spcPct val="20000"/>
              </a:spcBef>
              <a:buSzPct val="90000"/>
              <a:buFontTx/>
              <a:buBlip>
                <a:blip r:embed="rId5"/>
              </a:buBlip>
            </a:pPr>
            <a:r>
              <a:rPr lang="en-US" sz="900" b="1">
                <a:solidFill>
                  <a:srgbClr val="FFFFFF"/>
                </a:solidFill>
                <a:latin typeface="Arial" charset="0"/>
              </a:rPr>
              <a:t>To be in control</a:t>
            </a:r>
          </a:p>
          <a:p>
            <a:pPr>
              <a:lnSpc>
                <a:spcPct val="110000"/>
              </a:lnSpc>
              <a:spcBef>
                <a:spcPct val="20000"/>
              </a:spcBef>
              <a:buSzPct val="90000"/>
              <a:buFontTx/>
              <a:buBlip>
                <a:blip r:embed="rId5"/>
              </a:buBlip>
            </a:pPr>
            <a:r>
              <a:rPr lang="en-US" sz="900" b="1">
                <a:solidFill>
                  <a:srgbClr val="FFFFFF"/>
                </a:solidFill>
                <a:latin typeface="Arial" charset="0"/>
              </a:rPr>
              <a:t>Uses conflict</a:t>
            </a:r>
          </a:p>
          <a:p>
            <a:pPr>
              <a:lnSpc>
                <a:spcPct val="110000"/>
              </a:lnSpc>
              <a:spcBef>
                <a:spcPct val="20000"/>
              </a:spcBef>
              <a:buSzPct val="90000"/>
              <a:buFontTx/>
              <a:buBlip>
                <a:blip r:embed="rId5"/>
              </a:buBlip>
            </a:pPr>
            <a:r>
              <a:rPr lang="en-US" sz="900" b="1">
                <a:solidFill>
                  <a:srgbClr val="FFFFFF"/>
                </a:solidFill>
                <a:latin typeface="Arial" charset="0"/>
              </a:rPr>
              <a:t>Listening</a:t>
            </a:r>
          </a:p>
          <a:p>
            <a:pPr>
              <a:lnSpc>
                <a:spcPct val="110000"/>
              </a:lnSpc>
              <a:spcBef>
                <a:spcPct val="20000"/>
              </a:spcBef>
              <a:buSzPct val="90000"/>
              <a:buFontTx/>
              <a:buBlip>
                <a:blip r:embed="rId5"/>
              </a:buBlip>
            </a:pPr>
            <a:r>
              <a:rPr lang="en-US" sz="900" b="1">
                <a:solidFill>
                  <a:srgbClr val="FFFFFF"/>
                </a:solidFill>
                <a:latin typeface="Arial" charset="0"/>
              </a:rPr>
              <a:t>Their objectives and results</a:t>
            </a:r>
          </a:p>
          <a:p>
            <a:pPr>
              <a:lnSpc>
                <a:spcPct val="110000"/>
              </a:lnSpc>
              <a:spcBef>
                <a:spcPct val="20000"/>
              </a:spcBef>
              <a:buSzPct val="90000"/>
              <a:buFontTx/>
              <a:buBlip>
                <a:blip r:embed="rId5"/>
              </a:buBlip>
            </a:pPr>
            <a:r>
              <a:rPr lang="en-US" sz="900" b="1">
                <a:solidFill>
                  <a:srgbClr val="FFFFFF"/>
                </a:solidFill>
                <a:latin typeface="Arial" charset="0"/>
              </a:rPr>
              <a:t>Be efficient</a:t>
            </a:r>
          </a:p>
          <a:p>
            <a:pPr>
              <a:lnSpc>
                <a:spcPct val="110000"/>
              </a:lnSpc>
              <a:spcBef>
                <a:spcPct val="20000"/>
              </a:spcBef>
              <a:buSzPct val="90000"/>
              <a:buFontTx/>
              <a:buBlip>
                <a:blip r:embed="rId5"/>
              </a:buBlip>
            </a:pPr>
            <a:r>
              <a:rPr lang="en-US" sz="900" b="1">
                <a:solidFill>
                  <a:srgbClr val="FFFFFF"/>
                </a:solidFill>
                <a:latin typeface="Arial" charset="0"/>
              </a:rPr>
              <a:t>Action</a:t>
            </a:r>
            <a:endParaRPr lang="en-US" sz="900" b="1"/>
          </a:p>
        </p:txBody>
      </p:sp>
      <p:sp>
        <p:nvSpPr>
          <p:cNvPr id="35" name="TextBox 34"/>
          <p:cNvSpPr txBox="1">
            <a:spLocks noChangeArrowheads="1"/>
          </p:cNvSpPr>
          <p:nvPr/>
        </p:nvSpPr>
        <p:spPr bwMode="auto">
          <a:xfrm>
            <a:off x="4787504" y="2951560"/>
            <a:ext cx="1908215" cy="14931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7663" indent="-347663">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PERSUADER</a:t>
            </a:r>
          </a:p>
          <a:p>
            <a:pPr>
              <a:lnSpc>
                <a:spcPct val="110000"/>
              </a:lnSpc>
              <a:spcBef>
                <a:spcPct val="20000"/>
              </a:spcBef>
              <a:buSzPct val="90000"/>
              <a:buFontTx/>
              <a:buBlip>
                <a:blip r:embed="rId5"/>
              </a:buBlip>
            </a:pPr>
            <a:r>
              <a:rPr lang="en-US" sz="900" b="1">
                <a:solidFill>
                  <a:srgbClr val="FFFFFF"/>
                </a:solidFill>
                <a:latin typeface="Arial" charset="0"/>
              </a:rPr>
              <a:t>People</a:t>
            </a:r>
          </a:p>
          <a:p>
            <a:pPr>
              <a:lnSpc>
                <a:spcPct val="110000"/>
              </a:lnSpc>
              <a:spcBef>
                <a:spcPct val="20000"/>
              </a:spcBef>
              <a:buSzPct val="90000"/>
              <a:buFontTx/>
              <a:buBlip>
                <a:blip r:embed="rId5"/>
              </a:buBlip>
            </a:pPr>
            <a:r>
              <a:rPr lang="en-US" sz="900" b="1">
                <a:solidFill>
                  <a:srgbClr val="FFFFFF"/>
                </a:solidFill>
                <a:latin typeface="Arial" charset="0"/>
              </a:rPr>
              <a:t>To be liked</a:t>
            </a:r>
          </a:p>
          <a:p>
            <a:pPr>
              <a:lnSpc>
                <a:spcPct val="110000"/>
              </a:lnSpc>
              <a:spcBef>
                <a:spcPct val="20000"/>
              </a:spcBef>
              <a:buSzPct val="90000"/>
              <a:buFontTx/>
              <a:buBlip>
                <a:blip r:embed="rId5"/>
              </a:buBlip>
            </a:pPr>
            <a:r>
              <a:rPr lang="en-US" sz="900" b="1">
                <a:solidFill>
                  <a:srgbClr val="FFFFFF"/>
                </a:solidFill>
                <a:latin typeface="Arial" charset="0"/>
              </a:rPr>
              <a:t>Uses verbal skills</a:t>
            </a:r>
          </a:p>
          <a:p>
            <a:pPr>
              <a:lnSpc>
                <a:spcPct val="110000"/>
              </a:lnSpc>
              <a:spcBef>
                <a:spcPct val="20000"/>
              </a:spcBef>
              <a:buSzPct val="90000"/>
              <a:buFontTx/>
              <a:buBlip>
                <a:blip r:embed="rId5"/>
              </a:buBlip>
            </a:pPr>
            <a:r>
              <a:rPr lang="en-US" sz="900" b="1">
                <a:solidFill>
                  <a:srgbClr val="FFFFFF"/>
                </a:solidFill>
                <a:latin typeface="Arial" charset="0"/>
              </a:rPr>
              <a:t>Following systems</a:t>
            </a:r>
          </a:p>
          <a:p>
            <a:pPr>
              <a:lnSpc>
                <a:spcPct val="110000"/>
              </a:lnSpc>
              <a:spcBef>
                <a:spcPct val="20000"/>
              </a:spcBef>
              <a:buSzPct val="90000"/>
              <a:buFontTx/>
              <a:buBlip>
                <a:blip r:embed="rId5"/>
              </a:buBlip>
            </a:pPr>
            <a:r>
              <a:rPr lang="en-US" sz="900" b="1">
                <a:solidFill>
                  <a:srgbClr val="FFFFFF"/>
                </a:solidFill>
                <a:latin typeface="Arial" charset="0"/>
              </a:rPr>
              <a:t>Their ability to take risks</a:t>
            </a:r>
          </a:p>
          <a:p>
            <a:pPr>
              <a:lnSpc>
                <a:spcPct val="110000"/>
              </a:lnSpc>
              <a:spcBef>
                <a:spcPct val="20000"/>
              </a:spcBef>
              <a:buSzPct val="90000"/>
              <a:buFontTx/>
              <a:buBlip>
                <a:blip r:embed="rId5"/>
              </a:buBlip>
            </a:pPr>
            <a:r>
              <a:rPr lang="en-US" sz="900" b="1">
                <a:solidFill>
                  <a:srgbClr val="FFFFFF"/>
                </a:solidFill>
                <a:latin typeface="Arial" charset="0"/>
              </a:rPr>
              <a:t>Get acquainted, have fun</a:t>
            </a:r>
          </a:p>
          <a:p>
            <a:pPr>
              <a:lnSpc>
                <a:spcPct val="110000"/>
              </a:lnSpc>
              <a:spcBef>
                <a:spcPct val="20000"/>
              </a:spcBef>
              <a:buSzPct val="90000"/>
              <a:buFontTx/>
              <a:buBlip>
                <a:blip r:embed="rId5"/>
              </a:buBlip>
            </a:pPr>
            <a:r>
              <a:rPr lang="en-US" sz="900" b="1">
                <a:solidFill>
                  <a:srgbClr val="FFFFFF"/>
                </a:solidFill>
                <a:latin typeface="Arial" charset="0"/>
              </a:rPr>
              <a:t>Approval and praise</a:t>
            </a:r>
          </a:p>
        </p:txBody>
      </p:sp>
      <p:sp>
        <p:nvSpPr>
          <p:cNvPr id="37" name="TextBox 36"/>
          <p:cNvSpPr txBox="1">
            <a:spLocks noChangeArrowheads="1"/>
          </p:cNvSpPr>
          <p:nvPr/>
        </p:nvSpPr>
        <p:spPr bwMode="auto">
          <a:xfrm>
            <a:off x="2432448" y="2976562"/>
            <a:ext cx="1797287" cy="14931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2425" indent="-339725">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STABILIZER</a:t>
            </a:r>
          </a:p>
          <a:p>
            <a:pPr>
              <a:lnSpc>
                <a:spcPct val="110000"/>
              </a:lnSpc>
              <a:spcBef>
                <a:spcPct val="20000"/>
              </a:spcBef>
              <a:buSzPct val="90000"/>
              <a:buFontTx/>
              <a:buBlip>
                <a:blip r:embed="rId5"/>
              </a:buBlip>
            </a:pPr>
            <a:r>
              <a:rPr lang="en-US" sz="900" b="1">
                <a:solidFill>
                  <a:srgbClr val="FFFFFF"/>
                </a:solidFill>
                <a:latin typeface="Arial" charset="0"/>
              </a:rPr>
              <a:t>Relationships</a:t>
            </a:r>
          </a:p>
          <a:p>
            <a:pPr>
              <a:lnSpc>
                <a:spcPct val="110000"/>
              </a:lnSpc>
              <a:spcBef>
                <a:spcPct val="20000"/>
              </a:spcBef>
              <a:buSzPct val="90000"/>
              <a:buFontTx/>
              <a:buBlip>
                <a:blip r:embed="rId5"/>
              </a:buBlip>
            </a:pPr>
            <a:r>
              <a:rPr lang="en-US" sz="900" b="1">
                <a:solidFill>
                  <a:srgbClr val="FFFFFF"/>
                </a:solidFill>
                <a:latin typeface="Arial" charset="0"/>
              </a:rPr>
              <a:t>Security</a:t>
            </a:r>
          </a:p>
          <a:p>
            <a:pPr>
              <a:lnSpc>
                <a:spcPct val="110000"/>
              </a:lnSpc>
              <a:spcBef>
                <a:spcPct val="20000"/>
              </a:spcBef>
              <a:buSzPct val="90000"/>
              <a:buFontTx/>
              <a:buBlip>
                <a:blip r:embed="rId5"/>
              </a:buBlip>
            </a:pPr>
            <a:r>
              <a:rPr lang="en-US" sz="900" b="1">
                <a:solidFill>
                  <a:srgbClr val="FFFFFF"/>
                </a:solidFill>
                <a:latin typeface="Arial" charset="0"/>
              </a:rPr>
              <a:t>Maintaining harmony</a:t>
            </a:r>
          </a:p>
          <a:p>
            <a:pPr>
              <a:lnSpc>
                <a:spcPct val="110000"/>
              </a:lnSpc>
              <a:spcBef>
                <a:spcPct val="20000"/>
              </a:spcBef>
              <a:buSzPct val="90000"/>
              <a:buFontTx/>
              <a:buBlip>
                <a:blip r:embed="rId5"/>
              </a:buBlip>
            </a:pPr>
            <a:r>
              <a:rPr lang="en-US" sz="900" b="1">
                <a:solidFill>
                  <a:srgbClr val="FFFFFF"/>
                </a:solidFill>
                <a:latin typeface="Arial" charset="0"/>
              </a:rPr>
              <a:t>Initiating quickly</a:t>
            </a:r>
          </a:p>
          <a:p>
            <a:pPr>
              <a:lnSpc>
                <a:spcPct val="110000"/>
              </a:lnSpc>
              <a:spcBef>
                <a:spcPct val="20000"/>
              </a:spcBef>
              <a:buSzPct val="90000"/>
              <a:buFontTx/>
              <a:buBlip>
                <a:blip r:embed="rId5"/>
              </a:buBlip>
            </a:pPr>
            <a:r>
              <a:rPr lang="en-US" sz="900" b="1">
                <a:solidFill>
                  <a:srgbClr val="FFFFFF"/>
                </a:solidFill>
                <a:latin typeface="Arial" charset="0"/>
              </a:rPr>
              <a:t>Them as a person</a:t>
            </a:r>
          </a:p>
          <a:p>
            <a:pPr>
              <a:lnSpc>
                <a:spcPct val="110000"/>
              </a:lnSpc>
              <a:spcBef>
                <a:spcPct val="20000"/>
              </a:spcBef>
              <a:buSzPct val="90000"/>
              <a:buFontTx/>
              <a:buBlip>
                <a:blip r:embed="rId5"/>
              </a:buBlip>
            </a:pPr>
            <a:r>
              <a:rPr lang="en-US" sz="900" b="1">
                <a:solidFill>
                  <a:srgbClr val="FFFFFF"/>
                </a:solidFill>
                <a:latin typeface="Arial" charset="0"/>
              </a:rPr>
              <a:t>Understand their goals</a:t>
            </a:r>
          </a:p>
          <a:p>
            <a:pPr>
              <a:lnSpc>
                <a:spcPct val="110000"/>
              </a:lnSpc>
              <a:spcBef>
                <a:spcPct val="20000"/>
              </a:spcBef>
              <a:buSzPct val="90000"/>
              <a:buFontTx/>
              <a:buBlip>
                <a:blip r:embed="rId5"/>
              </a:buBlip>
            </a:pPr>
            <a:r>
              <a:rPr lang="en-US" sz="900" b="1">
                <a:solidFill>
                  <a:srgbClr val="FFFFFF"/>
                </a:solidFill>
                <a:latin typeface="Arial" charset="0"/>
              </a:rPr>
              <a:t>Appreciation</a:t>
            </a:r>
          </a:p>
        </p:txBody>
      </p:sp>
      <p:sp>
        <p:nvSpPr>
          <p:cNvPr id="50" name="TextBox 49"/>
          <p:cNvSpPr txBox="1">
            <a:spLocks noChangeArrowheads="1"/>
          </p:cNvSpPr>
          <p:nvPr/>
        </p:nvSpPr>
        <p:spPr bwMode="auto">
          <a:xfrm>
            <a:off x="1488282" y="1075135"/>
            <a:ext cx="4582537" cy="33610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2100" i="1">
                <a:solidFill>
                  <a:srgbClr val="F2EBD9"/>
                </a:solidFill>
              </a:rPr>
              <a:t>ANALYZER</a:t>
            </a:r>
          </a:p>
          <a:p>
            <a:pPr>
              <a:lnSpc>
                <a:spcPct val="110000"/>
              </a:lnSpc>
              <a:spcBef>
                <a:spcPct val="20000"/>
              </a:spcBef>
              <a:buSzPct val="90000"/>
              <a:buFontTx/>
              <a:buBlip>
                <a:blip r:embed="rId5"/>
              </a:buBlip>
            </a:pPr>
            <a:r>
              <a:rPr lang="en-US" sz="2100">
                <a:solidFill>
                  <a:srgbClr val="FFFFFF"/>
                </a:solidFill>
                <a:latin typeface="Arial" charset="0"/>
              </a:rPr>
              <a:t>Quality, accuracy and perfection</a:t>
            </a:r>
          </a:p>
          <a:p>
            <a:pPr>
              <a:lnSpc>
                <a:spcPct val="110000"/>
              </a:lnSpc>
              <a:spcBef>
                <a:spcPct val="20000"/>
              </a:spcBef>
              <a:buSzPct val="90000"/>
              <a:buFontTx/>
              <a:buBlip>
                <a:blip r:embed="rId5"/>
              </a:buBlip>
            </a:pPr>
            <a:r>
              <a:rPr lang="en-US" sz="2100">
                <a:solidFill>
                  <a:srgbClr val="FFFFFF"/>
                </a:solidFill>
                <a:latin typeface="Arial" charset="0"/>
              </a:rPr>
              <a:t>To get it right</a:t>
            </a:r>
          </a:p>
          <a:p>
            <a:pPr>
              <a:lnSpc>
                <a:spcPct val="110000"/>
              </a:lnSpc>
              <a:spcBef>
                <a:spcPct val="20000"/>
              </a:spcBef>
              <a:buSzPct val="90000"/>
              <a:buFontTx/>
              <a:buBlip>
                <a:blip r:embed="rId5"/>
              </a:buBlip>
            </a:pPr>
            <a:r>
              <a:rPr lang="en-US" sz="2100">
                <a:solidFill>
                  <a:srgbClr val="FFFFFF"/>
                </a:solidFill>
                <a:latin typeface="Arial" charset="0"/>
              </a:rPr>
              <a:t>Uses facts, data, history</a:t>
            </a:r>
          </a:p>
          <a:p>
            <a:pPr>
              <a:lnSpc>
                <a:spcPct val="110000"/>
              </a:lnSpc>
              <a:spcBef>
                <a:spcPct val="20000"/>
              </a:spcBef>
              <a:buSzPct val="90000"/>
              <a:buFontTx/>
              <a:buBlip>
                <a:blip r:embed="rId5"/>
              </a:buBlip>
            </a:pPr>
            <a:r>
              <a:rPr lang="en-US" sz="2100">
                <a:solidFill>
                  <a:srgbClr val="FFFFFF"/>
                </a:solidFill>
                <a:latin typeface="Arial" charset="0"/>
              </a:rPr>
              <a:t>Declaring a position</a:t>
            </a:r>
          </a:p>
          <a:p>
            <a:pPr>
              <a:lnSpc>
                <a:spcPct val="110000"/>
              </a:lnSpc>
              <a:spcBef>
                <a:spcPct val="20000"/>
              </a:spcBef>
              <a:buSzPct val="90000"/>
              <a:buFontTx/>
              <a:buBlip>
                <a:blip r:embed="rId5"/>
              </a:buBlip>
            </a:pPr>
            <a:r>
              <a:rPr lang="en-US" sz="2100">
                <a:solidFill>
                  <a:srgbClr val="FFFFFF"/>
                </a:solidFill>
                <a:latin typeface="Arial" charset="0"/>
              </a:rPr>
              <a:t>Their standards and principles</a:t>
            </a:r>
          </a:p>
          <a:p>
            <a:pPr>
              <a:lnSpc>
                <a:spcPct val="110000"/>
              </a:lnSpc>
              <a:spcBef>
                <a:spcPct val="20000"/>
              </a:spcBef>
              <a:buSzPct val="90000"/>
              <a:buFontTx/>
              <a:buBlip>
                <a:blip r:embed="rId5"/>
              </a:buBlip>
            </a:pPr>
            <a:r>
              <a:rPr lang="en-US" sz="2100">
                <a:solidFill>
                  <a:srgbClr val="FFFFFF"/>
                </a:solidFill>
                <a:latin typeface="Arial" charset="0"/>
              </a:rPr>
              <a:t>Be accurate</a:t>
            </a:r>
          </a:p>
          <a:p>
            <a:pPr>
              <a:lnSpc>
                <a:spcPct val="110000"/>
              </a:lnSpc>
              <a:spcBef>
                <a:spcPct val="20000"/>
              </a:spcBef>
              <a:buSzPct val="90000"/>
              <a:buFontTx/>
              <a:buBlip>
                <a:blip r:embed="rId5"/>
              </a:buBlip>
            </a:pPr>
            <a:r>
              <a:rPr lang="en-US" sz="2100">
                <a:solidFill>
                  <a:srgbClr val="FFFFFF"/>
                </a:solidFill>
                <a:latin typeface="Arial" charset="0"/>
              </a:rPr>
              <a:t>Facts and data</a:t>
            </a:r>
          </a:p>
        </p:txBody>
      </p:sp>
      <p:sp>
        <p:nvSpPr>
          <p:cNvPr id="51" name="TextBox 50"/>
          <p:cNvSpPr txBox="1">
            <a:spLocks noChangeArrowheads="1"/>
          </p:cNvSpPr>
          <p:nvPr/>
        </p:nvSpPr>
        <p:spPr bwMode="auto">
          <a:xfrm>
            <a:off x="2419350" y="933450"/>
            <a:ext cx="2103835" cy="179786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39725">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b="1" i="1">
                <a:solidFill>
                  <a:srgbClr val="F2EBD9"/>
                </a:solidFill>
              </a:rPr>
              <a:t>ANALYZER</a:t>
            </a:r>
          </a:p>
          <a:p>
            <a:pPr>
              <a:lnSpc>
                <a:spcPct val="110000"/>
              </a:lnSpc>
              <a:spcBef>
                <a:spcPct val="20000"/>
              </a:spcBef>
              <a:buSzPct val="90000"/>
              <a:buFontTx/>
              <a:buBlip>
                <a:blip r:embed="rId5"/>
              </a:buBlip>
            </a:pPr>
            <a:r>
              <a:rPr lang="en-US" sz="900" b="1">
                <a:solidFill>
                  <a:srgbClr val="FFFFFF"/>
                </a:solidFill>
                <a:latin typeface="Arial" charset="0"/>
              </a:rPr>
              <a:t>Quality, accuracy and perfection</a:t>
            </a:r>
          </a:p>
          <a:p>
            <a:pPr>
              <a:lnSpc>
                <a:spcPct val="110000"/>
              </a:lnSpc>
              <a:spcBef>
                <a:spcPct val="20000"/>
              </a:spcBef>
              <a:buSzPct val="90000"/>
              <a:buFontTx/>
              <a:buBlip>
                <a:blip r:embed="rId5"/>
              </a:buBlip>
            </a:pPr>
            <a:r>
              <a:rPr lang="en-US" sz="900" b="1">
                <a:solidFill>
                  <a:srgbClr val="FFFFFF"/>
                </a:solidFill>
                <a:latin typeface="Arial" charset="0"/>
              </a:rPr>
              <a:t>To get it right</a:t>
            </a:r>
          </a:p>
          <a:p>
            <a:pPr>
              <a:lnSpc>
                <a:spcPct val="110000"/>
              </a:lnSpc>
              <a:spcBef>
                <a:spcPct val="20000"/>
              </a:spcBef>
              <a:buSzPct val="90000"/>
              <a:buFontTx/>
              <a:buBlip>
                <a:blip r:embed="rId5"/>
              </a:buBlip>
            </a:pPr>
            <a:r>
              <a:rPr lang="en-US" sz="900" b="1">
                <a:solidFill>
                  <a:srgbClr val="FFFFFF"/>
                </a:solidFill>
                <a:latin typeface="Arial" charset="0"/>
              </a:rPr>
              <a:t>Uses facts, data, history</a:t>
            </a:r>
          </a:p>
          <a:p>
            <a:pPr>
              <a:lnSpc>
                <a:spcPct val="110000"/>
              </a:lnSpc>
              <a:spcBef>
                <a:spcPct val="20000"/>
              </a:spcBef>
              <a:buSzPct val="90000"/>
              <a:buFontTx/>
              <a:buBlip>
                <a:blip r:embed="rId5"/>
              </a:buBlip>
            </a:pPr>
            <a:r>
              <a:rPr lang="en-US" sz="900" b="1">
                <a:solidFill>
                  <a:srgbClr val="FFFFFF"/>
                </a:solidFill>
                <a:latin typeface="Arial" charset="0"/>
              </a:rPr>
              <a:t>Declaring a position</a:t>
            </a:r>
          </a:p>
          <a:p>
            <a:pPr>
              <a:lnSpc>
                <a:spcPct val="110000"/>
              </a:lnSpc>
              <a:spcBef>
                <a:spcPct val="20000"/>
              </a:spcBef>
              <a:buSzPct val="90000"/>
              <a:buFontTx/>
              <a:buBlip>
                <a:blip r:embed="rId5"/>
              </a:buBlip>
            </a:pPr>
            <a:r>
              <a:rPr lang="en-US" sz="900" b="1">
                <a:solidFill>
                  <a:srgbClr val="FFFFFF"/>
                </a:solidFill>
                <a:latin typeface="Arial" charset="0"/>
              </a:rPr>
              <a:t>Their standards and principles</a:t>
            </a:r>
          </a:p>
          <a:p>
            <a:pPr>
              <a:lnSpc>
                <a:spcPct val="110000"/>
              </a:lnSpc>
              <a:spcBef>
                <a:spcPct val="20000"/>
              </a:spcBef>
              <a:buSzPct val="90000"/>
              <a:buFontTx/>
              <a:buBlip>
                <a:blip r:embed="rId5"/>
              </a:buBlip>
            </a:pPr>
            <a:r>
              <a:rPr lang="en-US" sz="900" b="1">
                <a:solidFill>
                  <a:srgbClr val="FFFFFF"/>
                </a:solidFill>
                <a:latin typeface="Arial" charset="0"/>
              </a:rPr>
              <a:t>Be accurate</a:t>
            </a:r>
          </a:p>
          <a:p>
            <a:pPr>
              <a:lnSpc>
                <a:spcPct val="110000"/>
              </a:lnSpc>
              <a:spcBef>
                <a:spcPct val="20000"/>
              </a:spcBef>
              <a:buSzPct val="90000"/>
              <a:buFontTx/>
              <a:buBlip>
                <a:blip r:embed="rId5"/>
              </a:buBlip>
            </a:pPr>
            <a:r>
              <a:rPr lang="en-US" sz="900" b="1">
                <a:solidFill>
                  <a:srgbClr val="FFFFFF"/>
                </a:solidFill>
                <a:latin typeface="Arial" charset="0"/>
              </a:rPr>
              <a:t>Facts and data</a:t>
            </a:r>
          </a:p>
        </p:txBody>
      </p:sp>
      <p:sp>
        <p:nvSpPr>
          <p:cNvPr id="363542" name="Text Box 22"/>
          <p:cNvSpPr txBox="1">
            <a:spLocks noChangeArrowheads="1"/>
          </p:cNvSpPr>
          <p:nvPr/>
        </p:nvSpPr>
        <p:spPr bwMode="auto">
          <a:xfrm>
            <a:off x="1198960" y="4858942"/>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3"/>
                                        </p:tgtEl>
                                      </p:cBhvr>
                                    </p:animEffect>
                                    <p:set>
                                      <p:cBhvr>
                                        <p:cTn id="10" dur="1" fill="hold">
                                          <p:stCondLst>
                                            <p:cond delay="999"/>
                                          </p:stCondLst>
                                        </p:cTn>
                                        <p:tgtEl>
                                          <p:spTgt spid="4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16"/>
                                        </p:tgtEl>
                                      </p:cBhvr>
                                      <p:by x="400000" y="400000"/>
                                    </p:animScale>
                                  </p:childTnLst>
                                </p:cTn>
                              </p:par>
                              <p:par>
                                <p:cTn id="16" presetID="35" presetClass="path" presetSubtype="0" accel="50000" decel="50000" fill="hold" grpId="1" nodeType="withEffect">
                                  <p:stCondLst>
                                    <p:cond delay="0"/>
                                  </p:stCondLst>
                                  <p:childTnLst>
                                    <p:animMotion origin="layout" path="M 1.94444E-6 1.35091E-6 L -0.17778 -0.17141 " pathEditMode="relative" rAng="0" ptsTypes="AA">
                                      <p:cBhvr>
                                        <p:cTn id="17" dur="2000" fill="hold"/>
                                        <p:tgtEl>
                                          <p:spTgt spid="18"/>
                                        </p:tgtEl>
                                        <p:attrNameLst>
                                          <p:attrName>ppt_x</p:attrName>
                                          <p:attrName>ppt_y</p:attrName>
                                        </p:attrNameLst>
                                      </p:cBhvr>
                                      <p:rCtr x="-8889" y="-8582"/>
                                    </p:animMotion>
                                  </p:childTnLst>
                                </p:cTn>
                              </p:par>
                            </p:childTnLst>
                          </p:cTn>
                        </p:par>
                        <p:par>
                          <p:cTn id="18" fill="hold" nodeType="afterGroup">
                            <p:stCondLst>
                              <p:cond delay="2000"/>
                            </p:stCondLst>
                            <p:childTnLst>
                              <p:par>
                                <p:cTn id="19" presetID="10" presetClass="exit" presetSubtype="0" fill="hold" grpId="0" nodeType="afterEffect">
                                  <p:stCondLst>
                                    <p:cond delay="0"/>
                                  </p:stCondLst>
                                  <p:childTnLst>
                                    <p:animEffect transition="out" filter="fade">
                                      <p:cBhvr>
                                        <p:cTn id="20" dur="2000"/>
                                        <p:tgtEl>
                                          <p:spTgt spid="18"/>
                                        </p:tgtEl>
                                      </p:cBhvr>
                                    </p:animEffect>
                                    <p:set>
                                      <p:cBhvr>
                                        <p:cTn id="21" dur="1" fill="hold">
                                          <p:stCondLst>
                                            <p:cond delay="1999"/>
                                          </p:stCondLst>
                                        </p:cTn>
                                        <p:tgtEl>
                                          <p:spTgt spid="1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childTnLst>
                                </p:cTn>
                              </p:par>
                              <p:par>
                                <p:cTn id="25" presetID="9" presetClass="emph" presetSubtype="0" grpId="0" nodeType="withEffect">
                                  <p:stCondLst>
                                    <p:cond delay="0"/>
                                  </p:stCondLst>
                                  <p:childTnLst>
                                    <p:set>
                                      <p:cBhvr rctx="PPT">
                                        <p:cTn id="26" dur="indefinite"/>
                                        <p:tgtEl>
                                          <p:spTgt spid="37"/>
                                        </p:tgtEl>
                                        <p:attrNameLst>
                                          <p:attrName>style.opacity</p:attrName>
                                        </p:attrNameLst>
                                      </p:cBhvr>
                                      <p:to>
                                        <p:strVal val="0.1"/>
                                      </p:to>
                                    </p:set>
                                    <p:animEffect filter="image" prLst="opacity: 0.1">
                                      <p:cBhvr rctx="IE">
                                        <p:cTn id="27" dur="indefinite"/>
                                        <p:tgtEl>
                                          <p:spTgt spid="37"/>
                                        </p:tgtEl>
                                      </p:cBhvr>
                                    </p:animEffect>
                                  </p:childTnLst>
                                </p:cTn>
                              </p:par>
                              <p:par>
                                <p:cTn id="28" presetID="9" presetClass="emph" presetSubtype="0" grpId="0" nodeType="withEffect">
                                  <p:stCondLst>
                                    <p:cond delay="0"/>
                                  </p:stCondLst>
                                  <p:childTnLst>
                                    <p:set>
                                      <p:cBhvr rctx="PPT">
                                        <p:cTn id="29" dur="indefinite"/>
                                        <p:tgtEl>
                                          <p:spTgt spid="35"/>
                                        </p:tgtEl>
                                        <p:attrNameLst>
                                          <p:attrName>style.opacity</p:attrName>
                                        </p:attrNameLst>
                                      </p:cBhvr>
                                      <p:to>
                                        <p:strVal val="0.1"/>
                                      </p:to>
                                    </p:set>
                                    <p:animEffect filter="image" prLst="opacity: 0.1">
                                      <p:cBhvr rctx="IE">
                                        <p:cTn id="30" dur="indefinite"/>
                                        <p:tgtEl>
                                          <p:spTgt spid="35"/>
                                        </p:tgtEl>
                                      </p:cBhvr>
                                    </p:animEffect>
                                  </p:childTnLst>
                                </p:cTn>
                              </p:par>
                              <p:par>
                                <p:cTn id="31" presetID="9" presetClass="emph" presetSubtype="0" grpId="0" nodeType="withEffect">
                                  <p:stCondLst>
                                    <p:cond delay="0"/>
                                  </p:stCondLst>
                                  <p:childTnLst>
                                    <p:set>
                                      <p:cBhvr rctx="PPT">
                                        <p:cTn id="32" dur="indefinite"/>
                                        <p:tgtEl>
                                          <p:spTgt spid="34"/>
                                        </p:tgtEl>
                                        <p:attrNameLst>
                                          <p:attrName>style.opacity</p:attrName>
                                        </p:attrNameLst>
                                      </p:cBhvr>
                                      <p:to>
                                        <p:strVal val="0.1"/>
                                      </p:to>
                                    </p:set>
                                    <p:animEffect filter="image" prLst="opacity: 0.1">
                                      <p:cBhvr rctx="IE">
                                        <p:cTn id="33" dur="indefinite"/>
                                        <p:tgtEl>
                                          <p:spTgt spid="34"/>
                                        </p:tgtEl>
                                      </p:cBhvr>
                                    </p:animEffect>
                                  </p:childTnLst>
                                </p:cTn>
                              </p:par>
                              <p:par>
                                <p:cTn id="34" presetID="9" presetClass="emph" presetSubtype="0" nodeType="withEffect">
                                  <p:stCondLst>
                                    <p:cond delay="0"/>
                                  </p:stCondLst>
                                  <p:childTnLst>
                                    <p:set>
                                      <p:cBhvr rctx="PPT">
                                        <p:cTn id="35" dur="indefinite"/>
                                        <p:tgtEl>
                                          <p:spTgt spid="3"/>
                                        </p:tgtEl>
                                        <p:attrNameLst>
                                          <p:attrName>style.opacity</p:attrName>
                                        </p:attrNameLst>
                                      </p:cBhvr>
                                      <p:to>
                                        <p:strVal val="0.1"/>
                                      </p:to>
                                    </p:set>
                                    <p:animEffect filter="image" prLst="opacity: 0.1">
                                      <p:cBhvr rctx="IE">
                                        <p:cTn id="36" dur="indefinite"/>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grpId="2" nodeType="clickEffect">
                                  <p:stCondLst>
                                    <p:cond delay="0"/>
                                  </p:stCondLst>
                                  <p:childTnLst>
                                    <p:animMotion origin="layout" path="M -1.94444E-6 -4.81481E-6 L -0.04305 -0.16296 " pathEditMode="relative" rAng="0" ptsTypes="AA">
                                      <p:cBhvr>
                                        <p:cTn id="40" dur="2000" fill="hold"/>
                                        <p:tgtEl>
                                          <p:spTgt spid="50"/>
                                        </p:tgtEl>
                                        <p:attrNameLst>
                                          <p:attrName>ppt_x</p:attrName>
                                          <p:attrName>ppt_y</p:attrName>
                                        </p:attrNameLst>
                                      </p:cBhvr>
                                      <p:rCtr x="-2153" y="-8148"/>
                                    </p:animMotion>
                                  </p:childTnLst>
                                </p:cTn>
                              </p:par>
                              <p:par>
                                <p:cTn id="41" presetID="6" presetClass="emph" presetSubtype="0" fill="hold" grpId="3" nodeType="withEffect">
                                  <p:stCondLst>
                                    <p:cond delay="0"/>
                                  </p:stCondLst>
                                  <p:childTnLst>
                                    <p:animScale>
                                      <p:cBhvr>
                                        <p:cTn id="42" dur="2000" fill="hold"/>
                                        <p:tgtEl>
                                          <p:spTgt spid="50"/>
                                        </p:tgtEl>
                                      </p:cBhvr>
                                      <p:by x="50000" y="50000"/>
                                    </p:animScale>
                                  </p:childTnLst>
                                </p:cTn>
                              </p:par>
                              <p:par>
                                <p:cTn id="43" presetID="10" presetClass="exit" presetSubtype="0" fill="hold" grpId="1" nodeType="withEffect">
                                  <p:stCondLst>
                                    <p:cond delay="1000"/>
                                  </p:stCondLst>
                                  <p:childTnLst>
                                    <p:animEffect transition="out" filter="fade">
                                      <p:cBhvr>
                                        <p:cTn id="44" dur="1000"/>
                                        <p:tgtEl>
                                          <p:spTgt spid="50"/>
                                        </p:tgtEl>
                                      </p:cBhvr>
                                    </p:animEffect>
                                    <p:set>
                                      <p:cBhvr>
                                        <p:cTn id="45" dur="1" fill="hold">
                                          <p:stCondLst>
                                            <p:cond delay="999"/>
                                          </p:stCondLst>
                                        </p:cTn>
                                        <p:tgtEl>
                                          <p:spTgt spid="50"/>
                                        </p:tgtEl>
                                        <p:attrNameLst>
                                          <p:attrName>style.visibility</p:attrName>
                                        </p:attrNameLst>
                                      </p:cBhvr>
                                      <p:to>
                                        <p:strVal val="hidden"/>
                                      </p:to>
                                    </p:set>
                                  </p:childTnLst>
                                </p:cTn>
                              </p:par>
                              <p:par>
                                <p:cTn id="46" presetID="10" presetClass="entr" presetSubtype="0" fill="hold" grpId="0" nodeType="withEffect">
                                  <p:stCondLst>
                                    <p:cond delay="100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9" presetClass="emph" presetSubtype="0" grpId="1" nodeType="withEffect">
                                  <p:stCondLst>
                                    <p:cond delay="1000"/>
                                  </p:stCondLst>
                                  <p:childTnLst>
                                    <p:set>
                                      <p:cBhvr rctx="PPT">
                                        <p:cTn id="50" dur="indefinite"/>
                                        <p:tgtEl>
                                          <p:spTgt spid="51"/>
                                        </p:tgtEl>
                                        <p:attrNameLst>
                                          <p:attrName>style.opacity</p:attrName>
                                        </p:attrNameLst>
                                      </p:cBhvr>
                                      <p:to>
                                        <p:strVal val="1"/>
                                      </p:to>
                                    </p:set>
                                    <p:animEffect filter="image" prLst="opacity: 1">
                                      <p:cBhvr rctx="IE">
                                        <p:cTn id="51" dur="indefinite"/>
                                        <p:tgtEl>
                                          <p:spTgt spid="51"/>
                                        </p:tgtEl>
                                      </p:cBhvr>
                                    </p:animEffect>
                                  </p:childTnLst>
                                </p:cTn>
                              </p:par>
                              <p:par>
                                <p:cTn id="52" presetID="9" presetClass="emph" presetSubtype="0" grpId="1" nodeType="withEffect">
                                  <p:stCondLst>
                                    <p:cond delay="0"/>
                                  </p:stCondLst>
                                  <p:childTnLst>
                                    <p:set>
                                      <p:cBhvr rctx="PPT">
                                        <p:cTn id="53" dur="indefinite"/>
                                        <p:tgtEl>
                                          <p:spTgt spid="37"/>
                                        </p:tgtEl>
                                        <p:attrNameLst>
                                          <p:attrName>style.opacity</p:attrName>
                                        </p:attrNameLst>
                                      </p:cBhvr>
                                      <p:to>
                                        <p:strVal val="1"/>
                                      </p:to>
                                    </p:set>
                                    <p:animEffect filter="image" prLst="opacity: 1">
                                      <p:cBhvr rctx="IE">
                                        <p:cTn id="54" dur="indefinite"/>
                                        <p:tgtEl>
                                          <p:spTgt spid="37"/>
                                        </p:tgtEl>
                                      </p:cBhvr>
                                    </p:animEffect>
                                  </p:childTnLst>
                                </p:cTn>
                              </p:par>
                              <p:par>
                                <p:cTn id="55" presetID="9" presetClass="emph" presetSubtype="0" grpId="1" nodeType="withEffect">
                                  <p:stCondLst>
                                    <p:cond delay="0"/>
                                  </p:stCondLst>
                                  <p:childTnLst>
                                    <p:set>
                                      <p:cBhvr rctx="PPT">
                                        <p:cTn id="56" dur="indefinite"/>
                                        <p:tgtEl>
                                          <p:spTgt spid="35"/>
                                        </p:tgtEl>
                                        <p:attrNameLst>
                                          <p:attrName>style.opacity</p:attrName>
                                        </p:attrNameLst>
                                      </p:cBhvr>
                                      <p:to>
                                        <p:strVal val="1"/>
                                      </p:to>
                                    </p:set>
                                    <p:animEffect filter="image" prLst="opacity: 1">
                                      <p:cBhvr rctx="IE">
                                        <p:cTn id="57" dur="indefinite"/>
                                        <p:tgtEl>
                                          <p:spTgt spid="35"/>
                                        </p:tgtEl>
                                      </p:cBhvr>
                                    </p:animEffect>
                                  </p:childTnLst>
                                </p:cTn>
                              </p:par>
                              <p:par>
                                <p:cTn id="58" presetID="9" presetClass="emph" presetSubtype="0" grpId="1" nodeType="withEffect">
                                  <p:stCondLst>
                                    <p:cond delay="0"/>
                                  </p:stCondLst>
                                  <p:childTnLst>
                                    <p:set>
                                      <p:cBhvr rctx="PPT">
                                        <p:cTn id="59" dur="indefinite"/>
                                        <p:tgtEl>
                                          <p:spTgt spid="34"/>
                                        </p:tgtEl>
                                        <p:attrNameLst>
                                          <p:attrName>style.opacity</p:attrName>
                                        </p:attrNameLst>
                                      </p:cBhvr>
                                      <p:to>
                                        <p:strVal val="1"/>
                                      </p:to>
                                    </p:set>
                                    <p:animEffect filter="image" prLst="opacity: 1">
                                      <p:cBhvr rctx="IE">
                                        <p:cTn id="60" dur="indefinite"/>
                                        <p:tgtEl>
                                          <p:spTgt spid="34"/>
                                        </p:tgtEl>
                                      </p:cBhvr>
                                    </p:animEffect>
                                  </p:childTnLst>
                                </p:cTn>
                              </p:par>
                              <p:par>
                                <p:cTn id="61" presetID="9" presetClass="emph" presetSubtype="0" nodeType="withEffect">
                                  <p:stCondLst>
                                    <p:cond delay="0"/>
                                  </p:stCondLst>
                                  <p:childTnLst>
                                    <p:set>
                                      <p:cBhvr rctx="PPT">
                                        <p:cTn id="62" dur="indefinite"/>
                                        <p:tgtEl>
                                          <p:spTgt spid="3"/>
                                        </p:tgtEl>
                                        <p:attrNameLst>
                                          <p:attrName>style.opacity</p:attrName>
                                        </p:attrNameLst>
                                      </p:cBhvr>
                                      <p:to>
                                        <p:strVal val="1"/>
                                      </p:to>
                                    </p:set>
                                    <p:animEffect filter="image" prLst="opacity: 1">
                                      <p:cBhvr rctx="IE">
                                        <p:cTn id="63"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5" grpId="0" animBg="1"/>
      <p:bldP spid="18" grpId="0"/>
      <p:bldP spid="18" grpId="1"/>
      <p:bldP spid="34" grpId="0"/>
      <p:bldP spid="34" grpId="1"/>
      <p:bldP spid="35" grpId="0"/>
      <p:bldP spid="35" grpId="1"/>
      <p:bldP spid="37" grpId="0"/>
      <p:bldP spid="37" grpId="1"/>
      <p:bldP spid="50" grpId="0"/>
      <p:bldP spid="50" grpId="1"/>
      <p:bldP spid="50" grpId="2"/>
      <p:bldP spid="50" grpId="3"/>
      <p:bldP spid="51" grpId="0"/>
      <p:bldP spid="51"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058" name="Rectangle 4"/>
          <p:cNvSpPr>
            <a:spLocks noGrp="1" noChangeArrowheads="1"/>
          </p:cNvSpPr>
          <p:nvPr>
            <p:ph type="ctrTitle" idx="4294967295"/>
          </p:nvPr>
        </p:nvSpPr>
        <p:spPr bwMode="auto">
          <a:xfrm>
            <a:off x="1657350" y="1597819"/>
            <a:ext cx="5829300" cy="1102519"/>
          </a:xfrm>
        </p:spPr>
        <p:txBody>
          <a:bodyPr wrap="square" numCol="1" compatLnSpc="1">
            <a:prstTxWarp prst="textNoShape">
              <a:avLst/>
            </a:prstTxWarp>
          </a:bodyPr>
          <a:lstStyle/>
          <a:p>
            <a:pPr algn="ctr"/>
            <a:r>
              <a:rPr>
                <a:solidFill>
                  <a:srgbClr val="1D5375"/>
                </a:solidFill>
                <a:effectLst/>
              </a:rPr>
              <a:t>Break</a:t>
            </a:r>
            <a:br>
              <a:rPr>
                <a:effectLst/>
              </a:rPr>
            </a:br>
            <a:endParaRPr>
              <a:effectLst/>
            </a:endParaRPr>
          </a:p>
        </p:txBody>
      </p:sp>
      <p:sp>
        <p:nvSpPr>
          <p:cNvPr id="45059" name="Rectangle 5"/>
          <p:cNvSpPr>
            <a:spLocks noGrp="1" noChangeArrowheads="1"/>
          </p:cNvSpPr>
          <p:nvPr>
            <p:ph type="subTitle" idx="4294967295"/>
          </p:nvPr>
        </p:nvSpPr>
        <p:spPr>
          <a:xfrm>
            <a:off x="2171700" y="2914650"/>
            <a:ext cx="4800600" cy="1314450"/>
          </a:xfrm>
        </p:spPr>
        <p:txBody>
          <a:bodyPr/>
          <a:lstStyle/>
          <a:p>
            <a:pPr marL="0" indent="0" algn="ctr">
              <a:buNone/>
            </a:pPr>
            <a:r>
              <a:rPr dirty="0">
                <a:solidFill>
                  <a:schemeClr val="tx1"/>
                </a:solidFill>
                <a:effectLst/>
                <a:latin typeface="Arial" charset="0"/>
              </a:rPr>
              <a:t>10 minutes</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4615" name="Picture 6" descr="Map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160" y="842963"/>
            <a:ext cx="5662613" cy="363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5"/>
          <p:cNvSpPr>
            <a:spLocks noGrp="1" noChangeArrowheads="1"/>
          </p:cNvSpPr>
          <p:nvPr>
            <p:ph type="subTitle" idx="4294967295"/>
          </p:nvPr>
        </p:nvSpPr>
        <p:spPr>
          <a:xfrm>
            <a:off x="4200526" y="3096816"/>
            <a:ext cx="3250406" cy="557213"/>
          </a:xfrm>
          <a:effectLst>
            <a:outerShdw dist="35921" dir="2700000" algn="ctr" rotWithShape="0">
              <a:schemeClr val="folHlink"/>
            </a:outerShdw>
          </a:effectLst>
        </p:spPr>
        <p:txBody>
          <a:bodyPr/>
          <a:lstStyle/>
          <a:p>
            <a:pPr marL="0" indent="0" algn="ctr">
              <a:buNone/>
              <a:defRPr/>
            </a:pPr>
            <a:r>
              <a:rPr b="1">
                <a:solidFill>
                  <a:schemeClr val="tx1"/>
                </a:solidFill>
                <a:effectLst>
                  <a:outerShdw blurRad="38100" dist="38100" dir="2700000" algn="tl">
                    <a:srgbClr val="C0C0C0"/>
                  </a:outerShdw>
                </a:effectLst>
                <a:latin typeface="Arial" charset="0"/>
              </a:rPr>
              <a:t>How You See Me</a:t>
            </a:r>
          </a:p>
        </p:txBody>
      </p:sp>
      <p:sp>
        <p:nvSpPr>
          <p:cNvPr id="4" name="Rectangle 5"/>
          <p:cNvSpPr txBox="1">
            <a:spLocks noChangeArrowheads="1"/>
          </p:cNvSpPr>
          <p:nvPr/>
        </p:nvSpPr>
        <p:spPr bwMode="auto">
          <a:xfrm>
            <a:off x="1843088" y="3829050"/>
            <a:ext cx="4800600" cy="514350"/>
          </a:xfrm>
          <a:prstGeom prst="rect">
            <a:avLst/>
          </a:prstGeom>
          <a:noFill/>
          <a:ln w="9525">
            <a:noFill/>
            <a:miter lim="800000"/>
            <a:headEnd/>
            <a:tailEnd/>
          </a:ln>
        </p:spPr>
        <p:txBody>
          <a:bodyPr/>
          <a:lstStyle/>
          <a:p>
            <a:pPr algn="ctr">
              <a:lnSpc>
                <a:spcPct val="110000"/>
              </a:lnSpc>
              <a:spcBef>
                <a:spcPct val="20000"/>
              </a:spcBef>
              <a:buSzPct val="90000"/>
              <a:defRPr/>
            </a:pPr>
            <a:endParaRPr lang="en-US" sz="2700" b="1" kern="0" dirty="0">
              <a:solidFill>
                <a:srgbClr val="FFFFFF"/>
              </a:solidFill>
              <a:effectLst>
                <a:outerShdw blurRad="38100" dist="38100" dir="2700000" algn="tl">
                  <a:srgbClr val="000000">
                    <a:alpha val="43137"/>
                  </a:srgbClr>
                </a:outerShdw>
              </a:effectLst>
              <a:latin typeface="Arial" pitchFamily="34" charset="0"/>
            </a:endParaRPr>
          </a:p>
        </p:txBody>
      </p:sp>
      <p:sp>
        <p:nvSpPr>
          <p:cNvPr id="2" name="Title 1"/>
          <p:cNvSpPr>
            <a:spLocks/>
          </p:cNvSpPr>
          <p:nvPr/>
        </p:nvSpPr>
        <p:spPr bwMode="auto">
          <a:xfrm>
            <a:off x="1471613" y="201217"/>
            <a:ext cx="3393281" cy="48815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700" i="1">
                <a:solidFill>
                  <a:schemeClr val="bg1"/>
                </a:solidFill>
              </a:rPr>
              <a:t>MODULE 4</a:t>
            </a:r>
          </a:p>
        </p:txBody>
      </p:sp>
      <p:sp>
        <p:nvSpPr>
          <p:cNvPr id="324614" name="Text Box 6"/>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27</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1667" name="Picture 3" descr="intent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366838"/>
            <a:ext cx="6000750" cy="285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p:cNvSpPr>
          <p:nvPr/>
        </p:nvSpPr>
        <p:spPr bwMode="auto">
          <a:xfrm>
            <a:off x="1528763" y="1257300"/>
            <a:ext cx="6161485" cy="3395663"/>
          </a:xfrm>
          <a:prstGeom prst="rect">
            <a:avLst/>
          </a:prstGeom>
          <a:noFill/>
          <a:ln w="9525">
            <a:noFill/>
            <a:miter lim="800000"/>
            <a:headEnd/>
            <a:tailEnd/>
          </a:ln>
          <a:effectLst/>
        </p:spPr>
        <p:txBody>
          <a:bodyPr/>
          <a:lstStyle/>
          <a:p>
            <a:pPr marL="428625" indent="-428625">
              <a:spcAft>
                <a:spcPct val="70000"/>
              </a:spcAft>
              <a:buSzPct val="90000"/>
              <a:buBlip>
                <a:blip r:embed="rId5"/>
              </a:buBlip>
            </a:pPr>
            <a:r>
              <a:rPr lang="en-US" sz="2400" dirty="0">
                <a:solidFill>
                  <a:srgbClr val="FFFFFF"/>
                </a:solidFill>
                <a:effectLst>
                  <a:outerShdw blurRad="50800" dist="50800" dir="5400000" algn="ctr" rotWithShape="0">
                    <a:schemeClr val="tx1"/>
                  </a:outerShdw>
                </a:effectLst>
                <a:latin typeface="Arial" charset="0"/>
              </a:rPr>
              <a:t>Your behavior makes an </a:t>
            </a:r>
            <a:r>
              <a:rPr lang="en-US" sz="1350" i="1" dirty="0">
                <a:solidFill>
                  <a:srgbClr val="FFC000"/>
                </a:solidFill>
                <a:effectLst>
                  <a:outerShdw blurRad="50800" dist="50800" dir="5400000" algn="ctr" rotWithShape="0">
                    <a:schemeClr val="tx1"/>
                  </a:outerShdw>
                </a:effectLst>
              </a:rPr>
              <a:t>IMPACT</a:t>
            </a:r>
            <a:r>
              <a:rPr lang="en-US" sz="2400" dirty="0">
                <a:solidFill>
                  <a:srgbClr val="FFFFFF"/>
                </a:solidFill>
                <a:effectLst>
                  <a:outerShdw blurRad="50800" dist="50800" dir="5400000" algn="ctr" rotWithShape="0">
                    <a:schemeClr val="tx1"/>
                  </a:outerShdw>
                </a:effectLst>
                <a:latin typeface="Arial" charset="0"/>
              </a:rPr>
              <a:t>.</a:t>
            </a:r>
          </a:p>
          <a:p>
            <a:pPr marL="428625" indent="-428625">
              <a:spcAft>
                <a:spcPct val="70000"/>
              </a:spcAft>
              <a:buSzPct val="90000"/>
              <a:buBlip>
                <a:blip r:embed="rId5"/>
              </a:buBlip>
            </a:pPr>
            <a:r>
              <a:rPr lang="en-US" sz="2400" dirty="0">
                <a:solidFill>
                  <a:srgbClr val="FFFFFF"/>
                </a:solidFill>
                <a:effectLst>
                  <a:outerShdw blurRad="50800" dist="50800" dir="5400000" algn="ctr" rotWithShape="0">
                    <a:schemeClr val="tx1"/>
                  </a:outerShdw>
                </a:effectLst>
                <a:latin typeface="Arial" charset="0"/>
              </a:rPr>
              <a:t>When your </a:t>
            </a:r>
            <a:r>
              <a:rPr lang="en-US" sz="1350" i="1" dirty="0">
                <a:solidFill>
                  <a:srgbClr val="FFC000"/>
                </a:solidFill>
                <a:effectLst>
                  <a:outerShdw blurRad="50800" dist="50800" dir="5400000" algn="ctr" rotWithShape="0">
                    <a:schemeClr val="tx1"/>
                  </a:outerShdw>
                </a:effectLst>
              </a:rPr>
              <a:t>IMPACT</a:t>
            </a:r>
            <a:r>
              <a:rPr lang="en-US" sz="2400" dirty="0">
                <a:solidFill>
                  <a:srgbClr val="EBE600"/>
                </a:solidFill>
                <a:effectLst>
                  <a:outerShdw blurRad="50800" dist="50800" dir="5400000" algn="ctr" rotWithShape="0">
                    <a:schemeClr val="tx1"/>
                  </a:outerShdw>
                </a:effectLst>
                <a:latin typeface="Arial" charset="0"/>
              </a:rPr>
              <a:t>  </a:t>
            </a:r>
            <a:r>
              <a:rPr lang="en-US" sz="2400" dirty="0">
                <a:solidFill>
                  <a:srgbClr val="FFFFFF"/>
                </a:solidFill>
                <a:effectLst>
                  <a:outerShdw blurRad="50800" dist="50800" dir="5400000" algn="ctr" rotWithShape="0">
                    <a:schemeClr val="tx1"/>
                  </a:outerShdw>
                </a:effectLst>
                <a:latin typeface="Arial" charset="0"/>
              </a:rPr>
              <a:t>is </a:t>
            </a:r>
            <a:r>
              <a:rPr lang="en-US" sz="2400" b="1" i="1" dirty="0">
                <a:solidFill>
                  <a:srgbClr val="FFFFCC"/>
                </a:solidFill>
                <a:effectLst>
                  <a:outerShdw blurRad="50800" dist="50800" dir="5400000" algn="ctr" rotWithShape="0">
                    <a:schemeClr val="tx1"/>
                  </a:outerShdw>
                </a:effectLst>
                <a:latin typeface="Arial" charset="0"/>
              </a:rPr>
              <a:t>positive</a:t>
            </a:r>
            <a:r>
              <a:rPr lang="en-US" sz="2400" dirty="0">
                <a:solidFill>
                  <a:srgbClr val="FFFFFF"/>
                </a:solidFill>
                <a:effectLst>
                  <a:outerShdw blurRad="50800" dist="50800" dir="5400000" algn="ctr" rotWithShape="0">
                    <a:schemeClr val="tx1"/>
                  </a:outerShdw>
                </a:effectLst>
                <a:latin typeface="Arial" charset="0"/>
              </a:rPr>
              <a:t>, credibility increases; over time this builds trust and respect.</a:t>
            </a:r>
          </a:p>
          <a:p>
            <a:pPr marL="428625" indent="-428625">
              <a:spcAft>
                <a:spcPct val="70000"/>
              </a:spcAft>
              <a:buSzPct val="90000"/>
              <a:buBlip>
                <a:blip r:embed="rId5"/>
              </a:buBlip>
            </a:pPr>
            <a:r>
              <a:rPr lang="en-US" sz="2400" dirty="0">
                <a:solidFill>
                  <a:srgbClr val="FFFFFF"/>
                </a:solidFill>
                <a:effectLst>
                  <a:outerShdw blurRad="50800" dist="50800" dir="5400000" algn="ctr" rotWithShape="0">
                    <a:schemeClr val="tx1"/>
                  </a:outerShdw>
                </a:effectLst>
                <a:latin typeface="Arial" charset="0"/>
              </a:rPr>
              <a:t>When your </a:t>
            </a:r>
            <a:r>
              <a:rPr lang="en-US" sz="1350" i="1" dirty="0">
                <a:solidFill>
                  <a:srgbClr val="FFC000"/>
                </a:solidFill>
                <a:effectLst>
                  <a:outerShdw blurRad="50800" dist="50800" dir="5400000" algn="ctr" rotWithShape="0">
                    <a:schemeClr val="tx1"/>
                  </a:outerShdw>
                </a:effectLst>
              </a:rPr>
              <a:t>IMPACT</a:t>
            </a:r>
            <a:r>
              <a:rPr lang="en-US" sz="1350" i="1" dirty="0">
                <a:solidFill>
                  <a:srgbClr val="FFFF00"/>
                </a:solidFill>
                <a:effectLst>
                  <a:outerShdw blurRad="50800" dist="50800" dir="5400000" algn="ctr" rotWithShape="0">
                    <a:schemeClr val="tx1"/>
                  </a:outerShdw>
                </a:effectLst>
              </a:rPr>
              <a:t>  </a:t>
            </a:r>
            <a:r>
              <a:rPr lang="en-US" sz="2400" dirty="0">
                <a:solidFill>
                  <a:srgbClr val="FFFFFF"/>
                </a:solidFill>
                <a:effectLst>
                  <a:outerShdw blurRad="50800" dist="50800" dir="5400000" algn="ctr" rotWithShape="0">
                    <a:schemeClr val="tx1"/>
                  </a:outerShdw>
                </a:effectLst>
                <a:latin typeface="Arial" charset="0"/>
              </a:rPr>
              <a:t>is </a:t>
            </a:r>
            <a:r>
              <a:rPr lang="en-US" sz="2400" b="1" i="1" dirty="0">
                <a:solidFill>
                  <a:srgbClr val="FFFFCC"/>
                </a:solidFill>
                <a:effectLst>
                  <a:outerShdw blurRad="50800" dist="50800" dir="5400000" algn="ctr" rotWithShape="0">
                    <a:schemeClr val="tx1"/>
                  </a:outerShdw>
                </a:effectLst>
                <a:latin typeface="Arial" charset="0"/>
              </a:rPr>
              <a:t>negative</a:t>
            </a:r>
            <a:r>
              <a:rPr lang="en-US" sz="2400" dirty="0">
                <a:solidFill>
                  <a:srgbClr val="FFFFFF"/>
                </a:solidFill>
                <a:effectLst>
                  <a:outerShdw blurRad="50800" dist="50800" dir="5400000" algn="ctr" rotWithShape="0">
                    <a:schemeClr val="tx1"/>
                  </a:outerShdw>
                </a:effectLst>
                <a:latin typeface="Arial" charset="0"/>
              </a:rPr>
              <a:t>, credibility decreases; over time this breaks down trust and respect.</a:t>
            </a:r>
          </a:p>
        </p:txBody>
      </p:sp>
      <p:sp>
        <p:nvSpPr>
          <p:cNvPr id="366594" name="Rectangle 2"/>
          <p:cNvSpPr>
            <a:spLocks noGrp="1" noChangeArrowheads="1"/>
          </p:cNvSpPr>
          <p:nvPr>
            <p:ph type="title" idx="4294967295"/>
          </p:nvPr>
        </p:nvSpPr>
        <p:spPr bwMode="auto">
          <a:xfrm>
            <a:off x="1485900" y="205979"/>
            <a:ext cx="6172200" cy="586978"/>
          </a:xfrm>
          <a:effectLst>
            <a:outerShdw dist="35921" dir="2700000" algn="ctr" rotWithShape="0">
              <a:schemeClr val="bg2"/>
            </a:outerShdw>
          </a:effectLst>
        </p:spPr>
        <p:txBody>
          <a:bodyPr wrap="square" numCol="1" compatLnSpc="1">
            <a:prstTxWarp prst="textNoShape">
              <a:avLst/>
            </a:prstTxWarp>
          </a:bodyPr>
          <a:lstStyle/>
          <a:p>
            <a:pPr>
              <a:defRPr/>
            </a:pPr>
            <a:r>
              <a:rPr i="1">
                <a:solidFill>
                  <a:schemeClr val="bg1"/>
                </a:solidFill>
                <a:effectLst/>
              </a:rPr>
              <a:t>INTENT AND IMPACT</a:t>
            </a:r>
          </a:p>
        </p:txBody>
      </p:sp>
      <p:sp>
        <p:nvSpPr>
          <p:cNvPr id="241668" name="Text Box 4"/>
          <p:cNvSpPr txBox="1">
            <a:spLocks noChangeArrowheads="1"/>
          </p:cNvSpPr>
          <p:nvPr/>
        </p:nvSpPr>
        <p:spPr bwMode="auto">
          <a:xfrm rot="-2206091">
            <a:off x="6424612" y="2000046"/>
            <a:ext cx="891779"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1875" b="1">
                <a:solidFill>
                  <a:srgbClr val="CC0000"/>
                </a:solidFill>
              </a:rPr>
              <a:t>TOXIC</a:t>
            </a:r>
          </a:p>
        </p:txBody>
      </p:sp>
      <p:sp>
        <p:nvSpPr>
          <p:cNvPr id="7" name="Rectangle 2"/>
          <p:cNvSpPr txBox="1">
            <a:spLocks noChangeArrowheads="1"/>
          </p:cNvSpPr>
          <p:nvPr/>
        </p:nvSpPr>
        <p:spPr bwMode="auto">
          <a:xfrm>
            <a:off x="2210991" y="529828"/>
            <a:ext cx="2124075" cy="614363"/>
          </a:xfrm>
          <a:prstGeom prst="rect">
            <a:avLst/>
          </a:prstGeom>
          <a:noFill/>
          <a:ln w="9525">
            <a:noFill/>
            <a:miter lim="800000"/>
            <a:headEnd/>
            <a:tailEnd/>
          </a:ln>
          <a:effectLst>
            <a:outerShdw dist="35921" dir="2700000" algn="ctr" rotWithShape="0">
              <a:schemeClr val="bg2"/>
            </a:outerShdw>
          </a:effectLst>
        </p:spPr>
        <p:txBody>
          <a:bodyPr/>
          <a:lstStyle/>
          <a:p>
            <a:pPr marL="557213" indent="-557213">
              <a:defRPr/>
            </a:pPr>
            <a:r>
              <a:rPr lang="en-US" sz="3600" kern="0" dirty="0">
                <a:solidFill>
                  <a:srgbClr val="FFC000"/>
                </a:solidFill>
                <a:ea typeface="+mj-ea"/>
                <a:cs typeface="+mj-cs"/>
              </a:rPr>
              <a:t>INTENT</a:t>
            </a:r>
            <a:endParaRPr lang="en-US" sz="2700" kern="0" dirty="0">
              <a:solidFill>
                <a:srgbClr val="FFC000"/>
              </a:solidFill>
              <a:ea typeface="+mj-ea"/>
              <a:cs typeface="+mj-cs"/>
            </a:endParaRPr>
          </a:p>
        </p:txBody>
      </p:sp>
      <p:sp>
        <p:nvSpPr>
          <p:cNvPr id="366597" name="Line 5"/>
          <p:cNvSpPr>
            <a:spLocks noChangeShapeType="1"/>
          </p:cNvSpPr>
          <p:nvPr/>
        </p:nvSpPr>
        <p:spPr bwMode="auto">
          <a:xfrm flipV="1">
            <a:off x="4352925" y="815579"/>
            <a:ext cx="442913" cy="0"/>
          </a:xfrm>
          <a:prstGeom prst="line">
            <a:avLst/>
          </a:prstGeom>
          <a:noFill/>
          <a:ln w="50800">
            <a:solidFill>
              <a:srgbClr val="9BD7FF"/>
            </a:solidFill>
            <a:round/>
            <a:headEnd/>
            <a:tailEnd/>
          </a:ln>
          <a:effectLst>
            <a:outerShdw dist="35921" dir="2700000" algn="ctr" rotWithShape="0">
              <a:schemeClr val="bg2"/>
            </a:outerShdw>
          </a:effectLst>
        </p:spPr>
        <p:txBody>
          <a:bodyPr lIns="0" tIns="0" rIns="0" bIns="0">
            <a:spAutoFit/>
          </a:bodyPr>
          <a:lstStyle/>
          <a:p>
            <a:pPr>
              <a:defRPr/>
            </a:pPr>
            <a:endParaRPr lang="en-US" sz="1350"/>
          </a:p>
        </p:txBody>
      </p:sp>
      <p:sp>
        <p:nvSpPr>
          <p:cNvPr id="366595" name="Text Box 3"/>
          <p:cNvSpPr txBox="1">
            <a:spLocks noChangeArrowheads="1"/>
          </p:cNvSpPr>
          <p:nvPr/>
        </p:nvSpPr>
        <p:spPr bwMode="auto">
          <a:xfrm>
            <a:off x="4986338" y="540544"/>
            <a:ext cx="2200275" cy="542456"/>
          </a:xfrm>
          <a:prstGeom prst="rect">
            <a:avLst/>
          </a:prstGeom>
          <a:noFill/>
          <a:ln w="12700">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sz="3525" kern="0" dirty="0">
                <a:solidFill>
                  <a:srgbClr val="FFC000"/>
                </a:solidFill>
                <a:ea typeface="+mj-ea"/>
                <a:cs typeface="+mj-cs"/>
              </a:rPr>
              <a:t>IMPACT</a:t>
            </a:r>
          </a:p>
        </p:txBody>
      </p:sp>
      <p:sp>
        <p:nvSpPr>
          <p:cNvPr id="343049" name="Text Box 9"/>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66594"/>
                                        </p:tgtEl>
                                      </p:cBhvr>
                                    </p:animEffect>
                                    <p:set>
                                      <p:cBhvr>
                                        <p:cTn id="7" dur="1" fill="hold">
                                          <p:stCondLst>
                                            <p:cond delay="1999"/>
                                          </p:stCondLst>
                                        </p:cTn>
                                        <p:tgtEl>
                                          <p:spTgt spid="36659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41668">
                                            <p:txEl>
                                              <p:pRg st="0" end="0"/>
                                            </p:txEl>
                                          </p:spTgt>
                                        </p:tgtEl>
                                      </p:cBhvr>
                                    </p:animEffect>
                                    <p:set>
                                      <p:cBhvr>
                                        <p:cTn id="10" dur="1" fill="hold">
                                          <p:stCondLst>
                                            <p:cond delay="999"/>
                                          </p:stCondLst>
                                        </p:cTn>
                                        <p:tgtEl>
                                          <p:spTgt spid="241668">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41667"/>
                                        </p:tgtEl>
                                      </p:cBhvr>
                                    </p:animEffect>
                                    <p:set>
                                      <p:cBhvr>
                                        <p:cTn id="13" dur="1" fill="hold">
                                          <p:stCondLst>
                                            <p:cond delay="1999"/>
                                          </p:stCondLst>
                                        </p:cTn>
                                        <p:tgtEl>
                                          <p:spTgt spid="241667"/>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66597"/>
                                        </p:tgtEl>
                                        <p:attrNameLst>
                                          <p:attrName>style.visibility</p:attrName>
                                        </p:attrNameLst>
                                      </p:cBhvr>
                                      <p:to>
                                        <p:strVal val="visible"/>
                                      </p:to>
                                    </p:set>
                                    <p:animEffect transition="in" filter="wipe(left)">
                                      <p:cBhvr>
                                        <p:cTn id="21" dur="500"/>
                                        <p:tgtEl>
                                          <p:spTgt spid="366597"/>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66595"/>
                                        </p:tgtEl>
                                        <p:attrNameLst>
                                          <p:attrName>style.visibility</p:attrName>
                                        </p:attrNameLst>
                                      </p:cBhvr>
                                      <p:to>
                                        <p:strVal val="visible"/>
                                      </p:to>
                                    </p:set>
                                    <p:animEffect transition="in" filter="wipe(left)">
                                      <p:cBhvr>
                                        <p:cTn id="25" dur="500"/>
                                        <p:tgtEl>
                                          <p:spTgt spid="3665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wipe(left)">
                                      <p:cBhvr>
                                        <p:cTn id="35" dur="500"/>
                                        <p:tgtEl>
                                          <p:spTgt spid="11">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wipe(left)">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7" grpId="0"/>
      <p:bldP spid="36659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ounded Rectangle 23"/>
          <p:cNvSpPr/>
          <p:nvPr/>
        </p:nvSpPr>
        <p:spPr bwMode="auto">
          <a:xfrm>
            <a:off x="1857375" y="2445544"/>
            <a:ext cx="5857875" cy="833438"/>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8" name="Rounded Rectangle 7"/>
          <p:cNvSpPr/>
          <p:nvPr/>
        </p:nvSpPr>
        <p:spPr bwMode="auto">
          <a:xfrm>
            <a:off x="1857375" y="1552575"/>
            <a:ext cx="5857875" cy="833438"/>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9" name="Rounded Rectangle 8"/>
          <p:cNvSpPr/>
          <p:nvPr/>
        </p:nvSpPr>
        <p:spPr bwMode="auto">
          <a:xfrm>
            <a:off x="1332310" y="3548063"/>
            <a:ext cx="6382940" cy="734616"/>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0" name="Rounded Rectangle 9"/>
          <p:cNvSpPr/>
          <p:nvPr/>
        </p:nvSpPr>
        <p:spPr bwMode="auto">
          <a:xfrm>
            <a:off x="1332310" y="1041798"/>
            <a:ext cx="6382940" cy="448865"/>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2" name="Group 23"/>
          <p:cNvGrpSpPr>
            <a:grpSpLocks/>
          </p:cNvGrpSpPr>
          <p:nvPr/>
        </p:nvGrpSpPr>
        <p:grpSpPr bwMode="auto">
          <a:xfrm>
            <a:off x="1384698" y="1084662"/>
            <a:ext cx="344090" cy="385853"/>
            <a:chOff x="321946" y="1565585"/>
            <a:chExt cx="459103" cy="513920"/>
          </a:xfrm>
        </p:grpSpPr>
        <p:sp>
          <p:nvSpPr>
            <p:cNvPr id="13" name="Oval 12"/>
            <p:cNvSpPr/>
            <p:nvPr/>
          </p:nvSpPr>
          <p:spPr bwMode="auto">
            <a:xfrm>
              <a:off x="321946" y="156558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14" name="Rectangle 4"/>
            <p:cNvSpPr>
              <a:spLocks noChangeArrowheads="1"/>
            </p:cNvSpPr>
            <p:nvPr/>
          </p:nvSpPr>
          <p:spPr bwMode="auto">
            <a:xfrm>
              <a:off x="388362" y="1587589"/>
              <a:ext cx="326271" cy="49191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1</a:t>
              </a:r>
            </a:p>
          </p:txBody>
        </p:sp>
      </p:grpSp>
      <p:grpSp>
        <p:nvGrpSpPr>
          <p:cNvPr id="3" name="Group 24"/>
          <p:cNvGrpSpPr>
            <a:grpSpLocks/>
          </p:cNvGrpSpPr>
          <p:nvPr/>
        </p:nvGrpSpPr>
        <p:grpSpPr bwMode="auto">
          <a:xfrm>
            <a:off x="1482329" y="3740944"/>
            <a:ext cx="344090" cy="385120"/>
            <a:chOff x="321946" y="2311415"/>
            <a:chExt cx="459103" cy="513622"/>
          </a:xfrm>
        </p:grpSpPr>
        <p:sp>
          <p:nvSpPr>
            <p:cNvPr id="16" name="Oval 15"/>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17"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2</a:t>
              </a:r>
            </a:p>
          </p:txBody>
        </p:sp>
      </p:grpSp>
      <p:sp>
        <p:nvSpPr>
          <p:cNvPr id="49172" name="Text Box 20"/>
          <p:cNvSpPr txBox="1">
            <a:spLocks noChangeArrowheads="1"/>
          </p:cNvSpPr>
          <p:nvPr/>
        </p:nvSpPr>
        <p:spPr bwMode="auto">
          <a:xfrm>
            <a:off x="1489473" y="1096566"/>
            <a:ext cx="5317331" cy="3231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047750" indent="-533400">
              <a:tabLst>
                <a:tab pos="514350" algn="l"/>
              </a:tabLst>
              <a:defRPr sz="2800">
                <a:solidFill>
                  <a:schemeClr val="tx1"/>
                </a:solidFill>
                <a:latin typeface="Arial Black" pitchFamily="34" charset="0"/>
              </a:defRPr>
            </a:lvl1pPr>
            <a:lvl2pPr marL="742950" indent="-285750">
              <a:tabLst>
                <a:tab pos="514350" algn="l"/>
              </a:tabLst>
              <a:defRPr sz="2800">
                <a:solidFill>
                  <a:schemeClr val="tx1"/>
                </a:solidFill>
                <a:latin typeface="Arial Black" pitchFamily="34" charset="0"/>
              </a:defRPr>
            </a:lvl2pPr>
            <a:lvl3pPr marL="1143000" indent="-228600">
              <a:tabLst>
                <a:tab pos="514350" algn="l"/>
              </a:tabLst>
              <a:defRPr sz="2800">
                <a:solidFill>
                  <a:schemeClr val="tx1"/>
                </a:solidFill>
                <a:latin typeface="Arial Black" pitchFamily="34" charset="0"/>
              </a:defRPr>
            </a:lvl3pPr>
            <a:lvl4pPr marL="1600200" indent="-228600">
              <a:tabLst>
                <a:tab pos="514350" algn="l"/>
              </a:tabLst>
              <a:defRPr sz="2800">
                <a:solidFill>
                  <a:schemeClr val="tx1"/>
                </a:solidFill>
                <a:latin typeface="Arial Black" pitchFamily="34" charset="0"/>
              </a:defRPr>
            </a:lvl4pPr>
            <a:lvl5pPr marL="2057400" indent="-228600">
              <a:tabLst>
                <a:tab pos="5143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5143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5143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5143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514350" algn="l"/>
              </a:tabLst>
              <a:defRPr sz="2800">
                <a:solidFill>
                  <a:schemeClr val="tx1"/>
                </a:solidFill>
                <a:latin typeface="Arial Black" pitchFamily="34" charset="0"/>
              </a:defRPr>
            </a:lvl9pPr>
          </a:lstStyle>
          <a:p>
            <a:pPr>
              <a:buClr>
                <a:srgbClr val="663300"/>
              </a:buClr>
            </a:pPr>
            <a:r>
              <a:rPr lang="en-US" sz="2100" b="1">
                <a:solidFill>
                  <a:schemeClr val="bg1"/>
                </a:solidFill>
                <a:latin typeface="Arial" charset="0"/>
              </a:rPr>
              <a:t>You need to know your</a:t>
            </a:r>
            <a:r>
              <a:rPr lang="en-US" sz="2100" b="1">
                <a:solidFill>
                  <a:schemeClr val="bg1"/>
                </a:solidFill>
                <a:effectLst>
                  <a:outerShdw blurRad="38100" dist="38100" dir="2700000" algn="tl">
                    <a:srgbClr val="C0C0C0"/>
                  </a:outerShdw>
                </a:effectLst>
                <a:latin typeface="Arial" charset="0"/>
              </a:rPr>
              <a:t> </a:t>
            </a:r>
            <a:r>
              <a:rPr lang="en-US" sz="2100" i="1">
                <a:solidFill>
                  <a:srgbClr val="FFC000"/>
                </a:solidFill>
              </a:rPr>
              <a:t>IMPACT</a:t>
            </a:r>
            <a:r>
              <a:rPr lang="en-US" sz="2100" b="1">
                <a:solidFill>
                  <a:schemeClr val="bg1"/>
                </a:solidFill>
                <a:latin typeface="Arial" charset="0"/>
              </a:rPr>
              <a:t>.</a:t>
            </a:r>
            <a:endParaRPr lang="en-US" sz="2100">
              <a:solidFill>
                <a:schemeClr val="bg1"/>
              </a:solidFill>
              <a:latin typeface="Arial" charset="0"/>
            </a:endParaRPr>
          </a:p>
        </p:txBody>
      </p:sp>
      <p:sp>
        <p:nvSpPr>
          <p:cNvPr id="4" name="Title 3"/>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TWO KEY POINTS</a:t>
            </a:r>
            <a:endParaRPr>
              <a:solidFill>
                <a:schemeClr val="bg1"/>
              </a:solidFill>
              <a:effectLst/>
            </a:endParaRPr>
          </a:p>
        </p:txBody>
      </p:sp>
      <p:sp>
        <p:nvSpPr>
          <p:cNvPr id="5" name="Text Box 20"/>
          <p:cNvSpPr txBox="1">
            <a:spLocks noChangeArrowheads="1"/>
          </p:cNvSpPr>
          <p:nvPr/>
        </p:nvSpPr>
        <p:spPr bwMode="auto">
          <a:xfrm>
            <a:off x="1614488" y="2531269"/>
            <a:ext cx="5318522"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58838" indent="-344488">
              <a:tabLst>
                <a:tab pos="514350" algn="l"/>
              </a:tabLst>
              <a:defRPr sz="2800">
                <a:solidFill>
                  <a:schemeClr val="tx1"/>
                </a:solidFill>
                <a:latin typeface="Arial Black" pitchFamily="34" charset="0"/>
              </a:defRPr>
            </a:lvl1pPr>
            <a:lvl2pPr marL="742950" indent="-285750">
              <a:tabLst>
                <a:tab pos="514350" algn="l"/>
              </a:tabLst>
              <a:defRPr sz="2800">
                <a:solidFill>
                  <a:schemeClr val="tx1"/>
                </a:solidFill>
                <a:latin typeface="Arial Black" pitchFamily="34" charset="0"/>
              </a:defRPr>
            </a:lvl2pPr>
            <a:lvl3pPr marL="1143000" indent="-228600">
              <a:tabLst>
                <a:tab pos="514350" algn="l"/>
              </a:tabLst>
              <a:defRPr sz="2800">
                <a:solidFill>
                  <a:schemeClr val="tx1"/>
                </a:solidFill>
                <a:latin typeface="Arial Black" pitchFamily="34" charset="0"/>
              </a:defRPr>
            </a:lvl3pPr>
            <a:lvl4pPr marL="1600200" indent="-228600">
              <a:tabLst>
                <a:tab pos="514350" algn="l"/>
              </a:tabLst>
              <a:defRPr sz="2800">
                <a:solidFill>
                  <a:schemeClr val="tx1"/>
                </a:solidFill>
                <a:latin typeface="Arial Black" pitchFamily="34" charset="0"/>
              </a:defRPr>
            </a:lvl4pPr>
            <a:lvl5pPr marL="2057400" indent="-228600">
              <a:tabLst>
                <a:tab pos="5143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5143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5143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5143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514350" algn="l"/>
              </a:tabLst>
              <a:defRPr sz="2800">
                <a:solidFill>
                  <a:schemeClr val="tx1"/>
                </a:solidFill>
                <a:latin typeface="Arial Black" pitchFamily="34" charset="0"/>
              </a:defRPr>
            </a:lvl9pPr>
          </a:lstStyle>
          <a:p>
            <a:pPr>
              <a:buClr>
                <a:srgbClr val="F2EBD9"/>
              </a:buClr>
              <a:buFontTx/>
              <a:buChar char="•"/>
            </a:pPr>
            <a:r>
              <a:rPr lang="en-US" sz="2100" b="1">
                <a:solidFill>
                  <a:schemeClr val="bg1"/>
                </a:solidFill>
                <a:latin typeface="Arial" charset="0"/>
              </a:rPr>
              <a:t>Even if your </a:t>
            </a:r>
            <a:r>
              <a:rPr lang="en-US" sz="2100" i="1">
                <a:solidFill>
                  <a:srgbClr val="FFC000"/>
                </a:solidFill>
              </a:rPr>
              <a:t>INTENT</a:t>
            </a:r>
            <a:r>
              <a:rPr lang="en-US" sz="2100" b="1">
                <a:solidFill>
                  <a:schemeClr val="bg1"/>
                </a:solidFill>
                <a:latin typeface="Arial" charset="0"/>
              </a:rPr>
              <a:t> is </a:t>
            </a:r>
            <a:r>
              <a:rPr lang="en-US" sz="2100" b="1">
                <a:solidFill>
                  <a:srgbClr val="FFFFCC"/>
                </a:solidFill>
                <a:latin typeface="Arial" charset="0"/>
              </a:rPr>
              <a:t>positive</a:t>
            </a:r>
            <a:r>
              <a:rPr lang="en-US" sz="2100" b="1">
                <a:solidFill>
                  <a:schemeClr val="bg1"/>
                </a:solidFill>
                <a:latin typeface="Arial" charset="0"/>
              </a:rPr>
              <a:t> your </a:t>
            </a:r>
            <a:r>
              <a:rPr lang="en-US" sz="2100" i="1">
                <a:solidFill>
                  <a:srgbClr val="FFC000"/>
                </a:solidFill>
              </a:rPr>
              <a:t>IMPACT</a:t>
            </a:r>
            <a:r>
              <a:rPr lang="en-US" sz="2100" b="1">
                <a:solidFill>
                  <a:srgbClr val="FFC000"/>
                </a:solidFill>
                <a:latin typeface="Arial" charset="0"/>
              </a:rPr>
              <a:t> </a:t>
            </a:r>
            <a:r>
              <a:rPr lang="en-US" sz="2100" b="1">
                <a:solidFill>
                  <a:schemeClr val="bg1"/>
                </a:solidFill>
                <a:latin typeface="Arial" charset="0"/>
              </a:rPr>
              <a:t>could be </a:t>
            </a:r>
            <a:r>
              <a:rPr lang="en-US" sz="2100" b="1">
                <a:solidFill>
                  <a:srgbClr val="FFFFCC"/>
                </a:solidFill>
                <a:latin typeface="Arial" charset="0"/>
              </a:rPr>
              <a:t>negative</a:t>
            </a:r>
            <a:r>
              <a:rPr lang="en-US" sz="2100" b="1">
                <a:solidFill>
                  <a:schemeClr val="bg1"/>
                </a:solidFill>
                <a:latin typeface="Arial" charset="0"/>
              </a:rPr>
              <a:t>.</a:t>
            </a:r>
          </a:p>
        </p:txBody>
      </p:sp>
      <p:sp>
        <p:nvSpPr>
          <p:cNvPr id="6" name="Text Box 20"/>
          <p:cNvSpPr txBox="1">
            <a:spLocks noChangeArrowheads="1"/>
          </p:cNvSpPr>
          <p:nvPr/>
        </p:nvSpPr>
        <p:spPr bwMode="auto">
          <a:xfrm>
            <a:off x="2000250" y="3592116"/>
            <a:ext cx="5497116"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buClr>
                <a:srgbClr val="663300"/>
              </a:buClr>
            </a:pPr>
            <a:r>
              <a:rPr lang="en-US" sz="2100" b="1">
                <a:solidFill>
                  <a:schemeClr val="bg1"/>
                </a:solidFill>
                <a:latin typeface="Arial" charset="0"/>
              </a:rPr>
              <a:t>You can choose behaviors that create positive </a:t>
            </a:r>
            <a:r>
              <a:rPr lang="en-US" sz="2100" i="1">
                <a:solidFill>
                  <a:srgbClr val="FFC000"/>
                </a:solidFill>
              </a:rPr>
              <a:t>IMPACT</a:t>
            </a:r>
            <a:r>
              <a:rPr lang="en-US" sz="2100" b="1">
                <a:solidFill>
                  <a:schemeClr val="bg1"/>
                </a:solidFill>
                <a:latin typeface="Arial" charset="0"/>
              </a:rPr>
              <a:t>.</a:t>
            </a:r>
          </a:p>
        </p:txBody>
      </p:sp>
      <p:sp>
        <p:nvSpPr>
          <p:cNvPr id="7" name="Text Box 20"/>
          <p:cNvSpPr txBox="1">
            <a:spLocks noChangeArrowheads="1"/>
          </p:cNvSpPr>
          <p:nvPr/>
        </p:nvSpPr>
        <p:spPr bwMode="auto">
          <a:xfrm>
            <a:off x="1621632" y="1628775"/>
            <a:ext cx="5317331" cy="7386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58838" indent="-344488">
              <a:tabLst>
                <a:tab pos="514350" algn="l"/>
              </a:tabLst>
              <a:defRPr sz="2800">
                <a:solidFill>
                  <a:schemeClr val="tx1"/>
                </a:solidFill>
                <a:latin typeface="Arial Black" pitchFamily="34" charset="0"/>
              </a:defRPr>
            </a:lvl1pPr>
            <a:lvl2pPr marL="742950" indent="-285750">
              <a:tabLst>
                <a:tab pos="514350" algn="l"/>
              </a:tabLst>
              <a:defRPr sz="2800">
                <a:solidFill>
                  <a:schemeClr val="tx1"/>
                </a:solidFill>
                <a:latin typeface="Arial Black" pitchFamily="34" charset="0"/>
              </a:defRPr>
            </a:lvl2pPr>
            <a:lvl3pPr marL="1143000" indent="-228600">
              <a:tabLst>
                <a:tab pos="514350" algn="l"/>
              </a:tabLst>
              <a:defRPr sz="2800">
                <a:solidFill>
                  <a:schemeClr val="tx1"/>
                </a:solidFill>
                <a:latin typeface="Arial Black" pitchFamily="34" charset="0"/>
              </a:defRPr>
            </a:lvl3pPr>
            <a:lvl4pPr marL="1600200" indent="-228600">
              <a:tabLst>
                <a:tab pos="514350" algn="l"/>
              </a:tabLst>
              <a:defRPr sz="2800">
                <a:solidFill>
                  <a:schemeClr val="tx1"/>
                </a:solidFill>
                <a:latin typeface="Arial Black" pitchFamily="34" charset="0"/>
              </a:defRPr>
            </a:lvl4pPr>
            <a:lvl5pPr marL="2057400" indent="-228600">
              <a:tabLst>
                <a:tab pos="5143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5143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5143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5143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514350" algn="l"/>
              </a:tabLst>
              <a:defRPr sz="2800">
                <a:solidFill>
                  <a:schemeClr val="tx1"/>
                </a:solidFill>
                <a:latin typeface="Arial Black" pitchFamily="34" charset="0"/>
              </a:defRPr>
            </a:lvl9pPr>
          </a:lstStyle>
          <a:p>
            <a:pPr>
              <a:buClr>
                <a:srgbClr val="F2EBD9"/>
              </a:buClr>
              <a:buFontTx/>
              <a:buChar char="•"/>
            </a:pPr>
            <a:r>
              <a:rPr lang="en-US" sz="2100" b="1">
                <a:solidFill>
                  <a:schemeClr val="bg1"/>
                </a:solidFill>
                <a:latin typeface="Arial" charset="0"/>
              </a:rPr>
              <a:t>People will guess your </a:t>
            </a:r>
            <a:r>
              <a:rPr lang="en-US" sz="2100" i="1">
                <a:solidFill>
                  <a:srgbClr val="FFC000"/>
                </a:solidFill>
              </a:rPr>
              <a:t>INTENT</a:t>
            </a:r>
            <a:r>
              <a:rPr lang="en-US" sz="2100" b="1">
                <a:solidFill>
                  <a:schemeClr val="bg1"/>
                </a:solidFill>
                <a:latin typeface="Arial" charset="0"/>
              </a:rPr>
              <a:t> based upon your </a:t>
            </a:r>
            <a:r>
              <a:rPr lang="en-US" sz="2100" i="1">
                <a:solidFill>
                  <a:srgbClr val="FFC000"/>
                </a:solidFill>
              </a:rPr>
              <a:t>IMPACT</a:t>
            </a:r>
            <a:r>
              <a:rPr lang="en-US" sz="2100" b="1">
                <a:solidFill>
                  <a:schemeClr val="bg1"/>
                </a:solidFill>
                <a:latin typeface="Arial" charset="0"/>
              </a:rPr>
              <a:t> so…</a:t>
            </a:r>
          </a:p>
          <a:p>
            <a:pPr>
              <a:buClr>
                <a:srgbClr val="F2EBD9"/>
              </a:buClr>
              <a:buFontTx/>
              <a:buChar char="•"/>
            </a:pPr>
            <a:endParaRPr lang="en-US" sz="600" b="1">
              <a:solidFill>
                <a:schemeClr val="bg1"/>
              </a:solidFill>
              <a:latin typeface="Arial" charset="0"/>
            </a:endParaRPr>
          </a:p>
        </p:txBody>
      </p:sp>
      <p:sp>
        <p:nvSpPr>
          <p:cNvPr id="49174" name="Text Box 22"/>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29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9172"/>
                                        </p:tgtEl>
                                        <p:attrNameLst>
                                          <p:attrName>style.visibility</p:attrName>
                                        </p:attrNameLst>
                                      </p:cBhvr>
                                      <p:to>
                                        <p:strVal val="visible"/>
                                      </p:to>
                                    </p:set>
                                    <p:animEffect transition="in" filter="wipe(left)">
                                      <p:cBhvr>
                                        <p:cTn id="16" dur="500"/>
                                        <p:tgtEl>
                                          <p:spTgt spid="491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animBg="1"/>
      <p:bldP spid="10" grpId="0" animBg="1"/>
      <p:bldP spid="49172"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bwMode="auto">
          <a:xfrm>
            <a:off x="1657350" y="1597819"/>
            <a:ext cx="5829300" cy="1102519"/>
          </a:xfrm>
          <a:effectLst>
            <a:outerShdw dist="35921" dir="2700000" algn="ctr" rotWithShape="0">
              <a:schemeClr val="bg2"/>
            </a:outerShdw>
          </a:effectLst>
        </p:spPr>
        <p:txBody>
          <a:bodyPr wrap="square" numCol="1" compatLnSpc="1">
            <a:prstTxWarp prst="textNoShape">
              <a:avLst/>
            </a:prstTxWarp>
          </a:bodyPr>
          <a:lstStyle/>
          <a:p>
            <a:pPr algn="ctr">
              <a:lnSpc>
                <a:spcPct val="120000"/>
              </a:lnSpc>
            </a:pPr>
            <a:r>
              <a:rPr>
                <a:solidFill>
                  <a:schemeClr val="bg1"/>
                </a:solidFill>
                <a:effectLst/>
              </a:rPr>
              <a:t>“As Others See Me” </a:t>
            </a:r>
            <a:br>
              <a:rPr>
                <a:solidFill>
                  <a:schemeClr val="bg1"/>
                </a:solidFill>
                <a:effectLst/>
              </a:rPr>
            </a:br>
            <a:r>
              <a:rPr>
                <a:solidFill>
                  <a:schemeClr val="bg1"/>
                </a:solidFill>
                <a:effectLst/>
              </a:rPr>
              <a:t>Profile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auto">
          <a:xfrm>
            <a:off x="457200" y="-19050"/>
            <a:ext cx="8229600" cy="586978"/>
          </a:xfrm>
          <a:effectLst>
            <a:outerShdw dist="35921" dir="2700000" algn="ctr" rotWithShape="0">
              <a:schemeClr val="bg2"/>
            </a:outerShdw>
          </a:effectLst>
        </p:spPr>
        <p:txBody>
          <a:bodyPr wrap="square" numCol="1" compatLnSpc="1">
            <a:prstTxWarp prst="textNoShape">
              <a:avLst/>
            </a:prstTxWarp>
          </a:bodyPr>
          <a:lstStyle/>
          <a:p>
            <a:r>
              <a:rPr sz="4200" i="1" dirty="0">
                <a:solidFill>
                  <a:srgbClr val="38B0C4"/>
                </a:solidFill>
                <a:effectLst>
                  <a:outerShdw blurRad="50800" dist="38100" dir="2700000" algn="tl" rotWithShape="0">
                    <a:schemeClr val="tx1">
                      <a:lumMod val="50000"/>
                      <a:lumOff val="50000"/>
                      <a:alpha val="40000"/>
                    </a:schemeClr>
                  </a:outerShdw>
                </a:effectLst>
              </a:rPr>
              <a:t>OBJECTIVES</a:t>
            </a:r>
            <a:endParaRPr sz="4200" dirty="0">
              <a:solidFill>
                <a:srgbClr val="38B0C4"/>
              </a:solidFill>
              <a:effectLst>
                <a:outerShdw blurRad="50800" dist="38100" dir="2700000" algn="tl" rotWithShape="0">
                  <a:schemeClr val="tx1">
                    <a:lumMod val="50000"/>
                    <a:lumOff val="50000"/>
                    <a:alpha val="40000"/>
                  </a:schemeClr>
                </a:outerShdw>
              </a:effectLst>
            </a:endParaRPr>
          </a:p>
        </p:txBody>
      </p:sp>
      <p:sp>
        <p:nvSpPr>
          <p:cNvPr id="6" name="Content Placeholder 5"/>
          <p:cNvSpPr>
            <a:spLocks noGrp="1"/>
          </p:cNvSpPr>
          <p:nvPr>
            <p:ph idx="1"/>
          </p:nvPr>
        </p:nvSpPr>
        <p:spPr>
          <a:xfrm>
            <a:off x="1143000" y="590550"/>
            <a:ext cx="6560643" cy="357188"/>
          </a:xfrm>
          <a:effectLst/>
        </p:spPr>
        <p:txBody>
          <a:bodyPr/>
          <a:lstStyle/>
          <a:p>
            <a:pPr marL="400050" indent="-400050">
              <a:spcAft>
                <a:spcPct val="35000"/>
              </a:spcAft>
              <a:buNone/>
              <a:tabLst>
                <a:tab pos="685800" algn="l"/>
                <a:tab pos="1033463" algn="l"/>
              </a:tabLst>
            </a:pPr>
            <a:r>
              <a:rPr sz="1800" b="1" dirty="0">
                <a:solidFill>
                  <a:srgbClr val="7472BD"/>
                </a:solidFill>
                <a:effectLst>
                  <a:outerShdw blurRad="50800" dist="38100" dir="2700000" algn="tl" rotWithShape="0">
                    <a:schemeClr val="tx1">
                      <a:lumMod val="50000"/>
                      <a:lumOff val="50000"/>
                      <a:alpha val="40000"/>
                    </a:schemeClr>
                  </a:outerShdw>
                </a:effectLst>
                <a:latin typeface="Arial" charset="0"/>
              </a:rPr>
              <a:t>DAY ONE FOCUS</a:t>
            </a:r>
          </a:p>
        </p:txBody>
      </p:sp>
      <p:sp>
        <p:nvSpPr>
          <p:cNvPr id="29" name="Text Box 2"/>
          <p:cNvSpPr txBox="1">
            <a:spLocks noChangeArrowheads="1"/>
          </p:cNvSpPr>
          <p:nvPr/>
        </p:nvSpPr>
        <p:spPr bwMode="auto">
          <a:xfrm>
            <a:off x="2501502" y="1041751"/>
            <a:ext cx="4373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endParaRPr lang="en-US" sz="2100">
              <a:solidFill>
                <a:schemeClr val="bg1"/>
              </a:solidFill>
            </a:endParaRPr>
          </a:p>
        </p:txBody>
      </p:sp>
      <p:sp>
        <p:nvSpPr>
          <p:cNvPr id="30" name="Rounded Rectangle 11"/>
          <p:cNvSpPr/>
          <p:nvPr/>
        </p:nvSpPr>
        <p:spPr bwMode="auto">
          <a:xfrm>
            <a:off x="1219200" y="1011985"/>
            <a:ext cx="6225778" cy="379809"/>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1" name="Group 31"/>
          <p:cNvGrpSpPr>
            <a:grpSpLocks/>
          </p:cNvGrpSpPr>
          <p:nvPr/>
        </p:nvGrpSpPr>
        <p:grpSpPr bwMode="auto">
          <a:xfrm>
            <a:off x="1271587" y="1021510"/>
            <a:ext cx="344090" cy="385120"/>
            <a:chOff x="321946" y="2311415"/>
            <a:chExt cx="459103" cy="513622"/>
          </a:xfrm>
        </p:grpSpPr>
        <p:sp>
          <p:nvSpPr>
            <p:cNvPr id="32" name="Oval 31"/>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33"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1</a:t>
              </a:r>
            </a:p>
          </p:txBody>
        </p:sp>
      </p:grpSp>
      <p:sp>
        <p:nvSpPr>
          <p:cNvPr id="34" name="Content Placeholder 5"/>
          <p:cNvSpPr txBox="1">
            <a:spLocks/>
          </p:cNvSpPr>
          <p:nvPr/>
        </p:nvSpPr>
        <p:spPr bwMode="auto">
          <a:xfrm>
            <a:off x="1672827" y="1000079"/>
            <a:ext cx="6382941"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Know your behavior style and how you impact others</a:t>
            </a:r>
          </a:p>
        </p:txBody>
      </p:sp>
      <p:sp>
        <p:nvSpPr>
          <p:cNvPr id="35" name="Rounded Rectangle 15"/>
          <p:cNvSpPr/>
          <p:nvPr/>
        </p:nvSpPr>
        <p:spPr bwMode="auto">
          <a:xfrm>
            <a:off x="1219200" y="1503309"/>
            <a:ext cx="6225778" cy="675084"/>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6" name="Group 30"/>
          <p:cNvGrpSpPr>
            <a:grpSpLocks/>
          </p:cNvGrpSpPr>
          <p:nvPr/>
        </p:nvGrpSpPr>
        <p:grpSpPr bwMode="auto">
          <a:xfrm>
            <a:off x="1271587" y="1656895"/>
            <a:ext cx="344090" cy="385799"/>
            <a:chOff x="321946" y="3638934"/>
            <a:chExt cx="459103" cy="515539"/>
          </a:xfrm>
        </p:grpSpPr>
        <p:sp>
          <p:nvSpPr>
            <p:cNvPr id="37" name="Oval 36"/>
            <p:cNvSpPr/>
            <p:nvPr/>
          </p:nvSpPr>
          <p:spPr bwMode="auto">
            <a:xfrm>
              <a:off x="321946" y="3638934"/>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38" name="Rectangle 4"/>
            <p:cNvSpPr>
              <a:spLocks noChangeArrowheads="1"/>
            </p:cNvSpPr>
            <p:nvPr/>
          </p:nvSpPr>
          <p:spPr bwMode="auto">
            <a:xfrm>
              <a:off x="388362" y="3660939"/>
              <a:ext cx="326271" cy="493534"/>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2</a:t>
              </a:r>
            </a:p>
          </p:txBody>
        </p:sp>
      </p:grpSp>
      <p:sp>
        <p:nvSpPr>
          <p:cNvPr id="39" name="Content Placeholder 5"/>
          <p:cNvSpPr txBox="1">
            <a:spLocks/>
          </p:cNvSpPr>
          <p:nvPr/>
        </p:nvSpPr>
        <p:spPr bwMode="auto">
          <a:xfrm>
            <a:off x="1672827" y="1490212"/>
            <a:ext cx="5744766"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Understand the differences between behavior and personality, and how/why behavior is situational</a:t>
            </a:r>
          </a:p>
        </p:txBody>
      </p:sp>
      <p:sp>
        <p:nvSpPr>
          <p:cNvPr id="40" name="Rounded Rectangle 19"/>
          <p:cNvSpPr/>
          <p:nvPr/>
        </p:nvSpPr>
        <p:spPr bwMode="auto">
          <a:xfrm>
            <a:off x="1219200" y="2761118"/>
            <a:ext cx="6225778" cy="675084"/>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41" name="Group 29"/>
          <p:cNvGrpSpPr>
            <a:grpSpLocks/>
          </p:cNvGrpSpPr>
          <p:nvPr/>
        </p:nvGrpSpPr>
        <p:grpSpPr bwMode="auto">
          <a:xfrm>
            <a:off x="1271587" y="2912681"/>
            <a:ext cx="344090" cy="369332"/>
            <a:chOff x="321946" y="4701072"/>
            <a:chExt cx="459103" cy="491915"/>
          </a:xfrm>
        </p:grpSpPr>
        <p:sp>
          <p:nvSpPr>
            <p:cNvPr id="42" name="Oval 41"/>
            <p:cNvSpPr/>
            <p:nvPr/>
          </p:nvSpPr>
          <p:spPr bwMode="auto">
            <a:xfrm>
              <a:off x="321946" y="4702193"/>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43" name="Rectangle 4"/>
            <p:cNvSpPr>
              <a:spLocks noChangeArrowheads="1"/>
            </p:cNvSpPr>
            <p:nvPr/>
          </p:nvSpPr>
          <p:spPr bwMode="auto">
            <a:xfrm>
              <a:off x="365196" y="4701072"/>
              <a:ext cx="326271" cy="491915"/>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4</a:t>
              </a:r>
            </a:p>
          </p:txBody>
        </p:sp>
      </p:grpSp>
      <p:sp>
        <p:nvSpPr>
          <p:cNvPr id="44" name="Content Placeholder 5"/>
          <p:cNvSpPr txBox="1">
            <a:spLocks/>
          </p:cNvSpPr>
          <p:nvPr/>
        </p:nvSpPr>
        <p:spPr bwMode="auto">
          <a:xfrm>
            <a:off x="1672827" y="2739687"/>
            <a:ext cx="5744766"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Explore two dimensions of behavior in terms of how you use energy when working with others</a:t>
            </a:r>
          </a:p>
        </p:txBody>
      </p:sp>
      <p:sp>
        <p:nvSpPr>
          <p:cNvPr id="45" name="Text Box 2"/>
          <p:cNvSpPr txBox="1">
            <a:spLocks noChangeArrowheads="1"/>
          </p:cNvSpPr>
          <p:nvPr/>
        </p:nvSpPr>
        <p:spPr bwMode="auto">
          <a:xfrm>
            <a:off x="2501502" y="2155478"/>
            <a:ext cx="4373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endParaRPr lang="en-US" sz="2100">
              <a:solidFill>
                <a:schemeClr val="bg1"/>
              </a:solidFill>
            </a:endParaRPr>
          </a:p>
        </p:txBody>
      </p:sp>
      <p:sp>
        <p:nvSpPr>
          <p:cNvPr id="46" name="Rounded Rectangle 24"/>
          <p:cNvSpPr/>
          <p:nvPr/>
        </p:nvSpPr>
        <p:spPr bwMode="auto">
          <a:xfrm>
            <a:off x="1219200" y="2275732"/>
            <a:ext cx="6225778" cy="379809"/>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47" name="Group 28"/>
          <p:cNvGrpSpPr>
            <a:grpSpLocks/>
          </p:cNvGrpSpPr>
          <p:nvPr/>
        </p:nvGrpSpPr>
        <p:grpSpPr bwMode="auto">
          <a:xfrm>
            <a:off x="1271587" y="2279362"/>
            <a:ext cx="344090" cy="369332"/>
            <a:chOff x="321946" y="5635707"/>
            <a:chExt cx="459103" cy="501835"/>
          </a:xfrm>
        </p:grpSpPr>
        <p:sp>
          <p:nvSpPr>
            <p:cNvPr id="48" name="Oval 47"/>
            <p:cNvSpPr/>
            <p:nvPr/>
          </p:nvSpPr>
          <p:spPr bwMode="auto">
            <a:xfrm>
              <a:off x="321946" y="5650038"/>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49" name="Rectangle 4"/>
            <p:cNvSpPr>
              <a:spLocks noChangeArrowheads="1"/>
            </p:cNvSpPr>
            <p:nvPr/>
          </p:nvSpPr>
          <p:spPr bwMode="auto">
            <a:xfrm>
              <a:off x="376778" y="5635707"/>
              <a:ext cx="326271" cy="501835"/>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3</a:t>
              </a:r>
            </a:p>
          </p:txBody>
        </p:sp>
      </p:grpSp>
      <p:sp>
        <p:nvSpPr>
          <p:cNvPr id="50" name="Content Placeholder 5"/>
          <p:cNvSpPr txBox="1">
            <a:spLocks/>
          </p:cNvSpPr>
          <p:nvPr/>
        </p:nvSpPr>
        <p:spPr bwMode="auto">
          <a:xfrm>
            <a:off x="1672827" y="2266208"/>
            <a:ext cx="6382941"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Gain awareness of and identify four behavior patterns</a:t>
            </a:r>
          </a:p>
        </p:txBody>
      </p:sp>
      <p:sp>
        <p:nvSpPr>
          <p:cNvPr id="51" name="Rounded Rectangle 19"/>
          <p:cNvSpPr/>
          <p:nvPr/>
        </p:nvSpPr>
        <p:spPr bwMode="auto">
          <a:xfrm>
            <a:off x="1238006" y="3526492"/>
            <a:ext cx="6225778" cy="675084"/>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52" name="Group 51"/>
          <p:cNvGrpSpPr>
            <a:grpSpLocks/>
          </p:cNvGrpSpPr>
          <p:nvPr/>
        </p:nvGrpSpPr>
        <p:grpSpPr bwMode="auto">
          <a:xfrm>
            <a:off x="1290394" y="3678894"/>
            <a:ext cx="344090" cy="377172"/>
            <a:chOff x="321946" y="4702193"/>
            <a:chExt cx="459103" cy="502358"/>
          </a:xfrm>
        </p:grpSpPr>
        <p:sp>
          <p:nvSpPr>
            <p:cNvPr id="53" name="Oval 52"/>
            <p:cNvSpPr/>
            <p:nvPr/>
          </p:nvSpPr>
          <p:spPr bwMode="auto">
            <a:xfrm>
              <a:off x="321946" y="4702193"/>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54" name="Rectangle 4"/>
            <p:cNvSpPr>
              <a:spLocks noChangeArrowheads="1"/>
            </p:cNvSpPr>
            <p:nvPr/>
          </p:nvSpPr>
          <p:spPr bwMode="auto">
            <a:xfrm>
              <a:off x="365196" y="4712635"/>
              <a:ext cx="326271" cy="49191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5</a:t>
              </a:r>
            </a:p>
          </p:txBody>
        </p:sp>
      </p:grpSp>
      <p:sp>
        <p:nvSpPr>
          <p:cNvPr id="55" name="Content Placeholder 5"/>
          <p:cNvSpPr txBox="1">
            <a:spLocks/>
          </p:cNvSpPr>
          <p:nvPr/>
        </p:nvSpPr>
        <p:spPr bwMode="auto">
          <a:xfrm>
            <a:off x="1691633" y="3505061"/>
            <a:ext cx="5744766"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Discover how others experience you and how intent versus impact could influence perceptions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10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10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10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10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10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0" grpId="0" animBg="1"/>
      <p:bldP spid="34" grpId="0"/>
      <p:bldP spid="35" grpId="0" animBg="1"/>
      <p:bldP spid="39" grpId="0"/>
      <p:bldP spid="40" grpId="0" animBg="1"/>
      <p:bldP spid="44" grpId="0"/>
      <p:bldP spid="46" grpId="0" animBg="1"/>
      <p:bldP spid="50" grpId="0"/>
      <p:bldP spid="51" grpId="0" animBg="1"/>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bwMode="auto">
          <a:xfrm>
            <a:off x="1657350" y="1565673"/>
            <a:ext cx="5829300" cy="1102519"/>
          </a:xfrm>
        </p:spPr>
        <p:txBody>
          <a:bodyPr wrap="square" numCol="1" compatLnSpc="1">
            <a:prstTxWarp prst="textNoShape">
              <a:avLst/>
            </a:prstTxWarp>
          </a:bodyPr>
          <a:lstStyle/>
          <a:p>
            <a:pPr algn="ctr">
              <a:lnSpc>
                <a:spcPct val="120000"/>
              </a:lnSpc>
            </a:pPr>
            <a:r>
              <a:rPr i="1">
                <a:solidFill>
                  <a:srgbClr val="1D5375"/>
                </a:solidFill>
                <a:effectLst/>
              </a:rPr>
              <a:t>IMPACT AND CREDIBILITY ACTIVITY</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6" name="Rectangle 4"/>
          <p:cNvSpPr>
            <a:spLocks noGrp="1" noChangeArrowheads="1"/>
          </p:cNvSpPr>
          <p:nvPr>
            <p:ph type="ctrTitle" idx="4294967295"/>
          </p:nvPr>
        </p:nvSpPr>
        <p:spPr bwMode="auto">
          <a:xfrm>
            <a:off x="1657350" y="1597819"/>
            <a:ext cx="5829300" cy="1102519"/>
          </a:xfrm>
        </p:spPr>
        <p:txBody>
          <a:bodyPr wrap="square" numCol="1" compatLnSpc="1">
            <a:prstTxWarp prst="textNoShape">
              <a:avLst/>
            </a:prstTxWarp>
          </a:bodyPr>
          <a:lstStyle/>
          <a:p>
            <a:pPr algn="ctr"/>
            <a:r>
              <a:rPr>
                <a:solidFill>
                  <a:srgbClr val="1D5375"/>
                </a:solidFill>
                <a:effectLst/>
              </a:rPr>
              <a:t>Break</a:t>
            </a:r>
            <a:r>
              <a:rPr>
                <a:effectLst/>
              </a:rPr>
              <a:t> </a:t>
            </a:r>
          </a:p>
        </p:txBody>
      </p:sp>
      <p:sp>
        <p:nvSpPr>
          <p:cNvPr id="52227" name="Rectangle 5"/>
          <p:cNvSpPr>
            <a:spLocks noGrp="1" noChangeArrowheads="1"/>
          </p:cNvSpPr>
          <p:nvPr>
            <p:ph type="subTitle" idx="4294967295"/>
          </p:nvPr>
        </p:nvSpPr>
        <p:spPr>
          <a:xfrm>
            <a:off x="2171700" y="2914650"/>
            <a:ext cx="4800600" cy="1314450"/>
          </a:xfrm>
        </p:spPr>
        <p:txBody>
          <a:bodyPr/>
          <a:lstStyle/>
          <a:p>
            <a:pPr marL="0" indent="0" algn="ctr">
              <a:buNone/>
            </a:pPr>
            <a:r>
              <a:rPr>
                <a:solidFill>
                  <a:schemeClr val="tx1"/>
                </a:solidFill>
                <a:effectLst/>
                <a:latin typeface="Arial" charset="0"/>
              </a:rPr>
              <a:t>10 minutes</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Rounded Rectangle 29"/>
          <p:cNvSpPr/>
          <p:nvPr/>
        </p:nvSpPr>
        <p:spPr bwMode="auto">
          <a:xfrm>
            <a:off x="1332310" y="2958704"/>
            <a:ext cx="6382940" cy="447675"/>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2" name="Rounded Rectangle 31"/>
          <p:cNvSpPr/>
          <p:nvPr/>
        </p:nvSpPr>
        <p:spPr bwMode="auto">
          <a:xfrm>
            <a:off x="1332310" y="1681163"/>
            <a:ext cx="6382940" cy="447675"/>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28" name="Rounded Rectangle 27"/>
          <p:cNvSpPr/>
          <p:nvPr/>
        </p:nvSpPr>
        <p:spPr bwMode="auto">
          <a:xfrm>
            <a:off x="1332310" y="2319338"/>
            <a:ext cx="6382940" cy="448866"/>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23" name="Rounded Rectangle 22"/>
          <p:cNvSpPr/>
          <p:nvPr/>
        </p:nvSpPr>
        <p:spPr bwMode="auto">
          <a:xfrm>
            <a:off x="1332310" y="1041798"/>
            <a:ext cx="6382940" cy="448865"/>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53255" name="Title 3"/>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ACTIVITY: HOW WE PERCEIVE</a:t>
            </a:r>
            <a:endParaRPr>
              <a:solidFill>
                <a:schemeClr val="bg1"/>
              </a:solidFill>
              <a:effectLst/>
            </a:endParaRPr>
          </a:p>
        </p:txBody>
      </p:sp>
      <p:sp>
        <p:nvSpPr>
          <p:cNvPr id="6" name="Content Placeholder 5"/>
          <p:cNvSpPr>
            <a:spLocks noGrp="1"/>
          </p:cNvSpPr>
          <p:nvPr>
            <p:ph idx="1"/>
          </p:nvPr>
        </p:nvSpPr>
        <p:spPr>
          <a:xfrm>
            <a:off x="1409700" y="1098948"/>
            <a:ext cx="6172200" cy="348853"/>
          </a:xfrm>
        </p:spPr>
        <p:txBody>
          <a:bodyPr/>
          <a:lstStyle/>
          <a:p>
            <a:pPr marL="342900" indent="-342900">
              <a:lnSpc>
                <a:spcPct val="90000"/>
              </a:lnSpc>
              <a:spcAft>
                <a:spcPts val="1125"/>
              </a:spcAft>
              <a:buNone/>
            </a:pPr>
            <a:r>
              <a:rPr sz="1800">
                <a:latin typeface="Arial" charset="0"/>
              </a:rPr>
              <a:t>	Get into table groups by style.</a:t>
            </a:r>
          </a:p>
        </p:txBody>
      </p:sp>
      <p:grpSp>
        <p:nvGrpSpPr>
          <p:cNvPr id="2" name="Group 23"/>
          <p:cNvGrpSpPr>
            <a:grpSpLocks/>
          </p:cNvGrpSpPr>
          <p:nvPr/>
        </p:nvGrpSpPr>
        <p:grpSpPr bwMode="auto">
          <a:xfrm>
            <a:off x="1384698" y="1070375"/>
            <a:ext cx="344090" cy="385853"/>
            <a:chOff x="321946" y="1565585"/>
            <a:chExt cx="459103" cy="513920"/>
          </a:xfrm>
        </p:grpSpPr>
        <p:sp>
          <p:nvSpPr>
            <p:cNvPr id="15" name="Oval 14"/>
            <p:cNvSpPr/>
            <p:nvPr/>
          </p:nvSpPr>
          <p:spPr bwMode="auto">
            <a:xfrm>
              <a:off x="321946" y="156558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16" name="Rectangle 4"/>
            <p:cNvSpPr>
              <a:spLocks noChangeArrowheads="1"/>
            </p:cNvSpPr>
            <p:nvPr/>
          </p:nvSpPr>
          <p:spPr bwMode="auto">
            <a:xfrm>
              <a:off x="388362" y="1587589"/>
              <a:ext cx="326271" cy="49191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1</a:t>
              </a:r>
            </a:p>
          </p:txBody>
        </p:sp>
      </p:grpSp>
      <p:grpSp>
        <p:nvGrpSpPr>
          <p:cNvPr id="3" name="Group 24"/>
          <p:cNvGrpSpPr>
            <a:grpSpLocks/>
          </p:cNvGrpSpPr>
          <p:nvPr/>
        </p:nvGrpSpPr>
        <p:grpSpPr bwMode="auto">
          <a:xfrm>
            <a:off x="1384698" y="1726406"/>
            <a:ext cx="344090" cy="385120"/>
            <a:chOff x="321946" y="2311415"/>
            <a:chExt cx="459103" cy="513622"/>
          </a:xfrm>
        </p:grpSpPr>
        <p:sp>
          <p:nvSpPr>
            <p:cNvPr id="17" name="Oval 16"/>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18"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2</a:t>
              </a:r>
            </a:p>
          </p:txBody>
        </p:sp>
      </p:grpSp>
      <p:grpSp>
        <p:nvGrpSpPr>
          <p:cNvPr id="4" name="Group 25"/>
          <p:cNvGrpSpPr>
            <a:grpSpLocks/>
          </p:cNvGrpSpPr>
          <p:nvPr/>
        </p:nvGrpSpPr>
        <p:grpSpPr bwMode="auto">
          <a:xfrm>
            <a:off x="1384698" y="2359823"/>
            <a:ext cx="344090" cy="405567"/>
            <a:chOff x="321946" y="3072010"/>
            <a:chExt cx="459103" cy="541210"/>
          </a:xfrm>
        </p:grpSpPr>
        <p:sp>
          <p:nvSpPr>
            <p:cNvPr id="19" name="Oval 18"/>
            <p:cNvSpPr/>
            <p:nvPr/>
          </p:nvSpPr>
          <p:spPr bwMode="auto">
            <a:xfrm>
              <a:off x="321946" y="3072010"/>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20" name="Rectangle 4"/>
            <p:cNvSpPr>
              <a:spLocks noChangeArrowheads="1"/>
            </p:cNvSpPr>
            <p:nvPr/>
          </p:nvSpPr>
          <p:spPr bwMode="auto">
            <a:xfrm>
              <a:off x="388362" y="3120363"/>
              <a:ext cx="326271" cy="492857"/>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3</a:t>
              </a:r>
            </a:p>
          </p:txBody>
        </p:sp>
      </p:grpSp>
      <p:grpSp>
        <p:nvGrpSpPr>
          <p:cNvPr id="5" name="Group 26"/>
          <p:cNvGrpSpPr>
            <a:grpSpLocks/>
          </p:cNvGrpSpPr>
          <p:nvPr/>
        </p:nvGrpSpPr>
        <p:grpSpPr bwMode="auto">
          <a:xfrm>
            <a:off x="1384698" y="2995614"/>
            <a:ext cx="344090" cy="396048"/>
            <a:chOff x="321946" y="3836672"/>
            <a:chExt cx="459103" cy="528520"/>
          </a:xfrm>
        </p:grpSpPr>
        <p:sp>
          <p:nvSpPr>
            <p:cNvPr id="21" name="Oval 20"/>
            <p:cNvSpPr/>
            <p:nvPr/>
          </p:nvSpPr>
          <p:spPr bwMode="auto">
            <a:xfrm>
              <a:off x="321946" y="3836672"/>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22" name="Rectangle 4"/>
            <p:cNvSpPr>
              <a:spLocks noChangeArrowheads="1"/>
            </p:cNvSpPr>
            <p:nvPr/>
          </p:nvSpPr>
          <p:spPr bwMode="auto">
            <a:xfrm>
              <a:off x="388362" y="3872324"/>
              <a:ext cx="326271" cy="492868"/>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4</a:t>
              </a:r>
            </a:p>
          </p:txBody>
        </p:sp>
      </p:grpSp>
      <p:sp>
        <p:nvSpPr>
          <p:cNvPr id="40" name="Content Placeholder 5"/>
          <p:cNvSpPr txBox="1">
            <a:spLocks/>
          </p:cNvSpPr>
          <p:nvPr/>
        </p:nvSpPr>
        <p:spPr bwMode="auto">
          <a:xfrm>
            <a:off x="1409700" y="1734741"/>
            <a:ext cx="6172200"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90000"/>
              </a:lnSpc>
              <a:spcBef>
                <a:spcPct val="20000"/>
              </a:spcBef>
              <a:spcAft>
                <a:spcPts val="1125"/>
              </a:spcAft>
              <a:buSzPct val="90000"/>
            </a:pPr>
            <a:r>
              <a:rPr lang="en-US" sz="1800" dirty="0">
                <a:solidFill>
                  <a:srgbClr val="FFFFFF"/>
                </a:solidFill>
                <a:latin typeface="Arial" charset="0"/>
              </a:rPr>
              <a:t>	Answer all questions in the assigned box from page 34.</a:t>
            </a:r>
          </a:p>
        </p:txBody>
      </p:sp>
      <p:sp>
        <p:nvSpPr>
          <p:cNvPr id="41" name="Content Placeholder 5"/>
          <p:cNvSpPr txBox="1">
            <a:spLocks/>
          </p:cNvSpPr>
          <p:nvPr/>
        </p:nvSpPr>
        <p:spPr bwMode="auto">
          <a:xfrm>
            <a:off x="1409700" y="2378869"/>
            <a:ext cx="6172200" cy="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90000"/>
              </a:lnSpc>
              <a:spcBef>
                <a:spcPct val="20000"/>
              </a:spcBef>
              <a:spcAft>
                <a:spcPts val="1125"/>
              </a:spcAft>
              <a:buSzPct val="90000"/>
            </a:pPr>
            <a:r>
              <a:rPr lang="en-US" sz="1800" dirty="0">
                <a:solidFill>
                  <a:srgbClr val="FFFFFF"/>
                </a:solidFill>
                <a:latin typeface="Arial" charset="0"/>
              </a:rPr>
              <a:t>	Have a scribe write your answers on page 35.</a:t>
            </a:r>
          </a:p>
        </p:txBody>
      </p:sp>
      <p:sp>
        <p:nvSpPr>
          <p:cNvPr id="42" name="Content Placeholder 5"/>
          <p:cNvSpPr txBox="1">
            <a:spLocks/>
          </p:cNvSpPr>
          <p:nvPr/>
        </p:nvSpPr>
        <p:spPr bwMode="auto">
          <a:xfrm>
            <a:off x="1409700" y="3015854"/>
            <a:ext cx="6172200" cy="351234"/>
          </a:xfrm>
          <a:prstGeom prst="rect">
            <a:avLst/>
          </a:prstGeom>
          <a:noFill/>
          <a:ln w="9525">
            <a:noFill/>
            <a:miter lim="800000"/>
            <a:headEnd/>
            <a:tailEnd/>
          </a:ln>
        </p:spPr>
        <p:txBody>
          <a:bodyPr/>
          <a:lstStyle>
            <a:lvl1pPr marL="457200" indent="-4572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90000"/>
              </a:lnSpc>
              <a:spcBef>
                <a:spcPct val="20000"/>
              </a:spcBef>
              <a:spcAft>
                <a:spcPts val="1125"/>
              </a:spcAft>
              <a:buSzPct val="90000"/>
            </a:pPr>
            <a:r>
              <a:rPr lang="en-US" sz="1800">
                <a:solidFill>
                  <a:srgbClr val="FFFFFF"/>
                </a:solidFill>
                <a:latin typeface="Arial" charset="0"/>
              </a:rPr>
              <a:t>	Be prepared to share your answers with other groups.</a:t>
            </a:r>
          </a:p>
        </p:txBody>
      </p:sp>
      <p:sp>
        <p:nvSpPr>
          <p:cNvPr id="53287" name="Text Box 39"/>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34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nodeType="afterGroup">
                            <p:stCondLst>
                              <p:cond delay="1000"/>
                            </p:stCondLst>
                            <p:childTnLst>
                              <p:par>
                                <p:cTn id="18" presetID="53"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nodeType="afterGroup">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0">
                                            <p:txEl>
                                              <p:pRg st="0" end="0"/>
                                            </p:txEl>
                                          </p:spTgt>
                                        </p:tgtEl>
                                        <p:attrNameLst>
                                          <p:attrName>style.visibility</p:attrName>
                                        </p:attrNameLst>
                                      </p:cBhvr>
                                      <p:to>
                                        <p:strVal val="visible"/>
                                      </p:to>
                                    </p:set>
                                    <p:animEffect transition="in" filter="fade">
                                      <p:cBhvr>
                                        <p:cTn id="29" dur="500"/>
                                        <p:tgtEl>
                                          <p:spTgt spid="40">
                                            <p:txEl>
                                              <p:pRg st="0" end="0"/>
                                            </p:txEl>
                                          </p:spTgt>
                                        </p:tgtEl>
                                      </p:cBhvr>
                                    </p:animEffect>
                                  </p:childTnLst>
                                </p:cTn>
                              </p:par>
                            </p:childTnLst>
                          </p:cTn>
                        </p:par>
                        <p:par>
                          <p:cTn id="30" fill="hold" nodeType="afterGroup">
                            <p:stCondLst>
                              <p:cond delay="2000"/>
                            </p:stCondLst>
                            <p:childTnLst>
                              <p:par>
                                <p:cTn id="31" presetID="53"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nodeType="afterGroup">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1">
                                            <p:txEl>
                                              <p:pRg st="0" end="0"/>
                                            </p:txEl>
                                          </p:spTgt>
                                        </p:tgtEl>
                                        <p:attrNameLst>
                                          <p:attrName>style.visibility</p:attrName>
                                        </p:attrNameLst>
                                      </p:cBhvr>
                                      <p:to>
                                        <p:strVal val="visible"/>
                                      </p:to>
                                    </p:set>
                                    <p:animEffect transition="in" filter="fade">
                                      <p:cBhvr>
                                        <p:cTn id="42" dur="500"/>
                                        <p:tgtEl>
                                          <p:spTgt spid="41">
                                            <p:txEl>
                                              <p:pRg st="0" end="0"/>
                                            </p:txEl>
                                          </p:spTgt>
                                        </p:tgtEl>
                                      </p:cBhvr>
                                    </p:animEffect>
                                  </p:childTnLst>
                                </p:cTn>
                              </p:par>
                            </p:childTnLst>
                          </p:cTn>
                        </p:par>
                        <p:par>
                          <p:cTn id="43" fill="hold" nodeType="afterGroup">
                            <p:stCondLst>
                              <p:cond delay="3000"/>
                            </p:stCondLst>
                            <p:childTnLst>
                              <p:par>
                                <p:cTn id="44" presetID="53"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8" grpId="0" animBg="1"/>
      <p:bldP spid="23" grpId="0" animBg="1"/>
      <p:bldP spid="6" grpId="0" build="p"/>
      <p:bldP spid="40" grpId="0" build="p"/>
      <p:bldP spid="41" grpId="0" build="p"/>
      <p:bldP spid="4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dirty="0">
                <a:solidFill>
                  <a:schemeClr val="bg1"/>
                </a:solidFill>
                <a:effectLst/>
              </a:rPr>
              <a:t>OBJECTIVES REVIEW</a:t>
            </a:r>
            <a:endParaRPr dirty="0">
              <a:solidFill>
                <a:schemeClr val="bg1"/>
              </a:solidFill>
              <a:effectLst/>
            </a:endParaRPr>
          </a:p>
        </p:txBody>
      </p:sp>
      <p:sp>
        <p:nvSpPr>
          <p:cNvPr id="6" name="Content Placeholder 5"/>
          <p:cNvSpPr>
            <a:spLocks noGrp="1"/>
          </p:cNvSpPr>
          <p:nvPr>
            <p:ph idx="1"/>
          </p:nvPr>
        </p:nvSpPr>
        <p:spPr>
          <a:xfrm>
            <a:off x="1482328" y="1071562"/>
            <a:ext cx="6386513" cy="357188"/>
          </a:xfrm>
          <a:effectLst/>
        </p:spPr>
        <p:txBody>
          <a:bodyPr/>
          <a:lstStyle/>
          <a:p>
            <a:pPr marL="400050" indent="-400050">
              <a:spcAft>
                <a:spcPct val="35000"/>
              </a:spcAft>
              <a:buNone/>
              <a:tabLst>
                <a:tab pos="685800" algn="l"/>
                <a:tab pos="1033463" algn="l"/>
              </a:tabLst>
            </a:pPr>
            <a:r>
              <a:rPr sz="1800" b="1" dirty="0">
                <a:solidFill>
                  <a:srgbClr val="CCECFF"/>
                </a:solidFill>
                <a:effectLst>
                  <a:outerShdw blurRad="50800" dist="50800" dir="5400000" algn="ctr" rotWithShape="0">
                    <a:schemeClr val="tx1"/>
                  </a:outerShdw>
                </a:effectLst>
                <a:latin typeface="Arial" charset="0"/>
              </a:rPr>
              <a:t>DAY ONE FOCUS</a:t>
            </a:r>
          </a:p>
        </p:txBody>
      </p:sp>
      <p:sp>
        <p:nvSpPr>
          <p:cNvPr id="6179" name="Text Box 35"/>
          <p:cNvSpPr txBox="1">
            <a:spLocks noChangeArrowheads="1"/>
          </p:cNvSpPr>
          <p:nvPr/>
        </p:nvSpPr>
        <p:spPr bwMode="auto">
          <a:xfrm>
            <a:off x="1221582" y="4838701"/>
            <a:ext cx="251222"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dirty="0">
                <a:solidFill>
                  <a:srgbClr val="99CCFF"/>
                </a:solidFill>
                <a:latin typeface="Arial" charset="0"/>
              </a:rPr>
              <a:t>4</a:t>
            </a:r>
          </a:p>
        </p:txBody>
      </p:sp>
      <p:sp>
        <p:nvSpPr>
          <p:cNvPr id="29" name="Text Box 2"/>
          <p:cNvSpPr txBox="1">
            <a:spLocks noChangeArrowheads="1"/>
          </p:cNvSpPr>
          <p:nvPr/>
        </p:nvSpPr>
        <p:spPr bwMode="auto">
          <a:xfrm>
            <a:off x="2666700" y="1522763"/>
            <a:ext cx="4373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endParaRPr lang="en-US" sz="2100">
              <a:solidFill>
                <a:schemeClr val="bg1"/>
              </a:solidFill>
            </a:endParaRPr>
          </a:p>
        </p:txBody>
      </p:sp>
      <p:sp>
        <p:nvSpPr>
          <p:cNvPr id="30" name="Rounded Rectangle 11"/>
          <p:cNvSpPr/>
          <p:nvPr/>
        </p:nvSpPr>
        <p:spPr bwMode="auto">
          <a:xfrm>
            <a:off x="1384398" y="1492997"/>
            <a:ext cx="6225778" cy="379809"/>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1" name="Group 31"/>
          <p:cNvGrpSpPr>
            <a:grpSpLocks/>
          </p:cNvGrpSpPr>
          <p:nvPr/>
        </p:nvGrpSpPr>
        <p:grpSpPr bwMode="auto">
          <a:xfrm>
            <a:off x="1436785" y="1502522"/>
            <a:ext cx="344090" cy="385120"/>
            <a:chOff x="321946" y="2311415"/>
            <a:chExt cx="459103" cy="513622"/>
          </a:xfrm>
        </p:grpSpPr>
        <p:sp>
          <p:nvSpPr>
            <p:cNvPr id="32" name="Oval 31"/>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33"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1</a:t>
              </a:r>
            </a:p>
          </p:txBody>
        </p:sp>
      </p:grpSp>
      <p:sp>
        <p:nvSpPr>
          <p:cNvPr id="34" name="Content Placeholder 5"/>
          <p:cNvSpPr txBox="1">
            <a:spLocks/>
          </p:cNvSpPr>
          <p:nvPr/>
        </p:nvSpPr>
        <p:spPr bwMode="auto">
          <a:xfrm>
            <a:off x="1838025" y="1481091"/>
            <a:ext cx="6382941"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Know your behavior style and how you impact others</a:t>
            </a:r>
          </a:p>
        </p:txBody>
      </p:sp>
      <p:sp>
        <p:nvSpPr>
          <p:cNvPr id="35" name="Rounded Rectangle 15"/>
          <p:cNvSpPr/>
          <p:nvPr/>
        </p:nvSpPr>
        <p:spPr bwMode="auto">
          <a:xfrm>
            <a:off x="1384398" y="1984321"/>
            <a:ext cx="6225778" cy="675084"/>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6" name="Group 30"/>
          <p:cNvGrpSpPr>
            <a:grpSpLocks/>
          </p:cNvGrpSpPr>
          <p:nvPr/>
        </p:nvGrpSpPr>
        <p:grpSpPr bwMode="auto">
          <a:xfrm>
            <a:off x="1436785" y="2137907"/>
            <a:ext cx="344090" cy="385799"/>
            <a:chOff x="321946" y="3638934"/>
            <a:chExt cx="459103" cy="515539"/>
          </a:xfrm>
        </p:grpSpPr>
        <p:sp>
          <p:nvSpPr>
            <p:cNvPr id="37" name="Oval 36"/>
            <p:cNvSpPr/>
            <p:nvPr/>
          </p:nvSpPr>
          <p:spPr bwMode="auto">
            <a:xfrm>
              <a:off x="321946" y="3638934"/>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38" name="Rectangle 4"/>
            <p:cNvSpPr>
              <a:spLocks noChangeArrowheads="1"/>
            </p:cNvSpPr>
            <p:nvPr/>
          </p:nvSpPr>
          <p:spPr bwMode="auto">
            <a:xfrm>
              <a:off x="388362" y="3660939"/>
              <a:ext cx="326271" cy="493534"/>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2</a:t>
              </a:r>
            </a:p>
          </p:txBody>
        </p:sp>
      </p:grpSp>
      <p:sp>
        <p:nvSpPr>
          <p:cNvPr id="39" name="Content Placeholder 5"/>
          <p:cNvSpPr txBox="1">
            <a:spLocks/>
          </p:cNvSpPr>
          <p:nvPr/>
        </p:nvSpPr>
        <p:spPr bwMode="auto">
          <a:xfrm>
            <a:off x="1838025" y="1971224"/>
            <a:ext cx="5744766"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Understand the differences between behavior and personality, and how/why behavior is situational</a:t>
            </a:r>
          </a:p>
        </p:txBody>
      </p:sp>
      <p:sp>
        <p:nvSpPr>
          <p:cNvPr id="40" name="Rounded Rectangle 19"/>
          <p:cNvSpPr/>
          <p:nvPr/>
        </p:nvSpPr>
        <p:spPr bwMode="auto">
          <a:xfrm>
            <a:off x="1384398" y="3242130"/>
            <a:ext cx="6225778" cy="675084"/>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41" name="Group 29"/>
          <p:cNvGrpSpPr>
            <a:grpSpLocks/>
          </p:cNvGrpSpPr>
          <p:nvPr/>
        </p:nvGrpSpPr>
        <p:grpSpPr bwMode="auto">
          <a:xfrm>
            <a:off x="1436785" y="3393693"/>
            <a:ext cx="344090" cy="369332"/>
            <a:chOff x="321946" y="4701072"/>
            <a:chExt cx="459103" cy="491915"/>
          </a:xfrm>
        </p:grpSpPr>
        <p:sp>
          <p:nvSpPr>
            <p:cNvPr id="42" name="Oval 41"/>
            <p:cNvSpPr/>
            <p:nvPr/>
          </p:nvSpPr>
          <p:spPr bwMode="auto">
            <a:xfrm>
              <a:off x="321946" y="4702193"/>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43" name="Rectangle 4"/>
            <p:cNvSpPr>
              <a:spLocks noChangeArrowheads="1"/>
            </p:cNvSpPr>
            <p:nvPr/>
          </p:nvSpPr>
          <p:spPr bwMode="auto">
            <a:xfrm>
              <a:off x="365196" y="4701072"/>
              <a:ext cx="326271" cy="491915"/>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4</a:t>
              </a:r>
            </a:p>
          </p:txBody>
        </p:sp>
      </p:grpSp>
      <p:sp>
        <p:nvSpPr>
          <p:cNvPr id="44" name="Content Placeholder 5"/>
          <p:cNvSpPr txBox="1">
            <a:spLocks/>
          </p:cNvSpPr>
          <p:nvPr/>
        </p:nvSpPr>
        <p:spPr bwMode="auto">
          <a:xfrm>
            <a:off x="1838025" y="3220699"/>
            <a:ext cx="5744766"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Explore two dimensions of behavior in terms of how you use energy when working with others</a:t>
            </a:r>
          </a:p>
        </p:txBody>
      </p:sp>
      <p:sp>
        <p:nvSpPr>
          <p:cNvPr id="45" name="Text Box 2"/>
          <p:cNvSpPr txBox="1">
            <a:spLocks noChangeArrowheads="1"/>
          </p:cNvSpPr>
          <p:nvPr/>
        </p:nvSpPr>
        <p:spPr bwMode="auto">
          <a:xfrm>
            <a:off x="2666700" y="2636490"/>
            <a:ext cx="4373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endParaRPr lang="en-US" sz="2100">
              <a:solidFill>
                <a:schemeClr val="bg1"/>
              </a:solidFill>
            </a:endParaRPr>
          </a:p>
        </p:txBody>
      </p:sp>
      <p:sp>
        <p:nvSpPr>
          <p:cNvPr id="46" name="Rounded Rectangle 24"/>
          <p:cNvSpPr/>
          <p:nvPr/>
        </p:nvSpPr>
        <p:spPr bwMode="auto">
          <a:xfrm>
            <a:off x="1384398" y="2756744"/>
            <a:ext cx="6225778" cy="379809"/>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47" name="Group 28"/>
          <p:cNvGrpSpPr>
            <a:grpSpLocks/>
          </p:cNvGrpSpPr>
          <p:nvPr/>
        </p:nvGrpSpPr>
        <p:grpSpPr bwMode="auto">
          <a:xfrm>
            <a:off x="1436785" y="2760374"/>
            <a:ext cx="344090" cy="369332"/>
            <a:chOff x="321946" y="5635707"/>
            <a:chExt cx="459103" cy="501835"/>
          </a:xfrm>
        </p:grpSpPr>
        <p:sp>
          <p:nvSpPr>
            <p:cNvPr id="48" name="Oval 47"/>
            <p:cNvSpPr/>
            <p:nvPr/>
          </p:nvSpPr>
          <p:spPr bwMode="auto">
            <a:xfrm>
              <a:off x="321946" y="5650038"/>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49" name="Rectangle 4"/>
            <p:cNvSpPr>
              <a:spLocks noChangeArrowheads="1"/>
            </p:cNvSpPr>
            <p:nvPr/>
          </p:nvSpPr>
          <p:spPr bwMode="auto">
            <a:xfrm>
              <a:off x="376778" y="5635707"/>
              <a:ext cx="326271" cy="501835"/>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3</a:t>
              </a:r>
            </a:p>
          </p:txBody>
        </p:sp>
      </p:grpSp>
      <p:sp>
        <p:nvSpPr>
          <p:cNvPr id="50" name="Content Placeholder 5"/>
          <p:cNvSpPr txBox="1">
            <a:spLocks/>
          </p:cNvSpPr>
          <p:nvPr/>
        </p:nvSpPr>
        <p:spPr bwMode="auto">
          <a:xfrm>
            <a:off x="1838025" y="2747220"/>
            <a:ext cx="6382941"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Gain awareness of and identify four behavior patterns</a:t>
            </a:r>
          </a:p>
        </p:txBody>
      </p:sp>
      <p:sp>
        <p:nvSpPr>
          <p:cNvPr id="51" name="Rounded Rectangle 19"/>
          <p:cNvSpPr/>
          <p:nvPr/>
        </p:nvSpPr>
        <p:spPr bwMode="auto">
          <a:xfrm>
            <a:off x="1403204" y="4007504"/>
            <a:ext cx="6225778" cy="675084"/>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52" name="Group 51"/>
          <p:cNvGrpSpPr>
            <a:grpSpLocks/>
          </p:cNvGrpSpPr>
          <p:nvPr/>
        </p:nvGrpSpPr>
        <p:grpSpPr bwMode="auto">
          <a:xfrm>
            <a:off x="1455592" y="4159906"/>
            <a:ext cx="344090" cy="377172"/>
            <a:chOff x="321946" y="4702193"/>
            <a:chExt cx="459103" cy="502358"/>
          </a:xfrm>
        </p:grpSpPr>
        <p:sp>
          <p:nvSpPr>
            <p:cNvPr id="53" name="Oval 52"/>
            <p:cNvSpPr/>
            <p:nvPr/>
          </p:nvSpPr>
          <p:spPr bwMode="auto">
            <a:xfrm>
              <a:off x="321946" y="4702193"/>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54" name="Rectangle 4"/>
            <p:cNvSpPr>
              <a:spLocks noChangeArrowheads="1"/>
            </p:cNvSpPr>
            <p:nvPr/>
          </p:nvSpPr>
          <p:spPr bwMode="auto">
            <a:xfrm>
              <a:off x="365196" y="4712635"/>
              <a:ext cx="326271" cy="49191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5</a:t>
              </a:r>
            </a:p>
          </p:txBody>
        </p:sp>
      </p:grpSp>
      <p:sp>
        <p:nvSpPr>
          <p:cNvPr id="55" name="Content Placeholder 5"/>
          <p:cNvSpPr txBox="1">
            <a:spLocks/>
          </p:cNvSpPr>
          <p:nvPr/>
        </p:nvSpPr>
        <p:spPr bwMode="auto">
          <a:xfrm>
            <a:off x="1856831" y="3986073"/>
            <a:ext cx="5744766" cy="4357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4400" algn="l"/>
                <a:tab pos="1377950" algn="l"/>
              </a:tabLst>
              <a:defRPr sz="2800">
                <a:solidFill>
                  <a:schemeClr val="tx1"/>
                </a:solidFill>
                <a:latin typeface="Arial Black" pitchFamily="34" charset="0"/>
              </a:defRPr>
            </a:lvl1pPr>
            <a:lvl2pPr marL="742950" indent="-285750">
              <a:tabLst>
                <a:tab pos="914400" algn="l"/>
                <a:tab pos="1377950" algn="l"/>
              </a:tabLst>
              <a:defRPr sz="2800">
                <a:solidFill>
                  <a:schemeClr val="tx1"/>
                </a:solidFill>
                <a:latin typeface="Arial Black" pitchFamily="34" charset="0"/>
              </a:defRPr>
            </a:lvl2pPr>
            <a:lvl3pPr marL="1143000" indent="-228600">
              <a:tabLst>
                <a:tab pos="914400" algn="l"/>
                <a:tab pos="1377950" algn="l"/>
              </a:tabLst>
              <a:defRPr sz="2800">
                <a:solidFill>
                  <a:schemeClr val="tx1"/>
                </a:solidFill>
                <a:latin typeface="Arial Black" pitchFamily="34" charset="0"/>
              </a:defRPr>
            </a:lvl3pPr>
            <a:lvl4pPr marL="1600200" indent="-228600">
              <a:tabLst>
                <a:tab pos="914400" algn="l"/>
                <a:tab pos="1377950" algn="l"/>
              </a:tabLst>
              <a:defRPr sz="2800">
                <a:solidFill>
                  <a:schemeClr val="tx1"/>
                </a:solidFill>
                <a:latin typeface="Arial Black" pitchFamily="34" charset="0"/>
              </a:defRPr>
            </a:lvl4pPr>
            <a:lvl5pPr marL="2057400" indent="-228600">
              <a:tabLst>
                <a:tab pos="914400" algn="l"/>
                <a:tab pos="1377950" algn="l"/>
              </a:tabLst>
              <a:defRPr sz="2800">
                <a:solidFill>
                  <a:schemeClr val="tx1"/>
                </a:solidFill>
                <a:latin typeface="Arial Black" pitchFamily="34" charset="0"/>
              </a:defRPr>
            </a:lvl5pPr>
            <a:lvl6pPr marL="25146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6pPr>
            <a:lvl7pPr marL="29718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7pPr>
            <a:lvl8pPr marL="34290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8pPr>
            <a:lvl9pPr marL="3886200" indent="-228600" eaLnBrk="0" fontAlgn="base" hangingPunct="0">
              <a:spcBef>
                <a:spcPct val="0"/>
              </a:spcBef>
              <a:spcAft>
                <a:spcPct val="0"/>
              </a:spcAft>
              <a:tabLst>
                <a:tab pos="914400" algn="l"/>
                <a:tab pos="1377950" algn="l"/>
              </a:tabLst>
              <a:defRPr sz="2800">
                <a:solidFill>
                  <a:schemeClr val="tx1"/>
                </a:solidFill>
                <a:latin typeface="Arial Black" pitchFamily="34" charset="0"/>
              </a:defRPr>
            </a:lvl9pPr>
          </a:lstStyle>
          <a:p>
            <a:pPr>
              <a:lnSpc>
                <a:spcPct val="110000"/>
              </a:lnSpc>
              <a:spcBef>
                <a:spcPct val="20000"/>
              </a:spcBef>
              <a:spcAft>
                <a:spcPct val="35000"/>
              </a:spcAft>
              <a:buSzPct val="90000"/>
            </a:pPr>
            <a:r>
              <a:rPr lang="en-US" sz="1800" dirty="0">
                <a:solidFill>
                  <a:schemeClr val="bg1"/>
                </a:solidFill>
                <a:latin typeface="Arial" charset="0"/>
              </a:rPr>
              <a:t>Discover how others experience you and how intent versus impact could influence perceptions</a:t>
            </a:r>
          </a:p>
        </p:txBody>
      </p:sp>
    </p:spTree>
    <p:extLst>
      <p:ext uri="{BB962C8B-B14F-4D97-AF65-F5344CB8AC3E}">
        <p14:creationId xmlns:p14="http://schemas.microsoft.com/office/powerpoint/2010/main" val="252942821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10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10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10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10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10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0" grpId="0" animBg="1"/>
      <p:bldP spid="34" grpId="0"/>
      <p:bldP spid="35" grpId="0" animBg="1"/>
      <p:bldP spid="39" grpId="0"/>
      <p:bldP spid="40" grpId="0" animBg="1"/>
      <p:bldP spid="44" grpId="0"/>
      <p:bldP spid="46" grpId="0" animBg="1"/>
      <p:bldP spid="50" grpId="0"/>
      <p:bldP spid="51" grpId="0" animBg="1"/>
      <p:bldP spid="5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13010" y="2728285"/>
            <a:ext cx="2888611" cy="5539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3000" dirty="0">
                <a:solidFill>
                  <a:schemeClr val="bg1"/>
                </a:solidFill>
              </a:rPr>
              <a:t>People Skills</a:t>
            </a:r>
          </a:p>
        </p:txBody>
      </p:sp>
      <p:sp>
        <p:nvSpPr>
          <p:cNvPr id="4" name="TextBox 3"/>
          <p:cNvSpPr txBox="1">
            <a:spLocks noChangeArrowheads="1"/>
          </p:cNvSpPr>
          <p:nvPr/>
        </p:nvSpPr>
        <p:spPr bwMode="auto">
          <a:xfrm>
            <a:off x="5113887" y="2728285"/>
            <a:ext cx="2500685" cy="5539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3000" i="1" dirty="0">
                <a:solidFill>
                  <a:srgbClr val="9BD7FF"/>
                </a:solidFill>
              </a:rPr>
              <a:t>NETC 2017</a:t>
            </a:r>
          </a:p>
        </p:txBody>
      </p:sp>
      <p:sp>
        <p:nvSpPr>
          <p:cNvPr id="5" name="Text Box 16"/>
          <p:cNvSpPr txBox="1">
            <a:spLocks noChangeArrowheads="1"/>
          </p:cNvSpPr>
          <p:nvPr/>
        </p:nvSpPr>
        <p:spPr bwMode="auto">
          <a:xfrm>
            <a:off x="1143000" y="3442098"/>
            <a:ext cx="3300413" cy="726281"/>
          </a:xfrm>
          <a:prstGeom prst="rect">
            <a:avLst/>
          </a:prstGeom>
          <a:solidFill>
            <a:srgbClr val="00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1950" b="1" dirty="0">
                <a:solidFill>
                  <a:srgbClr val="FFC000"/>
                </a:solidFill>
                <a:latin typeface="Arial" charset="0"/>
                <a:cs typeface="Arial" charset="0"/>
              </a:rPr>
              <a:t>   Bonus material from</a:t>
            </a:r>
            <a:br>
              <a:rPr lang="en-US" sz="1950" b="1" dirty="0">
                <a:solidFill>
                  <a:srgbClr val="FFC000"/>
                </a:solidFill>
                <a:latin typeface="Arial" charset="0"/>
                <a:cs typeface="Arial" charset="0"/>
              </a:rPr>
            </a:br>
            <a:r>
              <a:rPr lang="en-US" sz="1950" b="1" dirty="0">
                <a:solidFill>
                  <a:srgbClr val="FFC000"/>
                </a:solidFill>
                <a:latin typeface="Arial" charset="0"/>
                <a:cs typeface="Arial" charset="0"/>
              </a:rPr>
              <a:t>   Day Two content</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15172" name="Rectangle 4"/>
          <p:cNvSpPr>
            <a:spLocks noChangeArrowheads="1"/>
          </p:cNvSpPr>
          <p:nvPr/>
        </p:nvSpPr>
        <p:spPr bwMode="auto">
          <a:xfrm>
            <a:off x="2722960" y="962832"/>
            <a:ext cx="3524250" cy="3602831"/>
          </a:xfrm>
          <a:prstGeom prst="rect">
            <a:avLst/>
          </a:prstGeom>
          <a:gradFill flip="none" rotWithShape="1">
            <a:gsLst>
              <a:gs pos="0">
                <a:schemeClr val="accent4">
                  <a:alpha val="26000"/>
                </a:schemeClr>
              </a:gs>
              <a:gs pos="100000">
                <a:schemeClr val="accent6">
                  <a:lumMod val="50000"/>
                  <a:alpha val="38000"/>
                </a:schemeClr>
              </a:gs>
            </a:gsLst>
            <a:path path="circle">
              <a:fillToRect l="50000" t="50000" r="50000" b="50000"/>
            </a:path>
            <a:tileRect/>
          </a:gradFill>
          <a:ln w="25400">
            <a:solidFill>
              <a:srgbClr val="80BBDF"/>
            </a:solidFill>
            <a:miter lim="800000"/>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3" name="Line 5"/>
          <p:cNvSpPr>
            <a:spLocks noChangeShapeType="1"/>
          </p:cNvSpPr>
          <p:nvPr/>
        </p:nvSpPr>
        <p:spPr bwMode="auto">
          <a:xfrm>
            <a:off x="3602831" y="970360"/>
            <a:ext cx="0" cy="3593306"/>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4" name="Line 6"/>
          <p:cNvSpPr>
            <a:spLocks noChangeShapeType="1"/>
          </p:cNvSpPr>
          <p:nvPr/>
        </p:nvSpPr>
        <p:spPr bwMode="auto">
          <a:xfrm>
            <a:off x="5370910" y="975122"/>
            <a:ext cx="0" cy="3584972"/>
          </a:xfrm>
          <a:prstGeom prst="line">
            <a:avLst/>
          </a:prstGeom>
          <a:noFill/>
          <a:ln w="12700">
            <a:solidFill>
              <a:schemeClr val="accent6">
                <a:lumMod val="40000"/>
                <a:lumOff val="60000"/>
                <a:alpha val="94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5" name="Line 7"/>
          <p:cNvSpPr>
            <a:spLocks noChangeShapeType="1"/>
          </p:cNvSpPr>
          <p:nvPr/>
        </p:nvSpPr>
        <p:spPr bwMode="auto">
          <a:xfrm flipH="1">
            <a:off x="2722960" y="1863329"/>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6" name="Line 8"/>
          <p:cNvSpPr>
            <a:spLocks noChangeShapeType="1"/>
          </p:cNvSpPr>
          <p:nvPr/>
        </p:nvSpPr>
        <p:spPr bwMode="auto">
          <a:xfrm flipH="1">
            <a:off x="2722960" y="3680222"/>
            <a:ext cx="3526631" cy="0"/>
          </a:xfrm>
          <a:prstGeom prst="line">
            <a:avLst/>
          </a:prstGeom>
          <a:noFill/>
          <a:ln w="12700">
            <a:solidFill>
              <a:schemeClr val="accent6">
                <a:lumMod val="40000"/>
                <a:lumOff val="6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06505" name="Rectangle 9"/>
          <p:cNvSpPr>
            <a:spLocks noChangeArrowheads="1"/>
          </p:cNvSpPr>
          <p:nvPr/>
        </p:nvSpPr>
        <p:spPr bwMode="auto">
          <a:xfrm>
            <a:off x="2722960" y="979885"/>
            <a:ext cx="706040"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A-A</a:t>
            </a:r>
          </a:p>
        </p:txBody>
      </p:sp>
      <p:sp>
        <p:nvSpPr>
          <p:cNvPr id="106506" name="Rectangle 14"/>
          <p:cNvSpPr>
            <a:spLocks noChangeArrowheads="1"/>
          </p:cNvSpPr>
          <p:nvPr/>
        </p:nvSpPr>
        <p:spPr bwMode="auto">
          <a:xfrm>
            <a:off x="3602831" y="982266"/>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A-C</a:t>
            </a:r>
          </a:p>
        </p:txBody>
      </p:sp>
      <p:sp>
        <p:nvSpPr>
          <p:cNvPr id="106507" name="Rectangle 15"/>
          <p:cNvSpPr>
            <a:spLocks noChangeArrowheads="1"/>
          </p:cNvSpPr>
          <p:nvPr/>
        </p:nvSpPr>
        <p:spPr bwMode="auto">
          <a:xfrm>
            <a:off x="2722960" y="1863328"/>
            <a:ext cx="706040"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A-S</a:t>
            </a:r>
          </a:p>
        </p:txBody>
      </p:sp>
      <p:sp>
        <p:nvSpPr>
          <p:cNvPr id="106508" name="Rectangle 16"/>
          <p:cNvSpPr>
            <a:spLocks noChangeArrowheads="1"/>
          </p:cNvSpPr>
          <p:nvPr/>
        </p:nvSpPr>
        <p:spPr bwMode="auto">
          <a:xfrm>
            <a:off x="3602831" y="1865710"/>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A-P</a:t>
            </a:r>
          </a:p>
        </p:txBody>
      </p:sp>
      <p:sp>
        <p:nvSpPr>
          <p:cNvPr id="106509" name="Rectangle 17"/>
          <p:cNvSpPr>
            <a:spLocks noChangeArrowheads="1"/>
          </p:cNvSpPr>
          <p:nvPr/>
        </p:nvSpPr>
        <p:spPr bwMode="auto">
          <a:xfrm>
            <a:off x="4672013" y="977503"/>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C-A</a:t>
            </a:r>
          </a:p>
        </p:txBody>
      </p:sp>
      <p:sp>
        <p:nvSpPr>
          <p:cNvPr id="106510" name="Rectangle 18"/>
          <p:cNvSpPr>
            <a:spLocks noChangeArrowheads="1"/>
          </p:cNvSpPr>
          <p:nvPr/>
        </p:nvSpPr>
        <p:spPr bwMode="auto">
          <a:xfrm>
            <a:off x="5551885" y="979885"/>
            <a:ext cx="706040"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C-C</a:t>
            </a:r>
          </a:p>
        </p:txBody>
      </p:sp>
      <p:sp>
        <p:nvSpPr>
          <p:cNvPr id="106511" name="Rectangle 19"/>
          <p:cNvSpPr>
            <a:spLocks noChangeArrowheads="1"/>
          </p:cNvSpPr>
          <p:nvPr/>
        </p:nvSpPr>
        <p:spPr bwMode="auto">
          <a:xfrm>
            <a:off x="4672013" y="1862137"/>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C-S</a:t>
            </a:r>
          </a:p>
        </p:txBody>
      </p:sp>
      <p:sp>
        <p:nvSpPr>
          <p:cNvPr id="106512" name="Rectangle 20"/>
          <p:cNvSpPr>
            <a:spLocks noChangeArrowheads="1"/>
          </p:cNvSpPr>
          <p:nvPr/>
        </p:nvSpPr>
        <p:spPr bwMode="auto">
          <a:xfrm>
            <a:off x="5551885" y="1863328"/>
            <a:ext cx="706040"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C-P</a:t>
            </a:r>
          </a:p>
        </p:txBody>
      </p:sp>
      <p:sp>
        <p:nvSpPr>
          <p:cNvPr id="106513" name="Rectangle 21"/>
          <p:cNvSpPr>
            <a:spLocks noChangeArrowheads="1"/>
          </p:cNvSpPr>
          <p:nvPr/>
        </p:nvSpPr>
        <p:spPr bwMode="auto">
          <a:xfrm>
            <a:off x="2722960" y="3475435"/>
            <a:ext cx="706040"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S-A</a:t>
            </a:r>
          </a:p>
        </p:txBody>
      </p:sp>
      <p:sp>
        <p:nvSpPr>
          <p:cNvPr id="106514" name="Rectangle 22"/>
          <p:cNvSpPr>
            <a:spLocks noChangeArrowheads="1"/>
          </p:cNvSpPr>
          <p:nvPr/>
        </p:nvSpPr>
        <p:spPr bwMode="auto">
          <a:xfrm>
            <a:off x="3602831" y="3476625"/>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S-C</a:t>
            </a:r>
          </a:p>
        </p:txBody>
      </p:sp>
      <p:sp>
        <p:nvSpPr>
          <p:cNvPr id="106515" name="Rectangle 23"/>
          <p:cNvSpPr>
            <a:spLocks noChangeArrowheads="1"/>
          </p:cNvSpPr>
          <p:nvPr/>
        </p:nvSpPr>
        <p:spPr bwMode="auto">
          <a:xfrm>
            <a:off x="2722960" y="4358878"/>
            <a:ext cx="706040"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S-S</a:t>
            </a:r>
          </a:p>
        </p:txBody>
      </p:sp>
      <p:sp>
        <p:nvSpPr>
          <p:cNvPr id="106516" name="Rectangle 24"/>
          <p:cNvSpPr>
            <a:spLocks noChangeArrowheads="1"/>
          </p:cNvSpPr>
          <p:nvPr/>
        </p:nvSpPr>
        <p:spPr bwMode="auto">
          <a:xfrm>
            <a:off x="3602831" y="4360069"/>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defTabSz="470297">
              <a:spcBef>
                <a:spcPct val="50000"/>
              </a:spcBef>
            </a:pPr>
            <a:r>
              <a:rPr lang="en-US" sz="1050">
                <a:solidFill>
                  <a:schemeClr val="bg1"/>
                </a:solidFill>
              </a:rPr>
              <a:t>S-P</a:t>
            </a:r>
          </a:p>
        </p:txBody>
      </p:sp>
      <p:sp>
        <p:nvSpPr>
          <p:cNvPr id="106517" name="Rectangle 25"/>
          <p:cNvSpPr>
            <a:spLocks noChangeArrowheads="1"/>
          </p:cNvSpPr>
          <p:nvPr/>
        </p:nvSpPr>
        <p:spPr bwMode="auto">
          <a:xfrm>
            <a:off x="4660106" y="3476625"/>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P-A</a:t>
            </a:r>
          </a:p>
        </p:txBody>
      </p:sp>
      <p:sp>
        <p:nvSpPr>
          <p:cNvPr id="106518" name="Rectangle 26"/>
          <p:cNvSpPr>
            <a:spLocks noChangeArrowheads="1"/>
          </p:cNvSpPr>
          <p:nvPr/>
        </p:nvSpPr>
        <p:spPr bwMode="auto">
          <a:xfrm>
            <a:off x="5541169" y="3479006"/>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P-C</a:t>
            </a:r>
          </a:p>
        </p:txBody>
      </p:sp>
      <p:sp>
        <p:nvSpPr>
          <p:cNvPr id="106519" name="Rectangle 27"/>
          <p:cNvSpPr>
            <a:spLocks noChangeArrowheads="1"/>
          </p:cNvSpPr>
          <p:nvPr/>
        </p:nvSpPr>
        <p:spPr bwMode="auto">
          <a:xfrm>
            <a:off x="4660106" y="4360069"/>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P-S</a:t>
            </a:r>
          </a:p>
        </p:txBody>
      </p:sp>
      <p:sp>
        <p:nvSpPr>
          <p:cNvPr id="106520" name="Rectangle 28"/>
          <p:cNvSpPr>
            <a:spLocks noChangeArrowheads="1"/>
          </p:cNvSpPr>
          <p:nvPr/>
        </p:nvSpPr>
        <p:spPr bwMode="auto">
          <a:xfrm>
            <a:off x="5541169" y="4362450"/>
            <a:ext cx="706041" cy="2216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r" defTabSz="470297">
              <a:spcBef>
                <a:spcPct val="50000"/>
              </a:spcBef>
            </a:pPr>
            <a:r>
              <a:rPr lang="en-US" sz="1050">
                <a:solidFill>
                  <a:schemeClr val="bg1"/>
                </a:solidFill>
              </a:rPr>
              <a:t>P-P</a:t>
            </a:r>
          </a:p>
        </p:txBody>
      </p:sp>
      <p:sp>
        <p:nvSpPr>
          <p:cNvPr id="106526" name="Rectangle 12"/>
          <p:cNvSpPr>
            <a:spLocks noChangeArrowheads="1"/>
          </p:cNvSpPr>
          <p:nvPr/>
        </p:nvSpPr>
        <p:spPr bwMode="auto">
          <a:xfrm>
            <a:off x="6368654" y="1649016"/>
            <a:ext cx="189309" cy="1362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lstStyle/>
          <a:p>
            <a:pPr algn="ctr" defTabSz="470297"/>
            <a:r>
              <a:rPr lang="en-US" sz="900" b="1">
                <a:solidFill>
                  <a:srgbClr val="F2EBD9"/>
                </a:solidFill>
              </a:rPr>
              <a:t>I NI TI  ATI NG  ENERGY</a:t>
            </a:r>
          </a:p>
        </p:txBody>
      </p:sp>
      <p:sp>
        <p:nvSpPr>
          <p:cNvPr id="106527" name="Rectangle 13"/>
          <p:cNvSpPr>
            <a:spLocks noChangeArrowheads="1"/>
          </p:cNvSpPr>
          <p:nvPr/>
        </p:nvSpPr>
        <p:spPr bwMode="auto">
          <a:xfrm>
            <a:off x="2428875" y="1393031"/>
            <a:ext cx="200025" cy="26916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b="1">
                <a:solidFill>
                  <a:srgbClr val="F2EBD9"/>
                </a:solidFill>
              </a:rPr>
              <a:t>IMPLEMENTING</a:t>
            </a:r>
          </a:p>
          <a:p>
            <a:pPr algn="ctr" defTabSz="470297"/>
            <a:endParaRPr lang="en-US" sz="900" b="1">
              <a:solidFill>
                <a:srgbClr val="F2EBD9"/>
              </a:solidFill>
            </a:endParaRPr>
          </a:p>
          <a:p>
            <a:pPr algn="ctr" defTabSz="470297"/>
            <a:r>
              <a:rPr lang="en-US" sz="900" b="1">
                <a:solidFill>
                  <a:srgbClr val="F2EBD9"/>
                </a:solidFill>
              </a:rPr>
              <a:t>E NE RGY</a:t>
            </a:r>
          </a:p>
        </p:txBody>
      </p:sp>
      <p:sp>
        <p:nvSpPr>
          <p:cNvPr id="106528" name="Rectangle 10"/>
          <p:cNvSpPr>
            <a:spLocks noChangeArrowheads="1"/>
          </p:cNvSpPr>
          <p:nvPr/>
        </p:nvSpPr>
        <p:spPr bwMode="auto">
          <a:xfrm>
            <a:off x="3622762" y="4626769"/>
            <a:ext cx="1541289"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R E L A T I O N A L   E N E R G Y</a:t>
            </a:r>
          </a:p>
        </p:txBody>
      </p:sp>
      <p:sp>
        <p:nvSpPr>
          <p:cNvPr id="106529" name="Rectangle 11"/>
          <p:cNvSpPr>
            <a:spLocks noChangeArrowheads="1"/>
          </p:cNvSpPr>
          <p:nvPr/>
        </p:nvSpPr>
        <p:spPr bwMode="auto">
          <a:xfrm>
            <a:off x="3893986" y="748904"/>
            <a:ext cx="1057182" cy="1986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b="1">
                <a:solidFill>
                  <a:srgbClr val="F2EBD9"/>
                </a:solidFill>
              </a:rPr>
              <a:t>T A S K    E N E R G Y</a:t>
            </a:r>
          </a:p>
        </p:txBody>
      </p:sp>
      <p:sp>
        <p:nvSpPr>
          <p:cNvPr id="34" name="Title 33"/>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TEAM DISTRIBUTION PROFILE</a:t>
            </a:r>
          </a:p>
        </p:txBody>
      </p:sp>
      <p:sp>
        <p:nvSpPr>
          <p:cNvPr id="1415171" name="Line 3"/>
          <p:cNvSpPr>
            <a:spLocks noChangeShapeType="1"/>
          </p:cNvSpPr>
          <p:nvPr/>
        </p:nvSpPr>
        <p:spPr bwMode="auto">
          <a:xfrm flipH="1">
            <a:off x="2722960" y="2792016"/>
            <a:ext cx="3534965" cy="0"/>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sp>
        <p:nvSpPr>
          <p:cNvPr id="1415170" name="Line 2"/>
          <p:cNvSpPr>
            <a:spLocks noChangeShapeType="1"/>
          </p:cNvSpPr>
          <p:nvPr/>
        </p:nvSpPr>
        <p:spPr bwMode="auto">
          <a:xfrm>
            <a:off x="4485085" y="967979"/>
            <a:ext cx="0" cy="3598069"/>
          </a:xfrm>
          <a:prstGeom prst="line">
            <a:avLst/>
          </a:prstGeom>
          <a:noFill/>
          <a:ln w="57150">
            <a:solidFill>
              <a:schemeClr val="accent3">
                <a:alpha val="50000"/>
              </a:schemeClr>
            </a:solidFill>
            <a:round/>
            <a:headEnd/>
            <a:tailEnd/>
          </a:ln>
          <a:effectLst/>
        </p:spPr>
        <p:txBody>
          <a:bodyPr wrap="none" anchor="ctr"/>
          <a:lstStyle/>
          <a:p>
            <a:pPr>
              <a:defRPr/>
            </a:pPr>
            <a:endParaRPr lang="en-US" sz="1350">
              <a:solidFill>
                <a:schemeClr val="bg1"/>
              </a:solidFill>
              <a:effectLst>
                <a:outerShdw blurRad="38100" dist="38100" dir="2700000" algn="tl">
                  <a:srgbClr val="000000">
                    <a:alpha val="43137"/>
                  </a:srgbClr>
                </a:outerShdw>
              </a:effectLst>
            </a:endParaRPr>
          </a:p>
        </p:txBody>
      </p:sp>
      <p:pic>
        <p:nvPicPr>
          <p:cNvPr id="82998" name="Picture 2" descr="C:\Documents and Settings\brumas\Desktop\Effectiveness Workbook\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819" y="3896916"/>
            <a:ext cx="229791"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2" descr="C:\Documents and Settings\brumas\Desktop\Effectiveness Workbook\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3014663"/>
            <a:ext cx="229791"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2" descr="C:\Documents and Settings\brumas\Desktop\Effectiveness Workbook\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2127647"/>
            <a:ext cx="229791"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9" name="Picture 2" descr="C:\Documents and Settings\brumas\Desktop\Effectiveness Workbook\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1246585"/>
            <a:ext cx="229791"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6" name="Picture 2" descr="C:\Documents and Settings\brumas\Desktop\Effectiveness Workbook\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969" y="2138363"/>
            <a:ext cx="229791"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2" descr="C:\Documents and Settings\brumas\Desktop\Effectiveness Workbook\images\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119" y="3036094"/>
            <a:ext cx="229791"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31" name="Text Box 39"/>
          <p:cNvSpPr txBox="1">
            <a:spLocks noChangeArrowheads="1"/>
          </p:cNvSpPr>
          <p:nvPr/>
        </p:nvSpPr>
        <p:spPr bwMode="auto">
          <a:xfrm>
            <a:off x="1198960" y="4838701"/>
            <a:ext cx="5881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5.11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98"/>
                                        </p:tgtEl>
                                        <p:attrNameLst>
                                          <p:attrName>style.visibility</p:attrName>
                                        </p:attrNameLst>
                                      </p:cBhvr>
                                      <p:to>
                                        <p:strVal val="visible"/>
                                      </p:to>
                                    </p:set>
                                    <p:animEffect transition="in" filter="fade">
                                      <p:cBhvr>
                                        <p:cTn id="7" dur="500"/>
                                        <p:tgtEl>
                                          <p:spTgt spid="8299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2995"/>
                                        </p:tgtEl>
                                        <p:attrNameLst>
                                          <p:attrName>style.visibility</p:attrName>
                                        </p:attrNameLst>
                                      </p:cBhvr>
                                      <p:to>
                                        <p:strVal val="visible"/>
                                      </p:to>
                                    </p:set>
                                    <p:animEffect transition="in" filter="fade">
                                      <p:cBhvr>
                                        <p:cTn id="11" dur="500"/>
                                        <p:tgtEl>
                                          <p:spTgt spid="8299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2986"/>
                                        </p:tgtEl>
                                        <p:attrNameLst>
                                          <p:attrName>style.visibility</p:attrName>
                                        </p:attrNameLst>
                                      </p:cBhvr>
                                      <p:to>
                                        <p:strVal val="visible"/>
                                      </p:to>
                                    </p:set>
                                    <p:animEffect transition="in" filter="fade">
                                      <p:cBhvr>
                                        <p:cTn id="15" dur="500"/>
                                        <p:tgtEl>
                                          <p:spTgt spid="82986"/>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82992"/>
                                        </p:tgtEl>
                                        <p:attrNameLst>
                                          <p:attrName>style.visibility</p:attrName>
                                        </p:attrNameLst>
                                      </p:cBhvr>
                                      <p:to>
                                        <p:strVal val="visible"/>
                                      </p:to>
                                    </p:set>
                                    <p:animEffect transition="in" filter="fade">
                                      <p:cBhvr>
                                        <p:cTn id="19" dur="500"/>
                                        <p:tgtEl>
                                          <p:spTgt spid="829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2989"/>
                                        </p:tgtEl>
                                        <p:attrNameLst>
                                          <p:attrName>style.visibility</p:attrName>
                                        </p:attrNameLst>
                                      </p:cBhvr>
                                      <p:to>
                                        <p:strVal val="visible"/>
                                      </p:to>
                                    </p:set>
                                    <p:animEffect transition="in" filter="fade">
                                      <p:cBhvr>
                                        <p:cTn id="24" dur="500"/>
                                        <p:tgtEl>
                                          <p:spTgt spid="829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82983"/>
                                        </p:tgtEl>
                                        <p:attrNameLst>
                                          <p:attrName>style.visibility</p:attrName>
                                        </p:attrNameLst>
                                      </p:cBhvr>
                                      <p:to>
                                        <p:strVal val="visible"/>
                                      </p:to>
                                    </p:set>
                                    <p:animEffect transition="in" filter="fade">
                                      <p:cBhvr>
                                        <p:cTn id="29" dur="500"/>
                                        <p:tgtEl>
                                          <p:spTgt spid="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ounded Rectangle 34"/>
          <p:cNvSpPr/>
          <p:nvPr/>
        </p:nvSpPr>
        <p:spPr bwMode="auto">
          <a:xfrm>
            <a:off x="2412207" y="2149079"/>
            <a:ext cx="235744" cy="126325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4" name="Rounded Rectangle 33"/>
          <p:cNvSpPr/>
          <p:nvPr/>
        </p:nvSpPr>
        <p:spPr bwMode="auto">
          <a:xfrm>
            <a:off x="1285875" y="2425304"/>
            <a:ext cx="809625" cy="5334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510402" name="Rectangle 2"/>
          <p:cNvSpPr>
            <a:spLocks noChangeArrowheads="1"/>
          </p:cNvSpPr>
          <p:nvPr/>
        </p:nvSpPr>
        <p:spPr bwMode="auto">
          <a:xfrm>
            <a:off x="2388394" y="420291"/>
            <a:ext cx="5056585" cy="501253"/>
          </a:xfrm>
          <a:prstGeom prst="rect">
            <a:avLst/>
          </a:prstGeom>
          <a:noFill/>
          <a:ln w="9525">
            <a:noFill/>
            <a:miter lim="800000"/>
            <a:headEnd/>
            <a:tailEnd/>
          </a:ln>
        </p:spPr>
        <p:txBody>
          <a:bodyPr/>
          <a:lstStyle/>
          <a:p>
            <a:pPr>
              <a:defRPr/>
            </a:pPr>
            <a:endParaRPr lang="en-US" sz="1500">
              <a:solidFill>
                <a:schemeClr val="bg1"/>
              </a:solidFill>
              <a:effectLst>
                <a:outerShdw blurRad="38100" dist="38100" dir="2700000" algn="tl">
                  <a:srgbClr val="000000">
                    <a:alpha val="43137"/>
                  </a:srgbClr>
                </a:outerShdw>
              </a:effectLst>
            </a:endParaRPr>
          </a:p>
        </p:txBody>
      </p:sp>
      <p:sp>
        <p:nvSpPr>
          <p:cNvPr id="87045" name="Rectangle 10"/>
          <p:cNvSpPr>
            <a:spLocks noChangeArrowheads="1"/>
          </p:cNvSpPr>
          <p:nvPr/>
        </p:nvSpPr>
        <p:spPr bwMode="auto">
          <a:xfrm rot="16200000">
            <a:off x="2097316" y="2680693"/>
            <a:ext cx="830997" cy="1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p>
            <a:pPr algn="ctr"/>
            <a:r>
              <a:rPr lang="en-US" sz="1350" i="1">
                <a:solidFill>
                  <a:schemeClr val="bg2"/>
                </a:solidFill>
              </a:rPr>
              <a:t>CHOICE</a:t>
            </a:r>
            <a:endParaRPr lang="en-US" sz="1350">
              <a:solidFill>
                <a:schemeClr val="bg2"/>
              </a:solidFill>
            </a:endParaRPr>
          </a:p>
        </p:txBody>
      </p:sp>
      <p:sp>
        <p:nvSpPr>
          <p:cNvPr id="87046" name="Rectangle 12"/>
          <p:cNvSpPr>
            <a:spLocks noChangeArrowheads="1"/>
          </p:cNvSpPr>
          <p:nvPr/>
        </p:nvSpPr>
        <p:spPr bwMode="auto">
          <a:xfrm>
            <a:off x="1273969" y="2500312"/>
            <a:ext cx="8429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350" b="1" i="1">
                <a:effectLst>
                  <a:outerShdw blurRad="38100" dist="38100" dir="2700000" algn="tl">
                    <a:srgbClr val="C0C0C0"/>
                  </a:outerShdw>
                </a:effectLst>
                <a:latin typeface="Arial" charset="0"/>
              </a:rPr>
              <a:t>STYLE NEEDS</a:t>
            </a:r>
            <a:endParaRPr lang="en-US" sz="1350" i="1">
              <a:effectLst>
                <a:outerShdw blurRad="38100" dist="38100" dir="2700000" algn="tl">
                  <a:srgbClr val="C0C0C0"/>
                </a:outerShdw>
              </a:effectLst>
            </a:endParaRPr>
          </a:p>
        </p:txBody>
      </p:sp>
      <p:sp>
        <p:nvSpPr>
          <p:cNvPr id="87047" name="Rectangle 37"/>
          <p:cNvSpPr>
            <a:spLocks noChangeArrowheads="1"/>
          </p:cNvSpPr>
          <p:nvPr/>
        </p:nvSpPr>
        <p:spPr bwMode="auto">
          <a:xfrm>
            <a:off x="2964656" y="2106216"/>
            <a:ext cx="685800" cy="20774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350" b="1" i="1">
                <a:solidFill>
                  <a:schemeClr val="bg1"/>
                </a:solidFill>
                <a:latin typeface="Arial" charset="0"/>
              </a:rPr>
              <a:t>Meet</a:t>
            </a:r>
            <a:endParaRPr lang="en-US" sz="1350" i="1">
              <a:solidFill>
                <a:schemeClr val="bg1"/>
              </a:solidFill>
            </a:endParaRPr>
          </a:p>
        </p:txBody>
      </p:sp>
      <p:sp>
        <p:nvSpPr>
          <p:cNvPr id="1510438" name="Rectangle 38"/>
          <p:cNvSpPr>
            <a:spLocks noChangeArrowheads="1"/>
          </p:cNvSpPr>
          <p:nvPr/>
        </p:nvSpPr>
        <p:spPr bwMode="auto">
          <a:xfrm>
            <a:off x="5283994" y="2176462"/>
            <a:ext cx="602456" cy="301229"/>
          </a:xfrm>
          <a:prstGeom prst="rect">
            <a:avLst/>
          </a:prstGeom>
          <a:noFill/>
          <a:ln w="9525">
            <a:noFill/>
            <a:miter lim="800000"/>
            <a:headEnd/>
            <a:tailEnd/>
          </a:ln>
        </p:spPr>
        <p:txBody>
          <a:bodyPr/>
          <a:lstStyle/>
          <a:p>
            <a:pPr>
              <a:defRPr/>
            </a:pPr>
            <a:endParaRPr lang="en-US" sz="1500">
              <a:solidFill>
                <a:schemeClr val="bg1"/>
              </a:solidFill>
              <a:effectLst>
                <a:outerShdw blurRad="38100" dist="38100" dir="2700000" algn="tl">
                  <a:srgbClr val="000000">
                    <a:alpha val="43137"/>
                  </a:srgbClr>
                </a:outerShdw>
              </a:effectLst>
            </a:endParaRPr>
          </a:p>
        </p:txBody>
      </p:sp>
      <p:sp>
        <p:nvSpPr>
          <p:cNvPr id="2" name="Rectangle 39"/>
          <p:cNvSpPr>
            <a:spLocks noChangeArrowheads="1"/>
          </p:cNvSpPr>
          <p:nvPr/>
        </p:nvSpPr>
        <p:spPr bwMode="auto">
          <a:xfrm>
            <a:off x="2964657" y="3189685"/>
            <a:ext cx="688181" cy="20774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350" b="1" i="1">
                <a:solidFill>
                  <a:schemeClr val="bg1"/>
                </a:solidFill>
                <a:latin typeface="Arial" charset="0"/>
              </a:rPr>
              <a:t>Deny</a:t>
            </a:r>
            <a:endParaRPr lang="en-US" sz="1350" i="1">
              <a:solidFill>
                <a:schemeClr val="bg1"/>
              </a:solidFill>
            </a:endParaRPr>
          </a:p>
        </p:txBody>
      </p:sp>
      <p:sp>
        <p:nvSpPr>
          <p:cNvPr id="87049" name="Rectangle 49"/>
          <p:cNvSpPr>
            <a:spLocks noChangeArrowheads="1"/>
          </p:cNvSpPr>
          <p:nvPr/>
        </p:nvSpPr>
        <p:spPr bwMode="auto">
          <a:xfrm>
            <a:off x="3412331" y="3118247"/>
            <a:ext cx="1766888"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350" b="1" i="1">
                <a:solidFill>
                  <a:schemeClr val="bg1"/>
                </a:solidFill>
                <a:latin typeface="Arial" charset="0"/>
              </a:rPr>
              <a:t>Tension-reaction behavior</a:t>
            </a:r>
            <a:br>
              <a:rPr lang="en-US" sz="1350" b="1" i="1">
                <a:solidFill>
                  <a:schemeClr val="bg1"/>
                </a:solidFill>
                <a:latin typeface="Arial" charset="0"/>
              </a:rPr>
            </a:br>
            <a:r>
              <a:rPr lang="en-US" sz="1350" b="1" i="1">
                <a:solidFill>
                  <a:schemeClr val="bg1"/>
                </a:solidFill>
                <a:latin typeface="Arial" charset="0"/>
              </a:rPr>
              <a:t>instinctive</a:t>
            </a:r>
            <a:br>
              <a:rPr lang="en-US" sz="1350" b="1" i="1">
                <a:solidFill>
                  <a:schemeClr val="bg1"/>
                </a:solidFill>
                <a:latin typeface="Arial" charset="0"/>
              </a:rPr>
            </a:br>
            <a:r>
              <a:rPr lang="en-US" sz="1350" b="1" i="1">
                <a:solidFill>
                  <a:schemeClr val="bg1"/>
                </a:solidFill>
                <a:latin typeface="Arial" charset="0"/>
              </a:rPr>
              <a:t>and reactive</a:t>
            </a:r>
            <a:endParaRPr lang="en-US" sz="1350" i="1">
              <a:solidFill>
                <a:schemeClr val="bg1"/>
              </a:solidFill>
            </a:endParaRPr>
          </a:p>
        </p:txBody>
      </p:sp>
      <p:sp>
        <p:nvSpPr>
          <p:cNvPr id="87051" name="Rectangle 50"/>
          <p:cNvSpPr>
            <a:spLocks noChangeArrowheads="1"/>
          </p:cNvSpPr>
          <p:nvPr/>
        </p:nvSpPr>
        <p:spPr bwMode="auto">
          <a:xfrm>
            <a:off x="3492104" y="1527572"/>
            <a:ext cx="1607344" cy="6232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350" b="1" i="1">
                <a:solidFill>
                  <a:schemeClr val="bg1"/>
                </a:solidFill>
                <a:latin typeface="Arial" charset="0"/>
              </a:rPr>
              <a:t>Positive effect</a:t>
            </a:r>
            <a:br>
              <a:rPr lang="en-US" sz="1350" b="1" i="1">
                <a:solidFill>
                  <a:schemeClr val="bg1"/>
                </a:solidFill>
                <a:latin typeface="Arial" charset="0"/>
              </a:rPr>
            </a:br>
            <a:r>
              <a:rPr lang="en-US" sz="1350" b="1" i="1">
                <a:solidFill>
                  <a:schemeClr val="bg1"/>
                </a:solidFill>
                <a:latin typeface="Arial" charset="0"/>
              </a:rPr>
              <a:t>on trust and respect</a:t>
            </a:r>
            <a:endParaRPr lang="en-US" sz="1350" b="1" i="1">
              <a:solidFill>
                <a:schemeClr val="bg1"/>
              </a:solidFill>
            </a:endParaRPr>
          </a:p>
        </p:txBody>
      </p:sp>
      <p:sp>
        <p:nvSpPr>
          <p:cNvPr id="1510452" name="Rectangle 52"/>
          <p:cNvSpPr>
            <a:spLocks noChangeArrowheads="1"/>
          </p:cNvSpPr>
          <p:nvPr/>
        </p:nvSpPr>
        <p:spPr bwMode="auto">
          <a:xfrm>
            <a:off x="5485210" y="3261122"/>
            <a:ext cx="1829990" cy="517922"/>
          </a:xfrm>
          <a:prstGeom prst="rect">
            <a:avLst/>
          </a:prstGeom>
          <a:noFill/>
          <a:ln w="9525">
            <a:noFill/>
            <a:miter lim="800000"/>
            <a:headEnd/>
            <a:tailEnd/>
          </a:ln>
        </p:spPr>
        <p:txBody>
          <a:bodyPr/>
          <a:lstStyle/>
          <a:p>
            <a:pPr>
              <a:defRPr/>
            </a:pPr>
            <a:endParaRPr lang="en-US" sz="1500">
              <a:solidFill>
                <a:schemeClr val="bg1"/>
              </a:solidFill>
              <a:effectLst>
                <a:outerShdw blurRad="38100" dist="38100" dir="2700000" algn="tl">
                  <a:srgbClr val="000000">
                    <a:alpha val="43137"/>
                  </a:srgbClr>
                </a:outerShdw>
              </a:effectLst>
            </a:endParaRPr>
          </a:p>
        </p:txBody>
      </p:sp>
      <p:sp>
        <p:nvSpPr>
          <p:cNvPr id="87053" name="Rectangle 64"/>
          <p:cNvSpPr>
            <a:spLocks noChangeArrowheads="1"/>
          </p:cNvSpPr>
          <p:nvPr/>
        </p:nvSpPr>
        <p:spPr bwMode="auto">
          <a:xfrm>
            <a:off x="5107782" y="1004887"/>
            <a:ext cx="1450181" cy="6232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350" b="1" i="1">
                <a:solidFill>
                  <a:schemeClr val="bg1"/>
                </a:solidFill>
                <a:latin typeface="Arial" charset="0"/>
              </a:rPr>
              <a:t>Share talents, skills and expertise</a:t>
            </a:r>
            <a:endParaRPr lang="en-US" sz="1350" b="1" i="1">
              <a:solidFill>
                <a:schemeClr val="bg1"/>
              </a:solidFill>
            </a:endParaRPr>
          </a:p>
        </p:txBody>
      </p:sp>
      <p:sp>
        <p:nvSpPr>
          <p:cNvPr id="4" name="Rectangle 65"/>
          <p:cNvSpPr>
            <a:spLocks noChangeArrowheads="1"/>
          </p:cNvSpPr>
          <p:nvPr/>
        </p:nvSpPr>
        <p:spPr bwMode="auto">
          <a:xfrm>
            <a:off x="4941094" y="3833812"/>
            <a:ext cx="1784747" cy="6232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350" b="1" i="1">
                <a:solidFill>
                  <a:schemeClr val="bg1"/>
                </a:solidFill>
                <a:latin typeface="Arial" charset="0"/>
              </a:rPr>
              <a:t>Spiraling deterioration</a:t>
            </a:r>
          </a:p>
          <a:p>
            <a:pPr algn="ctr"/>
            <a:r>
              <a:rPr lang="en-US" sz="1350" b="1" i="1">
                <a:solidFill>
                  <a:schemeClr val="bg1"/>
                </a:solidFill>
                <a:latin typeface="Arial" charset="0"/>
              </a:rPr>
              <a:t>of relationship</a:t>
            </a:r>
            <a:endParaRPr lang="en-US" sz="1350" b="1" i="1">
              <a:solidFill>
                <a:schemeClr val="bg1"/>
              </a:solidFill>
            </a:endParaRPr>
          </a:p>
        </p:txBody>
      </p:sp>
      <p:sp>
        <p:nvSpPr>
          <p:cNvPr id="3" name="Rectangle 6"/>
          <p:cNvSpPr>
            <a:spLocks noChangeArrowheads="1"/>
          </p:cNvSpPr>
          <p:nvPr/>
        </p:nvSpPr>
        <p:spPr bwMode="auto">
          <a:xfrm>
            <a:off x="6597254" y="4543425"/>
            <a:ext cx="750655" cy="20774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50" dirty="0">
                <a:solidFill>
                  <a:schemeClr val="accent5"/>
                </a:solidFill>
              </a:rPr>
              <a:t>LOSE-LOSE</a:t>
            </a:r>
          </a:p>
        </p:txBody>
      </p:sp>
      <p:sp>
        <p:nvSpPr>
          <p:cNvPr id="87056" name="Rectangle 5"/>
          <p:cNvSpPr>
            <a:spLocks noChangeArrowheads="1"/>
          </p:cNvSpPr>
          <p:nvPr/>
        </p:nvSpPr>
        <p:spPr bwMode="auto">
          <a:xfrm>
            <a:off x="6597254" y="715566"/>
            <a:ext cx="671659" cy="20774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50">
                <a:solidFill>
                  <a:srgbClr val="FFC000"/>
                </a:solidFill>
              </a:rPr>
              <a:t>WIN-WIN</a:t>
            </a:r>
          </a:p>
        </p:txBody>
      </p:sp>
      <p:sp>
        <p:nvSpPr>
          <p:cNvPr id="1510484" name="Rectangle 84"/>
          <p:cNvSpPr>
            <a:spLocks noChangeArrowheads="1"/>
          </p:cNvSpPr>
          <p:nvPr/>
        </p:nvSpPr>
        <p:spPr bwMode="auto">
          <a:xfrm>
            <a:off x="4619625" y="578644"/>
            <a:ext cx="703660" cy="301229"/>
          </a:xfrm>
          <a:prstGeom prst="rect">
            <a:avLst/>
          </a:prstGeom>
          <a:noFill/>
          <a:ln w="9525">
            <a:noFill/>
            <a:miter lim="800000"/>
            <a:headEnd/>
            <a:tailEnd/>
          </a:ln>
        </p:spPr>
        <p:txBody>
          <a:bodyPr/>
          <a:lstStyle/>
          <a:p>
            <a:pPr>
              <a:defRPr/>
            </a:pPr>
            <a:endParaRPr lang="en-US" sz="1500">
              <a:solidFill>
                <a:schemeClr val="bg1"/>
              </a:solidFill>
              <a:effectLst>
                <a:outerShdw blurRad="38100" dist="38100" dir="2700000" algn="tl">
                  <a:srgbClr val="000000">
                    <a:alpha val="43137"/>
                  </a:srgbClr>
                </a:outerShdw>
              </a:effectLst>
            </a:endParaRPr>
          </a:p>
        </p:txBody>
      </p:sp>
      <p:sp>
        <p:nvSpPr>
          <p:cNvPr id="55" name="Title 54"/>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pPr>
              <a:defRPr/>
            </a:pPr>
            <a:r>
              <a:rPr i="1">
                <a:solidFill>
                  <a:schemeClr val="bg1"/>
                </a:solidFill>
                <a:effectLst/>
              </a:rPr>
              <a:t>CONSEQUENCES SCHEMA</a:t>
            </a:r>
            <a:endParaRPr>
              <a:solidFill>
                <a:schemeClr val="bg1"/>
              </a:solidFill>
              <a:effectLst>
                <a:outerShdw blurRad="38100" dist="38100" dir="2700000" algn="tl">
                  <a:srgbClr val="C0C0C0"/>
                </a:outerShdw>
              </a:effectLst>
            </a:endParaRPr>
          </a:p>
        </p:txBody>
      </p:sp>
      <p:sp>
        <p:nvSpPr>
          <p:cNvPr id="57" name="Isosceles Triangle 56"/>
          <p:cNvSpPr/>
          <p:nvPr/>
        </p:nvSpPr>
        <p:spPr bwMode="auto">
          <a:xfrm rot="16200000">
            <a:off x="1962151" y="2552701"/>
            <a:ext cx="716756" cy="383381"/>
          </a:xfrm>
          <a:prstGeom prst="triangle">
            <a:avLst/>
          </a:prstGeom>
          <a:gradFill flip="none" rotWithShape="1">
            <a:gsLst>
              <a:gs pos="0">
                <a:srgbClr val="FFC000"/>
              </a:gs>
              <a:gs pos="100000">
                <a:srgbClr val="4D0808">
                  <a:alpha val="0"/>
                </a:srgbClr>
              </a:gs>
            </a:gsLst>
            <a:lin ang="5400000" scaled="1"/>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pic>
        <p:nvPicPr>
          <p:cNvPr id="87061" name="Picture 24" descr="C:\Documents and Settings\brumas\Desktop\Effectiveness Workbook\images\arrows_flow.png"/>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632472" y="2972992"/>
            <a:ext cx="361950"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C:\Documents and Settings\brumas\Desktop\Effectiveness Workbook\images\arrows_f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238376"/>
            <a:ext cx="355997"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C:\Documents and Settings\brumas\Desktop\Effectiveness Workbook\images\arrows_flow.png"/>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3378994" y="3280173"/>
            <a:ext cx="361950"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3" name="Picture 24" descr="C:\Documents and Settings\brumas\Desktop\Effectiveness Workbook\images\arrows_f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994" y="1910954"/>
            <a:ext cx="355997"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descr="C:\Documents and Settings\brumas\Desktop\Effectiveness Workbook\images\arrows_flow.png"/>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914900" y="3802857"/>
            <a:ext cx="361950"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5" name="Picture 24" descr="C:\Documents and Settings\brumas\Desktop\Effectiveness Workbook\images\arrows_f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282" y="1347788"/>
            <a:ext cx="355997"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C:\Documents and Settings\brumas\Desktop\Effectiveness Workbook\images\arrows_flow.png"/>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6392466" y="4211242"/>
            <a:ext cx="361950"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7" name="Picture 24" descr="C:\Documents and Settings\brumas\Desktop\Effectiveness Workbook\images\arrows_f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466" y="938213"/>
            <a:ext cx="355997" cy="31670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9" name="Text Box 29"/>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6.2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047"/>
                                        </p:tgtEl>
                                        <p:attrNameLst>
                                          <p:attrName>style.visibility</p:attrName>
                                        </p:attrNameLst>
                                      </p:cBhvr>
                                      <p:to>
                                        <p:strVal val="visible"/>
                                      </p:to>
                                    </p:set>
                                    <p:animEffect transition="in" filter="fade">
                                      <p:cBhvr>
                                        <p:cTn id="11" dur="500"/>
                                        <p:tgtEl>
                                          <p:spTgt spid="870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7063"/>
                                        </p:tgtEl>
                                        <p:attrNameLst>
                                          <p:attrName>style.visibility</p:attrName>
                                        </p:attrNameLst>
                                      </p:cBhvr>
                                      <p:to>
                                        <p:strVal val="visible"/>
                                      </p:to>
                                    </p:set>
                                    <p:animEffect transition="in" filter="wipe(left)">
                                      <p:cBhvr>
                                        <p:cTn id="16" dur="500"/>
                                        <p:tgtEl>
                                          <p:spTgt spid="8706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7051"/>
                                        </p:tgtEl>
                                        <p:attrNameLst>
                                          <p:attrName>style.visibility</p:attrName>
                                        </p:attrNameLst>
                                      </p:cBhvr>
                                      <p:to>
                                        <p:strVal val="visible"/>
                                      </p:to>
                                    </p:set>
                                    <p:animEffect transition="in" filter="fade">
                                      <p:cBhvr>
                                        <p:cTn id="20" dur="500"/>
                                        <p:tgtEl>
                                          <p:spTgt spid="870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7065"/>
                                        </p:tgtEl>
                                        <p:attrNameLst>
                                          <p:attrName>style.visibility</p:attrName>
                                        </p:attrNameLst>
                                      </p:cBhvr>
                                      <p:to>
                                        <p:strVal val="visible"/>
                                      </p:to>
                                    </p:set>
                                    <p:animEffect transition="in" filter="wipe(left)">
                                      <p:cBhvr>
                                        <p:cTn id="25" dur="500"/>
                                        <p:tgtEl>
                                          <p:spTgt spid="87065"/>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7053"/>
                                        </p:tgtEl>
                                        <p:attrNameLst>
                                          <p:attrName>style.visibility</p:attrName>
                                        </p:attrNameLst>
                                      </p:cBhvr>
                                      <p:to>
                                        <p:strVal val="visible"/>
                                      </p:to>
                                    </p:set>
                                    <p:animEffect transition="in" filter="fade">
                                      <p:cBhvr>
                                        <p:cTn id="29" dur="500"/>
                                        <p:tgtEl>
                                          <p:spTgt spid="870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7067"/>
                                        </p:tgtEl>
                                        <p:attrNameLst>
                                          <p:attrName>style.visibility</p:attrName>
                                        </p:attrNameLst>
                                      </p:cBhvr>
                                      <p:to>
                                        <p:strVal val="visible"/>
                                      </p:to>
                                    </p:set>
                                    <p:animEffect transition="in" filter="wipe(left)">
                                      <p:cBhvr>
                                        <p:cTn id="34" dur="500"/>
                                        <p:tgtEl>
                                          <p:spTgt spid="87067"/>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7056"/>
                                        </p:tgtEl>
                                        <p:attrNameLst>
                                          <p:attrName>style.visibility</p:attrName>
                                        </p:attrNameLst>
                                      </p:cBhvr>
                                      <p:to>
                                        <p:strVal val="visible"/>
                                      </p:to>
                                    </p:set>
                                    <p:animEffect transition="in" filter="fade">
                                      <p:cBhvr>
                                        <p:cTn id="38" dur="500"/>
                                        <p:tgtEl>
                                          <p:spTgt spid="870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87061"/>
                                        </p:tgtEl>
                                        <p:attrNameLst>
                                          <p:attrName>style.visibility</p:attrName>
                                        </p:attrNameLst>
                                      </p:cBhvr>
                                      <p:to>
                                        <p:strVal val="visible"/>
                                      </p:to>
                                    </p:set>
                                    <p:animEffect transition="in" filter="wipe(left)">
                                      <p:cBhvr>
                                        <p:cTn id="43" dur="500"/>
                                        <p:tgtEl>
                                          <p:spTgt spid="87061"/>
                                        </p:tgtEl>
                                      </p:cBhvr>
                                    </p:animEffect>
                                  </p:childTnLst>
                                </p:cTn>
                              </p:par>
                            </p:childTnLst>
                          </p:cTn>
                        </p:par>
                        <p:par>
                          <p:cTn id="44" fill="hold" nodeType="afterGroup">
                            <p:stCondLst>
                              <p:cond delay="500"/>
                            </p:stCondLst>
                            <p:childTnLst>
                              <p:par>
                                <p:cTn id="45" presetID="10" presetClass="entr" presetSubtype="0" fill="hold" grpId="1"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nodeType="afterGroup">
                            <p:stCondLst>
                              <p:cond delay="500"/>
                            </p:stCondLst>
                            <p:childTnLst>
                              <p:par>
                                <p:cTn id="54" presetID="10" presetClass="entr" presetSubtype="0" fill="hold" grpId="1" nodeType="afterEffect">
                                  <p:stCondLst>
                                    <p:cond delay="0"/>
                                  </p:stCondLst>
                                  <p:childTnLst>
                                    <p:set>
                                      <p:cBhvr>
                                        <p:cTn id="55" dur="1" fill="hold">
                                          <p:stCondLst>
                                            <p:cond delay="0"/>
                                          </p:stCondLst>
                                        </p:cTn>
                                        <p:tgtEl>
                                          <p:spTgt spid="87049"/>
                                        </p:tgtEl>
                                        <p:attrNameLst>
                                          <p:attrName>style.visibility</p:attrName>
                                        </p:attrNameLst>
                                      </p:cBhvr>
                                      <p:to>
                                        <p:strVal val="visible"/>
                                      </p:to>
                                    </p:set>
                                    <p:animEffect transition="in" filter="fade">
                                      <p:cBhvr>
                                        <p:cTn id="56" dur="500"/>
                                        <p:tgtEl>
                                          <p:spTgt spid="8704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nodeType="afterGroup">
                            <p:stCondLst>
                              <p:cond delay="500"/>
                            </p:stCondLst>
                            <p:childTnLst>
                              <p:par>
                                <p:cTn id="63" presetID="10" presetClass="entr" presetSubtype="0" fill="hold" grpId="1"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nodeType="afterGroup">
                            <p:stCondLst>
                              <p:cond delay="500"/>
                            </p:stCondLst>
                            <p:childTnLst>
                              <p:par>
                                <p:cTn id="72" presetID="10" presetClass="entr" presetSubtype="0" fill="hold" grpId="1"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2000"/>
                                        <p:tgtEl>
                                          <p:spTgt spid="2"/>
                                        </p:tgtEl>
                                      </p:cBhvr>
                                    </p:animEffect>
                                    <p:set>
                                      <p:cBhvr>
                                        <p:cTn id="79" dur="1" fill="hold">
                                          <p:stCondLst>
                                            <p:cond delay="1999"/>
                                          </p:stCondLst>
                                        </p:cTn>
                                        <p:tgtEl>
                                          <p:spTgt spid="2"/>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2000"/>
                                        <p:tgtEl>
                                          <p:spTgt spid="87049"/>
                                        </p:tgtEl>
                                      </p:cBhvr>
                                    </p:animEffect>
                                    <p:set>
                                      <p:cBhvr>
                                        <p:cTn id="82" dur="1" fill="hold">
                                          <p:stCondLst>
                                            <p:cond delay="1999"/>
                                          </p:stCondLst>
                                        </p:cTn>
                                        <p:tgtEl>
                                          <p:spTgt spid="87049"/>
                                        </p:tgtEl>
                                        <p:attrNameLst>
                                          <p:attrName>style.visibility</p:attrName>
                                        </p:attrNameLst>
                                      </p:cBhvr>
                                      <p:to>
                                        <p:strVal val="hidden"/>
                                      </p:to>
                                    </p:set>
                                  </p:childTnLst>
                                </p:cTn>
                              </p:par>
                              <p:par>
                                <p:cTn id="83" presetID="10" presetClass="exit" presetSubtype="0" fill="hold" grpId="0" nodeType="withEffect" nodePh="1">
                                  <p:stCondLst>
                                    <p:cond delay="0"/>
                                  </p:stCondLst>
                                  <p:endCondLst>
                                    <p:cond evt="begin" delay="0">
                                      <p:tn val="83"/>
                                    </p:cond>
                                  </p:endCondLst>
                                  <p:childTnLst>
                                    <p:animEffect transition="out" filter="fade">
                                      <p:cBhvr>
                                        <p:cTn id="84" dur="2000"/>
                                        <p:tgtEl>
                                          <p:spTgt spid="1510452"/>
                                        </p:tgtEl>
                                      </p:cBhvr>
                                    </p:animEffect>
                                    <p:set>
                                      <p:cBhvr>
                                        <p:cTn id="85" dur="1" fill="hold">
                                          <p:stCondLst>
                                            <p:cond delay="1999"/>
                                          </p:stCondLst>
                                        </p:cTn>
                                        <p:tgtEl>
                                          <p:spTgt spid="1510452"/>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2000"/>
                                        <p:tgtEl>
                                          <p:spTgt spid="4"/>
                                        </p:tgtEl>
                                      </p:cBhvr>
                                    </p:animEffect>
                                    <p:set>
                                      <p:cBhvr>
                                        <p:cTn id="88" dur="1" fill="hold">
                                          <p:stCondLst>
                                            <p:cond delay="1999"/>
                                          </p:stCondLst>
                                        </p:cTn>
                                        <p:tgtEl>
                                          <p:spTgt spid="4"/>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2000"/>
                                        <p:tgtEl>
                                          <p:spTgt spid="3"/>
                                        </p:tgtEl>
                                      </p:cBhvr>
                                    </p:animEffect>
                                    <p:set>
                                      <p:cBhvr>
                                        <p:cTn id="91" dur="1" fill="hold">
                                          <p:stCondLst>
                                            <p:cond delay="1999"/>
                                          </p:stCondLst>
                                        </p:cTn>
                                        <p:tgtEl>
                                          <p:spTgt spid="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87061"/>
                                        </p:tgtEl>
                                      </p:cBhvr>
                                    </p:animEffect>
                                    <p:set>
                                      <p:cBhvr>
                                        <p:cTn id="94" dur="1" fill="hold">
                                          <p:stCondLst>
                                            <p:cond delay="1999"/>
                                          </p:stCondLst>
                                        </p:cTn>
                                        <p:tgtEl>
                                          <p:spTgt spid="8706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21"/>
                                        </p:tgtEl>
                                      </p:cBhvr>
                                    </p:animEffect>
                                    <p:set>
                                      <p:cBhvr>
                                        <p:cTn id="97" dur="1" fill="hold">
                                          <p:stCondLst>
                                            <p:cond delay="1999"/>
                                          </p:stCondLst>
                                        </p:cTn>
                                        <p:tgtEl>
                                          <p:spTgt spid="2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23"/>
                                        </p:tgtEl>
                                      </p:cBhvr>
                                    </p:animEffect>
                                    <p:set>
                                      <p:cBhvr>
                                        <p:cTn id="100" dur="1" fill="hold">
                                          <p:stCondLst>
                                            <p:cond delay="1999"/>
                                          </p:stCondLst>
                                        </p:cTn>
                                        <p:tgtEl>
                                          <p:spTgt spid="2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25"/>
                                        </p:tgtEl>
                                      </p:cBhvr>
                                    </p:animEffect>
                                    <p:set>
                                      <p:cBhvr>
                                        <p:cTn id="103"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2" grpId="0"/>
      <p:bldP spid="2" grpId="1"/>
      <p:bldP spid="87049" grpId="0"/>
      <p:bldP spid="87049" grpId="1"/>
      <p:bldP spid="87051" grpId="0"/>
      <p:bldP spid="1510452" grpId="0"/>
      <p:bldP spid="87053" grpId="0"/>
      <p:bldP spid="4" grpId="0"/>
      <p:bldP spid="4" grpId="1"/>
      <p:bldP spid="3" grpId="0"/>
      <p:bldP spid="3" grpId="1"/>
      <p:bldP spid="8705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2498" name="Title 1"/>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TWO VARIABLES</a:t>
            </a:r>
          </a:p>
        </p:txBody>
      </p:sp>
      <p:sp>
        <p:nvSpPr>
          <p:cNvPr id="6" name="Rounded Rectangle 5"/>
          <p:cNvSpPr/>
          <p:nvPr/>
        </p:nvSpPr>
        <p:spPr bwMode="auto">
          <a:xfrm>
            <a:off x="1332310" y="1357313"/>
            <a:ext cx="6225778" cy="379810"/>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2" name="Group 31"/>
          <p:cNvGrpSpPr>
            <a:grpSpLocks/>
          </p:cNvGrpSpPr>
          <p:nvPr/>
        </p:nvGrpSpPr>
        <p:grpSpPr bwMode="auto">
          <a:xfrm>
            <a:off x="1384698" y="1366838"/>
            <a:ext cx="344090" cy="385120"/>
            <a:chOff x="321946" y="2311415"/>
            <a:chExt cx="459103" cy="513622"/>
          </a:xfrm>
        </p:grpSpPr>
        <p:sp>
          <p:nvSpPr>
            <p:cNvPr id="8" name="Oval 7"/>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9"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1</a:t>
              </a:r>
            </a:p>
          </p:txBody>
        </p:sp>
      </p:grpSp>
      <p:sp>
        <p:nvSpPr>
          <p:cNvPr id="10" name="Rounded Rectangle 9"/>
          <p:cNvSpPr/>
          <p:nvPr/>
        </p:nvSpPr>
        <p:spPr bwMode="auto">
          <a:xfrm>
            <a:off x="1332310" y="2943225"/>
            <a:ext cx="6225778" cy="379810"/>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3" name="Group 31"/>
          <p:cNvGrpSpPr>
            <a:grpSpLocks/>
          </p:cNvGrpSpPr>
          <p:nvPr/>
        </p:nvGrpSpPr>
        <p:grpSpPr bwMode="auto">
          <a:xfrm>
            <a:off x="1384698" y="2952750"/>
            <a:ext cx="344090" cy="385120"/>
            <a:chOff x="321946" y="2311415"/>
            <a:chExt cx="459103" cy="513622"/>
          </a:xfrm>
        </p:grpSpPr>
        <p:sp>
          <p:nvSpPr>
            <p:cNvPr id="12" name="Oval 11"/>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13"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2</a:t>
              </a:r>
            </a:p>
          </p:txBody>
        </p:sp>
      </p:grpSp>
      <p:sp>
        <p:nvSpPr>
          <p:cNvPr id="96259" name="Content Placeholder 2"/>
          <p:cNvSpPr>
            <a:spLocks noGrp="1"/>
          </p:cNvSpPr>
          <p:nvPr>
            <p:ph idx="1"/>
          </p:nvPr>
        </p:nvSpPr>
        <p:spPr>
          <a:xfrm>
            <a:off x="1779985" y="1100138"/>
            <a:ext cx="6172200" cy="3394472"/>
          </a:xfrm>
          <a:effectLst/>
        </p:spPr>
        <p:txBody>
          <a:bodyPr/>
          <a:lstStyle/>
          <a:p>
            <a:pPr>
              <a:buFontTx/>
              <a:buNone/>
            </a:pPr>
            <a:endParaRPr sz="1350" b="1" dirty="0">
              <a:effectLst>
                <a:outerShdw blurRad="38100" dist="38100" dir="2700000" algn="tl">
                  <a:srgbClr val="C0C0C0"/>
                </a:outerShdw>
              </a:effectLst>
              <a:latin typeface="Arial" charset="0"/>
            </a:endParaRPr>
          </a:p>
          <a:p>
            <a:pPr>
              <a:spcAft>
                <a:spcPts val="450"/>
              </a:spcAft>
              <a:buNone/>
            </a:pPr>
            <a:r>
              <a:rPr sz="1800" b="1" dirty="0">
                <a:solidFill>
                  <a:srgbClr val="FDF3CF"/>
                </a:solidFill>
                <a:effectLst>
                  <a:outerShdw blurRad="50800" dist="50800" dir="5400000" algn="ctr" rotWithShape="0">
                    <a:schemeClr val="tx1"/>
                  </a:outerShdw>
                </a:effectLst>
                <a:latin typeface="Arial" charset="0"/>
              </a:rPr>
              <a:t>CORE</a:t>
            </a:r>
          </a:p>
          <a:p>
            <a:pPr>
              <a:lnSpc>
                <a:spcPct val="100000"/>
              </a:lnSpc>
              <a:spcBef>
                <a:spcPct val="0"/>
              </a:spcBef>
            </a:pPr>
            <a:r>
              <a:rPr sz="1800" dirty="0">
                <a:effectLst>
                  <a:outerShdw blurRad="50800" dist="50800" dir="5400000" algn="ctr" rotWithShape="0">
                    <a:schemeClr val="tx1"/>
                  </a:outerShdw>
                </a:effectLst>
                <a:latin typeface="Arial" charset="0"/>
              </a:rPr>
              <a:t>Family of Origin</a:t>
            </a:r>
          </a:p>
          <a:p>
            <a:pPr>
              <a:lnSpc>
                <a:spcPct val="100000"/>
              </a:lnSpc>
              <a:spcBef>
                <a:spcPct val="0"/>
              </a:spcBef>
            </a:pPr>
            <a:r>
              <a:rPr sz="1800" dirty="0">
                <a:effectLst>
                  <a:outerShdw blurRad="50800" dist="50800" dir="5400000" algn="ctr" rotWithShape="0">
                    <a:schemeClr val="tx1"/>
                  </a:outerShdw>
                </a:effectLst>
                <a:latin typeface="Arial" charset="0"/>
              </a:rPr>
              <a:t>Cultural Norms</a:t>
            </a:r>
          </a:p>
          <a:p>
            <a:pPr>
              <a:lnSpc>
                <a:spcPct val="100000"/>
              </a:lnSpc>
              <a:spcBef>
                <a:spcPct val="0"/>
              </a:spcBef>
            </a:pPr>
            <a:r>
              <a:rPr sz="1800" dirty="0">
                <a:effectLst>
                  <a:outerShdw blurRad="50800" dist="50800" dir="5400000" algn="ctr" rotWithShape="0">
                    <a:schemeClr val="tx1"/>
                  </a:outerShdw>
                </a:effectLst>
                <a:latin typeface="Arial" charset="0"/>
              </a:rPr>
              <a:t>Personal Belief System</a:t>
            </a:r>
          </a:p>
          <a:p>
            <a:pPr>
              <a:lnSpc>
                <a:spcPct val="100000"/>
              </a:lnSpc>
              <a:spcBef>
                <a:spcPct val="0"/>
              </a:spcBef>
              <a:spcAft>
                <a:spcPts val="450"/>
              </a:spcAft>
            </a:pPr>
            <a:r>
              <a:rPr sz="1800" dirty="0">
                <a:effectLst>
                  <a:outerShdw blurRad="50800" dist="50800" dir="5400000" algn="ctr" rotWithShape="0">
                    <a:schemeClr val="tx1"/>
                  </a:outerShdw>
                </a:effectLst>
                <a:latin typeface="Arial" charset="0"/>
              </a:rPr>
              <a:t>World View</a:t>
            </a:r>
          </a:p>
          <a:p>
            <a:pPr>
              <a:spcAft>
                <a:spcPts val="450"/>
              </a:spcAft>
              <a:buNone/>
            </a:pPr>
            <a:r>
              <a:rPr sz="1800" b="1" dirty="0">
                <a:solidFill>
                  <a:srgbClr val="FDF3CF"/>
                </a:solidFill>
                <a:effectLst>
                  <a:outerShdw blurRad="50800" dist="50800" dir="5400000" algn="ctr" rotWithShape="0">
                    <a:schemeClr val="tx1"/>
                  </a:outerShdw>
                </a:effectLst>
                <a:latin typeface="Arial" charset="0"/>
              </a:rPr>
              <a:t>SITUATIONAL</a:t>
            </a:r>
          </a:p>
          <a:p>
            <a:pPr>
              <a:lnSpc>
                <a:spcPct val="100000"/>
              </a:lnSpc>
              <a:spcBef>
                <a:spcPct val="0"/>
              </a:spcBef>
            </a:pPr>
            <a:r>
              <a:rPr sz="1800" dirty="0">
                <a:effectLst>
                  <a:outerShdw blurRad="50800" dist="50800" dir="5400000" algn="ctr" rotWithShape="0">
                    <a:schemeClr val="tx1"/>
                  </a:outerShdw>
                </a:effectLst>
                <a:latin typeface="Arial" charset="0"/>
              </a:rPr>
              <a:t>What is happening?</a:t>
            </a:r>
          </a:p>
          <a:p>
            <a:pPr>
              <a:lnSpc>
                <a:spcPct val="100000"/>
              </a:lnSpc>
              <a:spcBef>
                <a:spcPct val="0"/>
              </a:spcBef>
            </a:pPr>
            <a:r>
              <a:rPr sz="1800" dirty="0">
                <a:effectLst>
                  <a:outerShdw blurRad="50800" dist="50800" dir="5400000" algn="ctr" rotWithShape="0">
                    <a:schemeClr val="tx1"/>
                  </a:outerShdw>
                </a:effectLst>
                <a:latin typeface="Arial" charset="0"/>
              </a:rPr>
              <a:t>Who is the person involved?</a:t>
            </a:r>
          </a:p>
          <a:p>
            <a:pPr>
              <a:lnSpc>
                <a:spcPct val="100000"/>
              </a:lnSpc>
              <a:spcBef>
                <a:spcPct val="0"/>
              </a:spcBef>
            </a:pPr>
            <a:r>
              <a:rPr sz="1800" dirty="0">
                <a:effectLst>
                  <a:outerShdw blurRad="50800" dist="50800" dir="5400000" algn="ctr" rotWithShape="0">
                    <a:schemeClr val="tx1"/>
                  </a:outerShdw>
                </a:effectLst>
                <a:latin typeface="Arial" charset="0"/>
              </a:rPr>
              <a:t>Who else is present or involved?</a:t>
            </a:r>
          </a:p>
          <a:p>
            <a:pPr>
              <a:lnSpc>
                <a:spcPct val="100000"/>
              </a:lnSpc>
              <a:spcBef>
                <a:spcPct val="0"/>
              </a:spcBef>
            </a:pPr>
            <a:r>
              <a:rPr sz="1800" dirty="0">
                <a:effectLst>
                  <a:outerShdw blurRad="50800" dist="50800" dir="5400000" algn="ctr" rotWithShape="0">
                    <a:schemeClr val="tx1"/>
                  </a:outerShdw>
                </a:effectLst>
                <a:latin typeface="Arial" charset="0"/>
              </a:rPr>
              <a:t>Where is this happening?</a:t>
            </a:r>
          </a:p>
          <a:p>
            <a:pPr>
              <a:lnSpc>
                <a:spcPct val="100000"/>
              </a:lnSpc>
              <a:spcBef>
                <a:spcPct val="0"/>
              </a:spcBef>
            </a:pPr>
            <a:r>
              <a:rPr sz="1800" dirty="0">
                <a:effectLst>
                  <a:outerShdw blurRad="50800" dist="50800" dir="5400000" algn="ctr" rotWithShape="0">
                    <a:schemeClr val="tx1"/>
                  </a:outerShdw>
                </a:effectLst>
                <a:latin typeface="Arial" charset="0"/>
              </a:rPr>
              <a:t>What is my current energy level?</a:t>
            </a:r>
          </a:p>
        </p:txBody>
      </p:sp>
      <p:sp>
        <p:nvSpPr>
          <p:cNvPr id="14" name="TextBox 13"/>
          <p:cNvSpPr txBox="1">
            <a:spLocks noChangeArrowheads="1"/>
          </p:cNvSpPr>
          <p:nvPr/>
        </p:nvSpPr>
        <p:spPr bwMode="auto">
          <a:xfrm>
            <a:off x="1525191" y="660798"/>
            <a:ext cx="6081713"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buSzPct val="90000"/>
            </a:pPr>
            <a:r>
              <a:rPr lang="en-US" sz="1800" b="1">
                <a:solidFill>
                  <a:srgbClr val="F2EBD9"/>
                </a:solidFill>
                <a:latin typeface="Arial" charset="0"/>
              </a:rPr>
              <a:t>There are two important variables that influence what you will do under tension:</a:t>
            </a:r>
            <a:endParaRPr lang="en-US" sz="1800" b="1">
              <a:solidFill>
                <a:srgbClr val="FFFFFF"/>
              </a:solidFill>
              <a:effectLst>
                <a:outerShdw blurRad="38100" dist="38100" dir="2700000" algn="tl">
                  <a:srgbClr val="C0C0C0"/>
                </a:outerShdw>
              </a:effectLst>
              <a:latin typeface="Arial" charset="0"/>
            </a:endParaRPr>
          </a:p>
        </p:txBody>
      </p:sp>
      <p:sp>
        <p:nvSpPr>
          <p:cNvPr id="98322" name="Text Box 18"/>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7.3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96259">
                                            <p:txEl>
                                              <p:pRg st="1" end="1"/>
                                            </p:txEl>
                                          </p:spTgt>
                                        </p:tgtEl>
                                        <p:attrNameLst>
                                          <p:attrName>style.visibility</p:attrName>
                                        </p:attrNameLst>
                                      </p:cBhvr>
                                      <p:to>
                                        <p:strVal val="visible"/>
                                      </p:to>
                                    </p:set>
                                    <p:animEffect transition="in" filter="wipe(left)">
                                      <p:cBhvr>
                                        <p:cTn id="16" dur="500"/>
                                        <p:tgtEl>
                                          <p:spTgt spid="962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6259">
                                            <p:txEl>
                                              <p:pRg st="2" end="2"/>
                                            </p:txEl>
                                          </p:spTgt>
                                        </p:tgtEl>
                                        <p:attrNameLst>
                                          <p:attrName>style.visibility</p:attrName>
                                        </p:attrNameLst>
                                      </p:cBhvr>
                                      <p:to>
                                        <p:strVal val="visible"/>
                                      </p:to>
                                    </p:set>
                                    <p:animEffect transition="in" filter="wipe(left)">
                                      <p:cBhvr>
                                        <p:cTn id="21" dur="500"/>
                                        <p:tgtEl>
                                          <p:spTgt spid="9625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96259">
                                            <p:txEl>
                                              <p:pRg st="3" end="3"/>
                                            </p:txEl>
                                          </p:spTgt>
                                        </p:tgtEl>
                                        <p:attrNameLst>
                                          <p:attrName>style.visibility</p:attrName>
                                        </p:attrNameLst>
                                      </p:cBhvr>
                                      <p:to>
                                        <p:strVal val="visible"/>
                                      </p:to>
                                    </p:set>
                                    <p:animEffect transition="in" filter="wipe(left)">
                                      <p:cBhvr>
                                        <p:cTn id="26" dur="500"/>
                                        <p:tgtEl>
                                          <p:spTgt spid="9625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Effect transition="in" filter="wipe(left)">
                                      <p:cBhvr>
                                        <p:cTn id="31" dur="500"/>
                                        <p:tgtEl>
                                          <p:spTgt spid="9625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96259">
                                            <p:txEl>
                                              <p:pRg st="5" end="5"/>
                                            </p:txEl>
                                          </p:spTgt>
                                        </p:tgtEl>
                                        <p:attrNameLst>
                                          <p:attrName>style.visibility</p:attrName>
                                        </p:attrNameLst>
                                      </p:cBhvr>
                                      <p:to>
                                        <p:strVal val="visible"/>
                                      </p:to>
                                    </p:set>
                                    <p:animEffect transition="in" filter="wipe(left)">
                                      <p:cBhvr>
                                        <p:cTn id="36" dur="500"/>
                                        <p:tgtEl>
                                          <p:spTgt spid="96259">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par>
                          <p:cTn id="47" fill="hold" nodeType="afterGroup">
                            <p:stCondLst>
                              <p:cond delay="1000"/>
                            </p:stCondLst>
                            <p:childTnLst>
                              <p:par>
                                <p:cTn id="48" presetID="22" presetClass="entr" presetSubtype="8" fill="hold" nodeType="afterEffect">
                                  <p:stCondLst>
                                    <p:cond delay="0"/>
                                  </p:stCondLst>
                                  <p:childTnLst>
                                    <p:set>
                                      <p:cBhvr>
                                        <p:cTn id="49" dur="1" fill="hold">
                                          <p:stCondLst>
                                            <p:cond delay="0"/>
                                          </p:stCondLst>
                                        </p:cTn>
                                        <p:tgtEl>
                                          <p:spTgt spid="96259">
                                            <p:txEl>
                                              <p:pRg st="6" end="6"/>
                                            </p:txEl>
                                          </p:spTgt>
                                        </p:tgtEl>
                                        <p:attrNameLst>
                                          <p:attrName>style.visibility</p:attrName>
                                        </p:attrNameLst>
                                      </p:cBhvr>
                                      <p:to>
                                        <p:strVal val="visible"/>
                                      </p:to>
                                    </p:set>
                                    <p:animEffect transition="in" filter="wipe(left)">
                                      <p:cBhvr>
                                        <p:cTn id="50" dur="500"/>
                                        <p:tgtEl>
                                          <p:spTgt spid="96259">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96259">
                                            <p:txEl>
                                              <p:pRg st="7" end="7"/>
                                            </p:txEl>
                                          </p:spTgt>
                                        </p:tgtEl>
                                        <p:attrNameLst>
                                          <p:attrName>style.visibility</p:attrName>
                                        </p:attrNameLst>
                                      </p:cBhvr>
                                      <p:to>
                                        <p:strVal val="visible"/>
                                      </p:to>
                                    </p:set>
                                    <p:animEffect transition="in" filter="wipe(left)">
                                      <p:cBhvr>
                                        <p:cTn id="55" dur="500"/>
                                        <p:tgtEl>
                                          <p:spTgt spid="96259">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6259">
                                            <p:txEl>
                                              <p:pRg st="8" end="8"/>
                                            </p:txEl>
                                          </p:spTgt>
                                        </p:tgtEl>
                                        <p:attrNameLst>
                                          <p:attrName>style.visibility</p:attrName>
                                        </p:attrNameLst>
                                      </p:cBhvr>
                                      <p:to>
                                        <p:strVal val="visible"/>
                                      </p:to>
                                    </p:set>
                                    <p:animEffect transition="in" filter="wipe(left)">
                                      <p:cBhvr>
                                        <p:cTn id="60" dur="500"/>
                                        <p:tgtEl>
                                          <p:spTgt spid="96259">
                                            <p:txEl>
                                              <p:pRg st="8" end="8"/>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96259">
                                            <p:txEl>
                                              <p:pRg st="9" end="9"/>
                                            </p:txEl>
                                          </p:spTgt>
                                        </p:tgtEl>
                                        <p:attrNameLst>
                                          <p:attrName>style.visibility</p:attrName>
                                        </p:attrNameLst>
                                      </p:cBhvr>
                                      <p:to>
                                        <p:strVal val="visible"/>
                                      </p:to>
                                    </p:set>
                                    <p:animEffect transition="in" filter="wipe(left)">
                                      <p:cBhvr>
                                        <p:cTn id="65" dur="500"/>
                                        <p:tgtEl>
                                          <p:spTgt spid="96259">
                                            <p:txEl>
                                              <p:pRg st="9" end="9"/>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96259">
                                            <p:txEl>
                                              <p:pRg st="10" end="10"/>
                                            </p:txEl>
                                          </p:spTgt>
                                        </p:tgtEl>
                                        <p:attrNameLst>
                                          <p:attrName>style.visibility</p:attrName>
                                        </p:attrNameLst>
                                      </p:cBhvr>
                                      <p:to>
                                        <p:strVal val="visible"/>
                                      </p:to>
                                    </p:set>
                                    <p:animEffect transition="in" filter="wipe(left)">
                                      <p:cBhvr>
                                        <p:cTn id="70" dur="500"/>
                                        <p:tgtEl>
                                          <p:spTgt spid="96259">
                                            <p:txEl>
                                              <p:pRg st="10" end="1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96259">
                                            <p:txEl>
                                              <p:pRg st="11" end="11"/>
                                            </p:txEl>
                                          </p:spTgt>
                                        </p:tgtEl>
                                        <p:attrNameLst>
                                          <p:attrName>style.visibility</p:attrName>
                                        </p:attrNameLst>
                                      </p:cBhvr>
                                      <p:to>
                                        <p:strVal val="visible"/>
                                      </p:to>
                                    </p:set>
                                    <p:animEffect transition="in" filter="wipe(left)">
                                      <p:cBhvr>
                                        <p:cTn id="75" dur="500"/>
                                        <p:tgtEl>
                                          <p:spTgt spid="962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8546" name="Title 3"/>
          <p:cNvSpPr>
            <a:spLocks noGrp="1"/>
          </p:cNvSpPr>
          <p:nvPr>
            <p:ph type="ctrTitle" idx="4294967295"/>
          </p:nvPr>
        </p:nvSpPr>
        <p:spPr bwMode="auto">
          <a:xfrm>
            <a:off x="1657350" y="1597819"/>
            <a:ext cx="5829300" cy="1102519"/>
          </a:xfrm>
          <a:ln>
            <a:miter lim="800000"/>
            <a:headEnd/>
            <a:tailEnd/>
          </a:ln>
        </p:spPr>
        <p:txBody>
          <a:bodyPr wrap="square" numCol="1" compatLnSpc="1">
            <a:prstTxWarp prst="textNoShape">
              <a:avLst/>
            </a:prstTxWarp>
          </a:bodyPr>
          <a:lstStyle/>
          <a:p>
            <a:pPr algn="ctr">
              <a:defRPr/>
            </a:pPr>
            <a:r>
              <a:rPr>
                <a:solidFill>
                  <a:srgbClr val="1D5375"/>
                </a:solidFill>
                <a:effectLst>
                  <a:outerShdw blurRad="38100" dist="38100" dir="2700000" algn="tl">
                    <a:srgbClr val="C0C0C0"/>
                  </a:outerShdw>
                </a:effectLst>
              </a:rPr>
              <a:t>Break</a:t>
            </a:r>
          </a:p>
        </p:txBody>
      </p:sp>
      <p:sp>
        <p:nvSpPr>
          <p:cNvPr id="109571" name="Subtitle 4"/>
          <p:cNvSpPr>
            <a:spLocks noGrp="1"/>
          </p:cNvSpPr>
          <p:nvPr>
            <p:ph type="subTitle" idx="4294967295"/>
          </p:nvPr>
        </p:nvSpPr>
        <p:spPr>
          <a:xfrm>
            <a:off x="2171700" y="2914650"/>
            <a:ext cx="4800600" cy="1314450"/>
          </a:xfrm>
        </p:spPr>
        <p:txBody>
          <a:bodyPr/>
          <a:lstStyle/>
          <a:p>
            <a:pPr marL="0" indent="0" algn="ctr">
              <a:buNone/>
            </a:pPr>
            <a:r>
              <a:rPr>
                <a:solidFill>
                  <a:schemeClr val="tx1"/>
                </a:solidFill>
                <a:effectLst/>
                <a:latin typeface="Arial" charset="0"/>
              </a:rPr>
              <a:t>10 minutes</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9330" name="Picture 17" descr="C:\Documents and Settings\brumas\Desktop\Effectiveness Workbook\images\video_sc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1" y="885825"/>
            <a:ext cx="3507581"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2034" name="Rectangle 2"/>
          <p:cNvSpPr>
            <a:spLocks noGrp="1" noChangeArrowheads="1"/>
          </p:cNvSpPr>
          <p:nvPr>
            <p:ph type="ctrTitle" idx="4294967295"/>
          </p:nvPr>
        </p:nvSpPr>
        <p:spPr bwMode="auto">
          <a:xfrm>
            <a:off x="2813447" y="1447800"/>
            <a:ext cx="3314700" cy="1102519"/>
          </a:xfrm>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numCol="1" anchor="ctr" compatLnSpc="1">
            <a:prstTxWarp prst="textNoShape">
              <a:avLst/>
            </a:prstTxWarp>
          </a:bodyPr>
          <a:lstStyle/>
          <a:p>
            <a:pPr algn="ctr"/>
            <a:r>
              <a:rPr sz="6000" i="1">
                <a:solidFill>
                  <a:srgbClr val="FFC000"/>
                </a:solidFill>
              </a:rPr>
              <a:t>VIDEO</a:t>
            </a:r>
          </a:p>
        </p:txBody>
      </p:sp>
      <p:sp>
        <p:nvSpPr>
          <p:cNvPr id="99333" name="Text Box 5"/>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7.5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52034"/>
                                        </p:tgtEl>
                                        <p:attrNameLst>
                                          <p:attrName>style.visibility</p:attrName>
                                        </p:attrNameLst>
                                      </p:cBhvr>
                                      <p:to>
                                        <p:strVal val="visible"/>
                                      </p:to>
                                    </p:set>
                                    <p:anim calcmode="lin" valueType="num">
                                      <p:cBhvr>
                                        <p:cTn id="7" dur="500" fill="hold"/>
                                        <p:tgtEl>
                                          <p:spTgt spid="1452034"/>
                                        </p:tgtEl>
                                        <p:attrNameLst>
                                          <p:attrName>ppt_w</p:attrName>
                                        </p:attrNameLst>
                                      </p:cBhvr>
                                      <p:tavLst>
                                        <p:tav tm="0">
                                          <p:val>
                                            <p:fltVal val="0"/>
                                          </p:val>
                                        </p:tav>
                                        <p:tav tm="100000">
                                          <p:val>
                                            <p:strVal val="#ppt_w"/>
                                          </p:val>
                                        </p:tav>
                                      </p:tavLst>
                                    </p:anim>
                                    <p:anim calcmode="lin" valueType="num">
                                      <p:cBhvr>
                                        <p:cTn id="8" dur="500" fill="hold"/>
                                        <p:tgtEl>
                                          <p:spTgt spid="14520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6754" name="Line 2"/>
          <p:cNvSpPr>
            <a:spLocks noChangeShapeType="1"/>
          </p:cNvSpPr>
          <p:nvPr/>
        </p:nvSpPr>
        <p:spPr bwMode="auto">
          <a:xfrm>
            <a:off x="1143000" y="982265"/>
            <a:ext cx="1700213" cy="0"/>
          </a:xfrm>
          <a:prstGeom prst="line">
            <a:avLst/>
          </a:prstGeom>
          <a:noFill/>
          <a:ln w="28575">
            <a:solidFill>
              <a:srgbClr val="9BD7FF"/>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226756" name="Line 4"/>
          <p:cNvSpPr>
            <a:spLocks noChangeShapeType="1"/>
          </p:cNvSpPr>
          <p:nvPr/>
        </p:nvSpPr>
        <p:spPr bwMode="auto">
          <a:xfrm>
            <a:off x="2028825" y="1889521"/>
            <a:ext cx="1714500" cy="0"/>
          </a:xfrm>
          <a:prstGeom prst="line">
            <a:avLst/>
          </a:prstGeom>
          <a:noFill/>
          <a:ln w="28575">
            <a:solidFill>
              <a:srgbClr val="9BD7FF"/>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226758" name="Line 6"/>
          <p:cNvSpPr>
            <a:spLocks noChangeShapeType="1"/>
          </p:cNvSpPr>
          <p:nvPr/>
        </p:nvSpPr>
        <p:spPr bwMode="auto">
          <a:xfrm>
            <a:off x="2689622" y="2907506"/>
            <a:ext cx="1971675" cy="0"/>
          </a:xfrm>
          <a:prstGeom prst="line">
            <a:avLst/>
          </a:prstGeom>
          <a:noFill/>
          <a:ln w="28575">
            <a:solidFill>
              <a:srgbClr val="9BD7FF"/>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226760" name="Line 8"/>
          <p:cNvSpPr>
            <a:spLocks noChangeShapeType="1"/>
          </p:cNvSpPr>
          <p:nvPr/>
        </p:nvSpPr>
        <p:spPr bwMode="auto">
          <a:xfrm>
            <a:off x="3929062" y="3589734"/>
            <a:ext cx="2071688" cy="0"/>
          </a:xfrm>
          <a:prstGeom prst="line">
            <a:avLst/>
          </a:prstGeom>
          <a:noFill/>
          <a:ln w="28575">
            <a:solidFill>
              <a:srgbClr val="9BD7FF"/>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226761" name="Text Box 9"/>
          <p:cNvSpPr txBox="1">
            <a:spLocks noChangeArrowheads="1"/>
          </p:cNvSpPr>
          <p:nvPr/>
        </p:nvSpPr>
        <p:spPr bwMode="auto">
          <a:xfrm>
            <a:off x="1171575" y="689371"/>
            <a:ext cx="2035969" cy="20774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sz="1350" b="1" i="1" dirty="0">
                <a:latin typeface="Arial" charset="0"/>
                <a:cs typeface="Arial" charset="0"/>
              </a:rPr>
              <a:t>Awareness</a:t>
            </a:r>
          </a:p>
        </p:txBody>
      </p:sp>
      <p:sp>
        <p:nvSpPr>
          <p:cNvPr id="1226762" name="Text Box 10"/>
          <p:cNvSpPr txBox="1">
            <a:spLocks noChangeArrowheads="1"/>
          </p:cNvSpPr>
          <p:nvPr/>
        </p:nvSpPr>
        <p:spPr bwMode="auto">
          <a:xfrm>
            <a:off x="2243138" y="1575196"/>
            <a:ext cx="1321594" cy="20774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sz="1350" b="1" i="1" dirty="0">
                <a:latin typeface="Arial" charset="0"/>
                <a:cs typeface="Arial" charset="0"/>
              </a:rPr>
              <a:t>Options</a:t>
            </a:r>
          </a:p>
        </p:txBody>
      </p:sp>
      <p:sp>
        <p:nvSpPr>
          <p:cNvPr id="1226763" name="Text Box 11"/>
          <p:cNvSpPr txBox="1">
            <a:spLocks noChangeArrowheads="1"/>
          </p:cNvSpPr>
          <p:nvPr/>
        </p:nvSpPr>
        <p:spPr bwMode="auto">
          <a:xfrm>
            <a:off x="3011092" y="2603896"/>
            <a:ext cx="1307306" cy="20774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sz="1350" b="1" i="1" dirty="0">
                <a:latin typeface="Arial" charset="0"/>
                <a:cs typeface="Arial" charset="0"/>
              </a:rPr>
              <a:t>Choices</a:t>
            </a:r>
          </a:p>
        </p:txBody>
      </p:sp>
      <p:sp>
        <p:nvSpPr>
          <p:cNvPr id="1226764" name="Text Box 12"/>
          <p:cNvSpPr txBox="1">
            <a:spLocks noChangeArrowheads="1"/>
          </p:cNvSpPr>
          <p:nvPr/>
        </p:nvSpPr>
        <p:spPr bwMode="auto">
          <a:xfrm>
            <a:off x="4171950" y="3261121"/>
            <a:ext cx="2035969" cy="20774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sz="1350" b="1" i="1" dirty="0">
                <a:latin typeface="Arial" charset="0"/>
                <a:cs typeface="Arial" charset="0"/>
              </a:rPr>
              <a:t>Control</a:t>
            </a:r>
          </a:p>
        </p:txBody>
      </p:sp>
      <p:sp>
        <p:nvSpPr>
          <p:cNvPr id="9233" name="Line 17"/>
          <p:cNvSpPr>
            <a:spLocks noChangeShapeType="1"/>
          </p:cNvSpPr>
          <p:nvPr/>
        </p:nvSpPr>
        <p:spPr bwMode="auto">
          <a:xfrm flipV="1">
            <a:off x="3982641" y="3664743"/>
            <a:ext cx="0" cy="400050"/>
          </a:xfrm>
          <a:prstGeom prst="line">
            <a:avLst/>
          </a:prstGeom>
          <a:noFill/>
          <a:ln w="69850">
            <a:solidFill>
              <a:srgbClr val="A42034"/>
            </a:solidFill>
            <a:round/>
            <a:headEnd/>
            <a:tailEnd type="triangle" w="med" len="med"/>
          </a:ln>
          <a:effectLst>
            <a:outerShdw dist="35921" dir="2700000" algn="ctr" rotWithShape="0">
              <a:schemeClr val="bg2"/>
            </a:outerShdw>
          </a:effectLst>
        </p:spPr>
        <p:txBody>
          <a:bodyPr lIns="0" tIns="0" rIns="0" bIns="0">
            <a:spAutoFit/>
          </a:bodyPr>
          <a:lstStyle/>
          <a:p>
            <a:pPr>
              <a:defRPr/>
            </a:pPr>
            <a:endParaRPr lang="en-US" sz="1350">
              <a:effectLst>
                <a:outerShdw blurRad="38100" dist="38100" dir="2700000" algn="tl">
                  <a:srgbClr val="000000">
                    <a:alpha val="43137"/>
                  </a:srgbClr>
                </a:outerShdw>
              </a:effectLst>
            </a:endParaRPr>
          </a:p>
        </p:txBody>
      </p:sp>
      <p:sp>
        <p:nvSpPr>
          <p:cNvPr id="9234" name="Line 18"/>
          <p:cNvSpPr>
            <a:spLocks noChangeShapeType="1"/>
          </p:cNvSpPr>
          <p:nvPr/>
        </p:nvSpPr>
        <p:spPr bwMode="auto">
          <a:xfrm flipV="1">
            <a:off x="4900613" y="3675458"/>
            <a:ext cx="0" cy="548879"/>
          </a:xfrm>
          <a:prstGeom prst="line">
            <a:avLst/>
          </a:prstGeom>
          <a:noFill/>
          <a:ln w="69850">
            <a:solidFill>
              <a:srgbClr val="A42034"/>
            </a:solidFill>
            <a:round/>
            <a:headEnd/>
            <a:tailEnd type="triangle" w="med" len="med"/>
          </a:ln>
          <a:effectLst>
            <a:outerShdw dist="35921" dir="2700000" algn="ctr" rotWithShape="0">
              <a:schemeClr val="bg2"/>
            </a:outerShdw>
          </a:effectLst>
        </p:spPr>
        <p:txBody>
          <a:bodyPr lIns="0" tIns="0" rIns="0" bIns="0">
            <a:spAutoFit/>
          </a:bodyPr>
          <a:lstStyle/>
          <a:p>
            <a:pPr>
              <a:defRPr/>
            </a:pPr>
            <a:endParaRPr lang="en-US" sz="1350">
              <a:effectLst>
                <a:outerShdw blurRad="38100" dist="38100" dir="2700000" algn="tl">
                  <a:srgbClr val="000000">
                    <a:alpha val="43137"/>
                  </a:srgbClr>
                </a:outerShdw>
              </a:effectLst>
            </a:endParaRPr>
          </a:p>
        </p:txBody>
      </p:sp>
      <p:sp>
        <p:nvSpPr>
          <p:cNvPr id="9235" name="Line 19"/>
          <p:cNvSpPr>
            <a:spLocks noChangeShapeType="1"/>
          </p:cNvSpPr>
          <p:nvPr/>
        </p:nvSpPr>
        <p:spPr bwMode="auto">
          <a:xfrm flipH="1" flipV="1">
            <a:off x="5929312" y="3654027"/>
            <a:ext cx="14288" cy="400050"/>
          </a:xfrm>
          <a:prstGeom prst="line">
            <a:avLst/>
          </a:prstGeom>
          <a:noFill/>
          <a:ln w="69850">
            <a:solidFill>
              <a:srgbClr val="A42034"/>
            </a:solidFill>
            <a:round/>
            <a:headEnd/>
            <a:tailEnd type="triangle" w="med" len="med"/>
          </a:ln>
          <a:effectLst>
            <a:outerShdw dist="35921" dir="2700000" algn="ctr" rotWithShape="0">
              <a:schemeClr val="bg2"/>
            </a:outerShdw>
          </a:effectLst>
        </p:spPr>
        <p:txBody>
          <a:bodyPr lIns="0" tIns="0" rIns="0" bIns="0">
            <a:spAutoFit/>
          </a:bodyPr>
          <a:lstStyle/>
          <a:p>
            <a:pPr>
              <a:defRPr/>
            </a:pPr>
            <a:endParaRPr lang="en-US" sz="1350">
              <a:effectLst>
                <a:outerShdw blurRad="38100" dist="38100" dir="2700000" algn="tl">
                  <a:srgbClr val="000000">
                    <a:alpha val="43137"/>
                  </a:srgbClr>
                </a:outerShdw>
              </a:effectLst>
            </a:endParaRPr>
          </a:p>
        </p:txBody>
      </p:sp>
      <p:sp>
        <p:nvSpPr>
          <p:cNvPr id="9236" name="Text Box 20"/>
          <p:cNvSpPr txBox="1">
            <a:spLocks noChangeArrowheads="1"/>
          </p:cNvSpPr>
          <p:nvPr/>
        </p:nvSpPr>
        <p:spPr bwMode="auto">
          <a:xfrm>
            <a:off x="3429000" y="4037409"/>
            <a:ext cx="1085850" cy="20774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lgn="ctr">
              <a:spcBef>
                <a:spcPct val="50000"/>
              </a:spcBef>
              <a:defRPr/>
            </a:pPr>
            <a:r>
              <a:rPr lang="en-US" sz="1350" b="1" dirty="0">
                <a:latin typeface="Arial" charset="0"/>
                <a:cs typeface="Arial" charset="0"/>
              </a:rPr>
              <a:t>Power</a:t>
            </a:r>
          </a:p>
        </p:txBody>
      </p:sp>
      <p:sp>
        <p:nvSpPr>
          <p:cNvPr id="9237" name="Text Box 21"/>
          <p:cNvSpPr txBox="1">
            <a:spLocks noChangeArrowheads="1"/>
          </p:cNvSpPr>
          <p:nvPr/>
        </p:nvSpPr>
        <p:spPr bwMode="auto">
          <a:xfrm>
            <a:off x="4455319" y="4227909"/>
            <a:ext cx="919163" cy="20774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lgn="ctr">
              <a:spcBef>
                <a:spcPct val="50000"/>
              </a:spcBef>
              <a:defRPr/>
            </a:pPr>
            <a:r>
              <a:rPr lang="en-US" sz="1350" b="1" dirty="0">
                <a:latin typeface="Arial" charset="0"/>
                <a:cs typeface="Arial" charset="0"/>
              </a:rPr>
              <a:t>Money</a:t>
            </a:r>
          </a:p>
        </p:txBody>
      </p:sp>
      <p:sp>
        <p:nvSpPr>
          <p:cNvPr id="9238" name="Text Box 22"/>
          <p:cNvSpPr txBox="1">
            <a:spLocks noChangeArrowheads="1"/>
          </p:cNvSpPr>
          <p:nvPr/>
        </p:nvSpPr>
        <p:spPr bwMode="auto">
          <a:xfrm>
            <a:off x="5254228" y="4037409"/>
            <a:ext cx="1385888" cy="20774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lgn="ctr">
              <a:spcBef>
                <a:spcPct val="50000"/>
              </a:spcBef>
              <a:defRPr/>
            </a:pPr>
            <a:r>
              <a:rPr lang="en-US" sz="1350" b="1" dirty="0">
                <a:latin typeface="Arial" charset="0"/>
                <a:cs typeface="Arial" charset="0"/>
              </a:rPr>
              <a:t>Position</a:t>
            </a:r>
          </a:p>
        </p:txBody>
      </p:sp>
      <p:sp>
        <p:nvSpPr>
          <p:cNvPr id="9240" name="AutoShape 24"/>
          <p:cNvSpPr>
            <a:spLocks noChangeArrowheads="1"/>
          </p:cNvSpPr>
          <p:nvPr/>
        </p:nvSpPr>
        <p:spPr bwMode="auto">
          <a:xfrm rot="3127752">
            <a:off x="2025253" y="1073579"/>
            <a:ext cx="459581" cy="412686"/>
          </a:xfrm>
          <a:prstGeom prst="rightArrow">
            <a:avLst>
              <a:gd name="adj1" fmla="val 50000"/>
              <a:gd name="adj2" fmla="val 38305"/>
            </a:avLst>
          </a:prstGeom>
          <a:gradFill flip="none" rotWithShape="1">
            <a:gsLst>
              <a:gs pos="0">
                <a:srgbClr val="FFC000"/>
              </a:gs>
              <a:gs pos="100000">
                <a:schemeClr val="accent1">
                  <a:tint val="15000"/>
                  <a:satMod val="350000"/>
                  <a:alpha val="0"/>
                </a:schemeClr>
              </a:gs>
            </a:gsLst>
            <a:lin ang="10800000" scaled="1"/>
            <a:tileRect/>
          </a:gradFill>
          <a:ln w="222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9244" name="AutoShape 28"/>
          <p:cNvSpPr>
            <a:spLocks noChangeArrowheads="1"/>
          </p:cNvSpPr>
          <p:nvPr/>
        </p:nvSpPr>
        <p:spPr bwMode="auto">
          <a:xfrm rot="3127752">
            <a:off x="2925366" y="2073704"/>
            <a:ext cx="459581" cy="412686"/>
          </a:xfrm>
          <a:prstGeom prst="rightArrow">
            <a:avLst>
              <a:gd name="adj1" fmla="val 50000"/>
              <a:gd name="adj2" fmla="val 38305"/>
            </a:avLst>
          </a:prstGeom>
          <a:gradFill flip="none" rotWithShape="1">
            <a:gsLst>
              <a:gs pos="0">
                <a:srgbClr val="FFC000"/>
              </a:gs>
              <a:gs pos="100000">
                <a:schemeClr val="accent1">
                  <a:tint val="15000"/>
                  <a:satMod val="350000"/>
                  <a:alpha val="0"/>
                </a:schemeClr>
              </a:gs>
            </a:gsLst>
            <a:lin ang="10800000" scaled="1"/>
            <a:tileRect/>
          </a:gradFill>
          <a:ln w="222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9245" name="AutoShape 29"/>
          <p:cNvSpPr>
            <a:spLocks noChangeArrowheads="1"/>
          </p:cNvSpPr>
          <p:nvPr/>
        </p:nvSpPr>
        <p:spPr bwMode="auto">
          <a:xfrm>
            <a:off x="3364707" y="3364937"/>
            <a:ext cx="459581" cy="412686"/>
          </a:xfrm>
          <a:prstGeom prst="rightArrow">
            <a:avLst>
              <a:gd name="adj1" fmla="val 50000"/>
              <a:gd name="adj2" fmla="val 38305"/>
            </a:avLst>
          </a:prstGeom>
          <a:gradFill flip="none" rotWithShape="1">
            <a:gsLst>
              <a:gs pos="0">
                <a:srgbClr val="FFC000"/>
              </a:gs>
              <a:gs pos="100000">
                <a:schemeClr val="accent1">
                  <a:tint val="15000"/>
                  <a:satMod val="350000"/>
                  <a:alpha val="0"/>
                </a:schemeClr>
              </a:gs>
            </a:gsLst>
            <a:lin ang="10800000" scaled="1"/>
            <a:tileRect/>
          </a:gradFill>
          <a:ln w="22225">
            <a:noFill/>
            <a:miter lim="800000"/>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20" name="Title 19"/>
          <p:cNvSpPr>
            <a:spLocks noGrp="1"/>
          </p:cNvSpPr>
          <p:nvPr>
            <p:ph type="title"/>
          </p:nvPr>
        </p:nvSpPr>
        <p:spPr bwMode="auto">
          <a:xfrm>
            <a:off x="457200" y="-19050"/>
            <a:ext cx="8229600" cy="551259"/>
          </a:xfrm>
          <a:effectLst>
            <a:outerShdw dist="35921" dir="2700000" algn="ctr" rotWithShape="0">
              <a:schemeClr val="bg2"/>
            </a:outerShdw>
          </a:effectLst>
        </p:spPr>
        <p:txBody>
          <a:bodyPr wrap="square" numCol="1" compatLnSpc="1">
            <a:prstTxWarp prst="textNoShape">
              <a:avLst/>
            </a:prstTxWarp>
          </a:bodyPr>
          <a:lstStyle/>
          <a:p>
            <a:r>
              <a:rPr sz="4200" i="1" dirty="0">
                <a:solidFill>
                  <a:srgbClr val="38B0C4"/>
                </a:solidFill>
                <a:effectLst>
                  <a:outerShdw blurRad="50800" dist="38100" dir="2700000" algn="tl" rotWithShape="0">
                    <a:schemeClr val="tx1">
                      <a:lumMod val="50000"/>
                      <a:lumOff val="50000"/>
                      <a:alpha val="40000"/>
                    </a:schemeClr>
                  </a:outerShdw>
                </a:effectLst>
              </a:rPr>
              <a:t>WHY WE’RE HERE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6761"/>
                                        </p:tgtEl>
                                        <p:attrNameLst>
                                          <p:attrName>style.visibility</p:attrName>
                                        </p:attrNameLst>
                                      </p:cBhvr>
                                      <p:to>
                                        <p:strVal val="visible"/>
                                      </p:to>
                                    </p:set>
                                    <p:animEffect transition="in" filter="wipe(left)">
                                      <p:cBhvr>
                                        <p:cTn id="7" dur="1000"/>
                                        <p:tgtEl>
                                          <p:spTgt spid="1226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40"/>
                                        </p:tgtEl>
                                        <p:attrNameLst>
                                          <p:attrName>style.visibility</p:attrName>
                                        </p:attrNameLst>
                                      </p:cBhvr>
                                      <p:to>
                                        <p:strVal val="visible"/>
                                      </p:to>
                                    </p:set>
                                    <p:animEffect transition="in" filter="wipe(up)">
                                      <p:cBhvr>
                                        <p:cTn id="12" dur="500"/>
                                        <p:tgtEl>
                                          <p:spTgt spid="924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26762"/>
                                        </p:tgtEl>
                                        <p:attrNameLst>
                                          <p:attrName>style.visibility</p:attrName>
                                        </p:attrNameLst>
                                      </p:cBhvr>
                                      <p:to>
                                        <p:strVal val="visible"/>
                                      </p:to>
                                    </p:set>
                                    <p:animEffect transition="in" filter="wipe(left)">
                                      <p:cBhvr>
                                        <p:cTn id="16" dur="1000"/>
                                        <p:tgtEl>
                                          <p:spTgt spid="12267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244"/>
                                        </p:tgtEl>
                                        <p:attrNameLst>
                                          <p:attrName>style.visibility</p:attrName>
                                        </p:attrNameLst>
                                      </p:cBhvr>
                                      <p:to>
                                        <p:strVal val="visible"/>
                                      </p:to>
                                    </p:set>
                                    <p:animEffect transition="in" filter="wipe(up)">
                                      <p:cBhvr>
                                        <p:cTn id="21" dur="500"/>
                                        <p:tgtEl>
                                          <p:spTgt spid="9244"/>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26763"/>
                                        </p:tgtEl>
                                        <p:attrNameLst>
                                          <p:attrName>style.visibility</p:attrName>
                                        </p:attrNameLst>
                                      </p:cBhvr>
                                      <p:to>
                                        <p:strVal val="visible"/>
                                      </p:to>
                                    </p:set>
                                    <p:animEffect transition="in" filter="wipe(left)">
                                      <p:cBhvr>
                                        <p:cTn id="25" dur="1000"/>
                                        <p:tgtEl>
                                          <p:spTgt spid="12267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245"/>
                                        </p:tgtEl>
                                        <p:attrNameLst>
                                          <p:attrName>style.visibility</p:attrName>
                                        </p:attrNameLst>
                                      </p:cBhvr>
                                      <p:to>
                                        <p:strVal val="visible"/>
                                      </p:to>
                                    </p:set>
                                    <p:animEffect transition="in" filter="wipe(up)">
                                      <p:cBhvr>
                                        <p:cTn id="30" dur="500"/>
                                        <p:tgtEl>
                                          <p:spTgt spid="92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26764"/>
                                        </p:tgtEl>
                                        <p:attrNameLst>
                                          <p:attrName>style.visibility</p:attrName>
                                        </p:attrNameLst>
                                      </p:cBhvr>
                                      <p:to>
                                        <p:strVal val="visible"/>
                                      </p:to>
                                    </p:set>
                                    <p:animEffect transition="in" filter="wipe(left)">
                                      <p:cBhvr>
                                        <p:cTn id="35" dur="1000"/>
                                        <p:tgtEl>
                                          <p:spTgt spid="122676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9233"/>
                                        </p:tgtEl>
                                        <p:attrNameLst>
                                          <p:attrName>style.visibility</p:attrName>
                                        </p:attrNameLst>
                                      </p:cBhvr>
                                      <p:to>
                                        <p:strVal val="visible"/>
                                      </p:to>
                                    </p:set>
                                    <p:animEffect transition="in" filter="wipe(down)">
                                      <p:cBhvr>
                                        <p:cTn id="40" dur="500"/>
                                        <p:tgtEl>
                                          <p:spTgt spid="923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36"/>
                                        </p:tgtEl>
                                        <p:attrNameLst>
                                          <p:attrName>style.visibility</p:attrName>
                                        </p:attrNameLst>
                                      </p:cBhvr>
                                      <p:to>
                                        <p:strVal val="visible"/>
                                      </p:to>
                                    </p:set>
                                    <p:animEffect transition="in" filter="wipe(left)">
                                      <p:cBhvr>
                                        <p:cTn id="43" dur="500"/>
                                        <p:tgtEl>
                                          <p:spTgt spid="923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9234"/>
                                        </p:tgtEl>
                                        <p:attrNameLst>
                                          <p:attrName>style.visibility</p:attrName>
                                        </p:attrNameLst>
                                      </p:cBhvr>
                                      <p:to>
                                        <p:strVal val="visible"/>
                                      </p:to>
                                    </p:set>
                                    <p:animEffect transition="in" filter="wipe(down)">
                                      <p:cBhvr>
                                        <p:cTn id="48" dur="500"/>
                                        <p:tgtEl>
                                          <p:spTgt spid="92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237"/>
                                        </p:tgtEl>
                                        <p:attrNameLst>
                                          <p:attrName>style.visibility</p:attrName>
                                        </p:attrNameLst>
                                      </p:cBhvr>
                                      <p:to>
                                        <p:strVal val="visible"/>
                                      </p:to>
                                    </p:set>
                                    <p:animEffect transition="in" filter="wipe(left)">
                                      <p:cBhvr>
                                        <p:cTn id="51" dur="500"/>
                                        <p:tgtEl>
                                          <p:spTgt spid="92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9235"/>
                                        </p:tgtEl>
                                        <p:attrNameLst>
                                          <p:attrName>style.visibility</p:attrName>
                                        </p:attrNameLst>
                                      </p:cBhvr>
                                      <p:to>
                                        <p:strVal val="visible"/>
                                      </p:to>
                                    </p:set>
                                    <p:animEffect transition="in" filter="wipe(down)">
                                      <p:cBhvr>
                                        <p:cTn id="56" dur="500"/>
                                        <p:tgtEl>
                                          <p:spTgt spid="923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238"/>
                                        </p:tgtEl>
                                        <p:attrNameLst>
                                          <p:attrName>style.visibility</p:attrName>
                                        </p:attrNameLst>
                                      </p:cBhvr>
                                      <p:to>
                                        <p:strVal val="visible"/>
                                      </p:to>
                                    </p:set>
                                    <p:animEffect transition="in" filter="wipe(left)">
                                      <p:cBhvr>
                                        <p:cTn id="59" dur="500"/>
                                        <p:tgtEl>
                                          <p:spTgt spid="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61" grpId="0"/>
      <p:bldP spid="1226762" grpId="0"/>
      <p:bldP spid="1226763" grpId="0"/>
      <p:bldP spid="1226764" grpId="0"/>
      <p:bldP spid="9236" grpId="0"/>
      <p:bldP spid="9237" grpId="0"/>
      <p:bldP spid="9238" grpId="0"/>
      <p:bldP spid="9240" grpId="0" animBg="1"/>
      <p:bldP spid="9244" grpId="0" animBg="1"/>
      <p:bldP spid="924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0" name="Rectangle 37"/>
          <p:cNvSpPr>
            <a:spLocks noChangeArrowheads="1"/>
          </p:cNvSpPr>
          <p:nvPr/>
        </p:nvSpPr>
        <p:spPr bwMode="auto">
          <a:xfrm>
            <a:off x="4675585" y="1339454"/>
            <a:ext cx="1321594" cy="1352550"/>
          </a:xfrm>
          <a:prstGeom prst="rect">
            <a:avLst/>
          </a:prstGeom>
          <a:noFill/>
          <a:ln w="19050">
            <a:solidFill>
              <a:srgbClr val="00CC99">
                <a:lumMod val="20000"/>
                <a:lumOff val="80000"/>
              </a:srgbClr>
            </a:solidFill>
            <a:miter lim="800000"/>
            <a:headEnd/>
            <a:tailEnd/>
          </a:ln>
          <a:effectLst/>
        </p:spPr>
        <p:txBody>
          <a:bodyPr lIns="0" tIns="0" rIns="0" bIns="0" anchor="ctr"/>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sp>
        <p:nvSpPr>
          <p:cNvPr id="121" name="Rectangle 38"/>
          <p:cNvSpPr>
            <a:spLocks noChangeArrowheads="1"/>
          </p:cNvSpPr>
          <p:nvPr/>
        </p:nvSpPr>
        <p:spPr bwMode="auto">
          <a:xfrm>
            <a:off x="4681538" y="2905125"/>
            <a:ext cx="1307306" cy="1333500"/>
          </a:xfrm>
          <a:prstGeom prst="rect">
            <a:avLst/>
          </a:prstGeom>
          <a:noFill/>
          <a:ln w="19050">
            <a:solidFill>
              <a:srgbClr val="00CC99">
                <a:lumMod val="20000"/>
                <a:lumOff val="80000"/>
              </a:srgbClr>
            </a:solidFill>
            <a:miter lim="800000"/>
            <a:headEnd/>
            <a:tailEnd/>
          </a:ln>
          <a:effectLst/>
        </p:spPr>
        <p:txBody>
          <a:bodyPr lIns="0" tIns="0" rIns="0" bIns="0" anchor="ctr"/>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sp>
        <p:nvSpPr>
          <p:cNvPr id="122" name="Rectangle 39"/>
          <p:cNvSpPr>
            <a:spLocks noChangeArrowheads="1"/>
          </p:cNvSpPr>
          <p:nvPr/>
        </p:nvSpPr>
        <p:spPr bwMode="auto">
          <a:xfrm>
            <a:off x="3161110" y="1363266"/>
            <a:ext cx="1307306" cy="1340644"/>
          </a:xfrm>
          <a:prstGeom prst="rect">
            <a:avLst/>
          </a:prstGeom>
          <a:noFill/>
          <a:ln w="19050">
            <a:solidFill>
              <a:srgbClr val="00CC99">
                <a:lumMod val="20000"/>
                <a:lumOff val="80000"/>
              </a:srgbClr>
            </a:solidFill>
            <a:miter lim="800000"/>
            <a:headEnd/>
            <a:tailEnd/>
          </a:ln>
          <a:effectLst/>
        </p:spPr>
        <p:txBody>
          <a:bodyPr lIns="0" tIns="0" rIns="0" bIns="0" anchor="ctr"/>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sp>
        <p:nvSpPr>
          <p:cNvPr id="123" name="Rectangle 40"/>
          <p:cNvSpPr>
            <a:spLocks noChangeArrowheads="1"/>
          </p:cNvSpPr>
          <p:nvPr/>
        </p:nvSpPr>
        <p:spPr bwMode="auto">
          <a:xfrm>
            <a:off x="3155156" y="2905125"/>
            <a:ext cx="1300163" cy="1325166"/>
          </a:xfrm>
          <a:prstGeom prst="rect">
            <a:avLst/>
          </a:prstGeom>
          <a:noFill/>
          <a:ln w="19050">
            <a:solidFill>
              <a:srgbClr val="00CC99">
                <a:lumMod val="20000"/>
                <a:lumOff val="80000"/>
              </a:srgbClr>
            </a:solidFill>
            <a:miter lim="800000"/>
            <a:headEnd/>
            <a:tailEnd/>
          </a:ln>
          <a:effectLst/>
        </p:spPr>
        <p:txBody>
          <a:bodyPr lIns="0" tIns="0" rIns="0" bIns="0" anchor="ctr"/>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pic>
        <p:nvPicPr>
          <p:cNvPr id="100358" name="Picture 5" descr="C:\Users\BrooMeister\Desktop\Work-PC\Aquent\Effectiveness Institute\PS Release\crosshairs_01.png"/>
          <p:cNvPicPr>
            <a:picLocks noChangeAspect="1" noChangeArrowheads="1"/>
          </p:cNvPicPr>
          <p:nvPr/>
        </p:nvPicPr>
        <p:blipFill>
          <a:blip r:embed="rId4">
            <a:extLst>
              <a:ext uri="{28A0092B-C50C-407E-A947-70E740481C1C}">
                <a14:useLocalDpi xmlns:a14="http://schemas.microsoft.com/office/drawing/2010/main" val="0"/>
              </a:ext>
            </a:extLst>
          </a:blip>
          <a:srcRect l="19009" t="9888" r="15506" b="4851"/>
          <a:stretch>
            <a:fillRect/>
          </a:stretch>
        </p:blipFill>
        <p:spPr bwMode="auto">
          <a:xfrm>
            <a:off x="2883694" y="1091804"/>
            <a:ext cx="3482579"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sz="2100" i="1">
                <a:solidFill>
                  <a:schemeClr val="bg1"/>
                </a:solidFill>
              </a:rPr>
              <a:t>INITIAL TENSION-REACTION BEHAVIOR</a:t>
            </a:r>
            <a:endParaRPr sz="2100">
              <a:solidFill>
                <a:schemeClr val="bg1"/>
              </a:solidFill>
            </a:endParaRPr>
          </a:p>
        </p:txBody>
      </p:sp>
      <p:sp>
        <p:nvSpPr>
          <p:cNvPr id="102" name="Rectangle 2"/>
          <p:cNvSpPr>
            <a:spLocks noChangeArrowheads="1"/>
          </p:cNvSpPr>
          <p:nvPr/>
        </p:nvSpPr>
        <p:spPr bwMode="auto">
          <a:xfrm>
            <a:off x="2796778" y="1126331"/>
            <a:ext cx="3424238" cy="3405188"/>
          </a:xfrm>
          <a:prstGeom prst="rect">
            <a:avLst/>
          </a:prstGeom>
          <a:noFill/>
          <a:ln w="9525">
            <a:noFill/>
            <a:miter lim="800000"/>
            <a:headEnd/>
            <a:tailEnd/>
          </a:ln>
        </p:spPr>
        <p:txBody>
          <a:bodyPr lIns="54864" tIns="27432" rIns="54864" bIns="27432"/>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sp>
        <p:nvSpPr>
          <p:cNvPr id="103" name="Rectangle 3"/>
          <p:cNvSpPr>
            <a:spLocks noChangeArrowheads="1"/>
          </p:cNvSpPr>
          <p:nvPr/>
        </p:nvSpPr>
        <p:spPr bwMode="auto">
          <a:xfrm>
            <a:off x="2740819" y="1112044"/>
            <a:ext cx="3424238" cy="3405188"/>
          </a:xfrm>
          <a:prstGeom prst="rect">
            <a:avLst/>
          </a:prstGeom>
          <a:noFill/>
          <a:ln w="0">
            <a:noFill/>
            <a:miter lim="800000"/>
            <a:headEnd/>
            <a:tailEnd/>
          </a:ln>
        </p:spPr>
        <p:txBody>
          <a:bodyPr lIns="54864" tIns="27432" rIns="54864" bIns="27432"/>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sp>
        <p:nvSpPr>
          <p:cNvPr id="104" name="Rectangle 16"/>
          <p:cNvSpPr>
            <a:spLocks noChangeArrowheads="1"/>
          </p:cNvSpPr>
          <p:nvPr/>
        </p:nvSpPr>
        <p:spPr bwMode="auto">
          <a:xfrm>
            <a:off x="4442223" y="1791891"/>
            <a:ext cx="234553" cy="971421"/>
          </a:xfrm>
          <a:prstGeom prst="rect">
            <a:avLst/>
          </a:prstGeom>
          <a:noFill/>
          <a:ln w="12700">
            <a:noFill/>
            <a:miter lim="800000"/>
            <a:headEnd/>
            <a:tailEnd/>
          </a:ln>
        </p:spPr>
        <p:txBody>
          <a:bodyPr lIns="46673" tIns="23813" rIns="46673" bIns="23813">
            <a:spAutoFit/>
          </a:bodyPr>
          <a:lstStyle/>
          <a:p>
            <a:pPr algn="ctr" defTabSz="376238">
              <a:defRPr/>
            </a:pPr>
            <a:r>
              <a:rPr lang="en-US" sz="750" i="1" spc="-113" dirty="0">
                <a:solidFill>
                  <a:srgbClr val="2C423A"/>
                </a:solidFill>
              </a:rPr>
              <a:t>E</a:t>
            </a:r>
          </a:p>
          <a:p>
            <a:pPr algn="ctr" defTabSz="376238">
              <a:defRPr/>
            </a:pPr>
            <a:r>
              <a:rPr lang="en-US" sz="750" i="1" spc="-113" dirty="0">
                <a:solidFill>
                  <a:srgbClr val="2C423A"/>
                </a:solidFill>
              </a:rPr>
              <a:t>M</a:t>
            </a:r>
          </a:p>
          <a:p>
            <a:pPr algn="ctr" defTabSz="376238">
              <a:defRPr/>
            </a:pPr>
            <a:r>
              <a:rPr lang="en-US" sz="750" i="1" spc="-113" dirty="0">
                <a:solidFill>
                  <a:srgbClr val="2C423A"/>
                </a:solidFill>
              </a:rPr>
              <a:t>O</a:t>
            </a:r>
          </a:p>
          <a:p>
            <a:pPr algn="ctr" defTabSz="376238">
              <a:defRPr/>
            </a:pPr>
            <a:r>
              <a:rPr lang="en-US" sz="750" i="1" spc="-113" dirty="0">
                <a:solidFill>
                  <a:srgbClr val="2C423A"/>
                </a:solidFill>
              </a:rPr>
              <a:t>T</a:t>
            </a:r>
          </a:p>
          <a:p>
            <a:pPr algn="ctr" defTabSz="376238">
              <a:defRPr/>
            </a:pPr>
            <a:r>
              <a:rPr lang="en-US" sz="750" i="1" spc="-113" dirty="0">
                <a:solidFill>
                  <a:srgbClr val="2C423A"/>
                </a:solidFill>
              </a:rPr>
              <a:t>I</a:t>
            </a:r>
          </a:p>
          <a:p>
            <a:pPr algn="ctr" defTabSz="376238">
              <a:defRPr/>
            </a:pPr>
            <a:r>
              <a:rPr lang="en-US" sz="750" i="1" spc="-113" dirty="0">
                <a:solidFill>
                  <a:srgbClr val="2C423A"/>
                </a:solidFill>
              </a:rPr>
              <a:t>O</a:t>
            </a:r>
          </a:p>
          <a:p>
            <a:pPr algn="ctr" defTabSz="376238">
              <a:defRPr/>
            </a:pPr>
            <a:r>
              <a:rPr lang="en-US" sz="750" i="1" spc="-113" dirty="0">
                <a:solidFill>
                  <a:srgbClr val="2C423A"/>
                </a:solidFill>
              </a:rPr>
              <a:t>N</a:t>
            </a:r>
          </a:p>
          <a:p>
            <a:pPr algn="ctr" defTabSz="376238">
              <a:defRPr/>
            </a:pPr>
            <a:r>
              <a:rPr lang="en-US" sz="750" i="1" spc="-113" dirty="0">
                <a:solidFill>
                  <a:srgbClr val="2C423A"/>
                </a:solidFill>
              </a:rPr>
              <a:t>S</a:t>
            </a:r>
            <a:endParaRPr lang="en-US" sz="750" i="1" spc="-113" dirty="0"/>
          </a:p>
        </p:txBody>
      </p:sp>
      <p:sp>
        <p:nvSpPr>
          <p:cNvPr id="105" name="Rectangle 17"/>
          <p:cNvSpPr>
            <a:spLocks noChangeArrowheads="1"/>
          </p:cNvSpPr>
          <p:nvPr/>
        </p:nvSpPr>
        <p:spPr bwMode="auto">
          <a:xfrm>
            <a:off x="4437460" y="3013472"/>
            <a:ext cx="234553" cy="971421"/>
          </a:xfrm>
          <a:prstGeom prst="rect">
            <a:avLst/>
          </a:prstGeom>
          <a:noFill/>
          <a:ln w="12700">
            <a:noFill/>
            <a:miter lim="800000"/>
            <a:headEnd/>
            <a:tailEnd/>
          </a:ln>
        </p:spPr>
        <p:txBody>
          <a:bodyPr lIns="46673" tIns="23813" rIns="46673" bIns="23813">
            <a:spAutoFit/>
          </a:bodyPr>
          <a:lstStyle/>
          <a:p>
            <a:pPr algn="ctr" defTabSz="376238">
              <a:defRPr/>
            </a:pPr>
            <a:r>
              <a:rPr lang="en-US" sz="750" i="1" spc="-113" dirty="0">
                <a:solidFill>
                  <a:srgbClr val="2C423A"/>
                </a:solidFill>
              </a:rPr>
              <a:t>E</a:t>
            </a:r>
          </a:p>
          <a:p>
            <a:pPr algn="ctr" defTabSz="376238">
              <a:defRPr/>
            </a:pPr>
            <a:r>
              <a:rPr lang="en-US" sz="750" i="1" spc="-113" dirty="0">
                <a:solidFill>
                  <a:srgbClr val="2C423A"/>
                </a:solidFill>
              </a:rPr>
              <a:t>M</a:t>
            </a:r>
          </a:p>
          <a:p>
            <a:pPr algn="ctr" defTabSz="376238">
              <a:defRPr/>
            </a:pPr>
            <a:r>
              <a:rPr lang="en-US" sz="750" i="1" spc="-113" dirty="0">
                <a:solidFill>
                  <a:srgbClr val="2C423A"/>
                </a:solidFill>
              </a:rPr>
              <a:t>O</a:t>
            </a:r>
          </a:p>
          <a:p>
            <a:pPr algn="ctr" defTabSz="376238">
              <a:defRPr/>
            </a:pPr>
            <a:r>
              <a:rPr lang="en-US" sz="750" i="1" spc="-113" dirty="0">
                <a:solidFill>
                  <a:srgbClr val="2C423A"/>
                </a:solidFill>
              </a:rPr>
              <a:t>T</a:t>
            </a:r>
          </a:p>
          <a:p>
            <a:pPr algn="ctr" defTabSz="376238">
              <a:defRPr/>
            </a:pPr>
            <a:r>
              <a:rPr lang="en-US" sz="750" i="1" spc="-113" dirty="0">
                <a:solidFill>
                  <a:srgbClr val="2C423A"/>
                </a:solidFill>
              </a:rPr>
              <a:t>I</a:t>
            </a:r>
          </a:p>
          <a:p>
            <a:pPr algn="ctr" defTabSz="376238">
              <a:defRPr/>
            </a:pPr>
            <a:r>
              <a:rPr lang="en-US" sz="750" i="1" spc="-113" dirty="0">
                <a:solidFill>
                  <a:srgbClr val="2C423A"/>
                </a:solidFill>
              </a:rPr>
              <a:t>O</a:t>
            </a:r>
          </a:p>
          <a:p>
            <a:pPr algn="ctr" defTabSz="376238">
              <a:defRPr/>
            </a:pPr>
            <a:r>
              <a:rPr lang="en-US" sz="750" i="1" spc="-113" dirty="0">
                <a:solidFill>
                  <a:srgbClr val="2C423A"/>
                </a:solidFill>
              </a:rPr>
              <a:t>N</a:t>
            </a:r>
          </a:p>
          <a:p>
            <a:pPr algn="ctr" defTabSz="376238">
              <a:defRPr/>
            </a:pPr>
            <a:r>
              <a:rPr lang="en-US" sz="750" i="1" spc="-113" dirty="0">
                <a:solidFill>
                  <a:srgbClr val="2C423A"/>
                </a:solidFill>
              </a:rPr>
              <a:t>S</a:t>
            </a:r>
            <a:endParaRPr lang="en-US" sz="750" i="1" spc="-113" dirty="0"/>
          </a:p>
        </p:txBody>
      </p:sp>
      <p:sp>
        <p:nvSpPr>
          <p:cNvPr id="106" name="Rectangle 18"/>
          <p:cNvSpPr>
            <a:spLocks noChangeArrowheads="1"/>
          </p:cNvSpPr>
          <p:nvPr/>
        </p:nvSpPr>
        <p:spPr bwMode="auto">
          <a:xfrm>
            <a:off x="4854179" y="2703910"/>
            <a:ext cx="373950" cy="163507"/>
          </a:xfrm>
          <a:prstGeom prst="rect">
            <a:avLst/>
          </a:prstGeom>
          <a:noFill/>
          <a:ln w="12700">
            <a:noFill/>
            <a:miter lim="800000"/>
            <a:headEnd/>
            <a:tailEnd/>
          </a:ln>
        </p:spPr>
        <p:txBody>
          <a:bodyPr wrap="none" lIns="46673" tIns="23813" rIns="46673" bIns="23813">
            <a:spAutoFit/>
          </a:bodyPr>
          <a:lstStyle/>
          <a:p>
            <a:pPr defTabSz="376238">
              <a:defRPr/>
            </a:pPr>
            <a:r>
              <a:rPr lang="en-US" sz="750" i="1" spc="-113" dirty="0">
                <a:solidFill>
                  <a:srgbClr val="2C423A"/>
                </a:solidFill>
              </a:rPr>
              <a:t>R E S U L T S</a:t>
            </a:r>
          </a:p>
        </p:txBody>
      </p:sp>
      <p:sp>
        <p:nvSpPr>
          <p:cNvPr id="107" name="Rectangle 19"/>
          <p:cNvSpPr>
            <a:spLocks noChangeArrowheads="1"/>
          </p:cNvSpPr>
          <p:nvPr/>
        </p:nvSpPr>
        <p:spPr bwMode="auto">
          <a:xfrm>
            <a:off x="3723085" y="2714625"/>
            <a:ext cx="373950" cy="163507"/>
          </a:xfrm>
          <a:prstGeom prst="rect">
            <a:avLst/>
          </a:prstGeom>
          <a:noFill/>
          <a:ln w="12700">
            <a:noFill/>
            <a:miter lim="800000"/>
            <a:headEnd/>
            <a:tailEnd/>
          </a:ln>
        </p:spPr>
        <p:txBody>
          <a:bodyPr wrap="none" lIns="46673" tIns="23813" rIns="46673" bIns="23813">
            <a:spAutoFit/>
          </a:bodyPr>
          <a:lstStyle/>
          <a:p>
            <a:pPr defTabSz="376238">
              <a:defRPr/>
            </a:pPr>
            <a:r>
              <a:rPr lang="en-US" sz="750" i="1" spc="-113" dirty="0">
                <a:solidFill>
                  <a:srgbClr val="2C423A"/>
                </a:solidFill>
              </a:rPr>
              <a:t>R E S U L T S</a:t>
            </a:r>
          </a:p>
        </p:txBody>
      </p:sp>
      <p:sp>
        <p:nvSpPr>
          <p:cNvPr id="108" name="Text Box 20"/>
          <p:cNvSpPr txBox="1">
            <a:spLocks noChangeArrowheads="1"/>
          </p:cNvSpPr>
          <p:nvPr/>
        </p:nvSpPr>
        <p:spPr bwMode="auto">
          <a:xfrm>
            <a:off x="4250532" y="2446735"/>
            <a:ext cx="253467" cy="2746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425">
                <a:solidFill>
                  <a:srgbClr val="FFC000"/>
                </a:solidFill>
              </a:rPr>
              <a:t>A</a:t>
            </a:r>
          </a:p>
        </p:txBody>
      </p:sp>
      <p:sp>
        <p:nvSpPr>
          <p:cNvPr id="109" name="Text Box 21"/>
          <p:cNvSpPr txBox="1">
            <a:spLocks noChangeArrowheads="1"/>
          </p:cNvSpPr>
          <p:nvPr/>
        </p:nvSpPr>
        <p:spPr bwMode="auto">
          <a:xfrm>
            <a:off x="4657725" y="2446735"/>
            <a:ext cx="253467" cy="2746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425">
                <a:solidFill>
                  <a:srgbClr val="FFC000"/>
                </a:solidFill>
              </a:rPr>
              <a:t>C</a:t>
            </a:r>
          </a:p>
        </p:txBody>
      </p:sp>
      <p:sp>
        <p:nvSpPr>
          <p:cNvPr id="110" name="Text Box 22"/>
          <p:cNvSpPr txBox="1">
            <a:spLocks noChangeArrowheads="1"/>
          </p:cNvSpPr>
          <p:nvPr/>
        </p:nvSpPr>
        <p:spPr bwMode="auto">
          <a:xfrm>
            <a:off x="4250532" y="2870598"/>
            <a:ext cx="242246" cy="2746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425">
                <a:solidFill>
                  <a:srgbClr val="FFC000"/>
                </a:solidFill>
              </a:rPr>
              <a:t>S</a:t>
            </a:r>
          </a:p>
        </p:txBody>
      </p:sp>
      <p:sp>
        <p:nvSpPr>
          <p:cNvPr id="111" name="Text Box 23"/>
          <p:cNvSpPr txBox="1">
            <a:spLocks noChangeArrowheads="1"/>
          </p:cNvSpPr>
          <p:nvPr/>
        </p:nvSpPr>
        <p:spPr bwMode="auto">
          <a:xfrm>
            <a:off x="4657726" y="2870598"/>
            <a:ext cx="242246" cy="2746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425">
                <a:solidFill>
                  <a:srgbClr val="FFC000"/>
                </a:solidFill>
              </a:rPr>
              <a:t>P</a:t>
            </a:r>
          </a:p>
        </p:txBody>
      </p:sp>
      <p:sp>
        <p:nvSpPr>
          <p:cNvPr id="112" name="Line 24"/>
          <p:cNvSpPr>
            <a:spLocks noChangeShapeType="1"/>
          </p:cNvSpPr>
          <p:nvPr/>
        </p:nvSpPr>
        <p:spPr bwMode="auto">
          <a:xfrm flipV="1">
            <a:off x="4844654" y="1184673"/>
            <a:ext cx="1162050" cy="1235869"/>
          </a:xfrm>
          <a:prstGeom prst="line">
            <a:avLst/>
          </a:prstGeom>
          <a:noFill/>
          <a:ln w="38100">
            <a:solidFill>
              <a:srgbClr val="9BD7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13" name="Line 26"/>
          <p:cNvSpPr>
            <a:spLocks noChangeShapeType="1"/>
          </p:cNvSpPr>
          <p:nvPr/>
        </p:nvSpPr>
        <p:spPr bwMode="auto">
          <a:xfrm flipH="1" flipV="1">
            <a:off x="3087291" y="1182291"/>
            <a:ext cx="1219200" cy="1244203"/>
          </a:xfrm>
          <a:prstGeom prst="line">
            <a:avLst/>
          </a:prstGeom>
          <a:noFill/>
          <a:ln w="38100">
            <a:solidFill>
              <a:srgbClr val="9BD7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14" name="Line 27"/>
          <p:cNvSpPr>
            <a:spLocks noChangeShapeType="1"/>
          </p:cNvSpPr>
          <p:nvPr/>
        </p:nvSpPr>
        <p:spPr bwMode="auto">
          <a:xfrm>
            <a:off x="4854178" y="3139678"/>
            <a:ext cx="1195388" cy="1165622"/>
          </a:xfrm>
          <a:prstGeom prst="line">
            <a:avLst/>
          </a:prstGeom>
          <a:noFill/>
          <a:ln w="38100">
            <a:solidFill>
              <a:srgbClr val="9BD7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15" name="Line 28"/>
          <p:cNvSpPr>
            <a:spLocks noChangeShapeType="1"/>
          </p:cNvSpPr>
          <p:nvPr/>
        </p:nvSpPr>
        <p:spPr bwMode="auto">
          <a:xfrm flipH="1">
            <a:off x="3015854" y="3044429"/>
            <a:ext cx="1220390" cy="1193006"/>
          </a:xfrm>
          <a:prstGeom prst="line">
            <a:avLst/>
          </a:prstGeom>
          <a:noFill/>
          <a:ln w="38100">
            <a:solidFill>
              <a:srgbClr val="9BD7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16" name="Line 33"/>
          <p:cNvSpPr>
            <a:spLocks noChangeShapeType="1"/>
          </p:cNvSpPr>
          <p:nvPr/>
        </p:nvSpPr>
        <p:spPr bwMode="auto">
          <a:xfrm flipV="1">
            <a:off x="4958954" y="1288256"/>
            <a:ext cx="1110853" cy="1223963"/>
          </a:xfrm>
          <a:prstGeom prst="line">
            <a:avLst/>
          </a:prstGeom>
          <a:noFill/>
          <a:ln w="38100">
            <a:solidFill>
              <a:srgbClr val="FDF3CF"/>
            </a:solidFill>
            <a:prstDash val="sysDot"/>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17" name="Line 34"/>
          <p:cNvSpPr>
            <a:spLocks noChangeShapeType="1"/>
          </p:cNvSpPr>
          <p:nvPr/>
        </p:nvSpPr>
        <p:spPr bwMode="auto">
          <a:xfrm flipH="1" flipV="1">
            <a:off x="3045619" y="1301353"/>
            <a:ext cx="1146572" cy="1204913"/>
          </a:xfrm>
          <a:prstGeom prst="line">
            <a:avLst/>
          </a:prstGeom>
          <a:noFill/>
          <a:ln w="38100">
            <a:solidFill>
              <a:srgbClr val="FDF3CF"/>
            </a:solidFill>
            <a:prstDash val="sysDot"/>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18" name="Line 35"/>
          <p:cNvSpPr>
            <a:spLocks noChangeShapeType="1"/>
          </p:cNvSpPr>
          <p:nvPr/>
        </p:nvSpPr>
        <p:spPr bwMode="auto">
          <a:xfrm flipH="1">
            <a:off x="3133725" y="3124201"/>
            <a:ext cx="1210866" cy="1202531"/>
          </a:xfrm>
          <a:prstGeom prst="line">
            <a:avLst/>
          </a:prstGeom>
          <a:noFill/>
          <a:ln w="38100">
            <a:solidFill>
              <a:srgbClr val="FDF3CF"/>
            </a:solidFill>
            <a:prstDash val="sysDot"/>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19" name="Line 36"/>
          <p:cNvSpPr>
            <a:spLocks noChangeShapeType="1"/>
          </p:cNvSpPr>
          <p:nvPr/>
        </p:nvSpPr>
        <p:spPr bwMode="auto">
          <a:xfrm>
            <a:off x="4992291" y="3059907"/>
            <a:ext cx="1114425" cy="1121569"/>
          </a:xfrm>
          <a:prstGeom prst="line">
            <a:avLst/>
          </a:prstGeom>
          <a:noFill/>
          <a:ln w="38100">
            <a:solidFill>
              <a:srgbClr val="FDF3CF"/>
            </a:solidFill>
            <a:prstDash val="sysDot"/>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54864" tIns="27432" rIns="54864" bIns="27432" anchor="ctr"/>
          <a:lstStyle/>
          <a:p>
            <a:endParaRPr lang="en-US" sz="1350"/>
          </a:p>
        </p:txBody>
      </p:sp>
      <p:sp>
        <p:nvSpPr>
          <p:cNvPr id="124" name="Line 41"/>
          <p:cNvSpPr>
            <a:spLocks noChangeShapeType="1"/>
          </p:cNvSpPr>
          <p:nvPr/>
        </p:nvSpPr>
        <p:spPr bwMode="auto">
          <a:xfrm>
            <a:off x="4581525" y="946547"/>
            <a:ext cx="1719263" cy="4763"/>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25" name="Line 42"/>
          <p:cNvSpPr>
            <a:spLocks noChangeShapeType="1"/>
          </p:cNvSpPr>
          <p:nvPr/>
        </p:nvSpPr>
        <p:spPr bwMode="auto">
          <a:xfrm>
            <a:off x="6324600" y="929879"/>
            <a:ext cx="5954" cy="1874044"/>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26" name="Line 44"/>
          <p:cNvSpPr>
            <a:spLocks noChangeShapeType="1"/>
          </p:cNvSpPr>
          <p:nvPr/>
        </p:nvSpPr>
        <p:spPr bwMode="auto">
          <a:xfrm>
            <a:off x="2778919" y="946547"/>
            <a:ext cx="1796654" cy="4763"/>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27" name="Line 45"/>
          <p:cNvSpPr>
            <a:spLocks noChangeShapeType="1"/>
          </p:cNvSpPr>
          <p:nvPr/>
        </p:nvSpPr>
        <p:spPr bwMode="auto">
          <a:xfrm>
            <a:off x="2802731" y="937022"/>
            <a:ext cx="5954" cy="1866900"/>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28" name="Line 46"/>
          <p:cNvSpPr>
            <a:spLocks noChangeShapeType="1"/>
          </p:cNvSpPr>
          <p:nvPr/>
        </p:nvSpPr>
        <p:spPr bwMode="auto">
          <a:xfrm flipV="1">
            <a:off x="2818210" y="2780110"/>
            <a:ext cx="1750219" cy="5953"/>
          </a:xfrm>
          <a:prstGeom prst="line">
            <a:avLst/>
          </a:prstGeom>
          <a:noFill/>
          <a:ln w="38100">
            <a:solidFill>
              <a:srgbClr val="FFFF00"/>
            </a:solidFill>
            <a:round/>
            <a:headEnd type="triangle" w="med" len="med"/>
            <a:tailEnd/>
          </a:ln>
          <a:effectLst/>
        </p:spPr>
        <p:txBody>
          <a:bodyPr lIns="0" tIns="0" rIns="0" bIns="0">
            <a:spAutoFit/>
          </a:bodyPr>
          <a:lstStyle/>
          <a:p>
            <a:pPr>
              <a:defRPr/>
            </a:pPr>
            <a:endParaRPr lang="en-US" sz="2700" i="1" kern="0" spc="-113" dirty="0">
              <a:solidFill>
                <a:sysClr val="windowText" lastClr="000000"/>
              </a:solidFill>
            </a:endParaRPr>
          </a:p>
        </p:txBody>
      </p:sp>
      <p:sp>
        <p:nvSpPr>
          <p:cNvPr id="129" name="Line 47"/>
          <p:cNvSpPr>
            <a:spLocks noChangeShapeType="1"/>
          </p:cNvSpPr>
          <p:nvPr/>
        </p:nvSpPr>
        <p:spPr bwMode="auto">
          <a:xfrm flipH="1" flipV="1">
            <a:off x="4569619" y="2712244"/>
            <a:ext cx="10716" cy="1903810"/>
          </a:xfrm>
          <a:prstGeom prst="line">
            <a:avLst/>
          </a:prstGeom>
          <a:noFill/>
          <a:ln w="38100">
            <a:solidFill>
              <a:srgbClr val="FFFF00"/>
            </a:solidFill>
            <a:round/>
            <a:headEnd type="triangle" w="med" len="med"/>
            <a:tailEnd/>
          </a:ln>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30" name="Line 48"/>
          <p:cNvSpPr>
            <a:spLocks noChangeShapeType="1"/>
          </p:cNvSpPr>
          <p:nvPr/>
        </p:nvSpPr>
        <p:spPr bwMode="auto">
          <a:xfrm>
            <a:off x="2802732" y="2826544"/>
            <a:ext cx="11906" cy="1756172"/>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31" name="Line 49"/>
          <p:cNvSpPr>
            <a:spLocks noChangeShapeType="1"/>
          </p:cNvSpPr>
          <p:nvPr/>
        </p:nvSpPr>
        <p:spPr bwMode="auto">
          <a:xfrm>
            <a:off x="6330554" y="2832498"/>
            <a:ext cx="7144" cy="1725215"/>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32" name="Line 51"/>
          <p:cNvSpPr>
            <a:spLocks noChangeShapeType="1"/>
          </p:cNvSpPr>
          <p:nvPr/>
        </p:nvSpPr>
        <p:spPr bwMode="auto">
          <a:xfrm>
            <a:off x="2806303" y="4576763"/>
            <a:ext cx="1784747" cy="16669"/>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33" name="Line 52"/>
          <p:cNvSpPr>
            <a:spLocks noChangeShapeType="1"/>
          </p:cNvSpPr>
          <p:nvPr/>
        </p:nvSpPr>
        <p:spPr bwMode="auto">
          <a:xfrm flipV="1">
            <a:off x="4562475" y="2787254"/>
            <a:ext cx="1760935" cy="5953"/>
          </a:xfrm>
          <a:prstGeom prst="line">
            <a:avLst/>
          </a:prstGeom>
          <a:noFill/>
          <a:ln w="38100">
            <a:solidFill>
              <a:srgbClr val="FFFF00"/>
            </a:solidFill>
            <a:round/>
            <a:headEnd/>
            <a:tailEnd type="triangle" w="med" len="med"/>
          </a:ln>
          <a:effectLst/>
        </p:spPr>
        <p:txBody>
          <a:bodyPr lIns="0" tIns="0" rIns="0" bIns="0">
            <a:spAutoFit/>
          </a:bodyPr>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sp>
        <p:nvSpPr>
          <p:cNvPr id="134" name="Line 53"/>
          <p:cNvSpPr>
            <a:spLocks noChangeShapeType="1"/>
          </p:cNvSpPr>
          <p:nvPr/>
        </p:nvSpPr>
        <p:spPr bwMode="auto">
          <a:xfrm flipV="1">
            <a:off x="4569619" y="973932"/>
            <a:ext cx="0" cy="1808560"/>
          </a:xfrm>
          <a:prstGeom prst="line">
            <a:avLst/>
          </a:prstGeom>
          <a:noFill/>
          <a:ln w="38100">
            <a:solidFill>
              <a:srgbClr val="FFFF00"/>
            </a:solidFill>
            <a:round/>
            <a:headEnd/>
            <a:tailEnd type="triangle" w="med" len="med"/>
          </a:ln>
          <a:effectLst/>
        </p:spPr>
        <p:txBody>
          <a:bodyPr lIns="0" tIns="0" rIns="0" bIns="0">
            <a:spAutoFit/>
          </a:bodyPr>
          <a:lstStyle/>
          <a:p>
            <a:pPr>
              <a:defRPr/>
            </a:pPr>
            <a:endParaRPr lang="en-US" sz="1350" kern="0" dirty="0">
              <a:solidFill>
                <a:sysClr val="windowText" lastClr="000000"/>
              </a:solidFill>
              <a:effectLst>
                <a:outerShdw blurRad="38100" dist="38100" dir="2700000" algn="tl">
                  <a:srgbClr val="000000">
                    <a:alpha val="43137"/>
                  </a:srgbClr>
                </a:outerShdw>
              </a:effectLst>
            </a:endParaRPr>
          </a:p>
        </p:txBody>
      </p:sp>
      <p:sp>
        <p:nvSpPr>
          <p:cNvPr id="146" name="Line 66"/>
          <p:cNvSpPr>
            <a:spLocks noChangeShapeType="1"/>
          </p:cNvSpPr>
          <p:nvPr/>
        </p:nvSpPr>
        <p:spPr bwMode="auto">
          <a:xfrm>
            <a:off x="4620816" y="4593431"/>
            <a:ext cx="1739503" cy="10716"/>
          </a:xfrm>
          <a:prstGeom prst="line">
            <a:avLst/>
          </a:prstGeom>
          <a:noFill/>
          <a:ln w="38100">
            <a:solidFill>
              <a:srgbClr val="FFC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spAutoFit/>
          </a:bodyPr>
          <a:lstStyle/>
          <a:p>
            <a:endParaRPr lang="en-US" sz="1350"/>
          </a:p>
        </p:txBody>
      </p:sp>
      <p:sp>
        <p:nvSpPr>
          <p:cNvPr id="147" name="Text Box 25"/>
          <p:cNvSpPr txBox="1">
            <a:spLocks noChangeArrowheads="1"/>
          </p:cNvSpPr>
          <p:nvPr/>
        </p:nvSpPr>
        <p:spPr bwMode="auto">
          <a:xfrm>
            <a:off x="5613944" y="783432"/>
            <a:ext cx="1207767" cy="3323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i="1" dirty="0">
                <a:solidFill>
                  <a:srgbClr val="FFFF00"/>
                </a:solidFill>
              </a:rPr>
              <a:t>DICTATE</a:t>
            </a:r>
          </a:p>
        </p:txBody>
      </p:sp>
      <p:sp>
        <p:nvSpPr>
          <p:cNvPr id="148" name="Text Box 29"/>
          <p:cNvSpPr txBox="1">
            <a:spLocks noChangeArrowheads="1"/>
          </p:cNvSpPr>
          <p:nvPr/>
        </p:nvSpPr>
        <p:spPr bwMode="auto">
          <a:xfrm>
            <a:off x="5164932" y="4429125"/>
            <a:ext cx="2251194" cy="3323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i="1">
                <a:solidFill>
                  <a:srgbClr val="FFFF00"/>
                </a:solidFill>
              </a:rPr>
              <a:t>VERBAL ATTACK</a:t>
            </a:r>
          </a:p>
        </p:txBody>
      </p:sp>
      <p:sp>
        <p:nvSpPr>
          <p:cNvPr id="149" name="Text Box 30"/>
          <p:cNvSpPr txBox="1">
            <a:spLocks noChangeArrowheads="1"/>
          </p:cNvSpPr>
          <p:nvPr/>
        </p:nvSpPr>
        <p:spPr bwMode="auto">
          <a:xfrm>
            <a:off x="2184797" y="4413648"/>
            <a:ext cx="1619867" cy="3323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i="1">
                <a:solidFill>
                  <a:srgbClr val="FFFF00"/>
                </a:solidFill>
              </a:rPr>
              <a:t>ACQUIESCE</a:t>
            </a:r>
          </a:p>
        </p:txBody>
      </p:sp>
      <p:sp>
        <p:nvSpPr>
          <p:cNvPr id="150" name="Text Box 43"/>
          <p:cNvSpPr txBox="1">
            <a:spLocks noChangeArrowheads="1"/>
          </p:cNvSpPr>
          <p:nvPr/>
        </p:nvSpPr>
        <p:spPr bwMode="auto">
          <a:xfrm>
            <a:off x="2103835" y="788194"/>
            <a:ext cx="1561710" cy="3323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4864" tIns="27432" rIns="54864" bIns="27432">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800" i="1">
                <a:solidFill>
                  <a:srgbClr val="FFFF00"/>
                </a:solidFill>
              </a:rPr>
              <a:t>WITHDRAW</a:t>
            </a:r>
          </a:p>
        </p:txBody>
      </p:sp>
      <p:sp>
        <p:nvSpPr>
          <p:cNvPr id="100419" name="Text Box 67"/>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7.5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down)">
                                      <p:cBhvr>
                                        <p:cTn id="12" dur="500"/>
                                        <p:tgtEl>
                                          <p:spTgt spid="1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wipe(up)">
                                      <p:cBhvr>
                                        <p:cTn id="17" dur="500"/>
                                        <p:tgtEl>
                                          <p:spTgt spid="1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down)">
                                      <p:cBhvr>
                                        <p:cTn id="22" dur="500"/>
                                        <p:tgtEl>
                                          <p:spTgt spid="134"/>
                                        </p:tgtEl>
                                      </p:cBhvr>
                                    </p:animEffect>
                                  </p:childTnLst>
                                </p:cTn>
                              </p:par>
                              <p:par>
                                <p:cTn id="23" presetID="22" presetClass="entr" presetSubtype="8"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wipe(left)">
                                      <p:cBhvr>
                                        <p:cTn id="25" dur="500"/>
                                        <p:tgtEl>
                                          <p:spTgt spid="13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24"/>
                                        </p:tgtEl>
                                        <p:attrNameLst>
                                          <p:attrName>style.visibility</p:attrName>
                                        </p:attrNameLst>
                                      </p:cBhvr>
                                      <p:to>
                                        <p:strVal val="visible"/>
                                      </p:to>
                                    </p:set>
                                    <p:animEffect transition="in" filter="wipe(left)">
                                      <p:cBhvr>
                                        <p:cTn id="29" dur="500"/>
                                        <p:tgtEl>
                                          <p:spTgt spid="1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5"/>
                                        </p:tgtEl>
                                        <p:attrNameLst>
                                          <p:attrName>style.visibility</p:attrName>
                                        </p:attrNameLst>
                                      </p:cBhvr>
                                      <p:to>
                                        <p:strVal val="visible"/>
                                      </p:to>
                                    </p:set>
                                    <p:animEffect transition="in" filter="wipe(down)">
                                      <p:cBhvr>
                                        <p:cTn id="32" dur="500"/>
                                        <p:tgtEl>
                                          <p:spTgt spid="1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7"/>
                                        </p:tgtEl>
                                        <p:attrNameLst>
                                          <p:attrName>style.visibility</p:attrName>
                                        </p:attrNameLst>
                                      </p:cBhvr>
                                      <p:to>
                                        <p:strVal val="visible"/>
                                      </p:to>
                                    </p:set>
                                    <p:animEffect transition="in" filter="dissolve">
                                      <p:cBhvr>
                                        <p:cTn id="37" dur="500"/>
                                        <p:tgtEl>
                                          <p:spTgt spid="1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wipe(left)">
                                      <p:cBhvr>
                                        <p:cTn id="42" dur="500"/>
                                        <p:tgtEl>
                                          <p:spTgt spid="1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ipe(up)">
                                      <p:cBhvr>
                                        <p:cTn id="47" dur="500"/>
                                        <p:tgtEl>
                                          <p:spTgt spid="1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wipe(down)">
                                      <p:cBhvr>
                                        <p:cTn id="52" dur="500"/>
                                        <p:tgtEl>
                                          <p:spTgt spid="1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up)">
                                      <p:cBhvr>
                                        <p:cTn id="57" dur="500"/>
                                        <p:tgtEl>
                                          <p:spTgt spid="129"/>
                                        </p:tgtEl>
                                      </p:cBhvr>
                                    </p:animEffect>
                                  </p:childTnLst>
                                </p:cTn>
                              </p:par>
                            </p:childTnLst>
                          </p:cTn>
                        </p:par>
                        <p:par>
                          <p:cTn id="58" fill="hold" nodeType="afterGroup">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wipe(up)">
                                      <p:cBhvr>
                                        <p:cTn id="61" dur="500"/>
                                        <p:tgtEl>
                                          <p:spTgt spid="1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46"/>
                                        </p:tgtEl>
                                        <p:attrNameLst>
                                          <p:attrName>style.visibility</p:attrName>
                                        </p:attrNameLst>
                                      </p:cBhvr>
                                      <p:to>
                                        <p:strVal val="visible"/>
                                      </p:to>
                                    </p:set>
                                    <p:animEffect transition="in" filter="wipe(left)">
                                      <p:cBhvr>
                                        <p:cTn id="64" dur="500"/>
                                        <p:tgtEl>
                                          <p:spTgt spid="14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dissolve">
                                      <p:cBhvr>
                                        <p:cTn id="69" dur="500"/>
                                        <p:tgtEl>
                                          <p:spTgt spid="14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wipe(right)">
                                      <p:cBhvr>
                                        <p:cTn id="74" dur="500"/>
                                        <p:tgtEl>
                                          <p:spTgt spid="12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wipe(up)">
                                      <p:cBhvr>
                                        <p:cTn id="79" dur="500"/>
                                        <p:tgtEl>
                                          <p:spTgt spid="11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wipe(down)">
                                      <p:cBhvr>
                                        <p:cTn id="84" dur="500"/>
                                        <p:tgtEl>
                                          <p:spTgt spid="11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2" fill="hold" nodeType="click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wipe(right)">
                                      <p:cBhvr>
                                        <p:cTn id="89" dur="500"/>
                                        <p:tgtEl>
                                          <p:spTgt spid="128"/>
                                        </p:tgtEl>
                                      </p:cBhvr>
                                    </p:animEffect>
                                  </p:childTnLst>
                                </p:cTn>
                              </p:par>
                            </p:childTnLst>
                          </p:cTn>
                        </p:par>
                        <p:par>
                          <p:cTn id="90" fill="hold" nodeType="afterGroup">
                            <p:stCondLst>
                              <p:cond delay="500"/>
                            </p:stCondLst>
                            <p:childTnLst>
                              <p:par>
                                <p:cTn id="91" presetID="22" presetClass="entr" presetSubtype="1" fill="hold" grpId="0" nodeType="afterEffect">
                                  <p:stCondLst>
                                    <p:cond delay="0"/>
                                  </p:stCondLst>
                                  <p:childTnLst>
                                    <p:set>
                                      <p:cBhvr>
                                        <p:cTn id="92" dur="1" fill="hold">
                                          <p:stCondLst>
                                            <p:cond delay="0"/>
                                          </p:stCondLst>
                                        </p:cTn>
                                        <p:tgtEl>
                                          <p:spTgt spid="130"/>
                                        </p:tgtEl>
                                        <p:attrNameLst>
                                          <p:attrName>style.visibility</p:attrName>
                                        </p:attrNameLst>
                                      </p:cBhvr>
                                      <p:to>
                                        <p:strVal val="visible"/>
                                      </p:to>
                                    </p:set>
                                    <p:animEffect transition="in" filter="wipe(up)">
                                      <p:cBhvr>
                                        <p:cTn id="93" dur="500"/>
                                        <p:tgtEl>
                                          <p:spTgt spid="13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wipe(right)">
                                      <p:cBhvr>
                                        <p:cTn id="96" dur="500"/>
                                        <p:tgtEl>
                                          <p:spTgt spid="13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dissolve">
                                      <p:cBhvr>
                                        <p:cTn id="101" dur="500"/>
                                        <p:tgtEl>
                                          <p:spTgt spid="14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2" fill="hold" grpId="0" nodeType="clickEffect">
                                  <p:stCondLst>
                                    <p:cond delay="0"/>
                                  </p:stCondLst>
                                  <p:childTnLst>
                                    <p:set>
                                      <p:cBhvr>
                                        <p:cTn id="105" dur="1" fill="hold">
                                          <p:stCondLst>
                                            <p:cond delay="0"/>
                                          </p:stCondLst>
                                        </p:cTn>
                                        <p:tgtEl>
                                          <p:spTgt spid="122"/>
                                        </p:tgtEl>
                                        <p:attrNameLst>
                                          <p:attrName>style.visibility</p:attrName>
                                        </p:attrNameLst>
                                      </p:cBhvr>
                                      <p:to>
                                        <p:strVal val="visible"/>
                                      </p:to>
                                    </p:set>
                                    <p:animEffect transition="in" filter="wipe(right)">
                                      <p:cBhvr>
                                        <p:cTn id="106" dur="500"/>
                                        <p:tgtEl>
                                          <p:spTgt spid="122"/>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13"/>
                                        </p:tgtEl>
                                        <p:attrNameLst>
                                          <p:attrName>style.visibility</p:attrName>
                                        </p:attrNameLst>
                                      </p:cBhvr>
                                      <p:to>
                                        <p:strVal val="visible"/>
                                      </p:to>
                                    </p:set>
                                    <p:animEffect transition="in" filter="wipe(down)">
                                      <p:cBhvr>
                                        <p:cTn id="111" dur="500"/>
                                        <p:tgtEl>
                                          <p:spTgt spid="11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wipe(up)">
                                      <p:cBhvr>
                                        <p:cTn id="116" dur="500"/>
                                        <p:tgtEl>
                                          <p:spTgt spid="11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ipe(down)">
                                      <p:cBhvr>
                                        <p:cTn id="121" dur="500"/>
                                        <p:tgtEl>
                                          <p:spTgt spid="127"/>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126"/>
                                        </p:tgtEl>
                                        <p:attrNameLst>
                                          <p:attrName>style.visibility</p:attrName>
                                        </p:attrNameLst>
                                      </p:cBhvr>
                                      <p:to>
                                        <p:strVal val="visible"/>
                                      </p:to>
                                    </p:set>
                                    <p:animEffect transition="in" filter="wipe(right)">
                                      <p:cBhvr>
                                        <p:cTn id="124" dur="500"/>
                                        <p:tgtEl>
                                          <p:spTgt spid="12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dissolve">
                                      <p:cBhvr>
                                        <p:cTn id="129"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12" grpId="0" animBg="1"/>
      <p:bldP spid="113" grpId="0" animBg="1"/>
      <p:bldP spid="114" grpId="0" animBg="1"/>
      <p:bldP spid="115" grpId="0" animBg="1"/>
      <p:bldP spid="116" grpId="0" animBg="1"/>
      <p:bldP spid="117" grpId="0" animBg="1"/>
      <p:bldP spid="118" grpId="0" animBg="1"/>
      <p:bldP spid="119" grpId="0" animBg="1"/>
      <p:bldP spid="124" grpId="0" animBg="1"/>
      <p:bldP spid="125" grpId="0" animBg="1"/>
      <p:bldP spid="126" grpId="0" animBg="1"/>
      <p:bldP spid="127" grpId="0" animBg="1"/>
      <p:bldP spid="129" grpId="0" animBg="1"/>
      <p:bldP spid="130" grpId="0" animBg="1"/>
      <p:bldP spid="131" grpId="0" animBg="1"/>
      <p:bldP spid="132" grpId="0" animBg="1"/>
      <p:bldP spid="146" grpId="0" animBg="1"/>
      <p:bldP spid="147" grpId="0" animBg="1"/>
      <p:bldP spid="148" grpId="0" animBg="1"/>
      <p:bldP spid="149" grpId="0" animBg="1"/>
      <p:bldP spid="15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ound Single Corner Rectangle 28"/>
          <p:cNvSpPr>
            <a:spLocks noChangeArrowheads="1"/>
          </p:cNvSpPr>
          <p:nvPr/>
        </p:nvSpPr>
        <p:spPr bwMode="auto">
          <a:xfrm rot="-5400000">
            <a:off x="2870002" y="999530"/>
            <a:ext cx="1571625" cy="1591866"/>
          </a:xfrm>
          <a:custGeom>
            <a:avLst/>
            <a:gdLst>
              <a:gd name="T0" fmla="*/ 1047750 w 2095500"/>
              <a:gd name="T1" fmla="*/ 0 h 2122488"/>
              <a:gd name="T2" fmla="*/ 0 w 2095500"/>
              <a:gd name="T3" fmla="*/ 1061244 h 2122488"/>
              <a:gd name="T4" fmla="*/ 1047750 w 2095500"/>
              <a:gd name="T5" fmla="*/ 2122488 h 2122488"/>
              <a:gd name="T6" fmla="*/ 2095500 w 2095500"/>
              <a:gd name="T7" fmla="*/ 1061244 h 2122488"/>
              <a:gd name="T8" fmla="*/ 17694720 60000 65536"/>
              <a:gd name="T9" fmla="*/ 11796480 60000 65536"/>
              <a:gd name="T10" fmla="*/ 5898240 60000 65536"/>
              <a:gd name="T11" fmla="*/ 0 60000 65536"/>
              <a:gd name="T12" fmla="*/ 0 w 2095500"/>
              <a:gd name="T13" fmla="*/ 0 h 2122488"/>
              <a:gd name="T14" fmla="*/ 1993206 w 2095500"/>
              <a:gd name="T15" fmla="*/ 2122488 h 2122488"/>
            </a:gdLst>
            <a:ahLst/>
            <a:cxnLst>
              <a:cxn ang="T8">
                <a:pos x="T0" y="T1"/>
              </a:cxn>
              <a:cxn ang="T9">
                <a:pos x="T2" y="T3"/>
              </a:cxn>
              <a:cxn ang="T10">
                <a:pos x="T4" y="T5"/>
              </a:cxn>
              <a:cxn ang="T11">
                <a:pos x="T6" y="T7"/>
              </a:cxn>
            </a:cxnLst>
            <a:rect l="T12" t="T13" r="T14" b="T15"/>
            <a:pathLst>
              <a:path w="2095500" h="2122488">
                <a:moveTo>
                  <a:pt x="0" y="0"/>
                </a:moveTo>
                <a:lnTo>
                  <a:pt x="1746243" y="0"/>
                </a:lnTo>
                <a:lnTo>
                  <a:pt x="1746242" y="0"/>
                </a:lnTo>
                <a:cubicBezTo>
                  <a:pt x="1939132" y="0"/>
                  <a:pt x="2095500" y="156367"/>
                  <a:pt x="2095500" y="349257"/>
                </a:cubicBezTo>
                <a:cubicBezTo>
                  <a:pt x="2095500" y="349257"/>
                  <a:pt x="2095499" y="349257"/>
                  <a:pt x="2095499" y="349257"/>
                </a:cubicBezTo>
                <a:lnTo>
                  <a:pt x="2095500" y="2122488"/>
                </a:lnTo>
                <a:lnTo>
                  <a:pt x="0" y="2122488"/>
                </a:lnTo>
                <a:close/>
              </a:path>
            </a:pathLst>
          </a:custGeom>
          <a:gradFill rotWithShape="1">
            <a:gsLst>
              <a:gs pos="0">
                <a:srgbClr val="FFFFFF">
                  <a:alpha val="28000"/>
                </a:srgbClr>
              </a:gs>
              <a:gs pos="35001">
                <a:srgbClr val="FFFFFF">
                  <a:alpha val="24500"/>
                </a:srgbClr>
              </a:gs>
              <a:gs pos="100000">
                <a:srgbClr val="E0FFF4">
                  <a:alpha val="17999"/>
                </a:srgbClr>
              </a:gs>
            </a:gsLst>
            <a:lin ang="18900000" scaled="1"/>
          </a:gradFill>
          <a:ln w="9525" algn="ctr">
            <a:solidFill>
              <a:srgbClr val="0033CC"/>
            </a:solidFill>
            <a:miter lim="800000"/>
            <a:headEnd/>
            <a:tailEnd/>
          </a:ln>
        </p:spPr>
        <p:txBody>
          <a:bodyPr vert="eaVert" lIns="0" tIns="0" rIns="0" bIns="0"/>
          <a:lstStyle/>
          <a:p>
            <a:pPr>
              <a:defRPr/>
            </a:pPr>
            <a:endParaRPr lang="en-US" sz="1350">
              <a:effectLst>
                <a:outerShdw blurRad="38100" dist="38100" dir="2700000" algn="tl">
                  <a:srgbClr val="000000">
                    <a:alpha val="43137"/>
                  </a:srgbClr>
                </a:outerShdw>
              </a:effectLst>
            </a:endParaRPr>
          </a:p>
        </p:txBody>
      </p:sp>
      <p:sp>
        <p:nvSpPr>
          <p:cNvPr id="31" name="Rectangle 75"/>
          <p:cNvSpPr>
            <a:spLocks noChangeArrowheads="1"/>
          </p:cNvSpPr>
          <p:nvPr/>
        </p:nvSpPr>
        <p:spPr bwMode="auto">
          <a:xfrm>
            <a:off x="3289737" y="1291146"/>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1E4558"/>
                </a:solidFill>
              </a:rPr>
              <a:t>A</a:t>
            </a:r>
          </a:p>
        </p:txBody>
      </p:sp>
      <p:sp>
        <p:nvSpPr>
          <p:cNvPr id="33" name="Rectangle 77"/>
          <p:cNvSpPr>
            <a:spLocks noChangeArrowheads="1"/>
          </p:cNvSpPr>
          <p:nvPr/>
        </p:nvSpPr>
        <p:spPr bwMode="auto">
          <a:xfrm>
            <a:off x="3220641" y="2045494"/>
            <a:ext cx="622768" cy="233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sz="1125" i="1">
                <a:solidFill>
                  <a:srgbClr val="F2EBD9"/>
                </a:solidFill>
              </a:rPr>
              <a:t>Analyzer</a:t>
            </a:r>
          </a:p>
        </p:txBody>
      </p:sp>
      <p:grpSp>
        <p:nvGrpSpPr>
          <p:cNvPr id="3" name="Group 11"/>
          <p:cNvGrpSpPr>
            <a:grpSpLocks/>
          </p:cNvGrpSpPr>
          <p:nvPr/>
        </p:nvGrpSpPr>
        <p:grpSpPr bwMode="auto">
          <a:xfrm>
            <a:off x="2742010" y="1088232"/>
            <a:ext cx="2049065" cy="1497390"/>
            <a:chOff x="-904081" y="1011237"/>
            <a:chExt cx="2732088" cy="1996002"/>
          </a:xfrm>
        </p:grpSpPr>
        <p:sp>
          <p:nvSpPr>
            <p:cNvPr id="13" name="TextBox 12"/>
            <p:cNvSpPr txBox="1">
              <a:spLocks noChangeArrowheads="1"/>
            </p:cNvSpPr>
            <p:nvPr/>
          </p:nvSpPr>
          <p:spPr bwMode="auto">
            <a:xfrm>
              <a:off x="-904081" y="1011237"/>
              <a:ext cx="2732088" cy="19903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i="1">
                  <a:solidFill>
                    <a:srgbClr val="F2EBD9"/>
                  </a:solidFill>
                </a:rPr>
                <a:t>ANALYZER</a:t>
              </a:r>
            </a:p>
            <a:p>
              <a:pPr>
                <a:lnSpc>
                  <a:spcPct val="110000"/>
                </a:lnSpc>
                <a:spcBef>
                  <a:spcPct val="20000"/>
                </a:spcBef>
                <a:buSzPct val="90000"/>
              </a:pPr>
              <a:r>
                <a:rPr lang="en-US" sz="900" b="1">
                  <a:solidFill>
                    <a:srgbClr val="FFFFFF"/>
                  </a:solidFill>
                  <a:latin typeface="Arial" charset="0"/>
                </a:rPr>
                <a:t>Driving Need:  </a:t>
              </a:r>
              <a:r>
                <a:rPr lang="en-US" sz="900">
                  <a:solidFill>
                    <a:srgbClr val="FFFFFF"/>
                  </a:solidFill>
                  <a:latin typeface="Arial" charset="0"/>
                </a:rPr>
                <a:t>To get it right</a:t>
              </a:r>
            </a:p>
            <a:p>
              <a:pPr>
                <a:lnSpc>
                  <a:spcPct val="110000"/>
                </a:lnSpc>
                <a:spcBef>
                  <a:spcPct val="20000"/>
                </a:spcBef>
                <a:buSzPct val="90000"/>
              </a:pPr>
              <a:r>
                <a:rPr lang="en-US" sz="900" b="1">
                  <a:solidFill>
                    <a:srgbClr val="FFFFFF"/>
                  </a:solidFill>
                  <a:latin typeface="Arial" charset="0"/>
                </a:rPr>
                <a:t>Additional needs:</a:t>
              </a:r>
              <a:r>
                <a:rPr lang="en-US" sz="900">
                  <a:solidFill>
                    <a:srgbClr val="FFFFFF"/>
                  </a:solidFill>
                  <a:latin typeface="Arial" charset="0"/>
                </a:rPr>
                <a:t>	</a:t>
              </a:r>
            </a:p>
            <a:p>
              <a:pPr>
                <a:lnSpc>
                  <a:spcPct val="110000"/>
                </a:lnSpc>
                <a:spcBef>
                  <a:spcPct val="20000"/>
                </a:spcBef>
                <a:buSzPct val="90000"/>
                <a:buFontTx/>
                <a:buBlip>
                  <a:blip r:embed="rId4"/>
                </a:buBlip>
              </a:pPr>
              <a:r>
                <a:rPr lang="en-US" sz="900">
                  <a:solidFill>
                    <a:srgbClr val="FFFFFF"/>
                  </a:solidFill>
                  <a:latin typeface="Arial" charset="0"/>
                </a:rPr>
                <a:t>Precision and accuracy</a:t>
              </a:r>
            </a:p>
            <a:p>
              <a:pPr>
                <a:lnSpc>
                  <a:spcPct val="110000"/>
                </a:lnSpc>
                <a:spcBef>
                  <a:spcPct val="20000"/>
                </a:spcBef>
                <a:buSzPct val="90000"/>
                <a:buFontTx/>
                <a:buBlip>
                  <a:blip r:embed="rId4"/>
                </a:buBlip>
              </a:pPr>
              <a:r>
                <a:rPr lang="en-US" sz="900">
                  <a:solidFill>
                    <a:srgbClr val="FFFFFF"/>
                  </a:solidFill>
                  <a:latin typeface="Arial" charset="0"/>
                </a:rPr>
                <a:t>Time for decisions</a:t>
              </a:r>
            </a:p>
            <a:p>
              <a:pPr>
                <a:lnSpc>
                  <a:spcPct val="110000"/>
                </a:lnSpc>
                <a:spcBef>
                  <a:spcPct val="20000"/>
                </a:spcBef>
                <a:buSzPct val="90000"/>
                <a:buFontTx/>
                <a:buBlip>
                  <a:blip r:embed="rId4"/>
                </a:buBlip>
              </a:pPr>
              <a:r>
                <a:rPr lang="en-US" sz="900">
                  <a:solidFill>
                    <a:srgbClr val="FFFFFF"/>
                  </a:solidFill>
                  <a:latin typeface="Arial" charset="0"/>
                </a:rPr>
                <a:t>Detailed explanations</a:t>
              </a:r>
            </a:p>
            <a:p>
              <a:pPr>
                <a:lnSpc>
                  <a:spcPct val="110000"/>
                </a:lnSpc>
                <a:spcBef>
                  <a:spcPct val="20000"/>
                </a:spcBef>
                <a:buSzPct val="90000"/>
                <a:buFontTx/>
                <a:buBlip>
                  <a:blip r:embed="rId4"/>
                </a:buBlip>
              </a:pPr>
              <a:r>
                <a:rPr lang="en-US" sz="900">
                  <a:solidFill>
                    <a:srgbClr val="FFFFFF"/>
                  </a:solidFill>
                  <a:latin typeface="Arial" charset="0"/>
                </a:rPr>
                <a:t>To know the rules</a:t>
              </a:r>
            </a:p>
            <a:p>
              <a:pPr>
                <a:lnSpc>
                  <a:spcPct val="110000"/>
                </a:lnSpc>
                <a:spcBef>
                  <a:spcPct val="20000"/>
                </a:spcBef>
                <a:buSzPct val="90000"/>
              </a:pPr>
              <a:r>
                <a:rPr lang="en-US" sz="900" b="1">
                  <a:solidFill>
                    <a:srgbClr val="FFFFFF"/>
                  </a:solidFill>
                  <a:latin typeface="Arial" charset="0"/>
                </a:rPr>
                <a:t>Flag Word:  </a:t>
              </a:r>
              <a:r>
                <a:rPr lang="en-US" sz="900">
                  <a:solidFill>
                    <a:srgbClr val="FFFFFF"/>
                  </a:solidFill>
                  <a:latin typeface="Arial" charset="0"/>
                </a:rPr>
                <a:t>______________</a:t>
              </a:r>
            </a:p>
          </p:txBody>
        </p:sp>
        <p:sp>
          <p:nvSpPr>
            <p:cNvPr id="14" name="TextBox 13"/>
            <p:cNvSpPr txBox="1">
              <a:spLocks noChangeArrowheads="1"/>
            </p:cNvSpPr>
            <p:nvPr/>
          </p:nvSpPr>
          <p:spPr bwMode="auto">
            <a:xfrm>
              <a:off x="361157" y="2638003"/>
              <a:ext cx="782694" cy="36923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i="1">
                  <a:solidFill>
                    <a:srgbClr val="EBE600"/>
                  </a:solidFill>
                </a:rPr>
                <a:t>WHY</a:t>
              </a:r>
            </a:p>
          </p:txBody>
        </p:sp>
      </p:grpSp>
      <p:sp>
        <p:nvSpPr>
          <p:cNvPr id="7" name="TextBox 6"/>
          <p:cNvSpPr txBox="1">
            <a:spLocks noChangeArrowheads="1"/>
          </p:cNvSpPr>
          <p:nvPr/>
        </p:nvSpPr>
        <p:spPr bwMode="auto">
          <a:xfrm>
            <a:off x="1478757" y="1122760"/>
            <a:ext cx="3879056" cy="28941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1800" i="1">
                <a:solidFill>
                  <a:srgbClr val="F2EBD9"/>
                </a:solidFill>
              </a:rPr>
              <a:t>ANALYZER</a:t>
            </a:r>
          </a:p>
          <a:p>
            <a:pPr>
              <a:lnSpc>
                <a:spcPct val="110000"/>
              </a:lnSpc>
              <a:spcBef>
                <a:spcPct val="20000"/>
              </a:spcBef>
              <a:buSzPct val="90000"/>
            </a:pPr>
            <a:r>
              <a:rPr lang="en-US" sz="1800" b="1">
                <a:solidFill>
                  <a:srgbClr val="FFFFFF"/>
                </a:solidFill>
                <a:latin typeface="Arial" charset="0"/>
              </a:rPr>
              <a:t>Driving Need:  </a:t>
            </a:r>
            <a:r>
              <a:rPr lang="en-US" sz="1800">
                <a:solidFill>
                  <a:srgbClr val="FFFFFF"/>
                </a:solidFill>
                <a:latin typeface="Arial" charset="0"/>
              </a:rPr>
              <a:t>To get it right</a:t>
            </a:r>
          </a:p>
          <a:p>
            <a:pPr>
              <a:lnSpc>
                <a:spcPct val="110000"/>
              </a:lnSpc>
              <a:spcBef>
                <a:spcPct val="20000"/>
              </a:spcBef>
              <a:buSzPct val="90000"/>
            </a:pPr>
            <a:r>
              <a:rPr lang="en-US" sz="1800" b="1">
                <a:solidFill>
                  <a:srgbClr val="FFFFFF"/>
                </a:solidFill>
                <a:latin typeface="Arial" charset="0"/>
              </a:rPr>
              <a:t>Additional needs:</a:t>
            </a:r>
            <a:r>
              <a:rPr lang="en-US" sz="1800">
                <a:solidFill>
                  <a:srgbClr val="FFFFFF"/>
                </a:solidFill>
                <a:latin typeface="Arial" charset="0"/>
              </a:rPr>
              <a:t>	</a:t>
            </a:r>
          </a:p>
          <a:p>
            <a:pPr>
              <a:lnSpc>
                <a:spcPct val="110000"/>
              </a:lnSpc>
              <a:spcBef>
                <a:spcPct val="20000"/>
              </a:spcBef>
              <a:buSzPct val="90000"/>
              <a:buFontTx/>
              <a:buBlip>
                <a:blip r:embed="rId4"/>
              </a:buBlip>
            </a:pPr>
            <a:r>
              <a:rPr lang="en-US" sz="1800">
                <a:solidFill>
                  <a:srgbClr val="FFFFFF"/>
                </a:solidFill>
                <a:latin typeface="Arial" charset="0"/>
              </a:rPr>
              <a:t>Precision and accuracy</a:t>
            </a:r>
          </a:p>
          <a:p>
            <a:pPr>
              <a:lnSpc>
                <a:spcPct val="110000"/>
              </a:lnSpc>
              <a:spcBef>
                <a:spcPct val="20000"/>
              </a:spcBef>
              <a:buSzPct val="90000"/>
              <a:buFontTx/>
              <a:buBlip>
                <a:blip r:embed="rId4"/>
              </a:buBlip>
            </a:pPr>
            <a:r>
              <a:rPr lang="en-US" sz="1800">
                <a:solidFill>
                  <a:srgbClr val="FFFFFF"/>
                </a:solidFill>
                <a:latin typeface="Arial" charset="0"/>
              </a:rPr>
              <a:t>Time for decisions</a:t>
            </a:r>
          </a:p>
          <a:p>
            <a:pPr>
              <a:lnSpc>
                <a:spcPct val="110000"/>
              </a:lnSpc>
              <a:spcBef>
                <a:spcPct val="20000"/>
              </a:spcBef>
              <a:buSzPct val="90000"/>
              <a:buFontTx/>
              <a:buBlip>
                <a:blip r:embed="rId4"/>
              </a:buBlip>
            </a:pPr>
            <a:r>
              <a:rPr lang="en-US" sz="1800">
                <a:solidFill>
                  <a:srgbClr val="FFFFFF"/>
                </a:solidFill>
                <a:latin typeface="Arial" charset="0"/>
              </a:rPr>
              <a:t>Detailed explanations</a:t>
            </a:r>
          </a:p>
          <a:p>
            <a:pPr>
              <a:lnSpc>
                <a:spcPct val="110000"/>
              </a:lnSpc>
              <a:spcBef>
                <a:spcPct val="20000"/>
              </a:spcBef>
              <a:buSzPct val="90000"/>
              <a:buFontTx/>
              <a:buBlip>
                <a:blip r:embed="rId4"/>
              </a:buBlip>
            </a:pPr>
            <a:r>
              <a:rPr lang="en-US" sz="1800">
                <a:solidFill>
                  <a:srgbClr val="FFFFFF"/>
                </a:solidFill>
                <a:latin typeface="Arial" charset="0"/>
              </a:rPr>
              <a:t>To know the rules</a:t>
            </a:r>
          </a:p>
          <a:p>
            <a:pPr>
              <a:lnSpc>
                <a:spcPct val="110000"/>
              </a:lnSpc>
              <a:spcBef>
                <a:spcPct val="20000"/>
              </a:spcBef>
              <a:buSzPct val="90000"/>
            </a:pPr>
            <a:r>
              <a:rPr lang="en-US" sz="1800" b="1">
                <a:solidFill>
                  <a:srgbClr val="FFFFFF"/>
                </a:solidFill>
                <a:latin typeface="Arial" charset="0"/>
              </a:rPr>
              <a:t>Flag Word:  </a:t>
            </a:r>
            <a:r>
              <a:rPr lang="en-US" sz="1800">
                <a:solidFill>
                  <a:srgbClr val="FFFFFF"/>
                </a:solidFill>
                <a:latin typeface="Arial" charset="0"/>
              </a:rPr>
              <a:t>______________</a:t>
            </a:r>
          </a:p>
        </p:txBody>
      </p:sp>
      <p:sp>
        <p:nvSpPr>
          <p:cNvPr id="2" name="Title 1"/>
          <p:cNvSpPr>
            <a:spLocks noGrp="1"/>
          </p:cNvSpPr>
          <p:nvPr>
            <p:ph type="title" idx="4294967295"/>
          </p:nvPr>
        </p:nvSpPr>
        <p:spPr bwMode="auto">
          <a:xfrm>
            <a:off x="1485900" y="205979"/>
            <a:ext cx="6172200" cy="551259"/>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i="1">
                <a:solidFill>
                  <a:schemeClr val="bg1"/>
                </a:solidFill>
                <a:effectLst/>
              </a:rPr>
              <a:t>BEHAVIOR STYLE NEEDS</a:t>
            </a:r>
            <a:endParaRPr>
              <a:solidFill>
                <a:schemeClr val="bg1"/>
              </a:solidFill>
              <a:effectLst/>
            </a:endParaRPr>
          </a:p>
        </p:txBody>
      </p:sp>
      <p:sp>
        <p:nvSpPr>
          <p:cNvPr id="8" name="TextBox 7"/>
          <p:cNvSpPr txBox="1">
            <a:spLocks noChangeArrowheads="1"/>
          </p:cNvSpPr>
          <p:nvPr/>
        </p:nvSpPr>
        <p:spPr bwMode="auto">
          <a:xfrm>
            <a:off x="3217069" y="3558779"/>
            <a:ext cx="987771" cy="4616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2400" i="1">
                <a:solidFill>
                  <a:srgbClr val="EBE600"/>
                </a:solidFill>
              </a:rPr>
              <a:t>WHY</a:t>
            </a:r>
          </a:p>
        </p:txBody>
      </p:sp>
      <p:grpSp>
        <p:nvGrpSpPr>
          <p:cNvPr id="4" name="Group 30"/>
          <p:cNvGrpSpPr>
            <a:grpSpLocks/>
          </p:cNvGrpSpPr>
          <p:nvPr/>
        </p:nvGrpSpPr>
        <p:grpSpPr bwMode="auto">
          <a:xfrm>
            <a:off x="2746773" y="2886076"/>
            <a:ext cx="2037737" cy="1797864"/>
            <a:chOff x="-675062" y="3702050"/>
            <a:chExt cx="2716117" cy="2396501"/>
          </a:xfrm>
        </p:grpSpPr>
        <p:sp>
          <p:nvSpPr>
            <p:cNvPr id="41" name="TextBox 40"/>
            <p:cNvSpPr txBox="1">
              <a:spLocks noChangeArrowheads="1"/>
            </p:cNvSpPr>
            <p:nvPr/>
          </p:nvSpPr>
          <p:spPr bwMode="auto">
            <a:xfrm>
              <a:off x="-675062" y="3702050"/>
              <a:ext cx="2716117" cy="239650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i="1">
                  <a:solidFill>
                    <a:srgbClr val="F2EBD9"/>
                  </a:solidFill>
                </a:rPr>
                <a:t>STABILIZER</a:t>
              </a:r>
            </a:p>
            <a:p>
              <a:pPr>
                <a:lnSpc>
                  <a:spcPct val="110000"/>
                </a:lnSpc>
                <a:spcBef>
                  <a:spcPct val="20000"/>
                </a:spcBef>
                <a:buSzPct val="90000"/>
              </a:pPr>
              <a:r>
                <a:rPr lang="en-US" sz="900" b="1">
                  <a:solidFill>
                    <a:srgbClr val="FFFFFF"/>
                  </a:solidFill>
                  <a:latin typeface="Arial" charset="0"/>
                </a:rPr>
                <a:t>Driving Need:  </a:t>
              </a:r>
              <a:r>
                <a:rPr lang="en-US" sz="900">
                  <a:solidFill>
                    <a:srgbClr val="FFFFFF"/>
                  </a:solidFill>
                  <a:latin typeface="Arial" charset="0"/>
                </a:rPr>
                <a:t>Security</a:t>
              </a:r>
            </a:p>
            <a:p>
              <a:pPr>
                <a:lnSpc>
                  <a:spcPct val="110000"/>
                </a:lnSpc>
                <a:spcBef>
                  <a:spcPct val="20000"/>
                </a:spcBef>
                <a:buSzPct val="90000"/>
              </a:pPr>
              <a:r>
                <a:rPr lang="en-US" sz="900" b="1">
                  <a:solidFill>
                    <a:srgbClr val="FFFFFF"/>
                  </a:solidFill>
                  <a:latin typeface="Arial" charset="0"/>
                </a:rPr>
                <a:t>Additional needs:</a:t>
              </a:r>
              <a:r>
                <a:rPr lang="en-US" sz="900">
                  <a:solidFill>
                    <a:srgbClr val="FFFFFF"/>
                  </a:solidFill>
                  <a:latin typeface="Arial" charset="0"/>
                </a:rPr>
                <a:t>	</a:t>
              </a:r>
            </a:p>
            <a:p>
              <a:pPr>
                <a:lnSpc>
                  <a:spcPct val="110000"/>
                </a:lnSpc>
                <a:spcBef>
                  <a:spcPct val="20000"/>
                </a:spcBef>
                <a:buSzPct val="90000"/>
                <a:buFontTx/>
                <a:buBlip>
                  <a:blip r:embed="rId4"/>
                </a:buBlip>
              </a:pPr>
              <a:r>
                <a:rPr lang="en-US" sz="900">
                  <a:solidFill>
                    <a:srgbClr val="FFFFFF"/>
                  </a:solidFill>
                  <a:latin typeface="Arial" charset="0"/>
                </a:rPr>
                <a:t>Guarantees</a:t>
              </a:r>
            </a:p>
            <a:p>
              <a:pPr>
                <a:lnSpc>
                  <a:spcPct val="110000"/>
                </a:lnSpc>
                <a:spcBef>
                  <a:spcPct val="20000"/>
                </a:spcBef>
                <a:buSzPct val="90000"/>
                <a:buFontTx/>
                <a:buBlip>
                  <a:blip r:embed="rId4"/>
                </a:buBlip>
              </a:pPr>
              <a:r>
                <a:rPr lang="en-US" sz="900">
                  <a:solidFill>
                    <a:srgbClr val="FFFFFF"/>
                  </a:solidFill>
                  <a:latin typeface="Arial" charset="0"/>
                </a:rPr>
                <a:t>Agreement</a:t>
              </a:r>
            </a:p>
            <a:p>
              <a:pPr>
                <a:lnSpc>
                  <a:spcPct val="110000"/>
                </a:lnSpc>
                <a:spcBef>
                  <a:spcPct val="20000"/>
                </a:spcBef>
                <a:buSzPct val="90000"/>
                <a:buFontTx/>
                <a:buBlip>
                  <a:blip r:embed="rId4"/>
                </a:buBlip>
              </a:pPr>
              <a:r>
                <a:rPr lang="en-US" sz="900">
                  <a:solidFill>
                    <a:srgbClr val="FFFFFF"/>
                  </a:solidFill>
                  <a:latin typeface="Arial" charset="0"/>
                </a:rPr>
                <a:t>Appreciation</a:t>
              </a:r>
            </a:p>
            <a:p>
              <a:pPr>
                <a:lnSpc>
                  <a:spcPct val="110000"/>
                </a:lnSpc>
                <a:spcBef>
                  <a:spcPct val="20000"/>
                </a:spcBef>
                <a:buSzPct val="90000"/>
                <a:buFontTx/>
                <a:buBlip>
                  <a:blip r:embed="rId4"/>
                </a:buBlip>
              </a:pPr>
              <a:r>
                <a:rPr lang="en-US" sz="900">
                  <a:solidFill>
                    <a:srgbClr val="FFFFFF"/>
                  </a:solidFill>
                  <a:latin typeface="Arial" charset="0"/>
                </a:rPr>
                <a:t>To avoid conflict</a:t>
              </a:r>
            </a:p>
            <a:p>
              <a:pPr>
                <a:lnSpc>
                  <a:spcPct val="110000"/>
                </a:lnSpc>
                <a:spcBef>
                  <a:spcPct val="20000"/>
                </a:spcBef>
                <a:buSzPct val="90000"/>
              </a:pPr>
              <a:r>
                <a:rPr lang="en-US" sz="900" b="1">
                  <a:solidFill>
                    <a:srgbClr val="FFFFFF"/>
                  </a:solidFill>
                  <a:latin typeface="Arial" charset="0"/>
                </a:rPr>
                <a:t>Flag Words:  </a:t>
              </a:r>
              <a:r>
                <a:rPr lang="en-US" sz="900">
                  <a:solidFill>
                    <a:srgbClr val="FFFFFF"/>
                  </a:solidFill>
                  <a:latin typeface="Arial" charset="0"/>
                </a:rPr>
                <a:t>______________</a:t>
              </a:r>
              <a:br>
                <a:rPr lang="en-US" sz="900">
                  <a:solidFill>
                    <a:srgbClr val="FFFFFF"/>
                  </a:solidFill>
                  <a:latin typeface="Arial" charset="0"/>
                </a:rPr>
              </a:br>
              <a:r>
                <a:rPr lang="en-US" sz="900">
                  <a:solidFill>
                    <a:srgbClr val="FFFFFF"/>
                  </a:solidFill>
                  <a:latin typeface="Arial" charset="0"/>
                </a:rPr>
                <a:t>	 ______________</a:t>
              </a:r>
              <a:br>
                <a:rPr lang="en-US" sz="900">
                  <a:solidFill>
                    <a:srgbClr val="FFFFFF"/>
                  </a:solidFill>
                  <a:latin typeface="Arial" charset="0"/>
                </a:rPr>
              </a:br>
              <a:r>
                <a:rPr lang="en-US" sz="900">
                  <a:solidFill>
                    <a:srgbClr val="FFFFFF"/>
                  </a:solidFill>
                  <a:latin typeface="Arial" charset="0"/>
                </a:rPr>
                <a:t>	 ______________</a:t>
              </a:r>
            </a:p>
          </p:txBody>
        </p:sp>
        <p:sp>
          <p:nvSpPr>
            <p:cNvPr id="42" name="TextBox 41"/>
            <p:cNvSpPr txBox="1">
              <a:spLocks noChangeArrowheads="1"/>
            </p:cNvSpPr>
            <p:nvPr/>
          </p:nvSpPr>
          <p:spPr bwMode="auto">
            <a:xfrm>
              <a:off x="543750" y="5324035"/>
              <a:ext cx="789623" cy="3692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i="1">
                  <a:solidFill>
                    <a:srgbClr val="EBE600"/>
                  </a:solidFill>
                </a:rPr>
                <a:t>HOW</a:t>
              </a:r>
            </a:p>
          </p:txBody>
        </p:sp>
        <p:sp>
          <p:nvSpPr>
            <p:cNvPr id="43" name="TextBox 42"/>
            <p:cNvSpPr txBox="1">
              <a:spLocks noChangeArrowheads="1"/>
            </p:cNvSpPr>
            <p:nvPr/>
          </p:nvSpPr>
          <p:spPr bwMode="auto">
            <a:xfrm>
              <a:off x="467574" y="5533528"/>
              <a:ext cx="940556" cy="3692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i="1">
                  <a:solidFill>
                    <a:srgbClr val="EBE600"/>
                  </a:solidFill>
                </a:rPr>
                <a:t>WHEN</a:t>
              </a:r>
            </a:p>
          </p:txBody>
        </p:sp>
        <p:sp>
          <p:nvSpPr>
            <p:cNvPr id="44" name="TextBox 43"/>
            <p:cNvSpPr txBox="1">
              <a:spLocks noChangeArrowheads="1"/>
            </p:cNvSpPr>
            <p:nvPr/>
          </p:nvSpPr>
          <p:spPr bwMode="auto">
            <a:xfrm>
              <a:off x="399333" y="5723975"/>
              <a:ext cx="1077303" cy="3692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i="1">
                  <a:solidFill>
                    <a:srgbClr val="EBE600"/>
                  </a:solidFill>
                </a:rPr>
                <a:t>WHERE</a:t>
              </a:r>
            </a:p>
          </p:txBody>
        </p:sp>
      </p:grpSp>
      <p:grpSp>
        <p:nvGrpSpPr>
          <p:cNvPr id="5" name="Group 44"/>
          <p:cNvGrpSpPr>
            <a:grpSpLocks/>
          </p:cNvGrpSpPr>
          <p:nvPr/>
        </p:nvGrpSpPr>
        <p:grpSpPr bwMode="auto">
          <a:xfrm>
            <a:off x="4730354" y="2903935"/>
            <a:ext cx="2049065" cy="1497390"/>
            <a:chOff x="-904081" y="1011237"/>
            <a:chExt cx="2732088" cy="1996002"/>
          </a:xfrm>
        </p:grpSpPr>
        <p:sp>
          <p:nvSpPr>
            <p:cNvPr id="46" name="TextBox 45"/>
            <p:cNvSpPr txBox="1">
              <a:spLocks noChangeArrowheads="1"/>
            </p:cNvSpPr>
            <p:nvPr/>
          </p:nvSpPr>
          <p:spPr bwMode="auto">
            <a:xfrm>
              <a:off x="-904081" y="1011237"/>
              <a:ext cx="2732088" cy="19903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i="1">
                  <a:solidFill>
                    <a:srgbClr val="F2EBD9"/>
                  </a:solidFill>
                </a:rPr>
                <a:t>PERSUADER</a:t>
              </a:r>
            </a:p>
            <a:p>
              <a:pPr>
                <a:lnSpc>
                  <a:spcPct val="110000"/>
                </a:lnSpc>
                <a:spcBef>
                  <a:spcPct val="20000"/>
                </a:spcBef>
                <a:buSzPct val="90000"/>
              </a:pPr>
              <a:r>
                <a:rPr lang="en-US" sz="900" b="1">
                  <a:solidFill>
                    <a:srgbClr val="FFFFFF"/>
                  </a:solidFill>
                  <a:latin typeface="Arial" charset="0"/>
                </a:rPr>
                <a:t>Driving Need:  </a:t>
              </a:r>
              <a:r>
                <a:rPr lang="en-US" sz="900">
                  <a:solidFill>
                    <a:srgbClr val="FFFFFF"/>
                  </a:solidFill>
                  <a:latin typeface="Arial" charset="0"/>
                </a:rPr>
                <a:t>To be liked</a:t>
              </a:r>
            </a:p>
            <a:p>
              <a:pPr>
                <a:lnSpc>
                  <a:spcPct val="110000"/>
                </a:lnSpc>
                <a:spcBef>
                  <a:spcPct val="20000"/>
                </a:spcBef>
                <a:buSzPct val="90000"/>
              </a:pPr>
              <a:r>
                <a:rPr lang="en-US" sz="900" b="1">
                  <a:solidFill>
                    <a:srgbClr val="FFFFFF"/>
                  </a:solidFill>
                  <a:latin typeface="Arial" charset="0"/>
                </a:rPr>
                <a:t>Additional needs:</a:t>
              </a:r>
              <a:r>
                <a:rPr lang="en-US" sz="900">
                  <a:solidFill>
                    <a:srgbClr val="FFFFFF"/>
                  </a:solidFill>
                  <a:latin typeface="Arial" charset="0"/>
                </a:rPr>
                <a:t>	</a:t>
              </a:r>
            </a:p>
            <a:p>
              <a:pPr>
                <a:lnSpc>
                  <a:spcPct val="110000"/>
                </a:lnSpc>
                <a:spcBef>
                  <a:spcPct val="20000"/>
                </a:spcBef>
                <a:buSzPct val="90000"/>
                <a:buFontTx/>
                <a:buBlip>
                  <a:blip r:embed="rId4"/>
                </a:buBlip>
              </a:pPr>
              <a:r>
                <a:rPr lang="en-US" sz="900">
                  <a:solidFill>
                    <a:srgbClr val="FFFFFF"/>
                  </a:solidFill>
                  <a:latin typeface="Arial" charset="0"/>
                </a:rPr>
                <a:t>Recognition and praise</a:t>
              </a:r>
            </a:p>
            <a:p>
              <a:pPr>
                <a:lnSpc>
                  <a:spcPct val="110000"/>
                </a:lnSpc>
                <a:spcBef>
                  <a:spcPct val="20000"/>
                </a:spcBef>
                <a:buSzPct val="90000"/>
                <a:buFontTx/>
                <a:buBlip>
                  <a:blip r:embed="rId4"/>
                </a:buBlip>
              </a:pPr>
              <a:r>
                <a:rPr lang="en-US" sz="900">
                  <a:solidFill>
                    <a:srgbClr val="FFFFFF"/>
                  </a:solidFill>
                  <a:latin typeface="Arial" charset="0"/>
                </a:rPr>
                <a:t>To work with others</a:t>
              </a:r>
            </a:p>
            <a:p>
              <a:pPr>
                <a:lnSpc>
                  <a:spcPct val="110000"/>
                </a:lnSpc>
                <a:spcBef>
                  <a:spcPct val="20000"/>
                </a:spcBef>
                <a:buSzPct val="90000"/>
                <a:buFontTx/>
                <a:buBlip>
                  <a:blip r:embed="rId4"/>
                </a:buBlip>
              </a:pPr>
              <a:r>
                <a:rPr lang="en-US" sz="900">
                  <a:solidFill>
                    <a:srgbClr val="FFFFFF"/>
                  </a:solidFill>
                  <a:latin typeface="Arial" charset="0"/>
                </a:rPr>
                <a:t>Incentives</a:t>
              </a:r>
            </a:p>
            <a:p>
              <a:pPr>
                <a:lnSpc>
                  <a:spcPct val="110000"/>
                </a:lnSpc>
                <a:spcBef>
                  <a:spcPct val="20000"/>
                </a:spcBef>
                <a:buSzPct val="90000"/>
                <a:buFontTx/>
                <a:buBlip>
                  <a:blip r:embed="rId4"/>
                </a:buBlip>
              </a:pPr>
              <a:r>
                <a:rPr lang="en-US" sz="900">
                  <a:solidFill>
                    <a:srgbClr val="FFFFFF"/>
                  </a:solidFill>
                  <a:latin typeface="Arial" charset="0"/>
                </a:rPr>
                <a:t>To touch </a:t>
              </a:r>
            </a:p>
            <a:p>
              <a:pPr>
                <a:lnSpc>
                  <a:spcPct val="110000"/>
                </a:lnSpc>
                <a:spcBef>
                  <a:spcPct val="20000"/>
                </a:spcBef>
                <a:buSzPct val="90000"/>
              </a:pPr>
              <a:r>
                <a:rPr lang="en-US" sz="900" b="1">
                  <a:solidFill>
                    <a:srgbClr val="FFFFFF"/>
                  </a:solidFill>
                  <a:latin typeface="Arial" charset="0"/>
                </a:rPr>
                <a:t>Flag Word:  </a:t>
              </a:r>
              <a:r>
                <a:rPr lang="en-US" sz="900">
                  <a:solidFill>
                    <a:srgbClr val="FFFFFF"/>
                  </a:solidFill>
                  <a:latin typeface="Arial" charset="0"/>
                </a:rPr>
                <a:t>______________</a:t>
              </a:r>
            </a:p>
          </p:txBody>
        </p:sp>
        <p:sp>
          <p:nvSpPr>
            <p:cNvPr id="47" name="TextBox 46"/>
            <p:cNvSpPr txBox="1">
              <a:spLocks noChangeArrowheads="1"/>
            </p:cNvSpPr>
            <p:nvPr/>
          </p:nvSpPr>
          <p:spPr bwMode="auto">
            <a:xfrm>
              <a:off x="304008" y="2638003"/>
              <a:ext cx="793380" cy="36923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i="1">
                  <a:solidFill>
                    <a:srgbClr val="EBE600"/>
                  </a:solidFill>
                </a:rPr>
                <a:t>WHO</a:t>
              </a:r>
            </a:p>
          </p:txBody>
        </p:sp>
      </p:grpSp>
      <p:grpSp>
        <p:nvGrpSpPr>
          <p:cNvPr id="6" name="Group 11"/>
          <p:cNvGrpSpPr>
            <a:grpSpLocks/>
          </p:cNvGrpSpPr>
          <p:nvPr/>
        </p:nvGrpSpPr>
        <p:grpSpPr bwMode="auto">
          <a:xfrm>
            <a:off x="4766073" y="1017985"/>
            <a:ext cx="2049065" cy="1497390"/>
            <a:chOff x="-904081" y="1011237"/>
            <a:chExt cx="2732088" cy="1996002"/>
          </a:xfrm>
        </p:grpSpPr>
        <p:sp>
          <p:nvSpPr>
            <p:cNvPr id="49" name="TextBox 48"/>
            <p:cNvSpPr txBox="1">
              <a:spLocks noChangeArrowheads="1"/>
            </p:cNvSpPr>
            <p:nvPr/>
          </p:nvSpPr>
          <p:spPr bwMode="auto">
            <a:xfrm>
              <a:off x="-904081" y="1011237"/>
              <a:ext cx="2732088" cy="19903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900" i="1">
                  <a:solidFill>
                    <a:srgbClr val="F2EBD9"/>
                  </a:solidFill>
                </a:rPr>
                <a:t>CONTROLLER</a:t>
              </a:r>
            </a:p>
            <a:p>
              <a:pPr>
                <a:lnSpc>
                  <a:spcPct val="110000"/>
                </a:lnSpc>
                <a:spcBef>
                  <a:spcPct val="20000"/>
                </a:spcBef>
                <a:buSzPct val="90000"/>
              </a:pPr>
              <a:r>
                <a:rPr lang="en-US" sz="900" b="1">
                  <a:solidFill>
                    <a:srgbClr val="FFFFFF"/>
                  </a:solidFill>
                  <a:latin typeface="Arial" charset="0"/>
                </a:rPr>
                <a:t>Driving Need:  </a:t>
              </a:r>
              <a:r>
                <a:rPr lang="en-US" sz="900">
                  <a:solidFill>
                    <a:srgbClr val="FFFFFF"/>
                  </a:solidFill>
                  <a:latin typeface="Arial" charset="0"/>
                </a:rPr>
                <a:t>To be in control</a:t>
              </a:r>
            </a:p>
            <a:p>
              <a:pPr>
                <a:lnSpc>
                  <a:spcPct val="110000"/>
                </a:lnSpc>
                <a:spcBef>
                  <a:spcPct val="20000"/>
                </a:spcBef>
                <a:buSzPct val="90000"/>
              </a:pPr>
              <a:r>
                <a:rPr lang="en-US" sz="900" b="1">
                  <a:solidFill>
                    <a:srgbClr val="FFFFFF"/>
                  </a:solidFill>
                  <a:latin typeface="Arial" charset="0"/>
                </a:rPr>
                <a:t>Additional needs:</a:t>
              </a:r>
              <a:r>
                <a:rPr lang="en-US" sz="900">
                  <a:solidFill>
                    <a:srgbClr val="FFFFFF"/>
                  </a:solidFill>
                  <a:latin typeface="Arial" charset="0"/>
                </a:rPr>
                <a:t>	</a:t>
              </a:r>
            </a:p>
            <a:p>
              <a:pPr>
                <a:lnSpc>
                  <a:spcPct val="110000"/>
                </a:lnSpc>
                <a:spcBef>
                  <a:spcPct val="20000"/>
                </a:spcBef>
                <a:buSzPct val="90000"/>
                <a:buFontTx/>
                <a:buBlip>
                  <a:blip r:embed="rId4"/>
                </a:buBlip>
              </a:pPr>
              <a:r>
                <a:rPr lang="en-US" sz="900">
                  <a:solidFill>
                    <a:srgbClr val="FFFFFF"/>
                  </a:solidFill>
                  <a:latin typeface="Arial" charset="0"/>
                </a:rPr>
                <a:t>Options</a:t>
              </a:r>
            </a:p>
            <a:p>
              <a:pPr>
                <a:lnSpc>
                  <a:spcPct val="110000"/>
                </a:lnSpc>
                <a:spcBef>
                  <a:spcPct val="20000"/>
                </a:spcBef>
                <a:buSzPct val="90000"/>
                <a:buFontTx/>
                <a:buBlip>
                  <a:blip r:embed="rId4"/>
                </a:buBlip>
              </a:pPr>
              <a:r>
                <a:rPr lang="en-US" sz="900">
                  <a:solidFill>
                    <a:srgbClr val="FFFFFF"/>
                  </a:solidFill>
                  <a:latin typeface="Arial" charset="0"/>
                </a:rPr>
                <a:t>To make decisions</a:t>
              </a:r>
            </a:p>
            <a:p>
              <a:pPr>
                <a:lnSpc>
                  <a:spcPct val="110000"/>
                </a:lnSpc>
                <a:spcBef>
                  <a:spcPct val="20000"/>
                </a:spcBef>
                <a:buSzPct val="90000"/>
                <a:buFontTx/>
                <a:buBlip>
                  <a:blip r:embed="rId4"/>
                </a:buBlip>
              </a:pPr>
              <a:r>
                <a:rPr lang="en-US" sz="900">
                  <a:solidFill>
                    <a:srgbClr val="FFFFFF"/>
                  </a:solidFill>
                  <a:latin typeface="Arial" charset="0"/>
                </a:rPr>
                <a:t>Action and results</a:t>
              </a:r>
            </a:p>
            <a:p>
              <a:pPr>
                <a:lnSpc>
                  <a:spcPct val="110000"/>
                </a:lnSpc>
                <a:spcBef>
                  <a:spcPct val="20000"/>
                </a:spcBef>
                <a:buSzPct val="90000"/>
                <a:buFontTx/>
                <a:buBlip>
                  <a:blip r:embed="rId4"/>
                </a:buBlip>
              </a:pPr>
              <a:r>
                <a:rPr lang="en-US" sz="900">
                  <a:solidFill>
                    <a:srgbClr val="FFFFFF"/>
                  </a:solidFill>
                  <a:latin typeface="Arial" charset="0"/>
                </a:rPr>
                <a:t>To win</a:t>
              </a:r>
            </a:p>
            <a:p>
              <a:pPr>
                <a:lnSpc>
                  <a:spcPct val="110000"/>
                </a:lnSpc>
                <a:spcBef>
                  <a:spcPct val="20000"/>
                </a:spcBef>
                <a:buSzPct val="90000"/>
              </a:pPr>
              <a:r>
                <a:rPr lang="en-US" sz="900" b="1">
                  <a:solidFill>
                    <a:srgbClr val="FFFFFF"/>
                  </a:solidFill>
                  <a:latin typeface="Arial" charset="0"/>
                </a:rPr>
                <a:t>Flag Word:  </a:t>
              </a:r>
              <a:r>
                <a:rPr lang="en-US" sz="900">
                  <a:solidFill>
                    <a:srgbClr val="FFFFFF"/>
                  </a:solidFill>
                  <a:latin typeface="Arial" charset="0"/>
                </a:rPr>
                <a:t>______________</a:t>
              </a:r>
            </a:p>
          </p:txBody>
        </p:sp>
        <p:sp>
          <p:nvSpPr>
            <p:cNvPr id="50" name="TextBox 49"/>
            <p:cNvSpPr txBox="1">
              <a:spLocks noChangeArrowheads="1"/>
            </p:cNvSpPr>
            <p:nvPr/>
          </p:nvSpPr>
          <p:spPr bwMode="auto">
            <a:xfrm>
              <a:off x="313532" y="2638003"/>
              <a:ext cx="916064" cy="36923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200" i="1">
                  <a:solidFill>
                    <a:srgbClr val="EBE600"/>
                  </a:solidFill>
                </a:rPr>
                <a:t>WHAT</a:t>
              </a:r>
            </a:p>
          </p:txBody>
        </p:sp>
      </p:grpSp>
      <p:sp>
        <p:nvSpPr>
          <p:cNvPr id="51" name="Rectangle 69"/>
          <p:cNvSpPr>
            <a:spLocks noChangeArrowheads="1"/>
          </p:cNvSpPr>
          <p:nvPr/>
        </p:nvSpPr>
        <p:spPr bwMode="auto">
          <a:xfrm>
            <a:off x="2416756" y="1844279"/>
            <a:ext cx="249268" cy="1722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I</a:t>
            </a:r>
          </a:p>
          <a:p>
            <a:pPr algn="ctr" defTabSz="470297">
              <a:defRPr/>
            </a:pPr>
            <a:r>
              <a:rPr lang="en-US" sz="1200" dirty="0">
                <a:solidFill>
                  <a:schemeClr val="bg1">
                    <a:lumMod val="95000"/>
                  </a:schemeClr>
                </a:solidFill>
              </a:rPr>
              <a:t>M</a:t>
            </a:r>
          </a:p>
          <a:p>
            <a:pPr algn="ctr" defTabSz="470297">
              <a:defRPr/>
            </a:pPr>
            <a:r>
              <a:rPr lang="en-US" sz="1200" dirty="0">
                <a:solidFill>
                  <a:schemeClr val="bg1">
                    <a:lumMod val="95000"/>
                  </a:schemeClr>
                </a:solidFill>
              </a:rPr>
              <a:t>P</a:t>
            </a:r>
          </a:p>
          <a:p>
            <a:pPr algn="ctr" defTabSz="470297">
              <a:defRPr/>
            </a:pPr>
            <a:r>
              <a:rPr lang="en-US" sz="1200" dirty="0">
                <a:solidFill>
                  <a:schemeClr val="bg1">
                    <a:lumMod val="95000"/>
                  </a:schemeClr>
                </a:solidFill>
              </a:rPr>
              <a:t>L</a:t>
            </a:r>
          </a:p>
          <a:p>
            <a:pPr algn="ctr" defTabSz="470297">
              <a:defRPr/>
            </a:pPr>
            <a:r>
              <a:rPr lang="en-US" sz="1200" dirty="0">
                <a:solidFill>
                  <a:schemeClr val="bg1">
                    <a:lumMod val="95000"/>
                  </a:schemeClr>
                </a:solidFill>
              </a:rPr>
              <a:t>E</a:t>
            </a:r>
          </a:p>
          <a:p>
            <a:pPr algn="ctr" defTabSz="470297">
              <a:defRPr/>
            </a:pPr>
            <a:r>
              <a:rPr lang="en-US" sz="1200" dirty="0">
                <a:solidFill>
                  <a:schemeClr val="bg1">
                    <a:lumMod val="95000"/>
                  </a:schemeClr>
                </a:solidFill>
              </a:rPr>
              <a:t>M</a:t>
            </a:r>
          </a:p>
          <a:p>
            <a:pPr algn="ctr" defTabSz="470297">
              <a:defRPr/>
            </a:pPr>
            <a:r>
              <a:rPr lang="en-US" sz="1200" dirty="0">
                <a:solidFill>
                  <a:schemeClr val="bg1">
                    <a:lumMod val="95000"/>
                  </a:schemeClr>
                </a:solidFill>
              </a:rPr>
              <a:t>E</a:t>
            </a:r>
            <a:br>
              <a:rPr lang="en-US" sz="1200" dirty="0">
                <a:solidFill>
                  <a:schemeClr val="bg1">
                    <a:lumMod val="95000"/>
                  </a:schemeClr>
                </a:solidFill>
              </a:rPr>
            </a:br>
            <a:r>
              <a:rPr lang="en-US" sz="1200" dirty="0">
                <a:solidFill>
                  <a:schemeClr val="bg1">
                    <a:lumMod val="95000"/>
                  </a:schemeClr>
                </a:solidFill>
              </a:rPr>
              <a:t>N</a:t>
            </a:r>
            <a:br>
              <a:rPr lang="en-US" sz="1200" dirty="0">
                <a:solidFill>
                  <a:schemeClr val="bg1">
                    <a:lumMod val="95000"/>
                  </a:schemeClr>
                </a:solidFill>
              </a:rPr>
            </a:br>
            <a:r>
              <a:rPr lang="en-US" sz="1200" dirty="0">
                <a:solidFill>
                  <a:schemeClr val="bg1">
                    <a:lumMod val="95000"/>
                  </a:schemeClr>
                </a:solidFill>
              </a:rPr>
              <a:t>T</a:t>
            </a:r>
          </a:p>
        </p:txBody>
      </p:sp>
      <p:sp>
        <p:nvSpPr>
          <p:cNvPr id="52" name="Rectangle 71"/>
          <p:cNvSpPr>
            <a:spLocks noChangeArrowheads="1"/>
          </p:cNvSpPr>
          <p:nvPr/>
        </p:nvSpPr>
        <p:spPr bwMode="auto">
          <a:xfrm>
            <a:off x="4264819" y="611982"/>
            <a:ext cx="421559" cy="2447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defRPr/>
            </a:pPr>
            <a:r>
              <a:rPr lang="en-US" sz="1200" dirty="0">
                <a:solidFill>
                  <a:schemeClr val="bg1">
                    <a:lumMod val="95000"/>
                  </a:schemeClr>
                </a:solidFill>
              </a:rPr>
              <a:t>TASK</a:t>
            </a:r>
          </a:p>
        </p:txBody>
      </p:sp>
      <p:sp>
        <p:nvSpPr>
          <p:cNvPr id="53" name="Rectangle 72"/>
          <p:cNvSpPr>
            <a:spLocks noChangeArrowheads="1"/>
          </p:cNvSpPr>
          <p:nvPr/>
        </p:nvSpPr>
        <p:spPr bwMode="auto">
          <a:xfrm>
            <a:off x="3939778" y="4597004"/>
            <a:ext cx="898613" cy="2447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defRPr/>
            </a:pPr>
            <a:r>
              <a:rPr lang="en-US" sz="1200" dirty="0">
                <a:solidFill>
                  <a:schemeClr val="bg1">
                    <a:lumMod val="95000"/>
                  </a:schemeClr>
                </a:solidFill>
              </a:rPr>
              <a:t>RESPONSIVE</a:t>
            </a:r>
          </a:p>
        </p:txBody>
      </p:sp>
      <p:sp>
        <p:nvSpPr>
          <p:cNvPr id="54" name="Rectangle 69"/>
          <p:cNvSpPr>
            <a:spLocks noChangeArrowheads="1"/>
          </p:cNvSpPr>
          <p:nvPr/>
        </p:nvSpPr>
        <p:spPr bwMode="auto">
          <a:xfrm>
            <a:off x="6503532" y="1937148"/>
            <a:ext cx="217209" cy="1537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defRPr/>
            </a:pPr>
            <a:r>
              <a:rPr lang="en-US" sz="1200" dirty="0">
                <a:solidFill>
                  <a:schemeClr val="bg1">
                    <a:lumMod val="95000"/>
                  </a:schemeClr>
                </a:solidFill>
              </a:rPr>
              <a:t>I</a:t>
            </a:r>
          </a:p>
          <a:p>
            <a:pPr algn="ctr" defTabSz="470297">
              <a:defRPr/>
            </a:pPr>
            <a:r>
              <a:rPr lang="en-US" sz="1200" dirty="0">
                <a:solidFill>
                  <a:schemeClr val="bg1">
                    <a:lumMod val="95000"/>
                  </a:schemeClr>
                </a:solidFill>
              </a:rPr>
              <a:t>N</a:t>
            </a:r>
          </a:p>
          <a:p>
            <a:pPr algn="ctr" defTabSz="470297">
              <a:defRPr/>
            </a:pPr>
            <a:r>
              <a:rPr lang="en-US" sz="1200" dirty="0">
                <a:solidFill>
                  <a:schemeClr val="bg1">
                    <a:lumMod val="95000"/>
                  </a:schemeClr>
                </a:solidFill>
              </a:rPr>
              <a:t>I</a:t>
            </a:r>
          </a:p>
          <a:p>
            <a:pPr algn="ctr" defTabSz="470297">
              <a:defRPr/>
            </a:pPr>
            <a:r>
              <a:rPr lang="en-US" sz="1200" dirty="0">
                <a:solidFill>
                  <a:schemeClr val="bg1">
                    <a:lumMod val="95000"/>
                  </a:schemeClr>
                </a:solidFill>
              </a:rPr>
              <a:t>T</a:t>
            </a:r>
          </a:p>
          <a:p>
            <a:pPr algn="ctr" defTabSz="470297">
              <a:defRPr/>
            </a:pPr>
            <a:r>
              <a:rPr lang="en-US" sz="1200" dirty="0">
                <a:solidFill>
                  <a:schemeClr val="bg1">
                    <a:lumMod val="95000"/>
                  </a:schemeClr>
                </a:solidFill>
              </a:rPr>
              <a:t>I</a:t>
            </a:r>
          </a:p>
          <a:p>
            <a:pPr algn="ctr" defTabSz="470297">
              <a:defRPr/>
            </a:pPr>
            <a:r>
              <a:rPr lang="en-US" sz="1200" dirty="0">
                <a:solidFill>
                  <a:schemeClr val="bg1">
                    <a:lumMod val="95000"/>
                  </a:schemeClr>
                </a:solidFill>
              </a:rPr>
              <a:t>A</a:t>
            </a:r>
          </a:p>
          <a:p>
            <a:pPr algn="ctr" defTabSz="470297">
              <a:defRPr/>
            </a:pPr>
            <a:r>
              <a:rPr lang="en-US" sz="1200" dirty="0">
                <a:solidFill>
                  <a:schemeClr val="bg1">
                    <a:lumMod val="95000"/>
                  </a:schemeClr>
                </a:solidFill>
              </a:rPr>
              <a:t>T</a:t>
            </a:r>
            <a:br>
              <a:rPr lang="en-US" sz="1200" dirty="0">
                <a:solidFill>
                  <a:schemeClr val="bg1">
                    <a:lumMod val="95000"/>
                  </a:schemeClr>
                </a:solidFill>
              </a:rPr>
            </a:br>
            <a:r>
              <a:rPr lang="en-US" sz="1200" dirty="0">
                <a:solidFill>
                  <a:schemeClr val="bg1">
                    <a:lumMod val="95000"/>
                  </a:schemeClr>
                </a:solidFill>
              </a:rPr>
              <a:t>E</a:t>
            </a:r>
          </a:p>
        </p:txBody>
      </p:sp>
      <p:grpSp>
        <p:nvGrpSpPr>
          <p:cNvPr id="11" name="Group 31"/>
          <p:cNvGrpSpPr>
            <a:grpSpLocks/>
          </p:cNvGrpSpPr>
          <p:nvPr/>
        </p:nvGrpSpPr>
        <p:grpSpPr bwMode="auto">
          <a:xfrm>
            <a:off x="2562225" y="711994"/>
            <a:ext cx="4112419" cy="4017169"/>
            <a:chOff x="1905998" y="950029"/>
            <a:chExt cx="5484406" cy="5355380"/>
          </a:xfrm>
        </p:grpSpPr>
        <p:pic>
          <p:nvPicPr>
            <p:cNvPr id="359451" name="Picture 5" descr="C:\Users\BrooMeister\Desktop\Work-PC\Aquent\Effectiveness Institute\PS Release\crosshairs_01.png"/>
            <p:cNvPicPr>
              <a:picLocks noChangeAspect="1" noChangeArrowheads="1"/>
            </p:cNvPicPr>
            <p:nvPr/>
          </p:nvPicPr>
          <p:blipFill>
            <a:blip r:embed="rId5">
              <a:extLst>
                <a:ext uri="{28A0092B-C50C-407E-A947-70E740481C1C}">
                  <a14:useLocalDpi xmlns:a14="http://schemas.microsoft.com/office/drawing/2010/main" val="0"/>
                </a:ext>
              </a:extLst>
            </a:blip>
            <a:srcRect l="19009" t="9888" r="15506" b="4851"/>
            <a:stretch>
              <a:fillRect/>
            </a:stretch>
          </p:blipFill>
          <p:spPr bwMode="auto">
            <a:xfrm>
              <a:off x="1905998" y="950029"/>
              <a:ext cx="5484406" cy="53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52" name="Rectangle 69"/>
            <p:cNvSpPr>
              <a:spLocks noChangeArrowheads="1"/>
            </p:cNvSpPr>
            <p:nvPr/>
          </p:nvSpPr>
          <p:spPr bwMode="auto">
            <a:xfrm>
              <a:off x="4404124" y="1611913"/>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359453" name="Rectangle 69"/>
            <p:cNvSpPr>
              <a:spLocks noChangeArrowheads="1"/>
            </p:cNvSpPr>
            <p:nvPr/>
          </p:nvSpPr>
          <p:spPr bwMode="auto">
            <a:xfrm>
              <a:off x="4779991" y="3511850"/>
              <a:ext cx="1976863"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359454" name="Rectangle 69"/>
            <p:cNvSpPr>
              <a:spLocks noChangeArrowheads="1"/>
            </p:cNvSpPr>
            <p:nvPr/>
          </p:nvSpPr>
          <p:spPr bwMode="auto">
            <a:xfrm>
              <a:off x="4404124" y="4094370"/>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359455" name="Rectangle 69"/>
            <p:cNvSpPr>
              <a:spLocks noChangeArrowheads="1"/>
            </p:cNvSpPr>
            <p:nvPr/>
          </p:nvSpPr>
          <p:spPr bwMode="auto">
            <a:xfrm>
              <a:off x="2322013" y="3511850"/>
              <a:ext cx="1976863"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grpSp>
      <p:grpSp>
        <p:nvGrpSpPr>
          <p:cNvPr id="12" name="Group 10"/>
          <p:cNvGrpSpPr>
            <a:grpSpLocks/>
          </p:cNvGrpSpPr>
          <p:nvPr/>
        </p:nvGrpSpPr>
        <p:grpSpPr bwMode="auto">
          <a:xfrm>
            <a:off x="1478757" y="1122760"/>
            <a:ext cx="3879056" cy="2897684"/>
            <a:chOff x="1391443" y="1675702"/>
            <a:chExt cx="5171281" cy="3862294"/>
          </a:xfrm>
        </p:grpSpPr>
        <p:sp>
          <p:nvSpPr>
            <p:cNvPr id="9" name="TextBox 8"/>
            <p:cNvSpPr txBox="1">
              <a:spLocks noChangeArrowheads="1"/>
            </p:cNvSpPr>
            <p:nvPr/>
          </p:nvSpPr>
          <p:spPr bwMode="auto">
            <a:xfrm>
              <a:off x="1391443" y="1675702"/>
              <a:ext cx="5171281" cy="385755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lnSpc>
                  <a:spcPct val="110000"/>
                </a:lnSpc>
                <a:spcBef>
                  <a:spcPct val="20000"/>
                </a:spcBef>
                <a:buSzPct val="90000"/>
              </a:pPr>
              <a:r>
                <a:rPr lang="en-US" sz="1800" i="1">
                  <a:solidFill>
                    <a:srgbClr val="F2EBD9"/>
                  </a:solidFill>
                </a:rPr>
                <a:t>ANALYZER</a:t>
              </a:r>
            </a:p>
            <a:p>
              <a:pPr>
                <a:lnSpc>
                  <a:spcPct val="110000"/>
                </a:lnSpc>
                <a:spcBef>
                  <a:spcPct val="20000"/>
                </a:spcBef>
                <a:buSzPct val="90000"/>
              </a:pPr>
              <a:r>
                <a:rPr lang="en-US" sz="1800" b="1">
                  <a:solidFill>
                    <a:srgbClr val="FFFFFF"/>
                  </a:solidFill>
                  <a:latin typeface="Arial" charset="0"/>
                </a:rPr>
                <a:t>Driving Need:  </a:t>
              </a:r>
              <a:r>
                <a:rPr lang="en-US" sz="1800">
                  <a:solidFill>
                    <a:srgbClr val="FFFFFF"/>
                  </a:solidFill>
                  <a:latin typeface="Arial" charset="0"/>
                </a:rPr>
                <a:t>To get it right</a:t>
              </a:r>
            </a:p>
            <a:p>
              <a:pPr>
                <a:lnSpc>
                  <a:spcPct val="110000"/>
                </a:lnSpc>
                <a:spcBef>
                  <a:spcPct val="20000"/>
                </a:spcBef>
                <a:buSzPct val="90000"/>
              </a:pPr>
              <a:r>
                <a:rPr lang="en-US" sz="1800" b="1">
                  <a:solidFill>
                    <a:srgbClr val="FFFFFF"/>
                  </a:solidFill>
                  <a:latin typeface="Arial" charset="0"/>
                </a:rPr>
                <a:t>Additional needs:</a:t>
              </a:r>
              <a:r>
                <a:rPr lang="en-US" sz="1800">
                  <a:solidFill>
                    <a:srgbClr val="FFFFFF"/>
                  </a:solidFill>
                  <a:latin typeface="Arial" charset="0"/>
                </a:rPr>
                <a:t>	</a:t>
              </a:r>
            </a:p>
            <a:p>
              <a:pPr>
                <a:lnSpc>
                  <a:spcPct val="110000"/>
                </a:lnSpc>
                <a:spcBef>
                  <a:spcPct val="20000"/>
                </a:spcBef>
                <a:buSzPct val="90000"/>
                <a:buFontTx/>
                <a:buBlip>
                  <a:blip r:embed="rId4"/>
                </a:buBlip>
              </a:pPr>
              <a:r>
                <a:rPr lang="en-US" sz="1800">
                  <a:solidFill>
                    <a:srgbClr val="FFFFFF"/>
                  </a:solidFill>
                  <a:latin typeface="Arial" charset="0"/>
                </a:rPr>
                <a:t>Precision and accuracy</a:t>
              </a:r>
            </a:p>
            <a:p>
              <a:pPr>
                <a:lnSpc>
                  <a:spcPct val="110000"/>
                </a:lnSpc>
                <a:spcBef>
                  <a:spcPct val="20000"/>
                </a:spcBef>
                <a:buSzPct val="90000"/>
                <a:buFontTx/>
                <a:buBlip>
                  <a:blip r:embed="rId4"/>
                </a:buBlip>
              </a:pPr>
              <a:r>
                <a:rPr lang="en-US" sz="1800">
                  <a:solidFill>
                    <a:srgbClr val="FFFFFF"/>
                  </a:solidFill>
                  <a:latin typeface="Arial" charset="0"/>
                </a:rPr>
                <a:t>Time for decisions</a:t>
              </a:r>
            </a:p>
            <a:p>
              <a:pPr>
                <a:lnSpc>
                  <a:spcPct val="110000"/>
                </a:lnSpc>
                <a:spcBef>
                  <a:spcPct val="20000"/>
                </a:spcBef>
                <a:buSzPct val="90000"/>
                <a:buFontTx/>
                <a:buBlip>
                  <a:blip r:embed="rId4"/>
                </a:buBlip>
              </a:pPr>
              <a:r>
                <a:rPr lang="en-US" sz="1800">
                  <a:solidFill>
                    <a:srgbClr val="FFFFFF"/>
                  </a:solidFill>
                  <a:latin typeface="Arial" charset="0"/>
                </a:rPr>
                <a:t>Detailed explanations</a:t>
              </a:r>
            </a:p>
            <a:p>
              <a:pPr>
                <a:lnSpc>
                  <a:spcPct val="110000"/>
                </a:lnSpc>
                <a:spcBef>
                  <a:spcPct val="20000"/>
                </a:spcBef>
                <a:buSzPct val="90000"/>
                <a:buFontTx/>
                <a:buBlip>
                  <a:blip r:embed="rId4"/>
                </a:buBlip>
              </a:pPr>
              <a:r>
                <a:rPr lang="en-US" sz="1800">
                  <a:solidFill>
                    <a:srgbClr val="FFFFFF"/>
                  </a:solidFill>
                  <a:latin typeface="Arial" charset="0"/>
                </a:rPr>
                <a:t>To know the rules</a:t>
              </a:r>
            </a:p>
            <a:p>
              <a:pPr>
                <a:lnSpc>
                  <a:spcPct val="110000"/>
                </a:lnSpc>
                <a:spcBef>
                  <a:spcPct val="20000"/>
                </a:spcBef>
                <a:buSzPct val="90000"/>
              </a:pPr>
              <a:r>
                <a:rPr lang="en-US" sz="1800" b="1">
                  <a:solidFill>
                    <a:srgbClr val="FFFFFF"/>
                  </a:solidFill>
                  <a:latin typeface="Arial" charset="0"/>
                </a:rPr>
                <a:t>Flag Word:  </a:t>
              </a:r>
              <a:r>
                <a:rPr lang="en-US" sz="1800">
                  <a:solidFill>
                    <a:srgbClr val="FFFFFF"/>
                  </a:solidFill>
                  <a:latin typeface="Arial" charset="0"/>
                </a:rPr>
                <a:t>______________</a:t>
              </a:r>
            </a:p>
          </p:txBody>
        </p:sp>
        <p:sp>
          <p:nvSpPr>
            <p:cNvPr id="10" name="TextBox 9"/>
            <p:cNvSpPr txBox="1">
              <a:spLocks noChangeArrowheads="1"/>
            </p:cNvSpPr>
            <p:nvPr/>
          </p:nvSpPr>
          <p:spPr bwMode="auto">
            <a:xfrm>
              <a:off x="3694552" y="4922647"/>
              <a:ext cx="1316826" cy="61534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2400" i="1">
                  <a:solidFill>
                    <a:srgbClr val="EBE600"/>
                  </a:solidFill>
                </a:rPr>
                <a:t>WHY</a:t>
              </a:r>
            </a:p>
          </p:txBody>
        </p:sp>
      </p:grpSp>
      <p:sp>
        <p:nvSpPr>
          <p:cNvPr id="359460" name="Text Box 36"/>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6.3</a:t>
            </a:r>
          </a:p>
        </p:txBody>
      </p:sp>
    </p:spTree>
    <p:extLst>
      <p:ext uri="{BB962C8B-B14F-4D97-AF65-F5344CB8AC3E}">
        <p14:creationId xmlns:p14="http://schemas.microsoft.com/office/powerpoint/2010/main" val="7122069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29"/>
                                        </p:tgtEl>
                                        <p:attrNameLst>
                                          <p:attrName>style.opacity</p:attrName>
                                        </p:attrNameLst>
                                      </p:cBhvr>
                                      <p:to>
                                        <p:strVal val="0.1"/>
                                      </p:to>
                                    </p:set>
                                    <p:animEffect filter="image" prLst="opacity: 0.1">
                                      <p:cBhvr rctx="IE">
                                        <p:cTn id="7" dur="indefinite"/>
                                        <p:tgtEl>
                                          <p:spTgt spid="29"/>
                                        </p:tgtEl>
                                      </p:cBhvr>
                                    </p:animEffect>
                                  </p:childTnLst>
                                </p:cTn>
                              </p:par>
                              <p:par>
                                <p:cTn id="8" presetID="10" presetClass="exit" presetSubtype="0" fill="hold" grpId="1"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3"/>
                                        </p:tgtEl>
                                      </p:cBhvr>
                                    </p:animEffect>
                                    <p:set>
                                      <p:cBhvr>
                                        <p:cTn id="16" dur="1" fill="hold">
                                          <p:stCondLst>
                                            <p:cond delay="499"/>
                                          </p:stCondLst>
                                        </p:cTn>
                                        <p:tgtEl>
                                          <p:spTgt spid="33"/>
                                        </p:tgtEl>
                                        <p:attrNameLst>
                                          <p:attrName>style.visibility</p:attrName>
                                        </p:attrNameLst>
                                      </p:cBhvr>
                                      <p:to>
                                        <p:strVal val="hidden"/>
                                      </p:to>
                                    </p:set>
                                  </p:childTnLst>
                                </p:cTn>
                              </p:par>
                              <p:par>
                                <p:cTn id="17" presetID="9" presetClass="emph" presetSubtype="0" nodeType="withEffect">
                                  <p:stCondLst>
                                    <p:cond delay="0"/>
                                  </p:stCondLst>
                                  <p:childTnLst>
                                    <p:set>
                                      <p:cBhvr rctx="PPT">
                                        <p:cTn id="18" dur="indefinite"/>
                                        <p:tgtEl>
                                          <p:spTgt spid="31"/>
                                        </p:tgtEl>
                                        <p:attrNameLst>
                                          <p:attrName>style.opacity</p:attrName>
                                        </p:attrNameLst>
                                      </p:cBhvr>
                                      <p:to>
                                        <p:strVal val="0.1"/>
                                      </p:to>
                                    </p:set>
                                    <p:animEffect filter="image" prLst="opacity: 0.1">
                                      <p:cBhvr rctx="IE">
                                        <p:cTn id="19" dur="indefinite"/>
                                        <p:tgtEl>
                                          <p:spTgt spid="31"/>
                                        </p:tgtEl>
                                      </p:cBhvr>
                                    </p:animEffect>
                                  </p:childTnLst>
                                </p:cTn>
                              </p:par>
                              <p:par>
                                <p:cTn id="20" presetID="9" presetClass="emph" presetSubtype="0" nodeType="withEffect">
                                  <p:stCondLst>
                                    <p:cond delay="0"/>
                                  </p:stCondLst>
                                  <p:childTnLst>
                                    <p:set>
                                      <p:cBhvr rctx="PPT">
                                        <p:cTn id="21" dur="indefinite"/>
                                        <p:tgtEl>
                                          <p:spTgt spid="33"/>
                                        </p:tgtEl>
                                        <p:attrNameLst>
                                          <p:attrName>style.opacity</p:attrName>
                                        </p:attrNameLst>
                                      </p:cBhvr>
                                      <p:to>
                                        <p:strVal val="0.1"/>
                                      </p:to>
                                    </p:set>
                                    <p:animEffect filter="image" prLst="opacity: 0.1">
                                      <p:cBhvr rctx="IE">
                                        <p:cTn id="22" dur="indefinite"/>
                                        <p:tgtEl>
                                          <p:spTgt spid="33"/>
                                        </p:tgtEl>
                                      </p:cBhvr>
                                    </p:animEffect>
                                  </p:childTnLst>
                                </p:cTn>
                              </p:par>
                              <p:par>
                                <p:cTn id="23" presetID="9" presetClass="emph" presetSubtype="0" nodeType="withEffect">
                                  <p:stCondLst>
                                    <p:cond delay="0"/>
                                  </p:stCondLst>
                                  <p:childTnLst>
                                    <p:set>
                                      <p:cBhvr rctx="PPT">
                                        <p:cTn id="24" dur="indefinite"/>
                                        <p:tgtEl>
                                          <p:spTgt spid="4"/>
                                        </p:tgtEl>
                                        <p:attrNameLst>
                                          <p:attrName>style.opacity</p:attrName>
                                        </p:attrNameLst>
                                      </p:cBhvr>
                                      <p:to>
                                        <p:strVal val="0.1"/>
                                      </p:to>
                                    </p:set>
                                    <p:animEffect filter="image" prLst="opacity: 0.1">
                                      <p:cBhvr rctx="IE">
                                        <p:cTn id="25" dur="indefinite"/>
                                        <p:tgtEl>
                                          <p:spTgt spid="4"/>
                                        </p:tgtEl>
                                      </p:cBhvr>
                                    </p:animEffect>
                                  </p:childTnLst>
                                </p:cTn>
                              </p:par>
                              <p:par>
                                <p:cTn id="26" presetID="9" presetClass="emph" presetSubtype="0" grpId="0" nodeType="withEffect">
                                  <p:stCondLst>
                                    <p:cond delay="0"/>
                                  </p:stCondLst>
                                  <p:childTnLst>
                                    <p:set>
                                      <p:cBhvr rctx="PPT">
                                        <p:cTn id="27" dur="indefinite"/>
                                        <p:tgtEl>
                                          <p:spTgt spid="52"/>
                                        </p:tgtEl>
                                        <p:attrNameLst>
                                          <p:attrName>style.opacity</p:attrName>
                                        </p:attrNameLst>
                                      </p:cBhvr>
                                      <p:to>
                                        <p:strVal val="0.1"/>
                                      </p:to>
                                    </p:set>
                                    <p:animEffect filter="image" prLst="opacity: 0.1">
                                      <p:cBhvr rctx="IE">
                                        <p:cTn id="28" dur="indefinite"/>
                                        <p:tgtEl>
                                          <p:spTgt spid="52"/>
                                        </p:tgtEl>
                                      </p:cBhvr>
                                    </p:animEffect>
                                  </p:childTnLst>
                                </p:cTn>
                              </p:par>
                              <p:par>
                                <p:cTn id="29" presetID="9" presetClass="emph" presetSubtype="0" nodeType="withEffect">
                                  <p:stCondLst>
                                    <p:cond delay="0"/>
                                  </p:stCondLst>
                                  <p:childTnLst>
                                    <p:set>
                                      <p:cBhvr rctx="PPT">
                                        <p:cTn id="30" dur="indefinite"/>
                                        <p:tgtEl>
                                          <p:spTgt spid="11"/>
                                        </p:tgtEl>
                                        <p:attrNameLst>
                                          <p:attrName>style.opacity</p:attrName>
                                        </p:attrNameLst>
                                      </p:cBhvr>
                                      <p:to>
                                        <p:strVal val="0.1"/>
                                      </p:to>
                                    </p:set>
                                    <p:animEffect filter="image" prLst="opacity: 0.1">
                                      <p:cBhvr rctx="IE">
                                        <p:cTn id="31" dur="indefinite"/>
                                        <p:tgtEl>
                                          <p:spTgt spid="11"/>
                                        </p:tgtEl>
                                      </p:cBhvr>
                                    </p:animEffect>
                                  </p:childTnLst>
                                </p:cTn>
                              </p:par>
                              <p:par>
                                <p:cTn id="32" presetID="9" presetClass="emph" presetSubtype="0" grpId="0" nodeType="withEffect">
                                  <p:stCondLst>
                                    <p:cond delay="0"/>
                                  </p:stCondLst>
                                  <p:childTnLst>
                                    <p:set>
                                      <p:cBhvr rctx="PPT">
                                        <p:cTn id="33" dur="indefinite"/>
                                        <p:tgtEl>
                                          <p:spTgt spid="53"/>
                                        </p:tgtEl>
                                        <p:attrNameLst>
                                          <p:attrName>style.opacity</p:attrName>
                                        </p:attrNameLst>
                                      </p:cBhvr>
                                      <p:to>
                                        <p:strVal val="0.1"/>
                                      </p:to>
                                    </p:set>
                                    <p:animEffect filter="image" prLst="opacity: 0.1">
                                      <p:cBhvr rctx="IE">
                                        <p:cTn id="34" dur="indefinite"/>
                                        <p:tgtEl>
                                          <p:spTgt spid="53"/>
                                        </p:tgtEl>
                                      </p:cBhvr>
                                    </p:animEffect>
                                  </p:childTnLst>
                                </p:cTn>
                              </p:par>
                              <p:par>
                                <p:cTn id="35" presetID="9" presetClass="emph" presetSubtype="0" grpId="0" nodeType="withEffect">
                                  <p:stCondLst>
                                    <p:cond delay="0"/>
                                  </p:stCondLst>
                                  <p:childTnLst>
                                    <p:set>
                                      <p:cBhvr rctx="PPT">
                                        <p:cTn id="36" dur="indefinite"/>
                                        <p:tgtEl>
                                          <p:spTgt spid="51"/>
                                        </p:tgtEl>
                                        <p:attrNameLst>
                                          <p:attrName>style.opacity</p:attrName>
                                        </p:attrNameLst>
                                      </p:cBhvr>
                                      <p:to>
                                        <p:strVal val="0.1"/>
                                      </p:to>
                                    </p:set>
                                    <p:animEffect filter="image" prLst="opacity: 0.1">
                                      <p:cBhvr rctx="IE">
                                        <p:cTn id="37" dur="indefinite"/>
                                        <p:tgtEl>
                                          <p:spTgt spid="51"/>
                                        </p:tgtEl>
                                      </p:cBhvr>
                                    </p:animEffect>
                                  </p:childTnLst>
                                </p:cTn>
                              </p:par>
                              <p:par>
                                <p:cTn id="38" presetID="9" presetClass="emph" presetSubtype="0" grpId="0" nodeType="withEffect">
                                  <p:stCondLst>
                                    <p:cond delay="0"/>
                                  </p:stCondLst>
                                  <p:childTnLst>
                                    <p:set>
                                      <p:cBhvr rctx="PPT">
                                        <p:cTn id="39" dur="indefinite"/>
                                        <p:tgtEl>
                                          <p:spTgt spid="54"/>
                                        </p:tgtEl>
                                        <p:attrNameLst>
                                          <p:attrName>style.opacity</p:attrName>
                                        </p:attrNameLst>
                                      </p:cBhvr>
                                      <p:to>
                                        <p:strVal val="0.1"/>
                                      </p:to>
                                    </p:set>
                                    <p:animEffect filter="image" prLst="opacity: 0.1">
                                      <p:cBhvr rctx="IE">
                                        <p:cTn id="40" dur="indefinite"/>
                                        <p:tgtEl>
                                          <p:spTgt spid="54"/>
                                        </p:tgtEl>
                                      </p:cBhvr>
                                    </p:animEffect>
                                  </p:childTnLst>
                                </p:cTn>
                              </p:par>
                              <p:par>
                                <p:cTn id="41" presetID="9" presetClass="emph" presetSubtype="0" nodeType="withEffect">
                                  <p:stCondLst>
                                    <p:cond delay="0"/>
                                  </p:stCondLst>
                                  <p:childTnLst>
                                    <p:set>
                                      <p:cBhvr rctx="PPT">
                                        <p:cTn id="42" dur="indefinite"/>
                                        <p:tgtEl>
                                          <p:spTgt spid="5"/>
                                        </p:tgtEl>
                                        <p:attrNameLst>
                                          <p:attrName>style.opacity</p:attrName>
                                        </p:attrNameLst>
                                      </p:cBhvr>
                                      <p:to>
                                        <p:strVal val="0.1"/>
                                      </p:to>
                                    </p:set>
                                    <p:animEffect filter="image" prLst="opacity: 0.1">
                                      <p:cBhvr rctx="IE">
                                        <p:cTn id="43" dur="indefinite"/>
                                        <p:tgtEl>
                                          <p:spTgt spid="5"/>
                                        </p:tgtEl>
                                      </p:cBhvr>
                                    </p:animEffect>
                                  </p:childTnLst>
                                </p:cTn>
                              </p:par>
                              <p:par>
                                <p:cTn id="44" presetID="9" presetClass="emph" presetSubtype="0" nodeType="withEffect">
                                  <p:stCondLst>
                                    <p:cond delay="0"/>
                                  </p:stCondLst>
                                  <p:childTnLst>
                                    <p:set>
                                      <p:cBhvr rctx="PPT">
                                        <p:cTn id="45" dur="indefinite"/>
                                        <p:tgtEl>
                                          <p:spTgt spid="6"/>
                                        </p:tgtEl>
                                        <p:attrNameLst>
                                          <p:attrName>style.opacity</p:attrName>
                                        </p:attrNameLst>
                                      </p:cBhvr>
                                      <p:to>
                                        <p:strVal val="0.1"/>
                                      </p:to>
                                    </p:set>
                                    <p:animEffect filter="image" prLst="opacity: 0.1">
                                      <p:cBhvr rctx="IE">
                                        <p:cTn id="46" dur="indefinite"/>
                                        <p:tgtEl>
                                          <p:spTgt spid="6"/>
                                        </p:tgtEl>
                                      </p:cBhvr>
                                    </p:animEffect>
                                  </p:childTnLst>
                                </p:cTn>
                              </p:par>
                            </p:childTnLst>
                          </p:cTn>
                        </p:par>
                        <p:par>
                          <p:cTn id="47" fill="hold" nodeType="afterGroup">
                            <p:stCondLst>
                              <p:cond delay="500"/>
                            </p:stCondLst>
                            <p:childTnLst>
                              <p:par>
                                <p:cTn id="48" presetID="10"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8"/>
                                        </p:tgtEl>
                                        <p:attrNameLst>
                                          <p:attrName>style.visibility</p:attrName>
                                        </p:attrNameLst>
                                      </p:cBhvr>
                                      <p:to>
                                        <p:strVal val="hidden"/>
                                      </p:to>
                                    </p:set>
                                  </p:childTnLst>
                                </p:cTn>
                              </p:par>
                            </p:childTnLst>
                          </p:cTn>
                        </p:par>
                        <p:par>
                          <p:cTn id="64" fill="hold" nodeType="afterGroup">
                            <p:stCondLst>
                              <p:cond delay="0"/>
                            </p:stCondLst>
                            <p:childTnLst>
                              <p:par>
                                <p:cTn id="65" presetID="63" presetClass="path" presetSubtype="0" fill="hold" nodeType="afterEffect">
                                  <p:stCondLst>
                                    <p:cond delay="0"/>
                                  </p:stCondLst>
                                  <p:childTnLst>
                                    <p:animMotion origin="layout" path="M -3.33333E-6 1.48148E-6 L 0.03125 -0.14144 " pathEditMode="relative" rAng="0" ptsTypes="AA">
                                      <p:cBhvr>
                                        <p:cTn id="66" dur="2000" fill="hold"/>
                                        <p:tgtEl>
                                          <p:spTgt spid="12"/>
                                        </p:tgtEl>
                                        <p:attrNameLst>
                                          <p:attrName>ppt_x</p:attrName>
                                          <p:attrName>ppt_y</p:attrName>
                                        </p:attrNameLst>
                                      </p:cBhvr>
                                      <p:rCtr x="1563" y="-7083"/>
                                    </p:animMotion>
                                  </p:childTnLst>
                                </p:cTn>
                              </p:par>
                              <p:par>
                                <p:cTn id="67" presetID="53" presetClass="exit" presetSubtype="0" fill="hold" nodeType="withEffect">
                                  <p:stCondLst>
                                    <p:cond delay="0"/>
                                  </p:stCondLst>
                                  <p:childTnLst>
                                    <p:anim calcmode="lin" valueType="num">
                                      <p:cBhvr>
                                        <p:cTn id="68" dur="2300"/>
                                        <p:tgtEl>
                                          <p:spTgt spid="12"/>
                                        </p:tgtEl>
                                        <p:attrNameLst>
                                          <p:attrName>ppt_w</p:attrName>
                                        </p:attrNameLst>
                                      </p:cBhvr>
                                      <p:tavLst>
                                        <p:tav tm="0">
                                          <p:val>
                                            <p:strVal val="ppt_w"/>
                                          </p:val>
                                        </p:tav>
                                        <p:tav tm="100000">
                                          <p:val>
                                            <p:fltVal val="0"/>
                                          </p:val>
                                        </p:tav>
                                      </p:tavLst>
                                    </p:anim>
                                    <p:anim calcmode="lin" valueType="num">
                                      <p:cBhvr>
                                        <p:cTn id="69" dur="2300"/>
                                        <p:tgtEl>
                                          <p:spTgt spid="12"/>
                                        </p:tgtEl>
                                        <p:attrNameLst>
                                          <p:attrName>ppt_h</p:attrName>
                                        </p:attrNameLst>
                                      </p:cBhvr>
                                      <p:tavLst>
                                        <p:tav tm="0">
                                          <p:val>
                                            <p:strVal val="ppt_h"/>
                                          </p:val>
                                        </p:tav>
                                        <p:tav tm="100000">
                                          <p:val>
                                            <p:fltVal val="0"/>
                                          </p:val>
                                        </p:tav>
                                      </p:tavLst>
                                    </p:anim>
                                    <p:animEffect transition="out" filter="fade">
                                      <p:cBhvr>
                                        <p:cTn id="70" dur="2300"/>
                                        <p:tgtEl>
                                          <p:spTgt spid="12"/>
                                        </p:tgtEl>
                                      </p:cBhvr>
                                    </p:animEffect>
                                    <p:set>
                                      <p:cBhvr>
                                        <p:cTn id="71" dur="1" fill="hold">
                                          <p:stCondLst>
                                            <p:cond delay="2299"/>
                                          </p:stCondLst>
                                        </p:cTn>
                                        <p:tgtEl>
                                          <p:spTgt spid="12"/>
                                        </p:tgtEl>
                                        <p:attrNameLst>
                                          <p:attrName>style.visibility</p:attrName>
                                        </p:attrNameLst>
                                      </p:cBhvr>
                                      <p:to>
                                        <p:strVal val="hidden"/>
                                      </p:to>
                                    </p:set>
                                  </p:childTnLst>
                                </p:cTn>
                              </p:par>
                              <p:par>
                                <p:cTn id="72" presetID="10" presetClass="entr" presetSubtype="0" fill="hold" nodeType="withEffect">
                                  <p:stCondLst>
                                    <p:cond delay="80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400"/>
                                        <p:tgtEl>
                                          <p:spTgt spid="3"/>
                                        </p:tgtEl>
                                      </p:cBhvr>
                                    </p:animEffect>
                                  </p:childTnLst>
                                </p:cTn>
                              </p:par>
                              <p:par>
                                <p:cTn id="75" presetID="9" presetClass="emph" presetSubtype="0" nodeType="withEffect">
                                  <p:stCondLst>
                                    <p:cond delay="0"/>
                                  </p:stCondLst>
                                  <p:childTnLst>
                                    <p:set>
                                      <p:cBhvr rctx="PPT">
                                        <p:cTn id="76" dur="indefinite"/>
                                        <p:tgtEl>
                                          <p:spTgt spid="4"/>
                                        </p:tgtEl>
                                        <p:attrNameLst>
                                          <p:attrName>style.opacity</p:attrName>
                                        </p:attrNameLst>
                                      </p:cBhvr>
                                      <p:to>
                                        <p:strVal val="1"/>
                                      </p:to>
                                    </p:set>
                                    <p:animEffect filter="image" prLst="opacity: 1">
                                      <p:cBhvr rctx="IE">
                                        <p:cTn id="77" dur="indefinite"/>
                                        <p:tgtEl>
                                          <p:spTgt spid="4"/>
                                        </p:tgtEl>
                                      </p:cBhvr>
                                    </p:animEffect>
                                  </p:childTnLst>
                                </p:cTn>
                              </p:par>
                              <p:par>
                                <p:cTn id="78" presetID="9" presetClass="emph" presetSubtype="0" nodeType="withEffect">
                                  <p:stCondLst>
                                    <p:cond delay="0"/>
                                  </p:stCondLst>
                                  <p:childTnLst>
                                    <p:set>
                                      <p:cBhvr rctx="PPT">
                                        <p:cTn id="79" dur="indefinite"/>
                                        <p:tgtEl>
                                          <p:spTgt spid="5"/>
                                        </p:tgtEl>
                                        <p:attrNameLst>
                                          <p:attrName>style.opacity</p:attrName>
                                        </p:attrNameLst>
                                      </p:cBhvr>
                                      <p:to>
                                        <p:strVal val="1"/>
                                      </p:to>
                                    </p:set>
                                    <p:animEffect filter="image" prLst="opacity: 1">
                                      <p:cBhvr rctx="IE">
                                        <p:cTn id="80" dur="indefinite"/>
                                        <p:tgtEl>
                                          <p:spTgt spid="5"/>
                                        </p:tgtEl>
                                      </p:cBhvr>
                                    </p:animEffect>
                                  </p:childTnLst>
                                </p:cTn>
                              </p:par>
                              <p:par>
                                <p:cTn id="81" presetID="9" presetClass="emph" presetSubtype="0" nodeType="withEffect">
                                  <p:stCondLst>
                                    <p:cond delay="0"/>
                                  </p:stCondLst>
                                  <p:childTnLst>
                                    <p:set>
                                      <p:cBhvr rctx="PPT">
                                        <p:cTn id="82" dur="indefinite"/>
                                        <p:tgtEl>
                                          <p:spTgt spid="6"/>
                                        </p:tgtEl>
                                        <p:attrNameLst>
                                          <p:attrName>style.opacity</p:attrName>
                                        </p:attrNameLst>
                                      </p:cBhvr>
                                      <p:to>
                                        <p:strVal val="1"/>
                                      </p:to>
                                    </p:set>
                                    <p:animEffect filter="image" prLst="opacity: 1">
                                      <p:cBhvr rctx="IE">
                                        <p:cTn id="83" dur="indefinite"/>
                                        <p:tgtEl>
                                          <p:spTgt spid="6"/>
                                        </p:tgtEl>
                                      </p:cBhvr>
                                    </p:animEffect>
                                  </p:childTnLst>
                                </p:cTn>
                              </p:par>
                              <p:par>
                                <p:cTn id="84" presetID="9" presetClass="emph" presetSubtype="0" grpId="1" nodeType="withEffect">
                                  <p:stCondLst>
                                    <p:cond delay="0"/>
                                  </p:stCondLst>
                                  <p:childTnLst>
                                    <p:set>
                                      <p:cBhvr rctx="PPT">
                                        <p:cTn id="85" dur="indefinite"/>
                                        <p:tgtEl>
                                          <p:spTgt spid="52"/>
                                        </p:tgtEl>
                                        <p:attrNameLst>
                                          <p:attrName>style.opacity</p:attrName>
                                        </p:attrNameLst>
                                      </p:cBhvr>
                                      <p:to>
                                        <p:strVal val="1"/>
                                      </p:to>
                                    </p:set>
                                    <p:animEffect filter="image" prLst="opacity: 1">
                                      <p:cBhvr rctx="IE">
                                        <p:cTn id="86" dur="indefinite"/>
                                        <p:tgtEl>
                                          <p:spTgt spid="52"/>
                                        </p:tgtEl>
                                      </p:cBhvr>
                                    </p:animEffect>
                                  </p:childTnLst>
                                </p:cTn>
                              </p:par>
                              <p:par>
                                <p:cTn id="87" presetID="9" presetClass="emph" presetSubtype="0" grpId="1" nodeType="withEffect">
                                  <p:stCondLst>
                                    <p:cond delay="0"/>
                                  </p:stCondLst>
                                  <p:childTnLst>
                                    <p:set>
                                      <p:cBhvr rctx="PPT">
                                        <p:cTn id="88" dur="indefinite"/>
                                        <p:tgtEl>
                                          <p:spTgt spid="53"/>
                                        </p:tgtEl>
                                        <p:attrNameLst>
                                          <p:attrName>style.opacity</p:attrName>
                                        </p:attrNameLst>
                                      </p:cBhvr>
                                      <p:to>
                                        <p:strVal val="1"/>
                                      </p:to>
                                    </p:set>
                                    <p:animEffect filter="image" prLst="opacity: 1">
                                      <p:cBhvr rctx="IE">
                                        <p:cTn id="89" dur="indefinite"/>
                                        <p:tgtEl>
                                          <p:spTgt spid="53"/>
                                        </p:tgtEl>
                                      </p:cBhvr>
                                    </p:animEffect>
                                  </p:childTnLst>
                                </p:cTn>
                              </p:par>
                              <p:par>
                                <p:cTn id="90" presetID="9" presetClass="emph" presetSubtype="0" grpId="1" nodeType="withEffect">
                                  <p:stCondLst>
                                    <p:cond delay="0"/>
                                  </p:stCondLst>
                                  <p:childTnLst>
                                    <p:set>
                                      <p:cBhvr rctx="PPT">
                                        <p:cTn id="91" dur="indefinite"/>
                                        <p:tgtEl>
                                          <p:spTgt spid="51"/>
                                        </p:tgtEl>
                                        <p:attrNameLst>
                                          <p:attrName>style.opacity</p:attrName>
                                        </p:attrNameLst>
                                      </p:cBhvr>
                                      <p:to>
                                        <p:strVal val="1"/>
                                      </p:to>
                                    </p:set>
                                    <p:animEffect filter="image" prLst="opacity: 1">
                                      <p:cBhvr rctx="IE">
                                        <p:cTn id="92" dur="indefinite"/>
                                        <p:tgtEl>
                                          <p:spTgt spid="51"/>
                                        </p:tgtEl>
                                      </p:cBhvr>
                                    </p:animEffect>
                                  </p:childTnLst>
                                </p:cTn>
                              </p:par>
                              <p:par>
                                <p:cTn id="93" presetID="9" presetClass="emph" presetSubtype="0" grpId="1" nodeType="withEffect">
                                  <p:stCondLst>
                                    <p:cond delay="0"/>
                                  </p:stCondLst>
                                  <p:childTnLst>
                                    <p:set>
                                      <p:cBhvr rctx="PPT">
                                        <p:cTn id="94" dur="indefinite"/>
                                        <p:tgtEl>
                                          <p:spTgt spid="54"/>
                                        </p:tgtEl>
                                        <p:attrNameLst>
                                          <p:attrName>style.opacity</p:attrName>
                                        </p:attrNameLst>
                                      </p:cBhvr>
                                      <p:to>
                                        <p:strVal val="1"/>
                                      </p:to>
                                    </p:set>
                                    <p:animEffect filter="image" prLst="opacity: 1">
                                      <p:cBhvr rctx="IE">
                                        <p:cTn id="95" dur="indefinite"/>
                                        <p:tgtEl>
                                          <p:spTgt spid="54"/>
                                        </p:tgtEl>
                                      </p:cBhvr>
                                    </p:animEffect>
                                  </p:childTnLst>
                                </p:cTn>
                              </p:par>
                              <p:par>
                                <p:cTn id="96" presetID="9" presetClass="emph" presetSubtype="0" nodeType="withEffect">
                                  <p:stCondLst>
                                    <p:cond delay="0"/>
                                  </p:stCondLst>
                                  <p:childTnLst>
                                    <p:set>
                                      <p:cBhvr rctx="PPT">
                                        <p:cTn id="97" dur="indefinite"/>
                                        <p:tgtEl>
                                          <p:spTgt spid="11"/>
                                        </p:tgtEl>
                                        <p:attrNameLst>
                                          <p:attrName>style.opacity</p:attrName>
                                        </p:attrNameLst>
                                      </p:cBhvr>
                                      <p:to>
                                        <p:strVal val="1"/>
                                      </p:to>
                                    </p:set>
                                    <p:animEffect filter="image" prLst="opacity: 1">
                                      <p:cBhvr rctx="IE">
                                        <p:cTn id="98"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3" grpId="0"/>
      <p:bldP spid="7" grpId="0"/>
      <p:bldP spid="8" grpId="0"/>
      <p:bldP spid="8" grpId="1"/>
      <p:bldP spid="51" grpId="0"/>
      <p:bldP spid="51" grpId="1"/>
      <p:bldP spid="52" grpId="0"/>
      <p:bldP spid="52" grpId="1"/>
      <p:bldP spid="53" grpId="0"/>
      <p:bldP spid="53" grpId="1"/>
      <p:bldP spid="54" grpId="0"/>
      <p:bldP spid="54" grpId="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2498" name="Title 1"/>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TWO VARIABLES</a:t>
            </a:r>
          </a:p>
        </p:txBody>
      </p:sp>
      <p:sp>
        <p:nvSpPr>
          <p:cNvPr id="6" name="Rounded Rectangle 5"/>
          <p:cNvSpPr/>
          <p:nvPr/>
        </p:nvSpPr>
        <p:spPr bwMode="auto">
          <a:xfrm>
            <a:off x="1332310" y="1357313"/>
            <a:ext cx="6225778" cy="379810"/>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2" name="Group 31"/>
          <p:cNvGrpSpPr>
            <a:grpSpLocks/>
          </p:cNvGrpSpPr>
          <p:nvPr/>
        </p:nvGrpSpPr>
        <p:grpSpPr bwMode="auto">
          <a:xfrm>
            <a:off x="1384698" y="1366838"/>
            <a:ext cx="344090" cy="385120"/>
            <a:chOff x="321946" y="2311415"/>
            <a:chExt cx="459103" cy="513622"/>
          </a:xfrm>
        </p:grpSpPr>
        <p:sp>
          <p:nvSpPr>
            <p:cNvPr id="8" name="Oval 7"/>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9"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1</a:t>
              </a:r>
            </a:p>
          </p:txBody>
        </p:sp>
      </p:grpSp>
      <p:sp>
        <p:nvSpPr>
          <p:cNvPr id="10" name="Rounded Rectangle 9"/>
          <p:cNvSpPr/>
          <p:nvPr/>
        </p:nvSpPr>
        <p:spPr bwMode="auto">
          <a:xfrm>
            <a:off x="1332310" y="2943225"/>
            <a:ext cx="6225778" cy="379810"/>
          </a:xfrm>
          <a:prstGeom prst="roundRect">
            <a:avLst/>
          </a:prstGeom>
          <a:gradFill>
            <a:gsLst>
              <a:gs pos="0">
                <a:schemeClr val="tx1">
                  <a:alpha val="54000"/>
                </a:schemeClr>
              </a:gs>
              <a:gs pos="100000">
                <a:schemeClr val="tx1">
                  <a:lumMod val="75000"/>
                  <a:lumOff val="25000"/>
                  <a:alpha val="47000"/>
                </a:schemeClr>
              </a:gs>
            </a:gsLst>
            <a:lin ang="16200000" scaled="0"/>
          </a:gradFill>
          <a:ln w="19050">
            <a:solidFill>
              <a:srgbClr val="0070C0"/>
            </a:solidFill>
            <a:headEnd type="none" w="med" len="med"/>
            <a:tailEnd type="none" w="med" len="med"/>
          </a:ln>
        </p:spPr>
        <p:style>
          <a:lnRef idx="1">
            <a:schemeClr val="dk1"/>
          </a:lnRef>
          <a:fillRef idx="3">
            <a:schemeClr val="dk1"/>
          </a:fillRef>
          <a:effectRef idx="2">
            <a:schemeClr val="dk1"/>
          </a:effectRef>
          <a:fontRef idx="minor">
            <a:schemeClr val="lt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grpSp>
        <p:nvGrpSpPr>
          <p:cNvPr id="102406" name="Group 31"/>
          <p:cNvGrpSpPr>
            <a:grpSpLocks/>
          </p:cNvGrpSpPr>
          <p:nvPr/>
        </p:nvGrpSpPr>
        <p:grpSpPr bwMode="auto">
          <a:xfrm>
            <a:off x="1384698" y="2952750"/>
            <a:ext cx="344090" cy="385120"/>
            <a:chOff x="321946" y="2311415"/>
            <a:chExt cx="459103" cy="513622"/>
          </a:xfrm>
        </p:grpSpPr>
        <p:sp>
          <p:nvSpPr>
            <p:cNvPr id="12" name="Oval 11"/>
            <p:cNvSpPr/>
            <p:nvPr/>
          </p:nvSpPr>
          <p:spPr bwMode="auto">
            <a:xfrm>
              <a:off x="321946" y="2311415"/>
              <a:ext cx="459103" cy="459103"/>
            </a:xfrm>
            <a:prstGeom prst="ellipse">
              <a:avLst/>
            </a:prstGeom>
            <a:gradFill rotWithShape="1">
              <a:gsLst>
                <a:gs pos="0">
                  <a:srgbClr val="00349E">
                    <a:tint val="10000"/>
                    <a:satMod val="300000"/>
                  </a:srgbClr>
                </a:gs>
                <a:gs pos="34000">
                  <a:srgbClr val="00349E">
                    <a:tint val="13500"/>
                    <a:satMod val="250000"/>
                  </a:srgbClr>
                </a:gs>
                <a:gs pos="100000">
                  <a:srgbClr val="0070C0"/>
                </a:gs>
              </a:gsLst>
              <a:path path="circle">
                <a:fillToRect l="50000" t="155000" r="50000" b="-55000"/>
              </a:path>
            </a:gradFill>
            <a:ln w="9525" cap="flat" cmpd="sng" algn="ctr">
              <a:solidFill>
                <a:srgbClr val="00349E">
                  <a:satMod val="120000"/>
                </a:srgbClr>
              </a:solidFill>
              <a:prstDash val="solid"/>
              <a:headEnd type="none" w="med" len="med"/>
              <a:tailEnd type="none" w="med" len="med"/>
            </a:ln>
            <a:effectLst>
              <a:outerShdw blurRad="50800" dist="38100" dir="2700000" algn="tl" rotWithShape="0">
                <a:prstClr val="black">
                  <a:alpha val="40000"/>
                </a:prstClr>
              </a:outerShdw>
            </a:effectLst>
          </p:spPr>
          <p:txBody>
            <a:bodyPr lIns="0" tIns="0" rIns="0" bIns="0"/>
            <a:lstStyle/>
            <a:p>
              <a:pPr>
                <a:defRPr/>
              </a:pPr>
              <a:endParaRPr lang="en-US" sz="750" kern="0">
                <a:solidFill>
                  <a:sysClr val="window" lastClr="FFFFFF"/>
                </a:solidFill>
              </a:endParaRPr>
            </a:p>
          </p:txBody>
        </p:sp>
        <p:sp>
          <p:nvSpPr>
            <p:cNvPr id="13" name="Rectangle 4"/>
            <p:cNvSpPr>
              <a:spLocks noChangeArrowheads="1"/>
            </p:cNvSpPr>
            <p:nvPr/>
          </p:nvSpPr>
          <p:spPr bwMode="auto">
            <a:xfrm>
              <a:off x="388362" y="2332471"/>
              <a:ext cx="326271" cy="492566"/>
            </a:xfrm>
            <a:prstGeom prst="rect">
              <a:avLst/>
            </a:prstGeom>
            <a:noFill/>
            <a:ln w="9525">
              <a:noFill/>
              <a:miter lim="800000"/>
              <a:headEnd/>
              <a:tailEnd/>
            </a:ln>
            <a:effectLst/>
          </p:spPr>
          <p:txBody>
            <a:bodyPr>
              <a:spAutoFit/>
              <a:scene3d>
                <a:camera prst="orthographicFront"/>
                <a:lightRig rig="threePt" dir="t"/>
              </a:scene3d>
              <a:sp3d extrusionH="57150">
                <a:bevelT h="25400" prst="softRound"/>
              </a:sp3d>
            </a:bodyPr>
            <a:lstStyle/>
            <a:p>
              <a:pPr algn="ctr">
                <a:defRPr/>
              </a:pPr>
              <a:r>
                <a:rPr lang="en-US" b="1" i="1" kern="0" dirty="0">
                  <a:ln w="17780" cmpd="sng">
                    <a:solidFill>
                      <a:srgbClr val="618FFD">
                        <a:tint val="3000"/>
                      </a:srgbClr>
                    </a:solidFill>
                    <a:prstDash val="solid"/>
                    <a:miter lim="800000"/>
                  </a:ln>
                  <a:gradFill>
                    <a:gsLst>
                      <a:gs pos="10000">
                        <a:srgbClr val="FCFC9C"/>
                      </a:gs>
                      <a:gs pos="90000">
                        <a:srgbClr val="FFC000"/>
                      </a:gs>
                    </a:gsLst>
                    <a:lin ang="5400000"/>
                  </a:gradFill>
                  <a:effectLst>
                    <a:outerShdw blurRad="55000" dist="50800" dir="5400000" algn="tl">
                      <a:srgbClr val="000000">
                        <a:alpha val="33000"/>
                      </a:srgbClr>
                    </a:outerShdw>
                  </a:effectLst>
                  <a:latin typeface="Arial Black"/>
                </a:rPr>
                <a:t>2</a:t>
              </a:r>
            </a:p>
          </p:txBody>
        </p:sp>
      </p:grpSp>
      <p:sp>
        <p:nvSpPr>
          <p:cNvPr id="96259" name="Content Placeholder 2"/>
          <p:cNvSpPr>
            <a:spLocks noGrp="1"/>
          </p:cNvSpPr>
          <p:nvPr>
            <p:ph idx="1"/>
          </p:nvPr>
        </p:nvSpPr>
        <p:spPr>
          <a:xfrm>
            <a:off x="1779985" y="1100138"/>
            <a:ext cx="6172200" cy="3394472"/>
          </a:xfrm>
          <a:effectLst>
            <a:outerShdw dist="35921" dir="2700000" algn="ctr" rotWithShape="0">
              <a:schemeClr val="bg2"/>
            </a:outerShdw>
          </a:effectLst>
        </p:spPr>
        <p:txBody>
          <a:bodyPr/>
          <a:lstStyle/>
          <a:p>
            <a:pPr>
              <a:buFontTx/>
              <a:buNone/>
            </a:pPr>
            <a:endParaRPr sz="1350" b="1">
              <a:effectLst>
                <a:outerShdw blurRad="38100" dist="38100" dir="2700000" algn="tl">
                  <a:srgbClr val="C0C0C0"/>
                </a:outerShdw>
              </a:effectLst>
              <a:latin typeface="Arial" charset="0"/>
            </a:endParaRPr>
          </a:p>
          <a:p>
            <a:pPr>
              <a:spcAft>
                <a:spcPts val="450"/>
              </a:spcAft>
              <a:buNone/>
            </a:pPr>
            <a:r>
              <a:rPr sz="1800" b="1">
                <a:solidFill>
                  <a:srgbClr val="FDF3CF"/>
                </a:solidFill>
                <a:latin typeface="Arial" charset="0"/>
              </a:rPr>
              <a:t>CORE</a:t>
            </a:r>
          </a:p>
          <a:p>
            <a:pPr>
              <a:lnSpc>
                <a:spcPct val="100000"/>
              </a:lnSpc>
              <a:spcBef>
                <a:spcPct val="0"/>
              </a:spcBef>
            </a:pPr>
            <a:r>
              <a:rPr sz="1800">
                <a:latin typeface="Arial" charset="0"/>
              </a:rPr>
              <a:t>Family of Origin</a:t>
            </a:r>
          </a:p>
          <a:p>
            <a:pPr>
              <a:lnSpc>
                <a:spcPct val="100000"/>
              </a:lnSpc>
              <a:spcBef>
                <a:spcPct val="0"/>
              </a:spcBef>
            </a:pPr>
            <a:r>
              <a:rPr sz="1800">
                <a:latin typeface="Arial" charset="0"/>
              </a:rPr>
              <a:t>Cultural Norms</a:t>
            </a:r>
          </a:p>
          <a:p>
            <a:pPr>
              <a:lnSpc>
                <a:spcPct val="100000"/>
              </a:lnSpc>
              <a:spcBef>
                <a:spcPct val="0"/>
              </a:spcBef>
            </a:pPr>
            <a:r>
              <a:rPr sz="1800">
                <a:latin typeface="Arial" charset="0"/>
              </a:rPr>
              <a:t>Personal Belief System</a:t>
            </a:r>
          </a:p>
          <a:p>
            <a:pPr>
              <a:lnSpc>
                <a:spcPct val="100000"/>
              </a:lnSpc>
              <a:spcBef>
                <a:spcPct val="0"/>
              </a:spcBef>
              <a:spcAft>
                <a:spcPts val="450"/>
              </a:spcAft>
            </a:pPr>
            <a:r>
              <a:rPr sz="1800">
                <a:latin typeface="Arial" charset="0"/>
              </a:rPr>
              <a:t>World View</a:t>
            </a:r>
          </a:p>
          <a:p>
            <a:pPr>
              <a:spcAft>
                <a:spcPts val="450"/>
              </a:spcAft>
              <a:buNone/>
            </a:pPr>
            <a:r>
              <a:rPr sz="1800" b="1">
                <a:solidFill>
                  <a:srgbClr val="FDF3CF"/>
                </a:solidFill>
                <a:latin typeface="Arial" charset="0"/>
              </a:rPr>
              <a:t>SITUATIONAL</a:t>
            </a:r>
          </a:p>
          <a:p>
            <a:pPr>
              <a:lnSpc>
                <a:spcPct val="100000"/>
              </a:lnSpc>
              <a:spcBef>
                <a:spcPct val="0"/>
              </a:spcBef>
            </a:pPr>
            <a:r>
              <a:rPr sz="1800">
                <a:latin typeface="Arial" charset="0"/>
              </a:rPr>
              <a:t>What is happening?</a:t>
            </a:r>
          </a:p>
          <a:p>
            <a:pPr>
              <a:lnSpc>
                <a:spcPct val="100000"/>
              </a:lnSpc>
              <a:spcBef>
                <a:spcPct val="0"/>
              </a:spcBef>
            </a:pPr>
            <a:r>
              <a:rPr sz="1800">
                <a:latin typeface="Arial" charset="0"/>
              </a:rPr>
              <a:t>Who is the person involved?</a:t>
            </a:r>
          </a:p>
          <a:p>
            <a:pPr>
              <a:lnSpc>
                <a:spcPct val="100000"/>
              </a:lnSpc>
              <a:spcBef>
                <a:spcPct val="0"/>
              </a:spcBef>
            </a:pPr>
            <a:r>
              <a:rPr sz="1800">
                <a:latin typeface="Arial" charset="0"/>
              </a:rPr>
              <a:t>Who else is present or involved?</a:t>
            </a:r>
          </a:p>
          <a:p>
            <a:pPr>
              <a:lnSpc>
                <a:spcPct val="100000"/>
              </a:lnSpc>
              <a:spcBef>
                <a:spcPct val="0"/>
              </a:spcBef>
            </a:pPr>
            <a:r>
              <a:rPr sz="1800">
                <a:latin typeface="Arial" charset="0"/>
              </a:rPr>
              <a:t>Where is this happening?</a:t>
            </a:r>
          </a:p>
          <a:p>
            <a:pPr>
              <a:lnSpc>
                <a:spcPct val="100000"/>
              </a:lnSpc>
              <a:spcBef>
                <a:spcPct val="0"/>
              </a:spcBef>
            </a:pPr>
            <a:r>
              <a:rPr sz="1800">
                <a:latin typeface="Arial" charset="0"/>
              </a:rPr>
              <a:t>What is my current energy level?</a:t>
            </a:r>
          </a:p>
        </p:txBody>
      </p:sp>
      <p:sp>
        <p:nvSpPr>
          <p:cNvPr id="14" name="TextBox 13"/>
          <p:cNvSpPr txBox="1">
            <a:spLocks noChangeArrowheads="1"/>
          </p:cNvSpPr>
          <p:nvPr/>
        </p:nvSpPr>
        <p:spPr bwMode="auto">
          <a:xfrm>
            <a:off x="1539478" y="646510"/>
            <a:ext cx="6081713"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buSzPct val="90000"/>
            </a:pPr>
            <a:r>
              <a:rPr lang="en-US" sz="1800" b="1">
                <a:solidFill>
                  <a:srgbClr val="F2EBD9"/>
                </a:solidFill>
                <a:latin typeface="Arial" charset="0"/>
              </a:rPr>
              <a:t>There are two important variables that influence what you will do under tension:</a:t>
            </a:r>
            <a:endParaRPr lang="en-US" sz="1800" b="1">
              <a:solidFill>
                <a:srgbClr val="FFFFFF"/>
              </a:solidFill>
              <a:effectLst>
                <a:outerShdw blurRad="38100" dist="38100" dir="2700000" algn="tl">
                  <a:srgbClr val="C0C0C0"/>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96259">
                                            <p:txEl>
                                              <p:pRg st="1" end="1"/>
                                            </p:txEl>
                                          </p:spTgt>
                                        </p:tgtEl>
                                        <p:attrNameLst>
                                          <p:attrName>style.opacity</p:attrName>
                                        </p:attrNameLst>
                                      </p:cBhvr>
                                      <p:to>
                                        <p:strVal val="0.2"/>
                                      </p:to>
                                    </p:set>
                                    <p:animEffect filter="image" prLst="opacity: 0.2">
                                      <p:cBhvr rctx="IE">
                                        <p:cTn id="7" dur="indefinite"/>
                                        <p:tgtEl>
                                          <p:spTgt spid="96259">
                                            <p:txEl>
                                              <p:pRg st="1" end="1"/>
                                            </p:txEl>
                                          </p:spTgt>
                                        </p:tgtEl>
                                      </p:cBhvr>
                                    </p:animEffect>
                                  </p:childTnLst>
                                </p:cTn>
                              </p:par>
                              <p:par>
                                <p:cTn id="8" presetID="9" presetClass="emph" presetSubtype="0" nodeType="withEffect">
                                  <p:stCondLst>
                                    <p:cond delay="0"/>
                                  </p:stCondLst>
                                  <p:childTnLst>
                                    <p:set>
                                      <p:cBhvr rctx="PPT">
                                        <p:cTn id="9" dur="indefinite"/>
                                        <p:tgtEl>
                                          <p:spTgt spid="96259">
                                            <p:txEl>
                                              <p:pRg st="2" end="2"/>
                                            </p:txEl>
                                          </p:spTgt>
                                        </p:tgtEl>
                                        <p:attrNameLst>
                                          <p:attrName>style.opacity</p:attrName>
                                        </p:attrNameLst>
                                      </p:cBhvr>
                                      <p:to>
                                        <p:strVal val="0.2"/>
                                      </p:to>
                                    </p:set>
                                    <p:animEffect filter="image" prLst="opacity: 0.2">
                                      <p:cBhvr rctx="IE">
                                        <p:cTn id="10" dur="indefinite"/>
                                        <p:tgtEl>
                                          <p:spTgt spid="96259">
                                            <p:txEl>
                                              <p:pRg st="2" end="2"/>
                                            </p:txEl>
                                          </p:spTgt>
                                        </p:tgtEl>
                                      </p:cBhvr>
                                    </p:animEffect>
                                  </p:childTnLst>
                                </p:cTn>
                              </p:par>
                              <p:par>
                                <p:cTn id="11" presetID="9" presetClass="emph" presetSubtype="0" nodeType="withEffect">
                                  <p:stCondLst>
                                    <p:cond delay="0"/>
                                  </p:stCondLst>
                                  <p:childTnLst>
                                    <p:set>
                                      <p:cBhvr rctx="PPT">
                                        <p:cTn id="12" dur="indefinite"/>
                                        <p:tgtEl>
                                          <p:spTgt spid="96259">
                                            <p:txEl>
                                              <p:pRg st="3" end="3"/>
                                            </p:txEl>
                                          </p:spTgt>
                                        </p:tgtEl>
                                        <p:attrNameLst>
                                          <p:attrName>style.opacity</p:attrName>
                                        </p:attrNameLst>
                                      </p:cBhvr>
                                      <p:to>
                                        <p:strVal val="0.2"/>
                                      </p:to>
                                    </p:set>
                                    <p:animEffect filter="image" prLst="opacity: 0.2">
                                      <p:cBhvr rctx="IE">
                                        <p:cTn id="13" dur="indefinite"/>
                                        <p:tgtEl>
                                          <p:spTgt spid="96259">
                                            <p:txEl>
                                              <p:pRg st="3" end="3"/>
                                            </p:txEl>
                                          </p:spTgt>
                                        </p:tgtEl>
                                      </p:cBhvr>
                                    </p:animEffect>
                                  </p:childTnLst>
                                </p:cTn>
                              </p:par>
                              <p:par>
                                <p:cTn id="14" presetID="9" presetClass="emph" presetSubtype="0" nodeType="withEffect">
                                  <p:stCondLst>
                                    <p:cond delay="0"/>
                                  </p:stCondLst>
                                  <p:childTnLst>
                                    <p:set>
                                      <p:cBhvr rctx="PPT">
                                        <p:cTn id="15" dur="indefinite"/>
                                        <p:tgtEl>
                                          <p:spTgt spid="96259">
                                            <p:txEl>
                                              <p:pRg st="4" end="4"/>
                                            </p:txEl>
                                          </p:spTgt>
                                        </p:tgtEl>
                                        <p:attrNameLst>
                                          <p:attrName>style.opacity</p:attrName>
                                        </p:attrNameLst>
                                      </p:cBhvr>
                                      <p:to>
                                        <p:strVal val="0.2"/>
                                      </p:to>
                                    </p:set>
                                    <p:animEffect filter="image" prLst="opacity: 0.2">
                                      <p:cBhvr rctx="IE">
                                        <p:cTn id="16" dur="indefinite"/>
                                        <p:tgtEl>
                                          <p:spTgt spid="96259">
                                            <p:txEl>
                                              <p:pRg st="4" end="4"/>
                                            </p:txEl>
                                          </p:spTgt>
                                        </p:tgtEl>
                                      </p:cBhvr>
                                    </p:animEffect>
                                  </p:childTnLst>
                                </p:cTn>
                              </p:par>
                              <p:par>
                                <p:cTn id="17" presetID="9" presetClass="emph" presetSubtype="0" nodeType="withEffect">
                                  <p:stCondLst>
                                    <p:cond delay="0"/>
                                  </p:stCondLst>
                                  <p:childTnLst>
                                    <p:set>
                                      <p:cBhvr rctx="PPT">
                                        <p:cTn id="18" dur="indefinite"/>
                                        <p:tgtEl>
                                          <p:spTgt spid="96259">
                                            <p:txEl>
                                              <p:pRg st="5" end="5"/>
                                            </p:txEl>
                                          </p:spTgt>
                                        </p:tgtEl>
                                        <p:attrNameLst>
                                          <p:attrName>style.opacity</p:attrName>
                                        </p:attrNameLst>
                                      </p:cBhvr>
                                      <p:to>
                                        <p:strVal val="0.2"/>
                                      </p:to>
                                    </p:set>
                                    <p:animEffect filter="image" prLst="opacity: 0.2">
                                      <p:cBhvr rctx="IE">
                                        <p:cTn id="19" dur="indefinite"/>
                                        <p:tgtEl>
                                          <p:spTgt spid="96259">
                                            <p:txEl>
                                              <p:pRg st="5" end="5"/>
                                            </p:txEl>
                                          </p:spTgt>
                                        </p:tgtEl>
                                      </p:cBhvr>
                                    </p:animEffect>
                                  </p:childTnLst>
                                </p:cTn>
                              </p:par>
                              <p:par>
                                <p:cTn id="20" presetID="9" presetClass="emph" presetSubtype="0" grpId="0" nodeType="withEffect">
                                  <p:stCondLst>
                                    <p:cond delay="0"/>
                                  </p:stCondLst>
                                  <p:childTnLst>
                                    <p:set>
                                      <p:cBhvr rctx="PPT">
                                        <p:cTn id="21" dur="indefinite"/>
                                        <p:tgtEl>
                                          <p:spTgt spid="6"/>
                                        </p:tgtEl>
                                        <p:attrNameLst>
                                          <p:attrName>style.opacity</p:attrName>
                                        </p:attrNameLst>
                                      </p:cBhvr>
                                      <p:to>
                                        <p:strVal val="0.2"/>
                                      </p:to>
                                    </p:set>
                                    <p:animEffect filter="image" prLst="opacity: 0.2">
                                      <p:cBhvr rctx="IE">
                                        <p:cTn id="22" dur="indefinite"/>
                                        <p:tgtEl>
                                          <p:spTgt spid="6"/>
                                        </p:tgtEl>
                                      </p:cBhvr>
                                    </p:animEffect>
                                  </p:childTnLst>
                                </p:cTn>
                              </p:par>
                              <p:par>
                                <p:cTn id="23" presetID="9" presetClass="emph" presetSubtype="0" nodeType="withEffect">
                                  <p:stCondLst>
                                    <p:cond delay="0"/>
                                  </p:stCondLst>
                                  <p:childTnLst>
                                    <p:set>
                                      <p:cBhvr rctx="PPT">
                                        <p:cTn id="24" dur="indefinite"/>
                                        <p:tgtEl>
                                          <p:spTgt spid="2"/>
                                        </p:tgtEl>
                                        <p:attrNameLst>
                                          <p:attrName>style.opacity</p:attrName>
                                        </p:attrNameLst>
                                      </p:cBhvr>
                                      <p:to>
                                        <p:strVal val="0.2"/>
                                      </p:to>
                                    </p:set>
                                    <p:animEffect filter="image" prLst="opacity: 0.2">
                                      <p:cBhvr rctx="IE">
                                        <p:cTn id="25"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3426" name="Picture 5" descr="C:\Users\BrooMeister\Desktop\Work-PC\Aquent\Effectiveness Institute\PS Release\crosshairs_01.png"/>
          <p:cNvPicPr>
            <a:picLocks noChangeAspect="1" noChangeArrowheads="1"/>
          </p:cNvPicPr>
          <p:nvPr/>
        </p:nvPicPr>
        <p:blipFill>
          <a:blip r:embed="rId4">
            <a:extLst>
              <a:ext uri="{28A0092B-C50C-407E-A947-70E740481C1C}">
                <a14:useLocalDpi xmlns:a14="http://schemas.microsoft.com/office/drawing/2010/main" val="0"/>
              </a:ext>
            </a:extLst>
          </a:blip>
          <a:srcRect l="19009" t="9888" r="15506" b="4851"/>
          <a:stretch>
            <a:fillRect/>
          </a:stretch>
        </p:blipFill>
        <p:spPr bwMode="auto">
          <a:xfrm>
            <a:off x="2572941" y="711994"/>
            <a:ext cx="4112419" cy="401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4135" name="Rectangle 7"/>
          <p:cNvSpPr>
            <a:spLocks noChangeArrowheads="1"/>
          </p:cNvSpPr>
          <p:nvPr/>
        </p:nvSpPr>
        <p:spPr bwMode="auto">
          <a:xfrm>
            <a:off x="2228851" y="660798"/>
            <a:ext cx="4566047" cy="4539853"/>
          </a:xfrm>
          <a:prstGeom prst="rect">
            <a:avLst/>
          </a:prstGeom>
          <a:noFill/>
          <a:ln w="9525">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1584136" name="Rectangle 8"/>
          <p:cNvSpPr>
            <a:spLocks noChangeArrowheads="1"/>
          </p:cNvSpPr>
          <p:nvPr/>
        </p:nvSpPr>
        <p:spPr bwMode="auto">
          <a:xfrm>
            <a:off x="2228851" y="660798"/>
            <a:ext cx="4566047" cy="4539853"/>
          </a:xfrm>
          <a:prstGeom prst="rect">
            <a:avLst/>
          </a:prstGeom>
          <a:noFill/>
          <a:ln w="0">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77" name="Title 76"/>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SITUATIONAL RESPONSES</a:t>
            </a:r>
          </a:p>
        </p:txBody>
      </p:sp>
      <p:sp>
        <p:nvSpPr>
          <p:cNvPr id="67603" name="Rectangle 75"/>
          <p:cNvSpPr>
            <a:spLocks noChangeArrowheads="1"/>
          </p:cNvSpPr>
          <p:nvPr/>
        </p:nvSpPr>
        <p:spPr bwMode="auto">
          <a:xfrm>
            <a:off x="3350100" y="1417815"/>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A</a:t>
            </a:r>
          </a:p>
        </p:txBody>
      </p:sp>
      <p:sp>
        <p:nvSpPr>
          <p:cNvPr id="67604" name="Rectangle 76"/>
          <p:cNvSpPr>
            <a:spLocks noChangeArrowheads="1"/>
          </p:cNvSpPr>
          <p:nvPr/>
        </p:nvSpPr>
        <p:spPr bwMode="auto">
          <a:xfrm>
            <a:off x="4995498" y="1417815"/>
            <a:ext cx="50574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C</a:t>
            </a:r>
          </a:p>
        </p:txBody>
      </p:sp>
      <p:sp>
        <p:nvSpPr>
          <p:cNvPr id="67605" name="Rectangle 77"/>
          <p:cNvSpPr>
            <a:spLocks noChangeArrowheads="1"/>
          </p:cNvSpPr>
          <p:nvPr/>
        </p:nvSpPr>
        <p:spPr bwMode="auto">
          <a:xfrm>
            <a:off x="2176463" y="1075135"/>
            <a:ext cx="1052373"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Withdraw</a:t>
            </a:r>
          </a:p>
        </p:txBody>
      </p:sp>
      <p:sp>
        <p:nvSpPr>
          <p:cNvPr id="67606" name="Rectangle 78"/>
          <p:cNvSpPr>
            <a:spLocks noChangeArrowheads="1"/>
          </p:cNvSpPr>
          <p:nvPr/>
        </p:nvSpPr>
        <p:spPr bwMode="auto">
          <a:xfrm>
            <a:off x="5519738" y="4107656"/>
            <a:ext cx="1364445"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Verbal Attack</a:t>
            </a:r>
          </a:p>
        </p:txBody>
      </p:sp>
      <p:sp>
        <p:nvSpPr>
          <p:cNvPr id="67601" name="Rectangle 73"/>
          <p:cNvSpPr>
            <a:spLocks noChangeArrowheads="1"/>
          </p:cNvSpPr>
          <p:nvPr/>
        </p:nvSpPr>
        <p:spPr bwMode="auto">
          <a:xfrm>
            <a:off x="3372943" y="2912058"/>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S</a:t>
            </a:r>
          </a:p>
        </p:txBody>
      </p:sp>
      <p:sp>
        <p:nvSpPr>
          <p:cNvPr id="67602" name="Rectangle 74"/>
          <p:cNvSpPr>
            <a:spLocks noChangeArrowheads="1"/>
          </p:cNvSpPr>
          <p:nvPr/>
        </p:nvSpPr>
        <p:spPr bwMode="auto">
          <a:xfrm>
            <a:off x="5018341" y="2912058"/>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P</a:t>
            </a:r>
          </a:p>
        </p:txBody>
      </p:sp>
      <p:sp>
        <p:nvSpPr>
          <p:cNvPr id="67607" name="Rectangle 79"/>
          <p:cNvSpPr>
            <a:spLocks noChangeArrowheads="1"/>
          </p:cNvSpPr>
          <p:nvPr/>
        </p:nvSpPr>
        <p:spPr bwMode="auto">
          <a:xfrm>
            <a:off x="2059782" y="4107656"/>
            <a:ext cx="1041408"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Acquiesce</a:t>
            </a:r>
          </a:p>
        </p:txBody>
      </p:sp>
      <p:sp>
        <p:nvSpPr>
          <p:cNvPr id="23" name="Rectangle 80"/>
          <p:cNvSpPr>
            <a:spLocks noChangeArrowheads="1"/>
          </p:cNvSpPr>
          <p:nvPr/>
        </p:nvSpPr>
        <p:spPr bwMode="auto">
          <a:xfrm>
            <a:off x="5519738" y="1075135"/>
            <a:ext cx="1271279"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Take Control</a:t>
            </a:r>
          </a:p>
        </p:txBody>
      </p:sp>
      <p:sp>
        <p:nvSpPr>
          <p:cNvPr id="26" name="Right Arrow 25"/>
          <p:cNvSpPr>
            <a:spLocks noChangeArrowheads="1"/>
          </p:cNvSpPr>
          <p:nvPr/>
        </p:nvSpPr>
        <p:spPr bwMode="auto">
          <a:xfrm rot="-1741680">
            <a:off x="5545931" y="1531144"/>
            <a:ext cx="767954" cy="182166"/>
          </a:xfrm>
          <a:prstGeom prst="rightArrow">
            <a:avLst>
              <a:gd name="adj1" fmla="val 50000"/>
              <a:gd name="adj2" fmla="val 81581"/>
            </a:avLst>
          </a:prstGeom>
          <a:gradFill rotWithShape="1">
            <a:gsLst>
              <a:gs pos="0">
                <a:srgbClr val="FFC000"/>
              </a:gs>
              <a:gs pos="100000">
                <a:srgbClr val="4D0808">
                  <a:alpha val="0"/>
                </a:srgbClr>
              </a:gs>
            </a:gsLst>
            <a:lin ang="10800000" scaled="1"/>
          </a:gradFill>
          <a:ln w="9525" algn="ctr">
            <a:noFill/>
            <a:miter lim="800000"/>
            <a:headEnd/>
            <a:tailEnd/>
          </a:ln>
        </p:spPr>
        <p:txBody>
          <a:bodyPr lIns="0" tIns="0" rIns="0" bIns="0"/>
          <a:lstStyle/>
          <a:p>
            <a:pPr>
              <a:defRPr/>
            </a:pPr>
            <a:endParaRPr lang="en-US" sz="1350">
              <a:effectLst>
                <a:outerShdw blurRad="38100" dist="38100" dir="2700000" algn="tl">
                  <a:srgbClr val="000000">
                    <a:alpha val="43137"/>
                  </a:srgbClr>
                </a:outerShdw>
              </a:effectLst>
            </a:endParaRPr>
          </a:p>
        </p:txBody>
      </p:sp>
      <p:sp>
        <p:nvSpPr>
          <p:cNvPr id="27" name="Right Arrow 26"/>
          <p:cNvSpPr/>
          <p:nvPr/>
        </p:nvSpPr>
        <p:spPr bwMode="auto">
          <a:xfrm rot="3337913">
            <a:off x="4906567" y="3034904"/>
            <a:ext cx="2210990" cy="182165"/>
          </a:xfrm>
          <a:prstGeom prst="rightArrow">
            <a:avLst>
              <a:gd name="adj1" fmla="val 50000"/>
              <a:gd name="adj2" fmla="val 81580"/>
            </a:avLst>
          </a:prstGeom>
          <a:gradFill flip="none" rotWithShape="1">
            <a:gsLst>
              <a:gs pos="0">
                <a:srgbClr val="FFC000"/>
              </a:gs>
              <a:gs pos="100000">
                <a:srgbClr val="4D0808">
                  <a:alpha val="0"/>
                </a:srgbClr>
              </a:gs>
            </a:gsLst>
            <a:lin ang="10800000" scaled="1"/>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5" name="Right Arrow 34"/>
          <p:cNvSpPr/>
          <p:nvPr/>
        </p:nvSpPr>
        <p:spPr bwMode="auto">
          <a:xfrm rot="8463106">
            <a:off x="2306241" y="2877742"/>
            <a:ext cx="3571875" cy="182165"/>
          </a:xfrm>
          <a:prstGeom prst="rightArrow">
            <a:avLst>
              <a:gd name="adj1" fmla="val 50000"/>
              <a:gd name="adj2" fmla="val 81580"/>
            </a:avLst>
          </a:prstGeom>
          <a:gradFill flip="none" rotWithShape="1">
            <a:gsLst>
              <a:gs pos="0">
                <a:srgbClr val="FFC000"/>
              </a:gs>
              <a:gs pos="100000">
                <a:srgbClr val="4D0808">
                  <a:alpha val="0"/>
                </a:srgbClr>
              </a:gs>
            </a:gsLst>
            <a:lin ang="10800000" scaled="1"/>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36" name="Right Arrow 35"/>
          <p:cNvSpPr>
            <a:spLocks noChangeArrowheads="1"/>
          </p:cNvSpPr>
          <p:nvPr/>
        </p:nvSpPr>
        <p:spPr bwMode="auto">
          <a:xfrm rot="-10090289">
            <a:off x="2943225" y="1601391"/>
            <a:ext cx="2396729" cy="185738"/>
          </a:xfrm>
          <a:prstGeom prst="rightArrow">
            <a:avLst>
              <a:gd name="adj1" fmla="val 50000"/>
              <a:gd name="adj2" fmla="val 79992"/>
            </a:avLst>
          </a:prstGeom>
          <a:gradFill rotWithShape="1">
            <a:gsLst>
              <a:gs pos="0">
                <a:srgbClr val="FFC000"/>
              </a:gs>
              <a:gs pos="100000">
                <a:srgbClr val="4D0808">
                  <a:alpha val="0"/>
                </a:srgbClr>
              </a:gs>
            </a:gsLst>
            <a:lin ang="10800000" scaled="1"/>
          </a:gradFill>
          <a:ln w="9525" algn="ctr">
            <a:noFill/>
            <a:miter lim="800000"/>
            <a:headEnd/>
            <a:tailEnd/>
          </a:ln>
        </p:spPr>
        <p:txBody>
          <a:bodyPr rot="10800000" lIns="0" tIns="0" rIns="0" bIns="0"/>
          <a:lstStyle/>
          <a:p>
            <a:pPr>
              <a:defRPr/>
            </a:pPr>
            <a:endParaRPr lang="en-US" sz="1350">
              <a:effectLst>
                <a:outerShdw blurRad="38100" dist="38100" dir="2700000" algn="tl">
                  <a:srgbClr val="000000">
                    <a:alpha val="43137"/>
                  </a:srgbClr>
                </a:outerShdw>
              </a:effectLst>
            </a:endParaRPr>
          </a:p>
        </p:txBody>
      </p:sp>
      <p:sp>
        <p:nvSpPr>
          <p:cNvPr id="103442" name="Rectangle 69"/>
          <p:cNvSpPr>
            <a:spLocks noChangeArrowheads="1"/>
          </p:cNvSpPr>
          <p:nvPr/>
        </p:nvSpPr>
        <p:spPr bwMode="auto">
          <a:xfrm>
            <a:off x="4446728" y="1208485"/>
            <a:ext cx="217209" cy="116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103443" name="Rectangle 69"/>
          <p:cNvSpPr>
            <a:spLocks noChangeArrowheads="1"/>
          </p:cNvSpPr>
          <p:nvPr/>
        </p:nvSpPr>
        <p:spPr bwMode="auto">
          <a:xfrm>
            <a:off x="4727973" y="2633663"/>
            <a:ext cx="1482328" cy="1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103444" name="Rectangle 69"/>
          <p:cNvSpPr>
            <a:spLocks noChangeArrowheads="1"/>
          </p:cNvSpPr>
          <p:nvPr/>
        </p:nvSpPr>
        <p:spPr bwMode="auto">
          <a:xfrm>
            <a:off x="4446728" y="3070623"/>
            <a:ext cx="217209" cy="116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103445" name="Rectangle 69"/>
          <p:cNvSpPr>
            <a:spLocks noChangeArrowheads="1"/>
          </p:cNvSpPr>
          <p:nvPr/>
        </p:nvSpPr>
        <p:spPr bwMode="auto">
          <a:xfrm>
            <a:off x="2884885" y="2633663"/>
            <a:ext cx="1482328" cy="1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605"/>
                                        </p:tgtEl>
                                        <p:attrNameLst>
                                          <p:attrName>style.visibility</p:attrName>
                                        </p:attrNameLst>
                                      </p:cBhvr>
                                      <p:to>
                                        <p:strVal val="visible"/>
                                      </p:to>
                                    </p:set>
                                    <p:animEffect transition="in" filter="fade">
                                      <p:cBhvr>
                                        <p:cTn id="12" dur="1000"/>
                                        <p:tgtEl>
                                          <p:spTgt spid="67605"/>
                                        </p:tgtEl>
                                      </p:cBhvr>
                                    </p:animEffect>
                                    <p:anim calcmode="lin" valueType="num">
                                      <p:cBhvr>
                                        <p:cTn id="13" dur="1000" fill="hold"/>
                                        <p:tgtEl>
                                          <p:spTgt spid="67605"/>
                                        </p:tgtEl>
                                        <p:attrNameLst>
                                          <p:attrName>ppt_x</p:attrName>
                                        </p:attrNameLst>
                                      </p:cBhvr>
                                      <p:tavLst>
                                        <p:tav tm="0">
                                          <p:val>
                                            <p:strVal val="#ppt_x"/>
                                          </p:val>
                                        </p:tav>
                                        <p:tav tm="100000">
                                          <p:val>
                                            <p:strVal val="#ppt_x"/>
                                          </p:val>
                                        </p:tav>
                                      </p:tavLst>
                                    </p:anim>
                                    <p:anim calcmode="lin" valueType="num">
                                      <p:cBhvr>
                                        <p:cTn id="14" dur="1000" fill="hold"/>
                                        <p:tgtEl>
                                          <p:spTgt spid="6760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7607"/>
                                        </p:tgtEl>
                                        <p:attrNameLst>
                                          <p:attrName>style.visibility</p:attrName>
                                        </p:attrNameLst>
                                      </p:cBhvr>
                                      <p:to>
                                        <p:strVal val="visible"/>
                                      </p:to>
                                    </p:set>
                                    <p:animEffect transition="in" filter="fade">
                                      <p:cBhvr>
                                        <p:cTn id="17" dur="1000"/>
                                        <p:tgtEl>
                                          <p:spTgt spid="67607"/>
                                        </p:tgtEl>
                                      </p:cBhvr>
                                    </p:animEffect>
                                    <p:anim calcmode="lin" valueType="num">
                                      <p:cBhvr>
                                        <p:cTn id="18" dur="1000" fill="hold"/>
                                        <p:tgtEl>
                                          <p:spTgt spid="67607"/>
                                        </p:tgtEl>
                                        <p:attrNameLst>
                                          <p:attrName>ppt_x</p:attrName>
                                        </p:attrNameLst>
                                      </p:cBhvr>
                                      <p:tavLst>
                                        <p:tav tm="0">
                                          <p:val>
                                            <p:strVal val="#ppt_x"/>
                                          </p:val>
                                        </p:tav>
                                        <p:tav tm="100000">
                                          <p:val>
                                            <p:strVal val="#ppt_x"/>
                                          </p:val>
                                        </p:tav>
                                      </p:tavLst>
                                    </p:anim>
                                    <p:anim calcmode="lin" valueType="num">
                                      <p:cBhvr>
                                        <p:cTn id="19" dur="1000" fill="hold"/>
                                        <p:tgtEl>
                                          <p:spTgt spid="6760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606"/>
                                        </p:tgtEl>
                                        <p:attrNameLst>
                                          <p:attrName>style.visibility</p:attrName>
                                        </p:attrNameLst>
                                      </p:cBhvr>
                                      <p:to>
                                        <p:strVal val="visible"/>
                                      </p:to>
                                    </p:set>
                                    <p:animEffect transition="in" filter="fade">
                                      <p:cBhvr>
                                        <p:cTn id="22" dur="1000"/>
                                        <p:tgtEl>
                                          <p:spTgt spid="67606"/>
                                        </p:tgtEl>
                                      </p:cBhvr>
                                    </p:animEffect>
                                    <p:anim calcmode="lin" valueType="num">
                                      <p:cBhvr>
                                        <p:cTn id="23" dur="1000" fill="hold"/>
                                        <p:tgtEl>
                                          <p:spTgt spid="67606"/>
                                        </p:tgtEl>
                                        <p:attrNameLst>
                                          <p:attrName>ppt_x</p:attrName>
                                        </p:attrNameLst>
                                      </p:cBhvr>
                                      <p:tavLst>
                                        <p:tav tm="0">
                                          <p:val>
                                            <p:strVal val="#ppt_x"/>
                                          </p:val>
                                        </p:tav>
                                        <p:tav tm="100000">
                                          <p:val>
                                            <p:strVal val="#ppt_x"/>
                                          </p:val>
                                        </p:tav>
                                      </p:tavLst>
                                    </p:anim>
                                    <p:anim calcmode="lin" valueType="num">
                                      <p:cBhvr>
                                        <p:cTn id="24" dur="1000" fill="hold"/>
                                        <p:tgtEl>
                                          <p:spTgt spid="67606"/>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5" grpId="0"/>
      <p:bldP spid="67606" grpId="0"/>
      <p:bldP spid="67607" grpId="0"/>
      <p:bldP spid="23" grpId="0"/>
      <p:bldP spid="26" grpId="0" animBg="1"/>
      <p:bldP spid="27" grpId="0" animBg="1"/>
      <p:bldP spid="35" grpId="0" animBg="1"/>
      <p:bldP spid="3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7"/>
          <p:cNvGrpSpPr>
            <a:grpSpLocks/>
          </p:cNvGrpSpPr>
          <p:nvPr/>
        </p:nvGrpSpPr>
        <p:grpSpPr bwMode="auto">
          <a:xfrm>
            <a:off x="2572941" y="711994"/>
            <a:ext cx="4112419" cy="4017169"/>
            <a:chOff x="1905998" y="950029"/>
            <a:chExt cx="5484406" cy="5355380"/>
          </a:xfrm>
        </p:grpSpPr>
        <p:pic>
          <p:nvPicPr>
            <p:cNvPr id="104482" name="Picture 5" descr="C:\Users\BrooMeister\Desktop\Work-PC\Aquent\Effectiveness Institute\PS Release\crosshairs_01.png"/>
            <p:cNvPicPr>
              <a:picLocks noChangeAspect="1" noChangeArrowheads="1"/>
            </p:cNvPicPr>
            <p:nvPr/>
          </p:nvPicPr>
          <p:blipFill>
            <a:blip r:embed="rId4">
              <a:extLst>
                <a:ext uri="{28A0092B-C50C-407E-A947-70E740481C1C}">
                  <a14:useLocalDpi xmlns:a14="http://schemas.microsoft.com/office/drawing/2010/main" val="0"/>
                </a:ext>
              </a:extLst>
            </a:blip>
            <a:srcRect l="19009" t="9888" r="15506" b="4851"/>
            <a:stretch>
              <a:fillRect/>
            </a:stretch>
          </p:blipFill>
          <p:spPr bwMode="auto">
            <a:xfrm>
              <a:off x="1905998" y="950029"/>
              <a:ext cx="5484406" cy="53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3" name="Rectangle 69"/>
            <p:cNvSpPr>
              <a:spLocks noChangeArrowheads="1"/>
            </p:cNvSpPr>
            <p:nvPr/>
          </p:nvSpPr>
          <p:spPr bwMode="auto">
            <a:xfrm>
              <a:off x="4404853" y="1611638"/>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104484" name="Rectangle 69"/>
            <p:cNvSpPr>
              <a:spLocks noChangeArrowheads="1"/>
            </p:cNvSpPr>
            <p:nvPr/>
          </p:nvSpPr>
          <p:spPr bwMode="auto">
            <a:xfrm>
              <a:off x="4780293"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sp>
          <p:nvSpPr>
            <p:cNvPr id="104485" name="Rectangle 69"/>
            <p:cNvSpPr>
              <a:spLocks noChangeArrowheads="1"/>
            </p:cNvSpPr>
            <p:nvPr/>
          </p:nvSpPr>
          <p:spPr bwMode="auto">
            <a:xfrm>
              <a:off x="4404853" y="4093581"/>
              <a:ext cx="289674" cy="1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algn="ctr" defTabSz="470297"/>
              <a:r>
                <a:rPr lang="en-US" sz="900" i="1">
                  <a:solidFill>
                    <a:schemeClr val="bg2"/>
                  </a:solidFill>
                </a:rPr>
                <a:t>E</a:t>
              </a:r>
              <a:br>
                <a:rPr lang="en-US" sz="900" i="1">
                  <a:solidFill>
                    <a:schemeClr val="bg2"/>
                  </a:solidFill>
                </a:rPr>
              </a:br>
              <a:r>
                <a:rPr lang="en-US" sz="900" i="1">
                  <a:solidFill>
                    <a:schemeClr val="bg2"/>
                  </a:solidFill>
                </a:rPr>
                <a:t>M</a:t>
              </a:r>
            </a:p>
            <a:p>
              <a:pPr algn="ctr" defTabSz="470297"/>
              <a:r>
                <a:rPr lang="en-US" sz="900" i="1">
                  <a:solidFill>
                    <a:schemeClr val="bg2"/>
                  </a:solidFill>
                </a:rPr>
                <a:t>O</a:t>
              </a:r>
            </a:p>
            <a:p>
              <a:pPr algn="ctr" defTabSz="470297"/>
              <a:r>
                <a:rPr lang="en-US" sz="900" i="1">
                  <a:solidFill>
                    <a:schemeClr val="bg2"/>
                  </a:solidFill>
                </a:rPr>
                <a:t>T</a:t>
              </a:r>
            </a:p>
            <a:p>
              <a:pPr algn="ctr" defTabSz="470297"/>
              <a:r>
                <a:rPr lang="en-US" sz="900" i="1">
                  <a:solidFill>
                    <a:schemeClr val="bg2"/>
                  </a:solidFill>
                </a:rPr>
                <a:t>I</a:t>
              </a:r>
            </a:p>
            <a:p>
              <a:pPr algn="ctr" defTabSz="470297"/>
              <a:r>
                <a:rPr lang="en-US" sz="900" i="1">
                  <a:solidFill>
                    <a:schemeClr val="bg2"/>
                  </a:solidFill>
                </a:rPr>
                <a:t>O</a:t>
              </a:r>
            </a:p>
            <a:p>
              <a:pPr algn="ctr" defTabSz="470297"/>
              <a:r>
                <a:rPr lang="en-US" sz="900" i="1">
                  <a:solidFill>
                    <a:schemeClr val="bg2"/>
                  </a:solidFill>
                </a:rPr>
                <a:t>N</a:t>
              </a:r>
            </a:p>
            <a:p>
              <a:pPr algn="ctr" defTabSz="470297"/>
              <a:r>
                <a:rPr lang="en-US" sz="900" i="1">
                  <a:solidFill>
                    <a:schemeClr val="bg2"/>
                  </a:solidFill>
                </a:rPr>
                <a:t>S</a:t>
              </a:r>
            </a:p>
          </p:txBody>
        </p:sp>
        <p:sp>
          <p:nvSpPr>
            <p:cNvPr id="104486" name="Rectangle 69"/>
            <p:cNvSpPr>
              <a:spLocks noChangeArrowheads="1"/>
            </p:cNvSpPr>
            <p:nvPr/>
          </p:nvSpPr>
          <p:spPr bwMode="auto">
            <a:xfrm>
              <a:off x="2322104" y="3511423"/>
              <a:ext cx="1976437" cy="2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8341" tIns="29766" rIns="58341" bIns="29766">
              <a:spAutoFit/>
            </a:bodyPr>
            <a:lstStyle/>
            <a:p>
              <a:pPr algn="ctr" defTabSz="470297"/>
              <a:r>
                <a:rPr lang="en-US" sz="900" i="1">
                  <a:solidFill>
                    <a:schemeClr val="bg2"/>
                  </a:solidFill>
                </a:rPr>
                <a:t>RESULTS</a:t>
              </a:r>
            </a:p>
          </p:txBody>
        </p:sp>
      </p:grpSp>
      <p:sp>
        <p:nvSpPr>
          <p:cNvPr id="1584135" name="Rectangle 7"/>
          <p:cNvSpPr>
            <a:spLocks noChangeArrowheads="1"/>
          </p:cNvSpPr>
          <p:nvPr/>
        </p:nvSpPr>
        <p:spPr bwMode="auto">
          <a:xfrm>
            <a:off x="2228851" y="660798"/>
            <a:ext cx="4566047" cy="4539853"/>
          </a:xfrm>
          <a:prstGeom prst="rect">
            <a:avLst/>
          </a:prstGeom>
          <a:noFill/>
          <a:ln w="9525">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1584136" name="Rectangle 8"/>
          <p:cNvSpPr>
            <a:spLocks noChangeArrowheads="1"/>
          </p:cNvSpPr>
          <p:nvPr/>
        </p:nvSpPr>
        <p:spPr bwMode="auto">
          <a:xfrm>
            <a:off x="2228851" y="660798"/>
            <a:ext cx="4566047" cy="4539853"/>
          </a:xfrm>
          <a:prstGeom prst="rect">
            <a:avLst/>
          </a:prstGeom>
          <a:noFill/>
          <a:ln w="0">
            <a:noFill/>
            <a:miter lim="800000"/>
            <a:headEnd/>
            <a:tailEnd/>
          </a:ln>
        </p:spPr>
        <p:txBody>
          <a:bodyPr/>
          <a:lstStyle/>
          <a:p>
            <a:pPr>
              <a:defRPr/>
            </a:pPr>
            <a:endParaRPr lang="en-US" sz="1350">
              <a:effectLst>
                <a:outerShdw blurRad="38100" dist="38100" dir="2700000" algn="tl">
                  <a:srgbClr val="000000">
                    <a:alpha val="43137"/>
                  </a:srgbClr>
                </a:outerShdw>
              </a:effectLst>
            </a:endParaRPr>
          </a:p>
        </p:txBody>
      </p:sp>
      <p:sp>
        <p:nvSpPr>
          <p:cNvPr id="77" name="Title 76"/>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SITUATIONAL RESPONSES</a:t>
            </a:r>
          </a:p>
        </p:txBody>
      </p:sp>
      <p:sp>
        <p:nvSpPr>
          <p:cNvPr id="67603" name="Rectangle 75"/>
          <p:cNvSpPr>
            <a:spLocks noChangeArrowheads="1"/>
          </p:cNvSpPr>
          <p:nvPr/>
        </p:nvSpPr>
        <p:spPr bwMode="auto">
          <a:xfrm>
            <a:off x="3350100" y="1417815"/>
            <a:ext cx="53780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A</a:t>
            </a:r>
          </a:p>
        </p:txBody>
      </p:sp>
      <p:sp>
        <p:nvSpPr>
          <p:cNvPr id="67604" name="Rectangle 76"/>
          <p:cNvSpPr>
            <a:spLocks noChangeArrowheads="1"/>
          </p:cNvSpPr>
          <p:nvPr/>
        </p:nvSpPr>
        <p:spPr bwMode="auto">
          <a:xfrm>
            <a:off x="4995498" y="1417815"/>
            <a:ext cx="50574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C</a:t>
            </a:r>
          </a:p>
        </p:txBody>
      </p:sp>
      <p:sp>
        <p:nvSpPr>
          <p:cNvPr id="67605" name="Rectangle 77"/>
          <p:cNvSpPr>
            <a:spLocks noChangeArrowheads="1"/>
          </p:cNvSpPr>
          <p:nvPr/>
        </p:nvSpPr>
        <p:spPr bwMode="auto">
          <a:xfrm>
            <a:off x="2176463" y="1075135"/>
            <a:ext cx="1052373"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Withdraw</a:t>
            </a:r>
          </a:p>
        </p:txBody>
      </p:sp>
      <p:sp>
        <p:nvSpPr>
          <p:cNvPr id="67606" name="Rectangle 78"/>
          <p:cNvSpPr>
            <a:spLocks noChangeArrowheads="1"/>
          </p:cNvSpPr>
          <p:nvPr/>
        </p:nvSpPr>
        <p:spPr bwMode="auto">
          <a:xfrm>
            <a:off x="5519738" y="4107656"/>
            <a:ext cx="1364445"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Verbal Attack</a:t>
            </a:r>
          </a:p>
        </p:txBody>
      </p:sp>
      <p:sp>
        <p:nvSpPr>
          <p:cNvPr id="67601" name="Rectangle 73"/>
          <p:cNvSpPr>
            <a:spLocks noChangeArrowheads="1"/>
          </p:cNvSpPr>
          <p:nvPr/>
        </p:nvSpPr>
        <p:spPr bwMode="auto">
          <a:xfrm>
            <a:off x="3372943" y="2912058"/>
            <a:ext cx="454452"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S</a:t>
            </a:r>
          </a:p>
        </p:txBody>
      </p:sp>
      <p:sp>
        <p:nvSpPr>
          <p:cNvPr id="67602" name="Rectangle 74"/>
          <p:cNvSpPr>
            <a:spLocks noChangeArrowheads="1"/>
          </p:cNvSpPr>
          <p:nvPr/>
        </p:nvSpPr>
        <p:spPr bwMode="auto">
          <a:xfrm>
            <a:off x="5018341" y="2912058"/>
            <a:ext cx="494528" cy="898324"/>
          </a:xfrm>
          <a:prstGeom prst="rect">
            <a:avLst/>
          </a:prstGeom>
          <a:noFill/>
          <a:ln w="12700">
            <a:noFill/>
            <a:miter lim="800000"/>
            <a:headEnd/>
            <a:tailEnd/>
          </a:ln>
          <a:effectLst/>
        </p:spPr>
        <p:txBody>
          <a:bodyPr wrap="none" lIns="67866" tIns="33338" rIns="67866" bIns="33338">
            <a:spAutoFit/>
            <a:scene3d>
              <a:camera prst="orthographicFront">
                <a:rot lat="0" lon="0" rev="0"/>
              </a:camera>
              <a:lightRig rig="contrasting" dir="t">
                <a:rot lat="0" lon="0" rev="4500000"/>
              </a:lightRig>
            </a:scene3d>
            <a:sp3d prstMaterial="plastic">
              <a:bevelT w="0" h="0" prst="relaxedInset"/>
              <a:contourClr>
                <a:srgbClr val="00B0F0"/>
              </a:contourClr>
            </a:sp3d>
          </a:bodyPr>
          <a:lstStyle/>
          <a:p>
            <a:pPr>
              <a:defRPr/>
            </a:pPr>
            <a:r>
              <a:rPr lang="en-US" sz="5400" dirty="0">
                <a:solidFill>
                  <a:srgbClr val="FFC000"/>
                </a:solidFill>
              </a:rPr>
              <a:t>P</a:t>
            </a:r>
          </a:p>
        </p:txBody>
      </p:sp>
      <p:sp>
        <p:nvSpPr>
          <p:cNvPr id="67607" name="Rectangle 79"/>
          <p:cNvSpPr>
            <a:spLocks noChangeArrowheads="1"/>
          </p:cNvSpPr>
          <p:nvPr/>
        </p:nvSpPr>
        <p:spPr bwMode="auto">
          <a:xfrm>
            <a:off x="2059782" y="4107656"/>
            <a:ext cx="1041408"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Acquiesce</a:t>
            </a:r>
          </a:p>
        </p:txBody>
      </p:sp>
      <p:sp>
        <p:nvSpPr>
          <p:cNvPr id="23" name="Rectangle 80"/>
          <p:cNvSpPr>
            <a:spLocks noChangeArrowheads="1"/>
          </p:cNvSpPr>
          <p:nvPr/>
        </p:nvSpPr>
        <p:spPr bwMode="auto">
          <a:xfrm>
            <a:off x="5519738" y="1075135"/>
            <a:ext cx="1271279" cy="33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341" tIns="29766" rIns="58341" bIns="29766">
            <a:spAutoFit/>
          </a:bodyPr>
          <a:lstStyle/>
          <a:p>
            <a:pPr defTabSz="470297"/>
            <a:r>
              <a:rPr lang="en-US" i="1">
                <a:solidFill>
                  <a:srgbClr val="F2EBD9"/>
                </a:solidFill>
              </a:rPr>
              <a:t>Take Control</a:t>
            </a:r>
          </a:p>
        </p:txBody>
      </p:sp>
      <p:sp>
        <p:nvSpPr>
          <p:cNvPr id="18" name="Text Box 43"/>
          <p:cNvSpPr txBox="1">
            <a:spLocks noChangeArrowheads="1"/>
          </p:cNvSpPr>
          <p:nvPr/>
        </p:nvSpPr>
        <p:spPr bwMode="auto">
          <a:xfrm>
            <a:off x="1945481" y="1038225"/>
            <a:ext cx="2118722"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2400" b="1">
                <a:solidFill>
                  <a:srgbClr val="FFC000"/>
                </a:solidFill>
              </a:rPr>
              <a:t>WITHDRAW</a:t>
            </a:r>
          </a:p>
        </p:txBody>
      </p:sp>
      <p:sp>
        <p:nvSpPr>
          <p:cNvPr id="19" name="Text Box 25"/>
          <p:cNvSpPr txBox="1">
            <a:spLocks noChangeArrowheads="1"/>
          </p:cNvSpPr>
          <p:nvPr/>
        </p:nvSpPr>
        <p:spPr bwMode="auto">
          <a:xfrm>
            <a:off x="1934766" y="1957388"/>
            <a:ext cx="2877198"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2400" b="1">
                <a:solidFill>
                  <a:srgbClr val="FFC000"/>
                </a:solidFill>
              </a:rPr>
              <a:t>TAKE CONTROL</a:t>
            </a:r>
          </a:p>
        </p:txBody>
      </p:sp>
      <p:sp>
        <p:nvSpPr>
          <p:cNvPr id="20" name="Text Box 29"/>
          <p:cNvSpPr txBox="1">
            <a:spLocks noChangeArrowheads="1"/>
          </p:cNvSpPr>
          <p:nvPr/>
        </p:nvSpPr>
        <p:spPr bwMode="auto">
          <a:xfrm>
            <a:off x="1920479" y="2969419"/>
            <a:ext cx="3036409"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2400" b="1">
                <a:solidFill>
                  <a:srgbClr val="FFC000"/>
                </a:solidFill>
              </a:rPr>
              <a:t>VERBAL ATTACK</a:t>
            </a:r>
          </a:p>
        </p:txBody>
      </p:sp>
      <p:sp>
        <p:nvSpPr>
          <p:cNvPr id="21" name="Text Box 30"/>
          <p:cNvSpPr txBox="1">
            <a:spLocks noChangeArrowheads="1"/>
          </p:cNvSpPr>
          <p:nvPr/>
        </p:nvSpPr>
        <p:spPr bwMode="auto">
          <a:xfrm>
            <a:off x="1906191" y="4069557"/>
            <a:ext cx="2197268"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2400" b="1">
                <a:solidFill>
                  <a:srgbClr val="FFC000"/>
                </a:solidFill>
              </a:rPr>
              <a:t>ACQUIESCE</a:t>
            </a:r>
          </a:p>
        </p:txBody>
      </p:sp>
      <p:sp>
        <p:nvSpPr>
          <p:cNvPr id="22" name="Rectangle 47"/>
          <p:cNvSpPr>
            <a:spLocks noChangeArrowheads="1"/>
          </p:cNvSpPr>
          <p:nvPr/>
        </p:nvSpPr>
        <p:spPr bwMode="auto">
          <a:xfrm>
            <a:off x="5801321" y="1081989"/>
            <a:ext cx="65" cy="207749"/>
          </a:xfrm>
          <a:prstGeom prst="rect">
            <a:avLst/>
          </a:prstGeom>
          <a:gradFill>
            <a:gsLst>
              <a:gs pos="0">
                <a:schemeClr val="accent6">
                  <a:tint val="50000"/>
                  <a:satMod val="300000"/>
                  <a:alpha val="31000"/>
                </a:schemeClr>
              </a:gs>
              <a:gs pos="35000">
                <a:schemeClr val="accent6">
                  <a:tint val="37000"/>
                  <a:satMod val="300000"/>
                  <a:alpha val="43000"/>
                </a:schemeClr>
              </a:gs>
              <a:gs pos="100000">
                <a:schemeClr val="accent6">
                  <a:tint val="15000"/>
                  <a:satMod val="350000"/>
                  <a:alpha val="0"/>
                </a:schemeClr>
              </a:gs>
            </a:gsLst>
          </a:gradFill>
          <a:ln w="22225">
            <a:gradFill flip="none" rotWithShape="1">
              <a:gsLst>
                <a:gs pos="0">
                  <a:srgbClr val="000082"/>
                </a:gs>
                <a:gs pos="30000">
                  <a:srgbClr val="66008F"/>
                </a:gs>
                <a:gs pos="64999">
                  <a:srgbClr val="BA0066"/>
                </a:gs>
                <a:gs pos="89999">
                  <a:srgbClr val="FF0000">
                    <a:alpha val="54000"/>
                  </a:srgbClr>
                </a:gs>
                <a:gs pos="100000">
                  <a:srgbClr val="FF8200">
                    <a:alpha val="70000"/>
                  </a:srgbClr>
                </a:gs>
              </a:gsLst>
              <a:lin ang="2700000" scaled="1"/>
              <a:tileRect/>
            </a:gradFill>
            <a:headEnd/>
            <a:tailEnd/>
          </a:ln>
          <a:effectLst/>
        </p:spPr>
        <p:style>
          <a:lnRef idx="1">
            <a:schemeClr val="accent6"/>
          </a:lnRef>
          <a:fillRef idx="2">
            <a:schemeClr val="accent6"/>
          </a:fillRef>
          <a:effectRef idx="1">
            <a:schemeClr val="accent6"/>
          </a:effectRef>
          <a:fontRef idx="minor">
            <a:schemeClr val="dk1"/>
          </a:fontRef>
        </p:style>
        <p:txBody>
          <a:bodyPr wrap="none"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28" name="Rectangle 48"/>
          <p:cNvSpPr>
            <a:spLocks noChangeArrowheads="1"/>
          </p:cNvSpPr>
          <p:nvPr/>
        </p:nvSpPr>
        <p:spPr bwMode="auto">
          <a:xfrm>
            <a:off x="5801321" y="2054730"/>
            <a:ext cx="65" cy="207749"/>
          </a:xfrm>
          <a:prstGeom prst="rect">
            <a:avLst/>
          </a:prstGeom>
          <a:gradFill>
            <a:gsLst>
              <a:gs pos="0">
                <a:schemeClr val="accent6">
                  <a:tint val="50000"/>
                  <a:satMod val="300000"/>
                  <a:alpha val="31000"/>
                </a:schemeClr>
              </a:gs>
              <a:gs pos="35000">
                <a:schemeClr val="accent6">
                  <a:tint val="37000"/>
                  <a:satMod val="300000"/>
                  <a:alpha val="43000"/>
                </a:schemeClr>
              </a:gs>
              <a:gs pos="100000">
                <a:schemeClr val="accent6">
                  <a:tint val="15000"/>
                  <a:satMod val="350000"/>
                  <a:alpha val="0"/>
                </a:schemeClr>
              </a:gs>
            </a:gsLst>
          </a:gradFill>
          <a:ln w="22225">
            <a:gradFill flip="none" rotWithShape="1">
              <a:gsLst>
                <a:gs pos="0">
                  <a:srgbClr val="000082"/>
                </a:gs>
                <a:gs pos="30000">
                  <a:srgbClr val="66008F"/>
                </a:gs>
                <a:gs pos="64999">
                  <a:srgbClr val="BA0066"/>
                </a:gs>
                <a:gs pos="89999">
                  <a:srgbClr val="FF0000">
                    <a:alpha val="54000"/>
                  </a:srgbClr>
                </a:gs>
                <a:gs pos="100000">
                  <a:srgbClr val="FF8200">
                    <a:alpha val="70000"/>
                  </a:srgbClr>
                </a:gs>
              </a:gsLst>
              <a:lin ang="2700000" scaled="1"/>
              <a:tileRect/>
            </a:gradFill>
            <a:headEnd/>
            <a:tailEnd/>
          </a:ln>
          <a:effectLst/>
        </p:spPr>
        <p:style>
          <a:lnRef idx="1">
            <a:schemeClr val="accent6"/>
          </a:lnRef>
          <a:fillRef idx="2">
            <a:schemeClr val="accent6"/>
          </a:fillRef>
          <a:effectRef idx="1">
            <a:schemeClr val="accent6"/>
          </a:effectRef>
          <a:fontRef idx="minor">
            <a:schemeClr val="dk1"/>
          </a:fontRef>
        </p:style>
        <p:txBody>
          <a:bodyPr wrap="none"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29" name="Rectangle 49"/>
          <p:cNvSpPr>
            <a:spLocks noChangeArrowheads="1"/>
          </p:cNvSpPr>
          <p:nvPr/>
        </p:nvSpPr>
        <p:spPr bwMode="auto">
          <a:xfrm>
            <a:off x="5801321" y="3097717"/>
            <a:ext cx="65" cy="207749"/>
          </a:xfrm>
          <a:prstGeom prst="rect">
            <a:avLst/>
          </a:prstGeom>
          <a:gradFill>
            <a:gsLst>
              <a:gs pos="0">
                <a:schemeClr val="accent6">
                  <a:tint val="50000"/>
                  <a:satMod val="300000"/>
                  <a:alpha val="31000"/>
                </a:schemeClr>
              </a:gs>
              <a:gs pos="35000">
                <a:schemeClr val="accent6">
                  <a:tint val="37000"/>
                  <a:satMod val="300000"/>
                  <a:alpha val="43000"/>
                </a:schemeClr>
              </a:gs>
              <a:gs pos="100000">
                <a:schemeClr val="accent6">
                  <a:tint val="15000"/>
                  <a:satMod val="350000"/>
                  <a:alpha val="0"/>
                </a:schemeClr>
              </a:gs>
            </a:gsLst>
          </a:gradFill>
          <a:ln w="22225">
            <a:gradFill flip="none" rotWithShape="1">
              <a:gsLst>
                <a:gs pos="0">
                  <a:srgbClr val="000082"/>
                </a:gs>
                <a:gs pos="30000">
                  <a:srgbClr val="66008F"/>
                </a:gs>
                <a:gs pos="64999">
                  <a:srgbClr val="BA0066"/>
                </a:gs>
                <a:gs pos="89999">
                  <a:srgbClr val="FF0000">
                    <a:alpha val="54000"/>
                  </a:srgbClr>
                </a:gs>
                <a:gs pos="100000">
                  <a:srgbClr val="FF8200">
                    <a:alpha val="70000"/>
                  </a:srgbClr>
                </a:gs>
              </a:gsLst>
              <a:lin ang="2700000" scaled="1"/>
              <a:tileRect/>
            </a:gradFill>
            <a:headEnd/>
            <a:tailEnd/>
          </a:ln>
          <a:effectLst/>
        </p:spPr>
        <p:style>
          <a:lnRef idx="1">
            <a:schemeClr val="accent6"/>
          </a:lnRef>
          <a:fillRef idx="2">
            <a:schemeClr val="accent6"/>
          </a:fillRef>
          <a:effectRef idx="1">
            <a:schemeClr val="accent6"/>
          </a:effectRef>
          <a:fontRef idx="minor">
            <a:schemeClr val="dk1"/>
          </a:fontRef>
        </p:style>
        <p:txBody>
          <a:bodyPr wrap="none"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30" name="Rectangle 50"/>
          <p:cNvSpPr>
            <a:spLocks noChangeArrowheads="1"/>
          </p:cNvSpPr>
          <p:nvPr/>
        </p:nvSpPr>
        <p:spPr bwMode="auto">
          <a:xfrm>
            <a:off x="5801321" y="4140705"/>
            <a:ext cx="65" cy="207749"/>
          </a:xfrm>
          <a:prstGeom prst="rect">
            <a:avLst/>
          </a:prstGeom>
          <a:gradFill>
            <a:gsLst>
              <a:gs pos="0">
                <a:schemeClr val="accent6">
                  <a:tint val="50000"/>
                  <a:satMod val="300000"/>
                  <a:alpha val="31000"/>
                </a:schemeClr>
              </a:gs>
              <a:gs pos="35000">
                <a:schemeClr val="accent6">
                  <a:tint val="37000"/>
                  <a:satMod val="300000"/>
                  <a:alpha val="43000"/>
                </a:schemeClr>
              </a:gs>
              <a:gs pos="100000">
                <a:schemeClr val="accent6">
                  <a:tint val="15000"/>
                  <a:satMod val="350000"/>
                  <a:alpha val="0"/>
                </a:schemeClr>
              </a:gs>
            </a:gsLst>
          </a:gradFill>
          <a:ln w="22225">
            <a:gradFill flip="none" rotWithShape="1">
              <a:gsLst>
                <a:gs pos="0">
                  <a:srgbClr val="000082"/>
                </a:gs>
                <a:gs pos="30000">
                  <a:srgbClr val="66008F"/>
                </a:gs>
                <a:gs pos="64999">
                  <a:srgbClr val="BA0066"/>
                </a:gs>
                <a:gs pos="89999">
                  <a:srgbClr val="FF0000">
                    <a:alpha val="54000"/>
                  </a:srgbClr>
                </a:gs>
                <a:gs pos="100000">
                  <a:srgbClr val="FF8200">
                    <a:alpha val="70000"/>
                  </a:srgbClr>
                </a:gs>
              </a:gsLst>
              <a:lin ang="2700000" scaled="1"/>
              <a:tileRect/>
            </a:gradFill>
            <a:headEnd/>
            <a:tailEnd/>
          </a:ln>
          <a:effectLst/>
        </p:spPr>
        <p:style>
          <a:lnRef idx="1">
            <a:schemeClr val="accent6"/>
          </a:lnRef>
          <a:fillRef idx="2">
            <a:schemeClr val="accent6"/>
          </a:fillRef>
          <a:effectRef idx="1">
            <a:schemeClr val="accent6"/>
          </a:effectRef>
          <a:fontRef idx="minor">
            <a:schemeClr val="dk1"/>
          </a:fontRef>
        </p:style>
        <p:txBody>
          <a:bodyPr wrap="none"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31" name="Text Box 52"/>
          <p:cNvSpPr txBox="1">
            <a:spLocks noChangeArrowheads="1"/>
          </p:cNvSpPr>
          <p:nvPr/>
        </p:nvSpPr>
        <p:spPr bwMode="auto">
          <a:xfrm>
            <a:off x="5918597" y="4043363"/>
            <a:ext cx="479822" cy="4798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2100">
                <a:solidFill>
                  <a:schemeClr val="bg1"/>
                </a:solidFill>
              </a:rPr>
              <a:t>1</a:t>
            </a:r>
          </a:p>
        </p:txBody>
      </p:sp>
      <p:sp>
        <p:nvSpPr>
          <p:cNvPr id="32" name="Text Box 53"/>
          <p:cNvSpPr txBox="1">
            <a:spLocks noChangeArrowheads="1"/>
          </p:cNvSpPr>
          <p:nvPr/>
        </p:nvSpPr>
        <p:spPr bwMode="auto">
          <a:xfrm>
            <a:off x="5918597" y="944166"/>
            <a:ext cx="479822" cy="4798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2100">
                <a:solidFill>
                  <a:schemeClr val="bg1"/>
                </a:solidFill>
              </a:rPr>
              <a:t>2</a:t>
            </a:r>
          </a:p>
        </p:txBody>
      </p:sp>
      <p:sp>
        <p:nvSpPr>
          <p:cNvPr id="33" name="Text Box 54"/>
          <p:cNvSpPr txBox="1">
            <a:spLocks noChangeArrowheads="1"/>
          </p:cNvSpPr>
          <p:nvPr/>
        </p:nvSpPr>
        <p:spPr bwMode="auto">
          <a:xfrm>
            <a:off x="5918597" y="1916907"/>
            <a:ext cx="479822" cy="4798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2100">
                <a:solidFill>
                  <a:schemeClr val="bg1"/>
                </a:solidFill>
              </a:rPr>
              <a:t>3</a:t>
            </a:r>
          </a:p>
        </p:txBody>
      </p:sp>
      <p:sp>
        <p:nvSpPr>
          <p:cNvPr id="34" name="Text Box 55"/>
          <p:cNvSpPr txBox="1">
            <a:spLocks noChangeArrowheads="1"/>
          </p:cNvSpPr>
          <p:nvPr/>
        </p:nvSpPr>
        <p:spPr bwMode="auto">
          <a:xfrm>
            <a:off x="5918597" y="2961085"/>
            <a:ext cx="479822" cy="4798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2100">
                <a:solidFill>
                  <a:schemeClr val="bg1"/>
                </a:solidFill>
              </a:rPr>
              <a:t>4</a:t>
            </a:r>
          </a:p>
        </p:txBody>
      </p:sp>
      <p:sp>
        <p:nvSpPr>
          <p:cNvPr id="104488" name="Text Box 40"/>
          <p:cNvSpPr txBox="1">
            <a:spLocks noChangeArrowheads="1"/>
          </p:cNvSpPr>
          <p:nvPr/>
        </p:nvSpPr>
        <p:spPr bwMode="auto">
          <a:xfrm>
            <a:off x="1198960" y="4838701"/>
            <a:ext cx="359569" cy="2769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b="1">
                <a:solidFill>
                  <a:srgbClr val="99CCFF"/>
                </a:solidFill>
                <a:latin typeface="Arial" charset="0"/>
              </a:rPr>
              <a:t>7.8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7603"/>
                                        </p:tgtEl>
                                      </p:cBhvr>
                                    </p:animEffect>
                                    <p:set>
                                      <p:cBhvr>
                                        <p:cTn id="7" dur="1" fill="hold">
                                          <p:stCondLst>
                                            <p:cond delay="1999"/>
                                          </p:stCondLst>
                                        </p:cTn>
                                        <p:tgtEl>
                                          <p:spTgt spid="6760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67604"/>
                                        </p:tgtEl>
                                      </p:cBhvr>
                                    </p:animEffect>
                                    <p:set>
                                      <p:cBhvr>
                                        <p:cTn id="10" dur="1" fill="hold">
                                          <p:stCondLst>
                                            <p:cond delay="1999"/>
                                          </p:stCondLst>
                                        </p:cTn>
                                        <p:tgtEl>
                                          <p:spTgt spid="6760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67601"/>
                                        </p:tgtEl>
                                      </p:cBhvr>
                                    </p:animEffect>
                                    <p:set>
                                      <p:cBhvr>
                                        <p:cTn id="13" dur="1" fill="hold">
                                          <p:stCondLst>
                                            <p:cond delay="1999"/>
                                          </p:stCondLst>
                                        </p:cTn>
                                        <p:tgtEl>
                                          <p:spTgt spid="6760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67602"/>
                                        </p:tgtEl>
                                      </p:cBhvr>
                                    </p:animEffect>
                                    <p:set>
                                      <p:cBhvr>
                                        <p:cTn id="16" dur="1" fill="hold">
                                          <p:stCondLst>
                                            <p:cond delay="1999"/>
                                          </p:stCondLst>
                                        </p:cTn>
                                        <p:tgtEl>
                                          <p:spTgt spid="6760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par>
                                <p:cTn id="20" presetID="35" presetClass="path" presetSubtype="0" accel="50000" decel="50000" fill="hold" grpId="0" nodeType="withEffect">
                                  <p:stCondLst>
                                    <p:cond delay="400"/>
                                  </p:stCondLst>
                                  <p:childTnLst>
                                    <p:animMotion origin="layout" path="M 3.88889E-6 3.33333E-6 L -0.46893 0.17916 " pathEditMode="relative" rAng="0" ptsTypes="AA">
                                      <p:cBhvr>
                                        <p:cTn id="21" dur="1000" fill="hold"/>
                                        <p:tgtEl>
                                          <p:spTgt spid="23"/>
                                        </p:tgtEl>
                                        <p:attrNameLst>
                                          <p:attrName>ppt_x</p:attrName>
                                          <p:attrName>ppt_y</p:attrName>
                                        </p:attrNameLst>
                                      </p:cBhvr>
                                      <p:rCtr x="-23455" y="8958"/>
                                    </p:animMotion>
                                  </p:childTnLst>
                                </p:cTn>
                              </p:par>
                              <p:par>
                                <p:cTn id="22" presetID="10" presetClass="exit" presetSubtype="0" fill="hold" grpId="1" nodeType="withEffect">
                                  <p:stCondLst>
                                    <p:cond delay="90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ntr" presetSubtype="0" fill="hold" nodeType="withEffect">
                                  <p:stCondLst>
                                    <p:cond delay="11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par>
                                <p:cTn id="28" presetID="35" presetClass="path" presetSubtype="0" accel="50000" decel="50000" fill="hold" grpId="0" nodeType="withEffect">
                                  <p:stCondLst>
                                    <p:cond delay="600"/>
                                  </p:stCondLst>
                                  <p:childTnLst>
                                    <p:animMotion origin="layout" path="M 5.55556E-7 0 L -0.45208 -0.21111 " pathEditMode="relative" rAng="0" ptsTypes="AA">
                                      <p:cBhvr>
                                        <p:cTn id="29" dur="1000" fill="hold"/>
                                        <p:tgtEl>
                                          <p:spTgt spid="67606"/>
                                        </p:tgtEl>
                                        <p:attrNameLst>
                                          <p:attrName>ppt_x</p:attrName>
                                          <p:attrName>ppt_y</p:attrName>
                                        </p:attrNameLst>
                                      </p:cBhvr>
                                      <p:rCtr x="-22604" y="-10556"/>
                                    </p:animMotion>
                                  </p:childTnLst>
                                </p:cTn>
                              </p:par>
                              <p:par>
                                <p:cTn id="30" presetID="10" presetClass="exit" presetSubtype="0" fill="hold" grpId="1" nodeType="withEffect">
                                  <p:stCondLst>
                                    <p:cond delay="1100"/>
                                  </p:stCondLst>
                                  <p:childTnLst>
                                    <p:animEffect transition="out" filter="fade">
                                      <p:cBhvr>
                                        <p:cTn id="31" dur="500"/>
                                        <p:tgtEl>
                                          <p:spTgt spid="67606"/>
                                        </p:tgtEl>
                                      </p:cBhvr>
                                    </p:animEffect>
                                    <p:set>
                                      <p:cBhvr>
                                        <p:cTn id="32" dur="1" fill="hold">
                                          <p:stCondLst>
                                            <p:cond delay="499"/>
                                          </p:stCondLst>
                                        </p:cTn>
                                        <p:tgtEl>
                                          <p:spTgt spid="67606"/>
                                        </p:tgtEl>
                                        <p:attrNameLst>
                                          <p:attrName>style.visibility</p:attrName>
                                        </p:attrNameLst>
                                      </p:cBhvr>
                                      <p:to>
                                        <p:strVal val="hidden"/>
                                      </p:to>
                                    </p:set>
                                  </p:childTnLst>
                                </p:cTn>
                              </p:par>
                              <p:par>
                                <p:cTn id="33" presetID="10" presetClass="entr" presetSubtype="0" fill="hold" nodeType="withEffect">
                                  <p:stCondLst>
                                    <p:cond delay="11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xit" presetSubtype="0" fill="hold" grpId="0" nodeType="withEffect">
                                  <p:stCondLst>
                                    <p:cond delay="1200"/>
                                  </p:stCondLst>
                                  <p:childTnLst>
                                    <p:animEffect transition="out" filter="fade">
                                      <p:cBhvr>
                                        <p:cTn id="37" dur="500"/>
                                        <p:tgtEl>
                                          <p:spTgt spid="67605"/>
                                        </p:tgtEl>
                                      </p:cBhvr>
                                    </p:animEffect>
                                    <p:set>
                                      <p:cBhvr>
                                        <p:cTn id="38" dur="1" fill="hold">
                                          <p:stCondLst>
                                            <p:cond delay="499"/>
                                          </p:stCondLst>
                                        </p:cTn>
                                        <p:tgtEl>
                                          <p:spTgt spid="67605"/>
                                        </p:tgtEl>
                                        <p:attrNameLst>
                                          <p:attrName>style.visibility</p:attrName>
                                        </p:attrNameLst>
                                      </p:cBhvr>
                                      <p:to>
                                        <p:strVal val="hidden"/>
                                      </p:to>
                                    </p:set>
                                  </p:childTnLst>
                                </p:cTn>
                              </p:par>
                              <p:par>
                                <p:cTn id="39" presetID="10" presetClass="entr" presetSubtype="0" fill="hold" nodeType="withEffect">
                                  <p:stCondLst>
                                    <p:cond delay="12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par>
                                <p:cTn id="42" presetID="10" presetClass="exit" presetSubtype="0" fill="hold" grpId="0" nodeType="withEffect">
                                  <p:stCondLst>
                                    <p:cond delay="1400"/>
                                  </p:stCondLst>
                                  <p:childTnLst>
                                    <p:animEffect transition="out" filter="fade">
                                      <p:cBhvr>
                                        <p:cTn id="43" dur="500"/>
                                        <p:tgtEl>
                                          <p:spTgt spid="67607"/>
                                        </p:tgtEl>
                                      </p:cBhvr>
                                    </p:animEffect>
                                    <p:set>
                                      <p:cBhvr>
                                        <p:cTn id="44" dur="1" fill="hold">
                                          <p:stCondLst>
                                            <p:cond delay="499"/>
                                          </p:stCondLst>
                                        </p:cTn>
                                        <p:tgtEl>
                                          <p:spTgt spid="67607"/>
                                        </p:tgtEl>
                                        <p:attrNameLst>
                                          <p:attrName>style.visibility</p:attrName>
                                        </p:attrNameLst>
                                      </p:cBhvr>
                                      <p:to>
                                        <p:strVal val="hidden"/>
                                      </p:to>
                                    </p:set>
                                  </p:childTnLst>
                                </p:cTn>
                              </p:par>
                              <p:par>
                                <p:cTn id="45" presetID="10" presetClass="entr" presetSubtype="0" fill="hold" nodeType="withEffect">
                                  <p:stCondLst>
                                    <p:cond delay="14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childTnLst>
                          </p:cTn>
                        </p:par>
                        <p:par>
                          <p:cTn id="48" fill="hold" nodeType="afterGroup">
                            <p:stCondLst>
                              <p:cond delay="2400"/>
                            </p:stCondLst>
                            <p:childTnLst>
                              <p:par>
                                <p:cTn id="49" presetID="2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nodeType="afterGroup">
                            <p:stCondLst>
                              <p:cond delay="29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nodeType="afterGroup">
                            <p:stCondLst>
                              <p:cond delay="34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nodeType="afterGroup">
                            <p:stCondLst>
                              <p:cond delay="39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dissolve">
                                      <p:cBhvr>
                                        <p:cTn id="68" dur="500"/>
                                        <p:tgtEl>
                                          <p:spTgt spid="3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dissolve">
                                      <p:cBhvr>
                                        <p:cTn id="73" dur="500"/>
                                        <p:tgtEl>
                                          <p:spTgt spid="3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dissolve">
                                      <p:cBhvr>
                                        <p:cTn id="78" dur="500"/>
                                        <p:tgtEl>
                                          <p:spTgt spid="3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dissolve">
                                      <p:cBhvr>
                                        <p:cTn id="8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5" grpId="0"/>
      <p:bldP spid="67606" grpId="0"/>
      <p:bldP spid="67606" grpId="1"/>
      <p:bldP spid="67607" grpId="0"/>
      <p:bldP spid="23" grpId="0"/>
      <p:bldP spid="23" grpId="1"/>
      <p:bldP spid="31" grpId="0"/>
      <p:bldP spid="32" grpId="0"/>
      <p:bldP spid="33" grpId="0"/>
      <p:bldP spid="3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8546" name="Title 3"/>
          <p:cNvSpPr>
            <a:spLocks noGrp="1"/>
          </p:cNvSpPr>
          <p:nvPr>
            <p:ph type="ctrTitle" idx="4294967295"/>
          </p:nvPr>
        </p:nvSpPr>
        <p:spPr bwMode="auto">
          <a:xfrm>
            <a:off x="1657350" y="1597819"/>
            <a:ext cx="5829300" cy="1102519"/>
          </a:xfrm>
          <a:ln>
            <a:miter lim="800000"/>
            <a:headEnd/>
            <a:tailEnd/>
          </a:ln>
        </p:spPr>
        <p:txBody>
          <a:bodyPr wrap="square" numCol="1" compatLnSpc="1">
            <a:prstTxWarp prst="textNoShape">
              <a:avLst/>
            </a:prstTxWarp>
          </a:bodyPr>
          <a:lstStyle/>
          <a:p>
            <a:pPr algn="ctr">
              <a:defRPr/>
            </a:pPr>
            <a:r>
              <a:rPr>
                <a:solidFill>
                  <a:srgbClr val="1D5375"/>
                </a:solidFill>
                <a:effectLst>
                  <a:outerShdw blurRad="38100" dist="38100" dir="2700000" algn="tl">
                    <a:srgbClr val="C0C0C0"/>
                  </a:outerShdw>
                </a:effectLst>
              </a:rPr>
              <a:t>Break</a:t>
            </a:r>
          </a:p>
        </p:txBody>
      </p:sp>
      <p:sp>
        <p:nvSpPr>
          <p:cNvPr id="109571" name="Subtitle 4"/>
          <p:cNvSpPr>
            <a:spLocks noGrp="1"/>
          </p:cNvSpPr>
          <p:nvPr>
            <p:ph type="subTitle" idx="4294967295"/>
          </p:nvPr>
        </p:nvSpPr>
        <p:spPr>
          <a:xfrm>
            <a:off x="2171700" y="2914650"/>
            <a:ext cx="4800600" cy="1314450"/>
          </a:xfrm>
        </p:spPr>
        <p:txBody>
          <a:bodyPr/>
          <a:lstStyle/>
          <a:p>
            <a:pPr marL="0" indent="0" algn="ctr">
              <a:buNone/>
            </a:pPr>
            <a:r>
              <a:rPr>
                <a:solidFill>
                  <a:schemeClr val="tx1"/>
                </a:solidFill>
                <a:effectLst/>
                <a:latin typeface="Arial" charset="0"/>
              </a:rPr>
              <a:t>10 minutes</a:t>
            </a:r>
          </a:p>
        </p:txBody>
      </p:sp>
    </p:spTree>
    <p:extLst>
      <p:ext uri="{BB962C8B-B14F-4D97-AF65-F5344CB8AC3E}">
        <p14:creationId xmlns:p14="http://schemas.microsoft.com/office/powerpoint/2010/main" val="245881039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a:effectLst>
            <a:outerShdw dist="35921" dir="2700000" algn="ctr" rotWithShape="0">
              <a:schemeClr val="bg2"/>
            </a:outerShdw>
          </a:effectLst>
        </p:spPr>
        <p:txBody>
          <a:bodyPr wrap="square" numCol="1" compatLnSpc="1">
            <a:prstTxWarp prst="textNoShape">
              <a:avLst/>
            </a:prstTxWarp>
          </a:bodyPr>
          <a:lstStyle/>
          <a:p>
            <a:r>
              <a:rPr i="1">
                <a:solidFill>
                  <a:schemeClr val="bg1"/>
                </a:solidFill>
                <a:effectLst/>
              </a:rPr>
              <a:t>FINAL REFLECTION</a:t>
            </a:r>
          </a:p>
        </p:txBody>
      </p:sp>
      <p:sp>
        <p:nvSpPr>
          <p:cNvPr id="3" name="Content Placeholder 2"/>
          <p:cNvSpPr>
            <a:spLocks noGrp="1"/>
          </p:cNvSpPr>
          <p:nvPr>
            <p:ph idx="1"/>
          </p:nvPr>
        </p:nvSpPr>
        <p:spPr>
          <a:xfrm>
            <a:off x="1485900" y="938212"/>
            <a:ext cx="4999435" cy="3043238"/>
          </a:xfrm>
          <a:effectLst>
            <a:outerShdw dist="35921" dir="2700000" algn="ctr" rotWithShape="0">
              <a:schemeClr val="bg2"/>
            </a:outerShdw>
          </a:effectLst>
        </p:spPr>
        <p:txBody>
          <a:bodyPr/>
          <a:lstStyle/>
          <a:p>
            <a:pPr marL="347663" indent="-347663">
              <a:lnSpc>
                <a:spcPct val="100000"/>
              </a:lnSpc>
              <a:spcBef>
                <a:spcPct val="65000"/>
              </a:spcBef>
            </a:pPr>
            <a:r>
              <a:rPr sz="1950" b="1" dirty="0">
                <a:latin typeface="Arial" charset="0"/>
              </a:rPr>
              <a:t>Review your answer to the Ice Breaker from earlier this morning. Reflect on what you have learned that will be helpful in managing those frustrations.</a:t>
            </a:r>
          </a:p>
          <a:p>
            <a:pPr marL="347663" indent="-347663">
              <a:lnSpc>
                <a:spcPct val="100000"/>
              </a:lnSpc>
              <a:spcBef>
                <a:spcPct val="65000"/>
              </a:spcBef>
            </a:pPr>
            <a:r>
              <a:rPr sz="1950" b="1" dirty="0">
                <a:latin typeface="Arial" charset="0"/>
              </a:rPr>
              <a:t>Select 2 specific actions you will take and record them on the People Skills Action Plan, page 8.11.</a:t>
            </a:r>
          </a:p>
          <a:p>
            <a:pPr marL="347663" indent="-347663">
              <a:lnSpc>
                <a:spcPct val="100000"/>
              </a:lnSpc>
              <a:spcBef>
                <a:spcPct val="65000"/>
              </a:spcBef>
            </a:pPr>
            <a:r>
              <a:rPr sz="1950" b="1" dirty="0">
                <a:latin typeface="Arial" charset="0"/>
              </a:rPr>
              <a:t>Share one commitment at your table.</a:t>
            </a:r>
          </a:p>
          <a:p>
            <a:pPr marL="347663" indent="-347663">
              <a:lnSpc>
                <a:spcPct val="100000"/>
              </a:lnSpc>
              <a:spcBef>
                <a:spcPct val="65000"/>
              </a:spcBef>
            </a:pPr>
            <a:r>
              <a:rPr sz="1950" b="1" dirty="0">
                <a:latin typeface="Arial" charset="0"/>
              </a:rPr>
              <a:t>Complete course evaluation.</a:t>
            </a:r>
          </a:p>
        </p:txBody>
      </p:sp>
      <p:pic>
        <p:nvPicPr>
          <p:cNvPr id="243715" name="Picture 3" descr="C:\Documents and Settings\brumas\Desktop\Effectiveness Workbook\images\mirror.png"/>
          <p:cNvPicPr>
            <a:picLocks noChangeAspect="1" noChangeArrowheads="1"/>
          </p:cNvPicPr>
          <p:nvPr/>
        </p:nvPicPr>
        <p:blipFill>
          <a:blip r:embed="rId4"/>
          <a:stretch>
            <a:fillRect/>
          </a:stretch>
        </p:blipFill>
        <p:spPr bwMode="auto">
          <a:xfrm>
            <a:off x="6590985" y="1125992"/>
            <a:ext cx="1244708" cy="1873104"/>
          </a:xfrm>
          <a:prstGeom prst="rect">
            <a:avLst/>
          </a:prstGeom>
          <a:noFill/>
          <a:ln>
            <a:noFill/>
          </a:ln>
          <a:effectLst>
            <a:reflection blurRad="6350" stA="50000" endA="300" endPos="55000" dir="5400000" sy="-100000" algn="bl" rotWithShape="0"/>
          </a:effectLst>
          <a:scene3d>
            <a:camera prst="perspectiveContrastingLeftFacing"/>
            <a:lightRig rig="threePt" dir="t"/>
          </a:scene3d>
        </p:spPr>
      </p:pic>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AEFAA3E1-F56F-40AC-B7A6-C45B9B24C72F}"/>
              </a:ext>
            </a:extLst>
          </p:cNvPr>
          <p:cNvSpPr>
            <a:spLocks noGrp="1"/>
          </p:cNvSpPr>
          <p:nvPr>
            <p:ph type="title"/>
          </p:nvPr>
        </p:nvSpPr>
        <p:spPr>
          <a:xfrm>
            <a:off x="0" y="742950"/>
            <a:ext cx="8320503" cy="1447800"/>
          </a:xfrm>
        </p:spPr>
        <p:txBody>
          <a:bodyPr/>
          <a:lstStyle/>
          <a:p>
            <a:pPr algn="ctr"/>
            <a:r>
              <a:rPr lang="en-US" sz="7200" dirty="0">
                <a:solidFill>
                  <a:schemeClr val="tx1"/>
                </a:solidFill>
              </a:rPr>
              <a:t>Questions?</a:t>
            </a:r>
            <a:endParaRPr lang="en-US" sz="7200" b="0" dirty="0">
              <a:solidFill>
                <a:schemeClr val="tx1"/>
              </a:solidFill>
            </a:endParaRPr>
          </a:p>
        </p:txBody>
      </p:sp>
      <p:sp>
        <p:nvSpPr>
          <p:cNvPr id="13" name="Text Placeholder 2">
            <a:extLst>
              <a:ext uri="{FF2B5EF4-FFF2-40B4-BE49-F238E27FC236}">
                <a16:creationId xmlns:a16="http://schemas.microsoft.com/office/drawing/2014/main" id="{379D66FE-12C7-4F5E-9D58-967D76C7BF9B}"/>
              </a:ext>
            </a:extLst>
          </p:cNvPr>
          <p:cNvSpPr txBox="1">
            <a:spLocks/>
          </p:cNvSpPr>
          <p:nvPr/>
        </p:nvSpPr>
        <p:spPr>
          <a:xfrm>
            <a:off x="381000" y="1428750"/>
            <a:ext cx="8320503" cy="272059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4000" dirty="0"/>
          </a:p>
          <a:p>
            <a:pPr marL="0" indent="0">
              <a:buFont typeface="Arial"/>
              <a:buNone/>
            </a:pPr>
            <a:endParaRPr lang="en-US" sz="2000" dirty="0"/>
          </a:p>
          <a:p>
            <a:pPr marL="0" indent="0">
              <a:buFont typeface="Arial"/>
              <a:buNone/>
            </a:pPr>
            <a:endParaRPr lang="en-US" sz="4000" dirty="0"/>
          </a:p>
        </p:txBody>
      </p:sp>
      <p:sp>
        <p:nvSpPr>
          <p:cNvPr id="19" name="Title 3">
            <a:extLst>
              <a:ext uri="{FF2B5EF4-FFF2-40B4-BE49-F238E27FC236}">
                <a16:creationId xmlns:a16="http://schemas.microsoft.com/office/drawing/2014/main" id="{CB264E02-1450-4591-A70E-A50A3B5E872C}"/>
              </a:ext>
            </a:extLst>
          </p:cNvPr>
          <p:cNvSpPr txBox="1">
            <a:spLocks/>
          </p:cNvSpPr>
          <p:nvPr/>
        </p:nvSpPr>
        <p:spPr>
          <a:xfrm>
            <a:off x="32197" y="2647950"/>
            <a:ext cx="8320503" cy="1447800"/>
          </a:xfrm>
          <a:prstGeom prst="rect">
            <a:avLst/>
          </a:prstGeom>
        </p:spPr>
        <p:txBody>
          <a:bodyPr/>
          <a:lstStyle>
            <a:lvl1pPr algn="l" defTabSz="457200" rtl="0" eaLnBrk="1" latinLnBrk="0" hangingPunct="1">
              <a:spcBef>
                <a:spcPct val="0"/>
              </a:spcBef>
              <a:buNone/>
              <a:defRPr sz="2800" b="1" kern="1200">
                <a:solidFill>
                  <a:srgbClr val="707C7C"/>
                </a:solidFill>
                <a:latin typeface="Arial" panose="020B0604020202020204" pitchFamily="34" charset="0"/>
                <a:ea typeface="+mj-ea"/>
                <a:cs typeface="Arial" panose="020B0604020202020204" pitchFamily="34" charset="0"/>
              </a:defRPr>
            </a:lvl1pPr>
          </a:lstStyle>
          <a:p>
            <a:pPr algn="ctr"/>
            <a:r>
              <a:rPr lang="en-US" sz="2200" b="0" dirty="0">
                <a:solidFill>
                  <a:schemeClr val="tx1"/>
                </a:solidFill>
              </a:rPr>
              <a:t>Jonathan B. Hardy  –  </a:t>
            </a:r>
            <a:r>
              <a:rPr lang="en-US" sz="2200" b="0" dirty="0">
                <a:solidFill>
                  <a:srgbClr val="C00000"/>
                </a:solidFill>
                <a:hlinkClick r:id="rId2">
                  <a:extLst>
                    <a:ext uri="{A12FA001-AC4F-418D-AE19-62706E023703}">
                      <ahyp:hlinkClr xmlns:ahyp="http://schemas.microsoft.com/office/drawing/2018/hyperlinkcolor" val="tx"/>
                    </a:ext>
                  </a:extLst>
                </a:hlinkClick>
              </a:rPr>
              <a:t>jonathan.hardy@uga.edu</a:t>
            </a:r>
            <a:endParaRPr lang="en-US" sz="2200" b="0" dirty="0">
              <a:solidFill>
                <a:srgbClr val="C00000"/>
              </a:solidFill>
            </a:endParaRPr>
          </a:p>
          <a:p>
            <a:pPr algn="ctr"/>
            <a:endParaRPr lang="en-US" sz="2200" b="0" dirty="0">
              <a:solidFill>
                <a:srgbClr val="C00000"/>
              </a:solidFill>
            </a:endParaRPr>
          </a:p>
          <a:p>
            <a:pPr algn="ctr"/>
            <a:r>
              <a:rPr lang="en-US" sz="2200" b="0" dirty="0">
                <a:solidFill>
                  <a:schemeClr val="tx1"/>
                </a:solidFill>
              </a:rPr>
              <a:t>    Patrick </a:t>
            </a:r>
            <a:r>
              <a:rPr lang="en-US" sz="2200" b="0" dirty="0" err="1">
                <a:solidFill>
                  <a:schemeClr val="tx1"/>
                </a:solidFill>
              </a:rPr>
              <a:t>Wagman</a:t>
            </a:r>
            <a:r>
              <a:rPr lang="en-US" sz="2200" b="0" dirty="0">
                <a:solidFill>
                  <a:schemeClr val="tx1"/>
                </a:solidFill>
              </a:rPr>
              <a:t> –  </a:t>
            </a:r>
            <a:r>
              <a:rPr lang="en-US" sz="2200" b="0" dirty="0">
                <a:solidFill>
                  <a:srgbClr val="C00000"/>
                </a:solidFill>
                <a:hlinkClick r:id="rId3">
                  <a:extLst>
                    <a:ext uri="{A12FA001-AC4F-418D-AE19-62706E023703}">
                      <ahyp:hlinkClr xmlns:ahyp="http://schemas.microsoft.com/office/drawing/2018/hyperlinkcolor" val="tx"/>
                    </a:ext>
                  </a:extLst>
                </a:hlinkClick>
              </a:rPr>
              <a:t>patrick.wagman@ucr.edu</a:t>
            </a:r>
            <a:r>
              <a:rPr lang="en-US" sz="2200" b="0" dirty="0">
                <a:solidFill>
                  <a:srgbClr val="C00000"/>
                </a:solidFill>
              </a:rPr>
              <a:t>  </a:t>
            </a:r>
          </a:p>
        </p:txBody>
      </p:sp>
    </p:spTree>
    <p:extLst>
      <p:ext uri="{BB962C8B-B14F-4D97-AF65-F5344CB8AC3E}">
        <p14:creationId xmlns:p14="http://schemas.microsoft.com/office/powerpoint/2010/main" val="1741067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AEFAA3E1-F56F-40AC-B7A6-C45B9B24C72F}"/>
              </a:ext>
            </a:extLst>
          </p:cNvPr>
          <p:cNvSpPr>
            <a:spLocks noGrp="1"/>
          </p:cNvSpPr>
          <p:nvPr>
            <p:ph type="title"/>
          </p:nvPr>
        </p:nvSpPr>
        <p:spPr>
          <a:xfrm>
            <a:off x="0" y="361950"/>
            <a:ext cx="8320503" cy="381000"/>
          </a:xfrm>
        </p:spPr>
        <p:txBody>
          <a:bodyPr/>
          <a:lstStyle/>
          <a:p>
            <a:pPr algn="ctr"/>
            <a:r>
              <a:rPr lang="en-US" sz="2400" dirty="0">
                <a:solidFill>
                  <a:schemeClr val="tx1"/>
                </a:solidFill>
              </a:rPr>
              <a:t>Please take a moment to evaluate this session</a:t>
            </a:r>
            <a:endParaRPr lang="en-US" sz="1600" b="0" dirty="0">
              <a:solidFill>
                <a:schemeClr val="tx1"/>
              </a:solidFill>
            </a:endParaRPr>
          </a:p>
        </p:txBody>
      </p:sp>
      <p:sp>
        <p:nvSpPr>
          <p:cNvPr id="13" name="Text Placeholder 2">
            <a:extLst>
              <a:ext uri="{FF2B5EF4-FFF2-40B4-BE49-F238E27FC236}">
                <a16:creationId xmlns:a16="http://schemas.microsoft.com/office/drawing/2014/main" id="{379D66FE-12C7-4F5E-9D58-967D76C7BF9B}"/>
              </a:ext>
            </a:extLst>
          </p:cNvPr>
          <p:cNvSpPr txBox="1">
            <a:spLocks/>
          </p:cNvSpPr>
          <p:nvPr/>
        </p:nvSpPr>
        <p:spPr>
          <a:xfrm>
            <a:off x="381000" y="1428750"/>
            <a:ext cx="8320503" cy="272059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000" dirty="0"/>
              <a:t>1</a:t>
            </a:r>
          </a:p>
          <a:p>
            <a:pPr marL="0" indent="0">
              <a:buFont typeface="Arial"/>
              <a:buNone/>
            </a:pPr>
            <a:endParaRPr lang="en-US" sz="2000" dirty="0"/>
          </a:p>
          <a:p>
            <a:pPr marL="0" indent="0">
              <a:buFont typeface="Arial"/>
              <a:buNone/>
            </a:pPr>
            <a:r>
              <a:rPr lang="en-US" sz="4000" dirty="0"/>
              <a:t>2</a:t>
            </a:r>
          </a:p>
        </p:txBody>
      </p:sp>
      <p:sp>
        <p:nvSpPr>
          <p:cNvPr id="14" name="TextBox 13">
            <a:extLst>
              <a:ext uri="{FF2B5EF4-FFF2-40B4-BE49-F238E27FC236}">
                <a16:creationId xmlns:a16="http://schemas.microsoft.com/office/drawing/2014/main" id="{92CC3254-FF82-4077-A394-665E9EFA1B36}"/>
              </a:ext>
            </a:extLst>
          </p:cNvPr>
          <p:cNvSpPr txBox="1"/>
          <p:nvPr/>
        </p:nvSpPr>
        <p:spPr>
          <a:xfrm>
            <a:off x="758952" y="1581150"/>
            <a:ext cx="2771747" cy="584775"/>
          </a:xfrm>
          <a:prstGeom prst="rect">
            <a:avLst/>
          </a:prstGeom>
          <a:noFill/>
        </p:spPr>
        <p:txBody>
          <a:bodyPr wrap="square" rtlCol="0">
            <a:spAutoFit/>
          </a:bodyPr>
          <a:lstStyle/>
          <a:p>
            <a:r>
              <a:rPr lang="en-US" sz="1600" dirty="0"/>
              <a:t>In the online agenda, click on the “</a:t>
            </a:r>
            <a:r>
              <a:rPr lang="en-US" sz="1600" dirty="0">
                <a:solidFill>
                  <a:srgbClr val="B7002B"/>
                </a:solidFill>
              </a:rPr>
              <a:t>Evaluate Session</a:t>
            </a:r>
            <a:r>
              <a:rPr lang="en-US" sz="1600" dirty="0"/>
              <a:t>” link</a:t>
            </a:r>
          </a:p>
        </p:txBody>
      </p:sp>
      <p:sp>
        <p:nvSpPr>
          <p:cNvPr id="15" name="TextBox 14">
            <a:extLst>
              <a:ext uri="{FF2B5EF4-FFF2-40B4-BE49-F238E27FC236}">
                <a16:creationId xmlns:a16="http://schemas.microsoft.com/office/drawing/2014/main" id="{49AE2A4A-E50F-4822-806B-52A29BE9A877}"/>
              </a:ext>
            </a:extLst>
          </p:cNvPr>
          <p:cNvSpPr txBox="1"/>
          <p:nvPr/>
        </p:nvSpPr>
        <p:spPr>
          <a:xfrm>
            <a:off x="758952" y="2677018"/>
            <a:ext cx="2816353" cy="1323439"/>
          </a:xfrm>
          <a:prstGeom prst="rect">
            <a:avLst/>
          </a:prstGeom>
          <a:noFill/>
        </p:spPr>
        <p:txBody>
          <a:bodyPr wrap="square" rtlCol="0">
            <a:spAutoFit/>
          </a:bodyPr>
          <a:lstStyle/>
          <a:p>
            <a:r>
              <a:rPr lang="en-US" sz="1600" dirty="0"/>
              <a:t>From the mobile app, click on the session you want from the schedule &gt; then click the associated resources &gt; and the </a:t>
            </a:r>
            <a:r>
              <a:rPr lang="en-US" sz="1600" dirty="0">
                <a:solidFill>
                  <a:srgbClr val="B7002B"/>
                </a:solidFill>
              </a:rPr>
              <a:t>evaluation</a:t>
            </a:r>
            <a:r>
              <a:rPr lang="en-US" sz="1600" dirty="0"/>
              <a:t> will pop up in the list</a:t>
            </a:r>
          </a:p>
        </p:txBody>
      </p:sp>
      <p:pic>
        <p:nvPicPr>
          <p:cNvPr id="16" name="Picture 15">
            <a:extLst>
              <a:ext uri="{FF2B5EF4-FFF2-40B4-BE49-F238E27FC236}">
                <a16:creationId xmlns:a16="http://schemas.microsoft.com/office/drawing/2014/main" id="{EA81F530-F425-4896-8492-68FE22608589}"/>
              </a:ext>
            </a:extLst>
          </p:cNvPr>
          <p:cNvPicPr>
            <a:picLocks noChangeAspect="1"/>
          </p:cNvPicPr>
          <p:nvPr/>
        </p:nvPicPr>
        <p:blipFill>
          <a:blip r:embed="rId2"/>
          <a:stretch>
            <a:fillRect/>
          </a:stretch>
        </p:blipFill>
        <p:spPr>
          <a:xfrm>
            <a:off x="4102464" y="1618488"/>
            <a:ext cx="3891032" cy="999310"/>
          </a:xfrm>
          <a:prstGeom prst="rect">
            <a:avLst/>
          </a:prstGeom>
        </p:spPr>
      </p:pic>
      <p:pic>
        <p:nvPicPr>
          <p:cNvPr id="17" name="Picture 16">
            <a:extLst>
              <a:ext uri="{FF2B5EF4-FFF2-40B4-BE49-F238E27FC236}">
                <a16:creationId xmlns:a16="http://schemas.microsoft.com/office/drawing/2014/main" id="{215E5C9F-065E-4395-8530-383F3DF30384}"/>
              </a:ext>
            </a:extLst>
          </p:cNvPr>
          <p:cNvPicPr>
            <a:picLocks noChangeAspect="1"/>
          </p:cNvPicPr>
          <p:nvPr/>
        </p:nvPicPr>
        <p:blipFill>
          <a:blip r:embed="rId3"/>
          <a:stretch>
            <a:fillRect/>
          </a:stretch>
        </p:blipFill>
        <p:spPr>
          <a:xfrm>
            <a:off x="4094728" y="2617798"/>
            <a:ext cx="3898768" cy="1576745"/>
          </a:xfrm>
          <a:prstGeom prst="rect">
            <a:avLst/>
          </a:prstGeom>
        </p:spPr>
      </p:pic>
      <p:sp>
        <p:nvSpPr>
          <p:cNvPr id="18" name="Title 3">
            <a:extLst>
              <a:ext uri="{FF2B5EF4-FFF2-40B4-BE49-F238E27FC236}">
                <a16:creationId xmlns:a16="http://schemas.microsoft.com/office/drawing/2014/main" id="{A00A377E-A324-44FB-84B9-6626759A0A0F}"/>
              </a:ext>
            </a:extLst>
          </p:cNvPr>
          <p:cNvSpPr txBox="1">
            <a:spLocks/>
          </p:cNvSpPr>
          <p:nvPr/>
        </p:nvSpPr>
        <p:spPr>
          <a:xfrm>
            <a:off x="381000" y="1019114"/>
            <a:ext cx="7772400" cy="411996"/>
          </a:xfrm>
          <a:prstGeom prst="rect">
            <a:avLst/>
          </a:prstGeom>
        </p:spPr>
        <p:txBody>
          <a:bodyPr/>
          <a:lstStyle>
            <a:lvl1pPr algn="l" defTabSz="457200" rtl="0" eaLnBrk="1" latinLnBrk="0" hangingPunct="1">
              <a:spcBef>
                <a:spcPct val="0"/>
              </a:spcBef>
              <a:buNone/>
              <a:defRPr sz="2800" b="1" kern="1200">
                <a:solidFill>
                  <a:srgbClr val="707C7C"/>
                </a:solidFill>
                <a:latin typeface="Arial" panose="020B0604020202020204" pitchFamily="34" charset="0"/>
                <a:ea typeface="+mj-ea"/>
                <a:cs typeface="Arial" panose="020B0604020202020204" pitchFamily="34" charset="0"/>
              </a:defRPr>
            </a:lvl1pPr>
          </a:lstStyle>
          <a:p>
            <a:r>
              <a:rPr lang="en-US" sz="1600" b="0" dirty="0">
                <a:solidFill>
                  <a:schemeClr val="tx1"/>
                </a:solidFill>
              </a:rPr>
              <a:t>There are two ways to access the session and presenter evaluations: </a:t>
            </a:r>
          </a:p>
        </p:txBody>
      </p:sp>
    </p:spTree>
    <p:extLst>
      <p:ext uri="{BB962C8B-B14F-4D97-AF65-F5344CB8AC3E}">
        <p14:creationId xmlns:p14="http://schemas.microsoft.com/office/powerpoint/2010/main" val="271161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 name="Flowchart: Data 38"/>
          <p:cNvSpPr/>
          <p:nvPr/>
        </p:nvSpPr>
        <p:spPr bwMode="auto">
          <a:xfrm>
            <a:off x="762000" y="3865897"/>
            <a:ext cx="2140716" cy="326966"/>
          </a:xfrm>
          <a:prstGeom prst="flowChartInputOutput">
            <a:avLst/>
          </a:prstGeom>
          <a:gradFill>
            <a:gsLst>
              <a:gs pos="0">
                <a:srgbClr val="FFC000"/>
              </a:gs>
              <a:gs pos="77000">
                <a:srgbClr val="FDF3CF"/>
              </a:gs>
              <a:gs pos="100000">
                <a:srgbClr val="FFC000"/>
              </a:gs>
            </a:gsLst>
          </a:gradFill>
          <a:ln>
            <a:gradFill>
              <a:gsLst>
                <a:gs pos="0">
                  <a:srgbClr val="FFC000"/>
                </a:gs>
                <a:gs pos="50000">
                  <a:srgbClr val="FFC000"/>
                </a:gs>
                <a:gs pos="100000">
                  <a:srgbClr val="FFFF00"/>
                </a:gs>
              </a:gsLst>
              <a:lin ang="5400000" scaled="0"/>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0" name="Flowchart: Data 39"/>
          <p:cNvSpPr/>
          <p:nvPr/>
        </p:nvSpPr>
        <p:spPr bwMode="auto">
          <a:xfrm>
            <a:off x="1023561" y="3226068"/>
            <a:ext cx="2140716" cy="326966"/>
          </a:xfrm>
          <a:prstGeom prst="flowChartInputOutput">
            <a:avLst/>
          </a:prstGeom>
          <a:gradFill>
            <a:gsLst>
              <a:gs pos="0">
                <a:srgbClr val="FFC000"/>
              </a:gs>
              <a:gs pos="77000">
                <a:srgbClr val="FDF3CF"/>
              </a:gs>
              <a:gs pos="100000">
                <a:srgbClr val="FFC000"/>
              </a:gs>
            </a:gsLst>
          </a:gradFill>
          <a:ln>
            <a:gradFill>
              <a:gsLst>
                <a:gs pos="0">
                  <a:srgbClr val="FFC000"/>
                </a:gs>
                <a:gs pos="50000">
                  <a:srgbClr val="FFC000"/>
                </a:gs>
                <a:gs pos="100000">
                  <a:srgbClr val="FFFF00"/>
                </a:gs>
              </a:gsLst>
              <a:lin ang="5400000" scaled="0"/>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1" name="Flowchart: Data 40"/>
          <p:cNvSpPr/>
          <p:nvPr/>
        </p:nvSpPr>
        <p:spPr bwMode="auto">
          <a:xfrm>
            <a:off x="1285122" y="2586239"/>
            <a:ext cx="2140716" cy="326966"/>
          </a:xfrm>
          <a:prstGeom prst="flowChartInputOutput">
            <a:avLst/>
          </a:prstGeom>
          <a:gradFill>
            <a:gsLst>
              <a:gs pos="0">
                <a:srgbClr val="FFC000"/>
              </a:gs>
              <a:gs pos="77000">
                <a:srgbClr val="FDF3CF"/>
              </a:gs>
              <a:gs pos="100000">
                <a:srgbClr val="FFC000"/>
              </a:gs>
            </a:gsLst>
          </a:gradFill>
          <a:ln>
            <a:gradFill>
              <a:gsLst>
                <a:gs pos="0">
                  <a:srgbClr val="FFC000"/>
                </a:gs>
                <a:gs pos="50000">
                  <a:srgbClr val="FFC000"/>
                </a:gs>
                <a:gs pos="100000">
                  <a:srgbClr val="FFFF00"/>
                </a:gs>
              </a:gsLst>
              <a:lin ang="5400000" scaled="0"/>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2" name="Flowchart: Data 41"/>
          <p:cNvSpPr/>
          <p:nvPr/>
        </p:nvSpPr>
        <p:spPr bwMode="auto">
          <a:xfrm>
            <a:off x="1546683" y="1946409"/>
            <a:ext cx="2140716" cy="326966"/>
          </a:xfrm>
          <a:prstGeom prst="flowChartInputOutput">
            <a:avLst/>
          </a:prstGeom>
          <a:gradFill>
            <a:gsLst>
              <a:gs pos="0">
                <a:srgbClr val="FFC000"/>
              </a:gs>
              <a:gs pos="77000">
                <a:srgbClr val="FDF3CF"/>
              </a:gs>
              <a:gs pos="100000">
                <a:srgbClr val="FFC000"/>
              </a:gs>
            </a:gsLst>
          </a:gradFill>
          <a:ln>
            <a:gradFill>
              <a:gsLst>
                <a:gs pos="0">
                  <a:srgbClr val="FFC000"/>
                </a:gs>
                <a:gs pos="50000">
                  <a:srgbClr val="FFC000"/>
                </a:gs>
                <a:gs pos="100000">
                  <a:srgbClr val="FFFF00"/>
                </a:gs>
              </a:gsLst>
              <a:lin ang="5400000" scaled="0"/>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3" name="Flowchart: Data 42"/>
          <p:cNvSpPr/>
          <p:nvPr/>
        </p:nvSpPr>
        <p:spPr bwMode="auto">
          <a:xfrm>
            <a:off x="1808244" y="1306580"/>
            <a:ext cx="2140716" cy="326966"/>
          </a:xfrm>
          <a:prstGeom prst="flowChartInputOutput">
            <a:avLst/>
          </a:prstGeom>
          <a:gradFill>
            <a:gsLst>
              <a:gs pos="0">
                <a:srgbClr val="FFC000"/>
              </a:gs>
              <a:gs pos="77000">
                <a:srgbClr val="FDF3CF"/>
              </a:gs>
              <a:gs pos="100000">
                <a:srgbClr val="FFC000"/>
              </a:gs>
            </a:gsLst>
          </a:gradFill>
          <a:ln>
            <a:gradFill>
              <a:gsLst>
                <a:gs pos="0">
                  <a:srgbClr val="FFC000"/>
                </a:gs>
                <a:gs pos="50000">
                  <a:srgbClr val="FFC000"/>
                </a:gs>
                <a:gs pos="100000">
                  <a:srgbClr val="FFFF00"/>
                </a:gs>
              </a:gsLst>
              <a:lin ang="5400000" scaled="0"/>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44" name="Flowchart: Data 43"/>
          <p:cNvSpPr/>
          <p:nvPr/>
        </p:nvSpPr>
        <p:spPr bwMode="auto">
          <a:xfrm>
            <a:off x="2069805" y="666750"/>
            <a:ext cx="2140716" cy="326966"/>
          </a:xfrm>
          <a:prstGeom prst="flowChartInputOutput">
            <a:avLst/>
          </a:prstGeom>
          <a:gradFill>
            <a:gsLst>
              <a:gs pos="0">
                <a:srgbClr val="FFC000"/>
              </a:gs>
              <a:gs pos="77000">
                <a:srgbClr val="FDF3CF"/>
              </a:gs>
              <a:gs pos="100000">
                <a:srgbClr val="FFC000"/>
              </a:gs>
            </a:gsLst>
          </a:gradFill>
          <a:ln>
            <a:gradFill>
              <a:gsLst>
                <a:gs pos="0">
                  <a:srgbClr val="FFC000"/>
                </a:gs>
                <a:gs pos="50000">
                  <a:srgbClr val="FFC000"/>
                </a:gs>
                <a:gs pos="100000">
                  <a:srgbClr val="FFFF00"/>
                </a:gs>
              </a:gsLst>
              <a:lin ang="5400000" scaled="0"/>
            </a:gra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1350">
              <a:solidFill>
                <a:schemeClr val="tx1"/>
              </a:solidFill>
              <a:effectLst>
                <a:outerShdw blurRad="38100" dist="38100" dir="2700000" algn="tl">
                  <a:srgbClr val="000000">
                    <a:alpha val="43137"/>
                  </a:srgbClr>
                </a:outerShdw>
              </a:effectLst>
              <a:latin typeface="Arial Black" pitchFamily="34" charset="0"/>
            </a:endParaRPr>
          </a:p>
        </p:txBody>
      </p:sp>
      <p:sp>
        <p:nvSpPr>
          <p:cNvPr id="10295" name="Arc 55"/>
          <p:cNvSpPr>
            <a:spLocks/>
          </p:cNvSpPr>
          <p:nvPr/>
        </p:nvSpPr>
        <p:spPr bwMode="auto">
          <a:xfrm rot="10215374" flipH="1">
            <a:off x="5240666" y="1224937"/>
            <a:ext cx="1996679" cy="3219450"/>
          </a:xfrm>
          <a:custGeom>
            <a:avLst/>
            <a:gdLst>
              <a:gd name="T0" fmla="*/ 0 w 25862"/>
              <a:gd name="T1" fmla="*/ 82243 h 21600"/>
              <a:gd name="T2" fmla="*/ 3316287 w 25862"/>
              <a:gd name="T3" fmla="*/ 4179887 h 21600"/>
              <a:gd name="T4" fmla="*/ 546517 w 25862"/>
              <a:gd name="T5" fmla="*/ 4179887 h 21600"/>
              <a:gd name="T6" fmla="*/ 0 60000 65536"/>
              <a:gd name="T7" fmla="*/ 0 60000 65536"/>
              <a:gd name="T8" fmla="*/ 0 60000 65536"/>
              <a:gd name="T9" fmla="*/ 0 w 25862"/>
              <a:gd name="T10" fmla="*/ 0 h 21600"/>
              <a:gd name="T11" fmla="*/ 25862 w 25862"/>
              <a:gd name="T12" fmla="*/ 21600 h 21600"/>
            </a:gdLst>
            <a:ahLst/>
            <a:cxnLst>
              <a:cxn ang="T6">
                <a:pos x="T0" y="T1"/>
              </a:cxn>
              <a:cxn ang="T7">
                <a:pos x="T2" y="T3"/>
              </a:cxn>
              <a:cxn ang="T8">
                <a:pos x="T4" y="T5"/>
              </a:cxn>
            </a:cxnLst>
            <a:rect l="T9" t="T10" r="T11" b="T12"/>
            <a:pathLst>
              <a:path w="25862" h="21600" fill="none" extrusionOk="0">
                <a:moveTo>
                  <a:pt x="-1" y="424"/>
                </a:moveTo>
                <a:cubicBezTo>
                  <a:pt x="1403" y="142"/>
                  <a:pt x="2830" y="-1"/>
                  <a:pt x="4262" y="0"/>
                </a:cubicBezTo>
                <a:cubicBezTo>
                  <a:pt x="16191" y="0"/>
                  <a:pt x="25862" y="9670"/>
                  <a:pt x="25862" y="21600"/>
                </a:cubicBezTo>
              </a:path>
              <a:path w="25862" h="21600" stroke="0" extrusionOk="0">
                <a:moveTo>
                  <a:pt x="-1" y="424"/>
                </a:moveTo>
                <a:cubicBezTo>
                  <a:pt x="1403" y="142"/>
                  <a:pt x="2830" y="-1"/>
                  <a:pt x="4262" y="0"/>
                </a:cubicBezTo>
                <a:cubicBezTo>
                  <a:pt x="16191" y="0"/>
                  <a:pt x="25862" y="9670"/>
                  <a:pt x="25862" y="21600"/>
                </a:cubicBezTo>
                <a:lnTo>
                  <a:pt x="4262" y="21600"/>
                </a:lnTo>
                <a:close/>
              </a:path>
            </a:pathLst>
          </a:custGeom>
          <a:noFill/>
          <a:ln w="57150">
            <a:solidFill>
              <a:srgbClr val="F7AF26"/>
            </a:solidFill>
            <a:prstDash val="sysDot"/>
            <a:round/>
            <a:headEnd type="triangle" w="med" len="med"/>
            <a:tailEnd/>
          </a:ln>
        </p:spPr>
        <p:txBody>
          <a:bodyPr rot="10800000"/>
          <a:lstStyle/>
          <a:p>
            <a:pPr>
              <a:defRPr/>
            </a:pPr>
            <a:endParaRPr lang="en-US" sz="135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297" name="Line 57"/>
          <p:cNvSpPr>
            <a:spLocks noChangeShapeType="1"/>
          </p:cNvSpPr>
          <p:nvPr/>
        </p:nvSpPr>
        <p:spPr bwMode="auto">
          <a:xfrm flipH="1">
            <a:off x="2905852" y="4603930"/>
            <a:ext cx="2493169" cy="10716"/>
          </a:xfrm>
          <a:prstGeom prst="line">
            <a:avLst/>
          </a:prstGeom>
          <a:noFill/>
          <a:ln w="28575">
            <a:solidFill>
              <a:srgbClr val="7472BD"/>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298" name="Line 58"/>
          <p:cNvSpPr>
            <a:spLocks noChangeShapeType="1"/>
          </p:cNvSpPr>
          <p:nvPr/>
        </p:nvSpPr>
        <p:spPr bwMode="auto">
          <a:xfrm flipH="1">
            <a:off x="2948714" y="4177687"/>
            <a:ext cx="2221992" cy="0"/>
          </a:xfrm>
          <a:prstGeom prst="line">
            <a:avLst/>
          </a:prstGeom>
          <a:noFill/>
          <a:ln w="28575">
            <a:solidFill>
              <a:srgbClr val="7472BD"/>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299" name="Line 59"/>
          <p:cNvSpPr>
            <a:spLocks noChangeShapeType="1"/>
          </p:cNvSpPr>
          <p:nvPr/>
        </p:nvSpPr>
        <p:spPr bwMode="auto">
          <a:xfrm flipH="1">
            <a:off x="3805964" y="2213156"/>
            <a:ext cx="2314575" cy="7144"/>
          </a:xfrm>
          <a:prstGeom prst="line">
            <a:avLst/>
          </a:prstGeom>
          <a:noFill/>
          <a:ln w="28575">
            <a:solidFill>
              <a:srgbClr val="7472BD"/>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300" name="Line 60"/>
          <p:cNvSpPr>
            <a:spLocks noChangeShapeType="1"/>
          </p:cNvSpPr>
          <p:nvPr/>
        </p:nvSpPr>
        <p:spPr bwMode="auto">
          <a:xfrm flipH="1">
            <a:off x="3991701" y="1591649"/>
            <a:ext cx="2914650" cy="0"/>
          </a:xfrm>
          <a:prstGeom prst="line">
            <a:avLst/>
          </a:prstGeom>
          <a:noFill/>
          <a:ln w="28575">
            <a:solidFill>
              <a:srgbClr val="7472BD"/>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301" name="Line 61"/>
          <p:cNvSpPr>
            <a:spLocks noChangeShapeType="1"/>
          </p:cNvSpPr>
          <p:nvPr/>
        </p:nvSpPr>
        <p:spPr bwMode="auto">
          <a:xfrm flipH="1">
            <a:off x="4234589" y="1020149"/>
            <a:ext cx="2686050" cy="0"/>
          </a:xfrm>
          <a:prstGeom prst="line">
            <a:avLst/>
          </a:prstGeom>
          <a:noFill/>
          <a:ln w="28575">
            <a:solidFill>
              <a:srgbClr val="7472BD"/>
            </a:solidFill>
            <a:round/>
            <a:headEnd/>
            <a:tailEnd/>
          </a:ln>
          <a:effectLst/>
        </p:spPr>
        <p:txBody>
          <a:bodyPr lIns="0" tIns="0" rIns="0" bIns="0" anchor="ctr">
            <a:spAutoFit/>
          </a:bodyPr>
          <a:lstStyle/>
          <a:p>
            <a:pPr>
              <a:defRPr/>
            </a:pPr>
            <a:endParaRPr lang="en-US" sz="1350">
              <a:effectLst>
                <a:outerShdw blurRad="38100" dist="38100" dir="2700000" algn="tl">
                  <a:srgbClr val="000000">
                    <a:alpha val="43137"/>
                  </a:srgbClr>
                </a:outerShdw>
              </a:effectLst>
            </a:endParaRPr>
          </a:p>
        </p:txBody>
      </p:sp>
      <p:sp>
        <p:nvSpPr>
          <p:cNvPr id="10272" name="Text Box 32"/>
          <p:cNvSpPr txBox="1">
            <a:spLocks noChangeArrowheads="1"/>
          </p:cNvSpPr>
          <p:nvPr/>
        </p:nvSpPr>
        <p:spPr bwMode="auto">
          <a:xfrm rot="10800000">
            <a:off x="822258" y="3360918"/>
            <a:ext cx="228600" cy="800100"/>
          </a:xfrm>
          <a:prstGeom prst="rect">
            <a:avLst/>
          </a:prstGeom>
          <a:noFill/>
          <a:ln w="9525">
            <a:noFill/>
            <a:miter lim="800000"/>
            <a:headEnd/>
            <a:tailEnd/>
          </a:ln>
        </p:spPr>
        <p:txBody>
          <a:bodyPr vert="eaVert"/>
          <a:lstStyle/>
          <a:p>
            <a:pPr algn="ctr">
              <a:defRPr/>
            </a:pPr>
            <a:r>
              <a:rPr lang="en-US" sz="825" b="1">
                <a:solidFill>
                  <a:schemeClr val="bg1"/>
                </a:solidFill>
                <a:latin typeface="Arial" pitchFamily="34" charset="0"/>
                <a:cs typeface="Arial" pitchFamily="34" charset="0"/>
              </a:rPr>
              <a:t>OPTIONS</a:t>
            </a:r>
            <a:endParaRPr lang="en-US" sz="825">
              <a:solidFill>
                <a:schemeClr val="bg1"/>
              </a:solidFill>
              <a:effectLst>
                <a:outerShdw blurRad="38100" dist="38100" dir="2700000" algn="tl">
                  <a:srgbClr val="C0C0C0"/>
                </a:outerShdw>
              </a:effectLst>
              <a:latin typeface="Arial" pitchFamily="34" charset="0"/>
              <a:cs typeface="Arial" pitchFamily="34" charset="0"/>
            </a:endParaRPr>
          </a:p>
        </p:txBody>
      </p:sp>
      <p:sp>
        <p:nvSpPr>
          <p:cNvPr id="10291" name="Text Box 51"/>
          <p:cNvSpPr txBox="1">
            <a:spLocks noChangeArrowheads="1"/>
          </p:cNvSpPr>
          <p:nvPr/>
        </p:nvSpPr>
        <p:spPr bwMode="auto">
          <a:xfrm rot="10800000">
            <a:off x="1087767" y="2729887"/>
            <a:ext cx="228600" cy="800100"/>
          </a:xfrm>
          <a:prstGeom prst="rect">
            <a:avLst/>
          </a:prstGeom>
          <a:noFill/>
          <a:ln w="9525">
            <a:noFill/>
            <a:miter lim="800000"/>
            <a:headEnd/>
            <a:tailEnd/>
          </a:ln>
        </p:spPr>
        <p:txBody>
          <a:bodyPr vert="eaVert"/>
          <a:lstStyle/>
          <a:p>
            <a:pPr algn="ctr">
              <a:defRPr/>
            </a:pPr>
            <a:r>
              <a:rPr lang="en-US" sz="825" b="1">
                <a:solidFill>
                  <a:schemeClr val="bg1"/>
                </a:solidFill>
                <a:latin typeface="Arial" pitchFamily="34" charset="0"/>
                <a:cs typeface="Arial" pitchFamily="34" charset="0"/>
              </a:rPr>
              <a:t>OPTIONS</a:t>
            </a:r>
            <a:endParaRPr lang="en-US" sz="825">
              <a:solidFill>
                <a:schemeClr val="bg1"/>
              </a:solidFill>
              <a:effectLst>
                <a:outerShdw blurRad="38100" dist="38100" dir="2700000" algn="tl">
                  <a:srgbClr val="C0C0C0"/>
                </a:outerShdw>
              </a:effectLst>
              <a:latin typeface="Arial" pitchFamily="34" charset="0"/>
              <a:cs typeface="Arial" pitchFamily="34" charset="0"/>
            </a:endParaRPr>
          </a:p>
        </p:txBody>
      </p:sp>
      <p:sp>
        <p:nvSpPr>
          <p:cNvPr id="10292" name="Text Box 52"/>
          <p:cNvSpPr txBox="1">
            <a:spLocks noChangeArrowheads="1"/>
          </p:cNvSpPr>
          <p:nvPr/>
        </p:nvSpPr>
        <p:spPr bwMode="auto">
          <a:xfrm rot="10800000">
            <a:off x="1350895" y="2123859"/>
            <a:ext cx="228600" cy="742950"/>
          </a:xfrm>
          <a:prstGeom prst="rect">
            <a:avLst/>
          </a:prstGeom>
          <a:noFill/>
          <a:ln w="9525">
            <a:noFill/>
            <a:miter lim="800000"/>
            <a:headEnd/>
            <a:tailEnd/>
          </a:ln>
        </p:spPr>
        <p:txBody>
          <a:bodyPr vert="eaVert"/>
          <a:lstStyle/>
          <a:p>
            <a:pPr algn="ctr">
              <a:defRPr/>
            </a:pPr>
            <a:r>
              <a:rPr lang="en-US" sz="825" b="1">
                <a:solidFill>
                  <a:schemeClr val="bg1"/>
                </a:solidFill>
                <a:latin typeface="Arial" pitchFamily="34" charset="0"/>
                <a:cs typeface="Arial" pitchFamily="34" charset="0"/>
              </a:rPr>
              <a:t>OPTIONS</a:t>
            </a:r>
            <a:endParaRPr lang="en-US" sz="825">
              <a:solidFill>
                <a:schemeClr val="bg1"/>
              </a:solidFill>
              <a:effectLst>
                <a:outerShdw blurRad="38100" dist="38100" dir="2700000" algn="tl">
                  <a:srgbClr val="C0C0C0"/>
                </a:outerShdw>
              </a:effectLst>
              <a:latin typeface="Arial" pitchFamily="34" charset="0"/>
              <a:cs typeface="Arial" pitchFamily="34" charset="0"/>
            </a:endParaRPr>
          </a:p>
        </p:txBody>
      </p:sp>
      <p:sp>
        <p:nvSpPr>
          <p:cNvPr id="10293" name="Text Box 53"/>
          <p:cNvSpPr txBox="1">
            <a:spLocks noChangeArrowheads="1"/>
          </p:cNvSpPr>
          <p:nvPr/>
        </p:nvSpPr>
        <p:spPr bwMode="auto">
          <a:xfrm rot="10800000">
            <a:off x="1615214" y="1471396"/>
            <a:ext cx="228600" cy="742950"/>
          </a:xfrm>
          <a:prstGeom prst="rect">
            <a:avLst/>
          </a:prstGeom>
          <a:noFill/>
          <a:ln w="9525">
            <a:noFill/>
            <a:miter lim="800000"/>
            <a:headEnd/>
            <a:tailEnd/>
          </a:ln>
        </p:spPr>
        <p:txBody>
          <a:bodyPr vert="eaVert"/>
          <a:lstStyle/>
          <a:p>
            <a:pPr algn="ctr">
              <a:defRPr/>
            </a:pPr>
            <a:r>
              <a:rPr lang="en-US" sz="825" b="1">
                <a:solidFill>
                  <a:schemeClr val="bg1"/>
                </a:solidFill>
                <a:latin typeface="Arial" pitchFamily="34" charset="0"/>
                <a:cs typeface="Arial" pitchFamily="34" charset="0"/>
              </a:rPr>
              <a:t>OPTIONS</a:t>
            </a:r>
            <a:endParaRPr lang="en-US" sz="825">
              <a:solidFill>
                <a:schemeClr val="bg1"/>
              </a:solidFill>
              <a:effectLst>
                <a:outerShdw blurRad="38100" dist="38100" dir="2700000" algn="tl">
                  <a:srgbClr val="C0C0C0"/>
                </a:outerShdw>
              </a:effectLst>
              <a:latin typeface="Arial" pitchFamily="34" charset="0"/>
              <a:cs typeface="Arial" pitchFamily="34" charset="0"/>
            </a:endParaRPr>
          </a:p>
        </p:txBody>
      </p:sp>
      <p:sp>
        <p:nvSpPr>
          <p:cNvPr id="10319" name="Text Box 79"/>
          <p:cNvSpPr txBox="1">
            <a:spLocks noChangeArrowheads="1"/>
          </p:cNvSpPr>
          <p:nvPr/>
        </p:nvSpPr>
        <p:spPr bwMode="auto">
          <a:xfrm>
            <a:off x="2893358" y="4305990"/>
            <a:ext cx="2621756" cy="27699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pPr>
            <a:r>
              <a:rPr lang="en-US" sz="1800" b="1" dirty="0">
                <a:latin typeface="Arial" charset="0"/>
                <a:cs typeface="Arial" charset="0"/>
              </a:rPr>
              <a:t>Current Comfort Zone</a:t>
            </a:r>
          </a:p>
        </p:txBody>
      </p:sp>
      <p:sp>
        <p:nvSpPr>
          <p:cNvPr id="10320" name="Text Box 80"/>
          <p:cNvSpPr txBox="1">
            <a:spLocks noChangeArrowheads="1"/>
          </p:cNvSpPr>
          <p:nvPr/>
        </p:nvSpPr>
        <p:spPr bwMode="auto">
          <a:xfrm>
            <a:off x="2951852" y="3867150"/>
            <a:ext cx="2000250" cy="27699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b="1" dirty="0">
                <a:latin typeface="Arial" charset="0"/>
                <a:cs typeface="Arial" charset="0"/>
              </a:rPr>
              <a:t>Discomfort Zone</a:t>
            </a:r>
          </a:p>
        </p:txBody>
      </p:sp>
      <p:sp>
        <p:nvSpPr>
          <p:cNvPr id="10321" name="Text Box 81"/>
          <p:cNvSpPr txBox="1">
            <a:spLocks noChangeArrowheads="1"/>
          </p:cNvSpPr>
          <p:nvPr/>
        </p:nvSpPr>
        <p:spPr bwMode="auto">
          <a:xfrm>
            <a:off x="3805964" y="1894261"/>
            <a:ext cx="2343150" cy="27699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b="1" dirty="0">
                <a:latin typeface="Arial" charset="0"/>
                <a:cs typeface="Arial" charset="0"/>
              </a:rPr>
              <a:t>(Potential) Fear Zone</a:t>
            </a:r>
          </a:p>
        </p:txBody>
      </p:sp>
      <p:sp>
        <p:nvSpPr>
          <p:cNvPr id="10322" name="Text Box 82"/>
          <p:cNvSpPr txBox="1">
            <a:spLocks noChangeArrowheads="1"/>
          </p:cNvSpPr>
          <p:nvPr/>
        </p:nvSpPr>
        <p:spPr bwMode="auto">
          <a:xfrm>
            <a:off x="4001329" y="1281458"/>
            <a:ext cx="3086100" cy="27699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b="1" dirty="0">
                <a:latin typeface="Arial" charset="0"/>
                <a:cs typeface="Arial" charset="0"/>
              </a:rPr>
              <a:t>Reduced Discomfort Zone</a:t>
            </a:r>
          </a:p>
        </p:txBody>
      </p:sp>
      <p:sp>
        <p:nvSpPr>
          <p:cNvPr id="10324" name="Text Box 84"/>
          <p:cNvSpPr txBox="1">
            <a:spLocks noChangeArrowheads="1"/>
          </p:cNvSpPr>
          <p:nvPr/>
        </p:nvSpPr>
        <p:spPr bwMode="auto">
          <a:xfrm>
            <a:off x="4236748" y="709699"/>
            <a:ext cx="2857500" cy="276999"/>
          </a:xfrm>
          <a:prstGeom prst="rect">
            <a:avLst/>
          </a:prstGeom>
          <a:noFill/>
          <a:ln w="9525">
            <a:noFill/>
            <a:miter lim="800000"/>
            <a:headEnd/>
            <a:tailEnd/>
          </a:ln>
          <a:effectLst>
            <a:outerShdw dist="35921" dir="2700000" algn="ctr" rotWithShape="0">
              <a:schemeClr val="bg2"/>
            </a:outerShdw>
          </a:effectLst>
        </p:spPr>
        <p:txBody>
          <a:bodyPr lIns="0" tIns="0" rIns="0" bIns="0">
            <a:spAutoFit/>
          </a:bodyPr>
          <a:lstStyle/>
          <a:p>
            <a:pPr>
              <a:spcBef>
                <a:spcPct val="50000"/>
              </a:spcBef>
              <a:defRPr/>
            </a:pPr>
            <a:r>
              <a:rPr lang="en-US" b="1" dirty="0">
                <a:latin typeface="Arial" charset="0"/>
                <a:cs typeface="Arial" charset="0"/>
              </a:rPr>
              <a:t>Expanded Comfort Zone</a:t>
            </a:r>
          </a:p>
        </p:txBody>
      </p:sp>
      <p:sp>
        <p:nvSpPr>
          <p:cNvPr id="38" name="Title 37"/>
          <p:cNvSpPr>
            <a:spLocks noGrp="1"/>
          </p:cNvSpPr>
          <p:nvPr>
            <p:ph type="title"/>
          </p:nvPr>
        </p:nvSpPr>
        <p:spPr bwMode="auto">
          <a:xfrm>
            <a:off x="457200" y="-95250"/>
            <a:ext cx="8229600" cy="551259"/>
          </a:xfrm>
          <a:effectLst>
            <a:outerShdw dist="35921" dir="2700000" algn="ctr" rotWithShape="0">
              <a:schemeClr val="bg2"/>
            </a:outerShdw>
          </a:effectLst>
        </p:spPr>
        <p:txBody>
          <a:bodyPr wrap="square" numCol="1" compatLnSpc="1">
            <a:prstTxWarp prst="textNoShape">
              <a:avLst/>
            </a:prstTxWarp>
          </a:bodyPr>
          <a:lstStyle/>
          <a:p>
            <a:r>
              <a:rPr sz="4200" i="1" dirty="0">
                <a:solidFill>
                  <a:srgbClr val="38B0C4"/>
                </a:solidFill>
                <a:effectLst>
                  <a:outerShdw blurRad="50800" dist="38100" dir="2700000" algn="tl" rotWithShape="0">
                    <a:schemeClr val="tx1">
                      <a:lumMod val="50000"/>
                      <a:lumOff val="50000"/>
                      <a:alpha val="40000"/>
                    </a:schemeClr>
                  </a:outerShdw>
                </a:effectLst>
              </a:rPr>
              <a:t>COMFORT ZONE</a:t>
            </a:r>
          </a:p>
        </p:txBody>
      </p:sp>
      <p:sp>
        <p:nvSpPr>
          <p:cNvPr id="8228" name="TextBox 44"/>
          <p:cNvSpPr txBox="1">
            <a:spLocks noChangeArrowheads="1"/>
          </p:cNvSpPr>
          <p:nvPr/>
        </p:nvSpPr>
        <p:spPr bwMode="auto">
          <a:xfrm>
            <a:off x="1219927" y="3889556"/>
            <a:ext cx="119911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500" b="1">
                <a:latin typeface="Arial" charset="0"/>
                <a:cs typeface="Arial" charset="0"/>
              </a:rPr>
              <a:t>Awareness</a:t>
            </a:r>
          </a:p>
        </p:txBody>
      </p:sp>
      <p:sp>
        <p:nvSpPr>
          <p:cNvPr id="8229" name="TextBox 45"/>
          <p:cNvSpPr txBox="1">
            <a:spLocks noChangeArrowheads="1"/>
          </p:cNvSpPr>
          <p:nvPr/>
        </p:nvSpPr>
        <p:spPr bwMode="auto">
          <a:xfrm>
            <a:off x="1683080" y="3274003"/>
            <a:ext cx="8258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500" b="1">
                <a:latin typeface="Arial" charset="0"/>
                <a:cs typeface="Arial" charset="0"/>
              </a:rPr>
              <a:t>Choice</a:t>
            </a:r>
          </a:p>
        </p:txBody>
      </p:sp>
      <p:sp>
        <p:nvSpPr>
          <p:cNvPr id="8230" name="TextBox 48"/>
          <p:cNvSpPr txBox="1">
            <a:spLocks noChangeArrowheads="1"/>
          </p:cNvSpPr>
          <p:nvPr/>
        </p:nvSpPr>
        <p:spPr bwMode="auto">
          <a:xfrm>
            <a:off x="1890248" y="2610824"/>
            <a:ext cx="93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500" b="1">
                <a:latin typeface="Arial" charset="0"/>
                <a:cs typeface="Arial" charset="0"/>
              </a:rPr>
              <a:t>Practice</a:t>
            </a:r>
          </a:p>
        </p:txBody>
      </p:sp>
      <p:sp>
        <p:nvSpPr>
          <p:cNvPr id="8231" name="TextBox 49"/>
          <p:cNvSpPr txBox="1">
            <a:spLocks noChangeArrowheads="1"/>
          </p:cNvSpPr>
          <p:nvPr/>
        </p:nvSpPr>
        <p:spPr bwMode="auto">
          <a:xfrm>
            <a:off x="1881914" y="1955981"/>
            <a:ext cx="14652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500" b="1">
                <a:latin typeface="Arial" charset="0"/>
                <a:cs typeface="Arial" charset="0"/>
              </a:rPr>
              <a:t>Awkwardness</a:t>
            </a:r>
          </a:p>
        </p:txBody>
      </p:sp>
      <p:sp>
        <p:nvSpPr>
          <p:cNvPr id="8232" name="TextBox 50"/>
          <p:cNvSpPr txBox="1">
            <a:spLocks noChangeArrowheads="1"/>
          </p:cNvSpPr>
          <p:nvPr/>
        </p:nvSpPr>
        <p:spPr bwMode="auto">
          <a:xfrm>
            <a:off x="2583192" y="1316615"/>
            <a:ext cx="57900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500" b="1">
                <a:latin typeface="Arial" charset="0"/>
                <a:cs typeface="Arial" charset="0"/>
              </a:rPr>
              <a:t>Skill</a:t>
            </a:r>
          </a:p>
        </p:txBody>
      </p:sp>
      <p:sp>
        <p:nvSpPr>
          <p:cNvPr id="8233" name="TextBox 51"/>
          <p:cNvSpPr txBox="1">
            <a:spLocks noChangeArrowheads="1"/>
          </p:cNvSpPr>
          <p:nvPr/>
        </p:nvSpPr>
        <p:spPr bwMode="auto">
          <a:xfrm>
            <a:off x="2577239" y="685584"/>
            <a:ext cx="11769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r>
              <a:rPr lang="en-US" sz="1500" b="1">
                <a:latin typeface="Arial" charset="0"/>
                <a:cs typeface="Arial" charset="0"/>
              </a:rPr>
              <a:t>Integration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19"/>
                                        </p:tgtEl>
                                        <p:attrNameLst>
                                          <p:attrName>style.visibility</p:attrName>
                                        </p:attrNameLst>
                                      </p:cBhvr>
                                      <p:to>
                                        <p:strVal val="visible"/>
                                      </p:to>
                                    </p:set>
                                    <p:animEffect transition="in" filter="wipe(left)">
                                      <p:cBhvr>
                                        <p:cTn id="7" dur="500"/>
                                        <p:tgtEl>
                                          <p:spTgt spid="10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20"/>
                                        </p:tgtEl>
                                        <p:attrNameLst>
                                          <p:attrName>style.visibility</p:attrName>
                                        </p:attrNameLst>
                                      </p:cBhvr>
                                      <p:to>
                                        <p:strVal val="visible"/>
                                      </p:to>
                                    </p:set>
                                    <p:animEffect transition="in" filter="wipe(left)">
                                      <p:cBhvr>
                                        <p:cTn id="12" dur="500"/>
                                        <p:tgtEl>
                                          <p:spTgt spid="10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21"/>
                                        </p:tgtEl>
                                        <p:attrNameLst>
                                          <p:attrName>style.visibility</p:attrName>
                                        </p:attrNameLst>
                                      </p:cBhvr>
                                      <p:to>
                                        <p:strVal val="visible"/>
                                      </p:to>
                                    </p:set>
                                    <p:animEffect transition="in" filter="wipe(left)">
                                      <p:cBhvr>
                                        <p:cTn id="17" dur="500"/>
                                        <p:tgtEl>
                                          <p:spTgt spid="103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22"/>
                                        </p:tgtEl>
                                        <p:attrNameLst>
                                          <p:attrName>style.visibility</p:attrName>
                                        </p:attrNameLst>
                                      </p:cBhvr>
                                      <p:to>
                                        <p:strVal val="visible"/>
                                      </p:to>
                                    </p:set>
                                    <p:animEffect transition="in" filter="wipe(left)">
                                      <p:cBhvr>
                                        <p:cTn id="22" dur="500"/>
                                        <p:tgtEl>
                                          <p:spTgt spid="103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24"/>
                                        </p:tgtEl>
                                        <p:attrNameLst>
                                          <p:attrName>style.visibility</p:attrName>
                                        </p:attrNameLst>
                                      </p:cBhvr>
                                      <p:to>
                                        <p:strVal val="visible"/>
                                      </p:to>
                                    </p:set>
                                    <p:animEffect transition="in" filter="wipe(left)">
                                      <p:cBhvr>
                                        <p:cTn id="27" dur="500"/>
                                        <p:tgtEl>
                                          <p:spTgt spid="10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295"/>
                                        </p:tgtEl>
                                        <p:attrNameLst>
                                          <p:attrName>style.visibility</p:attrName>
                                        </p:attrNameLst>
                                      </p:cBhvr>
                                      <p:to>
                                        <p:strVal val="visible"/>
                                      </p:to>
                                    </p:set>
                                    <p:animEffect transition="in" filter="wipe(up)">
                                      <p:cBhvr>
                                        <p:cTn id="32" dur="500"/>
                                        <p:tgtEl>
                                          <p:spTgt spid="1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5" grpId="0" animBg="1"/>
      <p:bldP spid="10319" grpId="0"/>
      <p:bldP spid="10320" grpId="0"/>
      <p:bldP spid="10321" grpId="0"/>
      <p:bldP spid="10322" grpId="0"/>
      <p:bldP spid="103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3155926" y="1735324"/>
            <a:ext cx="4373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endParaRPr lang="en-US" sz="2100"/>
          </a:p>
        </p:txBody>
      </p:sp>
      <p:sp>
        <p:nvSpPr>
          <p:cNvPr id="11267" name="Text Box 4"/>
          <p:cNvSpPr txBox="1">
            <a:spLocks noChangeArrowheads="1"/>
          </p:cNvSpPr>
          <p:nvPr/>
        </p:nvSpPr>
        <p:spPr bwMode="auto">
          <a:xfrm>
            <a:off x="1677932" y="1621024"/>
            <a:ext cx="6280976" cy="1865126"/>
          </a:xfrm>
          <a:prstGeom prst="rect">
            <a:avLst/>
          </a:prstGeom>
          <a:noFill/>
          <a:ln w="9525">
            <a:noFill/>
            <a:miter lim="800000"/>
            <a:headEnd/>
            <a:tailEnd/>
          </a:ln>
          <a:effectLst/>
        </p:spPr>
        <p:txBody>
          <a:bodyPr wrap="square" lIns="0" tIns="0" rIns="0" bIns="0">
            <a:spAutoFit/>
          </a:bodyPr>
          <a:lstStyle/>
          <a:p>
            <a:pPr>
              <a:spcAft>
                <a:spcPct val="35000"/>
              </a:spcAft>
              <a:tabLst>
                <a:tab pos="1883569" algn="l"/>
              </a:tabLst>
              <a:defRPr/>
            </a:pPr>
            <a:r>
              <a:rPr lang="en-US" sz="2400" b="1" dirty="0">
                <a:solidFill>
                  <a:srgbClr val="F7AF26"/>
                </a:solidFill>
              </a:rPr>
              <a:t>Module 1:   </a:t>
            </a:r>
            <a:r>
              <a:rPr lang="en-US" sz="2400" dirty="0">
                <a:latin typeface="Arial" charset="0"/>
              </a:rPr>
              <a:t>Behavior Versus Personality</a:t>
            </a:r>
          </a:p>
          <a:p>
            <a:pPr>
              <a:spcAft>
                <a:spcPct val="35000"/>
              </a:spcAft>
              <a:tabLst>
                <a:tab pos="1883569" algn="l"/>
              </a:tabLst>
              <a:defRPr/>
            </a:pPr>
            <a:r>
              <a:rPr lang="en-US" sz="2400" b="1" dirty="0">
                <a:solidFill>
                  <a:srgbClr val="F7AF26"/>
                </a:solidFill>
              </a:rPr>
              <a:t>Module 2:</a:t>
            </a:r>
            <a:r>
              <a:rPr lang="en-US" sz="2400" i="1" dirty="0">
                <a:solidFill>
                  <a:srgbClr val="EBE600"/>
                </a:solidFill>
              </a:rPr>
              <a:t>   </a:t>
            </a:r>
            <a:r>
              <a:rPr lang="en-US" sz="2400" dirty="0">
                <a:latin typeface="Arial" charset="0"/>
              </a:rPr>
              <a:t>How I See Me</a:t>
            </a:r>
          </a:p>
          <a:p>
            <a:pPr>
              <a:spcAft>
                <a:spcPct val="35000"/>
              </a:spcAft>
              <a:tabLst>
                <a:tab pos="1883569" algn="l"/>
              </a:tabLst>
              <a:defRPr/>
            </a:pPr>
            <a:r>
              <a:rPr lang="en-US" sz="2400" b="1" dirty="0">
                <a:solidFill>
                  <a:srgbClr val="F7AF26"/>
                </a:solidFill>
              </a:rPr>
              <a:t>Module 3:   </a:t>
            </a:r>
            <a:r>
              <a:rPr lang="en-US" sz="2400" dirty="0">
                <a:latin typeface="Arial" charset="0"/>
              </a:rPr>
              <a:t>How I Show Up</a:t>
            </a:r>
          </a:p>
          <a:p>
            <a:pPr>
              <a:spcAft>
                <a:spcPct val="35000"/>
              </a:spcAft>
              <a:tabLst>
                <a:tab pos="1883569" algn="l"/>
              </a:tabLst>
              <a:defRPr/>
            </a:pPr>
            <a:r>
              <a:rPr lang="en-US" sz="2400" b="1" dirty="0">
                <a:solidFill>
                  <a:srgbClr val="F7AF26"/>
                </a:solidFill>
              </a:rPr>
              <a:t>Module 4:   </a:t>
            </a:r>
            <a:r>
              <a:rPr lang="en-US" sz="2400" dirty="0">
                <a:latin typeface="Arial" charset="0"/>
              </a:rPr>
              <a:t>How You See Me</a:t>
            </a:r>
          </a:p>
        </p:txBody>
      </p:sp>
      <p:sp>
        <p:nvSpPr>
          <p:cNvPr id="291845" name="Rectangle 5"/>
          <p:cNvSpPr>
            <a:spLocks noChangeArrowheads="1"/>
          </p:cNvSpPr>
          <p:nvPr/>
        </p:nvSpPr>
        <p:spPr bwMode="auto">
          <a:xfrm>
            <a:off x="2193131" y="128588"/>
            <a:ext cx="5467350" cy="52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p>
            <a:endParaRPr lang="en-US" sz="3000" i="1"/>
          </a:p>
        </p:txBody>
      </p:sp>
      <p:sp>
        <p:nvSpPr>
          <p:cNvPr id="11270" name="Text Box 6"/>
          <p:cNvSpPr txBox="1">
            <a:spLocks noChangeArrowheads="1"/>
          </p:cNvSpPr>
          <p:nvPr/>
        </p:nvSpPr>
        <p:spPr bwMode="auto">
          <a:xfrm>
            <a:off x="1677931" y="1047750"/>
            <a:ext cx="3023315" cy="430887"/>
          </a:xfrm>
          <a:prstGeom prst="rect">
            <a:avLst/>
          </a:prstGeom>
          <a:noFill/>
          <a:ln w="9525">
            <a:noFill/>
            <a:miter lim="800000"/>
            <a:headEnd/>
            <a:tailEnd/>
          </a:ln>
          <a:effectLst>
            <a:outerShdw dist="35921" dir="2700000" algn="ctr" rotWithShape="0">
              <a:schemeClr val="bg2"/>
            </a:outerShdw>
          </a:effectLst>
        </p:spPr>
        <p:txBody>
          <a:bodyPr wrap="square" lIns="0" tIns="0" rIns="0" bIns="0">
            <a:spAutoFit/>
          </a:bodyPr>
          <a:lstStyle/>
          <a:p>
            <a:pPr>
              <a:spcBef>
                <a:spcPct val="50000"/>
              </a:spcBef>
              <a:defRPr/>
            </a:pPr>
            <a:r>
              <a:rPr lang="en-US" sz="2800" b="1" u="sng" dirty="0">
                <a:solidFill>
                  <a:srgbClr val="7472BD"/>
                </a:solidFill>
              </a:rPr>
              <a:t>Day One - Self</a:t>
            </a:r>
          </a:p>
        </p:txBody>
      </p:sp>
      <p:sp>
        <p:nvSpPr>
          <p:cNvPr id="9" name="Title 8"/>
          <p:cNvSpPr>
            <a:spLocks noGrp="1"/>
          </p:cNvSpPr>
          <p:nvPr>
            <p:ph type="title" idx="4294967295"/>
          </p:nvPr>
        </p:nvSpPr>
        <p:spPr bwMode="auto">
          <a:xfrm>
            <a:off x="1575953" y="-19050"/>
            <a:ext cx="6172200" cy="551259"/>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sz="4200" i="1" dirty="0">
                <a:solidFill>
                  <a:srgbClr val="38B0C4"/>
                </a:solidFill>
                <a:effectLst>
                  <a:outerShdw blurRad="50800" dist="38100" dir="2700000" algn="tl" rotWithShape="0">
                    <a:schemeClr val="tx1">
                      <a:lumMod val="50000"/>
                      <a:lumOff val="50000"/>
                      <a:alpha val="40000"/>
                    </a:schemeClr>
                  </a:outerShdw>
                </a:effectLst>
              </a:rPr>
              <a:t>ROADMAP</a:t>
            </a:r>
            <a:endParaRPr sz="4200" dirty="0">
              <a:solidFill>
                <a:srgbClr val="38B0C4"/>
              </a:solidFill>
              <a:effectLst>
                <a:outerShdw blurRad="50800" dist="38100" dir="2700000" algn="tl" rotWithShape="0">
                  <a:schemeClr val="tx1">
                    <a:lumMod val="50000"/>
                    <a:lumOff val="50000"/>
                    <a:alpha val="40000"/>
                  </a:scheme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left)">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left)">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wipe(left)">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wipe(left)">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wipe(left)">
                                      <p:cBhvr>
                                        <p:cTn id="2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0" y="1504950"/>
            <a:ext cx="9144000" cy="762000"/>
          </a:xfrm>
          <a:solidFill>
            <a:schemeClr val="tx2">
              <a:lumMod val="50000"/>
            </a:schemeClr>
          </a:solidFill>
        </p:spPr>
        <p:txBody>
          <a:bodyPr/>
          <a:lstStyle/>
          <a:p>
            <a:r>
              <a:rPr lang="en-US" sz="4200" b="1" dirty="0">
                <a:solidFill>
                  <a:schemeClr val="bg1"/>
                </a:solidFill>
              </a:rPr>
              <a:t>Behavior Versus Personality</a:t>
            </a:r>
            <a:endParaRPr lang="en-US" sz="4200" i="1" dirty="0">
              <a:solidFill>
                <a:schemeClr val="tx2">
                  <a:lumMod val="40000"/>
                  <a:lumOff val="60000"/>
                </a:schemeClr>
              </a:solidFill>
            </a:endParaRPr>
          </a:p>
        </p:txBody>
      </p:sp>
      <p:pic>
        <p:nvPicPr>
          <p:cNvPr id="4" name="Picture 3">
            <a:extLst>
              <a:ext uri="{FF2B5EF4-FFF2-40B4-BE49-F238E27FC236}">
                <a16:creationId xmlns:a16="http://schemas.microsoft.com/office/drawing/2014/main" id="{E2082424-3DDC-4475-8C09-DB2DEDBB51B9}"/>
              </a:ext>
            </a:extLst>
          </p:cNvPr>
          <p:cNvPicPr>
            <a:picLocks noChangeAspect="1"/>
          </p:cNvPicPr>
          <p:nvPr/>
        </p:nvPicPr>
        <p:blipFill>
          <a:blip r:embed="rId2"/>
          <a:stretch>
            <a:fillRect/>
          </a:stretch>
        </p:blipFill>
        <p:spPr>
          <a:xfrm>
            <a:off x="131988" y="654154"/>
            <a:ext cx="1773012" cy="332189"/>
          </a:xfrm>
          <a:prstGeom prst="rect">
            <a:avLst/>
          </a:prstGeom>
        </p:spPr>
      </p:pic>
      <p:pic>
        <p:nvPicPr>
          <p:cNvPr id="6" name="Picture 5">
            <a:extLst>
              <a:ext uri="{FF2B5EF4-FFF2-40B4-BE49-F238E27FC236}">
                <a16:creationId xmlns:a16="http://schemas.microsoft.com/office/drawing/2014/main" id="{50510C16-8C18-4B20-8B18-5E8D6ED167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76404"/>
            <a:ext cx="1677782" cy="767430"/>
          </a:xfrm>
          <a:prstGeom prst="rect">
            <a:avLst/>
          </a:prstGeom>
        </p:spPr>
      </p:pic>
    </p:spTree>
    <p:extLst>
      <p:ext uri="{BB962C8B-B14F-4D97-AF65-F5344CB8AC3E}">
        <p14:creationId xmlns:p14="http://schemas.microsoft.com/office/powerpoint/2010/main" val="439835005"/>
      </p:ext>
    </p:extLst>
  </p:cSld>
  <p:clrMapOvr>
    <a:masterClrMapping/>
  </p:clrMapOvr>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7378</TotalTime>
  <Words>9115</Words>
  <Application>Microsoft Office PowerPoint</Application>
  <PresentationFormat>On-screen Show (16:9)</PresentationFormat>
  <Paragraphs>1667</Paragraphs>
  <Slides>68</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Arial Black</vt:lpstr>
      <vt:lpstr>Calibri</vt:lpstr>
      <vt:lpstr>Courier New</vt:lpstr>
      <vt:lpstr>Times New Roman</vt:lpstr>
      <vt:lpstr>Wingdings</vt:lpstr>
      <vt:lpstr>9_Default Theme</vt:lpstr>
      <vt:lpstr>PowerPoint Presentation</vt:lpstr>
      <vt:lpstr>PowerPoint Presentation</vt:lpstr>
      <vt:lpstr>ICE BREAKER</vt:lpstr>
      <vt:lpstr>TRUST AND RESPECT</vt:lpstr>
      <vt:lpstr>OBJECTIVES</vt:lpstr>
      <vt:lpstr>WHY WE’RE HERE</vt:lpstr>
      <vt:lpstr>COMFORT ZONE</vt:lpstr>
      <vt:lpstr>ROADMAP</vt:lpstr>
      <vt:lpstr>PowerPoint Presentation</vt:lpstr>
      <vt:lpstr>PowerPoint Presentation</vt:lpstr>
      <vt:lpstr>Break</vt:lpstr>
      <vt:lpstr>PowerPoint Presentation</vt:lpstr>
      <vt:lpstr>BEHAVIOR VS. PERSONALITY</vt:lpstr>
      <vt:lpstr>Patterns of Behavior</vt:lpstr>
      <vt:lpstr>PowerPoint Presentation</vt:lpstr>
      <vt:lpstr>WHAT’S THE PATTERN?</vt:lpstr>
      <vt:lpstr>PowerPoint Presentation</vt:lpstr>
      <vt:lpstr>“As I See Myself” Profile</vt:lpstr>
      <vt:lpstr>CSAP GRAPH </vt:lpstr>
      <vt:lpstr>STYLE COMBINATIONS  (in electronic copy of AISM)</vt:lpstr>
      <vt:lpstr>FLEXING AND COMFORT ZONE</vt:lpstr>
      <vt:lpstr>FLEXING AND COMFORT ZONE</vt:lpstr>
      <vt:lpstr>FLEXING AND COMFORT ZONE</vt:lpstr>
      <vt:lpstr>BRIDGE STYLES</vt:lpstr>
      <vt:lpstr>FLEXIBILITY Situationally, intentionally, and temporarily modifying behavior  </vt:lpstr>
      <vt:lpstr>Break</vt:lpstr>
      <vt:lpstr>VIDEO</vt:lpstr>
      <vt:lpstr>Lunch</vt:lpstr>
      <vt:lpstr>PowerPoint Presentation</vt:lpstr>
      <vt:lpstr>HOW I USE ENERGY</vt:lpstr>
      <vt:lpstr>RULE OF THUMB</vt:lpstr>
      <vt:lpstr>STYLES IN MOTION ACTIVITY</vt:lpstr>
      <vt:lpstr>RESULTS DIMENSION</vt:lpstr>
      <vt:lpstr>EMOTIONS DIMENSION</vt:lpstr>
      <vt:lpstr>HOW I SHOW UP</vt:lpstr>
      <vt:lpstr>“How I Show Up”  Profile</vt:lpstr>
      <vt:lpstr>ENERGY AND BEHAVIOR STYLE</vt:lpstr>
      <vt:lpstr>ENERGY AND BEHAVIOR STYLE</vt:lpstr>
      <vt:lpstr>ENERGY AND BEHAVIOR STYLE</vt:lpstr>
      <vt:lpstr>ENERGY AND BEHAVIOR STYLE</vt:lpstr>
      <vt:lpstr>BEHAVIOR TENDENCIES</vt:lpstr>
      <vt:lpstr>BEHAVIOR TENDENCIES</vt:lpstr>
      <vt:lpstr>BEHAVIOR TENDENCIES</vt:lpstr>
      <vt:lpstr>BEHAVIOR TENDENCIES</vt:lpstr>
      <vt:lpstr>Break </vt:lpstr>
      <vt:lpstr>PowerPoint Presentation</vt:lpstr>
      <vt:lpstr>INTENT AND IMPACT</vt:lpstr>
      <vt:lpstr>TWO KEY POINTS</vt:lpstr>
      <vt:lpstr>“As Others See Me”  Profile</vt:lpstr>
      <vt:lpstr>IMPACT AND CREDIBILITY ACTIVITY</vt:lpstr>
      <vt:lpstr>Break </vt:lpstr>
      <vt:lpstr>ACTIVITY: HOW WE PERCEIVE</vt:lpstr>
      <vt:lpstr>OBJECTIVES REVIEW</vt:lpstr>
      <vt:lpstr>PowerPoint Presentation</vt:lpstr>
      <vt:lpstr>TEAM DISTRIBUTION PROFILE</vt:lpstr>
      <vt:lpstr>CONSEQUENCES SCHEMA</vt:lpstr>
      <vt:lpstr>TWO VARIABLES</vt:lpstr>
      <vt:lpstr>Break</vt:lpstr>
      <vt:lpstr>VIDEO</vt:lpstr>
      <vt:lpstr>INITIAL TENSION-REACTION BEHAVIOR</vt:lpstr>
      <vt:lpstr>BEHAVIOR STYLE NEEDS</vt:lpstr>
      <vt:lpstr>TWO VARIABLES</vt:lpstr>
      <vt:lpstr>SITUATIONAL RESPONSES</vt:lpstr>
      <vt:lpstr>SITUATIONAL RESPONSES</vt:lpstr>
      <vt:lpstr>Break</vt:lpstr>
      <vt:lpstr>FINAL REFLECTION</vt:lpstr>
      <vt:lpstr>Questions?</vt:lpstr>
      <vt:lpstr>Please take a moment to evaluate this session</vt:lpstr>
    </vt:vector>
  </TitlesOfParts>
  <Company>EDUCAUSE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Jonathan Hardy</cp:lastModifiedBy>
  <cp:revision>131</cp:revision>
  <dcterms:created xsi:type="dcterms:W3CDTF">2012-08-08T18:23:13Z</dcterms:created>
  <dcterms:modified xsi:type="dcterms:W3CDTF">2018-09-11T21:04:44Z</dcterms:modified>
</cp:coreProperties>
</file>