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95" r:id="rId2"/>
    <p:sldId id="584" r:id="rId3"/>
    <p:sldId id="586" r:id="rId4"/>
    <p:sldId id="581" r:id="rId5"/>
    <p:sldId id="551" r:id="rId6"/>
    <p:sldId id="622" r:id="rId7"/>
    <p:sldId id="593" r:id="rId8"/>
    <p:sldId id="588" r:id="rId9"/>
    <p:sldId id="617" r:id="rId10"/>
    <p:sldId id="591" r:id="rId11"/>
    <p:sldId id="619" r:id="rId12"/>
    <p:sldId id="624" r:id="rId13"/>
    <p:sldId id="562" r:id="rId14"/>
    <p:sldId id="625" r:id="rId15"/>
    <p:sldId id="550" r:id="rId16"/>
    <p:sldId id="548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A1D"/>
    <a:srgbClr val="0539EB"/>
    <a:srgbClr val="030A11"/>
    <a:srgbClr val="113052"/>
    <a:srgbClr val="1D274F"/>
    <a:srgbClr val="1D2737"/>
    <a:srgbClr val="5B6772"/>
    <a:srgbClr val="1D272D"/>
    <a:srgbClr val="0539D0"/>
    <a:srgbClr val="0539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32"/>
    <p:restoredTop sz="96014"/>
  </p:normalViewPr>
  <p:slideViewPr>
    <p:cSldViewPr snapToGrid="0" snapToObjects="1">
      <p:cViewPr varScale="1">
        <p:scale>
          <a:sx n="62" d="100"/>
          <a:sy n="62" d="100"/>
        </p:scale>
        <p:origin x="730" y="22"/>
      </p:cViewPr>
      <p:guideLst>
        <p:guide orient="horz" pos="2592"/>
        <p:guide pos="3840"/>
      </p:guideLst>
    </p:cSldViewPr>
  </p:slideViewPr>
  <p:outlineViewPr>
    <p:cViewPr>
      <p:scale>
        <a:sx n="30" d="100"/>
        <a:sy n="3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D966B-A921-42C9-AD12-48B91578E246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D7041F-F6C5-4B24-BF1F-7BBAF3015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14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49FB7AF-9451-2F4F-8D50-97812C487E72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C5688C1-F55A-B549-95B1-79B888217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17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406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88C1-F55A-B549-95B1-79B8882179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5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845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645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628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560243"/>
            <a:ext cx="9144000" cy="3697557"/>
          </a:xfrm>
        </p:spPr>
        <p:txBody>
          <a:bodyPr/>
          <a:lstStyle>
            <a:lvl1pPr marL="0" indent="0" algn="l">
              <a:buFont typeface="Arial" charset="0"/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264" y="266561"/>
            <a:ext cx="552565" cy="583122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 flipH="1">
            <a:off x="295118" y="939376"/>
            <a:ext cx="11617482" cy="0"/>
          </a:xfrm>
          <a:prstGeom prst="line">
            <a:avLst/>
          </a:prstGeom>
          <a:ln w="31750" cap="sq">
            <a:solidFill>
              <a:srgbClr val="5B6772"/>
            </a:solidFill>
            <a:prstDash val="solid"/>
          </a:ln>
          <a:effectLst>
            <a:outerShdw blurRad="25400" dist="25400" dir="5400000" algn="t" rotWithShape="0">
              <a:prstClr val="black">
                <a:alpha val="2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05862" y="365500"/>
            <a:ext cx="10515600" cy="620867"/>
          </a:xfrm>
        </p:spPr>
        <p:txBody>
          <a:bodyPr>
            <a:normAutofit/>
          </a:bodyPr>
          <a:lstStyle>
            <a:lvl1pPr>
              <a:defRPr sz="320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8993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0953-95D8-6A43-8190-9982F6033625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D698-D843-7A40-B650-E6A89039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36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0953-95D8-6A43-8190-9982F6033625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D698-D843-7A40-B650-E6A89039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45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with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7" name="Rectangle"/>
          <p:cNvSpPr>
            <a:spLocks noGrp="1"/>
          </p:cNvSpPr>
          <p:nvPr>
            <p:ph type="body" sz="quarter" idx="14"/>
          </p:nvPr>
        </p:nvSpPr>
        <p:spPr>
          <a:xfrm>
            <a:off x="4233" y="-7913"/>
            <a:ext cx="3810001" cy="2029901"/>
          </a:xfrm>
          <a:prstGeom prst="rect">
            <a:avLst/>
          </a:prstGeom>
          <a:solidFill>
            <a:srgbClr val="262626"/>
          </a:solidFill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SzTx/>
              <a:buNone/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38" name="52,150"/>
          <p:cNvSpPr>
            <a:spLocks noGrp="1"/>
          </p:cNvSpPr>
          <p:nvPr>
            <p:ph type="body" sz="quarter" idx="15"/>
          </p:nvPr>
        </p:nvSpPr>
        <p:spPr>
          <a:xfrm>
            <a:off x="313398" y="361718"/>
            <a:ext cx="3191670" cy="129063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buSzTx/>
              <a:buNone/>
              <a:defRPr sz="8000">
                <a:solidFill>
                  <a:srgbClr val="FF685A"/>
                </a:solidFill>
              </a:defRPr>
            </a:lvl1pPr>
          </a:lstStyle>
          <a:p>
            <a:r>
              <a:t>52,150</a:t>
            </a:r>
          </a:p>
        </p:txBody>
      </p:sp>
      <p:sp>
        <p:nvSpPr>
          <p:cNvPr id="13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193448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36868"/>
            <a:ext cx="12192000" cy="4286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84C0F9-1805-40D2-8064-186404777B3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83827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0953-95D8-6A43-8190-9982F6033625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D698-D843-7A40-B650-E6A890390759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264" y="266561"/>
            <a:ext cx="552565" cy="58312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 flipH="1">
            <a:off x="295118" y="939376"/>
            <a:ext cx="11617482" cy="0"/>
          </a:xfrm>
          <a:prstGeom prst="line">
            <a:avLst/>
          </a:prstGeom>
          <a:ln w="31750" cap="sq">
            <a:solidFill>
              <a:srgbClr val="5B6772"/>
            </a:solidFill>
            <a:prstDash val="solid"/>
          </a:ln>
          <a:effectLst>
            <a:outerShdw blurRad="25400" dist="25400" dir="5400000" algn="t" rotWithShape="0">
              <a:prstClr val="black">
                <a:alpha val="2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505862" y="365500"/>
            <a:ext cx="10515600" cy="620867"/>
          </a:xfrm>
        </p:spPr>
        <p:txBody>
          <a:bodyPr>
            <a:normAutofit/>
          </a:bodyPr>
          <a:lstStyle>
            <a:lvl1pPr>
              <a:defRPr sz="320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190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0953-95D8-6A43-8190-9982F6033625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D698-D843-7A40-B650-E6A89039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89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0953-95D8-6A43-8190-9982F6033625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D698-D843-7A40-B650-E6A89039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9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0953-95D8-6A43-8190-9982F6033625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D698-D843-7A40-B650-E6A89039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83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0953-95D8-6A43-8190-9982F6033625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D698-D843-7A40-B650-E6A89039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20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0953-95D8-6A43-8190-9982F6033625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D698-D843-7A40-B650-E6A89039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88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0953-95D8-6A43-8190-9982F6033625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D698-D843-7A40-B650-E6A89039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156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0953-95D8-6A43-8190-9982F6033625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D698-D843-7A40-B650-E6A89039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4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539A6"/>
                </a:solidFill>
              </a:defRPr>
            </a:lvl1pPr>
          </a:lstStyle>
          <a:p>
            <a:fld id="{84DA0953-95D8-6A43-8190-9982F6033625}" type="datetimeFigureOut">
              <a:rPr lang="en-US" smtClean="0"/>
              <a:pPr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39A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539A6"/>
                </a:solidFill>
              </a:defRPr>
            </a:lvl1pPr>
          </a:lstStyle>
          <a:p>
            <a:fld id="{E571D698-D843-7A40-B650-E6A890390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2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539A6"/>
          </a:solidFill>
          <a:latin typeface="Century Gothic" charset="0"/>
          <a:ea typeface="Century Gothic" charset="0"/>
          <a:cs typeface="Century Gothic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0539A6"/>
          </a:solidFill>
          <a:latin typeface="Century Gothic" charset="0"/>
          <a:ea typeface="Century Gothic" charset="0"/>
          <a:cs typeface="Century Gothic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0539A6"/>
          </a:solidFill>
          <a:latin typeface="Century Gothic" charset="0"/>
          <a:ea typeface="Century Gothic" charset="0"/>
          <a:cs typeface="Century Gothic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0539A6"/>
          </a:solidFill>
          <a:latin typeface="Century Gothic" charset="0"/>
          <a:ea typeface="Century Gothic" charset="0"/>
          <a:cs typeface="Century Gothic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0539A6"/>
          </a:solidFill>
          <a:latin typeface="Century Gothic" charset="0"/>
          <a:ea typeface="Century Gothic" charset="0"/>
          <a:cs typeface="Century Gothic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0539A6"/>
          </a:solidFill>
          <a:latin typeface="Century Gothic" charset="0"/>
          <a:ea typeface="Century Gothic" charset="0"/>
          <a:cs typeface="Century Gothic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Rectangle"/>
          <p:cNvSpPr>
            <a:spLocks noGrp="1"/>
          </p:cNvSpPr>
          <p:nvPr>
            <p:ph type="body" idx="14"/>
          </p:nvPr>
        </p:nvSpPr>
        <p:spPr>
          <a:xfrm>
            <a:off x="1" y="-348"/>
            <a:ext cx="12192000" cy="6858348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None/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lang="en-US" sz="6600" dirty="0">
              <a:solidFill>
                <a:srgbClr val="0539EB"/>
              </a:solidFill>
            </a:endParaRPr>
          </a:p>
          <a:p>
            <a:pPr marL="0" indent="0" algn="ctr">
              <a:spcBef>
                <a:spcPts val="0"/>
              </a:spcBef>
              <a:buNone/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lang="en-US" sz="5400" dirty="0">
              <a:solidFill>
                <a:srgbClr val="0070C0"/>
              </a:solidFill>
              <a:sym typeface="Helvetica Light"/>
            </a:endParaRPr>
          </a:p>
          <a:p>
            <a:pPr marL="0" indent="0" algn="ctr">
              <a:spcBef>
                <a:spcPts val="0"/>
              </a:spcBef>
              <a:buNone/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r>
              <a:rPr lang="en-US" sz="15500" dirty="0">
                <a:solidFill>
                  <a:srgbClr val="0070C0"/>
                </a:solidFill>
                <a:sym typeface="Helvetica Light"/>
              </a:rPr>
              <a:t>Bill’s Visit</a:t>
            </a:r>
            <a:r>
              <a:rPr lang="en-US" sz="96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8" name="324 Students"/>
          <p:cNvSpPr>
            <a:spLocks noGrp="1"/>
          </p:cNvSpPr>
          <p:nvPr>
            <p:ph type="body" idx="15"/>
          </p:nvPr>
        </p:nvSpPr>
        <p:spPr>
          <a:xfrm>
            <a:off x="8452202" y="3009655"/>
            <a:ext cx="1136850" cy="420051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70000"/>
              </a:lnSpc>
              <a:spcBef>
                <a:spcPts val="0"/>
              </a:spcBef>
            </a:pPr>
            <a:r>
              <a:rPr lang="en-US" sz="3000" dirty="0">
                <a:solidFill>
                  <a:srgbClr val="FFFFFF"/>
                </a:solidFill>
              </a:rPr>
              <a:t>         </a:t>
            </a:r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239" name="One-Year Drop in Summer Melt: 22%"/>
          <p:cNvSpPr/>
          <p:nvPr/>
        </p:nvSpPr>
        <p:spPr>
          <a:xfrm>
            <a:off x="2946567" y="4341155"/>
            <a:ext cx="9622804" cy="15494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 algn="l" defTabSz="457200"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sz="3200" b="1" dirty="0"/>
              <a:t>Timothy M. Renick, Ph.D.</a:t>
            </a:r>
          </a:p>
          <a:p>
            <a:r>
              <a:rPr lang="en-US" sz="3200" b="1" dirty="0"/>
              <a:t>Sr. Vice President for Student Success</a:t>
            </a:r>
          </a:p>
          <a:p>
            <a:r>
              <a:rPr lang="en-US" sz="3200" b="1" dirty="0"/>
              <a:t>Georgia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426229409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FB270D-3615-4C4F-B153-52FE361DDA4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21422" y="726756"/>
            <a:ext cx="9232169" cy="3189717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094" b="1" dirty="0">
                <a:latin typeface="+mj-lt"/>
                <a:ea typeface="Calibri"/>
                <a:cs typeface="Times New Roman"/>
              </a:rPr>
              <a:t>           </a:t>
            </a:r>
            <a:endParaRPr lang="en-US" sz="3094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6187" b="1" dirty="0">
              <a:solidFill>
                <a:srgbClr val="5B6772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3797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2250" dirty="0">
              <a:solidFill>
                <a:srgbClr val="4686C6"/>
              </a:solidFill>
              <a:ea typeface="Calibri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1685" y="170767"/>
            <a:ext cx="9721906" cy="646329"/>
          </a:xfrm>
          <a:prstGeom prst="rect">
            <a:avLst/>
          </a:prstGeom>
          <a:noFill/>
        </p:spPr>
        <p:txBody>
          <a:bodyPr wrap="square" lIns="91439" tIns="45719" rIns="91439" bIns="45719" rtlCol="0" anchor="ctr">
            <a:spAutoFit/>
          </a:bodyPr>
          <a:lstStyle/>
          <a:p>
            <a:r>
              <a:rPr lang="en-US" sz="3600" dirty="0">
                <a:solidFill>
                  <a:srgbClr val="0539A6"/>
                </a:solidFill>
                <a:latin typeface="Century Gothic" panose="020B0502020202020204" pitchFamily="34" charset="0"/>
              </a:rPr>
              <a:t>EAB Navigate</a:t>
            </a:r>
            <a:endParaRPr lang="en-US" sz="3600" cap="small" dirty="0">
              <a:solidFill>
                <a:srgbClr val="0539A6"/>
              </a:solidFill>
              <a:latin typeface="Century Gothic" panose="020B0502020202020204" pitchFamily="34" charset="0"/>
              <a:cs typeface="Calibri" pitchFamily="34" charset="0"/>
            </a:endParaRPr>
          </a:p>
        </p:txBody>
      </p:sp>
      <p:pic>
        <p:nvPicPr>
          <p:cNvPr id="7" name="Picture 2" descr="C:\Users\mooresa\Desktop\2016 Demo Screen Shots\1 - Personalized Pat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1352"/>
            <a:ext cx="12678465" cy="7049352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39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737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Shape 271"/>
          <p:cNvPicPr preferRelativeResize="0"/>
          <p:nvPr/>
        </p:nvPicPr>
        <p:blipFill rotWithShape="1">
          <a:blip r:embed="rId3">
            <a:extLst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72" name="Shape 272"/>
          <p:cNvSpPr txBox="1"/>
          <p:nvPr/>
        </p:nvSpPr>
        <p:spPr>
          <a:xfrm>
            <a:off x="8473295" y="1907432"/>
            <a:ext cx="3718705" cy="1354216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>
              <a:spcAft>
                <a:spcPts val="600"/>
              </a:spcAft>
            </a:pPr>
            <a:endParaRPr lang="en-US" sz="5400" b="1" cap="small">
              <a:solidFill>
                <a:srgbClr val="D81E00"/>
              </a:solidFill>
              <a:latin typeface="Century Gothic" panose="020B0502020202020204" pitchFamily="34" charset="0"/>
              <a:cs typeface="Calibri" pitchFamily="34" charset="0"/>
            </a:endParaRPr>
          </a:p>
          <a:p>
            <a:pPr algn="ctr">
              <a:spcAft>
                <a:spcPts val="600"/>
              </a:spcAft>
              <a:buSzPct val="25000"/>
            </a:pPr>
            <a:endParaRPr lang="en-US" sz="2667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Shape 270">
            <a:extLst>
              <a:ext uri="{FF2B5EF4-FFF2-40B4-BE49-F238E27FC236}">
                <a16:creationId xmlns:a16="http://schemas.microsoft.com/office/drawing/2014/main" id="{DD252BF3-E7E2-45EB-99D2-C07F559F7F3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10901" y="6450300"/>
            <a:ext cx="1225064" cy="21438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Shape 269"/>
          <p:cNvSpPr txBox="1"/>
          <p:nvPr/>
        </p:nvSpPr>
        <p:spPr>
          <a:xfrm>
            <a:off x="674237" y="950816"/>
            <a:ext cx="3657600" cy="431472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25000"/>
            </a:pPr>
            <a:endParaRPr lang="en-US" sz="6000" kern="1200" dirty="0">
              <a:solidFill>
                <a:srgbClr val="FFFFFF"/>
              </a:solidFill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9376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 t="3852" r="5463" b="3262"/>
          <a:stretch/>
        </p:blipFill>
        <p:spPr>
          <a:xfrm>
            <a:off x="1005836" y="628650"/>
            <a:ext cx="2750585" cy="5449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1" r="2805" b="1902"/>
          <a:stretch/>
        </p:blipFill>
        <p:spPr>
          <a:xfrm>
            <a:off x="8830415" y="632161"/>
            <a:ext cx="2775335" cy="26324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08559" y="3257029"/>
            <a:ext cx="2745241" cy="1683985"/>
          </a:xfrm>
          <a:prstGeom prst="rect">
            <a:avLst/>
          </a:prstGeom>
          <a:noFill/>
        </p:spPr>
        <p:txBody>
          <a:bodyPr wrap="square" lIns="91439" tIns="45719" rIns="91439" bIns="45719" rtlCol="0" anchor="ctr">
            <a:spAutoFit/>
          </a:bodyPr>
          <a:lstStyle/>
          <a:p>
            <a:pPr algn="l">
              <a:spcAft>
                <a:spcPts val="600"/>
              </a:spcAft>
            </a:pPr>
            <a:endParaRPr lang="en-US" sz="5062" b="1" cap="small">
              <a:solidFill>
                <a:srgbClr val="D81E00"/>
              </a:solidFill>
              <a:latin typeface="Century Gothic" panose="020B0502020202020204" pitchFamily="34" charset="0"/>
              <a:cs typeface="Calibri" pitchFamily="34" charset="0"/>
            </a:endParaRPr>
          </a:p>
          <a:p>
            <a:pPr algn="l">
              <a:spcAft>
                <a:spcPts val="600"/>
              </a:spcAft>
            </a:pPr>
            <a:endParaRPr lang="en-US" sz="4781" cap="small">
              <a:solidFill>
                <a:schemeClr val="bg1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6038" y="4306451"/>
            <a:ext cx="6465287" cy="1772981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dirty="0">
              <a:solidFill>
                <a:srgbClr val="0539D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057372" y="6517217"/>
            <a:ext cx="27432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fld id="{B984C0F9-1805-40D2-8064-186404777B3B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 fontAlgn="base">
                <a:spcBef>
                  <a:spcPct val="0"/>
                </a:spcBef>
                <a:spcAft>
                  <a:spcPts val="600"/>
                </a:spcAft>
                <a:defRPr/>
              </a:pPr>
              <a:t>12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A82472-5273-4686-8CB4-2FBCF6311DB3}"/>
              </a:ext>
            </a:extLst>
          </p:cNvPr>
          <p:cNvSpPr/>
          <p:nvPr/>
        </p:nvSpPr>
        <p:spPr>
          <a:xfrm>
            <a:off x="4811469" y="4099021"/>
            <a:ext cx="7072691" cy="2320085"/>
          </a:xfrm>
          <a:prstGeom prst="rect">
            <a:avLst/>
          </a:prstGeom>
          <a:solidFill>
            <a:srgbClr val="010A1D">
              <a:alpha val="95686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201,000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3C0E61-EDE9-4C64-8106-EAE490711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088" y="309232"/>
            <a:ext cx="4736327" cy="455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9670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14-students.png" descr="14-students.png"/>
          <p:cNvPicPr>
            <a:picLocks/>
          </p:cNvPicPr>
          <p:nvPr/>
        </p:nvPicPr>
        <p:blipFill>
          <a:blip r:embed="rId3">
            <a:extLst/>
          </a:blip>
          <a:srcRect l="287" t="10785" r="15729" b="10785"/>
          <a:stretch>
            <a:fillRect/>
          </a:stretch>
        </p:blipFill>
        <p:spPr>
          <a:xfrm>
            <a:off x="-1733200" y="-24126"/>
            <a:ext cx="12191340" cy="6858000"/>
          </a:xfrm>
          <a:prstGeom prst="rect">
            <a:avLst/>
          </a:prstGeom>
          <a:ln w="3175">
            <a:miter lim="400000"/>
          </a:ln>
        </p:spPr>
      </p:pic>
      <p:sp>
        <p:nvSpPr>
          <p:cNvPr id="237" name="Rectangle"/>
          <p:cNvSpPr>
            <a:spLocks noGrp="1"/>
          </p:cNvSpPr>
          <p:nvPr>
            <p:ph type="body" idx="14"/>
          </p:nvPr>
        </p:nvSpPr>
        <p:spPr>
          <a:xfrm>
            <a:off x="8381999" y="-348"/>
            <a:ext cx="3810001" cy="6858348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dirty="0"/>
          </a:p>
        </p:txBody>
      </p:sp>
      <p:sp>
        <p:nvSpPr>
          <p:cNvPr id="238" name="324 Students"/>
          <p:cNvSpPr>
            <a:spLocks noGrp="1"/>
          </p:cNvSpPr>
          <p:nvPr>
            <p:ph type="body" idx="15"/>
          </p:nvPr>
        </p:nvSpPr>
        <p:spPr>
          <a:xfrm>
            <a:off x="8452202" y="3009655"/>
            <a:ext cx="3669594" cy="1600438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70000"/>
              </a:lnSpc>
              <a:spcBef>
                <a:spcPts val="0"/>
              </a:spcBef>
            </a:pPr>
            <a:r>
              <a:rPr lang="en-US" sz="11000" dirty="0">
                <a:solidFill>
                  <a:srgbClr val="0070C0"/>
                </a:solidFill>
              </a:rPr>
              <a:t>+</a:t>
            </a:r>
            <a:r>
              <a:rPr sz="11000" dirty="0">
                <a:solidFill>
                  <a:srgbClr val="0070C0"/>
                </a:solidFill>
              </a:rPr>
              <a:t>324</a:t>
            </a:r>
            <a:r>
              <a:rPr dirty="0">
                <a:solidFill>
                  <a:srgbClr val="0070C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  <a:p>
            <a:pPr algn="l">
              <a:lnSpc>
                <a:spcPct val="70000"/>
              </a:lnSpc>
              <a:spcBef>
                <a:spcPts val="0"/>
              </a:spcBef>
            </a:pPr>
            <a:r>
              <a:rPr lang="en-US" sz="3000" dirty="0">
                <a:solidFill>
                  <a:srgbClr val="FFFFFF"/>
                </a:solidFill>
              </a:rPr>
              <a:t>         </a:t>
            </a:r>
            <a:r>
              <a:rPr sz="3000" dirty="0">
                <a:solidFill>
                  <a:srgbClr val="FFFFFF"/>
                </a:solidFill>
              </a:rPr>
              <a:t>Students</a:t>
            </a:r>
          </a:p>
        </p:txBody>
      </p:sp>
      <p:sp>
        <p:nvSpPr>
          <p:cNvPr id="239" name="One-Year Drop in Summer Melt: 22%"/>
          <p:cNvSpPr/>
          <p:nvPr/>
        </p:nvSpPr>
        <p:spPr>
          <a:xfrm>
            <a:off x="8724280" y="1111946"/>
            <a:ext cx="3467720" cy="105701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 algn="l" defTabSz="457200"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3200" b="1" dirty="0"/>
              <a:t>One-Year Drop in Summer Melt: 22%</a:t>
            </a:r>
          </a:p>
        </p:txBody>
      </p:sp>
    </p:spTree>
    <p:extLst>
      <p:ext uri="{BB962C8B-B14F-4D97-AF65-F5344CB8AC3E}">
        <p14:creationId xmlns:p14="http://schemas.microsoft.com/office/powerpoint/2010/main" val="254454805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Overwhelming Choices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4" y="0"/>
            <a:ext cx="12122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45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Overwhelming Choices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211" y="0"/>
            <a:ext cx="1230084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36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Overwhelming Choices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07571"/>
            <a:ext cx="12327775" cy="727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2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Overwhelming Choices</a:t>
            </a:r>
          </a:p>
        </p:txBody>
      </p:sp>
      <p:pic>
        <p:nvPicPr>
          <p:cNvPr id="1027" name="149D9BFD-1EED-44C1-9CD4-D8FAFF0D1C47" descr="149D9BFD-1EED-44C1-9CD4-D8FAFF0D1C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7570"/>
            <a:ext cx="12469091" cy="729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392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Overwhelming Choices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6198"/>
            <a:ext cx="1532092" cy="861802"/>
          </a:xfrm>
          <a:prstGeom prst="rect">
            <a:avLst/>
          </a:prstGeom>
        </p:spPr>
      </p:pic>
      <p:pic>
        <p:nvPicPr>
          <p:cNvPr id="4098" name="75A8D01D-10ED-45CE-AF00-7DDABBE7EA05" descr="75A8D01D-10ED-45CE-AF00-7DDABBE7EA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45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242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Overwhelming Choices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30" y="0"/>
            <a:ext cx="1143994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75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Overwhelming Choices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4" y="0"/>
            <a:ext cx="12122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66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91143" y="-130629"/>
            <a:ext cx="12416444" cy="7213600"/>
          </a:xfrm>
          <a:prstGeom prst="rect">
            <a:avLst/>
          </a:prstGeom>
          <a:solidFill>
            <a:srgbClr val="010A1D">
              <a:alpha val="95686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0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19%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Percent of Confirmed Freshmen Who Did Not Enroll Summer 2015</a:t>
            </a:r>
            <a:endParaRPr lang="en-US" sz="3600" dirty="0">
              <a:solidFill>
                <a:schemeClr val="bg1"/>
              </a:solidFill>
              <a:ea typeface="Century Gothic" charset="0"/>
              <a:cs typeface="Century Gothic" charset="0"/>
            </a:endParaRPr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914400" y="506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4123113" y="6036816"/>
            <a:ext cx="3674225" cy="0"/>
          </a:xfrm>
          <a:prstGeom prst="line">
            <a:avLst/>
          </a:prstGeom>
          <a:ln w="28575">
            <a:solidFill>
              <a:srgbClr val="D8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010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Rectangle"/>
          <p:cNvSpPr>
            <a:spLocks noGrp="1"/>
          </p:cNvSpPr>
          <p:nvPr>
            <p:ph type="body" idx="14"/>
          </p:nvPr>
        </p:nvSpPr>
        <p:spPr>
          <a:xfrm>
            <a:off x="8381999" y="-81403"/>
            <a:ext cx="3810001" cy="6939403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dirty="0"/>
          </a:p>
        </p:txBody>
      </p:sp>
      <p:sp>
        <p:nvSpPr>
          <p:cNvPr id="238" name="324 Students"/>
          <p:cNvSpPr>
            <a:spLocks noGrp="1"/>
          </p:cNvSpPr>
          <p:nvPr>
            <p:ph type="body" idx="15"/>
          </p:nvPr>
        </p:nvSpPr>
        <p:spPr>
          <a:xfrm>
            <a:off x="8879402" y="1265086"/>
            <a:ext cx="2815194" cy="1604991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70000"/>
              </a:lnSpc>
              <a:spcBef>
                <a:spcPts val="0"/>
              </a:spcBef>
            </a:pPr>
            <a:r>
              <a:rPr lang="en-US" sz="11000" dirty="0">
                <a:solidFill>
                  <a:srgbClr val="0070C0"/>
                </a:solidFill>
              </a:rPr>
              <a:t>278</a:t>
            </a:r>
            <a:r>
              <a:rPr dirty="0">
                <a:solidFill>
                  <a:srgbClr val="0070C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  <a:p>
            <a:pPr algn="l">
              <a:lnSpc>
                <a:spcPct val="70000"/>
              </a:lnSpc>
              <a:spcBef>
                <a:spcPts val="0"/>
              </a:spcBef>
            </a:pPr>
            <a:r>
              <a:rPr lang="en-US" sz="3000" dirty="0">
                <a:solidFill>
                  <a:srgbClr val="FFFFFF"/>
                </a:solidFill>
              </a:rPr>
              <a:t>    Students</a:t>
            </a:r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239" name="One-Year Drop in Summer Melt: 22%"/>
          <p:cNvSpPr/>
          <p:nvPr/>
        </p:nvSpPr>
        <p:spPr>
          <a:xfrm>
            <a:off x="8553139" y="3625868"/>
            <a:ext cx="3467720" cy="22881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 algn="l" defTabSz="457200"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sz="3200" b="1" dirty="0"/>
              <a:t>78% Non white</a:t>
            </a:r>
          </a:p>
          <a:p>
            <a:endParaRPr lang="en-US" sz="800" b="1" dirty="0"/>
          </a:p>
          <a:p>
            <a:r>
              <a:rPr lang="en-US" sz="3200" b="1" dirty="0"/>
              <a:t>71% Low Income </a:t>
            </a:r>
          </a:p>
          <a:p>
            <a:endParaRPr lang="en-US" sz="800" b="1" dirty="0"/>
          </a:p>
          <a:p>
            <a:r>
              <a:rPr lang="en-US" sz="3200" b="1" dirty="0"/>
              <a:t>3.34 High School GPA</a:t>
            </a:r>
            <a:endParaRPr sz="3200" b="1" dirty="0"/>
          </a:p>
        </p:txBody>
      </p:sp>
      <p:pic>
        <p:nvPicPr>
          <p:cNvPr id="6" name="Picture 2" descr="Image result for high school graduation pic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86" y="-81403"/>
            <a:ext cx="8485983" cy="693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97853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Hidden Obstacles to Enrollment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770" y="176635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2" descr="Image result for FAFSA DORM pics">
            <a:extLst>
              <a:ext uri="{FF2B5EF4-FFF2-40B4-BE49-F238E27FC236}">
                <a16:creationId xmlns:a16="http://schemas.microsoft.com/office/drawing/2014/main" id="{AA11BB6F-92BC-40D6-9FCE-B306AD6F7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6590"/>
            <a:ext cx="13051889" cy="741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314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1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811" l="0" r="97165">
                        <a14:foregroundMark x1="48969" y1="10040" x2="48969" y2="10040"/>
                        <a14:foregroundMark x1="2320" y1="22721" x2="2320" y2="22721"/>
                        <a14:foregroundMark x1="2835" y1="32232" x2="2835" y2="32232"/>
                        <a14:foregroundMark x1="2320" y1="31044" x2="2320" y2="31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42" y="-60966"/>
            <a:ext cx="4673601" cy="7197403"/>
          </a:xfrm>
          <a:prstGeom prst="rect">
            <a:avLst/>
          </a:prstGeom>
        </p:spPr>
      </p:pic>
      <p:pic>
        <p:nvPicPr>
          <p:cNvPr id="6" name="Picture 2" descr="C:\Users\YiA\Documents\Guide Marketing Collateral\Marketing - Marketing Decks\Marketing - Executive Briefing\2016 screenshots\3. Favorite and hardest class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3" b="98562" l="0" r="984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027" y="-174170"/>
            <a:ext cx="4464493" cy="731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YiA\Documents\Guide Marketing Collateral\Marketing - Marketing Decks\Marketing - Executive Briefing\2016 screenshots\5. Interests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34" l="2217" r="93350">
                        <a14:foregroundMark x1="48768" y1="9707" x2="48768" y2="9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893" y="-91450"/>
            <a:ext cx="4605866" cy="719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709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BBE4FF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entury Gothic" charset="0"/>
            <a:ea typeface="Century Gothic" charset="0"/>
            <a:cs typeface="Century Gothic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60039</TotalTime>
  <Words>87</Words>
  <Application>Microsoft Office PowerPoint</Application>
  <PresentationFormat>Widescreen</PresentationFormat>
  <Paragraphs>34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Helvetica</vt:lpstr>
      <vt:lpstr>Helvetica Light</vt:lpstr>
      <vt:lpstr>Times New Roman</vt:lpstr>
      <vt:lpstr>Office Theme</vt:lpstr>
      <vt:lpstr>PowerPoint Presentation</vt:lpstr>
      <vt:lpstr>Overwhelming Choices</vt:lpstr>
      <vt:lpstr>Overwhelming Choices</vt:lpstr>
      <vt:lpstr>Overwhelming Choices</vt:lpstr>
      <vt:lpstr>Overwhelming Choices</vt:lpstr>
      <vt:lpstr>PowerPoint Presentation</vt:lpstr>
      <vt:lpstr>PowerPoint Presentation</vt:lpstr>
      <vt:lpstr>The Hidden Obstacles to Enrollment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Overwhelming Choices</vt:lpstr>
      <vt:lpstr>Overwhelming Choices</vt:lpstr>
      <vt:lpstr>Overwhelming Choices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Tiffany McMillan Mfume</cp:lastModifiedBy>
  <cp:revision>763</cp:revision>
  <cp:lastPrinted>2017-02-15T12:41:39Z</cp:lastPrinted>
  <dcterms:created xsi:type="dcterms:W3CDTF">2016-06-21T19:07:53Z</dcterms:created>
  <dcterms:modified xsi:type="dcterms:W3CDTF">2018-10-31T19:41:57Z</dcterms:modified>
</cp:coreProperties>
</file>