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7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6"/>
  </p:normalViewPr>
  <p:slideViewPr>
    <p:cSldViewPr snapToGrid="0" snapToObjects="1">
      <p:cViewPr varScale="1">
        <p:scale>
          <a:sx n="111" d="100"/>
          <a:sy n="111" d="100"/>
        </p:scale>
        <p:origin x="63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2A7BC-FACC-2D4B-9F9A-F1B67E151DC7}" type="datetimeFigureOut">
              <a:rPr lang="en-US" smtClean="0"/>
              <a:t>10/26/18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52F95-7773-8240-9E24-248CB41C27AA}" type="slidenum">
              <a:rPr lang="en-US" smtClean="0"/>
              <a:t>‹#›</a:t>
            </a:fld>
            <a:endParaRPr lang="en-US"/>
          </a:p>
        </p:txBody>
      </p:sp>
    </p:spTree>
    <p:extLst>
      <p:ext uri="{BB962C8B-B14F-4D97-AF65-F5344CB8AC3E}">
        <p14:creationId xmlns:p14="http://schemas.microsoft.com/office/powerpoint/2010/main" val="3118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345306f9d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Betsy starts. 1:30-1:35 to get through slide 6</a:t>
            </a:r>
            <a:endParaRPr/>
          </a:p>
        </p:txBody>
      </p:sp>
      <p:sp>
        <p:nvSpPr>
          <p:cNvPr id="111" name="Google Shape;111;g4345306f9d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20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45306f9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45306f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1:59-2:10 for this whole part</a:t>
            </a:r>
            <a:endParaRPr/>
          </a:p>
          <a:p>
            <a:pPr marL="0" lvl="0" indent="0" algn="l" rtl="0">
              <a:spcBef>
                <a:spcPts val="0"/>
              </a:spcBef>
              <a:spcAft>
                <a:spcPts val="0"/>
              </a:spcAft>
              <a:buNone/>
            </a:pPr>
            <a:r>
              <a:rPr lang="en"/>
              <a:t>Betsy kicks off with instructions. </a:t>
            </a:r>
            <a:r>
              <a:rPr lang="en">
                <a:solidFill>
                  <a:schemeClr val="dk1"/>
                </a:solidFill>
              </a:rPr>
              <a:t>Have audience jot down what it means for them, and what they plan to do when you return to your campus. Turn to the person next to you and discuss your ideas (2 minutes?)</a:t>
            </a:r>
            <a:endParaRPr b="1" i="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Then one of the task force member facilitates discussion</a:t>
            </a:r>
            <a:endParaRPr>
              <a:solidFill>
                <a:schemeClr val="dk1"/>
              </a:solidFill>
            </a:endParaRPr>
          </a:p>
          <a:p>
            <a:pPr marL="0" lvl="0" indent="0" algn="l" rtl="0">
              <a:lnSpc>
                <a:spcPct val="115000"/>
              </a:lnSpc>
              <a:spcBef>
                <a:spcPts val="0"/>
              </a:spcBef>
              <a:spcAft>
                <a:spcPts val="0"/>
              </a:spcAft>
              <a:buNone/>
            </a:pPr>
            <a:r>
              <a:rPr lang="en">
                <a:solidFill>
                  <a:schemeClr val="dk1"/>
                </a:solidFill>
              </a:rPr>
              <a:t>Ask for volunteers from 2-3 groups to report out about their conversation. Ask people to keep their comments brief so more people have a chance to participate.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0448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463696d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463696d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2:10-2:15 to get to the end</a:t>
            </a:r>
            <a:endParaRPr/>
          </a:p>
          <a:p>
            <a:pPr marL="0" lvl="0" indent="0" algn="l" rtl="0">
              <a:spcBef>
                <a:spcPts val="0"/>
              </a:spcBef>
              <a:spcAft>
                <a:spcPts val="0"/>
              </a:spcAft>
              <a:buNone/>
            </a:pPr>
            <a:r>
              <a:rPr lang="en"/>
              <a:t>Karen</a:t>
            </a:r>
            <a:endParaRPr/>
          </a:p>
        </p:txBody>
      </p:sp>
    </p:spTree>
    <p:extLst>
      <p:ext uri="{BB962C8B-B14F-4D97-AF65-F5344CB8AC3E}">
        <p14:creationId xmlns:p14="http://schemas.microsoft.com/office/powerpoint/2010/main" val="13270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45306f9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45306f9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Tree>
    <p:extLst>
      <p:ext uri="{BB962C8B-B14F-4D97-AF65-F5344CB8AC3E}">
        <p14:creationId xmlns:p14="http://schemas.microsoft.com/office/powerpoint/2010/main" val="62442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45306f9d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
        <p:nvSpPr>
          <p:cNvPr id="199" name="Google Shape;199;g4345306f9d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27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345306f9d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4345306f9d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76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345306f9d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Betsy</a:t>
            </a:r>
            <a:endParaRPr/>
          </a:p>
        </p:txBody>
      </p:sp>
      <p:sp>
        <p:nvSpPr>
          <p:cNvPr id="117" name="Google Shape;117;g4345306f9d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26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345306f9d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Betsy will do a very quick intro for each person. Feel free to add more about yourself or your institutions when you’re speaking later.</a:t>
            </a:r>
            <a:endParaRPr/>
          </a:p>
        </p:txBody>
      </p:sp>
      <p:sp>
        <p:nvSpPr>
          <p:cNvPr id="123" name="Google Shape;123;g4345306f9d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19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345306f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345306f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Betsy</a:t>
            </a:r>
            <a:endParaRPr dirty="0"/>
          </a:p>
        </p:txBody>
      </p:sp>
    </p:spTree>
    <p:extLst>
      <p:ext uri="{BB962C8B-B14F-4D97-AF65-F5344CB8AC3E}">
        <p14:creationId xmlns:p14="http://schemas.microsoft.com/office/powerpoint/2010/main" val="125384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D52F95-7773-8240-9E24-248CB41C27AA}" type="slidenum">
              <a:rPr lang="en-US" smtClean="0"/>
              <a:t>5</a:t>
            </a:fld>
            <a:endParaRPr lang="en-US"/>
          </a:p>
        </p:txBody>
      </p:sp>
    </p:spTree>
    <p:extLst>
      <p:ext uri="{BB962C8B-B14F-4D97-AF65-F5344CB8AC3E}">
        <p14:creationId xmlns:p14="http://schemas.microsoft.com/office/powerpoint/2010/main" val="305777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662d87b62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4662d87b62_2_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4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345306f9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345306f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TIME 1:35-1:43</a:t>
            </a:r>
            <a:endParaRPr dirty="0"/>
          </a:p>
          <a:p>
            <a:pPr marL="0" lvl="0" indent="0" algn="l" rtl="0">
              <a:spcBef>
                <a:spcPts val="0"/>
              </a:spcBef>
              <a:spcAft>
                <a:spcPts val="0"/>
              </a:spcAft>
              <a:buNone/>
            </a:pPr>
            <a:r>
              <a:rPr lang="en" dirty="0"/>
              <a:t>Brendan to start.</a:t>
            </a:r>
            <a:endParaRPr dirty="0"/>
          </a:p>
          <a:p>
            <a:pPr marL="0" lvl="0" indent="0" algn="l" rtl="0">
              <a:spcBef>
                <a:spcPts val="0"/>
              </a:spcBef>
              <a:spcAft>
                <a:spcPts val="0"/>
              </a:spcAft>
              <a:buNone/>
            </a:pPr>
            <a:r>
              <a:rPr lang="en" dirty="0"/>
              <a:t>Task force  members take turns with each question, riff on each other.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545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478b349f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478b349f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1:43-1:51</a:t>
            </a:r>
            <a:endParaRPr/>
          </a:p>
          <a:p>
            <a:pPr marL="0" lvl="0" indent="0" algn="l" rtl="0">
              <a:spcBef>
                <a:spcPts val="0"/>
              </a:spcBef>
              <a:spcAft>
                <a:spcPts val="0"/>
              </a:spcAft>
              <a:buNone/>
            </a:pPr>
            <a:r>
              <a:rPr lang="en"/>
              <a:t>Joe to start.</a:t>
            </a:r>
            <a:endParaRPr/>
          </a:p>
          <a:p>
            <a:pPr marL="0" lvl="0" indent="0" algn="l" rtl="0">
              <a:spcBef>
                <a:spcPts val="0"/>
              </a:spcBef>
              <a:spcAft>
                <a:spcPts val="0"/>
              </a:spcAft>
              <a:buNone/>
            </a:pPr>
            <a:r>
              <a:rPr lang="en"/>
              <a:t>Task force  members take turns with each question, riff on each other.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4143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78b349f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478b349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1:51-1:59</a:t>
            </a:r>
            <a:endParaRPr/>
          </a:p>
          <a:p>
            <a:pPr marL="0" lvl="0" indent="0" algn="l" rtl="0">
              <a:spcBef>
                <a:spcPts val="0"/>
              </a:spcBef>
              <a:spcAft>
                <a:spcPts val="0"/>
              </a:spcAft>
              <a:buNone/>
            </a:pPr>
            <a:r>
              <a:rPr lang="en"/>
              <a:t>Josie to start.</a:t>
            </a:r>
            <a:endParaRPr/>
          </a:p>
          <a:p>
            <a:pPr marL="0" lvl="0" indent="0" algn="l" rtl="0">
              <a:spcBef>
                <a:spcPts val="0"/>
              </a:spcBef>
              <a:spcAft>
                <a:spcPts val="0"/>
              </a:spcAft>
              <a:buNone/>
            </a:pPr>
            <a:r>
              <a:rPr lang="en"/>
              <a:t>Task force  members take turns with each question, riff on each other.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3518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79D9-7F1D-9D42-84E5-49B23BB417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A2655D-3475-0544-92DA-8E3ECACA6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6FDB36-D41F-7442-BC80-997D81F23826}"/>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0642B468-EA2D-7140-8264-EFDEC5B5C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5BF58-E386-9743-BE2D-2B5B60DB30E9}"/>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109424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A0C1-11BA-1440-8151-7FF9AC200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E37D6B-667D-D144-8240-B3371C2672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E7258-FBC3-9F42-B61B-4AA9CEF9C21B}"/>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1CE357E5-E0A2-FD4A-AF14-A4D5A2493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BE43F-4276-E04D-BB1D-A9ABF53A3FE3}"/>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366894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262E3-8DAE-E247-9C78-2E670D3F3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E435CD-205E-C342-84A6-334CF785F0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195E8-C3A0-9C4C-8F5C-E021D2488EA1}"/>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69EAC750-A7D3-B947-B35B-C07425591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B9341-9333-D346-88F1-47655DF58FE2}"/>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233513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17 Cover Opt 1">
  <p:cSld name="E17 Cover Opt 1">
    <p:bg>
      <p:bgPr>
        <a:blipFill>
          <a:blip r:embed="rId2">
            <a:alphaModFix/>
          </a:blip>
          <a:stretch>
            <a:fillRect/>
          </a:stretch>
        </a:blip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52107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17 Content 1">
  <p:cSld name="E17 Content 1">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609600" y="584201"/>
            <a:ext cx="10160000" cy="73183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07C7C"/>
              </a:buClr>
              <a:buSzPts val="2800"/>
              <a:buFont typeface="Arial"/>
              <a:buNone/>
              <a:defRPr sz="3733" b="1" i="0" u="none" strike="noStrike" cap="none">
                <a:solidFill>
                  <a:srgbClr val="707C7C"/>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57" name="Google Shape;57;p17"/>
          <p:cNvSpPr txBox="1">
            <a:spLocks noGrp="1"/>
          </p:cNvSpPr>
          <p:nvPr>
            <p:ph type="body" idx="1"/>
          </p:nvPr>
        </p:nvSpPr>
        <p:spPr>
          <a:xfrm>
            <a:off x="609600" y="1498602"/>
            <a:ext cx="10160000" cy="4165599"/>
          </a:xfrm>
          <a:prstGeom prst="rect">
            <a:avLst/>
          </a:prstGeom>
          <a:noFill/>
          <a:ln>
            <a:noFill/>
          </a:ln>
        </p:spPr>
        <p:txBody>
          <a:bodyPr spcFirstLastPara="1" wrap="square" lIns="91425" tIns="45700" rIns="91425" bIns="45700" anchor="t" anchorCtr="0"/>
          <a:lstStyle>
            <a:lvl1pPr marL="609585" marR="0" lvl="0"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1677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17 Content Grey 1">
  <p:cSld name="E17 Content Grey 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609600" y="584201"/>
            <a:ext cx="10769600" cy="73183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07C7C"/>
              </a:buClr>
              <a:buSzPts val="2800"/>
              <a:buFont typeface="Arial"/>
              <a:buNone/>
              <a:defRPr sz="3733" b="1" i="0" u="none" strike="noStrike" cap="none">
                <a:solidFill>
                  <a:srgbClr val="707C7C"/>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63" name="Google Shape;63;p19"/>
          <p:cNvSpPr txBox="1">
            <a:spLocks noGrp="1"/>
          </p:cNvSpPr>
          <p:nvPr>
            <p:ph type="body" idx="1"/>
          </p:nvPr>
        </p:nvSpPr>
        <p:spPr>
          <a:xfrm>
            <a:off x="609600" y="1498602"/>
            <a:ext cx="10769600" cy="4165599"/>
          </a:xfrm>
          <a:prstGeom prst="rect">
            <a:avLst/>
          </a:prstGeom>
          <a:noFill/>
          <a:ln>
            <a:noFill/>
          </a:ln>
        </p:spPr>
        <p:txBody>
          <a:bodyPr spcFirstLastPara="1" wrap="square" lIns="91425" tIns="45700" rIns="91425" bIns="45700" anchor="t" anchorCtr="0"/>
          <a:lstStyle>
            <a:lvl1pPr marL="609585" marR="0" lvl="0"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5453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17 Content Grey 2">
  <p:cSld name="E17 Content Grey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609600" y="584201"/>
            <a:ext cx="10769600" cy="73183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07C7C"/>
              </a:buClr>
              <a:buSzPts val="2800"/>
              <a:buFont typeface="Arial"/>
              <a:buNone/>
              <a:defRPr sz="3733" b="1" i="0" u="none" strike="noStrike" cap="none">
                <a:solidFill>
                  <a:srgbClr val="707C7C"/>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66" name="Google Shape;66;p20"/>
          <p:cNvSpPr txBox="1">
            <a:spLocks noGrp="1"/>
          </p:cNvSpPr>
          <p:nvPr>
            <p:ph type="body" idx="1"/>
          </p:nvPr>
        </p:nvSpPr>
        <p:spPr>
          <a:xfrm>
            <a:off x="609600" y="1498602"/>
            <a:ext cx="10769600" cy="4165599"/>
          </a:xfrm>
          <a:prstGeom prst="rect">
            <a:avLst/>
          </a:prstGeom>
          <a:noFill/>
          <a:ln>
            <a:noFill/>
          </a:ln>
        </p:spPr>
        <p:txBody>
          <a:bodyPr spcFirstLastPara="1" wrap="square" lIns="91425" tIns="45700" rIns="91425" bIns="45700" anchor="t" anchorCtr="0"/>
          <a:lstStyle>
            <a:lvl1pPr marL="609585" marR="0" lvl="0"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290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17 Content Grey 3">
  <p:cSld name="E17 Content Grey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21"/>
          <p:cNvSpPr txBox="1">
            <a:spLocks noGrp="1"/>
          </p:cNvSpPr>
          <p:nvPr>
            <p:ph type="title"/>
          </p:nvPr>
        </p:nvSpPr>
        <p:spPr>
          <a:xfrm>
            <a:off x="609600" y="584201"/>
            <a:ext cx="10160000" cy="73183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07C7C"/>
              </a:buClr>
              <a:buSzPts val="2800"/>
              <a:buFont typeface="Arial"/>
              <a:buNone/>
              <a:defRPr sz="3733" b="1" i="0" u="none" strike="noStrike" cap="none">
                <a:solidFill>
                  <a:srgbClr val="707C7C"/>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69" name="Google Shape;69;p21"/>
          <p:cNvSpPr txBox="1">
            <a:spLocks noGrp="1"/>
          </p:cNvSpPr>
          <p:nvPr>
            <p:ph type="body" idx="1"/>
          </p:nvPr>
        </p:nvSpPr>
        <p:spPr>
          <a:xfrm>
            <a:off x="609600" y="1498602"/>
            <a:ext cx="10160000" cy="4165599"/>
          </a:xfrm>
          <a:prstGeom prst="rect">
            <a:avLst/>
          </a:prstGeom>
          <a:noFill/>
          <a:ln>
            <a:noFill/>
          </a:ln>
        </p:spPr>
        <p:txBody>
          <a:bodyPr spcFirstLastPara="1" wrap="square" lIns="91425" tIns="45700" rIns="91425" bIns="45700" anchor="t" anchorCtr="0"/>
          <a:lstStyle>
            <a:lvl1pPr marL="609585" marR="0" lvl="0"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1239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17 Content Bulleted List">
  <p:cSld name="E17 Content Bulleted Lis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2"/>
          <p:cNvSpPr txBox="1">
            <a:spLocks noGrp="1"/>
          </p:cNvSpPr>
          <p:nvPr>
            <p:ph type="body" idx="1"/>
          </p:nvPr>
        </p:nvSpPr>
        <p:spPr>
          <a:xfrm>
            <a:off x="609600" y="1498600"/>
            <a:ext cx="10058400" cy="4267200"/>
          </a:xfrm>
          <a:prstGeom prst="rect">
            <a:avLst/>
          </a:prstGeom>
          <a:noFill/>
          <a:ln>
            <a:noFill/>
          </a:ln>
        </p:spPr>
        <p:txBody>
          <a:bodyPr spcFirstLastPara="1" wrap="square" lIns="91425" tIns="45700" rIns="91425" bIns="45700" anchor="t" anchorCtr="0"/>
          <a:lstStyle>
            <a:lvl1pPr marL="609585" marR="0" lvl="0"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1219170" marR="0" lvl="1"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828754" marR="0" lvl="2"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2438339" marR="0" lvl="3" indent="-457189" algn="l" rtl="0">
              <a:spcBef>
                <a:spcPts val="48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title"/>
          </p:nvPr>
        </p:nvSpPr>
        <p:spPr>
          <a:xfrm>
            <a:off x="609600" y="584201"/>
            <a:ext cx="10058400" cy="73183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707C7C"/>
              </a:buClr>
              <a:buSzPts val="2800"/>
              <a:buFont typeface="Arial"/>
              <a:buNone/>
              <a:defRPr sz="3733" b="1" i="0" u="none" strike="noStrike" cap="none">
                <a:solidFill>
                  <a:srgbClr val="707C7C"/>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Tree>
    <p:extLst>
      <p:ext uri="{BB962C8B-B14F-4D97-AF65-F5344CB8AC3E}">
        <p14:creationId xmlns:p14="http://schemas.microsoft.com/office/powerpoint/2010/main" val="306380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D3A9-C881-3444-B80E-164182987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11E29-269C-7D4B-B504-132F877AF1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58EEC-3556-1146-A3EF-B217244D7378}"/>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195CCFA6-A36F-F04E-A71B-A622D8962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9F26E-055B-F34C-8D28-287DD23C6EBC}"/>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94204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597E-2044-7045-8683-DB1E31B8C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9BEA82-D012-DD4A-9667-6BDD8F509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638A6C-8290-0F4E-BDF1-48DDDC8FACE0}"/>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3030CF7F-E206-AB4E-95EC-E62922DAA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4BE2E-7F89-434F-A7BB-A7E5BA40921A}"/>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356441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0DE5-87FE-9F40-B9F5-13BF78E40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53EE8-B490-1242-A090-BBCB126FFB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651D7-5937-664B-932E-C4913162B8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9B3B1A-E91C-D644-8A3E-9F972EE3BB26}"/>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6" name="Footer Placeholder 5">
            <a:extLst>
              <a:ext uri="{FF2B5EF4-FFF2-40B4-BE49-F238E27FC236}">
                <a16:creationId xmlns:a16="http://schemas.microsoft.com/office/drawing/2014/main" id="{C3FE2E35-A1D0-6F4E-AD7E-42A66D5E9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96132-D43E-AB4D-8732-5279A81E9CB6}"/>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64350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8AEB-AC3D-C047-85EF-A0932AD15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76F16-1EA8-2B4E-90D0-C0EDD5366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2C7131-F83D-0147-8AC6-220244A4C0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8894C0-6BA2-5C4E-A7E0-7F673EBBB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B4E6C2-946A-B24C-828A-AE1B1A9720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AC0516-8E9A-CD44-AE50-C681FC4283B7}"/>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8" name="Footer Placeholder 7">
            <a:extLst>
              <a:ext uri="{FF2B5EF4-FFF2-40B4-BE49-F238E27FC236}">
                <a16:creationId xmlns:a16="http://schemas.microsoft.com/office/drawing/2014/main" id="{35BB053E-2946-7D49-84E5-6DAC2E5E8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3486B-4EC5-0044-AD43-A105F6B009A5}"/>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124592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2D4E-1EFB-B54E-8D57-AA65E9124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F2D08-BF51-BB47-9643-38F15D890D8B}"/>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4" name="Footer Placeholder 3">
            <a:extLst>
              <a:ext uri="{FF2B5EF4-FFF2-40B4-BE49-F238E27FC236}">
                <a16:creationId xmlns:a16="http://schemas.microsoft.com/office/drawing/2014/main" id="{106F681F-C3A4-6543-94CC-B37B86158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FF34E-C9AA-5645-9F47-E3C126FE1CE2}"/>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368177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F0BB5-963A-174C-8E05-73EE763A6E69}"/>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3" name="Footer Placeholder 2">
            <a:extLst>
              <a:ext uri="{FF2B5EF4-FFF2-40B4-BE49-F238E27FC236}">
                <a16:creationId xmlns:a16="http://schemas.microsoft.com/office/drawing/2014/main" id="{B9D7408E-7B52-8F4C-896A-3ECF1E2FFE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6549E-B720-6443-BFCB-41A1FB610032}"/>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339550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86CF-8049-4A4A-A6C3-977886031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CF6BA-F6D2-5F4B-AB18-6AEAB0F63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2B32A-814C-804D-91F8-451F2E14C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F2DEA4-9076-C748-A482-82E28B6A9A79}"/>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6" name="Footer Placeholder 5">
            <a:extLst>
              <a:ext uri="{FF2B5EF4-FFF2-40B4-BE49-F238E27FC236}">
                <a16:creationId xmlns:a16="http://schemas.microsoft.com/office/drawing/2014/main" id="{06A2B696-789D-7B43-9819-CF0620E2D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FC77F-2194-344D-8A0D-2266AD93D8C8}"/>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111340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38F3-AB99-0148-B31E-799BDBAEE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2AA374-2346-2140-B624-91D769BC2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74DD9-F11D-9348-8D77-37C3D6846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F2F03B-F988-1744-83F8-53C1012B7059}"/>
              </a:ext>
            </a:extLst>
          </p:cNvPr>
          <p:cNvSpPr>
            <a:spLocks noGrp="1"/>
          </p:cNvSpPr>
          <p:nvPr>
            <p:ph type="dt" sz="half" idx="10"/>
          </p:nvPr>
        </p:nvSpPr>
        <p:spPr/>
        <p:txBody>
          <a:bodyPr/>
          <a:lstStyle/>
          <a:p>
            <a:fld id="{08DB669F-9A62-8F4B-A3EA-6C24DF6A6179}" type="datetimeFigureOut">
              <a:rPr lang="en-US" smtClean="0"/>
              <a:t>10/26/18</a:t>
            </a:fld>
            <a:endParaRPr lang="en-US"/>
          </a:p>
        </p:txBody>
      </p:sp>
      <p:sp>
        <p:nvSpPr>
          <p:cNvPr id="6" name="Footer Placeholder 5">
            <a:extLst>
              <a:ext uri="{FF2B5EF4-FFF2-40B4-BE49-F238E27FC236}">
                <a16:creationId xmlns:a16="http://schemas.microsoft.com/office/drawing/2014/main" id="{DC5E5E1A-BC0E-0D4C-8BC4-10CB44F46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D25E4-1713-4C4A-84E3-50B1D33849BC}"/>
              </a:ext>
            </a:extLst>
          </p:cNvPr>
          <p:cNvSpPr>
            <a:spLocks noGrp="1"/>
          </p:cNvSpPr>
          <p:nvPr>
            <p:ph type="sldNum" sz="quarter" idx="12"/>
          </p:nvPr>
        </p:nvSpPr>
        <p:spPr/>
        <p:txBody>
          <a:bodyPr/>
          <a:lstStyle/>
          <a:p>
            <a:fld id="{06F0DB83-2EE0-F342-B61F-DDB0CB08EEE2}" type="slidenum">
              <a:rPr lang="en-US" smtClean="0"/>
              <a:t>‹#›</a:t>
            </a:fld>
            <a:endParaRPr lang="en-US"/>
          </a:p>
        </p:txBody>
      </p:sp>
    </p:spTree>
    <p:extLst>
      <p:ext uri="{BB962C8B-B14F-4D97-AF65-F5344CB8AC3E}">
        <p14:creationId xmlns:p14="http://schemas.microsoft.com/office/powerpoint/2010/main" val="175347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15335-6A62-E94E-99A7-FE27C9766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BD38-D567-164F-B8CF-8A01C5527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D967-56D2-7549-BBD9-19DE05138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669F-9A62-8F4B-A3EA-6C24DF6A6179}" type="datetimeFigureOut">
              <a:rPr lang="en-US" smtClean="0"/>
              <a:t>10/26/18</a:t>
            </a:fld>
            <a:endParaRPr lang="en-US"/>
          </a:p>
        </p:txBody>
      </p:sp>
      <p:sp>
        <p:nvSpPr>
          <p:cNvPr id="5" name="Footer Placeholder 4">
            <a:extLst>
              <a:ext uri="{FF2B5EF4-FFF2-40B4-BE49-F238E27FC236}">
                <a16:creationId xmlns:a16="http://schemas.microsoft.com/office/drawing/2014/main" id="{42F7C871-BAD8-7D42-9CDE-F53983E8C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0E7C0D-F3ED-E34B-9053-B8D6B0928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0DB83-2EE0-F342-B61F-DDB0CB08EEE2}" type="slidenum">
              <a:rPr lang="en-US" smtClean="0"/>
              <a:t>‹#›</a:t>
            </a:fld>
            <a:endParaRPr lang="en-US"/>
          </a:p>
        </p:txBody>
      </p:sp>
    </p:spTree>
    <p:extLst>
      <p:ext uri="{BB962C8B-B14F-4D97-AF65-F5344CB8AC3E}">
        <p14:creationId xmlns:p14="http://schemas.microsoft.com/office/powerpoint/2010/main" val="365688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educause.edu/dx"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hyperlink" Target="mailto:jdebaere@bu.edu" TargetMode="External"/><Relationship Id="rId3" Type="http://schemas.openxmlformats.org/officeDocument/2006/relationships/hyperlink" Target="mailto:dx@educause.edu" TargetMode="External"/><Relationship Id="rId7" Type="http://schemas.openxmlformats.org/officeDocument/2006/relationships/hyperlink" Target="mailto:brendan.aldrich@calstate.edu"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library.educause.edu/resources/2018/10/7-things-you-should-know-about-digital-transformation" TargetMode="External"/><Relationship Id="rId11" Type="http://schemas.openxmlformats.org/officeDocument/2006/relationships/hyperlink" Target="mailto:kwetzel@educause.edu" TargetMode="External"/><Relationship Id="rId5" Type="http://schemas.openxmlformats.org/officeDocument/2006/relationships/hyperlink" Target="https://library.educause.edu/topics/information-technology-management-and-leadership/digital-transformation-dx" TargetMode="External"/><Relationship Id="rId10" Type="http://schemas.openxmlformats.org/officeDocument/2006/relationships/hyperlink" Target="mailto:breinitz@educause.edu" TargetMode="External"/><Relationship Id="rId4" Type="http://schemas.openxmlformats.org/officeDocument/2006/relationships/hyperlink" Target="http://www.educause.edu/dx" TargetMode="External"/><Relationship Id="rId9" Type="http://schemas.openxmlformats.org/officeDocument/2006/relationships/hyperlink" Target="mailto:moreaujoseph@fhda.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3"/>
          <p:cNvSpPr txBox="1"/>
          <p:nvPr/>
        </p:nvSpPr>
        <p:spPr>
          <a:xfrm>
            <a:off x="241133" y="2952900"/>
            <a:ext cx="11379200" cy="697600"/>
          </a:xfrm>
          <a:prstGeom prst="rect">
            <a:avLst/>
          </a:prstGeom>
          <a:noFill/>
          <a:ln>
            <a:noFill/>
          </a:ln>
        </p:spPr>
        <p:txBody>
          <a:bodyPr spcFirstLastPara="1" wrap="square" lIns="121900" tIns="60933" rIns="121900" bIns="60933" anchor="t" anchorCtr="0">
            <a:noAutofit/>
          </a:bodyPr>
          <a:lstStyle/>
          <a:p>
            <a:pPr algn="ctr"/>
            <a:r>
              <a:rPr lang="en" sz="3733" b="1">
                <a:solidFill>
                  <a:schemeClr val="dk1"/>
                </a:solidFill>
              </a:rPr>
              <a:t>Digital Transformation in Higher Education: </a:t>
            </a:r>
            <a:endParaRPr sz="3733" b="1">
              <a:solidFill>
                <a:schemeClr val="dk1"/>
              </a:solidFill>
            </a:endParaRPr>
          </a:p>
          <a:p>
            <a:pPr algn="ctr"/>
            <a:r>
              <a:rPr lang="en" sz="3733" b="1">
                <a:solidFill>
                  <a:schemeClr val="dk1"/>
                </a:solidFill>
              </a:rPr>
              <a:t>What it Means for You</a:t>
            </a:r>
            <a:endParaRPr sz="3733" b="1">
              <a:solidFill>
                <a:schemeClr val="dk1"/>
              </a:solidFill>
              <a:latin typeface="Arial"/>
              <a:ea typeface="Arial"/>
              <a:cs typeface="Arial"/>
              <a:sym typeface="Arial"/>
            </a:endParaRPr>
          </a:p>
        </p:txBody>
      </p:sp>
      <p:sp>
        <p:nvSpPr>
          <p:cNvPr id="114" name="Google Shape;114;p33"/>
          <p:cNvSpPr txBox="1"/>
          <p:nvPr/>
        </p:nvSpPr>
        <p:spPr>
          <a:xfrm>
            <a:off x="101600" y="4612733"/>
            <a:ext cx="11988800" cy="902800"/>
          </a:xfrm>
          <a:prstGeom prst="rect">
            <a:avLst/>
          </a:prstGeom>
          <a:noFill/>
          <a:ln>
            <a:noFill/>
          </a:ln>
        </p:spPr>
        <p:txBody>
          <a:bodyPr spcFirstLastPara="1" wrap="square" lIns="121900" tIns="60933" rIns="121900" bIns="60933" anchor="t" anchorCtr="0">
            <a:noAutofit/>
          </a:bodyPr>
          <a:lstStyle/>
          <a:p>
            <a:pPr algn="ctr"/>
            <a:r>
              <a:rPr lang="en" sz="1333">
                <a:solidFill>
                  <a:srgbClr val="707C7C"/>
                </a:solidFill>
                <a:latin typeface="Arial"/>
                <a:ea typeface="Arial"/>
                <a:cs typeface="Arial"/>
                <a:sym typeface="Arial"/>
              </a:rPr>
              <a:t>PRESENTED BY:</a:t>
            </a:r>
            <a:endParaRPr sz="2400"/>
          </a:p>
          <a:p>
            <a:pPr algn="ctr"/>
            <a:r>
              <a:rPr lang="en" sz="2400">
                <a:solidFill>
                  <a:schemeClr val="dk1"/>
                </a:solidFill>
              </a:rPr>
              <a:t>Brendan Aldrich</a:t>
            </a:r>
            <a:r>
              <a:rPr lang="en" sz="1867">
                <a:solidFill>
                  <a:schemeClr val="dk1"/>
                </a:solidFill>
                <a:latin typeface="Arial"/>
                <a:ea typeface="Arial"/>
                <a:cs typeface="Arial"/>
                <a:sym typeface="Arial"/>
              </a:rPr>
              <a:t> • </a:t>
            </a:r>
            <a:r>
              <a:rPr lang="en" sz="2400">
                <a:solidFill>
                  <a:schemeClr val="dk1"/>
                </a:solidFill>
              </a:rPr>
              <a:t>Josie DeBaere</a:t>
            </a:r>
            <a:r>
              <a:rPr lang="en" sz="1867">
                <a:solidFill>
                  <a:schemeClr val="dk1"/>
                </a:solidFill>
                <a:latin typeface="Arial"/>
                <a:ea typeface="Arial"/>
                <a:cs typeface="Arial"/>
                <a:sym typeface="Arial"/>
              </a:rPr>
              <a:t> • </a:t>
            </a:r>
            <a:r>
              <a:rPr lang="en" sz="2400">
                <a:solidFill>
                  <a:schemeClr val="dk1"/>
                </a:solidFill>
              </a:rPr>
              <a:t>Joe Moreau</a:t>
            </a:r>
            <a:endParaRPr sz="2400">
              <a:solidFill>
                <a:schemeClr val="dk1"/>
              </a:solidFill>
            </a:endParaRPr>
          </a:p>
          <a:p>
            <a:pPr algn="ctr"/>
            <a:r>
              <a:rPr lang="en" sz="2400">
                <a:solidFill>
                  <a:schemeClr val="dk1"/>
                </a:solidFill>
              </a:rPr>
              <a:t>Betsy Reinitz • Karen Wetzel</a:t>
            </a:r>
            <a:br>
              <a:rPr lang="en" sz="1867">
                <a:solidFill>
                  <a:schemeClr val="dk1"/>
                </a:solidFill>
                <a:latin typeface="Arial"/>
                <a:ea typeface="Arial"/>
                <a:cs typeface="Arial"/>
                <a:sym typeface="Arial"/>
              </a:rPr>
            </a:br>
            <a:endParaRPr sz="1867">
              <a:solidFill>
                <a:schemeClr val="dk1"/>
              </a:solidFill>
              <a:latin typeface="Arial"/>
              <a:ea typeface="Arial"/>
              <a:cs typeface="Arial"/>
              <a:sym typeface="Arial"/>
            </a:endParaRPr>
          </a:p>
        </p:txBody>
      </p:sp>
    </p:spTree>
    <p:extLst>
      <p:ext uri="{BB962C8B-B14F-4D97-AF65-F5344CB8AC3E}">
        <p14:creationId xmlns:p14="http://schemas.microsoft.com/office/powerpoint/2010/main" val="225318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2"/>
          <p:cNvSpPr txBox="1">
            <a:spLocks noGrp="1"/>
          </p:cNvSpPr>
          <p:nvPr>
            <p:ph type="title"/>
          </p:nvPr>
        </p:nvSpPr>
        <p:spPr>
          <a:xfrm>
            <a:off x="609600" y="584200"/>
            <a:ext cx="10769600" cy="732000"/>
          </a:xfrm>
          <a:prstGeom prst="rect">
            <a:avLst/>
          </a:prstGeom>
        </p:spPr>
        <p:txBody>
          <a:bodyPr spcFirstLastPara="1" vert="horz" wrap="square" lIns="121900" tIns="60933" rIns="121900" bIns="60933" rtlCol="0" anchor="t" anchorCtr="0">
            <a:noAutofit/>
          </a:bodyPr>
          <a:lstStyle/>
          <a:p>
            <a:r>
              <a:rPr lang="en"/>
              <a:t>Discussion</a:t>
            </a:r>
            <a:endParaRPr/>
          </a:p>
        </p:txBody>
      </p:sp>
      <p:sp>
        <p:nvSpPr>
          <p:cNvPr id="184" name="Google Shape;184;p42"/>
          <p:cNvSpPr txBox="1">
            <a:spLocks noGrp="1"/>
          </p:cNvSpPr>
          <p:nvPr>
            <p:ph type="body" idx="1"/>
          </p:nvPr>
        </p:nvSpPr>
        <p:spPr>
          <a:xfrm>
            <a:off x="609600" y="1498601"/>
            <a:ext cx="10769600" cy="4165600"/>
          </a:xfrm>
          <a:prstGeom prst="rect">
            <a:avLst/>
          </a:prstGeom>
        </p:spPr>
        <p:txBody>
          <a:bodyPr spcFirstLastPara="1" vert="horz" wrap="square" lIns="121900" tIns="60933" rIns="121900" bIns="60933" rtlCol="0" anchor="t" anchorCtr="0">
            <a:noAutofit/>
          </a:bodyPr>
          <a:lstStyle/>
          <a:p>
            <a:pPr marL="0" indent="0"/>
            <a:r>
              <a:rPr lang="en" sz="3200"/>
              <a:t>First, jot down what Dx means for you, and what you plan to do when you return to your campus.</a:t>
            </a:r>
            <a:endParaRPr sz="3200"/>
          </a:p>
          <a:p>
            <a:pPr marL="0" indent="0"/>
            <a:endParaRPr sz="3200"/>
          </a:p>
          <a:p>
            <a:pPr marL="0" indent="0"/>
            <a:r>
              <a:rPr lang="en" sz="3200"/>
              <a:t>Then, let’s talk about it.</a:t>
            </a:r>
            <a:endParaRPr sz="3200"/>
          </a:p>
        </p:txBody>
      </p:sp>
    </p:spTree>
    <p:extLst>
      <p:ext uri="{BB962C8B-B14F-4D97-AF65-F5344CB8AC3E}">
        <p14:creationId xmlns:p14="http://schemas.microsoft.com/office/powerpoint/2010/main" val="93715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3"/>
          <p:cNvSpPr txBox="1">
            <a:spLocks noGrp="1"/>
          </p:cNvSpPr>
          <p:nvPr>
            <p:ph type="title"/>
          </p:nvPr>
        </p:nvSpPr>
        <p:spPr>
          <a:xfrm>
            <a:off x="609600" y="279400"/>
            <a:ext cx="10769600" cy="732000"/>
          </a:xfrm>
          <a:prstGeom prst="rect">
            <a:avLst/>
          </a:prstGeom>
        </p:spPr>
        <p:txBody>
          <a:bodyPr spcFirstLastPara="1" vert="horz" wrap="square" lIns="121900" tIns="60933" rIns="121900" bIns="60933" rtlCol="0" anchor="t" anchorCtr="0">
            <a:noAutofit/>
          </a:bodyPr>
          <a:lstStyle/>
          <a:p>
            <a:r>
              <a:rPr lang="en"/>
              <a:t>EDUCAUSE Plans</a:t>
            </a:r>
            <a:endParaRPr/>
          </a:p>
        </p:txBody>
      </p:sp>
      <p:sp>
        <p:nvSpPr>
          <p:cNvPr id="190" name="Google Shape;190;p43"/>
          <p:cNvSpPr txBox="1">
            <a:spLocks noGrp="1"/>
          </p:cNvSpPr>
          <p:nvPr>
            <p:ph type="body" idx="1"/>
          </p:nvPr>
        </p:nvSpPr>
        <p:spPr>
          <a:xfrm>
            <a:off x="609600" y="933368"/>
            <a:ext cx="10769600" cy="4165600"/>
          </a:xfrm>
          <a:prstGeom prst="rect">
            <a:avLst/>
          </a:prstGeom>
        </p:spPr>
        <p:txBody>
          <a:bodyPr spcFirstLastPara="1" vert="horz" wrap="square" lIns="121900" tIns="60933" rIns="121900" bIns="60933" rtlCol="0" anchor="t" anchorCtr="0">
            <a:noAutofit/>
          </a:bodyPr>
          <a:lstStyle/>
          <a:p>
            <a:pPr indent="-491054">
              <a:buSzPts val="2200"/>
              <a:buFont typeface="Calibri"/>
              <a:buAutoNum type="arabicPeriod"/>
            </a:pPr>
            <a:r>
              <a:rPr lang="en" sz="2933">
                <a:latin typeface="Calibri"/>
                <a:ea typeface="Calibri"/>
                <a:cs typeface="Calibri"/>
                <a:sym typeface="Calibri"/>
              </a:rPr>
              <a:t>Develop a 2019 Dx strategic goal</a:t>
            </a:r>
            <a:endParaRPr sz="2933">
              <a:latin typeface="Calibri"/>
              <a:ea typeface="Calibri"/>
              <a:cs typeface="Calibri"/>
              <a:sym typeface="Calibri"/>
            </a:endParaRPr>
          </a:p>
          <a:p>
            <a:pPr indent="-491054">
              <a:spcBef>
                <a:spcPts val="1333"/>
              </a:spcBef>
              <a:buSzPts val="2200"/>
              <a:buFont typeface="Calibri"/>
              <a:buAutoNum type="arabicPeriod"/>
            </a:pPr>
            <a:r>
              <a:rPr lang="en" sz="2933">
                <a:latin typeface="Calibri"/>
                <a:ea typeface="Calibri"/>
                <a:cs typeface="Calibri"/>
                <a:sym typeface="Calibri"/>
              </a:rPr>
              <a:t>Adjust current EDUCAUSE resources to reflect Dx focus</a:t>
            </a:r>
            <a:endParaRPr sz="2933">
              <a:latin typeface="Calibri"/>
              <a:ea typeface="Calibri"/>
              <a:cs typeface="Calibri"/>
              <a:sym typeface="Calibri"/>
            </a:endParaRPr>
          </a:p>
          <a:p>
            <a:pPr indent="-491054">
              <a:spcBef>
                <a:spcPts val="1333"/>
              </a:spcBef>
              <a:buSzPts val="2200"/>
              <a:buFont typeface="Calibri"/>
              <a:buAutoNum type="arabicPeriod"/>
            </a:pPr>
            <a:r>
              <a:rPr lang="en" sz="2933">
                <a:latin typeface="Calibri"/>
                <a:ea typeface="Calibri"/>
                <a:cs typeface="Calibri"/>
                <a:sym typeface="Calibri"/>
              </a:rPr>
              <a:t>Design and develop a webpage to house Dx resources: </a:t>
            </a:r>
            <a:r>
              <a:rPr lang="en" sz="2933" u="sng">
                <a:solidFill>
                  <a:schemeClr val="hlink"/>
                </a:solidFill>
                <a:latin typeface="Calibri"/>
                <a:ea typeface="Calibri"/>
                <a:cs typeface="Calibri"/>
                <a:sym typeface="Calibri"/>
                <a:hlinkClick r:id="rId3"/>
              </a:rPr>
              <a:t>www.educause.edu/dx</a:t>
            </a:r>
            <a:r>
              <a:rPr lang="en" sz="2933">
                <a:latin typeface="Calibri"/>
                <a:ea typeface="Calibri"/>
                <a:cs typeface="Calibri"/>
                <a:sym typeface="Calibri"/>
              </a:rPr>
              <a:t> </a:t>
            </a:r>
            <a:endParaRPr sz="2933">
              <a:latin typeface="Calibri"/>
              <a:ea typeface="Calibri"/>
              <a:cs typeface="Calibri"/>
              <a:sym typeface="Calibri"/>
            </a:endParaRPr>
          </a:p>
          <a:p>
            <a:pPr indent="-491054">
              <a:spcBef>
                <a:spcPts val="1333"/>
              </a:spcBef>
              <a:buSzPts val="2200"/>
              <a:buFont typeface="Calibri"/>
              <a:buAutoNum type="arabicPeriod"/>
            </a:pPr>
            <a:r>
              <a:rPr lang="en" sz="2933">
                <a:latin typeface="Calibri"/>
                <a:ea typeface="Calibri"/>
                <a:cs typeface="Calibri"/>
                <a:sym typeface="Calibri"/>
              </a:rPr>
              <a:t>Design and develop a Dx communication toolkit</a:t>
            </a:r>
            <a:endParaRPr sz="2933">
              <a:latin typeface="Calibri"/>
              <a:ea typeface="Calibri"/>
              <a:cs typeface="Calibri"/>
              <a:sym typeface="Calibri"/>
            </a:endParaRPr>
          </a:p>
          <a:p>
            <a:pPr indent="-491054">
              <a:spcBef>
                <a:spcPts val="1333"/>
              </a:spcBef>
              <a:buSzPts val="2200"/>
              <a:buFont typeface="Calibri"/>
              <a:buAutoNum type="arabicPeriod"/>
            </a:pPr>
            <a:r>
              <a:rPr lang="en" sz="2933">
                <a:latin typeface="Calibri"/>
                <a:ea typeface="Calibri"/>
                <a:cs typeface="Calibri"/>
                <a:sym typeface="Calibri"/>
              </a:rPr>
              <a:t>Produce a series of products to focus on key areas of impact</a:t>
            </a:r>
            <a:endParaRPr sz="2933">
              <a:latin typeface="Calibri"/>
              <a:ea typeface="Calibri"/>
              <a:cs typeface="Calibri"/>
              <a:sym typeface="Calibri"/>
            </a:endParaRPr>
          </a:p>
          <a:p>
            <a:pPr indent="-491054">
              <a:spcBef>
                <a:spcPts val="1333"/>
              </a:spcBef>
              <a:buSzPts val="2200"/>
              <a:buFont typeface="Calibri"/>
              <a:buAutoNum type="arabicPeriod"/>
            </a:pPr>
            <a:r>
              <a:rPr lang="en" sz="2933">
                <a:latin typeface="Calibri"/>
                <a:ea typeface="Calibri"/>
                <a:cs typeface="Calibri"/>
                <a:sym typeface="Calibri"/>
              </a:rPr>
              <a:t>Incorporate Dx in professional learning offerings</a:t>
            </a:r>
            <a:endParaRPr sz="2933">
              <a:latin typeface="Calibri"/>
              <a:ea typeface="Calibri"/>
              <a:cs typeface="Calibri"/>
              <a:sym typeface="Calibri"/>
            </a:endParaRPr>
          </a:p>
          <a:p>
            <a:pPr indent="-491054">
              <a:spcBef>
                <a:spcPts val="1333"/>
              </a:spcBef>
              <a:spcAft>
                <a:spcPts val="1333"/>
              </a:spcAft>
              <a:buSzPts val="2200"/>
              <a:buFont typeface="Calibri"/>
              <a:buAutoNum type="arabicPeriod"/>
            </a:pPr>
            <a:r>
              <a:rPr lang="en" sz="2933">
                <a:latin typeface="Calibri"/>
                <a:ea typeface="Calibri"/>
                <a:cs typeface="Calibri"/>
                <a:sym typeface="Calibri"/>
              </a:rPr>
              <a:t>Address Dx through external relationships and partnerships</a:t>
            </a:r>
            <a:endParaRPr sz="2933">
              <a:latin typeface="Calibri"/>
              <a:ea typeface="Calibri"/>
              <a:cs typeface="Calibri"/>
              <a:sym typeface="Calibri"/>
            </a:endParaRPr>
          </a:p>
        </p:txBody>
      </p:sp>
    </p:spTree>
    <p:extLst>
      <p:ext uri="{BB962C8B-B14F-4D97-AF65-F5344CB8AC3E}">
        <p14:creationId xmlns:p14="http://schemas.microsoft.com/office/powerpoint/2010/main" val="389320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4"/>
          <p:cNvSpPr txBox="1">
            <a:spLocks noGrp="1"/>
          </p:cNvSpPr>
          <p:nvPr>
            <p:ph type="title"/>
          </p:nvPr>
        </p:nvSpPr>
        <p:spPr>
          <a:xfrm>
            <a:off x="609600" y="584200"/>
            <a:ext cx="10769600" cy="732000"/>
          </a:xfrm>
          <a:prstGeom prst="rect">
            <a:avLst/>
          </a:prstGeom>
        </p:spPr>
        <p:txBody>
          <a:bodyPr spcFirstLastPara="1" vert="horz" wrap="square" lIns="121900" tIns="60933" rIns="121900" bIns="60933" rtlCol="0" anchor="t" anchorCtr="0">
            <a:noAutofit/>
          </a:bodyPr>
          <a:lstStyle/>
          <a:p>
            <a:r>
              <a:rPr lang="en"/>
              <a:t>Dx Next Steps</a:t>
            </a:r>
            <a:endParaRPr/>
          </a:p>
        </p:txBody>
      </p:sp>
      <p:sp>
        <p:nvSpPr>
          <p:cNvPr id="196" name="Google Shape;196;p44"/>
          <p:cNvSpPr txBox="1">
            <a:spLocks noGrp="1"/>
          </p:cNvSpPr>
          <p:nvPr>
            <p:ph type="body" idx="1"/>
          </p:nvPr>
        </p:nvSpPr>
        <p:spPr>
          <a:xfrm>
            <a:off x="609600" y="1498601"/>
            <a:ext cx="10769600" cy="4165600"/>
          </a:xfrm>
          <a:prstGeom prst="rect">
            <a:avLst/>
          </a:prstGeom>
        </p:spPr>
        <p:txBody>
          <a:bodyPr spcFirstLastPara="1" vert="horz" wrap="square" lIns="121900" tIns="60933" rIns="121900" bIns="60933" rtlCol="0" anchor="t" anchorCtr="0">
            <a:noAutofit/>
          </a:bodyPr>
          <a:lstStyle/>
          <a:p>
            <a:pPr marL="0" indent="0"/>
            <a:r>
              <a:rPr lang="en"/>
              <a:t>What can EDUCAUSE do to help you? We want to hear from you.</a:t>
            </a:r>
            <a:endParaRPr/>
          </a:p>
          <a:p>
            <a:pPr marL="0" indent="0"/>
            <a:endParaRPr/>
          </a:p>
          <a:p>
            <a:pPr indent="-474121">
              <a:lnSpc>
                <a:spcPct val="115000"/>
              </a:lnSpc>
              <a:buChar char="●"/>
            </a:pPr>
            <a:r>
              <a:rPr lang="en"/>
              <a:t>From any device, go to sli.do</a:t>
            </a:r>
            <a:endParaRPr/>
          </a:p>
          <a:p>
            <a:pPr indent="-474121">
              <a:lnSpc>
                <a:spcPct val="115000"/>
              </a:lnSpc>
              <a:spcBef>
                <a:spcPts val="0"/>
              </a:spcBef>
              <a:buChar char="●"/>
            </a:pPr>
            <a:r>
              <a:rPr lang="en"/>
              <a:t>Enter code U541</a:t>
            </a:r>
            <a:endParaRPr/>
          </a:p>
          <a:p>
            <a:pPr indent="-474121">
              <a:lnSpc>
                <a:spcPct val="115000"/>
              </a:lnSpc>
              <a:spcBef>
                <a:spcPts val="0"/>
              </a:spcBef>
              <a:buChar char="●"/>
            </a:pPr>
            <a:r>
              <a:rPr lang="en"/>
              <a:t>Enter your suggestions for what EDUCAUSE should do to help you move forward with Dx</a:t>
            </a:r>
            <a:endParaRPr/>
          </a:p>
          <a:p>
            <a:pPr marL="0" indent="0"/>
            <a:endParaRPr/>
          </a:p>
          <a:p>
            <a:pPr marL="0" indent="0"/>
            <a:endParaRPr/>
          </a:p>
          <a:p>
            <a:pPr marL="0" indent="0"/>
            <a:endParaRPr/>
          </a:p>
        </p:txBody>
      </p:sp>
    </p:spTree>
    <p:extLst>
      <p:ext uri="{BB962C8B-B14F-4D97-AF65-F5344CB8AC3E}">
        <p14:creationId xmlns:p14="http://schemas.microsoft.com/office/powerpoint/2010/main" val="4981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5"/>
          <p:cNvSpPr txBox="1">
            <a:spLocks noGrp="1"/>
          </p:cNvSpPr>
          <p:nvPr>
            <p:ph type="title"/>
          </p:nvPr>
        </p:nvSpPr>
        <p:spPr>
          <a:xfrm>
            <a:off x="609600" y="584201"/>
            <a:ext cx="10160000" cy="731839"/>
          </a:xfrm>
          <a:prstGeom prst="rect">
            <a:avLst/>
          </a:prstGeom>
          <a:noFill/>
          <a:ln>
            <a:noFill/>
          </a:ln>
        </p:spPr>
        <p:txBody>
          <a:bodyPr spcFirstLastPara="1" vert="horz" wrap="square" lIns="121900" tIns="60933" rIns="121900" bIns="60933" rtlCol="0" anchor="t" anchorCtr="0">
            <a:noAutofit/>
          </a:bodyPr>
          <a:lstStyle/>
          <a:p>
            <a:r>
              <a:rPr lang="en"/>
              <a:t>Dx Next Steps</a:t>
            </a:r>
            <a:endParaRPr/>
          </a:p>
        </p:txBody>
      </p:sp>
      <p:sp>
        <p:nvSpPr>
          <p:cNvPr id="202" name="Google Shape;202;p45"/>
          <p:cNvSpPr txBox="1">
            <a:spLocks noGrp="1"/>
          </p:cNvSpPr>
          <p:nvPr>
            <p:ph type="body" idx="1"/>
          </p:nvPr>
        </p:nvSpPr>
        <p:spPr>
          <a:xfrm>
            <a:off x="609600" y="1498600"/>
            <a:ext cx="10160000" cy="2574000"/>
          </a:xfrm>
          <a:prstGeom prst="rect">
            <a:avLst/>
          </a:prstGeom>
          <a:noFill/>
          <a:ln>
            <a:noFill/>
          </a:ln>
        </p:spPr>
        <p:txBody>
          <a:bodyPr spcFirstLastPara="1" vert="horz" wrap="square" lIns="121900" tIns="60933" rIns="121900" bIns="60933" rtlCol="0" anchor="t" anchorCtr="0">
            <a:noAutofit/>
          </a:bodyPr>
          <a:lstStyle/>
          <a:p>
            <a:pPr marL="0" indent="0">
              <a:spcBef>
                <a:spcPts val="0"/>
              </a:spcBef>
            </a:pPr>
            <a:r>
              <a:rPr lang="en">
                <a:latin typeface="Calibri"/>
                <a:ea typeface="Calibri"/>
                <a:cs typeface="Calibri"/>
                <a:sym typeface="Calibri"/>
              </a:rPr>
              <a:t>New website, new materials, new toolkits, coming in 2019</a:t>
            </a:r>
            <a:endParaRPr>
              <a:latin typeface="Calibri"/>
              <a:ea typeface="Calibri"/>
              <a:cs typeface="Calibri"/>
              <a:sym typeface="Calibri"/>
            </a:endParaRPr>
          </a:p>
          <a:p>
            <a:pPr marL="0" indent="0">
              <a:spcBef>
                <a:spcPts val="0"/>
              </a:spcBef>
            </a:pPr>
            <a:endParaRPr>
              <a:latin typeface="Calibri"/>
              <a:ea typeface="Calibri"/>
              <a:cs typeface="Calibri"/>
              <a:sym typeface="Calibri"/>
            </a:endParaRPr>
          </a:p>
          <a:p>
            <a:pPr indent="-440256">
              <a:spcBef>
                <a:spcPts val="0"/>
              </a:spcBef>
              <a:buSzPts val="1600"/>
              <a:buFont typeface="Calibri"/>
              <a:buChar char="●"/>
            </a:pPr>
            <a:r>
              <a:rPr lang="en" sz="2133">
                <a:latin typeface="Calibri"/>
                <a:ea typeface="Calibri"/>
                <a:cs typeface="Calibri"/>
                <a:sym typeface="Calibri"/>
              </a:rPr>
              <a:t>Email: </a:t>
            </a:r>
            <a:r>
              <a:rPr lang="en" sz="2133" u="sng">
                <a:solidFill>
                  <a:schemeClr val="hlink"/>
                </a:solidFill>
                <a:latin typeface="Calibri"/>
                <a:ea typeface="Calibri"/>
                <a:cs typeface="Calibri"/>
                <a:sym typeface="Calibri"/>
                <a:hlinkClick r:id="rId3"/>
              </a:rPr>
              <a:t>dx@educause.edu</a:t>
            </a:r>
            <a:r>
              <a:rPr lang="en" sz="2133">
                <a:latin typeface="Calibri"/>
                <a:ea typeface="Calibri"/>
                <a:cs typeface="Calibri"/>
                <a:sym typeface="Calibri"/>
              </a:rPr>
              <a:t> </a:t>
            </a:r>
            <a:endParaRPr sz="2133">
              <a:latin typeface="Calibri"/>
              <a:ea typeface="Calibri"/>
              <a:cs typeface="Calibri"/>
              <a:sym typeface="Calibri"/>
            </a:endParaRPr>
          </a:p>
          <a:p>
            <a:pPr indent="-440256">
              <a:spcBef>
                <a:spcPts val="0"/>
              </a:spcBef>
              <a:buSzPts val="1600"/>
              <a:buFont typeface="Calibri"/>
              <a:buChar char="●"/>
            </a:pPr>
            <a:r>
              <a:rPr lang="en" sz="2133">
                <a:latin typeface="Calibri"/>
                <a:ea typeface="Calibri"/>
                <a:cs typeface="Calibri"/>
                <a:sym typeface="Calibri"/>
              </a:rPr>
              <a:t>Website: </a:t>
            </a:r>
            <a:r>
              <a:rPr lang="en" sz="2133" u="sng">
                <a:solidFill>
                  <a:schemeClr val="hlink"/>
                </a:solidFill>
                <a:latin typeface="Calibri"/>
                <a:ea typeface="Calibri"/>
                <a:cs typeface="Calibri"/>
                <a:sym typeface="Calibri"/>
                <a:hlinkClick r:id="rId4"/>
              </a:rPr>
              <a:t>www.educause.edu/dx</a:t>
            </a:r>
            <a:r>
              <a:rPr lang="en" sz="2133">
                <a:latin typeface="Calibri"/>
                <a:ea typeface="Calibri"/>
                <a:cs typeface="Calibri"/>
                <a:sym typeface="Calibri"/>
              </a:rPr>
              <a:t> </a:t>
            </a:r>
            <a:endParaRPr sz="2133">
              <a:latin typeface="Calibri"/>
              <a:ea typeface="Calibri"/>
              <a:cs typeface="Calibri"/>
              <a:sym typeface="Calibri"/>
            </a:endParaRPr>
          </a:p>
          <a:p>
            <a:pPr indent="-440256">
              <a:spcBef>
                <a:spcPts val="0"/>
              </a:spcBef>
              <a:buSzPts val="1600"/>
              <a:buFont typeface="Calibri"/>
              <a:buChar char="●"/>
            </a:pPr>
            <a:r>
              <a:rPr lang="en" sz="2133">
                <a:latin typeface="Calibri"/>
                <a:ea typeface="Calibri"/>
                <a:cs typeface="Calibri"/>
                <a:sym typeface="Calibri"/>
              </a:rPr>
              <a:t>EDUCAUSE Library </a:t>
            </a:r>
            <a:r>
              <a:rPr lang="en" sz="2133" u="sng">
                <a:solidFill>
                  <a:schemeClr val="hlink"/>
                </a:solidFill>
                <a:latin typeface="Calibri"/>
                <a:ea typeface="Calibri"/>
                <a:cs typeface="Calibri"/>
                <a:sym typeface="Calibri"/>
                <a:hlinkClick r:id="rId5"/>
              </a:rPr>
              <a:t>Dx Topic Page</a:t>
            </a:r>
            <a:endParaRPr sz="2133">
              <a:latin typeface="Calibri"/>
              <a:ea typeface="Calibri"/>
              <a:cs typeface="Calibri"/>
              <a:sym typeface="Calibri"/>
            </a:endParaRPr>
          </a:p>
          <a:p>
            <a:pPr indent="-440256">
              <a:spcBef>
                <a:spcPts val="0"/>
              </a:spcBef>
              <a:buSzPts val="1600"/>
              <a:buFont typeface="Calibri"/>
              <a:buChar char="●"/>
            </a:pPr>
            <a:r>
              <a:rPr lang="en" sz="2133" u="sng">
                <a:solidFill>
                  <a:schemeClr val="hlink"/>
                </a:solidFill>
                <a:latin typeface="Calibri"/>
                <a:ea typeface="Calibri"/>
                <a:cs typeface="Calibri"/>
                <a:sym typeface="Calibri"/>
                <a:hlinkClick r:id="rId6"/>
              </a:rPr>
              <a:t>7 Things You Should Know about Digital Transformation</a:t>
            </a:r>
            <a:endParaRPr sz="2133">
              <a:latin typeface="Calibri"/>
              <a:ea typeface="Calibri"/>
              <a:cs typeface="Calibri"/>
              <a:sym typeface="Calibri"/>
            </a:endParaRPr>
          </a:p>
          <a:p>
            <a:pPr marL="0" indent="0">
              <a:spcBef>
                <a:spcPts val="0"/>
              </a:spcBef>
            </a:pPr>
            <a:endParaRPr sz="1333">
              <a:latin typeface="Calibri"/>
              <a:ea typeface="Calibri"/>
              <a:cs typeface="Calibri"/>
              <a:sym typeface="Calibri"/>
            </a:endParaRPr>
          </a:p>
          <a:p>
            <a:pPr marL="0" indent="0">
              <a:spcBef>
                <a:spcPts val="0"/>
              </a:spcBef>
            </a:pPr>
            <a:r>
              <a:rPr lang="en">
                <a:latin typeface="Calibri"/>
                <a:ea typeface="Calibri"/>
                <a:cs typeface="Calibri"/>
                <a:sym typeface="Calibri"/>
              </a:rPr>
              <a:t>Contact us:</a:t>
            </a:r>
            <a:r>
              <a:rPr lang="en"/>
              <a:t> </a:t>
            </a:r>
            <a:endParaRPr/>
          </a:p>
          <a:p>
            <a:pPr marL="0" indent="0">
              <a:spcBef>
                <a:spcPts val="0"/>
              </a:spcBef>
            </a:pPr>
            <a:endParaRPr/>
          </a:p>
        </p:txBody>
      </p:sp>
      <p:sp>
        <p:nvSpPr>
          <p:cNvPr id="203" name="Google Shape;203;p45"/>
          <p:cNvSpPr txBox="1"/>
          <p:nvPr/>
        </p:nvSpPr>
        <p:spPr>
          <a:xfrm>
            <a:off x="609600" y="4761600"/>
            <a:ext cx="6104800" cy="1271600"/>
          </a:xfrm>
          <a:prstGeom prst="rect">
            <a:avLst/>
          </a:prstGeom>
          <a:noFill/>
          <a:ln>
            <a:noFill/>
          </a:ln>
        </p:spPr>
        <p:txBody>
          <a:bodyPr spcFirstLastPara="1" wrap="square" lIns="121900" tIns="121900" rIns="121900" bIns="121900" anchor="ctr" anchorCtr="0">
            <a:noAutofit/>
          </a:bodyPr>
          <a:lstStyle/>
          <a:p>
            <a:r>
              <a:rPr lang="en" sz="2133">
                <a:solidFill>
                  <a:schemeClr val="dk1"/>
                </a:solidFill>
                <a:latin typeface="Calibri"/>
                <a:ea typeface="Calibri"/>
                <a:cs typeface="Calibri"/>
                <a:sym typeface="Calibri"/>
              </a:rPr>
              <a:t>Brendan Aldrich </a:t>
            </a:r>
            <a:r>
              <a:rPr lang="en" sz="2133" u="sng">
                <a:solidFill>
                  <a:schemeClr val="hlink"/>
                </a:solidFill>
                <a:latin typeface="Calibri"/>
                <a:ea typeface="Calibri"/>
                <a:cs typeface="Calibri"/>
                <a:sym typeface="Calibri"/>
                <a:hlinkClick r:id="rId7"/>
              </a:rPr>
              <a:t>brendan.aldrich@calstate.edu</a:t>
            </a:r>
            <a:r>
              <a:rPr lang="en" sz="2133">
                <a:solidFill>
                  <a:schemeClr val="dk1"/>
                </a:solidFill>
                <a:latin typeface="Calibri"/>
                <a:ea typeface="Calibri"/>
                <a:cs typeface="Calibri"/>
                <a:sym typeface="Calibri"/>
              </a:rPr>
              <a:t> </a:t>
            </a:r>
            <a:endParaRPr sz="2133">
              <a:solidFill>
                <a:schemeClr val="dk1"/>
              </a:solidFill>
              <a:latin typeface="Calibri"/>
              <a:ea typeface="Calibri"/>
              <a:cs typeface="Calibri"/>
              <a:sym typeface="Calibri"/>
            </a:endParaRPr>
          </a:p>
          <a:p>
            <a:r>
              <a:rPr lang="en" sz="2133">
                <a:solidFill>
                  <a:schemeClr val="dk1"/>
                </a:solidFill>
                <a:latin typeface="Calibri"/>
                <a:ea typeface="Calibri"/>
                <a:cs typeface="Calibri"/>
                <a:sym typeface="Calibri"/>
              </a:rPr>
              <a:t>Josie DeBaere </a:t>
            </a:r>
            <a:r>
              <a:rPr lang="en" sz="2133" u="sng">
                <a:solidFill>
                  <a:schemeClr val="hlink"/>
                </a:solidFill>
                <a:latin typeface="Calibri"/>
                <a:ea typeface="Calibri"/>
                <a:cs typeface="Calibri"/>
                <a:sym typeface="Calibri"/>
                <a:hlinkClick r:id="rId8"/>
              </a:rPr>
              <a:t>jdebaere@bu.edu</a:t>
            </a:r>
            <a:r>
              <a:rPr lang="en" sz="2133">
                <a:solidFill>
                  <a:schemeClr val="dk1"/>
                </a:solidFill>
                <a:latin typeface="Calibri"/>
                <a:ea typeface="Calibri"/>
                <a:cs typeface="Calibri"/>
                <a:sym typeface="Calibri"/>
              </a:rPr>
              <a:t> </a:t>
            </a:r>
            <a:endParaRPr sz="2133">
              <a:solidFill>
                <a:schemeClr val="dk1"/>
              </a:solidFill>
              <a:latin typeface="Calibri"/>
              <a:ea typeface="Calibri"/>
              <a:cs typeface="Calibri"/>
              <a:sym typeface="Calibri"/>
            </a:endParaRPr>
          </a:p>
          <a:p>
            <a:r>
              <a:rPr lang="en" sz="2133">
                <a:solidFill>
                  <a:schemeClr val="dk1"/>
                </a:solidFill>
                <a:latin typeface="Calibri"/>
                <a:ea typeface="Calibri"/>
                <a:cs typeface="Calibri"/>
                <a:sym typeface="Calibri"/>
              </a:rPr>
              <a:t>Joe Moreau </a:t>
            </a:r>
            <a:r>
              <a:rPr lang="en" sz="2133" u="sng">
                <a:solidFill>
                  <a:schemeClr val="hlink"/>
                </a:solidFill>
                <a:latin typeface="Calibri"/>
                <a:ea typeface="Calibri"/>
                <a:cs typeface="Calibri"/>
                <a:sym typeface="Calibri"/>
                <a:hlinkClick r:id="rId9"/>
              </a:rPr>
              <a:t>moreaujoseph@fhda.edu</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endParaRPr sz="2400"/>
          </a:p>
        </p:txBody>
      </p:sp>
      <p:sp>
        <p:nvSpPr>
          <p:cNvPr id="204" name="Google Shape;204;p45"/>
          <p:cNvSpPr txBox="1"/>
          <p:nvPr/>
        </p:nvSpPr>
        <p:spPr>
          <a:xfrm>
            <a:off x="6856467" y="4618200"/>
            <a:ext cx="5885600" cy="1140800"/>
          </a:xfrm>
          <a:prstGeom prst="rect">
            <a:avLst/>
          </a:prstGeom>
          <a:noFill/>
          <a:ln>
            <a:noFill/>
          </a:ln>
        </p:spPr>
        <p:txBody>
          <a:bodyPr spcFirstLastPara="1" wrap="square" lIns="121900" tIns="121900" rIns="121900" bIns="121900" anchor="t" anchorCtr="0">
            <a:noAutofit/>
          </a:bodyPr>
          <a:lstStyle/>
          <a:p>
            <a:r>
              <a:rPr lang="en" sz="2133">
                <a:solidFill>
                  <a:schemeClr val="dk1"/>
                </a:solidFill>
                <a:latin typeface="Calibri"/>
                <a:ea typeface="Calibri"/>
                <a:cs typeface="Calibri"/>
                <a:sym typeface="Calibri"/>
              </a:rPr>
              <a:t>Betsy Reinitz </a:t>
            </a:r>
            <a:r>
              <a:rPr lang="en" sz="2133" u="sng">
                <a:solidFill>
                  <a:schemeClr val="hlink"/>
                </a:solidFill>
                <a:latin typeface="Calibri"/>
                <a:ea typeface="Calibri"/>
                <a:cs typeface="Calibri"/>
                <a:sym typeface="Calibri"/>
                <a:hlinkClick r:id="rId10"/>
              </a:rPr>
              <a:t>breinitz@educause.edu</a:t>
            </a:r>
            <a:endParaRPr sz="2133">
              <a:solidFill>
                <a:schemeClr val="dk1"/>
              </a:solidFill>
              <a:latin typeface="Calibri"/>
              <a:ea typeface="Calibri"/>
              <a:cs typeface="Calibri"/>
              <a:sym typeface="Calibri"/>
            </a:endParaRPr>
          </a:p>
          <a:p>
            <a:r>
              <a:rPr lang="en" sz="2133">
                <a:solidFill>
                  <a:schemeClr val="dk1"/>
                </a:solidFill>
                <a:latin typeface="Calibri"/>
                <a:ea typeface="Calibri"/>
                <a:cs typeface="Calibri"/>
                <a:sym typeface="Calibri"/>
              </a:rPr>
              <a:t>Karen Wetzel </a:t>
            </a:r>
            <a:r>
              <a:rPr lang="en" sz="2133" u="sng">
                <a:solidFill>
                  <a:schemeClr val="hlink"/>
                </a:solidFill>
                <a:latin typeface="Calibri"/>
                <a:ea typeface="Calibri"/>
                <a:cs typeface="Calibri"/>
                <a:sym typeface="Calibri"/>
                <a:hlinkClick r:id="rId11"/>
              </a:rPr>
              <a:t>kwetzel@educause.edu</a:t>
            </a:r>
            <a:endParaRPr sz="2133">
              <a:solidFill>
                <a:schemeClr val="dk1"/>
              </a:solidFill>
              <a:latin typeface="Calibri"/>
              <a:ea typeface="Calibri"/>
              <a:cs typeface="Calibri"/>
              <a:sym typeface="Calibri"/>
            </a:endParaRPr>
          </a:p>
          <a:p>
            <a:pPr>
              <a:buClr>
                <a:schemeClr val="dk1"/>
              </a:buClr>
              <a:buSzPts val="1100"/>
            </a:pPr>
            <a:r>
              <a:rPr lang="en" sz="2133">
                <a:solidFill>
                  <a:schemeClr val="dk1"/>
                </a:solidFill>
                <a:latin typeface="Calibri"/>
                <a:ea typeface="Calibri"/>
                <a:cs typeface="Calibri"/>
                <a:sym typeface="Calibri"/>
              </a:rPr>
              <a:t> </a:t>
            </a:r>
            <a:endParaRPr sz="2133">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89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6"/>
          <p:cNvSpPr txBox="1">
            <a:spLocks noGrp="1"/>
          </p:cNvSpPr>
          <p:nvPr>
            <p:ph type="title"/>
          </p:nvPr>
        </p:nvSpPr>
        <p:spPr>
          <a:xfrm>
            <a:off x="609600" y="584201"/>
            <a:ext cx="10058400" cy="731839"/>
          </a:xfrm>
          <a:prstGeom prst="rect">
            <a:avLst/>
          </a:prstGeom>
          <a:noFill/>
          <a:ln>
            <a:noFill/>
          </a:ln>
        </p:spPr>
        <p:txBody>
          <a:bodyPr spcFirstLastPara="1" vert="horz" wrap="square" lIns="121900" tIns="60933" rIns="121900" bIns="60933" rtlCol="0" anchor="t" anchorCtr="0">
            <a:noAutofit/>
          </a:bodyPr>
          <a:lstStyle/>
          <a:p>
            <a:pPr>
              <a:buClr>
                <a:schemeClr val="dk1"/>
              </a:buClr>
              <a:buSzPts val="2400"/>
            </a:pPr>
            <a:r>
              <a:rPr lang="en" sz="3200">
                <a:solidFill>
                  <a:schemeClr val="dk1"/>
                </a:solidFill>
              </a:rPr>
              <a:t>Please take a moment to evaluate this session</a:t>
            </a:r>
            <a:br>
              <a:rPr lang="en" sz="3200">
                <a:solidFill>
                  <a:schemeClr val="dk1"/>
                </a:solidFill>
              </a:rPr>
            </a:br>
            <a:r>
              <a:rPr lang="en" sz="2133" b="0">
                <a:solidFill>
                  <a:schemeClr val="dk1"/>
                </a:solidFill>
              </a:rPr>
              <a:t>There are two ways to access the session and presenter evaluations </a:t>
            </a:r>
            <a:endParaRPr sz="2133" b="0">
              <a:solidFill>
                <a:schemeClr val="dk1"/>
              </a:solidFill>
            </a:endParaRPr>
          </a:p>
        </p:txBody>
      </p:sp>
      <p:sp>
        <p:nvSpPr>
          <p:cNvPr id="210" name="Google Shape;210;p46"/>
          <p:cNvSpPr txBox="1"/>
          <p:nvPr/>
        </p:nvSpPr>
        <p:spPr>
          <a:xfrm>
            <a:off x="508001" y="1905001"/>
            <a:ext cx="11094004" cy="3627455"/>
          </a:xfrm>
          <a:prstGeom prst="rect">
            <a:avLst/>
          </a:prstGeom>
          <a:noFill/>
          <a:ln>
            <a:noFill/>
          </a:ln>
        </p:spPr>
        <p:txBody>
          <a:bodyPr spcFirstLastPara="1" wrap="square" lIns="121900" tIns="60933" rIns="121900" bIns="60933" anchor="t" anchorCtr="0">
            <a:noAutofit/>
          </a:bodyPr>
          <a:lstStyle/>
          <a:p>
            <a:pPr>
              <a:buClr>
                <a:schemeClr val="dk1"/>
              </a:buClr>
              <a:buSzPts val="4000"/>
            </a:pPr>
            <a:r>
              <a:rPr lang="en" sz="5333">
                <a:solidFill>
                  <a:schemeClr val="dk1"/>
                </a:solidFill>
                <a:latin typeface="Calibri"/>
                <a:ea typeface="Calibri"/>
                <a:cs typeface="Calibri"/>
                <a:sym typeface="Calibri"/>
              </a:rPr>
              <a:t>1</a:t>
            </a:r>
            <a:endParaRPr sz="2400"/>
          </a:p>
          <a:p>
            <a:pPr>
              <a:spcBef>
                <a:spcPts val="533"/>
              </a:spcBef>
              <a:buClr>
                <a:schemeClr val="dk1"/>
              </a:buClr>
              <a:buSzPts val="2000"/>
            </a:pPr>
            <a:endParaRPr sz="2667">
              <a:solidFill>
                <a:schemeClr val="dk1"/>
              </a:solidFill>
              <a:latin typeface="Calibri"/>
              <a:ea typeface="Calibri"/>
              <a:cs typeface="Calibri"/>
              <a:sym typeface="Calibri"/>
            </a:endParaRPr>
          </a:p>
          <a:p>
            <a:pPr>
              <a:spcBef>
                <a:spcPts val="1067"/>
              </a:spcBef>
              <a:buClr>
                <a:schemeClr val="dk1"/>
              </a:buClr>
              <a:buSzPts val="4000"/>
            </a:pPr>
            <a:r>
              <a:rPr lang="en" sz="5333">
                <a:solidFill>
                  <a:schemeClr val="dk1"/>
                </a:solidFill>
                <a:latin typeface="Calibri"/>
                <a:ea typeface="Calibri"/>
                <a:cs typeface="Calibri"/>
                <a:sym typeface="Calibri"/>
              </a:rPr>
              <a:t>2</a:t>
            </a:r>
            <a:endParaRPr sz="5333">
              <a:solidFill>
                <a:schemeClr val="dk1"/>
              </a:solidFill>
              <a:latin typeface="Calibri"/>
              <a:ea typeface="Calibri"/>
              <a:cs typeface="Calibri"/>
              <a:sym typeface="Calibri"/>
            </a:endParaRPr>
          </a:p>
        </p:txBody>
      </p:sp>
      <p:sp>
        <p:nvSpPr>
          <p:cNvPr id="211" name="Google Shape;211;p46"/>
          <p:cNvSpPr txBox="1"/>
          <p:nvPr/>
        </p:nvSpPr>
        <p:spPr>
          <a:xfrm>
            <a:off x="1011937" y="2285377"/>
            <a:ext cx="3695663" cy="779700"/>
          </a:xfrm>
          <a:prstGeom prst="rect">
            <a:avLst/>
          </a:prstGeom>
          <a:noFill/>
          <a:ln>
            <a:noFill/>
          </a:ln>
        </p:spPr>
        <p:txBody>
          <a:bodyPr spcFirstLastPara="1" wrap="square" lIns="121900" tIns="60933" rIns="121900" bIns="60933" anchor="t" anchorCtr="0">
            <a:noAutofit/>
          </a:bodyPr>
          <a:lstStyle/>
          <a:p>
            <a:r>
              <a:rPr lang="en" sz="2133">
                <a:solidFill>
                  <a:schemeClr val="dk1"/>
                </a:solidFill>
                <a:latin typeface="Calibri"/>
                <a:ea typeface="Calibri"/>
                <a:cs typeface="Calibri"/>
                <a:sym typeface="Calibri"/>
              </a:rPr>
              <a:t>In the online agenda, click on the “</a:t>
            </a:r>
            <a:r>
              <a:rPr lang="en" sz="2133">
                <a:solidFill>
                  <a:srgbClr val="B7002B"/>
                </a:solidFill>
                <a:latin typeface="Calibri"/>
                <a:ea typeface="Calibri"/>
                <a:cs typeface="Calibri"/>
                <a:sym typeface="Calibri"/>
              </a:rPr>
              <a:t>Evaluate Session</a:t>
            </a:r>
            <a:r>
              <a:rPr lang="en" sz="2133">
                <a:solidFill>
                  <a:schemeClr val="dk1"/>
                </a:solidFill>
                <a:latin typeface="Calibri"/>
                <a:ea typeface="Calibri"/>
                <a:cs typeface="Calibri"/>
                <a:sym typeface="Calibri"/>
              </a:rPr>
              <a:t>” link</a:t>
            </a:r>
            <a:endParaRPr sz="2133">
              <a:solidFill>
                <a:schemeClr val="dk1"/>
              </a:solidFill>
              <a:latin typeface="Calibri"/>
              <a:ea typeface="Calibri"/>
              <a:cs typeface="Calibri"/>
              <a:sym typeface="Calibri"/>
            </a:endParaRPr>
          </a:p>
        </p:txBody>
      </p:sp>
      <p:sp>
        <p:nvSpPr>
          <p:cNvPr id="212" name="Google Shape;212;p46"/>
          <p:cNvSpPr txBox="1"/>
          <p:nvPr/>
        </p:nvSpPr>
        <p:spPr>
          <a:xfrm>
            <a:off x="1011937" y="3746534"/>
            <a:ext cx="3755137" cy="1764585"/>
          </a:xfrm>
          <a:prstGeom prst="rect">
            <a:avLst/>
          </a:prstGeom>
          <a:noFill/>
          <a:ln>
            <a:noFill/>
          </a:ln>
        </p:spPr>
        <p:txBody>
          <a:bodyPr spcFirstLastPara="1" wrap="square" lIns="121900" tIns="60933" rIns="121900" bIns="60933" anchor="t" anchorCtr="0">
            <a:noAutofit/>
          </a:bodyPr>
          <a:lstStyle/>
          <a:p>
            <a:r>
              <a:rPr lang="en" sz="2133">
                <a:solidFill>
                  <a:schemeClr val="dk1"/>
                </a:solidFill>
                <a:latin typeface="Calibri"/>
                <a:ea typeface="Calibri"/>
                <a:cs typeface="Calibri"/>
                <a:sym typeface="Calibri"/>
              </a:rPr>
              <a:t>From the mobile app, click on the session you want from the schedule &gt; then click the associated resources &gt; and the </a:t>
            </a:r>
            <a:r>
              <a:rPr lang="en" sz="2133">
                <a:solidFill>
                  <a:srgbClr val="B7002B"/>
                </a:solidFill>
                <a:latin typeface="Calibri"/>
                <a:ea typeface="Calibri"/>
                <a:cs typeface="Calibri"/>
                <a:sym typeface="Calibri"/>
              </a:rPr>
              <a:t>evaluation</a:t>
            </a:r>
            <a:r>
              <a:rPr lang="en" sz="2133">
                <a:solidFill>
                  <a:schemeClr val="dk1"/>
                </a:solidFill>
                <a:latin typeface="Calibri"/>
                <a:ea typeface="Calibri"/>
                <a:cs typeface="Calibri"/>
                <a:sym typeface="Calibri"/>
              </a:rPr>
              <a:t> will pop up in the list</a:t>
            </a:r>
            <a:endParaRPr sz="2133">
              <a:solidFill>
                <a:schemeClr val="dk1"/>
              </a:solidFill>
              <a:latin typeface="Calibri"/>
              <a:ea typeface="Calibri"/>
              <a:cs typeface="Calibri"/>
              <a:sym typeface="Calibri"/>
            </a:endParaRPr>
          </a:p>
        </p:txBody>
      </p:sp>
      <p:pic>
        <p:nvPicPr>
          <p:cNvPr id="213" name="Google Shape;213;p46"/>
          <p:cNvPicPr preferRelativeResize="0"/>
          <p:nvPr/>
        </p:nvPicPr>
        <p:blipFill rotWithShape="1">
          <a:blip r:embed="rId3">
            <a:alphaModFix/>
          </a:blip>
          <a:srcRect/>
          <a:stretch/>
        </p:blipFill>
        <p:spPr>
          <a:xfrm>
            <a:off x="5469952" y="2335160"/>
            <a:ext cx="5188043" cy="1332413"/>
          </a:xfrm>
          <a:prstGeom prst="rect">
            <a:avLst/>
          </a:prstGeom>
          <a:noFill/>
          <a:ln>
            <a:noFill/>
          </a:ln>
        </p:spPr>
      </p:pic>
      <p:pic>
        <p:nvPicPr>
          <p:cNvPr id="214" name="Google Shape;214;p46"/>
          <p:cNvPicPr preferRelativeResize="0"/>
          <p:nvPr/>
        </p:nvPicPr>
        <p:blipFill rotWithShape="1">
          <a:blip r:embed="rId4">
            <a:alphaModFix/>
          </a:blip>
          <a:srcRect/>
          <a:stretch/>
        </p:blipFill>
        <p:spPr>
          <a:xfrm>
            <a:off x="5459638" y="3667574"/>
            <a:ext cx="5198357" cy="2102327"/>
          </a:xfrm>
          <a:prstGeom prst="rect">
            <a:avLst/>
          </a:prstGeom>
          <a:noFill/>
          <a:ln>
            <a:noFill/>
          </a:ln>
        </p:spPr>
      </p:pic>
    </p:spTree>
    <p:extLst>
      <p:ext uri="{BB962C8B-B14F-4D97-AF65-F5344CB8AC3E}">
        <p14:creationId xmlns:p14="http://schemas.microsoft.com/office/powerpoint/2010/main" val="275952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609600" y="584201"/>
            <a:ext cx="10160000" cy="731839"/>
          </a:xfrm>
          <a:prstGeom prst="rect">
            <a:avLst/>
          </a:prstGeom>
          <a:noFill/>
          <a:ln>
            <a:noFill/>
          </a:ln>
        </p:spPr>
        <p:txBody>
          <a:bodyPr spcFirstLastPara="1" vert="horz" wrap="square" lIns="121900" tIns="60933" rIns="121900" bIns="60933" rtlCol="0" anchor="t" anchorCtr="0">
            <a:noAutofit/>
          </a:bodyPr>
          <a:lstStyle/>
          <a:p>
            <a:r>
              <a:rPr lang="en"/>
              <a:t>Our goals for you</a:t>
            </a:r>
            <a:endParaRPr/>
          </a:p>
        </p:txBody>
      </p:sp>
      <p:sp>
        <p:nvSpPr>
          <p:cNvPr id="120" name="Google Shape;120;p34"/>
          <p:cNvSpPr txBox="1">
            <a:spLocks noGrp="1"/>
          </p:cNvSpPr>
          <p:nvPr>
            <p:ph type="body" idx="1"/>
          </p:nvPr>
        </p:nvSpPr>
        <p:spPr>
          <a:xfrm>
            <a:off x="609600" y="1498602"/>
            <a:ext cx="10160000" cy="4165599"/>
          </a:xfrm>
          <a:prstGeom prst="rect">
            <a:avLst/>
          </a:prstGeom>
          <a:noFill/>
          <a:ln>
            <a:noFill/>
          </a:ln>
        </p:spPr>
        <p:txBody>
          <a:bodyPr spcFirstLastPara="1" vert="horz" wrap="square" lIns="121900" tIns="60933" rIns="121900" bIns="60933" rtlCol="0" anchor="t" anchorCtr="0">
            <a:noAutofit/>
          </a:bodyPr>
          <a:lstStyle/>
          <a:p>
            <a:pPr indent="-507987">
              <a:lnSpc>
                <a:spcPct val="115000"/>
              </a:lnSpc>
              <a:spcBef>
                <a:spcPts val="0"/>
              </a:spcBef>
              <a:buSzPts val="2400"/>
              <a:buChar char="●"/>
            </a:pPr>
            <a:r>
              <a:rPr lang="en" sz="3200"/>
              <a:t>Understand what Dx means for higher education</a:t>
            </a:r>
            <a:endParaRPr sz="3200"/>
          </a:p>
          <a:p>
            <a:pPr indent="-507987">
              <a:lnSpc>
                <a:spcPct val="115000"/>
              </a:lnSpc>
              <a:spcBef>
                <a:spcPts val="1333"/>
              </a:spcBef>
              <a:buSzPts val="2400"/>
              <a:buChar char="●"/>
            </a:pPr>
            <a:r>
              <a:rPr lang="en" sz="3200"/>
              <a:t>Understand how the role of IT and its workforce is changing in response to an anticipation of Dx</a:t>
            </a:r>
            <a:endParaRPr sz="3200"/>
          </a:p>
          <a:p>
            <a:pPr indent="-507987">
              <a:lnSpc>
                <a:spcPct val="115000"/>
              </a:lnSpc>
              <a:spcBef>
                <a:spcPts val="1333"/>
              </a:spcBef>
              <a:spcAft>
                <a:spcPts val="1333"/>
              </a:spcAft>
              <a:buSzPts val="2400"/>
              <a:buChar char="●"/>
            </a:pPr>
            <a:r>
              <a:rPr lang="en" sz="3200"/>
              <a:t>Take specific steps to help your institutions prepare for Dx</a:t>
            </a:r>
            <a:endParaRPr sz="3200"/>
          </a:p>
        </p:txBody>
      </p:sp>
    </p:spTree>
    <p:extLst>
      <p:ext uri="{BB962C8B-B14F-4D97-AF65-F5344CB8AC3E}">
        <p14:creationId xmlns:p14="http://schemas.microsoft.com/office/powerpoint/2010/main" val="239553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5"/>
          <p:cNvSpPr txBox="1">
            <a:spLocks noGrp="1"/>
          </p:cNvSpPr>
          <p:nvPr>
            <p:ph type="title"/>
          </p:nvPr>
        </p:nvSpPr>
        <p:spPr>
          <a:xfrm>
            <a:off x="609600" y="584201"/>
            <a:ext cx="10769600" cy="731839"/>
          </a:xfrm>
          <a:prstGeom prst="rect">
            <a:avLst/>
          </a:prstGeom>
          <a:noFill/>
          <a:ln>
            <a:noFill/>
          </a:ln>
        </p:spPr>
        <p:txBody>
          <a:bodyPr spcFirstLastPara="1" vert="horz" wrap="square" lIns="121900" tIns="60933" rIns="121900" bIns="60933" rtlCol="0" anchor="t" anchorCtr="0">
            <a:noAutofit/>
          </a:bodyPr>
          <a:lstStyle/>
          <a:p>
            <a:r>
              <a:rPr lang="en"/>
              <a:t>Today’s presenters</a:t>
            </a:r>
            <a:endParaRPr/>
          </a:p>
        </p:txBody>
      </p:sp>
      <p:sp>
        <p:nvSpPr>
          <p:cNvPr id="126" name="Google Shape;126;p35"/>
          <p:cNvSpPr txBox="1">
            <a:spLocks noGrp="1"/>
          </p:cNvSpPr>
          <p:nvPr>
            <p:ph type="body" idx="1"/>
          </p:nvPr>
        </p:nvSpPr>
        <p:spPr>
          <a:xfrm>
            <a:off x="609600" y="1498600"/>
            <a:ext cx="5023200" cy="4165600"/>
          </a:xfrm>
          <a:prstGeom prst="rect">
            <a:avLst/>
          </a:prstGeom>
          <a:noFill/>
          <a:ln>
            <a:noFill/>
          </a:ln>
        </p:spPr>
        <p:txBody>
          <a:bodyPr spcFirstLastPara="1" vert="horz" wrap="square" lIns="121900" tIns="60933" rIns="121900" bIns="60933" rtlCol="0" anchor="t" anchorCtr="0">
            <a:noAutofit/>
          </a:bodyPr>
          <a:lstStyle/>
          <a:p>
            <a:pPr marL="0" indent="0">
              <a:spcBef>
                <a:spcPts val="0"/>
              </a:spcBef>
              <a:buSzPts val="1100"/>
            </a:pPr>
            <a:r>
              <a:rPr lang="en" sz="2400"/>
              <a:t>Members of the </a:t>
            </a:r>
            <a:endParaRPr sz="2400"/>
          </a:p>
          <a:p>
            <a:pPr marL="0" indent="0">
              <a:spcBef>
                <a:spcPts val="0"/>
              </a:spcBef>
              <a:buSzPts val="1100"/>
            </a:pPr>
            <a:r>
              <a:rPr lang="en" sz="2400"/>
              <a:t>Digital Transformation Task Force</a:t>
            </a:r>
            <a:endParaRPr sz="2400"/>
          </a:p>
          <a:p>
            <a:pPr marL="0" indent="0">
              <a:spcBef>
                <a:spcPts val="0"/>
              </a:spcBef>
              <a:buSzPts val="1100"/>
            </a:pPr>
            <a:endParaRPr sz="1867"/>
          </a:p>
          <a:p>
            <a:pPr marL="0" indent="0">
              <a:spcBef>
                <a:spcPts val="0"/>
              </a:spcBef>
              <a:buSzPts val="1100"/>
            </a:pPr>
            <a:r>
              <a:rPr lang="en" sz="1867" b="1"/>
              <a:t>Brendan Aldrich</a:t>
            </a:r>
            <a:endParaRPr sz="1867" b="1"/>
          </a:p>
          <a:p>
            <a:pPr marL="0" indent="0">
              <a:spcBef>
                <a:spcPts val="0"/>
              </a:spcBef>
              <a:buSzPts val="1100"/>
            </a:pPr>
            <a:r>
              <a:rPr lang="en" sz="1867"/>
              <a:t>Chief Data Officer</a:t>
            </a:r>
            <a:endParaRPr sz="1867"/>
          </a:p>
          <a:p>
            <a:pPr marL="0" indent="0">
              <a:spcBef>
                <a:spcPts val="0"/>
              </a:spcBef>
              <a:buSzPts val="1100"/>
            </a:pPr>
            <a:r>
              <a:rPr lang="en" sz="1867"/>
              <a:t>California State University</a:t>
            </a:r>
            <a:endParaRPr sz="1867"/>
          </a:p>
          <a:p>
            <a:pPr marL="0" indent="0">
              <a:spcBef>
                <a:spcPts val="0"/>
              </a:spcBef>
              <a:buSzPts val="1100"/>
            </a:pPr>
            <a:r>
              <a:rPr lang="en" sz="1867"/>
              <a:t>Office of the Chancellor</a:t>
            </a:r>
            <a:endParaRPr sz="1867"/>
          </a:p>
          <a:p>
            <a:pPr marL="0" indent="0">
              <a:spcBef>
                <a:spcPts val="0"/>
              </a:spcBef>
              <a:buSzPts val="1100"/>
            </a:pPr>
            <a:endParaRPr sz="1867"/>
          </a:p>
          <a:p>
            <a:pPr marL="0" indent="0">
              <a:spcBef>
                <a:spcPts val="0"/>
              </a:spcBef>
              <a:buSzPts val="1100"/>
            </a:pPr>
            <a:r>
              <a:rPr lang="en" sz="1867" b="1"/>
              <a:t>Josie DeBaere</a:t>
            </a:r>
            <a:endParaRPr sz="1867" b="1"/>
          </a:p>
          <a:p>
            <a:pPr marL="0" indent="0">
              <a:spcBef>
                <a:spcPts val="0"/>
              </a:spcBef>
              <a:buSzPts val="1100"/>
            </a:pPr>
            <a:r>
              <a:rPr lang="en" sz="1867"/>
              <a:t>Director of Technology Architecture</a:t>
            </a:r>
            <a:endParaRPr sz="1867"/>
          </a:p>
          <a:p>
            <a:pPr marL="0" indent="0">
              <a:spcBef>
                <a:spcPts val="0"/>
              </a:spcBef>
              <a:buSzPts val="1100"/>
            </a:pPr>
            <a:r>
              <a:rPr lang="en" sz="1867"/>
              <a:t>Boston University</a:t>
            </a:r>
            <a:endParaRPr sz="1867"/>
          </a:p>
          <a:p>
            <a:pPr marL="0" indent="0">
              <a:spcBef>
                <a:spcPts val="0"/>
              </a:spcBef>
              <a:buSzPts val="1100"/>
            </a:pPr>
            <a:endParaRPr sz="1867"/>
          </a:p>
          <a:p>
            <a:pPr marL="0" indent="0">
              <a:spcBef>
                <a:spcPts val="0"/>
              </a:spcBef>
              <a:buSzPts val="1100"/>
            </a:pPr>
            <a:r>
              <a:rPr lang="en" sz="1867" b="1"/>
              <a:t>Joe Moreau</a:t>
            </a:r>
            <a:endParaRPr sz="1867" b="1"/>
          </a:p>
          <a:p>
            <a:pPr marL="0" indent="0">
              <a:spcBef>
                <a:spcPts val="0"/>
              </a:spcBef>
              <a:buSzPts val="1100"/>
            </a:pPr>
            <a:r>
              <a:rPr lang="en" sz="1867"/>
              <a:t>Vice Chancellor of Technology and CTO</a:t>
            </a:r>
            <a:endParaRPr sz="1867"/>
          </a:p>
          <a:p>
            <a:pPr marL="0" indent="0">
              <a:spcBef>
                <a:spcPts val="0"/>
              </a:spcBef>
              <a:buSzPts val="1100"/>
            </a:pPr>
            <a:r>
              <a:rPr lang="en" sz="1867"/>
              <a:t>Foothill-DeAnza Community College District</a:t>
            </a:r>
            <a:endParaRPr sz="1867"/>
          </a:p>
          <a:p>
            <a:pPr marL="0" indent="0">
              <a:spcBef>
                <a:spcPts val="0"/>
              </a:spcBef>
              <a:buSzPts val="1100"/>
            </a:pPr>
            <a:endParaRPr sz="1867"/>
          </a:p>
        </p:txBody>
      </p:sp>
      <p:sp>
        <p:nvSpPr>
          <p:cNvPr id="127" name="Google Shape;127;p35"/>
          <p:cNvSpPr txBox="1"/>
          <p:nvPr/>
        </p:nvSpPr>
        <p:spPr>
          <a:xfrm>
            <a:off x="6866733" y="1807367"/>
            <a:ext cx="4852800" cy="3400800"/>
          </a:xfrm>
          <a:prstGeom prst="rect">
            <a:avLst/>
          </a:prstGeom>
          <a:noFill/>
          <a:ln>
            <a:noFill/>
          </a:ln>
        </p:spPr>
        <p:txBody>
          <a:bodyPr spcFirstLastPara="1" wrap="square" lIns="121900" tIns="121900" rIns="121900" bIns="121900" anchor="t" anchorCtr="0">
            <a:noAutofit/>
          </a:bodyPr>
          <a:lstStyle/>
          <a:p>
            <a:r>
              <a:rPr lang="en" sz="2400"/>
              <a:t>EDUCAUSE Staff</a:t>
            </a:r>
            <a:endParaRPr sz="2400"/>
          </a:p>
          <a:p>
            <a:pPr>
              <a:buClr>
                <a:schemeClr val="dk1"/>
              </a:buClr>
              <a:buSzPts val="1100"/>
            </a:pPr>
            <a:endParaRPr sz="2400">
              <a:solidFill>
                <a:schemeClr val="dk1"/>
              </a:solidFill>
            </a:endParaRPr>
          </a:p>
          <a:p>
            <a:pPr>
              <a:buClr>
                <a:schemeClr val="dk1"/>
              </a:buClr>
              <a:buSzPts val="1100"/>
            </a:pPr>
            <a:r>
              <a:rPr lang="en" sz="2400" b="1">
                <a:solidFill>
                  <a:schemeClr val="dk1"/>
                </a:solidFill>
              </a:rPr>
              <a:t>Betsy Reinitz</a:t>
            </a:r>
            <a:endParaRPr sz="2400" b="1">
              <a:solidFill>
                <a:schemeClr val="dk1"/>
              </a:solidFill>
            </a:endParaRPr>
          </a:p>
          <a:p>
            <a:pPr>
              <a:buClr>
                <a:schemeClr val="dk1"/>
              </a:buClr>
              <a:buSzPts val="1100"/>
            </a:pPr>
            <a:r>
              <a:rPr lang="en" sz="2400">
                <a:solidFill>
                  <a:schemeClr val="dk1"/>
                </a:solidFill>
              </a:rPr>
              <a:t>Director, Enterprise IT Program</a:t>
            </a:r>
            <a:endParaRPr sz="2400">
              <a:solidFill>
                <a:schemeClr val="dk1"/>
              </a:solidFill>
            </a:endParaRPr>
          </a:p>
          <a:p>
            <a:pPr>
              <a:buClr>
                <a:schemeClr val="dk1"/>
              </a:buClr>
              <a:buSzPts val="1100"/>
            </a:pPr>
            <a:r>
              <a:rPr lang="en" sz="2400">
                <a:solidFill>
                  <a:schemeClr val="dk1"/>
                </a:solidFill>
              </a:rPr>
              <a:t>EDUCAUSE</a:t>
            </a:r>
            <a:endParaRPr sz="2400">
              <a:solidFill>
                <a:schemeClr val="dk1"/>
              </a:solidFill>
            </a:endParaRPr>
          </a:p>
          <a:p>
            <a:pPr>
              <a:buClr>
                <a:schemeClr val="dk1"/>
              </a:buClr>
              <a:buSzPts val="1100"/>
            </a:pPr>
            <a:endParaRPr sz="2400">
              <a:solidFill>
                <a:schemeClr val="dk1"/>
              </a:solidFill>
            </a:endParaRPr>
          </a:p>
          <a:p>
            <a:pPr>
              <a:buClr>
                <a:schemeClr val="dk1"/>
              </a:buClr>
              <a:buSzPts val="1100"/>
            </a:pPr>
            <a:r>
              <a:rPr lang="en" sz="2400" b="1">
                <a:solidFill>
                  <a:schemeClr val="dk1"/>
                </a:solidFill>
              </a:rPr>
              <a:t>Karen Wetzel</a:t>
            </a:r>
            <a:endParaRPr sz="2400" b="1">
              <a:solidFill>
                <a:schemeClr val="dk1"/>
              </a:solidFill>
            </a:endParaRPr>
          </a:p>
          <a:p>
            <a:pPr>
              <a:buClr>
                <a:schemeClr val="dk1"/>
              </a:buClr>
              <a:buSzPts val="1100"/>
            </a:pPr>
            <a:r>
              <a:rPr lang="en" sz="2400">
                <a:solidFill>
                  <a:schemeClr val="dk1"/>
                </a:solidFill>
              </a:rPr>
              <a:t>Director, Working and Community Groups</a:t>
            </a:r>
            <a:endParaRPr sz="2400">
              <a:solidFill>
                <a:schemeClr val="dk1"/>
              </a:solidFill>
            </a:endParaRPr>
          </a:p>
          <a:p>
            <a:pPr>
              <a:buClr>
                <a:schemeClr val="dk1"/>
              </a:buClr>
              <a:buSzPts val="1100"/>
            </a:pPr>
            <a:r>
              <a:rPr lang="en" sz="2400">
                <a:solidFill>
                  <a:schemeClr val="dk1"/>
                </a:solidFill>
              </a:rPr>
              <a:t>EDUCAUSE</a:t>
            </a:r>
            <a:endParaRPr sz="2400"/>
          </a:p>
        </p:txBody>
      </p:sp>
    </p:spTree>
    <p:extLst>
      <p:ext uri="{BB962C8B-B14F-4D97-AF65-F5344CB8AC3E}">
        <p14:creationId xmlns:p14="http://schemas.microsoft.com/office/powerpoint/2010/main" val="402584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609600" y="297767"/>
            <a:ext cx="10769600" cy="732000"/>
          </a:xfrm>
          <a:prstGeom prst="rect">
            <a:avLst/>
          </a:prstGeom>
        </p:spPr>
        <p:txBody>
          <a:bodyPr spcFirstLastPara="1" vert="horz" wrap="square" lIns="121900" tIns="60933" rIns="121900" bIns="60933" rtlCol="0" anchor="t" anchorCtr="0">
            <a:noAutofit/>
          </a:bodyPr>
          <a:lstStyle/>
          <a:p>
            <a:r>
              <a:rPr lang="en"/>
              <a:t>Dx</a:t>
            </a:r>
            <a:r>
              <a:rPr lang="en">
                <a:solidFill>
                  <a:srgbClr val="707C7C"/>
                </a:solidFill>
              </a:rPr>
              <a:t> Task Force Goals</a:t>
            </a:r>
            <a:endParaRPr>
              <a:solidFill>
                <a:srgbClr val="707C7C"/>
              </a:solidFill>
            </a:endParaRPr>
          </a:p>
        </p:txBody>
      </p:sp>
      <p:sp>
        <p:nvSpPr>
          <p:cNvPr id="133" name="Google Shape;133;p36"/>
          <p:cNvSpPr txBox="1">
            <a:spLocks noGrp="1"/>
          </p:cNvSpPr>
          <p:nvPr>
            <p:ph type="body" idx="1"/>
          </p:nvPr>
        </p:nvSpPr>
        <p:spPr>
          <a:xfrm>
            <a:off x="609600" y="1244000"/>
            <a:ext cx="10769600" cy="4668400"/>
          </a:xfrm>
          <a:prstGeom prst="rect">
            <a:avLst/>
          </a:prstGeom>
        </p:spPr>
        <p:txBody>
          <a:bodyPr spcFirstLastPara="1" vert="horz" wrap="square" lIns="121900" tIns="60933" rIns="121900" bIns="60933" rtlCol="0" anchor="t" anchorCtr="0">
            <a:noAutofit/>
          </a:bodyPr>
          <a:lstStyle/>
          <a:p>
            <a:pPr indent="-491054">
              <a:lnSpc>
                <a:spcPct val="115000"/>
              </a:lnSpc>
              <a:spcBef>
                <a:spcPts val="0"/>
              </a:spcBef>
              <a:buSzPts val="2200"/>
              <a:buChar char="●"/>
            </a:pPr>
            <a:r>
              <a:rPr lang="en" sz="2933">
                <a:solidFill>
                  <a:srgbClr val="404040"/>
                </a:solidFill>
              </a:rPr>
              <a:t>Develop a definition of digital transformation appropriate to higher education that could be used across EDUCAUSE programs and offerings</a:t>
            </a:r>
            <a:endParaRPr sz="2933">
              <a:solidFill>
                <a:srgbClr val="404040"/>
              </a:solidFill>
            </a:endParaRPr>
          </a:p>
          <a:p>
            <a:pPr indent="0">
              <a:lnSpc>
                <a:spcPct val="115000"/>
              </a:lnSpc>
              <a:spcBef>
                <a:spcPts val="800"/>
              </a:spcBef>
            </a:pPr>
            <a:endParaRPr sz="800">
              <a:solidFill>
                <a:srgbClr val="404040"/>
              </a:solidFill>
            </a:endParaRPr>
          </a:p>
          <a:p>
            <a:pPr indent="-491054">
              <a:lnSpc>
                <a:spcPct val="115000"/>
              </a:lnSpc>
              <a:spcBef>
                <a:spcPts val="800"/>
              </a:spcBef>
              <a:buSzPts val="2200"/>
              <a:buChar char="●"/>
            </a:pPr>
            <a:r>
              <a:rPr lang="en" sz="2933">
                <a:solidFill>
                  <a:srgbClr val="404040"/>
                </a:solidFill>
              </a:rPr>
              <a:t>Issue recommendations for how EDUCAUSE should help its members understand the importance of digital transformation and position their institutions to move forward with it in areas such as IT organization and leadership, workforce and staffing, and analytics</a:t>
            </a:r>
            <a:endParaRPr sz="2933">
              <a:solidFill>
                <a:srgbClr val="404040"/>
              </a:solidFill>
            </a:endParaRPr>
          </a:p>
          <a:p>
            <a:pPr marL="0" indent="0"/>
            <a:endParaRPr sz="2933"/>
          </a:p>
        </p:txBody>
      </p:sp>
    </p:spTree>
    <p:extLst>
      <p:ext uri="{BB962C8B-B14F-4D97-AF65-F5344CB8AC3E}">
        <p14:creationId xmlns:p14="http://schemas.microsoft.com/office/powerpoint/2010/main" val="270205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6637-DB7E-0446-8F1B-AFE82CD6CD70}"/>
              </a:ext>
            </a:extLst>
          </p:cNvPr>
          <p:cNvSpPr>
            <a:spLocks noGrp="1"/>
          </p:cNvSpPr>
          <p:nvPr>
            <p:ph type="title"/>
          </p:nvPr>
        </p:nvSpPr>
        <p:spPr/>
        <p:txBody>
          <a:bodyPr/>
          <a:lstStyle/>
          <a:p>
            <a:r>
              <a:rPr lang="en-US" dirty="0" err="1"/>
              <a:t>Dx</a:t>
            </a:r>
            <a:r>
              <a:rPr lang="en-US" dirty="0"/>
              <a:t> Definition</a:t>
            </a:r>
          </a:p>
        </p:txBody>
      </p:sp>
      <p:sp>
        <p:nvSpPr>
          <p:cNvPr id="3" name="Text Placeholder 2">
            <a:extLst>
              <a:ext uri="{FF2B5EF4-FFF2-40B4-BE49-F238E27FC236}">
                <a16:creationId xmlns:a16="http://schemas.microsoft.com/office/drawing/2014/main" id="{20D1BB15-D12B-5B49-B039-63D3E8558CF7}"/>
              </a:ext>
            </a:extLst>
          </p:cNvPr>
          <p:cNvSpPr>
            <a:spLocks noGrp="1"/>
          </p:cNvSpPr>
          <p:nvPr>
            <p:ph type="body" idx="1"/>
          </p:nvPr>
        </p:nvSpPr>
        <p:spPr>
          <a:xfrm>
            <a:off x="273933" y="1335715"/>
            <a:ext cx="11393347" cy="4348161"/>
          </a:xfrm>
        </p:spPr>
        <p:txBody>
          <a:bodyPr>
            <a:normAutofit fontScale="92500" lnSpcReduction="10000"/>
          </a:bodyPr>
          <a:lstStyle/>
          <a:p>
            <a:pPr>
              <a:spcAft>
                <a:spcPts val="600"/>
              </a:spcAft>
            </a:pPr>
            <a:r>
              <a:rPr lang="en-US" sz="2800" dirty="0"/>
              <a:t>Digital transformation is a </a:t>
            </a:r>
            <a:r>
              <a:rPr lang="en-US" sz="2800" i="1" dirty="0">
                <a:solidFill>
                  <a:srgbClr val="FF0000"/>
                </a:solidFill>
              </a:rPr>
              <a:t>cultural, workforce, and technological shift.</a:t>
            </a:r>
          </a:p>
          <a:p>
            <a:pPr marL="761993" indent="-45720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In its cultural dimension, it requires</a:t>
            </a:r>
          </a:p>
          <a:p>
            <a:pPr marL="1371578" lvl="1" indent="-45720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A </a:t>
            </a:r>
            <a:r>
              <a:rPr lang="en-US" sz="2300" b="1" dirty="0">
                <a:latin typeface="Arial" panose="020B0604020202020204" pitchFamily="34" charset="0"/>
                <a:cs typeface="Arial" panose="020B0604020202020204" pitchFamily="34" charset="0"/>
              </a:rPr>
              <a:t>new approach to how campus leaders interact</a:t>
            </a:r>
            <a:r>
              <a:rPr lang="en-US" sz="2300" dirty="0">
                <a:latin typeface="Arial" panose="020B0604020202020204" pitchFamily="34" charset="0"/>
                <a:cs typeface="Arial" panose="020B0604020202020204" pitchFamily="34" charset="0"/>
              </a:rPr>
              <a:t> with each other</a:t>
            </a:r>
          </a:p>
          <a:p>
            <a:pPr marL="1371578" lvl="1" indent="-45720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An </a:t>
            </a:r>
            <a:r>
              <a:rPr lang="en-US" sz="2300" b="1" dirty="0">
                <a:latin typeface="Arial" panose="020B0604020202020204" pitchFamily="34" charset="0"/>
                <a:cs typeface="Arial" panose="020B0604020202020204" pitchFamily="34" charset="0"/>
              </a:rPr>
              <a:t>emphasis on change management</a:t>
            </a:r>
          </a:p>
          <a:p>
            <a:pPr marL="1371578" lvl="1" indent="-457200">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A movement toward </a:t>
            </a:r>
            <a:r>
              <a:rPr lang="en-US" sz="2300" b="1" dirty="0">
                <a:latin typeface="Arial" panose="020B0604020202020204" pitchFamily="34" charset="0"/>
                <a:cs typeface="Arial" panose="020B0604020202020204" pitchFamily="34" charset="0"/>
              </a:rPr>
              <a:t>institutional agility and flexibility </a:t>
            </a:r>
            <a:r>
              <a:rPr lang="en-US" sz="2300" dirty="0">
                <a:latin typeface="Arial" panose="020B0604020202020204" pitchFamily="34" charset="0"/>
                <a:cs typeface="Arial" panose="020B0604020202020204" pitchFamily="34" charset="0"/>
              </a:rPr>
              <a:t>to meet quickly changing needs</a:t>
            </a:r>
          </a:p>
          <a:p>
            <a:pPr marL="761993" indent="-457200">
              <a:spcAft>
                <a:spcPts val="600"/>
              </a:spcAft>
              <a:buFont typeface="Arial" panose="020B0604020202020204" pitchFamily="34" charset="0"/>
              <a:buChar char="•"/>
            </a:pPr>
            <a:r>
              <a:rPr lang="en-US" sz="2300" dirty="0" err="1">
                <a:latin typeface="Arial" panose="020B0604020202020204" pitchFamily="34" charset="0"/>
                <a:cs typeface="Arial" panose="020B0604020202020204" pitchFamily="34" charset="0"/>
              </a:rPr>
              <a:t>Dx</a:t>
            </a:r>
            <a:r>
              <a:rPr lang="en-US" sz="2300" dirty="0">
                <a:latin typeface="Arial" panose="020B0604020202020204" pitchFamily="34" charset="0"/>
                <a:cs typeface="Arial" panose="020B0604020202020204" pitchFamily="34" charset="0"/>
              </a:rPr>
              <a:t> requires </a:t>
            </a:r>
            <a:r>
              <a:rPr lang="en-US" sz="2300" b="1" dirty="0">
                <a:latin typeface="Arial" panose="020B0604020202020204" pitchFamily="34" charset="0"/>
                <a:cs typeface="Arial" panose="020B0604020202020204" pitchFamily="34" charset="0"/>
              </a:rPr>
              <a:t>dramatic shifts in workplace skills </a:t>
            </a:r>
            <a:r>
              <a:rPr lang="en-US" sz="2300" dirty="0">
                <a:latin typeface="Arial" panose="020B0604020202020204" pitchFamily="34" charset="0"/>
                <a:cs typeface="Arial" panose="020B0604020202020204" pitchFamily="34" charset="0"/>
              </a:rPr>
              <a:t>at all levels and </a:t>
            </a:r>
            <a:r>
              <a:rPr lang="en-US" sz="2300" b="1" dirty="0">
                <a:latin typeface="Arial" panose="020B0604020202020204" pitchFamily="34" charset="0"/>
                <a:cs typeface="Arial" panose="020B0604020202020204" pitchFamily="34" charset="0"/>
              </a:rPr>
              <a:t>professional development</a:t>
            </a:r>
            <a:r>
              <a:rPr lang="en-US" sz="2300" dirty="0">
                <a:latin typeface="Arial" panose="020B0604020202020204" pitchFamily="34" charset="0"/>
                <a:cs typeface="Arial" panose="020B0604020202020204" pitchFamily="34" charset="0"/>
              </a:rPr>
              <a:t> that enables the workforce to keep pace with the rapid tempo of change</a:t>
            </a:r>
          </a:p>
          <a:p>
            <a:pPr marL="761993" indent="-457200">
              <a:spcAft>
                <a:spcPts val="600"/>
              </a:spcAft>
              <a:buFont typeface="Arial" panose="020B0604020202020204" pitchFamily="34" charset="0"/>
              <a:buChar char="•"/>
            </a:pPr>
            <a:r>
              <a:rPr lang="en-US" sz="2300" dirty="0" err="1">
                <a:latin typeface="Arial" panose="020B0604020202020204" pitchFamily="34" charset="0"/>
                <a:cs typeface="Arial" panose="020B0604020202020204" pitchFamily="34" charset="0"/>
              </a:rPr>
              <a:t>Dx</a:t>
            </a:r>
            <a:r>
              <a:rPr lang="en-US" sz="2300" dirty="0">
                <a:latin typeface="Arial" panose="020B0604020202020204" pitchFamily="34" charset="0"/>
                <a:cs typeface="Arial" panose="020B0604020202020204" pitchFamily="34" charset="0"/>
              </a:rPr>
              <a:t> is being driven by technology trends and changes that enable new approaches that in turn propel </a:t>
            </a:r>
            <a:r>
              <a:rPr lang="en-US" sz="2300" b="1" dirty="0">
                <a:latin typeface="Arial" panose="020B0604020202020204" pitchFamily="34" charset="0"/>
                <a:cs typeface="Arial" panose="020B0604020202020204" pitchFamily="34" charset="0"/>
              </a:rPr>
              <a:t>new business models, improved student outcomes, different teaching and learning methods</a:t>
            </a:r>
            <a:r>
              <a:rPr lang="en-US" sz="2300" dirty="0">
                <a:latin typeface="Arial" panose="020B0604020202020204" pitchFamily="34" charset="0"/>
                <a:cs typeface="Arial" panose="020B0604020202020204" pitchFamily="34" charset="0"/>
              </a:rPr>
              <a:t>, and </a:t>
            </a:r>
            <a:r>
              <a:rPr lang="en-US" sz="2300" b="1" dirty="0">
                <a:latin typeface="Arial" panose="020B0604020202020204" pitchFamily="34" charset="0"/>
                <a:cs typeface="Arial" panose="020B0604020202020204" pitchFamily="34" charset="0"/>
              </a:rPr>
              <a:t>new research capabilities</a:t>
            </a:r>
          </a:p>
        </p:txBody>
      </p:sp>
    </p:spTree>
    <p:extLst>
      <p:ext uri="{BB962C8B-B14F-4D97-AF65-F5344CB8AC3E}">
        <p14:creationId xmlns:p14="http://schemas.microsoft.com/office/powerpoint/2010/main" val="39795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8"/>
          <p:cNvSpPr txBox="1">
            <a:spLocks noGrp="1"/>
          </p:cNvSpPr>
          <p:nvPr>
            <p:ph type="title"/>
          </p:nvPr>
        </p:nvSpPr>
        <p:spPr>
          <a:xfrm>
            <a:off x="255167" y="-1"/>
            <a:ext cx="10515600" cy="12096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b="1">
                <a:solidFill>
                  <a:srgbClr val="666666"/>
                </a:solidFill>
              </a:rPr>
              <a:t>From Disruption to Transformation</a:t>
            </a:r>
            <a:endParaRPr sz="1467" b="1">
              <a:solidFill>
                <a:srgbClr val="666666"/>
              </a:solidFill>
            </a:endParaRPr>
          </a:p>
        </p:txBody>
      </p:sp>
      <p:sp>
        <p:nvSpPr>
          <p:cNvPr id="145" name="Google Shape;145;p38"/>
          <p:cNvSpPr txBox="1"/>
          <p:nvPr/>
        </p:nvSpPr>
        <p:spPr>
          <a:xfrm>
            <a:off x="255180" y="6581002"/>
            <a:ext cx="9037675" cy="276999"/>
          </a:xfrm>
          <a:prstGeom prst="rect">
            <a:avLst/>
          </a:prstGeom>
          <a:noFill/>
          <a:ln>
            <a:noFill/>
          </a:ln>
        </p:spPr>
        <p:txBody>
          <a:bodyPr spcFirstLastPara="1" wrap="square" lIns="91433" tIns="45700" rIns="91433" bIns="45700" anchor="t" anchorCtr="0">
            <a:noAutofit/>
          </a:bodyPr>
          <a:lstStyle/>
          <a:p>
            <a:r>
              <a:rPr lang="en" sz="1200">
                <a:solidFill>
                  <a:srgbClr val="7F7F7F"/>
                </a:solidFill>
                <a:latin typeface="Calibri"/>
                <a:ea typeface="Calibri"/>
                <a:cs typeface="Calibri"/>
                <a:sym typeface="Calibri"/>
              </a:rPr>
              <a:t>Source: Adapted from </a:t>
            </a:r>
            <a:r>
              <a:rPr lang="en" sz="1200" i="1">
                <a:solidFill>
                  <a:srgbClr val="7F7F7F"/>
                </a:solidFill>
                <a:latin typeface="Calibri"/>
                <a:ea typeface="Calibri"/>
                <a:cs typeface="Calibri"/>
                <a:sym typeface="Calibri"/>
              </a:rPr>
              <a:t>Scenarios, Pathways, and the Future-Ready Workforce</a:t>
            </a:r>
            <a:r>
              <a:rPr lang="en" sz="1200">
                <a:solidFill>
                  <a:srgbClr val="7F7F7F"/>
                </a:solidFill>
                <a:latin typeface="Calibri"/>
                <a:ea typeface="Calibri"/>
                <a:cs typeface="Calibri"/>
                <a:sym typeface="Calibri"/>
              </a:rPr>
              <a:t>, Jim Phelps, EDUCAUSE Review, September/October 2018</a:t>
            </a:r>
            <a:endParaRPr sz="1467"/>
          </a:p>
        </p:txBody>
      </p:sp>
      <p:grpSp>
        <p:nvGrpSpPr>
          <p:cNvPr id="146" name="Google Shape;146;p38"/>
          <p:cNvGrpSpPr/>
          <p:nvPr/>
        </p:nvGrpSpPr>
        <p:grpSpPr>
          <a:xfrm>
            <a:off x="551120" y="1511941"/>
            <a:ext cx="11282917" cy="3653059"/>
            <a:chOff x="646813" y="1331188"/>
            <a:chExt cx="11282917" cy="3653058"/>
          </a:xfrm>
        </p:grpSpPr>
        <p:sp>
          <p:nvSpPr>
            <p:cNvPr id="147" name="Google Shape;147;p38"/>
            <p:cNvSpPr txBox="1"/>
            <p:nvPr/>
          </p:nvSpPr>
          <p:spPr>
            <a:xfrm>
              <a:off x="1875060" y="4060837"/>
              <a:ext cx="1850066" cy="923330"/>
            </a:xfrm>
            <a:prstGeom prst="rect">
              <a:avLst/>
            </a:prstGeom>
            <a:noFill/>
            <a:ln>
              <a:noFill/>
            </a:ln>
          </p:spPr>
          <p:txBody>
            <a:bodyPr spcFirstLastPara="1" wrap="square" lIns="91433" tIns="45700" rIns="91433" bIns="45700" anchor="t" anchorCtr="0">
              <a:noAutofit/>
            </a:bodyPr>
            <a:lstStyle/>
            <a:p>
              <a:r>
                <a:rPr lang="en" sz="1867">
                  <a:solidFill>
                    <a:srgbClr val="1F3864"/>
                  </a:solidFill>
                  <a:latin typeface="Calibri"/>
                  <a:ea typeface="Calibri"/>
                  <a:cs typeface="Calibri"/>
                  <a:sym typeface="Calibri"/>
                </a:rPr>
                <a:t>Improving current technologies</a:t>
              </a:r>
              <a:endParaRPr sz="1467"/>
            </a:p>
          </p:txBody>
        </p:sp>
        <p:sp>
          <p:nvSpPr>
            <p:cNvPr id="148" name="Google Shape;148;p38"/>
            <p:cNvSpPr/>
            <p:nvPr/>
          </p:nvSpPr>
          <p:spPr>
            <a:xfrm>
              <a:off x="646813" y="3429209"/>
              <a:ext cx="631629" cy="631629"/>
            </a:xfrm>
            <a:prstGeom prst="ellipse">
              <a:avLst/>
            </a:prstGeom>
            <a:solidFill>
              <a:schemeClr val="lt1"/>
            </a:solidFill>
            <a:ln w="152400" cap="flat" cmpd="sng">
              <a:solidFill>
                <a:srgbClr val="1F3864"/>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49" name="Google Shape;149;p38"/>
            <p:cNvSpPr/>
            <p:nvPr/>
          </p:nvSpPr>
          <p:spPr>
            <a:xfrm>
              <a:off x="4142388" y="3429208"/>
              <a:ext cx="631629" cy="631629"/>
            </a:xfrm>
            <a:prstGeom prst="ellipse">
              <a:avLst/>
            </a:prstGeom>
            <a:solidFill>
              <a:schemeClr val="lt1"/>
            </a:solidFill>
            <a:ln w="152400" cap="flat" cmpd="sng">
              <a:solidFill>
                <a:srgbClr val="1F3864"/>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cxnSp>
          <p:nvCxnSpPr>
            <p:cNvPr id="150" name="Google Shape;150;p38"/>
            <p:cNvCxnSpPr>
              <a:stCxn id="148" idx="6"/>
              <a:endCxn id="149" idx="2"/>
            </p:cNvCxnSpPr>
            <p:nvPr/>
          </p:nvCxnSpPr>
          <p:spPr>
            <a:xfrm>
              <a:off x="1278442" y="3745023"/>
              <a:ext cx="2864100" cy="0"/>
            </a:xfrm>
            <a:prstGeom prst="straightConnector1">
              <a:avLst/>
            </a:prstGeom>
            <a:noFill/>
            <a:ln w="152400" cap="flat" cmpd="sng">
              <a:solidFill>
                <a:srgbClr val="1F3864"/>
              </a:solidFill>
              <a:prstDash val="solid"/>
              <a:miter lim="800000"/>
              <a:headEnd type="none" w="sm" len="sm"/>
              <a:tailEnd type="none" w="sm" len="sm"/>
            </a:ln>
          </p:spPr>
        </p:cxnSp>
        <p:cxnSp>
          <p:nvCxnSpPr>
            <p:cNvPr id="151" name="Google Shape;151;p38"/>
            <p:cNvCxnSpPr/>
            <p:nvPr/>
          </p:nvCxnSpPr>
          <p:spPr>
            <a:xfrm rot="10800000" flipH="1">
              <a:off x="4820856" y="3735722"/>
              <a:ext cx="2863946" cy="1"/>
            </a:xfrm>
            <a:prstGeom prst="straightConnector1">
              <a:avLst/>
            </a:prstGeom>
            <a:noFill/>
            <a:ln w="152400" cap="flat" cmpd="sng">
              <a:solidFill>
                <a:srgbClr val="1F3864"/>
              </a:solidFill>
              <a:prstDash val="solid"/>
              <a:miter lim="800000"/>
              <a:headEnd type="none" w="sm" len="sm"/>
              <a:tailEnd type="none" w="sm" len="sm"/>
            </a:ln>
          </p:spPr>
        </p:cxnSp>
        <p:cxnSp>
          <p:nvCxnSpPr>
            <p:cNvPr id="152" name="Google Shape;152;p38"/>
            <p:cNvCxnSpPr/>
            <p:nvPr/>
          </p:nvCxnSpPr>
          <p:spPr>
            <a:xfrm>
              <a:off x="8410111" y="3735723"/>
              <a:ext cx="3519619" cy="9299"/>
            </a:xfrm>
            <a:prstGeom prst="straightConnector1">
              <a:avLst/>
            </a:prstGeom>
            <a:noFill/>
            <a:ln w="152400" cap="flat" cmpd="sng">
              <a:solidFill>
                <a:srgbClr val="1F3864"/>
              </a:solidFill>
              <a:prstDash val="solid"/>
              <a:miter lim="800000"/>
              <a:headEnd type="none" w="sm" len="sm"/>
              <a:tailEnd type="stealth" w="med" len="med"/>
            </a:ln>
          </p:spPr>
        </p:cxnSp>
        <p:sp>
          <p:nvSpPr>
            <p:cNvPr id="153" name="Google Shape;153;p38"/>
            <p:cNvSpPr/>
            <p:nvPr/>
          </p:nvSpPr>
          <p:spPr>
            <a:xfrm>
              <a:off x="7731642" y="3429208"/>
              <a:ext cx="631629" cy="631629"/>
            </a:xfrm>
            <a:prstGeom prst="ellipse">
              <a:avLst/>
            </a:prstGeom>
            <a:solidFill>
              <a:schemeClr val="lt1"/>
            </a:solidFill>
            <a:ln w="152400" cap="flat" cmpd="sng">
              <a:solidFill>
                <a:schemeClr val="accent4"/>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cxnSp>
          <p:nvCxnSpPr>
            <p:cNvPr id="154" name="Google Shape;154;p38"/>
            <p:cNvCxnSpPr/>
            <p:nvPr/>
          </p:nvCxnSpPr>
          <p:spPr>
            <a:xfrm>
              <a:off x="8047456" y="1737971"/>
              <a:ext cx="0" cy="1583675"/>
            </a:xfrm>
            <a:prstGeom prst="straightConnector1">
              <a:avLst/>
            </a:prstGeom>
            <a:noFill/>
            <a:ln w="168275" cap="flat" cmpd="sng">
              <a:solidFill>
                <a:schemeClr val="accent4"/>
              </a:solidFill>
              <a:prstDash val="solid"/>
              <a:miter lim="800000"/>
              <a:headEnd type="none" w="sm" len="sm"/>
              <a:tailEnd type="triangle" w="med" len="med"/>
            </a:ln>
          </p:spPr>
        </p:cxnSp>
        <p:sp>
          <p:nvSpPr>
            <p:cNvPr id="155" name="Google Shape;155;p38"/>
            <p:cNvSpPr txBox="1"/>
            <p:nvPr/>
          </p:nvSpPr>
          <p:spPr>
            <a:xfrm>
              <a:off x="1903227" y="3217227"/>
              <a:ext cx="1850066" cy="400110"/>
            </a:xfrm>
            <a:prstGeom prst="rect">
              <a:avLst/>
            </a:prstGeom>
            <a:noFill/>
            <a:ln>
              <a:noFill/>
            </a:ln>
          </p:spPr>
          <p:txBody>
            <a:bodyPr spcFirstLastPara="1" wrap="square" lIns="91433" tIns="45700" rIns="91433" bIns="45700" anchor="t" anchorCtr="0">
              <a:noAutofit/>
            </a:bodyPr>
            <a:lstStyle/>
            <a:p>
              <a:r>
                <a:rPr lang="en" sz="2000" b="1">
                  <a:solidFill>
                    <a:srgbClr val="1F3864"/>
                  </a:solidFill>
                  <a:latin typeface="Calibri"/>
                  <a:ea typeface="Calibri"/>
                  <a:cs typeface="Calibri"/>
                  <a:sym typeface="Calibri"/>
                </a:rPr>
                <a:t>Refine</a:t>
              </a:r>
              <a:endParaRPr sz="1467"/>
            </a:p>
          </p:txBody>
        </p:sp>
        <p:sp>
          <p:nvSpPr>
            <p:cNvPr id="156" name="Google Shape;156;p38"/>
            <p:cNvSpPr txBox="1"/>
            <p:nvPr/>
          </p:nvSpPr>
          <p:spPr>
            <a:xfrm>
              <a:off x="5608542" y="3253908"/>
              <a:ext cx="1850066" cy="400110"/>
            </a:xfrm>
            <a:prstGeom prst="rect">
              <a:avLst/>
            </a:prstGeom>
            <a:noFill/>
            <a:ln>
              <a:noFill/>
            </a:ln>
          </p:spPr>
          <p:txBody>
            <a:bodyPr spcFirstLastPara="1" wrap="square" lIns="91433" tIns="45700" rIns="91433" bIns="45700" anchor="t" anchorCtr="0">
              <a:noAutofit/>
            </a:bodyPr>
            <a:lstStyle/>
            <a:p>
              <a:r>
                <a:rPr lang="en" sz="2000" b="1">
                  <a:solidFill>
                    <a:srgbClr val="1F3864"/>
                  </a:solidFill>
                  <a:latin typeface="Calibri"/>
                  <a:ea typeface="Calibri"/>
                  <a:cs typeface="Calibri"/>
                  <a:sym typeface="Calibri"/>
                </a:rPr>
                <a:t>Disrupt</a:t>
              </a:r>
              <a:endParaRPr sz="1467"/>
            </a:p>
          </p:txBody>
        </p:sp>
        <p:sp>
          <p:nvSpPr>
            <p:cNvPr id="157" name="Google Shape;157;p38"/>
            <p:cNvSpPr txBox="1"/>
            <p:nvPr/>
          </p:nvSpPr>
          <p:spPr>
            <a:xfrm>
              <a:off x="9470830" y="3217227"/>
              <a:ext cx="1850066" cy="400110"/>
            </a:xfrm>
            <a:prstGeom prst="rect">
              <a:avLst/>
            </a:prstGeom>
            <a:noFill/>
            <a:ln>
              <a:noFill/>
            </a:ln>
          </p:spPr>
          <p:txBody>
            <a:bodyPr spcFirstLastPara="1" wrap="square" lIns="91433" tIns="45700" rIns="91433" bIns="45700" anchor="t" anchorCtr="0">
              <a:noAutofit/>
            </a:bodyPr>
            <a:lstStyle/>
            <a:p>
              <a:r>
                <a:rPr lang="en" sz="2000" b="1">
                  <a:solidFill>
                    <a:srgbClr val="1F3864"/>
                  </a:solidFill>
                  <a:latin typeface="Calibri"/>
                  <a:ea typeface="Calibri"/>
                  <a:cs typeface="Calibri"/>
                  <a:sym typeface="Calibri"/>
                </a:rPr>
                <a:t>Transform</a:t>
              </a:r>
              <a:endParaRPr sz="1467"/>
            </a:p>
          </p:txBody>
        </p:sp>
        <p:sp>
          <p:nvSpPr>
            <p:cNvPr id="158" name="Google Shape;158;p38"/>
            <p:cNvSpPr txBox="1"/>
            <p:nvPr/>
          </p:nvSpPr>
          <p:spPr>
            <a:xfrm>
              <a:off x="5439526" y="4060846"/>
              <a:ext cx="1682700" cy="923400"/>
            </a:xfrm>
            <a:prstGeom prst="rect">
              <a:avLst/>
            </a:prstGeom>
            <a:noFill/>
            <a:ln>
              <a:noFill/>
            </a:ln>
          </p:spPr>
          <p:txBody>
            <a:bodyPr spcFirstLastPara="1" wrap="square" lIns="91433" tIns="45700" rIns="91433" bIns="45700" anchor="t" anchorCtr="0">
              <a:noAutofit/>
            </a:bodyPr>
            <a:lstStyle/>
            <a:p>
              <a:r>
                <a:rPr lang="en" sz="1867">
                  <a:solidFill>
                    <a:srgbClr val="1F3864"/>
                  </a:solidFill>
                  <a:latin typeface="Calibri"/>
                  <a:ea typeface="Calibri"/>
                  <a:cs typeface="Calibri"/>
                  <a:sym typeface="Calibri"/>
                </a:rPr>
                <a:t>Inventing new technologies, initial impact</a:t>
              </a:r>
              <a:endParaRPr sz="1467"/>
            </a:p>
          </p:txBody>
        </p:sp>
        <p:sp>
          <p:nvSpPr>
            <p:cNvPr id="159" name="Google Shape;159;p38"/>
            <p:cNvSpPr txBox="1"/>
            <p:nvPr/>
          </p:nvSpPr>
          <p:spPr>
            <a:xfrm>
              <a:off x="9314126" y="4060846"/>
              <a:ext cx="2006700" cy="923400"/>
            </a:xfrm>
            <a:prstGeom prst="rect">
              <a:avLst/>
            </a:prstGeom>
            <a:noFill/>
            <a:ln>
              <a:noFill/>
            </a:ln>
          </p:spPr>
          <p:txBody>
            <a:bodyPr spcFirstLastPara="1" wrap="square" lIns="91433" tIns="45700" rIns="91433" bIns="45700" anchor="t" anchorCtr="0">
              <a:noAutofit/>
            </a:bodyPr>
            <a:lstStyle/>
            <a:p>
              <a:r>
                <a:rPr lang="en" sz="2400">
                  <a:solidFill>
                    <a:srgbClr val="1F3864"/>
                  </a:solidFill>
                  <a:latin typeface="Calibri"/>
                  <a:ea typeface="Calibri"/>
                  <a:cs typeface="Calibri"/>
                  <a:sym typeface="Calibri"/>
                </a:rPr>
                <a:t>Broad change and lasting </a:t>
              </a:r>
              <a:r>
                <a:rPr lang="en" sz="1867">
                  <a:solidFill>
                    <a:srgbClr val="1F3864"/>
                  </a:solidFill>
                  <a:latin typeface="Calibri"/>
                  <a:ea typeface="Calibri"/>
                  <a:cs typeface="Calibri"/>
                  <a:sym typeface="Calibri"/>
                </a:rPr>
                <a:t>Impact on industries, culture, people</a:t>
              </a:r>
              <a:endParaRPr sz="1467"/>
            </a:p>
          </p:txBody>
        </p:sp>
        <p:sp>
          <p:nvSpPr>
            <p:cNvPr id="160" name="Google Shape;160;p38"/>
            <p:cNvSpPr txBox="1"/>
            <p:nvPr/>
          </p:nvSpPr>
          <p:spPr>
            <a:xfrm>
              <a:off x="7283302" y="1331188"/>
              <a:ext cx="1850066" cy="400110"/>
            </a:xfrm>
            <a:prstGeom prst="rect">
              <a:avLst/>
            </a:prstGeom>
            <a:noFill/>
            <a:ln>
              <a:noFill/>
            </a:ln>
          </p:spPr>
          <p:txBody>
            <a:bodyPr spcFirstLastPara="1" wrap="square" lIns="91433" tIns="45700" rIns="91433" bIns="45700" anchor="t" anchorCtr="0">
              <a:noAutofit/>
            </a:bodyPr>
            <a:lstStyle/>
            <a:p>
              <a:r>
                <a:rPr lang="en" sz="2000" b="1">
                  <a:solidFill>
                    <a:srgbClr val="1F3864"/>
                  </a:solidFill>
                  <a:latin typeface="Calibri"/>
                  <a:ea typeface="Calibri"/>
                  <a:cs typeface="Calibri"/>
                  <a:sym typeface="Calibri"/>
                </a:rPr>
                <a:t>WE ARE HERE</a:t>
              </a:r>
              <a:endParaRPr sz="1467"/>
            </a:p>
          </p:txBody>
        </p:sp>
      </p:grpSp>
    </p:spTree>
    <p:extLst>
      <p:ext uri="{BB962C8B-B14F-4D97-AF65-F5344CB8AC3E}">
        <p14:creationId xmlns:p14="http://schemas.microsoft.com/office/powerpoint/2010/main" val="241384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609600" y="584200"/>
            <a:ext cx="10769600" cy="1308400"/>
          </a:xfrm>
          <a:prstGeom prst="rect">
            <a:avLst/>
          </a:prstGeom>
        </p:spPr>
        <p:txBody>
          <a:bodyPr spcFirstLastPara="1" vert="horz" wrap="square" lIns="121900" tIns="60933" rIns="121900" bIns="60933" rtlCol="0" anchor="t" anchorCtr="0">
            <a:noAutofit/>
          </a:bodyPr>
          <a:lstStyle/>
          <a:p>
            <a:r>
              <a:rPr lang="en"/>
              <a:t>But what does digital transformation really mean for higher ed?</a:t>
            </a:r>
            <a:endParaRPr/>
          </a:p>
        </p:txBody>
      </p:sp>
      <p:sp>
        <p:nvSpPr>
          <p:cNvPr id="166" name="Google Shape;166;p39"/>
          <p:cNvSpPr txBox="1">
            <a:spLocks noGrp="1"/>
          </p:cNvSpPr>
          <p:nvPr>
            <p:ph type="body" idx="1"/>
          </p:nvPr>
        </p:nvSpPr>
        <p:spPr>
          <a:xfrm>
            <a:off x="609600" y="1498601"/>
            <a:ext cx="10769600" cy="4165600"/>
          </a:xfrm>
          <a:prstGeom prst="rect">
            <a:avLst/>
          </a:prstGeom>
        </p:spPr>
        <p:txBody>
          <a:bodyPr spcFirstLastPara="1" vert="horz" wrap="square" lIns="121900" tIns="60933" rIns="121900" bIns="60933" rtlCol="0" anchor="t" anchorCtr="0">
            <a:noAutofit/>
          </a:bodyPr>
          <a:lstStyle/>
          <a:p>
            <a:pPr marL="0" indent="0"/>
            <a:endParaRPr sz="3200"/>
          </a:p>
          <a:p>
            <a:pPr marL="0" indent="0"/>
            <a:r>
              <a:rPr lang="en" sz="3200"/>
              <a:t>Opportunities: </a:t>
            </a:r>
            <a:endParaRPr sz="3200"/>
          </a:p>
          <a:p>
            <a:pPr marL="0" indent="0">
              <a:spcBef>
                <a:spcPts val="1333"/>
              </a:spcBef>
            </a:pPr>
            <a:r>
              <a:rPr lang="en" sz="3200"/>
              <a:t>Why do you care? Why should our audience care?</a:t>
            </a:r>
            <a:endParaRPr sz="3200"/>
          </a:p>
          <a:p>
            <a:pPr indent="0">
              <a:spcBef>
                <a:spcPts val="1333"/>
              </a:spcBef>
            </a:pPr>
            <a:endParaRPr sz="3200"/>
          </a:p>
          <a:p>
            <a:pPr indent="0">
              <a:spcBef>
                <a:spcPts val="1333"/>
              </a:spcBef>
            </a:pPr>
            <a:endParaRPr/>
          </a:p>
        </p:txBody>
      </p:sp>
    </p:spTree>
    <p:extLst>
      <p:ext uri="{BB962C8B-B14F-4D97-AF65-F5344CB8AC3E}">
        <p14:creationId xmlns:p14="http://schemas.microsoft.com/office/powerpoint/2010/main" val="80110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609600" y="584200"/>
            <a:ext cx="10769600" cy="1308400"/>
          </a:xfrm>
          <a:prstGeom prst="rect">
            <a:avLst/>
          </a:prstGeom>
        </p:spPr>
        <p:txBody>
          <a:bodyPr spcFirstLastPara="1" vert="horz" wrap="square" lIns="121900" tIns="60933" rIns="121900" bIns="60933" rtlCol="0" anchor="t" anchorCtr="0">
            <a:noAutofit/>
          </a:bodyPr>
          <a:lstStyle/>
          <a:p>
            <a:r>
              <a:rPr lang="en"/>
              <a:t>But what does digital transformation really mean for higher ed?</a:t>
            </a:r>
            <a:endParaRPr/>
          </a:p>
        </p:txBody>
      </p:sp>
      <p:sp>
        <p:nvSpPr>
          <p:cNvPr id="172" name="Google Shape;172;p40"/>
          <p:cNvSpPr txBox="1">
            <a:spLocks noGrp="1"/>
          </p:cNvSpPr>
          <p:nvPr>
            <p:ph type="body" idx="1"/>
          </p:nvPr>
        </p:nvSpPr>
        <p:spPr>
          <a:xfrm>
            <a:off x="609600" y="1515968"/>
            <a:ext cx="10769600" cy="4165600"/>
          </a:xfrm>
          <a:prstGeom prst="rect">
            <a:avLst/>
          </a:prstGeom>
        </p:spPr>
        <p:txBody>
          <a:bodyPr spcFirstLastPara="1" vert="horz" wrap="square" lIns="121900" tIns="60933" rIns="121900" bIns="60933" rtlCol="0" anchor="t" anchorCtr="0">
            <a:noAutofit/>
          </a:bodyPr>
          <a:lstStyle/>
          <a:p>
            <a:pPr marL="0" indent="0"/>
            <a:endParaRPr sz="3200"/>
          </a:p>
          <a:p>
            <a:pPr marL="0" indent="0">
              <a:spcBef>
                <a:spcPts val="1333"/>
              </a:spcBef>
            </a:pPr>
            <a:r>
              <a:rPr lang="en" sz="3200"/>
              <a:t>Implications:</a:t>
            </a:r>
            <a:endParaRPr sz="3200"/>
          </a:p>
          <a:p>
            <a:pPr marL="0" indent="0">
              <a:spcBef>
                <a:spcPts val="1333"/>
              </a:spcBef>
            </a:pPr>
            <a:r>
              <a:rPr lang="en" sz="3200"/>
              <a:t>What are the implications, both short and long term, for your institution?</a:t>
            </a:r>
            <a:endParaRPr sz="3200"/>
          </a:p>
          <a:p>
            <a:pPr marL="0" indent="0">
              <a:spcBef>
                <a:spcPts val="1333"/>
              </a:spcBef>
            </a:pPr>
            <a:endParaRPr sz="3200"/>
          </a:p>
          <a:p>
            <a:pPr indent="0">
              <a:spcBef>
                <a:spcPts val="1333"/>
              </a:spcBef>
            </a:pPr>
            <a:endParaRPr/>
          </a:p>
        </p:txBody>
      </p:sp>
    </p:spTree>
    <p:extLst>
      <p:ext uri="{BB962C8B-B14F-4D97-AF65-F5344CB8AC3E}">
        <p14:creationId xmlns:p14="http://schemas.microsoft.com/office/powerpoint/2010/main" val="339569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1"/>
          <p:cNvSpPr txBox="1">
            <a:spLocks noGrp="1"/>
          </p:cNvSpPr>
          <p:nvPr>
            <p:ph type="title"/>
          </p:nvPr>
        </p:nvSpPr>
        <p:spPr>
          <a:xfrm>
            <a:off x="609600" y="584200"/>
            <a:ext cx="10769600" cy="1308400"/>
          </a:xfrm>
          <a:prstGeom prst="rect">
            <a:avLst/>
          </a:prstGeom>
        </p:spPr>
        <p:txBody>
          <a:bodyPr spcFirstLastPara="1" vert="horz" wrap="square" lIns="121900" tIns="60933" rIns="121900" bIns="60933" rtlCol="0" anchor="t" anchorCtr="0">
            <a:noAutofit/>
          </a:bodyPr>
          <a:lstStyle/>
          <a:p>
            <a:r>
              <a:rPr lang="en"/>
              <a:t>But what does digital transformation really mean for higher ed?</a:t>
            </a:r>
            <a:endParaRPr/>
          </a:p>
        </p:txBody>
      </p:sp>
      <p:sp>
        <p:nvSpPr>
          <p:cNvPr id="178" name="Google Shape;178;p41"/>
          <p:cNvSpPr txBox="1">
            <a:spLocks noGrp="1"/>
          </p:cNvSpPr>
          <p:nvPr>
            <p:ph type="body" idx="1"/>
          </p:nvPr>
        </p:nvSpPr>
        <p:spPr>
          <a:xfrm>
            <a:off x="609600" y="1498601"/>
            <a:ext cx="10769600" cy="4165600"/>
          </a:xfrm>
          <a:prstGeom prst="rect">
            <a:avLst/>
          </a:prstGeom>
        </p:spPr>
        <p:txBody>
          <a:bodyPr spcFirstLastPara="1" vert="horz" wrap="square" lIns="121900" tIns="60933" rIns="121900" bIns="60933" rtlCol="0" anchor="t" anchorCtr="0">
            <a:noAutofit/>
          </a:bodyPr>
          <a:lstStyle/>
          <a:p>
            <a:pPr marL="0" indent="0"/>
            <a:endParaRPr sz="3200"/>
          </a:p>
          <a:p>
            <a:pPr marL="0" indent="0"/>
            <a:r>
              <a:rPr lang="en" sz="3200"/>
              <a:t>Urgency:</a:t>
            </a:r>
            <a:endParaRPr sz="3200"/>
          </a:p>
          <a:p>
            <a:pPr marL="0" indent="0">
              <a:spcBef>
                <a:spcPts val="1333"/>
              </a:spcBef>
            </a:pPr>
            <a:r>
              <a:rPr lang="en" sz="3200"/>
              <a:t>What is the urgency for doing this work?</a:t>
            </a:r>
            <a:endParaRPr sz="3200"/>
          </a:p>
          <a:p>
            <a:pPr indent="0">
              <a:spcBef>
                <a:spcPts val="1333"/>
              </a:spcBef>
            </a:pPr>
            <a:endParaRPr/>
          </a:p>
        </p:txBody>
      </p:sp>
    </p:spTree>
    <p:extLst>
      <p:ext uri="{BB962C8B-B14F-4D97-AF65-F5344CB8AC3E}">
        <p14:creationId xmlns:p14="http://schemas.microsoft.com/office/powerpoint/2010/main" val="75545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900</Words>
  <Application>Microsoft Macintosh PowerPoint</Application>
  <PresentationFormat>Widescreen</PresentationFormat>
  <Paragraphs>130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Our goals for you</vt:lpstr>
      <vt:lpstr>Today’s presenters</vt:lpstr>
      <vt:lpstr>Dx Task Force Goals</vt:lpstr>
      <vt:lpstr>Dx Definition</vt:lpstr>
      <vt:lpstr>From Disruption to Transformation</vt:lpstr>
      <vt:lpstr>But what does digital transformation really mean for higher ed?</vt:lpstr>
      <vt:lpstr>But what does digital transformation really mean for higher ed?</vt:lpstr>
      <vt:lpstr>But what does digital transformation really mean for higher ed?</vt:lpstr>
      <vt:lpstr>Discussion</vt:lpstr>
      <vt:lpstr>EDUCAUSE Plans</vt:lpstr>
      <vt:lpstr>Dx Next Steps</vt:lpstr>
      <vt:lpstr>Dx Next Steps</vt:lpstr>
      <vt:lpstr>Please take a moment to evaluate this session There are two ways to access the session and presenter evaluations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Reinitz</dc:creator>
  <cp:lastModifiedBy>Betsy Reinitz</cp:lastModifiedBy>
  <cp:revision>3</cp:revision>
  <dcterms:created xsi:type="dcterms:W3CDTF">2018-10-26T16:28:19Z</dcterms:created>
  <dcterms:modified xsi:type="dcterms:W3CDTF">2018-10-26T18:39:05Z</dcterms:modified>
</cp:coreProperties>
</file>