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sldIdLst>
    <p:sldId id="257" r:id="rId2"/>
    <p:sldId id="258" r:id="rId3"/>
    <p:sldId id="259" r:id="rId4"/>
    <p:sldId id="298" r:id="rId5"/>
    <p:sldId id="260" r:id="rId6"/>
    <p:sldId id="268" r:id="rId7"/>
    <p:sldId id="294" r:id="rId8"/>
    <p:sldId id="328" r:id="rId9"/>
    <p:sldId id="285" r:id="rId10"/>
    <p:sldId id="284" r:id="rId11"/>
    <p:sldId id="316" r:id="rId12"/>
    <p:sldId id="262" r:id="rId13"/>
    <p:sldId id="306" r:id="rId14"/>
    <p:sldId id="304" r:id="rId15"/>
    <p:sldId id="308" r:id="rId16"/>
    <p:sldId id="315" r:id="rId17"/>
    <p:sldId id="309" r:id="rId18"/>
    <p:sldId id="331" r:id="rId19"/>
    <p:sldId id="310" r:id="rId20"/>
    <p:sldId id="307" r:id="rId21"/>
    <p:sldId id="317" r:id="rId22"/>
    <p:sldId id="305" r:id="rId23"/>
    <p:sldId id="312" r:id="rId24"/>
    <p:sldId id="313" r:id="rId25"/>
    <p:sldId id="333" r:id="rId26"/>
    <p:sldId id="319" r:id="rId27"/>
    <p:sldId id="320" r:id="rId28"/>
    <p:sldId id="332" r:id="rId29"/>
    <p:sldId id="321" r:id="rId30"/>
    <p:sldId id="322" r:id="rId31"/>
    <p:sldId id="323" r:id="rId32"/>
    <p:sldId id="324" r:id="rId33"/>
    <p:sldId id="329" r:id="rId34"/>
    <p:sldId id="330" r:id="rId35"/>
    <p:sldId id="327" r:id="rId36"/>
    <p:sldId id="326" r:id="rId37"/>
    <p:sldId id="266" r:id="rId38"/>
    <p:sldId id="270" r:id="rId39"/>
    <p:sldId id="29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31"/>
    <p:restoredTop sz="91346"/>
  </p:normalViewPr>
  <p:slideViewPr>
    <p:cSldViewPr snapToGrid="0" snapToObjects="1">
      <p:cViewPr varScale="1">
        <p:scale>
          <a:sx n="103" d="100"/>
          <a:sy n="103" d="100"/>
        </p:scale>
        <p:origin x="208" y="4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31B7E3-F0D6-7A43-9C30-4325C1E9B800}" type="doc">
      <dgm:prSet loTypeId="urn:microsoft.com/office/officeart/2005/8/layout/radial5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9A716DF-21E3-2441-9B44-6122245E2CAA}">
      <dgm:prSet phldrT="[Text]"/>
      <dgm:spPr/>
      <dgm:t>
        <a:bodyPr/>
        <a:lstStyle/>
        <a:p>
          <a:r>
            <a:rPr lang="en-US" dirty="0"/>
            <a:t>Classroom Council</a:t>
          </a:r>
        </a:p>
      </dgm:t>
    </dgm:pt>
    <dgm:pt modelId="{238C19D6-4317-4349-B3D6-5234F37BEDF2}" type="parTrans" cxnId="{8DCDD1E8-5473-5548-BEF4-BE0B79E49F6D}">
      <dgm:prSet/>
      <dgm:spPr/>
      <dgm:t>
        <a:bodyPr/>
        <a:lstStyle/>
        <a:p>
          <a:endParaRPr lang="en-US"/>
        </a:p>
      </dgm:t>
    </dgm:pt>
    <dgm:pt modelId="{CAF6EBA5-B380-F54C-8E67-8BCCE6F4A79D}" type="sibTrans" cxnId="{8DCDD1E8-5473-5548-BEF4-BE0B79E49F6D}">
      <dgm:prSet/>
      <dgm:spPr/>
      <dgm:t>
        <a:bodyPr/>
        <a:lstStyle/>
        <a:p>
          <a:endParaRPr lang="en-US"/>
        </a:p>
      </dgm:t>
    </dgm:pt>
    <dgm:pt modelId="{E62AF456-6BF4-E742-92E2-4E4BCEA893D4}">
      <dgm:prSet phldrT="[Text]"/>
      <dgm:spPr/>
      <dgm:t>
        <a:bodyPr/>
        <a:lstStyle/>
        <a:p>
          <a:r>
            <a:rPr lang="en-US" dirty="0"/>
            <a:t>Technology</a:t>
          </a:r>
        </a:p>
      </dgm:t>
    </dgm:pt>
    <dgm:pt modelId="{C3924D1F-E4B1-4D47-A276-F674E06B0E4E}" type="parTrans" cxnId="{58344CD5-D4C9-B641-98D5-2CCDAAFE75E3}">
      <dgm:prSet/>
      <dgm:spPr/>
      <dgm:t>
        <a:bodyPr/>
        <a:lstStyle/>
        <a:p>
          <a:endParaRPr lang="en-US"/>
        </a:p>
      </dgm:t>
    </dgm:pt>
    <dgm:pt modelId="{BB9AAA76-8C2A-C649-87D9-C58C6335B0AF}" type="sibTrans" cxnId="{58344CD5-D4C9-B641-98D5-2CCDAAFE75E3}">
      <dgm:prSet/>
      <dgm:spPr/>
      <dgm:t>
        <a:bodyPr/>
        <a:lstStyle/>
        <a:p>
          <a:endParaRPr lang="en-US"/>
        </a:p>
      </dgm:t>
    </dgm:pt>
    <dgm:pt modelId="{BD07E9EE-2AC2-8945-A7A6-916D64E4FC19}">
      <dgm:prSet phldrT="[Text]"/>
      <dgm:spPr/>
      <dgm:t>
        <a:bodyPr/>
        <a:lstStyle/>
        <a:p>
          <a:r>
            <a:rPr lang="en-US" dirty="0"/>
            <a:t>Security</a:t>
          </a:r>
        </a:p>
      </dgm:t>
    </dgm:pt>
    <dgm:pt modelId="{FBF865AB-0D75-194C-9718-FDADFD9DF8DF}" type="parTrans" cxnId="{E6D5BF63-65A2-A04D-ADA0-02CBAA007BBA}">
      <dgm:prSet/>
      <dgm:spPr/>
      <dgm:t>
        <a:bodyPr/>
        <a:lstStyle/>
        <a:p>
          <a:endParaRPr lang="en-US"/>
        </a:p>
      </dgm:t>
    </dgm:pt>
    <dgm:pt modelId="{A9209CA9-D032-1B4A-A795-643345FC3650}" type="sibTrans" cxnId="{E6D5BF63-65A2-A04D-ADA0-02CBAA007BBA}">
      <dgm:prSet/>
      <dgm:spPr/>
      <dgm:t>
        <a:bodyPr/>
        <a:lstStyle/>
        <a:p>
          <a:endParaRPr lang="en-US"/>
        </a:p>
      </dgm:t>
    </dgm:pt>
    <dgm:pt modelId="{5A61C774-4074-D64F-9F70-5F7C732F8639}">
      <dgm:prSet phldrT="[Text]"/>
      <dgm:spPr/>
      <dgm:t>
        <a:bodyPr/>
        <a:lstStyle/>
        <a:p>
          <a:r>
            <a:rPr lang="en-US" dirty="0"/>
            <a:t>Registrar / Scheduling</a:t>
          </a:r>
        </a:p>
      </dgm:t>
    </dgm:pt>
    <dgm:pt modelId="{EA6FB5F6-01C2-4A45-A15D-52747BE9DECD}" type="parTrans" cxnId="{BD634106-03D0-9A48-9F0F-A86C6F3BF489}">
      <dgm:prSet/>
      <dgm:spPr/>
      <dgm:t>
        <a:bodyPr/>
        <a:lstStyle/>
        <a:p>
          <a:endParaRPr lang="en-US"/>
        </a:p>
      </dgm:t>
    </dgm:pt>
    <dgm:pt modelId="{4178B104-6662-FD4D-AB80-E55A79113EE6}" type="sibTrans" cxnId="{BD634106-03D0-9A48-9F0F-A86C6F3BF489}">
      <dgm:prSet/>
      <dgm:spPr/>
      <dgm:t>
        <a:bodyPr/>
        <a:lstStyle/>
        <a:p>
          <a:endParaRPr lang="en-US"/>
        </a:p>
      </dgm:t>
    </dgm:pt>
    <dgm:pt modelId="{9CB18711-5074-6D4B-A78D-EB84FD2A35F7}">
      <dgm:prSet phldrT="[Text]"/>
      <dgm:spPr/>
      <dgm:t>
        <a:bodyPr/>
        <a:lstStyle/>
        <a:p>
          <a:r>
            <a:rPr lang="en-US" dirty="0"/>
            <a:t>Facilities</a:t>
          </a:r>
        </a:p>
      </dgm:t>
    </dgm:pt>
    <dgm:pt modelId="{5C49F3EB-027C-8C41-82E8-3F0ED1DDFF1C}" type="parTrans" cxnId="{14A47B17-4B74-A741-A94B-DE0807DA3299}">
      <dgm:prSet/>
      <dgm:spPr/>
      <dgm:t>
        <a:bodyPr/>
        <a:lstStyle/>
        <a:p>
          <a:endParaRPr lang="en-US"/>
        </a:p>
      </dgm:t>
    </dgm:pt>
    <dgm:pt modelId="{F04DA406-3BE1-954D-8E59-33AE115E2F98}" type="sibTrans" cxnId="{14A47B17-4B74-A741-A94B-DE0807DA3299}">
      <dgm:prSet/>
      <dgm:spPr/>
      <dgm:t>
        <a:bodyPr/>
        <a:lstStyle/>
        <a:p>
          <a:endParaRPr lang="en-US"/>
        </a:p>
      </dgm:t>
    </dgm:pt>
    <dgm:pt modelId="{871C3F4B-C332-4846-9F03-65F3787CD0E8}">
      <dgm:prSet phldrT="[Text]"/>
      <dgm:spPr/>
      <dgm:t>
        <a:bodyPr/>
        <a:lstStyle/>
        <a:p>
          <a:r>
            <a:rPr lang="en-US" dirty="0"/>
            <a:t>Teaching &amp; Learning</a:t>
          </a:r>
        </a:p>
      </dgm:t>
    </dgm:pt>
    <dgm:pt modelId="{D1FBA32A-91DE-2F45-A45A-FC887C5BBB8B}" type="parTrans" cxnId="{6A201868-E04D-AB40-8930-125950406891}">
      <dgm:prSet/>
      <dgm:spPr/>
      <dgm:t>
        <a:bodyPr/>
        <a:lstStyle/>
        <a:p>
          <a:endParaRPr lang="en-US"/>
        </a:p>
      </dgm:t>
    </dgm:pt>
    <dgm:pt modelId="{D1B17090-37B5-6143-B892-2553379C4F7D}" type="sibTrans" cxnId="{6A201868-E04D-AB40-8930-125950406891}">
      <dgm:prSet/>
      <dgm:spPr/>
      <dgm:t>
        <a:bodyPr/>
        <a:lstStyle/>
        <a:p>
          <a:endParaRPr lang="en-US"/>
        </a:p>
      </dgm:t>
    </dgm:pt>
    <dgm:pt modelId="{E200F8A6-CCF9-3949-AA85-95B382A5EBAF}">
      <dgm:prSet phldrT="[Text]"/>
      <dgm:spPr/>
      <dgm:t>
        <a:bodyPr/>
        <a:lstStyle/>
        <a:p>
          <a:r>
            <a:rPr lang="en-US" dirty="0"/>
            <a:t>Provost's Office</a:t>
          </a:r>
        </a:p>
      </dgm:t>
    </dgm:pt>
    <dgm:pt modelId="{AA092680-5090-E746-8540-1045E24564DC}" type="parTrans" cxnId="{498A7DDF-4F6A-3B47-9103-13D793A8BF9C}">
      <dgm:prSet/>
      <dgm:spPr/>
      <dgm:t>
        <a:bodyPr/>
        <a:lstStyle/>
        <a:p>
          <a:endParaRPr lang="en-US"/>
        </a:p>
      </dgm:t>
    </dgm:pt>
    <dgm:pt modelId="{7C509A2A-DF93-9842-ADD8-D8C276A1F911}" type="sibTrans" cxnId="{498A7DDF-4F6A-3B47-9103-13D793A8BF9C}">
      <dgm:prSet/>
      <dgm:spPr/>
      <dgm:t>
        <a:bodyPr/>
        <a:lstStyle/>
        <a:p>
          <a:endParaRPr lang="en-US"/>
        </a:p>
      </dgm:t>
    </dgm:pt>
    <dgm:pt modelId="{1F5C560F-4C34-FD4B-882C-B6D3E16262AD}" type="pres">
      <dgm:prSet presAssocID="{3131B7E3-F0D6-7A43-9C30-4325C1E9B80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C86011C-496A-5446-AB96-25E3767DA077}" type="pres">
      <dgm:prSet presAssocID="{89A716DF-21E3-2441-9B44-6122245E2CAA}" presName="centerShape" presStyleLbl="node0" presStyleIdx="0" presStyleCnt="1" custScaleX="117299" custScaleY="117299"/>
      <dgm:spPr/>
    </dgm:pt>
    <dgm:pt modelId="{97FA1CA4-1C4D-594E-BD8D-32B4488C23C0}" type="pres">
      <dgm:prSet presAssocID="{C3924D1F-E4B1-4D47-A276-F674E06B0E4E}" presName="parTrans" presStyleLbl="sibTrans2D1" presStyleIdx="0" presStyleCnt="6"/>
      <dgm:spPr/>
    </dgm:pt>
    <dgm:pt modelId="{E4A4F070-B3F9-014E-84F6-02929F865384}" type="pres">
      <dgm:prSet presAssocID="{C3924D1F-E4B1-4D47-A276-F674E06B0E4E}" presName="connectorText" presStyleLbl="sibTrans2D1" presStyleIdx="0" presStyleCnt="6"/>
      <dgm:spPr/>
    </dgm:pt>
    <dgm:pt modelId="{0DF26017-AA04-E04A-AAC1-44B372725D44}" type="pres">
      <dgm:prSet presAssocID="{E62AF456-6BF4-E742-92E2-4E4BCEA893D4}" presName="node" presStyleLbl="node1" presStyleIdx="0" presStyleCnt="6" custScaleX="117299" custScaleY="117299">
        <dgm:presLayoutVars>
          <dgm:bulletEnabled val="1"/>
        </dgm:presLayoutVars>
      </dgm:prSet>
      <dgm:spPr/>
    </dgm:pt>
    <dgm:pt modelId="{9162DA7D-5780-8F4D-9F35-9A09B9CAC2AF}" type="pres">
      <dgm:prSet presAssocID="{FBF865AB-0D75-194C-9718-FDADFD9DF8DF}" presName="parTrans" presStyleLbl="sibTrans2D1" presStyleIdx="1" presStyleCnt="6"/>
      <dgm:spPr/>
    </dgm:pt>
    <dgm:pt modelId="{B54C6A01-A13B-604F-8AFA-90EF2843C818}" type="pres">
      <dgm:prSet presAssocID="{FBF865AB-0D75-194C-9718-FDADFD9DF8DF}" presName="connectorText" presStyleLbl="sibTrans2D1" presStyleIdx="1" presStyleCnt="6"/>
      <dgm:spPr/>
    </dgm:pt>
    <dgm:pt modelId="{E1E71B48-CF3D-9C4F-BE52-236FFAD758E1}" type="pres">
      <dgm:prSet presAssocID="{BD07E9EE-2AC2-8945-A7A6-916D64E4FC19}" presName="node" presStyleLbl="node1" presStyleIdx="1" presStyleCnt="6" custScaleX="117299" custScaleY="117299">
        <dgm:presLayoutVars>
          <dgm:bulletEnabled val="1"/>
        </dgm:presLayoutVars>
      </dgm:prSet>
      <dgm:spPr/>
    </dgm:pt>
    <dgm:pt modelId="{F7CDFAEA-BBB4-704D-9D6B-FAC25750D902}" type="pres">
      <dgm:prSet presAssocID="{EA6FB5F6-01C2-4A45-A15D-52747BE9DECD}" presName="parTrans" presStyleLbl="sibTrans2D1" presStyleIdx="2" presStyleCnt="6"/>
      <dgm:spPr/>
    </dgm:pt>
    <dgm:pt modelId="{2EB885F5-5BCF-2041-B8EF-10ED819F7F3F}" type="pres">
      <dgm:prSet presAssocID="{EA6FB5F6-01C2-4A45-A15D-52747BE9DECD}" presName="connectorText" presStyleLbl="sibTrans2D1" presStyleIdx="2" presStyleCnt="6"/>
      <dgm:spPr/>
    </dgm:pt>
    <dgm:pt modelId="{CB6CC154-9F79-8F4C-A716-21D8DCB782CD}" type="pres">
      <dgm:prSet presAssocID="{5A61C774-4074-D64F-9F70-5F7C732F8639}" presName="node" presStyleLbl="node1" presStyleIdx="2" presStyleCnt="6" custScaleX="117299" custScaleY="117299">
        <dgm:presLayoutVars>
          <dgm:bulletEnabled val="1"/>
        </dgm:presLayoutVars>
      </dgm:prSet>
      <dgm:spPr/>
    </dgm:pt>
    <dgm:pt modelId="{F1D907CC-4728-584B-A727-F2692E1BCD62}" type="pres">
      <dgm:prSet presAssocID="{5C49F3EB-027C-8C41-82E8-3F0ED1DDFF1C}" presName="parTrans" presStyleLbl="sibTrans2D1" presStyleIdx="3" presStyleCnt="6"/>
      <dgm:spPr/>
    </dgm:pt>
    <dgm:pt modelId="{E5D84F9F-DC6E-F04D-96E8-97588C1E4CCE}" type="pres">
      <dgm:prSet presAssocID="{5C49F3EB-027C-8C41-82E8-3F0ED1DDFF1C}" presName="connectorText" presStyleLbl="sibTrans2D1" presStyleIdx="3" presStyleCnt="6"/>
      <dgm:spPr/>
    </dgm:pt>
    <dgm:pt modelId="{C9B48759-47F1-EA4E-8EF3-608705DB9020}" type="pres">
      <dgm:prSet presAssocID="{9CB18711-5074-6D4B-A78D-EB84FD2A35F7}" presName="node" presStyleLbl="node1" presStyleIdx="3" presStyleCnt="6" custScaleX="117299" custScaleY="117299">
        <dgm:presLayoutVars>
          <dgm:bulletEnabled val="1"/>
        </dgm:presLayoutVars>
      </dgm:prSet>
      <dgm:spPr/>
    </dgm:pt>
    <dgm:pt modelId="{4254F960-4A9E-594B-AAB0-C941B51C0168}" type="pres">
      <dgm:prSet presAssocID="{D1FBA32A-91DE-2F45-A45A-FC887C5BBB8B}" presName="parTrans" presStyleLbl="sibTrans2D1" presStyleIdx="4" presStyleCnt="6"/>
      <dgm:spPr/>
    </dgm:pt>
    <dgm:pt modelId="{2ED7BE50-4648-DD40-8B4C-50A67AF53284}" type="pres">
      <dgm:prSet presAssocID="{D1FBA32A-91DE-2F45-A45A-FC887C5BBB8B}" presName="connectorText" presStyleLbl="sibTrans2D1" presStyleIdx="4" presStyleCnt="6"/>
      <dgm:spPr/>
    </dgm:pt>
    <dgm:pt modelId="{5855E1B2-FDC7-D64B-8F15-1694C94CE731}" type="pres">
      <dgm:prSet presAssocID="{871C3F4B-C332-4846-9F03-65F3787CD0E8}" presName="node" presStyleLbl="node1" presStyleIdx="4" presStyleCnt="6" custScaleX="117299" custScaleY="117299">
        <dgm:presLayoutVars>
          <dgm:bulletEnabled val="1"/>
        </dgm:presLayoutVars>
      </dgm:prSet>
      <dgm:spPr/>
    </dgm:pt>
    <dgm:pt modelId="{4B270CE5-F290-AF4A-ACDF-EB2677870F0F}" type="pres">
      <dgm:prSet presAssocID="{AA092680-5090-E746-8540-1045E24564DC}" presName="parTrans" presStyleLbl="sibTrans2D1" presStyleIdx="5" presStyleCnt="6"/>
      <dgm:spPr/>
    </dgm:pt>
    <dgm:pt modelId="{D0689E30-196B-2E4C-B7A0-B89BE0DB3845}" type="pres">
      <dgm:prSet presAssocID="{AA092680-5090-E746-8540-1045E24564DC}" presName="connectorText" presStyleLbl="sibTrans2D1" presStyleIdx="5" presStyleCnt="6"/>
      <dgm:spPr/>
    </dgm:pt>
    <dgm:pt modelId="{953571B7-A662-2840-9CAC-24DEDF690C7F}" type="pres">
      <dgm:prSet presAssocID="{E200F8A6-CCF9-3949-AA85-95B382A5EBAF}" presName="node" presStyleLbl="node1" presStyleIdx="5" presStyleCnt="6" custScaleX="117299" custScaleY="117299">
        <dgm:presLayoutVars>
          <dgm:bulletEnabled val="1"/>
        </dgm:presLayoutVars>
      </dgm:prSet>
      <dgm:spPr/>
    </dgm:pt>
  </dgm:ptLst>
  <dgm:cxnLst>
    <dgm:cxn modelId="{BD634106-03D0-9A48-9F0F-A86C6F3BF489}" srcId="{89A716DF-21E3-2441-9B44-6122245E2CAA}" destId="{5A61C774-4074-D64F-9F70-5F7C732F8639}" srcOrd="2" destOrd="0" parTransId="{EA6FB5F6-01C2-4A45-A15D-52747BE9DECD}" sibTransId="{4178B104-6662-FD4D-AB80-E55A79113EE6}"/>
    <dgm:cxn modelId="{3439FF08-0059-5E43-839E-7097557EF3F1}" type="presOf" srcId="{D1FBA32A-91DE-2F45-A45A-FC887C5BBB8B}" destId="{4254F960-4A9E-594B-AAB0-C941B51C0168}" srcOrd="0" destOrd="0" presId="urn:microsoft.com/office/officeart/2005/8/layout/radial5"/>
    <dgm:cxn modelId="{18DA1310-ADBA-E244-AB95-F033ED56C540}" type="presOf" srcId="{5C49F3EB-027C-8C41-82E8-3F0ED1DDFF1C}" destId="{F1D907CC-4728-584B-A727-F2692E1BCD62}" srcOrd="0" destOrd="0" presId="urn:microsoft.com/office/officeart/2005/8/layout/radial5"/>
    <dgm:cxn modelId="{14A47B17-4B74-A741-A94B-DE0807DA3299}" srcId="{89A716DF-21E3-2441-9B44-6122245E2CAA}" destId="{9CB18711-5074-6D4B-A78D-EB84FD2A35F7}" srcOrd="3" destOrd="0" parTransId="{5C49F3EB-027C-8C41-82E8-3F0ED1DDFF1C}" sibTransId="{F04DA406-3BE1-954D-8E59-33AE115E2F98}"/>
    <dgm:cxn modelId="{C91EF337-B068-5349-94E7-5D631775E846}" type="presOf" srcId="{BD07E9EE-2AC2-8945-A7A6-916D64E4FC19}" destId="{E1E71B48-CF3D-9C4F-BE52-236FFAD758E1}" srcOrd="0" destOrd="0" presId="urn:microsoft.com/office/officeart/2005/8/layout/radial5"/>
    <dgm:cxn modelId="{9E012557-EE4D-3B4C-8DE8-12F180DD4BAD}" type="presOf" srcId="{C3924D1F-E4B1-4D47-A276-F674E06B0E4E}" destId="{E4A4F070-B3F9-014E-84F6-02929F865384}" srcOrd="1" destOrd="0" presId="urn:microsoft.com/office/officeart/2005/8/layout/radial5"/>
    <dgm:cxn modelId="{CA0DA863-0AF2-6A40-869B-2BDEB803AB4F}" type="presOf" srcId="{3131B7E3-F0D6-7A43-9C30-4325C1E9B800}" destId="{1F5C560F-4C34-FD4B-882C-B6D3E16262AD}" srcOrd="0" destOrd="0" presId="urn:microsoft.com/office/officeart/2005/8/layout/radial5"/>
    <dgm:cxn modelId="{E6D5BF63-65A2-A04D-ADA0-02CBAA007BBA}" srcId="{89A716DF-21E3-2441-9B44-6122245E2CAA}" destId="{BD07E9EE-2AC2-8945-A7A6-916D64E4FC19}" srcOrd="1" destOrd="0" parTransId="{FBF865AB-0D75-194C-9718-FDADFD9DF8DF}" sibTransId="{A9209CA9-D032-1B4A-A795-643345FC3650}"/>
    <dgm:cxn modelId="{6A201868-E04D-AB40-8930-125950406891}" srcId="{89A716DF-21E3-2441-9B44-6122245E2CAA}" destId="{871C3F4B-C332-4846-9F03-65F3787CD0E8}" srcOrd="4" destOrd="0" parTransId="{D1FBA32A-91DE-2F45-A45A-FC887C5BBB8B}" sibTransId="{D1B17090-37B5-6143-B892-2553379C4F7D}"/>
    <dgm:cxn modelId="{76CD436B-4EE8-6647-B71B-B8A50E0B68D3}" type="presOf" srcId="{E62AF456-6BF4-E742-92E2-4E4BCEA893D4}" destId="{0DF26017-AA04-E04A-AAC1-44B372725D44}" srcOrd="0" destOrd="0" presId="urn:microsoft.com/office/officeart/2005/8/layout/radial5"/>
    <dgm:cxn modelId="{E9304C73-2850-8C49-A25A-B0C2856432FE}" type="presOf" srcId="{C3924D1F-E4B1-4D47-A276-F674E06B0E4E}" destId="{97FA1CA4-1C4D-594E-BD8D-32B4488C23C0}" srcOrd="0" destOrd="0" presId="urn:microsoft.com/office/officeart/2005/8/layout/radial5"/>
    <dgm:cxn modelId="{8F516375-3C84-DF42-AB76-781768971992}" type="presOf" srcId="{5A61C774-4074-D64F-9F70-5F7C732F8639}" destId="{CB6CC154-9F79-8F4C-A716-21D8DCB782CD}" srcOrd="0" destOrd="0" presId="urn:microsoft.com/office/officeart/2005/8/layout/radial5"/>
    <dgm:cxn modelId="{488B5F77-3918-3B43-B562-585476FFDD26}" type="presOf" srcId="{871C3F4B-C332-4846-9F03-65F3787CD0E8}" destId="{5855E1B2-FDC7-D64B-8F15-1694C94CE731}" srcOrd="0" destOrd="0" presId="urn:microsoft.com/office/officeart/2005/8/layout/radial5"/>
    <dgm:cxn modelId="{CB0E837D-BDF1-FF49-A187-FF72C701856A}" type="presOf" srcId="{5C49F3EB-027C-8C41-82E8-3F0ED1DDFF1C}" destId="{E5D84F9F-DC6E-F04D-96E8-97588C1E4CCE}" srcOrd="1" destOrd="0" presId="urn:microsoft.com/office/officeart/2005/8/layout/radial5"/>
    <dgm:cxn modelId="{FF80A790-04B1-8548-BC75-B8CCBAC51A49}" type="presOf" srcId="{D1FBA32A-91DE-2F45-A45A-FC887C5BBB8B}" destId="{2ED7BE50-4648-DD40-8B4C-50A67AF53284}" srcOrd="1" destOrd="0" presId="urn:microsoft.com/office/officeart/2005/8/layout/radial5"/>
    <dgm:cxn modelId="{E1224193-FA54-E647-B330-72A58A5F25B8}" type="presOf" srcId="{EA6FB5F6-01C2-4A45-A15D-52747BE9DECD}" destId="{F7CDFAEA-BBB4-704D-9D6B-FAC25750D902}" srcOrd="0" destOrd="0" presId="urn:microsoft.com/office/officeart/2005/8/layout/radial5"/>
    <dgm:cxn modelId="{660CF19A-01D0-0E4C-B03F-1DD3B7E2A693}" type="presOf" srcId="{AA092680-5090-E746-8540-1045E24564DC}" destId="{D0689E30-196B-2E4C-B7A0-B89BE0DB3845}" srcOrd="1" destOrd="0" presId="urn:microsoft.com/office/officeart/2005/8/layout/radial5"/>
    <dgm:cxn modelId="{AD3B6DC5-D31C-5745-8313-E26178582C00}" type="presOf" srcId="{89A716DF-21E3-2441-9B44-6122245E2CAA}" destId="{6C86011C-496A-5446-AB96-25E3767DA077}" srcOrd="0" destOrd="0" presId="urn:microsoft.com/office/officeart/2005/8/layout/radial5"/>
    <dgm:cxn modelId="{D251BDD1-7C99-1A46-B7EF-5C7C47B14E8F}" type="presOf" srcId="{AA092680-5090-E746-8540-1045E24564DC}" destId="{4B270CE5-F290-AF4A-ACDF-EB2677870F0F}" srcOrd="0" destOrd="0" presId="urn:microsoft.com/office/officeart/2005/8/layout/radial5"/>
    <dgm:cxn modelId="{58344CD5-D4C9-B641-98D5-2CCDAAFE75E3}" srcId="{89A716DF-21E3-2441-9B44-6122245E2CAA}" destId="{E62AF456-6BF4-E742-92E2-4E4BCEA893D4}" srcOrd="0" destOrd="0" parTransId="{C3924D1F-E4B1-4D47-A276-F674E06B0E4E}" sibTransId="{BB9AAA76-8C2A-C649-87D9-C58C6335B0AF}"/>
    <dgm:cxn modelId="{572CBED6-7852-5C49-83A4-51E371A629B0}" type="presOf" srcId="{FBF865AB-0D75-194C-9718-FDADFD9DF8DF}" destId="{B54C6A01-A13B-604F-8AFA-90EF2843C818}" srcOrd="1" destOrd="0" presId="urn:microsoft.com/office/officeart/2005/8/layout/radial5"/>
    <dgm:cxn modelId="{498A7DDF-4F6A-3B47-9103-13D793A8BF9C}" srcId="{89A716DF-21E3-2441-9B44-6122245E2CAA}" destId="{E200F8A6-CCF9-3949-AA85-95B382A5EBAF}" srcOrd="5" destOrd="0" parTransId="{AA092680-5090-E746-8540-1045E24564DC}" sibTransId="{7C509A2A-DF93-9842-ADD8-D8C276A1F911}"/>
    <dgm:cxn modelId="{8DCDD1E8-5473-5548-BEF4-BE0B79E49F6D}" srcId="{3131B7E3-F0D6-7A43-9C30-4325C1E9B800}" destId="{89A716DF-21E3-2441-9B44-6122245E2CAA}" srcOrd="0" destOrd="0" parTransId="{238C19D6-4317-4349-B3D6-5234F37BEDF2}" sibTransId="{CAF6EBA5-B380-F54C-8E67-8BCCE6F4A79D}"/>
    <dgm:cxn modelId="{95FD62ED-763A-E340-8158-83158BB4BF4B}" type="presOf" srcId="{EA6FB5F6-01C2-4A45-A15D-52747BE9DECD}" destId="{2EB885F5-5BCF-2041-B8EF-10ED819F7F3F}" srcOrd="1" destOrd="0" presId="urn:microsoft.com/office/officeart/2005/8/layout/radial5"/>
    <dgm:cxn modelId="{E8E557F2-5C34-A04E-B0F4-50FF7B17F7E3}" type="presOf" srcId="{FBF865AB-0D75-194C-9718-FDADFD9DF8DF}" destId="{9162DA7D-5780-8F4D-9F35-9A09B9CAC2AF}" srcOrd="0" destOrd="0" presId="urn:microsoft.com/office/officeart/2005/8/layout/radial5"/>
    <dgm:cxn modelId="{868F8EFC-059B-3343-9281-D313F41ECBA8}" type="presOf" srcId="{9CB18711-5074-6D4B-A78D-EB84FD2A35F7}" destId="{C9B48759-47F1-EA4E-8EF3-608705DB9020}" srcOrd="0" destOrd="0" presId="urn:microsoft.com/office/officeart/2005/8/layout/radial5"/>
    <dgm:cxn modelId="{59305BFF-3E8B-B74C-AF93-68D7DBF342CA}" type="presOf" srcId="{E200F8A6-CCF9-3949-AA85-95B382A5EBAF}" destId="{953571B7-A662-2840-9CAC-24DEDF690C7F}" srcOrd="0" destOrd="0" presId="urn:microsoft.com/office/officeart/2005/8/layout/radial5"/>
    <dgm:cxn modelId="{A09C57AE-8EF7-584E-BD68-D8EB39189AF5}" type="presParOf" srcId="{1F5C560F-4C34-FD4B-882C-B6D3E16262AD}" destId="{6C86011C-496A-5446-AB96-25E3767DA077}" srcOrd="0" destOrd="0" presId="urn:microsoft.com/office/officeart/2005/8/layout/radial5"/>
    <dgm:cxn modelId="{05D6E43E-4A45-2846-B689-35004E85EEC8}" type="presParOf" srcId="{1F5C560F-4C34-FD4B-882C-B6D3E16262AD}" destId="{97FA1CA4-1C4D-594E-BD8D-32B4488C23C0}" srcOrd="1" destOrd="0" presId="urn:microsoft.com/office/officeart/2005/8/layout/radial5"/>
    <dgm:cxn modelId="{78536E60-A23A-764A-9807-3D6B2391338F}" type="presParOf" srcId="{97FA1CA4-1C4D-594E-BD8D-32B4488C23C0}" destId="{E4A4F070-B3F9-014E-84F6-02929F865384}" srcOrd="0" destOrd="0" presId="urn:microsoft.com/office/officeart/2005/8/layout/radial5"/>
    <dgm:cxn modelId="{F8D86115-C5F7-AA47-BD20-285B91157A9A}" type="presParOf" srcId="{1F5C560F-4C34-FD4B-882C-B6D3E16262AD}" destId="{0DF26017-AA04-E04A-AAC1-44B372725D44}" srcOrd="2" destOrd="0" presId="urn:microsoft.com/office/officeart/2005/8/layout/radial5"/>
    <dgm:cxn modelId="{526A8868-D22A-DB47-97AC-BAA5CE6D6CDF}" type="presParOf" srcId="{1F5C560F-4C34-FD4B-882C-B6D3E16262AD}" destId="{9162DA7D-5780-8F4D-9F35-9A09B9CAC2AF}" srcOrd="3" destOrd="0" presId="urn:microsoft.com/office/officeart/2005/8/layout/radial5"/>
    <dgm:cxn modelId="{845E16E1-5C06-A149-AD31-340481373C45}" type="presParOf" srcId="{9162DA7D-5780-8F4D-9F35-9A09B9CAC2AF}" destId="{B54C6A01-A13B-604F-8AFA-90EF2843C818}" srcOrd="0" destOrd="0" presId="urn:microsoft.com/office/officeart/2005/8/layout/radial5"/>
    <dgm:cxn modelId="{2D19BAD7-D122-FD4C-9657-68B0E91DEA17}" type="presParOf" srcId="{1F5C560F-4C34-FD4B-882C-B6D3E16262AD}" destId="{E1E71B48-CF3D-9C4F-BE52-236FFAD758E1}" srcOrd="4" destOrd="0" presId="urn:microsoft.com/office/officeart/2005/8/layout/radial5"/>
    <dgm:cxn modelId="{EE3EA5AF-4E06-3441-8B3A-17E0D62D14FE}" type="presParOf" srcId="{1F5C560F-4C34-FD4B-882C-B6D3E16262AD}" destId="{F7CDFAEA-BBB4-704D-9D6B-FAC25750D902}" srcOrd="5" destOrd="0" presId="urn:microsoft.com/office/officeart/2005/8/layout/radial5"/>
    <dgm:cxn modelId="{3DF9B200-01A7-4A44-8F31-E847AA73B000}" type="presParOf" srcId="{F7CDFAEA-BBB4-704D-9D6B-FAC25750D902}" destId="{2EB885F5-5BCF-2041-B8EF-10ED819F7F3F}" srcOrd="0" destOrd="0" presId="urn:microsoft.com/office/officeart/2005/8/layout/radial5"/>
    <dgm:cxn modelId="{55D57AE9-6A49-C846-B369-A857F97184FC}" type="presParOf" srcId="{1F5C560F-4C34-FD4B-882C-B6D3E16262AD}" destId="{CB6CC154-9F79-8F4C-A716-21D8DCB782CD}" srcOrd="6" destOrd="0" presId="urn:microsoft.com/office/officeart/2005/8/layout/radial5"/>
    <dgm:cxn modelId="{D8919CCA-9843-0A45-9986-2789C9AF1D06}" type="presParOf" srcId="{1F5C560F-4C34-FD4B-882C-B6D3E16262AD}" destId="{F1D907CC-4728-584B-A727-F2692E1BCD62}" srcOrd="7" destOrd="0" presId="urn:microsoft.com/office/officeart/2005/8/layout/radial5"/>
    <dgm:cxn modelId="{C2AED354-867D-BF4A-93FD-DC7947B276A9}" type="presParOf" srcId="{F1D907CC-4728-584B-A727-F2692E1BCD62}" destId="{E5D84F9F-DC6E-F04D-96E8-97588C1E4CCE}" srcOrd="0" destOrd="0" presId="urn:microsoft.com/office/officeart/2005/8/layout/radial5"/>
    <dgm:cxn modelId="{D0C7392C-F4F4-074C-8B92-F86D4751FD54}" type="presParOf" srcId="{1F5C560F-4C34-FD4B-882C-B6D3E16262AD}" destId="{C9B48759-47F1-EA4E-8EF3-608705DB9020}" srcOrd="8" destOrd="0" presId="urn:microsoft.com/office/officeart/2005/8/layout/radial5"/>
    <dgm:cxn modelId="{E1B74760-F487-DE41-B5AC-DDD4D876ADA9}" type="presParOf" srcId="{1F5C560F-4C34-FD4B-882C-B6D3E16262AD}" destId="{4254F960-4A9E-594B-AAB0-C941B51C0168}" srcOrd="9" destOrd="0" presId="urn:microsoft.com/office/officeart/2005/8/layout/radial5"/>
    <dgm:cxn modelId="{FCFCEF23-3BAE-7443-A11C-CDFF02D7AECC}" type="presParOf" srcId="{4254F960-4A9E-594B-AAB0-C941B51C0168}" destId="{2ED7BE50-4648-DD40-8B4C-50A67AF53284}" srcOrd="0" destOrd="0" presId="urn:microsoft.com/office/officeart/2005/8/layout/radial5"/>
    <dgm:cxn modelId="{EF7091DA-4D10-8C41-87FE-2ABF2C839A7F}" type="presParOf" srcId="{1F5C560F-4C34-FD4B-882C-B6D3E16262AD}" destId="{5855E1B2-FDC7-D64B-8F15-1694C94CE731}" srcOrd="10" destOrd="0" presId="urn:microsoft.com/office/officeart/2005/8/layout/radial5"/>
    <dgm:cxn modelId="{25F0DDC6-DABF-4C4E-8FC4-0CE6D5B73F59}" type="presParOf" srcId="{1F5C560F-4C34-FD4B-882C-B6D3E16262AD}" destId="{4B270CE5-F290-AF4A-ACDF-EB2677870F0F}" srcOrd="11" destOrd="0" presId="urn:microsoft.com/office/officeart/2005/8/layout/radial5"/>
    <dgm:cxn modelId="{3A6A1B62-C650-CE4B-98C7-ACBEBBBE8A3F}" type="presParOf" srcId="{4B270CE5-F290-AF4A-ACDF-EB2677870F0F}" destId="{D0689E30-196B-2E4C-B7A0-B89BE0DB3845}" srcOrd="0" destOrd="0" presId="urn:microsoft.com/office/officeart/2005/8/layout/radial5"/>
    <dgm:cxn modelId="{D80791A3-18C4-E540-B83C-620891936FA4}" type="presParOf" srcId="{1F5C560F-4C34-FD4B-882C-B6D3E16262AD}" destId="{953571B7-A662-2840-9CAC-24DEDF690C7F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6011C-496A-5446-AB96-25E3767DA077}">
      <dsp:nvSpPr>
        <dsp:cNvPr id="0" name=""/>
        <dsp:cNvSpPr/>
      </dsp:nvSpPr>
      <dsp:spPr>
        <a:xfrm>
          <a:off x="3931276" y="2321743"/>
          <a:ext cx="1794649" cy="179464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Classroom Council</a:t>
          </a:r>
        </a:p>
      </dsp:txBody>
      <dsp:txXfrm>
        <a:off x="4194096" y="2584563"/>
        <a:ext cx="1269009" cy="1269009"/>
      </dsp:txXfrm>
    </dsp:sp>
    <dsp:sp modelId="{97FA1CA4-1C4D-594E-BD8D-32B4488C23C0}">
      <dsp:nvSpPr>
        <dsp:cNvPr id="0" name=""/>
        <dsp:cNvSpPr/>
      </dsp:nvSpPr>
      <dsp:spPr>
        <a:xfrm rot="16200000">
          <a:off x="4701685" y="1801680"/>
          <a:ext cx="253831" cy="575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739760" y="1954868"/>
        <a:ext cx="177682" cy="345339"/>
      </dsp:txXfrm>
    </dsp:sp>
    <dsp:sp modelId="{0DF26017-AA04-E04A-AAC1-44B372725D44}">
      <dsp:nvSpPr>
        <dsp:cNvPr id="0" name=""/>
        <dsp:cNvSpPr/>
      </dsp:nvSpPr>
      <dsp:spPr>
        <a:xfrm>
          <a:off x="3835759" y="-142868"/>
          <a:ext cx="1985684" cy="198568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Technology</a:t>
          </a:r>
        </a:p>
      </dsp:txBody>
      <dsp:txXfrm>
        <a:off x="4126556" y="147929"/>
        <a:ext cx="1404090" cy="1404090"/>
      </dsp:txXfrm>
    </dsp:sp>
    <dsp:sp modelId="{9162DA7D-5780-8F4D-9F35-9A09B9CAC2AF}">
      <dsp:nvSpPr>
        <dsp:cNvPr id="0" name=""/>
        <dsp:cNvSpPr/>
      </dsp:nvSpPr>
      <dsp:spPr>
        <a:xfrm rot="19800000">
          <a:off x="5679951" y="2366482"/>
          <a:ext cx="253831" cy="575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5685052" y="2500632"/>
        <a:ext cx="177682" cy="345339"/>
      </dsp:txXfrm>
    </dsp:sp>
    <dsp:sp modelId="{E1E71B48-CF3D-9C4F-BE52-236FFAD758E1}">
      <dsp:nvSpPr>
        <dsp:cNvPr id="0" name=""/>
        <dsp:cNvSpPr/>
      </dsp:nvSpPr>
      <dsp:spPr>
        <a:xfrm>
          <a:off x="5887455" y="1041678"/>
          <a:ext cx="1985684" cy="1985684"/>
        </a:xfrm>
        <a:prstGeom prst="ellipse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Security</a:t>
          </a:r>
        </a:p>
      </dsp:txBody>
      <dsp:txXfrm>
        <a:off x="6178252" y="1332475"/>
        <a:ext cx="1404090" cy="1404090"/>
      </dsp:txXfrm>
    </dsp:sp>
    <dsp:sp modelId="{F7CDFAEA-BBB4-704D-9D6B-FAC25750D902}">
      <dsp:nvSpPr>
        <dsp:cNvPr id="0" name=""/>
        <dsp:cNvSpPr/>
      </dsp:nvSpPr>
      <dsp:spPr>
        <a:xfrm rot="1800000">
          <a:off x="5679951" y="3496087"/>
          <a:ext cx="253831" cy="575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5685052" y="3592163"/>
        <a:ext cx="177682" cy="345339"/>
      </dsp:txXfrm>
    </dsp:sp>
    <dsp:sp modelId="{CB6CC154-9F79-8F4C-A716-21D8DCB782CD}">
      <dsp:nvSpPr>
        <dsp:cNvPr id="0" name=""/>
        <dsp:cNvSpPr/>
      </dsp:nvSpPr>
      <dsp:spPr>
        <a:xfrm>
          <a:off x="5887455" y="3410773"/>
          <a:ext cx="1985684" cy="1985684"/>
        </a:xfrm>
        <a:prstGeom prst="ellipse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Registrar / Scheduling</a:t>
          </a:r>
        </a:p>
      </dsp:txBody>
      <dsp:txXfrm>
        <a:off x="6178252" y="3701570"/>
        <a:ext cx="1404090" cy="1404090"/>
      </dsp:txXfrm>
    </dsp:sp>
    <dsp:sp modelId="{F1D907CC-4728-584B-A727-F2692E1BCD62}">
      <dsp:nvSpPr>
        <dsp:cNvPr id="0" name=""/>
        <dsp:cNvSpPr/>
      </dsp:nvSpPr>
      <dsp:spPr>
        <a:xfrm rot="5400000">
          <a:off x="4701685" y="4060889"/>
          <a:ext cx="253831" cy="575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739760" y="4137928"/>
        <a:ext cx="177682" cy="345339"/>
      </dsp:txXfrm>
    </dsp:sp>
    <dsp:sp modelId="{C9B48759-47F1-EA4E-8EF3-608705DB9020}">
      <dsp:nvSpPr>
        <dsp:cNvPr id="0" name=""/>
        <dsp:cNvSpPr/>
      </dsp:nvSpPr>
      <dsp:spPr>
        <a:xfrm>
          <a:off x="3835759" y="4595320"/>
          <a:ext cx="1985684" cy="1985684"/>
        </a:xfrm>
        <a:prstGeom prst="ellipse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Facilities</a:t>
          </a:r>
        </a:p>
      </dsp:txBody>
      <dsp:txXfrm>
        <a:off x="4126556" y="4886117"/>
        <a:ext cx="1404090" cy="1404090"/>
      </dsp:txXfrm>
    </dsp:sp>
    <dsp:sp modelId="{4254F960-4A9E-594B-AAB0-C941B51C0168}">
      <dsp:nvSpPr>
        <dsp:cNvPr id="0" name=""/>
        <dsp:cNvSpPr/>
      </dsp:nvSpPr>
      <dsp:spPr>
        <a:xfrm rot="9000000">
          <a:off x="3723419" y="3496087"/>
          <a:ext cx="253831" cy="575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3794467" y="3592163"/>
        <a:ext cx="177682" cy="345339"/>
      </dsp:txXfrm>
    </dsp:sp>
    <dsp:sp modelId="{5855E1B2-FDC7-D64B-8F15-1694C94CE731}">
      <dsp:nvSpPr>
        <dsp:cNvPr id="0" name=""/>
        <dsp:cNvSpPr/>
      </dsp:nvSpPr>
      <dsp:spPr>
        <a:xfrm>
          <a:off x="1784063" y="3410773"/>
          <a:ext cx="1985684" cy="1985684"/>
        </a:xfrm>
        <a:prstGeom prst="ellipse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Teaching &amp; Learning</a:t>
          </a:r>
        </a:p>
      </dsp:txBody>
      <dsp:txXfrm>
        <a:off x="2074860" y="3701570"/>
        <a:ext cx="1404090" cy="1404090"/>
      </dsp:txXfrm>
    </dsp:sp>
    <dsp:sp modelId="{4B270CE5-F290-AF4A-ACDF-EB2677870F0F}">
      <dsp:nvSpPr>
        <dsp:cNvPr id="0" name=""/>
        <dsp:cNvSpPr/>
      </dsp:nvSpPr>
      <dsp:spPr>
        <a:xfrm rot="12600000">
          <a:off x="3723419" y="2366482"/>
          <a:ext cx="253831" cy="575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3794467" y="2500632"/>
        <a:ext cx="177682" cy="345339"/>
      </dsp:txXfrm>
    </dsp:sp>
    <dsp:sp modelId="{953571B7-A662-2840-9CAC-24DEDF690C7F}">
      <dsp:nvSpPr>
        <dsp:cNvPr id="0" name=""/>
        <dsp:cNvSpPr/>
      </dsp:nvSpPr>
      <dsp:spPr>
        <a:xfrm>
          <a:off x="1784063" y="1041678"/>
          <a:ext cx="1985684" cy="1985684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Provost's Office</a:t>
          </a:r>
        </a:p>
      </dsp:txBody>
      <dsp:txXfrm>
        <a:off x="2074860" y="1332475"/>
        <a:ext cx="1404090" cy="14040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8F60D-4291-274F-A6A2-8D9B4A4560BE}" type="datetimeFigureOut">
              <a:rPr lang="en-US" smtClean="0"/>
              <a:t>11/2/18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208C8-73C1-3342-BD47-4D1F60AB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83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A0FC1-91A4-4DAB-9763-0FADEB670946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31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A0FC1-91A4-4DAB-9763-0FADEB6709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2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A0FC1-91A4-4DAB-9763-0FADEB670946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94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online class delivers lower student performance </a:t>
            </a:r>
            <a:r>
              <a:rPr lang="en-US" baseline="0" dirty="0"/>
              <a:t>and lower grades. Technology or Pedagogy?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A0FC1-91A4-4DAB-9763-0FADEB6709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08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online class delivers lower student performance </a:t>
            </a:r>
            <a:r>
              <a:rPr lang="en-US" baseline="0" dirty="0"/>
              <a:t>and lower grades. Technology or Pedagogy?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A0FC1-91A4-4DAB-9763-0FADEB6709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36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A0FC1-91A4-4DAB-9763-0FADEB670946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5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online class delivers lower student performance </a:t>
            </a:r>
            <a:r>
              <a:rPr lang="en-US" baseline="0" dirty="0"/>
              <a:t>and lower grades. Technology or Pedagogy?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A0FC1-91A4-4DAB-9763-0FADEB67094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47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online class delivers lower student performance </a:t>
            </a:r>
            <a:r>
              <a:rPr lang="en-US" baseline="0" dirty="0"/>
              <a:t>and lower grades. Technology or Pedagogy?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A0FC1-91A4-4DAB-9763-0FADEB67094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53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A0FC1-91A4-4DAB-9763-0FADEB670946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78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online class delivers lower student performance </a:t>
            </a:r>
            <a:r>
              <a:rPr lang="en-US" baseline="0" dirty="0"/>
              <a:t>and lower grades. Technology or Pedagogy?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A0FC1-91A4-4DAB-9763-0FADEB67094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37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online class delivers lower student performance </a:t>
            </a:r>
            <a:r>
              <a:rPr lang="en-US" baseline="0" dirty="0"/>
              <a:t>and lower grades. Technology or Pedagogy?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A0FC1-91A4-4DAB-9763-0FADEB67094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49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Instructor reports low student</a:t>
            </a:r>
            <a:r>
              <a:rPr lang="en-US" baseline="0" dirty="0"/>
              <a:t> engagement in a large lecture hall: Pedagogy? Technology?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A0FC1-91A4-4DAB-9763-0FADEB6709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84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online class delivers lower student performance </a:t>
            </a:r>
            <a:r>
              <a:rPr lang="en-US" baseline="0" dirty="0"/>
              <a:t>and lower grades. Technology or Pedagogy?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A0FC1-91A4-4DAB-9763-0FADEB67094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39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online class delivers lower student performance </a:t>
            </a:r>
            <a:r>
              <a:rPr lang="en-US" baseline="0" dirty="0"/>
              <a:t>and lower grades. Technology or Pedagogy?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A0FC1-91A4-4DAB-9763-0FADEB67094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0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A0FC1-91A4-4DAB-9763-0FADEB670946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054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online class delivers lower student performance </a:t>
            </a:r>
            <a:r>
              <a:rPr lang="en-US" baseline="0" dirty="0"/>
              <a:t>and lower grades. Technology or Pedagogy?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A0FC1-91A4-4DAB-9763-0FADEB67094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820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Interview process</a:t>
            </a:r>
            <a:r>
              <a:rPr lang="mr-IN" dirty="0"/>
              <a:t>…</a:t>
            </a:r>
            <a:r>
              <a:rPr lang="en-US" dirty="0"/>
              <a:t>. What would you do</a:t>
            </a:r>
            <a:r>
              <a:rPr lang="en-US" baseline="0" dirty="0"/>
              <a:t> next?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208C8-73C1-3342-BD47-4D1F60AB62D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65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A0FC1-91A4-4DAB-9763-0FADEB670946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26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online class delivers lower student performance </a:t>
            </a:r>
            <a:r>
              <a:rPr lang="en-US" baseline="0" dirty="0"/>
              <a:t>and lower grades. Technology or Pedagogy?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A0FC1-91A4-4DAB-9763-0FADEB6709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01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online class delivers lower student performance </a:t>
            </a:r>
            <a:r>
              <a:rPr lang="en-US" baseline="0" dirty="0"/>
              <a:t>and lower grades. Technology or Pedagogy?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A0FC1-91A4-4DAB-9763-0FADEB6709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57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online class delivers lower student performance </a:t>
            </a:r>
            <a:r>
              <a:rPr lang="en-US" baseline="0" dirty="0"/>
              <a:t>and lower grades. Technology or Pedagogy?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A0FC1-91A4-4DAB-9763-0FADEB6709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2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A0FC1-91A4-4DAB-9763-0FADEB670946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6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A0FC1-91A4-4DAB-9763-0FADEB6709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03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A0FC1-91A4-4DAB-9763-0FADEB6709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24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8214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7959" y="2130426"/>
            <a:ext cx="8916083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ACDB3CC-F982-40F9-8DD6-BCC9AFBF44BD}" type="datetime1">
              <a:rPr lang="en-US" smtClean="0"/>
              <a:pPr/>
              <a:t>11/2/18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979" y="5759733"/>
            <a:ext cx="2444044" cy="847799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11/2/18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11/2/18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9943" y="274639"/>
            <a:ext cx="27432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37959" y="274639"/>
            <a:ext cx="5968784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11/2/18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8214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7959" y="2130426"/>
            <a:ext cx="8916083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ACDB3CC-F982-40F9-8DD6-BCC9AFBF44BD}" type="datetime1">
              <a:rPr lang="en-US" smtClean="0"/>
              <a:pPr/>
              <a:t>11/2/18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11/2/18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094" y="4406901"/>
            <a:ext cx="8969181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0094" y="2906713"/>
            <a:ext cx="8969181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9E7B99-7C3F-4BC3-B7B8-7E1F8C620B24}" type="datetime1">
              <a:rPr lang="en-US" smtClean="0"/>
              <a:pPr/>
              <a:t>11/2/18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11/2/18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11/2/18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11/2/18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11/2/18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11/2/18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7564" y="29382"/>
            <a:ext cx="8716872" cy="988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4449" y="1257346"/>
            <a:ext cx="8411137" cy="5206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7201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ctr" defTabSz="609585" rtl="0" eaLnBrk="1" latinLnBrk="0" hangingPunct="1">
        <a:spcBef>
          <a:spcPct val="0"/>
        </a:spcBef>
        <a:buNone/>
        <a:defRPr sz="5067" b="0" i="0" kern="1200">
          <a:solidFill>
            <a:srgbClr val="1D304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ahoma"/>
          <a:ea typeface="+mj-ea"/>
          <a:cs typeface="Tahoma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9AA431-B939-CB42-86EF-92A637BE1E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166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4411361"/>
            <a:ext cx="12192000" cy="226693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Custom Classroom Solutions </a:t>
            </a:r>
            <a:br>
              <a:rPr lang="en-US" sz="4267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4267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 Unique Active Learning Challenges</a:t>
            </a:r>
            <a:r>
              <a:rPr lang="en-US" sz="2667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</a:t>
            </a:r>
            <a:br>
              <a:rPr lang="en-US" sz="2667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667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Julian Allen, PhD, Senior Director of Learning Innovations, Georgia State University</a:t>
            </a:r>
          </a:p>
          <a:p>
            <a:pPr algn="ctr"/>
            <a:r>
              <a:rPr lang="en-US" sz="2667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Lee Webster, Assistant Director, Learning Environments, Georgia </a:t>
            </a:r>
            <a:r>
              <a:rPr lang="en-US" sz="2667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State University</a:t>
            </a:r>
            <a:endParaRPr lang="en-US" sz="2667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9260924"/>
      </p:ext>
    </p:extLst>
  </p:cSld>
  <p:clrMapOvr>
    <a:masterClrMapping/>
  </p:clrMapOvr>
  <p:transition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35417"/>
            <a:ext cx="12192000" cy="322795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362AA2-B753-3F4D-A48F-C8EC209D91D2}"/>
              </a:ext>
            </a:extLst>
          </p:cNvPr>
          <p:cNvSpPr txBox="1"/>
          <p:nvPr/>
        </p:nvSpPr>
        <p:spPr>
          <a:xfrm>
            <a:off x="5980496" y="1224868"/>
            <a:ext cx="430015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200" dirty="0">
                <a:solidFill>
                  <a:schemeClr val="tx2"/>
                </a:solidFill>
                <a:latin typeface="Engravers MT" panose="02090707080505020304" pitchFamily="18" charset="77"/>
              </a:rPr>
              <a:t>#1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607C21-BE56-E44F-9B48-4FB1F146CE5E}"/>
              </a:ext>
            </a:extLst>
          </p:cNvPr>
          <p:cNvSpPr txBox="1"/>
          <p:nvPr/>
        </p:nvSpPr>
        <p:spPr>
          <a:xfrm>
            <a:off x="2817002" y="2092928"/>
            <a:ext cx="29662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tx2"/>
                </a:solidFill>
                <a:latin typeface="Calisto MT" panose="02040603050505030304" pitchFamily="18" charset="77"/>
              </a:rPr>
              <a:t>Classroom Design Challenge</a:t>
            </a:r>
          </a:p>
        </p:txBody>
      </p:sp>
    </p:spTree>
    <p:extLst>
      <p:ext uri="{BB962C8B-B14F-4D97-AF65-F5344CB8AC3E}">
        <p14:creationId xmlns:p14="http://schemas.microsoft.com/office/powerpoint/2010/main" val="485501077"/>
      </p:ext>
    </p:extLst>
  </p:cSld>
  <p:clrMapOvr>
    <a:masterClrMapping/>
  </p:clrMapOvr>
  <p:transition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8978" y="283886"/>
            <a:ext cx="93227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Pedagogical Program: </a:t>
            </a:r>
            <a:br>
              <a:rPr lang="en-US" sz="4000" dirty="0">
                <a:solidFill>
                  <a:schemeClr val="tx2"/>
                </a:solidFill>
              </a:rPr>
            </a:br>
            <a:r>
              <a:rPr lang="en-US" sz="4000" dirty="0">
                <a:solidFill>
                  <a:schemeClr val="tx2"/>
                </a:solidFill>
              </a:rPr>
              <a:t>Multi-Disciplinary Active Learning Room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BEDEE-0DD1-7641-A5C5-A97141DD31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3271" y="2448374"/>
            <a:ext cx="53848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Classroom must meet needs of lecturers</a:t>
            </a:r>
          </a:p>
          <a:p>
            <a:r>
              <a:rPr lang="en-US" dirty="0">
                <a:solidFill>
                  <a:schemeClr val="tx2"/>
                </a:solidFill>
              </a:rPr>
              <a:t>Must not lose seat count</a:t>
            </a:r>
          </a:p>
          <a:p>
            <a:r>
              <a:rPr lang="en-US" dirty="0">
                <a:solidFill>
                  <a:schemeClr val="tx2"/>
                </a:solidFill>
              </a:rPr>
              <a:t>Great for teams and individuals</a:t>
            </a:r>
          </a:p>
          <a:p>
            <a:r>
              <a:rPr lang="en-US" dirty="0">
                <a:solidFill>
                  <a:schemeClr val="tx2"/>
                </a:solidFill>
              </a:rPr>
              <a:t>Completed over a holiday break</a:t>
            </a:r>
          </a:p>
          <a:p>
            <a:r>
              <a:rPr lang="en-US" dirty="0">
                <a:solidFill>
                  <a:schemeClr val="tx2"/>
                </a:solidFill>
              </a:rPr>
              <a:t>Flexible for multiple disciplines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59EA91-FE1C-1D49-990A-85ACD33B8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271" y="2448374"/>
            <a:ext cx="53848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Rectangular tables can be aligned in straight rows</a:t>
            </a:r>
          </a:p>
          <a:p>
            <a:r>
              <a:rPr lang="en-US" dirty="0">
                <a:solidFill>
                  <a:schemeClr val="tx2"/>
                </a:solidFill>
              </a:rPr>
              <a:t>Used similarly-sized tables and chairs</a:t>
            </a:r>
          </a:p>
          <a:p>
            <a:r>
              <a:rPr lang="en-US" dirty="0">
                <a:solidFill>
                  <a:schemeClr val="tx2"/>
                </a:solidFill>
              </a:rPr>
              <a:t>Work-group displays attached to walls, but tables movable</a:t>
            </a:r>
          </a:p>
          <a:p>
            <a:r>
              <a:rPr lang="en-US" dirty="0">
                <a:solidFill>
                  <a:schemeClr val="tx2"/>
                </a:solidFill>
              </a:rPr>
              <a:t>Minimized overall room renovations not related to room requirements.</a:t>
            </a:r>
          </a:p>
          <a:p>
            <a:r>
              <a:rPr lang="en-US" dirty="0">
                <a:solidFill>
                  <a:schemeClr val="tx2"/>
                </a:solidFill>
              </a:rPr>
              <a:t>Multiple configurations documented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CBD99-17E0-1E45-9964-408646A21031}"/>
              </a:ext>
            </a:extLst>
          </p:cNvPr>
          <p:cNvSpPr txBox="1"/>
          <p:nvPr/>
        </p:nvSpPr>
        <p:spPr>
          <a:xfrm>
            <a:off x="593271" y="1745472"/>
            <a:ext cx="3512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Requirements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95FB39-99E9-CD4D-83B2-30F4D8F88F77}"/>
              </a:ext>
            </a:extLst>
          </p:cNvPr>
          <p:cNvSpPr txBox="1"/>
          <p:nvPr/>
        </p:nvSpPr>
        <p:spPr>
          <a:xfrm>
            <a:off x="5820026" y="1745472"/>
            <a:ext cx="3512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Solutions</a:t>
            </a:r>
          </a:p>
        </p:txBody>
      </p:sp>
    </p:spTree>
    <p:extLst>
      <p:ext uri="{BB962C8B-B14F-4D97-AF65-F5344CB8AC3E}">
        <p14:creationId xmlns:p14="http://schemas.microsoft.com/office/powerpoint/2010/main" val="415310593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h3.googleusercontent.com/B-8xKoOU1PUDIAI66AA8-c1D3FXiTNsItSdjx3W-2_kTbqPVAqgljiMdPJ5UbdFBrSCyBZ-nIbSPNDSfdYo9V9pv4O-J8Gd1M7evVF-T-Zbs5neFJnyJ2G9V7OqM268uagimz_gLHSg">
            <a:extLst>
              <a:ext uri="{FF2B5EF4-FFF2-40B4-BE49-F238E27FC236}">
                <a16:creationId xmlns:a16="http://schemas.microsoft.com/office/drawing/2014/main" id="{737164F5-39E2-5B4E-8A71-F07376352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2436" y="420165"/>
            <a:ext cx="9162731" cy="611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44821170"/>
      </p:ext>
    </p:extLst>
  </p:cSld>
  <p:clrMapOvr>
    <a:masterClrMapping/>
  </p:clrMapOvr>
  <p:transition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1_JaTVRvmt2-NKchEOLoR8_JZxGq9SOnEULvhnSlqt-TwjwTlie_SkKf9HQqbTVc5j0cC9mtBGcyLbfnaR0rIeOlV5eXJ3aFs3ndL50UQrzTBQKQgUcsUc-s5iKhKxM8fpS_pvr3-h0">
            <a:extLst>
              <a:ext uri="{FF2B5EF4-FFF2-40B4-BE49-F238E27FC236}">
                <a16:creationId xmlns:a16="http://schemas.microsoft.com/office/drawing/2014/main" id="{3C356BA0-7CD6-CD4B-9809-12AA12AB1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195" y="268316"/>
            <a:ext cx="7948116" cy="53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https://lh6.googleusercontent.com/c1WIgJHzThxakT3MIIIfrUintpINQLVRI-AfbcLfDPFlU9tjFsDNjt-GMFhy6HW3j89uIBiKIH6Rq2kZYSuO75oWa9XNdJZ2NbMRU-Pn-AfR3B-NKQnXhe6IP1vpvkYkZsfb9IgHnwU">
            <a:extLst>
              <a:ext uri="{FF2B5EF4-FFF2-40B4-BE49-F238E27FC236}">
                <a16:creationId xmlns:a16="http://schemas.microsoft.com/office/drawing/2014/main" id="{7A35BD93-B831-D041-90BC-5F36E05C7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119" y="2376249"/>
            <a:ext cx="6352477" cy="4236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57899205"/>
      </p:ext>
    </p:extLst>
  </p:cSld>
  <p:clrMapOvr>
    <a:masterClrMapping/>
  </p:clrMapOvr>
  <p:transition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B02C6D-13A1-864F-8ED0-CF6FEA6FC1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366" y="3478580"/>
            <a:ext cx="5344931" cy="3000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6C613B-A6DA-084B-8D18-D201BA67E4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366" y="182880"/>
            <a:ext cx="5344931" cy="3000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D4BF7B-6A65-9040-900D-9D1FA9C62C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82" y="3486919"/>
            <a:ext cx="5344931" cy="3000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963ACD-F30F-E04B-B110-3D55529327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82" y="182879"/>
            <a:ext cx="5344931" cy="3000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174894"/>
      </p:ext>
    </p:extLst>
  </p:cSld>
  <p:clrMapOvr>
    <a:masterClrMapping/>
  </p:clrMapOvr>
  <p:transition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35417"/>
            <a:ext cx="12192000" cy="322795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362AA2-B753-3F4D-A48F-C8EC209D91D2}"/>
              </a:ext>
            </a:extLst>
          </p:cNvPr>
          <p:cNvSpPr txBox="1"/>
          <p:nvPr/>
        </p:nvSpPr>
        <p:spPr>
          <a:xfrm>
            <a:off x="5980496" y="1224868"/>
            <a:ext cx="430015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200" dirty="0">
                <a:solidFill>
                  <a:schemeClr val="tx2"/>
                </a:solidFill>
                <a:latin typeface="Engravers MT" panose="02090707080505020304" pitchFamily="18" charset="77"/>
              </a:rPr>
              <a:t>#2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607C21-BE56-E44F-9B48-4FB1F146CE5E}"/>
              </a:ext>
            </a:extLst>
          </p:cNvPr>
          <p:cNvSpPr txBox="1"/>
          <p:nvPr/>
        </p:nvSpPr>
        <p:spPr>
          <a:xfrm>
            <a:off x="2817002" y="2092928"/>
            <a:ext cx="29662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tx2"/>
                </a:solidFill>
                <a:latin typeface="Calisto MT" panose="02040603050505030304" pitchFamily="18" charset="77"/>
              </a:rPr>
              <a:t>Classroom Design Challenge</a:t>
            </a:r>
          </a:p>
        </p:txBody>
      </p:sp>
    </p:spTree>
    <p:extLst>
      <p:ext uri="{BB962C8B-B14F-4D97-AF65-F5344CB8AC3E}">
        <p14:creationId xmlns:p14="http://schemas.microsoft.com/office/powerpoint/2010/main" val="1953234694"/>
      </p:ext>
    </p:extLst>
  </p:cSld>
  <p:clrMapOvr>
    <a:masterClrMapping/>
  </p:clrMapOvr>
  <p:transition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7523" y="197388"/>
            <a:ext cx="1028936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Pedagogical Program: </a:t>
            </a:r>
            <a:br>
              <a:rPr lang="en-US" sz="4400" dirty="0">
                <a:solidFill>
                  <a:schemeClr val="tx2"/>
                </a:solidFill>
              </a:rPr>
            </a:br>
            <a:r>
              <a:rPr lang="en-US" sz="4400" dirty="0">
                <a:solidFill>
                  <a:schemeClr val="tx2"/>
                </a:solidFill>
              </a:rPr>
              <a:t>Digital Literacy Classroom</a:t>
            </a:r>
          </a:p>
          <a:p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BEDEE-0DD1-7641-A5C5-A97141DD31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453358"/>
            <a:ext cx="5384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Two existing classroom spaces; neither adequately meeting needs</a:t>
            </a:r>
          </a:p>
          <a:p>
            <a:r>
              <a:rPr lang="en-US" dirty="0">
                <a:solidFill>
                  <a:schemeClr val="tx2"/>
                </a:solidFill>
              </a:rPr>
              <a:t>25 students need access to computing</a:t>
            </a:r>
          </a:p>
          <a:p>
            <a:r>
              <a:rPr lang="en-US" dirty="0">
                <a:solidFill>
                  <a:schemeClr val="tx2"/>
                </a:solidFill>
              </a:rPr>
              <a:t>Sharing and collaboration spaces</a:t>
            </a:r>
          </a:p>
          <a:p>
            <a:r>
              <a:rPr lang="en-US" dirty="0">
                <a:solidFill>
                  <a:schemeClr val="tx2"/>
                </a:solidFill>
              </a:rPr>
              <a:t>Spaces to support phases of student projects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59EA91-FE1C-1D49-990A-85ACD33B8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2453358"/>
            <a:ext cx="5384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Removed solid wall, replaced with glass wall and sliding doors</a:t>
            </a:r>
          </a:p>
          <a:p>
            <a:r>
              <a:rPr lang="en-US" dirty="0">
                <a:solidFill>
                  <a:schemeClr val="tx2"/>
                </a:solidFill>
              </a:rPr>
              <a:t>Place computers tightly around room perimeter</a:t>
            </a:r>
          </a:p>
          <a:p>
            <a:r>
              <a:rPr lang="en-US" dirty="0">
                <a:solidFill>
                  <a:schemeClr val="tx2"/>
                </a:solidFill>
              </a:rPr>
              <a:t>Leave space for collaboration, use existing column as whiteboard</a:t>
            </a:r>
          </a:p>
          <a:p>
            <a:r>
              <a:rPr lang="en-US" dirty="0">
                <a:solidFill>
                  <a:schemeClr val="tx2"/>
                </a:solidFill>
              </a:rPr>
              <a:t>Turn smaller space into collaboration and project support room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2A808-7B03-CF4A-8D76-6FD4E747B0BD}"/>
              </a:ext>
            </a:extLst>
          </p:cNvPr>
          <p:cNvSpPr txBox="1"/>
          <p:nvPr/>
        </p:nvSpPr>
        <p:spPr>
          <a:xfrm>
            <a:off x="593271" y="1745472"/>
            <a:ext cx="3512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Requirements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09B097-CB92-D843-ADE9-DE15048BC9B4}"/>
              </a:ext>
            </a:extLst>
          </p:cNvPr>
          <p:cNvSpPr txBox="1"/>
          <p:nvPr/>
        </p:nvSpPr>
        <p:spPr>
          <a:xfrm>
            <a:off x="5820026" y="1745472"/>
            <a:ext cx="3512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Solutions</a:t>
            </a:r>
          </a:p>
        </p:txBody>
      </p:sp>
    </p:spTree>
    <p:extLst>
      <p:ext uri="{BB962C8B-B14F-4D97-AF65-F5344CB8AC3E}">
        <p14:creationId xmlns:p14="http://schemas.microsoft.com/office/powerpoint/2010/main" val="20243630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C8BEF-A9BE-D447-AE35-A8256B2C0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05" y="976184"/>
            <a:ext cx="7018637" cy="5263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A346-43BB-8B4F-B4CD-77A9D913B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313" y="160638"/>
            <a:ext cx="6730314" cy="5047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7438147"/>
      </p:ext>
    </p:extLst>
  </p:cSld>
  <p:clrMapOvr>
    <a:masterClrMapping/>
  </p:clrMapOvr>
  <p:transition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ttps://lh6.googleusercontent.com/Y1zEyNmUppvuq168m_EcQok1JNEtHiYY1-7Gt7XJumMVS962xVZsZPNNqjK8mFHO51_nFDdYZ7Lp4hp2gy4jbnRucr6dFj2-T9nnMqz19p66FZPjSPnz5FFqzm4wKRueGrkCFyHrJ1A">
            <a:extLst>
              <a:ext uri="{FF2B5EF4-FFF2-40B4-BE49-F238E27FC236}">
                <a16:creationId xmlns:a16="http://schemas.microsoft.com/office/drawing/2014/main" id="{8BAAFF92-10CB-DF47-A9B3-9EAA96BEC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684" y="791307"/>
            <a:ext cx="9159633" cy="5152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87371311"/>
      </p:ext>
    </p:extLst>
  </p:cSld>
  <p:clrMapOvr>
    <a:masterClrMapping/>
  </p:clrMapOvr>
  <p:transition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lh3.googleusercontent.com/3VK2qofdr7Rue2uJzcyRwP5Q7kJMhSjBCWkTkEx21BU9YpDsMldJxxpTSGuBHLwTiMhtKBi6IkD9nBKWwJquFqql35-zIFfzNdbtyNKt8_YBGwmnDXz1meI8bEi66I9AT5RQYWm_bBA">
            <a:extLst>
              <a:ext uri="{FF2B5EF4-FFF2-40B4-BE49-F238E27FC236}">
                <a16:creationId xmlns:a16="http://schemas.microsoft.com/office/drawing/2014/main" id="{8A3AFE7A-5028-5F4B-8F22-4556CDC61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5431" y="319259"/>
            <a:ext cx="7184292" cy="4791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 descr="https://lh4.googleusercontent.com/W6Pq5rJFVHIiQiFuqQwZ9gT-AabjNi2Nons0pj5Btg2xC_RbqnJNq1VhQenCBalomIL916hDNCl9UN30gaLP1umHOTPIFhHLOZvEkjQYP_QEumKRFSVyolyCGcixClO6s5lY2uofAyo">
            <a:extLst>
              <a:ext uri="{FF2B5EF4-FFF2-40B4-BE49-F238E27FC236}">
                <a16:creationId xmlns:a16="http://schemas.microsoft.com/office/drawing/2014/main" id="{34CE741F-984C-E74A-9345-5827F7467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2186" y="2848708"/>
            <a:ext cx="6407616" cy="3604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82442770"/>
      </p:ext>
    </p:extLst>
  </p:cSld>
  <p:clrMapOvr>
    <a:masterClrMapping/>
  </p:clrMapOvr>
  <p:transition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617" y="370464"/>
            <a:ext cx="3848843" cy="2561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800"/>
            <a:ext cx="5306544" cy="3789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601" y="3124201"/>
            <a:ext cx="6256879" cy="3520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397" y="3512876"/>
            <a:ext cx="4115209" cy="2743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5485760"/>
      </p:ext>
    </p:extLst>
  </p:cSld>
  <p:clrMapOvr>
    <a:masterClrMapping/>
  </p:clrMapOvr>
  <p:transition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35417"/>
            <a:ext cx="12192000" cy="322795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362AA2-B753-3F4D-A48F-C8EC209D91D2}"/>
              </a:ext>
            </a:extLst>
          </p:cNvPr>
          <p:cNvSpPr txBox="1"/>
          <p:nvPr/>
        </p:nvSpPr>
        <p:spPr>
          <a:xfrm>
            <a:off x="5980496" y="1224868"/>
            <a:ext cx="430015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200" dirty="0">
                <a:solidFill>
                  <a:schemeClr val="tx2"/>
                </a:solidFill>
                <a:latin typeface="Engravers MT" panose="02090707080505020304" pitchFamily="18" charset="77"/>
              </a:rPr>
              <a:t>#3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607C21-BE56-E44F-9B48-4FB1F146CE5E}"/>
              </a:ext>
            </a:extLst>
          </p:cNvPr>
          <p:cNvSpPr txBox="1"/>
          <p:nvPr/>
        </p:nvSpPr>
        <p:spPr>
          <a:xfrm>
            <a:off x="2817002" y="2092928"/>
            <a:ext cx="29662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tx2"/>
                </a:solidFill>
                <a:latin typeface="Calisto MT" panose="02040603050505030304" pitchFamily="18" charset="77"/>
              </a:rPr>
              <a:t>Classroom Design Challenge</a:t>
            </a:r>
          </a:p>
        </p:txBody>
      </p:sp>
    </p:spTree>
    <p:extLst>
      <p:ext uri="{BB962C8B-B14F-4D97-AF65-F5344CB8AC3E}">
        <p14:creationId xmlns:p14="http://schemas.microsoft.com/office/powerpoint/2010/main" val="3788810607"/>
      </p:ext>
    </p:extLst>
  </p:cSld>
  <p:clrMapOvr>
    <a:masterClrMapping/>
  </p:clrMapOvr>
  <p:transition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8000" y="197388"/>
            <a:ext cx="932273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Pedagogical Program: Computer Science Active Learning Lab</a:t>
            </a:r>
          </a:p>
          <a:p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BEDEE-0DD1-7641-A5C5-A97141DD31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551671"/>
            <a:ext cx="5384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Computer science students need to work alone and in small teams</a:t>
            </a:r>
          </a:p>
          <a:p>
            <a:r>
              <a:rPr lang="en-US" dirty="0">
                <a:solidFill>
                  <a:schemeClr val="tx2"/>
                </a:solidFill>
              </a:rPr>
              <a:t>Work group activities including coding charrettes</a:t>
            </a:r>
          </a:p>
          <a:p>
            <a:r>
              <a:rPr lang="en-US" dirty="0">
                <a:solidFill>
                  <a:schemeClr val="tx2"/>
                </a:solidFill>
              </a:rPr>
              <a:t>Maintain seat count, but provide more space for group collaboration</a:t>
            </a:r>
          </a:p>
          <a:p>
            <a:r>
              <a:rPr lang="en-US" dirty="0">
                <a:solidFill>
                  <a:schemeClr val="tx2"/>
                </a:solidFill>
              </a:rPr>
              <a:t>Fix ADA problems with raised floor and multiple entrances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59EA91-FE1C-1D49-990A-85ACD33B8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2551671"/>
            <a:ext cx="5384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Replace rows of computer desks with grouped work station pods</a:t>
            </a:r>
          </a:p>
          <a:p>
            <a:r>
              <a:rPr lang="en-US" dirty="0">
                <a:solidFill>
                  <a:schemeClr val="tx2"/>
                </a:solidFill>
              </a:rPr>
              <a:t>Place all-in-one computers on rotating arms to allow for multiple screen grouping</a:t>
            </a:r>
          </a:p>
          <a:p>
            <a:r>
              <a:rPr lang="en-US" dirty="0">
                <a:solidFill>
                  <a:schemeClr val="tx2"/>
                </a:solidFill>
              </a:rPr>
              <a:t>Surround room with white boards</a:t>
            </a:r>
          </a:p>
          <a:p>
            <a:r>
              <a:rPr lang="en-US" dirty="0">
                <a:solidFill>
                  <a:schemeClr val="tx2"/>
                </a:solidFill>
              </a:rPr>
              <a:t>Remove raised floor and replace with floor cores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2E165-023C-D746-94D0-58F785B35565}"/>
              </a:ext>
            </a:extLst>
          </p:cNvPr>
          <p:cNvSpPr txBox="1"/>
          <p:nvPr/>
        </p:nvSpPr>
        <p:spPr>
          <a:xfrm>
            <a:off x="593271" y="1745472"/>
            <a:ext cx="3512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Requirements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84BFD-1FC5-5D48-B997-5CFEB67BF2A2}"/>
              </a:ext>
            </a:extLst>
          </p:cNvPr>
          <p:cNvSpPr txBox="1"/>
          <p:nvPr/>
        </p:nvSpPr>
        <p:spPr>
          <a:xfrm>
            <a:off x="5820026" y="1745472"/>
            <a:ext cx="3512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Solutions</a:t>
            </a:r>
          </a:p>
        </p:txBody>
      </p:sp>
    </p:spTree>
    <p:extLst>
      <p:ext uri="{BB962C8B-B14F-4D97-AF65-F5344CB8AC3E}">
        <p14:creationId xmlns:p14="http://schemas.microsoft.com/office/powerpoint/2010/main" val="3687815721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lh5.googleusercontent.com/9UEb1QVMjk1NyB8-z8CMdzebJczGMPK06hgKYdZqJTgiF2JP6XGjjoVzLwNL-LAqIKJdqwHQgyoKFwbvvCje5_44lkJJoQCPVYqqnCkaeYkkOwq78Ah29_QMrjcssm5Rg2Qbymw_8ss">
            <a:extLst>
              <a:ext uri="{FF2B5EF4-FFF2-40B4-BE49-F238E27FC236}">
                <a16:creationId xmlns:a16="http://schemas.microsoft.com/office/drawing/2014/main" id="{03E8D0D5-0528-4647-9430-B79F03782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3293" y="967154"/>
            <a:ext cx="8690708" cy="4888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69573099"/>
      </p:ext>
    </p:extLst>
  </p:cSld>
  <p:clrMapOvr>
    <a:masterClrMapping/>
  </p:clrMapOvr>
  <p:transition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https://lh3.googleusercontent.com/FZCl72OSGVBliwL9OSc98w85LMTbfr0xoGClqyohCpsfkgKFjGCsagCmp3CPR8yOllBZPcwbZKKDAsr1lGDweV9tqqVQu6QvdaipTxUZe1V0cfJHBvWRBB77yq-9HWdQfX5S7ptR2bQ">
            <a:extLst>
              <a:ext uri="{FF2B5EF4-FFF2-40B4-BE49-F238E27FC236}">
                <a16:creationId xmlns:a16="http://schemas.microsoft.com/office/drawing/2014/main" id="{4DA92A4A-5383-C848-8A37-ED3EF9D31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1077" y="1670538"/>
            <a:ext cx="8432800" cy="4743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 descr="https://lh4.googleusercontent.com/aZL7W5dquzD2wWXJxH5y84sXc6yPr2isBZhPcVYykj6hb1JHQh-HbzO6O2zVmKyp3edjpr9SEtI0-DVZxSoXfTNrOEfYT42VzdbavmlqmAJkL9OBU_QeveFAJlViszQZOhgdbbmXz18">
            <a:extLst>
              <a:ext uri="{FF2B5EF4-FFF2-40B4-BE49-F238E27FC236}">
                <a16:creationId xmlns:a16="http://schemas.microsoft.com/office/drawing/2014/main" id="{13F4A0DE-AD85-A24B-B4A9-E4748F088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046" y="298938"/>
            <a:ext cx="6408617" cy="3604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04662992"/>
      </p:ext>
    </p:extLst>
  </p:cSld>
  <p:clrMapOvr>
    <a:masterClrMapping/>
  </p:clrMapOvr>
  <p:transition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35417"/>
            <a:ext cx="12192000" cy="322795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362AA2-B753-3F4D-A48F-C8EC209D91D2}"/>
              </a:ext>
            </a:extLst>
          </p:cNvPr>
          <p:cNvSpPr txBox="1"/>
          <p:nvPr/>
        </p:nvSpPr>
        <p:spPr>
          <a:xfrm>
            <a:off x="5980496" y="1224868"/>
            <a:ext cx="430015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200" dirty="0">
                <a:solidFill>
                  <a:schemeClr val="tx2"/>
                </a:solidFill>
                <a:latin typeface="Engravers MT" panose="02090707080505020304" pitchFamily="18" charset="77"/>
              </a:rPr>
              <a:t>#4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607C21-BE56-E44F-9B48-4FB1F146CE5E}"/>
              </a:ext>
            </a:extLst>
          </p:cNvPr>
          <p:cNvSpPr txBox="1"/>
          <p:nvPr/>
        </p:nvSpPr>
        <p:spPr>
          <a:xfrm>
            <a:off x="2817002" y="2092928"/>
            <a:ext cx="29662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tx2"/>
                </a:solidFill>
                <a:latin typeface="Calisto MT" panose="02040603050505030304" pitchFamily="18" charset="77"/>
              </a:rPr>
              <a:t>Classroom Design Challenge</a:t>
            </a:r>
          </a:p>
        </p:txBody>
      </p:sp>
    </p:spTree>
    <p:extLst>
      <p:ext uri="{BB962C8B-B14F-4D97-AF65-F5344CB8AC3E}">
        <p14:creationId xmlns:p14="http://schemas.microsoft.com/office/powerpoint/2010/main" val="1536491829"/>
      </p:ext>
    </p:extLst>
  </p:cSld>
  <p:clrMapOvr>
    <a:masterClrMapping/>
  </p:clrMapOvr>
  <p:transition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8000" y="566665"/>
            <a:ext cx="9322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Your Challenge: Design a space that…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BEDEE-0DD1-7641-A5C5-A97141DD31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17430" y="1670539"/>
            <a:ext cx="10046677" cy="4525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Functions as a physics lab</a:t>
            </a:r>
          </a:p>
          <a:p>
            <a:r>
              <a:rPr lang="en-US" dirty="0">
                <a:solidFill>
                  <a:schemeClr val="tx2"/>
                </a:solidFill>
              </a:rPr>
              <a:t>Encourages group work among lab participants (groups of 3 ideal)</a:t>
            </a:r>
          </a:p>
          <a:p>
            <a:r>
              <a:rPr lang="en-US" dirty="0">
                <a:solidFill>
                  <a:schemeClr val="tx2"/>
                </a:solidFill>
              </a:rPr>
              <a:t>Visually shares lab instructions and demonstrations easily throughout the room</a:t>
            </a:r>
          </a:p>
          <a:p>
            <a:r>
              <a:rPr lang="en-US" dirty="0">
                <a:solidFill>
                  <a:schemeClr val="tx2"/>
                </a:solidFill>
              </a:rPr>
              <a:t>Provides excellent space for experiments</a:t>
            </a:r>
          </a:p>
          <a:p>
            <a:r>
              <a:rPr lang="en-US" dirty="0">
                <a:solidFill>
                  <a:schemeClr val="tx2"/>
                </a:solidFill>
              </a:rPr>
              <a:t>24 Students, 1 instructor / GTA, 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40264"/>
      </p:ext>
    </p:extLst>
  </p:cSld>
  <p:clrMapOvr>
    <a:masterClrMapping/>
  </p:clrMapOvr>
  <p:transition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C520B9-F2D3-C247-85C8-79197D691A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277" y="246185"/>
            <a:ext cx="8323385" cy="6242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9119954"/>
      </p:ext>
    </p:extLst>
  </p:cSld>
  <p:clrMapOvr>
    <a:masterClrMapping/>
  </p:clrMapOvr>
  <p:transition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D7D48-FAB5-104A-94A2-A7B6DDEEF8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369" y="2549769"/>
            <a:ext cx="4829542" cy="3622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F2D573-8F96-4F47-92D9-385AB616DB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369" y="175848"/>
            <a:ext cx="3727940" cy="2233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C29856-AF66-694C-A83F-C8C479E4C4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959" y="3094893"/>
            <a:ext cx="5582378" cy="3077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83173C-C7FD-B348-B46F-F8ABE00D62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339981" y="-85724"/>
            <a:ext cx="2760784" cy="3283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2226610"/>
      </p:ext>
    </p:extLst>
  </p:cSld>
  <p:clrMapOvr>
    <a:masterClrMapping/>
  </p:clrMapOvr>
  <p:transition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8000" y="566665"/>
            <a:ext cx="9322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Your Challenge: Design a space that…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BEDEE-0DD1-7641-A5C5-A97141DD31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17430" y="1670539"/>
            <a:ext cx="10046677" cy="4525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Functions as a physics lab</a:t>
            </a:r>
          </a:p>
          <a:p>
            <a:r>
              <a:rPr lang="en-US" dirty="0">
                <a:solidFill>
                  <a:schemeClr val="tx2"/>
                </a:solidFill>
              </a:rPr>
              <a:t>Encourages group work among lab participants (groups of 3 ideal)</a:t>
            </a:r>
          </a:p>
          <a:p>
            <a:r>
              <a:rPr lang="en-US" dirty="0">
                <a:solidFill>
                  <a:schemeClr val="tx2"/>
                </a:solidFill>
              </a:rPr>
              <a:t>Visually shares lab instructions and demonstrations easily throughout the room</a:t>
            </a:r>
          </a:p>
          <a:p>
            <a:r>
              <a:rPr lang="en-US" dirty="0">
                <a:solidFill>
                  <a:schemeClr val="tx2"/>
                </a:solidFill>
              </a:rPr>
              <a:t>Provides excellent space for experiments</a:t>
            </a:r>
          </a:p>
          <a:p>
            <a:r>
              <a:rPr lang="en-US" dirty="0">
                <a:solidFill>
                  <a:schemeClr val="tx2"/>
                </a:solidFill>
              </a:rPr>
              <a:t>24 Students, 1 instructor / GTA, 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04946"/>
      </p:ext>
    </p:extLst>
  </p:cSld>
  <p:clrMapOvr>
    <a:masterClrMapping/>
  </p:clrMapOvr>
  <p:transition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35417"/>
            <a:ext cx="12192000" cy="322795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607C21-BE56-E44F-9B48-4FB1F146CE5E}"/>
              </a:ext>
            </a:extLst>
          </p:cNvPr>
          <p:cNvSpPr txBox="1"/>
          <p:nvPr/>
        </p:nvSpPr>
        <p:spPr>
          <a:xfrm>
            <a:off x="4612851" y="1918235"/>
            <a:ext cx="29662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tx2"/>
                </a:solidFill>
                <a:latin typeface="Calisto MT" panose="02040603050505030304" pitchFamily="18" charset="77"/>
              </a:rPr>
              <a:t>Share your work!</a:t>
            </a:r>
          </a:p>
        </p:txBody>
      </p:sp>
    </p:spTree>
    <p:extLst>
      <p:ext uri="{BB962C8B-B14F-4D97-AF65-F5344CB8AC3E}">
        <p14:creationId xmlns:p14="http://schemas.microsoft.com/office/powerpoint/2010/main" val="1334158294"/>
      </p:ext>
    </p:extLst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0532" y="898654"/>
            <a:ext cx="3556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6 campuses,</a:t>
            </a:r>
            <a:br>
              <a:rPr lang="en-US" sz="4400" dirty="0">
                <a:solidFill>
                  <a:schemeClr val="tx2"/>
                </a:solidFill>
              </a:rPr>
            </a:br>
            <a:r>
              <a:rPr lang="en-US" sz="4400" dirty="0">
                <a:solidFill>
                  <a:schemeClr val="tx2"/>
                </a:solidFill>
              </a:rPr>
              <a:t>52,000 students,</a:t>
            </a:r>
          </a:p>
          <a:p>
            <a:r>
              <a:rPr lang="en-US" sz="4400" dirty="0">
                <a:solidFill>
                  <a:schemeClr val="tx2"/>
                </a:solidFill>
              </a:rPr>
              <a:t>2016 full time &amp; 1375 part time</a:t>
            </a:r>
          </a:p>
          <a:p>
            <a:r>
              <a:rPr lang="en-US" sz="4400" dirty="0">
                <a:solidFill>
                  <a:schemeClr val="tx2"/>
                </a:solidFill>
              </a:rPr>
              <a:t>instructors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1" y="482600"/>
            <a:ext cx="7842167" cy="566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oup 12"/>
          <p:cNvGrpSpPr/>
          <p:nvPr/>
        </p:nvGrpSpPr>
        <p:grpSpPr>
          <a:xfrm>
            <a:off x="1644567" y="889000"/>
            <a:ext cx="5506800" cy="4513421"/>
            <a:chOff x="4191000" y="674594"/>
            <a:chExt cx="4130100" cy="33850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00" b="90000" l="12500" r="90000">
                          <a14:foregroundMark x1="45000" y1="51500" x2="45000" y2="51500"/>
                          <a14:foregroundMark x1="33000" y1="60000" x2="33000" y2="60000"/>
                          <a14:foregroundMark x1="22500" y1="67500" x2="22500" y2="6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1000" y="2493869"/>
              <a:ext cx="609600" cy="6096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00" b="90000" l="12500" r="90000">
                          <a14:foregroundMark x1="45000" y1="51500" x2="45000" y2="51500"/>
                          <a14:foregroundMark x1="33000" y1="60000" x2="33000" y2="60000"/>
                          <a14:foregroundMark x1="22500" y1="67500" x2="22500" y2="6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1088" y="674594"/>
              <a:ext cx="609600" cy="6096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00" b="90000" l="12500" r="90000">
                          <a14:foregroundMark x1="45000" y1="51500" x2="45000" y2="51500"/>
                          <a14:foregroundMark x1="33000" y1="60000" x2="33000" y2="60000"/>
                          <a14:foregroundMark x1="22500" y1="67500" x2="22500" y2="6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1088" y="1462368"/>
              <a:ext cx="609600" cy="609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00" b="90000" l="12500" r="90000">
                          <a14:foregroundMark x1="45000" y1="51500" x2="45000" y2="51500"/>
                          <a14:foregroundMark x1="33000" y1="60000" x2="33000" y2="60000"/>
                          <a14:foregroundMark x1="22500" y1="67500" x2="22500" y2="6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8300" y="2214727"/>
              <a:ext cx="609600" cy="6096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00" b="90000" l="12500" r="90000">
                          <a14:foregroundMark x1="45000" y1="51500" x2="45000" y2="51500"/>
                          <a14:foregroundMark x1="33000" y1="60000" x2="33000" y2="60000"/>
                          <a14:foregroundMark x1="22500" y1="67500" x2="22500" y2="6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6484" y="2823380"/>
              <a:ext cx="609600" cy="6096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000" b="90000" l="12500" r="90000">
                          <a14:foregroundMark x1="45000" y1="51500" x2="45000" y2="51500"/>
                          <a14:foregroundMark x1="33000" y1="60000" x2="33000" y2="60000"/>
                          <a14:foregroundMark x1="22500" y1="67500" x2="22500" y2="6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1500" y="3450060"/>
              <a:ext cx="60960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8916478"/>
      </p:ext>
    </p:extLst>
  </p:cSld>
  <p:clrMapOvr>
    <a:masterClrMapping/>
  </p:clrMapOvr>
  <p:transition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8000" y="197388"/>
            <a:ext cx="932273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Pedagogical Program</a:t>
            </a:r>
            <a:br>
              <a:rPr lang="en-US" sz="4400" dirty="0">
                <a:solidFill>
                  <a:schemeClr val="tx2"/>
                </a:solidFill>
              </a:rPr>
            </a:br>
            <a:r>
              <a:rPr lang="en-US" sz="4400" dirty="0">
                <a:solidFill>
                  <a:schemeClr val="tx2"/>
                </a:solidFill>
              </a:rPr>
              <a:t>Active Learning Physics Lab</a:t>
            </a:r>
          </a:p>
          <a:p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BEDEE-0DD1-7641-A5C5-A97141DD31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453359"/>
            <a:ext cx="5384800" cy="4404642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Functions as a physics lab</a:t>
            </a:r>
          </a:p>
          <a:p>
            <a:r>
              <a:rPr lang="en-US" dirty="0">
                <a:solidFill>
                  <a:schemeClr val="tx2"/>
                </a:solidFill>
              </a:rPr>
              <a:t>Encourages group work among lab participants (groups of 3 ideal)</a:t>
            </a:r>
          </a:p>
          <a:p>
            <a:r>
              <a:rPr lang="en-US" dirty="0">
                <a:solidFill>
                  <a:schemeClr val="tx2"/>
                </a:solidFill>
              </a:rPr>
              <a:t>Visually shares lab instructions and demonstrations easily throughout the room</a:t>
            </a:r>
          </a:p>
          <a:p>
            <a:r>
              <a:rPr lang="en-US" dirty="0">
                <a:solidFill>
                  <a:schemeClr val="tx2"/>
                </a:solidFill>
              </a:rPr>
              <a:t>Provides excellent space for experiments</a:t>
            </a:r>
          </a:p>
          <a:p>
            <a:r>
              <a:rPr lang="en-US" dirty="0">
                <a:solidFill>
                  <a:schemeClr val="tx2"/>
                </a:solidFill>
              </a:rPr>
              <a:t>24 Students, 1 instructor / GTA, 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59EA91-FE1C-1D49-990A-85ACD33B8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2453359"/>
            <a:ext cx="5384800" cy="4404642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Eliminate rows and replace with standing-height collaborative workstations</a:t>
            </a:r>
          </a:p>
          <a:p>
            <a:r>
              <a:rPr lang="en-US" dirty="0">
                <a:solidFill>
                  <a:schemeClr val="tx2"/>
                </a:solidFill>
              </a:rPr>
              <a:t>Dual screen installations to display faculty instructions and for shared student work</a:t>
            </a:r>
          </a:p>
          <a:p>
            <a:r>
              <a:rPr lang="en-US" dirty="0">
                <a:solidFill>
                  <a:schemeClr val="tx2"/>
                </a:solidFill>
              </a:rPr>
              <a:t>Include multiple small white boards</a:t>
            </a:r>
          </a:p>
          <a:p>
            <a:r>
              <a:rPr lang="en-US" dirty="0">
                <a:solidFill>
                  <a:schemeClr val="tx2"/>
                </a:solidFill>
              </a:rPr>
              <a:t>Workstations allow 8 groups of 3 students</a:t>
            </a:r>
          </a:p>
          <a:p>
            <a:r>
              <a:rPr lang="en-US" dirty="0">
                <a:solidFill>
                  <a:schemeClr val="tx2"/>
                </a:solidFill>
              </a:rPr>
              <a:t>Specifications of desks were custom matched to each requirement identified by instructors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890C85-8E43-2941-B093-33FDAFAECC62}"/>
              </a:ext>
            </a:extLst>
          </p:cNvPr>
          <p:cNvSpPr txBox="1"/>
          <p:nvPr/>
        </p:nvSpPr>
        <p:spPr>
          <a:xfrm>
            <a:off x="593271" y="1745472"/>
            <a:ext cx="3512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Requirements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2876C2-D07C-544A-A5BF-B9AEE7EFFCA6}"/>
              </a:ext>
            </a:extLst>
          </p:cNvPr>
          <p:cNvSpPr txBox="1"/>
          <p:nvPr/>
        </p:nvSpPr>
        <p:spPr>
          <a:xfrm>
            <a:off x="5820026" y="1745472"/>
            <a:ext cx="3512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Solutions</a:t>
            </a:r>
          </a:p>
        </p:txBody>
      </p:sp>
    </p:spTree>
    <p:extLst>
      <p:ext uri="{BB962C8B-B14F-4D97-AF65-F5344CB8AC3E}">
        <p14:creationId xmlns:p14="http://schemas.microsoft.com/office/powerpoint/2010/main" val="190177768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lh4.googleusercontent.com/KH0jfjXt5dHiJ1Y7NVAYJqF44GWLeXU9D43qoxUPPDrBhli0V9O37iFbl8pt7m8_CHvYe5xeZipj6u_ZY3pFfffov237tGwD14bTJUbwxzJug0WURGwpwgf2RjDNK1y2_UGJIQCnhVI">
            <a:extLst>
              <a:ext uri="{FF2B5EF4-FFF2-40B4-BE49-F238E27FC236}">
                <a16:creationId xmlns:a16="http://schemas.microsoft.com/office/drawing/2014/main" id="{1E4986F2-6139-B74F-9B3C-F32DD34DB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7925" y="0"/>
            <a:ext cx="7294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259459"/>
      </p:ext>
    </p:extLst>
  </p:cSld>
  <p:clrMapOvr>
    <a:masterClrMapping/>
  </p:clrMapOvr>
  <p:transition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lh3.googleusercontent.com/8cJqw9dzLMJD5i7bBwv0rIa5a07RmE5c6IEU3m2OUD38UwX95YjtvLh3DcdKwLnOEDtboYhj_pc1ysicuRB-puhTqU_fBTIWHhTcvHsefUk6_QcOX9Fe_yy6H-2KJx46GwOXx1wZgC0">
            <a:extLst>
              <a:ext uri="{FF2B5EF4-FFF2-40B4-BE49-F238E27FC236}">
                <a16:creationId xmlns:a16="http://schemas.microsoft.com/office/drawing/2014/main" id="{CB85D393-2F53-5E49-BA84-5E789B05B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36725"/>
            <a:ext cx="12192000" cy="338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071440"/>
      </p:ext>
    </p:extLst>
  </p:cSld>
  <p:clrMapOvr>
    <a:masterClrMapping/>
  </p:clrMapOvr>
  <p:transition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BDBDD8-7071-5C46-B126-73208A0DA9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158" y="1419501"/>
            <a:ext cx="7638344" cy="5092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8CB71B-39B8-434D-A46C-75D2DCD159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279" y="319750"/>
            <a:ext cx="5238235" cy="3492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4360760"/>
      </p:ext>
    </p:extLst>
  </p:cSld>
  <p:clrMapOvr>
    <a:masterClrMapping/>
  </p:clrMapOvr>
  <p:transition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DE5B68-18F8-8A4A-B870-AF1CE9E771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344" y="605481"/>
            <a:ext cx="8322276" cy="5548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6868287"/>
      </p:ext>
    </p:extLst>
  </p:cSld>
  <p:clrMapOvr>
    <a:masterClrMapping/>
  </p:clrMapOvr>
  <p:transition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35417"/>
            <a:ext cx="12192000" cy="322795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607C21-BE56-E44F-9B48-4FB1F146CE5E}"/>
              </a:ext>
            </a:extLst>
          </p:cNvPr>
          <p:cNvSpPr txBox="1"/>
          <p:nvPr/>
        </p:nvSpPr>
        <p:spPr>
          <a:xfrm>
            <a:off x="3665533" y="1918235"/>
            <a:ext cx="48609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tx2"/>
                </a:solidFill>
                <a:latin typeface="Calisto MT" panose="02040603050505030304" pitchFamily="18" charset="77"/>
              </a:rPr>
              <a:t>Strategic</a:t>
            </a:r>
          </a:p>
          <a:p>
            <a:pPr algn="ctr"/>
            <a:r>
              <a:rPr lang="en-US" sz="6000" dirty="0">
                <a:solidFill>
                  <a:schemeClr val="tx2"/>
                </a:solidFill>
                <a:latin typeface="Calisto MT" panose="02040603050505030304" pitchFamily="18" charset="77"/>
              </a:rPr>
              <a:t>Campus Partnerships</a:t>
            </a:r>
          </a:p>
        </p:txBody>
      </p:sp>
    </p:spTree>
    <p:extLst>
      <p:ext uri="{BB962C8B-B14F-4D97-AF65-F5344CB8AC3E}">
        <p14:creationId xmlns:p14="http://schemas.microsoft.com/office/powerpoint/2010/main" val="3268610843"/>
      </p:ext>
    </p:extLst>
  </p:cSld>
  <p:clrMapOvr>
    <a:masterClrMapping/>
  </p:clrMapOvr>
  <p:transition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7CBF76C-416D-684C-A391-DCE456B927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5331287"/>
              </p:ext>
            </p:extLst>
          </p:nvPr>
        </p:nvGraphicFramePr>
        <p:xfrm>
          <a:off x="1222531" y="209863"/>
          <a:ext cx="9657203" cy="6438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8979728"/>
      </p:ext>
    </p:extLst>
  </p:cSld>
  <p:clrMapOvr>
    <a:masterClrMapping/>
  </p:clrMapOvr>
  <p:transition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5601" y="177801"/>
            <a:ext cx="5646867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67" dirty="0">
                <a:solidFill>
                  <a:schemeClr val="tx2"/>
                </a:solidFill>
              </a:rPr>
              <a:t>Current Initiatives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A860EF-3111-6344-A1BD-279A28928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Create accurate inventory of space based on learning activities.</a:t>
            </a:r>
          </a:p>
          <a:p>
            <a:r>
              <a:rPr lang="en-US" dirty="0">
                <a:solidFill>
                  <a:schemeClr val="tx2"/>
                </a:solidFill>
              </a:rPr>
              <a:t>Develop and share a “State of the Classrooms” report.</a:t>
            </a:r>
          </a:p>
          <a:p>
            <a:r>
              <a:rPr lang="en-US" dirty="0">
                <a:solidFill>
                  <a:schemeClr val="tx2"/>
                </a:solidFill>
              </a:rPr>
              <a:t>Using faculty guidance, determine future state of classrooms</a:t>
            </a:r>
          </a:p>
          <a:p>
            <a:r>
              <a:rPr lang="en-US" dirty="0">
                <a:solidFill>
                  <a:schemeClr val="tx2"/>
                </a:solidFill>
              </a:rPr>
              <a:t>Conduct and share original research on classroom activities (observations, focus groups, etc.)</a:t>
            </a:r>
          </a:p>
          <a:p>
            <a:r>
              <a:rPr lang="en-US" dirty="0">
                <a:solidFill>
                  <a:schemeClr val="tx2"/>
                </a:solidFill>
              </a:rPr>
              <a:t>Create a gap analysis</a:t>
            </a:r>
          </a:p>
          <a:p>
            <a:r>
              <a:rPr lang="en-US" dirty="0">
                <a:solidFill>
                  <a:schemeClr val="tx2"/>
                </a:solidFill>
              </a:rPr>
              <a:t>Present multi-year plan and budget to senior administration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9302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440013" cy="69977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6200000">
            <a:off x="4792844" y="-649468"/>
            <a:ext cx="2854325" cy="12440012"/>
          </a:xfrm>
          <a:prstGeom prst="rect">
            <a:avLst/>
          </a:prstGeom>
          <a:gradFill flip="none" rotWithShape="1">
            <a:gsLst>
              <a:gs pos="39000">
                <a:srgbClr val="FFFFFF">
                  <a:alpha val="70000"/>
                </a:srgbClr>
              </a:gs>
              <a:gs pos="0">
                <a:schemeClr val="bg1"/>
              </a:gs>
              <a:gs pos="75000">
                <a:srgbClr val="FFFFFF">
                  <a:alpha val="60000"/>
                </a:srgbClr>
              </a:gs>
              <a:gs pos="96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479425" y="5399531"/>
            <a:ext cx="11233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tx2"/>
                </a:solidFill>
              </a:rPr>
              <a:t>Questions? Comments?</a:t>
            </a:r>
            <a:endParaRPr lang="en-US" sz="13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69773"/>
      </p:ext>
    </p:extLst>
  </p:cSld>
  <p:clrMapOvr>
    <a:masterClrMapping/>
  </p:clrMapOvr>
  <p:transition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07365"/>
            <a:ext cx="12192000" cy="308476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8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cetl.gsu.edu</a:t>
            </a:r>
            <a:endParaRPr lang="en-US" sz="8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Julian Allen, Senior Director of Learning Innovations</a:t>
            </a:r>
          </a:p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Lee Webster, Assistant Director, Learning Environments</a:t>
            </a:r>
          </a:p>
          <a:p>
            <a:pPr algn="ctr"/>
            <a:endParaRPr lang="en-US" sz="6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4904384"/>
      </p:ext>
    </p:extLst>
  </p:cSld>
  <p:clrMapOvr>
    <a:masterClrMapping/>
  </p:clrMapOvr>
  <p:transition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8000" y="197388"/>
            <a:ext cx="9322738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Today’s Goals</a:t>
            </a:r>
          </a:p>
          <a:p>
            <a:endParaRPr lang="en-US" sz="3600" dirty="0">
              <a:solidFill>
                <a:schemeClr val="tx2"/>
              </a:solidFill>
            </a:endParaRPr>
          </a:p>
          <a:p>
            <a:pPr marL="571500" indent="-571500">
              <a:buFont typeface="Arial" charset="0"/>
              <a:buChar char="•"/>
            </a:pPr>
            <a:r>
              <a:rPr lang="en-US" sz="3600" dirty="0">
                <a:solidFill>
                  <a:schemeClr val="tx2"/>
                </a:solidFill>
              </a:rPr>
              <a:t>Identify techniques for exploring unique teaching and learning challenges across disciplines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>
                <a:solidFill>
                  <a:schemeClr val="tx2"/>
                </a:solidFill>
              </a:rPr>
              <a:t>Match specific technology and furniture solutions to instructor and student needs 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>
                <a:solidFill>
                  <a:schemeClr val="tx2"/>
                </a:solidFill>
              </a:rPr>
              <a:t>Develop a strategy for creating and evaluating a portfolio of learning spaces across campus 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>
                <a:solidFill>
                  <a:schemeClr val="tx2"/>
                </a:solidFill>
              </a:rPr>
              <a:t>Identify campus partners to optimize learning space design and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1332261179"/>
      </p:ext>
    </p:extLst>
  </p:cSld>
  <p:clrMapOvr>
    <a:masterClrMapping/>
  </p:clrMapOvr>
  <p:transition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361" y="2818076"/>
            <a:ext cx="3245558" cy="2167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32FFEC-31BD-B647-AE66-35A4A32E458E}"/>
              </a:ext>
            </a:extLst>
          </p:cNvPr>
          <p:cNvSpPr txBox="1"/>
          <p:nvPr/>
        </p:nvSpPr>
        <p:spPr>
          <a:xfrm>
            <a:off x="1878227" y="4898652"/>
            <a:ext cx="264434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dirty="0">
                <a:solidFill>
                  <a:schemeClr val="tx2"/>
                </a:solidFill>
                <a:latin typeface="Engravers MT" panose="02090707080505020304" pitchFamily="18" charset="77"/>
              </a:rPr>
              <a:t>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E5F4E-57F3-E64A-AA65-894CC5D13433}"/>
              </a:ext>
            </a:extLst>
          </p:cNvPr>
          <p:cNvSpPr txBox="1"/>
          <p:nvPr/>
        </p:nvSpPr>
        <p:spPr>
          <a:xfrm>
            <a:off x="3917091" y="5137178"/>
            <a:ext cx="14333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sto MT" panose="02040603050505030304" pitchFamily="18" charset="77"/>
              </a:rPr>
              <a:t>large lecture rooms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169C69-9D98-3B4A-9093-9600599695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475" y="390432"/>
            <a:ext cx="5530336" cy="3680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DA9CCF-6F99-564A-A55C-ADF96797A345}"/>
              </a:ext>
            </a:extLst>
          </p:cNvPr>
          <p:cNvSpPr txBox="1"/>
          <p:nvPr/>
        </p:nvSpPr>
        <p:spPr>
          <a:xfrm>
            <a:off x="1878226" y="197040"/>
            <a:ext cx="430015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dirty="0">
                <a:solidFill>
                  <a:schemeClr val="tx2"/>
                </a:solidFill>
                <a:latin typeface="Engravers MT" panose="02090707080505020304" pitchFamily="18" charset="77"/>
              </a:rPr>
              <a:t>541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416DDA-6E83-4A4A-AF90-A2C58BC38D46}"/>
              </a:ext>
            </a:extLst>
          </p:cNvPr>
          <p:cNvSpPr txBox="1"/>
          <p:nvPr/>
        </p:nvSpPr>
        <p:spPr>
          <a:xfrm>
            <a:off x="1942588" y="1763601"/>
            <a:ext cx="3928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sto MT" panose="02040603050505030304" pitchFamily="18" charset="77"/>
              </a:rPr>
              <a:t>instructional spaces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C268AC-AE3F-B845-B645-63D0911C5F76}"/>
              </a:ext>
            </a:extLst>
          </p:cNvPr>
          <p:cNvSpPr txBox="1"/>
          <p:nvPr/>
        </p:nvSpPr>
        <p:spPr>
          <a:xfrm>
            <a:off x="8948870" y="3936850"/>
            <a:ext cx="264434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dirty="0">
                <a:solidFill>
                  <a:schemeClr val="tx2"/>
                </a:solidFill>
                <a:latin typeface="Engravers MT" panose="02090707080505020304" pitchFamily="18" charset="77"/>
              </a:rPr>
              <a:t>49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3590B3-FA2A-D640-B8EB-173BCDDBB463}"/>
              </a:ext>
            </a:extLst>
          </p:cNvPr>
          <p:cNvSpPr txBox="1"/>
          <p:nvPr/>
        </p:nvSpPr>
        <p:spPr>
          <a:xfrm>
            <a:off x="9035368" y="5389694"/>
            <a:ext cx="19497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Calisto MT" panose="02040603050505030304" pitchFamily="18" charset="77"/>
              </a:rPr>
              <a:t>Computer classrooms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EC1D8E-4AAA-4E44-A268-CDC59C2027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479" y="4289031"/>
            <a:ext cx="2867333" cy="1907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2950768"/>
      </p:ext>
    </p:extLst>
  </p:cSld>
  <p:clrMapOvr>
    <a:masterClrMapping/>
  </p:clrMapOvr>
  <p:transition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2730" y="0"/>
            <a:ext cx="523538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0800000">
            <a:off x="2863292" y="0"/>
            <a:ext cx="2049367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5121886" y="108183"/>
            <a:ext cx="4551031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chemeClr val="tx2"/>
                </a:solidFill>
              </a:rPr>
              <a:t>Our </a:t>
            </a:r>
            <a:br>
              <a:rPr lang="en-US" sz="5867" dirty="0">
                <a:solidFill>
                  <a:schemeClr val="tx2"/>
                </a:solidFill>
              </a:rPr>
            </a:br>
            <a:r>
              <a:rPr lang="en-US" sz="5867" dirty="0">
                <a:solidFill>
                  <a:schemeClr val="tx2"/>
                </a:solidFill>
              </a:rPr>
              <a:t>Challenges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8DDDAF-EF81-2E44-82C8-AF0DB1F6EE51}"/>
              </a:ext>
            </a:extLst>
          </p:cNvPr>
          <p:cNvSpPr txBox="1"/>
          <p:nvPr/>
        </p:nvSpPr>
        <p:spPr>
          <a:xfrm>
            <a:off x="5121886" y="2098348"/>
            <a:ext cx="581505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800" dirty="0">
                <a:solidFill>
                  <a:schemeClr val="tx2"/>
                </a:solidFill>
              </a:rPr>
              <a:t>How to respond to unique teaching and learning needs through active classroom design?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800" dirty="0">
                <a:solidFill>
                  <a:schemeClr val="tx2"/>
                </a:solidFill>
              </a:rPr>
              <a:t>What elements of a classroom are most effective at solving pedagogical challenges?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800" dirty="0">
                <a:solidFill>
                  <a:schemeClr val="tx2"/>
                </a:solidFill>
              </a:rPr>
              <a:t>Lack of comprehensive classroom strategy at a University level.</a:t>
            </a:r>
          </a:p>
        </p:txBody>
      </p:sp>
    </p:spTree>
    <p:extLst>
      <p:ext uri="{BB962C8B-B14F-4D97-AF65-F5344CB8AC3E}">
        <p14:creationId xmlns:p14="http://schemas.microsoft.com/office/powerpoint/2010/main" val="364871411"/>
      </p:ext>
    </p:extLst>
  </p:cSld>
  <p:clrMapOvr>
    <a:masterClrMapping/>
  </p:clrMapOvr>
  <p:transition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68837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0800000">
            <a:off x="3639010" y="14990"/>
            <a:ext cx="2049367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6251285" y="1406029"/>
            <a:ext cx="45826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Analyzing Teaching Requirements:</a:t>
            </a:r>
          </a:p>
          <a:p>
            <a:r>
              <a:rPr lang="en-US" sz="4800" dirty="0">
                <a:solidFill>
                  <a:schemeClr val="tx2"/>
                </a:solidFill>
              </a:rPr>
              <a:t>What questions would you ask?</a:t>
            </a:r>
          </a:p>
        </p:txBody>
      </p:sp>
    </p:spTree>
    <p:extLst>
      <p:ext uri="{BB962C8B-B14F-4D97-AF65-F5344CB8AC3E}">
        <p14:creationId xmlns:p14="http://schemas.microsoft.com/office/powerpoint/2010/main" val="644224901"/>
      </p:ext>
    </p:extLst>
  </p:cSld>
  <p:clrMapOvr>
    <a:masterClrMapping/>
  </p:clrMapOvr>
  <p:transition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8000" y="197388"/>
            <a:ext cx="932273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In small group and one-on-one conversations, we asked:</a:t>
            </a:r>
          </a:p>
          <a:p>
            <a:endParaRPr lang="en-US" sz="4000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Describe an activity you want your students to engage in.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How many students will typically work together at a time?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What methods do you use to engage your students?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Will all the students be engaging in the same activities at the same time?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Do students need access to a computer? Can they share?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Name one thing that’s unique in your teaching style.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How will you measure the success of your student engagement?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03877"/>
      </p:ext>
    </p:extLst>
  </p:cSld>
  <p:clrMapOvr>
    <a:masterClrMapping/>
  </p:clrMapOvr>
  <p:transition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033" y="0"/>
            <a:ext cx="1030372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61033" y="0"/>
            <a:ext cx="2049367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1642110" y="917781"/>
            <a:ext cx="4818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Unique </a:t>
            </a:r>
            <a:br>
              <a:rPr lang="en-US" sz="6000" dirty="0">
                <a:solidFill>
                  <a:schemeClr val="tx2"/>
                </a:solidFill>
              </a:rPr>
            </a:br>
            <a:r>
              <a:rPr lang="en-US" sz="6000" dirty="0">
                <a:solidFill>
                  <a:schemeClr val="tx2"/>
                </a:solidFill>
              </a:rPr>
              <a:t>   Spaces for Unique </a:t>
            </a:r>
            <a:br>
              <a:rPr lang="en-US" sz="6000" dirty="0">
                <a:solidFill>
                  <a:schemeClr val="tx2"/>
                </a:solidFill>
              </a:rPr>
            </a:br>
            <a:r>
              <a:rPr lang="en-US" sz="6000" dirty="0">
                <a:solidFill>
                  <a:schemeClr val="tx2"/>
                </a:solidFill>
              </a:rPr>
              <a:t>    Challenges</a:t>
            </a:r>
          </a:p>
        </p:txBody>
      </p:sp>
    </p:spTree>
    <p:extLst>
      <p:ext uri="{BB962C8B-B14F-4D97-AF65-F5344CB8AC3E}">
        <p14:creationId xmlns:p14="http://schemas.microsoft.com/office/powerpoint/2010/main" val="209604648"/>
      </p:ext>
    </p:extLst>
  </p:cSld>
  <p:clrMapOvr>
    <a:masterClrMapping/>
  </p:clrMapOvr>
  <p:transition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11327</TotalTime>
  <Words>935</Words>
  <Application>Microsoft Macintosh PowerPoint</Application>
  <PresentationFormat>Widescreen</PresentationFormat>
  <Paragraphs>160</Paragraphs>
  <Slides>39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Calisto MT</vt:lpstr>
      <vt:lpstr>Engravers MT</vt:lpstr>
      <vt:lpstr>Mangal</vt:lpstr>
      <vt:lpstr>Tahoma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 Allen</dc:creator>
  <cp:lastModifiedBy>Julian Allen</cp:lastModifiedBy>
  <cp:revision>107</cp:revision>
  <cp:lastPrinted>2017-11-03T21:28:03Z</cp:lastPrinted>
  <dcterms:created xsi:type="dcterms:W3CDTF">2017-11-01T02:38:43Z</dcterms:created>
  <dcterms:modified xsi:type="dcterms:W3CDTF">2018-11-02T13:54:57Z</dcterms:modified>
</cp:coreProperties>
</file>